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77" r:id="rId5"/>
    <p:sldId id="261" r:id="rId6"/>
    <p:sldId id="262" r:id="rId7"/>
    <p:sldId id="259" r:id="rId8"/>
    <p:sldId id="260" r:id="rId9"/>
    <p:sldId id="263" r:id="rId10"/>
    <p:sldId id="264" r:id="rId11"/>
    <p:sldId id="278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5" r:id="rId22"/>
    <p:sldId id="276" r:id="rId23"/>
  </p:sldIdLst>
  <p:sldSz cx="9144000" cy="6858000" type="screen4x3"/>
  <p:notesSz cx="7099300" cy="10234613"/>
  <p:defaultTextStyle>
    <a:defPPr>
      <a:defRPr lang="en-NZ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F5FF"/>
    <a:srgbClr val="FFFFFF"/>
    <a:srgbClr val="FAFAFF"/>
    <a:srgbClr val="F3FAFF"/>
    <a:srgbClr val="660066"/>
    <a:srgbClr val="000066"/>
    <a:srgbClr val="FF0000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98" autoAdjust="0"/>
    <p:restoredTop sz="83137" autoAdjust="0"/>
  </p:normalViewPr>
  <p:slideViewPr>
    <p:cSldViewPr>
      <p:cViewPr varScale="1">
        <p:scale>
          <a:sx n="111" d="100"/>
          <a:sy n="111" d="100"/>
        </p:scale>
        <p:origin x="177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1500" y="-90"/>
      </p:cViewPr>
      <p:guideLst>
        <p:guide orient="horz" pos="3224"/>
        <p:guide pos="2236"/>
      </p:guideLst>
    </p:cSldViewPr>
  </p:notesViewPr>
  <p:gridSpacing cx="89612" cy="8961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1" tIns="47212" rIns="94421" bIns="47212" numCol="1" anchor="t" anchorCtr="0" compatLnSpc="1">
            <a:prstTxWarp prst="textNoShape">
              <a:avLst/>
            </a:prstTxWarp>
          </a:bodyPr>
          <a:lstStyle>
            <a:lvl1pPr defTabSz="945108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088" y="0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1" tIns="47212" rIns="94421" bIns="47212" numCol="1" anchor="t" anchorCtr="0" compatLnSpc="1">
            <a:prstTxWarp prst="textNoShape">
              <a:avLst/>
            </a:prstTxWarp>
          </a:bodyPr>
          <a:lstStyle>
            <a:lvl1pPr algn="r" defTabSz="945108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38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175"/>
            <a:ext cx="3076672" cy="512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1" tIns="47212" rIns="94421" bIns="47212" numCol="1" anchor="b" anchorCtr="0" compatLnSpc="1">
            <a:prstTxWarp prst="textNoShape">
              <a:avLst/>
            </a:prstTxWarp>
          </a:bodyPr>
          <a:lstStyle>
            <a:lvl1pPr defTabSz="945108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38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088" y="9720175"/>
            <a:ext cx="3076672" cy="512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1" tIns="47212" rIns="94421" bIns="47212" numCol="1" anchor="b" anchorCtr="0" compatLnSpc="1">
            <a:prstTxWarp prst="textNoShape">
              <a:avLst/>
            </a:prstTxWarp>
          </a:bodyPr>
          <a:lstStyle>
            <a:lvl1pPr algn="r" defTabSz="945108">
              <a:defRPr sz="1300" b="0">
                <a:latin typeface="Arial" charset="0"/>
              </a:defRPr>
            </a:lvl1pPr>
          </a:lstStyle>
          <a:p>
            <a:pPr>
              <a:defRPr/>
            </a:pPr>
            <a:fld id="{F032907E-8AF2-4F44-9DB2-2C6A97E9784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798624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8" tIns="47749" rIns="95498" bIns="47749" numCol="1" anchor="t" anchorCtr="0" compatLnSpc="1">
            <a:prstTxWarp prst="textNoShape">
              <a:avLst/>
            </a:prstTxWarp>
          </a:bodyPr>
          <a:lstStyle>
            <a:lvl1pPr defTabSz="955830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088" y="0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8" tIns="47749" rIns="95498" bIns="47749" numCol="1" anchor="t" anchorCtr="0" compatLnSpc="1">
            <a:prstTxWarp prst="textNoShape">
              <a:avLst/>
            </a:prstTxWarp>
          </a:bodyPr>
          <a:lstStyle>
            <a:lvl1pPr algn="r" defTabSz="955830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5363" y="768350"/>
            <a:ext cx="5110162" cy="38338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239" y="4861781"/>
            <a:ext cx="5678824" cy="4604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8" tIns="47749" rIns="95498" bIns="477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NZ" noProof="0" smtClean="0"/>
              <a:t>Click to edit Master text styles</a:t>
            </a:r>
          </a:p>
          <a:p>
            <a:pPr lvl="1"/>
            <a:r>
              <a:rPr lang="en-NZ" noProof="0" smtClean="0"/>
              <a:t>Second level</a:t>
            </a:r>
          </a:p>
          <a:p>
            <a:pPr lvl="2"/>
            <a:r>
              <a:rPr lang="en-NZ" noProof="0" smtClean="0"/>
              <a:t>Third level</a:t>
            </a:r>
          </a:p>
          <a:p>
            <a:pPr lvl="3"/>
            <a:r>
              <a:rPr lang="en-NZ" noProof="0" smtClean="0"/>
              <a:t>Fourth level</a:t>
            </a:r>
          </a:p>
          <a:p>
            <a:pPr lvl="4"/>
            <a:r>
              <a:rPr lang="en-NZ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559"/>
            <a:ext cx="3076672" cy="50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8" tIns="47749" rIns="95498" bIns="47749" numCol="1" anchor="b" anchorCtr="0" compatLnSpc="1">
            <a:prstTxWarp prst="textNoShape">
              <a:avLst/>
            </a:prstTxWarp>
          </a:bodyPr>
          <a:lstStyle>
            <a:lvl1pPr defTabSz="955830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088" y="9723559"/>
            <a:ext cx="3076672" cy="50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8" tIns="47749" rIns="95498" bIns="47749" numCol="1" anchor="b" anchorCtr="0" compatLnSpc="1">
            <a:prstTxWarp prst="textNoShape">
              <a:avLst/>
            </a:prstTxWarp>
          </a:bodyPr>
          <a:lstStyle>
            <a:lvl1pPr algn="r" defTabSz="955830">
              <a:defRPr sz="1300" b="0">
                <a:latin typeface="Arial" charset="0"/>
              </a:defRPr>
            </a:lvl1pPr>
          </a:lstStyle>
          <a:p>
            <a:pPr>
              <a:defRPr/>
            </a:pPr>
            <a:fld id="{D2D37C5E-6089-4963-8959-013F4A1A38BC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246321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9DB7803A-D343-47FA-9D2A-35A3C074F813}" type="slidenum">
              <a:rPr lang="en-NZ" smtClean="0"/>
              <a:pPr defTabSz="955675"/>
              <a:t>1</a:t>
            </a:fld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26518106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6F864457-857D-4A74-BBBF-BE277EEE58BF}" type="slidenum">
              <a:rPr lang="en-NZ" smtClean="0"/>
              <a:pPr defTabSz="955675"/>
              <a:t>10</a:t>
            </a:fld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23622630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D37C5E-6089-4963-8959-013F4A1A38BC}" type="slidenum">
              <a:rPr lang="en-NZ" smtClean="0"/>
              <a:pPr>
                <a:defRPr/>
              </a:pPr>
              <a:t>11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383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74E2B65B-196E-449B-AE06-6DA205798B3F}" type="slidenum">
              <a:rPr lang="en-NZ" smtClean="0"/>
              <a:pPr defTabSz="955675"/>
              <a:t>12</a:t>
            </a:fld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2357891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3FD6642C-99A4-4E07-8D30-3A68818F58FF}" type="slidenum">
              <a:rPr lang="en-NZ" smtClean="0"/>
              <a:pPr defTabSz="955675"/>
              <a:t>13</a:t>
            </a:fld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7623920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3D143A6C-75B5-40F7-9985-5DE1C2912EEB}" type="slidenum">
              <a:rPr lang="en-NZ" smtClean="0"/>
              <a:pPr defTabSz="955675"/>
              <a:t>14</a:t>
            </a:fld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846950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074DE975-DC62-4688-98B7-B56065AC96C8}" type="slidenum">
              <a:rPr lang="en-NZ" smtClean="0"/>
              <a:pPr defTabSz="955675"/>
              <a:t>15</a:t>
            </a:fld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9959315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27B63474-ABA0-4BDB-80A7-30B829DF1E64}" type="slidenum">
              <a:rPr lang="en-NZ" smtClean="0"/>
              <a:pPr defTabSz="955675"/>
              <a:t>16</a:t>
            </a:fld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20949631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33681D22-D332-45ED-86AC-0C850873A295}" type="slidenum">
              <a:rPr lang="en-NZ" smtClean="0"/>
              <a:pPr defTabSz="955675"/>
              <a:t>17</a:t>
            </a:fld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23535130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4200C68C-96B5-42CE-B2A3-43FC8F84D5BD}" type="slidenum">
              <a:rPr lang="en-NZ" smtClean="0"/>
              <a:pPr defTabSz="955675"/>
              <a:t>18</a:t>
            </a:fld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2991802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0A7A391D-A7A5-4138-AF32-45E41A5FA9C0}" type="slidenum">
              <a:rPr lang="en-NZ" smtClean="0"/>
              <a:pPr defTabSz="955675"/>
              <a:t>19</a:t>
            </a:fld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875843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E1766DBC-332D-4289-8B87-2F675F552194}" type="slidenum">
              <a:rPr lang="en-NZ" smtClean="0"/>
              <a:pPr defTabSz="955675"/>
              <a:t>2</a:t>
            </a:fld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161014382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564A5660-7CD3-448E-85DA-EE542767415A}" type="slidenum">
              <a:rPr lang="en-NZ" smtClean="0"/>
              <a:pPr defTabSz="955675"/>
              <a:t>20</a:t>
            </a:fld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5769567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B8B96DE4-254F-4C3B-B81E-C1DCFBDE7B02}" type="slidenum">
              <a:rPr lang="en-NZ" smtClean="0"/>
              <a:pPr defTabSz="955675"/>
              <a:t>21</a:t>
            </a:fld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4635475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A4F21AA1-C6C9-43DA-BBB8-7F007C8966AB}" type="slidenum">
              <a:rPr lang="en-NZ" smtClean="0"/>
              <a:pPr defTabSz="955675"/>
              <a:t>22</a:t>
            </a:fld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14894376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312CEF82-B753-46A8-93B5-5B6C1E72612F}" type="slidenum">
              <a:rPr lang="en-NZ" smtClean="0"/>
              <a:pPr defTabSz="955675"/>
              <a:t>3</a:t>
            </a:fld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1296031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A4FA8B2D-8E06-4500-8818-73420890FE17}" type="slidenum">
              <a:rPr lang="en-NZ" smtClean="0"/>
              <a:pPr defTabSz="955675"/>
              <a:t>4</a:t>
            </a:fld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19286227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18323585-711B-40AA-802B-0203DF2027E6}" type="slidenum">
              <a:rPr lang="en-NZ" smtClean="0"/>
              <a:pPr defTabSz="955675"/>
              <a:t>5</a:t>
            </a:fld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864597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D64E9AC3-006D-4191-B85A-116AE7A2CB1E}" type="slidenum">
              <a:rPr lang="en-NZ" smtClean="0"/>
              <a:pPr defTabSz="955675"/>
              <a:t>6</a:t>
            </a:fld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15715689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31408835-E3D8-4E1C-97DA-89BDA9AC76C1}" type="slidenum">
              <a:rPr lang="en-NZ" smtClean="0"/>
              <a:pPr defTabSz="955675"/>
              <a:t>7</a:t>
            </a:fld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21028334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7E6ED570-D6F7-4303-9AD2-BB2A16842D88}" type="slidenum">
              <a:rPr lang="en-NZ" smtClean="0"/>
              <a:pPr defTabSz="955675"/>
              <a:t>8</a:t>
            </a:fld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15702219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BEAA4F2F-4BBB-469F-B63E-CE1E1517959E}" type="slidenum">
              <a:rPr lang="en-NZ" smtClean="0"/>
              <a:pPr defTabSz="955675"/>
              <a:t>9</a:t>
            </a:fld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3298241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35200" y="4940300"/>
            <a:ext cx="4584700" cy="1346200"/>
          </a:xfrm>
          <a:solidFill>
            <a:schemeClr val="bg1">
              <a:alpha val="80000"/>
            </a:schemeClr>
          </a:solidFill>
          <a:effectLst>
            <a:softEdge rad="317500"/>
          </a:effectLst>
        </p:spPr>
        <p:txBody>
          <a:bodyPr anchor="ctr" anchorCtr="0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 dirty="0"/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1206500" y="1638300"/>
            <a:ext cx="6756400" cy="3048000"/>
          </a:xfrm>
          <a:solidFill>
            <a:schemeClr val="bg1">
              <a:alpha val="80000"/>
            </a:schemeClr>
          </a:solidFill>
          <a:effectLst>
            <a:softEdge rad="635000"/>
          </a:effectLst>
        </p:spPr>
        <p:txBody>
          <a:bodyPr/>
          <a:lstStyle>
            <a:lvl1pPr>
              <a:defRPr sz="4400" baseline="0"/>
            </a:lvl1pPr>
          </a:lstStyle>
          <a:p>
            <a:r>
              <a:rPr lang="en-US" dirty="0" smtClean="0"/>
              <a:t>Click to edit title</a:t>
            </a:r>
            <a:endParaRPr lang="en-N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857AF-DB48-4719-AD7C-FE0893167ECE}" type="datetime1">
              <a:rPr lang="en-US" smtClean="0"/>
              <a:t>1/14/2016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09F3-0972-451A-B5BC-CAE64D727190}" type="datetime1">
              <a:rPr lang="en-US" smtClean="0"/>
              <a:t>1/14/2016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425"/>
            <a:ext cx="82296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98538"/>
            <a:ext cx="4038600" cy="5491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8538"/>
            <a:ext cx="4038600" cy="5491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425"/>
            <a:ext cx="82296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98538"/>
            <a:ext cx="4038600" cy="5491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998538"/>
            <a:ext cx="4038600" cy="26685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19525"/>
            <a:ext cx="4038600" cy="2670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00" y="113356"/>
            <a:ext cx="8961200" cy="627284"/>
          </a:xfrm>
        </p:spPr>
        <p:txBody>
          <a:bodyPr>
            <a:noAutofit/>
          </a:bodyPr>
          <a:lstStyle>
            <a:lvl1pPr>
              <a:defRPr sz="3600" b="1"/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012" y="919864"/>
            <a:ext cx="8781976" cy="5466332"/>
          </a:xfrm>
        </p:spPr>
        <p:txBody>
          <a:bodyPr/>
          <a:lstStyle>
            <a:lvl1pPr>
              <a:defRPr sz="2400" b="1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1012" y="6565420"/>
            <a:ext cx="2133600" cy="245667"/>
          </a:xfrm>
        </p:spPr>
        <p:txBody>
          <a:bodyPr/>
          <a:lstStyle/>
          <a:p>
            <a:fld id="{A9FB76EC-8684-47BE-BD66-5F606A82C4C2}" type="datetime1">
              <a:rPr lang="en-US" smtClean="0"/>
              <a:t>1/14/2016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65420"/>
            <a:ext cx="2895600" cy="245667"/>
          </a:xfrm>
        </p:spPr>
        <p:txBody>
          <a:bodyPr/>
          <a:lstStyle/>
          <a:p>
            <a:r>
              <a:rPr lang="en-NZ" smtClean="0"/>
              <a:t>COMPSCI 111/111G - LaTeX 01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65420"/>
            <a:ext cx="2133600" cy="245667"/>
          </a:xfrm>
        </p:spPr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830252"/>
            <a:ext cx="9144000" cy="0"/>
          </a:xfrm>
          <a:prstGeom prst="line">
            <a:avLst/>
          </a:prstGeom>
          <a:ln w="127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6565420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5793-3BBE-44DF-B554-F3031352C5B5}" type="datetime1">
              <a:rPr lang="en-US" smtClean="0"/>
              <a:t>1/14/2016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1887A-5C79-41A5-8FB7-254C6FCAC711}" type="datetime1">
              <a:rPr lang="en-US" smtClean="0"/>
              <a:t>1/14/2016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9301-5DDE-4CF4-B7EC-9584E2AAA0DF}" type="datetime1">
              <a:rPr lang="en-US" smtClean="0"/>
              <a:t>1/14/2016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9E926-F2B3-4BE0-BA58-5C3124B4FC7D}" type="datetime1">
              <a:rPr lang="en-US" smtClean="0"/>
              <a:t>1/14/2016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2196F-D15D-473A-959A-1759FBAF281A}" type="datetime1">
              <a:rPr lang="en-US" smtClean="0"/>
              <a:t>1/14/2016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332C3-1BB7-46B7-9A6B-F304BAF3E26D}" type="datetime1">
              <a:rPr lang="en-US" smtClean="0"/>
              <a:t>1/14/2016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25EF-103C-43E4-852C-5B0EA3A080D5}" type="datetime1">
              <a:rPr lang="en-US" smtClean="0"/>
              <a:t>1/14/2016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D40AA-84E8-4DF8-98E7-25C92D2704DF}" type="datetime1">
              <a:rPr lang="en-US" smtClean="0"/>
              <a:t>1/14/2016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NZ" smtClean="0"/>
              <a:t>COMPSCI 111/111G - LaTeX 01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0" y="6597650"/>
            <a:ext cx="9144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5646738" y="6296025"/>
            <a:ext cx="3316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endParaRPr lang="en-GB"/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5646738" y="6296025"/>
            <a:ext cx="3316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b="0"/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>
            <a:off x="0" y="6597650"/>
            <a:ext cx="9144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5646738" y="6296025"/>
            <a:ext cx="3316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endParaRPr lang="en-GB"/>
          </a:p>
        </p:txBody>
      </p:sp>
      <p:sp>
        <p:nvSpPr>
          <p:cNvPr id="17" name="Text Box 13"/>
          <p:cNvSpPr txBox="1">
            <a:spLocks noChangeArrowheads="1"/>
          </p:cNvSpPr>
          <p:nvPr userDrawn="1"/>
        </p:nvSpPr>
        <p:spPr bwMode="auto">
          <a:xfrm>
            <a:off x="5646738" y="6296025"/>
            <a:ext cx="3316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9484" y="23744"/>
            <a:ext cx="1865033" cy="2546735"/>
          </a:xfrm>
          <a:prstGeom prst="rect">
            <a:avLst/>
          </a:prstGeom>
        </p:spPr>
      </p:pic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GB" dirty="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COMPSCI 111 / 111G</a:t>
            </a:r>
            <a:br>
              <a:rPr lang="en-NZ" smtClean="0"/>
            </a:br>
            <a:r>
              <a:rPr lang="en-US" sz="2400" i="1" smtClean="0"/>
              <a:t>Mastering Cyberspace:  </a:t>
            </a:r>
            <a:br>
              <a:rPr lang="en-US" sz="2400" i="1" smtClean="0"/>
            </a:br>
            <a:r>
              <a:rPr lang="en-US" sz="2400" i="1" smtClean="0"/>
              <a:t>An introduction to practical computing</a:t>
            </a:r>
          </a:p>
        </p:txBody>
      </p:sp>
      <p:grpSp>
        <p:nvGrpSpPr>
          <p:cNvPr id="3076" name="Group 4"/>
          <p:cNvGrpSpPr>
            <a:grpSpLocks/>
          </p:cNvGrpSpPr>
          <p:nvPr/>
        </p:nvGrpSpPr>
        <p:grpSpPr bwMode="auto">
          <a:xfrm>
            <a:off x="2690813" y="4349750"/>
            <a:ext cx="3314700" cy="1857375"/>
            <a:chOff x="1074" y="2478"/>
            <a:chExt cx="2088" cy="1170"/>
          </a:xfrm>
        </p:grpSpPr>
        <p:sp>
          <p:nvSpPr>
            <p:cNvPr id="3077" name="Text Box 5"/>
            <p:cNvSpPr txBox="1">
              <a:spLocks noChangeArrowheads="1"/>
            </p:cNvSpPr>
            <p:nvPr/>
          </p:nvSpPr>
          <p:spPr bwMode="auto">
            <a:xfrm>
              <a:off x="1074" y="2492"/>
              <a:ext cx="628" cy="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9600" b="0">
                  <a:solidFill>
                    <a:srgbClr val="000066"/>
                  </a:solidFill>
                  <a:latin typeface="New Century Schoolbook" pitchFamily="18" charset="0"/>
                </a:rPr>
                <a:t>L</a:t>
              </a:r>
              <a:endParaRPr lang="en-US" sz="9600" b="0">
                <a:solidFill>
                  <a:srgbClr val="000066"/>
                </a:solidFill>
                <a:latin typeface="New Century Schoolbook" pitchFamily="18" charset="0"/>
              </a:endParaRPr>
            </a:p>
          </p:txBody>
        </p:sp>
        <p:sp>
          <p:nvSpPr>
            <p:cNvPr id="3078" name="Text Box 6"/>
            <p:cNvSpPr txBox="1">
              <a:spLocks noChangeArrowheads="1"/>
            </p:cNvSpPr>
            <p:nvPr/>
          </p:nvSpPr>
          <p:spPr bwMode="auto">
            <a:xfrm>
              <a:off x="1344" y="2555"/>
              <a:ext cx="463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6000" b="0">
                  <a:solidFill>
                    <a:srgbClr val="000066"/>
                  </a:solidFill>
                  <a:latin typeface="New Century Schoolbook" pitchFamily="18" charset="0"/>
                </a:rPr>
                <a:t>A</a:t>
              </a:r>
              <a:endParaRPr lang="en-US" sz="6000" b="0">
                <a:solidFill>
                  <a:srgbClr val="000066"/>
                </a:solidFill>
                <a:latin typeface="New Century Schoolbook" pitchFamily="18" charset="0"/>
              </a:endParaRPr>
            </a:p>
          </p:txBody>
        </p:sp>
        <p:sp>
          <p:nvSpPr>
            <p:cNvPr id="3079" name="Text Box 7"/>
            <p:cNvSpPr txBox="1">
              <a:spLocks noChangeArrowheads="1"/>
            </p:cNvSpPr>
            <p:nvPr/>
          </p:nvSpPr>
          <p:spPr bwMode="auto">
            <a:xfrm>
              <a:off x="1631" y="2478"/>
              <a:ext cx="628" cy="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9600" b="0">
                  <a:solidFill>
                    <a:srgbClr val="000066"/>
                  </a:solidFill>
                  <a:latin typeface="New Century Schoolbook" pitchFamily="18" charset="0"/>
                </a:rPr>
                <a:t>T</a:t>
              </a:r>
              <a:endParaRPr lang="en-US" sz="9600" b="0">
                <a:solidFill>
                  <a:srgbClr val="000066"/>
                </a:solidFill>
                <a:latin typeface="New Century Schoolbook" pitchFamily="18" charset="0"/>
              </a:endParaRPr>
            </a:p>
          </p:txBody>
        </p:sp>
        <p:sp>
          <p:nvSpPr>
            <p:cNvPr id="3080" name="Text Box 8"/>
            <p:cNvSpPr txBox="1">
              <a:spLocks noChangeArrowheads="1"/>
            </p:cNvSpPr>
            <p:nvPr/>
          </p:nvSpPr>
          <p:spPr bwMode="auto">
            <a:xfrm>
              <a:off x="2033" y="2668"/>
              <a:ext cx="671" cy="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9600" b="0">
                  <a:solidFill>
                    <a:srgbClr val="000066"/>
                  </a:solidFill>
                  <a:latin typeface="New Century Schoolbook" pitchFamily="18" charset="0"/>
                </a:rPr>
                <a:t>E</a:t>
              </a:r>
              <a:endParaRPr lang="en-US" sz="9600" b="0">
                <a:solidFill>
                  <a:srgbClr val="000066"/>
                </a:solidFill>
                <a:latin typeface="New Century Schoolbook" pitchFamily="18" charset="0"/>
              </a:endParaRPr>
            </a:p>
          </p:txBody>
        </p:sp>
        <p:sp>
          <p:nvSpPr>
            <p:cNvPr id="3081" name="Text Box 9"/>
            <p:cNvSpPr txBox="1">
              <a:spLocks noChangeArrowheads="1"/>
            </p:cNvSpPr>
            <p:nvPr/>
          </p:nvSpPr>
          <p:spPr bwMode="auto">
            <a:xfrm>
              <a:off x="2505" y="2478"/>
              <a:ext cx="657" cy="9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9600" b="0">
                  <a:solidFill>
                    <a:srgbClr val="000066"/>
                  </a:solidFill>
                  <a:latin typeface="New Century Schoolbook" pitchFamily="18" charset="0"/>
                </a:rPr>
                <a:t>X</a:t>
              </a:r>
              <a:endParaRPr lang="en-US" sz="9600" b="0">
                <a:solidFill>
                  <a:srgbClr val="000066"/>
                </a:solidFill>
                <a:latin typeface="New Century Schoolbook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dirty="0" smtClean="0"/>
              <a:t>Creating a </a:t>
            </a:r>
            <a:r>
              <a:rPr lang="en-NZ" dirty="0" err="1" smtClean="0"/>
              <a:t>LaTeX</a:t>
            </a:r>
            <a:r>
              <a:rPr lang="en-NZ" dirty="0" smtClean="0"/>
              <a:t> document</a:t>
            </a:r>
            <a:endParaRPr lang="en-US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dirty="0" smtClean="0"/>
              <a:t>\</a:t>
            </a:r>
            <a:r>
              <a:rPr lang="en-NZ" dirty="0" err="1" smtClean="0"/>
              <a:t>documentclass</a:t>
            </a:r>
            <a:endParaRPr lang="en-NZ" dirty="0" smtClean="0"/>
          </a:p>
          <a:p>
            <a:pPr lvl="1" eaLnBrk="1" hangingPunct="1"/>
            <a:r>
              <a:rPr lang="en-NZ" dirty="0" smtClean="0"/>
              <a:t>Defines the type of document</a:t>
            </a:r>
          </a:p>
          <a:p>
            <a:pPr lvl="1" eaLnBrk="1" hangingPunct="1"/>
            <a:r>
              <a:rPr lang="en-NZ" dirty="0" smtClean="0"/>
              <a:t>Book</a:t>
            </a:r>
          </a:p>
          <a:p>
            <a:pPr lvl="1" eaLnBrk="1" hangingPunct="1"/>
            <a:r>
              <a:rPr lang="en-NZ" dirty="0" smtClean="0"/>
              <a:t>Report</a:t>
            </a:r>
          </a:p>
          <a:p>
            <a:pPr lvl="1" eaLnBrk="1" hangingPunct="1"/>
            <a:r>
              <a:rPr lang="en-NZ" dirty="0" smtClean="0"/>
              <a:t>Article</a:t>
            </a:r>
          </a:p>
          <a:p>
            <a:pPr lvl="1" eaLnBrk="1" hangingPunct="1"/>
            <a:r>
              <a:rPr lang="en-NZ" dirty="0" smtClean="0"/>
              <a:t>Letter</a:t>
            </a:r>
          </a:p>
          <a:p>
            <a:pPr lvl="1" eaLnBrk="1" hangingPunct="1"/>
            <a:endParaRPr lang="en-NZ" dirty="0" smtClean="0"/>
          </a:p>
          <a:p>
            <a:pPr eaLnBrk="1" hangingPunct="1"/>
            <a:r>
              <a:rPr lang="en-US" dirty="0" smtClean="0"/>
              <a:t>The document environment encloses the contents of the document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The space between the document class command and the start of the document environment is called the preamble.</a:t>
            </a:r>
          </a:p>
          <a:p>
            <a:pPr lvl="1"/>
            <a:r>
              <a:rPr lang="en-US" dirty="0" smtClean="0"/>
              <a:t>Contains commands that affect the entire document.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Creating a </a:t>
            </a:r>
            <a:r>
              <a:rPr lang="en-NZ" dirty="0" err="1" smtClean="0"/>
              <a:t>LaTeX</a:t>
            </a:r>
            <a:r>
              <a:rPr lang="en-NZ" dirty="0" smtClean="0"/>
              <a:t> document</a:t>
            </a:r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11</a:t>
            </a:fld>
            <a:endParaRPr lang="en-NZ"/>
          </a:p>
        </p:txBody>
      </p:sp>
      <p:sp>
        <p:nvSpPr>
          <p:cNvPr id="6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1974444" y="1995208"/>
            <a:ext cx="5823588" cy="2616101"/>
          </a:xfrm>
          <a:prstGeom prst="rect">
            <a:avLst/>
          </a:prstGeom>
          <a:solidFill>
            <a:srgbClr val="E5F5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NZ" sz="2000" dirty="0">
                <a:latin typeface="Courier New" pitchFamily="49" charset="0"/>
              </a:rPr>
              <a:t>\</a:t>
            </a:r>
            <a:r>
              <a:rPr lang="en-NZ" sz="2000" dirty="0" err="1">
                <a:latin typeface="Courier New" pitchFamily="49" charset="0"/>
              </a:rPr>
              <a:t>documentclass</a:t>
            </a:r>
            <a:r>
              <a:rPr lang="en-NZ" sz="2000" dirty="0">
                <a:latin typeface="Courier New" pitchFamily="49" charset="0"/>
              </a:rPr>
              <a:t>[a4paper]{article}</a:t>
            </a:r>
          </a:p>
          <a:p>
            <a:endParaRPr lang="en-NZ" sz="2000" dirty="0">
              <a:latin typeface="Courier New" pitchFamily="49" charset="0"/>
            </a:endParaRP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</a:rPr>
              <a:t>\begin{document}</a:t>
            </a:r>
          </a:p>
          <a:p>
            <a:endParaRPr lang="en-NZ" sz="2000" dirty="0">
              <a:latin typeface="Courier New" pitchFamily="49" charset="0"/>
            </a:endParaRP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</a:rPr>
              <a:t>...</a:t>
            </a:r>
          </a:p>
          <a:p>
            <a:endParaRPr lang="en-NZ" sz="2000" dirty="0">
              <a:latin typeface="Courier New" pitchFamily="49" charset="0"/>
            </a:endParaRPr>
          </a:p>
          <a:p>
            <a:pPr marL="0" indent="0">
              <a:buNone/>
            </a:pPr>
            <a:r>
              <a:rPr lang="en-NZ" sz="2000" dirty="0">
                <a:latin typeface="Courier New" pitchFamily="49" charset="0"/>
              </a:rPr>
              <a:t>\end{document}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614804" y="2622492"/>
            <a:ext cx="985732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23024" y="2165292"/>
            <a:ext cx="914400" cy="914400"/>
          </a:xfrm>
          <a:prstGeom prst="rect">
            <a:avLst/>
          </a:prstGeom>
          <a:gradFill>
            <a:gsLst>
              <a:gs pos="51000">
                <a:schemeClr val="bg1"/>
              </a:gs>
              <a:gs pos="80000">
                <a:schemeClr val="bg1">
                  <a:alpha val="0"/>
                </a:schemeClr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</a:gradFill>
          <a:effectLst>
            <a:softEdge rad="635000"/>
          </a:effectLst>
        </p:spPr>
        <p:txBody>
          <a:bodyPr vert="horz" wrap="none" lIns="91440" tIns="45720" rIns="91440" bIns="45720" rtlCol="0" anchor="ctr">
            <a:norm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N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Preamble</a:t>
            </a:r>
          </a:p>
        </p:txBody>
      </p:sp>
      <p:sp>
        <p:nvSpPr>
          <p:cNvPr id="10" name="Right Brace 9"/>
          <p:cNvSpPr/>
          <p:nvPr/>
        </p:nvSpPr>
        <p:spPr>
          <a:xfrm>
            <a:off x="4617998" y="2980940"/>
            <a:ext cx="581286" cy="1433792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1" name="TextBox 10"/>
          <p:cNvSpPr txBox="1"/>
          <p:nvPr/>
        </p:nvSpPr>
        <p:spPr>
          <a:xfrm>
            <a:off x="5225162" y="3420374"/>
            <a:ext cx="2509136" cy="537672"/>
          </a:xfrm>
          <a:prstGeom prst="rect">
            <a:avLst/>
          </a:prstGeom>
          <a:gradFill>
            <a:gsLst>
              <a:gs pos="51000">
                <a:schemeClr val="bg1"/>
              </a:gs>
              <a:gs pos="80000">
                <a:schemeClr val="bg1">
                  <a:alpha val="0"/>
                </a:schemeClr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</a:gradFill>
          <a:effectLst>
            <a:softEdge rad="635000"/>
          </a:effectLst>
        </p:spPr>
        <p:txBody>
          <a:bodyPr vert="horz" wrap="none" lIns="91440" tIns="45720" rIns="91440" bIns="45720" rtlCol="0" anchor="ctr">
            <a:norm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N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Document environment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1435580" y="3787448"/>
            <a:ext cx="627284" cy="107534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978380" y="4618333"/>
            <a:ext cx="914400" cy="914400"/>
          </a:xfrm>
          <a:prstGeom prst="rect">
            <a:avLst/>
          </a:prstGeom>
          <a:gradFill>
            <a:gsLst>
              <a:gs pos="51000">
                <a:schemeClr val="bg1"/>
              </a:gs>
              <a:gs pos="80000">
                <a:schemeClr val="bg1">
                  <a:alpha val="0"/>
                </a:schemeClr>
              </a:gs>
              <a:gs pos="100000">
                <a:schemeClr val="accent1">
                  <a:tint val="44500"/>
                  <a:satMod val="160000"/>
                  <a:alpha val="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</a:gradFill>
          <a:effectLst>
            <a:softEdge rad="635000"/>
          </a:effectLst>
        </p:spPr>
        <p:txBody>
          <a:bodyPr vert="horz" wrap="none" lIns="91440" tIns="45720" rIns="91440" bIns="45720" rtlCol="0" anchor="ctr">
            <a:norm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N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Document</a:t>
            </a:r>
            <a:r>
              <a:rPr kumimoji="0" lang="en-NZ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contents</a:t>
            </a:r>
            <a:endParaRPr kumimoji="0" lang="en-N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0017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Adding a title</a:t>
            </a:r>
            <a:endParaRPr 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/>
              <a:t>Require four commands to create a title</a:t>
            </a:r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\title{ put the title here }</a:t>
            </a:r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\author{ author goes here }</a:t>
            </a:r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\date{ date goes here }</a:t>
            </a:r>
          </a:p>
          <a:p>
            <a:pPr eaLnBrk="1" hangingPunct="1"/>
            <a:endParaRPr lang="en-NZ" smtClean="0">
              <a:latin typeface="Courier New" pitchFamily="49" charset="0"/>
            </a:endParaRPr>
          </a:p>
          <a:p>
            <a:pPr eaLnBrk="1" hangingPunct="1"/>
            <a:r>
              <a:rPr lang="en-NZ" smtClean="0"/>
              <a:t>Once the information has been defined, insert the title</a:t>
            </a:r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\maketitle</a:t>
            </a:r>
          </a:p>
          <a:p>
            <a:pPr eaLnBrk="1" hangingPunct="1"/>
            <a:endParaRPr lang="en-US" smtClean="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511425" y="3697288"/>
            <a:ext cx="4152900" cy="2573337"/>
          </a:xfrm>
          <a:prstGeom prst="rect">
            <a:avLst/>
          </a:prstGeom>
          <a:solidFill>
            <a:srgbClr val="E5F5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dirty="0">
                <a:latin typeface="Courier New" pitchFamily="49" charset="0"/>
              </a:rPr>
              <a:t>...</a:t>
            </a:r>
          </a:p>
          <a:p>
            <a:r>
              <a:rPr lang="en-NZ" dirty="0">
                <a:latin typeface="Courier New" pitchFamily="49" charset="0"/>
              </a:rPr>
              <a:t>\begin{document}</a:t>
            </a:r>
          </a:p>
          <a:p>
            <a:r>
              <a:rPr lang="en-NZ" dirty="0">
                <a:latin typeface="Courier New" pitchFamily="49" charset="0"/>
              </a:rPr>
              <a:t>\title{A very short document}</a:t>
            </a:r>
          </a:p>
          <a:p>
            <a:r>
              <a:rPr lang="en-NZ" dirty="0">
                <a:latin typeface="Courier New" pitchFamily="49" charset="0"/>
              </a:rPr>
              <a:t>\author{Andrew </a:t>
            </a:r>
            <a:r>
              <a:rPr lang="en-NZ" dirty="0" err="1">
                <a:latin typeface="Courier New" pitchFamily="49" charset="0"/>
              </a:rPr>
              <a:t>Luxton</a:t>
            </a:r>
            <a:r>
              <a:rPr lang="en-NZ" dirty="0">
                <a:latin typeface="Courier New" pitchFamily="49" charset="0"/>
              </a:rPr>
              <a:t>-Reilly}</a:t>
            </a:r>
          </a:p>
          <a:p>
            <a:r>
              <a:rPr lang="en-NZ" dirty="0">
                <a:latin typeface="Courier New" pitchFamily="49" charset="0"/>
              </a:rPr>
              <a:t>\date{2006}</a:t>
            </a:r>
          </a:p>
          <a:p>
            <a:r>
              <a:rPr lang="en-NZ" dirty="0">
                <a:latin typeface="Courier New" pitchFamily="49" charset="0"/>
              </a:rPr>
              <a:t>\</a:t>
            </a:r>
            <a:r>
              <a:rPr lang="en-NZ" dirty="0" err="1">
                <a:latin typeface="Courier New" pitchFamily="49" charset="0"/>
              </a:rPr>
              <a:t>maketitle</a:t>
            </a:r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This is the document.</a:t>
            </a:r>
          </a:p>
          <a:p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\end{document}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Structuring a document</a:t>
            </a:r>
            <a:endParaRPr 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/>
              <a:t>\part{ part name goes here }</a:t>
            </a:r>
          </a:p>
          <a:p>
            <a:pPr eaLnBrk="1" hangingPunct="1"/>
            <a:endParaRPr lang="en-NZ" smtClean="0"/>
          </a:p>
          <a:p>
            <a:pPr eaLnBrk="1" hangingPunct="1"/>
            <a:r>
              <a:rPr lang="en-NZ" smtClean="0"/>
              <a:t>\chapter{ chapter name goes here }</a:t>
            </a:r>
          </a:p>
          <a:p>
            <a:pPr eaLnBrk="1" hangingPunct="1"/>
            <a:endParaRPr lang="en-NZ" smtClean="0"/>
          </a:p>
          <a:p>
            <a:pPr eaLnBrk="1" hangingPunct="1"/>
            <a:r>
              <a:rPr lang="en-NZ" smtClean="0"/>
              <a:t>\section{ section name goes here }</a:t>
            </a:r>
          </a:p>
          <a:p>
            <a:pPr eaLnBrk="1" hangingPunct="1"/>
            <a:endParaRPr lang="en-NZ" smtClean="0"/>
          </a:p>
          <a:p>
            <a:pPr eaLnBrk="1" hangingPunct="1"/>
            <a:r>
              <a:rPr lang="en-NZ" smtClean="0"/>
              <a:t>\subsection{ subsection name goes here }</a:t>
            </a:r>
          </a:p>
          <a:p>
            <a:pPr eaLnBrk="1" hangingPunct="1"/>
            <a:endParaRPr lang="en-NZ" smtClean="0"/>
          </a:p>
          <a:p>
            <a:pPr eaLnBrk="1" hangingPunct="1"/>
            <a:r>
              <a:rPr lang="en-NZ" smtClean="0"/>
              <a:t>\subsubsection{ subsubsection name goes here }</a:t>
            </a:r>
          </a:p>
          <a:p>
            <a:pPr eaLnBrk="1" hangingPunct="1"/>
            <a:endParaRPr lang="en-NZ" smtClean="0"/>
          </a:p>
          <a:p>
            <a:pPr eaLnBrk="1" hangingPunct="1"/>
            <a:r>
              <a:rPr lang="en-NZ" smtClean="0"/>
              <a:t>\paragraph{ paragraph name goes here }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Table of contents</a:t>
            </a:r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dirty="0" smtClean="0"/>
              <a:t>Table of contents is automatically </a:t>
            </a:r>
            <a:r>
              <a:rPr lang="en-NZ" dirty="0" smtClean="0"/>
              <a:t>generated using the \</a:t>
            </a:r>
            <a:r>
              <a:rPr lang="en-NZ" dirty="0" err="1" smtClean="0"/>
              <a:t>tableofcontents</a:t>
            </a:r>
            <a:r>
              <a:rPr lang="en-NZ" dirty="0" smtClean="0"/>
              <a:t> command.</a:t>
            </a:r>
            <a:endParaRPr lang="en-NZ" dirty="0" smtClean="0"/>
          </a:p>
          <a:p>
            <a:pPr lvl="1" eaLnBrk="1" hangingPunct="1"/>
            <a:r>
              <a:rPr lang="en-NZ" dirty="0" smtClean="0"/>
              <a:t>Parts</a:t>
            </a:r>
          </a:p>
          <a:p>
            <a:pPr lvl="1" eaLnBrk="1" hangingPunct="1"/>
            <a:r>
              <a:rPr lang="en-NZ" dirty="0" smtClean="0"/>
              <a:t>Chapters</a:t>
            </a:r>
          </a:p>
          <a:p>
            <a:pPr lvl="1" eaLnBrk="1" hangingPunct="1"/>
            <a:r>
              <a:rPr lang="en-NZ" dirty="0" smtClean="0"/>
              <a:t>Sections</a:t>
            </a:r>
          </a:p>
          <a:p>
            <a:pPr lvl="1" eaLnBrk="1" hangingPunct="1"/>
            <a:r>
              <a:rPr lang="en-NZ" dirty="0" smtClean="0"/>
              <a:t>Subsections</a:t>
            </a:r>
          </a:p>
          <a:p>
            <a:pPr eaLnBrk="1" hangingPunct="1"/>
            <a:endParaRPr lang="en-NZ" dirty="0" smtClean="0"/>
          </a:p>
          <a:p>
            <a:pPr eaLnBrk="1" hangingPunct="1"/>
            <a:r>
              <a:rPr lang="en-NZ" dirty="0" smtClean="0"/>
              <a:t>Each command has an table of contents option</a:t>
            </a:r>
          </a:p>
          <a:p>
            <a:pPr lvl="1" eaLnBrk="1" hangingPunct="1"/>
            <a:r>
              <a:rPr lang="en-NZ" dirty="0" smtClean="0"/>
              <a:t>Displays a different name in the table of contents</a:t>
            </a:r>
          </a:p>
          <a:p>
            <a:pPr lvl="1" eaLnBrk="1" hangingPunct="1"/>
            <a:endParaRPr lang="en-NZ" dirty="0" smtClean="0"/>
          </a:p>
          <a:p>
            <a:pPr lvl="1" eaLnBrk="1" hangingPunct="1"/>
            <a:endParaRPr lang="en-NZ" dirty="0" smtClean="0"/>
          </a:p>
          <a:p>
            <a:pPr lvl="1" eaLnBrk="1" hangingPunct="1"/>
            <a:endParaRPr lang="en-NZ" dirty="0" smtClean="0"/>
          </a:p>
          <a:p>
            <a:pPr eaLnBrk="1" hangingPunct="1"/>
            <a:endParaRPr lang="en-NZ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525588" y="4235450"/>
            <a:ext cx="5645150" cy="69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NZ" dirty="0">
                <a:latin typeface="Courier New" pitchFamily="49" charset="0"/>
              </a:rPr>
              <a:t>\section[Introduction]{An introduction </a:t>
            </a:r>
          </a:p>
          <a:p>
            <a:pPr>
              <a:spcBef>
                <a:spcPct val="20000"/>
              </a:spcBef>
            </a:pPr>
            <a:r>
              <a:rPr lang="en-NZ" dirty="0">
                <a:latin typeface="Courier New" pitchFamily="49" charset="0"/>
              </a:rPr>
              <a:t>to typesetting using the </a:t>
            </a:r>
            <a:r>
              <a:rPr lang="en-NZ" dirty="0" err="1">
                <a:latin typeface="Courier New" pitchFamily="49" charset="0"/>
              </a:rPr>
              <a:t>LaTeX</a:t>
            </a:r>
            <a:r>
              <a:rPr lang="en-NZ" dirty="0">
                <a:latin typeface="Courier New" pitchFamily="49" charset="0"/>
              </a:rPr>
              <a:t> language}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Footnotes</a:t>
            </a:r>
            <a:endParaRPr 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/>
              <a:t>Footnotes are created in the text as you type them</a:t>
            </a:r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\footnote{ footnote text goes here }</a:t>
            </a:r>
          </a:p>
          <a:p>
            <a:pPr eaLnBrk="1" hangingPunct="1"/>
            <a:endParaRPr lang="en-US" smtClean="0">
              <a:latin typeface="Courier New" pitchFamily="49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255713" y="2174875"/>
            <a:ext cx="6453187" cy="3671888"/>
          </a:xfrm>
          <a:prstGeom prst="rect">
            <a:avLst/>
          </a:prstGeom>
          <a:solidFill>
            <a:srgbClr val="E5F5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 dirty="0">
                <a:latin typeface="Courier New" pitchFamily="49" charset="0"/>
              </a:rPr>
              <a:t>\</a:t>
            </a:r>
            <a:r>
              <a:rPr lang="en-NZ" dirty="0" err="1">
                <a:latin typeface="Courier New" pitchFamily="49" charset="0"/>
              </a:rPr>
              <a:t>documentclass</a:t>
            </a:r>
            <a:r>
              <a:rPr lang="en-NZ" dirty="0">
                <a:latin typeface="Courier New" pitchFamily="49" charset="0"/>
              </a:rPr>
              <a:t>[a4paper]{report}</a:t>
            </a:r>
          </a:p>
          <a:p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\begin{document}</a:t>
            </a:r>
          </a:p>
          <a:p>
            <a:r>
              <a:rPr lang="en-NZ" dirty="0">
                <a:latin typeface="Courier New" pitchFamily="49" charset="0"/>
              </a:rPr>
              <a:t>\title{A very short report}</a:t>
            </a:r>
          </a:p>
          <a:p>
            <a:r>
              <a:rPr lang="en-NZ" dirty="0">
                <a:latin typeface="Courier New" pitchFamily="49" charset="0"/>
              </a:rPr>
              <a:t>\author{Andrew </a:t>
            </a:r>
            <a:r>
              <a:rPr lang="en-NZ" dirty="0" err="1">
                <a:latin typeface="Courier New" pitchFamily="49" charset="0"/>
              </a:rPr>
              <a:t>Luxton</a:t>
            </a:r>
            <a:r>
              <a:rPr lang="en-NZ" dirty="0">
                <a:latin typeface="Courier New" pitchFamily="49" charset="0"/>
              </a:rPr>
              <a:t>-Reilly}</a:t>
            </a:r>
          </a:p>
          <a:p>
            <a:r>
              <a:rPr lang="en-NZ" dirty="0">
                <a:latin typeface="Courier New" pitchFamily="49" charset="0"/>
              </a:rPr>
              <a:t>\date{2006}</a:t>
            </a:r>
          </a:p>
          <a:p>
            <a:r>
              <a:rPr lang="en-NZ" dirty="0">
                <a:latin typeface="Courier New" pitchFamily="49" charset="0"/>
              </a:rPr>
              <a:t>\</a:t>
            </a:r>
            <a:r>
              <a:rPr lang="en-NZ" dirty="0" err="1">
                <a:latin typeface="Courier New" pitchFamily="49" charset="0"/>
              </a:rPr>
              <a:t>maketitle</a:t>
            </a:r>
            <a:endParaRPr lang="en-NZ" dirty="0">
              <a:latin typeface="Courier New" pitchFamily="49" charset="0"/>
            </a:endParaRPr>
          </a:p>
          <a:p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This is the document\footnote{Note that the document is a report} that I am using as an example.</a:t>
            </a:r>
          </a:p>
          <a:p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\end{document}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Paragraphs and line breaks</a:t>
            </a:r>
            <a:endParaRPr 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/>
              <a:t>LaTeX will remove excess whitespace</a:t>
            </a:r>
          </a:p>
          <a:p>
            <a:pPr lvl="1" eaLnBrk="1" hangingPunct="1"/>
            <a:r>
              <a:rPr lang="en-NZ" smtClean="0"/>
              <a:t>Need to explicitly include paragraphs and line breaks</a:t>
            </a:r>
          </a:p>
          <a:p>
            <a:pPr lvl="1" eaLnBrk="1" hangingPunct="1"/>
            <a:endParaRPr lang="en-NZ" smtClean="0"/>
          </a:p>
          <a:p>
            <a:pPr eaLnBrk="1" hangingPunct="1"/>
            <a:r>
              <a:rPr lang="en-NZ" smtClean="0"/>
              <a:t>Paragraph</a:t>
            </a:r>
          </a:p>
          <a:p>
            <a:pPr lvl="1" eaLnBrk="1" hangingPunct="1"/>
            <a:r>
              <a:rPr lang="en-NZ" smtClean="0"/>
              <a:t>Leave a blank line in the input</a:t>
            </a:r>
          </a:p>
          <a:p>
            <a:pPr lvl="1" eaLnBrk="1" hangingPunct="1"/>
            <a:endParaRPr lang="en-NZ" smtClean="0"/>
          </a:p>
          <a:p>
            <a:pPr eaLnBrk="1" hangingPunct="1"/>
            <a:r>
              <a:rPr lang="en-NZ" smtClean="0"/>
              <a:t>Line break</a:t>
            </a:r>
          </a:p>
          <a:p>
            <a:pPr lvl="1" eaLnBrk="1" hangingPunct="1"/>
            <a:r>
              <a:rPr lang="en-NZ" smtClean="0"/>
              <a:t>Use the command </a:t>
            </a:r>
            <a:r>
              <a:rPr lang="en-NZ" smtClean="0">
                <a:latin typeface="Courier New" pitchFamily="49" charset="0"/>
              </a:rPr>
              <a:t>\\</a:t>
            </a:r>
            <a:endParaRPr lang="en-US" smtClean="0">
              <a:latin typeface="Courier New" pitchFamily="49" charset="0"/>
            </a:endParaRP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435100" y="4235450"/>
            <a:ext cx="6453188" cy="2024063"/>
          </a:xfrm>
          <a:prstGeom prst="rect">
            <a:avLst/>
          </a:prstGeom>
          <a:solidFill>
            <a:srgbClr val="E5F5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 dirty="0">
                <a:latin typeface="Courier New" pitchFamily="49" charset="0"/>
              </a:rPr>
              <a:t>A short paragraph.</a:t>
            </a:r>
          </a:p>
          <a:p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Another short paragraph.</a:t>
            </a:r>
          </a:p>
          <a:p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And\\</a:t>
            </a:r>
          </a:p>
          <a:p>
            <a:r>
              <a:rPr lang="en-NZ" dirty="0">
                <a:latin typeface="Courier New" pitchFamily="49" charset="0"/>
              </a:rPr>
              <a:t>some lines\\</a:t>
            </a:r>
          </a:p>
          <a:p>
            <a:r>
              <a:rPr lang="en-NZ" dirty="0">
                <a:latin typeface="Courier New" pitchFamily="49" charset="0"/>
              </a:rPr>
              <a:t>that appear sequentially.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Quote marks</a:t>
            </a:r>
            <a:endParaRPr 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dirty="0" smtClean="0"/>
              <a:t>Unidirectional quotes (") are inadequate</a:t>
            </a:r>
          </a:p>
          <a:p>
            <a:pPr lvl="1" eaLnBrk="1" hangingPunct="1"/>
            <a:r>
              <a:rPr lang="en-NZ" dirty="0" smtClean="0"/>
              <a:t>Use the symbols ` and ' for single quotes</a:t>
            </a:r>
          </a:p>
          <a:p>
            <a:pPr lvl="1" eaLnBrk="1" hangingPunct="1"/>
            <a:r>
              <a:rPr lang="en-NZ" dirty="0" smtClean="0"/>
              <a:t>Use the symbols `` and ' ' for double quotes</a:t>
            </a:r>
          </a:p>
          <a:p>
            <a:pPr eaLnBrk="1" hangingPunct="1"/>
            <a:endParaRPr lang="en-US" dirty="0" smtClean="0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346200" y="2533650"/>
            <a:ext cx="6453188" cy="650875"/>
          </a:xfrm>
          <a:prstGeom prst="rect">
            <a:avLst/>
          </a:prstGeom>
          <a:solidFill>
            <a:srgbClr val="E5F5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 dirty="0">
                <a:latin typeface="Courier New" pitchFamily="49" charset="0"/>
              </a:rPr>
              <a:t>He said, ``As they say, </a:t>
            </a:r>
            <a:r>
              <a:rPr lang="en-NZ" dirty="0" smtClean="0">
                <a:latin typeface="Courier New" pitchFamily="49" charset="0"/>
              </a:rPr>
              <a:t>`you </a:t>
            </a:r>
            <a:r>
              <a:rPr lang="en-NZ" dirty="0">
                <a:latin typeface="Courier New" pitchFamily="49" charset="0"/>
              </a:rPr>
              <a:t>win some, you lose some' ''.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435100" y="4406900"/>
            <a:ext cx="6229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He said, “As they say, ‘you win some, you lose some’ ”.</a:t>
            </a:r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4483100" y="3340100"/>
            <a:ext cx="0" cy="9842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17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Dashes</a:t>
            </a:r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dirty="0" smtClean="0"/>
              <a:t>Hyphen (-)</a:t>
            </a:r>
          </a:p>
          <a:p>
            <a:pPr lvl="1" eaLnBrk="1" hangingPunct="1"/>
            <a:r>
              <a:rPr lang="en-NZ" dirty="0" smtClean="0"/>
              <a:t>Short dash to join different words together</a:t>
            </a:r>
          </a:p>
          <a:p>
            <a:pPr lvl="1" eaLnBrk="1" hangingPunct="1"/>
            <a:r>
              <a:rPr lang="en-NZ" dirty="0" smtClean="0"/>
              <a:t>merry-go-round</a:t>
            </a:r>
          </a:p>
          <a:p>
            <a:pPr lvl="1" eaLnBrk="1" hangingPunct="1"/>
            <a:endParaRPr lang="en-NZ" dirty="0" smtClean="0"/>
          </a:p>
          <a:p>
            <a:pPr eaLnBrk="1" hangingPunct="1"/>
            <a:r>
              <a:rPr lang="en-NZ" dirty="0" err="1" smtClean="0"/>
              <a:t>En</a:t>
            </a:r>
            <a:r>
              <a:rPr lang="en-NZ" dirty="0" smtClean="0"/>
              <a:t> dash (--)</a:t>
            </a:r>
          </a:p>
          <a:p>
            <a:pPr lvl="1" eaLnBrk="1" hangingPunct="1"/>
            <a:r>
              <a:rPr lang="en-NZ" dirty="0" smtClean="0"/>
              <a:t>Longer dash used to indicate a range of values</a:t>
            </a:r>
          </a:p>
          <a:p>
            <a:pPr lvl="1" eaLnBrk="1" hangingPunct="1"/>
            <a:r>
              <a:rPr lang="en-NZ" dirty="0" smtClean="0"/>
              <a:t>pages 45–50</a:t>
            </a:r>
          </a:p>
          <a:p>
            <a:pPr eaLnBrk="1" hangingPunct="1"/>
            <a:endParaRPr lang="en-NZ" dirty="0" smtClean="0"/>
          </a:p>
          <a:p>
            <a:pPr eaLnBrk="1" hangingPunct="1"/>
            <a:r>
              <a:rPr lang="en-NZ" dirty="0" err="1" smtClean="0"/>
              <a:t>Em</a:t>
            </a:r>
            <a:r>
              <a:rPr lang="en-NZ" dirty="0" smtClean="0"/>
              <a:t> dash (---)</a:t>
            </a:r>
          </a:p>
          <a:p>
            <a:pPr lvl="1" eaLnBrk="1" hangingPunct="1"/>
            <a:r>
              <a:rPr lang="en-NZ" dirty="0" smtClean="0"/>
              <a:t>Very long dash between words or phrases</a:t>
            </a:r>
          </a:p>
          <a:p>
            <a:pPr lvl="1" eaLnBrk="1" hangingPunct="1"/>
            <a:r>
              <a:rPr lang="en-NZ" dirty="0" smtClean="0"/>
              <a:t>There are many commands—some more complex than others—that are used in </a:t>
            </a:r>
            <a:r>
              <a:rPr lang="en-NZ" dirty="0" err="1" smtClean="0"/>
              <a:t>LaTeX</a:t>
            </a:r>
            <a:r>
              <a:rPr lang="en-NZ" dirty="0" smtClean="0"/>
              <a:t>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18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Ellipsis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/>
              <a:t>Three dots in a sequence</a:t>
            </a:r>
          </a:p>
          <a:p>
            <a:pPr lvl="1" eaLnBrk="1" hangingPunct="1"/>
            <a:r>
              <a:rPr lang="en-NZ" smtClean="0"/>
              <a:t>Used to indicate text that ... has been removed</a:t>
            </a:r>
          </a:p>
          <a:p>
            <a:pPr lvl="1" eaLnBrk="1" hangingPunct="1"/>
            <a:r>
              <a:rPr lang="en-NZ" smtClean="0"/>
              <a:t>Or an unfinished ...</a:t>
            </a:r>
          </a:p>
          <a:p>
            <a:pPr lvl="1" eaLnBrk="1" hangingPunct="1"/>
            <a:endParaRPr lang="en-NZ" smtClean="0"/>
          </a:p>
          <a:p>
            <a:pPr eaLnBrk="1" hangingPunct="1"/>
            <a:r>
              <a:rPr lang="en-NZ" smtClean="0"/>
              <a:t>Can't just use three full stops in a row</a:t>
            </a:r>
          </a:p>
          <a:p>
            <a:pPr lvl="1" eaLnBrk="1" hangingPunct="1"/>
            <a:r>
              <a:rPr lang="en-NZ" smtClean="0"/>
              <a:t>LaTeX will use incorrect spacing</a:t>
            </a:r>
          </a:p>
          <a:p>
            <a:pPr lvl="1" eaLnBrk="1" hangingPunct="1"/>
            <a:r>
              <a:rPr lang="en-NZ" smtClean="0"/>
              <a:t>Use the </a:t>
            </a:r>
            <a:r>
              <a:rPr lang="en-NZ" smtClean="0">
                <a:latin typeface="Courier New" pitchFamily="49" charset="0"/>
              </a:rPr>
              <a:t>\ldots</a:t>
            </a:r>
            <a:r>
              <a:rPr lang="en-NZ" smtClean="0"/>
              <a:t> command</a:t>
            </a:r>
            <a:endParaRPr lang="en-US" smtClean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511425" y="3876675"/>
            <a:ext cx="3584575" cy="376238"/>
          </a:xfrm>
          <a:prstGeom prst="rect">
            <a:avLst/>
          </a:prstGeom>
          <a:solidFill>
            <a:srgbClr val="E5F5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>
                <a:latin typeface="Courier New" pitchFamily="49" charset="0"/>
              </a:rPr>
              <a:t>\ldots or so he said.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3406775" y="5400675"/>
            <a:ext cx="1885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/>
              <a:t>… or so he said</a:t>
            </a:r>
            <a:endParaRPr 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4392613" y="4324350"/>
            <a:ext cx="0" cy="9842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19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LaTeX</a:t>
            </a:r>
            <a:endParaRPr 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/>
              <a:t>A document preparation system</a:t>
            </a:r>
          </a:p>
          <a:p>
            <a:pPr lvl="1" eaLnBrk="1" hangingPunct="1"/>
            <a:r>
              <a:rPr lang="en-NZ" smtClean="0"/>
              <a:t>Used to typeset a document</a:t>
            </a:r>
            <a:endParaRPr lang="en-US" smtClean="0"/>
          </a:p>
        </p:txBody>
      </p:sp>
      <p:pic>
        <p:nvPicPr>
          <p:cNvPr id="4100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0" y="2443163"/>
            <a:ext cx="2455863" cy="278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2443163"/>
            <a:ext cx="2087563" cy="286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2" name="Rectangle 15"/>
          <p:cNvSpPr>
            <a:spLocks noChangeArrowheads="1"/>
          </p:cNvSpPr>
          <p:nvPr/>
        </p:nvSpPr>
        <p:spPr bwMode="auto">
          <a:xfrm>
            <a:off x="3765550" y="2711450"/>
            <a:ext cx="1612900" cy="1882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NZ"/>
              <a:t>LaTeX</a:t>
            </a:r>
          </a:p>
          <a:p>
            <a:pPr algn="ctr"/>
            <a:r>
              <a:rPr lang="en-NZ"/>
              <a:t>Compiler</a:t>
            </a:r>
            <a:endParaRPr lang="en-US"/>
          </a:p>
        </p:txBody>
      </p:sp>
      <p:sp>
        <p:nvSpPr>
          <p:cNvPr id="4103" name="Line 17"/>
          <p:cNvSpPr>
            <a:spLocks noChangeShapeType="1"/>
          </p:cNvSpPr>
          <p:nvPr/>
        </p:nvSpPr>
        <p:spPr bwMode="auto">
          <a:xfrm>
            <a:off x="3048000" y="3697288"/>
            <a:ext cx="7175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NZ"/>
          </a:p>
        </p:txBody>
      </p:sp>
      <p:sp>
        <p:nvSpPr>
          <p:cNvPr id="4104" name="Line 18"/>
          <p:cNvSpPr>
            <a:spLocks noChangeShapeType="1"/>
          </p:cNvSpPr>
          <p:nvPr/>
        </p:nvSpPr>
        <p:spPr bwMode="auto">
          <a:xfrm>
            <a:off x="5378450" y="3697288"/>
            <a:ext cx="7175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NZ"/>
          </a:p>
        </p:txBody>
      </p:sp>
      <p:sp>
        <p:nvSpPr>
          <p:cNvPr id="4105" name="Rectangle 19"/>
          <p:cNvSpPr>
            <a:spLocks noChangeArrowheads="1"/>
          </p:cNvSpPr>
          <p:nvPr/>
        </p:nvSpPr>
        <p:spPr bwMode="auto">
          <a:xfrm>
            <a:off x="5200650" y="6207125"/>
            <a:ext cx="3943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http://en.wikipedia.org/wiki/LaTeX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</a:t>
            </a:fld>
            <a:endParaRPr lang="en-NZ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Spaces</a:t>
            </a:r>
            <a:endParaRPr lang="en-US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dirty="0" smtClean="0"/>
              <a:t>Lines have to be broken to wrap text</a:t>
            </a:r>
          </a:p>
          <a:p>
            <a:pPr lvl="1" eaLnBrk="1" hangingPunct="1"/>
            <a:r>
              <a:rPr lang="en-NZ" dirty="0" smtClean="0"/>
              <a:t>Try to break at a space</a:t>
            </a:r>
          </a:p>
          <a:p>
            <a:pPr lvl="1" eaLnBrk="1" hangingPunct="1"/>
            <a:r>
              <a:rPr lang="en-NZ" dirty="0" smtClean="0"/>
              <a:t>Try to break at a syllable</a:t>
            </a:r>
          </a:p>
          <a:p>
            <a:pPr eaLnBrk="1" hangingPunct="1"/>
            <a:endParaRPr lang="en-NZ" dirty="0" smtClean="0"/>
          </a:p>
          <a:p>
            <a:pPr eaLnBrk="1" hangingPunct="1"/>
            <a:r>
              <a:rPr lang="en-NZ" dirty="0" smtClean="0"/>
              <a:t>Some spaces we don't want to be broken</a:t>
            </a:r>
          </a:p>
          <a:p>
            <a:pPr lvl="1" eaLnBrk="1" hangingPunct="1"/>
            <a:r>
              <a:rPr lang="en-NZ" dirty="0" smtClean="0"/>
              <a:t>E.g. between initials and surnames</a:t>
            </a:r>
          </a:p>
          <a:p>
            <a:pPr lvl="1" eaLnBrk="1" hangingPunct="1"/>
            <a:endParaRPr lang="en-NZ" dirty="0" smtClean="0"/>
          </a:p>
          <a:p>
            <a:pPr lvl="1" eaLnBrk="1" hangingPunct="1"/>
            <a:endParaRPr lang="en-NZ" dirty="0" smtClean="0"/>
          </a:p>
          <a:p>
            <a:pPr lvl="1" eaLnBrk="1" hangingPunct="1"/>
            <a:endParaRPr lang="en-NZ" dirty="0" smtClean="0"/>
          </a:p>
          <a:p>
            <a:pPr lvl="1" eaLnBrk="1" hangingPunct="1"/>
            <a:endParaRPr lang="en-NZ" dirty="0" smtClean="0"/>
          </a:p>
          <a:p>
            <a:pPr eaLnBrk="1" hangingPunct="1"/>
            <a:r>
              <a:rPr lang="en-NZ" dirty="0" smtClean="0"/>
              <a:t>Use a tilde ~ to signify a space that we can't break</a:t>
            </a:r>
          </a:p>
          <a:p>
            <a:pPr eaLnBrk="1" hangingPunct="1"/>
            <a:endParaRPr lang="en-NZ" dirty="0" smtClean="0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2779713" y="3608388"/>
            <a:ext cx="4840287" cy="650875"/>
          </a:xfrm>
          <a:prstGeom prst="rect">
            <a:avLst/>
          </a:prstGeom>
          <a:solidFill>
            <a:srgbClr val="E5F5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 dirty="0">
                <a:latin typeface="Courier New" pitchFamily="49" charset="0"/>
              </a:rPr>
              <a:t>The lecturer for this course is A. J. </a:t>
            </a:r>
            <a:r>
              <a:rPr lang="en-NZ" dirty="0" err="1">
                <a:latin typeface="Courier New" pitchFamily="49" charset="0"/>
              </a:rPr>
              <a:t>Luxton</a:t>
            </a:r>
            <a:r>
              <a:rPr lang="en-NZ" dirty="0">
                <a:latin typeface="Courier New" pitchFamily="49" charset="0"/>
              </a:rPr>
              <a:t>-Reilly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628650" y="3787775"/>
            <a:ext cx="1352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/>
              <a:t>Bad layout</a:t>
            </a:r>
            <a:endParaRPr lang="en-US"/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2062163" y="3967163"/>
            <a:ext cx="628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NZ"/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2420938" y="5310188"/>
            <a:ext cx="4840287" cy="650875"/>
          </a:xfrm>
          <a:prstGeom prst="rect">
            <a:avLst/>
          </a:prstGeom>
          <a:solidFill>
            <a:srgbClr val="E5F5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 dirty="0">
                <a:latin typeface="Courier New" pitchFamily="49" charset="0"/>
              </a:rPr>
              <a:t>The lecturer for this course is A.~J.~</a:t>
            </a:r>
            <a:r>
              <a:rPr lang="en-NZ" dirty="0" err="1">
                <a:latin typeface="Courier New" pitchFamily="49" charset="0"/>
              </a:rPr>
              <a:t>Luxton</a:t>
            </a:r>
            <a:r>
              <a:rPr lang="en-NZ" dirty="0">
                <a:latin typeface="Courier New" pitchFamily="49" charset="0"/>
              </a:rPr>
              <a:t>-Reilly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20</a:t>
            </a:fld>
            <a:endParaRPr lang="en-N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Emphasis</a:t>
            </a:r>
            <a:endParaRPr lang="en-US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/>
              <a:t>Emphasis</a:t>
            </a:r>
          </a:p>
          <a:p>
            <a:pPr lvl="1" eaLnBrk="1" hangingPunct="1"/>
            <a:r>
              <a:rPr lang="en-NZ" smtClean="0">
                <a:latin typeface="Courier New" pitchFamily="49" charset="0"/>
              </a:rPr>
              <a:t>\emph{ text to be emphasized here }</a:t>
            </a:r>
          </a:p>
          <a:p>
            <a:pPr lvl="1" eaLnBrk="1" hangingPunct="1"/>
            <a:endParaRPr lang="en-US" smtClean="0">
              <a:latin typeface="Courier New" pitchFamily="49" charset="0"/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614488" y="2263775"/>
            <a:ext cx="5375275" cy="925513"/>
          </a:xfrm>
          <a:prstGeom prst="rect">
            <a:avLst/>
          </a:prstGeom>
          <a:solidFill>
            <a:srgbClr val="E5F5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 dirty="0">
                <a:latin typeface="Courier New" pitchFamily="49" charset="0"/>
              </a:rPr>
              <a:t>It is \</a:t>
            </a:r>
            <a:r>
              <a:rPr lang="en-NZ" dirty="0" err="1">
                <a:latin typeface="Courier New" pitchFamily="49" charset="0"/>
              </a:rPr>
              <a:t>emph</a:t>
            </a:r>
            <a:r>
              <a:rPr lang="en-NZ" dirty="0">
                <a:latin typeface="Courier New" pitchFamily="49" charset="0"/>
              </a:rPr>
              <a:t>{very} important to practice the typesetting commands</a:t>
            </a:r>
          </a:p>
          <a:p>
            <a:r>
              <a:rPr lang="en-NZ" dirty="0">
                <a:latin typeface="Courier New" pitchFamily="49" charset="0"/>
              </a:rPr>
              <a:t>so that you don't \</a:t>
            </a:r>
            <a:r>
              <a:rPr lang="en-NZ" dirty="0" err="1">
                <a:latin typeface="Courier New" pitchFamily="49" charset="0"/>
              </a:rPr>
              <a:t>emph</a:t>
            </a:r>
            <a:r>
              <a:rPr lang="en-NZ" dirty="0">
                <a:latin typeface="Courier New" pitchFamily="49" charset="0"/>
              </a:rPr>
              <a:t>{forget} them.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References</a:t>
            </a:r>
            <a:endParaRPr lang="en-GB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There are many </a:t>
            </a:r>
            <a:r>
              <a:rPr lang="en-US" dirty="0" err="1" smtClean="0"/>
              <a:t>LaTeX</a:t>
            </a:r>
            <a:r>
              <a:rPr lang="en-US" dirty="0" smtClean="0"/>
              <a:t> tutorials on the Internet</a:t>
            </a:r>
          </a:p>
          <a:p>
            <a:pPr lvl="1" eaLnBrk="1" hangingPunct="1"/>
            <a:r>
              <a:rPr lang="en-GB" dirty="0" smtClean="0"/>
              <a:t>http://www.tug.org/interest.html</a:t>
            </a:r>
          </a:p>
          <a:p>
            <a:pPr lvl="1" eaLnBrk="1" hangingPunct="1"/>
            <a:r>
              <a:rPr lang="en-GB" dirty="0" smtClean="0"/>
              <a:t>http://www.latex-project.org/</a:t>
            </a:r>
          </a:p>
          <a:p>
            <a:pPr lvl="1" eaLnBrk="1" hangingPunct="1"/>
            <a:r>
              <a:rPr lang="en-GB" dirty="0" smtClean="0"/>
              <a:t>http://www.ctan.org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Web site that allows you to try it out</a:t>
            </a:r>
          </a:p>
          <a:p>
            <a:pPr lvl="1" eaLnBrk="1" hangingPunct="1">
              <a:spcBef>
                <a:spcPct val="0"/>
              </a:spcBef>
            </a:pPr>
            <a:r>
              <a:rPr lang="en-NZ" dirty="0" smtClean="0"/>
              <a:t>http://sciencesoft.at/index.jsp?link=latex&amp;size=1280&amp;js=1&amp;lang=en 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Tutorial documents</a:t>
            </a:r>
          </a:p>
          <a:p>
            <a:pPr lvl="1" eaLnBrk="1" hangingPunct="1"/>
            <a:r>
              <a:rPr lang="en-US" dirty="0" smtClean="0"/>
              <a:t>The (not so) short guide to </a:t>
            </a:r>
            <a:r>
              <a:rPr lang="en-US" dirty="0" err="1" smtClean="0"/>
              <a:t>LaTeX</a:t>
            </a:r>
            <a:endParaRPr lang="en-US" dirty="0" smtClean="0"/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Online course </a:t>
            </a:r>
            <a:r>
              <a:rPr lang="en-US" smtClean="0"/>
              <a:t>reference manual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Why?</a:t>
            </a:r>
            <a:endParaRPr 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/>
              <a:t>Why use LaTeX when we have word processors?</a:t>
            </a:r>
          </a:p>
          <a:p>
            <a:pPr lvl="1" eaLnBrk="1" hangingPunct="1"/>
            <a:r>
              <a:rPr lang="en-NZ" smtClean="0"/>
              <a:t>Results look better</a:t>
            </a:r>
          </a:p>
          <a:p>
            <a:pPr lvl="1" eaLnBrk="1" hangingPunct="1"/>
            <a:r>
              <a:rPr lang="en-NZ" smtClean="0"/>
              <a:t>Focus on structure helps document development</a:t>
            </a:r>
          </a:p>
          <a:p>
            <a:pPr lvl="1" eaLnBrk="1" hangingPunct="1"/>
            <a:r>
              <a:rPr lang="en-NZ" smtClean="0"/>
              <a:t>Best tool available for mathematical layout</a:t>
            </a:r>
          </a:p>
          <a:p>
            <a:pPr lvl="1" eaLnBrk="1" hangingPunct="1"/>
            <a:r>
              <a:rPr lang="en-NZ" smtClean="0"/>
              <a:t>Works well for large documents</a:t>
            </a:r>
          </a:p>
          <a:p>
            <a:pPr lvl="1" eaLnBrk="1" hangingPunct="1"/>
            <a:r>
              <a:rPr lang="en-NZ" smtClean="0"/>
              <a:t>Automatically generates:</a:t>
            </a:r>
          </a:p>
          <a:p>
            <a:pPr lvl="2" eaLnBrk="1" hangingPunct="1"/>
            <a:r>
              <a:rPr lang="en-NZ" smtClean="0"/>
              <a:t>Table of contents</a:t>
            </a:r>
          </a:p>
          <a:p>
            <a:pPr lvl="2" eaLnBrk="1" hangingPunct="1"/>
            <a:r>
              <a:rPr lang="en-NZ" smtClean="0"/>
              <a:t>Lists of figures</a:t>
            </a:r>
          </a:p>
          <a:p>
            <a:pPr lvl="2" eaLnBrk="1" hangingPunct="1"/>
            <a:r>
              <a:rPr lang="en-NZ" smtClean="0"/>
              <a:t>Lists of tables</a:t>
            </a:r>
          </a:p>
          <a:p>
            <a:pPr lvl="2" eaLnBrk="1" hangingPunct="1"/>
            <a:r>
              <a:rPr lang="en-NZ" smtClean="0"/>
              <a:t>Index</a:t>
            </a:r>
          </a:p>
          <a:p>
            <a:pPr lvl="2" eaLnBrk="1" hangingPunct="1"/>
            <a:r>
              <a:rPr lang="en-NZ" smtClean="0"/>
              <a:t>Glossaries</a:t>
            </a:r>
          </a:p>
          <a:p>
            <a:pPr lvl="2" eaLnBrk="1" hangingPunct="1"/>
            <a:r>
              <a:rPr lang="en-NZ" smtClean="0"/>
              <a:t>Bibliography</a:t>
            </a:r>
          </a:p>
          <a:p>
            <a:pPr lvl="1" eaLnBrk="1" hangingPunct="1"/>
            <a:r>
              <a:rPr lang="en-NZ" smtClean="0"/>
              <a:t>Free and runs on many platforms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Development</a:t>
            </a:r>
            <a:endParaRPr lang="en-GB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Donald Knuth</a:t>
            </a:r>
          </a:p>
          <a:p>
            <a:pPr lvl="1" eaLnBrk="1" hangingPunct="1"/>
            <a:r>
              <a:rPr lang="en-US" smtClean="0"/>
              <a:t>Stanford University</a:t>
            </a:r>
          </a:p>
          <a:p>
            <a:pPr lvl="1" eaLnBrk="1" hangingPunct="1"/>
            <a:r>
              <a:rPr lang="en-US" smtClean="0"/>
              <a:t>The Art of Computer Programming</a:t>
            </a:r>
          </a:p>
          <a:p>
            <a:pPr lvl="1" eaLnBrk="1" hangingPunct="1"/>
            <a:r>
              <a:rPr lang="en-US" smtClean="0"/>
              <a:t>Created TeX and METAFONT</a:t>
            </a:r>
          </a:p>
          <a:p>
            <a:pPr lvl="1" eaLnBrk="1" hangingPunct="1"/>
            <a:r>
              <a:rPr lang="en-US" smtClean="0"/>
              <a:t>1978 - 1989 Development of TeX</a:t>
            </a:r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Leslie Lamport</a:t>
            </a:r>
          </a:p>
          <a:p>
            <a:pPr lvl="1" eaLnBrk="1" hangingPunct="1"/>
            <a:r>
              <a:rPr lang="en-US" smtClean="0"/>
              <a:t>LaTeX 1984</a:t>
            </a:r>
          </a:p>
          <a:p>
            <a:pPr lvl="1" eaLnBrk="1" hangingPunct="1"/>
            <a:r>
              <a:rPr lang="en-US" smtClean="0"/>
              <a:t>Extensions to TeX</a:t>
            </a:r>
          </a:p>
          <a:p>
            <a:pPr lvl="1" eaLnBrk="1" hangingPunct="1"/>
            <a:r>
              <a:rPr lang="en-US" smtClean="0"/>
              <a:t>Easier than TeX</a:t>
            </a:r>
          </a:p>
          <a:p>
            <a:pPr lvl="1" eaLnBrk="1" hangingPunct="1"/>
            <a:r>
              <a:rPr lang="en-US" smtClean="0"/>
              <a:t>Focus on the structure of the document</a:t>
            </a:r>
          </a:p>
          <a:p>
            <a:pPr lvl="1" eaLnBrk="1" hangingPunct="1"/>
            <a:r>
              <a:rPr lang="en-US" smtClean="0"/>
              <a:t>Standard way to use TeX</a:t>
            </a:r>
          </a:p>
          <a:p>
            <a:pPr lvl="1" eaLnBrk="1" hangingPunct="1"/>
            <a:endParaRPr lang="en-US" smtClean="0"/>
          </a:p>
          <a:p>
            <a:pPr lvl="1" eaLnBrk="1" hangingPunct="1"/>
            <a:endParaRPr lang="en-GB" smtClean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3697288"/>
            <a:ext cx="1905000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75388" y="1098550"/>
            <a:ext cx="1714500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4</a:t>
            </a:fld>
            <a:endParaRPr lang="en-N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Commands</a:t>
            </a:r>
            <a:endParaRPr 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/>
              <a:t>Used to tell LaTeX how to typeset something</a:t>
            </a:r>
          </a:p>
          <a:p>
            <a:pPr lvl="1" eaLnBrk="1" hangingPunct="1"/>
            <a:r>
              <a:rPr lang="en-NZ" smtClean="0"/>
              <a:t>Commands are case sensitive</a:t>
            </a:r>
          </a:p>
          <a:p>
            <a:pPr lvl="1" eaLnBrk="1" hangingPunct="1"/>
            <a:r>
              <a:rPr lang="en-NZ" smtClean="0"/>
              <a:t>Optional parts are in square brackets</a:t>
            </a:r>
          </a:p>
          <a:p>
            <a:pPr lvl="1" eaLnBrk="1" hangingPunct="1"/>
            <a:r>
              <a:rPr lang="en-NZ" smtClean="0"/>
              <a:t>Compulsory parts are in curly braces</a:t>
            </a:r>
            <a:endParaRPr 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241550" y="3070225"/>
            <a:ext cx="4416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>
                <a:latin typeface="Courier New" pitchFamily="49" charset="0"/>
              </a:rPr>
              <a:t>\commandname[options]{argument}</a:t>
            </a:r>
            <a:endParaRPr lang="en-US">
              <a:latin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Environments</a:t>
            </a:r>
            <a:endParaRPr 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dirty="0" smtClean="0"/>
              <a:t>Apply a change to the content within the environment</a:t>
            </a:r>
          </a:p>
          <a:p>
            <a:pPr lvl="1" eaLnBrk="1" hangingPunct="1"/>
            <a:r>
              <a:rPr lang="en-NZ" dirty="0" smtClean="0"/>
              <a:t>New environments start new paragraphs</a:t>
            </a:r>
            <a:endParaRPr lang="en-US" dirty="0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690813" y="2801938"/>
            <a:ext cx="3324225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>
                <a:latin typeface="Courier New" pitchFamily="49" charset="0"/>
              </a:rPr>
              <a:t>\begin{environmentname}</a:t>
            </a:r>
          </a:p>
          <a:p>
            <a:endParaRPr lang="en-NZ">
              <a:latin typeface="Courier New" pitchFamily="49" charset="0"/>
            </a:endParaRPr>
          </a:p>
          <a:p>
            <a:r>
              <a:rPr lang="en-NZ">
                <a:latin typeface="Courier New" pitchFamily="49" charset="0"/>
              </a:rPr>
              <a:t>...</a:t>
            </a:r>
          </a:p>
          <a:p>
            <a:endParaRPr lang="en-NZ">
              <a:latin typeface="Courier New" pitchFamily="49" charset="0"/>
            </a:endParaRPr>
          </a:p>
          <a:p>
            <a:r>
              <a:rPr lang="en-NZ">
                <a:latin typeface="Courier New" pitchFamily="49" charset="0"/>
              </a:rPr>
              <a:t>\end{environmentname}</a:t>
            </a:r>
            <a:endParaRPr lang="en-US">
              <a:latin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Comments</a:t>
            </a:r>
            <a:endParaRPr 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/>
              <a:t>Used to annotate the document</a:t>
            </a:r>
          </a:p>
          <a:p>
            <a:pPr lvl="1" eaLnBrk="1" hangingPunct="1"/>
            <a:r>
              <a:rPr lang="en-NZ" smtClean="0"/>
              <a:t>Ignored by the compiler</a:t>
            </a:r>
          </a:p>
          <a:p>
            <a:pPr lvl="1" eaLnBrk="1" hangingPunct="1"/>
            <a:r>
              <a:rPr lang="en-NZ" smtClean="0"/>
              <a:t>Aimed at other humans</a:t>
            </a:r>
          </a:p>
          <a:p>
            <a:pPr eaLnBrk="1" hangingPunct="1"/>
            <a:endParaRPr lang="en-US" smtClean="0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525588" y="3070225"/>
            <a:ext cx="6064250" cy="925513"/>
          </a:xfrm>
          <a:prstGeom prst="rect">
            <a:avLst/>
          </a:prstGeom>
          <a:solidFill>
            <a:srgbClr val="E5F5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dirty="0">
                <a:latin typeface="Courier New" pitchFamily="49" charset="0"/>
              </a:rPr>
              <a:t>% Comments starts with a percentage sign</a:t>
            </a:r>
          </a:p>
          <a:p>
            <a:r>
              <a:rPr lang="en-NZ" dirty="0">
                <a:latin typeface="Courier New" pitchFamily="49" charset="0"/>
              </a:rPr>
              <a:t>% All text is ignored until the end of the </a:t>
            </a:r>
          </a:p>
          <a:p>
            <a:r>
              <a:rPr lang="en-NZ" dirty="0">
                <a:latin typeface="Courier New" pitchFamily="49" charset="0"/>
              </a:rPr>
              <a:t>% line is reached.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Whitespace</a:t>
            </a:r>
            <a:endParaRPr 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dirty="0" smtClean="0"/>
              <a:t>Whitespace characters</a:t>
            </a:r>
          </a:p>
          <a:p>
            <a:pPr lvl="1" eaLnBrk="1" hangingPunct="1"/>
            <a:r>
              <a:rPr lang="en-NZ" dirty="0" smtClean="0"/>
              <a:t>Space</a:t>
            </a:r>
          </a:p>
          <a:p>
            <a:pPr lvl="1" eaLnBrk="1" hangingPunct="1"/>
            <a:r>
              <a:rPr lang="en-NZ" dirty="0" smtClean="0"/>
              <a:t>Tab</a:t>
            </a:r>
          </a:p>
          <a:p>
            <a:pPr lvl="1" eaLnBrk="1" hangingPunct="1"/>
            <a:r>
              <a:rPr lang="en-NZ" dirty="0" smtClean="0"/>
              <a:t>Line break</a:t>
            </a:r>
          </a:p>
          <a:p>
            <a:pPr eaLnBrk="1" hangingPunct="1"/>
            <a:endParaRPr lang="en-NZ" sz="1200" dirty="0" smtClean="0"/>
          </a:p>
          <a:p>
            <a:pPr eaLnBrk="1" hangingPunct="1"/>
            <a:r>
              <a:rPr lang="en-NZ" dirty="0" smtClean="0"/>
              <a:t>White space is largely ignored apart from:</a:t>
            </a:r>
          </a:p>
          <a:p>
            <a:pPr lvl="1"/>
            <a:r>
              <a:rPr lang="en-NZ" dirty="0" smtClean="0"/>
              <a:t>Space between words.</a:t>
            </a:r>
          </a:p>
          <a:p>
            <a:pPr lvl="1"/>
            <a:r>
              <a:rPr lang="en-NZ" dirty="0" smtClean="0"/>
              <a:t>Blank lines between blocks of text that are used to make paragraphs.</a:t>
            </a:r>
          </a:p>
          <a:p>
            <a:pPr marL="0" indent="0" eaLnBrk="1" hangingPunct="1">
              <a:buNone/>
            </a:pPr>
            <a:endParaRPr lang="en-NZ" sz="1200" dirty="0" smtClean="0"/>
          </a:p>
          <a:p>
            <a:pPr eaLnBrk="1" hangingPunct="1"/>
            <a:r>
              <a:rPr lang="en-NZ" dirty="0" smtClean="0"/>
              <a:t>Two or more consecutive whitespace characters</a:t>
            </a:r>
          </a:p>
          <a:p>
            <a:pPr lvl="1" eaLnBrk="1" hangingPunct="1"/>
            <a:r>
              <a:rPr lang="en-NZ" dirty="0" smtClean="0"/>
              <a:t>Reduced to a single space</a:t>
            </a:r>
          </a:p>
          <a:p>
            <a:pPr eaLnBrk="1" hangingPunct="1"/>
            <a:endParaRPr lang="en-US" dirty="0" smtClean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178175" y="4748925"/>
            <a:ext cx="2787650" cy="650875"/>
          </a:xfrm>
          <a:prstGeom prst="rect">
            <a:avLst/>
          </a:prstGeom>
          <a:solidFill>
            <a:srgbClr val="E5F5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dirty="0">
                <a:latin typeface="Courier New" pitchFamily="49" charset="0"/>
              </a:rPr>
              <a:t>A           B     C</a:t>
            </a:r>
          </a:p>
          <a:p>
            <a:r>
              <a:rPr lang="en-NZ" dirty="0">
                <a:latin typeface="Courier New" pitchFamily="49" charset="0"/>
              </a:rPr>
              <a:t>    D    E     F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724275" y="6163634"/>
            <a:ext cx="1695450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>
                <a:latin typeface="Courier New" pitchFamily="49" charset="0"/>
              </a:rPr>
              <a:t>A B C D E F</a:t>
            </a:r>
            <a:endParaRPr lang="en-US">
              <a:latin typeface="Courier New" pitchFamily="49" charset="0"/>
            </a:endParaRPr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4610040" y="5447671"/>
            <a:ext cx="0" cy="7159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8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Special characters</a:t>
            </a:r>
            <a:endParaRPr 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smtClean="0"/>
              <a:t>Characters that are used in the syntax of the language</a:t>
            </a:r>
          </a:p>
          <a:p>
            <a:pPr lvl="1" eaLnBrk="1" hangingPunct="1"/>
            <a:r>
              <a:rPr lang="en-NZ" smtClean="0"/>
              <a:t>Can't type these characters directly</a:t>
            </a:r>
          </a:p>
          <a:p>
            <a:pPr lvl="1" eaLnBrk="1" hangingPunct="1"/>
            <a:r>
              <a:rPr lang="en-NZ" smtClean="0"/>
              <a:t>Need a special way to print them</a:t>
            </a:r>
          </a:p>
          <a:p>
            <a:pPr lvl="1" eaLnBrk="1" hangingPunct="1"/>
            <a:r>
              <a:rPr lang="en-NZ" smtClean="0"/>
              <a:t>10 characters</a:t>
            </a:r>
          </a:p>
          <a:p>
            <a:pPr lvl="1" eaLnBrk="1" hangingPunct="1"/>
            <a:endParaRPr lang="en-NZ" smtClean="0"/>
          </a:p>
          <a:p>
            <a:pPr eaLnBrk="1" hangingPunct="1"/>
            <a:endParaRPr lang="en-US" smtClean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704975" y="2981325"/>
            <a:ext cx="54022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sz="3600">
                <a:latin typeface="Courier New" pitchFamily="49" charset="0"/>
              </a:rPr>
              <a:t>\ $ % ^ &amp; _ ~ # { }</a:t>
            </a:r>
            <a:endParaRPr lang="en-US" sz="3600">
              <a:latin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COMPSCI 111/111G - LaTeX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sci-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51000">
              <a:schemeClr val="bg1"/>
            </a:gs>
            <a:gs pos="80000">
              <a:schemeClr val="bg1">
                <a:alpha val="0"/>
              </a:schemeClr>
            </a:gs>
            <a:gs pos="100000">
              <a:schemeClr val="accent1">
                <a:tint val="44500"/>
                <a:satMod val="160000"/>
                <a:alpha val="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</a:gradFill>
        <a:effectLst>
          <a:softEdge rad="635000"/>
        </a:effectLst>
      </a:spPr>
      <a:bodyPr vert="horz" lIns="91440" tIns="45720" rIns="91440" bIns="45720" rtlCol="0" anchor="ctr">
        <a:normAutofit/>
      </a:bodyPr>
      <a:lstStyle>
        <a:defPPr marL="0" marR="0" indent="0" algn="ctr" defTabSz="9144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4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compsci-theme</Template>
  <TotalTime>13258</TotalTime>
  <Words>1108</Words>
  <Application>Microsoft Office PowerPoint</Application>
  <PresentationFormat>On-screen Show (4:3)</PresentationFormat>
  <Paragraphs>303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Courier New</vt:lpstr>
      <vt:lpstr>Helvetica</vt:lpstr>
      <vt:lpstr>New Century Schoolbook</vt:lpstr>
      <vt:lpstr>compsci-theme</vt:lpstr>
      <vt:lpstr>COMPSCI 111 / 111G Mastering Cyberspace:   An introduction to practical computing</vt:lpstr>
      <vt:lpstr>LaTeX</vt:lpstr>
      <vt:lpstr>Why?</vt:lpstr>
      <vt:lpstr>Development</vt:lpstr>
      <vt:lpstr>Commands</vt:lpstr>
      <vt:lpstr>Environments</vt:lpstr>
      <vt:lpstr>Comments</vt:lpstr>
      <vt:lpstr>Whitespace</vt:lpstr>
      <vt:lpstr>Special characters</vt:lpstr>
      <vt:lpstr>Creating a LaTeX document</vt:lpstr>
      <vt:lpstr>Creating a LaTeX document</vt:lpstr>
      <vt:lpstr>Adding a title</vt:lpstr>
      <vt:lpstr>Structuring a document</vt:lpstr>
      <vt:lpstr>Table of contents</vt:lpstr>
      <vt:lpstr>Footnotes</vt:lpstr>
      <vt:lpstr>Paragraphs and line breaks</vt:lpstr>
      <vt:lpstr>Quote marks</vt:lpstr>
      <vt:lpstr>Dashes</vt:lpstr>
      <vt:lpstr>Ellipsis</vt:lpstr>
      <vt:lpstr>Spaces</vt:lpstr>
      <vt:lpstr>Emphasis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111</dc:title>
  <dc:creator>Andrew</dc:creator>
  <cp:lastModifiedBy>Damir Azhar</cp:lastModifiedBy>
  <cp:revision>148</cp:revision>
  <cp:lastPrinted>2016-01-14T03:31:54Z</cp:lastPrinted>
  <dcterms:created xsi:type="dcterms:W3CDTF">2004-03-22T04:42:11Z</dcterms:created>
  <dcterms:modified xsi:type="dcterms:W3CDTF">2016-01-14T03:32:14Z</dcterms:modified>
</cp:coreProperties>
</file>