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331" r:id="rId4"/>
    <p:sldId id="305" r:id="rId5"/>
    <p:sldId id="308" r:id="rId6"/>
    <p:sldId id="310" r:id="rId7"/>
    <p:sldId id="309" r:id="rId8"/>
    <p:sldId id="325" r:id="rId9"/>
    <p:sldId id="288" r:id="rId10"/>
    <p:sldId id="292" r:id="rId11"/>
    <p:sldId id="293" r:id="rId12"/>
    <p:sldId id="324" r:id="rId13"/>
    <p:sldId id="326" r:id="rId14"/>
    <p:sldId id="327" r:id="rId15"/>
    <p:sldId id="328" r:id="rId16"/>
    <p:sldId id="329" r:id="rId17"/>
    <p:sldId id="311" r:id="rId18"/>
    <p:sldId id="330" r:id="rId19"/>
  </p:sldIdLst>
  <p:sldSz cx="9144000" cy="6858000" type="screen4x3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66CCFF"/>
    <a:srgbClr val="0000CC"/>
    <a:srgbClr val="0000FF"/>
    <a:srgbClr val="3366CC"/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86134" autoAdjust="0"/>
  </p:normalViewPr>
  <p:slideViewPr>
    <p:cSldViewPr>
      <p:cViewPr>
        <p:scale>
          <a:sx n="75" d="100"/>
          <a:sy n="75" d="100"/>
        </p:scale>
        <p:origin x="-266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92" tIns="50197" rIns="100392" bIns="50197" numCol="1" anchor="t" anchorCtr="0" compatLnSpc="1">
            <a:prstTxWarp prst="textNoShape">
              <a:avLst/>
            </a:prstTxWarp>
          </a:bodyPr>
          <a:lstStyle>
            <a:lvl1pPr defTabSz="10047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92" tIns="50197" rIns="100392" bIns="50197" numCol="1" anchor="t" anchorCtr="0" compatLnSpc="1">
            <a:prstTxWarp prst="textNoShape">
              <a:avLst/>
            </a:prstTxWarp>
          </a:bodyPr>
          <a:lstStyle>
            <a:lvl1pPr algn="r" defTabSz="10047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92" tIns="50197" rIns="100392" bIns="50197" numCol="1" anchor="b" anchorCtr="0" compatLnSpc="1">
            <a:prstTxWarp prst="textNoShape">
              <a:avLst/>
            </a:prstTxWarp>
          </a:bodyPr>
          <a:lstStyle>
            <a:lvl1pPr defTabSz="10047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92" tIns="50197" rIns="100392" bIns="50197" numCol="1" anchor="b" anchorCtr="0" compatLnSpc="1">
            <a:prstTxWarp prst="textNoShape">
              <a:avLst/>
            </a:prstTxWarp>
          </a:bodyPr>
          <a:lstStyle>
            <a:lvl1pPr algn="r" defTabSz="1004732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FBF40614-EF91-4DAE-9C97-ABE2BE7F1D0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515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36" tIns="50768" rIns="101536" bIns="50768" numCol="1" anchor="t" anchorCtr="0" compatLnSpc="1">
            <a:prstTxWarp prst="textNoShape">
              <a:avLst/>
            </a:prstTxWarp>
          </a:bodyPr>
          <a:lstStyle>
            <a:lvl1pPr defTabSz="10166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36" tIns="50768" rIns="101536" bIns="50768" numCol="1" anchor="t" anchorCtr="0" compatLnSpc="1">
            <a:prstTxWarp prst="textNoShape">
              <a:avLst/>
            </a:prstTxWarp>
          </a:bodyPr>
          <a:lstStyle>
            <a:lvl1pPr algn="r" defTabSz="10166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36" tIns="50768" rIns="101536" bIns="507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36" tIns="50768" rIns="101536" bIns="50768" numCol="1" anchor="b" anchorCtr="0" compatLnSpc="1">
            <a:prstTxWarp prst="textNoShape">
              <a:avLst/>
            </a:prstTxWarp>
          </a:bodyPr>
          <a:lstStyle>
            <a:lvl1pPr defTabSz="1016632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36" tIns="50768" rIns="101536" bIns="50768" numCol="1" anchor="b" anchorCtr="0" compatLnSpc="1">
            <a:prstTxWarp prst="textNoShape">
              <a:avLst/>
            </a:prstTxWarp>
          </a:bodyPr>
          <a:lstStyle>
            <a:lvl1pPr algn="r" defTabSz="1016632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5FACEEBC-9129-422C-BFC3-E37C9E9782C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041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16000"/>
            <a:fld id="{7841784E-6B28-4DF4-AAA0-9AF2D1051E01}" type="slidenum">
              <a:rPr lang="en-NZ" smtClean="0"/>
              <a:pPr defTabSz="1016000"/>
              <a:t>1</a:t>
            </a:fld>
            <a:endParaRPr lang="en-N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1016000"/>
            <a:fld id="{72921F59-9043-4208-AE28-ECB67C15A564}" type="slidenum">
              <a:rPr lang="en-NZ" smtClean="0"/>
              <a:pPr defTabSz="1016000"/>
              <a:t>2</a:t>
            </a:fld>
            <a:endParaRPr lang="en-N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6512" cy="38385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ACEEBC-9129-422C-BFC3-E37C9E9782C3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defRPr/>
            </a:pPr>
            <a:fld id="{B3C79C38-1499-46CB-942F-DAFDB343FBA4}" type="datetime1">
              <a:rPr lang="en-NZ" sz="1000">
                <a:solidFill>
                  <a:schemeClr val="bg1"/>
                </a:solidFill>
                <a:latin typeface="Arial" charset="0"/>
              </a:rPr>
              <a:pPr algn="l" eaLnBrk="0" hangingPunct="0">
                <a:defRPr/>
              </a:pPr>
              <a:t>7/08/2015</a:t>
            </a:fld>
            <a:endParaRPr lang="en-US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1CB01AF2-ADD5-4D0C-8F20-7FE8802BD2E8}" type="slidenum">
              <a:rPr lang="en-US" sz="100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858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fld id="{E5CFC67A-2CEF-4AD1-BAD7-B4154FFF4958}" type="datetime1">
              <a:rPr lang="en-NZ" sz="1000" b="0">
                <a:solidFill>
                  <a:schemeClr val="bg1"/>
                </a:solidFill>
                <a:latin typeface="Arial" charset="0"/>
              </a:rPr>
              <a:pPr eaLnBrk="0" hangingPunct="0">
                <a:defRPr/>
              </a:pPr>
              <a:t>7/08/2015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3124200" y="6580188"/>
            <a:ext cx="28956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000" b="0">
                <a:solidFill>
                  <a:schemeClr val="bg1"/>
                </a:solidFill>
                <a:latin typeface="Arial" charset="0"/>
              </a:rPr>
              <a:t>COMPSCI 111/111G - Lecture 08</a:t>
            </a: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6553200" y="658018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>
              <a:defRPr/>
            </a:pPr>
            <a:fld id="{3AE4250E-8874-4FEB-8631-616717F97505}" type="slidenum">
              <a:rPr lang="en-US" sz="1000" b="0">
                <a:solidFill>
                  <a:schemeClr val="bg1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Software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refworks/guides-tutorials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097" t="17698" r="2261" b="17697"/>
          <a:stretch>
            <a:fillRect/>
          </a:stretch>
        </p:blipFill>
        <p:spPr bwMode="auto">
          <a:xfrm rot="1020171">
            <a:off x="-1540590" y="-417836"/>
            <a:ext cx="13279961" cy="767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Word Processing</a:t>
            </a:r>
          </a:p>
        </p:txBody>
      </p:sp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COMPSCI 111 / 111G</a:t>
            </a:r>
            <a:br>
              <a:rPr lang="en-NZ" dirty="0" smtClean="0"/>
            </a:br>
            <a:r>
              <a:rPr lang="en-US" sz="2400" dirty="0" smtClean="0"/>
              <a:t>Mastering Cyberspace:  </a:t>
            </a:r>
            <a:br>
              <a:rPr lang="en-US" sz="2400" dirty="0" smtClean="0"/>
            </a:br>
            <a:r>
              <a:rPr lang="en-US" sz="2400" dirty="0" smtClean="0"/>
              <a:t>An introduction to practical computing</a:t>
            </a:r>
            <a:endParaRPr lang="en-N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Appearance of Text</a:t>
            </a:r>
          </a:p>
          <a:p>
            <a:pPr lvl="1"/>
            <a:r>
              <a:rPr lang="en-US" dirty="0" smtClean="0"/>
              <a:t>Typeface</a:t>
            </a:r>
          </a:p>
          <a:p>
            <a:pPr lvl="1"/>
            <a:r>
              <a:rPr lang="en-US" dirty="0" smtClean="0"/>
              <a:t>Style (Bold, Italic)</a:t>
            </a:r>
          </a:p>
          <a:p>
            <a:pPr lvl="1"/>
            <a:r>
              <a:rPr lang="en-US" dirty="0" smtClean="0"/>
              <a:t>Size (in points)</a:t>
            </a:r>
          </a:p>
          <a:p>
            <a:pPr lvl="1"/>
            <a:r>
              <a:rPr lang="en-US" dirty="0" err="1" smtClean="0"/>
              <a:t>Colour</a:t>
            </a:r>
            <a:endParaRPr lang="en-US" dirty="0" smtClean="0"/>
          </a:p>
          <a:p>
            <a:pPr lvl="1"/>
            <a:r>
              <a:rPr lang="en-US" dirty="0" smtClean="0"/>
              <a:t>Effects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492" y="951828"/>
            <a:ext cx="5107884" cy="543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Paragraph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Appearance of Paragraph</a:t>
            </a:r>
          </a:p>
          <a:p>
            <a:pPr lvl="1"/>
            <a:r>
              <a:rPr lang="en-US" smtClean="0"/>
              <a:t>Alignment</a:t>
            </a:r>
          </a:p>
          <a:p>
            <a:pPr lvl="1"/>
            <a:r>
              <a:rPr lang="en-US" smtClean="0"/>
              <a:t>Spacing </a:t>
            </a:r>
          </a:p>
          <a:p>
            <a:pPr lvl="1"/>
            <a:r>
              <a:rPr lang="en-US" smtClean="0"/>
              <a:t>Indent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24" y="919864"/>
            <a:ext cx="4032540" cy="5513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Styles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A named set of formatting changes</a:t>
            </a:r>
          </a:p>
          <a:p>
            <a:endParaRPr lang="en-NZ" smtClean="0"/>
          </a:p>
          <a:p>
            <a:r>
              <a:rPr lang="en-NZ" smtClean="0"/>
              <a:t>Why use styles?</a:t>
            </a:r>
          </a:p>
          <a:p>
            <a:pPr lvl="1"/>
            <a:r>
              <a:rPr lang="en-NZ" smtClean="0"/>
              <a:t>Appearance is consistent</a:t>
            </a:r>
          </a:p>
          <a:p>
            <a:pPr lvl="1"/>
            <a:r>
              <a:rPr lang="en-NZ" smtClean="0"/>
              <a:t>Can apply many changes at once</a:t>
            </a:r>
          </a:p>
          <a:p>
            <a:pPr lvl="1"/>
            <a:r>
              <a:rPr lang="en-NZ" smtClean="0"/>
              <a:t>Modifying a style affects all text </a:t>
            </a:r>
            <a:br>
              <a:rPr lang="en-NZ" smtClean="0"/>
            </a:br>
            <a:r>
              <a:rPr lang="en-NZ" smtClean="0"/>
              <a:t>that uses that style</a:t>
            </a:r>
          </a:p>
          <a:p>
            <a:endParaRPr lang="en-NZ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3400" y="1708150"/>
            <a:ext cx="1831975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3060700" y="5207000"/>
            <a:ext cx="269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Manage existing styles</a:t>
            </a:r>
          </a:p>
        </p:txBody>
      </p:sp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3060700" y="5918200"/>
            <a:ext cx="219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Create a new style</a:t>
            </a:r>
          </a:p>
        </p:txBody>
      </p:sp>
      <p:cxnSp>
        <p:nvCxnSpPr>
          <p:cNvPr id="19463" name="Straight Arrow Connector 11"/>
          <p:cNvCxnSpPr>
            <a:cxnSpLocks noChangeShapeType="1"/>
          </p:cNvCxnSpPr>
          <p:nvPr/>
        </p:nvCxnSpPr>
        <p:spPr bwMode="auto">
          <a:xfrm>
            <a:off x="5727700" y="5384800"/>
            <a:ext cx="1866900" cy="622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lg" len="lg"/>
          </a:ln>
        </p:spPr>
      </p:cxnSp>
      <p:cxnSp>
        <p:nvCxnSpPr>
          <p:cNvPr id="19464" name="Straight Arrow Connector 11"/>
          <p:cNvCxnSpPr>
            <a:cxnSpLocks noChangeShapeType="1"/>
          </p:cNvCxnSpPr>
          <p:nvPr/>
        </p:nvCxnSpPr>
        <p:spPr bwMode="auto">
          <a:xfrm>
            <a:off x="5194300" y="6096000"/>
            <a:ext cx="1778000" cy="158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Headers, Footers and Footnotes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Header</a:t>
            </a:r>
          </a:p>
          <a:p>
            <a:pPr lvl="1"/>
            <a:r>
              <a:rPr lang="en-NZ" dirty="0" smtClean="0"/>
              <a:t>Content found in the top margin of </a:t>
            </a:r>
            <a:r>
              <a:rPr lang="en-NZ" b="1" i="1" dirty="0" smtClean="0"/>
              <a:t>each</a:t>
            </a:r>
            <a:r>
              <a:rPr lang="en-NZ" dirty="0" smtClean="0"/>
              <a:t> page in a document</a:t>
            </a:r>
          </a:p>
          <a:p>
            <a:pPr lvl="1"/>
            <a:endParaRPr lang="en-NZ" dirty="0" smtClean="0"/>
          </a:p>
          <a:p>
            <a:pPr marL="457200" lvl="1" indent="0">
              <a:buNone/>
            </a:pPr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Footers</a:t>
            </a:r>
          </a:p>
          <a:p>
            <a:pPr lvl="1"/>
            <a:r>
              <a:rPr lang="en-NZ" dirty="0" smtClean="0"/>
              <a:t>Content found in the bottom margin of </a:t>
            </a:r>
            <a:r>
              <a:rPr lang="en-NZ" b="1" i="1" dirty="0" smtClean="0"/>
              <a:t>each</a:t>
            </a:r>
            <a:r>
              <a:rPr lang="en-NZ" dirty="0" smtClean="0"/>
              <a:t> page in a document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84" y="1636759"/>
            <a:ext cx="6989736" cy="179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2510924" y="1995208"/>
            <a:ext cx="62728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08" y="4683568"/>
            <a:ext cx="7001012" cy="1248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4482388" y="5758912"/>
            <a:ext cx="62728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9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Headers, Footers and Footnotes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Footnote</a:t>
            </a:r>
          </a:p>
          <a:p>
            <a:pPr lvl="1"/>
            <a:r>
              <a:rPr lang="en-NZ" dirty="0" smtClean="0"/>
              <a:t>Small note located at the bottom of </a:t>
            </a:r>
            <a:r>
              <a:rPr lang="en-NZ" b="1" i="1" dirty="0" smtClean="0"/>
              <a:t>a</a:t>
            </a:r>
            <a:r>
              <a:rPr lang="en-NZ" dirty="0" smtClean="0"/>
              <a:t> page.</a:t>
            </a:r>
          </a:p>
          <a:p>
            <a:pPr lvl="1"/>
            <a:r>
              <a:rPr lang="en-NZ" dirty="0"/>
              <a:t>P</a:t>
            </a:r>
            <a:r>
              <a:rPr lang="en-NZ" dirty="0" smtClean="0"/>
              <a:t>rovides more information about something in the main text.</a:t>
            </a:r>
            <a:endParaRPr lang="en-N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388" y="2084820"/>
            <a:ext cx="6138808" cy="412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2242088" y="5912736"/>
            <a:ext cx="0" cy="53767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Plagiarism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600" dirty="0"/>
              <a:t>Plagiarism involves taking another person's ideas, words or inventions and presenting them as your own</a:t>
            </a:r>
            <a:r>
              <a:rPr lang="en-NZ" sz="2600" dirty="0" smtClean="0"/>
              <a:t>.</a:t>
            </a:r>
          </a:p>
          <a:p>
            <a:pPr lvl="1"/>
            <a:r>
              <a:rPr lang="en-NZ" sz="2000" dirty="0" smtClean="0"/>
              <a:t>Includes paraphrasing </a:t>
            </a:r>
            <a:r>
              <a:rPr lang="en-NZ" sz="2000" dirty="0"/>
              <a:t>or rewording another person's work, without acknowledging its </a:t>
            </a:r>
            <a:r>
              <a:rPr lang="en-NZ" sz="2000" dirty="0" smtClean="0"/>
              <a:t>source.</a:t>
            </a:r>
          </a:p>
          <a:p>
            <a:pPr marL="457200" lvl="1" indent="0">
              <a:buNone/>
            </a:pPr>
            <a:endParaRPr lang="en-NZ" b="1" dirty="0" smtClean="0"/>
          </a:p>
          <a:p>
            <a:pPr marL="457200" lvl="1" indent="0">
              <a:buNone/>
            </a:pPr>
            <a:endParaRPr lang="en-NZ" b="1" dirty="0"/>
          </a:p>
          <a:p>
            <a:pPr marL="457200" lvl="1" indent="0">
              <a:buNone/>
            </a:pPr>
            <a:endParaRPr lang="en-NZ" b="1" dirty="0"/>
          </a:p>
          <a:p>
            <a:r>
              <a:rPr lang="en-NZ" sz="2600" dirty="0"/>
              <a:t>All material, whether directly quoted, summarised or paraphrased, </a:t>
            </a:r>
            <a:r>
              <a:rPr lang="en-NZ" sz="2600" dirty="0" smtClean="0"/>
              <a:t>must be </a:t>
            </a:r>
            <a:r>
              <a:rPr lang="en-NZ" sz="2600" dirty="0"/>
              <a:t>acknowledged </a:t>
            </a:r>
            <a:r>
              <a:rPr lang="en-NZ" sz="2600" dirty="0" smtClean="0"/>
              <a:t>properly.</a:t>
            </a:r>
          </a:p>
          <a:p>
            <a:pPr marL="457200" lvl="1" indent="0">
              <a:buNone/>
            </a:pPr>
            <a:endParaRPr lang="en-NZ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69372" y="5919856"/>
            <a:ext cx="6362452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NZ" sz="2000" dirty="0">
                <a:latin typeface="+mj-lt"/>
                <a:ea typeface="+mj-ea"/>
                <a:cs typeface="+mj-cs"/>
              </a:rPr>
              <a:t>http://www.cite.auckland.ac.nz/index.php?p=plagiarism</a:t>
            </a:r>
            <a:endParaRPr kumimoji="0" lang="en-NZ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513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References and Citation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Citation </a:t>
            </a:r>
            <a:endParaRPr lang="en-NZ" dirty="0" smtClean="0"/>
          </a:p>
          <a:p>
            <a:pPr lvl="1"/>
            <a:r>
              <a:rPr lang="en-NZ" dirty="0"/>
              <a:t>T</a:t>
            </a:r>
            <a:r>
              <a:rPr lang="en-NZ" dirty="0" smtClean="0"/>
              <a:t>ells </a:t>
            </a:r>
            <a:r>
              <a:rPr lang="en-NZ" dirty="0"/>
              <a:t>readers where the information came from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Within the text.</a:t>
            </a:r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endParaRPr lang="en-NZ" dirty="0" smtClean="0"/>
          </a:p>
          <a:p>
            <a:r>
              <a:rPr lang="en-NZ" dirty="0" smtClean="0"/>
              <a:t>Reference</a:t>
            </a:r>
          </a:p>
          <a:p>
            <a:pPr lvl="1"/>
            <a:r>
              <a:rPr lang="en-NZ" dirty="0" smtClean="0"/>
              <a:t>Provides details </a:t>
            </a:r>
            <a:r>
              <a:rPr lang="en-NZ" dirty="0"/>
              <a:t>about the </a:t>
            </a:r>
            <a:r>
              <a:rPr lang="en-NZ" dirty="0" smtClean="0"/>
              <a:t>source.</a:t>
            </a:r>
          </a:p>
          <a:p>
            <a:pPr lvl="1"/>
            <a:r>
              <a:rPr lang="en-NZ" dirty="0" smtClean="0"/>
              <a:t>Should enable reader retrieval of source.</a:t>
            </a:r>
          </a:p>
          <a:p>
            <a:pPr lvl="1"/>
            <a:r>
              <a:rPr lang="en-NZ" dirty="0" smtClean="0"/>
              <a:t>Found at the end of a document.</a:t>
            </a:r>
            <a:endParaRPr lang="en-NZ" dirty="0"/>
          </a:p>
          <a:p>
            <a:endParaRPr lang="en-N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84" y="2127788"/>
            <a:ext cx="4480600" cy="9346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288896" y="2891328"/>
            <a:ext cx="627284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84" y="4773180"/>
            <a:ext cx="3763704" cy="161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36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RefWorks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Web-based bibliographic database</a:t>
            </a:r>
          </a:p>
          <a:p>
            <a:pPr lvl="1"/>
            <a:r>
              <a:rPr lang="en-NZ" dirty="0" smtClean="0"/>
              <a:t>Maintain personal database of references.</a:t>
            </a:r>
          </a:p>
          <a:p>
            <a:pPr lvl="1"/>
            <a:r>
              <a:rPr lang="en-NZ" dirty="0" smtClean="0"/>
              <a:t>Copy references from the UOA library catalogue (as well as other library databases) into reference database.</a:t>
            </a:r>
          </a:p>
          <a:p>
            <a:pPr lvl="1"/>
            <a:r>
              <a:rPr lang="en-NZ" dirty="0" smtClean="0"/>
              <a:t>Insert references into documents in a variety of citation styles.</a:t>
            </a:r>
          </a:p>
          <a:p>
            <a:pPr marL="457200" lvl="1" indent="0">
              <a:buNone/>
            </a:pPr>
            <a:endParaRPr lang="en-NZ" dirty="0" smtClean="0"/>
          </a:p>
          <a:p>
            <a:pPr marL="457200" lvl="1" indent="0">
              <a:buNone/>
            </a:pPr>
            <a:endParaRPr lang="en-NZ" dirty="0" smtClean="0"/>
          </a:p>
          <a:p>
            <a:r>
              <a:rPr lang="en-NZ" dirty="0" smtClean="0"/>
              <a:t>Advantages</a:t>
            </a:r>
          </a:p>
          <a:p>
            <a:pPr lvl="1"/>
            <a:r>
              <a:rPr lang="en-NZ" dirty="0" smtClean="0"/>
              <a:t>Platform independent. RefWorks account accessible from any platform with compatible web browser and Internet access.</a:t>
            </a:r>
          </a:p>
          <a:p>
            <a:pPr lvl="1"/>
            <a:r>
              <a:rPr lang="en-NZ" dirty="0" smtClean="0"/>
              <a:t>UOA students can create a RefWorks account for free.</a:t>
            </a:r>
          </a:p>
          <a:p>
            <a:pPr lvl="2"/>
            <a:r>
              <a:rPr lang="en-NZ" dirty="0" smtClean="0"/>
              <a:t>Guides and tutorials available </a:t>
            </a:r>
            <a:r>
              <a:rPr lang="en-NZ" dirty="0" smtClean="0">
                <a:hlinkClick r:id="rId3"/>
              </a:rPr>
              <a:t>http</a:t>
            </a:r>
            <a:r>
              <a:rPr lang="en-NZ" dirty="0">
                <a:hlinkClick r:id="rId3"/>
              </a:rPr>
              <a:t>://</a:t>
            </a:r>
            <a:r>
              <a:rPr lang="en-NZ" dirty="0" smtClean="0">
                <a:hlinkClick r:id="rId3"/>
              </a:rPr>
              <a:t>www.library.auckland.ac.nz/refworks/guides-tutorials.htm</a:t>
            </a:r>
            <a:endParaRPr lang="en-NZ" dirty="0" smtClean="0"/>
          </a:p>
          <a:p>
            <a:pPr lvl="2"/>
            <a:endParaRPr lang="en-NZ" dirty="0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2882900" y="6184900"/>
            <a:ext cx="6261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solidFill>
                  <a:schemeClr val="bg1"/>
                </a:solidFill>
              </a:rPr>
              <a:t>http://www.library.auckland.ac.nz/endnote/endnote.htm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Write-N-Cite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600" dirty="0" smtClean="0"/>
              <a:t>Utility program that lets users interface between their RefWorks reference database and their MS Word documents.</a:t>
            </a:r>
          </a:p>
          <a:p>
            <a:pPr lvl="1"/>
            <a:r>
              <a:rPr lang="en-NZ" sz="2000" dirty="0" smtClean="0"/>
              <a:t>Available for free for MS Word on Windows and Mac operating systems from RefWorks website.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6802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ASCII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American Standard Code for Information Interchange </a:t>
            </a:r>
          </a:p>
          <a:p>
            <a:pPr lvl="1"/>
            <a:r>
              <a:rPr lang="en-GB" dirty="0" smtClean="0"/>
              <a:t>Code used to represent English characters as numbers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There are 128 characters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5362575" y="6207125"/>
            <a:ext cx="378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http://en.wikipedia.org/wiki/ASCII</a:t>
            </a:r>
          </a:p>
        </p:txBody>
      </p:sp>
      <p:graphicFrame>
        <p:nvGraphicFramePr>
          <p:cNvPr id="298508" name="Group 5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413580"/>
              </p:ext>
            </p:extLst>
          </p:nvPr>
        </p:nvGraphicFramePr>
        <p:xfrm>
          <a:off x="2684434" y="2775627"/>
          <a:ext cx="3500583" cy="3431345"/>
        </p:xfrm>
        <a:graphic>
          <a:graphicData uri="http://schemas.openxmlformats.org/drawingml/2006/table">
            <a:tbl>
              <a:tblPr/>
              <a:tblGrid>
                <a:gridCol w="504530"/>
                <a:gridCol w="506407"/>
                <a:gridCol w="246076"/>
                <a:gridCol w="491402"/>
                <a:gridCol w="506407"/>
                <a:gridCol w="246076"/>
                <a:gridCol w="493278"/>
                <a:gridCol w="506407"/>
              </a:tblGrid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88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6" name="Text Box 525"/>
          <p:cNvSpPr txBox="1">
            <a:spLocks noChangeArrowheads="1"/>
          </p:cNvSpPr>
          <p:nvPr/>
        </p:nvSpPr>
        <p:spPr bwMode="auto">
          <a:xfrm>
            <a:off x="2600536" y="2345391"/>
            <a:ext cx="286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NZ" b="0" dirty="0" smtClean="0"/>
              <a:t>ASCII codes for A - Z</a:t>
            </a:r>
            <a:endParaRPr lang="en-NZ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600" dirty="0" smtClean="0"/>
              <a:t>If “A” has the ASCII code 65 and “a” has the ASCII code 97:</a:t>
            </a:r>
          </a:p>
          <a:p>
            <a:pPr marL="0" indent="0">
              <a:buNone/>
            </a:pPr>
            <a:endParaRPr lang="en-NZ" dirty="0" smtClean="0"/>
          </a:p>
          <a:p>
            <a:pPr marL="457200" indent="-457200">
              <a:buFont typeface="+mj-lt"/>
              <a:buAutoNum type="arabicPeriod"/>
            </a:pPr>
            <a:r>
              <a:rPr lang="en-NZ" dirty="0"/>
              <a:t>W</a:t>
            </a:r>
            <a:r>
              <a:rPr lang="en-NZ" dirty="0" smtClean="0"/>
              <a:t>hat is the ASCII code for the word “Easy”?</a:t>
            </a:r>
          </a:p>
          <a:p>
            <a:pPr marL="0" indent="0">
              <a:buNone/>
            </a:pPr>
            <a:r>
              <a:rPr lang="en-NZ" dirty="0" smtClean="0"/>
              <a:t> 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457200" indent="-457200">
              <a:buAutoNum type="arabicPeriod" startAt="2"/>
            </a:pPr>
            <a:endParaRPr lang="en-NZ" dirty="0" smtClean="0"/>
          </a:p>
          <a:p>
            <a:pPr marL="457200" indent="-457200">
              <a:buAutoNum type="arabicPeriod" startAt="2"/>
            </a:pPr>
            <a:r>
              <a:rPr lang="en-NZ" dirty="0" smtClean="0"/>
              <a:t>What is the ASCII code for the word “Summer”?</a:t>
            </a:r>
            <a:endParaRPr lang="en-NZ" dirty="0"/>
          </a:p>
          <a:p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987520" y="2532880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69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9272" y="2532880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97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6268" y="2532880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115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0448" y="2532880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121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7520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83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9272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117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6268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109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09916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109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5404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101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1692" y="4683568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4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114</a:t>
            </a:r>
            <a:endParaRPr kumimoji="0" lang="en-NZ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087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Text Editor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Text Editor</a:t>
            </a:r>
          </a:p>
          <a:p>
            <a:pPr lvl="1"/>
            <a:r>
              <a:rPr lang="en-NZ" dirty="0" smtClean="0"/>
              <a:t>Allows user to edit the characters on the page</a:t>
            </a:r>
          </a:p>
          <a:p>
            <a:pPr lvl="1"/>
            <a:r>
              <a:rPr lang="en-NZ" dirty="0" smtClean="0"/>
              <a:t>Plain text (ASCII)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Commonly used for editing:</a:t>
            </a:r>
          </a:p>
          <a:p>
            <a:pPr lvl="1"/>
            <a:r>
              <a:rPr lang="en-NZ" dirty="0" smtClean="0"/>
              <a:t>configuration files </a:t>
            </a:r>
          </a:p>
          <a:p>
            <a:pPr lvl="1"/>
            <a:r>
              <a:rPr lang="en-NZ" dirty="0" smtClean="0"/>
              <a:t>programming language source code.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Examples</a:t>
            </a:r>
          </a:p>
          <a:p>
            <a:pPr lvl="1"/>
            <a:r>
              <a:rPr lang="en-NZ" dirty="0" smtClean="0"/>
              <a:t>Notepad</a:t>
            </a:r>
          </a:p>
          <a:p>
            <a:pPr lvl="1"/>
            <a:r>
              <a:rPr lang="en-NZ" dirty="0" smtClean="0"/>
              <a:t>Notepad++</a:t>
            </a:r>
          </a:p>
          <a:p>
            <a:pPr lvl="1"/>
            <a:r>
              <a:rPr lang="en-NZ" dirty="0" err="1" smtClean="0"/>
              <a:t>TextPad</a:t>
            </a:r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 smtClean="0"/>
          </a:p>
          <a:p>
            <a:endParaRPr lang="en-NZ" dirty="0" smtClean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224" y="2801716"/>
            <a:ext cx="4211764" cy="300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4733925" y="6207125"/>
            <a:ext cx="441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http://en.wikipedia.org/wiki/Text_editor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Word Processors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Word Processor</a:t>
            </a:r>
          </a:p>
          <a:p>
            <a:pPr lvl="1"/>
            <a:r>
              <a:rPr lang="en-NZ" smtClean="0"/>
              <a:t>Extension of a text editor</a:t>
            </a:r>
          </a:p>
          <a:p>
            <a:pPr lvl="1"/>
            <a:r>
              <a:rPr lang="en-NZ" smtClean="0"/>
              <a:t>Allow user to format the document (change the appearance of text)</a:t>
            </a:r>
          </a:p>
          <a:p>
            <a:endParaRPr lang="en-NZ" smtClean="0"/>
          </a:p>
          <a:p>
            <a:r>
              <a:rPr lang="en-NZ" smtClean="0"/>
              <a:t>Fonts</a:t>
            </a:r>
          </a:p>
          <a:p>
            <a:pPr lvl="1"/>
            <a:r>
              <a:rPr lang="en-NZ" smtClean="0"/>
              <a:t>Style, size, typeface</a:t>
            </a:r>
          </a:p>
          <a:p>
            <a:endParaRPr lang="en-NZ" smtClean="0"/>
          </a:p>
          <a:p>
            <a:r>
              <a:rPr lang="en-NZ" smtClean="0"/>
              <a:t>Paragraph </a:t>
            </a:r>
          </a:p>
          <a:p>
            <a:pPr lvl="1"/>
            <a:r>
              <a:rPr lang="en-NZ" smtClean="0"/>
              <a:t>Alignment, spacing</a:t>
            </a:r>
          </a:p>
          <a:p>
            <a:endParaRPr lang="en-NZ" smtClean="0"/>
          </a:p>
          <a:p>
            <a:r>
              <a:rPr lang="en-NZ" smtClean="0"/>
              <a:t>Document</a:t>
            </a:r>
          </a:p>
          <a:p>
            <a:pPr lvl="1"/>
            <a:r>
              <a:rPr lang="en-NZ" smtClean="0"/>
              <a:t>Margins, Headers, Footers</a:t>
            </a:r>
          </a:p>
          <a:p>
            <a:endParaRPr lang="en-NZ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4149725" y="6207125"/>
            <a:ext cx="499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http://en.wikipedia.org/wiki/Word_processor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Standards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Each word processor decides how to store information</a:t>
            </a:r>
          </a:p>
          <a:p>
            <a:pPr lvl="1"/>
            <a:r>
              <a:rPr lang="en-NZ" smtClean="0"/>
              <a:t>Uses special codes to identify the format of the text</a:t>
            </a:r>
          </a:p>
          <a:p>
            <a:pPr lvl="2"/>
            <a:r>
              <a:rPr lang="en-NZ" smtClean="0"/>
              <a:t>Bold, italic</a:t>
            </a:r>
          </a:p>
          <a:p>
            <a:pPr lvl="2"/>
            <a:r>
              <a:rPr lang="en-NZ" smtClean="0"/>
              <a:t>Font size</a:t>
            </a:r>
          </a:p>
          <a:p>
            <a:pPr lvl="2"/>
            <a:r>
              <a:rPr lang="en-NZ" smtClean="0"/>
              <a:t>Alignment</a:t>
            </a:r>
          </a:p>
          <a:p>
            <a:pPr lvl="1"/>
            <a:r>
              <a:rPr lang="en-NZ" smtClean="0"/>
              <a:t>File is saved with these codes</a:t>
            </a:r>
          </a:p>
          <a:p>
            <a:endParaRPr lang="en-NZ" smtClean="0"/>
          </a:p>
          <a:p>
            <a:r>
              <a:rPr lang="en-NZ" smtClean="0"/>
              <a:t>Standards</a:t>
            </a:r>
          </a:p>
          <a:p>
            <a:pPr lvl="1"/>
            <a:r>
              <a:rPr lang="en-NZ" smtClean="0"/>
              <a:t>Proprietary (MS-Word)</a:t>
            </a:r>
          </a:p>
          <a:p>
            <a:pPr lvl="1"/>
            <a:r>
              <a:rPr lang="en-NZ" smtClean="0"/>
              <a:t>Open standard (Open Office)</a:t>
            </a:r>
          </a:p>
          <a:p>
            <a:endParaRPr lang="en-NZ" smtClean="0"/>
          </a:p>
          <a:p>
            <a:endParaRPr lang="en-N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you see is what you get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WYSIWYG (Whizzy-wig)</a:t>
            </a:r>
          </a:p>
          <a:p>
            <a:pPr lvl="1"/>
            <a:r>
              <a:rPr lang="en-NZ" smtClean="0"/>
              <a:t>Graphical User Interface</a:t>
            </a:r>
          </a:p>
          <a:p>
            <a:pPr lvl="1"/>
            <a:r>
              <a:rPr lang="en-NZ" smtClean="0"/>
              <a:t>What the user sees is the same as the output printed</a:t>
            </a:r>
          </a:p>
          <a:p>
            <a:pPr lvl="1"/>
            <a:endParaRPr lang="en-NZ" smtClean="0"/>
          </a:p>
          <a:p>
            <a:r>
              <a:rPr lang="en-NZ" smtClean="0"/>
              <a:t>Most modern word processors work this way</a:t>
            </a:r>
          </a:p>
          <a:p>
            <a:pPr lvl="1"/>
            <a:r>
              <a:rPr lang="en-NZ" smtClean="0"/>
              <a:t>Microsoft Word</a:t>
            </a:r>
          </a:p>
          <a:p>
            <a:pPr lvl="1"/>
            <a:r>
              <a:rPr lang="en-NZ" smtClean="0"/>
              <a:t>Open Office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35525" y="6207125"/>
            <a:ext cx="4308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http://en.wikipedia.org/wiki/WYSIWYG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7800" y="3251200"/>
            <a:ext cx="2354263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9700" y="3251200"/>
            <a:ext cx="215582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What you see is what you 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Programming is generally not WYSIWYG:</a:t>
            </a:r>
          </a:p>
          <a:p>
            <a:pPr marL="457200" lvl="1" indent="0">
              <a:buNone/>
            </a:pPr>
            <a:endParaRPr lang="en-NZ" dirty="0"/>
          </a:p>
          <a:p>
            <a:r>
              <a:rPr lang="en-NZ" dirty="0"/>
              <a:t>E</a:t>
            </a:r>
            <a:r>
              <a:rPr lang="en-NZ" dirty="0" smtClean="0"/>
              <a:t>xamples covered in COMPSCI111:</a:t>
            </a:r>
          </a:p>
          <a:p>
            <a:pPr lvl="1"/>
            <a:r>
              <a:rPr lang="en-NZ" dirty="0" smtClean="0"/>
              <a:t>Wiki </a:t>
            </a:r>
            <a:r>
              <a:rPr lang="en-NZ" dirty="0" err="1" smtClean="0"/>
              <a:t>markup</a:t>
            </a:r>
            <a:r>
              <a:rPr lang="en-NZ" dirty="0" smtClean="0"/>
              <a:t> (see example below)</a:t>
            </a:r>
            <a:endParaRPr lang="en-NZ" dirty="0"/>
          </a:p>
          <a:p>
            <a:pPr lvl="1"/>
            <a:r>
              <a:rPr lang="en-NZ" dirty="0" smtClean="0"/>
              <a:t>Latex</a:t>
            </a:r>
          </a:p>
          <a:p>
            <a:pPr lvl="1"/>
            <a:r>
              <a:rPr lang="en-NZ" dirty="0" smtClean="0"/>
              <a:t>HTML5</a:t>
            </a:r>
          </a:p>
          <a:p>
            <a:pPr lvl="1"/>
            <a:r>
              <a:rPr lang="en-NZ" dirty="0" smtClean="0"/>
              <a:t>Python</a:t>
            </a:r>
            <a:endParaRPr lang="en-N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03" y="3877060"/>
            <a:ext cx="3012401" cy="2509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174" y="3877060"/>
            <a:ext cx="3042306" cy="25281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2702" y="3429000"/>
            <a:ext cx="3012401" cy="44806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you see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14174" y="3429000"/>
            <a:ext cx="3012401" cy="44806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you get</a:t>
            </a:r>
          </a:p>
        </p:txBody>
      </p:sp>
    </p:spTree>
    <p:extLst>
      <p:ext uri="{BB962C8B-B14F-4D97-AF65-F5344CB8AC3E}">
        <p14:creationId xmlns:p14="http://schemas.microsoft.com/office/powerpoint/2010/main" val="350766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7391400" y="5257800"/>
            <a:ext cx="762000" cy="5334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191000" y="4953000"/>
            <a:ext cx="762000" cy="5334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Features of a Word Processor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Editing Text</a:t>
            </a:r>
          </a:p>
          <a:p>
            <a:pPr lvl="1"/>
            <a:r>
              <a:rPr lang="en-US" dirty="0" smtClean="0"/>
              <a:t>Word Wrap</a:t>
            </a:r>
          </a:p>
          <a:p>
            <a:pPr lvl="1"/>
            <a:r>
              <a:rPr lang="en-US" dirty="0" smtClean="0"/>
              <a:t>Insert/ Delete</a:t>
            </a:r>
          </a:p>
          <a:p>
            <a:pPr lvl="1"/>
            <a:r>
              <a:rPr lang="en-US" dirty="0" smtClean="0"/>
              <a:t>Select Text for action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Clipboard</a:t>
            </a:r>
          </a:p>
          <a:p>
            <a:pPr lvl="1"/>
            <a:r>
              <a:rPr lang="en-US" dirty="0" smtClean="0"/>
              <a:t>Keeps multiple clippings</a:t>
            </a:r>
          </a:p>
          <a:p>
            <a:pPr lvl="1"/>
            <a:r>
              <a:rPr lang="en-US" dirty="0" smtClean="0"/>
              <a:t>Cut, Copy, Paste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Formatting</a:t>
            </a:r>
          </a:p>
          <a:p>
            <a:pPr lvl="1"/>
            <a:r>
              <a:rPr lang="en-US" dirty="0" smtClean="0"/>
              <a:t>Character</a:t>
            </a:r>
          </a:p>
          <a:p>
            <a:pPr lvl="1"/>
            <a:r>
              <a:rPr lang="en-US" dirty="0" smtClean="0"/>
              <a:t>Paragraph</a:t>
            </a:r>
          </a:p>
          <a:p>
            <a:pPr lvl="1"/>
            <a:r>
              <a:rPr lang="en-US" dirty="0" smtClean="0"/>
              <a:t>Document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191000" y="4587875"/>
            <a:ext cx="1066800" cy="12033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xxxxxxx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yyyy 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yyyy 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xxxxxxx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7391400" y="4587875"/>
            <a:ext cx="1066800" cy="120332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xxxxxxx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xxxxxxx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yyyy </a:t>
            </a:r>
          </a:p>
          <a:p>
            <a:pPr eaLnBrk="0" hangingPunct="0"/>
            <a:r>
              <a:rPr lang="en-US" b="0">
                <a:solidFill>
                  <a:schemeClr val="bg1"/>
                </a:solidFill>
                <a:latin typeface="Arial" charset="0"/>
              </a:rPr>
              <a:t>yyyy</a:t>
            </a:r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2471432">
            <a:off x="5272088" y="4119563"/>
            <a:ext cx="307975" cy="1343025"/>
          </a:xfrm>
          <a:prstGeom prst="upArrow">
            <a:avLst>
              <a:gd name="adj1" fmla="val 50000"/>
              <a:gd name="adj2" fmla="val 109021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GB" b="0">
              <a:latin typeface="Arial" charset="0"/>
            </a:endParaRPr>
          </a:p>
        </p:txBody>
      </p:sp>
      <p:grpSp>
        <p:nvGrpSpPr>
          <p:cNvPr id="2058" name="Group 9"/>
          <p:cNvGrpSpPr>
            <a:grpSpLocks/>
          </p:cNvGrpSpPr>
          <p:nvPr/>
        </p:nvGrpSpPr>
        <p:grpSpPr bwMode="auto">
          <a:xfrm>
            <a:off x="5410200" y="3352800"/>
            <a:ext cx="2762250" cy="838200"/>
            <a:chOff x="3312" y="1872"/>
            <a:chExt cx="1740" cy="528"/>
          </a:xfrm>
        </p:grpSpPr>
        <p:sp>
          <p:nvSpPr>
            <p:cNvPr id="2065" name="Rectangle 10"/>
            <p:cNvSpPr>
              <a:spLocks noChangeArrowheads="1"/>
            </p:cNvSpPr>
            <p:nvPr/>
          </p:nvSpPr>
          <p:spPr bwMode="auto">
            <a:xfrm>
              <a:off x="3312" y="1872"/>
              <a:ext cx="960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Rectangle 11"/>
            <p:cNvSpPr>
              <a:spLocks noChangeArrowheads="1"/>
            </p:cNvSpPr>
            <p:nvPr/>
          </p:nvSpPr>
          <p:spPr bwMode="auto">
            <a:xfrm>
              <a:off x="3552" y="1920"/>
              <a:ext cx="452" cy="4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0">
                  <a:latin typeface="Arial" charset="0"/>
                </a:rPr>
                <a:t>yyyy </a:t>
              </a:r>
            </a:p>
            <a:p>
              <a:pPr eaLnBrk="0" hangingPunct="0"/>
              <a:r>
                <a:rPr lang="en-US" b="0">
                  <a:latin typeface="Arial" charset="0"/>
                </a:rPr>
                <a:t>yyyy</a:t>
              </a:r>
            </a:p>
          </p:txBody>
        </p:sp>
        <p:sp>
          <p:nvSpPr>
            <p:cNvPr id="2067" name="Text Box 12"/>
            <p:cNvSpPr txBox="1">
              <a:spLocks noChangeArrowheads="1"/>
            </p:cNvSpPr>
            <p:nvPr/>
          </p:nvSpPr>
          <p:spPr bwMode="auto">
            <a:xfrm>
              <a:off x="4320" y="2016"/>
              <a:ext cx="73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0">
                  <a:solidFill>
                    <a:schemeClr val="bg1"/>
                  </a:solidFill>
                  <a:latin typeface="Arial" charset="0"/>
                </a:rPr>
                <a:t>Clipboard</a:t>
              </a:r>
            </a:p>
          </p:txBody>
        </p:sp>
      </p:grpSp>
      <p:sp>
        <p:nvSpPr>
          <p:cNvPr id="2059" name="AutoShape 13"/>
          <p:cNvSpPr>
            <a:spLocks noChangeArrowheads="1"/>
          </p:cNvSpPr>
          <p:nvPr/>
        </p:nvSpPr>
        <p:spPr bwMode="auto">
          <a:xfrm rot="19128568" flipV="1">
            <a:off x="6599238" y="4124325"/>
            <a:ext cx="304800" cy="1333500"/>
          </a:xfrm>
          <a:prstGeom prst="upArrow">
            <a:avLst>
              <a:gd name="adj1" fmla="val 50000"/>
              <a:gd name="adj2" fmla="val 10937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algn="ctr" eaLnBrk="0" hangingPunct="0"/>
            <a:endParaRPr lang="en-GB" b="0">
              <a:latin typeface="Arial" charset="0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5105400" y="4648200"/>
            <a:ext cx="692150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0">
                <a:latin typeface="Arial" charset="0"/>
              </a:rPr>
              <a:t>Cut</a:t>
            </a: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6324600" y="4572000"/>
            <a:ext cx="768350" cy="3667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latin typeface="Arial" charset="0"/>
              </a:rPr>
              <a:t>Paste</a:t>
            </a:r>
          </a:p>
        </p:txBody>
      </p:sp>
      <p:grpSp>
        <p:nvGrpSpPr>
          <p:cNvPr id="2062" name="Group 16"/>
          <p:cNvGrpSpPr>
            <a:grpSpLocks/>
          </p:cNvGrpSpPr>
          <p:nvPr/>
        </p:nvGrpSpPr>
        <p:grpSpPr bwMode="auto">
          <a:xfrm>
            <a:off x="5308600" y="1600200"/>
            <a:ext cx="3225800" cy="1092200"/>
            <a:chOff x="3120" y="816"/>
            <a:chExt cx="2032" cy="688"/>
          </a:xfrm>
        </p:grpSpPr>
        <p:graphicFrame>
          <p:nvGraphicFramePr>
            <p:cNvPr id="2050" name="Object 17"/>
            <p:cNvGraphicFramePr>
              <a:graphicFrameLocks noChangeAspect="1"/>
            </p:cNvGraphicFramePr>
            <p:nvPr/>
          </p:nvGraphicFramePr>
          <p:xfrm>
            <a:off x="4224" y="1056"/>
            <a:ext cx="928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Picture" r:id="rId4" imgW="1473758" imgH="711759" progId="Word.Picture.8">
                    <p:embed/>
                  </p:oleObj>
                </mc:Choice>
                <mc:Fallback>
                  <p:oleObj name="Picture" r:id="rId4" imgW="1473758" imgH="711759" progId="Word.Picture.8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1056"/>
                          <a:ext cx="928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3" name="Text Box 18"/>
            <p:cNvSpPr txBox="1">
              <a:spLocks noChangeArrowheads="1"/>
            </p:cNvSpPr>
            <p:nvPr/>
          </p:nvSpPr>
          <p:spPr bwMode="auto">
            <a:xfrm>
              <a:off x="3120" y="816"/>
              <a:ext cx="1159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/>
                  </a:solidFill>
                  <a:latin typeface="Arial" charset="0"/>
                </a:rPr>
                <a:t>Insert Point/ Cursor</a:t>
              </a:r>
            </a:p>
          </p:txBody>
        </p:sp>
        <p:sp>
          <p:nvSpPr>
            <p:cNvPr id="2064" name="Freeform 19"/>
            <p:cNvSpPr>
              <a:spLocks/>
            </p:cNvSpPr>
            <p:nvPr/>
          </p:nvSpPr>
          <p:spPr bwMode="auto">
            <a:xfrm>
              <a:off x="4224" y="912"/>
              <a:ext cx="576" cy="240"/>
            </a:xfrm>
            <a:custGeom>
              <a:avLst/>
              <a:gdLst>
                <a:gd name="T0" fmla="*/ 0 w 576"/>
                <a:gd name="T1" fmla="*/ 0 h 240"/>
                <a:gd name="T2" fmla="*/ 480 w 576"/>
                <a:gd name="T3" fmla="*/ 48 h 240"/>
                <a:gd name="T4" fmla="*/ 576 w 576"/>
                <a:gd name="T5" fmla="*/ 240 h 240"/>
                <a:gd name="T6" fmla="*/ 0 60000 65536"/>
                <a:gd name="T7" fmla="*/ 0 60000 65536"/>
                <a:gd name="T8" fmla="*/ 0 60000 65536"/>
                <a:gd name="T9" fmla="*/ 0 w 576"/>
                <a:gd name="T10" fmla="*/ 0 h 240"/>
                <a:gd name="T11" fmla="*/ 576 w 576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40">
                  <a:moveTo>
                    <a:pt x="0" y="0"/>
                  </a:moveTo>
                  <a:cubicBezTo>
                    <a:pt x="192" y="4"/>
                    <a:pt x="384" y="8"/>
                    <a:pt x="480" y="48"/>
                  </a:cubicBezTo>
                  <a:cubicBezTo>
                    <a:pt x="576" y="88"/>
                    <a:pt x="576" y="164"/>
                    <a:pt x="576" y="240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13182</TotalTime>
  <Words>706</Words>
  <Application>Microsoft Office PowerPoint</Application>
  <PresentationFormat>On-screen Show (4:3)</PresentationFormat>
  <Paragraphs>247</Paragraphs>
  <Slides>18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compsci-theme</vt:lpstr>
      <vt:lpstr>Picture</vt:lpstr>
      <vt:lpstr>COMPSCI 111 / 111G Mastering Cyberspace:   An introduction to practical computing</vt:lpstr>
      <vt:lpstr>ASCII</vt:lpstr>
      <vt:lpstr>Exercise</vt:lpstr>
      <vt:lpstr>Text Editor</vt:lpstr>
      <vt:lpstr>Word Processors</vt:lpstr>
      <vt:lpstr>Standards</vt:lpstr>
      <vt:lpstr>What you see is what you get</vt:lpstr>
      <vt:lpstr>What you see is what you get</vt:lpstr>
      <vt:lpstr>Basic Features of a Word Processor</vt:lpstr>
      <vt:lpstr>Font</vt:lpstr>
      <vt:lpstr>Paragraph</vt:lpstr>
      <vt:lpstr>Styles</vt:lpstr>
      <vt:lpstr>Headers, Footers and Footnotes</vt:lpstr>
      <vt:lpstr>Headers, Footers and Footnotes</vt:lpstr>
      <vt:lpstr>Plagiarism</vt:lpstr>
      <vt:lpstr>References and Citation</vt:lpstr>
      <vt:lpstr>RefWorks</vt:lpstr>
      <vt:lpstr>Write-N-Cite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Yun Sing Koh</cp:lastModifiedBy>
  <cp:revision>140</cp:revision>
  <cp:lastPrinted>2006-02-25T01:55:21Z</cp:lastPrinted>
  <dcterms:created xsi:type="dcterms:W3CDTF">2004-03-22T04:42:11Z</dcterms:created>
  <dcterms:modified xsi:type="dcterms:W3CDTF">2015-08-06T21:52:57Z</dcterms:modified>
</cp:coreProperties>
</file>