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2" r:id="rId3"/>
    <p:sldId id="260" r:id="rId4"/>
    <p:sldId id="259" r:id="rId5"/>
    <p:sldId id="261" r:id="rId6"/>
    <p:sldId id="262" r:id="rId7"/>
    <p:sldId id="288" r:id="rId8"/>
    <p:sldId id="263" r:id="rId9"/>
    <p:sldId id="294" r:id="rId10"/>
    <p:sldId id="265" r:id="rId11"/>
    <p:sldId id="266" r:id="rId12"/>
    <p:sldId id="274" r:id="rId13"/>
    <p:sldId id="278" r:id="rId14"/>
    <p:sldId id="279" r:id="rId15"/>
    <p:sldId id="267" r:id="rId16"/>
    <p:sldId id="280" r:id="rId17"/>
    <p:sldId id="268" r:id="rId18"/>
    <p:sldId id="270" r:id="rId19"/>
    <p:sldId id="281" r:id="rId20"/>
    <p:sldId id="283" r:id="rId21"/>
    <p:sldId id="290" r:id="rId22"/>
    <p:sldId id="291" r:id="rId23"/>
    <p:sldId id="289" r:id="rId24"/>
    <p:sldId id="293" r:id="rId25"/>
    <p:sldId id="282" r:id="rId26"/>
    <p:sldId id="284" r:id="rId27"/>
    <p:sldId id="285" r:id="rId28"/>
  </p:sldIdLst>
  <p:sldSz cx="9144000" cy="6858000" type="screen4x3"/>
  <p:notesSz cx="10234613" cy="70993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66CCFF"/>
    <a:srgbClr val="0000CC"/>
    <a:srgbClr val="0000FF"/>
    <a:srgbClr val="3366CC"/>
    <a:srgbClr val="CC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256" autoAdjust="0"/>
  </p:normalViewPr>
  <p:slideViewPr>
    <p:cSldViewPr>
      <p:cViewPr varScale="1">
        <p:scale>
          <a:sx n="51" d="100"/>
          <a:sy n="51" d="100"/>
        </p:scale>
        <p:origin x="-18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435304" cy="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75" tIns="48939" rIns="97875" bIns="48939" numCol="1" anchor="t" anchorCtr="0" compatLnSpc="1">
            <a:prstTxWarp prst="textNoShape">
              <a:avLst/>
            </a:prstTxWarp>
          </a:bodyPr>
          <a:lstStyle>
            <a:lvl1pPr defTabSz="9794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022" y="0"/>
            <a:ext cx="4435304" cy="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75" tIns="48939" rIns="97875" bIns="48939" numCol="1" anchor="t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742518"/>
            <a:ext cx="4435304" cy="35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75" tIns="48939" rIns="97875" bIns="48939" numCol="1" anchor="b" anchorCtr="0" compatLnSpc="1">
            <a:prstTxWarp prst="textNoShape">
              <a:avLst/>
            </a:prstTxWarp>
          </a:bodyPr>
          <a:lstStyle>
            <a:lvl1pPr defTabSz="9794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022" y="6742518"/>
            <a:ext cx="4435304" cy="35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75" tIns="48939" rIns="97875" bIns="48939" numCol="1" anchor="b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532E0A5E-279A-4C84-ABDE-D8EB623D16F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88504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435304" cy="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1" tIns="49496" rIns="98991" bIns="49496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022" y="0"/>
            <a:ext cx="4435304" cy="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1" tIns="49496" rIns="98991" bIns="49496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4863" y="533400"/>
            <a:ext cx="3546475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005" y="3372911"/>
            <a:ext cx="8188606" cy="3193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1" tIns="49496" rIns="98991" bIns="494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744721"/>
            <a:ext cx="4435304" cy="353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1" tIns="49496" rIns="98991" bIns="49496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022" y="6744721"/>
            <a:ext cx="4435304" cy="353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1" tIns="49496" rIns="98991" bIns="49496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D122A510-E5BF-4A9B-A59D-39E775CCFBB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17947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Cern_datacenter.jpg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Filter_bubble" TargetMode="External"/><Relationship Id="rId5" Type="http://schemas.openxmlformats.org/officeDocument/2006/relationships/hyperlink" Target="http://en.wikipedia.org/wiki/Internet_privacy" TargetMode="External"/><Relationship Id="rId4" Type="http://schemas.openxmlformats.org/officeDocument/2006/relationships/hyperlink" Target="http://en.wikipedia.org/wiki/Web_search_engine" TargetMode="Externa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Vannevar_Bush_portrait.jpg" TargetMode="External"/><Relationship Id="rId3" Type="http://schemas.openxmlformats.org/officeDocument/2006/relationships/hyperlink" Target="http://en.wikipedia.org/wiki/Personal_computers" TargetMode="External"/><Relationship Id="rId7" Type="http://schemas.openxmlformats.org/officeDocument/2006/relationships/hyperlink" Target="http://en.wikipedia.org/wiki/Online_encyclopedi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Speech_recognition" TargetMode="External"/><Relationship Id="rId5" Type="http://schemas.openxmlformats.org/officeDocument/2006/relationships/hyperlink" Target="http://en.wikipedia.org/wiki/World_Wide_Web" TargetMode="External"/><Relationship Id="rId4" Type="http://schemas.openxmlformats.org/officeDocument/2006/relationships/hyperlink" Target="http://en.wikipedia.org/wiki/Internet" TargetMode="External"/><Relationship Id="rId9" Type="http://schemas.openxmlformats.org/officeDocument/2006/relationships/hyperlink" Target="http://en.wikipedia.org/wiki/File:Ted_Nelson_at_Hypertext-03.jpg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efix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B22E30-4986-470B-B89A-5A5205E7B028}" type="slidenum">
              <a:rPr lang="en-NZ" smtClean="0"/>
              <a:pPr/>
              <a:t>1</a:t>
            </a:fld>
            <a:endParaRPr lang="en-N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Visualization of the web (</a:t>
            </a:r>
            <a:r>
              <a:rPr lang="en-US" dirty="0" err="1" smtClean="0"/>
              <a:t>wikipedia</a:t>
            </a:r>
            <a:r>
              <a:rPr lang="en-US" dirty="0" smtClean="0"/>
              <a:t>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Confuse web and internet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Clear idea by the end of lecture</a:t>
            </a:r>
          </a:p>
          <a:p>
            <a:pPr eaLnBrk="1" hangingPunct="1"/>
            <a:endParaRPr lang="en-US" dirty="0" smtClean="0"/>
          </a:p>
          <a:p>
            <a:r>
              <a:rPr lang="en-NZ" sz="1200" dirty="0" smtClean="0"/>
              <a:t>This Wikipedia and Wikimedia Commons image is from the user Chris 73 and is freely available at http://commons.wikimedia.org/wiki/File:WorldWideWebAroundWikipedia.png</a:t>
            </a:r>
          </a:p>
          <a:p>
            <a:r>
              <a:rPr lang="en-NZ" sz="1200" dirty="0" smtClean="0"/>
              <a:t> under the creative commons cc-by-</a:t>
            </a:r>
            <a:r>
              <a:rPr lang="en-NZ" sz="1200" dirty="0" err="1" smtClean="0"/>
              <a:t>sa</a:t>
            </a:r>
            <a:r>
              <a:rPr lang="en-NZ" sz="1200" dirty="0" smtClean="0"/>
              <a:t> 2.5 license.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2848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B92BF-F368-4582-8943-7BDDA5AFA2F3}" type="slidenum">
              <a:rPr lang="en-NZ" smtClean="0"/>
              <a:pPr/>
              <a:t>11</a:t>
            </a:fld>
            <a:endParaRPr lang="en-N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2237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6295" y="3372911"/>
            <a:ext cx="7502026" cy="3194519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Web server</a:t>
            </a:r>
          </a:p>
          <a:p>
            <a:pPr eaLnBrk="1" hangingPunct="1"/>
            <a:r>
              <a:rPr lang="en-GB" dirty="0" smtClean="0"/>
              <a:t>	hosting webpages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Web browser</a:t>
            </a:r>
          </a:p>
          <a:p>
            <a:pPr eaLnBrk="1" hangingPunct="1"/>
            <a:r>
              <a:rPr lang="en-GB" dirty="0" smtClean="0"/>
              <a:t>	client part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Web page</a:t>
            </a:r>
          </a:p>
          <a:p>
            <a:pPr eaLnBrk="1" hangingPunct="1"/>
            <a:r>
              <a:rPr lang="en-GB" dirty="0" smtClean="0"/>
              <a:t>	document (hypermedia)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Web site</a:t>
            </a:r>
          </a:p>
          <a:p>
            <a:pPr eaLnBrk="1" hangingPunct="1"/>
            <a:r>
              <a:rPr lang="en-GB" dirty="0" smtClean="0"/>
              <a:t>Collection of web pages (computer science department)\common look and feel</a:t>
            </a:r>
          </a:p>
        </p:txBody>
      </p:sp>
    </p:spTree>
    <p:extLst>
      <p:ext uri="{BB962C8B-B14F-4D97-AF65-F5344CB8AC3E}">
        <p14:creationId xmlns:p14="http://schemas.microsoft.com/office/powerpoint/2010/main" val="2479997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User Sends a request through browser on computer</a:t>
            </a:r>
          </a:p>
          <a:p>
            <a:r>
              <a:rPr lang="en-NZ" dirty="0" smtClean="0"/>
              <a:t>Computer asks </a:t>
            </a:r>
            <a:r>
              <a:rPr lang="en-NZ" dirty="0" err="1" smtClean="0"/>
              <a:t>Dns</a:t>
            </a:r>
            <a:r>
              <a:rPr lang="en-NZ" dirty="0" smtClean="0"/>
              <a:t> for address of webserver for said request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473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Through</a:t>
            </a:r>
            <a:r>
              <a:rPr lang="en-NZ" baseline="0" dirty="0" smtClean="0"/>
              <a:t> DNS contact computer behind address, </a:t>
            </a:r>
          </a:p>
          <a:p>
            <a:r>
              <a:rPr lang="en-NZ" baseline="0" dirty="0" smtClean="0"/>
              <a:t>ask web server there for the web page in request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4548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Sends page back to client, display in browser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6451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Client does the display part</a:t>
            </a:r>
          </a:p>
          <a:p>
            <a:endParaRPr lang="en-NZ" dirty="0" smtClean="0"/>
          </a:p>
          <a:p>
            <a:r>
              <a:rPr lang="en-NZ" dirty="0" smtClean="0"/>
              <a:t>Proxy</a:t>
            </a:r>
          </a:p>
          <a:p>
            <a:r>
              <a:rPr lang="en-NZ" dirty="0" smtClean="0"/>
              <a:t>	between the client and server</a:t>
            </a:r>
          </a:p>
          <a:p>
            <a:r>
              <a:rPr lang="en-NZ" dirty="0" smtClean="0"/>
              <a:t>	high school</a:t>
            </a:r>
            <a:r>
              <a:rPr lang="en-NZ" baseline="0" dirty="0" smtClean="0"/>
              <a:t> – filter out pages, enhance performance (using cache) “xtra”</a:t>
            </a:r>
          </a:p>
          <a:p>
            <a:r>
              <a:rPr lang="en-NZ" baseline="0" dirty="0" smtClean="0"/>
              <a:t>		“has your page changed” request</a:t>
            </a:r>
          </a:p>
          <a:p>
            <a:r>
              <a:rPr lang="en-NZ" baseline="0" dirty="0" smtClean="0"/>
              <a:t>	for country-coded things (iTunes only certain things in US, Netflix until this year etc.)</a:t>
            </a:r>
          </a:p>
          <a:p>
            <a:endParaRPr lang="en-NZ" baseline="0" dirty="0" smtClean="0"/>
          </a:p>
          <a:p>
            <a:endParaRPr lang="en-NZ" baseline="0" dirty="0" smtClean="0"/>
          </a:p>
          <a:p>
            <a:r>
              <a:rPr lang="en-NZ" baseline="0" dirty="0" smtClean="0"/>
              <a:t>Firewall – prevents unauthorized access – stops hacking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21765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Using internet leaves traces</a:t>
            </a:r>
          </a:p>
          <a:p>
            <a:r>
              <a:rPr lang="en-NZ" dirty="0" smtClean="0"/>
              <a:t>Archived – never goes away</a:t>
            </a:r>
          </a:p>
          <a:p>
            <a:r>
              <a:rPr lang="en-NZ" dirty="0" smtClean="0"/>
              <a:t>Everything tracked - archived</a:t>
            </a:r>
          </a:p>
          <a:p>
            <a:r>
              <a:rPr lang="en-NZ" dirty="0" smtClean="0"/>
              <a:t>Information is there forever</a:t>
            </a:r>
          </a:p>
          <a:p>
            <a:endParaRPr lang="en-NZ" dirty="0" smtClean="0"/>
          </a:p>
          <a:p>
            <a:r>
              <a:rPr lang="en-NZ" dirty="0" smtClean="0"/>
              <a:t>Stored in client program – history</a:t>
            </a:r>
          </a:p>
          <a:p>
            <a:r>
              <a:rPr lang="en-NZ" dirty="0" smtClean="0"/>
              <a:t>OS – keeps a log</a:t>
            </a:r>
          </a:p>
          <a:p>
            <a:r>
              <a:rPr lang="en-NZ" dirty="0" smtClean="0"/>
              <a:t>ISP – keep a log – extra, slingshot</a:t>
            </a:r>
          </a:p>
          <a:p>
            <a:r>
              <a:rPr lang="en-NZ" dirty="0" smtClean="0"/>
              <a:t>Webserver – keep a log – IP address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25196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F74E3-9C5D-4B67-A22B-C3C4970CF69A}" type="slidenum">
              <a:rPr lang="en-NZ" smtClean="0"/>
              <a:pPr/>
              <a:t>17</a:t>
            </a:fld>
            <a:endParaRPr lang="en-N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223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6295" y="3372911"/>
            <a:ext cx="7502026" cy="3194519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Trouble finding stuff again….Really hard….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Not really good navigation tools</a:t>
            </a:r>
          </a:p>
          <a:p>
            <a:pPr eaLnBrk="1" hangingPunct="1"/>
            <a:r>
              <a:rPr lang="en-GB" dirty="0" smtClean="0"/>
              <a:t>Now no</a:t>
            </a:r>
            <a:r>
              <a:rPr lang="en-GB" baseline="0" dirty="0" smtClean="0"/>
              <a:t> one indexes manually</a:t>
            </a:r>
          </a:p>
          <a:p>
            <a:pPr eaLnBrk="1" hangingPunct="1"/>
            <a:r>
              <a:rPr lang="en-GB" baseline="0" dirty="0" smtClean="0"/>
              <a:t>Depend on search engines</a:t>
            </a:r>
            <a:endParaRPr lang="en-GB" dirty="0" smtClean="0"/>
          </a:p>
          <a:p>
            <a:pPr eaLnBrk="1" hangingPunct="1"/>
            <a:r>
              <a:rPr lang="en-GB" dirty="0" smtClean="0"/>
              <a:t>--------------------------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Worse than Library example</a:t>
            </a:r>
          </a:p>
          <a:p>
            <a:pPr eaLnBrk="1" hangingPunct="1"/>
            <a:r>
              <a:rPr lang="en-GB" dirty="0" smtClean="0"/>
              <a:t>Imagine all pages torn out of all the books, then placed back in different shelves.  At the bottom of each page, put a sticky label saying where the next page is, or where other relevant material is.  Imagine the author of the book adding sticky notes whenever they find relevant material.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That is the web!!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Dangling links - where some of the pages have been moved.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Alta Vista 250 Million pages</a:t>
            </a:r>
          </a:p>
          <a:p>
            <a:pPr eaLnBrk="1" hangingPunct="1"/>
            <a:r>
              <a:rPr lang="en-GB" dirty="0" smtClean="0"/>
              <a:t>50 Million images and sounds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Over 1 billion pages as of January 2000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Searching using URL’s works really well</a:t>
            </a:r>
          </a:p>
        </p:txBody>
      </p:sp>
    </p:spTree>
    <p:extLst>
      <p:ext uri="{BB962C8B-B14F-4D97-AF65-F5344CB8AC3E}">
        <p14:creationId xmlns:p14="http://schemas.microsoft.com/office/powerpoint/2010/main" val="1544020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602F0-E6D9-45EC-8698-7BAC8A1B5A7B}" type="slidenum">
              <a:rPr lang="en-NZ" smtClean="0"/>
              <a:pPr/>
              <a:t>18</a:t>
            </a:fld>
            <a:endParaRPr lang="en-N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223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6295" y="3372911"/>
            <a:ext cx="7502026" cy="3194519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Structure of webpages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If you have big web,</a:t>
            </a:r>
            <a:r>
              <a:rPr lang="en-GB" baseline="0" dirty="0" smtClean="0"/>
              <a:t> how to make money: lock certain parts? (difficult w structure, how does google index </a:t>
            </a:r>
            <a:r>
              <a:rPr lang="en-GB" baseline="0" dirty="0" err="1" smtClean="0"/>
              <a:t>etc</a:t>
            </a:r>
            <a:r>
              <a:rPr lang="en-GB" baseline="0" dirty="0" smtClean="0"/>
              <a:t>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16925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>
                <a:hlinkClick r:id="rId3"/>
              </a:rPr>
              <a:t>http://en.wikipedia.org/wiki/File:Cern_datacenter.jpg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Search engines – companies</a:t>
            </a:r>
          </a:p>
          <a:p>
            <a:r>
              <a:rPr lang="en-NZ" dirty="0" smtClean="0"/>
              <a:t>Google</a:t>
            </a:r>
            <a:r>
              <a:rPr lang="en-NZ" baseline="0" dirty="0" smtClean="0"/>
              <a:t> – don’t be evil – motto</a:t>
            </a:r>
          </a:p>
          <a:p>
            <a:endParaRPr lang="en-NZ" baseline="0" dirty="0" smtClean="0"/>
          </a:p>
          <a:p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DuckDuckGo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DDG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 is an Internet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 tooltip="Web search engine"/>
              </a:rPr>
              <a:t>search engine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that emphasizes protecting searchers'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5" tooltip="Internet privacy"/>
              </a:rPr>
              <a:t>privacy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and avoiding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6" tooltip="Filter bubble"/>
              </a:rPr>
              <a:t>filter bubble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of personalized search results</a:t>
            </a:r>
            <a:endParaRPr lang="en-NZ" baseline="0" dirty="0" smtClean="0"/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Wolfram Alpha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(also styled 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WolframAlpha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and 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Wolfram|Alpha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 is a computational knowledge engine</a:t>
            </a:r>
            <a:endParaRPr lang="en-NZ" baseline="0" dirty="0" smtClean="0"/>
          </a:p>
          <a:p>
            <a:endParaRPr lang="en-NZ" baseline="0" dirty="0" smtClean="0"/>
          </a:p>
          <a:p>
            <a:r>
              <a:rPr lang="en-NZ" baseline="0" dirty="0" smtClean="0"/>
              <a:t>Programs – go out and look at websites (crawler)</a:t>
            </a:r>
          </a:p>
          <a:p>
            <a:r>
              <a:rPr lang="en-NZ" baseline="0" dirty="0" smtClean="0"/>
              <a:t>Put into big database</a:t>
            </a:r>
          </a:p>
          <a:p>
            <a:r>
              <a:rPr lang="en-NZ" baseline="0" dirty="0" smtClean="0"/>
              <a:t>Weight terms as more important than others</a:t>
            </a:r>
          </a:p>
          <a:p>
            <a:r>
              <a:rPr lang="en-NZ" baseline="0" dirty="0" smtClean="0"/>
              <a:t>Search on term, find pages that are most relevent</a:t>
            </a:r>
          </a:p>
          <a:p>
            <a:r>
              <a:rPr lang="en-NZ" baseline="0" dirty="0" smtClean="0"/>
              <a:t>Algorithms are trade secrets</a:t>
            </a:r>
          </a:p>
          <a:p>
            <a:endParaRPr lang="en-NZ" baseline="0" dirty="0" smtClean="0"/>
          </a:p>
          <a:p>
            <a:r>
              <a:rPr lang="en-NZ" baseline="0" dirty="0" smtClean="0"/>
              <a:t>Getting a high rank on google search – worth a lot of money: SEO</a:t>
            </a:r>
          </a:p>
          <a:p>
            <a:endParaRPr lang="en-NZ" baseline="0" dirty="0" smtClean="0"/>
          </a:p>
          <a:p>
            <a:r>
              <a:rPr lang="en-NZ" baseline="0" dirty="0" smtClean="0"/>
              <a:t>http://www.netmarketshare.com/search-engine-market-share.aspx?qprid=4&amp;qpcustomd=0</a:t>
            </a:r>
          </a:p>
          <a:p>
            <a:endParaRPr lang="en-NZ" baseline="0" dirty="0" smtClean="0"/>
          </a:p>
          <a:p>
            <a:endParaRPr lang="en-NZ" baseline="0" dirty="0" smtClean="0"/>
          </a:p>
          <a:p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689885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(early</a:t>
            </a:r>
            <a:r>
              <a:rPr lang="en-NZ" baseline="0" dirty="0" smtClean="0"/>
              <a:t> 90s)</a:t>
            </a:r>
            <a:endParaRPr lang="en-NZ" dirty="0" smtClean="0"/>
          </a:p>
          <a:p>
            <a:r>
              <a:rPr lang="en-NZ" dirty="0" smtClean="0"/>
              <a:t>Gopher</a:t>
            </a:r>
          </a:p>
          <a:p>
            <a:r>
              <a:rPr lang="en-NZ" dirty="0" smtClean="0"/>
              <a:t>Veronica</a:t>
            </a:r>
          </a:p>
          <a:p>
            <a:endParaRPr lang="en-NZ" dirty="0" smtClean="0"/>
          </a:p>
          <a:p>
            <a:r>
              <a:rPr lang="en-NZ" dirty="0" smtClean="0"/>
              <a:t>Searched plain text</a:t>
            </a:r>
          </a:p>
          <a:p>
            <a:endParaRPr lang="en-NZ" baseline="0" dirty="0" smtClean="0"/>
          </a:p>
          <a:p>
            <a:r>
              <a:rPr lang="en-NZ" baseline="0" dirty="0" smtClean="0"/>
              <a:t>Google</a:t>
            </a:r>
          </a:p>
          <a:p>
            <a:r>
              <a:rPr lang="en-NZ" baseline="0" dirty="0" smtClean="0"/>
              <a:t>(Advertisers – can pay money to get higher rank)</a:t>
            </a:r>
          </a:p>
          <a:p>
            <a:endParaRPr lang="en-NZ" baseline="0" dirty="0" smtClean="0"/>
          </a:p>
          <a:p>
            <a:r>
              <a:rPr lang="en-NZ" baseline="0" dirty="0" smtClean="0"/>
              <a:t>Censorship:</a:t>
            </a:r>
          </a:p>
          <a:p>
            <a:endParaRPr lang="en-NZ" baseline="0" dirty="0" smtClean="0"/>
          </a:p>
          <a:p>
            <a:r>
              <a:rPr lang="en-NZ" baseline="0" dirty="0" smtClean="0"/>
              <a:t>China version of google is different – so google is filtering…as of 2010 they use google.hk as main (unfiltered), however great firewall of china does filtering now</a:t>
            </a:r>
          </a:p>
          <a:p>
            <a:r>
              <a:rPr lang="en-NZ" baseline="0" dirty="0" smtClean="0"/>
              <a:t>France – </a:t>
            </a:r>
            <a:r>
              <a:rPr lang="en-NZ" baseline="0" dirty="0" err="1" smtClean="0"/>
              <a:t>nazi</a:t>
            </a:r>
            <a:r>
              <a:rPr lang="en-NZ" baseline="0" dirty="0" smtClean="0"/>
              <a:t> </a:t>
            </a:r>
            <a:r>
              <a:rPr lang="en-NZ" baseline="0" dirty="0" err="1" smtClean="0"/>
              <a:t>propoganda</a:t>
            </a:r>
            <a:r>
              <a:rPr lang="en-NZ" baseline="0" dirty="0" smtClean="0"/>
              <a:t> is illegal, Germany has strong anti-</a:t>
            </a:r>
            <a:r>
              <a:rPr lang="en-NZ" baseline="0" dirty="0" err="1" smtClean="0"/>
              <a:t>nazi</a:t>
            </a:r>
            <a:r>
              <a:rPr lang="en-NZ" baseline="0" dirty="0" smtClean="0"/>
              <a:t> laws</a:t>
            </a:r>
          </a:p>
          <a:p>
            <a:r>
              <a:rPr lang="en-NZ" baseline="0" dirty="0" smtClean="0"/>
              <a:t>	so must be filtered out or google is sued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496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34169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Also Web spider or ant</a:t>
            </a:r>
          </a:p>
          <a:p>
            <a:endParaRPr lang="en-NZ" dirty="0" smtClean="0"/>
          </a:p>
          <a:p>
            <a:r>
              <a:rPr lang="en-NZ" dirty="0" smtClean="0"/>
              <a:t>Potential aim is to only encounter as many</a:t>
            </a:r>
            <a:r>
              <a:rPr lang="en-NZ" baseline="0" dirty="0" smtClean="0"/>
              <a:t> web pages as possible</a:t>
            </a:r>
          </a:p>
          <a:p>
            <a:endParaRPr lang="en-NZ" baseline="0" dirty="0" smtClean="0"/>
          </a:p>
          <a:p>
            <a:r>
              <a:rPr lang="en-NZ" baseline="0" dirty="0" smtClean="0"/>
              <a:t>Policies</a:t>
            </a:r>
          </a:p>
          <a:p>
            <a:r>
              <a:rPr lang="en-NZ" baseline="0" dirty="0" smtClean="0"/>
              <a:t>Re-visit: algorithm behind deciding which page to revisit: uniform (all same frequency), according to </a:t>
            </a:r>
            <a:r>
              <a:rPr lang="en-NZ" baseline="0" dirty="0" err="1" smtClean="0"/>
              <a:t>ither</a:t>
            </a:r>
            <a:r>
              <a:rPr lang="en-NZ" baseline="0" dirty="0" smtClean="0"/>
              <a:t> metrics (some pages are updated more frequently, some pages are visited more often than others, i.e. more popular etc.)</a:t>
            </a:r>
          </a:p>
          <a:p>
            <a:r>
              <a:rPr lang="en-NZ" baseline="0" dirty="0" err="1" smtClean="0"/>
              <a:t>Politenes</a:t>
            </a:r>
            <a:r>
              <a:rPr lang="en-NZ" baseline="0" dirty="0" smtClean="0"/>
              <a:t>: Robots.txt file on a website indicates which parts of a website should not be crawled/indexed, written by</a:t>
            </a:r>
          </a:p>
          <a:p>
            <a:endParaRPr lang="en-NZ" baseline="0" dirty="0" smtClean="0"/>
          </a:p>
          <a:p>
            <a:endParaRPr lang="en-NZ" baseline="0" dirty="0" smtClean="0"/>
          </a:p>
          <a:p>
            <a:r>
              <a:rPr lang="en-NZ" baseline="0" dirty="0" smtClean="0"/>
              <a:t>http://en.wikipedia.org/wiki/Web_crawler</a:t>
            </a:r>
          </a:p>
          <a:p>
            <a:endParaRPr lang="en-NZ" baseline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49013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Advanced features allow to</a:t>
            </a:r>
            <a:r>
              <a:rPr lang="en-NZ" baseline="0" dirty="0" smtClean="0"/>
              <a:t> exclude terms, limit search to certain pages/times etc. </a:t>
            </a:r>
          </a:p>
          <a:p>
            <a:endParaRPr lang="en-NZ" baseline="0" dirty="0" smtClean="0"/>
          </a:p>
          <a:p>
            <a:r>
              <a:rPr lang="en-NZ" baseline="0" dirty="0" smtClean="0"/>
              <a:t>Browsers allow to define keywords that directly used page’s search engines (</a:t>
            </a:r>
            <a:r>
              <a:rPr lang="en-NZ" baseline="0" dirty="0" err="1" smtClean="0"/>
              <a:t>Imdb</a:t>
            </a:r>
            <a:r>
              <a:rPr lang="en-NZ" baseline="0" dirty="0" smtClean="0"/>
              <a:t>, </a:t>
            </a:r>
            <a:r>
              <a:rPr lang="en-NZ" baseline="0" dirty="0" err="1" smtClean="0"/>
              <a:t>bbc</a:t>
            </a:r>
            <a:r>
              <a:rPr lang="en-NZ" baseline="0" dirty="0" smtClean="0"/>
              <a:t> etc.)</a:t>
            </a:r>
          </a:p>
          <a:p>
            <a:r>
              <a:rPr lang="en-NZ" dirty="0" smtClean="0"/>
              <a:t>Go to about pgaes</a:t>
            </a:r>
          </a:p>
          <a:p>
            <a:r>
              <a:rPr lang="en-NZ" dirty="0" smtClean="0"/>
              <a:t>To figure out how they work</a:t>
            </a:r>
          </a:p>
          <a:p>
            <a:endParaRPr lang="en-NZ" dirty="0" smtClean="0"/>
          </a:p>
          <a:p>
            <a:r>
              <a:rPr lang="en-NZ" dirty="0" smtClean="0"/>
              <a:t>Use advance features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44270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26098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15476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baseline="0" dirty="0" smtClean="0"/>
              <a:t>Index everything</a:t>
            </a:r>
          </a:p>
          <a:p>
            <a:r>
              <a:rPr lang="en-NZ" baseline="0" dirty="0" smtClean="0"/>
              <a:t>Search imagesCopyright…….fragments of text….might produce whole thing….</a:t>
            </a:r>
          </a:p>
          <a:p>
            <a:r>
              <a:rPr lang="en-NZ" baseline="0" dirty="0" smtClean="0"/>
              <a:t>	Photos…..small thumbnails</a:t>
            </a:r>
          </a:p>
          <a:p>
            <a:r>
              <a:rPr lang="en-NZ" baseline="0" dirty="0" smtClean="0"/>
              <a:t>	company selling small thumbnails for phones</a:t>
            </a:r>
          </a:p>
          <a:p>
            <a:r>
              <a:rPr lang="en-NZ" baseline="0" dirty="0" smtClean="0"/>
              <a:t>		can get it from google for free	</a:t>
            </a:r>
          </a:p>
          <a:p>
            <a:r>
              <a:rPr lang="en-NZ" baseline="0" dirty="0" smtClean="0"/>
              <a:t>		they won….</a:t>
            </a:r>
          </a:p>
          <a:p>
            <a:endParaRPr lang="en-NZ" dirty="0" smtClean="0"/>
          </a:p>
          <a:p>
            <a:endParaRPr lang="en-NZ" baseline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51022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Google books: scan</a:t>
            </a:r>
            <a:r>
              <a:rPr lang="en-NZ" baseline="0" dirty="0" smtClean="0"/>
              <a:t> and make online available all books in several large research libraries (out of copyrights) – </a:t>
            </a:r>
          </a:p>
          <a:p>
            <a:r>
              <a:rPr lang="en-NZ" baseline="0" dirty="0" smtClean="0"/>
              <a:t>controversial (pending court case, started 2005) since they also scan copyrighted books but only publish snippets/block out certain pages.</a:t>
            </a:r>
          </a:p>
          <a:p>
            <a:endParaRPr lang="en-NZ" baseline="0" dirty="0" smtClean="0"/>
          </a:p>
          <a:p>
            <a:r>
              <a:rPr lang="en-NZ" baseline="0" dirty="0" smtClean="0"/>
              <a:t>Just some of the many </a:t>
            </a:r>
            <a:r>
              <a:rPr lang="en-NZ" baseline="0" dirty="0" err="1" smtClean="0"/>
              <a:t>many</a:t>
            </a:r>
            <a:r>
              <a:rPr lang="en-NZ" baseline="0" dirty="0" smtClean="0"/>
              <a:t> things</a:t>
            </a:r>
          </a:p>
          <a:p>
            <a:endParaRPr lang="en-NZ" baseline="0" dirty="0" smtClean="0"/>
          </a:p>
          <a:p>
            <a:r>
              <a:rPr lang="en-NZ" baseline="0" dirty="0" smtClean="0"/>
              <a:t>Project loon: test phase launched in NZ in 2013 (</a:t>
            </a:r>
            <a:r>
              <a:rPr lang="en-NZ" baseline="0" dirty="0" err="1" smtClean="0"/>
              <a:t>Tekapo</a:t>
            </a:r>
            <a:r>
              <a:rPr lang="en-NZ" baseline="0" dirty="0" smtClean="0"/>
              <a:t>) – plan is to cover entire 40</a:t>
            </a:r>
            <a:r>
              <a:rPr lang="en-NZ" baseline="30000" dirty="0" smtClean="0"/>
              <a:t>th</a:t>
            </a:r>
            <a:r>
              <a:rPr lang="en-NZ" baseline="0" dirty="0" smtClean="0"/>
              <a:t> parallel south latitude with 300 balloons – aimed mostly at developing countries so they don’t have to use expensive fibre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26449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Recommender systems are a big deal in general (lots of money for businesses with happy customers). </a:t>
            </a:r>
          </a:p>
          <a:p>
            <a:endParaRPr lang="en-NZ" dirty="0" smtClean="0"/>
          </a:p>
          <a:p>
            <a:r>
              <a:rPr lang="en-NZ" dirty="0" smtClean="0"/>
              <a:t>More on future directions in the future of computing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27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8276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86883-4D91-4A47-AF04-72C36C9B50E2}" type="slidenum">
              <a:rPr lang="en-NZ" smtClean="0"/>
              <a:pPr/>
              <a:t>4</a:t>
            </a:fld>
            <a:endParaRPr lang="en-N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223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6295" y="3372911"/>
            <a:ext cx="7502026" cy="3194519"/>
          </a:xfrm>
          <a:noFill/>
          <a:ln/>
        </p:spPr>
        <p:txBody>
          <a:bodyPr/>
          <a:lstStyle/>
          <a:p>
            <a:pPr eaLnBrk="1" hangingPunct="1"/>
            <a:r>
              <a:rPr lang="en-NZ" baseline="0" dirty="0" smtClean="0"/>
              <a:t>Text with links, Connects to related pieces of information</a:t>
            </a:r>
          </a:p>
          <a:p>
            <a:pPr eaLnBrk="1" hangingPunct="1"/>
            <a:endParaRPr lang="en-NZ" baseline="0" dirty="0" smtClean="0"/>
          </a:p>
          <a:p>
            <a:pPr eaLnBrk="1" hangingPunct="1"/>
            <a:r>
              <a:rPr lang="en-NZ" baseline="0" dirty="0" smtClean="0"/>
              <a:t>Normal</a:t>
            </a:r>
            <a:r>
              <a:rPr lang="en-GB" baseline="0" dirty="0" smtClean="0"/>
              <a:t> now, But new before internet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baseline="0" dirty="0" smtClean="0"/>
              <a:t>Psychology: This is how brains work farm…Cow…</a:t>
            </a:r>
            <a:r>
              <a:rPr lang="en-GB" baseline="0" dirty="0" err="1" smtClean="0"/>
              <a:t>fonterra</a:t>
            </a:r>
            <a:r>
              <a:rPr lang="en-GB" baseline="0" dirty="0" smtClean="0"/>
              <a:t>…grocery prices…</a:t>
            </a:r>
          </a:p>
          <a:p>
            <a:pPr eaLnBrk="1" hangingPunct="1"/>
            <a:r>
              <a:rPr lang="en-GB" baseline="0" dirty="0" smtClean="0"/>
              <a:t>F</a:t>
            </a:r>
            <a:r>
              <a:rPr lang="en-NZ" baseline="0" dirty="0" smtClean="0"/>
              <a:t>ollow that line of thought</a:t>
            </a:r>
          </a:p>
          <a:p>
            <a:pPr eaLnBrk="1" hangingPunct="1"/>
            <a:endParaRPr lang="en-NZ" baseline="0" dirty="0" smtClean="0"/>
          </a:p>
          <a:p>
            <a:pPr eaLnBrk="1" hangingPunct="1"/>
            <a:r>
              <a:rPr lang="en-NZ" baseline="0" dirty="0" smtClean="0"/>
              <a:t>Vannevar Bush</a:t>
            </a:r>
          </a:p>
          <a:p>
            <a:pPr eaLnBrk="1" hangingPunct="1"/>
            <a:r>
              <a:rPr lang="en-NZ" baseline="0" dirty="0" smtClean="0"/>
              <a:t>1945 MEMEX – electro mechanical – microphese – photograph negative – reader magnifying glass   also predicts p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 tooltip="Personal computers"/>
              </a:rPr>
              <a:t>ersonal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 tooltip="Personal computers"/>
              </a:rPr>
              <a:t> computers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 tooltip="Internet"/>
              </a:rPr>
              <a:t>Internet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5" tooltip="World Wide Web"/>
              </a:rPr>
              <a:t>World Wide Web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6" tooltip="Speech recognition"/>
              </a:rPr>
              <a:t>speech recognition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7" tooltip="Online encyclopedia"/>
              </a:rPr>
              <a:t>online encyclopedias</a:t>
            </a:r>
            <a:endParaRPr lang="en-NZ" baseline="0" dirty="0" smtClean="0"/>
          </a:p>
          <a:p>
            <a:pPr eaLnBrk="1" hangingPunct="1"/>
            <a:r>
              <a:rPr lang="en-NZ" baseline="0" dirty="0" smtClean="0"/>
              <a:t>P</a:t>
            </a:r>
            <a:r>
              <a:rPr lang="en-GB" baseline="0" dirty="0" err="1" smtClean="0"/>
              <a:t>ress</a:t>
            </a:r>
            <a:r>
              <a:rPr lang="en-GB" baseline="0" dirty="0" smtClean="0"/>
              <a:t> button start of link  	move arm	press another button end of link</a:t>
            </a:r>
          </a:p>
          <a:p>
            <a:pPr eaLnBrk="1" hangingPunct="1"/>
            <a:r>
              <a:rPr lang="en-GB" baseline="0" dirty="0" smtClean="0"/>
              <a:t>Reader press button bring up other </a:t>
            </a:r>
            <a:r>
              <a:rPr lang="en-GB" baseline="0" dirty="0" err="1" smtClean="0"/>
              <a:t>microphese</a:t>
            </a:r>
            <a:endParaRPr lang="en-GB" baseline="0" dirty="0" smtClean="0"/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baseline="0" dirty="0" smtClean="0"/>
              <a:t>Ted Nelson</a:t>
            </a:r>
          </a:p>
          <a:p>
            <a:pPr eaLnBrk="1" hangingPunct="1"/>
            <a:r>
              <a:rPr lang="en-GB" baseline="0" dirty="0" err="1" smtClean="0"/>
              <a:t>Xanadu</a:t>
            </a:r>
            <a:r>
              <a:rPr lang="en-GB" baseline="0" dirty="0" smtClean="0"/>
              <a:t> – coined name “hyper text”</a:t>
            </a:r>
          </a:p>
          <a:p>
            <a:pPr eaLnBrk="1" hangingPunct="1"/>
            <a:r>
              <a:rPr lang="en-GB" baseline="0" dirty="0" smtClean="0"/>
              <a:t>Put all human knowledge in database</a:t>
            </a:r>
          </a:p>
          <a:p>
            <a:pPr eaLnBrk="1" hangingPunct="1"/>
            <a:r>
              <a:rPr lang="en-GB" baseline="0" dirty="0" smtClean="0"/>
              <a:t>Never made it….still under development, first (incomplete) working version released 1998, open source one released last year – claim (by developers) that </a:t>
            </a:r>
            <a:r>
              <a:rPr lang="en-GB" baseline="0" dirty="0" err="1" smtClean="0"/>
              <a:t>Xanadu</a:t>
            </a:r>
            <a:r>
              <a:rPr lang="en-GB" baseline="0" dirty="0" smtClean="0"/>
              <a:t> is proper hypertext model vs WWWs is trivial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baseline="0" dirty="0" smtClean="0"/>
              <a:t>Tim Berners Lee - 1989</a:t>
            </a:r>
          </a:p>
          <a:p>
            <a:pPr eaLnBrk="1" hangingPunct="1"/>
            <a:r>
              <a:rPr lang="en-GB" baseline="0" dirty="0" smtClean="0"/>
              <a:t>www at CERN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NZ" dirty="0" smtClean="0">
                <a:hlinkClick r:id="rId8"/>
              </a:rPr>
              <a:t>http://en.wikipedia.org/wiki/File:Vannevar_Bush_portrait.jpg</a:t>
            </a:r>
            <a:endParaRPr lang="en-NZ" dirty="0" smtClean="0"/>
          </a:p>
          <a:p>
            <a:pPr eaLnBrk="1" hangingPunct="1"/>
            <a:r>
              <a:rPr lang="en-NZ" dirty="0" smtClean="0">
                <a:hlinkClick r:id="rId9"/>
              </a:rPr>
              <a:t>http://en.wikipedia.org/wiki/File:Ted_Nelson_at_Hypertext-03.jpg</a:t>
            </a:r>
            <a:endParaRPr lang="en-NZ" dirty="0" smtClean="0"/>
          </a:p>
          <a:p>
            <a:pPr eaLnBrk="1" hangingPunct="1"/>
            <a:endParaRPr lang="en-GB" baseline="0" dirty="0" smtClean="0"/>
          </a:p>
          <a:p>
            <a:pPr eaLnBrk="1" hangingPunct="1"/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250542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394239-3D26-421E-8C2E-727F8F21CE3E}" type="slidenum">
              <a:rPr lang="en-NZ" smtClean="0"/>
              <a:pPr/>
              <a:t>5</a:t>
            </a:fld>
            <a:endParaRPr lang="en-N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223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6295" y="3372911"/>
            <a:ext cx="7502026" cy="3194519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Late 80s conferences on hypertext(Active area of research)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CERN -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European Organization for Nuclear Research </a:t>
            </a:r>
            <a:r>
              <a:rPr lang="fr-FR" sz="1200" b="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Conseil Européen pour la Recherche Nucléaire</a:t>
            </a:r>
            <a:endParaRPr lang="en-GB" dirty="0" smtClean="0"/>
          </a:p>
          <a:p>
            <a:pPr eaLnBrk="1" hangingPunct="1"/>
            <a:r>
              <a:rPr lang="en-GB" dirty="0" smtClean="0"/>
              <a:t>Large</a:t>
            </a:r>
            <a:r>
              <a:rPr lang="en-GB" baseline="0" dirty="0" smtClean="0"/>
              <a:t> hadron collider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baseline="0" dirty="0" smtClean="0"/>
              <a:t>Drive from one part to another</a:t>
            </a:r>
          </a:p>
          <a:p>
            <a:pPr eaLnBrk="1" hangingPunct="1"/>
            <a:r>
              <a:rPr lang="en-GB" baseline="0" dirty="0" smtClean="0"/>
              <a:t>Different groups</a:t>
            </a:r>
          </a:p>
          <a:p>
            <a:pPr eaLnBrk="1" hangingPunct="1"/>
            <a:r>
              <a:rPr lang="en-GB" baseline="0" dirty="0" smtClean="0"/>
              <a:t>Different nationalities</a:t>
            </a:r>
          </a:p>
          <a:p>
            <a:pPr eaLnBrk="1" hangingPunct="1"/>
            <a:r>
              <a:rPr lang="en-GB" baseline="0" dirty="0" smtClean="0"/>
              <a:t>Different networks</a:t>
            </a:r>
          </a:p>
          <a:p>
            <a:pPr eaLnBrk="1" hangingPunct="1"/>
            <a:r>
              <a:rPr lang="en-GB" baseline="0" dirty="0" smtClean="0"/>
              <a:t>All connected to internet</a:t>
            </a:r>
          </a:p>
          <a:p>
            <a:pPr eaLnBrk="1" hangingPunct="1"/>
            <a:r>
              <a:rPr lang="en-GB" baseline="0" dirty="0" smtClean="0"/>
              <a:t>Not easy to see each others research</a:t>
            </a:r>
          </a:p>
          <a:p>
            <a:pPr eaLnBrk="1" hangingPunct="1"/>
            <a:r>
              <a:rPr lang="en-GB" baseline="0" dirty="0" smtClean="0"/>
              <a:t>Other collaborates elsewhere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dirty="0" smtClean="0"/>
              <a:t>We had the road but not the cars…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World wide</a:t>
            </a:r>
          </a:p>
          <a:p>
            <a:pPr eaLnBrk="1" hangingPunct="1"/>
            <a:r>
              <a:rPr lang="en-GB" dirty="0" smtClean="0"/>
              <a:t>New information rapidly</a:t>
            </a:r>
            <a:r>
              <a:rPr lang="en-GB" baseline="0" dirty="0" smtClean="0"/>
              <a:t> – dynamic</a:t>
            </a:r>
          </a:p>
          <a:p>
            <a:pPr eaLnBrk="1" hangingPunct="1"/>
            <a:r>
              <a:rPr lang="en-GB" baseline="0" dirty="0" smtClean="0"/>
              <a:t>Access easily</a:t>
            </a:r>
          </a:p>
          <a:p>
            <a:pPr eaLnBrk="1" hangingPunct="1"/>
            <a:r>
              <a:rPr lang="en-GB" baseline="0" dirty="0" smtClean="0"/>
              <a:t>Hyper text (not hyper-media)</a:t>
            </a:r>
          </a:p>
          <a:p>
            <a:pPr eaLnBrk="1" hangingPunct="1"/>
            <a:r>
              <a:rPr lang="en-GB" baseline="0" dirty="0" smtClean="0"/>
              <a:t>Research documents and data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66060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38025-14BC-47C8-AAD7-BC769DB0C16A}" type="slidenum">
              <a:rPr lang="en-NZ" smtClean="0"/>
              <a:pPr/>
              <a:t>6</a:t>
            </a:fld>
            <a:endParaRPr lang="en-N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223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6295" y="3372911"/>
            <a:ext cx="7502026" cy="3194519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1991 prototype</a:t>
            </a:r>
          </a:p>
          <a:p>
            <a:pPr eaLnBrk="1" hangingPunct="1"/>
            <a:r>
              <a:rPr lang="en-GB" dirty="0" smtClean="0"/>
              <a:t>1992 public domain</a:t>
            </a:r>
          </a:p>
          <a:p>
            <a:pPr eaLnBrk="1" hangingPunct="1"/>
            <a:r>
              <a:rPr lang="en-GB" dirty="0" smtClean="0"/>
              <a:t>1993</a:t>
            </a:r>
            <a:r>
              <a:rPr lang="en-GB" baseline="0" dirty="0" smtClean="0"/>
              <a:t> University of Illinois (first graphical browser – icons – mouse)</a:t>
            </a:r>
          </a:p>
          <a:p>
            <a:pPr eaLnBrk="1" hangingPunct="1"/>
            <a:r>
              <a:rPr lang="en-GB" baseline="0" dirty="0" smtClean="0"/>
              <a:t>1994 Commerce on internet – took off</a:t>
            </a:r>
          </a:p>
          <a:p>
            <a:pPr eaLnBrk="1" hangingPunct="1"/>
            <a:r>
              <a:rPr lang="en-GB" baseline="0" dirty="0" smtClean="0"/>
              <a:t>1994 Netscape – using mosaic as basis. Netscape Navigator went on to reach up to 80% market share (1996) – distributed for free for non profits/educational providers, pay otherwise</a:t>
            </a:r>
          </a:p>
          <a:p>
            <a:pPr eaLnBrk="1" hangingPunct="1"/>
            <a:r>
              <a:rPr lang="en-GB" baseline="0" dirty="0" smtClean="0"/>
              <a:t>1995 Internet Explorer (very similar) – worse at first but caught up in terms of features/performance by version  3/4 (96/97) given away for free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107021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38025-14BC-47C8-AAD7-BC769DB0C16A}" type="slidenum">
              <a:rPr lang="en-NZ" smtClean="0"/>
              <a:pPr/>
              <a:t>7</a:t>
            </a:fld>
            <a:endParaRPr lang="en-N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1813"/>
            <a:ext cx="3551237" cy="266223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6295" y="3372911"/>
            <a:ext cx="7502026" cy="3194519"/>
          </a:xfrm>
          <a:noFill/>
          <a:ln/>
        </p:spPr>
        <p:txBody>
          <a:bodyPr/>
          <a:lstStyle/>
          <a:p>
            <a:pPr eaLnBrk="1" hangingPunct="1"/>
            <a:r>
              <a:rPr lang="en-GB" baseline="0" dirty="0" smtClean="0"/>
              <a:t>1995-1998 browser wars</a:t>
            </a:r>
          </a:p>
          <a:p>
            <a:pPr eaLnBrk="1" hangingPunct="1"/>
            <a:r>
              <a:rPr lang="en-GB" baseline="0" dirty="0" smtClean="0"/>
              <a:t>	dirty tricks: MS convinced </a:t>
            </a:r>
            <a:r>
              <a:rPr lang="en-GB" baseline="0" dirty="0" err="1" smtClean="0"/>
              <a:t>ISPs&amp;PC</a:t>
            </a:r>
            <a:r>
              <a:rPr lang="en-GB" baseline="0" dirty="0" smtClean="0"/>
              <a:t> vendors to hand out IE instead of Netscape Navigator by using Windows licenses as leverage and making IE </a:t>
            </a:r>
            <a:r>
              <a:rPr lang="en-GB" baseline="0" dirty="0" err="1" smtClean="0"/>
              <a:t>brandable</a:t>
            </a:r>
            <a:r>
              <a:rPr lang="en-GB" baseline="0" dirty="0" smtClean="0"/>
              <a:t> (add your own logo/</a:t>
            </a:r>
            <a:r>
              <a:rPr lang="en-GB" baseline="0" dirty="0" err="1" smtClean="0"/>
              <a:t>custimzation</a:t>
            </a:r>
            <a:r>
              <a:rPr lang="en-GB" baseline="0" dirty="0" smtClean="0"/>
              <a:t>). IE 4(1997) integrated in Windows</a:t>
            </a:r>
          </a:p>
          <a:p>
            <a:pPr eaLnBrk="1" hangingPunct="1"/>
            <a:r>
              <a:rPr lang="en-GB" baseline="0" dirty="0" smtClean="0"/>
              <a:t>1998 Microsoft has won</a:t>
            </a:r>
          </a:p>
          <a:p>
            <a:pPr eaLnBrk="1" hangingPunct="1"/>
            <a:r>
              <a:rPr lang="en-GB" baseline="0" dirty="0" smtClean="0"/>
              <a:t>	Netscape became open source</a:t>
            </a:r>
          </a:p>
          <a:p>
            <a:pPr eaLnBrk="1" hangingPunct="1"/>
            <a:r>
              <a:rPr lang="en-GB" baseline="0" dirty="0" smtClean="0"/>
              <a:t>         Mozilla founded – Firefox</a:t>
            </a:r>
          </a:p>
          <a:p>
            <a:pPr eaLnBrk="1" hangingPunct="1"/>
            <a:r>
              <a:rPr lang="en-GB" baseline="0" dirty="0" smtClean="0"/>
              <a:t>         Google started</a:t>
            </a:r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baseline="0" dirty="0" smtClean="0"/>
              <a:t>Search engine companies</a:t>
            </a:r>
          </a:p>
          <a:p>
            <a:pPr eaLnBrk="1" hangingPunct="1"/>
            <a:r>
              <a:rPr lang="en-GB" baseline="0" dirty="0" smtClean="0"/>
              <a:t>1994 yahoo – manually maintained – library cards</a:t>
            </a:r>
          </a:p>
          <a:p>
            <a:pPr eaLnBrk="1" hangingPunct="1"/>
            <a:r>
              <a:rPr lang="en-GB" baseline="0" dirty="0" smtClean="0"/>
              <a:t>1998 google</a:t>
            </a:r>
          </a:p>
          <a:p>
            <a:pPr eaLnBrk="1" hangingPunct="1"/>
            <a:r>
              <a:rPr lang="en-GB" baseline="0" dirty="0" smtClean="0"/>
              <a:t>2003 </a:t>
            </a:r>
            <a:r>
              <a:rPr lang="en-GB" baseline="0" dirty="0" err="1" smtClean="0"/>
              <a:t>mozilla</a:t>
            </a:r>
            <a:r>
              <a:rPr lang="en-GB" baseline="0" dirty="0" smtClean="0"/>
              <a:t> foundation – open source, free  thunderbird, </a:t>
            </a:r>
            <a:r>
              <a:rPr lang="en-GB" baseline="0" dirty="0" err="1" smtClean="0"/>
              <a:t>firefox</a:t>
            </a:r>
            <a:endParaRPr lang="en-GB" baseline="0" dirty="0" smtClean="0"/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en-GB" baseline="0" dirty="0" smtClean="0"/>
              <a:t>Dotcom bubble (1997-2002) – simply add e- or .com to company name and see rapid rise in stock prices: </a:t>
            </a:r>
            <a:r>
              <a:rPr lang="en-N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"</a:t>
            </a:r>
            <a:r>
              <a:rPr lang="en-NZ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 tooltip="Prefix"/>
              </a:rPr>
              <a:t>prefix</a:t>
            </a:r>
            <a:r>
              <a:rPr lang="en-N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investing.“ "get big fast"</a:t>
            </a:r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768966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Internet 	tcp/ip	road</a:t>
            </a:r>
          </a:p>
          <a:p>
            <a:r>
              <a:rPr lang="en-NZ" dirty="0" smtClean="0"/>
              <a:t>www 	http</a:t>
            </a:r>
          </a:p>
          <a:p>
            <a:endParaRPr lang="en-NZ" dirty="0" smtClean="0"/>
          </a:p>
          <a:p>
            <a:r>
              <a:rPr lang="en-NZ" dirty="0" smtClean="0"/>
              <a:t>Web server</a:t>
            </a:r>
          </a:p>
          <a:p>
            <a:r>
              <a:rPr lang="en-NZ" dirty="0" smtClean="0"/>
              <a:t>	Wait for request</a:t>
            </a:r>
          </a:p>
          <a:p>
            <a:r>
              <a:rPr lang="en-NZ" dirty="0" smtClean="0"/>
              <a:t>	Look for document</a:t>
            </a:r>
          </a:p>
          <a:p>
            <a:r>
              <a:rPr lang="en-NZ" dirty="0" smtClean="0"/>
              <a:t>	Send document</a:t>
            </a:r>
          </a:p>
          <a:p>
            <a:endParaRPr lang="en-NZ" dirty="0" smtClean="0"/>
          </a:p>
          <a:p>
            <a:r>
              <a:rPr lang="en-NZ" dirty="0" smtClean="0"/>
              <a:t>http	hyper text transfer protocol</a:t>
            </a:r>
          </a:p>
          <a:p>
            <a:r>
              <a:rPr lang="en-NZ" dirty="0" smtClean="0"/>
              <a:t>Protocol to Send and receive webpages</a:t>
            </a:r>
          </a:p>
          <a:p>
            <a:endParaRPr lang="en-NZ" dirty="0" smtClean="0"/>
          </a:p>
          <a:p>
            <a:r>
              <a:rPr lang="en-NZ" dirty="0" smtClean="0"/>
              <a:t>Web fraction of internet</a:t>
            </a:r>
          </a:p>
          <a:p>
            <a:endParaRPr lang="en-NZ" dirty="0" smtClean="0"/>
          </a:p>
          <a:p>
            <a:r>
              <a:rPr lang="en-NZ" dirty="0" smtClean="0"/>
              <a:t>Glocal body of information avaliable using http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4148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Internet 	tcp/ip	road</a:t>
            </a:r>
          </a:p>
          <a:p>
            <a:r>
              <a:rPr lang="en-NZ" dirty="0" smtClean="0"/>
              <a:t>www 	http</a:t>
            </a:r>
          </a:p>
          <a:p>
            <a:endParaRPr lang="en-NZ" dirty="0" smtClean="0"/>
          </a:p>
          <a:p>
            <a:r>
              <a:rPr lang="en-NZ" dirty="0" smtClean="0"/>
              <a:t>Web server</a:t>
            </a:r>
          </a:p>
          <a:p>
            <a:r>
              <a:rPr lang="en-NZ" dirty="0" smtClean="0"/>
              <a:t>	Wait for request</a:t>
            </a:r>
          </a:p>
          <a:p>
            <a:r>
              <a:rPr lang="en-NZ" dirty="0" smtClean="0"/>
              <a:t>	Look for document</a:t>
            </a:r>
          </a:p>
          <a:p>
            <a:r>
              <a:rPr lang="en-NZ" dirty="0" smtClean="0"/>
              <a:t>	Send document</a:t>
            </a:r>
          </a:p>
          <a:p>
            <a:endParaRPr lang="en-NZ" dirty="0" smtClean="0"/>
          </a:p>
          <a:p>
            <a:r>
              <a:rPr lang="en-NZ" dirty="0" smtClean="0"/>
              <a:t>http	hyper text transfer protocol</a:t>
            </a:r>
          </a:p>
          <a:p>
            <a:r>
              <a:rPr lang="en-NZ" dirty="0" smtClean="0"/>
              <a:t>Protocol to Send and receive webpages</a:t>
            </a:r>
          </a:p>
          <a:p>
            <a:endParaRPr lang="en-NZ" dirty="0" smtClean="0"/>
          </a:p>
          <a:p>
            <a:r>
              <a:rPr lang="en-NZ" dirty="0" smtClean="0"/>
              <a:t>Web fraction of internet</a:t>
            </a:r>
          </a:p>
          <a:p>
            <a:endParaRPr lang="en-NZ" dirty="0" smtClean="0"/>
          </a:p>
          <a:p>
            <a:r>
              <a:rPr lang="en-NZ" dirty="0" smtClean="0"/>
              <a:t>Glocal body of information avaliable using http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929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Web address</a:t>
            </a:r>
          </a:p>
          <a:p>
            <a:endParaRPr lang="en-NZ" dirty="0" smtClean="0"/>
          </a:p>
          <a:p>
            <a:r>
              <a:rPr lang="en-NZ" dirty="0" smtClean="0"/>
              <a:t>Protocol domain file</a:t>
            </a:r>
          </a:p>
          <a:p>
            <a:endParaRPr lang="en-NZ" dirty="0" smtClean="0"/>
          </a:p>
          <a:p>
            <a:r>
              <a:rPr lang="en-NZ" dirty="0" smtClean="0"/>
              <a:t>http</a:t>
            </a:r>
          </a:p>
          <a:p>
            <a:r>
              <a:rPr lang="en-NZ" dirty="0" smtClean="0"/>
              <a:t>https</a:t>
            </a:r>
          </a:p>
          <a:p>
            <a:r>
              <a:rPr lang="en-NZ" dirty="0" smtClean="0"/>
              <a:t>ftp</a:t>
            </a:r>
          </a:p>
          <a:p>
            <a:endParaRPr lang="en-NZ" dirty="0" smtClean="0"/>
          </a:p>
          <a:p>
            <a:r>
              <a:rPr lang="en-NZ" dirty="0" smtClean="0"/>
              <a:t>www.cs.auckland.ac.nz	DNS</a:t>
            </a:r>
          </a:p>
          <a:p>
            <a:endParaRPr lang="en-NZ" dirty="0" smtClean="0"/>
          </a:p>
          <a:p>
            <a:r>
              <a:rPr lang="en-NZ" dirty="0" smtClean="0"/>
              <a:t>/pat/index.html</a:t>
            </a:r>
          </a:p>
          <a:p>
            <a:endParaRPr lang="en-NZ" dirty="0" smtClean="0"/>
          </a:p>
          <a:p>
            <a:r>
              <a:rPr lang="en-NZ" dirty="0" smtClean="0"/>
              <a:t>Can leave off parts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22A510-E5BF-4A9B-A59D-39E775CCFBB9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875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858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0" hangingPunct="0">
              <a:defRPr/>
            </a:pPr>
            <a:fld id="{B3C79C38-1499-46CB-942F-DAFDB343FBA4}" type="datetime1">
              <a:rPr lang="en-NZ" sz="1000">
                <a:solidFill>
                  <a:schemeClr val="bg1"/>
                </a:solidFill>
                <a:latin typeface="Arial" charset="0"/>
              </a:rPr>
              <a:pPr algn="l" eaLnBrk="0" hangingPunct="0">
                <a:defRPr/>
              </a:pPr>
              <a:t>12/01/2016</a:t>
            </a:fld>
            <a:endParaRPr lang="en-US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5532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defRPr/>
            </a:pPr>
            <a:fld id="{1CB01AF2-ADD5-4D0C-8F20-7FE8802BD2E8}" type="slidenum">
              <a:rPr lang="en-US" sz="1000">
                <a:solidFill>
                  <a:schemeClr val="bg1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858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fld id="{A2EA978C-E835-4574-9A18-300C05AB6561}" type="datetime1">
              <a:rPr lang="en-NZ" sz="1000" b="0">
                <a:solidFill>
                  <a:schemeClr val="bg1"/>
                </a:solidFill>
                <a:latin typeface="Arial" charset="0"/>
              </a:rPr>
              <a:pPr eaLnBrk="0" hangingPunct="0">
                <a:defRPr/>
              </a:pPr>
              <a:t>12/01/2016</a:t>
            </a:fld>
            <a:endParaRPr lang="en-US" sz="10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3124200" y="6580188"/>
            <a:ext cx="28956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1000" b="0">
                <a:solidFill>
                  <a:schemeClr val="bg1"/>
                </a:solidFill>
                <a:latin typeface="Arial" charset="0"/>
              </a:rPr>
              <a:t>COMPSCI 111/111G - Lecture 07</a:t>
            </a: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65532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defRPr/>
            </a:pPr>
            <a:fld id="{AA1F6CCB-DD12-4478-AA0C-247745E3466D}" type="slidenum">
              <a:rPr lang="en-US" sz="1000" b="0">
                <a:solidFill>
                  <a:schemeClr val="bg1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US" sz="1000" b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AD13-4B8F-B140-8F3A-E570F904A749}" type="datetime1">
              <a:rPr lang="en-NZ" smtClean="0"/>
              <a:t>12/01/2016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D65F-332D-9E42-A40A-39C03863693B}" type="datetime1">
              <a:rPr lang="en-NZ" smtClean="0"/>
              <a:t>12/01/2016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fld id="{5160AC37-93EF-1D40-AF64-8BCFBE642523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AB81-FA08-7043-9879-F2FA3F2FE1FD}" type="datetime1">
              <a:rPr lang="en-NZ" smtClean="0"/>
              <a:t>12/01/2016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46E9-C706-4D4A-A957-17ABF782F0DD}" type="datetime1">
              <a:rPr lang="en-NZ" smtClean="0"/>
              <a:t>12/01/2016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6B7-E85B-AA42-9010-72B9F7A8A3AB}" type="datetime1">
              <a:rPr lang="en-NZ" smtClean="0"/>
              <a:t>12/01/2016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9484-E880-784A-9863-6ADF31B4F9E0}" type="datetime1">
              <a:rPr lang="en-NZ" smtClean="0"/>
              <a:t>12/01/2016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EF73F-0348-0F40-9B95-67A901E9AA6C}" type="datetime1">
              <a:rPr lang="en-NZ" smtClean="0"/>
              <a:t>12/01/2016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583C-DFAC-A54C-832A-35178DFC11BF}" type="datetime1">
              <a:rPr lang="en-NZ" smtClean="0"/>
              <a:t>12/01/2016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2608-B335-2F44-B683-2D59AEFCE18B}" type="datetime1">
              <a:rPr lang="en-NZ" smtClean="0"/>
              <a:t>12/01/2016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60" y="62069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CBBD9-D4E7-E943-BD41-D3739DFBDCFD}" type="datetime1">
              <a:rPr lang="en-NZ" smtClean="0"/>
              <a:t>12/01/2016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8208" y="6206972"/>
            <a:ext cx="2895600" cy="358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dirty="0" smtClean="0"/>
              <a:t>COMPSCI 111/111G: WWW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3852" y="62069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378508" y="4773180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6542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5" name="Line 7"/>
          <p:cNvSpPr>
            <a:spLocks noChangeShapeType="1"/>
          </p:cNvSpPr>
          <p:nvPr userDrawn="1"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0" y="6206972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hug.co.nz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oogle_and_privacy_issue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earch_engine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tmarketshare.com/search-engine-market-share.aspx?qprid=4&amp;qpcustomd=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oogle_censorship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tago.ac.nz/library/pdf/Google_searching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.nz/insidesearch/tipstricks/all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trends/topcharts#vm=trendingchart&amp;cid=zgNZ1&amp;geo=NZ&amp;date=2014&amp;cat=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m/trends/topcharts#vm=trendingchart&amp;cid=zgWW1&amp;geo=&amp;date=2014&amp;cat=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trends/topcharts#vm=trendingchart&amp;cid=zgNZ1&amp;geo=NZ&amp;date=2014&amp;cat=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m/trends/topcharts#vm=trendingchart&amp;cid=zgWW1&amp;geo=&amp;date=2014&amp;cat=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herald.co.nz/world/news/article.cfm?c_id=2&amp;objectid=11209383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asd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lframalpha.com" TargetMode="External"/><Relationship Id="rId7" Type="http://schemas.openxmlformats.org/officeDocument/2006/relationships/hyperlink" Target="https://www.outernet.is/en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ooks.google.com/" TargetMode="External"/><Relationship Id="rId5" Type="http://schemas.openxmlformats.org/officeDocument/2006/relationships/hyperlink" Target="http://digital.library.upenn.edu/books/" TargetMode="External"/><Relationship Id="rId4" Type="http://schemas.openxmlformats.org/officeDocument/2006/relationships/hyperlink" Target="http://www.wolfram.com/wolfram-language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w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http://upload.wikimedia.org/wikipedia/commons/b/b9/WorldWideWebAroundWikipedi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9143999" cy="6858001"/>
          </a:xfrm>
          <a:prstGeom prst="rect">
            <a:avLst/>
          </a:prstGeom>
          <a:noFill/>
        </p:spPr>
      </p:pic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41425" y="5049838"/>
            <a:ext cx="6570663" cy="10795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NZ" sz="3200" b="1" dirty="0" smtClean="0"/>
              <a:t>World Wide Web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>
          <a:xfrm>
            <a:off x="1206500" y="1008284"/>
            <a:ext cx="6756400" cy="3048000"/>
          </a:xfrm>
        </p:spPr>
        <p:txBody>
          <a:bodyPr/>
          <a:lstStyle/>
          <a:p>
            <a:pPr eaLnBrk="1" hangingPunct="1"/>
            <a:r>
              <a:rPr lang="en-NZ" dirty="0" smtClean="0"/>
              <a:t>COMPSCI 111 </a:t>
            </a:r>
            <a:r>
              <a:rPr lang="en-NZ" smtClean="0"/>
              <a:t>/ 111G</a:t>
            </a:r>
            <a:r>
              <a:rPr lang="en-US" sz="2400" i="1" smtClean="0"/>
              <a:t>  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An introduction to practical computing</a:t>
            </a:r>
            <a:endParaRPr lang="en-NZ" sz="2400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6519446"/>
            <a:ext cx="9144000" cy="2154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N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6610524" y="3200400"/>
            <a:ext cx="381000" cy="1841616"/>
          </a:xfrm>
          <a:prstGeom prst="downArrow">
            <a:avLst>
              <a:gd name="adj1" fmla="val 50000"/>
              <a:gd name="adj2" fmla="val 110000"/>
            </a:avLst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4800600" y="1676400"/>
            <a:ext cx="3962400" cy="1981200"/>
          </a:xfrm>
          <a:prstGeom prst="star16">
            <a:avLst>
              <a:gd name="adj" fmla="val 37500"/>
            </a:avLst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Cyberspace Addresses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Uniform Resource Locators (URL)</a:t>
            </a:r>
          </a:p>
          <a:p>
            <a:pPr lvl="1"/>
            <a:r>
              <a:rPr lang="en-GB" dirty="0" smtClean="0"/>
              <a:t>Address used for any web resource</a:t>
            </a:r>
          </a:p>
          <a:p>
            <a:endParaRPr lang="en-GB" dirty="0" smtClean="0"/>
          </a:p>
          <a:p>
            <a:r>
              <a:rPr lang="en-GB" dirty="0" smtClean="0"/>
              <a:t>Protocol</a:t>
            </a:r>
          </a:p>
          <a:p>
            <a:pPr lvl="1"/>
            <a:r>
              <a:rPr lang="en-GB" dirty="0" smtClean="0"/>
              <a:t>Name of the protocol used</a:t>
            </a:r>
          </a:p>
          <a:p>
            <a:pPr lvl="1"/>
            <a:r>
              <a:rPr lang="en-GB" dirty="0" smtClean="0"/>
              <a:t>ftp://	http://        https://</a:t>
            </a:r>
          </a:p>
          <a:p>
            <a:endParaRPr lang="en-GB" dirty="0" smtClean="0"/>
          </a:p>
          <a:p>
            <a:r>
              <a:rPr lang="en-GB" dirty="0" smtClean="0"/>
              <a:t>Domain</a:t>
            </a:r>
          </a:p>
          <a:p>
            <a:pPr lvl="1"/>
            <a:r>
              <a:rPr lang="en-GB" dirty="0" smtClean="0"/>
              <a:t>Name of a host computer (IP address or domain name) </a:t>
            </a:r>
          </a:p>
          <a:p>
            <a:pPr lvl="1"/>
            <a:r>
              <a:rPr lang="en-GB" dirty="0" smtClean="0"/>
              <a:t>www.cs.auckland.ac.nz</a:t>
            </a:r>
          </a:p>
          <a:p>
            <a:endParaRPr lang="en-GB" dirty="0" smtClean="0"/>
          </a:p>
          <a:p>
            <a:r>
              <a:rPr lang="en-GB" dirty="0" smtClean="0"/>
              <a:t>File/ Resource</a:t>
            </a:r>
          </a:p>
          <a:p>
            <a:pPr lvl="1"/>
            <a:r>
              <a:rPr lang="en-GB" dirty="0" smtClean="0"/>
              <a:t>Path of the file</a:t>
            </a:r>
          </a:p>
          <a:p>
            <a:pPr lvl="1"/>
            <a:r>
              <a:rPr lang="en-GB" dirty="0" smtClean="0"/>
              <a:t>/Damir/LectureSlides.pdf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334000" y="2133600"/>
            <a:ext cx="3063875" cy="1155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1400" dirty="0">
                <a:latin typeface="Arial" charset="0"/>
              </a:rPr>
              <a:t>By default, web browsers </a:t>
            </a:r>
            <a:br>
              <a:rPr lang="en-GB" sz="1400" dirty="0">
                <a:latin typeface="Arial" charset="0"/>
              </a:rPr>
            </a:br>
            <a:r>
              <a:rPr lang="en-GB" sz="1400" dirty="0">
                <a:latin typeface="Arial" charset="0"/>
              </a:rPr>
              <a:t>will use http as the protocol.</a:t>
            </a:r>
          </a:p>
          <a:p>
            <a:pPr algn="ctr" eaLnBrk="0" hangingPunct="0"/>
            <a:endParaRPr lang="en-GB" sz="1400" dirty="0">
              <a:latin typeface="Arial" charset="0"/>
            </a:endParaRPr>
          </a:p>
          <a:p>
            <a:pPr algn="ctr" eaLnBrk="0" hangingPunct="0"/>
            <a:r>
              <a:rPr lang="en-GB" sz="1400" dirty="0">
                <a:latin typeface="Arial" charset="0"/>
              </a:rPr>
              <a:t>If no file given, they will often default to index.html</a:t>
            </a:r>
            <a:endParaRPr lang="en-GB" b="0" dirty="0"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724400" y="5029201"/>
            <a:ext cx="3969752" cy="10464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b="0" i="1" dirty="0">
                <a:latin typeface="Arial" charset="0"/>
              </a:rPr>
              <a:t>ihug.co.nz</a:t>
            </a:r>
            <a:r>
              <a:rPr lang="en-GB" b="0" dirty="0">
                <a:latin typeface="Arial" charset="0"/>
              </a:rPr>
              <a:t>	</a:t>
            </a:r>
            <a:r>
              <a:rPr lang="en-GB" sz="1400" dirty="0">
                <a:latin typeface="Arial" charset="0"/>
              </a:rPr>
              <a:t>should be</a:t>
            </a:r>
            <a:endParaRPr lang="en-GB" b="0" dirty="0">
              <a:latin typeface="Arial" charset="0"/>
            </a:endParaRPr>
          </a:p>
          <a:p>
            <a:pPr algn="ctr" eaLnBrk="0" hangingPunct="0"/>
            <a:endParaRPr lang="en-GB" b="0" dirty="0">
              <a:latin typeface="Arial" charset="0"/>
            </a:endParaRPr>
          </a:p>
          <a:p>
            <a:pPr algn="ctr" eaLnBrk="0" hangingPunct="0"/>
            <a:r>
              <a:rPr lang="en-GB" b="0" i="1" dirty="0" smtClean="0">
                <a:latin typeface="Arial" charset="0"/>
                <a:hlinkClick r:id="rId3"/>
              </a:rPr>
              <a:t>http://ihug.co.nz/index.html</a:t>
            </a:r>
            <a:endParaRPr lang="en-GB" b="0" i="1" dirty="0" smtClean="0">
              <a:latin typeface="Arial" charset="0"/>
            </a:endParaRPr>
          </a:p>
          <a:p>
            <a:pPr algn="ctr" eaLnBrk="0" hangingPunct="0"/>
            <a:endParaRPr lang="en-GB" sz="800" b="0" i="1" dirty="0"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F84-6382-A64A-A40C-1F4BE293F2E3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Terms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Web Site</a:t>
            </a:r>
          </a:p>
          <a:p>
            <a:pPr lvl="1"/>
            <a:r>
              <a:rPr lang="en-GB" smtClean="0"/>
              <a:t>A collection of Web pages related to a single topic or theme.  Normally designed and maintained by a single individual or organisation</a:t>
            </a:r>
          </a:p>
          <a:p>
            <a:endParaRPr lang="en-GB" smtClean="0"/>
          </a:p>
          <a:p>
            <a:r>
              <a:rPr lang="en-GB" smtClean="0"/>
              <a:t>Web Page</a:t>
            </a:r>
          </a:p>
          <a:p>
            <a:pPr lvl="1"/>
            <a:r>
              <a:rPr lang="en-GB" smtClean="0"/>
              <a:t>A hypermedia document designed for the WWW</a:t>
            </a:r>
          </a:p>
          <a:p>
            <a:endParaRPr lang="en-GB" smtClean="0"/>
          </a:p>
          <a:p>
            <a:r>
              <a:rPr lang="en-GB" smtClean="0"/>
              <a:t>Web Browser</a:t>
            </a:r>
          </a:p>
          <a:p>
            <a:pPr lvl="1"/>
            <a:r>
              <a:rPr lang="en-GB" smtClean="0"/>
              <a:t>Software used to access information on the World Wide Web</a:t>
            </a:r>
          </a:p>
          <a:p>
            <a:pPr lvl="1"/>
            <a:r>
              <a:rPr lang="en-GB" smtClean="0"/>
              <a:t>Sends requests to a web server</a:t>
            </a:r>
          </a:p>
          <a:p>
            <a:pPr lvl="1"/>
            <a:r>
              <a:rPr lang="en-GB" smtClean="0"/>
              <a:t>Client</a:t>
            </a:r>
          </a:p>
          <a:p>
            <a:pPr lvl="1"/>
            <a:endParaRPr lang="en-GB" smtClean="0"/>
          </a:p>
          <a:p>
            <a:r>
              <a:rPr lang="en-GB" smtClean="0"/>
              <a:t>Web Server</a:t>
            </a:r>
          </a:p>
          <a:p>
            <a:pPr lvl="1"/>
            <a:r>
              <a:rPr lang="en-GB" smtClean="0"/>
              <a:t>Software that makes local files available through the web</a:t>
            </a:r>
          </a:p>
          <a:p>
            <a:pPr lvl="1"/>
            <a:r>
              <a:rPr lang="en-GB" smtClean="0"/>
              <a:t>Fulfils requests from a web browser</a:t>
            </a:r>
          </a:p>
          <a:p>
            <a:pPr lvl="1"/>
            <a:r>
              <a:rPr lang="en-GB" smtClean="0"/>
              <a:t>Server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C5D2-C089-C544-B498-23076A9A78E8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Accessing a web page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Client (Web Browser) runs on the local machine</a:t>
            </a:r>
          </a:p>
          <a:p>
            <a:pPr lvl="1"/>
            <a:r>
              <a:rPr lang="en-NZ" smtClean="0"/>
              <a:t>User requests a web page</a:t>
            </a:r>
          </a:p>
          <a:p>
            <a:pPr lvl="1"/>
            <a:r>
              <a:rPr lang="en-NZ" smtClean="0"/>
              <a:t>Client contacts the DNS to find the IP address</a:t>
            </a:r>
          </a:p>
          <a:p>
            <a:pPr lvl="1"/>
            <a:endParaRPr lang="en-NZ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346200" y="4057650"/>
            <a:ext cx="1612900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Browser</a:t>
            </a: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1346200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11270" name="Freeform 10"/>
          <p:cNvSpPr>
            <a:spLocks/>
          </p:cNvSpPr>
          <p:nvPr/>
        </p:nvSpPr>
        <p:spPr bwMode="auto">
          <a:xfrm>
            <a:off x="2138363" y="4594225"/>
            <a:ext cx="103187" cy="538163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Rectangle 16"/>
          <p:cNvSpPr>
            <a:spLocks noChangeArrowheads="1"/>
          </p:cNvSpPr>
          <p:nvPr/>
        </p:nvSpPr>
        <p:spPr bwMode="auto">
          <a:xfrm>
            <a:off x="1435100" y="2801938"/>
            <a:ext cx="1344613" cy="715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Web page</a:t>
            </a:r>
            <a:br>
              <a:rPr lang="en-NZ"/>
            </a:br>
            <a:r>
              <a:rPr lang="en-NZ"/>
              <a:t>Requested</a:t>
            </a:r>
          </a:p>
        </p:txBody>
      </p:sp>
      <p:sp>
        <p:nvSpPr>
          <p:cNvPr id="11272" name="Freeform 17"/>
          <p:cNvSpPr>
            <a:spLocks/>
          </p:cNvSpPr>
          <p:nvPr/>
        </p:nvSpPr>
        <p:spPr bwMode="auto">
          <a:xfrm>
            <a:off x="2152650" y="3517900"/>
            <a:ext cx="103188" cy="538163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Freeform 18"/>
          <p:cNvSpPr>
            <a:spLocks/>
          </p:cNvSpPr>
          <p:nvPr/>
        </p:nvSpPr>
        <p:spPr bwMode="auto">
          <a:xfrm>
            <a:off x="2959100" y="5221288"/>
            <a:ext cx="2957513" cy="149225"/>
          </a:xfrm>
          <a:custGeom>
            <a:avLst/>
            <a:gdLst>
              <a:gd name="T0" fmla="*/ 0 w 1863"/>
              <a:gd name="T1" fmla="*/ 2147483647 h 442"/>
              <a:gd name="T2" fmla="*/ 2147483647 w 1863"/>
              <a:gd name="T3" fmla="*/ 1462282380 h 442"/>
              <a:gd name="T4" fmla="*/ 2147483647 w 1863"/>
              <a:gd name="T5" fmla="*/ 2147483647 h 442"/>
              <a:gd name="T6" fmla="*/ 2147483647 w 1863"/>
              <a:gd name="T7" fmla="*/ 2147483647 h 442"/>
              <a:gd name="T8" fmla="*/ 2147483647 w 1863"/>
              <a:gd name="T9" fmla="*/ 2147483647 h 442"/>
              <a:gd name="T10" fmla="*/ 2147483647 w 1863"/>
              <a:gd name="T11" fmla="*/ 2147483647 h 442"/>
              <a:gd name="T12" fmla="*/ 2147483647 w 1863"/>
              <a:gd name="T13" fmla="*/ 2147483647 h 4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63"/>
              <a:gd name="T22" fmla="*/ 0 h 442"/>
              <a:gd name="T23" fmla="*/ 1863 w 1863"/>
              <a:gd name="T24" fmla="*/ 442 h 4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Rectangle 19"/>
          <p:cNvSpPr>
            <a:spLocks noChangeArrowheads="1"/>
          </p:cNvSpPr>
          <p:nvPr/>
        </p:nvSpPr>
        <p:spPr bwMode="auto">
          <a:xfrm>
            <a:off x="5916613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DNS</a:t>
            </a:r>
          </a:p>
        </p:txBody>
      </p:sp>
      <p:sp>
        <p:nvSpPr>
          <p:cNvPr id="11275" name="Freeform 20"/>
          <p:cNvSpPr>
            <a:spLocks/>
          </p:cNvSpPr>
          <p:nvPr/>
        </p:nvSpPr>
        <p:spPr bwMode="auto">
          <a:xfrm>
            <a:off x="2959100" y="5489575"/>
            <a:ext cx="2957513" cy="149225"/>
          </a:xfrm>
          <a:custGeom>
            <a:avLst/>
            <a:gdLst>
              <a:gd name="T0" fmla="*/ 0 w 1863"/>
              <a:gd name="T1" fmla="*/ 2147483647 h 442"/>
              <a:gd name="T2" fmla="*/ 2147483647 w 1863"/>
              <a:gd name="T3" fmla="*/ 1462282380 h 442"/>
              <a:gd name="T4" fmla="*/ 2147483647 w 1863"/>
              <a:gd name="T5" fmla="*/ 2147483647 h 442"/>
              <a:gd name="T6" fmla="*/ 2147483647 w 1863"/>
              <a:gd name="T7" fmla="*/ 2147483647 h 442"/>
              <a:gd name="T8" fmla="*/ 2147483647 w 1863"/>
              <a:gd name="T9" fmla="*/ 2147483647 h 442"/>
              <a:gd name="T10" fmla="*/ 2147483647 w 1863"/>
              <a:gd name="T11" fmla="*/ 2147483647 h 442"/>
              <a:gd name="T12" fmla="*/ 2147483647 w 1863"/>
              <a:gd name="T13" fmla="*/ 2147483647 h 4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63"/>
              <a:gd name="T22" fmla="*/ 0 h 442"/>
              <a:gd name="T23" fmla="*/ 1863 w 1863"/>
              <a:gd name="T24" fmla="*/ 442 h 4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Text Box 21"/>
          <p:cNvSpPr txBox="1">
            <a:spLocks noChangeArrowheads="1"/>
          </p:cNvSpPr>
          <p:nvPr/>
        </p:nvSpPr>
        <p:spPr bwMode="auto">
          <a:xfrm>
            <a:off x="2789761" y="5848350"/>
            <a:ext cx="36343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DNS resolves the domain name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C1A3-65F8-B943-BE6F-38B95325A0DC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Accessing a web page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Web server runs on the destination machine</a:t>
            </a:r>
          </a:p>
          <a:p>
            <a:pPr lvl="1"/>
            <a:r>
              <a:rPr lang="en-NZ" smtClean="0"/>
              <a:t>Request sent to destination domain</a:t>
            </a:r>
          </a:p>
          <a:p>
            <a:pPr lvl="1"/>
            <a:r>
              <a:rPr lang="en-NZ" smtClean="0"/>
              <a:t>Web server accepts the request and finds the web page</a:t>
            </a:r>
          </a:p>
          <a:p>
            <a:pPr lvl="1"/>
            <a:endParaRPr lang="en-NZ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346200" y="4057650"/>
            <a:ext cx="1612900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Browser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346200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12294" name="Freeform 6"/>
          <p:cNvSpPr>
            <a:spLocks/>
          </p:cNvSpPr>
          <p:nvPr/>
        </p:nvSpPr>
        <p:spPr bwMode="auto">
          <a:xfrm>
            <a:off x="2138363" y="4594225"/>
            <a:ext cx="103187" cy="538163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Freeform 9"/>
          <p:cNvSpPr>
            <a:spLocks/>
          </p:cNvSpPr>
          <p:nvPr/>
        </p:nvSpPr>
        <p:spPr bwMode="auto">
          <a:xfrm>
            <a:off x="2959100" y="5221288"/>
            <a:ext cx="2957513" cy="358775"/>
          </a:xfrm>
          <a:custGeom>
            <a:avLst/>
            <a:gdLst>
              <a:gd name="T0" fmla="*/ 0 w 1863"/>
              <a:gd name="T1" fmla="*/ 2147483647 h 442"/>
              <a:gd name="T2" fmla="*/ 2147483647 w 1863"/>
              <a:gd name="T3" fmla="*/ 2147483647 h 442"/>
              <a:gd name="T4" fmla="*/ 2147483647 w 1863"/>
              <a:gd name="T5" fmla="*/ 2147483647 h 442"/>
              <a:gd name="T6" fmla="*/ 2147483647 w 1863"/>
              <a:gd name="T7" fmla="*/ 2147483647 h 442"/>
              <a:gd name="T8" fmla="*/ 2147483647 w 1863"/>
              <a:gd name="T9" fmla="*/ 2147483647 h 442"/>
              <a:gd name="T10" fmla="*/ 2147483647 w 1863"/>
              <a:gd name="T11" fmla="*/ 2147483647 h 442"/>
              <a:gd name="T12" fmla="*/ 2147483647 w 1863"/>
              <a:gd name="T13" fmla="*/ 2147483647 h 4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63"/>
              <a:gd name="T22" fmla="*/ 0 h 442"/>
              <a:gd name="T23" fmla="*/ 1863 w 1863"/>
              <a:gd name="T24" fmla="*/ 442 h 4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5916613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12297" name="Text Box 12"/>
          <p:cNvSpPr txBox="1">
            <a:spLocks noChangeArrowheads="1"/>
          </p:cNvSpPr>
          <p:nvPr/>
        </p:nvSpPr>
        <p:spPr bwMode="auto">
          <a:xfrm>
            <a:off x="1365250" y="5848350"/>
            <a:ext cx="648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Web page requested from destination domain using HTTP</a:t>
            </a:r>
          </a:p>
        </p:txBody>
      </p:sp>
      <p:sp>
        <p:nvSpPr>
          <p:cNvPr id="12298" name="Rectangle 13"/>
          <p:cNvSpPr>
            <a:spLocks noChangeArrowheads="1"/>
          </p:cNvSpPr>
          <p:nvPr/>
        </p:nvSpPr>
        <p:spPr bwMode="auto">
          <a:xfrm>
            <a:off x="5916613" y="4056063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Web Server</a:t>
            </a:r>
          </a:p>
        </p:txBody>
      </p:sp>
      <p:sp>
        <p:nvSpPr>
          <p:cNvPr id="12299" name="Freeform 14"/>
          <p:cNvSpPr>
            <a:spLocks/>
          </p:cNvSpPr>
          <p:nvPr/>
        </p:nvSpPr>
        <p:spPr bwMode="auto">
          <a:xfrm flipV="1">
            <a:off x="6708775" y="4592638"/>
            <a:ext cx="103188" cy="538162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Rectangle 15"/>
          <p:cNvSpPr>
            <a:spLocks noChangeArrowheads="1"/>
          </p:cNvSpPr>
          <p:nvPr/>
        </p:nvSpPr>
        <p:spPr bwMode="auto">
          <a:xfrm>
            <a:off x="6275388" y="2801938"/>
            <a:ext cx="895350" cy="715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Web </a:t>
            </a:r>
            <a:br>
              <a:rPr lang="en-NZ"/>
            </a:br>
            <a:r>
              <a:rPr lang="en-NZ"/>
              <a:t>Page</a:t>
            </a:r>
          </a:p>
        </p:txBody>
      </p:sp>
      <p:sp>
        <p:nvSpPr>
          <p:cNvPr id="12301" name="Freeform 16"/>
          <p:cNvSpPr>
            <a:spLocks/>
          </p:cNvSpPr>
          <p:nvPr/>
        </p:nvSpPr>
        <p:spPr bwMode="auto">
          <a:xfrm flipV="1">
            <a:off x="6708775" y="3517900"/>
            <a:ext cx="103188" cy="538163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26D-9F3B-B741-9CB9-F06AC03FBD2B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Accessing a web page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Web page is sent from the server to the client</a:t>
            </a:r>
          </a:p>
          <a:p>
            <a:pPr lvl="1"/>
            <a:r>
              <a:rPr lang="en-NZ" smtClean="0"/>
              <a:t>Client (web browser) displays the page</a:t>
            </a:r>
          </a:p>
          <a:p>
            <a:pPr lvl="1"/>
            <a:endParaRPr lang="en-NZ" smtClean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346200" y="4057650"/>
            <a:ext cx="1612900" cy="538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Browser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346200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 flipV="1">
            <a:off x="2138363" y="4594225"/>
            <a:ext cx="103187" cy="538163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 flipH="1">
            <a:off x="2959100" y="5221288"/>
            <a:ext cx="2957513" cy="358775"/>
          </a:xfrm>
          <a:custGeom>
            <a:avLst/>
            <a:gdLst>
              <a:gd name="T0" fmla="*/ 0 w 1863"/>
              <a:gd name="T1" fmla="*/ 2147483647 h 442"/>
              <a:gd name="T2" fmla="*/ 2147483647 w 1863"/>
              <a:gd name="T3" fmla="*/ 2147483647 h 442"/>
              <a:gd name="T4" fmla="*/ 2147483647 w 1863"/>
              <a:gd name="T5" fmla="*/ 2147483647 h 442"/>
              <a:gd name="T6" fmla="*/ 2147483647 w 1863"/>
              <a:gd name="T7" fmla="*/ 2147483647 h 442"/>
              <a:gd name="T8" fmla="*/ 2147483647 w 1863"/>
              <a:gd name="T9" fmla="*/ 2147483647 h 442"/>
              <a:gd name="T10" fmla="*/ 2147483647 w 1863"/>
              <a:gd name="T11" fmla="*/ 2147483647 h 442"/>
              <a:gd name="T12" fmla="*/ 2147483647 w 1863"/>
              <a:gd name="T13" fmla="*/ 2147483647 h 4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63"/>
              <a:gd name="T22" fmla="*/ 0 h 442"/>
              <a:gd name="T23" fmla="*/ 1863 w 1863"/>
              <a:gd name="T24" fmla="*/ 442 h 4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63" h="442">
                <a:moveTo>
                  <a:pt x="0" y="207"/>
                </a:moveTo>
                <a:cubicBezTo>
                  <a:pt x="70" y="103"/>
                  <a:pt x="141" y="0"/>
                  <a:pt x="226" y="38"/>
                </a:cubicBezTo>
                <a:cubicBezTo>
                  <a:pt x="311" y="76"/>
                  <a:pt x="405" y="424"/>
                  <a:pt x="508" y="433"/>
                </a:cubicBezTo>
                <a:cubicBezTo>
                  <a:pt x="611" y="442"/>
                  <a:pt x="725" y="103"/>
                  <a:pt x="847" y="94"/>
                </a:cubicBezTo>
                <a:cubicBezTo>
                  <a:pt x="969" y="85"/>
                  <a:pt x="1139" y="376"/>
                  <a:pt x="1242" y="376"/>
                </a:cubicBezTo>
                <a:cubicBezTo>
                  <a:pt x="1345" y="376"/>
                  <a:pt x="1365" y="122"/>
                  <a:pt x="1468" y="94"/>
                </a:cubicBezTo>
                <a:cubicBezTo>
                  <a:pt x="1571" y="66"/>
                  <a:pt x="1717" y="136"/>
                  <a:pt x="1863" y="207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916613" y="5132388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Computer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912938" y="5848350"/>
            <a:ext cx="5387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/>
              <a:t>Web page sent from server to client using HTTP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916613" y="4056063"/>
            <a:ext cx="1612900" cy="538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Web Server</a:t>
            </a:r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6708775" y="4592638"/>
            <a:ext cx="103188" cy="538162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75388" y="2801938"/>
            <a:ext cx="895350" cy="715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Web </a:t>
            </a:r>
            <a:br>
              <a:rPr lang="en-NZ"/>
            </a:br>
            <a:r>
              <a:rPr lang="en-NZ"/>
              <a:t>Page</a:t>
            </a:r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6708775" y="3517900"/>
            <a:ext cx="103188" cy="538163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1435100" y="2801938"/>
            <a:ext cx="1344613" cy="715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Web page</a:t>
            </a:r>
            <a:br>
              <a:rPr lang="en-NZ"/>
            </a:br>
            <a:r>
              <a:rPr lang="en-NZ"/>
              <a:t>displayed</a:t>
            </a:r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 flipV="1">
            <a:off x="2152650" y="3517900"/>
            <a:ext cx="103188" cy="538163"/>
          </a:xfrm>
          <a:custGeom>
            <a:avLst/>
            <a:gdLst>
              <a:gd name="T0" fmla="*/ 2147483647 w 65"/>
              <a:gd name="T1" fmla="*/ 0 h 339"/>
              <a:gd name="T2" fmla="*/ 2147483647 w 65"/>
              <a:gd name="T3" fmla="*/ 2147483647 h 339"/>
              <a:gd name="T4" fmla="*/ 2147483647 w 65"/>
              <a:gd name="T5" fmla="*/ 2147483647 h 339"/>
              <a:gd name="T6" fmla="*/ 2147483647 w 65"/>
              <a:gd name="T7" fmla="*/ 2147483647 h 339"/>
              <a:gd name="T8" fmla="*/ 0 60000 65536"/>
              <a:gd name="T9" fmla="*/ 0 60000 65536"/>
              <a:gd name="T10" fmla="*/ 0 60000 65536"/>
              <a:gd name="T11" fmla="*/ 0 60000 65536"/>
              <a:gd name="T12" fmla="*/ 0 w 65"/>
              <a:gd name="T13" fmla="*/ 0 h 339"/>
              <a:gd name="T14" fmla="*/ 65 w 65"/>
              <a:gd name="T15" fmla="*/ 339 h 3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" h="339">
                <a:moveTo>
                  <a:pt x="9" y="0"/>
                </a:moveTo>
                <a:cubicBezTo>
                  <a:pt x="37" y="37"/>
                  <a:pt x="65" y="75"/>
                  <a:pt x="65" y="113"/>
                </a:cubicBezTo>
                <a:cubicBezTo>
                  <a:pt x="65" y="151"/>
                  <a:pt x="18" y="189"/>
                  <a:pt x="9" y="226"/>
                </a:cubicBezTo>
                <a:cubicBezTo>
                  <a:pt x="0" y="263"/>
                  <a:pt x="4" y="301"/>
                  <a:pt x="9" y="339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61FA-0194-014A-A528-2F253F48D0B4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12"/>
          <p:cNvSpPr>
            <a:spLocks noChangeArrowheads="1"/>
          </p:cNvSpPr>
          <p:nvPr/>
        </p:nvSpPr>
        <p:spPr bwMode="auto">
          <a:xfrm>
            <a:off x="3048000" y="4594225"/>
            <a:ext cx="3584575" cy="1971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3810000" y="4953000"/>
            <a:ext cx="9906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More Terms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Proxy</a:t>
            </a:r>
          </a:p>
          <a:p>
            <a:pPr lvl="1"/>
            <a:r>
              <a:rPr lang="en-GB" smtClean="0"/>
              <a:t>A computer which sits between the client and server, intercepts and processes requests</a:t>
            </a:r>
          </a:p>
          <a:p>
            <a:endParaRPr lang="en-GB" smtClean="0"/>
          </a:p>
          <a:p>
            <a:r>
              <a:rPr lang="en-GB" smtClean="0"/>
              <a:t>Cache</a:t>
            </a:r>
          </a:p>
          <a:p>
            <a:pPr lvl="1"/>
            <a:r>
              <a:rPr lang="en-GB" smtClean="0"/>
              <a:t>Store of information for quick access</a:t>
            </a:r>
          </a:p>
          <a:p>
            <a:pPr lvl="1"/>
            <a:r>
              <a:rPr lang="en-GB" smtClean="0"/>
              <a:t>(e.g. caching may be used by proxy servers to speed web use)</a:t>
            </a:r>
          </a:p>
          <a:p>
            <a:pPr lvl="1"/>
            <a:endParaRPr lang="en-GB" smtClean="0"/>
          </a:p>
          <a:p>
            <a:r>
              <a:rPr lang="en-GB" smtClean="0"/>
              <a:t>Firewall</a:t>
            </a:r>
          </a:p>
          <a:p>
            <a:pPr lvl="1"/>
            <a:r>
              <a:rPr lang="en-GB" smtClean="0"/>
              <a:t>Prevents unauthorised access to or from a private network</a:t>
            </a:r>
          </a:p>
          <a:p>
            <a:endParaRPr lang="en-GB" smtClean="0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746125" y="5257800"/>
            <a:ext cx="688975" cy="317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400">
                <a:latin typeface="Arial" charset="0"/>
              </a:rPr>
              <a:t>Client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3962400" y="5257800"/>
            <a:ext cx="6778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GB" sz="1400">
                <a:latin typeface="Arial" charset="0"/>
              </a:rPr>
              <a:t>Proxy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5715000" y="5638800"/>
            <a:ext cx="728663" cy="317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400">
                <a:latin typeface="Arial" charset="0"/>
              </a:rPr>
              <a:t>Cache</a:t>
            </a: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7162800" y="4953000"/>
            <a:ext cx="750888" cy="317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400">
                <a:latin typeface="Arial" charset="0"/>
              </a:rPr>
              <a:t>Server</a:t>
            </a:r>
          </a:p>
        </p:txBody>
      </p:sp>
      <p:sp>
        <p:nvSpPr>
          <p:cNvPr id="14346" name="AutoShape 9"/>
          <p:cNvSpPr>
            <a:spLocks noChangeArrowheads="1"/>
          </p:cNvSpPr>
          <p:nvPr/>
        </p:nvSpPr>
        <p:spPr bwMode="auto">
          <a:xfrm>
            <a:off x="4876800" y="5638800"/>
            <a:ext cx="762000" cy="3048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>
            <a:off x="1447800" y="5410200"/>
            <a:ext cx="23622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4348" name="Line 11"/>
          <p:cNvSpPr>
            <a:spLocks noChangeShapeType="1"/>
          </p:cNvSpPr>
          <p:nvPr/>
        </p:nvSpPr>
        <p:spPr bwMode="auto">
          <a:xfrm>
            <a:off x="4800600" y="5105400"/>
            <a:ext cx="23622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785345" y="5759450"/>
            <a:ext cx="14029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b="0"/>
              <a:t>Proxy used </a:t>
            </a:r>
          </a:p>
          <a:p>
            <a:pPr algn="ctr"/>
            <a:r>
              <a:rPr lang="en-NZ" b="0"/>
              <a:t>by ISP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0824-81CB-7F4D-812E-829600C8A7D2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Logging web page access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81012" y="919864"/>
            <a:ext cx="8602752" cy="4480600"/>
          </a:xfrm>
        </p:spPr>
        <p:txBody>
          <a:bodyPr>
            <a:normAutofit/>
          </a:bodyPr>
          <a:lstStyle/>
          <a:p>
            <a:r>
              <a:rPr lang="en-NZ" dirty="0" smtClean="0"/>
              <a:t>Client keeps log</a:t>
            </a:r>
          </a:p>
          <a:p>
            <a:pPr lvl="1"/>
            <a:r>
              <a:rPr lang="en-NZ" dirty="0" smtClean="0"/>
              <a:t>History in web browser</a:t>
            </a:r>
          </a:p>
          <a:p>
            <a:r>
              <a:rPr lang="en-NZ" dirty="0" smtClean="0"/>
              <a:t>Operating System keeps log</a:t>
            </a:r>
          </a:p>
          <a:p>
            <a:pPr lvl="1"/>
            <a:r>
              <a:rPr lang="en-NZ" dirty="0" smtClean="0"/>
              <a:t>Requests are logged by Windows on local machine</a:t>
            </a:r>
          </a:p>
          <a:p>
            <a:r>
              <a:rPr lang="en-NZ" dirty="0" smtClean="0"/>
              <a:t>ISP keeps log</a:t>
            </a:r>
          </a:p>
          <a:p>
            <a:pPr lvl="1"/>
            <a:r>
              <a:rPr lang="en-NZ" dirty="0" smtClean="0"/>
              <a:t>Requests from "IP address" to "IP address" for "Page Name"</a:t>
            </a:r>
          </a:p>
          <a:p>
            <a:pPr lvl="1"/>
            <a:r>
              <a:rPr lang="en-NZ" dirty="0" smtClean="0"/>
              <a:t>Some ISPs may have the logs available for users to check</a:t>
            </a:r>
          </a:p>
          <a:p>
            <a:r>
              <a:rPr lang="en-NZ" dirty="0" smtClean="0"/>
              <a:t>Web server keeps log</a:t>
            </a:r>
          </a:p>
          <a:p>
            <a:pPr lvl="1"/>
            <a:r>
              <a:rPr lang="en-NZ" dirty="0" smtClean="0"/>
              <a:t>Gets requests from "IP address" for "Page Name”</a:t>
            </a:r>
          </a:p>
          <a:p>
            <a:r>
              <a:rPr lang="en-NZ" dirty="0" smtClean="0"/>
              <a:t>Your viewing habits are being tracked!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690148" y="5579688"/>
            <a:ext cx="63162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http://en.wikipedia.org/wiki/</a:t>
            </a:r>
            <a:r>
              <a:rPr lang="en-GB" dirty="0" smtClean="0">
                <a:hlinkClick r:id="rId3"/>
              </a:rPr>
              <a:t>Google_and_privacy_issues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2F4A-0962-B947-9846-E11E9DC8E533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Navigating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Finding information</a:t>
            </a:r>
          </a:p>
          <a:p>
            <a:pPr lvl="1"/>
            <a:r>
              <a:rPr lang="en-GB" dirty="0" smtClean="0"/>
              <a:t>Lots of users have problem finding new information</a:t>
            </a:r>
          </a:p>
          <a:p>
            <a:pPr lvl="1"/>
            <a:r>
              <a:rPr lang="en-GB" dirty="0" smtClean="0"/>
              <a:t>Lots of users have problems finding known information</a:t>
            </a:r>
          </a:p>
          <a:p>
            <a:pPr lvl="1"/>
            <a:r>
              <a:rPr lang="en-GB" dirty="0" smtClean="0"/>
              <a:t>Web is very large, rapidly changing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Search Engines</a:t>
            </a:r>
          </a:p>
          <a:p>
            <a:pPr lvl="1"/>
            <a:r>
              <a:rPr lang="en-GB" dirty="0" smtClean="0"/>
              <a:t>Automated</a:t>
            </a:r>
          </a:p>
          <a:p>
            <a:pPr lvl="1"/>
            <a:r>
              <a:rPr lang="en-GB" dirty="0" smtClean="0"/>
              <a:t>Essential</a:t>
            </a:r>
          </a:p>
          <a:p>
            <a:pPr lvl="1"/>
            <a:r>
              <a:rPr lang="en-GB" dirty="0" smtClean="0"/>
              <a:t>Our gateway to information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D32D-3589-0648-AC32-694CF4195404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Problems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z="1800" dirty="0" smtClean="0"/>
              <a:t>Broken Links</a:t>
            </a:r>
          </a:p>
          <a:p>
            <a:pPr lvl="1" eaLnBrk="1" hangingPunct="1"/>
            <a:r>
              <a:rPr lang="en-GB" sz="1800" dirty="0" smtClean="0"/>
              <a:t>Pages which have been moved or deleted, but links are not updated.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sz="1800" dirty="0" smtClean="0"/>
              <a:t>No inherent security/ tracking/ accounting system</a:t>
            </a:r>
          </a:p>
          <a:p>
            <a:pPr lvl="1" eaLnBrk="1" hangingPunct="1"/>
            <a:r>
              <a:rPr lang="en-GB" sz="1800" dirty="0" smtClean="0"/>
              <a:t>Difficult to have layers of security</a:t>
            </a:r>
          </a:p>
          <a:p>
            <a:pPr lvl="1" eaLnBrk="1" hangingPunct="1"/>
            <a:r>
              <a:rPr lang="en-GB" sz="1800" dirty="0" smtClean="0"/>
              <a:t>Forces publishers to rely on advertising revenue</a:t>
            </a:r>
          </a:p>
          <a:p>
            <a:pPr eaLnBrk="1" hangingPunct="1">
              <a:buFontTx/>
              <a:buNone/>
            </a:pPr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sz="1800" dirty="0" smtClean="0"/>
              <a:t>No inherent information indexing</a:t>
            </a:r>
          </a:p>
          <a:p>
            <a:pPr lvl="1" eaLnBrk="1" hangingPunct="1"/>
            <a:r>
              <a:rPr lang="en-GB" sz="1800" dirty="0" smtClean="0"/>
              <a:t>Much of the information is not accessed by search engines (e.g. encrypted, protected)</a:t>
            </a:r>
          </a:p>
          <a:p>
            <a:pPr lvl="1" eaLnBrk="1" hangingPunct="1"/>
            <a:r>
              <a:rPr lang="en-GB" sz="1800" dirty="0" smtClean="0"/>
              <a:t>Information created on-the-fly from databases</a:t>
            </a:r>
          </a:p>
          <a:p>
            <a:pPr lvl="1" eaLnBrk="1" hangingPunct="1"/>
            <a:r>
              <a:rPr lang="en-GB" sz="1800" dirty="0" smtClean="0"/>
              <a:t>Information in other formats (postscript, pdf, archived) may be missed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AA5-FB5A-2D4B-A31D-31B9668510D6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Search Engines</a:t>
            </a:r>
            <a:endParaRPr lang="en-NZ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Companies (Worldwide Market Share 2014)</a:t>
            </a:r>
          </a:p>
          <a:p>
            <a:pPr lvl="1"/>
            <a:r>
              <a:rPr lang="en-NZ" dirty="0" smtClean="0"/>
              <a:t>Google (66.44%)</a:t>
            </a:r>
          </a:p>
          <a:p>
            <a:pPr lvl="1"/>
            <a:r>
              <a:rPr lang="en-NZ" dirty="0" err="1" smtClean="0"/>
              <a:t>Baidu</a:t>
            </a:r>
            <a:r>
              <a:rPr lang="en-NZ" dirty="0" smtClean="0"/>
              <a:t> (China) (11.15%)</a:t>
            </a:r>
          </a:p>
          <a:p>
            <a:pPr lvl="1"/>
            <a:r>
              <a:rPr lang="en-NZ" dirty="0" smtClean="0"/>
              <a:t>Microsoft Bing (10.29%)</a:t>
            </a:r>
          </a:p>
          <a:p>
            <a:pPr lvl="1"/>
            <a:r>
              <a:rPr lang="en-NZ" dirty="0" smtClean="0"/>
              <a:t>Yahoo (uses Bing since 2009) (9.31%)</a:t>
            </a:r>
          </a:p>
          <a:p>
            <a:pPr lvl="1"/>
            <a:r>
              <a:rPr lang="en-NZ" dirty="0" smtClean="0"/>
              <a:t>Specialised Alternatives</a:t>
            </a:r>
          </a:p>
          <a:p>
            <a:pPr lvl="2"/>
            <a:r>
              <a:rPr lang="en-NZ" dirty="0" err="1" smtClean="0"/>
              <a:t>DuckDuckGo</a:t>
            </a:r>
            <a:endParaRPr lang="en-NZ" dirty="0" smtClean="0"/>
          </a:p>
          <a:p>
            <a:pPr lvl="2"/>
            <a:r>
              <a:rPr lang="en-NZ" dirty="0" smtClean="0"/>
              <a:t>Wolfram Alpha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Automatically search every web page</a:t>
            </a:r>
          </a:p>
          <a:p>
            <a:pPr lvl="1"/>
            <a:r>
              <a:rPr lang="en-NZ" dirty="0" smtClean="0"/>
              <a:t>Archive the contents</a:t>
            </a:r>
          </a:p>
          <a:p>
            <a:pPr lvl="1"/>
            <a:r>
              <a:rPr lang="en-NZ" dirty="0" smtClean="0"/>
              <a:t>Index all the words</a:t>
            </a:r>
          </a:p>
          <a:p>
            <a:pPr lvl="1"/>
            <a:r>
              <a:rPr lang="en-NZ" dirty="0" smtClean="0"/>
              <a:t>Try to determine the relevance of the page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382458" y="5724425"/>
            <a:ext cx="567014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1000" dirty="0">
                <a:hlinkClick r:id="rId3"/>
              </a:rPr>
              <a:t>http://</a:t>
            </a:r>
            <a:r>
              <a:rPr lang="en-NZ" sz="1000" dirty="0" smtClean="0">
                <a:hlinkClick r:id="rId3"/>
              </a:rPr>
              <a:t>en.wikipedia.org/wiki/Search_engines</a:t>
            </a:r>
            <a:endParaRPr lang="en-NZ" sz="1000" dirty="0" smtClean="0"/>
          </a:p>
          <a:p>
            <a:r>
              <a:rPr lang="en-NZ" sz="1000" dirty="0">
                <a:hlinkClick r:id="rId4"/>
              </a:rPr>
              <a:t>http://www.netmarketshare.com/search-engine-market-share.aspx?qprid=4&amp;qpcustomd=0</a:t>
            </a:r>
            <a:endParaRPr lang="en-NZ" sz="1000" dirty="0" smtClean="0"/>
          </a:p>
          <a:p>
            <a:endParaRPr lang="en-NZ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4126-464A-3E4B-B555-18ABCA3C7B43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Hypertext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Hypertext</a:t>
            </a:r>
          </a:p>
          <a:p>
            <a:pPr lvl="1"/>
            <a:r>
              <a:rPr lang="en-NZ" dirty="0" smtClean="0"/>
              <a:t>Text with hyperlinks to other text.</a:t>
            </a:r>
          </a:p>
          <a:p>
            <a:pPr lvl="1"/>
            <a:r>
              <a:rPr lang="en-NZ" dirty="0" smtClean="0"/>
              <a:t>Typically displayed on a computer screen or other electronic device.</a:t>
            </a:r>
          </a:p>
          <a:p>
            <a:endParaRPr lang="en-NZ" dirty="0"/>
          </a:p>
          <a:p>
            <a:r>
              <a:rPr lang="en-NZ" dirty="0" smtClean="0"/>
              <a:t>Hyperlink</a:t>
            </a:r>
          </a:p>
          <a:p>
            <a:pPr lvl="1"/>
            <a:r>
              <a:rPr lang="en-NZ" dirty="0" smtClean="0"/>
              <a:t>Reference to data that the reader can follow via interaction.</a:t>
            </a:r>
          </a:p>
          <a:p>
            <a:pPr lvl="1"/>
            <a:r>
              <a:rPr lang="en-NZ" dirty="0" smtClean="0"/>
              <a:t>Interaction is typically done using a mouse click, touching the screen or a keypress sequence.</a:t>
            </a:r>
          </a:p>
          <a:p>
            <a:pPr lvl="1"/>
            <a:endParaRPr lang="en-NZ" dirty="0"/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C37-93EF-1D40-AF64-8BCFBE642523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999" y="4504344"/>
            <a:ext cx="4273077" cy="5376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5557732" y="4952404"/>
            <a:ext cx="358448" cy="4480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44716" y="5122488"/>
            <a:ext cx="268836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Z" sz="2000" b="0" dirty="0">
                <a:latin typeface="+mn-lt"/>
                <a:ea typeface="+mj-ea"/>
                <a:cs typeface="+mj-cs"/>
              </a:rPr>
              <a:t>h</a:t>
            </a:r>
            <a:r>
              <a:rPr lang="en-NZ" sz="2000" b="0" noProof="0" dirty="0" err="1" smtClean="0">
                <a:latin typeface="+mn-lt"/>
                <a:ea typeface="+mj-ea"/>
                <a:cs typeface="+mj-cs"/>
              </a:rPr>
              <a:t>yperlink</a:t>
            </a:r>
            <a:endParaRPr kumimoji="0" lang="en-N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30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Can we trust the search engines?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87921" y="919864"/>
            <a:ext cx="8781976" cy="5466332"/>
          </a:xfrm>
        </p:spPr>
        <p:txBody>
          <a:bodyPr/>
          <a:lstStyle/>
          <a:p>
            <a:r>
              <a:rPr lang="en-GB" dirty="0" smtClean="0"/>
              <a:t>Search Engines</a:t>
            </a:r>
          </a:p>
          <a:p>
            <a:pPr lvl="1"/>
            <a:r>
              <a:rPr lang="en-GB" dirty="0" smtClean="0"/>
              <a:t>gateway to information</a:t>
            </a:r>
          </a:p>
          <a:p>
            <a:pPr lvl="1"/>
            <a:r>
              <a:rPr lang="en-GB" dirty="0" smtClean="0"/>
              <a:t>pages are rated (how</a:t>
            </a:r>
            <a:r>
              <a:rPr lang="en-GB" dirty="0"/>
              <a:t>?)</a:t>
            </a:r>
          </a:p>
          <a:p>
            <a:pPr lvl="1"/>
            <a:r>
              <a:rPr lang="en-GB" dirty="0"/>
              <a:t>Since Ranking Algorithms are secret, we have to trust – </a:t>
            </a:r>
            <a:r>
              <a:rPr lang="en-GB" dirty="0" smtClean="0"/>
              <a:t>but can </a:t>
            </a:r>
            <a:r>
              <a:rPr lang="en-GB" dirty="0"/>
              <a:t>we</a:t>
            </a:r>
            <a:r>
              <a:rPr lang="en-GB" dirty="0" smtClean="0"/>
              <a:t>?</a:t>
            </a:r>
            <a:endParaRPr lang="en-GB" dirty="0"/>
          </a:p>
          <a:p>
            <a:pPr lvl="1"/>
            <a:endParaRPr lang="en-GB" dirty="0" smtClean="0"/>
          </a:p>
          <a:p>
            <a:r>
              <a:rPr lang="en-GB" dirty="0" smtClean="0"/>
              <a:t>Publishers/ Advertisers</a:t>
            </a:r>
          </a:p>
          <a:p>
            <a:pPr lvl="1"/>
            <a:r>
              <a:rPr lang="en-GB" dirty="0" smtClean="0"/>
              <a:t>Trick the search engines (repetition of words, )</a:t>
            </a:r>
          </a:p>
          <a:p>
            <a:pPr lvl="1"/>
            <a:r>
              <a:rPr lang="en-GB" dirty="0" smtClean="0"/>
              <a:t>Search engines tailor advertisements to searches</a:t>
            </a:r>
          </a:p>
          <a:p>
            <a:pPr lvl="1"/>
            <a:r>
              <a:rPr lang="en-GB" dirty="0" smtClean="0"/>
              <a:t>Pay for higher rating?</a:t>
            </a:r>
          </a:p>
          <a:p>
            <a:pPr lvl="1"/>
            <a:r>
              <a:rPr lang="en-GB" dirty="0" smtClean="0"/>
              <a:t>Who owns the search engines?  How do they make their money?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Censorship</a:t>
            </a:r>
          </a:p>
          <a:p>
            <a:pPr lvl="1"/>
            <a:r>
              <a:rPr lang="en-GB" dirty="0" smtClean="0"/>
              <a:t>‘Right to Forget’ in the EU since June 2014</a:t>
            </a:r>
          </a:p>
          <a:p>
            <a:pPr lvl="1"/>
            <a:r>
              <a:rPr lang="en-GB" dirty="0" smtClean="0"/>
              <a:t>But even before that many requests for deletion (DMCA, local laws etc.)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16411" y="6152643"/>
            <a:ext cx="53534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http://en.wikipedia.org/wiki/</a:t>
            </a:r>
            <a:r>
              <a:rPr lang="en-GB" dirty="0" smtClean="0">
                <a:hlinkClick r:id="rId3"/>
              </a:rPr>
              <a:t>Google_censorship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6893-D542-FB47-89BC-72174AB3C1C1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400" dirty="0" smtClean="0"/>
              <a:t>Crawling the Web: Where do search engines get their information?</a:t>
            </a:r>
            <a:endParaRPr lang="en-N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A ‘Web crawler’ is an internet bot that systematically browses the WWW and indexes encountered websites.</a:t>
            </a:r>
          </a:p>
          <a:p>
            <a:endParaRPr lang="en-NZ" dirty="0" smtClean="0"/>
          </a:p>
          <a:p>
            <a:r>
              <a:rPr lang="en-NZ" dirty="0" smtClean="0"/>
              <a:t>Might store encountered websites for later processing.</a:t>
            </a:r>
          </a:p>
          <a:p>
            <a:endParaRPr lang="en-NZ" dirty="0"/>
          </a:p>
          <a:p>
            <a:r>
              <a:rPr lang="en-NZ" dirty="0" smtClean="0"/>
              <a:t>Start off with list of URLs and add any links encountered on these pages to their ‘To-Visit’ list.</a:t>
            </a:r>
          </a:p>
          <a:p>
            <a:endParaRPr lang="en-NZ" dirty="0"/>
          </a:p>
          <a:p>
            <a:r>
              <a:rPr lang="en-NZ" dirty="0" smtClean="0"/>
              <a:t>Follows a number of policies</a:t>
            </a:r>
          </a:p>
          <a:p>
            <a:pPr lvl="1"/>
            <a:r>
              <a:rPr lang="en-NZ" dirty="0" smtClean="0"/>
              <a:t>Selection: Only ‘important’ pages are indexed (2009: Large search engines index 40%-70% of </a:t>
            </a:r>
            <a:r>
              <a:rPr lang="en-NZ" dirty="0" err="1" smtClean="0"/>
              <a:t>indexable</a:t>
            </a:r>
            <a:r>
              <a:rPr lang="en-NZ" dirty="0" smtClean="0"/>
              <a:t> web, up from 16% in 1999)</a:t>
            </a:r>
          </a:p>
          <a:p>
            <a:pPr lvl="1"/>
            <a:r>
              <a:rPr lang="en-NZ" dirty="0" smtClean="0"/>
              <a:t>Re-visit: When should the index for what page be updated, cost vs benefit.</a:t>
            </a:r>
          </a:p>
          <a:p>
            <a:pPr lvl="1"/>
            <a:r>
              <a:rPr lang="en-NZ" dirty="0" smtClean="0"/>
              <a:t>Politeness: Crawlers are </a:t>
            </a:r>
            <a:r>
              <a:rPr lang="en-NZ" b="1" dirty="0" smtClean="0"/>
              <a:t>really</a:t>
            </a:r>
            <a:r>
              <a:rPr lang="en-NZ" dirty="0" smtClean="0"/>
              <a:t> good at getting lots of data quickly – they have to be careful not overload a website.</a:t>
            </a:r>
          </a:p>
          <a:p>
            <a:pPr lvl="1"/>
            <a:r>
              <a:rPr lang="en-NZ" dirty="0" smtClean="0"/>
              <a:t>Parallelization: How do several crawlers split the task/web and recombine their results.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AC37-93EF-1D40-AF64-8BCFBE642523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8214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Searching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Searching Tips</a:t>
            </a:r>
          </a:p>
          <a:p>
            <a:pPr lvl="1"/>
            <a:r>
              <a:rPr lang="en-GB" dirty="0" smtClean="0"/>
              <a:t>Learn how to use the advanced features of your search engine</a:t>
            </a:r>
          </a:p>
          <a:p>
            <a:pPr lvl="1"/>
            <a:r>
              <a:rPr lang="en-GB" dirty="0" smtClean="0"/>
              <a:t>If the first page is not promising, choose different key words</a:t>
            </a:r>
          </a:p>
          <a:p>
            <a:pPr lvl="1"/>
            <a:r>
              <a:rPr lang="en-GB" dirty="0" smtClean="0"/>
              <a:t>Some </a:t>
            </a:r>
            <a:r>
              <a:rPr lang="en-GB" dirty="0"/>
              <a:t>tips on </a:t>
            </a:r>
            <a:r>
              <a:rPr lang="en-GB" dirty="0" smtClean="0"/>
              <a:t>searching </a:t>
            </a:r>
            <a:r>
              <a:rPr lang="en-GB" dirty="0"/>
              <a:t>with Google</a:t>
            </a:r>
            <a:r>
              <a:rPr lang="en-GB" dirty="0" smtClean="0"/>
              <a:t>:</a:t>
            </a:r>
          </a:p>
          <a:p>
            <a:pPr marL="457200" lvl="1" indent="0" algn="ctr">
              <a:buNone/>
            </a:pP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www.otago.ac.nz/library/pdf/Google_searching.pdf</a:t>
            </a:r>
            <a:r>
              <a:rPr lang="en-GB" dirty="0" smtClean="0"/>
              <a:t> </a:t>
            </a:r>
          </a:p>
          <a:p>
            <a:pPr marL="457200" lvl="1" indent="0" algn="ctr">
              <a:buNone/>
            </a:pPr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www.google.co.nz/insidesearch/tipstricks/all.html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Finding useful sites</a:t>
            </a:r>
          </a:p>
          <a:p>
            <a:pPr lvl="1"/>
            <a:r>
              <a:rPr lang="en-GB" dirty="0" smtClean="0"/>
              <a:t>Use specialist sites for specific searches</a:t>
            </a:r>
          </a:p>
          <a:p>
            <a:pPr lvl="1"/>
            <a:r>
              <a:rPr lang="en-GB" dirty="0" smtClean="0"/>
              <a:t>Build a list of useful resources:</a:t>
            </a:r>
          </a:p>
          <a:p>
            <a:pPr lvl="2"/>
            <a:r>
              <a:rPr lang="en-GB" dirty="0" smtClean="0"/>
              <a:t>Rotten Tomatoes</a:t>
            </a:r>
          </a:p>
          <a:p>
            <a:pPr lvl="2"/>
            <a:r>
              <a:rPr lang="en-GB" dirty="0" smtClean="0"/>
              <a:t>IMDB</a:t>
            </a:r>
          </a:p>
          <a:p>
            <a:pPr lvl="2"/>
            <a:r>
              <a:rPr lang="en-GB" dirty="0" smtClean="0"/>
              <a:t>IRD</a:t>
            </a:r>
          </a:p>
          <a:p>
            <a:pPr lvl="2"/>
            <a:r>
              <a:rPr lang="en-GB" dirty="0" smtClean="0"/>
              <a:t>Amazon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E4F5C-2350-734F-8CE1-9966E1BB3FA5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4169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Google Top Trending 2014</a:t>
            </a:r>
            <a:endParaRPr lang="en-US" dirty="0" smtClean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870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645556"/>
          </a:xfrm>
        </p:spPr>
        <p:txBody>
          <a:bodyPr/>
          <a:lstStyle/>
          <a:p>
            <a:pPr>
              <a:buNone/>
            </a:pPr>
            <a:r>
              <a:rPr lang="mi-NZ" dirty="0"/>
              <a:t> </a:t>
            </a:r>
            <a:r>
              <a:rPr lang="mi-NZ" dirty="0" smtClean="0"/>
              <a:t>              NZ</a:t>
            </a:r>
          </a:p>
          <a:p>
            <a:pPr lvl="1"/>
            <a:r>
              <a:rPr lang="mi-NZ" dirty="0" smtClean="0"/>
              <a:t>FIFA World Cup</a:t>
            </a:r>
          </a:p>
          <a:p>
            <a:pPr lvl="1"/>
            <a:r>
              <a:rPr lang="mi-NZ" dirty="0" smtClean="0"/>
              <a:t>Robin Williams</a:t>
            </a:r>
          </a:p>
          <a:p>
            <a:pPr lvl="1"/>
            <a:r>
              <a:rPr lang="mi-NZ" dirty="0" smtClean="0"/>
              <a:t>Commonwealth Games </a:t>
            </a:r>
          </a:p>
          <a:p>
            <a:pPr lvl="1"/>
            <a:r>
              <a:rPr lang="mi-NZ" dirty="0" smtClean="0"/>
              <a:t>Malaysia Airlines</a:t>
            </a:r>
            <a:endParaRPr lang="mi-NZ" dirty="0"/>
          </a:p>
          <a:p>
            <a:pPr lvl="1"/>
            <a:r>
              <a:rPr lang="mi-NZ" dirty="0" smtClean="0"/>
              <a:t>iPhone 6</a:t>
            </a:r>
          </a:p>
          <a:p>
            <a:pPr lvl="1"/>
            <a:r>
              <a:rPr lang="mi-NZ" dirty="0" smtClean="0"/>
              <a:t>Jennifer Lawrence </a:t>
            </a:r>
          </a:p>
          <a:p>
            <a:pPr lvl="1"/>
            <a:r>
              <a:rPr lang="mi-NZ" dirty="0" smtClean="0"/>
              <a:t>Charlotte Dawson</a:t>
            </a:r>
          </a:p>
          <a:p>
            <a:pPr lvl="1"/>
            <a:r>
              <a:rPr lang="mi-NZ" dirty="0" smtClean="0"/>
              <a:t>Flappy Bird</a:t>
            </a:r>
          </a:p>
          <a:p>
            <a:pPr lvl="1"/>
            <a:r>
              <a:rPr lang="mi-NZ" dirty="0" smtClean="0"/>
              <a:t>Spark</a:t>
            </a:r>
          </a:p>
          <a:p>
            <a:pPr lvl="1"/>
            <a:r>
              <a:rPr lang="en-NZ" dirty="0" smtClean="0"/>
              <a:t>Ebola</a:t>
            </a:r>
          </a:p>
          <a:p>
            <a:pPr>
              <a:buNone/>
            </a:pPr>
            <a:endParaRPr lang="en-NZ" dirty="0"/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>
                <a:hlinkClick r:id="rId3"/>
              </a:rPr>
              <a:t>Google trends: topcharts NZ</a:t>
            </a:r>
            <a:endParaRPr lang="en-NZ" dirty="0"/>
          </a:p>
          <a:p>
            <a:pPr>
              <a:buNone/>
            </a:pPr>
            <a:r>
              <a:rPr lang="en-NZ" dirty="0" smtClean="0">
                <a:hlinkClick r:id="rId4"/>
              </a:rPr>
              <a:t>Google Trends: topcharts Global</a:t>
            </a:r>
            <a:endParaRPr lang="en-NZ" dirty="0" smtClean="0"/>
          </a:p>
        </p:txBody>
      </p:sp>
      <p:sp>
        <p:nvSpPr>
          <p:cNvPr id="15" name="Content Placeholder 13"/>
          <p:cNvSpPr txBox="1">
            <a:spLocks/>
          </p:cNvSpPr>
          <p:nvPr/>
        </p:nvSpPr>
        <p:spPr>
          <a:xfrm>
            <a:off x="5020060" y="919864"/>
            <a:ext cx="3674092" cy="5466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mi-NZ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mi-NZ" sz="2400" dirty="0" smtClean="0">
                <a:latin typeface="+mn-lt"/>
              </a:rPr>
              <a:t>Global</a:t>
            </a:r>
            <a:endParaRPr kumimoji="0" lang="mi-N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>
                <a:latin typeface="+mn-lt"/>
              </a:rPr>
              <a:t>Robin </a:t>
            </a:r>
            <a:r>
              <a:rPr lang="mi-NZ" b="0" dirty="0" smtClean="0">
                <a:latin typeface="+mn-lt"/>
              </a:rPr>
              <a:t>Williams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>
                <a:latin typeface="+mn-lt"/>
              </a:rPr>
              <a:t>World </a:t>
            </a:r>
            <a:r>
              <a:rPr lang="mi-NZ" b="0" dirty="0" smtClean="0">
                <a:latin typeface="+mn-lt"/>
              </a:rPr>
              <a:t>Cup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Ebola</a:t>
            </a:r>
            <a:endParaRPr kumimoji="0" lang="mi-N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>
                <a:latin typeface="+mn-lt"/>
              </a:rPr>
              <a:t>Malaysia </a:t>
            </a:r>
            <a:r>
              <a:rPr lang="mi-NZ" b="0" dirty="0" smtClean="0">
                <a:latin typeface="+mn-lt"/>
              </a:rPr>
              <a:t>Airlines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>
                <a:latin typeface="+mn-lt"/>
              </a:rPr>
              <a:t>ALS Ice Bucket </a:t>
            </a:r>
            <a:r>
              <a:rPr lang="mi-NZ" b="0" dirty="0" smtClean="0">
                <a:latin typeface="+mn-lt"/>
              </a:rPr>
              <a:t>Challenge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>
                <a:latin typeface="+mn-lt"/>
              </a:rPr>
              <a:t>Flappy </a:t>
            </a:r>
            <a:r>
              <a:rPr lang="mi-NZ" b="0" dirty="0" smtClean="0">
                <a:latin typeface="+mn-lt"/>
              </a:rPr>
              <a:t>Bird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>
                <a:latin typeface="+mn-lt"/>
              </a:rPr>
              <a:t>Conchita </a:t>
            </a:r>
            <a:r>
              <a:rPr lang="mi-NZ" b="0" dirty="0" smtClean="0">
                <a:latin typeface="+mn-lt"/>
              </a:rPr>
              <a:t>Wurst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ISIS</a:t>
            </a:r>
            <a:r>
              <a:rPr kumimoji="0" lang="mi-N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mi-NZ" b="0" dirty="0" smtClean="0">
                <a:latin typeface="+mn-lt"/>
              </a:rPr>
              <a:t>Frozen</a:t>
            </a:r>
            <a:endParaRPr kumimoji="0" lang="mi-N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mi-NZ" b="0" dirty="0" smtClean="0">
                <a:latin typeface="+mn-lt"/>
              </a:rPr>
              <a:t>Sochi Olympics</a:t>
            </a:r>
            <a:endParaRPr kumimoji="0" lang="mi-N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NZ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DB20-520F-B641-98A7-1049550E40B5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48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Google Top Trending 2015</a:t>
            </a:r>
            <a:endParaRPr lang="en-US" dirty="0" smtClean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870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645556"/>
          </a:xfrm>
        </p:spPr>
        <p:txBody>
          <a:bodyPr/>
          <a:lstStyle/>
          <a:p>
            <a:pPr>
              <a:buNone/>
            </a:pPr>
            <a:r>
              <a:rPr lang="mi-NZ" dirty="0"/>
              <a:t> </a:t>
            </a:r>
            <a:r>
              <a:rPr lang="mi-NZ" dirty="0" smtClean="0"/>
              <a:t>              NZ</a:t>
            </a:r>
          </a:p>
          <a:p>
            <a:pPr lvl="1"/>
            <a:r>
              <a:rPr lang="mi-NZ" dirty="0" smtClean="0"/>
              <a:t>Agario</a:t>
            </a:r>
          </a:p>
          <a:p>
            <a:pPr lvl="1"/>
            <a:r>
              <a:rPr lang="mi-NZ" dirty="0" smtClean="0"/>
              <a:t>Cricket World Cup</a:t>
            </a:r>
          </a:p>
          <a:p>
            <a:pPr lvl="1"/>
            <a:r>
              <a:rPr lang="mi-NZ" dirty="0" smtClean="0"/>
              <a:t>Cyclone Pam</a:t>
            </a:r>
          </a:p>
          <a:p>
            <a:pPr lvl="1"/>
            <a:r>
              <a:rPr lang="mi-NZ" dirty="0" smtClean="0"/>
              <a:t>Natalia Kills</a:t>
            </a:r>
            <a:endParaRPr lang="mi-NZ" dirty="0"/>
          </a:p>
          <a:p>
            <a:pPr lvl="1"/>
            <a:r>
              <a:rPr lang="mi-NZ" dirty="0" smtClean="0"/>
              <a:t>Jonah Lomu</a:t>
            </a:r>
          </a:p>
          <a:p>
            <a:pPr lvl="1"/>
            <a:r>
              <a:rPr lang="mi-NZ" dirty="0" smtClean="0"/>
              <a:t>Google Classroom</a:t>
            </a:r>
          </a:p>
          <a:p>
            <a:pPr lvl="1"/>
            <a:r>
              <a:rPr lang="mi-NZ" dirty="0" smtClean="0"/>
              <a:t>Lamar Odom</a:t>
            </a:r>
          </a:p>
          <a:p>
            <a:pPr lvl="1"/>
            <a:r>
              <a:rPr lang="mi-NZ" dirty="0" smtClean="0"/>
              <a:t>Rugby World Cup</a:t>
            </a:r>
          </a:p>
          <a:p>
            <a:pPr lvl="1"/>
            <a:r>
              <a:rPr lang="mi-NZ" dirty="0" smtClean="0"/>
              <a:t>Jerry Collins</a:t>
            </a:r>
          </a:p>
          <a:p>
            <a:pPr lvl="1"/>
            <a:r>
              <a:rPr lang="en-NZ" dirty="0" smtClean="0"/>
              <a:t>Caitlyn Jenner</a:t>
            </a:r>
          </a:p>
          <a:p>
            <a:pPr>
              <a:buNone/>
            </a:pPr>
            <a:endParaRPr lang="en-NZ" dirty="0"/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>
                <a:hlinkClick r:id="rId3"/>
              </a:rPr>
              <a:t>Google trends: topcharts NZ</a:t>
            </a:r>
            <a:endParaRPr lang="en-NZ" dirty="0"/>
          </a:p>
          <a:p>
            <a:pPr>
              <a:buNone/>
            </a:pPr>
            <a:r>
              <a:rPr lang="en-NZ" dirty="0" smtClean="0">
                <a:hlinkClick r:id="rId4"/>
              </a:rPr>
              <a:t>Google Trends: topcharts Global</a:t>
            </a:r>
            <a:endParaRPr lang="en-NZ" dirty="0" smtClean="0"/>
          </a:p>
        </p:txBody>
      </p:sp>
      <p:sp>
        <p:nvSpPr>
          <p:cNvPr id="15" name="Content Placeholder 13"/>
          <p:cNvSpPr txBox="1">
            <a:spLocks/>
          </p:cNvSpPr>
          <p:nvPr/>
        </p:nvSpPr>
        <p:spPr>
          <a:xfrm>
            <a:off x="5020060" y="919864"/>
            <a:ext cx="3674092" cy="5466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mi-NZ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mi-NZ" sz="2400" dirty="0" smtClean="0">
                <a:latin typeface="+mn-lt"/>
              </a:rPr>
              <a:t>Global</a:t>
            </a:r>
            <a:endParaRPr kumimoji="0" lang="mi-N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Lamar Odom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Charlie Hebdo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Agar.io</a:t>
            </a:r>
            <a:endParaRPr kumimoji="0" lang="mi-N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Jurassic World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Paris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Furious 7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Fallout 4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mi-NZ" b="0" dirty="0" smtClean="0">
                <a:latin typeface="+mn-lt"/>
              </a:rPr>
              <a:t>Ronda Rousey</a:t>
            </a:r>
            <a:r>
              <a:rPr kumimoji="0" lang="mi-N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mi-NZ" b="0" dirty="0" smtClean="0">
                <a:latin typeface="+mn-lt"/>
              </a:rPr>
              <a:t>Caitlyn Jenner</a:t>
            </a:r>
            <a:endParaRPr kumimoji="0" lang="mi-N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mi-NZ" b="0" dirty="0" smtClean="0">
                <a:latin typeface="+mn-lt"/>
              </a:rPr>
              <a:t>American SNiper</a:t>
            </a:r>
            <a:endParaRPr kumimoji="0" lang="mi-N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NZ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DB20-520F-B641-98A7-1049550E40B5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75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Google News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81012" y="919864"/>
            <a:ext cx="8781976" cy="5197496"/>
          </a:xfrm>
        </p:spPr>
        <p:txBody>
          <a:bodyPr>
            <a:normAutofit/>
          </a:bodyPr>
          <a:lstStyle/>
          <a:p>
            <a:r>
              <a:rPr lang="en-US" dirty="0" smtClean="0"/>
              <a:t>News aggregator, variation of the search engine</a:t>
            </a:r>
          </a:p>
          <a:p>
            <a:r>
              <a:rPr lang="en-US" dirty="0" smtClean="0"/>
              <a:t>Automatically searches thousands of publications and displays summaries, relevant parts. Examples: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Many Publishers/News Agencies unhappy</a:t>
            </a:r>
          </a:p>
          <a:p>
            <a:pPr lvl="1"/>
            <a:r>
              <a:rPr lang="en-US" dirty="0" smtClean="0"/>
              <a:t>Google reuses (snippets of) their content</a:t>
            </a:r>
          </a:p>
          <a:p>
            <a:pPr lvl="1"/>
            <a:r>
              <a:rPr lang="en-US" dirty="0" smtClean="0"/>
              <a:t>Shut down in Spain in December 2014, where new law requires payment for reuse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NZ" dirty="0" smtClean="0"/>
          </a:p>
          <a:p>
            <a:pPr marL="457200" lvl="1" indent="0">
              <a:buNone/>
            </a:pPr>
            <a:endParaRPr lang="en-NZ" dirty="0"/>
          </a:p>
          <a:p>
            <a:pPr marL="457200" lvl="1" indent="0">
              <a:buNone/>
            </a:pPr>
            <a:endParaRPr lang="en-NZ" dirty="0" smtClean="0"/>
          </a:p>
          <a:p>
            <a:pPr lvl="1">
              <a:buNone/>
            </a:pPr>
            <a:endParaRPr lang="en-NZ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78E3-3413-574C-B54A-64A05D52A0EE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25</a:t>
            </a:fld>
            <a:endParaRPr lang="en-NZ"/>
          </a:p>
        </p:txBody>
      </p:sp>
      <p:sp>
        <p:nvSpPr>
          <p:cNvPr id="5" name="TextBox 4"/>
          <p:cNvSpPr txBox="1"/>
          <p:nvPr/>
        </p:nvSpPr>
        <p:spPr>
          <a:xfrm>
            <a:off x="897908" y="2926994"/>
            <a:ext cx="6272840" cy="1183236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dirty="0">
                <a:latin typeface="Arial Narrow" panose="020B0606020202030204" pitchFamily="34" charset="0"/>
                <a:hlinkClick r:id="rId3"/>
              </a:rPr>
              <a:t>Where in Ukraine is Viktor </a:t>
            </a:r>
            <a:r>
              <a:rPr lang="en-US" dirty="0" smtClean="0">
                <a:latin typeface="Arial Narrow" panose="020B0606020202030204" pitchFamily="34" charset="0"/>
                <a:hlinkClick r:id="rId3"/>
              </a:rPr>
              <a:t>Yanukovych?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Yanukovych's exact whereabouts remained unknown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Yanukovych </a:t>
            </a:r>
            <a:r>
              <a:rPr lang="en-US" dirty="0">
                <a:latin typeface="Arial Narrow" panose="020B0606020202030204" pitchFamily="34" charset="0"/>
              </a:rPr>
              <a:t>surfaced Saturday in the city of </a:t>
            </a:r>
            <a:r>
              <a:rPr lang="en-US" dirty="0" err="1" smtClean="0">
                <a:latin typeface="Arial Narrow" panose="020B0606020202030204" pitchFamily="34" charset="0"/>
              </a:rPr>
              <a:t>Kharkiv</a:t>
            </a:r>
            <a:endParaRPr lang="en-US" dirty="0" smtClean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>
                <a:latin typeface="Arial Narrow" panose="020B0606020202030204" pitchFamily="34" charset="0"/>
                <a:hlinkClick r:id="rId4" action="ppaction://hlinkfile"/>
              </a:rPr>
              <a:t>Robots will be smarter than us all by 2029, warns Google futurologists</a:t>
            </a:r>
            <a:endParaRPr lang="en-NZ" dirty="0"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computers will be able to understand our language, learn from experience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By 2029 they will outsmart even the most intelligent humans, 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dirty="0" smtClean="0">
                <a:latin typeface="Arial Narrow" panose="020B0606020202030204" pitchFamily="34" charset="0"/>
              </a:rPr>
              <a:t>according </a:t>
            </a:r>
            <a:r>
              <a:rPr lang="en-US" dirty="0">
                <a:latin typeface="Arial Narrow" panose="020B0606020202030204" pitchFamily="34" charset="0"/>
              </a:rPr>
              <a:t>to Google's director of engineering Ray Kurzweil.</a:t>
            </a:r>
            <a:endParaRPr lang="en-NZ" dirty="0">
              <a:latin typeface="Arial Narrow" panose="020B0606020202030204" pitchFamily="34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(Online) innovations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i-NZ" sz="1800" dirty="0" smtClean="0"/>
              <a:t>Voice over IP</a:t>
            </a:r>
            <a:endParaRPr lang="en-NZ" sz="1800" dirty="0" smtClean="0"/>
          </a:p>
          <a:p>
            <a:pPr lvl="1" eaLnBrk="1" hangingPunct="1"/>
            <a:r>
              <a:rPr lang="en-NZ" sz="1800" dirty="0" smtClean="0"/>
              <a:t>Google Hangouts, Skype, ISPs</a:t>
            </a:r>
          </a:p>
          <a:p>
            <a:pPr lvl="1" eaLnBrk="1" hangingPunct="1"/>
            <a:r>
              <a:rPr lang="en-NZ" sz="1800" smtClean="0"/>
              <a:t>Cheap/free </a:t>
            </a:r>
            <a:r>
              <a:rPr lang="en-NZ" sz="1800" dirty="0" smtClean="0"/>
              <a:t>voice communication</a:t>
            </a:r>
          </a:p>
          <a:p>
            <a:r>
              <a:rPr lang="en-NZ" sz="1800" dirty="0" smtClean="0"/>
              <a:t>Peer to Peer networks</a:t>
            </a:r>
          </a:p>
          <a:p>
            <a:pPr lvl="1" eaLnBrk="1" hangingPunct="1"/>
            <a:r>
              <a:rPr lang="en-NZ" sz="1800" dirty="0" err="1" smtClean="0"/>
              <a:t>BitTorrent</a:t>
            </a:r>
            <a:endParaRPr lang="en-NZ" sz="1800" dirty="0" smtClean="0"/>
          </a:p>
          <a:p>
            <a:pPr lvl="1" eaLnBrk="1" hangingPunct="1"/>
            <a:r>
              <a:rPr lang="en-NZ" sz="1800" dirty="0" smtClean="0"/>
              <a:t>Swarming downloads</a:t>
            </a:r>
          </a:p>
          <a:p>
            <a:r>
              <a:rPr lang="en-NZ" sz="1800" dirty="0" smtClean="0"/>
              <a:t>Wolfram</a:t>
            </a:r>
          </a:p>
          <a:p>
            <a:pPr lvl="1" eaLnBrk="1" hangingPunct="1"/>
            <a:r>
              <a:rPr lang="en-NZ" sz="1800" dirty="0" smtClean="0">
                <a:solidFill>
                  <a:srgbClr val="000000"/>
                </a:solidFill>
                <a:hlinkClick r:id="rId3"/>
              </a:rPr>
              <a:t>WolframAlpha</a:t>
            </a:r>
            <a:r>
              <a:rPr lang="en-NZ" sz="1800" dirty="0" smtClean="0"/>
              <a:t>: searching = computing</a:t>
            </a:r>
          </a:p>
          <a:p>
            <a:pPr lvl="1" eaLnBrk="1" hangingPunct="1"/>
            <a:r>
              <a:rPr lang="en-NZ" sz="1800" dirty="0" smtClean="0">
                <a:hlinkClick r:id="rId4"/>
              </a:rPr>
              <a:t>Wolfram language</a:t>
            </a:r>
            <a:r>
              <a:rPr lang="en-NZ" sz="1800" dirty="0" smtClean="0"/>
              <a:t>: knowledge-based programming</a:t>
            </a:r>
          </a:p>
          <a:p>
            <a:r>
              <a:rPr lang="en-NZ" sz="1800" dirty="0" smtClean="0"/>
              <a:t>Free Books</a:t>
            </a:r>
          </a:p>
          <a:p>
            <a:pPr lvl="1" eaLnBrk="1" hangingPunct="1"/>
            <a:r>
              <a:rPr lang="en-NZ" sz="1800" dirty="0" smtClean="0">
                <a:hlinkClick r:id="rId5"/>
              </a:rPr>
              <a:t>http://digital.library.upenn.edu/books/</a:t>
            </a:r>
            <a:endParaRPr lang="en-NZ" sz="1800" dirty="0" smtClean="0"/>
          </a:p>
          <a:p>
            <a:pPr lvl="1" eaLnBrk="1" hangingPunct="1"/>
            <a:r>
              <a:rPr lang="en-NZ" sz="1800" dirty="0" smtClean="0">
                <a:hlinkClick r:id="rId6"/>
              </a:rPr>
              <a:t>http://books.google.com</a:t>
            </a:r>
            <a:endParaRPr lang="en-NZ" sz="1800" dirty="0" smtClean="0"/>
          </a:p>
          <a:p>
            <a:r>
              <a:rPr lang="en-NZ" sz="1800" dirty="0" smtClean="0"/>
              <a:t>Internet for everybody anywhere</a:t>
            </a:r>
          </a:p>
          <a:p>
            <a:pPr lvl="1"/>
            <a:r>
              <a:rPr lang="en-NZ" dirty="0" smtClean="0"/>
              <a:t>Google </a:t>
            </a:r>
            <a:r>
              <a:rPr lang="en-NZ" dirty="0"/>
              <a:t>Project Loon (http://www.google.com/loon</a:t>
            </a:r>
            <a:r>
              <a:rPr lang="en-NZ" dirty="0" smtClean="0"/>
              <a:t>/): using high-altitude balloons to create a wireless network that provides internet in rural and remote areas.</a:t>
            </a:r>
          </a:p>
          <a:p>
            <a:pPr lvl="1"/>
            <a:r>
              <a:rPr lang="en-NZ" sz="1800" dirty="0" err="1" smtClean="0"/>
              <a:t>Outernet</a:t>
            </a:r>
            <a:r>
              <a:rPr lang="en-NZ" dirty="0"/>
              <a:t> (</a:t>
            </a:r>
            <a:r>
              <a:rPr lang="en-NZ" dirty="0">
                <a:hlinkClick r:id="rId7"/>
              </a:rPr>
              <a:t>https://www.outernet.is/en</a:t>
            </a:r>
            <a:r>
              <a:rPr lang="en-NZ" dirty="0" smtClean="0">
                <a:hlinkClick r:id="rId7"/>
              </a:rPr>
              <a:t>/</a:t>
            </a:r>
            <a:r>
              <a:rPr lang="en-NZ" dirty="0" smtClean="0"/>
              <a:t>): free internet anywhere in the world through satellites</a:t>
            </a:r>
            <a:endParaRPr lang="en-NZ" sz="1800" dirty="0" smtClean="0"/>
          </a:p>
          <a:p>
            <a:pPr marL="457200" lvl="1" indent="0" eaLnBrk="1" hangingPunct="1">
              <a:buNone/>
            </a:pPr>
            <a:endParaRPr lang="en-NZ" sz="1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2820-09BD-7049-9F3E-830A52B5DA92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26</a:t>
            </a:fld>
            <a:endParaRPr lang="en-N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Web-agents and other future directions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NZ" dirty="0" smtClean="0"/>
              <a:t>Computer programs that operate on your behalf</a:t>
            </a:r>
          </a:p>
          <a:p>
            <a:pPr lvl="1"/>
            <a:r>
              <a:rPr lang="en-NZ" dirty="0" smtClean="0"/>
              <a:t>Tracks all your browsing habits</a:t>
            </a:r>
          </a:p>
          <a:p>
            <a:pPr lvl="1"/>
            <a:r>
              <a:rPr lang="en-NZ" dirty="0" smtClean="0"/>
              <a:t>Makes suggestions based on what you have read</a:t>
            </a:r>
          </a:p>
          <a:p>
            <a:pPr lvl="1"/>
            <a:r>
              <a:rPr lang="en-NZ" dirty="0" smtClean="0"/>
              <a:t>Recommender Systems: Big, active research area, permeates many areas (shopping, video streaming, search)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TiVo Suggestions, Netflix recommendations</a:t>
            </a:r>
          </a:p>
          <a:p>
            <a:pPr lvl="1"/>
            <a:r>
              <a:rPr lang="en-NZ" dirty="0" smtClean="0"/>
              <a:t>Similar principle with television viewing</a:t>
            </a:r>
          </a:p>
          <a:p>
            <a:pPr lvl="1"/>
            <a:r>
              <a:rPr lang="en-NZ" dirty="0" smtClean="0"/>
              <a:t>Netflix Prize (2006-2009), $1 Million: Improve Netflix’ own algorithm for predicting user ratings for movies based on previous ratings by 10%. </a:t>
            </a:r>
          </a:p>
          <a:p>
            <a:pPr lvl="1"/>
            <a:endParaRPr lang="en-NZ" dirty="0" smtClean="0"/>
          </a:p>
          <a:p>
            <a:r>
              <a:rPr lang="en-GB" dirty="0" smtClean="0"/>
              <a:t>The Internet is changing extremely rapidly</a:t>
            </a:r>
          </a:p>
          <a:p>
            <a:pPr lvl="1"/>
            <a:r>
              <a:rPr lang="en-GB" dirty="0" smtClean="0"/>
              <a:t>Too </a:t>
            </a:r>
            <a:r>
              <a:rPr lang="en-GB" dirty="0"/>
              <a:t>fast for legislation to keep up</a:t>
            </a:r>
          </a:p>
          <a:p>
            <a:pPr lvl="1"/>
            <a:r>
              <a:rPr lang="en-GB" dirty="0"/>
              <a:t>Too fast to predict the future</a:t>
            </a:r>
          </a:p>
          <a:p>
            <a:endParaRPr lang="en-GB" dirty="0"/>
          </a:p>
          <a:p>
            <a:r>
              <a:rPr lang="en-GB" dirty="0"/>
              <a:t>Some things coming soon </a:t>
            </a:r>
          </a:p>
          <a:p>
            <a:pPr lvl="1"/>
            <a:r>
              <a:rPr lang="en-GB" dirty="0"/>
              <a:t>Wearable PC’s</a:t>
            </a:r>
          </a:p>
          <a:p>
            <a:pPr lvl="1"/>
            <a:r>
              <a:rPr lang="en-GB" dirty="0"/>
              <a:t>Integrated Media (Interactive T.V.)</a:t>
            </a:r>
          </a:p>
          <a:p>
            <a:pPr lvl="1"/>
            <a:r>
              <a:rPr lang="en-GB" dirty="0"/>
              <a:t>Household Appliance connections</a:t>
            </a:r>
          </a:p>
          <a:p>
            <a:pPr lvl="1"/>
            <a:r>
              <a:rPr lang="en-GB" dirty="0"/>
              <a:t>And of course: new approaches to internet-related crime</a:t>
            </a:r>
            <a:r>
              <a:rPr lang="en-GB" dirty="0" smtClean="0"/>
              <a:t>.</a:t>
            </a:r>
            <a:endParaRPr lang="en-NZ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F0C9-C602-A143-BD47-29DB47F1FD40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27</a:t>
            </a:fld>
            <a:endParaRPr lang="en-N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657600" y="2286000"/>
            <a:ext cx="4800600" cy="2438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965950" y="2889250"/>
            <a:ext cx="1352550" cy="720725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Multimedia and Hypermedia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Multimedia</a:t>
            </a:r>
          </a:p>
          <a:p>
            <a:pPr lvl="1"/>
            <a:r>
              <a:rPr lang="en-GB" dirty="0" smtClean="0"/>
              <a:t>The integration of many forms of media</a:t>
            </a:r>
          </a:p>
          <a:p>
            <a:pPr lvl="1"/>
            <a:r>
              <a:rPr lang="en-GB" dirty="0" smtClean="0"/>
              <a:t>Text</a:t>
            </a:r>
          </a:p>
          <a:p>
            <a:pPr lvl="1"/>
            <a:r>
              <a:rPr lang="en-GB" dirty="0" smtClean="0"/>
              <a:t>Images</a:t>
            </a:r>
          </a:p>
          <a:p>
            <a:pPr lvl="1"/>
            <a:r>
              <a:rPr lang="en-GB" dirty="0" smtClean="0"/>
              <a:t>Sound</a:t>
            </a:r>
          </a:p>
          <a:p>
            <a:pPr lvl="1"/>
            <a:r>
              <a:rPr lang="en-GB" dirty="0" smtClean="0"/>
              <a:t>Animation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Hypermedia</a:t>
            </a:r>
          </a:p>
          <a:p>
            <a:pPr lvl="1"/>
            <a:r>
              <a:rPr lang="en-GB" dirty="0" smtClean="0"/>
              <a:t>The combination of Hypertext and Multimedia</a:t>
            </a:r>
          </a:p>
          <a:p>
            <a:pPr lvl="1"/>
            <a:r>
              <a:rPr lang="en-GB" dirty="0" smtClean="0"/>
              <a:t>Hyperlinks are made between </a:t>
            </a:r>
            <a:r>
              <a:rPr lang="en-GB" b="1" dirty="0" smtClean="0"/>
              <a:t>any media</a:t>
            </a:r>
          </a:p>
          <a:p>
            <a:pPr lvl="1"/>
            <a:r>
              <a:rPr lang="en-GB" dirty="0" smtClean="0"/>
              <a:t>Hypermedia and hypertext terms were coined by Ted Nelson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 rot="-2432378">
            <a:off x="7893050" y="3159125"/>
            <a:ext cx="90488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432425" y="2798763"/>
            <a:ext cx="1173163" cy="144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5613400" y="2979738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5613400" y="315912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5613400" y="307022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5613400" y="3249613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5613400" y="3340100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5613400" y="3430588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5613400" y="352107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5613400" y="360997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5613400" y="3700463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6064250" y="3790950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6154738" y="3881438"/>
            <a:ext cx="269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6154738" y="3971925"/>
            <a:ext cx="269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5973763" y="4060825"/>
            <a:ext cx="450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5613400" y="3790950"/>
            <a:ext cx="360363" cy="2698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3810000" y="2798763"/>
            <a:ext cx="1171575" cy="144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3990975" y="2979738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3990975" y="315912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3990975" y="307022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3990975" y="3249613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3990975" y="3340100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3990975" y="3430588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3990975" y="3521075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3990975" y="360997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3990975" y="3700463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3990975" y="3790950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3990975" y="3881438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3990975" y="397192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3990975" y="4060825"/>
            <a:ext cx="811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56" name="Oval 36"/>
          <p:cNvSpPr>
            <a:spLocks noChangeArrowheads="1"/>
          </p:cNvSpPr>
          <p:nvPr/>
        </p:nvSpPr>
        <p:spPr bwMode="auto">
          <a:xfrm>
            <a:off x="4441825" y="3249613"/>
            <a:ext cx="360363" cy="2714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7" name="AutoShape 37"/>
          <p:cNvSpPr>
            <a:spLocks noChangeArrowheads="1"/>
          </p:cNvSpPr>
          <p:nvPr/>
        </p:nvSpPr>
        <p:spPr bwMode="auto">
          <a:xfrm rot="-1141497">
            <a:off x="4351338" y="2438400"/>
            <a:ext cx="1352550" cy="450850"/>
          </a:xfrm>
          <a:prstGeom prst="curvedDownArrow">
            <a:avLst>
              <a:gd name="adj1" fmla="val 43097"/>
              <a:gd name="adj2" fmla="val 97458"/>
              <a:gd name="adj3" fmla="val 7281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8" name="Oval 38"/>
          <p:cNvSpPr>
            <a:spLocks noChangeArrowheads="1"/>
          </p:cNvSpPr>
          <p:nvPr/>
        </p:nvSpPr>
        <p:spPr bwMode="auto">
          <a:xfrm>
            <a:off x="4441825" y="3249613"/>
            <a:ext cx="360363" cy="271462"/>
          </a:xfrm>
          <a:prstGeom prst="ellipse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5613400" y="3159125"/>
            <a:ext cx="541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1000" b="0">
                <a:latin typeface="Times New Roman" pitchFamily="18" charset="0"/>
              </a:rPr>
              <a:t>cow</a:t>
            </a:r>
          </a:p>
        </p:txBody>
      </p:sp>
      <p:sp>
        <p:nvSpPr>
          <p:cNvPr id="5160" name="AutoShape 40"/>
          <p:cNvSpPr>
            <a:spLocks noChangeArrowheads="1"/>
          </p:cNvSpPr>
          <p:nvPr/>
        </p:nvSpPr>
        <p:spPr bwMode="auto">
          <a:xfrm rot="-566689">
            <a:off x="5703888" y="2479675"/>
            <a:ext cx="1643062" cy="450850"/>
          </a:xfrm>
          <a:prstGeom prst="curvedDownArrow">
            <a:avLst>
              <a:gd name="adj1" fmla="val 52354"/>
              <a:gd name="adj2" fmla="val 118391"/>
              <a:gd name="adj3" fmla="val 7281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 rot="1386118">
            <a:off x="7346950" y="3159125"/>
            <a:ext cx="8890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 rot="-1733623">
            <a:off x="7410450" y="3159125"/>
            <a:ext cx="8890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 rot="1313373">
            <a:off x="7804150" y="3159125"/>
            <a:ext cx="8890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7346950" y="3070225"/>
            <a:ext cx="701675" cy="179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5" name="Oval 45"/>
          <p:cNvSpPr>
            <a:spLocks noChangeArrowheads="1"/>
          </p:cNvSpPr>
          <p:nvPr/>
        </p:nvSpPr>
        <p:spPr bwMode="auto">
          <a:xfrm rot="1686105">
            <a:off x="7146925" y="2979738"/>
            <a:ext cx="200025" cy="3603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6" name="Line 46"/>
          <p:cNvSpPr>
            <a:spLocks noChangeShapeType="1"/>
          </p:cNvSpPr>
          <p:nvPr/>
        </p:nvSpPr>
        <p:spPr bwMode="auto">
          <a:xfrm>
            <a:off x="8048625" y="3159125"/>
            <a:ext cx="179388" cy="904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5257800" y="4267200"/>
            <a:ext cx="1416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Hypermedia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C380-0286-E147-84B4-D256A72FC088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endParaRPr lang="en-GB" dirty="0" smtClean="0"/>
          </a:p>
          <a:p>
            <a:r>
              <a:rPr lang="en-GB" dirty="0" err="1" smtClean="0"/>
              <a:t>Vannevar</a:t>
            </a:r>
            <a:r>
              <a:rPr lang="en-GB" dirty="0" smtClean="0"/>
              <a:t> Bush </a:t>
            </a:r>
          </a:p>
          <a:p>
            <a:pPr lvl="1"/>
            <a:r>
              <a:rPr lang="en-GB" dirty="0" smtClean="0"/>
              <a:t>MEMEX system described in 1945 essay</a:t>
            </a:r>
          </a:p>
          <a:p>
            <a:pPr marL="457200" lvl="1" indent="0">
              <a:buNone/>
            </a:pPr>
            <a:r>
              <a:rPr lang="en-GB" dirty="0" smtClean="0"/>
              <a:t>      “As We May Think”.</a:t>
            </a:r>
          </a:p>
          <a:p>
            <a:pPr lvl="1"/>
            <a:r>
              <a:rPr lang="en-GB" dirty="0" smtClean="0"/>
              <a:t>Electromechanical device using microfilm</a:t>
            </a:r>
          </a:p>
          <a:p>
            <a:pPr marL="457200" lvl="1" indent="0">
              <a:buNone/>
            </a:pPr>
            <a:r>
              <a:rPr lang="en-GB" dirty="0" smtClean="0"/>
              <a:t>      for storage.</a:t>
            </a:r>
          </a:p>
          <a:p>
            <a:pPr lvl="1"/>
            <a:r>
              <a:rPr lang="en-GB" dirty="0" smtClean="0"/>
              <a:t>To be used to develop and read a large</a:t>
            </a:r>
          </a:p>
          <a:p>
            <a:pPr marL="457200" lvl="1" indent="0">
              <a:buNone/>
            </a:pPr>
            <a:r>
              <a:rPr lang="en-GB" dirty="0"/>
              <a:t> </a:t>
            </a:r>
            <a:r>
              <a:rPr lang="en-GB" dirty="0" smtClean="0"/>
              <a:t>      self-contained research library.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Ted Nelson</a:t>
            </a:r>
          </a:p>
          <a:p>
            <a:pPr lvl="1"/>
            <a:r>
              <a:rPr lang="en-GB" dirty="0" smtClean="0"/>
              <a:t>Project Xanadu.</a:t>
            </a:r>
          </a:p>
          <a:p>
            <a:pPr lvl="1"/>
            <a:r>
              <a:rPr lang="en-GB" dirty="0" smtClean="0"/>
              <a:t>Envisioned as a “digital repository scheme</a:t>
            </a:r>
          </a:p>
          <a:p>
            <a:pPr marL="457200" lvl="1" indent="0">
              <a:buNone/>
            </a:pPr>
            <a:r>
              <a:rPr lang="en-GB" dirty="0" smtClean="0"/>
              <a:t>      for world-wide electronic publishing”.</a:t>
            </a:r>
          </a:p>
          <a:p>
            <a:pPr lvl="1"/>
            <a:r>
              <a:rPr lang="en-GB" dirty="0" smtClean="0"/>
              <a:t>First computer hypertext system.</a:t>
            </a:r>
          </a:p>
          <a:p>
            <a:pPr lvl="1"/>
            <a:r>
              <a:rPr lang="en-GB" dirty="0" smtClean="0"/>
              <a:t>First attempt at implementation began in 1960.</a:t>
            </a:r>
          </a:p>
          <a:p>
            <a:pPr lvl="1"/>
            <a:r>
              <a:rPr lang="en-GB" dirty="0" smtClean="0"/>
              <a:t>Incomplete implementation released in 1998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Tim Berners-Lee</a:t>
            </a:r>
          </a:p>
          <a:p>
            <a:pPr lvl="1"/>
            <a:r>
              <a:rPr lang="en-GB" dirty="0" smtClean="0"/>
              <a:t>1989 starts the WWW project at CERN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5368470" y="6244209"/>
            <a:ext cx="37755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hlinkClick r:id="rId3"/>
              </a:rPr>
              <a:t>http://en.wikipedia.org/wiki/</a:t>
            </a:r>
            <a:r>
              <a:rPr lang="en-NZ" dirty="0" smtClean="0">
                <a:hlinkClick r:id="rId3"/>
              </a:rPr>
              <a:t>Www</a:t>
            </a:r>
            <a:endParaRPr lang="en-NZ" dirty="0" smtClean="0"/>
          </a:p>
          <a:p>
            <a:endParaRPr lang="en-NZ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57732" y="919864"/>
            <a:ext cx="3290993" cy="2588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0256" y="3429000"/>
            <a:ext cx="3218469" cy="2732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081A3-B91B-A840-863D-E61F04D5D432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WWW project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Background:  CERN</a:t>
            </a:r>
          </a:p>
          <a:p>
            <a:pPr lvl="1"/>
            <a:r>
              <a:rPr lang="en-GB" dirty="0" smtClean="0"/>
              <a:t>Many networks existed</a:t>
            </a:r>
          </a:p>
          <a:p>
            <a:pPr lvl="1"/>
            <a:r>
              <a:rPr lang="en-GB" dirty="0" smtClean="0"/>
              <a:t>Each network had many documents</a:t>
            </a:r>
          </a:p>
          <a:p>
            <a:endParaRPr lang="en-GB" dirty="0" smtClean="0"/>
          </a:p>
          <a:p>
            <a:r>
              <a:rPr lang="en-GB" dirty="0" smtClean="0"/>
              <a:t>Aims</a:t>
            </a:r>
          </a:p>
          <a:p>
            <a:pPr lvl="1"/>
            <a:r>
              <a:rPr lang="en-GB" dirty="0" smtClean="0"/>
              <a:t>Access documents from any network in </a:t>
            </a:r>
            <a:br>
              <a:rPr lang="en-GB" dirty="0" smtClean="0"/>
            </a:br>
            <a:r>
              <a:rPr lang="en-GB" dirty="0" smtClean="0"/>
              <a:t>seamless manner</a:t>
            </a:r>
          </a:p>
          <a:p>
            <a:pPr lvl="1"/>
            <a:r>
              <a:rPr lang="en-GB" dirty="0" smtClean="0"/>
              <a:t>World-Wide (distributed)</a:t>
            </a:r>
          </a:p>
          <a:p>
            <a:pPr lvl="1"/>
            <a:r>
              <a:rPr lang="en-GB" dirty="0" smtClean="0"/>
              <a:t>Easy to add documents (dynamic)</a:t>
            </a:r>
          </a:p>
          <a:p>
            <a:endParaRPr lang="en-GB" dirty="0" smtClean="0"/>
          </a:p>
          <a:p>
            <a:r>
              <a:rPr lang="en-GB" dirty="0" smtClean="0"/>
              <a:t>Proposal</a:t>
            </a:r>
          </a:p>
          <a:p>
            <a:pPr lvl="1"/>
            <a:r>
              <a:rPr lang="en-GB" dirty="0" smtClean="0"/>
              <a:t>Use Hypertext</a:t>
            </a:r>
          </a:p>
          <a:p>
            <a:pPr lvl="1"/>
            <a:r>
              <a:rPr lang="en-GB" dirty="0" smtClean="0"/>
              <a:t>No intention to support hypermedia</a:t>
            </a:r>
          </a:p>
          <a:p>
            <a:pPr lvl="1"/>
            <a:r>
              <a:rPr lang="en-GB" dirty="0" smtClean="0"/>
              <a:t>Research only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289425" y="6207125"/>
            <a:ext cx="4854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solidFill>
                  <a:schemeClr val="bg1"/>
                </a:solidFill>
              </a:rPr>
              <a:t>http://en.wikipedia.org/wiki/WorldWideWeb</a:t>
            </a:r>
          </a:p>
        </p:txBody>
      </p:sp>
      <p:pic>
        <p:nvPicPr>
          <p:cNvPr id="7" name="Picture 9" descr="File:Tim Berners-Lee in though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334000" y="1367924"/>
            <a:ext cx="3628988" cy="458360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751224" y="6206972"/>
            <a:ext cx="4392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NZ" sz="900" dirty="0" smtClean="0"/>
              <a:t>This image by Paul Clarke, http://www.flickr.com/people/34916866@N02, licensed under Creative Commons Attribution 2.0 Generic</a:t>
            </a:r>
            <a:endParaRPr lang="en-NZ" sz="9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2B16-728A-A443-9D23-FCE80F568131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Evolution of the web (1)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1989</a:t>
            </a:r>
            <a:r>
              <a:rPr lang="en-GB" dirty="0"/>
              <a:t> </a:t>
            </a:r>
            <a:r>
              <a:rPr lang="en-GB" dirty="0" smtClean="0"/>
              <a:t> Tim Berners-Lee begins work on the WWW project</a:t>
            </a:r>
          </a:p>
          <a:p>
            <a:endParaRPr lang="en-GB" dirty="0" smtClean="0"/>
          </a:p>
          <a:p>
            <a:r>
              <a:rPr lang="en-GB" dirty="0" smtClean="0"/>
              <a:t>1991</a:t>
            </a:r>
            <a:r>
              <a:rPr lang="en-GB" dirty="0"/>
              <a:t> </a:t>
            </a:r>
            <a:r>
              <a:rPr lang="en-GB" dirty="0" smtClean="0"/>
              <a:t> WWW operational at CERN</a:t>
            </a:r>
          </a:p>
          <a:p>
            <a:endParaRPr lang="en-GB" dirty="0" smtClean="0"/>
          </a:p>
          <a:p>
            <a:r>
              <a:rPr lang="en-GB" dirty="0" smtClean="0"/>
              <a:t>1992</a:t>
            </a:r>
            <a:r>
              <a:rPr lang="en-GB" dirty="0"/>
              <a:t> </a:t>
            </a:r>
            <a:r>
              <a:rPr lang="en-GB" dirty="0" smtClean="0"/>
              <a:t> WWW goes public</a:t>
            </a:r>
          </a:p>
          <a:p>
            <a:endParaRPr lang="en-GB" dirty="0" smtClean="0"/>
          </a:p>
          <a:p>
            <a:r>
              <a:rPr lang="en-GB" dirty="0" smtClean="0"/>
              <a:t>1993</a:t>
            </a:r>
            <a:r>
              <a:rPr lang="en-GB" dirty="0"/>
              <a:t> </a:t>
            </a:r>
            <a:r>
              <a:rPr lang="en-GB" dirty="0" smtClean="0"/>
              <a:t> Mosaic created by Marc Andreessen (First GUI browser)</a:t>
            </a:r>
          </a:p>
          <a:p>
            <a:endParaRPr lang="en-GB" dirty="0" smtClean="0"/>
          </a:p>
          <a:p>
            <a:r>
              <a:rPr lang="en-GB" dirty="0" smtClean="0"/>
              <a:t>1994</a:t>
            </a:r>
            <a:r>
              <a:rPr lang="en-GB" dirty="0"/>
              <a:t> </a:t>
            </a:r>
            <a:r>
              <a:rPr lang="en-GB" dirty="0" smtClean="0"/>
              <a:t> US Senate allow commerce on Internet</a:t>
            </a:r>
          </a:p>
          <a:p>
            <a:endParaRPr lang="en-GB" dirty="0" smtClean="0"/>
          </a:p>
          <a:p>
            <a:r>
              <a:rPr lang="en-GB" dirty="0" smtClean="0"/>
              <a:t>1994</a:t>
            </a:r>
            <a:r>
              <a:rPr lang="en-GB" dirty="0"/>
              <a:t> </a:t>
            </a:r>
            <a:r>
              <a:rPr lang="en-GB" dirty="0" smtClean="0"/>
              <a:t> Netscape Communications formed, Yahoo! formed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462463" y="6207125"/>
            <a:ext cx="4681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solidFill>
                  <a:schemeClr val="bg1"/>
                </a:solidFill>
              </a:rPr>
              <a:t>http://en.wikipedia.org/wiki/Web_browser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251-0A75-C947-B5A5-0FFC6D7EFC8A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Evolution of the web (2)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1995  Microsoft Internet Explorer</a:t>
            </a:r>
          </a:p>
          <a:p>
            <a:endParaRPr lang="en-GB" dirty="0" smtClean="0"/>
          </a:p>
          <a:p>
            <a:r>
              <a:rPr lang="en-GB" dirty="0" smtClean="0"/>
              <a:t>1998  Netscape became open-source, developed into Mozilla</a:t>
            </a:r>
            <a:r>
              <a:rPr lang="en-GB" dirty="0"/>
              <a:t> </a:t>
            </a:r>
            <a:r>
              <a:rPr lang="en-GB" dirty="0" smtClean="0"/>
              <a:t>      Google founded</a:t>
            </a:r>
          </a:p>
          <a:p>
            <a:endParaRPr lang="en-GB" dirty="0" smtClean="0"/>
          </a:p>
          <a:p>
            <a:r>
              <a:rPr lang="en-GB" dirty="0" smtClean="0"/>
              <a:t>1997-2001  </a:t>
            </a:r>
            <a:r>
              <a:rPr lang="en-GB" dirty="0" smtClean="0"/>
              <a:t>“Dot-com” </a:t>
            </a:r>
            <a:r>
              <a:rPr lang="en-GB" dirty="0" smtClean="0"/>
              <a:t>bubble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2002-on </a:t>
            </a:r>
            <a:r>
              <a:rPr lang="en-GB" dirty="0"/>
              <a:t> </a:t>
            </a:r>
            <a:r>
              <a:rPr lang="en-US" dirty="0" smtClean="0"/>
              <a:t>The web </a:t>
            </a:r>
            <a:r>
              <a:rPr lang="en-US" dirty="0"/>
              <a:t>becomes ubiquitous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462463" y="6207125"/>
            <a:ext cx="46815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solidFill>
                  <a:schemeClr val="bg1"/>
                </a:solidFill>
              </a:rPr>
              <a:t>http://en.wikipedia.org/wiki/Web_browser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3C0-4814-204D-AA8D-9B4F10A26B5B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2364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Technical Details</a:t>
            </a:r>
          </a:p>
        </p:txBody>
      </p:sp>
      <p:sp>
        <p:nvSpPr>
          <p:cNvPr id="8196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HTML</a:t>
            </a:r>
          </a:p>
          <a:p>
            <a:pPr lvl="1"/>
            <a:r>
              <a:rPr lang="en-GB" dirty="0" smtClean="0"/>
              <a:t>Hypertext </a:t>
            </a:r>
            <a:r>
              <a:rPr lang="en-GB" dirty="0" err="1" smtClean="0"/>
              <a:t>Markup</a:t>
            </a:r>
            <a:r>
              <a:rPr lang="en-GB" dirty="0" smtClean="0"/>
              <a:t> Language</a:t>
            </a:r>
          </a:p>
          <a:p>
            <a:pPr lvl="1"/>
            <a:r>
              <a:rPr lang="en-GB" dirty="0" smtClean="0"/>
              <a:t>Language used to create Hypertext documents</a:t>
            </a:r>
          </a:p>
          <a:p>
            <a:pPr lvl="1"/>
            <a:r>
              <a:rPr lang="en-GB" dirty="0" smtClean="0"/>
              <a:t>Covered later on in course</a:t>
            </a:r>
          </a:p>
          <a:p>
            <a:endParaRPr lang="en-GB" dirty="0"/>
          </a:p>
          <a:p>
            <a:r>
              <a:rPr lang="en-GB" dirty="0" smtClean="0"/>
              <a:t>HTTP</a:t>
            </a:r>
          </a:p>
          <a:p>
            <a:pPr lvl="1"/>
            <a:r>
              <a:rPr lang="en-GB" dirty="0" smtClean="0"/>
              <a:t>Hypertext Transfer Protocol</a:t>
            </a:r>
          </a:p>
          <a:p>
            <a:pPr lvl="1"/>
            <a:r>
              <a:rPr lang="en-GB" dirty="0" smtClean="0"/>
              <a:t>Protocol used to transfer Hypertext documents</a:t>
            </a:r>
          </a:p>
          <a:p>
            <a:pPr lvl="1"/>
            <a:r>
              <a:rPr lang="en-GB" dirty="0" smtClean="0"/>
              <a:t>Client-Server Model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D98E-4299-134C-8A4C-18D7D9444A61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5113338" y="4038600"/>
            <a:ext cx="1755775" cy="1597025"/>
            <a:chOff x="3221" y="2544"/>
            <a:chExt cx="1106" cy="1006"/>
          </a:xfrm>
        </p:grpSpPr>
        <p:sp>
          <p:nvSpPr>
            <p:cNvPr id="8263" name="Line 3"/>
            <p:cNvSpPr>
              <a:spLocks noChangeShapeType="1"/>
            </p:cNvSpPr>
            <p:nvPr/>
          </p:nvSpPr>
          <p:spPr bwMode="auto">
            <a:xfrm flipV="1">
              <a:off x="3418" y="3093"/>
              <a:ext cx="136" cy="27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64" name="Line 4"/>
            <p:cNvSpPr>
              <a:spLocks noChangeShapeType="1"/>
            </p:cNvSpPr>
            <p:nvPr/>
          </p:nvSpPr>
          <p:spPr bwMode="auto">
            <a:xfrm>
              <a:off x="3554" y="3001"/>
              <a:ext cx="334" cy="41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65" name="Line 5"/>
            <p:cNvSpPr>
              <a:spLocks noChangeShapeType="1"/>
            </p:cNvSpPr>
            <p:nvPr/>
          </p:nvSpPr>
          <p:spPr bwMode="auto">
            <a:xfrm flipV="1">
              <a:off x="3888" y="3047"/>
              <a:ext cx="319" cy="36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66" name="Line 6"/>
            <p:cNvSpPr>
              <a:spLocks noChangeShapeType="1"/>
            </p:cNvSpPr>
            <p:nvPr/>
          </p:nvSpPr>
          <p:spPr bwMode="auto">
            <a:xfrm flipH="1" flipV="1">
              <a:off x="3888" y="2636"/>
              <a:ext cx="350" cy="45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67" name="Line 7"/>
            <p:cNvSpPr>
              <a:spLocks noChangeShapeType="1"/>
            </p:cNvSpPr>
            <p:nvPr/>
          </p:nvSpPr>
          <p:spPr bwMode="auto">
            <a:xfrm flipH="1">
              <a:off x="3554" y="2636"/>
              <a:ext cx="334" cy="36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68" name="Oval 8"/>
            <p:cNvSpPr>
              <a:spLocks noChangeArrowheads="1"/>
            </p:cNvSpPr>
            <p:nvPr/>
          </p:nvSpPr>
          <p:spPr bwMode="auto">
            <a:xfrm>
              <a:off x="3464" y="2909"/>
              <a:ext cx="287" cy="229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9" name="Oval 9"/>
            <p:cNvSpPr>
              <a:spLocks noChangeArrowheads="1"/>
            </p:cNvSpPr>
            <p:nvPr/>
          </p:nvSpPr>
          <p:spPr bwMode="auto">
            <a:xfrm>
              <a:off x="3751" y="3322"/>
              <a:ext cx="288" cy="228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70" name="Oval 10"/>
            <p:cNvSpPr>
              <a:spLocks noChangeArrowheads="1"/>
            </p:cNvSpPr>
            <p:nvPr/>
          </p:nvSpPr>
          <p:spPr bwMode="auto">
            <a:xfrm>
              <a:off x="4039" y="2955"/>
              <a:ext cx="288" cy="229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71" name="Oval 11"/>
            <p:cNvSpPr>
              <a:spLocks noChangeArrowheads="1"/>
            </p:cNvSpPr>
            <p:nvPr/>
          </p:nvSpPr>
          <p:spPr bwMode="auto">
            <a:xfrm>
              <a:off x="3751" y="2544"/>
              <a:ext cx="288" cy="229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72" name="Oval 12"/>
            <p:cNvSpPr>
              <a:spLocks noChangeArrowheads="1"/>
            </p:cNvSpPr>
            <p:nvPr/>
          </p:nvSpPr>
          <p:spPr bwMode="auto">
            <a:xfrm>
              <a:off x="3221" y="3230"/>
              <a:ext cx="288" cy="228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Technical Details</a:t>
            </a:r>
          </a:p>
        </p:txBody>
      </p:sp>
      <p:sp>
        <p:nvSpPr>
          <p:cNvPr id="8196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TCP/IP</a:t>
            </a:r>
          </a:p>
          <a:p>
            <a:pPr lvl="1"/>
            <a:r>
              <a:rPr lang="en-GB" dirty="0" smtClean="0"/>
              <a:t>Ensures data is routed reliably (see lecture 4)</a:t>
            </a:r>
          </a:p>
          <a:p>
            <a:endParaRPr lang="en-GB" dirty="0" smtClean="0"/>
          </a:p>
          <a:p>
            <a:r>
              <a:rPr lang="en-GB" dirty="0" smtClean="0"/>
              <a:t>WWW</a:t>
            </a:r>
          </a:p>
          <a:p>
            <a:pPr lvl="1"/>
            <a:r>
              <a:rPr lang="en-GB" dirty="0" smtClean="0"/>
              <a:t>Global body of information available using HTTP</a:t>
            </a:r>
          </a:p>
          <a:p>
            <a:endParaRPr lang="en-GB" dirty="0" smtClean="0"/>
          </a:p>
        </p:txBody>
      </p:sp>
      <p:grpSp>
        <p:nvGrpSpPr>
          <p:cNvPr id="8197" name="Group 15"/>
          <p:cNvGrpSpPr>
            <a:grpSpLocks/>
          </p:cNvGrpSpPr>
          <p:nvPr/>
        </p:nvGrpSpPr>
        <p:grpSpPr bwMode="auto">
          <a:xfrm>
            <a:off x="4433888" y="4256088"/>
            <a:ext cx="4054475" cy="1597025"/>
            <a:chOff x="1846" y="10934"/>
            <a:chExt cx="7952" cy="3124"/>
          </a:xfrm>
        </p:grpSpPr>
        <p:sp>
          <p:nvSpPr>
            <p:cNvPr id="8245" name="Line 16"/>
            <p:cNvSpPr>
              <a:spLocks noChangeShapeType="1"/>
            </p:cNvSpPr>
            <p:nvPr/>
          </p:nvSpPr>
          <p:spPr bwMode="auto">
            <a:xfrm flipV="1">
              <a:off x="1846" y="12212"/>
              <a:ext cx="666" cy="8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46" name="Line 17"/>
            <p:cNvSpPr>
              <a:spLocks noChangeShapeType="1"/>
            </p:cNvSpPr>
            <p:nvPr/>
          </p:nvSpPr>
          <p:spPr bwMode="auto">
            <a:xfrm flipV="1">
              <a:off x="2512" y="12070"/>
              <a:ext cx="1704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47" name="Line 18"/>
            <p:cNvSpPr>
              <a:spLocks noChangeShapeType="1"/>
            </p:cNvSpPr>
            <p:nvPr/>
          </p:nvSpPr>
          <p:spPr bwMode="auto">
            <a:xfrm flipV="1">
              <a:off x="4216" y="10934"/>
              <a:ext cx="1038" cy="1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48" name="Line 19"/>
            <p:cNvSpPr>
              <a:spLocks noChangeShapeType="1"/>
            </p:cNvSpPr>
            <p:nvPr/>
          </p:nvSpPr>
          <p:spPr bwMode="auto">
            <a:xfrm>
              <a:off x="5254" y="10934"/>
              <a:ext cx="994" cy="1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49" name="Line 20"/>
            <p:cNvSpPr>
              <a:spLocks noChangeShapeType="1"/>
            </p:cNvSpPr>
            <p:nvPr/>
          </p:nvSpPr>
          <p:spPr bwMode="auto">
            <a:xfrm flipH="1">
              <a:off x="5254" y="12212"/>
              <a:ext cx="994" cy="1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0" name="Line 21"/>
            <p:cNvSpPr>
              <a:spLocks noChangeShapeType="1"/>
            </p:cNvSpPr>
            <p:nvPr/>
          </p:nvSpPr>
          <p:spPr bwMode="auto">
            <a:xfrm flipH="1" flipV="1">
              <a:off x="4216" y="12070"/>
              <a:ext cx="1038" cy="1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1" name="Line 22"/>
            <p:cNvSpPr>
              <a:spLocks noChangeShapeType="1"/>
            </p:cNvSpPr>
            <p:nvPr/>
          </p:nvSpPr>
          <p:spPr bwMode="auto">
            <a:xfrm flipH="1">
              <a:off x="3692" y="12070"/>
              <a:ext cx="524" cy="9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2" name="Line 23"/>
            <p:cNvSpPr>
              <a:spLocks noChangeShapeType="1"/>
            </p:cNvSpPr>
            <p:nvPr/>
          </p:nvSpPr>
          <p:spPr bwMode="auto">
            <a:xfrm flipH="1">
              <a:off x="2938" y="13064"/>
              <a:ext cx="754" cy="9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3" name="Line 24"/>
            <p:cNvSpPr>
              <a:spLocks noChangeShapeType="1"/>
            </p:cNvSpPr>
            <p:nvPr/>
          </p:nvSpPr>
          <p:spPr bwMode="auto">
            <a:xfrm flipV="1">
              <a:off x="2938" y="13348"/>
              <a:ext cx="2316" cy="7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4" name="Line 25"/>
            <p:cNvSpPr>
              <a:spLocks noChangeShapeType="1"/>
            </p:cNvSpPr>
            <p:nvPr/>
          </p:nvSpPr>
          <p:spPr bwMode="auto">
            <a:xfrm>
              <a:off x="5254" y="13348"/>
              <a:ext cx="1704" cy="7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5" name="Line 26"/>
            <p:cNvSpPr>
              <a:spLocks noChangeShapeType="1"/>
            </p:cNvSpPr>
            <p:nvPr/>
          </p:nvSpPr>
          <p:spPr bwMode="auto">
            <a:xfrm flipV="1">
              <a:off x="6958" y="12780"/>
              <a:ext cx="568" cy="1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6" name="Line 27"/>
            <p:cNvSpPr>
              <a:spLocks noChangeShapeType="1"/>
            </p:cNvSpPr>
            <p:nvPr/>
          </p:nvSpPr>
          <p:spPr bwMode="auto">
            <a:xfrm>
              <a:off x="7526" y="12780"/>
              <a:ext cx="1278" cy="12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7" name="Line 28"/>
            <p:cNvSpPr>
              <a:spLocks noChangeShapeType="1"/>
            </p:cNvSpPr>
            <p:nvPr/>
          </p:nvSpPr>
          <p:spPr bwMode="auto">
            <a:xfrm flipV="1">
              <a:off x="8804" y="12638"/>
              <a:ext cx="568" cy="14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8" name="Line 29"/>
            <p:cNvSpPr>
              <a:spLocks noChangeShapeType="1"/>
            </p:cNvSpPr>
            <p:nvPr/>
          </p:nvSpPr>
          <p:spPr bwMode="auto">
            <a:xfrm flipV="1">
              <a:off x="9372" y="11218"/>
              <a:ext cx="426" cy="14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59" name="Line 30"/>
            <p:cNvSpPr>
              <a:spLocks noChangeShapeType="1"/>
            </p:cNvSpPr>
            <p:nvPr/>
          </p:nvSpPr>
          <p:spPr bwMode="auto">
            <a:xfrm flipH="1">
              <a:off x="8236" y="11218"/>
              <a:ext cx="156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60" name="Line 31"/>
            <p:cNvSpPr>
              <a:spLocks noChangeShapeType="1"/>
            </p:cNvSpPr>
            <p:nvPr/>
          </p:nvSpPr>
          <p:spPr bwMode="auto">
            <a:xfrm flipH="1">
              <a:off x="7526" y="11360"/>
              <a:ext cx="710" cy="14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61" name="Line 32"/>
            <p:cNvSpPr>
              <a:spLocks noChangeShapeType="1"/>
            </p:cNvSpPr>
            <p:nvPr/>
          </p:nvSpPr>
          <p:spPr bwMode="auto">
            <a:xfrm flipH="1" flipV="1">
              <a:off x="6248" y="12212"/>
              <a:ext cx="1278" cy="5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8262" name="Line 33"/>
            <p:cNvSpPr>
              <a:spLocks noChangeShapeType="1"/>
            </p:cNvSpPr>
            <p:nvPr/>
          </p:nvSpPr>
          <p:spPr bwMode="auto">
            <a:xfrm>
              <a:off x="7526" y="12780"/>
              <a:ext cx="18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</p:grpSp>
      <p:grpSp>
        <p:nvGrpSpPr>
          <p:cNvPr id="8198" name="Group 34"/>
          <p:cNvGrpSpPr>
            <a:grpSpLocks/>
          </p:cNvGrpSpPr>
          <p:nvPr/>
        </p:nvGrpSpPr>
        <p:grpSpPr bwMode="auto">
          <a:xfrm>
            <a:off x="4267200" y="4111625"/>
            <a:ext cx="4343400" cy="1814513"/>
            <a:chOff x="1518" y="10650"/>
            <a:chExt cx="8520" cy="3550"/>
          </a:xfrm>
        </p:grpSpPr>
        <p:grpSp>
          <p:nvGrpSpPr>
            <p:cNvPr id="8203" name="Group 35"/>
            <p:cNvGrpSpPr>
              <a:grpSpLocks/>
            </p:cNvGrpSpPr>
            <p:nvPr/>
          </p:nvGrpSpPr>
          <p:grpSpPr bwMode="auto">
            <a:xfrm>
              <a:off x="2370" y="11928"/>
              <a:ext cx="568" cy="426"/>
              <a:chOff x="2130" y="3408"/>
              <a:chExt cx="568" cy="426"/>
            </a:xfrm>
          </p:grpSpPr>
          <p:sp>
            <p:nvSpPr>
              <p:cNvPr id="8243" name="Rectangle 36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Rectangle 37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4" name="Group 38"/>
            <p:cNvGrpSpPr>
              <a:grpSpLocks/>
            </p:cNvGrpSpPr>
            <p:nvPr/>
          </p:nvGrpSpPr>
          <p:grpSpPr bwMode="auto">
            <a:xfrm>
              <a:off x="3364" y="12780"/>
              <a:ext cx="568" cy="426"/>
              <a:chOff x="2130" y="3408"/>
              <a:chExt cx="568" cy="426"/>
            </a:xfrm>
          </p:grpSpPr>
          <p:sp>
            <p:nvSpPr>
              <p:cNvPr id="8241" name="Rectangle 39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Rectangle 40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5" name="Group 41"/>
            <p:cNvGrpSpPr>
              <a:grpSpLocks/>
            </p:cNvGrpSpPr>
            <p:nvPr/>
          </p:nvGrpSpPr>
          <p:grpSpPr bwMode="auto">
            <a:xfrm>
              <a:off x="4074" y="11786"/>
              <a:ext cx="568" cy="426"/>
              <a:chOff x="2130" y="3408"/>
              <a:chExt cx="568" cy="426"/>
            </a:xfrm>
          </p:grpSpPr>
          <p:sp>
            <p:nvSpPr>
              <p:cNvPr id="8239" name="Rectangle 42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Rectangle 43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6" name="Group 44"/>
            <p:cNvGrpSpPr>
              <a:grpSpLocks/>
            </p:cNvGrpSpPr>
            <p:nvPr/>
          </p:nvGrpSpPr>
          <p:grpSpPr bwMode="auto">
            <a:xfrm>
              <a:off x="4970" y="10650"/>
              <a:ext cx="568" cy="426"/>
              <a:chOff x="2130" y="3408"/>
              <a:chExt cx="568" cy="426"/>
            </a:xfrm>
          </p:grpSpPr>
          <p:sp>
            <p:nvSpPr>
              <p:cNvPr id="8237" name="Rectangle 45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Rectangle 46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7" name="Group 47"/>
            <p:cNvGrpSpPr>
              <a:grpSpLocks/>
            </p:cNvGrpSpPr>
            <p:nvPr/>
          </p:nvGrpSpPr>
          <p:grpSpPr bwMode="auto">
            <a:xfrm>
              <a:off x="9470" y="11076"/>
              <a:ext cx="568" cy="426"/>
              <a:chOff x="2130" y="3408"/>
              <a:chExt cx="568" cy="426"/>
            </a:xfrm>
          </p:grpSpPr>
          <p:sp>
            <p:nvSpPr>
              <p:cNvPr id="8235" name="Rectangle 48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Rectangle 49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8" name="Group 50"/>
            <p:cNvGrpSpPr>
              <a:grpSpLocks/>
            </p:cNvGrpSpPr>
            <p:nvPr/>
          </p:nvGrpSpPr>
          <p:grpSpPr bwMode="auto">
            <a:xfrm>
              <a:off x="9044" y="12496"/>
              <a:ext cx="568" cy="426"/>
              <a:chOff x="2130" y="3408"/>
              <a:chExt cx="568" cy="426"/>
            </a:xfrm>
          </p:grpSpPr>
          <p:sp>
            <p:nvSpPr>
              <p:cNvPr id="8233" name="Rectangle 51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Rectangle 52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9" name="Group 53"/>
            <p:cNvGrpSpPr>
              <a:grpSpLocks/>
            </p:cNvGrpSpPr>
            <p:nvPr/>
          </p:nvGrpSpPr>
          <p:grpSpPr bwMode="auto">
            <a:xfrm>
              <a:off x="6630" y="13774"/>
              <a:ext cx="568" cy="426"/>
              <a:chOff x="2130" y="3408"/>
              <a:chExt cx="568" cy="426"/>
            </a:xfrm>
          </p:grpSpPr>
          <p:sp>
            <p:nvSpPr>
              <p:cNvPr id="8231" name="Rectangle 54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Rectangle 55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0" name="Group 56"/>
            <p:cNvGrpSpPr>
              <a:grpSpLocks/>
            </p:cNvGrpSpPr>
            <p:nvPr/>
          </p:nvGrpSpPr>
          <p:grpSpPr bwMode="auto">
            <a:xfrm>
              <a:off x="7908" y="11218"/>
              <a:ext cx="568" cy="426"/>
              <a:chOff x="2130" y="3408"/>
              <a:chExt cx="568" cy="426"/>
            </a:xfrm>
          </p:grpSpPr>
          <p:sp>
            <p:nvSpPr>
              <p:cNvPr id="8229" name="Rectangle 57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Rectangle 58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1" name="Group 59"/>
            <p:cNvGrpSpPr>
              <a:grpSpLocks/>
            </p:cNvGrpSpPr>
            <p:nvPr/>
          </p:nvGrpSpPr>
          <p:grpSpPr bwMode="auto">
            <a:xfrm>
              <a:off x="8476" y="13774"/>
              <a:ext cx="568" cy="426"/>
              <a:chOff x="2130" y="3408"/>
              <a:chExt cx="568" cy="426"/>
            </a:xfrm>
          </p:grpSpPr>
          <p:sp>
            <p:nvSpPr>
              <p:cNvPr id="8227" name="Rectangle 60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Rectangle 61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2" name="Group 62"/>
            <p:cNvGrpSpPr>
              <a:grpSpLocks/>
            </p:cNvGrpSpPr>
            <p:nvPr/>
          </p:nvGrpSpPr>
          <p:grpSpPr bwMode="auto">
            <a:xfrm>
              <a:off x="7198" y="12638"/>
              <a:ext cx="568" cy="426"/>
              <a:chOff x="2130" y="3408"/>
              <a:chExt cx="568" cy="426"/>
            </a:xfrm>
          </p:grpSpPr>
          <p:sp>
            <p:nvSpPr>
              <p:cNvPr id="8225" name="Rectangle 63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Rectangle 64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3" name="Group 65"/>
            <p:cNvGrpSpPr>
              <a:grpSpLocks/>
            </p:cNvGrpSpPr>
            <p:nvPr/>
          </p:nvGrpSpPr>
          <p:grpSpPr bwMode="auto">
            <a:xfrm>
              <a:off x="5920" y="11928"/>
              <a:ext cx="568" cy="426"/>
              <a:chOff x="2130" y="3408"/>
              <a:chExt cx="568" cy="426"/>
            </a:xfrm>
          </p:grpSpPr>
          <p:sp>
            <p:nvSpPr>
              <p:cNvPr id="8223" name="Rectangle 66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Rectangle 67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4" name="Group 68"/>
            <p:cNvGrpSpPr>
              <a:grpSpLocks/>
            </p:cNvGrpSpPr>
            <p:nvPr/>
          </p:nvGrpSpPr>
          <p:grpSpPr bwMode="auto">
            <a:xfrm>
              <a:off x="2698" y="13774"/>
              <a:ext cx="568" cy="426"/>
              <a:chOff x="2130" y="3408"/>
              <a:chExt cx="568" cy="426"/>
            </a:xfrm>
          </p:grpSpPr>
          <p:sp>
            <p:nvSpPr>
              <p:cNvPr id="8221" name="Rectangle 69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Rectangle 70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5" name="Group 71"/>
            <p:cNvGrpSpPr>
              <a:grpSpLocks/>
            </p:cNvGrpSpPr>
            <p:nvPr/>
          </p:nvGrpSpPr>
          <p:grpSpPr bwMode="auto">
            <a:xfrm>
              <a:off x="4970" y="13064"/>
              <a:ext cx="568" cy="426"/>
              <a:chOff x="2130" y="3408"/>
              <a:chExt cx="568" cy="426"/>
            </a:xfrm>
          </p:grpSpPr>
          <p:sp>
            <p:nvSpPr>
              <p:cNvPr id="8219" name="Rectangle 72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Rectangle 73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6" name="Group 74"/>
            <p:cNvGrpSpPr>
              <a:grpSpLocks/>
            </p:cNvGrpSpPr>
            <p:nvPr/>
          </p:nvGrpSpPr>
          <p:grpSpPr bwMode="auto">
            <a:xfrm>
              <a:off x="1518" y="12780"/>
              <a:ext cx="568" cy="426"/>
              <a:chOff x="2130" y="3408"/>
              <a:chExt cx="568" cy="426"/>
            </a:xfrm>
          </p:grpSpPr>
          <p:sp>
            <p:nvSpPr>
              <p:cNvPr id="8217" name="Rectangle 75"/>
              <p:cNvSpPr>
                <a:spLocks noChangeArrowheads="1"/>
              </p:cNvSpPr>
              <p:nvPr/>
            </p:nvSpPr>
            <p:spPr bwMode="auto">
              <a:xfrm>
                <a:off x="2272" y="3408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Rectangle 76"/>
              <p:cNvSpPr>
                <a:spLocks noChangeArrowheads="1"/>
              </p:cNvSpPr>
              <p:nvPr/>
            </p:nvSpPr>
            <p:spPr bwMode="auto">
              <a:xfrm>
                <a:off x="2130" y="3692"/>
                <a:ext cx="568" cy="14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199" name="Line 77"/>
          <p:cNvSpPr>
            <a:spLocks noChangeShapeType="1"/>
          </p:cNvSpPr>
          <p:nvPr/>
        </p:nvSpPr>
        <p:spPr bwMode="auto">
          <a:xfrm>
            <a:off x="2438400" y="4800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8200" name="Text Box 78"/>
          <p:cNvSpPr txBox="1">
            <a:spLocks noChangeArrowheads="1"/>
          </p:cNvSpPr>
          <p:nvPr/>
        </p:nvSpPr>
        <p:spPr bwMode="auto">
          <a:xfrm>
            <a:off x="1524000" y="4572000"/>
            <a:ext cx="9207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TCP/IP</a:t>
            </a:r>
          </a:p>
        </p:txBody>
      </p:sp>
      <p:sp>
        <p:nvSpPr>
          <p:cNvPr id="8201" name="Text Box 79"/>
          <p:cNvSpPr txBox="1">
            <a:spLocks noChangeArrowheads="1"/>
          </p:cNvSpPr>
          <p:nvPr/>
        </p:nvSpPr>
        <p:spPr bwMode="auto">
          <a:xfrm>
            <a:off x="1600200" y="5181600"/>
            <a:ext cx="781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latin typeface="Arial" charset="0"/>
              </a:rPr>
              <a:t>HTTP</a:t>
            </a:r>
          </a:p>
        </p:txBody>
      </p:sp>
      <p:sp>
        <p:nvSpPr>
          <p:cNvPr id="8202" name="Line 80"/>
          <p:cNvSpPr>
            <a:spLocks noChangeShapeType="1"/>
          </p:cNvSpPr>
          <p:nvPr/>
        </p:nvSpPr>
        <p:spPr bwMode="auto">
          <a:xfrm>
            <a:off x="2438400" y="5410200"/>
            <a:ext cx="685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D98E-4299-134C-8A4C-18D7D9444A61}" type="datetime1">
              <a:rPr lang="en-NZ" smtClean="0"/>
              <a:t>12/01/2016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111/111G: WWW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6946035"/>
      </p:ext>
    </p:extLst>
  </p:cSld>
  <p:clrMapOvr>
    <a:masterClrMapping/>
  </p:clrMapOvr>
</p:sld>
</file>

<file path=ppt/theme/theme1.xml><?xml version="1.0" encoding="utf-8"?>
<a:theme xmlns:a="http://schemas.openxmlformats.org/drawingml/2006/main" name="compsci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15183</TotalTime>
  <Words>2656</Words>
  <Application>Microsoft Office PowerPoint</Application>
  <PresentationFormat>On-screen Show (4:3)</PresentationFormat>
  <Paragraphs>734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compsci-theme</vt:lpstr>
      <vt:lpstr>COMPSCI 111 / 111G   An introduction to practical computing</vt:lpstr>
      <vt:lpstr>Hypertext</vt:lpstr>
      <vt:lpstr>Multimedia and Hypermedia</vt:lpstr>
      <vt:lpstr>History</vt:lpstr>
      <vt:lpstr>The WWW project</vt:lpstr>
      <vt:lpstr>Evolution of the web (1)</vt:lpstr>
      <vt:lpstr>Evolution of the web (2)</vt:lpstr>
      <vt:lpstr>Technical Details</vt:lpstr>
      <vt:lpstr>Technical Details</vt:lpstr>
      <vt:lpstr>Cyberspace Addresses</vt:lpstr>
      <vt:lpstr>Terms</vt:lpstr>
      <vt:lpstr>Accessing a web page (1)</vt:lpstr>
      <vt:lpstr>Accessing a web page (2)</vt:lpstr>
      <vt:lpstr>Accessing a web page (3)</vt:lpstr>
      <vt:lpstr>More Terms</vt:lpstr>
      <vt:lpstr>Logging web page access</vt:lpstr>
      <vt:lpstr>Navigating</vt:lpstr>
      <vt:lpstr>Problems</vt:lpstr>
      <vt:lpstr>Search Engines</vt:lpstr>
      <vt:lpstr>Can we trust the search engines?</vt:lpstr>
      <vt:lpstr>Crawling the Web: Where do search engines get their information?</vt:lpstr>
      <vt:lpstr>Searching</vt:lpstr>
      <vt:lpstr>Google Top Trending 2014</vt:lpstr>
      <vt:lpstr>Google Top Trending 2015</vt:lpstr>
      <vt:lpstr>Google News</vt:lpstr>
      <vt:lpstr>(Online) innovations</vt:lpstr>
      <vt:lpstr>Web-agents and other future directions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194</cp:revision>
  <cp:lastPrinted>2015-01-12T03:32:57Z</cp:lastPrinted>
  <dcterms:created xsi:type="dcterms:W3CDTF">2004-03-22T04:42:11Z</dcterms:created>
  <dcterms:modified xsi:type="dcterms:W3CDTF">2016-01-12T13:49:03Z</dcterms:modified>
</cp:coreProperties>
</file>