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98" r:id="rId4"/>
    <p:sldId id="258" r:id="rId5"/>
    <p:sldId id="297" r:id="rId6"/>
    <p:sldId id="264" r:id="rId7"/>
    <p:sldId id="306" r:id="rId8"/>
    <p:sldId id="271" r:id="rId9"/>
    <p:sldId id="294" r:id="rId10"/>
    <p:sldId id="272" r:id="rId11"/>
    <p:sldId id="307" r:id="rId12"/>
    <p:sldId id="308" r:id="rId13"/>
    <p:sldId id="295" r:id="rId14"/>
    <p:sldId id="302" r:id="rId15"/>
    <p:sldId id="304" r:id="rId16"/>
    <p:sldId id="261" r:id="rId17"/>
    <p:sldId id="262" r:id="rId18"/>
    <p:sldId id="277" r:id="rId19"/>
    <p:sldId id="279" r:id="rId20"/>
    <p:sldId id="280" r:id="rId21"/>
    <p:sldId id="281" r:id="rId22"/>
    <p:sldId id="284" r:id="rId23"/>
    <p:sldId id="285" r:id="rId24"/>
    <p:sldId id="286" r:id="rId25"/>
    <p:sldId id="287" r:id="rId26"/>
    <p:sldId id="289" r:id="rId27"/>
    <p:sldId id="290" r:id="rId28"/>
    <p:sldId id="303" r:id="rId29"/>
    <p:sldId id="293" r:id="rId30"/>
  </p:sldIdLst>
  <p:sldSz cx="9144000" cy="6858000" type="screen4x3"/>
  <p:notesSz cx="6797675" cy="9926638"/>
  <p:defaultTextStyle>
    <a:defPPr>
      <a:defRPr lang="en-N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36" userDrawn="1">
          <p15:clr>
            <a:srgbClr val="A4A3A4"/>
          </p15:clr>
        </p15:guide>
        <p15:guide id="2" pos="3224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  <a:srgbClr val="66CCFF"/>
    <a:srgbClr val="0000CC"/>
    <a:srgbClr val="0000FF"/>
    <a:srgbClr val="3366CC"/>
    <a:srgbClr val="00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18" autoAdjust="0"/>
    <p:restoredTop sz="78251" autoAdjust="0"/>
  </p:normalViewPr>
  <p:slideViewPr>
    <p:cSldViewPr snapToGrid="0" snapToObjects="1">
      <p:cViewPr varScale="1">
        <p:scale>
          <a:sx n="57" d="100"/>
          <a:sy n="57" d="100"/>
        </p:scale>
        <p:origin x="-88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4" d="100"/>
        <a:sy n="114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3918" y="-84"/>
      </p:cViewPr>
      <p:guideLst>
        <p:guide orient="horz" pos="2236"/>
        <p:guide orient="horz" pos="3127"/>
        <p:guide pos="3224"/>
        <p:guide pos="2141"/>
      </p:guideLst>
    </p:cSldViewPr>
  </p:notesViewPr>
  <p:gridSpacing cx="89612" cy="896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862" cy="4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3" tIns="47212" rIns="94423" bIns="47212" numCol="1" anchor="t" anchorCtr="0" compatLnSpc="1">
            <a:prstTxWarp prst="textNoShape">
              <a:avLst/>
            </a:prstTxWarp>
          </a:bodyPr>
          <a:lstStyle>
            <a:lvl1pPr defTabSz="94494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5" y="0"/>
            <a:ext cx="2945862" cy="4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3" tIns="47212" rIns="94423" bIns="47212" numCol="1" anchor="t" anchorCtr="0" compatLnSpc="1">
            <a:prstTxWarp prst="textNoShape">
              <a:avLst/>
            </a:prstTxWarp>
          </a:bodyPr>
          <a:lstStyle>
            <a:lvl1pPr algn="r" defTabSz="94494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7766"/>
            <a:ext cx="2945862" cy="49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3" tIns="47212" rIns="94423" bIns="47212" numCol="1" anchor="b" anchorCtr="0" compatLnSpc="1">
            <a:prstTxWarp prst="textNoShape">
              <a:avLst/>
            </a:prstTxWarp>
          </a:bodyPr>
          <a:lstStyle>
            <a:lvl1pPr defTabSz="94494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5" y="9427766"/>
            <a:ext cx="2945862" cy="49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3" tIns="47212" rIns="94423" bIns="47212" numCol="1" anchor="b" anchorCtr="0" compatLnSpc="1">
            <a:prstTxWarp prst="textNoShape">
              <a:avLst/>
            </a:prstTxWarp>
          </a:bodyPr>
          <a:lstStyle>
            <a:lvl1pPr algn="r" defTabSz="944940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BD2FDCF7-8084-4617-A39A-4E0DEF2C5F0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56492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862" cy="4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9" tIns="47751" rIns="95499" bIns="47751" numCol="1" anchor="t" anchorCtr="0" compatLnSpc="1">
            <a:prstTxWarp prst="textNoShape">
              <a:avLst/>
            </a:prstTxWarp>
          </a:bodyPr>
          <a:lstStyle>
            <a:lvl1pPr defTabSz="95566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5" y="0"/>
            <a:ext cx="2945862" cy="4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9" tIns="47751" rIns="95499" bIns="47751" numCol="1" anchor="t" anchorCtr="0" compatLnSpc="1">
            <a:prstTxWarp prst="textNoShape">
              <a:avLst/>
            </a:prstTxWarp>
          </a:bodyPr>
          <a:lstStyle>
            <a:lvl1pPr algn="r" defTabSz="95566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5" y="4716193"/>
            <a:ext cx="5438748" cy="446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9" tIns="47751" rIns="95499" bIns="477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noProof="0" smtClean="0"/>
              <a:t>Click to edit Master text styles</a:t>
            </a:r>
          </a:p>
          <a:p>
            <a:pPr lvl="1"/>
            <a:r>
              <a:rPr lang="en-NZ" noProof="0" smtClean="0"/>
              <a:t>Second level</a:t>
            </a:r>
          </a:p>
          <a:p>
            <a:pPr lvl="2"/>
            <a:r>
              <a:rPr lang="en-NZ" noProof="0" smtClean="0"/>
              <a:t>Third level</a:t>
            </a:r>
          </a:p>
          <a:p>
            <a:pPr lvl="3"/>
            <a:r>
              <a:rPr lang="en-NZ" noProof="0" smtClean="0"/>
              <a:t>Fourth level</a:t>
            </a:r>
          </a:p>
          <a:p>
            <a:pPr lvl="4"/>
            <a:r>
              <a:rPr lang="en-NZ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846"/>
            <a:ext cx="2945862" cy="49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9" tIns="47751" rIns="95499" bIns="47751" numCol="1" anchor="b" anchorCtr="0" compatLnSpc="1">
            <a:prstTxWarp prst="textNoShape">
              <a:avLst/>
            </a:prstTxWarp>
          </a:bodyPr>
          <a:lstStyle>
            <a:lvl1pPr defTabSz="95566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5" y="9430846"/>
            <a:ext cx="2945862" cy="49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9" tIns="47751" rIns="95499" bIns="47751" numCol="1" anchor="b" anchorCtr="0" compatLnSpc="1">
            <a:prstTxWarp prst="textNoShape">
              <a:avLst/>
            </a:prstTxWarp>
          </a:bodyPr>
          <a:lstStyle>
            <a:lvl1pPr algn="r" defTabSz="955660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4BE257F6-8D15-4373-8A15-8D3483DB96D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465692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rinting_pres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hyperlink" Target="http://en.wikipedia.org/wiki/File:Google%E2%80%99s_First_Production_Server.jpg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ser:ClueBot_N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HNL_Wiki_Wiki_Bus.jp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istory_of_Wikipedia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Kilroy_Was_Here_-_Washington_DC_WWII_Memorial.jp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200"/>
            <a:fld id="{A479CC41-F848-4F90-A010-3998BCA14D47}" type="slidenum">
              <a:rPr lang="en-NZ" smtClean="0"/>
              <a:pPr defTabSz="954200"/>
              <a:t>1</a:t>
            </a:fld>
            <a:endParaRPr lang="en-NZ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NZ" dirty="0" smtClean="0"/>
              <a:t>Pictures: Printing press,</a:t>
            </a:r>
            <a:r>
              <a:rPr lang="en-NZ" baseline="0" dirty="0" smtClean="0"/>
              <a:t> </a:t>
            </a:r>
            <a:r>
              <a:rPr lang="en-NZ" dirty="0" smtClean="0"/>
              <a:t>Google early servers</a:t>
            </a:r>
          </a:p>
          <a:p>
            <a:pPr eaLnBrk="1" hangingPunct="1"/>
            <a:endParaRPr lang="en-NZ" dirty="0" smtClean="0"/>
          </a:p>
          <a:p>
            <a:pPr defTabSz="882213" eaLnBrk="1" hangingPunct="1">
              <a:defRPr/>
            </a:pPr>
            <a:r>
              <a:rPr lang="en-NZ" dirty="0" smtClean="0"/>
              <a:t>Technologies we use to Publish things </a:t>
            </a:r>
            <a:r>
              <a:rPr lang="en-NZ" dirty="0" err="1" smtClean="0"/>
              <a:t>online:Wikis</a:t>
            </a:r>
            <a:r>
              <a:rPr lang="en-NZ" dirty="0" smtClean="0"/>
              <a:t> and blogs</a:t>
            </a:r>
            <a:r>
              <a:rPr lang="en-NZ" baseline="0" dirty="0" smtClean="0"/>
              <a:t> </a:t>
            </a:r>
            <a:r>
              <a:rPr lang="en-NZ" dirty="0" smtClean="0"/>
              <a:t>. Traditionally only business and corporations publish</a:t>
            </a:r>
            <a:endParaRPr lang="en-NZ" dirty="0"/>
          </a:p>
          <a:p>
            <a:pPr eaLnBrk="1" hangingPunct="1"/>
            <a:r>
              <a:rPr lang="en-NZ" dirty="0" smtClean="0"/>
              <a:t>To reach a large number of people: Newspaper television</a:t>
            </a:r>
          </a:p>
          <a:p>
            <a:pPr eaLnBrk="1" hangingPunct="1"/>
            <a:endParaRPr lang="en-NZ" dirty="0"/>
          </a:p>
          <a:p>
            <a:pPr eaLnBrk="1" hangingPunct="1"/>
            <a:r>
              <a:rPr lang="en-NZ" dirty="0" smtClean="0"/>
              <a:t>Now individuals can reach that number</a:t>
            </a:r>
          </a:p>
          <a:p>
            <a:pPr eaLnBrk="1" hangingPunct="1"/>
            <a:r>
              <a:rPr lang="en-NZ" dirty="0" smtClean="0"/>
              <a:t>Making connection to the audience</a:t>
            </a:r>
          </a:p>
          <a:p>
            <a:pPr eaLnBrk="1" hangingPunct="1"/>
            <a:r>
              <a:rPr lang="en-NZ" dirty="0" smtClean="0"/>
              <a:t>If it becomes popular you can reach millions</a:t>
            </a:r>
          </a:p>
          <a:p>
            <a:pPr eaLnBrk="1" hangingPunct="1"/>
            <a:endParaRPr lang="en-NZ" dirty="0"/>
          </a:p>
          <a:p>
            <a:r>
              <a:rPr lang="en-NZ" dirty="0" smtClean="0"/>
              <a:t>Extremely difficult 20 years ago</a:t>
            </a:r>
          </a:p>
          <a:p>
            <a:r>
              <a:rPr lang="en-NZ" dirty="0" smtClean="0"/>
              <a:t>Some</a:t>
            </a:r>
            <a:r>
              <a:rPr lang="en-NZ" baseline="0" dirty="0" smtClean="0"/>
              <a:t> of the w</a:t>
            </a:r>
            <a:r>
              <a:rPr lang="en-NZ" dirty="0" smtClean="0"/>
              <a:t>ays to publish</a:t>
            </a:r>
            <a:r>
              <a:rPr lang="en-NZ" baseline="0" dirty="0" smtClean="0"/>
              <a:t> information, available to everyone. Ways</a:t>
            </a:r>
            <a:r>
              <a:rPr lang="en-NZ" dirty="0" smtClean="0"/>
              <a:t> information is distributed has</a:t>
            </a:r>
            <a:r>
              <a:rPr lang="en-NZ" baseline="0" dirty="0" smtClean="0"/>
              <a:t> changed rapidly: very little of how your parents used to get their information is still the same, internet and related technology such as tablets, mobile phones, on-demand TV have changed how we consume information. Newspapers struggling, so is TV and traditional book publishers – everybody trying to come to terms with this brave new online world where everybody can reach everybody else.</a:t>
            </a:r>
          </a:p>
          <a:p>
            <a:endParaRPr lang="en-NZ" baseline="0" dirty="0" smtClean="0"/>
          </a:p>
          <a:p>
            <a:endParaRPr lang="en-NZ" baseline="0" dirty="0" smtClean="0"/>
          </a:p>
          <a:p>
            <a:pPr eaLnBrk="1" hangingPunct="1"/>
            <a:r>
              <a:rPr lang="en-NZ" dirty="0" smtClean="0">
                <a:hlinkClick r:id="rId3"/>
              </a:rPr>
              <a:t>http://en.wikipedia.org/wiki/Printing_press</a:t>
            </a:r>
            <a:endParaRPr lang="en-NZ" dirty="0" smtClean="0"/>
          </a:p>
          <a:p>
            <a:pPr eaLnBrk="1" hangingPunct="1"/>
            <a:r>
              <a:rPr lang="en-NZ" dirty="0" smtClean="0">
                <a:hlinkClick r:id="rId4"/>
              </a:rPr>
              <a:t>http://en.wikipedia.org/wiki/</a:t>
            </a:r>
            <a:r>
              <a:rPr lang="en-NZ" dirty="0" err="1" smtClean="0">
                <a:hlinkClick r:id="rId4"/>
              </a:rPr>
              <a:t>File:Google’s_First_Production_Server.jpg</a:t>
            </a:r>
            <a:endParaRPr lang="en-NZ" dirty="0" smtClean="0"/>
          </a:p>
          <a:p>
            <a:endParaRPr lang="en-NZ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30726" name="Picture 6" descr="File:Google’s First Production Serv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056143" y="1"/>
            <a:ext cx="3301554" cy="5533790"/>
          </a:xfrm>
          <a:prstGeom prst="rect">
            <a:avLst/>
          </a:prstGeom>
          <a:noFill/>
        </p:spPr>
      </p:pic>
      <p:pic>
        <p:nvPicPr>
          <p:cNvPr id="30728" name="Picture 8" descr="File:Wikimedia-servers-Sept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5816" y="447903"/>
            <a:ext cx="4104142" cy="5543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3393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Bots: In most cases, the vandalism is automatically detected and reverted by a bot, called </a:t>
            </a:r>
            <a:r>
              <a:rPr lang="en-US" dirty="0" smtClean="0">
                <a:hlinkClick r:id="rId3" tooltip="User:ClueBot NG"/>
              </a:rPr>
              <a:t>ClueBot NG</a:t>
            </a:r>
            <a:r>
              <a:rPr lang="en-US" dirty="0" smtClean="0"/>
              <a:t>. The vandal is always warned with no human intervention.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is currently unlikely to be the case, considering the reliability and speed of ClueBot NG and recent changes patrollers.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257F6-8D15-4373-8A15-8D3483DB96DC}" type="slidenum">
              <a:rPr lang="en-NZ" smtClean="0"/>
              <a:pPr>
                <a:defRPr/>
              </a:pPr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20779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NZ" dirty="0" smtClean="0"/>
              <a:t>Even though: Wiki quite</a:t>
            </a:r>
            <a:r>
              <a:rPr lang="en-NZ" baseline="0" dirty="0" smtClean="0"/>
              <a:t> reliable - mostly</a:t>
            </a:r>
            <a:endParaRPr lang="en-NZ" dirty="0" smtClean="0"/>
          </a:p>
          <a:p>
            <a:r>
              <a:rPr lang="en-NZ" dirty="0" smtClean="0"/>
              <a:t>Studies done</a:t>
            </a:r>
          </a:p>
          <a:p>
            <a:r>
              <a:rPr lang="en-NZ" dirty="0" smtClean="0"/>
              <a:t>E.B challenged it, Nature rebutted point by point</a:t>
            </a:r>
          </a:p>
          <a:p>
            <a:endParaRPr lang="en-NZ" dirty="0"/>
          </a:p>
          <a:p>
            <a:r>
              <a:rPr lang="en-NZ" dirty="0" smtClean="0"/>
              <a:t>When content destoryed – repaired extremly rapidly</a:t>
            </a:r>
          </a:p>
          <a:p>
            <a:r>
              <a:rPr lang="en-NZ" dirty="0" smtClean="0"/>
              <a:t>	most users don’t know anything is wrong</a:t>
            </a:r>
          </a:p>
          <a:p>
            <a:endParaRPr lang="en-NZ" dirty="0"/>
          </a:p>
          <a:p>
            <a:r>
              <a:rPr lang="en-NZ" dirty="0" smtClean="0"/>
              <a:t>When modified produces a list of all modifications – easy to go back to an earlier version</a:t>
            </a:r>
          </a:p>
          <a:p>
            <a:r>
              <a:rPr lang="en-NZ" dirty="0" smtClean="0"/>
              <a:t>	click on histoy, go back to previous version, click restore</a:t>
            </a:r>
          </a:p>
          <a:p>
            <a:endParaRPr lang="en-NZ" dirty="0" smtClean="0"/>
          </a:p>
          <a:p>
            <a:r>
              <a:rPr lang="mi-NZ" dirty="0" smtClean="0"/>
              <a:t>Academic articles beginning to cite Wikipedia </a:t>
            </a:r>
          </a:p>
          <a:p>
            <a:pPr lvl="1"/>
            <a:r>
              <a:rPr lang="mi-NZ" dirty="0" smtClean="0"/>
              <a:t>Over 600 citations in ScienceDirect database (2009)</a:t>
            </a:r>
            <a:endParaRPr lang="en-NZ" dirty="0" smtClean="0"/>
          </a:p>
          <a:p>
            <a:endParaRPr lang="en-NZ" dirty="0" smtClean="0"/>
          </a:p>
          <a:p>
            <a:endParaRPr lang="en-NZ" dirty="0"/>
          </a:p>
          <a:p>
            <a:r>
              <a:rPr lang="en-NZ" dirty="0" smtClean="0"/>
              <a:t>Nature – wikipedia general accurate</a:t>
            </a:r>
          </a:p>
          <a:p>
            <a:r>
              <a:rPr lang="en-NZ" dirty="0" smtClean="0"/>
              <a:t> </a:t>
            </a:r>
          </a:p>
          <a:p>
            <a:endParaRPr lang="en-NZ" dirty="0"/>
          </a:p>
          <a:p>
            <a:r>
              <a:rPr lang="en-NZ" dirty="0" smtClean="0"/>
              <a:t>Academics say don’t cite wikipedia….not suitable source</a:t>
            </a:r>
          </a:p>
          <a:p>
            <a:r>
              <a:rPr lang="en-NZ" dirty="0"/>
              <a:t>	</a:t>
            </a:r>
            <a:r>
              <a:rPr lang="en-NZ" dirty="0" smtClean="0"/>
              <a:t>but academics are citing it</a:t>
            </a:r>
          </a:p>
          <a:p>
            <a:r>
              <a:rPr lang="en-NZ" dirty="0"/>
              <a:t>	</a:t>
            </a:r>
            <a:r>
              <a:rPr lang="en-NZ" dirty="0" smtClean="0"/>
              <a:t>600 sites in science direct database in 2009</a:t>
            </a:r>
          </a:p>
          <a:p>
            <a:r>
              <a:rPr lang="en-NZ" dirty="0"/>
              <a:t>	</a:t>
            </a:r>
            <a:r>
              <a:rPr lang="en-NZ" dirty="0" smtClean="0"/>
              <a:t>and is growing</a:t>
            </a:r>
            <a:endParaRPr lang="en-NZ" dirty="0"/>
          </a:p>
          <a:p>
            <a:endParaRPr lang="en-NZ" dirty="0" smtClean="0"/>
          </a:p>
          <a:p>
            <a:r>
              <a:rPr lang="en-NZ" dirty="0" smtClean="0"/>
              <a:t>Critical of wikipedia (make sure it is right)</a:t>
            </a:r>
          </a:p>
          <a:p>
            <a:r>
              <a:rPr lang="en-NZ" dirty="0" smtClean="0"/>
              <a:t> 	Better for opinion then for evidence</a:t>
            </a:r>
          </a:p>
          <a:p>
            <a:endParaRPr lang="en-NZ" dirty="0"/>
          </a:p>
          <a:p>
            <a:r>
              <a:rPr lang="en-NZ" dirty="0" smtClean="0"/>
              <a:t>Citations in these notes from wikipedia – good way to get an introduction</a:t>
            </a:r>
          </a:p>
          <a:p>
            <a:r>
              <a:rPr lang="en-NZ" dirty="0"/>
              <a:t>	</a:t>
            </a:r>
            <a:r>
              <a:rPr lang="en-NZ" dirty="0" smtClean="0"/>
              <a:t>academic references at bottom of articles</a:t>
            </a:r>
          </a:p>
          <a:p>
            <a:endParaRPr lang="en-NZ" dirty="0"/>
          </a:p>
          <a:p>
            <a:r>
              <a:rPr lang="en-NZ" dirty="0" smtClean="0"/>
              <a:t> Annual conference/  hiearchy  down to subject managers, people</a:t>
            </a:r>
            <a:r>
              <a:rPr lang="en-NZ" baseline="0" dirty="0" smtClean="0"/>
              <a:t> for partiuclary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257F6-8D15-4373-8A15-8D3483DB96DC}" type="slidenum">
              <a:rPr lang="en-NZ" smtClean="0"/>
              <a:pPr>
                <a:defRPr/>
              </a:pPr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00517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Not just wikis that look exactly</a:t>
            </a:r>
            <a:r>
              <a:rPr lang="en-NZ" baseline="0" dirty="0" smtClean="0"/>
              <a:t> like </a:t>
            </a:r>
            <a:r>
              <a:rPr lang="en-NZ" baseline="0" dirty="0" err="1" smtClean="0"/>
              <a:t>wikipedia</a:t>
            </a:r>
            <a:r>
              <a:rPr lang="en-NZ" baseline="0" dirty="0" smtClean="0"/>
              <a:t>,  (i.e. also use the same software) but general websites that use the wiki model (user contribution etc.) </a:t>
            </a:r>
          </a:p>
          <a:p>
            <a:endParaRPr lang="en-NZ" baseline="0" dirty="0" smtClean="0"/>
          </a:p>
          <a:p>
            <a:r>
              <a:rPr lang="en-NZ" baseline="0" dirty="0" smtClean="0"/>
              <a:t>Roughly ordered by size (most of these have more than 10 million entries)</a:t>
            </a:r>
          </a:p>
          <a:p>
            <a:endParaRPr lang="en-NZ" baseline="0" dirty="0" smtClean="0"/>
          </a:p>
          <a:p>
            <a:r>
              <a:rPr lang="en-NZ" baseline="0" dirty="0" err="1" smtClean="0"/>
              <a:t>AboutUs</a:t>
            </a:r>
            <a:r>
              <a:rPr lang="en-NZ" baseline="0" dirty="0" smtClean="0"/>
              <a:t> (website wiki, automatically populated)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257F6-8D15-4373-8A15-8D3483DB96DC}" type="slidenum">
              <a:rPr lang="en-NZ" smtClean="0"/>
              <a:pPr>
                <a:defRPr/>
              </a:pPr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259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Reminder of slides not going to go through</a:t>
            </a:r>
          </a:p>
          <a:p>
            <a:endParaRPr lang="en-NZ" dirty="0"/>
          </a:p>
          <a:p>
            <a:r>
              <a:rPr lang="en-NZ" dirty="0" smtClean="0"/>
              <a:t>For labs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257F6-8D15-4373-8A15-8D3483DB96DC}" type="slidenum">
              <a:rPr lang="en-NZ" smtClean="0"/>
              <a:pPr>
                <a:defRPr/>
              </a:pPr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0918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257F6-8D15-4373-8A15-8D3483DB96DC}" type="slidenum">
              <a:rPr lang="en-NZ" smtClean="0"/>
              <a:pPr>
                <a:defRPr/>
              </a:pPr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525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257F6-8D15-4373-8A15-8D3483DB96DC}" type="slidenum">
              <a:rPr lang="en-NZ" smtClean="0"/>
              <a:pPr>
                <a:defRPr/>
              </a:pPr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6913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257F6-8D15-4373-8A15-8D3483DB96DC}" type="slidenum">
              <a:rPr lang="en-NZ" smtClean="0"/>
              <a:pPr>
                <a:defRPr/>
              </a:pPr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7646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Discussion</a:t>
            </a:r>
            <a:r>
              <a:rPr lang="en-NZ" baseline="0" dirty="0" smtClean="0"/>
              <a:t> pages can be very entertaining on Wikipedia: some people (lots) have very strong opinions on certain topics -&gt; edit wars.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257F6-8D15-4373-8A15-8D3483DB96DC}" type="slidenum">
              <a:rPr lang="en-NZ" smtClean="0"/>
              <a:pPr>
                <a:defRPr/>
              </a:pPr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5109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257F6-8D15-4373-8A15-8D3483DB96DC}" type="slidenum">
              <a:rPr lang="en-NZ" smtClean="0"/>
              <a:pPr>
                <a:defRPr/>
              </a:pPr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909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257F6-8D15-4373-8A15-8D3483DB96DC}" type="slidenum">
              <a:rPr lang="en-NZ" smtClean="0"/>
              <a:pPr>
                <a:defRPr/>
              </a:pPr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91795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NZ" dirty="0" smtClean="0"/>
              <a:t>Easy to use for non-technical person</a:t>
            </a:r>
          </a:p>
          <a:p>
            <a:endParaRPr lang="en-NZ" dirty="0"/>
          </a:p>
          <a:p>
            <a:r>
              <a:rPr lang="en-NZ" dirty="0" smtClean="0"/>
              <a:t>What is your target audience</a:t>
            </a:r>
          </a:p>
          <a:p>
            <a:r>
              <a:rPr lang="en-NZ" dirty="0" smtClean="0"/>
              <a:t>	blogs for children, teenagers, </a:t>
            </a:r>
            <a:r>
              <a:rPr lang="en-NZ" dirty="0" err="1" smtClean="0"/>
              <a:t>ploitical</a:t>
            </a:r>
            <a:endParaRPr lang="en-NZ" dirty="0" smtClean="0"/>
          </a:p>
          <a:p>
            <a:r>
              <a:rPr lang="en-NZ" dirty="0"/>
              <a:t>	</a:t>
            </a:r>
            <a:r>
              <a:rPr lang="en-NZ" dirty="0" smtClean="0"/>
              <a:t>formal or informal</a:t>
            </a:r>
            <a:endParaRPr lang="en-NZ" dirty="0"/>
          </a:p>
          <a:p>
            <a:r>
              <a:rPr lang="en-NZ" dirty="0" smtClean="0"/>
              <a:t>Text pictures videos</a:t>
            </a:r>
          </a:p>
          <a:p>
            <a:endParaRPr lang="en-NZ" dirty="0" smtClean="0"/>
          </a:p>
          <a:p>
            <a:r>
              <a:rPr lang="en-NZ" dirty="0" smtClean="0"/>
              <a:t>Copyright just as true on internet</a:t>
            </a:r>
          </a:p>
          <a:p>
            <a:r>
              <a:rPr lang="en-NZ" dirty="0" smtClean="0"/>
              <a:t>Copy just as illegal on the internet</a:t>
            </a:r>
          </a:p>
          <a:p>
            <a:endParaRPr lang="en-NZ" dirty="0"/>
          </a:p>
          <a:p>
            <a:r>
              <a:rPr lang="en-NZ" dirty="0" smtClean="0"/>
              <a:t>Easy to publish – people do it a lot</a:t>
            </a:r>
          </a:p>
          <a:p>
            <a:r>
              <a:rPr lang="en-NZ" dirty="0" smtClean="0"/>
              <a:t>People in the industry know the privacy laws</a:t>
            </a:r>
          </a:p>
          <a:p>
            <a:r>
              <a:rPr lang="en-NZ" dirty="0" smtClean="0"/>
              <a:t>Individuals don’t</a:t>
            </a:r>
          </a:p>
          <a:p>
            <a:endParaRPr lang="en-NZ" dirty="0"/>
          </a:p>
          <a:p>
            <a:r>
              <a:rPr lang="en-NZ" dirty="0" smtClean="0"/>
              <a:t>Other people may not want their details published – friends names</a:t>
            </a:r>
          </a:p>
          <a:p>
            <a:r>
              <a:rPr lang="en-NZ" dirty="0" smtClean="0"/>
              <a:t>Internet is archived indefinately</a:t>
            </a:r>
          </a:p>
          <a:p>
            <a:endParaRPr lang="en-NZ" dirty="0"/>
          </a:p>
          <a:p>
            <a:r>
              <a:rPr lang="en-NZ" dirty="0" smtClean="0"/>
              <a:t>Internet history site (what did this website look like January 23 1998)</a:t>
            </a:r>
          </a:p>
          <a:p>
            <a:r>
              <a:rPr lang="en-NZ" dirty="0" smtClean="0"/>
              <a:t>Facebook – timeline</a:t>
            </a:r>
          </a:p>
          <a:p>
            <a:endParaRPr lang="en-NZ" dirty="0"/>
          </a:p>
          <a:p>
            <a:r>
              <a:rPr lang="en-NZ" dirty="0" smtClean="0"/>
              <a:t>Cultural differences – operating in international medium</a:t>
            </a:r>
          </a:p>
          <a:p>
            <a:r>
              <a:rPr lang="en-NZ" dirty="0" smtClean="0"/>
              <a:t>People publish stuff they won’t normally tell complete strangers</a:t>
            </a:r>
          </a:p>
          <a:p>
            <a:r>
              <a:rPr lang="en-NZ" dirty="0" smtClean="0"/>
              <a:t>Strangers could be gang members – sell drugs – serial rapists – EVERYBODY: “gee I am not looking forward to walking home tonight because I have to walk down this scary street….</a:t>
            </a:r>
          </a:p>
          <a:p>
            <a:r>
              <a:rPr lang="en-NZ" dirty="0" smtClean="0"/>
              <a:t>I am enjoying my soceer game, I play it every Wednesday….(now know where you are every Wednesday)</a:t>
            </a:r>
          </a:p>
          <a:p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257F6-8D15-4373-8A15-8D3483DB96DC}" type="slidenum">
              <a:rPr lang="en-NZ" smtClean="0"/>
              <a:pPr>
                <a:defRPr/>
              </a:pPr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771862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257F6-8D15-4373-8A15-8D3483DB96DC}" type="slidenum">
              <a:rPr lang="en-NZ" smtClean="0"/>
              <a:pPr>
                <a:defRPr/>
              </a:pPr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95049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257F6-8D15-4373-8A15-8D3483DB96DC}" type="slidenum">
              <a:rPr lang="en-NZ" smtClean="0"/>
              <a:pPr>
                <a:defRPr/>
              </a:pPr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3936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257F6-8D15-4373-8A15-8D3483DB96DC}" type="slidenum">
              <a:rPr lang="en-NZ" smtClean="0"/>
              <a:pPr>
                <a:defRPr/>
              </a:pPr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220107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257F6-8D15-4373-8A15-8D3483DB96DC}" type="slidenum">
              <a:rPr lang="en-NZ" smtClean="0"/>
              <a:pPr>
                <a:defRPr/>
              </a:pPr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160525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257F6-8D15-4373-8A15-8D3483DB96DC}" type="slidenum">
              <a:rPr lang="en-NZ" smtClean="0"/>
              <a:pPr>
                <a:defRPr/>
              </a:pPr>
              <a:t>27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70473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Web=constantly evolving landscape: none of the things we talked about existed 20 years ago, few 15 -&gt; no idea </a:t>
            </a:r>
            <a:r>
              <a:rPr lang="en-NZ" dirty="0" err="1" smtClean="0"/>
              <a:t>whats</a:t>
            </a:r>
            <a:r>
              <a:rPr lang="en-NZ" dirty="0" smtClean="0"/>
              <a:t> going to happen within the next decade.</a:t>
            </a:r>
          </a:p>
          <a:p>
            <a:endParaRPr lang="en-NZ" dirty="0" smtClean="0"/>
          </a:p>
          <a:p>
            <a:r>
              <a:rPr lang="en-NZ" dirty="0" smtClean="0"/>
              <a:t>Tumblr also big in terms of microblogging</a:t>
            </a:r>
          </a:p>
          <a:p>
            <a:endParaRPr lang="en-NZ" dirty="0" smtClean="0"/>
          </a:p>
          <a:p>
            <a:r>
              <a:rPr lang="en-NZ" dirty="0" smtClean="0"/>
              <a:t>Amazon offers biggest market</a:t>
            </a:r>
            <a:r>
              <a:rPr lang="en-NZ" baseline="0" dirty="0" smtClean="0"/>
              <a:t> access (over 100 countries for kindle store) but .</a:t>
            </a:r>
            <a:r>
              <a:rPr lang="en-NZ" baseline="0" dirty="0" err="1" smtClean="0"/>
              <a:t>mobi</a:t>
            </a:r>
            <a:r>
              <a:rPr lang="en-NZ" baseline="0" dirty="0" smtClean="0"/>
              <a:t> is proprietary format vs the more common </a:t>
            </a:r>
            <a:r>
              <a:rPr lang="en-NZ" baseline="0" dirty="0" err="1" smtClean="0"/>
              <a:t>epub</a:t>
            </a:r>
            <a:r>
              <a:rPr lang="en-NZ" baseline="0" dirty="0" smtClean="0"/>
              <a:t> format</a:t>
            </a:r>
          </a:p>
          <a:p>
            <a:r>
              <a:rPr lang="en-NZ" baseline="0" dirty="0" smtClean="0"/>
              <a:t>Creating an </a:t>
            </a:r>
            <a:r>
              <a:rPr lang="en-NZ" baseline="0" dirty="0" err="1" smtClean="0"/>
              <a:t>Ebook</a:t>
            </a:r>
            <a:r>
              <a:rPr lang="en-NZ" baseline="0" dirty="0" smtClean="0"/>
              <a:t> easy with freely available tools. Manuals online.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257F6-8D15-4373-8A15-8D3483DB96DC}" type="slidenum">
              <a:rPr lang="en-NZ" smtClean="0"/>
              <a:pPr>
                <a:defRPr/>
              </a:pPr>
              <a:t>28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88411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257F6-8D15-4373-8A15-8D3483DB96DC}" type="slidenum">
              <a:rPr lang="en-NZ" smtClean="0"/>
              <a:pPr>
                <a:defRPr/>
              </a:pPr>
              <a:t>29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7827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213">
              <a:defRPr/>
            </a:pPr>
            <a:r>
              <a:rPr lang="en-NZ" dirty="0" smtClean="0"/>
              <a:t>Excerpt from his journal </a:t>
            </a:r>
            <a:r>
              <a:rPr lang="mi-NZ" dirty="0" smtClean="0"/>
              <a:t>Photographic reproduction of expired copyright material  Leonardo da vinci’s journal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257F6-8D15-4373-8A15-8D3483DB96DC}" type="slidenum">
              <a:rPr lang="en-NZ" smtClean="0"/>
              <a:pPr>
                <a:defRPr/>
              </a:pPr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72075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 1997, John </a:t>
            </a:r>
            <a:r>
              <a:rPr lang="en-US" dirty="0" err="1"/>
              <a:t>Bargerm</a:t>
            </a:r>
            <a:r>
              <a:rPr lang="en-US" dirty="0"/>
              <a:t>, editor of Robot Wisdom, coined the term “web-log” while attempting to describe the daily list of sites that he “logged” onto during his web travels. </a:t>
            </a:r>
            <a:endParaRPr lang="mi-NZ" dirty="0" smtClean="0"/>
          </a:p>
          <a:p>
            <a:r>
              <a:rPr lang="mi-NZ" dirty="0" smtClean="0"/>
              <a:t>Blogging</a:t>
            </a:r>
            <a:r>
              <a:rPr lang="mi-NZ" baseline="0" dirty="0" smtClean="0"/>
              <a:t> took off in ’99 and shortly thereafter.</a:t>
            </a:r>
            <a:endParaRPr lang="mi-NZ" dirty="0" smtClean="0"/>
          </a:p>
          <a:p>
            <a:endParaRPr lang="mi-NZ" dirty="0" smtClean="0"/>
          </a:p>
          <a:p>
            <a:r>
              <a:rPr lang="mi-NZ" dirty="0" smtClean="0"/>
              <a:t>Stewart Brand whole earth</a:t>
            </a:r>
            <a:r>
              <a:rPr lang="mi-NZ" baseline="0" dirty="0" smtClean="0"/>
              <a:t> catalogue</a:t>
            </a:r>
          </a:p>
          <a:p>
            <a:r>
              <a:rPr lang="mi-NZ" baseline="0" dirty="0" smtClean="0"/>
              <a:t>The well</a:t>
            </a:r>
          </a:p>
          <a:p>
            <a:r>
              <a:rPr lang="en-US" baseline="0" dirty="0" smtClean="0"/>
              <a:t>B</a:t>
            </a:r>
            <a:r>
              <a:rPr lang="mi-NZ" baseline="0" dirty="0" smtClean="0"/>
              <a:t>iking SF, vegan food, arthouse movies</a:t>
            </a:r>
          </a:p>
          <a:p>
            <a:r>
              <a:rPr lang="mi-NZ" baseline="0" dirty="0" smtClean="0"/>
              <a:t>Info wants to be free</a:t>
            </a:r>
          </a:p>
          <a:p>
            <a:r>
              <a:rPr lang="mi-NZ" baseline="0" dirty="0" smtClean="0"/>
              <a:t>Top of Blog = last entry</a:t>
            </a:r>
            <a:endParaRPr lang="mi-NZ" dirty="0" smtClean="0"/>
          </a:p>
          <a:p>
            <a:endParaRPr lang="en-NZ" dirty="0" smtClean="0"/>
          </a:p>
          <a:p>
            <a:r>
              <a:rPr lang="en-NZ" dirty="0" smtClean="0"/>
              <a:t>Scripts make it very very easy to add new content</a:t>
            </a:r>
          </a:p>
          <a:p>
            <a:endParaRPr lang="en-NZ" dirty="0" smtClean="0"/>
          </a:p>
          <a:p>
            <a:r>
              <a:rPr lang="en-NZ" dirty="0" smtClean="0"/>
              <a:t>Text area hit submit and gets added</a:t>
            </a:r>
          </a:p>
          <a:p>
            <a:endParaRPr lang="en-NZ" dirty="0"/>
          </a:p>
          <a:p>
            <a:r>
              <a:rPr lang="en-NZ" dirty="0" smtClean="0"/>
              <a:t>Posts maintained in reverse chronological order</a:t>
            </a:r>
          </a:p>
          <a:p>
            <a:endParaRPr lang="en-NZ" dirty="0"/>
          </a:p>
          <a:p>
            <a:r>
              <a:rPr lang="en-NZ" dirty="0" smtClean="0"/>
              <a:t>Current month displayed – other months archived</a:t>
            </a:r>
          </a:p>
          <a:p>
            <a:r>
              <a:rPr lang="en-NZ" dirty="0" smtClean="0"/>
              <a:t>So very popular</a:t>
            </a:r>
          </a:p>
          <a:p>
            <a:r>
              <a:rPr lang="en-NZ" dirty="0"/>
              <a:t>	</a:t>
            </a:r>
            <a:r>
              <a:rPr lang="en-NZ" dirty="0" smtClean="0"/>
              <a:t>online diary</a:t>
            </a:r>
          </a:p>
          <a:p>
            <a:r>
              <a:rPr lang="en-NZ" dirty="0"/>
              <a:t>	</a:t>
            </a:r>
            <a:r>
              <a:rPr lang="en-NZ" dirty="0" smtClean="0"/>
              <a:t>research journals</a:t>
            </a:r>
          </a:p>
          <a:p>
            <a:r>
              <a:rPr lang="en-NZ" dirty="0"/>
              <a:t>	</a:t>
            </a:r>
            <a:r>
              <a:rPr lang="en-NZ" dirty="0" smtClean="0"/>
              <a:t>companies can keep clients informed – IT support</a:t>
            </a:r>
          </a:p>
          <a:p>
            <a:r>
              <a:rPr lang="en-NZ" dirty="0" smtClean="0"/>
              <a:t>	political groups</a:t>
            </a:r>
          </a:p>
          <a:p>
            <a:r>
              <a:rPr lang="en-NZ" dirty="0" smtClean="0"/>
              <a:t>Blog – normally means txt based</a:t>
            </a:r>
          </a:p>
          <a:p>
            <a:r>
              <a:rPr lang="en-NZ" dirty="0" smtClean="0"/>
              <a:t>Podcosts – audio blog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257F6-8D15-4373-8A15-8D3483DB96DC}" type="slidenum">
              <a:rPr lang="en-NZ" smtClean="0"/>
              <a:pPr>
                <a:defRPr/>
              </a:pPr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29135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http://www.therichest.com/rich-list/world/worlds-10-top-earning-bloggers/</a:t>
            </a:r>
          </a:p>
          <a:p>
            <a:endParaRPr lang="en-NZ" dirty="0" smtClean="0"/>
          </a:p>
          <a:p>
            <a:r>
              <a:rPr lang="en-NZ" dirty="0" err="1" smtClean="0"/>
              <a:t>Mashable</a:t>
            </a:r>
            <a:r>
              <a:rPr lang="en-NZ" dirty="0" smtClean="0"/>
              <a:t>: news/social media, with local outlets</a:t>
            </a:r>
          </a:p>
          <a:p>
            <a:r>
              <a:rPr lang="en-NZ" dirty="0" smtClean="0"/>
              <a:t>Gizmodo: Technology</a:t>
            </a:r>
          </a:p>
          <a:p>
            <a:r>
              <a:rPr lang="en-NZ" dirty="0" smtClean="0"/>
              <a:t>TMZ:</a:t>
            </a:r>
            <a:r>
              <a:rPr lang="en-NZ" baseline="0" dirty="0" smtClean="0"/>
              <a:t> Entertainment, Celebrities, Gossip</a:t>
            </a:r>
          </a:p>
          <a:p>
            <a:r>
              <a:rPr lang="en-NZ" baseline="0" dirty="0" smtClean="0"/>
              <a:t>Business Insider: Business Technology – made up in entertaining ways (have to, to make it appeal to masses</a:t>
            </a:r>
          </a:p>
          <a:p>
            <a:endParaRPr lang="en-NZ" baseline="0" dirty="0" smtClean="0"/>
          </a:p>
          <a:p>
            <a:r>
              <a:rPr lang="en-NZ" baseline="0" dirty="0" smtClean="0"/>
              <a:t>Biggest (according to online </a:t>
            </a:r>
            <a:r>
              <a:rPr lang="en-NZ" baseline="0" dirty="0" err="1" smtClean="0"/>
              <a:t>lsits</a:t>
            </a:r>
            <a:r>
              <a:rPr lang="en-NZ" baseline="0" dirty="0" smtClean="0"/>
              <a:t>): Huffington Post (110 million monthly visitors) , however more of a classical news site that uses blog-tech</a:t>
            </a:r>
          </a:p>
          <a:p>
            <a:endParaRPr lang="en-NZ" baseline="0" dirty="0" smtClean="0"/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257F6-8D15-4373-8A15-8D3483DB96DC}" type="slidenum">
              <a:rPr lang="en-NZ" smtClean="0"/>
              <a:pPr>
                <a:defRPr/>
              </a:pPr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9464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NZ" dirty="0" smtClean="0"/>
              <a:t>Arab spring: Transformative</a:t>
            </a:r>
            <a:r>
              <a:rPr lang="en-NZ" baseline="0" dirty="0" smtClean="0"/>
              <a:t>. Use satellite phones</a:t>
            </a:r>
          </a:p>
          <a:p>
            <a:endParaRPr lang="en-NZ" dirty="0" smtClean="0"/>
          </a:p>
          <a:p>
            <a:r>
              <a:rPr lang="en-NZ" dirty="0" smtClean="0"/>
              <a:t>Letters to editors declined. Replaced by online comments </a:t>
            </a:r>
          </a:p>
          <a:p>
            <a:r>
              <a:rPr lang="en-NZ" dirty="0" smtClean="0"/>
              <a:t>Guardian</a:t>
            </a:r>
          </a:p>
          <a:p>
            <a:endParaRPr lang="en-NZ" dirty="0" smtClean="0"/>
          </a:p>
          <a:p>
            <a:r>
              <a:rPr lang="en-NZ" dirty="0" smtClean="0"/>
              <a:t>War in IRAQ – blogs used by western media</a:t>
            </a:r>
          </a:p>
          <a:p>
            <a:r>
              <a:rPr lang="en-NZ" dirty="0"/>
              <a:t>	</a:t>
            </a:r>
            <a:r>
              <a:rPr lang="en-NZ" dirty="0" smtClean="0"/>
              <a:t>people posting what actually happening</a:t>
            </a:r>
          </a:p>
          <a:p>
            <a:r>
              <a:rPr lang="en-NZ" dirty="0"/>
              <a:t>	</a:t>
            </a:r>
            <a:r>
              <a:rPr lang="en-NZ" dirty="0" smtClean="0"/>
              <a:t>could be a different perspective</a:t>
            </a:r>
          </a:p>
          <a:p>
            <a:r>
              <a:rPr lang="en-NZ" dirty="0" smtClean="0"/>
              <a:t>	political organizations can affect what is in these blogs</a:t>
            </a:r>
          </a:p>
          <a:p>
            <a:endParaRPr lang="en-NZ" dirty="0" smtClean="0"/>
          </a:p>
          <a:p>
            <a:r>
              <a:rPr lang="en-NZ" dirty="0" smtClean="0"/>
              <a:t>http://www.welovetheiraqiinformationminister.com/</a:t>
            </a:r>
          </a:p>
          <a:p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Just now: </a:t>
            </a:r>
            <a:r>
              <a:rPr lang="en-NZ" b="1" dirty="0" err="1"/>
              <a:t>Raif</a:t>
            </a:r>
            <a:r>
              <a:rPr lang="en-NZ" b="1" dirty="0"/>
              <a:t> </a:t>
            </a:r>
            <a:r>
              <a:rPr lang="en-NZ" b="1" dirty="0" err="1"/>
              <a:t>Badawi</a:t>
            </a:r>
            <a:r>
              <a:rPr lang="en-NZ" b="1" dirty="0"/>
              <a:t>, </a:t>
            </a:r>
            <a:r>
              <a:rPr lang="en-NZ" dirty="0" smtClean="0"/>
              <a:t>Saudi Arabian blogger, convicted</a:t>
            </a:r>
            <a:r>
              <a:rPr lang="en-NZ" baseline="0" dirty="0" smtClean="0"/>
              <a:t> to 1000 lashes for ‘propagating liberal </a:t>
            </a:r>
            <a:r>
              <a:rPr lang="en-NZ" baseline="0" dirty="0" err="1" smtClean="0"/>
              <a:t>thought+violating</a:t>
            </a:r>
            <a:r>
              <a:rPr lang="en-NZ" baseline="0" dirty="0" smtClean="0"/>
              <a:t> Islamic values’  through his blog</a:t>
            </a:r>
          </a:p>
          <a:p>
            <a:endParaRPr lang="en-NZ" dirty="0" smtClean="0"/>
          </a:p>
          <a:p>
            <a:r>
              <a:rPr lang="en-NZ" dirty="0" smtClean="0"/>
              <a:t>CAMPAIGN FOR FREE SPEECH ONLINE</a:t>
            </a:r>
          </a:p>
          <a:p>
            <a:r>
              <a:rPr lang="en-NZ" dirty="0"/>
              <a:t>	</a:t>
            </a:r>
            <a:r>
              <a:rPr lang="en-NZ" dirty="0" smtClean="0"/>
              <a:t>people can be put underpressure or</a:t>
            </a:r>
          </a:p>
          <a:p>
            <a:r>
              <a:rPr lang="en-NZ" dirty="0"/>
              <a:t>	</a:t>
            </a:r>
            <a:r>
              <a:rPr lang="en-NZ" dirty="0" smtClean="0"/>
              <a:t>organizations can be shut down</a:t>
            </a:r>
          </a:p>
          <a:p>
            <a:endParaRPr lang="en-NZ" dirty="0"/>
          </a:p>
          <a:p>
            <a:r>
              <a:rPr lang="en-NZ" dirty="0" smtClean="0"/>
              <a:t>Internet is freeest but not completely free</a:t>
            </a:r>
          </a:p>
          <a:p>
            <a:endParaRPr lang="en-NZ" dirty="0"/>
          </a:p>
          <a:p>
            <a:r>
              <a:rPr lang="en-NZ" dirty="0" smtClean="0"/>
              <a:t>Small groups can build community</a:t>
            </a:r>
          </a:p>
          <a:p>
            <a:r>
              <a:rPr lang="en-NZ" dirty="0" smtClean="0"/>
              <a:t>Pamphlets, street corners, meetings</a:t>
            </a:r>
          </a:p>
          <a:p>
            <a:r>
              <a:rPr lang="en-NZ" dirty="0" smtClean="0"/>
              <a:t>Now easier</a:t>
            </a:r>
          </a:p>
          <a:p>
            <a:endParaRPr lang="en-NZ" dirty="0"/>
          </a:p>
          <a:p>
            <a:pPr marL="220553" indent="-220553">
              <a:buAutoNum type="arabicParenR"/>
            </a:pPr>
            <a:r>
              <a:rPr lang="en-NZ" dirty="0" smtClean="0"/>
              <a:t>Blog webpage consists series posted messages</a:t>
            </a:r>
          </a:p>
          <a:p>
            <a:pPr marL="661660" lvl="1" indent="-220553">
              <a:buAutoNum type="arabicParenR"/>
            </a:pPr>
            <a:r>
              <a:rPr lang="en-NZ" dirty="0" smtClean="0"/>
              <a:t>Easy to add new content</a:t>
            </a:r>
          </a:p>
          <a:p>
            <a:pPr marL="661660" lvl="1" indent="-220553">
              <a:buAutoNum type="arabicParenR"/>
            </a:pPr>
            <a:r>
              <a:rPr lang="en-NZ" dirty="0" smtClean="0"/>
              <a:t>Series posts time stamped , chronological order</a:t>
            </a:r>
          </a:p>
          <a:p>
            <a:pPr marL="220553" indent="-220553">
              <a:buAutoNum type="arabicParenR"/>
            </a:pPr>
            <a:r>
              <a:rPr lang="en-NZ" dirty="0" smtClean="0"/>
              <a:t>Easy sharing information – </a:t>
            </a:r>
          </a:p>
          <a:p>
            <a:pPr marL="661660" lvl="1" indent="-220553">
              <a:buAutoNum type="arabicParenR"/>
            </a:pPr>
            <a:r>
              <a:rPr lang="en-NZ" dirty="0" smtClean="0"/>
              <a:t>can be very rapid</a:t>
            </a:r>
          </a:p>
          <a:p>
            <a:pPr marL="661660" lvl="1" indent="-220553">
              <a:buAutoNum type="arabicParenR"/>
            </a:pPr>
            <a:r>
              <a:rPr lang="en-NZ" dirty="0"/>
              <a:t>i</a:t>
            </a:r>
            <a:r>
              <a:rPr lang="en-NZ" dirty="0" smtClean="0"/>
              <a:t>ndividuals can get info to many people</a:t>
            </a:r>
          </a:p>
          <a:p>
            <a:pPr marL="220553" indent="-220553">
              <a:buAutoNum type="arabicParenR"/>
            </a:pPr>
            <a:r>
              <a:rPr lang="en-NZ" dirty="0" smtClean="0"/>
              <a:t>Shouldn’t trust more than a random stranger </a:t>
            </a:r>
          </a:p>
          <a:p>
            <a:pPr marL="661660" lvl="1" indent="-220553">
              <a:buAutoNum type="arabicParenR"/>
            </a:pPr>
            <a:r>
              <a:rPr lang="en-NZ" dirty="0" smtClean="0"/>
              <a:t>back up viewfor test</a:t>
            </a:r>
          </a:p>
          <a:p>
            <a:pPr marL="661660" lvl="1" indent="-220553">
              <a:buAutoNum type="arabicParenR"/>
            </a:pPr>
            <a:r>
              <a:rPr lang="en-NZ" dirty="0" smtClean="0"/>
              <a:t>Depends on the source……</a:t>
            </a:r>
          </a:p>
          <a:p>
            <a:pPr marL="661660" lvl="1" indent="-220553">
              <a:buAutoNum type="arabicParenR"/>
            </a:pPr>
            <a:endParaRPr lang="en-NZ" dirty="0" smtClean="0"/>
          </a:p>
          <a:p>
            <a:pPr marL="661660" lvl="1" indent="-220553">
              <a:buAutoNum type="arabicParenR"/>
            </a:pPr>
            <a:endParaRPr lang="en-NZ" dirty="0" smtClean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257F6-8D15-4373-8A15-8D3483DB96DC}" type="slidenum">
              <a:rPr lang="en-NZ" smtClean="0"/>
              <a:pPr>
                <a:defRPr/>
              </a:pPr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94510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200"/>
            <a:fld id="{944A8CFF-F184-4AB3-90D6-0C9EDDF5E0B1}" type="slidenum">
              <a:rPr lang="en-NZ" smtClean="0"/>
              <a:pPr defTabSz="954200"/>
              <a:t>8</a:t>
            </a:fld>
            <a:endParaRPr lang="en-NZ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65" y="4714652"/>
            <a:ext cx="5438748" cy="4466756"/>
          </a:xfrm>
          <a:noFill/>
          <a:ln/>
        </p:spPr>
        <p:txBody>
          <a:bodyPr/>
          <a:lstStyle/>
          <a:p>
            <a:pPr eaLnBrk="1" hangingPunct="1"/>
            <a:r>
              <a:rPr lang="en-NZ" dirty="0" smtClean="0"/>
              <a:t>Fast</a:t>
            </a:r>
            <a:r>
              <a:rPr lang="en-NZ" baseline="0" dirty="0" smtClean="0"/>
              <a:t> airport bus service into Honolulu: Wiki(Hawaiian) = fast</a:t>
            </a:r>
          </a:p>
          <a:p>
            <a:pPr eaLnBrk="1" hangingPunct="1"/>
            <a:endParaRPr lang="en-NZ" dirty="0" smtClean="0"/>
          </a:p>
          <a:p>
            <a:pPr eaLnBrk="1" hangingPunct="1"/>
            <a:r>
              <a:rPr lang="en-NZ" dirty="0" smtClean="0"/>
              <a:t>Wikipedia</a:t>
            </a:r>
          </a:p>
          <a:p>
            <a:pPr eaLnBrk="1" hangingPunct="1"/>
            <a:r>
              <a:rPr lang="en-NZ" dirty="0"/>
              <a:t>	</a:t>
            </a:r>
            <a:r>
              <a:rPr lang="en-NZ" dirty="0" smtClean="0"/>
              <a:t>how many have used</a:t>
            </a:r>
          </a:p>
          <a:p>
            <a:pPr eaLnBrk="1" hangingPunct="1"/>
            <a:endParaRPr lang="en-NZ" dirty="0"/>
          </a:p>
          <a:p>
            <a:pPr eaLnBrk="1" hangingPunct="1"/>
            <a:r>
              <a:rPr lang="en-NZ" dirty="0" smtClean="0"/>
              <a:t>Wiki – 1995 – Ward cunningham</a:t>
            </a:r>
          </a:p>
          <a:p>
            <a:pPr eaLnBrk="1" hangingPunct="1"/>
            <a:r>
              <a:rPr lang="en-NZ" dirty="0"/>
              <a:t>	</a:t>
            </a:r>
            <a:r>
              <a:rPr lang="en-NZ" dirty="0" smtClean="0"/>
              <a:t>programing patterns – architecture</a:t>
            </a:r>
          </a:p>
          <a:p>
            <a:pPr eaLnBrk="1" hangingPunct="1"/>
            <a:r>
              <a:rPr lang="en-NZ" dirty="0"/>
              <a:t>	</a:t>
            </a:r>
            <a:r>
              <a:rPr lang="en-NZ" dirty="0" smtClean="0"/>
              <a:t>	templatre for how to solve problem</a:t>
            </a:r>
          </a:p>
          <a:p>
            <a:pPr eaLnBrk="1" hangingPunct="1"/>
            <a:r>
              <a:rPr lang="en-NZ" dirty="0" smtClean="0"/>
              <a:t>	Trying to write a book on this with a bunch of people around the world</a:t>
            </a:r>
          </a:p>
          <a:p>
            <a:pPr eaLnBrk="1" hangingPunct="1"/>
            <a:endParaRPr lang="en-NZ" dirty="0" smtClean="0"/>
          </a:p>
          <a:p>
            <a:pPr eaLnBrk="1" hangingPunct="1"/>
            <a:r>
              <a:rPr lang="en-NZ" dirty="0" smtClean="0"/>
              <a:t>Make a webpage that anyone could edit by clicking the edit button</a:t>
            </a:r>
          </a:p>
          <a:p>
            <a:pPr eaLnBrk="1" hangingPunct="1"/>
            <a:r>
              <a:rPr lang="en-NZ" dirty="0" smtClean="0"/>
              <a:t>	rapid to develop content</a:t>
            </a:r>
          </a:p>
          <a:p>
            <a:pPr eaLnBrk="1" hangingPunct="1"/>
            <a:r>
              <a:rPr lang="en-NZ" dirty="0"/>
              <a:t>	</a:t>
            </a:r>
            <a:r>
              <a:rPr lang="en-NZ" dirty="0" smtClean="0"/>
              <a:t> </a:t>
            </a:r>
          </a:p>
          <a:p>
            <a:pPr eaLnBrk="1" hangingPunct="1"/>
            <a:endParaRPr lang="en-NZ" dirty="0" smtClean="0"/>
          </a:p>
          <a:p>
            <a:pPr defTabSz="882213" eaLnBrk="1" hangingPunct="1">
              <a:defRPr/>
            </a:pPr>
            <a:r>
              <a:rPr lang="en-NZ" dirty="0" smtClean="0">
                <a:hlinkClick r:id="rId3"/>
              </a:rPr>
              <a:t>http://en.wikipedia.org/wiki/File:HNL_Wiki_Wiki_Bus.jpg</a:t>
            </a:r>
            <a:endParaRPr lang="en-NZ" dirty="0" smtClean="0"/>
          </a:p>
          <a:p>
            <a:pPr eaLnBrk="1" hangingPunct="1"/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3031204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 smtClean="0">
                <a:hlinkClick r:id="rId3"/>
              </a:rPr>
              <a:t>http://en.wikipedia.org/wiki/History_of_Wikipedia</a:t>
            </a:r>
            <a:endParaRPr lang="en-NZ" dirty="0" smtClean="0"/>
          </a:p>
          <a:p>
            <a:endParaRPr lang="en-NZ" dirty="0"/>
          </a:p>
          <a:p>
            <a:r>
              <a:rPr lang="en-NZ" dirty="0" smtClean="0"/>
              <a:t>Most famous wiki is wikipedia</a:t>
            </a:r>
          </a:p>
          <a:p>
            <a:r>
              <a:rPr lang="en-US" dirty="0"/>
              <a:t>crowd-sourced encyclopedia</a:t>
            </a:r>
            <a:endParaRPr lang="en-NZ" dirty="0" smtClean="0"/>
          </a:p>
          <a:p>
            <a:endParaRPr lang="en-NZ" dirty="0"/>
          </a:p>
          <a:p>
            <a:r>
              <a:rPr lang="en-NZ" dirty="0" smtClean="0"/>
              <a:t>Largest wiki</a:t>
            </a:r>
          </a:p>
          <a:p>
            <a:endParaRPr lang="en-NZ" dirty="0"/>
          </a:p>
          <a:p>
            <a:r>
              <a:rPr lang="en-NZ" dirty="0" smtClean="0"/>
              <a:t>2001 not much content</a:t>
            </a:r>
          </a:p>
          <a:p>
            <a:endParaRPr lang="en-NZ" dirty="0" smtClean="0"/>
          </a:p>
          <a:p>
            <a:r>
              <a:rPr lang="en-NZ" dirty="0" smtClean="0"/>
              <a:t>Statistics:</a:t>
            </a:r>
          </a:p>
          <a:p>
            <a:r>
              <a:rPr lang="en-NZ" dirty="0" smtClean="0"/>
              <a:t>125K have</a:t>
            </a:r>
            <a:r>
              <a:rPr lang="en-NZ" baseline="0" dirty="0" smtClean="0"/>
              <a:t> taken action (login, edit)  in last 30 days</a:t>
            </a:r>
          </a:p>
          <a:p>
            <a:r>
              <a:rPr lang="en-NZ" baseline="0" dirty="0" smtClean="0"/>
              <a:t>21m users in last 30 days</a:t>
            </a:r>
            <a:endParaRPr lang="en-NZ" dirty="0" smtClean="0"/>
          </a:p>
          <a:p>
            <a:r>
              <a:rPr lang="en-NZ" dirty="0" smtClean="0"/>
              <a:t> </a:t>
            </a:r>
          </a:p>
          <a:p>
            <a:r>
              <a:rPr lang="en-NZ" dirty="0" smtClean="0"/>
              <a:t> http://stats.grok.se/en/latest90/K-trivial_set</a:t>
            </a:r>
          </a:p>
          <a:p>
            <a:endParaRPr lang="en-NZ" dirty="0" smtClean="0"/>
          </a:p>
          <a:p>
            <a:r>
              <a:rPr lang="en-NZ" dirty="0" smtClean="0"/>
              <a:t>http://stats.grok.se/en/latest90/Vladimir_Putin</a:t>
            </a:r>
          </a:p>
          <a:p>
            <a:endParaRPr lang="en-NZ" dirty="0" smtClean="0"/>
          </a:p>
          <a:p>
            <a:r>
              <a:rPr lang="en-NZ" dirty="0" smtClean="0"/>
              <a:t>wikileaks</a:t>
            </a:r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257F6-8D15-4373-8A15-8D3483DB96DC}" type="slidenum">
              <a:rPr lang="en-NZ" smtClean="0"/>
              <a:pPr>
                <a:defRPr/>
              </a:pPr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4090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200"/>
            <a:fld id="{79A082ED-E4B2-4AB5-AE49-6029C2EAEA78}" type="slidenum">
              <a:rPr lang="en-NZ" smtClean="0"/>
              <a:pPr defTabSz="954200"/>
              <a:t>10</a:t>
            </a:fld>
            <a:endParaRPr lang="en-NZ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65" y="4714652"/>
            <a:ext cx="5438748" cy="4466756"/>
          </a:xfrm>
          <a:noFill/>
          <a:ln/>
        </p:spPr>
        <p:txBody>
          <a:bodyPr/>
          <a:lstStyle/>
          <a:p>
            <a:pPr eaLnBrk="1" hangingPunct="1"/>
            <a:r>
              <a:rPr lang="en-NZ" dirty="0" smtClean="0"/>
              <a:t>Anybody can edit it: criminals, people with opinions but don’t really know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If you are an expert you can put info in</a:t>
            </a:r>
          </a:p>
          <a:p>
            <a:pPr eaLnBrk="1" hangingPunct="1"/>
            <a:r>
              <a:rPr lang="en-GB" dirty="0" smtClean="0"/>
              <a:t>Very rapid for new content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 smtClean="0"/>
              <a:t>If you don’t find something “your high school”</a:t>
            </a:r>
          </a:p>
          <a:p>
            <a:pPr eaLnBrk="1" hangingPunct="1"/>
            <a:r>
              <a:rPr lang="en-GB" dirty="0"/>
              <a:t>	</a:t>
            </a:r>
            <a:r>
              <a:rPr lang="en-GB" dirty="0" smtClean="0"/>
              <a:t>you can add it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But since anyone can write – no quality control</a:t>
            </a:r>
          </a:p>
          <a:p>
            <a:pPr eaLnBrk="1" hangingPunct="1"/>
            <a:r>
              <a:rPr lang="en-GB" dirty="0"/>
              <a:t>	</a:t>
            </a:r>
            <a:r>
              <a:rPr lang="en-GB" dirty="0" smtClean="0"/>
              <a:t>anyone can vandalise</a:t>
            </a:r>
          </a:p>
          <a:p>
            <a:pPr eaLnBrk="1" hangingPunct="1"/>
            <a:r>
              <a:rPr lang="en-GB" dirty="0"/>
              <a:t>	</a:t>
            </a:r>
            <a:r>
              <a:rPr lang="en-GB" dirty="0" smtClean="0"/>
              <a:t>delete or write something else. 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 smtClean="0"/>
              <a:t>Controversial topics</a:t>
            </a:r>
          </a:p>
          <a:p>
            <a:pPr eaLnBrk="1" hangingPunct="1"/>
            <a:r>
              <a:rPr lang="en-GB" dirty="0" smtClean="0"/>
              <a:t>	George Bush, Abortion</a:t>
            </a:r>
          </a:p>
          <a:p>
            <a:pPr eaLnBrk="1" hangingPunct="1"/>
            <a:r>
              <a:rPr lang="en-GB" dirty="0"/>
              <a:t>	</a:t>
            </a:r>
            <a:r>
              <a:rPr lang="en-GB" dirty="0" smtClean="0"/>
              <a:t>flip back and forth a lot</a:t>
            </a:r>
          </a:p>
          <a:p>
            <a:pPr eaLnBrk="1" hangingPunct="1"/>
            <a:r>
              <a:rPr lang="en-GB" dirty="0" smtClean="0"/>
              <a:t>	Lock down in that case, moderated by some one impartial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 smtClean="0"/>
              <a:t>Information changes rapidly….so in a weak might be gone….difficult to reference accurately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People</a:t>
            </a:r>
            <a:r>
              <a:rPr lang="en-GB" baseline="0" dirty="0" smtClean="0"/>
              <a:t> on the internet anonymous and with strong opinions: if you talk to </a:t>
            </a:r>
            <a:r>
              <a:rPr lang="en-GB" baseline="0" dirty="0" err="1" smtClean="0"/>
              <a:t>sb</a:t>
            </a:r>
            <a:r>
              <a:rPr lang="en-GB" baseline="0" dirty="0" smtClean="0"/>
              <a:t> at a party you might be careful how strongly you voice your opinion – not so much on the internet.</a:t>
            </a:r>
            <a:endParaRPr lang="en-GB" dirty="0" smtClean="0"/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 smtClean="0"/>
              <a:t>4) Should you trust the information on a wiki and why??</a:t>
            </a:r>
          </a:p>
          <a:p>
            <a:pPr eaLnBrk="1" hangingPunct="1"/>
            <a:endParaRPr lang="en-GB" dirty="0" smtClean="0"/>
          </a:p>
          <a:p>
            <a:pPr defTabSz="882213" eaLnBrk="1" hangingPunct="1">
              <a:defRPr/>
            </a:pPr>
            <a:r>
              <a:rPr lang="en-NZ" dirty="0" smtClean="0">
                <a:hlinkClick r:id="rId3"/>
              </a:rPr>
              <a:t>http://en.wikipedia.org/wiki/File:Kilroy_Was_Here_-_Washington_DC_WWII_Memorial.jpg</a:t>
            </a:r>
            <a:endParaRPr lang="en-NZ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64844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5200" y="4940300"/>
            <a:ext cx="4584700" cy="1346200"/>
          </a:xfrm>
          <a:solidFill>
            <a:schemeClr val="bg1">
              <a:alpha val="80000"/>
            </a:schemeClr>
          </a:solidFill>
          <a:effectLst>
            <a:softEdge rad="317500"/>
          </a:effectLst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NZ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85800" y="658018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0" hangingPunct="0">
              <a:defRPr/>
            </a:pPr>
            <a:fld id="{B3C79C38-1499-46CB-942F-DAFDB343FBA4}" type="datetime1">
              <a:rPr lang="en-NZ" sz="1000">
                <a:solidFill>
                  <a:schemeClr val="bg1"/>
                </a:solidFill>
                <a:latin typeface="Arial" charset="0"/>
              </a:rPr>
              <a:pPr algn="l" eaLnBrk="0" hangingPunct="0">
                <a:defRPr/>
              </a:pPr>
              <a:t>11/01/2016</a:t>
            </a:fld>
            <a:endParaRPr lang="en-US" sz="1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6553200" y="658018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defRPr/>
            </a:pPr>
            <a:fld id="{1CB01AF2-ADD5-4D0C-8F20-7FE8802BD2E8}" type="slidenum">
              <a:rPr lang="en-US" sz="1000">
                <a:solidFill>
                  <a:schemeClr val="bg1"/>
                </a:solidFill>
                <a:latin typeface="Arial" charset="0"/>
              </a:rPr>
              <a:pPr algn="r" eaLnBrk="0" hangingPunct="0">
                <a:defRPr/>
              </a:pPr>
              <a:t>‹#›</a:t>
            </a:fld>
            <a:endParaRPr lang="en-US" sz="1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206500" y="1638300"/>
            <a:ext cx="6756400" cy="3048000"/>
          </a:xfrm>
          <a:solidFill>
            <a:schemeClr val="bg1">
              <a:alpha val="80000"/>
            </a:schemeClr>
          </a:solidFill>
          <a:effectLst>
            <a:softEdge rad="635000"/>
          </a:effectLst>
        </p:spPr>
        <p:txBody>
          <a:bodyPr/>
          <a:lstStyle>
            <a:lvl1pPr>
              <a:defRPr sz="4400" baseline="0"/>
            </a:lvl1pPr>
          </a:lstStyle>
          <a:p>
            <a:r>
              <a:rPr lang="en-US" dirty="0" smtClean="0"/>
              <a:t>Click to edit title</a:t>
            </a:r>
            <a:endParaRPr lang="en-NZ" dirty="0"/>
          </a:p>
        </p:txBody>
      </p:sp>
      <p:sp>
        <p:nvSpPr>
          <p:cNvPr id="9" name="Line 5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NZ"/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685800" y="658018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fld id="{54C93022-8DD2-480B-BE38-4BE58F3BCAA6}" type="datetime1">
              <a:rPr lang="en-NZ" sz="1000" b="0">
                <a:solidFill>
                  <a:schemeClr val="bg1"/>
                </a:solidFill>
                <a:latin typeface="Arial" charset="0"/>
              </a:rPr>
              <a:pPr eaLnBrk="0" hangingPunct="0">
                <a:defRPr/>
              </a:pPr>
              <a:t>11/01/2016</a:t>
            </a:fld>
            <a:endParaRPr lang="en-US" sz="10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3124200" y="6580188"/>
            <a:ext cx="28956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00" b="0">
                <a:solidFill>
                  <a:schemeClr val="bg1"/>
                </a:solidFill>
                <a:latin typeface="Arial" charset="0"/>
              </a:rPr>
              <a:t>COMPSCI 111/111G - Lecture 06</a:t>
            </a: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6553200" y="658018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defRPr/>
            </a:pPr>
            <a:fld id="{B0ACE95B-4DBA-4A86-BE5B-0DA790FC89AB}" type="slidenum">
              <a:rPr lang="en-US" sz="1000" b="0">
                <a:solidFill>
                  <a:schemeClr val="bg1"/>
                </a:solidFill>
                <a:latin typeface="Arial" charset="0"/>
              </a:rPr>
              <a:pPr algn="r" eaLnBrk="0" hangingPunct="0">
                <a:defRPr/>
              </a:pPr>
              <a:t>‹#›</a:t>
            </a:fld>
            <a:endParaRPr lang="en-US" sz="1000" b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16/07/2010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16/07/2010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425"/>
            <a:ext cx="82296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8538"/>
            <a:ext cx="4038600" cy="5491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8538"/>
            <a:ext cx="4038600" cy="5491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425"/>
            <a:ext cx="8229600" cy="649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8538"/>
            <a:ext cx="4038600" cy="5491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98538"/>
            <a:ext cx="4038600" cy="2668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9525"/>
            <a:ext cx="4038600" cy="2670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00" y="113356"/>
            <a:ext cx="8961200" cy="627284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012" y="919864"/>
            <a:ext cx="8781976" cy="5466332"/>
          </a:xfrm>
        </p:spPr>
        <p:txBody>
          <a:bodyPr/>
          <a:lstStyle>
            <a:lvl1pPr>
              <a:defRPr sz="24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1012" y="6565420"/>
            <a:ext cx="2133600" cy="245667"/>
          </a:xfrm>
        </p:spPr>
        <p:txBody>
          <a:bodyPr/>
          <a:lstStyle/>
          <a:p>
            <a:r>
              <a:rPr lang="en-US" smtClean="0"/>
              <a:t>16/07/2010</a:t>
            </a:r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65420"/>
            <a:ext cx="2895600" cy="245667"/>
          </a:xfrm>
        </p:spPr>
        <p:txBody>
          <a:bodyPr/>
          <a:lstStyle/>
          <a:p>
            <a:r>
              <a:rPr lang="en-NZ" smtClean="0"/>
              <a:t>COMPSCI 111/111G 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5420"/>
            <a:ext cx="2133600" cy="245667"/>
          </a:xfrm>
        </p:spPr>
        <p:txBody>
          <a:bodyPr/>
          <a:lstStyle/>
          <a:p>
            <a:fld id="{34FD8859-28EC-4FE9-A2BB-0D9E1B21184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16/07/2010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16/07/2010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</a:t>
            </a: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16/07/2010</a:t>
            </a:r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</a:t>
            </a:r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16/07/2010</a:t>
            </a:r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</a:t>
            </a: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16/07/2010</a:t>
            </a:r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16/07/2010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</a:t>
            </a: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16/07/2010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</a:t>
            </a: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16/07/2010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NZ" smtClean="0"/>
              <a:t>COMPSCI 111/111G 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D8859-28EC-4FE9-A2BB-0D9E1B21184C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NZ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NZ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646738" y="6296025"/>
            <a:ext cx="3316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646738" y="6296025"/>
            <a:ext cx="3316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b="0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NZ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NZ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646738" y="6296025"/>
            <a:ext cx="3316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15" name="Line 7"/>
          <p:cNvSpPr>
            <a:spLocks noChangeShapeType="1"/>
          </p:cNvSpPr>
          <p:nvPr userDrawn="1"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NZ"/>
          </a:p>
        </p:txBody>
      </p:sp>
      <p:sp>
        <p:nvSpPr>
          <p:cNvPr id="16" name="Line 8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NZ"/>
          </a:p>
        </p:txBody>
      </p:sp>
      <p:sp>
        <p:nvSpPr>
          <p:cNvPr id="17" name="Text Box 13"/>
          <p:cNvSpPr txBox="1">
            <a:spLocks noChangeArrowheads="1"/>
          </p:cNvSpPr>
          <p:nvPr userDrawn="1"/>
        </p:nvSpPr>
        <p:spPr bwMode="auto">
          <a:xfrm>
            <a:off x="5646738" y="6296025"/>
            <a:ext cx="3316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assion_Pi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Reliability_of_Wikipedia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tannica.com/EBchecked/topic/1055698/dark-energ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auckland.ac.nz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niversal-machine.blogspot.co.n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File:Google’s First Production Server.jpg"/>
          <p:cNvPicPr>
            <a:picLocks noChangeAspect="1" noChangeArrowheads="1"/>
          </p:cNvPicPr>
          <p:nvPr/>
        </p:nvPicPr>
        <p:blipFill>
          <a:blip r:embed="rId3" cstate="print">
            <a:lum bright="20000" contrast="-10000"/>
          </a:blip>
          <a:srcRect b="13293"/>
          <a:stretch>
            <a:fillRect/>
          </a:stretch>
        </p:blipFill>
        <p:spPr bwMode="auto">
          <a:xfrm>
            <a:off x="4364038" y="0"/>
            <a:ext cx="4779962" cy="6858000"/>
          </a:xfrm>
          <a:prstGeom prst="rect">
            <a:avLst/>
          </a:prstGeom>
          <a:noFill/>
        </p:spPr>
      </p:pic>
      <p:pic>
        <p:nvPicPr>
          <p:cNvPr id="3076" name="Picture 17"/>
          <p:cNvPicPr>
            <a:picLocks noChangeAspect="1" noChangeArrowheads="1"/>
          </p:cNvPicPr>
          <p:nvPr/>
        </p:nvPicPr>
        <p:blipFill>
          <a:blip r:embed="rId4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-1" y="0"/>
            <a:ext cx="44236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41425" y="5049838"/>
            <a:ext cx="6570663" cy="107950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NZ" sz="3200" dirty="0" smtClean="0"/>
              <a:t>Publishing online</a:t>
            </a:r>
          </a:p>
          <a:p>
            <a:pPr eaLnBrk="1" hangingPunct="1"/>
            <a:r>
              <a:rPr lang="en-NZ" sz="3200" dirty="0" smtClean="0"/>
              <a:t> Blogs, Wikis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dirty="0" smtClean="0"/>
              <a:t>COMPSCI 111 / 111G</a:t>
            </a:r>
            <a:br>
              <a:rPr lang="en-NZ" dirty="0" smtClean="0"/>
            </a:br>
            <a:r>
              <a:rPr lang="en-US" sz="2400" i="1" dirty="0" smtClean="0"/>
              <a:t>An introduction to practical computing</a:t>
            </a:r>
            <a:endParaRPr lang="en-NZ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and Disadvantages of Wikipedia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Advantages</a:t>
            </a:r>
          </a:p>
          <a:p>
            <a:pPr lvl="1"/>
            <a:r>
              <a:rPr lang="en-US" sz="2800" dirty="0" smtClean="0"/>
              <a:t>Everyone can contribute</a:t>
            </a:r>
          </a:p>
          <a:p>
            <a:pPr lvl="1"/>
            <a:r>
              <a:rPr lang="en-US" sz="2800" dirty="0" smtClean="0"/>
              <a:t>Easy to use</a:t>
            </a:r>
          </a:p>
          <a:p>
            <a:pPr lvl="1"/>
            <a:r>
              <a:rPr lang="en-US" sz="2800" dirty="0" smtClean="0"/>
              <a:t>Quick to develop material</a:t>
            </a:r>
          </a:p>
          <a:p>
            <a:pPr lvl="1"/>
            <a:r>
              <a:rPr lang="en-US" sz="2800" dirty="0" smtClean="0"/>
              <a:t>Enormous amount of available topics and information</a:t>
            </a:r>
          </a:p>
          <a:p>
            <a:r>
              <a:rPr lang="en-US" sz="2800" dirty="0" smtClean="0"/>
              <a:t>Disadvantages</a:t>
            </a:r>
          </a:p>
          <a:p>
            <a:pPr lvl="1"/>
            <a:r>
              <a:rPr lang="en-US" sz="2800" dirty="0" smtClean="0"/>
              <a:t>No direct quality control</a:t>
            </a:r>
          </a:p>
          <a:p>
            <a:pPr lvl="1"/>
            <a:r>
              <a:rPr lang="en-US" sz="2800" dirty="0" smtClean="0"/>
              <a:t>Management bias</a:t>
            </a:r>
          </a:p>
          <a:p>
            <a:pPr lvl="1"/>
            <a:r>
              <a:rPr lang="en-US" sz="2800" dirty="0" smtClean="0"/>
              <a:t>Information changes rapidly</a:t>
            </a:r>
          </a:p>
          <a:p>
            <a:pPr lvl="1"/>
            <a:r>
              <a:rPr lang="en-US" sz="2800" dirty="0" smtClean="0"/>
              <a:t>Vandalism </a:t>
            </a:r>
            <a:r>
              <a:rPr lang="en-US" sz="2800" strike="sngStrike" dirty="0" smtClean="0"/>
              <a:t>a possibility</a:t>
            </a:r>
            <a:r>
              <a:rPr lang="en-US" sz="2800" dirty="0" smtClean="0"/>
              <a:t> practically guaranteed</a:t>
            </a:r>
          </a:p>
        </p:txBody>
      </p:sp>
      <p:pic>
        <p:nvPicPr>
          <p:cNvPr id="9222" name="Picture 6" descr="File:Kilroy Was Here - Washington DC WWII Memorial - Jason Coyne.jpg"/>
          <p:cNvPicPr>
            <a:picLocks noChangeAspect="1" noChangeArrowheads="1"/>
          </p:cNvPicPr>
          <p:nvPr/>
        </p:nvPicPr>
        <p:blipFill>
          <a:blip r:embed="rId3" cstate="print"/>
          <a:srcRect l="13092" t="16231" r="15908" b="19129"/>
          <a:stretch>
            <a:fillRect/>
          </a:stretch>
        </p:blipFill>
        <p:spPr bwMode="auto">
          <a:xfrm>
            <a:off x="5523467" y="3443185"/>
            <a:ext cx="3472249" cy="2117991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10</a:t>
            </a:fld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Dealing with Vandalism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 smtClean="0"/>
              <a:t>Bots</a:t>
            </a:r>
            <a:r>
              <a:rPr lang="en-US" b="0" dirty="0"/>
              <a:t>: In most cases, the vandalism is automatically detected and reverted by a bot, called ClueBot NG. The vandal is always warned with no human intervention</a:t>
            </a:r>
            <a:r>
              <a:rPr lang="en-US" b="0" dirty="0" smtClean="0"/>
              <a:t>.</a:t>
            </a:r>
          </a:p>
          <a:p>
            <a:endParaRPr lang="en-US" b="0" dirty="0"/>
          </a:p>
          <a:p>
            <a:r>
              <a:rPr lang="en-US" b="0" dirty="0"/>
              <a:t>Recent change patrol: Wikipedia has a special page that lists all the most recent changes. Some editors will monitor these changes for possible vandalism</a:t>
            </a:r>
            <a:r>
              <a:rPr lang="en-US" b="0" dirty="0" smtClean="0"/>
              <a:t>.</a:t>
            </a:r>
          </a:p>
          <a:p>
            <a:endParaRPr lang="en-US" b="0" dirty="0"/>
          </a:p>
          <a:p>
            <a:r>
              <a:rPr lang="en-US" b="0" dirty="0" err="1"/>
              <a:t>Watchlists</a:t>
            </a:r>
            <a:r>
              <a:rPr lang="en-US" b="0" dirty="0"/>
              <a:t>: Any registered user can watch a page that they have created or edited or that they otherwise have an interest in. This functionality also enables users to monitor a page for vandalism</a:t>
            </a:r>
            <a:r>
              <a:rPr lang="en-US" b="0" dirty="0" smtClean="0"/>
              <a:t>.</a:t>
            </a:r>
          </a:p>
          <a:p>
            <a:endParaRPr lang="en-US" b="0" dirty="0"/>
          </a:p>
          <a:p>
            <a:r>
              <a:rPr lang="en-US" b="0" dirty="0"/>
              <a:t>Incidental discovery: A reader who comes across the vandalism by chance can revert </a:t>
            </a:r>
            <a:r>
              <a:rPr lang="en-US" b="0" dirty="0" smtClean="0"/>
              <a:t>it.</a:t>
            </a:r>
            <a:r>
              <a:rPr lang="en-US" b="0" baseline="30000" dirty="0"/>
              <a:t> </a:t>
            </a:r>
            <a:endParaRPr lang="en-NZ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6952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Exercises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Exercise 1: </a:t>
            </a:r>
            <a:r>
              <a:rPr lang="en-US" dirty="0" smtClean="0"/>
              <a:t>What is a blog 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 web log. An online diary or journal.</a:t>
            </a:r>
          </a:p>
          <a:p>
            <a:endParaRPr lang="en-US" dirty="0"/>
          </a:p>
          <a:p>
            <a:r>
              <a:rPr lang="en-US" dirty="0" smtClean="0"/>
              <a:t>Exercise </a:t>
            </a:r>
            <a:r>
              <a:rPr lang="en-US" dirty="0"/>
              <a:t>2: What are some of the possible benefits of blogs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Gives people a </a:t>
            </a:r>
            <a:r>
              <a:rPr lang="en-US" dirty="0" smtClean="0">
                <a:solidFill>
                  <a:srgbClr val="FF0000"/>
                </a:solidFill>
              </a:rPr>
              <a:t>voice</a:t>
            </a:r>
            <a:r>
              <a:rPr lang="en-US" dirty="0" smtClean="0">
                <a:solidFill>
                  <a:srgbClr val="FF0000"/>
                </a:solidFill>
              </a:rPr>
              <a:t>; you can reach a wide audience with a blog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NZ" dirty="0" smtClean="0">
                <a:solidFill>
                  <a:srgbClr val="FF0000"/>
                </a:solidFill>
              </a:rPr>
              <a:t>Easy to do; little technical expertise required and low costs.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Can bypass state controls (to a certain extent)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Exercise 3: Should you trust the information on a blog? Why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Depends. </a:t>
            </a:r>
          </a:p>
          <a:p>
            <a:endParaRPr lang="en-US" dirty="0"/>
          </a:p>
          <a:p>
            <a:r>
              <a:rPr lang="en-US" dirty="0"/>
              <a:t>Exercise 4: Should you trust the information on a wiki? Why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Depends.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163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 smtClean="0"/>
              <a:t>Reliability of Wikipedia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012" y="919864"/>
            <a:ext cx="8781976" cy="5466332"/>
          </a:xfrm>
        </p:spPr>
        <p:txBody>
          <a:bodyPr>
            <a:normAutofit lnSpcReduction="10000"/>
          </a:bodyPr>
          <a:lstStyle/>
          <a:p>
            <a:r>
              <a:rPr lang="mi-NZ" dirty="0" smtClean="0"/>
              <a:t>IBM research (2003) showed vandalism repaired rapidly</a:t>
            </a:r>
            <a:endParaRPr lang="en-NZ" dirty="0" smtClean="0"/>
          </a:p>
          <a:p>
            <a:r>
              <a:rPr lang="mi-NZ" dirty="0" smtClean="0"/>
              <a:t>Early study reported in Nature (2005)</a:t>
            </a:r>
          </a:p>
          <a:p>
            <a:pPr lvl="1"/>
            <a:r>
              <a:rPr lang="mi-NZ" sz="2400" dirty="0" smtClean="0"/>
              <a:t>Wikipedia scientific articles were generally accurate</a:t>
            </a:r>
          </a:p>
          <a:p>
            <a:pPr lvl="1"/>
            <a:r>
              <a:rPr lang="mi-NZ" sz="2400" dirty="0" smtClean="0"/>
              <a:t>Rate of serious errors similar to Encyclopedia Britannica</a:t>
            </a:r>
            <a:endParaRPr lang="en-NZ" sz="2400" dirty="0" smtClean="0"/>
          </a:p>
          <a:p>
            <a:r>
              <a:rPr lang="en-US" dirty="0" smtClean="0"/>
              <a:t>More accurate for academic topics than for  pop culture</a:t>
            </a:r>
          </a:p>
          <a:p>
            <a:r>
              <a:rPr lang="en-US" b="0" dirty="0" smtClean="0"/>
              <a:t>	E.g. “Dark energy” article 95% correct, but </a:t>
            </a:r>
          </a:p>
          <a:p>
            <a:r>
              <a:rPr lang="en-US" b="0" dirty="0" smtClean="0"/>
              <a:t>	</a:t>
            </a:r>
            <a:r>
              <a:rPr lang="en-US" b="0" dirty="0" smtClean="0">
                <a:hlinkClick r:id="rId3"/>
              </a:rPr>
              <a:t>Article</a:t>
            </a:r>
            <a:r>
              <a:rPr lang="en-US" b="0" dirty="0" smtClean="0"/>
              <a:t> on </a:t>
            </a:r>
            <a:r>
              <a:rPr lang="en-US" dirty="0" smtClean="0"/>
              <a:t> </a:t>
            </a:r>
            <a:r>
              <a:rPr lang="en-US" b="0" dirty="0"/>
              <a:t>I</a:t>
            </a:r>
            <a:r>
              <a:rPr lang="en-US" b="0" dirty="0" smtClean="0"/>
              <a:t>ndie </a:t>
            </a:r>
            <a:r>
              <a:rPr lang="en-US" b="0" dirty="0"/>
              <a:t>pop band "Passion </a:t>
            </a:r>
            <a:r>
              <a:rPr lang="en-US" b="0" dirty="0" smtClean="0"/>
              <a:t>Pit” has 10 serious errors,    	according </a:t>
            </a:r>
            <a:r>
              <a:rPr lang="en-US" b="0" dirty="0"/>
              <a:t>to its </a:t>
            </a:r>
            <a:r>
              <a:rPr lang="en-US" b="0" dirty="0" smtClean="0"/>
              <a:t>former drummer</a:t>
            </a:r>
            <a:r>
              <a:rPr lang="en-US" b="0" dirty="0"/>
              <a:t>, Nate </a:t>
            </a:r>
            <a:r>
              <a:rPr lang="en-US" b="0" dirty="0" err="1"/>
              <a:t>Donmoyer</a:t>
            </a:r>
            <a:r>
              <a:rPr lang="en-US" b="0" dirty="0"/>
              <a:t>. </a:t>
            </a:r>
            <a:endParaRPr lang="en-NZ" b="0" dirty="0" smtClean="0"/>
          </a:p>
          <a:p>
            <a:r>
              <a:rPr lang="en-NZ" dirty="0" smtClean="0"/>
              <a:t>Making it work</a:t>
            </a:r>
          </a:p>
          <a:p>
            <a:pPr lvl="1"/>
            <a:r>
              <a:rPr lang="en-NZ" sz="2400" dirty="0" smtClean="0"/>
              <a:t>Everyone who adds content also takes responsibility</a:t>
            </a:r>
          </a:p>
          <a:p>
            <a:pPr lvl="1"/>
            <a:r>
              <a:rPr lang="en-NZ" sz="2400" dirty="0" smtClean="0"/>
              <a:t>Self-moderating:  develop consensus policy, cooperate to ensure high quality</a:t>
            </a:r>
          </a:p>
          <a:p>
            <a:pPr lvl="1"/>
            <a:r>
              <a:rPr lang="en-NZ" sz="2400" dirty="0" smtClean="0"/>
              <a:t>Use change management tools</a:t>
            </a:r>
            <a:endParaRPr lang="en-US" sz="2400" dirty="0" smtClean="0"/>
          </a:p>
          <a:p>
            <a:endParaRPr lang="en-NZ" dirty="0"/>
          </a:p>
        </p:txBody>
      </p:sp>
      <p:sp>
        <p:nvSpPr>
          <p:cNvPr id="8" name="Rectangle 7"/>
          <p:cNvSpPr/>
          <p:nvPr/>
        </p:nvSpPr>
        <p:spPr>
          <a:xfrm>
            <a:off x="1556455" y="6069089"/>
            <a:ext cx="6134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NZ" dirty="0" smtClean="0">
                <a:hlinkClick r:id="rId4"/>
              </a:rPr>
              <a:t>http://en.wikipedia.org/wiki/Reliability_of_Wikipedia</a:t>
            </a:r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13</a:t>
            </a:fld>
            <a:endParaRPr lang="en-N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Encyclopedia Britannica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dirty="0" smtClean="0"/>
              <a:t>Has stopped to publish paper edition. </a:t>
            </a:r>
          </a:p>
          <a:p>
            <a:r>
              <a:rPr lang="en-US" sz="3200" b="0" dirty="0" smtClean="0"/>
              <a:t>Readers can now contribute to articles. </a:t>
            </a:r>
          </a:p>
          <a:p>
            <a:r>
              <a:rPr lang="en-US" sz="3200" b="0" dirty="0" smtClean="0"/>
              <a:t>Fewer articles than in Wikipedia.</a:t>
            </a:r>
          </a:p>
          <a:p>
            <a:endParaRPr lang="en-US" sz="3200" b="0" dirty="0"/>
          </a:p>
          <a:p>
            <a:r>
              <a:rPr lang="en-US" sz="3200" b="0" dirty="0" smtClean="0"/>
              <a:t>A sample of an article in Encyclopedia Britannica:</a:t>
            </a:r>
          </a:p>
          <a:p>
            <a:endParaRPr lang="en-US" u="sng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://www.britannica.com/EBchecked/topic/1055698/dark-energy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460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Other Popular Wikis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err="1" smtClean="0"/>
              <a:t>WikiVoyage</a:t>
            </a:r>
            <a:endParaRPr lang="en-NZ" dirty="0" smtClean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NZ" dirty="0" smtClean="0"/>
              <a:t>Travel guide with entries for countries, cities, areas, sights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NZ" dirty="0" smtClean="0"/>
              <a:t>Formerly </a:t>
            </a:r>
            <a:r>
              <a:rPr lang="en-NZ" dirty="0" err="1" smtClean="0"/>
              <a:t>WikiTravel</a:t>
            </a:r>
            <a:endParaRPr lang="en-N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err="1" smtClean="0"/>
              <a:t>Wikia</a:t>
            </a:r>
            <a:endParaRPr lang="en-NZ" dirty="0" smtClean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NZ" dirty="0" smtClean="0"/>
              <a:t>Collection of Wikis, anybody can create wiki on any topic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NZ" dirty="0" smtClean="0"/>
              <a:t>Focus on gaming and entertainment topics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NZ" dirty="0" smtClean="0"/>
              <a:t>~10 million entries altogether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err="1"/>
              <a:t>WikiMapia</a:t>
            </a:r>
            <a:endParaRPr lang="en-NZ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NZ" dirty="0"/>
              <a:t>Combination of Google Maps and an extra layer of polygons that mark interesting areas, buildings etc.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NZ" dirty="0"/>
              <a:t>~13 million entries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err="1" smtClean="0"/>
              <a:t>WikiHow</a:t>
            </a:r>
            <a:endParaRPr lang="en-NZ" dirty="0" smtClean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NZ" dirty="0" smtClean="0"/>
              <a:t>Extensive collection of how-to guides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NZ" dirty="0" smtClean="0"/>
              <a:t>Articles often include media such as photos and videos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4251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246" y="1947333"/>
            <a:ext cx="4650532" cy="44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Computer Science Stage One Wiki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2790" y="919864"/>
            <a:ext cx="8781976" cy="5466332"/>
          </a:xfrm>
        </p:spPr>
        <p:txBody>
          <a:bodyPr/>
          <a:lstStyle/>
          <a:p>
            <a:r>
              <a:rPr lang="en-NZ" dirty="0" smtClean="0"/>
              <a:t>Free Wiki software</a:t>
            </a:r>
          </a:p>
          <a:p>
            <a:pPr lvl="1"/>
            <a:r>
              <a:rPr lang="en-NZ" sz="2400" dirty="0" smtClean="0"/>
              <a:t>Simple security model, used for Wikipedia, CS Dept, …</a:t>
            </a:r>
          </a:p>
          <a:p>
            <a:endParaRPr lang="en-NZ" dirty="0" smtClean="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688013" y="2825044"/>
            <a:ext cx="19985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 b="0" dirty="0"/>
              <a:t>Page content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688013" y="3631231"/>
            <a:ext cx="21723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 b="0" dirty="0"/>
              <a:t>Navigation bar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688013" y="4617745"/>
            <a:ext cx="1249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sz="2400" b="0" dirty="0"/>
              <a:t>Toolbox</a:t>
            </a: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>
            <a:off x="3276599" y="3073400"/>
            <a:ext cx="2411414" cy="44053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NZ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 flipV="1">
            <a:off x="4292600" y="3873500"/>
            <a:ext cx="1395413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NZ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H="1" flipV="1">
            <a:off x="4292600" y="4876800"/>
            <a:ext cx="1395413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NZ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16</a:t>
            </a:fld>
            <a:endParaRPr lang="en-NZ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Stage one wiki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Set up for COMPSCI 111 / 111G</a:t>
            </a:r>
          </a:p>
          <a:p>
            <a:pPr lvl="1"/>
            <a:r>
              <a:rPr lang="en-NZ" dirty="0" smtClean="0"/>
              <a:t>Anyone can read the wiki</a:t>
            </a:r>
          </a:p>
          <a:p>
            <a:pPr lvl="1"/>
            <a:r>
              <a:rPr lang="en-NZ" dirty="0" smtClean="0"/>
              <a:t>Must log in before editing</a:t>
            </a:r>
          </a:p>
          <a:p>
            <a:pPr lvl="1"/>
            <a:r>
              <a:rPr lang="en-NZ" dirty="0" smtClean="0"/>
              <a:t>Main pages are protected</a:t>
            </a:r>
          </a:p>
          <a:p>
            <a:endParaRPr lang="en-NZ" dirty="0" smtClean="0"/>
          </a:p>
          <a:p>
            <a:r>
              <a:rPr lang="en-NZ" dirty="0" smtClean="0"/>
              <a:t>Purpose</a:t>
            </a:r>
          </a:p>
          <a:p>
            <a:pPr lvl="1"/>
            <a:r>
              <a:rPr lang="en-NZ" dirty="0" smtClean="0"/>
              <a:t>Students can collaborate</a:t>
            </a:r>
          </a:p>
          <a:p>
            <a:pPr lvl="1"/>
            <a:r>
              <a:rPr lang="en-NZ" dirty="0" smtClean="0"/>
              <a:t>Create / compile resources for the COMPSCI 111 course</a:t>
            </a:r>
          </a:p>
          <a:p>
            <a:pPr lvl="1"/>
            <a:r>
              <a:rPr lang="en-NZ" dirty="0" smtClean="0"/>
              <a:t>Tool for the COMPSCI 111 community</a:t>
            </a:r>
          </a:p>
          <a:p>
            <a:pPr lvl="1"/>
            <a:endParaRPr lang="en-NZ" dirty="0" smtClean="0"/>
          </a:p>
          <a:p>
            <a:r>
              <a:rPr lang="en-NZ" dirty="0" smtClean="0"/>
              <a:t>Use</a:t>
            </a:r>
          </a:p>
          <a:p>
            <a:pPr lvl="1"/>
            <a:r>
              <a:rPr lang="en-NZ" dirty="0" smtClean="0"/>
              <a:t>Encouraged to contribute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17</a:t>
            </a:fld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User page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NZ" smtClean="0"/>
              <a:t>A page is set aside for each user</a:t>
            </a:r>
          </a:p>
          <a:p>
            <a:pPr lvl="1"/>
            <a:r>
              <a:rPr lang="en-NZ" smtClean="0"/>
              <a:t>Click on user name to access the user page</a:t>
            </a:r>
          </a:p>
          <a:p>
            <a:pPr lvl="1"/>
            <a:r>
              <a:rPr lang="en-NZ" smtClean="0"/>
              <a:t>Same as any other page in the wiki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18</a:t>
            </a:fld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</a:t>
            </a:r>
            <a:endParaRPr lang="en-NZ" dirty="0"/>
          </a:p>
        </p:txBody>
      </p:sp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582" y="2206308"/>
            <a:ext cx="4169593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399881" y="4455319"/>
            <a:ext cx="19543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b="0" dirty="0" smtClean="0"/>
              <a:t>Link to user page</a:t>
            </a:r>
            <a:endParaRPr lang="en-NZ" b="0" dirty="0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 flipV="1">
            <a:off x="4004468" y="4584700"/>
            <a:ext cx="1395413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Articles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NZ" smtClean="0"/>
              <a:t>Main content of the wiki</a:t>
            </a:r>
          </a:p>
          <a:p>
            <a:pPr lvl="1"/>
            <a:r>
              <a:rPr lang="en-NZ" smtClean="0"/>
              <a:t>A single page is an article about a topic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</a:t>
            </a:r>
            <a:endParaRPr lang="en-NZ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599" y="1845268"/>
            <a:ext cx="4708525" cy="472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Publishing online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Information is made available to the public</a:t>
            </a:r>
          </a:p>
          <a:p>
            <a:pPr lvl="1"/>
            <a:r>
              <a:rPr lang="en-NZ" sz="2400" dirty="0"/>
              <a:t>target audience? </a:t>
            </a:r>
          </a:p>
          <a:p>
            <a:r>
              <a:rPr lang="en-NZ" dirty="0" smtClean="0"/>
              <a:t>Technology</a:t>
            </a:r>
          </a:p>
          <a:p>
            <a:pPr lvl="1"/>
            <a:r>
              <a:rPr lang="en-NZ" sz="2400" dirty="0" smtClean="0"/>
              <a:t>Yields new channels for dissemination</a:t>
            </a:r>
          </a:p>
          <a:p>
            <a:pPr lvl="1"/>
            <a:r>
              <a:rPr lang="en-NZ" sz="2400" dirty="0" smtClean="0"/>
              <a:t>Different possibilities of presentation</a:t>
            </a:r>
            <a:endParaRPr lang="en-NZ" dirty="0" smtClean="0"/>
          </a:p>
          <a:p>
            <a:r>
              <a:rPr lang="en-NZ" dirty="0" smtClean="0"/>
              <a:t>Social and legal issues</a:t>
            </a:r>
          </a:p>
          <a:p>
            <a:pPr lvl="1"/>
            <a:r>
              <a:rPr lang="en-NZ" sz="2400" dirty="0"/>
              <a:t>Copyright</a:t>
            </a:r>
          </a:p>
          <a:p>
            <a:pPr lvl="1"/>
            <a:r>
              <a:rPr lang="en-NZ" sz="2400" dirty="0"/>
              <a:t>Privacy</a:t>
            </a:r>
          </a:p>
          <a:p>
            <a:pPr lvl="1"/>
            <a:r>
              <a:rPr lang="en-NZ" sz="2400" dirty="0"/>
              <a:t>Cultural issues  (can be read </a:t>
            </a:r>
            <a:r>
              <a:rPr lang="en-NZ" sz="2400" dirty="0" smtClean="0"/>
              <a:t>anywhere world)</a:t>
            </a:r>
            <a:endParaRPr lang="en-NZ" sz="2400" dirty="0"/>
          </a:p>
          <a:p>
            <a:pPr lvl="1"/>
            <a:r>
              <a:rPr lang="en-NZ" sz="2400" dirty="0"/>
              <a:t>Concern with your own </a:t>
            </a:r>
            <a:r>
              <a:rPr lang="en-NZ" sz="2400" dirty="0" smtClean="0"/>
              <a:t>safety</a:t>
            </a:r>
          </a:p>
          <a:p>
            <a:pPr lvl="1"/>
            <a:r>
              <a:rPr lang="en-NZ" sz="2400" dirty="0" smtClean="0"/>
              <a:t>durability/archiving</a:t>
            </a:r>
            <a:endParaRPr lang="en-NZ" sz="2400" dirty="0"/>
          </a:p>
          <a:p>
            <a:endParaRPr lang="en-NZ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2</a:t>
            </a:fld>
            <a:endParaRPr lang="en-N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Discussion page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NZ" smtClean="0"/>
              <a:t>Each page in the wiki has an associated “talk” page</a:t>
            </a:r>
          </a:p>
          <a:p>
            <a:pPr lvl="1"/>
            <a:r>
              <a:rPr lang="en-NZ" smtClean="0"/>
              <a:t>Allows users to discuss content of a page</a:t>
            </a:r>
          </a:p>
          <a:p>
            <a:pPr lvl="1"/>
            <a:r>
              <a:rPr lang="en-NZ" smtClean="0"/>
              <a:t>Can write comments, ask questions etc. without disrupting article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20</a:t>
            </a:fld>
            <a:endParaRPr lang="en-N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</a:t>
            </a:r>
            <a:endParaRPr lang="en-NZ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6209" y="2133600"/>
            <a:ext cx="4400191" cy="441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Editing a page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Simply click the edit button and start making changes.</a:t>
            </a:r>
          </a:p>
          <a:p>
            <a:pPr lvl="1"/>
            <a:r>
              <a:rPr lang="en-NZ" dirty="0" smtClean="0"/>
              <a:t>Always preview and read the page before you save changes</a:t>
            </a:r>
          </a:p>
          <a:p>
            <a:pPr lvl="1"/>
            <a:r>
              <a:rPr lang="en-NZ" dirty="0" smtClean="0"/>
              <a:t>Changes are tracked (as normal for wikis)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</a:t>
            </a:r>
            <a:endParaRPr lang="en-NZ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9300" y="2212192"/>
            <a:ext cx="4739846" cy="435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Markup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800" dirty="0" smtClean="0"/>
              <a:t>Wikis use their own </a:t>
            </a:r>
            <a:r>
              <a:rPr lang="en-NZ" sz="2800" dirty="0" err="1" smtClean="0"/>
              <a:t>markup</a:t>
            </a:r>
            <a:r>
              <a:rPr lang="en-NZ" sz="2800" dirty="0" smtClean="0"/>
              <a:t> language, sometimes called </a:t>
            </a:r>
            <a:r>
              <a:rPr lang="en-NZ" sz="2800" dirty="0" err="1" smtClean="0"/>
              <a:t>wikimark</a:t>
            </a:r>
            <a:endParaRPr lang="en-NZ" sz="2800" dirty="0" smtClean="0"/>
          </a:p>
          <a:p>
            <a:pPr lvl="1"/>
            <a:r>
              <a:rPr lang="en-NZ" sz="2800" dirty="0" smtClean="0"/>
              <a:t>Also accept some HTML </a:t>
            </a:r>
            <a:r>
              <a:rPr lang="en-NZ" sz="2800" dirty="0" err="1" smtClean="0"/>
              <a:t>markup</a:t>
            </a:r>
            <a:endParaRPr lang="en-NZ" sz="2800" dirty="0" smtClean="0"/>
          </a:p>
          <a:p>
            <a:pPr lvl="1"/>
            <a:r>
              <a:rPr lang="en-NZ" sz="2800" dirty="0" smtClean="0"/>
              <a:t>Different wiki systems use different </a:t>
            </a:r>
            <a:r>
              <a:rPr lang="en-NZ" sz="2800" dirty="0" err="1" smtClean="0"/>
              <a:t>markup</a:t>
            </a:r>
            <a:endParaRPr lang="en-NZ" sz="2800" dirty="0" smtClean="0"/>
          </a:p>
          <a:p>
            <a:pPr lvl="1"/>
            <a:endParaRPr lang="en-NZ" sz="2800" dirty="0" smtClean="0"/>
          </a:p>
          <a:p>
            <a:pPr lvl="1"/>
            <a:endParaRPr lang="en-NZ" sz="2800" dirty="0" smtClean="0"/>
          </a:p>
          <a:p>
            <a:endParaRPr lang="en-NZ" sz="2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22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Headings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Four different levels of heading</a:t>
            </a:r>
          </a:p>
          <a:p>
            <a:pPr lvl="1">
              <a:buNone/>
            </a:pPr>
            <a:r>
              <a:rPr lang="en-NZ" dirty="0" smtClean="0"/>
              <a:t>= Main heading=</a:t>
            </a:r>
          </a:p>
          <a:p>
            <a:pPr lvl="1">
              <a:buNone/>
            </a:pPr>
            <a:r>
              <a:rPr lang="en-NZ" dirty="0" smtClean="0"/>
              <a:t>== Section Heading ==</a:t>
            </a:r>
          </a:p>
          <a:p>
            <a:pPr lvl="1">
              <a:buNone/>
            </a:pPr>
            <a:r>
              <a:rPr lang="en-NZ" dirty="0" smtClean="0"/>
              <a:t>=== Subsection heading ===</a:t>
            </a:r>
          </a:p>
          <a:p>
            <a:pPr lvl="1">
              <a:buNone/>
            </a:pPr>
            <a:r>
              <a:rPr lang="en-NZ" dirty="0" smtClean="0"/>
              <a:t>==== Sub-subsection heading ====</a:t>
            </a:r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0263" y="3106421"/>
            <a:ext cx="56197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23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Paragraphs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A single line break is ignored</a:t>
            </a:r>
          </a:p>
          <a:p>
            <a:r>
              <a:rPr lang="en-NZ" dirty="0" smtClean="0"/>
              <a:t>A blank line starts a new paragraph</a:t>
            </a:r>
          </a:p>
          <a:p>
            <a:pPr>
              <a:buNone/>
            </a:pPr>
            <a:endParaRPr lang="en-NZ" dirty="0" smtClean="0"/>
          </a:p>
          <a:p>
            <a:pPr lvl="1">
              <a:buNone/>
            </a:pPr>
            <a:r>
              <a:rPr lang="en-US" dirty="0" smtClean="0"/>
              <a:t>This is the sandbox.  </a:t>
            </a:r>
          </a:p>
          <a:p>
            <a:pPr lvl="1">
              <a:buNone/>
            </a:pPr>
            <a:r>
              <a:rPr lang="en-US" dirty="0" smtClean="0"/>
              <a:t>Please feel free to play in it :)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You should use this page </a:t>
            </a:r>
          </a:p>
          <a:p>
            <a:pPr lvl="1">
              <a:buNone/>
            </a:pPr>
            <a:r>
              <a:rPr lang="en-US" dirty="0" smtClean="0"/>
              <a:t>to experiment with the wiki</a:t>
            </a:r>
          </a:p>
          <a:p>
            <a:pPr lvl="1">
              <a:buNone/>
            </a:pPr>
            <a:r>
              <a:rPr lang="en-US" dirty="0" smtClean="0"/>
              <a:t>markup language and try out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1300" y="4419600"/>
            <a:ext cx="64960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24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Character Styles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Emphasis</a:t>
            </a:r>
          </a:p>
          <a:p>
            <a:pPr lvl="1">
              <a:buNone/>
            </a:pPr>
            <a:r>
              <a:rPr lang="en-NZ" dirty="0" smtClean="0"/>
              <a:t>''Emphasised Text''</a:t>
            </a:r>
          </a:p>
          <a:p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Strong</a:t>
            </a:r>
          </a:p>
          <a:p>
            <a:pPr lvl="1">
              <a:buNone/>
            </a:pPr>
            <a:r>
              <a:rPr lang="en-NZ" dirty="0" smtClean="0"/>
              <a:t>'''Strong text'''</a:t>
            </a:r>
          </a:p>
          <a:p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Very Strong</a:t>
            </a:r>
          </a:p>
          <a:p>
            <a:pPr lvl="1">
              <a:buNone/>
            </a:pPr>
            <a:r>
              <a:rPr lang="en-NZ" dirty="0" smtClean="0"/>
              <a:t>'''''Emphasised and strong'''''</a:t>
            </a:r>
          </a:p>
          <a:p>
            <a:endParaRPr lang="en-NZ" dirty="0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1150" y="1177925"/>
            <a:ext cx="40100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25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Links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Adding an internal link (to another wiki page)</a:t>
            </a:r>
          </a:p>
          <a:p>
            <a:pPr lvl="1">
              <a:buNone/>
            </a:pPr>
            <a:r>
              <a:rPr lang="en-NZ" sz="2400" dirty="0" smtClean="0"/>
              <a:t>[[Name of Page]]</a:t>
            </a:r>
          </a:p>
          <a:p>
            <a:endParaRPr lang="en-NZ" dirty="0" smtClean="0"/>
          </a:p>
          <a:p>
            <a:r>
              <a:rPr lang="en-NZ" dirty="0" smtClean="0"/>
              <a:t>Adding an external link (to a page outside the wiki)</a:t>
            </a:r>
          </a:p>
          <a:p>
            <a:pPr lvl="1">
              <a:buNone/>
            </a:pPr>
            <a:r>
              <a:rPr lang="en-NZ" sz="2400" dirty="0" smtClean="0">
                <a:hlinkClick r:id="rId3"/>
              </a:rPr>
              <a:t>http://www.cs.auckland.ac.nz</a:t>
            </a:r>
            <a:endParaRPr lang="en-NZ" sz="2400" dirty="0" smtClean="0"/>
          </a:p>
          <a:p>
            <a:pPr lvl="1">
              <a:buNone/>
            </a:pPr>
            <a:endParaRPr lang="en-NZ" sz="2400" dirty="0" smtClean="0"/>
          </a:p>
          <a:p>
            <a:r>
              <a:rPr lang="en-NZ" dirty="0" smtClean="0"/>
              <a:t>Adding an external link (to a page outside the wiki), but displaying text for the link</a:t>
            </a:r>
          </a:p>
          <a:p>
            <a:pPr lvl="1">
              <a:buNone/>
            </a:pPr>
            <a:r>
              <a:rPr lang="en-NZ" sz="2400" dirty="0" smtClean="0"/>
              <a:t>[http://www.cs.auckland.ac.nz CS Dept]</a:t>
            </a:r>
          </a:p>
          <a:p>
            <a:endParaRPr lang="en-NZ" dirty="0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 r="33357" b="64047"/>
          <a:stretch>
            <a:fillRect/>
          </a:stretch>
        </p:blipFill>
        <p:spPr bwMode="auto">
          <a:xfrm>
            <a:off x="324363" y="4941653"/>
            <a:ext cx="3184404" cy="115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26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</a:t>
            </a:r>
            <a:endParaRPr lang="en-NZ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 l="2396" t="61096"/>
          <a:stretch>
            <a:fillRect/>
          </a:stretch>
        </p:blipFill>
        <p:spPr bwMode="auto">
          <a:xfrm>
            <a:off x="3973689" y="4954693"/>
            <a:ext cx="4524804" cy="121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Lists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Ordered List</a:t>
            </a:r>
          </a:p>
          <a:p>
            <a:pPr lvl="1">
              <a:buNone/>
            </a:pPr>
            <a:r>
              <a:rPr lang="en-US" dirty="0" smtClean="0"/>
              <a:t># my item 1</a:t>
            </a:r>
          </a:p>
          <a:p>
            <a:pPr lvl="1">
              <a:buNone/>
            </a:pPr>
            <a:r>
              <a:rPr lang="en-US" dirty="0" smtClean="0"/>
              <a:t>## my item 1.1</a:t>
            </a:r>
          </a:p>
          <a:p>
            <a:pPr lvl="1">
              <a:buNone/>
            </a:pPr>
            <a:r>
              <a:rPr lang="en-US" dirty="0" smtClean="0"/>
              <a:t># my item2</a:t>
            </a:r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Unordered List</a:t>
            </a:r>
          </a:p>
          <a:p>
            <a:pPr lvl="1">
              <a:buNone/>
            </a:pPr>
            <a:r>
              <a:rPr lang="en-NZ" dirty="0" smtClean="0"/>
              <a:t>*</a:t>
            </a:r>
            <a:r>
              <a:rPr lang="en-US" dirty="0" smtClean="0"/>
              <a:t> my item 1</a:t>
            </a:r>
          </a:p>
          <a:p>
            <a:pPr lvl="1">
              <a:buNone/>
            </a:pPr>
            <a:r>
              <a:rPr lang="en-US" dirty="0" smtClean="0"/>
              <a:t>** my item 1.1</a:t>
            </a:r>
          </a:p>
          <a:p>
            <a:pPr lvl="1">
              <a:buNone/>
            </a:pPr>
            <a:r>
              <a:rPr lang="en-US" dirty="0" smtClean="0"/>
              <a:t>* my item 2</a:t>
            </a:r>
            <a:endParaRPr lang="en-NZ" dirty="0" smtClean="0"/>
          </a:p>
          <a:p>
            <a:endParaRPr lang="en-NZ" dirty="0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938" y="1368425"/>
            <a:ext cx="24193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3838" y="3636963"/>
            <a:ext cx="2060575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27</a:t>
            </a:fld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Other Ways to Publish Online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indent="0">
              <a:buNone/>
            </a:pPr>
            <a:endParaRPr lang="en-N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 smtClean="0"/>
              <a:t>Online direct publishing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NZ" dirty="0" smtClean="0"/>
              <a:t>Through Online Store (Amazon, Nook, Kobo)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NZ" dirty="0" smtClean="0"/>
              <a:t>Or simply as your own e-book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NZ" dirty="0" smtClean="0"/>
              <a:t>Whole books or just short stories or articles</a:t>
            </a:r>
          </a:p>
          <a:p>
            <a:pPr marL="1485900" lvl="2" indent="-342900"/>
            <a:r>
              <a:rPr lang="en-NZ" dirty="0" smtClean="0"/>
              <a:t>The Martian was initially self published.</a:t>
            </a:r>
          </a:p>
          <a:p>
            <a:pPr marL="1485900" lvl="2" indent="-342900"/>
            <a:r>
              <a:rPr lang="en-NZ" dirty="0" smtClean="0"/>
              <a:t>Andy Weir, the author put the book online on his website in serial format, a chapter at a time for free. </a:t>
            </a:r>
          </a:p>
          <a:p>
            <a:pPr marL="1485900" lvl="2" indent="-342900"/>
            <a:r>
              <a:rPr lang="en-NZ" dirty="0" smtClean="0"/>
              <a:t>Eventually at the request of fans he released an Amazon Kindle version for 99 cents.</a:t>
            </a:r>
          </a:p>
          <a:p>
            <a:pPr marL="1485900" lvl="2" indent="-342900"/>
            <a:r>
              <a:rPr lang="en-NZ" dirty="0" smtClean="0"/>
              <a:t>The book was picked up by publishers in 2013 and has since become a best seller and </a:t>
            </a:r>
            <a:r>
              <a:rPr lang="en-NZ" smtClean="0"/>
              <a:t>a popular film.</a:t>
            </a:r>
            <a:endParaRPr lang="en-NZ" dirty="0" smtClean="0"/>
          </a:p>
          <a:p>
            <a:pPr marL="342900" indent="-342900"/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28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417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Summary</a:t>
            </a:r>
            <a:endParaRPr 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Blog = Web log</a:t>
            </a:r>
          </a:p>
          <a:p>
            <a:pPr lvl="1"/>
            <a:r>
              <a:rPr lang="en-US" dirty="0" smtClean="0"/>
              <a:t>Electronic journal with posts that are displayed in reverse chronological order</a:t>
            </a:r>
          </a:p>
          <a:p>
            <a:pPr lvl="1"/>
            <a:r>
              <a:rPr lang="en-US" dirty="0" smtClean="0"/>
              <a:t>Usually from a single author, editorial style</a:t>
            </a:r>
          </a:p>
          <a:p>
            <a:pPr lvl="1"/>
            <a:r>
              <a:rPr lang="en-NZ" dirty="0" smtClean="0"/>
              <a:t>Political, cultural, economical, personal, technical, …</a:t>
            </a:r>
            <a:endParaRPr lang="en-US" dirty="0" smtClean="0"/>
          </a:p>
          <a:p>
            <a:pPr lvl="1"/>
            <a:r>
              <a:rPr lang="en-US" dirty="0" err="1" smtClean="0"/>
              <a:t>Photoblogs</a:t>
            </a:r>
            <a:r>
              <a:rPr lang="en-US" dirty="0" smtClean="0"/>
              <a:t>, </a:t>
            </a:r>
            <a:r>
              <a:rPr lang="en-US" dirty="0" err="1" smtClean="0"/>
              <a:t>videoblogs</a:t>
            </a:r>
            <a:r>
              <a:rPr lang="en-US" dirty="0" smtClean="0"/>
              <a:t>, </a:t>
            </a:r>
            <a:r>
              <a:rPr lang="en-US" dirty="0" err="1" smtClean="0"/>
              <a:t>audioblogs</a:t>
            </a:r>
            <a:r>
              <a:rPr lang="en-US" dirty="0" smtClean="0"/>
              <a:t> (podcasts)</a:t>
            </a:r>
          </a:p>
          <a:p>
            <a:endParaRPr lang="en-US" dirty="0" smtClean="0"/>
          </a:p>
          <a:p>
            <a:r>
              <a:rPr lang="en-US" dirty="0" smtClean="0"/>
              <a:t>Wiki = web pages that anyone (of a certain group) can edit</a:t>
            </a:r>
          </a:p>
          <a:p>
            <a:pPr lvl="1"/>
            <a:r>
              <a:rPr lang="en-US" dirty="0" smtClean="0"/>
              <a:t>Everyone can contribute to a central pool of content</a:t>
            </a:r>
          </a:p>
          <a:p>
            <a:pPr lvl="1"/>
            <a:r>
              <a:rPr lang="en-US" dirty="0" smtClean="0"/>
              <a:t>Prime example: Wikipedia</a:t>
            </a:r>
          </a:p>
          <a:p>
            <a:pPr lvl="1"/>
            <a:r>
              <a:rPr lang="en-US" dirty="0" smtClean="0"/>
              <a:t>Not always accurate, but nevertheless very useful</a:t>
            </a:r>
          </a:p>
          <a:p>
            <a:pPr lvl="1"/>
            <a:r>
              <a:rPr lang="en-US" dirty="0" smtClean="0"/>
              <a:t>Wiki systems have their own languages for writing pages</a:t>
            </a:r>
          </a:p>
          <a:p>
            <a:pPr lvl="1"/>
            <a:r>
              <a:rPr lang="en-US" dirty="0" smtClean="0"/>
              <a:t>Language overview for the  </a:t>
            </a:r>
            <a:r>
              <a:rPr lang="en-US" dirty="0" err="1" smtClean="0"/>
              <a:t>MediaWiki</a:t>
            </a:r>
            <a:r>
              <a:rPr lang="en-US" dirty="0" smtClean="0"/>
              <a:t> system:</a:t>
            </a:r>
            <a:br>
              <a:rPr lang="en-US" dirty="0" smtClean="0"/>
            </a:br>
            <a:r>
              <a:rPr lang="en-US" dirty="0" smtClean="0"/>
              <a:t>http://en.wikipedia.org/wiki/Wikipedia:Cheatsheet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And many other, constantly evolving ways to publish content on the web.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29</a:t>
            </a:fld>
            <a:endParaRPr lang="en-N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 Vinci’s “Blog”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3</a:t>
            </a:fld>
            <a:endParaRPr lang="en-NZ"/>
          </a:p>
        </p:txBody>
      </p:sp>
      <p:pic>
        <p:nvPicPr>
          <p:cNvPr id="6" name="Picture 10" descr="http://www.brysonmoore.com/images/davinc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530" y="851063"/>
            <a:ext cx="7897557" cy="57125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4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Blog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 smtClean="0"/>
              <a:t>Web log</a:t>
            </a:r>
          </a:p>
          <a:p>
            <a:pPr lvl="1"/>
            <a:r>
              <a:rPr lang="en-NZ" sz="2400" dirty="0" smtClean="0"/>
              <a:t>Website</a:t>
            </a:r>
          </a:p>
          <a:p>
            <a:pPr lvl="1"/>
            <a:r>
              <a:rPr lang="en-NZ" sz="2400" dirty="0" smtClean="0"/>
              <a:t>Posts are made in chronological order, displayed in reverse chronological order (newest first).</a:t>
            </a:r>
          </a:p>
          <a:p>
            <a:pPr lvl="1"/>
            <a:r>
              <a:rPr lang="en-NZ" sz="2400" dirty="0" smtClean="0"/>
              <a:t>Very easy to use</a:t>
            </a:r>
          </a:p>
          <a:p>
            <a:pPr lvl="1"/>
            <a:r>
              <a:rPr lang="en-US" sz="2400" dirty="0" smtClean="0"/>
              <a:t>Estimated blogs worldwide: </a:t>
            </a:r>
            <a:br>
              <a:rPr lang="en-US" sz="2400" dirty="0" smtClean="0"/>
            </a:br>
            <a:r>
              <a:rPr lang="en-US" sz="2400" dirty="0" smtClean="0"/>
              <a:t>more than 100 million</a:t>
            </a:r>
          </a:p>
          <a:p>
            <a:pPr lvl="1"/>
            <a:r>
              <a:rPr lang="en-NZ" sz="2400" b="1" dirty="0" smtClean="0"/>
              <a:t>Example</a:t>
            </a:r>
            <a:r>
              <a:rPr lang="en-NZ" sz="2400" b="1" dirty="0"/>
              <a:t>:   </a:t>
            </a:r>
            <a:r>
              <a:rPr lang="en-NZ" sz="2400" b="1" dirty="0" smtClean="0">
                <a:hlinkClick r:id="rId3"/>
              </a:rPr>
              <a:t>Computer Science Department/Ian Watson’s Blog</a:t>
            </a:r>
            <a:endParaRPr lang="en-NZ" sz="2400" dirty="0" smtClean="0"/>
          </a:p>
          <a:p>
            <a:r>
              <a:rPr lang="en-NZ" dirty="0" smtClean="0"/>
              <a:t>Uses</a:t>
            </a:r>
          </a:p>
          <a:p>
            <a:pPr lvl="1"/>
            <a:r>
              <a:rPr lang="en-NZ" sz="2400" dirty="0" smtClean="0"/>
              <a:t>Online Diary (now supplanted by </a:t>
            </a:r>
            <a:r>
              <a:rPr lang="en-NZ" sz="2400" dirty="0" err="1" smtClean="0"/>
              <a:t>facebook</a:t>
            </a:r>
            <a:r>
              <a:rPr lang="en-NZ" sz="2400" dirty="0" smtClean="0"/>
              <a:t>, twitter etc)</a:t>
            </a:r>
          </a:p>
          <a:p>
            <a:pPr lvl="1"/>
            <a:r>
              <a:rPr lang="en-NZ" sz="2400" dirty="0" smtClean="0"/>
              <a:t>Commentary: Political, cultural, economical, personal, technical, …</a:t>
            </a:r>
          </a:p>
          <a:p>
            <a:r>
              <a:rPr lang="en-NZ" dirty="0" smtClean="0"/>
              <a:t>Different Types</a:t>
            </a:r>
          </a:p>
          <a:p>
            <a:pPr lvl="1"/>
            <a:r>
              <a:rPr lang="en-NZ" sz="2400" dirty="0" smtClean="0"/>
              <a:t>Photoblog</a:t>
            </a:r>
            <a:r>
              <a:rPr lang="en-NZ" sz="2400" dirty="0"/>
              <a:t>, videoblog, audioblogs (podcasts)</a:t>
            </a:r>
          </a:p>
          <a:p>
            <a:r>
              <a:rPr lang="en-NZ" dirty="0" smtClean="0"/>
              <a:t>Terminology</a:t>
            </a:r>
          </a:p>
          <a:p>
            <a:pPr lvl="1"/>
            <a:r>
              <a:rPr lang="en-NZ" sz="2400" dirty="0" smtClean="0"/>
              <a:t>Blogger - person that posts entries to a blog</a:t>
            </a:r>
          </a:p>
          <a:p>
            <a:pPr lvl="1"/>
            <a:r>
              <a:rPr lang="en-NZ" sz="2400" dirty="0" smtClean="0"/>
              <a:t>Blogging - writing posts to a blog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457825" y="6207125"/>
            <a:ext cx="3686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>
                <a:solidFill>
                  <a:schemeClr val="bg1"/>
                </a:solidFill>
              </a:rPr>
              <a:t>http://en.wikipedia.org/wiki/Blog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4</a:t>
            </a:fld>
            <a:endParaRPr lang="en-N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blogs and bloggers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07" y="919864"/>
            <a:ext cx="8781976" cy="5369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0" dirty="0" smtClean="0"/>
              <a:t>Some of the most popular blogs: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b="0" dirty="0" err="1" smtClean="0"/>
              <a:t>Mashable</a:t>
            </a:r>
            <a:r>
              <a:rPr lang="en-US" sz="2800" b="0" dirty="0" smtClean="0"/>
              <a:t> - News (24 million</a:t>
            </a:r>
            <a:r>
              <a:rPr lang="en-US" sz="2800" b="0" dirty="0"/>
              <a:t> visitors/month</a:t>
            </a:r>
            <a:r>
              <a:rPr lang="en-US" sz="2800" b="0" dirty="0" smtClean="0"/>
              <a:t>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b="0" dirty="0" smtClean="0"/>
              <a:t>Gizmodo- Design/Technology (15 million visitors/month)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b="0" dirty="0" smtClean="0"/>
              <a:t>TMZ - Entertainment (30 million </a:t>
            </a:r>
            <a:r>
              <a:rPr lang="en-US" sz="2800" b="0" dirty="0"/>
              <a:t>visitors/month</a:t>
            </a:r>
            <a:r>
              <a:rPr lang="en-US" sz="2800" b="0" dirty="0" smtClean="0"/>
              <a:t>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b="0" dirty="0" smtClean="0"/>
              <a:t>Business Insider – Business/Technology (25.5 million </a:t>
            </a:r>
            <a:r>
              <a:rPr lang="en-US" sz="2800" b="0" dirty="0"/>
              <a:t>visitors/month</a:t>
            </a:r>
            <a:r>
              <a:rPr lang="en-US" sz="2800" b="0" dirty="0" smtClean="0"/>
              <a:t>)</a:t>
            </a:r>
          </a:p>
          <a:p>
            <a:pPr marL="0" indent="0">
              <a:buNone/>
            </a:pPr>
            <a:endParaRPr lang="en-US" sz="2800" b="0" dirty="0" smtClean="0"/>
          </a:p>
          <a:p>
            <a:pPr marL="0" indent="0">
              <a:buNone/>
            </a:pPr>
            <a:r>
              <a:rPr lang="en-US" sz="2800" b="0" dirty="0" smtClean="0"/>
              <a:t>Only start a blog if you have something to say.</a:t>
            </a:r>
            <a:endParaRPr lang="en-US" sz="28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230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Social Issues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Political movements</a:t>
            </a:r>
          </a:p>
          <a:p>
            <a:pPr lvl="1"/>
            <a:r>
              <a:rPr lang="en-NZ" sz="2400" dirty="0" smtClean="0"/>
              <a:t>E.g. during Arab spring</a:t>
            </a:r>
          </a:p>
          <a:p>
            <a:pPr lvl="1"/>
            <a:r>
              <a:rPr lang="en-NZ" sz="2400" dirty="0" smtClean="0"/>
              <a:t>Many personal viewpoints</a:t>
            </a:r>
          </a:p>
          <a:p>
            <a:pPr lvl="1"/>
            <a:r>
              <a:rPr lang="en-NZ" sz="2400" dirty="0" smtClean="0"/>
              <a:t>difficult </a:t>
            </a:r>
            <a:r>
              <a:rPr lang="en-NZ" sz="2400" dirty="0"/>
              <a:t>for repressive </a:t>
            </a:r>
            <a:r>
              <a:rPr lang="en-NZ" sz="2400" dirty="0" smtClean="0"/>
              <a:t>governments </a:t>
            </a:r>
            <a:r>
              <a:rPr lang="en-NZ" sz="2400" dirty="0"/>
              <a:t>to clamp </a:t>
            </a:r>
            <a:r>
              <a:rPr lang="en-NZ" sz="2400" dirty="0" smtClean="0"/>
              <a:t>down </a:t>
            </a:r>
            <a:r>
              <a:rPr lang="en-NZ" sz="2400" dirty="0"/>
              <a:t>on free </a:t>
            </a:r>
            <a:r>
              <a:rPr lang="en-NZ" sz="2400" dirty="0" smtClean="0"/>
              <a:t>media</a:t>
            </a:r>
          </a:p>
          <a:p>
            <a:pPr lvl="1"/>
            <a:r>
              <a:rPr lang="en-NZ" sz="2400" dirty="0" smtClean="0"/>
              <a:t>political censorship is also done online</a:t>
            </a:r>
          </a:p>
          <a:p>
            <a:r>
              <a:rPr lang="en-NZ" dirty="0" smtClean="0"/>
              <a:t>Advantages</a:t>
            </a:r>
          </a:p>
          <a:p>
            <a:pPr lvl="1"/>
            <a:r>
              <a:rPr lang="en-NZ" sz="2400" dirty="0" smtClean="0"/>
              <a:t>Gives people a voice</a:t>
            </a:r>
          </a:p>
          <a:p>
            <a:pPr lvl="1"/>
            <a:r>
              <a:rPr lang="en-NZ" sz="2400" dirty="0" smtClean="0"/>
              <a:t>Enabling technology for grassroots movements</a:t>
            </a:r>
          </a:p>
          <a:p>
            <a:r>
              <a:rPr lang="en-NZ" dirty="0" smtClean="0"/>
              <a:t>Dangers</a:t>
            </a:r>
          </a:p>
          <a:p>
            <a:pPr lvl="1"/>
            <a:r>
              <a:rPr lang="en-NZ" sz="2400" dirty="0" smtClean="0"/>
              <a:t>Providing too much information</a:t>
            </a:r>
          </a:p>
          <a:p>
            <a:pPr lvl="1"/>
            <a:r>
              <a:rPr lang="en-NZ" sz="2400" dirty="0" smtClean="0"/>
              <a:t>Children inviting wrong kind of attention (e.g. MySpace)</a:t>
            </a:r>
          </a:p>
          <a:p>
            <a:endParaRPr lang="en-NZ" dirty="0" smtClean="0"/>
          </a:p>
          <a:p>
            <a:endParaRPr lang="en-NZ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150587"/>
            <a:ext cx="10096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6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Microblogging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Microblogging is a broadcast medium that exists in the form of blogging.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A microblog differs from a traditional blog in that posts are smaller: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Twitter posts, called tweets, are limited to 140 characters.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Microblogs "allow users to exchange small elements of content such as short sentences, individual images, or video links", which may be the major reason for their popularity.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Among </a:t>
            </a:r>
            <a:r>
              <a:rPr lang="en-US" b="0" dirty="0"/>
              <a:t>the most notable services are </a:t>
            </a:r>
            <a:endParaRPr lang="en-US" b="0" dirty="0" smtClean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Twitter</a:t>
            </a:r>
            <a:r>
              <a:rPr lang="en-US" b="0" dirty="0"/>
              <a:t>, </a:t>
            </a:r>
            <a:endParaRPr lang="en-US" b="0" dirty="0" smtClean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Tumblr</a:t>
            </a:r>
            <a:r>
              <a:rPr lang="en-US" b="0" dirty="0"/>
              <a:t>, </a:t>
            </a:r>
            <a:endParaRPr lang="en-US" b="0" dirty="0" smtClean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b="0" dirty="0" err="1" smtClean="0"/>
              <a:t>FriendFeed</a:t>
            </a:r>
            <a:r>
              <a:rPr lang="en-US" b="0" dirty="0"/>
              <a:t>, </a:t>
            </a:r>
            <a:endParaRPr lang="en-US" b="0" dirty="0" smtClean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Cif2.net</a:t>
            </a:r>
            <a:r>
              <a:rPr lang="en-US" b="0" dirty="0"/>
              <a:t>, </a:t>
            </a:r>
            <a:endParaRPr lang="en-US" b="0" dirty="0" smtClean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b="0" dirty="0" err="1" smtClean="0"/>
              <a:t>Plurk</a:t>
            </a:r>
            <a:r>
              <a:rPr lang="en-US" b="0" dirty="0"/>
              <a:t>, Jaiku and identi.ca.</a:t>
            </a:r>
            <a:endParaRPr lang="en-NZ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7</a:t>
            </a:fld>
            <a:endParaRPr lang="en-N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822345"/>
            <a:ext cx="18288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22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Wiki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by Ward Cunningham in 1995.</a:t>
            </a:r>
          </a:p>
          <a:p>
            <a:r>
              <a:rPr lang="en-US" dirty="0" smtClean="0"/>
              <a:t> </a:t>
            </a:r>
          </a:p>
          <a:p>
            <a:pPr lvl="1"/>
            <a:r>
              <a:rPr lang="en-US" sz="2400" dirty="0" smtClean="0"/>
              <a:t>Introduced to discuss programming tricks</a:t>
            </a:r>
          </a:p>
          <a:p>
            <a:pPr lvl="1"/>
            <a:r>
              <a:rPr lang="en-US" sz="2400" dirty="0" smtClean="0"/>
              <a:t>Simplest online database that could possibly  work</a:t>
            </a:r>
          </a:p>
          <a:p>
            <a:pPr lvl="1"/>
            <a:r>
              <a:rPr lang="en-US" sz="2400" dirty="0" smtClean="0"/>
              <a:t>Anyone with appropriate access can edit any page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2315" y="3603851"/>
            <a:ext cx="3854686" cy="289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8</a:t>
            </a:fld>
            <a:endParaRPr lang="en-NZ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smtClean="0"/>
              <a:t>Wikipedia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Launched 2001, worlds biggest wiki. Runs on </a:t>
            </a:r>
            <a:r>
              <a:rPr lang="en-US" dirty="0" err="1" smtClean="0"/>
              <a:t>MediaWiki</a:t>
            </a:r>
            <a:r>
              <a:rPr lang="en-US" dirty="0" smtClean="0"/>
              <a:t>.</a:t>
            </a:r>
          </a:p>
          <a:p>
            <a:pPr lvl="1"/>
            <a:r>
              <a:rPr lang="en-NZ" dirty="0" smtClean="0"/>
              <a:t>July 2014: 32.4 million articles in 287 languages; 4.5 million in English, </a:t>
            </a:r>
            <a:r>
              <a:rPr lang="en-US" dirty="0"/>
              <a:t>800 new </a:t>
            </a:r>
            <a:r>
              <a:rPr lang="en-US" dirty="0" smtClean="0"/>
              <a:t>articles per day</a:t>
            </a:r>
            <a:r>
              <a:rPr lang="en-NZ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10,000 - 30,000 requests per sec; about 400 web servers</a:t>
            </a:r>
          </a:p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8859-28EC-4FE9-A2BB-0D9E1B21184C}" type="slidenum">
              <a:rPr lang="en-NZ" smtClean="0"/>
              <a:pPr/>
              <a:t>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COMPSCI 111/111G 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17" y="2229147"/>
            <a:ext cx="8125883" cy="415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sci-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gradFill>
          <a:gsLst>
            <a:gs pos="51000">
              <a:schemeClr val="bg1"/>
            </a:gs>
            <a:gs pos="80000">
              <a:schemeClr val="bg1">
                <a:alpha val="0"/>
              </a:schemeClr>
            </a:gs>
            <a:gs pos="100000">
              <a:schemeClr val="accent1">
                <a:tint val="44500"/>
                <a:satMod val="160000"/>
                <a:alpha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</a:gradFill>
        <a:effectLst>
          <a:softEdge rad="635000"/>
        </a:effectLst>
      </a:spPr>
      <a:bodyPr vert="horz" lIns="91440" tIns="45720" rIns="91440" bIns="45720" rtlCol="0" anchor="ctr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compsci-theme</Template>
  <TotalTime>18821</TotalTime>
  <Words>2094</Words>
  <Application>Microsoft Office PowerPoint</Application>
  <PresentationFormat>On-screen Show (4:3)</PresentationFormat>
  <Paragraphs>558</Paragraphs>
  <Slides>29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compsci-theme</vt:lpstr>
      <vt:lpstr>COMPSCI 111 / 111G An introduction to practical computing</vt:lpstr>
      <vt:lpstr>Publishing online</vt:lpstr>
      <vt:lpstr>Da Vinci’s “Blog”</vt:lpstr>
      <vt:lpstr>Blog</vt:lpstr>
      <vt:lpstr>Successful blogs and bloggers</vt:lpstr>
      <vt:lpstr>Social Issues</vt:lpstr>
      <vt:lpstr>Microblogging</vt:lpstr>
      <vt:lpstr>Wiki</vt:lpstr>
      <vt:lpstr>Wikipedia</vt:lpstr>
      <vt:lpstr>Advantages and Disadvantages of Wikipedia</vt:lpstr>
      <vt:lpstr>Dealing with Vandalism</vt:lpstr>
      <vt:lpstr>Exercises</vt:lpstr>
      <vt:lpstr>Reliability of Wikipedia</vt:lpstr>
      <vt:lpstr>Encyclopedia Britannica</vt:lpstr>
      <vt:lpstr>Other Popular Wikis</vt:lpstr>
      <vt:lpstr>Computer Science Stage One Wiki</vt:lpstr>
      <vt:lpstr>Stage one wiki</vt:lpstr>
      <vt:lpstr>User page</vt:lpstr>
      <vt:lpstr>Articles</vt:lpstr>
      <vt:lpstr>Discussion page</vt:lpstr>
      <vt:lpstr>Editing a page</vt:lpstr>
      <vt:lpstr>Markup</vt:lpstr>
      <vt:lpstr>Headings</vt:lpstr>
      <vt:lpstr>Paragraphs</vt:lpstr>
      <vt:lpstr>Character Styles</vt:lpstr>
      <vt:lpstr>Links</vt:lpstr>
      <vt:lpstr>Lists</vt:lpstr>
      <vt:lpstr>Other Ways to Publish Online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COMPSCI 111</dc:title>
  <dc:creator>Andrew</dc:creator>
  <cp:lastModifiedBy>Damir Azhar</cp:lastModifiedBy>
  <cp:revision>327</cp:revision>
  <cp:lastPrinted>2015-07-14T22:40:41Z</cp:lastPrinted>
  <dcterms:created xsi:type="dcterms:W3CDTF">2004-03-22T04:42:11Z</dcterms:created>
  <dcterms:modified xsi:type="dcterms:W3CDTF">2016-01-11T10:39:55Z</dcterms:modified>
</cp:coreProperties>
</file>