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0"/>
  </p:notesMasterIdLst>
  <p:handoutMasterIdLst>
    <p:handoutMasterId r:id="rId31"/>
  </p:handoutMasterIdLst>
  <p:sldIdLst>
    <p:sldId id="256" r:id="rId2"/>
    <p:sldId id="321" r:id="rId3"/>
    <p:sldId id="276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35" r:id="rId13"/>
    <p:sldId id="319" r:id="rId14"/>
    <p:sldId id="331" r:id="rId15"/>
    <p:sldId id="339" r:id="rId16"/>
    <p:sldId id="338" r:id="rId17"/>
    <p:sldId id="320" r:id="rId18"/>
    <p:sldId id="324" r:id="rId19"/>
    <p:sldId id="325" r:id="rId20"/>
    <p:sldId id="326" r:id="rId21"/>
    <p:sldId id="323" r:id="rId22"/>
    <p:sldId id="336" r:id="rId23"/>
    <p:sldId id="327" r:id="rId24"/>
    <p:sldId id="330" r:id="rId25"/>
    <p:sldId id="328" r:id="rId26"/>
    <p:sldId id="329" r:id="rId27"/>
    <p:sldId id="332" r:id="rId28"/>
    <p:sldId id="337" r:id="rId29"/>
  </p:sldIdLst>
  <p:sldSz cx="9144000" cy="6858000" type="screen4x3"/>
  <p:notesSz cx="10234613" cy="7099300"/>
  <p:defaultTextStyle>
    <a:defPPr>
      <a:defRPr lang="en-N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99"/>
    <a:srgbClr val="000099"/>
    <a:srgbClr val="66CCFF"/>
    <a:srgbClr val="0000CC"/>
    <a:srgbClr val="3366CC"/>
    <a:srgbClr val="0000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9" autoAdjust="0"/>
    <p:restoredTop sz="78136" autoAdjust="0"/>
  </p:normalViewPr>
  <p:slideViewPr>
    <p:cSldViewPr snapToGrid="0" snapToObjects="1">
      <p:cViewPr varScale="1">
        <p:scale>
          <a:sx n="57" d="100"/>
          <a:sy n="57" d="100"/>
        </p:scale>
        <p:origin x="-1632" y="-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89612" cy="896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435304" cy="354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885" tIns="48944" rIns="97885" bIns="48944" numCol="1" anchor="t" anchorCtr="0" compatLnSpc="1">
            <a:prstTxWarp prst="textNoShape">
              <a:avLst/>
            </a:prstTxWarp>
          </a:bodyPr>
          <a:lstStyle>
            <a:lvl1pPr defTabSz="979488">
              <a:defRPr sz="1300" b="0">
                <a:latin typeface="Arial" charset="0"/>
              </a:defRPr>
            </a:lvl1pPr>
          </a:lstStyle>
          <a:p>
            <a:endParaRPr lang="en-NZ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022" y="0"/>
            <a:ext cx="4435304" cy="354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885" tIns="48944" rIns="97885" bIns="48944" numCol="1" anchor="t" anchorCtr="0" compatLnSpc="1">
            <a:prstTxWarp prst="textNoShape">
              <a:avLst/>
            </a:prstTxWarp>
          </a:bodyPr>
          <a:lstStyle>
            <a:lvl1pPr algn="r" defTabSz="979488">
              <a:defRPr sz="1300" b="0">
                <a:latin typeface="Arial" charset="0"/>
              </a:defRPr>
            </a:lvl1pPr>
          </a:lstStyle>
          <a:p>
            <a:endParaRPr lang="en-NZ"/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742518"/>
            <a:ext cx="4435304" cy="35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885" tIns="48944" rIns="97885" bIns="48944" numCol="1" anchor="b" anchorCtr="0" compatLnSpc="1">
            <a:prstTxWarp prst="textNoShape">
              <a:avLst/>
            </a:prstTxWarp>
          </a:bodyPr>
          <a:lstStyle>
            <a:lvl1pPr defTabSz="979488">
              <a:defRPr sz="1300" b="0">
                <a:latin typeface="Arial" charset="0"/>
              </a:defRPr>
            </a:lvl1pPr>
          </a:lstStyle>
          <a:p>
            <a:endParaRPr lang="en-NZ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022" y="6742518"/>
            <a:ext cx="4435304" cy="35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885" tIns="48944" rIns="97885" bIns="48944" numCol="1" anchor="b" anchorCtr="0" compatLnSpc="1">
            <a:prstTxWarp prst="textNoShape">
              <a:avLst/>
            </a:prstTxWarp>
          </a:bodyPr>
          <a:lstStyle>
            <a:lvl1pPr algn="r" defTabSz="979488">
              <a:defRPr sz="1300" b="0">
                <a:latin typeface="Arial" charset="0"/>
              </a:defRPr>
            </a:lvl1pPr>
          </a:lstStyle>
          <a:p>
            <a:fld id="{C59F8832-B94F-4A83-A2AC-A207AD14851E}" type="slidenum">
              <a:rPr lang="en-NZ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3878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435304" cy="354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01" tIns="49501" rIns="99001" bIns="49501" numCol="1" anchor="t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charset="0"/>
              </a:defRPr>
            </a:lvl1pPr>
          </a:lstStyle>
          <a:p>
            <a:endParaRPr lang="en-N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022" y="0"/>
            <a:ext cx="4435304" cy="354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01" tIns="49501" rIns="99001" bIns="49501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charset="0"/>
              </a:defRPr>
            </a:lvl1pPr>
          </a:lstStyle>
          <a:p>
            <a:endParaRPr lang="en-NZ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4863" y="533400"/>
            <a:ext cx="3546475" cy="2660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005" y="3372911"/>
            <a:ext cx="8188606" cy="3193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01" tIns="49501" rIns="99001" bIns="495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smtClean="0"/>
              <a:t>Click to edit Master text styles</a:t>
            </a:r>
          </a:p>
          <a:p>
            <a:pPr lvl="1"/>
            <a:r>
              <a:rPr lang="en-NZ" smtClean="0"/>
              <a:t>Second level</a:t>
            </a:r>
          </a:p>
          <a:p>
            <a:pPr lvl="2"/>
            <a:r>
              <a:rPr lang="en-NZ" smtClean="0"/>
              <a:t>Third level</a:t>
            </a:r>
          </a:p>
          <a:p>
            <a:pPr lvl="3"/>
            <a:r>
              <a:rPr lang="en-NZ" smtClean="0"/>
              <a:t>Fourth level</a:t>
            </a:r>
          </a:p>
          <a:p>
            <a:pPr lvl="4"/>
            <a:r>
              <a:rPr lang="en-NZ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744721"/>
            <a:ext cx="4435304" cy="353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01" tIns="49501" rIns="99001" bIns="49501" numCol="1" anchor="b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charset="0"/>
              </a:defRPr>
            </a:lvl1pPr>
          </a:lstStyle>
          <a:p>
            <a:endParaRPr lang="en-N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022" y="6744721"/>
            <a:ext cx="4435304" cy="353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01" tIns="49501" rIns="99001" bIns="49501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charset="0"/>
              </a:defRPr>
            </a:lvl1pPr>
          </a:lstStyle>
          <a:p>
            <a:fld id="{BA29157C-0BCB-4FFD-9CA6-B2C26E7823A2}" type="slidenum">
              <a:rPr lang="en-NZ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37977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Spam_with_cans.jpeg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6007&amp;picture=curious-student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PDP-8.jpg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818F6A-DDD1-4A85-A083-7CD320BD1826}" type="slidenum">
              <a:rPr lang="en-NZ"/>
              <a:pPr/>
              <a:t>1</a:t>
            </a:fld>
            <a:endParaRPr lang="en-NZ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entire</a:t>
            </a:r>
            <a:r>
              <a:rPr lang="en-US" baseline="0" dirty="0" smtClean="0"/>
              <a:t> week focusing on internet</a:t>
            </a:r>
          </a:p>
          <a:p>
            <a:r>
              <a:rPr lang="en-US" baseline="0" dirty="0" smtClean="0"/>
              <a:t>Email</a:t>
            </a:r>
          </a:p>
          <a:p>
            <a:r>
              <a:rPr lang="en-US" baseline="0" dirty="0" smtClean="0"/>
              <a:t>Chat</a:t>
            </a:r>
          </a:p>
          <a:p>
            <a:r>
              <a:rPr lang="en-US" baseline="0" dirty="0" smtClean="0"/>
              <a:t>Discussion forums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7194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When user logs in</a:t>
            </a:r>
          </a:p>
          <a:p>
            <a:r>
              <a:rPr lang="en-NZ" dirty="0" smtClean="0"/>
              <a:t>“I’m here I want to “get mail””</a:t>
            </a:r>
          </a:p>
          <a:p>
            <a:endParaRPr lang="en-NZ" dirty="0" smtClean="0"/>
          </a:p>
          <a:p>
            <a:r>
              <a:rPr lang="en-NZ" dirty="0" smtClean="0"/>
              <a:t>Smtp</a:t>
            </a:r>
            <a:r>
              <a:rPr lang="en-NZ" baseline="0" dirty="0" smtClean="0"/>
              <a:t> – sending mail</a:t>
            </a:r>
          </a:p>
          <a:p>
            <a:r>
              <a:rPr lang="en-NZ" baseline="0" dirty="0" smtClean="0"/>
              <a:t>pop3,imap – getting mail</a:t>
            </a:r>
          </a:p>
          <a:p>
            <a:r>
              <a:rPr lang="en-NZ" baseline="0" dirty="0" smtClean="0"/>
              <a:t>(pop3 old fashioned)</a:t>
            </a:r>
          </a:p>
          <a:p>
            <a:endParaRPr lang="en-NZ" baseline="0" dirty="0" smtClean="0"/>
          </a:p>
          <a:p>
            <a:endParaRPr lang="en-NZ" baseline="0" dirty="0" smtClean="0"/>
          </a:p>
          <a:p>
            <a:endParaRPr lang="en-NZ" baseline="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363912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 smtClean="0"/>
              <a:t>POP3 protocol</a:t>
            </a:r>
          </a:p>
          <a:p>
            <a:r>
              <a:rPr lang="en-NZ" dirty="0" smtClean="0"/>
              <a:t>Mail server moves</a:t>
            </a:r>
            <a:r>
              <a:rPr lang="en-NZ" baseline="0" dirty="0" smtClean="0"/>
              <a:t> all mail onto your local machine then mail is deleted</a:t>
            </a:r>
          </a:p>
          <a:p>
            <a:r>
              <a:rPr lang="en-NZ" baseline="0" dirty="0" smtClean="0"/>
              <a:t>Pain if you used more than 1 computer (home machine, office machine)</a:t>
            </a:r>
          </a:p>
          <a:p>
            <a:r>
              <a:rPr lang="en-NZ" baseline="0" dirty="0" smtClean="0"/>
              <a:t>If laptop is stolen – there is no other copy – gone</a:t>
            </a:r>
          </a:p>
          <a:p>
            <a:endParaRPr lang="en-NZ" baseline="0" dirty="0" smtClean="0"/>
          </a:p>
          <a:p>
            <a:r>
              <a:rPr lang="en-NZ" baseline="0" dirty="0" smtClean="0"/>
              <a:t>IMAP</a:t>
            </a:r>
          </a:p>
          <a:p>
            <a:r>
              <a:rPr lang="en-NZ" baseline="0" dirty="0" smtClean="0"/>
              <a:t>Mail on server</a:t>
            </a:r>
          </a:p>
          <a:p>
            <a:r>
              <a:rPr lang="en-NZ" baseline="0" dirty="0" smtClean="0"/>
              <a:t>Client sends messages back and forth to server</a:t>
            </a:r>
          </a:p>
          <a:p>
            <a:r>
              <a:rPr lang="en-NZ" baseline="0" dirty="0" smtClean="0"/>
              <a:t>If delete mssg, delete on server as weel</a:t>
            </a:r>
          </a:p>
          <a:p>
            <a:r>
              <a:rPr lang="en-NZ" baseline="0" dirty="0" smtClean="0"/>
              <a:t>If you move messg to another folder…..</a:t>
            </a:r>
          </a:p>
          <a:p>
            <a:endParaRPr lang="en-NZ" baseline="0" dirty="0" smtClean="0"/>
          </a:p>
          <a:p>
            <a:r>
              <a:rPr lang="en-NZ" baseline="0" dirty="0" smtClean="0"/>
              <a:t>Can set to only download headers (better for bandwidth)</a:t>
            </a:r>
          </a:p>
          <a:p>
            <a:endParaRPr lang="en-NZ" baseline="0" dirty="0" smtClean="0"/>
          </a:p>
          <a:p>
            <a:r>
              <a:rPr lang="en-NZ" baseline="0" dirty="0" err="1" smtClean="0"/>
              <a:t>Sychronises</a:t>
            </a:r>
            <a:r>
              <a:rPr lang="en-NZ" baseline="0" dirty="0" smtClean="0"/>
              <a:t> all computers</a:t>
            </a:r>
          </a:p>
          <a:p>
            <a:endParaRPr lang="en-NZ" baseline="0" dirty="0" smtClean="0"/>
          </a:p>
          <a:p>
            <a:r>
              <a:rPr lang="en-NZ" baseline="0" dirty="0" smtClean="0"/>
              <a:t>Cost of infrastructure is larger (more hard disk space)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545993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Last numbers probably closer to 550Million</a:t>
            </a:r>
          </a:p>
          <a:p>
            <a:r>
              <a:rPr lang="en-NZ" dirty="0" smtClean="0"/>
              <a:t>Branch</a:t>
            </a:r>
            <a:r>
              <a:rPr lang="en-NZ" baseline="0" dirty="0" smtClean="0"/>
              <a:t> out into companies (60% of mid-sized US companies use </a:t>
            </a:r>
            <a:r>
              <a:rPr lang="en-NZ" baseline="0" dirty="0" err="1" smtClean="0"/>
              <a:t>gmail</a:t>
            </a:r>
            <a:r>
              <a:rPr lang="en-NZ" baseline="0" dirty="0" smtClean="0"/>
              <a:t>) education providers (</a:t>
            </a:r>
            <a:r>
              <a:rPr lang="en-NZ" baseline="0" dirty="0" err="1" smtClean="0"/>
              <a:t>UoA</a:t>
            </a:r>
            <a:r>
              <a:rPr lang="en-NZ" baseline="0" dirty="0" smtClean="0"/>
              <a:t>), governments. 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491216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NZ" dirty="0" smtClean="0"/>
              <a:t>Privacy and email - not clear cut</a:t>
            </a:r>
          </a:p>
          <a:p>
            <a:endParaRPr lang="en-NZ" dirty="0" smtClean="0"/>
          </a:p>
          <a:p>
            <a:r>
              <a:rPr lang="en-NZ" dirty="0" smtClean="0"/>
              <a:t>In US federal crime to tamper with mail</a:t>
            </a:r>
          </a:p>
          <a:p>
            <a:r>
              <a:rPr lang="en-NZ" dirty="0" smtClean="0"/>
              <a:t>But can read email…..</a:t>
            </a:r>
          </a:p>
          <a:p>
            <a:endParaRPr lang="en-NZ" dirty="0" smtClean="0"/>
          </a:p>
          <a:p>
            <a:r>
              <a:rPr lang="en-NZ" dirty="0" smtClean="0"/>
              <a:t>Might get someone elses email accidentaly</a:t>
            </a:r>
          </a:p>
          <a:p>
            <a:r>
              <a:rPr lang="en-NZ" dirty="0" smtClean="0"/>
              <a:t>(this has happened to me…)</a:t>
            </a:r>
          </a:p>
          <a:p>
            <a:endParaRPr lang="en-NZ" dirty="0" smtClean="0"/>
          </a:p>
          <a:p>
            <a:r>
              <a:rPr lang="en-NZ" dirty="0" smtClean="0"/>
              <a:t>Mistake in address (postmaster</a:t>
            </a:r>
            <a:r>
              <a:rPr lang="en-NZ" baseline="0" dirty="0" smtClean="0"/>
              <a:t> will look at email and try and deliver)</a:t>
            </a:r>
          </a:p>
          <a:p>
            <a:r>
              <a:rPr lang="en-NZ" baseline="0" dirty="0" smtClean="0"/>
              <a:t>andrew-l (so a lot of people would send to andrew-1)</a:t>
            </a:r>
          </a:p>
          <a:p>
            <a:endParaRPr lang="en-NZ" baseline="0" dirty="0" smtClean="0"/>
          </a:p>
          <a:p>
            <a:r>
              <a:rPr lang="en-NZ" baseline="0" dirty="0" smtClean="0"/>
              <a:t>Administering this systems means</a:t>
            </a:r>
          </a:p>
          <a:p>
            <a:r>
              <a:rPr lang="en-NZ" baseline="0" dirty="0" smtClean="0"/>
              <a:t>…..Other people might sometimes get a copy….</a:t>
            </a:r>
          </a:p>
          <a:p>
            <a:endParaRPr lang="en-NZ" baseline="0" dirty="0" smtClean="0"/>
          </a:p>
          <a:p>
            <a:r>
              <a:rPr lang="en-NZ" baseline="0" dirty="0" smtClean="0"/>
              <a:t>Legal requirment email kept for 7 years “staff”</a:t>
            </a:r>
          </a:p>
          <a:p>
            <a:r>
              <a:rPr lang="en-NZ" baseline="0" dirty="0" smtClean="0"/>
              <a:t>A lot of compaines backup by default</a:t>
            </a:r>
          </a:p>
          <a:p>
            <a:endParaRPr lang="en-NZ" baseline="0" dirty="0" smtClean="0"/>
          </a:p>
          <a:p>
            <a:r>
              <a:rPr lang="en-NZ" baseline="0" dirty="0" smtClean="0"/>
              <a:t>US some compaines read employees email (25%-75%)</a:t>
            </a:r>
          </a:p>
          <a:p>
            <a:r>
              <a:rPr lang="en-NZ" baseline="0" dirty="0" smtClean="0"/>
              <a:t>Data stored on their machines</a:t>
            </a:r>
          </a:p>
          <a:p>
            <a:r>
              <a:rPr lang="en-NZ" baseline="0" dirty="0" smtClean="0"/>
              <a:t>They pay for bandwidth</a:t>
            </a:r>
          </a:p>
          <a:p>
            <a:r>
              <a:rPr lang="en-NZ" baseline="0" dirty="0" smtClean="0"/>
              <a:t>You should only do business email on their machines</a:t>
            </a:r>
          </a:p>
          <a:p>
            <a:endParaRPr lang="en-NZ" baseline="0" dirty="0" smtClean="0"/>
          </a:p>
          <a:p>
            <a:r>
              <a:rPr lang="en-NZ" baseline="0" dirty="0" smtClean="0"/>
              <a:t>Most employess use business email for personal purposes sometimes</a:t>
            </a:r>
          </a:p>
          <a:p>
            <a:r>
              <a:rPr lang="en-NZ" baseline="0" dirty="0" smtClean="0"/>
              <a:t>Might be read and</a:t>
            </a:r>
          </a:p>
          <a:p>
            <a:r>
              <a:rPr lang="en-NZ" baseline="0" dirty="0" smtClean="0"/>
              <a:t>Certainly is archived</a:t>
            </a:r>
          </a:p>
          <a:p>
            <a:endParaRPr lang="en-NZ" baseline="0" dirty="0" smtClean="0"/>
          </a:p>
          <a:p>
            <a:endParaRPr lang="en-NZ" baseline="0" dirty="0" smtClean="0"/>
          </a:p>
          <a:p>
            <a:endParaRPr lang="en-NZ" baseline="0" dirty="0" smtClean="0"/>
          </a:p>
          <a:p>
            <a:endParaRPr lang="en-NZ" baseline="0" dirty="0" smtClean="0"/>
          </a:p>
          <a:p>
            <a:endParaRPr lang="en-NZ" baseline="0" dirty="0" smtClean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223092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NZ" dirty="0" smtClean="0">
                <a:hlinkClick r:id="rId3"/>
              </a:rPr>
              <a:t>http://en.wikipedia.org/wiki/File:Spam_with_cans.jpeg</a:t>
            </a:r>
            <a:endParaRPr lang="en-NZ" dirty="0" smtClean="0"/>
          </a:p>
          <a:p>
            <a:endParaRPr lang="en-NZ" dirty="0" smtClean="0"/>
          </a:p>
          <a:p>
            <a:r>
              <a:rPr lang="en-NZ" sz="1200" dirty="0" smtClean="0"/>
              <a:t>Usually advertises a commercial product, a website,</a:t>
            </a:r>
          </a:p>
          <a:p>
            <a:r>
              <a:rPr lang="en-NZ" sz="1200" dirty="0" smtClean="0"/>
              <a:t>Can be verified by searching the internet (e.g. hoaxbusters.ciac.org)</a:t>
            </a:r>
          </a:p>
          <a:p>
            <a:endParaRPr lang="en-NZ" sz="1200" dirty="0" smtClean="0"/>
          </a:p>
          <a:p>
            <a:r>
              <a:rPr lang="en-US" sz="1200" dirty="0" smtClean="0"/>
              <a:t>(e.g. online banking password, password of your email account), </a:t>
            </a:r>
            <a:endParaRPr lang="en-NZ" dirty="0" smtClean="0"/>
          </a:p>
          <a:p>
            <a:endParaRPr lang="en-NZ" dirty="0" smtClean="0"/>
          </a:p>
          <a:p>
            <a:r>
              <a:rPr lang="en-NZ" dirty="0" smtClean="0"/>
              <a:t>2007 90 billion spam email a day</a:t>
            </a:r>
          </a:p>
          <a:p>
            <a:r>
              <a:rPr lang="en-NZ" dirty="0" smtClean="0"/>
              <a:t>30%</a:t>
            </a:r>
            <a:r>
              <a:rPr lang="en-NZ" baseline="0" dirty="0" smtClean="0"/>
              <a:t> of internet bandwidth</a:t>
            </a:r>
          </a:p>
          <a:p>
            <a:r>
              <a:rPr lang="en-NZ" baseline="0" dirty="0" smtClean="0"/>
              <a:t>2010 200 billion </a:t>
            </a:r>
          </a:p>
          <a:p>
            <a:endParaRPr lang="en-NZ" baseline="0" dirty="0" smtClean="0"/>
          </a:p>
          <a:p>
            <a:r>
              <a:rPr lang="en-NZ" baseline="0" dirty="0" smtClean="0"/>
              <a:t>75% of email traffic worldwide</a:t>
            </a:r>
          </a:p>
          <a:p>
            <a:endParaRPr lang="en-NZ" baseline="0" dirty="0" smtClean="0"/>
          </a:p>
          <a:p>
            <a:r>
              <a:rPr lang="en-NZ" baseline="0" dirty="0" smtClean="0"/>
              <a:t>So internet speed 1/3 lower because of spam</a:t>
            </a:r>
          </a:p>
          <a:p>
            <a:endParaRPr lang="en-NZ" baseline="0" dirty="0" smtClean="0"/>
          </a:p>
          <a:p>
            <a:r>
              <a:rPr lang="en-NZ" baseline="0" dirty="0" smtClean="0"/>
              <a:t>Mail storage – backups of mail</a:t>
            </a:r>
          </a:p>
          <a:p>
            <a:r>
              <a:rPr lang="en-NZ" baseline="0" dirty="0" smtClean="0"/>
              <a:t>(Spam costs enoumous amount of money)</a:t>
            </a:r>
          </a:p>
          <a:p>
            <a:endParaRPr lang="en-NZ" baseline="0" dirty="0" smtClean="0"/>
          </a:p>
          <a:p>
            <a:r>
              <a:rPr lang="en-NZ" baseline="0" dirty="0" smtClean="0"/>
              <a:t>Information represted over and over again</a:t>
            </a:r>
          </a:p>
          <a:p>
            <a:r>
              <a:rPr lang="en-NZ" baseline="0" dirty="0" smtClean="0"/>
              <a:t>Bulk email</a:t>
            </a:r>
          </a:p>
          <a:p>
            <a:r>
              <a:rPr lang="en-NZ" baseline="0" dirty="0" smtClean="0"/>
              <a:t>Advertising</a:t>
            </a:r>
          </a:p>
          <a:p>
            <a:r>
              <a:rPr lang="en-NZ" baseline="0" dirty="0" smtClean="0"/>
              <a:t>Vaiagra etc</a:t>
            </a:r>
          </a:p>
          <a:p>
            <a:endParaRPr lang="en-NZ" baseline="0" dirty="0" smtClean="0"/>
          </a:p>
          <a:p>
            <a:r>
              <a:rPr lang="en-NZ" baseline="0" dirty="0" smtClean="0"/>
              <a:t>Illegal in US and NZ</a:t>
            </a:r>
          </a:p>
          <a:p>
            <a:r>
              <a:rPr lang="en-NZ" baseline="0" dirty="0" smtClean="0"/>
              <a:t>Enforcing quite difficult</a:t>
            </a:r>
          </a:p>
          <a:p>
            <a:r>
              <a:rPr lang="en-NZ" baseline="0" dirty="0" smtClean="0"/>
              <a:t>Launch from cites where it is not illegal</a:t>
            </a:r>
          </a:p>
          <a:p>
            <a:r>
              <a:rPr lang="en-NZ" baseline="0" dirty="0" smtClean="0"/>
              <a:t>Or hack into someone elses site and send from there</a:t>
            </a:r>
          </a:p>
          <a:p>
            <a:r>
              <a:rPr lang="en-NZ" baseline="0" dirty="0" smtClean="0"/>
              <a:t>Can’t be traced to them</a:t>
            </a:r>
          </a:p>
          <a:p>
            <a:endParaRPr lang="en-NZ" baseline="0" dirty="0" smtClean="0"/>
          </a:p>
          <a:p>
            <a:r>
              <a:rPr lang="en-NZ" baseline="0" dirty="0" smtClean="0"/>
              <a:t>Some spammers make millions – so they see as worthwhile</a:t>
            </a:r>
          </a:p>
          <a:p>
            <a:endParaRPr lang="en-NZ" baseline="0" dirty="0" smtClean="0"/>
          </a:p>
          <a:p>
            <a:r>
              <a:rPr lang="en-NZ" baseline="0" dirty="0" smtClean="0"/>
              <a:t>Spam filters pretty good</a:t>
            </a:r>
          </a:p>
          <a:p>
            <a:r>
              <a:rPr lang="en-NZ" baseline="0" dirty="0" smtClean="0"/>
              <a:t>UofA catch 10 for every 1 they let through</a:t>
            </a:r>
          </a:p>
          <a:p>
            <a:endParaRPr lang="en-NZ" baseline="0" dirty="0" smtClean="0"/>
          </a:p>
          <a:p>
            <a:r>
              <a:rPr lang="en-NZ" baseline="0" dirty="0" smtClean="0"/>
              <a:t>You only see a fraction</a:t>
            </a:r>
          </a:p>
          <a:p>
            <a:endParaRPr lang="en-NZ" baseline="0" dirty="0" smtClean="0"/>
          </a:p>
          <a:p>
            <a:r>
              <a:rPr lang="en-NZ" baseline="0" dirty="0" smtClean="0"/>
              <a:t>Try to collect up email addresses</a:t>
            </a:r>
          </a:p>
          <a:p>
            <a:r>
              <a:rPr lang="en-NZ" baseline="0" dirty="0" smtClean="0"/>
              <a:t>Spammers – paid by address</a:t>
            </a:r>
          </a:p>
          <a:p>
            <a:endParaRPr lang="en-NZ" baseline="0" dirty="0" smtClean="0"/>
          </a:p>
          <a:p>
            <a:r>
              <a:rPr lang="en-NZ" baseline="0" dirty="0" smtClean="0"/>
              <a:t>Programs that search through webpages</a:t>
            </a:r>
          </a:p>
          <a:p>
            <a:endParaRPr lang="en-NZ" baseline="0" dirty="0" smtClean="0"/>
          </a:p>
          <a:p>
            <a:endParaRPr lang="en-NZ" baseline="0" dirty="0" smtClean="0"/>
          </a:p>
          <a:p>
            <a:r>
              <a:rPr lang="en-NZ" baseline="0" dirty="0" smtClean="0"/>
              <a:t>Scams</a:t>
            </a:r>
          </a:p>
          <a:p>
            <a:r>
              <a:rPr lang="en-NZ" baseline="0" dirty="0" smtClean="0"/>
              <a:t>Promise something for free</a:t>
            </a:r>
          </a:p>
          <a:p>
            <a:r>
              <a:rPr lang="en-NZ" baseline="0" dirty="0" smtClean="0"/>
              <a:t>Click on link or reply</a:t>
            </a:r>
          </a:p>
          <a:p>
            <a:r>
              <a:rPr lang="en-NZ" baseline="0" dirty="0" smtClean="0"/>
              <a:t>“valid email address”</a:t>
            </a:r>
          </a:p>
          <a:p>
            <a:r>
              <a:rPr lang="en-NZ" baseline="0" dirty="0" smtClean="0"/>
              <a:t>Gulible enough to reply</a:t>
            </a:r>
          </a:p>
          <a:p>
            <a:r>
              <a:rPr lang="en-NZ" baseline="0" dirty="0" smtClean="0"/>
              <a:t>Goto the SPAM top of the list</a:t>
            </a:r>
          </a:p>
          <a:p>
            <a:endParaRPr lang="en-NZ" baseline="0" dirty="0" smtClean="0"/>
          </a:p>
          <a:p>
            <a:r>
              <a:rPr lang="en-NZ" baseline="0" dirty="0" smtClean="0"/>
              <a:t>hoaxs</a:t>
            </a:r>
          </a:p>
          <a:p>
            <a:r>
              <a:rPr lang="en-NZ" baseline="0" dirty="0" smtClean="0"/>
              <a:t>Someone thought was fun</a:t>
            </a:r>
          </a:p>
          <a:p>
            <a:r>
              <a:rPr lang="en-NZ" baseline="0" dirty="0" smtClean="0"/>
              <a:t>New virius…please pass on to all your friends</a:t>
            </a:r>
          </a:p>
          <a:p>
            <a:r>
              <a:rPr lang="en-NZ" baseline="0" dirty="0" smtClean="0"/>
              <a:t>ALWAYS A BAD IDEA</a:t>
            </a:r>
          </a:p>
          <a:p>
            <a:endParaRPr lang="en-NZ" baseline="0" dirty="0" smtClean="0"/>
          </a:p>
          <a:p>
            <a:r>
              <a:rPr lang="en-NZ" baseline="0" dirty="0" smtClean="0"/>
              <a:t>Hoaxbusters – urban legend</a:t>
            </a:r>
          </a:p>
          <a:p>
            <a:endParaRPr lang="en-NZ" baseline="0" dirty="0" smtClean="0"/>
          </a:p>
          <a:p>
            <a:r>
              <a:rPr lang="en-NZ" baseline="0" dirty="0" smtClean="0"/>
              <a:t>Phising</a:t>
            </a:r>
          </a:p>
          <a:p>
            <a:r>
              <a:rPr lang="en-NZ" baseline="0" dirty="0" smtClean="0"/>
              <a:t>Kiwibank</a:t>
            </a:r>
          </a:p>
          <a:p>
            <a:r>
              <a:rPr lang="en-NZ" baseline="0" dirty="0" smtClean="0"/>
              <a:t>Click here to log in</a:t>
            </a:r>
          </a:p>
          <a:p>
            <a:r>
              <a:rPr lang="en-NZ" baseline="0" dirty="0" smtClean="0"/>
              <a:t>Reenable you account</a:t>
            </a:r>
          </a:p>
          <a:p>
            <a:r>
              <a:rPr lang="en-NZ" baseline="0" dirty="0" smtClean="0"/>
              <a:t>Will look exactly the same……..BUT……(different domain name)</a:t>
            </a:r>
          </a:p>
          <a:p>
            <a:r>
              <a:rPr lang="en-NZ" baseline="0" dirty="0" smtClean="0"/>
              <a:t>Will steal all your money</a:t>
            </a:r>
          </a:p>
          <a:p>
            <a:r>
              <a:rPr lang="en-NZ" baseline="0" dirty="0" smtClean="0"/>
              <a:t>Send to a million and 10 will do it……</a:t>
            </a:r>
          </a:p>
          <a:p>
            <a:endParaRPr lang="en-NZ" baseline="0" dirty="0" smtClean="0"/>
          </a:p>
          <a:p>
            <a:endParaRPr lang="en-NZ" baseline="0" dirty="0" smtClean="0"/>
          </a:p>
          <a:p>
            <a:endParaRPr lang="en-NZ" baseline="0" dirty="0" smtClean="0"/>
          </a:p>
          <a:p>
            <a:endParaRPr lang="en-NZ" baseline="0" dirty="0" smtClean="0"/>
          </a:p>
          <a:p>
            <a:endParaRPr lang="en-NZ" baseline="0" dirty="0" smtClean="0"/>
          </a:p>
          <a:p>
            <a:endParaRPr lang="en-NZ" baseline="0" dirty="0" smtClean="0"/>
          </a:p>
          <a:p>
            <a:endParaRPr lang="en-N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636542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Use to be Stand alone applications</a:t>
            </a:r>
          </a:p>
          <a:p>
            <a:endParaRPr lang="en-NZ" dirty="0" smtClean="0"/>
          </a:p>
          <a:p>
            <a:r>
              <a:rPr lang="en-NZ" dirty="0" smtClean="0"/>
              <a:t>Now build into other devices</a:t>
            </a:r>
            <a:r>
              <a:rPr lang="en-NZ" baseline="0" dirty="0" smtClean="0"/>
              <a:t> (facebook) and people use it less because of text messaging</a:t>
            </a:r>
          </a:p>
          <a:p>
            <a:endParaRPr lang="en-NZ" baseline="0" dirty="0" smtClean="0"/>
          </a:p>
          <a:p>
            <a:r>
              <a:rPr lang="en-NZ" baseline="0" dirty="0" smtClean="0"/>
              <a:t>Synchronous communication system</a:t>
            </a:r>
          </a:p>
          <a:p>
            <a:endParaRPr lang="en-NZ" baseline="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17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568594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No longer standard</a:t>
            </a:r>
          </a:p>
          <a:p>
            <a:endParaRPr lang="en-NZ" dirty="0" smtClean="0"/>
          </a:p>
          <a:p>
            <a:r>
              <a:rPr lang="en-NZ" dirty="0" smtClean="0"/>
              <a:t>Sends ip address</a:t>
            </a:r>
          </a:p>
          <a:p>
            <a:r>
              <a:rPr lang="en-NZ" dirty="0" smtClean="0"/>
              <a:t>List contacts</a:t>
            </a:r>
          </a:p>
          <a:p>
            <a:r>
              <a:rPr lang="en-NZ" dirty="0" smtClean="0"/>
              <a:t>Name</a:t>
            </a:r>
          </a:p>
          <a:p>
            <a:endParaRPr lang="en-NZ" dirty="0" smtClean="0"/>
          </a:p>
          <a:p>
            <a:r>
              <a:rPr lang="en-NZ" dirty="0" smtClean="0"/>
              <a:t>Match up with database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18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19175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Database has List of friends and there ip address</a:t>
            </a:r>
          </a:p>
          <a:p>
            <a:endParaRPr lang="en-NZ" dirty="0" smtClean="0"/>
          </a:p>
          <a:p>
            <a:r>
              <a:rPr lang="en-NZ" dirty="0" smtClean="0"/>
              <a:t>Now sends ip address to friends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19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49452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Can now connect directly</a:t>
            </a:r>
          </a:p>
          <a:p>
            <a:endParaRPr lang="en-NZ" dirty="0" smtClean="0"/>
          </a:p>
          <a:p>
            <a:r>
              <a:rPr lang="en-NZ" dirty="0" smtClean="0"/>
              <a:t>Ping server every so often to see if new friends on line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20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889049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100 different systems</a:t>
            </a:r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21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94482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E-mail = electronic mail</a:t>
            </a:r>
          </a:p>
          <a:p>
            <a:r>
              <a:rPr lang="en-NZ" dirty="0" smtClean="0"/>
              <a:t>Traditionally plain text</a:t>
            </a:r>
          </a:p>
          <a:p>
            <a:r>
              <a:rPr lang="en-NZ" dirty="0" smtClean="0"/>
              <a:t>Just like snail mail</a:t>
            </a:r>
          </a:p>
          <a:p>
            <a:endParaRPr lang="en-NZ" dirty="0" smtClean="0"/>
          </a:p>
          <a:p>
            <a:r>
              <a:rPr lang="en-NZ" dirty="0" smtClean="0"/>
              <a:t>Asynchronous</a:t>
            </a:r>
            <a:r>
              <a:rPr lang="en-NZ" baseline="0" dirty="0" smtClean="0"/>
              <a:t> = time delay</a:t>
            </a:r>
          </a:p>
          <a:p>
            <a:r>
              <a:rPr lang="en-NZ" baseline="0" dirty="0" smtClean="0"/>
              <a:t>Synchronous = telephone</a:t>
            </a:r>
          </a:p>
          <a:p>
            <a:endParaRPr lang="en-NZ" baseline="0" dirty="0" smtClean="0"/>
          </a:p>
          <a:p>
            <a:r>
              <a:rPr lang="en-NZ" baseline="0" dirty="0" smtClean="0"/>
              <a:t>Have to know address (EXACTLY)</a:t>
            </a:r>
          </a:p>
          <a:p>
            <a:endParaRPr lang="en-NZ" baseline="0" dirty="0" smtClean="0"/>
          </a:p>
          <a:p>
            <a:r>
              <a:rPr lang="en-NZ" baseline="0" dirty="0" smtClean="0"/>
              <a:t>10 Snake Road (instead of 8) – person would fix….</a:t>
            </a:r>
          </a:p>
          <a:p>
            <a:endParaRPr lang="en-NZ" baseline="0" dirty="0" smtClean="0"/>
          </a:p>
          <a:p>
            <a:r>
              <a:rPr lang="en-NZ" baseline="0" dirty="0" smtClean="0"/>
              <a:t>Computer not that smart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286277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WhatsApp biggest instant messenger, WeChat in China,</a:t>
            </a:r>
            <a:r>
              <a:rPr lang="en-NZ" baseline="0" dirty="0" smtClean="0"/>
              <a:t> </a:t>
            </a:r>
            <a:r>
              <a:rPr lang="en-NZ" baseline="0" dirty="0" err="1" smtClean="0"/>
              <a:t>viber</a:t>
            </a:r>
            <a:r>
              <a:rPr lang="en-NZ" baseline="0" dirty="0" smtClean="0"/>
              <a:t> third, Facebook had 1.3 billion active users (June 2014)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22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439815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>
                <a:hlinkClick r:id="rId3"/>
              </a:rPr>
              <a:t>http://www.publicdomainpictures.net/view-image.php?image=6007&amp;picture=curious-student</a:t>
            </a:r>
            <a:endParaRPr lang="en-NZ" dirty="0" smtClean="0"/>
          </a:p>
          <a:p>
            <a:endParaRPr lang="en-NZ" dirty="0" smtClean="0"/>
          </a:p>
          <a:p>
            <a:r>
              <a:rPr lang="en-NZ" dirty="0" smtClean="0"/>
              <a:t>Problems with email and chat</a:t>
            </a:r>
          </a:p>
          <a:p>
            <a:endParaRPr lang="en-NZ" dirty="0" smtClean="0"/>
          </a:p>
          <a:p>
            <a:r>
              <a:rPr lang="en-NZ" dirty="0" smtClean="0"/>
              <a:t>Can say anything on text</a:t>
            </a:r>
          </a:p>
          <a:p>
            <a:r>
              <a:rPr lang="en-NZ" dirty="0" smtClean="0"/>
              <a:t>“12 yr old girl”</a:t>
            </a:r>
          </a:p>
          <a:p>
            <a:r>
              <a:rPr lang="en-NZ" dirty="0" smtClean="0"/>
              <a:t>Scary</a:t>
            </a:r>
          </a:p>
          <a:p>
            <a:endParaRPr lang="en-NZ" dirty="0" smtClean="0"/>
          </a:p>
          <a:p>
            <a:r>
              <a:rPr lang="en-NZ" dirty="0" smtClean="0"/>
              <a:t>Anonymity</a:t>
            </a:r>
          </a:p>
          <a:p>
            <a:r>
              <a:rPr lang="en-NZ" dirty="0" smtClean="0"/>
              <a:t>Good and bad</a:t>
            </a:r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23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577382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NZ" dirty="0" smtClean="0"/>
              <a:t>Can send attachments</a:t>
            </a:r>
          </a:p>
          <a:p>
            <a:r>
              <a:rPr lang="en-NZ" dirty="0" smtClean="0"/>
              <a:t>Any kind of file (as long as not to big)</a:t>
            </a:r>
          </a:p>
          <a:p>
            <a:r>
              <a:rPr lang="en-NZ" dirty="0" smtClean="0"/>
              <a:t>Can be used to keep backups of important files on email system?</a:t>
            </a:r>
          </a:p>
          <a:p>
            <a:r>
              <a:rPr lang="en-NZ" dirty="0" smtClean="0"/>
              <a:t>Reencodes it as plain text</a:t>
            </a:r>
            <a:r>
              <a:rPr lang="en-NZ" baseline="0" dirty="0" smtClean="0"/>
              <a:t> (everything is just numbers)</a:t>
            </a:r>
            <a:endParaRPr lang="en-NZ" dirty="0" smtClean="0"/>
          </a:p>
          <a:p>
            <a:r>
              <a:rPr lang="en-NZ" dirty="0" smtClean="0"/>
              <a:t>Email set up to only mail plain text (ASCII)</a:t>
            </a:r>
          </a:p>
          <a:p>
            <a:endParaRPr lang="en-NZ" dirty="0" smtClean="0"/>
          </a:p>
          <a:p>
            <a:r>
              <a:rPr lang="en-NZ" dirty="0" smtClean="0"/>
              <a:t>At the other end reconvert back</a:t>
            </a:r>
          </a:p>
          <a:p>
            <a:endParaRPr lang="en-NZ" dirty="0" smtClean="0"/>
          </a:p>
          <a:p>
            <a:r>
              <a:rPr lang="en-NZ" dirty="0" smtClean="0"/>
              <a:t>Attachments can be programs</a:t>
            </a:r>
          </a:p>
          <a:p>
            <a:r>
              <a:rPr lang="en-NZ" dirty="0" smtClean="0"/>
              <a:t>Can do nasty things if you run them</a:t>
            </a:r>
          </a:p>
          <a:p>
            <a:endParaRPr lang="en-NZ" dirty="0" smtClean="0"/>
          </a:p>
          <a:p>
            <a:r>
              <a:rPr lang="en-NZ" dirty="0" smtClean="0"/>
              <a:t>VIRUSES</a:t>
            </a:r>
          </a:p>
          <a:p>
            <a:endParaRPr lang="en-NZ" dirty="0" smtClean="0"/>
          </a:p>
          <a:p>
            <a:r>
              <a:rPr lang="en-NZ" dirty="0" smtClean="0"/>
              <a:t>If you are sent a program</a:t>
            </a:r>
          </a:p>
          <a:p>
            <a:r>
              <a:rPr lang="en-NZ" dirty="0" smtClean="0"/>
              <a:t>.exe or .com</a:t>
            </a:r>
          </a:p>
          <a:p>
            <a:r>
              <a:rPr lang="en-NZ" dirty="0" smtClean="0"/>
              <a:t>Never ever run it</a:t>
            </a:r>
          </a:p>
          <a:p>
            <a:r>
              <a:rPr lang="en-NZ" dirty="0" smtClean="0"/>
              <a:t>Even</a:t>
            </a:r>
            <a:r>
              <a:rPr lang="en-NZ" baseline="0" dirty="0" smtClean="0"/>
              <a:t> if it comes from a friend (address can be stolen)</a:t>
            </a:r>
          </a:p>
          <a:p>
            <a:endParaRPr lang="en-NZ" baseline="0" dirty="0" smtClean="0"/>
          </a:p>
          <a:p>
            <a:r>
              <a:rPr lang="en-NZ" baseline="0" dirty="0" smtClean="0"/>
              <a:t>Key loggers</a:t>
            </a:r>
          </a:p>
          <a:p>
            <a:r>
              <a:rPr lang="en-NZ" baseline="0" dirty="0" smtClean="0"/>
              <a:t>Delete info on your hard drive</a:t>
            </a:r>
          </a:p>
          <a:p>
            <a:endParaRPr lang="en-NZ" baseline="0" dirty="0" smtClean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24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340071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Message are public</a:t>
            </a:r>
          </a:p>
          <a:p>
            <a:r>
              <a:rPr lang="en-NZ" dirty="0" smtClean="0"/>
              <a:t>Anyone can look at them</a:t>
            </a:r>
          </a:p>
          <a:p>
            <a:endParaRPr lang="en-NZ" dirty="0" smtClean="0"/>
          </a:p>
          <a:p>
            <a:r>
              <a:rPr lang="en-NZ" dirty="0" smtClean="0"/>
              <a:t>Online communities</a:t>
            </a:r>
          </a:p>
          <a:p>
            <a:endParaRPr lang="en-NZ" dirty="0" smtClean="0"/>
          </a:p>
          <a:p>
            <a:r>
              <a:rPr lang="en-NZ" dirty="0" smtClean="0"/>
              <a:t>Moderator – can lock threads</a:t>
            </a:r>
          </a:p>
          <a:p>
            <a:endParaRPr lang="en-NZ" dirty="0" smtClean="0"/>
          </a:p>
          <a:p>
            <a:r>
              <a:rPr lang="en-NZ" dirty="0" smtClean="0"/>
              <a:t>USENET – before the web</a:t>
            </a:r>
          </a:p>
          <a:p>
            <a:endParaRPr lang="en-NZ" dirty="0" smtClean="0"/>
          </a:p>
          <a:p>
            <a:r>
              <a:rPr lang="en-NZ" dirty="0" smtClean="0"/>
              <a:t>More modern</a:t>
            </a:r>
            <a:r>
              <a:rPr lang="en-NZ" baseline="0" dirty="0" smtClean="0"/>
              <a:t> variations: </a:t>
            </a:r>
            <a:r>
              <a:rPr lang="en-NZ" baseline="0" dirty="0" err="1" smtClean="0"/>
              <a:t>Reddit</a:t>
            </a:r>
            <a:r>
              <a:rPr lang="en-NZ" baseline="0" dirty="0" smtClean="0"/>
              <a:t>, Digg etc. Merges forum with social networks etc.</a:t>
            </a:r>
            <a:endParaRPr lang="en-NZ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25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481220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Don’t write in caps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26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461100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27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960886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28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2297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NZ" dirty="0" smtClean="0">
                <a:hlinkClick r:id="rId3"/>
              </a:rPr>
              <a:t>http://en.wikipedia.org/wiki/File:PDP-8.jpg</a:t>
            </a:r>
            <a:endParaRPr lang="en-NZ" dirty="0" smtClean="0"/>
          </a:p>
          <a:p>
            <a:endParaRPr lang="en-NZ" dirty="0" smtClean="0"/>
          </a:p>
          <a:p>
            <a:r>
              <a:rPr lang="en-NZ" dirty="0" smtClean="0"/>
              <a:t>Large mainframes This one is a PHP 8</a:t>
            </a:r>
          </a:p>
          <a:p>
            <a:r>
              <a:rPr lang="en-NZ" dirty="0" smtClean="0"/>
              <a:t>Expensive – not very many = time shared</a:t>
            </a:r>
          </a:p>
          <a:p>
            <a:endParaRPr lang="en-NZ" dirty="0" smtClean="0"/>
          </a:p>
          <a:p>
            <a:r>
              <a:rPr lang="en-NZ" dirty="0" smtClean="0"/>
              <a:t>Go to computer – book time – use for an hour</a:t>
            </a:r>
          </a:p>
          <a:p>
            <a:r>
              <a:rPr lang="en-NZ" dirty="0" smtClean="0"/>
              <a:t>Didn’t have one in your office</a:t>
            </a:r>
          </a:p>
          <a:p>
            <a:endParaRPr lang="en-NZ" dirty="0" smtClean="0"/>
          </a:p>
          <a:p>
            <a:r>
              <a:rPr lang="en-NZ" dirty="0" smtClean="0"/>
              <a:t>Need to compunicate messages to other users “part of the network is very slow don’t use that”</a:t>
            </a:r>
          </a:p>
          <a:p>
            <a:r>
              <a:rPr lang="en-NZ" dirty="0" smtClean="0"/>
              <a:t>“printer driver out</a:t>
            </a:r>
            <a:r>
              <a:rPr lang="en-NZ" baseline="0" dirty="0" smtClean="0"/>
              <a:t> of date – printer won’t work” “don’t try and print it will lock the machine up”</a:t>
            </a:r>
          </a:p>
          <a:p>
            <a:r>
              <a:rPr lang="en-NZ" baseline="0" dirty="0" smtClean="0"/>
              <a:t>“I left seven processes running don’t close these processes down – I need the results tomorrow”</a:t>
            </a:r>
          </a:p>
          <a:p>
            <a:endParaRPr lang="en-NZ" baseline="0" dirty="0" smtClean="0"/>
          </a:p>
          <a:p>
            <a:r>
              <a:rPr lang="en-NZ" baseline="0" dirty="0" smtClean="0"/>
              <a:t>Could leave a note and cello tape it</a:t>
            </a:r>
          </a:p>
          <a:p>
            <a:r>
              <a:rPr lang="en-NZ" baseline="0" dirty="0" smtClean="0"/>
              <a:t>But offten accessed by more than one terminal</a:t>
            </a:r>
          </a:p>
          <a:p>
            <a:endParaRPr lang="en-NZ" baseline="0" dirty="0" smtClean="0"/>
          </a:p>
          <a:p>
            <a:r>
              <a:rPr lang="en-NZ" baseline="0" dirty="0" smtClean="0"/>
              <a:t>Leave a electronic message when logged on </a:t>
            </a:r>
          </a:p>
          <a:p>
            <a:r>
              <a:rPr lang="en-NZ" baseline="0" dirty="0" smtClean="0"/>
              <a:t>Hard-drive and processors were shared </a:t>
            </a:r>
          </a:p>
          <a:p>
            <a:r>
              <a:rPr lang="en-NZ" baseline="0" dirty="0" smtClean="0"/>
              <a:t>“please delete some files – I need the space”</a:t>
            </a:r>
          </a:p>
          <a:p>
            <a:endParaRPr lang="en-NZ" baseline="0" dirty="0" smtClean="0"/>
          </a:p>
          <a:p>
            <a:r>
              <a:rPr lang="en-NZ" baseline="0" dirty="0" smtClean="0"/>
              <a:t>Early messages – leaving simple short messages to other users on the computer</a:t>
            </a:r>
          </a:p>
          <a:p>
            <a:r>
              <a:rPr lang="en-NZ" baseline="0" dirty="0" smtClean="0"/>
              <a:t>Need to know their user name</a:t>
            </a:r>
          </a:p>
          <a:p>
            <a:r>
              <a:rPr lang="en-NZ" baseline="0" dirty="0" smtClean="0"/>
              <a:t>Prid013</a:t>
            </a:r>
          </a:p>
          <a:p>
            <a:endParaRPr lang="en-NZ" baseline="0" dirty="0" smtClean="0"/>
          </a:p>
          <a:p>
            <a:r>
              <a:rPr lang="en-NZ" baseline="0" dirty="0" smtClean="0"/>
              <a:t>Put a message into a place and next time I logged in I would receive that message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88835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Was at BBN (built ARPANET)</a:t>
            </a:r>
          </a:p>
          <a:p>
            <a:r>
              <a:rPr lang="en-NZ" dirty="0" smtClean="0"/>
              <a:t>Send message to a person on a different machine…. Early days of internet, they had some</a:t>
            </a:r>
            <a:r>
              <a:rPr lang="en-NZ" baseline="0" dirty="0" smtClean="0"/>
              <a:t> computers connected</a:t>
            </a:r>
            <a:endParaRPr lang="en-NZ" dirty="0" smtClean="0"/>
          </a:p>
          <a:p>
            <a:r>
              <a:rPr lang="en-NZ" dirty="0" smtClean="0"/>
              <a:t>Must use username and “machine name”</a:t>
            </a:r>
          </a:p>
          <a:p>
            <a:r>
              <a:rPr lang="en-NZ" dirty="0" smtClean="0"/>
              <a:t>@</a:t>
            </a:r>
          </a:p>
          <a:p>
            <a:r>
              <a:rPr lang="en-NZ" dirty="0" smtClean="0"/>
              <a:t>Can’t remember the text of the first email something </a:t>
            </a:r>
            <a:r>
              <a:rPr lang="en-NZ" dirty="0" err="1" smtClean="0"/>
              <a:t>like”qwertyuiop</a:t>
            </a:r>
            <a:r>
              <a:rPr lang="en-NZ" dirty="0" smtClean="0"/>
              <a:t>”</a:t>
            </a:r>
          </a:p>
          <a:p>
            <a:r>
              <a:rPr lang="en-NZ" dirty="0" smtClean="0"/>
              <a:t>Didn’t think this was a big deal….</a:t>
            </a:r>
          </a:p>
          <a:p>
            <a:r>
              <a:rPr lang="en-NZ" dirty="0" smtClean="0"/>
              <a:t>Told collegue what was working on….he said “don’t tell anyone else” Because you shouldn’t be working on that….its a waste of time”</a:t>
            </a:r>
          </a:p>
          <a:p>
            <a:endParaRPr lang="en-NZ" dirty="0" smtClean="0"/>
          </a:p>
          <a:p>
            <a:r>
              <a:rPr lang="en-NZ" dirty="0" smtClean="0"/>
              <a:t>Email is still one of the most widespread uses</a:t>
            </a:r>
            <a:r>
              <a:rPr lang="en-NZ" baseline="0" dirty="0" smtClean="0"/>
              <a:t> </a:t>
            </a:r>
            <a:r>
              <a:rPr lang="en-NZ" dirty="0" smtClean="0"/>
              <a:t>of internet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5389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Localpart = username</a:t>
            </a:r>
          </a:p>
          <a:p>
            <a:r>
              <a:rPr lang="en-NZ" dirty="0" smtClean="0"/>
              <a:t>Systemstaff</a:t>
            </a:r>
          </a:p>
          <a:p>
            <a:endParaRPr lang="en-NZ" dirty="0" smtClean="0"/>
          </a:p>
          <a:p>
            <a:r>
              <a:rPr lang="en-NZ" dirty="0" smtClean="0"/>
              <a:t>Domainname</a:t>
            </a:r>
            <a:r>
              <a:rPr lang="en-NZ" baseline="0" dirty="0" smtClean="0"/>
              <a:t> = DNS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53162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Webmail - </a:t>
            </a:r>
            <a:r>
              <a:rPr lang="en-NZ" dirty="0" err="1" smtClean="0"/>
              <a:t>Gmail,hotmail,yahoo</a:t>
            </a:r>
            <a:endParaRPr lang="en-NZ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NZ" dirty="0" smtClean="0"/>
              <a:t>Stand alone application Outlook, thunderbird</a:t>
            </a:r>
            <a:r>
              <a:rPr lang="en-NZ" baseline="0" dirty="0" smtClean="0"/>
              <a:t> </a:t>
            </a:r>
            <a:r>
              <a:rPr lang="en-NZ" dirty="0" smtClean="0"/>
              <a:t>– webmail</a:t>
            </a:r>
            <a:r>
              <a:rPr lang="en-NZ" baseline="0" dirty="0" smtClean="0"/>
              <a:t> most common these days</a:t>
            </a:r>
            <a:endParaRPr lang="en-NZ" dirty="0" smtClean="0"/>
          </a:p>
          <a:p>
            <a:endParaRPr lang="en-NZ" dirty="0" smtClean="0"/>
          </a:p>
          <a:p>
            <a:r>
              <a:rPr lang="en-NZ" dirty="0" smtClean="0"/>
              <a:t>Bcc</a:t>
            </a:r>
          </a:p>
          <a:p>
            <a:r>
              <a:rPr lang="en-NZ" dirty="0" smtClean="0"/>
              <a:t>Subject is blank</a:t>
            </a:r>
            <a:r>
              <a:rPr lang="en-NZ" baseline="0" dirty="0" smtClean="0"/>
              <a:t> can be removed by SPAM filter</a:t>
            </a:r>
          </a:p>
          <a:p>
            <a:r>
              <a:rPr lang="en-NZ" baseline="0" dirty="0" smtClean="0"/>
              <a:t>Less likely to be read for  people that  get lots of messages</a:t>
            </a:r>
          </a:p>
          <a:p>
            <a:r>
              <a:rPr lang="en-NZ" baseline="0" dirty="0" smtClean="0"/>
              <a:t>Used for filters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69747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Program needs to figure out where to send</a:t>
            </a:r>
            <a:r>
              <a:rPr lang="en-NZ" baseline="0" dirty="0" smtClean="0"/>
              <a:t> it too</a:t>
            </a:r>
          </a:p>
          <a:p>
            <a:r>
              <a:rPr lang="en-NZ" dirty="0" smtClean="0"/>
              <a:t>Send message to mail server (like extra or University</a:t>
            </a:r>
            <a:r>
              <a:rPr lang="en-NZ" baseline="0" dirty="0" smtClean="0"/>
              <a:t> mail server)</a:t>
            </a:r>
          </a:p>
          <a:p>
            <a:endParaRPr lang="en-NZ" baseline="0" dirty="0" smtClean="0"/>
          </a:p>
          <a:p>
            <a:r>
              <a:rPr lang="en-NZ" baseline="0" dirty="0" smtClean="0"/>
              <a:t>Protocols – like yesterday</a:t>
            </a:r>
          </a:p>
          <a:p>
            <a:r>
              <a:rPr lang="en-NZ" baseline="0" dirty="0" smtClean="0"/>
              <a:t>SMTP = simple mail transfer protocol</a:t>
            </a:r>
          </a:p>
          <a:p>
            <a:r>
              <a:rPr lang="en-NZ" baseline="0" dirty="0" smtClean="0"/>
              <a:t>Sends it to the mail server</a:t>
            </a:r>
          </a:p>
          <a:p>
            <a:r>
              <a:rPr lang="en-NZ" dirty="0" smtClean="0"/>
              <a:t>When computer is set up it is given the</a:t>
            </a:r>
            <a:r>
              <a:rPr lang="en-NZ" baseline="0" dirty="0" smtClean="0"/>
              <a:t> address of the mail server</a:t>
            </a:r>
          </a:p>
          <a:p>
            <a:endParaRPr lang="en-NZ" baseline="0" dirty="0" smtClean="0"/>
          </a:p>
          <a:p>
            <a:r>
              <a:rPr lang="en-NZ" baseline="0" dirty="0" smtClean="0"/>
              <a:t>smtp.cs.auckland.ac.nz</a:t>
            </a:r>
          </a:p>
          <a:p>
            <a:endParaRPr lang="en-NZ" baseline="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592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Where is the destination computer????</a:t>
            </a:r>
          </a:p>
          <a:p>
            <a:endParaRPr lang="en-NZ" dirty="0" smtClean="0"/>
          </a:p>
          <a:p>
            <a:r>
              <a:rPr lang="en-NZ" dirty="0" smtClean="0"/>
              <a:t>Call the DNS to find IP address</a:t>
            </a:r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669657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Sits on mail server until user logs on</a:t>
            </a:r>
          </a:p>
          <a:p>
            <a:endParaRPr lang="en-NZ" dirty="0" smtClean="0"/>
          </a:p>
          <a:p>
            <a:r>
              <a:rPr lang="en-NZ" dirty="0" smtClean="0"/>
              <a:t>This is way delay can be days or weeks</a:t>
            </a:r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157C-0BCB-4FFD-9CA6-B2C26E7823A2}" type="slidenum">
              <a:rPr lang="en-NZ" smtClean="0"/>
              <a:pPr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65018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5200" y="4940300"/>
            <a:ext cx="4584700" cy="1346200"/>
          </a:xfrm>
          <a:solidFill>
            <a:schemeClr val="bg1">
              <a:alpha val="80000"/>
            </a:schemeClr>
          </a:solidFill>
          <a:effectLst>
            <a:softEdge rad="317500"/>
          </a:effectLst>
        </p:spPr>
        <p:txBody>
          <a:bodyPr anchor="ctr" anchorCtr="0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 dirty="0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685800" y="6580188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eaLnBrk="0" hangingPunct="0">
              <a:defRPr/>
            </a:pPr>
            <a:fld id="{B3C79C38-1499-46CB-942F-DAFDB343FBA4}" type="datetime1">
              <a:rPr lang="en-NZ" sz="1000">
                <a:solidFill>
                  <a:schemeClr val="bg1"/>
                </a:solidFill>
                <a:latin typeface="Arial" charset="0"/>
              </a:rPr>
              <a:pPr algn="l" eaLnBrk="0" hangingPunct="0">
                <a:defRPr/>
              </a:pPr>
              <a:t>10/01/2016</a:t>
            </a:fld>
            <a:endParaRPr lang="en-US" sz="1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6553200" y="6580188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>
              <a:defRPr/>
            </a:pPr>
            <a:fld id="{1CB01AF2-ADD5-4D0C-8F20-7FE8802BD2E8}" type="slidenum">
              <a:rPr lang="en-US" sz="1000">
                <a:solidFill>
                  <a:schemeClr val="bg1"/>
                </a:solidFill>
                <a:latin typeface="Arial" charset="0"/>
              </a:rPr>
              <a:pPr algn="r" eaLnBrk="0" hangingPunct="0">
                <a:defRPr/>
              </a:pPr>
              <a:t>‹#›</a:t>
            </a:fld>
            <a:endParaRPr lang="en-US" sz="1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1206500" y="1638300"/>
            <a:ext cx="6756400" cy="3048000"/>
          </a:xfrm>
          <a:solidFill>
            <a:schemeClr val="bg1">
              <a:alpha val="80000"/>
            </a:schemeClr>
          </a:solidFill>
          <a:effectLst>
            <a:softEdge rad="635000"/>
          </a:effectLst>
        </p:spPr>
        <p:txBody>
          <a:bodyPr/>
          <a:lstStyle>
            <a:lvl1pPr>
              <a:defRPr sz="4400" baseline="0"/>
            </a:lvl1pPr>
          </a:lstStyle>
          <a:p>
            <a:r>
              <a:rPr lang="en-US" dirty="0" smtClean="0"/>
              <a:t>Click to edit title</a:t>
            </a:r>
            <a:endParaRPr lang="en-NZ" dirty="0"/>
          </a:p>
        </p:txBody>
      </p:sp>
      <p:sp>
        <p:nvSpPr>
          <p:cNvPr id="9" name="Line 5"/>
          <p:cNvSpPr>
            <a:spLocks noChangeShapeType="1"/>
          </p:cNvSpPr>
          <p:nvPr userDrawn="1"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685800" y="6580188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fld id="{9E52DFFC-A785-4EB5-8378-E89240BD01AD}" type="datetime1">
              <a:rPr lang="en-NZ" sz="1000" b="0">
                <a:solidFill>
                  <a:schemeClr val="bg1"/>
                </a:solidFill>
                <a:latin typeface="Arial" charset="0"/>
              </a:rPr>
              <a:pPr eaLnBrk="0" hangingPunct="0"/>
              <a:t>10/01/2016</a:t>
            </a:fld>
            <a:endParaRPr lang="en-US" sz="1000" b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3124200" y="6580188"/>
            <a:ext cx="28956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1000" b="0">
                <a:solidFill>
                  <a:schemeClr val="bg1"/>
                </a:solidFill>
                <a:latin typeface="Arial" charset="0"/>
              </a:rPr>
              <a:t>COMPSCI 111/111G - Lecture 05</a:t>
            </a: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6553200" y="6580188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/>
            <a:fld id="{C4C3DA7A-C2C3-4F8F-B4E1-539C59ACC6C2}" type="slidenum">
              <a:rPr lang="en-US" sz="1000" b="0">
                <a:solidFill>
                  <a:schemeClr val="bg1"/>
                </a:solidFill>
                <a:latin typeface="Arial" charset="0"/>
              </a:rPr>
              <a:pPr algn="r" eaLnBrk="0" hangingPunct="0"/>
              <a:t>‹#›</a:t>
            </a:fld>
            <a:endParaRPr lang="en-US" sz="1000" b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98538"/>
            <a:ext cx="4038600" cy="2668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9525"/>
            <a:ext cx="4038600" cy="2670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00" y="113356"/>
            <a:ext cx="8961200" cy="627284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12" y="919864"/>
            <a:ext cx="8781976" cy="5466332"/>
          </a:xfrm>
        </p:spPr>
        <p:txBody>
          <a:bodyPr/>
          <a:lstStyle>
            <a:lvl1pPr>
              <a:defRPr sz="2400" b="1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1012" y="6565420"/>
            <a:ext cx="2133600" cy="245667"/>
          </a:xfrm>
        </p:spPr>
        <p:txBody>
          <a:bodyPr/>
          <a:lstStyle/>
          <a:p>
            <a:r>
              <a:rPr lang="en-US" smtClean="0"/>
              <a:t>16/07/2010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5420"/>
            <a:ext cx="2895600" cy="245667"/>
          </a:xfrm>
        </p:spPr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5420"/>
            <a:ext cx="2133600" cy="245667"/>
          </a:xfrm>
        </p:spPr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smtClean="0"/>
              <a:t>COMPSCI 111/111G 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GB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b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GB"/>
          </a:p>
        </p:txBody>
      </p:sp>
      <p:sp>
        <p:nvSpPr>
          <p:cNvPr id="15" name="Line 7"/>
          <p:cNvSpPr>
            <a:spLocks noChangeShapeType="1"/>
          </p:cNvSpPr>
          <p:nvPr userDrawn="1"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6" name="Line 8"/>
          <p:cNvSpPr>
            <a:spLocks noChangeShapeType="1"/>
          </p:cNvSpPr>
          <p:nvPr userDrawn="1"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7" name="Text Box 13"/>
          <p:cNvSpPr txBox="1">
            <a:spLocks noChangeArrowheads="1"/>
          </p:cNvSpPr>
          <p:nvPr userDrawn="1"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01emailetiquettetips.com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Netiquette" TargetMode="External"/><Relationship Id="rId4" Type="http://schemas.openxmlformats.org/officeDocument/2006/relationships/hyperlink" Target="http://www.faqs.org/rfcs/rfc1855.html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mai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openmap.bbn.com/~tomlinso/ray/firstemailframe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File:@@@.svg"/>
          <p:cNvPicPr>
            <a:picLocks noChangeAspect="1" noChangeArrowheads="1"/>
          </p:cNvPicPr>
          <p:nvPr/>
        </p:nvPicPr>
        <p:blipFill>
          <a:blip r:embed="rId3" cstate="print">
            <a:lum bright="40000"/>
          </a:blip>
          <a:srcRect/>
          <a:stretch>
            <a:fillRect/>
          </a:stretch>
        </p:blipFill>
        <p:spPr bwMode="auto">
          <a:xfrm>
            <a:off x="939800" y="-63500"/>
            <a:ext cx="7023100" cy="7023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41425" y="5049838"/>
            <a:ext cx="6570663" cy="1079500"/>
          </a:xfrm>
        </p:spPr>
        <p:txBody>
          <a:bodyPr/>
          <a:lstStyle/>
          <a:p>
            <a:r>
              <a:rPr lang="en-NZ" smtClean="0"/>
              <a:t>Electronic Communication</a:t>
            </a:r>
          </a:p>
          <a:p>
            <a:r>
              <a:rPr lang="en-NZ" smtClean="0"/>
              <a:t>Email, instant messaging, forums</a:t>
            </a:r>
            <a:endParaRPr lang="en-N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COMPSCI 111 / 111G</a:t>
            </a:r>
            <a:br>
              <a:rPr lang="en-NZ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>An introduction to practical computing</a:t>
            </a:r>
            <a:endParaRPr lang="en-NZ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Sending an email message </a:t>
            </a:r>
            <a:r>
              <a:rPr lang="en-NZ" dirty="0" smtClean="0"/>
              <a:t>(4)</a:t>
            </a:r>
            <a:endParaRPr lang="en-NZ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User collects mail from mail server </a:t>
            </a:r>
          </a:p>
          <a:p>
            <a:pPr lvl="1"/>
            <a:r>
              <a:rPr lang="en-NZ" sz="2400" dirty="0"/>
              <a:t>Different protocols for collecting mail </a:t>
            </a:r>
          </a:p>
          <a:p>
            <a:pPr lvl="1"/>
            <a:r>
              <a:rPr lang="en-NZ" sz="2400" dirty="0"/>
              <a:t>POP3 (Post Office Protocol 3)</a:t>
            </a:r>
          </a:p>
          <a:p>
            <a:pPr lvl="1"/>
            <a:r>
              <a:rPr lang="en-NZ" sz="2400" dirty="0"/>
              <a:t>IMAP (Internet Message Access Protocol)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1346200" y="4057650"/>
            <a:ext cx="1612900" cy="538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 dirty="0" smtClean="0"/>
              <a:t>Email Client</a:t>
            </a:r>
            <a:endParaRPr lang="en-NZ" dirty="0"/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1616075" y="2713038"/>
            <a:ext cx="1163638" cy="715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/>
              <a:t>Email </a:t>
            </a:r>
            <a:br>
              <a:rPr lang="en-NZ"/>
            </a:br>
            <a:r>
              <a:rPr lang="en-NZ"/>
              <a:t>message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1346200" y="5132388"/>
            <a:ext cx="1612900" cy="538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/>
              <a:t>Computer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5646738" y="4057650"/>
            <a:ext cx="2151062" cy="538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 dirty="0"/>
              <a:t>Mail </a:t>
            </a:r>
            <a:r>
              <a:rPr lang="en-NZ" dirty="0" smtClean="0"/>
              <a:t>Server</a:t>
            </a:r>
            <a:endParaRPr lang="en-NZ" dirty="0"/>
          </a:p>
        </p:txBody>
      </p:sp>
      <p:sp>
        <p:nvSpPr>
          <p:cNvPr id="242696" name="Rectangle 8"/>
          <p:cNvSpPr>
            <a:spLocks noChangeArrowheads="1"/>
          </p:cNvSpPr>
          <p:nvPr/>
        </p:nvSpPr>
        <p:spPr bwMode="auto">
          <a:xfrm>
            <a:off x="5916613" y="5132388"/>
            <a:ext cx="1612900" cy="538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/>
              <a:t>Computer</a:t>
            </a:r>
          </a:p>
        </p:txBody>
      </p:sp>
      <p:sp>
        <p:nvSpPr>
          <p:cNvPr id="242697" name="Freeform 9"/>
          <p:cNvSpPr>
            <a:spLocks/>
          </p:cNvSpPr>
          <p:nvPr/>
        </p:nvSpPr>
        <p:spPr bwMode="auto">
          <a:xfrm flipH="1">
            <a:off x="2959100" y="5072063"/>
            <a:ext cx="2957513" cy="701675"/>
          </a:xfrm>
          <a:custGeom>
            <a:avLst/>
            <a:gdLst/>
            <a:ahLst/>
            <a:cxnLst>
              <a:cxn ang="0">
                <a:pos x="0" y="207"/>
              </a:cxn>
              <a:cxn ang="0">
                <a:pos x="226" y="38"/>
              </a:cxn>
              <a:cxn ang="0">
                <a:pos x="508" y="433"/>
              </a:cxn>
              <a:cxn ang="0">
                <a:pos x="847" y="94"/>
              </a:cxn>
              <a:cxn ang="0">
                <a:pos x="1242" y="376"/>
              </a:cxn>
              <a:cxn ang="0">
                <a:pos x="1468" y="94"/>
              </a:cxn>
              <a:cxn ang="0">
                <a:pos x="1863" y="207"/>
              </a:cxn>
            </a:cxnLst>
            <a:rect l="0" t="0" r="r" b="b"/>
            <a:pathLst>
              <a:path w="1863" h="442">
                <a:moveTo>
                  <a:pt x="0" y="207"/>
                </a:moveTo>
                <a:cubicBezTo>
                  <a:pt x="70" y="103"/>
                  <a:pt x="141" y="0"/>
                  <a:pt x="226" y="38"/>
                </a:cubicBezTo>
                <a:cubicBezTo>
                  <a:pt x="311" y="76"/>
                  <a:pt x="405" y="424"/>
                  <a:pt x="508" y="433"/>
                </a:cubicBezTo>
                <a:cubicBezTo>
                  <a:pt x="611" y="442"/>
                  <a:pt x="725" y="103"/>
                  <a:pt x="847" y="94"/>
                </a:cubicBezTo>
                <a:cubicBezTo>
                  <a:pt x="969" y="85"/>
                  <a:pt x="1139" y="376"/>
                  <a:pt x="1242" y="376"/>
                </a:cubicBezTo>
                <a:cubicBezTo>
                  <a:pt x="1345" y="376"/>
                  <a:pt x="1365" y="122"/>
                  <a:pt x="1468" y="94"/>
                </a:cubicBezTo>
                <a:cubicBezTo>
                  <a:pt x="1571" y="66"/>
                  <a:pt x="1717" y="136"/>
                  <a:pt x="1863" y="207"/>
                </a:cubicBezTo>
              </a:path>
            </a:pathLst>
          </a:custGeom>
          <a:noFill/>
          <a:ln w="38100" cmpd="sng">
            <a:solidFill>
              <a:srgbClr val="CC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42698" name="Freeform 10"/>
          <p:cNvSpPr>
            <a:spLocks/>
          </p:cNvSpPr>
          <p:nvPr/>
        </p:nvSpPr>
        <p:spPr bwMode="auto">
          <a:xfrm flipV="1">
            <a:off x="2138363" y="4594225"/>
            <a:ext cx="103187" cy="538163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65" y="113"/>
              </a:cxn>
              <a:cxn ang="0">
                <a:pos x="9" y="226"/>
              </a:cxn>
              <a:cxn ang="0">
                <a:pos x="9" y="339"/>
              </a:cxn>
            </a:cxnLst>
            <a:rect l="0" t="0" r="r" b="b"/>
            <a:pathLst>
              <a:path w="65" h="339">
                <a:moveTo>
                  <a:pt x="9" y="0"/>
                </a:moveTo>
                <a:cubicBezTo>
                  <a:pt x="37" y="37"/>
                  <a:pt x="65" y="75"/>
                  <a:pt x="65" y="113"/>
                </a:cubicBezTo>
                <a:cubicBezTo>
                  <a:pt x="65" y="151"/>
                  <a:pt x="18" y="189"/>
                  <a:pt x="9" y="226"/>
                </a:cubicBezTo>
                <a:cubicBezTo>
                  <a:pt x="0" y="263"/>
                  <a:pt x="4" y="301"/>
                  <a:pt x="9" y="339"/>
                </a:cubicBezTo>
              </a:path>
            </a:pathLst>
          </a:custGeom>
          <a:noFill/>
          <a:ln w="38100" cmpd="sng">
            <a:solidFill>
              <a:srgbClr val="CC0000"/>
            </a:solidFill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42699" name="Freeform 11"/>
          <p:cNvSpPr>
            <a:spLocks/>
          </p:cNvSpPr>
          <p:nvPr/>
        </p:nvSpPr>
        <p:spPr bwMode="auto">
          <a:xfrm>
            <a:off x="6723063" y="4594225"/>
            <a:ext cx="103187" cy="538163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65" y="113"/>
              </a:cxn>
              <a:cxn ang="0">
                <a:pos x="9" y="226"/>
              </a:cxn>
              <a:cxn ang="0">
                <a:pos x="9" y="339"/>
              </a:cxn>
            </a:cxnLst>
            <a:rect l="0" t="0" r="r" b="b"/>
            <a:pathLst>
              <a:path w="65" h="339">
                <a:moveTo>
                  <a:pt x="9" y="0"/>
                </a:moveTo>
                <a:cubicBezTo>
                  <a:pt x="37" y="37"/>
                  <a:pt x="65" y="75"/>
                  <a:pt x="65" y="113"/>
                </a:cubicBezTo>
                <a:cubicBezTo>
                  <a:pt x="65" y="151"/>
                  <a:pt x="18" y="189"/>
                  <a:pt x="9" y="226"/>
                </a:cubicBezTo>
                <a:cubicBezTo>
                  <a:pt x="0" y="263"/>
                  <a:pt x="4" y="301"/>
                  <a:pt x="9" y="339"/>
                </a:cubicBezTo>
              </a:path>
            </a:pathLst>
          </a:custGeom>
          <a:noFill/>
          <a:ln w="38100" cmpd="sng">
            <a:solidFill>
              <a:srgbClr val="CC0000"/>
            </a:solidFill>
            <a:round/>
            <a:headEnd type="none" w="lg" len="lg"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42700" name="Freeform 12"/>
          <p:cNvSpPr>
            <a:spLocks/>
          </p:cNvSpPr>
          <p:nvPr/>
        </p:nvSpPr>
        <p:spPr bwMode="auto">
          <a:xfrm flipV="1">
            <a:off x="2152650" y="3429000"/>
            <a:ext cx="103188" cy="627063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65" y="113"/>
              </a:cxn>
              <a:cxn ang="0">
                <a:pos x="9" y="226"/>
              </a:cxn>
              <a:cxn ang="0">
                <a:pos x="9" y="339"/>
              </a:cxn>
            </a:cxnLst>
            <a:rect l="0" t="0" r="r" b="b"/>
            <a:pathLst>
              <a:path w="65" h="339">
                <a:moveTo>
                  <a:pt x="9" y="0"/>
                </a:moveTo>
                <a:cubicBezTo>
                  <a:pt x="37" y="37"/>
                  <a:pt x="65" y="75"/>
                  <a:pt x="65" y="113"/>
                </a:cubicBezTo>
                <a:cubicBezTo>
                  <a:pt x="65" y="151"/>
                  <a:pt x="18" y="189"/>
                  <a:pt x="9" y="226"/>
                </a:cubicBezTo>
                <a:cubicBezTo>
                  <a:pt x="0" y="263"/>
                  <a:pt x="4" y="301"/>
                  <a:pt x="9" y="339"/>
                </a:cubicBezTo>
              </a:path>
            </a:pathLst>
          </a:custGeom>
          <a:noFill/>
          <a:ln w="38100" cmpd="sng">
            <a:solidFill>
              <a:srgbClr val="CC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42701" name="Text Box 13"/>
          <p:cNvSpPr txBox="1">
            <a:spLocks noChangeArrowheads="1"/>
          </p:cNvSpPr>
          <p:nvPr/>
        </p:nvSpPr>
        <p:spPr bwMode="auto">
          <a:xfrm>
            <a:off x="1886164" y="5848350"/>
            <a:ext cx="54383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NZ"/>
              <a:t>Message received using POP3 or IMAP protocol</a:t>
            </a: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5646738" y="3340100"/>
            <a:ext cx="1163637" cy="715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/>
              <a:t>Email </a:t>
            </a:r>
            <a:br>
              <a:rPr lang="en-NZ"/>
            </a:br>
            <a:r>
              <a:rPr lang="en-NZ"/>
              <a:t>message</a:t>
            </a:r>
          </a:p>
        </p:txBody>
      </p:sp>
      <p:sp>
        <p:nvSpPr>
          <p:cNvPr id="242703" name="Text Box 15"/>
          <p:cNvSpPr txBox="1">
            <a:spLocks noChangeArrowheads="1"/>
          </p:cNvSpPr>
          <p:nvPr/>
        </p:nvSpPr>
        <p:spPr bwMode="auto">
          <a:xfrm>
            <a:off x="4731645" y="2890838"/>
            <a:ext cx="35573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NZ"/>
              <a:t>Message stored on mail server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10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POP3 </a:t>
            </a:r>
            <a:r>
              <a:rPr lang="en-NZ" dirty="0" smtClean="0"/>
              <a:t>versus  </a:t>
            </a:r>
            <a:r>
              <a:rPr lang="en-NZ" dirty="0"/>
              <a:t>IMAP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NZ" dirty="0" smtClean="0"/>
              <a:t>POP3  </a:t>
            </a:r>
            <a:r>
              <a:rPr lang="en-NZ" b="0" i="1" dirty="0" smtClean="0"/>
              <a:t>(derived from </a:t>
            </a:r>
            <a:r>
              <a:rPr lang="en-US" b="0" i="1" dirty="0" smtClean="0"/>
              <a:t>Post </a:t>
            </a:r>
            <a:r>
              <a:rPr lang="en-US" b="0" i="1" dirty="0"/>
              <a:t>Office Protocol </a:t>
            </a:r>
            <a:r>
              <a:rPr lang="en-US" b="0" i="1" dirty="0" smtClean="0"/>
              <a:t>3)</a:t>
            </a:r>
            <a:endParaRPr lang="en-NZ" b="0" dirty="0"/>
          </a:p>
          <a:p>
            <a:pPr lvl="1"/>
            <a:r>
              <a:rPr lang="en-NZ" sz="2400" dirty="0"/>
              <a:t>Email is downloaded from server to local computer</a:t>
            </a:r>
            <a:br>
              <a:rPr lang="en-NZ" sz="2400" dirty="0"/>
            </a:br>
            <a:r>
              <a:rPr lang="en-NZ" sz="2400" dirty="0"/>
              <a:t>and deleted from the server after download</a:t>
            </a:r>
          </a:p>
          <a:p>
            <a:pPr lvl="1"/>
            <a:r>
              <a:rPr lang="en-NZ" sz="2400" dirty="0"/>
              <a:t>No Internet connection necessary to read the downloaded messages</a:t>
            </a:r>
          </a:p>
          <a:p>
            <a:pPr lvl="1"/>
            <a:r>
              <a:rPr lang="en-NZ" sz="2400" dirty="0"/>
              <a:t>If local computer is erased, the messages are </a:t>
            </a:r>
            <a:r>
              <a:rPr lang="en-NZ" sz="2400" dirty="0" smtClean="0"/>
              <a:t>lost</a:t>
            </a:r>
          </a:p>
          <a:p>
            <a:pPr lvl="1"/>
            <a:endParaRPr lang="en-NZ" dirty="0"/>
          </a:p>
          <a:p>
            <a:r>
              <a:rPr lang="en-NZ" dirty="0"/>
              <a:t>IMAP   </a:t>
            </a:r>
            <a:r>
              <a:rPr lang="en-NZ" b="0" i="1" dirty="0" smtClean="0"/>
              <a:t>(</a:t>
            </a:r>
            <a:r>
              <a:rPr lang="en-AU" b="0" i="1" dirty="0" smtClean="0"/>
              <a:t>Internet Mail Access Protocol</a:t>
            </a:r>
            <a:r>
              <a:rPr lang="en-US" b="0" i="1" dirty="0" smtClean="0"/>
              <a:t>)</a:t>
            </a:r>
            <a:endParaRPr lang="en-NZ" dirty="0"/>
          </a:p>
          <a:p>
            <a:pPr lvl="1"/>
            <a:r>
              <a:rPr lang="en-NZ" sz="2400" dirty="0"/>
              <a:t>Email is kept on server</a:t>
            </a:r>
          </a:p>
          <a:p>
            <a:pPr lvl="1"/>
            <a:r>
              <a:rPr lang="en-NZ" sz="2400" dirty="0"/>
              <a:t>Email client just shows what messages are on the server</a:t>
            </a:r>
            <a:br>
              <a:rPr lang="en-NZ" sz="2400" dirty="0"/>
            </a:br>
            <a:r>
              <a:rPr lang="en-NZ" sz="2400" dirty="0"/>
              <a:t>and downloads them on demand (not deleting them</a:t>
            </a:r>
            <a:r>
              <a:rPr lang="en-NZ" sz="2400" dirty="0" smtClean="0"/>
              <a:t>). Possible to download only partially, e.g. only the subject line.</a:t>
            </a:r>
            <a:endParaRPr lang="en-NZ" sz="2400" dirty="0"/>
          </a:p>
          <a:p>
            <a:pPr lvl="1"/>
            <a:r>
              <a:rPr lang="en-NZ" sz="2400" dirty="0"/>
              <a:t>Email can usually only be read when connected to the Internet </a:t>
            </a:r>
            <a:endParaRPr lang="en-NZ" sz="2400" dirty="0" smtClean="0"/>
          </a:p>
          <a:p>
            <a:pPr lvl="1"/>
            <a:r>
              <a:rPr lang="en-NZ" sz="2400" dirty="0" smtClean="0"/>
              <a:t>email </a:t>
            </a:r>
            <a:r>
              <a:rPr lang="en-NZ" sz="2400" dirty="0"/>
              <a:t>clients can be set to maintain a local copy </a:t>
            </a:r>
            <a:r>
              <a:rPr lang="en-NZ" sz="2400" dirty="0" smtClean="0"/>
              <a:t>for offline</a:t>
            </a:r>
            <a:endParaRPr lang="en-NZ" sz="2400" dirty="0"/>
          </a:p>
          <a:p>
            <a:pPr lvl="1"/>
            <a:r>
              <a:rPr lang="en-NZ" sz="2400" dirty="0"/>
              <a:t>Good to access email messages from different machines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11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/>
              <a:buChar char="•"/>
            </a:pPr>
            <a:r>
              <a:rPr lang="en-US" sz="3200" b="0" dirty="0" smtClean="0"/>
              <a:t>Web interface for email (similar to </a:t>
            </a:r>
            <a:r>
              <a:rPr lang="en-US" sz="3200" b="0" dirty="0"/>
              <a:t>H</a:t>
            </a:r>
            <a:r>
              <a:rPr lang="en-US" sz="3200" b="0" dirty="0" smtClean="0"/>
              <a:t>otmail, </a:t>
            </a:r>
            <a:r>
              <a:rPr lang="en-US" sz="3200" b="0" dirty="0"/>
              <a:t>Y</a:t>
            </a:r>
            <a:r>
              <a:rPr lang="en-US" sz="3200" b="0" dirty="0" smtClean="0"/>
              <a:t>ahoo!)</a:t>
            </a:r>
          </a:p>
          <a:p>
            <a:pPr marL="342900" indent="-342900">
              <a:buFont typeface="Arial"/>
              <a:buChar char="•"/>
            </a:pPr>
            <a:r>
              <a:rPr lang="en-US" sz="3200" b="0" dirty="0" smtClean="0"/>
              <a:t>Started early 2000s</a:t>
            </a:r>
          </a:p>
          <a:p>
            <a:pPr marL="342900" indent="-342900">
              <a:buFont typeface="Arial"/>
              <a:buChar char="•"/>
            </a:pPr>
            <a:r>
              <a:rPr lang="en-US" sz="3200" b="0" dirty="0" smtClean="0"/>
              <a:t>900 million users as of May, 2015.</a:t>
            </a:r>
          </a:p>
          <a:p>
            <a:pPr marL="342900" indent="-342900">
              <a:buFont typeface="Arial"/>
              <a:buChar char="•"/>
            </a:pPr>
            <a:r>
              <a:rPr lang="en-US" sz="3200" b="0" dirty="0" smtClean="0"/>
              <a:t>Sophisticated search facilities, both for content and contacts. </a:t>
            </a:r>
          </a:p>
          <a:p>
            <a:pPr marL="342900" indent="-342900">
              <a:buFont typeface="Arial"/>
              <a:buChar char="•"/>
            </a:pPr>
            <a:r>
              <a:rPr lang="en-US" sz="3200" b="0" dirty="0" smtClean="0"/>
              <a:t>Different views available (e.g. conversation views)</a:t>
            </a:r>
          </a:p>
          <a:p>
            <a:pPr marL="342900" indent="-342900">
              <a:buFont typeface="Arial"/>
              <a:buChar char="•"/>
            </a:pPr>
            <a:r>
              <a:rPr lang="en-US" sz="3200" b="0" dirty="0" smtClean="0"/>
              <a:t>Chat, hangout added later</a:t>
            </a:r>
          </a:p>
          <a:p>
            <a:pPr marL="342900" indent="-342900">
              <a:buFont typeface="Arial"/>
              <a:buChar char="•"/>
            </a:pPr>
            <a:r>
              <a:rPr lang="en-US" sz="3200" b="0" dirty="0" smtClean="0"/>
              <a:t>Problems for user: phishing, targeted ads, tries to get you do other things (e.g. use </a:t>
            </a:r>
            <a:r>
              <a:rPr lang="en-US" sz="3200" b="0" dirty="0" err="1" smtClean="0"/>
              <a:t>google</a:t>
            </a:r>
            <a:r>
              <a:rPr lang="en-US" sz="3200" b="0" dirty="0" smtClean="0"/>
              <a:t>+)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1373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/>
              <a:t>Privacy and email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/>
              <a:t>Messages pass through many machines</a:t>
            </a:r>
          </a:p>
          <a:p>
            <a:pPr lvl="1"/>
            <a:r>
              <a:rPr lang="en-NZ" sz="2400" dirty="0"/>
              <a:t>Can be read by others while in </a:t>
            </a:r>
            <a:r>
              <a:rPr lang="en-NZ" sz="2400" dirty="0" smtClean="0"/>
              <a:t>transit  </a:t>
            </a:r>
            <a:endParaRPr lang="en-NZ" sz="2400" dirty="0"/>
          </a:p>
          <a:p>
            <a:r>
              <a:rPr lang="en-NZ" dirty="0"/>
              <a:t>Messages are stored on the destination mail server</a:t>
            </a:r>
          </a:p>
          <a:p>
            <a:pPr lvl="1"/>
            <a:r>
              <a:rPr lang="en-NZ" sz="2400" dirty="0"/>
              <a:t>Can be accessed by the administrator of the system</a:t>
            </a:r>
          </a:p>
          <a:p>
            <a:pPr lvl="1"/>
            <a:r>
              <a:rPr lang="en-NZ" sz="2400" dirty="0"/>
              <a:t>Misdirected email </a:t>
            </a:r>
            <a:r>
              <a:rPr lang="en-NZ" sz="2400" dirty="0" smtClean="0"/>
              <a:t>might be automatically </a:t>
            </a:r>
            <a:r>
              <a:rPr lang="en-NZ" sz="2400" dirty="0"/>
              <a:t>send to administrator</a:t>
            </a:r>
          </a:p>
          <a:p>
            <a:pPr lvl="1"/>
            <a:r>
              <a:rPr lang="en-NZ" sz="2400" dirty="0"/>
              <a:t>Backup copies might be made automatically be the mail </a:t>
            </a:r>
            <a:r>
              <a:rPr lang="en-NZ" sz="2400" dirty="0" smtClean="0"/>
              <a:t>server</a:t>
            </a:r>
            <a:endParaRPr lang="en-NZ" sz="2400" dirty="0"/>
          </a:p>
          <a:p>
            <a:r>
              <a:rPr lang="en-NZ" dirty="0"/>
              <a:t>Legality</a:t>
            </a:r>
          </a:p>
          <a:p>
            <a:pPr lvl="1"/>
            <a:r>
              <a:rPr lang="en-NZ" sz="2400" dirty="0"/>
              <a:t>Illegal to read physically posted mail (Federal crime in the USA)</a:t>
            </a:r>
          </a:p>
          <a:p>
            <a:pPr lvl="1"/>
            <a:r>
              <a:rPr lang="en-NZ" sz="2400" dirty="0"/>
              <a:t>Perfectly legal to read email messages</a:t>
            </a:r>
          </a:p>
          <a:p>
            <a:pPr lvl="1"/>
            <a:r>
              <a:rPr lang="en-NZ" sz="2400" dirty="0"/>
              <a:t>Many major companies in USA check employees email</a:t>
            </a:r>
            <a:br>
              <a:rPr lang="en-NZ" sz="2400" dirty="0"/>
            </a:br>
            <a:r>
              <a:rPr lang="en-NZ" sz="2400" dirty="0"/>
              <a:t>(25% - 75% depending on the survey)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13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/>
              <a:t>Spam and Scam</a:t>
            </a:r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/>
              <a:t>What is spam?</a:t>
            </a:r>
          </a:p>
          <a:p>
            <a:pPr lvl="1"/>
            <a:r>
              <a:rPr lang="en-NZ" sz="2600" dirty="0"/>
              <a:t>Advertising emails, named after canned </a:t>
            </a:r>
            <a:r>
              <a:rPr lang="en-NZ" sz="2600" dirty="0" smtClean="0"/>
              <a:t>meat</a:t>
            </a:r>
          </a:p>
          <a:p>
            <a:pPr marL="457200" lvl="1" indent="0">
              <a:buNone/>
            </a:pPr>
            <a:r>
              <a:rPr lang="en-NZ" sz="2600" dirty="0"/>
              <a:t> </a:t>
            </a:r>
            <a:r>
              <a:rPr lang="en-NZ" sz="2600" dirty="0" smtClean="0"/>
              <a:t>    via  an old  Monty Python Sketch  </a:t>
            </a:r>
            <a:endParaRPr lang="en-NZ" sz="2600" dirty="0"/>
          </a:p>
          <a:p>
            <a:pPr lvl="1"/>
            <a:r>
              <a:rPr lang="en-NZ" sz="2600" dirty="0"/>
              <a:t>Unsolicited, bulk email (message send to thousands of people</a:t>
            </a:r>
            <a:r>
              <a:rPr lang="en-NZ" sz="2600" dirty="0" smtClean="0"/>
              <a:t>) </a:t>
            </a:r>
            <a:endParaRPr lang="en-NZ" sz="2600" dirty="0"/>
          </a:p>
          <a:p>
            <a:pPr lvl="1"/>
            <a:r>
              <a:rPr lang="en-NZ" sz="2600" dirty="0"/>
              <a:t>Spamming is illegal, but enforcement is difficult</a:t>
            </a:r>
            <a:endParaRPr lang="en-US" sz="2600" dirty="0"/>
          </a:p>
          <a:p>
            <a:pPr lvl="1"/>
            <a:r>
              <a:rPr lang="en-US" sz="2600" dirty="0"/>
              <a:t>About </a:t>
            </a:r>
            <a:r>
              <a:rPr lang="en-US" sz="2600" dirty="0" smtClean="0"/>
              <a:t>100 </a:t>
            </a:r>
            <a:r>
              <a:rPr lang="en-US" sz="2600" dirty="0"/>
              <a:t>billion spam email messages per day (</a:t>
            </a:r>
            <a:r>
              <a:rPr lang="en-US" sz="2600" dirty="0" smtClean="0"/>
              <a:t>2013)</a:t>
            </a:r>
            <a:endParaRPr lang="en-US" sz="2600" dirty="0"/>
          </a:p>
          <a:p>
            <a:pPr lvl="1"/>
            <a:r>
              <a:rPr lang="en-NZ" sz="2600" dirty="0"/>
              <a:t>Many email clients provide spam </a:t>
            </a:r>
            <a:r>
              <a:rPr lang="en-NZ" sz="2600" dirty="0" smtClean="0"/>
              <a:t>filters</a:t>
            </a:r>
            <a:endParaRPr lang="en-NZ" dirty="0"/>
          </a:p>
          <a:p>
            <a:r>
              <a:rPr lang="en-NZ" dirty="0"/>
              <a:t>Scam via email?</a:t>
            </a:r>
          </a:p>
          <a:p>
            <a:pPr lvl="1"/>
            <a:r>
              <a:rPr lang="en-NZ" sz="2600" dirty="0"/>
              <a:t>Emails promising money, free gadgets, </a:t>
            </a:r>
            <a:r>
              <a:rPr lang="en-NZ" sz="2600" dirty="0" smtClean="0"/>
              <a:t>prizes  </a:t>
            </a:r>
            <a:endParaRPr lang="en-NZ" sz="2600" dirty="0"/>
          </a:p>
          <a:p>
            <a:pPr lvl="1"/>
            <a:r>
              <a:rPr lang="en-NZ" sz="2600" dirty="0"/>
              <a:t>Hoaxes: made-up stories, asking you to forward </a:t>
            </a:r>
            <a:r>
              <a:rPr lang="en-NZ" sz="2600" dirty="0" smtClean="0"/>
              <a:t>mails, pay money. </a:t>
            </a:r>
            <a:r>
              <a:rPr lang="en-AU" sz="2600" dirty="0" smtClean="0"/>
              <a:t> </a:t>
            </a:r>
            <a:endParaRPr lang="en-US" sz="2600" dirty="0"/>
          </a:p>
          <a:p>
            <a:pPr lvl="1"/>
            <a:r>
              <a:rPr lang="en-US" sz="2600" dirty="0"/>
              <a:t>Phishing: acquire sensitive information </a:t>
            </a:r>
            <a:r>
              <a:rPr lang="en-US" sz="2600" dirty="0" smtClean="0"/>
              <a:t>by </a:t>
            </a:r>
            <a:r>
              <a:rPr lang="en-US" sz="2600" dirty="0"/>
              <a:t>masquerading as a trustworthy entity (e.g. as your </a:t>
            </a:r>
            <a:r>
              <a:rPr lang="en-US" sz="2600" dirty="0" smtClean="0"/>
              <a:t>bank, or your mail provider)</a:t>
            </a:r>
            <a:endParaRPr lang="en-US" sz="2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14</a:t>
            </a:fld>
            <a:endParaRPr lang="en-NZ"/>
          </a:p>
        </p:txBody>
      </p:sp>
      <p:sp>
        <p:nvSpPr>
          <p:cNvPr id="4" name="TextBox 3"/>
          <p:cNvSpPr txBox="1"/>
          <p:nvPr/>
        </p:nvSpPr>
        <p:spPr>
          <a:xfrm>
            <a:off x="6180667" y="451556"/>
            <a:ext cx="914400" cy="914400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6" descr="File:Spam with cans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0882" y="0"/>
            <a:ext cx="2131718" cy="15987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New Zealand Spam </a:t>
            </a:r>
            <a:r>
              <a:rPr lang="en-NZ" dirty="0" smtClean="0"/>
              <a:t>Law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Unsolicited Electronic Messages Act 2007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NZ" dirty="0" smtClean="0"/>
              <a:t>Prohibits unsolicited commercial electronic messages with a New Zealand link.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NZ" dirty="0" smtClean="0"/>
              <a:t>Requires commercial electronic messages to include accurate information about the person who authorised the sending of the message, as well as a working unsubscribe facility to enable the recipient to instruct the sender that no further messages are to be sent.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NZ" dirty="0" smtClean="0"/>
              <a:t>Prohibits address-harvesting software used to create address lists for sending unsolicited commercial electronic message.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NZ" dirty="0" smtClean="0"/>
              <a:t>Deters people from using information and communication technologies inappropriately.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NZ" dirty="0" smtClean="0"/>
          </a:p>
          <a:p>
            <a:r>
              <a:rPr lang="en-NZ" dirty="0" smtClean="0"/>
              <a:t>Electronic </a:t>
            </a:r>
            <a:r>
              <a:rPr lang="en-NZ" dirty="0" smtClean="0"/>
              <a:t>message covered </a:t>
            </a:r>
            <a:r>
              <a:rPr lang="en-NZ" dirty="0" smtClean="0"/>
              <a:t>by the Act: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NZ" dirty="0" smtClean="0"/>
              <a:t>Email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NZ" dirty="0" smtClean="0"/>
              <a:t>Fax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NZ" dirty="0" smtClean="0"/>
              <a:t>Instant messaging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NZ" dirty="0" smtClean="0"/>
              <a:t>Text and image based messages of a commercial nature sent to mobile phones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4709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rabicParenR"/>
            </a:pPr>
            <a:r>
              <a:rPr lang="en-US" b="0" dirty="0" smtClean="0"/>
              <a:t>What </a:t>
            </a:r>
            <a:r>
              <a:rPr lang="en-US" b="0" dirty="0"/>
              <a:t>does </a:t>
            </a:r>
            <a:r>
              <a:rPr lang="en-US" b="0" dirty="0" smtClean="0"/>
              <a:t>asynchronous communication </a:t>
            </a:r>
            <a:r>
              <a:rPr lang="en-US" b="0" dirty="0"/>
              <a:t>mean</a:t>
            </a:r>
            <a:r>
              <a:rPr lang="en-US" b="0" dirty="0" smtClean="0"/>
              <a:t>?</a:t>
            </a:r>
          </a:p>
          <a:p>
            <a:r>
              <a:rPr lang="en-US" sz="2000" b="0" dirty="0" smtClean="0">
                <a:solidFill>
                  <a:srgbClr val="FF0000"/>
                </a:solidFill>
              </a:rPr>
              <a:t>Participants do not communicate with each other concurrently.</a:t>
            </a:r>
            <a:r>
              <a:rPr lang="en-US" sz="2000" b="0" dirty="0" smtClean="0"/>
              <a:t> </a:t>
            </a:r>
          </a:p>
          <a:p>
            <a:endParaRPr lang="en-US" sz="2100" b="0" dirty="0"/>
          </a:p>
          <a:p>
            <a:pPr marL="457200" indent="-457200">
              <a:buAutoNum type="arabicParenR" startAt="2"/>
            </a:pPr>
            <a:r>
              <a:rPr lang="en-US" b="0" dirty="0" smtClean="0"/>
              <a:t>Give </a:t>
            </a:r>
            <a:r>
              <a:rPr lang="en-US" b="0" dirty="0"/>
              <a:t>an example of an asynchronous system of communication, other than </a:t>
            </a:r>
            <a:r>
              <a:rPr lang="en-US" b="0" dirty="0" smtClean="0"/>
              <a:t>email.</a:t>
            </a:r>
          </a:p>
          <a:p>
            <a:r>
              <a:rPr lang="en-US" sz="2100" b="0" dirty="0" smtClean="0">
                <a:solidFill>
                  <a:srgbClr val="FF0000"/>
                </a:solidFill>
              </a:rPr>
              <a:t>Text messages</a:t>
            </a:r>
          </a:p>
          <a:p>
            <a:r>
              <a:rPr lang="en-US" sz="2100" b="0" dirty="0" smtClean="0">
                <a:solidFill>
                  <a:srgbClr val="FF0000"/>
                </a:solidFill>
              </a:rPr>
              <a:t>Forum posts</a:t>
            </a:r>
          </a:p>
          <a:p>
            <a:endParaRPr lang="en-US" sz="2100" b="0" dirty="0" smtClean="0"/>
          </a:p>
          <a:p>
            <a:pPr marL="457200" indent="-457200">
              <a:buAutoNum type="arabicParenR" startAt="3"/>
            </a:pPr>
            <a:r>
              <a:rPr lang="en-US" b="0" dirty="0" smtClean="0"/>
              <a:t>Explain</a:t>
            </a:r>
            <a:r>
              <a:rPr lang="en-US" b="0" dirty="0"/>
              <a:t>, as simply as possible, what SMTP is used </a:t>
            </a:r>
            <a:r>
              <a:rPr lang="en-US" b="0" dirty="0" smtClean="0"/>
              <a:t>for.</a:t>
            </a:r>
          </a:p>
          <a:p>
            <a:r>
              <a:rPr lang="en-US" sz="2100" b="0" dirty="0" smtClean="0">
                <a:solidFill>
                  <a:srgbClr val="FF0000"/>
                </a:solidFill>
              </a:rPr>
              <a:t>Delivers email to the destination mail server.</a:t>
            </a:r>
          </a:p>
          <a:p>
            <a:endParaRPr lang="en-US" sz="2100" b="0" dirty="0" smtClean="0"/>
          </a:p>
          <a:p>
            <a:pPr marL="457200" indent="-457200">
              <a:buAutoNum type="arabicParenR" startAt="4"/>
            </a:pPr>
            <a:r>
              <a:rPr lang="en-US" b="0" dirty="0" smtClean="0"/>
              <a:t>Which </a:t>
            </a:r>
            <a:r>
              <a:rPr lang="en-US" b="0" dirty="0"/>
              <a:t>protocol can be used to download your messages to your local machine so you can </a:t>
            </a:r>
            <a:r>
              <a:rPr lang="en-US" b="0" dirty="0" smtClean="0"/>
              <a:t>read your </a:t>
            </a:r>
            <a:r>
              <a:rPr lang="en-US" b="0" dirty="0"/>
              <a:t>email when you are not connected to the Internet</a:t>
            </a:r>
            <a:r>
              <a:rPr lang="en-US" b="0" dirty="0" smtClean="0"/>
              <a:t>?</a:t>
            </a:r>
          </a:p>
          <a:p>
            <a:r>
              <a:rPr lang="en-US" sz="2100" b="0" dirty="0" smtClean="0">
                <a:solidFill>
                  <a:srgbClr val="FF0000"/>
                </a:solidFill>
              </a:rPr>
              <a:t>IMAP or POP.</a:t>
            </a:r>
          </a:p>
          <a:p>
            <a:pPr marL="457200" indent="-457200">
              <a:buAutoNum type="arabicParenR" startAt="4"/>
            </a:pPr>
            <a:endParaRPr lang="en-US" sz="2100" b="0" dirty="0" smtClean="0"/>
          </a:p>
          <a:p>
            <a:pPr marL="457200" indent="-457200">
              <a:buAutoNum type="arabicParenR" startAt="5"/>
            </a:pPr>
            <a:r>
              <a:rPr lang="en-US" b="0" dirty="0" smtClean="0"/>
              <a:t>What </a:t>
            </a:r>
            <a:r>
              <a:rPr lang="en-US" b="0" dirty="0"/>
              <a:t>is spam</a:t>
            </a:r>
            <a:r>
              <a:rPr lang="en-US" b="0" dirty="0" smtClean="0"/>
              <a:t>?</a:t>
            </a:r>
          </a:p>
          <a:p>
            <a:r>
              <a:rPr lang="en-NZ" sz="2100" b="0" dirty="0">
                <a:solidFill>
                  <a:srgbClr val="FF0000"/>
                </a:solidFill>
              </a:rPr>
              <a:t>Unsolicited, bulk </a:t>
            </a:r>
            <a:r>
              <a:rPr lang="en-NZ" sz="2100" b="0" dirty="0" smtClean="0">
                <a:solidFill>
                  <a:srgbClr val="FF0000"/>
                </a:solidFill>
              </a:rPr>
              <a:t>email, usually of a commercial nature.</a:t>
            </a:r>
            <a:endParaRPr lang="en-US" sz="2100" b="0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 smtClean="0"/>
              <a:t>COMPSCI 111/111G 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68764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/>
              <a:t>Instant messaging (IM)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Synchronous system of communication</a:t>
            </a:r>
          </a:p>
          <a:p>
            <a:pPr lvl="1"/>
            <a:r>
              <a:rPr lang="en-NZ" dirty="0"/>
              <a:t>List of contacts</a:t>
            </a:r>
          </a:p>
          <a:p>
            <a:pPr lvl="1"/>
            <a:r>
              <a:rPr lang="en-NZ" dirty="0"/>
              <a:t>Displays contacts that are currently online</a:t>
            </a:r>
          </a:p>
          <a:p>
            <a:pPr lvl="1"/>
            <a:r>
              <a:rPr lang="en-NZ" dirty="0"/>
              <a:t>Messages are sent immediately in real time</a:t>
            </a:r>
          </a:p>
          <a:p>
            <a:pPr lvl="1"/>
            <a:endParaRPr lang="en-NZ" dirty="0"/>
          </a:p>
        </p:txBody>
      </p:sp>
      <p:pic>
        <p:nvPicPr>
          <p:cNvPr id="246794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4856" y="2636767"/>
            <a:ext cx="4964931" cy="3265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6795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1012" y="2636767"/>
            <a:ext cx="3327010" cy="3265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17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Chat system (1)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3200" dirty="0"/>
              <a:t>Start up the chat </a:t>
            </a:r>
            <a:r>
              <a:rPr lang="en-NZ" sz="3200" dirty="0" smtClean="0"/>
              <a:t>client:  </a:t>
            </a:r>
            <a:r>
              <a:rPr lang="en-NZ" sz="3200" b="0" dirty="0" smtClean="0"/>
              <a:t>Set </a:t>
            </a:r>
            <a:r>
              <a:rPr lang="en-NZ" sz="3200" b="0" dirty="0"/>
              <a:t>the status to "online"</a:t>
            </a:r>
          </a:p>
          <a:p>
            <a:endParaRPr lang="en-NZ" sz="3200" dirty="0"/>
          </a:p>
        </p:txBody>
      </p:sp>
      <p:sp>
        <p:nvSpPr>
          <p:cNvPr id="250884" name="Rectangle 4"/>
          <p:cNvSpPr>
            <a:spLocks noChangeArrowheads="1"/>
          </p:cNvSpPr>
          <p:nvPr/>
        </p:nvSpPr>
        <p:spPr bwMode="auto">
          <a:xfrm>
            <a:off x="719138" y="4773613"/>
            <a:ext cx="985837" cy="1076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 sz="2400" dirty="0" smtClean="0"/>
              <a:t>Client</a:t>
            </a:r>
          </a:p>
          <a:p>
            <a:pPr algn="ctr"/>
            <a:r>
              <a:rPr lang="en-NZ" sz="2400" dirty="0" smtClean="0"/>
              <a:t>(me)</a:t>
            </a:r>
            <a:endParaRPr lang="en-NZ" sz="2400" dirty="0"/>
          </a:p>
        </p:txBody>
      </p:sp>
      <p:sp>
        <p:nvSpPr>
          <p:cNvPr id="250885" name="Rectangle 5"/>
          <p:cNvSpPr>
            <a:spLocks noChangeArrowheads="1"/>
          </p:cNvSpPr>
          <p:nvPr/>
        </p:nvSpPr>
        <p:spPr bwMode="auto">
          <a:xfrm>
            <a:off x="7439025" y="4773613"/>
            <a:ext cx="985838" cy="1076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 sz="2400" dirty="0"/>
              <a:t>Client</a:t>
            </a:r>
          </a:p>
        </p:txBody>
      </p:sp>
      <p:sp>
        <p:nvSpPr>
          <p:cNvPr id="250886" name="Rectangle 6"/>
          <p:cNvSpPr>
            <a:spLocks noChangeArrowheads="1"/>
          </p:cNvSpPr>
          <p:nvPr/>
        </p:nvSpPr>
        <p:spPr bwMode="auto">
          <a:xfrm>
            <a:off x="3944938" y="2711450"/>
            <a:ext cx="1433512" cy="14335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 sz="2400" dirty="0"/>
              <a:t>Server</a:t>
            </a:r>
          </a:p>
        </p:txBody>
      </p:sp>
      <p:sp>
        <p:nvSpPr>
          <p:cNvPr id="250887" name="Freeform 7"/>
          <p:cNvSpPr>
            <a:spLocks/>
          </p:cNvSpPr>
          <p:nvPr/>
        </p:nvSpPr>
        <p:spPr bwMode="auto">
          <a:xfrm>
            <a:off x="1166813" y="3160713"/>
            <a:ext cx="2778125" cy="1612900"/>
          </a:xfrm>
          <a:custGeom>
            <a:avLst/>
            <a:gdLst/>
            <a:ahLst/>
            <a:cxnLst>
              <a:cxn ang="0">
                <a:pos x="0" y="1016"/>
              </a:cxn>
              <a:cxn ang="0">
                <a:pos x="113" y="677"/>
              </a:cxn>
              <a:cxn ang="0">
                <a:pos x="564" y="846"/>
              </a:cxn>
              <a:cxn ang="0">
                <a:pos x="508" y="508"/>
              </a:cxn>
              <a:cxn ang="0">
                <a:pos x="1185" y="451"/>
              </a:cxn>
              <a:cxn ang="0">
                <a:pos x="1185" y="56"/>
              </a:cxn>
              <a:cxn ang="0">
                <a:pos x="1750" y="113"/>
              </a:cxn>
            </a:cxnLst>
            <a:rect l="0" t="0" r="r" b="b"/>
            <a:pathLst>
              <a:path w="1750" h="1016">
                <a:moveTo>
                  <a:pt x="0" y="1016"/>
                </a:moveTo>
                <a:cubicBezTo>
                  <a:pt x="9" y="860"/>
                  <a:pt x="19" y="705"/>
                  <a:pt x="113" y="677"/>
                </a:cubicBezTo>
                <a:cubicBezTo>
                  <a:pt x="207" y="649"/>
                  <a:pt x="498" y="874"/>
                  <a:pt x="564" y="846"/>
                </a:cubicBezTo>
                <a:cubicBezTo>
                  <a:pt x="630" y="818"/>
                  <a:pt x="405" y="574"/>
                  <a:pt x="508" y="508"/>
                </a:cubicBezTo>
                <a:cubicBezTo>
                  <a:pt x="611" y="442"/>
                  <a:pt x="1072" y="526"/>
                  <a:pt x="1185" y="451"/>
                </a:cubicBezTo>
                <a:cubicBezTo>
                  <a:pt x="1298" y="376"/>
                  <a:pt x="1091" y="112"/>
                  <a:pt x="1185" y="56"/>
                </a:cubicBezTo>
                <a:cubicBezTo>
                  <a:pt x="1279" y="0"/>
                  <a:pt x="1514" y="56"/>
                  <a:pt x="1750" y="113"/>
                </a:cubicBezTo>
              </a:path>
            </a:pathLst>
          </a:custGeom>
          <a:noFill/>
          <a:ln w="38100" cmpd="sng">
            <a:solidFill>
              <a:srgbClr val="CC0000"/>
            </a:solidFill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50888" name="Text Box 8"/>
          <p:cNvSpPr txBox="1">
            <a:spLocks noChangeArrowheads="1"/>
          </p:cNvSpPr>
          <p:nvPr/>
        </p:nvSpPr>
        <p:spPr bwMode="auto">
          <a:xfrm>
            <a:off x="91400" y="2201774"/>
            <a:ext cx="3606576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NZ" sz="2400" b="0" dirty="0"/>
              <a:t>Client tells the server </a:t>
            </a:r>
          </a:p>
          <a:p>
            <a:pPr algn="ctr"/>
            <a:r>
              <a:rPr lang="en-NZ" sz="2400" b="0" dirty="0"/>
              <a:t>that you are </a:t>
            </a:r>
            <a:r>
              <a:rPr lang="en-NZ" sz="2400" b="0" dirty="0" smtClean="0"/>
              <a:t>online, gives</a:t>
            </a:r>
          </a:p>
          <a:p>
            <a:pPr algn="ctr"/>
            <a:r>
              <a:rPr lang="en-NZ" sz="2400" b="0" dirty="0"/>
              <a:t>s</a:t>
            </a:r>
            <a:r>
              <a:rPr lang="en-NZ" sz="2400" b="0" dirty="0" smtClean="0"/>
              <a:t>erver list of contacts</a:t>
            </a:r>
            <a:endParaRPr lang="en-NZ" sz="2400" b="0" dirty="0"/>
          </a:p>
        </p:txBody>
      </p:sp>
      <p:sp>
        <p:nvSpPr>
          <p:cNvPr id="250891" name="Text Box 11"/>
          <p:cNvSpPr txBox="1">
            <a:spLocks noChangeArrowheads="1"/>
          </p:cNvSpPr>
          <p:nvPr/>
        </p:nvSpPr>
        <p:spPr bwMode="auto">
          <a:xfrm>
            <a:off x="5557838" y="2801938"/>
            <a:ext cx="34051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NZ" sz="2400" b="0" dirty="0"/>
              <a:t>Server stores</a:t>
            </a:r>
            <a:r>
              <a:rPr lang="en-NZ" sz="2400" b="0" dirty="0" smtClean="0"/>
              <a:t>: </a:t>
            </a:r>
          </a:p>
          <a:p>
            <a:r>
              <a:rPr lang="en-NZ" sz="2400" b="0" dirty="0" smtClean="0"/>
              <a:t>your </a:t>
            </a:r>
            <a:r>
              <a:rPr lang="en-NZ" sz="2400" b="0" dirty="0"/>
              <a:t>IP </a:t>
            </a:r>
            <a:r>
              <a:rPr lang="en-NZ" sz="2400" b="0" dirty="0" smtClean="0"/>
              <a:t>address, list </a:t>
            </a:r>
            <a:r>
              <a:rPr lang="en-NZ" sz="2400" b="0" dirty="0"/>
              <a:t>of your </a:t>
            </a:r>
            <a:r>
              <a:rPr lang="en-NZ" sz="2400" b="0" dirty="0" smtClean="0"/>
              <a:t> contacts</a:t>
            </a:r>
            <a:endParaRPr lang="en-NZ" sz="2400" b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18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8" grpId="0"/>
      <p:bldP spid="25089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Chat system (2)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3200" dirty="0"/>
              <a:t>Server responds</a:t>
            </a:r>
          </a:p>
        </p:txBody>
      </p:sp>
      <p:sp>
        <p:nvSpPr>
          <p:cNvPr id="251908" name="Rectangle 4"/>
          <p:cNvSpPr>
            <a:spLocks noChangeArrowheads="1"/>
          </p:cNvSpPr>
          <p:nvPr/>
        </p:nvSpPr>
        <p:spPr bwMode="auto">
          <a:xfrm>
            <a:off x="719138" y="4773613"/>
            <a:ext cx="985837" cy="1076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 sz="2400" dirty="0" smtClean="0"/>
              <a:t>Client</a:t>
            </a:r>
          </a:p>
          <a:p>
            <a:pPr algn="ctr"/>
            <a:r>
              <a:rPr lang="en-NZ" sz="2400" dirty="0" smtClean="0"/>
              <a:t>(me)</a:t>
            </a:r>
            <a:endParaRPr lang="en-NZ" sz="2400" dirty="0"/>
          </a:p>
        </p:txBody>
      </p:sp>
      <p:sp>
        <p:nvSpPr>
          <p:cNvPr id="251909" name="Rectangle 5"/>
          <p:cNvSpPr>
            <a:spLocks noChangeArrowheads="1"/>
          </p:cNvSpPr>
          <p:nvPr/>
        </p:nvSpPr>
        <p:spPr bwMode="auto">
          <a:xfrm>
            <a:off x="7439025" y="4773613"/>
            <a:ext cx="985838" cy="1076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 sz="2400"/>
              <a:t>Client</a:t>
            </a:r>
          </a:p>
        </p:txBody>
      </p:sp>
      <p:sp>
        <p:nvSpPr>
          <p:cNvPr id="251910" name="Rectangle 6"/>
          <p:cNvSpPr>
            <a:spLocks noChangeArrowheads="1"/>
          </p:cNvSpPr>
          <p:nvPr/>
        </p:nvSpPr>
        <p:spPr bwMode="auto">
          <a:xfrm>
            <a:off x="3944938" y="2845130"/>
            <a:ext cx="1433512" cy="14335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 sz="2400" dirty="0"/>
              <a:t>Server</a:t>
            </a:r>
          </a:p>
        </p:txBody>
      </p:sp>
      <p:sp>
        <p:nvSpPr>
          <p:cNvPr id="251911" name="Freeform 7"/>
          <p:cNvSpPr>
            <a:spLocks/>
          </p:cNvSpPr>
          <p:nvPr/>
        </p:nvSpPr>
        <p:spPr bwMode="auto">
          <a:xfrm rot="18229666" flipH="1">
            <a:off x="1122362" y="3128168"/>
            <a:ext cx="2778125" cy="1612900"/>
          </a:xfrm>
          <a:custGeom>
            <a:avLst/>
            <a:gdLst/>
            <a:ahLst/>
            <a:cxnLst>
              <a:cxn ang="0">
                <a:pos x="0" y="1016"/>
              </a:cxn>
              <a:cxn ang="0">
                <a:pos x="113" y="677"/>
              </a:cxn>
              <a:cxn ang="0">
                <a:pos x="564" y="846"/>
              </a:cxn>
              <a:cxn ang="0">
                <a:pos x="508" y="508"/>
              </a:cxn>
              <a:cxn ang="0">
                <a:pos x="1185" y="451"/>
              </a:cxn>
              <a:cxn ang="0">
                <a:pos x="1185" y="56"/>
              </a:cxn>
              <a:cxn ang="0">
                <a:pos x="1750" y="113"/>
              </a:cxn>
            </a:cxnLst>
            <a:rect l="0" t="0" r="r" b="b"/>
            <a:pathLst>
              <a:path w="1750" h="1016">
                <a:moveTo>
                  <a:pt x="0" y="1016"/>
                </a:moveTo>
                <a:cubicBezTo>
                  <a:pt x="9" y="860"/>
                  <a:pt x="19" y="705"/>
                  <a:pt x="113" y="677"/>
                </a:cubicBezTo>
                <a:cubicBezTo>
                  <a:pt x="207" y="649"/>
                  <a:pt x="498" y="874"/>
                  <a:pt x="564" y="846"/>
                </a:cubicBezTo>
                <a:cubicBezTo>
                  <a:pt x="630" y="818"/>
                  <a:pt x="405" y="574"/>
                  <a:pt x="508" y="508"/>
                </a:cubicBezTo>
                <a:cubicBezTo>
                  <a:pt x="611" y="442"/>
                  <a:pt x="1072" y="526"/>
                  <a:pt x="1185" y="451"/>
                </a:cubicBezTo>
                <a:cubicBezTo>
                  <a:pt x="1298" y="376"/>
                  <a:pt x="1091" y="112"/>
                  <a:pt x="1185" y="56"/>
                </a:cubicBezTo>
                <a:cubicBezTo>
                  <a:pt x="1279" y="0"/>
                  <a:pt x="1514" y="56"/>
                  <a:pt x="1750" y="113"/>
                </a:cubicBezTo>
              </a:path>
            </a:pathLst>
          </a:custGeom>
          <a:noFill/>
          <a:ln w="38100" cmpd="sng">
            <a:solidFill>
              <a:srgbClr val="CC0000"/>
            </a:solidFill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endParaRPr lang="en-NZ" sz="2400"/>
          </a:p>
        </p:txBody>
      </p:sp>
      <p:sp>
        <p:nvSpPr>
          <p:cNvPr id="251912" name="Text Box 8"/>
          <p:cNvSpPr txBox="1">
            <a:spLocks noChangeArrowheads="1"/>
          </p:cNvSpPr>
          <p:nvPr/>
        </p:nvSpPr>
        <p:spPr bwMode="auto">
          <a:xfrm>
            <a:off x="248998" y="1962663"/>
            <a:ext cx="3879938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NZ" sz="2400" b="0" dirty="0"/>
              <a:t>Server sends </a:t>
            </a:r>
            <a:r>
              <a:rPr lang="en-NZ" sz="2400" b="0" dirty="0" smtClean="0"/>
              <a:t>IP addresses</a:t>
            </a:r>
            <a:endParaRPr lang="en-NZ" sz="2400" b="0" dirty="0"/>
          </a:p>
          <a:p>
            <a:pPr algn="ctr"/>
            <a:r>
              <a:rPr lang="en-NZ" sz="2400" b="0" dirty="0"/>
              <a:t>of all your contacts that are</a:t>
            </a:r>
          </a:p>
          <a:p>
            <a:pPr algn="ctr"/>
            <a:r>
              <a:rPr lang="en-NZ" sz="2400" b="0" dirty="0"/>
              <a:t>currently online</a:t>
            </a:r>
          </a:p>
        </p:txBody>
      </p:sp>
      <p:sp>
        <p:nvSpPr>
          <p:cNvPr id="251915" name="Text Box 11"/>
          <p:cNvSpPr txBox="1">
            <a:spLocks noChangeArrowheads="1"/>
          </p:cNvSpPr>
          <p:nvPr/>
        </p:nvSpPr>
        <p:spPr bwMode="auto">
          <a:xfrm>
            <a:off x="5106988" y="1995488"/>
            <a:ext cx="1846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400"/>
          </a:p>
        </p:txBody>
      </p:sp>
      <p:sp>
        <p:nvSpPr>
          <p:cNvPr id="251916" name="Text Box 12"/>
          <p:cNvSpPr txBox="1">
            <a:spLocks noChangeArrowheads="1"/>
          </p:cNvSpPr>
          <p:nvPr/>
        </p:nvSpPr>
        <p:spPr bwMode="auto">
          <a:xfrm>
            <a:off x="4910449" y="1905596"/>
            <a:ext cx="4233551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NZ" sz="2400" b="0" dirty="0"/>
              <a:t>Server sends your IP address</a:t>
            </a:r>
          </a:p>
          <a:p>
            <a:pPr algn="ctr"/>
            <a:r>
              <a:rPr lang="en-NZ" sz="2400" b="0" dirty="0"/>
              <a:t>to anyone that lists you as</a:t>
            </a:r>
          </a:p>
          <a:p>
            <a:pPr algn="ctr"/>
            <a:r>
              <a:rPr lang="en-NZ" sz="2400" b="0" dirty="0"/>
              <a:t>a contact</a:t>
            </a:r>
          </a:p>
        </p:txBody>
      </p:sp>
      <p:sp>
        <p:nvSpPr>
          <p:cNvPr id="251917" name="Freeform 13"/>
          <p:cNvSpPr>
            <a:spLocks/>
          </p:cNvSpPr>
          <p:nvPr/>
        </p:nvSpPr>
        <p:spPr bwMode="auto">
          <a:xfrm rot="3370334">
            <a:off x="5422900" y="3116263"/>
            <a:ext cx="2778125" cy="1612900"/>
          </a:xfrm>
          <a:custGeom>
            <a:avLst/>
            <a:gdLst/>
            <a:ahLst/>
            <a:cxnLst>
              <a:cxn ang="0">
                <a:pos x="0" y="1016"/>
              </a:cxn>
              <a:cxn ang="0">
                <a:pos x="113" y="677"/>
              </a:cxn>
              <a:cxn ang="0">
                <a:pos x="564" y="846"/>
              </a:cxn>
              <a:cxn ang="0">
                <a:pos x="508" y="508"/>
              </a:cxn>
              <a:cxn ang="0">
                <a:pos x="1185" y="451"/>
              </a:cxn>
              <a:cxn ang="0">
                <a:pos x="1185" y="56"/>
              </a:cxn>
              <a:cxn ang="0">
                <a:pos x="1750" y="113"/>
              </a:cxn>
            </a:cxnLst>
            <a:rect l="0" t="0" r="r" b="b"/>
            <a:pathLst>
              <a:path w="1750" h="1016">
                <a:moveTo>
                  <a:pt x="0" y="1016"/>
                </a:moveTo>
                <a:cubicBezTo>
                  <a:pt x="9" y="860"/>
                  <a:pt x="19" y="705"/>
                  <a:pt x="113" y="677"/>
                </a:cubicBezTo>
                <a:cubicBezTo>
                  <a:pt x="207" y="649"/>
                  <a:pt x="498" y="874"/>
                  <a:pt x="564" y="846"/>
                </a:cubicBezTo>
                <a:cubicBezTo>
                  <a:pt x="630" y="818"/>
                  <a:pt x="405" y="574"/>
                  <a:pt x="508" y="508"/>
                </a:cubicBezTo>
                <a:cubicBezTo>
                  <a:pt x="611" y="442"/>
                  <a:pt x="1072" y="526"/>
                  <a:pt x="1185" y="451"/>
                </a:cubicBezTo>
                <a:cubicBezTo>
                  <a:pt x="1298" y="376"/>
                  <a:pt x="1091" y="112"/>
                  <a:pt x="1185" y="56"/>
                </a:cubicBezTo>
                <a:cubicBezTo>
                  <a:pt x="1279" y="0"/>
                  <a:pt x="1514" y="56"/>
                  <a:pt x="1750" y="113"/>
                </a:cubicBezTo>
              </a:path>
            </a:pathLst>
          </a:custGeom>
          <a:noFill/>
          <a:ln w="38100" cmpd="sng">
            <a:solidFill>
              <a:srgbClr val="CC0000"/>
            </a:solidFill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endParaRPr lang="en-NZ" sz="24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 smtClean="0"/>
              <a:t>COMPSCI 111/111G 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19</a:t>
            </a:fld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11" grpId="0" animBg="1"/>
      <p:bldP spid="251912" grpId="0"/>
      <p:bldP spid="251916" grpId="0"/>
      <p:bldP spid="2519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What is e-mail?</a:t>
            </a:r>
            <a:endParaRPr lang="en-NZ"/>
          </a:p>
        </p:txBody>
      </p:sp>
      <p:sp>
        <p:nvSpPr>
          <p:cNvPr id="247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Electronic mail</a:t>
            </a:r>
          </a:p>
          <a:p>
            <a:pPr lvl="1"/>
            <a:r>
              <a:rPr lang="en-NZ" dirty="0" smtClean="0"/>
              <a:t>System for sending and receiving message over the Internet</a:t>
            </a:r>
          </a:p>
          <a:p>
            <a:pPr lvl="1"/>
            <a:endParaRPr lang="en-NZ" dirty="0" smtClean="0"/>
          </a:p>
          <a:p>
            <a:r>
              <a:rPr lang="en-NZ" dirty="0" smtClean="0"/>
              <a:t>Asynchronous system</a:t>
            </a:r>
          </a:p>
          <a:p>
            <a:pPr lvl="1"/>
            <a:r>
              <a:rPr lang="en-NZ" dirty="0" smtClean="0"/>
              <a:t>Messages are sent and received some time later</a:t>
            </a:r>
          </a:p>
          <a:p>
            <a:pPr lvl="1"/>
            <a:r>
              <a:rPr lang="en-NZ" dirty="0" smtClean="0"/>
              <a:t>Just like physical letters, but faster</a:t>
            </a:r>
          </a:p>
          <a:p>
            <a:pPr lvl="1"/>
            <a:r>
              <a:rPr lang="en-NZ" dirty="0" smtClean="0"/>
              <a:t>Normally takes seconds</a:t>
            </a:r>
          </a:p>
          <a:p>
            <a:pPr lvl="1"/>
            <a:endParaRPr lang="en-NZ" dirty="0" smtClean="0"/>
          </a:p>
          <a:p>
            <a:r>
              <a:rPr lang="en-NZ" dirty="0" smtClean="0"/>
              <a:t>Must know the address of the recipient </a:t>
            </a:r>
            <a:endParaRPr lang="en-NZ" dirty="0"/>
          </a:p>
        </p:txBody>
      </p:sp>
      <p:pic>
        <p:nvPicPr>
          <p:cNvPr id="24781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238" y="4324350"/>
            <a:ext cx="238125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781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53188" y="4324350"/>
            <a:ext cx="2420937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7815" name="AutoShape 7"/>
          <p:cNvSpPr>
            <a:spLocks noChangeArrowheads="1"/>
          </p:cNvSpPr>
          <p:nvPr/>
        </p:nvSpPr>
        <p:spPr bwMode="auto">
          <a:xfrm>
            <a:off x="3138488" y="5041900"/>
            <a:ext cx="3136900" cy="627063"/>
          </a:xfrm>
          <a:prstGeom prst="rightArrow">
            <a:avLst>
              <a:gd name="adj1" fmla="val 43972"/>
              <a:gd name="adj2" fmla="val 7848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pic>
        <p:nvPicPr>
          <p:cNvPr id="24781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44938" y="4906963"/>
            <a:ext cx="1254125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/>
              <a:t>Chat system (3)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Clients can chat to each other without the server</a:t>
            </a:r>
          </a:p>
        </p:txBody>
      </p:sp>
      <p:sp>
        <p:nvSpPr>
          <p:cNvPr id="252932" name="Rectangle 4"/>
          <p:cNvSpPr>
            <a:spLocks noChangeArrowheads="1"/>
          </p:cNvSpPr>
          <p:nvPr/>
        </p:nvSpPr>
        <p:spPr bwMode="auto">
          <a:xfrm>
            <a:off x="719138" y="4773613"/>
            <a:ext cx="985837" cy="1076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 sz="2400" dirty="0"/>
              <a:t>Client</a:t>
            </a:r>
          </a:p>
        </p:txBody>
      </p:sp>
      <p:sp>
        <p:nvSpPr>
          <p:cNvPr id="252933" name="Rectangle 5"/>
          <p:cNvSpPr>
            <a:spLocks noChangeArrowheads="1"/>
          </p:cNvSpPr>
          <p:nvPr/>
        </p:nvSpPr>
        <p:spPr bwMode="auto">
          <a:xfrm>
            <a:off x="7439025" y="4773613"/>
            <a:ext cx="985838" cy="1076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 sz="2400"/>
              <a:t>Client</a:t>
            </a:r>
          </a:p>
        </p:txBody>
      </p:sp>
      <p:sp>
        <p:nvSpPr>
          <p:cNvPr id="252934" name="Rectangle 6"/>
          <p:cNvSpPr>
            <a:spLocks noChangeArrowheads="1"/>
          </p:cNvSpPr>
          <p:nvPr/>
        </p:nvSpPr>
        <p:spPr bwMode="auto">
          <a:xfrm>
            <a:off x="3944938" y="2711450"/>
            <a:ext cx="1433512" cy="14335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 sz="2400" dirty="0"/>
              <a:t>Server</a:t>
            </a:r>
          </a:p>
        </p:txBody>
      </p:sp>
      <p:sp>
        <p:nvSpPr>
          <p:cNvPr id="252937" name="Text Box 9"/>
          <p:cNvSpPr txBox="1">
            <a:spLocks noChangeArrowheads="1"/>
          </p:cNvSpPr>
          <p:nvPr/>
        </p:nvSpPr>
        <p:spPr bwMode="auto">
          <a:xfrm>
            <a:off x="5106988" y="19954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52940" name="Freeform 12"/>
          <p:cNvSpPr>
            <a:spLocks/>
          </p:cNvSpPr>
          <p:nvPr/>
        </p:nvSpPr>
        <p:spPr bwMode="auto">
          <a:xfrm>
            <a:off x="1704975" y="4668838"/>
            <a:ext cx="5734050" cy="388937"/>
          </a:xfrm>
          <a:custGeom>
            <a:avLst/>
            <a:gdLst/>
            <a:ahLst/>
            <a:cxnLst>
              <a:cxn ang="0">
                <a:pos x="0" y="179"/>
              </a:cxn>
              <a:cxn ang="0">
                <a:pos x="338" y="9"/>
              </a:cxn>
              <a:cxn ang="0">
                <a:pos x="677" y="235"/>
              </a:cxn>
              <a:cxn ang="0">
                <a:pos x="1185" y="66"/>
              </a:cxn>
              <a:cxn ang="0">
                <a:pos x="1637" y="235"/>
              </a:cxn>
              <a:cxn ang="0">
                <a:pos x="1975" y="9"/>
              </a:cxn>
              <a:cxn ang="0">
                <a:pos x="2427" y="235"/>
              </a:cxn>
              <a:cxn ang="0">
                <a:pos x="2935" y="9"/>
              </a:cxn>
              <a:cxn ang="0">
                <a:pos x="3612" y="179"/>
              </a:cxn>
            </a:cxnLst>
            <a:rect l="0" t="0" r="r" b="b"/>
            <a:pathLst>
              <a:path w="3612" h="245">
                <a:moveTo>
                  <a:pt x="0" y="179"/>
                </a:moveTo>
                <a:cubicBezTo>
                  <a:pt x="112" y="89"/>
                  <a:pt x="225" y="0"/>
                  <a:pt x="338" y="9"/>
                </a:cubicBezTo>
                <a:cubicBezTo>
                  <a:pt x="451" y="18"/>
                  <a:pt x="536" y="226"/>
                  <a:pt x="677" y="235"/>
                </a:cubicBezTo>
                <a:cubicBezTo>
                  <a:pt x="818" y="244"/>
                  <a:pt x="1025" y="66"/>
                  <a:pt x="1185" y="66"/>
                </a:cubicBezTo>
                <a:cubicBezTo>
                  <a:pt x="1345" y="66"/>
                  <a:pt x="1505" y="245"/>
                  <a:pt x="1637" y="235"/>
                </a:cubicBezTo>
                <a:cubicBezTo>
                  <a:pt x="1769" y="225"/>
                  <a:pt x="1843" y="9"/>
                  <a:pt x="1975" y="9"/>
                </a:cubicBezTo>
                <a:cubicBezTo>
                  <a:pt x="2107" y="9"/>
                  <a:pt x="2267" y="235"/>
                  <a:pt x="2427" y="235"/>
                </a:cubicBezTo>
                <a:cubicBezTo>
                  <a:pt x="2587" y="235"/>
                  <a:pt x="2738" y="18"/>
                  <a:pt x="2935" y="9"/>
                </a:cubicBezTo>
                <a:cubicBezTo>
                  <a:pt x="3132" y="0"/>
                  <a:pt x="3372" y="89"/>
                  <a:pt x="3612" y="179"/>
                </a:cubicBezTo>
              </a:path>
            </a:pathLst>
          </a:custGeom>
          <a:noFill/>
          <a:ln w="38100" cmpd="sng">
            <a:solidFill>
              <a:srgbClr val="CC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52941" name="Freeform 13"/>
          <p:cNvSpPr>
            <a:spLocks/>
          </p:cNvSpPr>
          <p:nvPr/>
        </p:nvSpPr>
        <p:spPr bwMode="auto">
          <a:xfrm>
            <a:off x="1704975" y="5370513"/>
            <a:ext cx="5734050" cy="312737"/>
          </a:xfrm>
          <a:custGeom>
            <a:avLst/>
            <a:gdLst/>
            <a:ahLst/>
            <a:cxnLst>
              <a:cxn ang="0">
                <a:pos x="3612" y="75"/>
              </a:cxn>
              <a:cxn ang="0">
                <a:pos x="3217" y="19"/>
              </a:cxn>
              <a:cxn ang="0">
                <a:pos x="2822" y="188"/>
              </a:cxn>
              <a:cxn ang="0">
                <a:pos x="2540" y="75"/>
              </a:cxn>
              <a:cxn ang="0">
                <a:pos x="2201" y="188"/>
              </a:cxn>
              <a:cxn ang="0">
                <a:pos x="1975" y="19"/>
              </a:cxn>
              <a:cxn ang="0">
                <a:pos x="1467" y="188"/>
              </a:cxn>
              <a:cxn ang="0">
                <a:pos x="1185" y="75"/>
              </a:cxn>
              <a:cxn ang="0">
                <a:pos x="733" y="188"/>
              </a:cxn>
              <a:cxn ang="0">
                <a:pos x="508" y="75"/>
              </a:cxn>
              <a:cxn ang="0">
                <a:pos x="0" y="132"/>
              </a:cxn>
            </a:cxnLst>
            <a:rect l="0" t="0" r="r" b="b"/>
            <a:pathLst>
              <a:path w="3612" h="197">
                <a:moveTo>
                  <a:pt x="3612" y="75"/>
                </a:moveTo>
                <a:cubicBezTo>
                  <a:pt x="3480" y="37"/>
                  <a:pt x="3349" y="0"/>
                  <a:pt x="3217" y="19"/>
                </a:cubicBezTo>
                <a:cubicBezTo>
                  <a:pt x="3085" y="38"/>
                  <a:pt x="2935" y="179"/>
                  <a:pt x="2822" y="188"/>
                </a:cubicBezTo>
                <a:cubicBezTo>
                  <a:pt x="2709" y="197"/>
                  <a:pt x="2643" y="75"/>
                  <a:pt x="2540" y="75"/>
                </a:cubicBezTo>
                <a:cubicBezTo>
                  <a:pt x="2437" y="75"/>
                  <a:pt x="2295" y="197"/>
                  <a:pt x="2201" y="188"/>
                </a:cubicBezTo>
                <a:cubicBezTo>
                  <a:pt x="2107" y="179"/>
                  <a:pt x="2097" y="19"/>
                  <a:pt x="1975" y="19"/>
                </a:cubicBezTo>
                <a:cubicBezTo>
                  <a:pt x="1853" y="19"/>
                  <a:pt x="1599" y="179"/>
                  <a:pt x="1467" y="188"/>
                </a:cubicBezTo>
                <a:cubicBezTo>
                  <a:pt x="1335" y="197"/>
                  <a:pt x="1307" y="75"/>
                  <a:pt x="1185" y="75"/>
                </a:cubicBezTo>
                <a:cubicBezTo>
                  <a:pt x="1063" y="75"/>
                  <a:pt x="846" y="188"/>
                  <a:pt x="733" y="188"/>
                </a:cubicBezTo>
                <a:cubicBezTo>
                  <a:pt x="620" y="188"/>
                  <a:pt x="630" y="84"/>
                  <a:pt x="508" y="75"/>
                </a:cubicBezTo>
                <a:cubicBezTo>
                  <a:pt x="386" y="66"/>
                  <a:pt x="193" y="99"/>
                  <a:pt x="0" y="132"/>
                </a:cubicBezTo>
              </a:path>
            </a:pathLst>
          </a:custGeom>
          <a:noFill/>
          <a:ln w="38100" cmpd="sng">
            <a:solidFill>
              <a:srgbClr val="CC0000"/>
            </a:solidFill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20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Common chat systems</a:t>
            </a:r>
            <a:endParaRPr lang="en-NZ"/>
          </a:p>
        </p:txBody>
      </p:sp>
      <p:sp>
        <p:nvSpPr>
          <p:cNvPr id="2498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Chat Systems</a:t>
            </a:r>
          </a:p>
          <a:p>
            <a:pPr lvl="1"/>
            <a:r>
              <a:rPr lang="en-NZ" dirty="0" smtClean="0"/>
              <a:t>ICQ (from  1996)</a:t>
            </a:r>
          </a:p>
          <a:p>
            <a:pPr lvl="1"/>
            <a:r>
              <a:rPr lang="en-NZ" dirty="0" smtClean="0"/>
              <a:t>MSN</a:t>
            </a:r>
          </a:p>
          <a:p>
            <a:pPr lvl="1"/>
            <a:r>
              <a:rPr lang="en-NZ" dirty="0" smtClean="0"/>
              <a:t>Yahoo</a:t>
            </a:r>
          </a:p>
          <a:p>
            <a:pPr lvl="1"/>
            <a:r>
              <a:rPr lang="en-NZ" dirty="0" smtClean="0"/>
              <a:t>Google Chat and  Hangout</a:t>
            </a:r>
          </a:p>
          <a:p>
            <a:pPr lvl="1"/>
            <a:r>
              <a:rPr lang="en-NZ" dirty="0" smtClean="0"/>
              <a:t>Skype messages</a:t>
            </a:r>
          </a:p>
          <a:p>
            <a:pPr lvl="1"/>
            <a:r>
              <a:rPr lang="en-NZ" dirty="0" smtClean="0"/>
              <a:t>Facebook Chat/Messenger</a:t>
            </a:r>
          </a:p>
          <a:p>
            <a:pPr lvl="1"/>
            <a:r>
              <a:rPr lang="en-NZ" dirty="0" smtClean="0"/>
              <a:t>WhatsApp, WeChat, </a:t>
            </a:r>
            <a:r>
              <a:rPr lang="en-NZ" dirty="0" err="1" smtClean="0"/>
              <a:t>Viber</a:t>
            </a:r>
            <a:r>
              <a:rPr lang="en-NZ" dirty="0" smtClean="0"/>
              <a:t>, etc.</a:t>
            </a:r>
          </a:p>
          <a:p>
            <a:endParaRPr lang="en-NZ" dirty="0"/>
          </a:p>
          <a:p>
            <a:r>
              <a:rPr lang="en-NZ" dirty="0" smtClean="0"/>
              <a:t>Applications used as clients</a:t>
            </a:r>
          </a:p>
          <a:p>
            <a:pPr lvl="1"/>
            <a:r>
              <a:rPr lang="en-NZ" dirty="0" smtClean="0"/>
              <a:t>Many</a:t>
            </a:r>
          </a:p>
          <a:p>
            <a:pPr lvl="1"/>
            <a:r>
              <a:rPr lang="en-NZ" dirty="0" smtClean="0"/>
              <a:t>Some clients allow user to connect to multiple chat systems (e.g. Miranda IM)</a:t>
            </a:r>
          </a:p>
          <a:p>
            <a:pPr lvl="1"/>
            <a:r>
              <a:rPr lang="en-NZ" dirty="0"/>
              <a:t>WhatsApp  (contortion of ``What’s up</a:t>
            </a:r>
            <a:r>
              <a:rPr lang="en-NZ" dirty="0" smtClean="0"/>
              <a:t>?”) allows for cross-platform instant messaging</a:t>
            </a:r>
          </a:p>
          <a:p>
            <a:pPr lvl="1"/>
            <a:endParaRPr lang="en-NZ" dirty="0" smtClean="0"/>
          </a:p>
          <a:p>
            <a:r>
              <a:rPr lang="en-NZ" dirty="0" smtClean="0"/>
              <a:t>Chat rooms</a:t>
            </a:r>
          </a:p>
          <a:p>
            <a:pPr lvl="1"/>
            <a:r>
              <a:rPr lang="en-NZ" dirty="0" smtClean="0"/>
              <a:t>Anyone in the same “room” can see the same chat</a:t>
            </a:r>
            <a:endParaRPr lang="en-NZ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21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Instant Messengers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dirty="0" smtClean="0"/>
              <a:t>Users Transitioning from Email and SMS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dirty="0" smtClean="0"/>
              <a:t>WhatsApp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NZ" dirty="0" smtClean="0"/>
              <a:t>600 million active users (August 2014)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NZ" dirty="0" smtClean="0"/>
              <a:t>20 billion sent messages/day (April 2014)</a:t>
            </a:r>
            <a:endParaRPr lang="en-NZ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NZ" dirty="0" smtClean="0"/>
              <a:t>Acquired by Facebook in February 2014 for $19 billion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dirty="0" smtClean="0"/>
              <a:t>WeChat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NZ" dirty="0" smtClean="0"/>
              <a:t>438 million active users (August 2014), 70 million outside China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dirty="0" err="1" smtClean="0"/>
              <a:t>Viber</a:t>
            </a:r>
            <a:endParaRPr lang="en-NZ" dirty="0" smtClean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NZ" dirty="0" smtClean="0"/>
              <a:t>Instant messaging and VoIP calls, also to landline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NZ" dirty="0" smtClean="0"/>
              <a:t>280 million registered users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dirty="0" smtClean="0"/>
              <a:t>Google Hangouts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NZ" dirty="0" smtClean="0"/>
              <a:t>Integrated into Gmail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NZ" dirty="0" smtClean="0"/>
              <a:t>Allows chat, voice calls and video calls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dirty="0" smtClean="0"/>
              <a:t>Facebook Messenger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NZ" dirty="0" smtClean="0"/>
              <a:t>500 million users (November 2014)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NZ" dirty="0" smtClean="0"/>
              <a:t>Text and voice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NZ" dirty="0" smtClean="0"/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7146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Dangers</a:t>
            </a:r>
            <a:endParaRPr lang="en-US"/>
          </a:p>
        </p:txBody>
      </p:sp>
      <p:sp>
        <p:nvSpPr>
          <p:cNvPr id="253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Any electronic communication</a:t>
            </a:r>
          </a:p>
          <a:p>
            <a:pPr lvl="1"/>
            <a:r>
              <a:rPr lang="en-NZ" dirty="0" smtClean="0"/>
              <a:t>You cannot easily know who a person is</a:t>
            </a:r>
          </a:p>
          <a:p>
            <a:pPr lvl="1"/>
            <a:r>
              <a:rPr lang="en-NZ" dirty="0" smtClean="0"/>
              <a:t>People misrepresent themselves</a:t>
            </a:r>
          </a:p>
          <a:p>
            <a:pPr lvl="1"/>
            <a:endParaRPr lang="en-NZ" dirty="0" smtClean="0"/>
          </a:p>
          <a:p>
            <a:pPr lvl="1"/>
            <a:endParaRPr lang="en-US" dirty="0"/>
          </a:p>
        </p:txBody>
      </p:sp>
      <p:sp>
        <p:nvSpPr>
          <p:cNvPr id="253958" name="Text Box 6"/>
          <p:cNvSpPr txBox="1">
            <a:spLocks noChangeArrowheads="1"/>
          </p:cNvSpPr>
          <p:nvPr/>
        </p:nvSpPr>
        <p:spPr bwMode="auto">
          <a:xfrm>
            <a:off x="898525" y="5580063"/>
            <a:ext cx="2597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NZ"/>
              <a:t>Who they say they are</a:t>
            </a:r>
            <a:endParaRPr lang="en-US"/>
          </a:p>
        </p:txBody>
      </p:sp>
      <p:sp>
        <p:nvSpPr>
          <p:cNvPr id="253959" name="Text Box 7"/>
          <p:cNvSpPr txBox="1">
            <a:spLocks noChangeArrowheads="1"/>
          </p:cNvSpPr>
          <p:nvPr/>
        </p:nvSpPr>
        <p:spPr bwMode="auto">
          <a:xfrm>
            <a:off x="5876925" y="5580063"/>
            <a:ext cx="2279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NZ"/>
              <a:t>Who they really are</a:t>
            </a:r>
            <a:endParaRPr lang="en-US"/>
          </a:p>
        </p:txBody>
      </p:sp>
      <p:pic>
        <p:nvPicPr>
          <p:cNvPr id="253962" name="Picture 10" descr="Curious Student"/>
          <p:cNvPicPr>
            <a:picLocks noChangeAspect="1" noChangeArrowheads="1"/>
          </p:cNvPicPr>
          <p:nvPr/>
        </p:nvPicPr>
        <p:blipFill>
          <a:blip r:embed="rId3" cstate="print"/>
          <a:srcRect l="18645" t="6776" r="24336" b="14097"/>
          <a:stretch>
            <a:fillRect/>
          </a:stretch>
        </p:blipFill>
        <p:spPr bwMode="auto">
          <a:xfrm>
            <a:off x="501650" y="2268627"/>
            <a:ext cx="3340100" cy="3225800"/>
          </a:xfrm>
          <a:prstGeom prst="rect">
            <a:avLst/>
          </a:prstGeom>
          <a:noFill/>
        </p:spPr>
      </p:pic>
      <p:pic>
        <p:nvPicPr>
          <p:cNvPr id="253964" name="Picture 12" descr="File:COS 10.JPG"/>
          <p:cNvPicPr>
            <a:picLocks noChangeAspect="1" noChangeArrowheads="1"/>
          </p:cNvPicPr>
          <p:nvPr/>
        </p:nvPicPr>
        <p:blipFill>
          <a:blip r:embed="rId4" cstate="print"/>
          <a:srcRect l="29323" t="12917" r="26562" b="14792"/>
          <a:stretch>
            <a:fillRect/>
          </a:stretch>
        </p:blipFill>
        <p:spPr bwMode="auto">
          <a:xfrm>
            <a:off x="5632450" y="2274888"/>
            <a:ext cx="2689225" cy="3305175"/>
          </a:xfrm>
          <a:prstGeom prst="rect">
            <a:avLst/>
          </a:prstGeom>
          <a:noFill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23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Attachments</a:t>
            </a:r>
            <a:endParaRPr lang="en-US"/>
          </a:p>
        </p:txBody>
      </p:sp>
      <p:sp>
        <p:nvSpPr>
          <p:cNvPr id="2570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File that is attached to a message</a:t>
            </a:r>
          </a:p>
          <a:p>
            <a:pPr lvl="1"/>
            <a:r>
              <a:rPr lang="en-NZ" sz="2400" dirty="0" smtClean="0"/>
              <a:t>Usually sent via email</a:t>
            </a:r>
          </a:p>
          <a:p>
            <a:pPr lvl="1"/>
            <a:r>
              <a:rPr lang="en-NZ" sz="2400" dirty="0" smtClean="0"/>
              <a:t>Not secure</a:t>
            </a:r>
          </a:p>
          <a:p>
            <a:pPr lvl="1"/>
            <a:r>
              <a:rPr lang="en-NZ" sz="2400" dirty="0" smtClean="0"/>
              <a:t>better send a link to the file than the file itself (much smaller, more likely to arrive) E.g.  </a:t>
            </a:r>
            <a:r>
              <a:rPr lang="en-NZ" sz="2400" dirty="0"/>
              <a:t>u</a:t>
            </a:r>
            <a:r>
              <a:rPr lang="en-NZ" sz="2400" dirty="0" smtClean="0"/>
              <a:t>se dropbox, google drive</a:t>
            </a:r>
          </a:p>
          <a:p>
            <a:endParaRPr lang="en-NZ" dirty="0" smtClean="0"/>
          </a:p>
          <a:p>
            <a:r>
              <a:rPr lang="en-NZ" dirty="0" smtClean="0"/>
              <a:t>Attachments may contain dangerous files</a:t>
            </a:r>
          </a:p>
          <a:p>
            <a:pPr lvl="1"/>
            <a:r>
              <a:rPr lang="en-NZ" sz="2400" dirty="0" smtClean="0"/>
              <a:t>Malware: Spyware, viruses etc.</a:t>
            </a:r>
          </a:p>
          <a:p>
            <a:pPr lvl="1"/>
            <a:r>
              <a:rPr lang="en-NZ" sz="2400" dirty="0" smtClean="0"/>
              <a:t>Particularly dangerous: </a:t>
            </a:r>
            <a:br>
              <a:rPr lang="en-NZ" sz="2400" dirty="0" smtClean="0"/>
            </a:br>
            <a:r>
              <a:rPr lang="en-NZ" sz="2400" dirty="0" smtClean="0"/>
              <a:t>executable attachments (.exe, .com)</a:t>
            </a:r>
          </a:p>
          <a:p>
            <a:pPr lvl="1"/>
            <a:r>
              <a:rPr lang="en-NZ" sz="2400" dirty="0" smtClean="0"/>
              <a:t>Other seemingly harmless file types may also contain executable code</a:t>
            </a:r>
          </a:p>
          <a:p>
            <a:pPr lvl="1"/>
            <a:r>
              <a:rPr lang="en-NZ" sz="2400" dirty="0" smtClean="0"/>
              <a:t>Never open an attachment you cannot trust</a:t>
            </a: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24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Forums</a:t>
            </a:r>
            <a:endParaRPr lang="en-US"/>
          </a:p>
        </p:txBody>
      </p:sp>
      <p:sp>
        <p:nvSpPr>
          <p:cNvPr id="2549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 smtClean="0"/>
              <a:t>Message board</a:t>
            </a:r>
          </a:p>
          <a:p>
            <a:pPr lvl="1"/>
            <a:r>
              <a:rPr lang="en-NZ" dirty="0" smtClean="0"/>
              <a:t>Asynchronous communication</a:t>
            </a:r>
          </a:p>
          <a:p>
            <a:pPr lvl="1"/>
            <a:r>
              <a:rPr lang="en-NZ" dirty="0" smtClean="0"/>
              <a:t>Discussion group</a:t>
            </a:r>
          </a:p>
          <a:p>
            <a:pPr lvl="1"/>
            <a:r>
              <a:rPr lang="en-NZ" dirty="0" smtClean="0"/>
              <a:t>Online communities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COMPSCI 111 </a:t>
            </a:r>
            <a:r>
              <a:rPr lang="en-US" b="1" dirty="0" smtClean="0">
                <a:solidFill>
                  <a:srgbClr val="0000FF"/>
                </a:solidFill>
              </a:rPr>
              <a:t>SS </a:t>
            </a:r>
            <a:r>
              <a:rPr lang="en-US" b="1" dirty="0">
                <a:solidFill>
                  <a:srgbClr val="0000FF"/>
                </a:solidFill>
              </a:rPr>
              <a:t>C </a:t>
            </a:r>
            <a:r>
              <a:rPr lang="en-US" b="1" dirty="0" smtClean="0">
                <a:solidFill>
                  <a:srgbClr val="0000FF"/>
                </a:solidFill>
              </a:rPr>
              <a:t>2016 </a:t>
            </a:r>
            <a:endParaRPr lang="en-NZ" dirty="0" smtClean="0">
              <a:solidFill>
                <a:srgbClr val="0000FF"/>
              </a:solidFill>
            </a:endParaRPr>
          </a:p>
          <a:p>
            <a:r>
              <a:rPr lang="en-NZ" dirty="0" smtClean="0"/>
              <a:t>Moderator</a:t>
            </a:r>
          </a:p>
          <a:p>
            <a:pPr lvl="1"/>
            <a:r>
              <a:rPr lang="en-NZ" sz="2200" dirty="0" smtClean="0"/>
              <a:t>Administrator with ability to edit, </a:t>
            </a:r>
          </a:p>
          <a:p>
            <a:pPr marL="457200" lvl="1" indent="0">
              <a:buNone/>
            </a:pPr>
            <a:r>
              <a:rPr lang="en-NZ" sz="2200" dirty="0" smtClean="0"/>
              <a:t>     delete, move messages</a:t>
            </a:r>
          </a:p>
          <a:p>
            <a:endParaRPr lang="en-NZ" dirty="0" smtClean="0"/>
          </a:p>
          <a:p>
            <a:r>
              <a:rPr lang="en-NZ" dirty="0" smtClean="0"/>
              <a:t>Thread</a:t>
            </a:r>
          </a:p>
          <a:p>
            <a:pPr lvl="1"/>
            <a:r>
              <a:rPr lang="en-NZ" sz="2200" dirty="0" smtClean="0"/>
              <a:t>An online conversation</a:t>
            </a:r>
          </a:p>
          <a:p>
            <a:pPr lvl="1"/>
            <a:r>
              <a:rPr lang="en-NZ" sz="2200" dirty="0" smtClean="0"/>
              <a:t>Message with replies </a:t>
            </a:r>
            <a:r>
              <a:rPr lang="en-NZ" dirty="0" smtClean="0"/>
              <a:t/>
            </a:r>
            <a:br>
              <a:rPr lang="en-NZ" dirty="0" smtClean="0"/>
            </a:br>
            <a:endParaRPr lang="en-NZ" dirty="0" smtClean="0"/>
          </a:p>
          <a:p>
            <a:r>
              <a:rPr lang="en-NZ" dirty="0" smtClean="0"/>
              <a:t>USENET </a:t>
            </a:r>
            <a:r>
              <a:rPr lang="en-NZ" b="0" dirty="0" smtClean="0"/>
              <a:t>(started 1980)</a:t>
            </a:r>
            <a:endParaRPr lang="en-NZ" dirty="0" smtClean="0"/>
          </a:p>
          <a:p>
            <a:pPr lvl="1"/>
            <a:r>
              <a:rPr lang="en-NZ" sz="2200" dirty="0" smtClean="0"/>
              <a:t>Huge system of public forums</a:t>
            </a:r>
          </a:p>
          <a:p>
            <a:pPr lvl="1"/>
            <a:r>
              <a:rPr lang="en-NZ" sz="2200" dirty="0" smtClean="0"/>
              <a:t>Over 50,000 newsgroups</a:t>
            </a:r>
            <a:endParaRPr lang="en-NZ" sz="2200" dirty="0"/>
          </a:p>
        </p:txBody>
      </p:sp>
      <p:pic>
        <p:nvPicPr>
          <p:cNvPr id="25498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0288" y="957263"/>
            <a:ext cx="4102100" cy="2919412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</p:spPr>
      </p:pic>
      <p:pic>
        <p:nvPicPr>
          <p:cNvPr id="254993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4081378"/>
            <a:ext cx="4946104" cy="230481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25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“Good manners” on the Internet</a:t>
            </a:r>
            <a:endParaRPr lang="en-US"/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Netiquette (Etiquette on the Net)</a:t>
            </a:r>
          </a:p>
          <a:p>
            <a:pPr lvl="1"/>
            <a:r>
              <a:rPr lang="en-NZ" sz="2400" dirty="0" smtClean="0"/>
              <a:t>How to behave politely</a:t>
            </a:r>
          </a:p>
          <a:p>
            <a:pPr lvl="1"/>
            <a:r>
              <a:rPr lang="en-NZ" sz="2400" dirty="0" smtClean="0"/>
              <a:t>How to avoid pitfalls</a:t>
            </a:r>
          </a:p>
          <a:p>
            <a:pPr lvl="1"/>
            <a:r>
              <a:rPr lang="en-NZ" sz="2400" dirty="0" smtClean="0"/>
              <a:t>Understanding cultural norms, understanding online communities</a:t>
            </a:r>
          </a:p>
          <a:p>
            <a:pPr lvl="1"/>
            <a:endParaRPr lang="en-NZ" sz="2400" dirty="0" smtClean="0"/>
          </a:p>
          <a:p>
            <a:r>
              <a:rPr lang="en-NZ" dirty="0" smtClean="0"/>
              <a:t>Some Reading</a:t>
            </a:r>
          </a:p>
          <a:p>
            <a:pPr lvl="1"/>
            <a:r>
              <a:rPr lang="en-US" sz="2400" dirty="0" smtClean="0">
                <a:hlinkClick r:id="rId3"/>
              </a:rPr>
              <a:t>http://www.101emailetiquettetips.com/</a:t>
            </a:r>
            <a:endParaRPr lang="en-NZ" sz="2400" dirty="0" smtClean="0"/>
          </a:p>
          <a:p>
            <a:pPr lvl="1"/>
            <a:r>
              <a:rPr lang="en-US" sz="2400" dirty="0" smtClean="0">
                <a:hlinkClick r:id="rId4"/>
              </a:rPr>
              <a:t>http://www.faqs.org/rfcs/rfc1855.html</a:t>
            </a:r>
            <a:endParaRPr lang="en-US" sz="2400" dirty="0" smtClean="0"/>
          </a:p>
          <a:p>
            <a:pPr lvl="1"/>
            <a:r>
              <a:rPr lang="en-US" sz="2400" dirty="0"/>
              <a:t>http://</a:t>
            </a:r>
            <a:r>
              <a:rPr lang="en-US" sz="2400" dirty="0" err="1"/>
              <a:t>www.albion.com</a:t>
            </a:r>
            <a:r>
              <a:rPr lang="en-US" sz="2400" dirty="0"/>
              <a:t>/netiquette/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26</a:t>
            </a:fld>
            <a:endParaRPr lang="en-NZ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529650" y="5364914"/>
            <a:ext cx="428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hlinkClick r:id="rId5"/>
              </a:rPr>
              <a:t>http://</a:t>
            </a:r>
            <a:r>
              <a:rPr lang="en-US" dirty="0" err="1" smtClean="0">
                <a:hlinkClick r:id="rId5"/>
              </a:rPr>
              <a:t>en.wikipedia.org</a:t>
            </a:r>
            <a:r>
              <a:rPr lang="en-US" dirty="0" smtClean="0">
                <a:hlinkClick r:id="rId5"/>
              </a:rPr>
              <a:t>/wiki/Netiquette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Summary</a:t>
            </a:r>
            <a:endParaRPr lang="en-US"/>
          </a:p>
        </p:txBody>
      </p:sp>
      <p:sp>
        <p:nvSpPr>
          <p:cNvPr id="259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Email can be used to send messages to email addresses</a:t>
            </a:r>
          </a:p>
          <a:p>
            <a:pPr lvl="1"/>
            <a:r>
              <a:rPr lang="en-NZ" dirty="0" smtClean="0"/>
              <a:t>Asynchronous communication</a:t>
            </a:r>
          </a:p>
          <a:p>
            <a:pPr lvl="1"/>
            <a:r>
              <a:rPr lang="en-NZ" dirty="0" smtClean="0"/>
              <a:t>Usually not secure, i.e. can be read by other people</a:t>
            </a:r>
          </a:p>
          <a:p>
            <a:pPr lvl="1"/>
            <a:r>
              <a:rPr lang="en-NZ" dirty="0" smtClean="0"/>
              <a:t>Can be misused for spam and scam</a:t>
            </a:r>
          </a:p>
          <a:p>
            <a:pPr lvl="1"/>
            <a:r>
              <a:rPr lang="en-NZ" dirty="0" smtClean="0"/>
              <a:t>Used to send files as attachments</a:t>
            </a:r>
          </a:p>
          <a:p>
            <a:pPr lvl="1"/>
            <a:r>
              <a:rPr lang="en-NZ" dirty="0" smtClean="0"/>
              <a:t>Can be misused to </a:t>
            </a:r>
            <a:r>
              <a:rPr lang="en-NZ" dirty="0" smtClean="0"/>
              <a:t>distribute malware</a:t>
            </a:r>
            <a:r>
              <a:rPr lang="en-NZ" smtClean="0"/>
              <a:t>: spyware , viruses etc.</a:t>
            </a:r>
            <a:endParaRPr lang="en-NZ" dirty="0" smtClean="0"/>
          </a:p>
          <a:p>
            <a:r>
              <a:rPr lang="en-NZ" dirty="0" smtClean="0"/>
              <a:t>Instant messaging</a:t>
            </a:r>
          </a:p>
          <a:p>
            <a:pPr lvl="1"/>
            <a:r>
              <a:rPr lang="en-NZ" dirty="0" smtClean="0"/>
              <a:t>Synchronous communication</a:t>
            </a:r>
          </a:p>
          <a:p>
            <a:pPr lvl="1"/>
            <a:r>
              <a:rPr lang="en-NZ" dirty="0" smtClean="0"/>
              <a:t>Usually also not very secure</a:t>
            </a:r>
          </a:p>
          <a:p>
            <a:pPr lvl="1"/>
            <a:r>
              <a:rPr lang="en-NZ" dirty="0" smtClean="0"/>
              <a:t>Used to see if friends are online</a:t>
            </a:r>
          </a:p>
          <a:p>
            <a:pPr lvl="1"/>
            <a:r>
              <a:rPr lang="en-NZ" dirty="0" smtClean="0"/>
              <a:t>Good to chat with other people</a:t>
            </a:r>
          </a:p>
          <a:p>
            <a:pPr lvl="1"/>
            <a:r>
              <a:rPr lang="en-NZ" dirty="0" smtClean="0"/>
              <a:t>Chat rooms allow to chat with many people at the same time</a:t>
            </a:r>
          </a:p>
          <a:p>
            <a:r>
              <a:rPr lang="en-NZ" dirty="0" smtClean="0"/>
              <a:t>Forums</a:t>
            </a:r>
          </a:p>
          <a:p>
            <a:pPr lvl="1"/>
            <a:r>
              <a:rPr lang="en-NZ" dirty="0" smtClean="0"/>
              <a:t>“Electronic discussion group”, usually moderated,</a:t>
            </a:r>
          </a:p>
          <a:p>
            <a:pPr lvl="1"/>
            <a:r>
              <a:rPr lang="en-NZ" dirty="0" smtClean="0"/>
              <a:t> larger and more stable than chat rooms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27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 startAt="6"/>
            </a:pPr>
            <a:r>
              <a:rPr lang="en-US" sz="2000" b="0" dirty="0" smtClean="0"/>
              <a:t>Under </a:t>
            </a:r>
            <a:r>
              <a:rPr lang="en-US" sz="2000" b="0" dirty="0"/>
              <a:t>what conditions can you open an email attachment safely</a:t>
            </a:r>
            <a:r>
              <a:rPr lang="en-US" sz="2000" b="0" dirty="0" smtClean="0"/>
              <a:t>?</a:t>
            </a:r>
          </a:p>
          <a:p>
            <a:r>
              <a:rPr lang="en-US" sz="1800" b="0" dirty="0" smtClean="0">
                <a:solidFill>
                  <a:srgbClr val="FF0000"/>
                </a:solidFill>
              </a:rPr>
              <a:t>Never. Always ask friend if they really sent it.</a:t>
            </a:r>
            <a:endParaRPr lang="en-US" sz="1800" b="0" dirty="0">
              <a:solidFill>
                <a:srgbClr val="FF0000"/>
              </a:solidFill>
            </a:endParaRPr>
          </a:p>
          <a:p>
            <a:endParaRPr lang="en-US" sz="1800" b="0" dirty="0" smtClean="0"/>
          </a:p>
          <a:p>
            <a:pPr marL="457200" indent="-457200">
              <a:buAutoNum type="arabicParenR" startAt="7"/>
            </a:pPr>
            <a:r>
              <a:rPr lang="en-US" sz="2000" b="0" dirty="0" smtClean="0"/>
              <a:t>What </a:t>
            </a:r>
            <a:r>
              <a:rPr lang="en-US" sz="2000" b="0" dirty="0"/>
              <a:t>does CC stand for and what does it do</a:t>
            </a:r>
            <a:r>
              <a:rPr lang="en-US" sz="2000" b="0" dirty="0" smtClean="0"/>
              <a:t>?</a:t>
            </a:r>
          </a:p>
          <a:p>
            <a:r>
              <a:rPr lang="en-US" sz="1800" b="0" dirty="0" smtClean="0">
                <a:solidFill>
                  <a:srgbClr val="FF0000"/>
                </a:solidFill>
              </a:rPr>
              <a:t>Carbon copy – sent to those emails addresses as well</a:t>
            </a:r>
          </a:p>
          <a:p>
            <a:endParaRPr lang="en-US" sz="1800" b="0" dirty="0" smtClean="0"/>
          </a:p>
          <a:p>
            <a:pPr marL="457200" indent="-457200">
              <a:buAutoNum type="arabicParenR" startAt="8"/>
            </a:pPr>
            <a:r>
              <a:rPr lang="en-US" sz="2000" b="0" dirty="0" smtClean="0"/>
              <a:t>What </a:t>
            </a:r>
            <a:r>
              <a:rPr lang="en-US" sz="2000" b="0" dirty="0"/>
              <a:t>does BCC stand for and what does it do</a:t>
            </a:r>
            <a:r>
              <a:rPr lang="en-US" sz="2000" b="0" dirty="0" smtClean="0"/>
              <a:t>?</a:t>
            </a:r>
          </a:p>
          <a:p>
            <a:r>
              <a:rPr lang="en-US" sz="1800" b="0" dirty="0" smtClean="0">
                <a:solidFill>
                  <a:srgbClr val="FF0000"/>
                </a:solidFill>
              </a:rPr>
              <a:t>Blind carbon copy – sent to those emails as well – but no one else knows this</a:t>
            </a:r>
          </a:p>
          <a:p>
            <a:endParaRPr lang="en-US" sz="1800" b="0" dirty="0" smtClean="0"/>
          </a:p>
          <a:p>
            <a:pPr marL="457200" indent="-457200">
              <a:buAutoNum type="arabicParenR" startAt="9"/>
            </a:pPr>
            <a:r>
              <a:rPr lang="en-US" sz="2000" b="0" dirty="0" smtClean="0"/>
              <a:t>What </a:t>
            </a:r>
            <a:r>
              <a:rPr lang="en-US" sz="2000" b="0" dirty="0"/>
              <a:t>is a thread</a:t>
            </a:r>
            <a:r>
              <a:rPr lang="en-US" sz="2000" b="0" dirty="0" smtClean="0"/>
              <a:t>?</a:t>
            </a:r>
          </a:p>
          <a:p>
            <a:r>
              <a:rPr lang="en-US" sz="1800" b="0" dirty="0" smtClean="0">
                <a:solidFill>
                  <a:srgbClr val="FF0000"/>
                </a:solidFill>
              </a:rPr>
              <a:t>Online conversation – message with replies</a:t>
            </a:r>
          </a:p>
          <a:p>
            <a:endParaRPr lang="en-US" sz="2000" b="0" dirty="0" smtClean="0"/>
          </a:p>
          <a:p>
            <a:pPr marL="457200" indent="-457200">
              <a:buAutoNum type="arabicParenR" startAt="10"/>
            </a:pPr>
            <a:r>
              <a:rPr lang="en-US" sz="2000" b="0" dirty="0" smtClean="0"/>
              <a:t>What is a forum?</a:t>
            </a:r>
          </a:p>
          <a:p>
            <a:r>
              <a:rPr lang="en-US" sz="1800" b="0" dirty="0" smtClean="0">
                <a:solidFill>
                  <a:srgbClr val="FF0000"/>
                </a:solidFill>
              </a:rPr>
              <a:t>Electronic message board - asynchronous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1481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Electronic mail (e-mail)</a:t>
            </a:r>
            <a:endParaRPr lang="en-NZ" dirty="0"/>
          </a:p>
        </p:txBody>
      </p:sp>
      <p:sp>
        <p:nvSpPr>
          <p:cNvPr id="193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Started very early (late 1960's)</a:t>
            </a:r>
          </a:p>
          <a:p>
            <a:endParaRPr lang="en-NZ" dirty="0"/>
          </a:p>
          <a:p>
            <a:pPr marL="457200" lvl="1" indent="0">
              <a:buNone/>
            </a:pPr>
            <a:r>
              <a:rPr lang="en-NZ" sz="2400" dirty="0" smtClean="0"/>
              <a:t>Before the Internet</a:t>
            </a:r>
          </a:p>
          <a:p>
            <a:pPr marL="457200" lvl="1" indent="0">
              <a:buNone/>
            </a:pPr>
            <a:r>
              <a:rPr lang="en-NZ" sz="2400" dirty="0" smtClean="0"/>
              <a:t>Multiple people shared the same </a:t>
            </a:r>
          </a:p>
          <a:p>
            <a:pPr marL="457200" lvl="1" indent="0">
              <a:buNone/>
            </a:pPr>
            <a:r>
              <a:rPr lang="en-NZ" sz="2400" dirty="0"/>
              <a:t>m</a:t>
            </a:r>
            <a:r>
              <a:rPr lang="en-NZ" sz="2400" dirty="0" smtClean="0"/>
              <a:t>achine, no computers in office</a:t>
            </a:r>
          </a:p>
          <a:p>
            <a:pPr marL="457200" lvl="1" indent="0">
              <a:buNone/>
            </a:pPr>
            <a:r>
              <a:rPr lang="en-NZ" sz="2400" dirty="0" smtClean="0"/>
              <a:t>People left messages for other</a:t>
            </a:r>
          </a:p>
          <a:p>
            <a:pPr marL="457200" lvl="1" indent="0">
              <a:buNone/>
            </a:pPr>
            <a:r>
              <a:rPr lang="en-NZ" sz="2400" dirty="0" smtClean="0"/>
              <a:t>users</a:t>
            </a:r>
          </a:p>
          <a:p>
            <a:pPr lvl="1"/>
            <a:endParaRPr lang="en-NZ" dirty="0" smtClean="0"/>
          </a:p>
          <a:p>
            <a:endParaRPr lang="en-NZ" dirty="0" smtClean="0"/>
          </a:p>
          <a:p>
            <a:r>
              <a:rPr lang="en-NZ" b="0" dirty="0" smtClean="0"/>
              <a:t>Typical </a:t>
            </a:r>
          </a:p>
          <a:p>
            <a:r>
              <a:rPr lang="en-NZ" b="0" dirty="0" smtClean="0"/>
              <a:t>1960s </a:t>
            </a:r>
          </a:p>
          <a:p>
            <a:r>
              <a:rPr lang="en-NZ" b="0" dirty="0" smtClean="0"/>
              <a:t>office</a:t>
            </a:r>
          </a:p>
          <a:p>
            <a:endParaRPr lang="en-NZ" dirty="0"/>
          </a:p>
        </p:txBody>
      </p:sp>
      <p:sp>
        <p:nvSpPr>
          <p:cNvPr id="193546" name="Rectangle 10"/>
          <p:cNvSpPr>
            <a:spLocks noChangeArrowheads="1"/>
          </p:cNvSpPr>
          <p:nvPr/>
        </p:nvSpPr>
        <p:spPr bwMode="auto">
          <a:xfrm>
            <a:off x="5356225" y="6207125"/>
            <a:ext cx="3787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NZ" dirty="0">
                <a:hlinkClick r:id="rId3"/>
              </a:rPr>
              <a:t>http://en.wikipedia.org/wiki/Email</a:t>
            </a:r>
            <a:endParaRPr lang="en-NZ" dirty="0"/>
          </a:p>
        </p:txBody>
      </p:sp>
      <p:pic>
        <p:nvPicPr>
          <p:cNvPr id="193549" name="Picture 13" descr="File:PDP-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56200" y="1219199"/>
            <a:ext cx="3987800" cy="4924425"/>
          </a:xfrm>
          <a:prstGeom prst="rect">
            <a:avLst/>
          </a:prstGeom>
          <a:noFill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3</a:t>
            </a:fld>
            <a:endParaRPr lang="en-NZ"/>
          </a:p>
        </p:txBody>
      </p:sp>
      <p:pic>
        <p:nvPicPr>
          <p:cNvPr id="4" name="Picture 3" descr="1970 paper offic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618" y="4095933"/>
            <a:ext cx="3360511" cy="24779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First network email</a:t>
            </a:r>
            <a:endParaRPr lang="en-NZ"/>
          </a:p>
        </p:txBody>
      </p:sp>
      <p:sp>
        <p:nvSpPr>
          <p:cNvPr id="236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sz="3200" dirty="0" smtClean="0"/>
              <a:t>Ray Tomlinson</a:t>
            </a:r>
          </a:p>
          <a:p>
            <a:pPr lvl="1"/>
            <a:r>
              <a:rPr lang="en-NZ" sz="2800" dirty="0" smtClean="0"/>
              <a:t>Send first email message from one computer to another over network (1971)</a:t>
            </a:r>
          </a:p>
          <a:p>
            <a:pPr lvl="1"/>
            <a:r>
              <a:rPr lang="en-NZ" sz="2800" dirty="0" smtClean="0"/>
              <a:t>Used the @ sign for email addresses</a:t>
            </a:r>
            <a:endParaRPr lang="en-NZ" sz="2800" dirty="0"/>
          </a:p>
        </p:txBody>
      </p:sp>
      <p:sp>
        <p:nvSpPr>
          <p:cNvPr id="236549" name="Rectangle 5"/>
          <p:cNvSpPr>
            <a:spLocks noChangeArrowheads="1"/>
          </p:cNvSpPr>
          <p:nvPr/>
        </p:nvSpPr>
        <p:spPr bwMode="auto">
          <a:xfrm>
            <a:off x="2032000" y="5257876"/>
            <a:ext cx="665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NZ" dirty="0">
                <a:hlinkClick r:id="rId3"/>
              </a:rPr>
              <a:t>http://openmap.bbn.com/~tomlinso/ray/firstemailframe.html</a:t>
            </a:r>
            <a:endParaRPr lang="en-NZ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4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Email Address</a:t>
            </a:r>
            <a:endParaRPr lang="en-NZ"/>
          </a:p>
        </p:txBody>
      </p:sp>
      <p:sp>
        <p:nvSpPr>
          <p:cNvPr id="237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Understanding the address</a:t>
            </a:r>
            <a:endParaRPr lang="en-NZ" dirty="0"/>
          </a:p>
        </p:txBody>
      </p:sp>
      <p:sp>
        <p:nvSpPr>
          <p:cNvPr id="237572" name="Text Box 4"/>
          <p:cNvSpPr txBox="1">
            <a:spLocks noChangeArrowheads="1"/>
          </p:cNvSpPr>
          <p:nvPr/>
        </p:nvSpPr>
        <p:spPr bwMode="auto">
          <a:xfrm>
            <a:off x="2152650" y="1905000"/>
            <a:ext cx="50736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NZ" sz="3200">
                <a:latin typeface="Courier New" pitchFamily="49" charset="0"/>
              </a:rPr>
              <a:t>localpart@domainname</a:t>
            </a:r>
          </a:p>
        </p:txBody>
      </p:sp>
      <p:sp>
        <p:nvSpPr>
          <p:cNvPr id="237573" name="Text Box 5"/>
          <p:cNvSpPr txBox="1">
            <a:spLocks noChangeArrowheads="1"/>
          </p:cNvSpPr>
          <p:nvPr/>
        </p:nvSpPr>
        <p:spPr bwMode="auto">
          <a:xfrm>
            <a:off x="539750" y="3876675"/>
            <a:ext cx="3295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NZ"/>
              <a:t>The local part of the address</a:t>
            </a:r>
          </a:p>
          <a:p>
            <a:pPr algn="ctr"/>
            <a:r>
              <a:rPr lang="en-NZ"/>
              <a:t>Often a username </a:t>
            </a:r>
          </a:p>
        </p:txBody>
      </p:sp>
      <p:sp>
        <p:nvSpPr>
          <p:cNvPr id="237574" name="Line 6"/>
          <p:cNvSpPr>
            <a:spLocks noChangeShapeType="1"/>
          </p:cNvSpPr>
          <p:nvPr/>
        </p:nvSpPr>
        <p:spPr bwMode="auto">
          <a:xfrm flipV="1">
            <a:off x="2152650" y="2443163"/>
            <a:ext cx="1165225" cy="134461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37575" name="Text Box 7"/>
          <p:cNvSpPr txBox="1">
            <a:spLocks noChangeArrowheads="1"/>
          </p:cNvSpPr>
          <p:nvPr/>
        </p:nvSpPr>
        <p:spPr bwMode="auto">
          <a:xfrm>
            <a:off x="4687888" y="3876675"/>
            <a:ext cx="3783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NZ"/>
              <a:t>The domain name where the mail</a:t>
            </a:r>
          </a:p>
          <a:p>
            <a:pPr algn="ctr"/>
            <a:r>
              <a:rPr lang="en-NZ"/>
              <a:t>server is located</a:t>
            </a:r>
          </a:p>
        </p:txBody>
      </p:sp>
      <p:sp>
        <p:nvSpPr>
          <p:cNvPr id="237576" name="Line 8"/>
          <p:cNvSpPr>
            <a:spLocks noChangeShapeType="1"/>
          </p:cNvSpPr>
          <p:nvPr/>
        </p:nvSpPr>
        <p:spPr bwMode="auto">
          <a:xfrm flipH="1" flipV="1">
            <a:off x="5916613" y="2443163"/>
            <a:ext cx="715962" cy="134461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37577" name="Text Box 9"/>
          <p:cNvSpPr txBox="1">
            <a:spLocks noChangeArrowheads="1"/>
          </p:cNvSpPr>
          <p:nvPr/>
        </p:nvSpPr>
        <p:spPr bwMode="auto">
          <a:xfrm>
            <a:off x="715963" y="5414963"/>
            <a:ext cx="49648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NZ" dirty="0"/>
              <a:t>e.g</a:t>
            </a:r>
            <a:r>
              <a:rPr lang="en-NZ" dirty="0" smtClean="0"/>
              <a:t>.      </a:t>
            </a:r>
            <a:r>
              <a:rPr lang="en-NZ" dirty="0" smtClean="0">
                <a:latin typeface="Courier New" pitchFamily="49" charset="0"/>
              </a:rPr>
              <a:t>stefan.wender@auckland.ac.nz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5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Composing an </a:t>
            </a:r>
            <a:r>
              <a:rPr lang="en-NZ" dirty="0"/>
              <a:t>email message 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/>
              <a:t>Compose the </a:t>
            </a:r>
            <a:r>
              <a:rPr lang="en-NZ" dirty="0" smtClean="0"/>
              <a:t>message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1600" b="0" dirty="0" smtClean="0"/>
              <a:t>Use an application or webmail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1600" b="0" dirty="0" smtClean="0"/>
              <a:t>‘From’  sender is easily faked.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1600" b="0" dirty="0" smtClean="0"/>
              <a:t>Mail goes to all recipients (</a:t>
            </a:r>
            <a:r>
              <a:rPr lang="en-NZ" sz="1600" b="0" dirty="0" err="1" smtClean="0"/>
              <a:t>To,Cc</a:t>
            </a:r>
            <a:r>
              <a:rPr lang="en-NZ" sz="1600" b="0" dirty="0" smtClean="0"/>
              <a:t>, Bcc) </a:t>
            </a:r>
            <a:br>
              <a:rPr lang="en-NZ" sz="1600" b="0" dirty="0" smtClean="0"/>
            </a:br>
            <a:r>
              <a:rPr lang="en-NZ" sz="1600" b="0" dirty="0" smtClean="0"/>
              <a:t>but other recipients don’t see Bcc address.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1600" b="0" dirty="0"/>
              <a:t>S</a:t>
            </a:r>
            <a:r>
              <a:rPr lang="en-NZ" sz="1600" b="0" dirty="0" smtClean="0"/>
              <a:t>pam filter might catch mail with</a:t>
            </a:r>
            <a:br>
              <a:rPr lang="en-NZ" sz="1600" b="0" dirty="0" smtClean="0"/>
            </a:br>
            <a:r>
              <a:rPr lang="en-NZ" sz="1600" b="0" dirty="0" smtClean="0"/>
              <a:t>blank subject.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1600" b="0" dirty="0" smtClean="0"/>
              <a:t>Signature is not legally binding.</a:t>
            </a:r>
          </a:p>
          <a:p>
            <a:pPr lvl="1"/>
            <a:endParaRPr lang="en-NZ" dirty="0" smtClean="0"/>
          </a:p>
          <a:p>
            <a:pPr lvl="1"/>
            <a:endParaRPr lang="en-NZ" dirty="0"/>
          </a:p>
        </p:txBody>
      </p:sp>
      <p:pic>
        <p:nvPicPr>
          <p:cNvPr id="2385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08414" y="1466850"/>
            <a:ext cx="4983199" cy="483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8597" name="Text Box 5"/>
          <p:cNvSpPr txBox="1">
            <a:spLocks noChangeArrowheads="1"/>
          </p:cNvSpPr>
          <p:nvPr/>
        </p:nvSpPr>
        <p:spPr bwMode="auto">
          <a:xfrm>
            <a:off x="6492075" y="1049107"/>
            <a:ext cx="2343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NZ" dirty="0"/>
              <a:t>destination address</a:t>
            </a:r>
          </a:p>
        </p:txBody>
      </p:sp>
      <p:sp>
        <p:nvSpPr>
          <p:cNvPr id="238598" name="Text Box 6"/>
          <p:cNvSpPr txBox="1">
            <a:spLocks noChangeArrowheads="1"/>
          </p:cNvSpPr>
          <p:nvPr/>
        </p:nvSpPr>
        <p:spPr bwMode="auto">
          <a:xfrm>
            <a:off x="1404295" y="3206814"/>
            <a:ext cx="1543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NZ" dirty="0"/>
              <a:t>carbon copy</a:t>
            </a:r>
          </a:p>
        </p:txBody>
      </p:sp>
      <p:sp>
        <p:nvSpPr>
          <p:cNvPr id="238599" name="Text Box 7"/>
          <p:cNvSpPr txBox="1">
            <a:spLocks noChangeArrowheads="1"/>
          </p:cNvSpPr>
          <p:nvPr/>
        </p:nvSpPr>
        <p:spPr bwMode="auto">
          <a:xfrm>
            <a:off x="2632075" y="3913788"/>
            <a:ext cx="984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NZ" dirty="0"/>
              <a:t>subject</a:t>
            </a:r>
          </a:p>
        </p:txBody>
      </p:sp>
      <p:sp>
        <p:nvSpPr>
          <p:cNvPr id="238600" name="Text Box 8"/>
          <p:cNvSpPr txBox="1">
            <a:spLocks noChangeArrowheads="1"/>
          </p:cNvSpPr>
          <p:nvPr/>
        </p:nvSpPr>
        <p:spPr bwMode="auto">
          <a:xfrm>
            <a:off x="2032000" y="4438090"/>
            <a:ext cx="177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NZ" dirty="0"/>
              <a:t>message body</a:t>
            </a:r>
          </a:p>
        </p:txBody>
      </p:sp>
      <p:sp>
        <p:nvSpPr>
          <p:cNvPr id="238601" name="Text Box 9"/>
          <p:cNvSpPr txBox="1">
            <a:spLocks noChangeArrowheads="1"/>
          </p:cNvSpPr>
          <p:nvPr/>
        </p:nvSpPr>
        <p:spPr bwMode="auto">
          <a:xfrm>
            <a:off x="2552700" y="5095501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NZ" dirty="0"/>
              <a:t>signature</a:t>
            </a:r>
          </a:p>
        </p:txBody>
      </p:sp>
      <p:sp>
        <p:nvSpPr>
          <p:cNvPr id="238602" name="Text Box 10"/>
          <p:cNvSpPr txBox="1">
            <a:spLocks noChangeArrowheads="1"/>
          </p:cNvSpPr>
          <p:nvPr/>
        </p:nvSpPr>
        <p:spPr bwMode="auto">
          <a:xfrm>
            <a:off x="4057650" y="1049107"/>
            <a:ext cx="1873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NZ" dirty="0"/>
              <a:t>source address</a:t>
            </a:r>
          </a:p>
        </p:txBody>
      </p:sp>
      <p:sp>
        <p:nvSpPr>
          <p:cNvPr id="238603" name="Line 11"/>
          <p:cNvSpPr>
            <a:spLocks noChangeShapeType="1"/>
          </p:cNvSpPr>
          <p:nvPr/>
        </p:nvSpPr>
        <p:spPr bwMode="auto">
          <a:xfrm>
            <a:off x="4592575" y="1384617"/>
            <a:ext cx="163475" cy="1095986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38604" name="Line 12"/>
          <p:cNvSpPr>
            <a:spLocks noChangeShapeType="1"/>
          </p:cNvSpPr>
          <p:nvPr/>
        </p:nvSpPr>
        <p:spPr bwMode="auto">
          <a:xfrm flipH="1">
            <a:off x="6680200" y="1415819"/>
            <a:ext cx="736600" cy="1390881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38605" name="Line 13"/>
          <p:cNvSpPr>
            <a:spLocks noChangeShapeType="1"/>
          </p:cNvSpPr>
          <p:nvPr/>
        </p:nvSpPr>
        <p:spPr bwMode="auto">
          <a:xfrm flipV="1">
            <a:off x="2917825" y="3049223"/>
            <a:ext cx="1838226" cy="346061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38606" name="Line 14"/>
          <p:cNvSpPr>
            <a:spLocks noChangeShapeType="1"/>
          </p:cNvSpPr>
          <p:nvPr/>
        </p:nvSpPr>
        <p:spPr bwMode="auto">
          <a:xfrm flipV="1">
            <a:off x="3601395" y="3678242"/>
            <a:ext cx="569743" cy="364941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38607" name="Line 15"/>
          <p:cNvSpPr>
            <a:spLocks noChangeShapeType="1"/>
          </p:cNvSpPr>
          <p:nvPr/>
        </p:nvSpPr>
        <p:spPr bwMode="auto">
          <a:xfrm flipV="1">
            <a:off x="3765550" y="4487674"/>
            <a:ext cx="434938" cy="10073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38608" name="Line 16"/>
          <p:cNvSpPr>
            <a:spLocks noChangeShapeType="1"/>
          </p:cNvSpPr>
          <p:nvPr/>
        </p:nvSpPr>
        <p:spPr bwMode="auto">
          <a:xfrm flipV="1">
            <a:off x="3765550" y="5310188"/>
            <a:ext cx="2921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6</a:t>
            </a:fld>
            <a:endParaRPr lang="en-NZ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1351824" y="3548691"/>
            <a:ext cx="21723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NZ" dirty="0"/>
              <a:t>b</a:t>
            </a:r>
            <a:r>
              <a:rPr lang="en-NZ" dirty="0" smtClean="0"/>
              <a:t>lind carbon </a:t>
            </a:r>
            <a:r>
              <a:rPr lang="en-NZ" dirty="0"/>
              <a:t>copy</a:t>
            </a:r>
          </a:p>
        </p:txBody>
      </p:sp>
      <p:sp>
        <p:nvSpPr>
          <p:cNvPr id="20" name="Line 13"/>
          <p:cNvSpPr>
            <a:spLocks noChangeShapeType="1"/>
          </p:cNvSpPr>
          <p:nvPr/>
        </p:nvSpPr>
        <p:spPr bwMode="auto">
          <a:xfrm flipV="1">
            <a:off x="3454365" y="3206813"/>
            <a:ext cx="1352450" cy="47142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4" name="TextBox 3"/>
          <p:cNvSpPr txBox="1"/>
          <p:nvPr/>
        </p:nvSpPr>
        <p:spPr>
          <a:xfrm>
            <a:off x="4884676" y="3023521"/>
            <a:ext cx="267959" cy="315501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Z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Bcc: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49687" y="3017954"/>
            <a:ext cx="1625145" cy="315501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Z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stefan</a:t>
            </a:r>
            <a:r>
              <a:rPr lang="en-NZ" sz="1100" b="0" dirty="0" smtClean="0">
                <a:latin typeface="+mj-lt"/>
                <a:ea typeface="+mj-ea"/>
                <a:cs typeface="+mj-cs"/>
              </a:rPr>
              <a:t>@cs.auckland.ac.nz</a:t>
            </a:r>
            <a:endParaRPr kumimoji="0" lang="en-NZ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Sending an email message </a:t>
            </a:r>
            <a:r>
              <a:rPr lang="en-NZ" dirty="0" smtClean="0"/>
              <a:t>(1)</a:t>
            </a:r>
            <a:endParaRPr lang="en-NZ" dirty="0"/>
          </a:p>
        </p:txBody>
      </p:sp>
      <p:sp>
        <p:nvSpPr>
          <p:cNvPr id="239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/>
              <a:t>Program sends the email message to mail server </a:t>
            </a:r>
          </a:p>
          <a:p>
            <a:pPr lvl="1"/>
            <a:r>
              <a:rPr lang="en-NZ" sz="2400" dirty="0"/>
              <a:t>Uses Simple Mail Transfer Protocol (SMTP)</a:t>
            </a:r>
          </a:p>
          <a:p>
            <a:pPr lvl="1"/>
            <a:r>
              <a:rPr lang="en-NZ" sz="2400" dirty="0"/>
              <a:t>Usually located at your Internet service provider </a:t>
            </a:r>
            <a:r>
              <a:rPr lang="en-NZ" sz="2400" dirty="0" smtClean="0"/>
              <a:t>(ISP)</a:t>
            </a:r>
            <a:endParaRPr lang="en-NZ" sz="2400" dirty="0"/>
          </a:p>
        </p:txBody>
      </p:sp>
      <p:sp>
        <p:nvSpPr>
          <p:cNvPr id="239620" name="Rectangle 4"/>
          <p:cNvSpPr>
            <a:spLocks noChangeArrowheads="1"/>
          </p:cNvSpPr>
          <p:nvPr/>
        </p:nvSpPr>
        <p:spPr bwMode="auto">
          <a:xfrm>
            <a:off x="1346200" y="4057650"/>
            <a:ext cx="1612900" cy="538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 dirty="0" smtClean="0"/>
              <a:t>Email Client</a:t>
            </a:r>
            <a:endParaRPr lang="en-NZ" dirty="0"/>
          </a:p>
        </p:txBody>
      </p:sp>
      <p:sp>
        <p:nvSpPr>
          <p:cNvPr id="239622" name="Rectangle 6"/>
          <p:cNvSpPr>
            <a:spLocks noChangeArrowheads="1"/>
          </p:cNvSpPr>
          <p:nvPr/>
        </p:nvSpPr>
        <p:spPr bwMode="auto">
          <a:xfrm>
            <a:off x="1616075" y="2713038"/>
            <a:ext cx="1163638" cy="715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/>
              <a:t>Email </a:t>
            </a:r>
            <a:br>
              <a:rPr lang="en-NZ"/>
            </a:br>
            <a:r>
              <a:rPr lang="en-NZ"/>
              <a:t>message</a:t>
            </a:r>
          </a:p>
        </p:txBody>
      </p:sp>
      <p:sp>
        <p:nvSpPr>
          <p:cNvPr id="239623" name="Rectangle 7"/>
          <p:cNvSpPr>
            <a:spLocks noChangeArrowheads="1"/>
          </p:cNvSpPr>
          <p:nvPr/>
        </p:nvSpPr>
        <p:spPr bwMode="auto">
          <a:xfrm>
            <a:off x="1346200" y="5132388"/>
            <a:ext cx="1612900" cy="538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/>
              <a:t>Computer</a:t>
            </a:r>
          </a:p>
        </p:txBody>
      </p:sp>
      <p:sp>
        <p:nvSpPr>
          <p:cNvPr id="239624" name="Rectangle 8"/>
          <p:cNvSpPr>
            <a:spLocks noChangeArrowheads="1"/>
          </p:cNvSpPr>
          <p:nvPr/>
        </p:nvSpPr>
        <p:spPr bwMode="auto">
          <a:xfrm>
            <a:off x="5646738" y="4057650"/>
            <a:ext cx="3040062" cy="538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 dirty="0"/>
              <a:t>SMTP Mail </a:t>
            </a:r>
            <a:r>
              <a:rPr lang="en-NZ" dirty="0" smtClean="0"/>
              <a:t>server (program)</a:t>
            </a:r>
            <a:endParaRPr lang="en-NZ" dirty="0"/>
          </a:p>
        </p:txBody>
      </p:sp>
      <p:sp>
        <p:nvSpPr>
          <p:cNvPr id="239625" name="Rectangle 9"/>
          <p:cNvSpPr>
            <a:spLocks noChangeArrowheads="1"/>
          </p:cNvSpPr>
          <p:nvPr/>
        </p:nvSpPr>
        <p:spPr bwMode="auto">
          <a:xfrm>
            <a:off x="5916613" y="5132388"/>
            <a:ext cx="1612900" cy="538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/>
              <a:t>Computer</a:t>
            </a:r>
          </a:p>
        </p:txBody>
      </p:sp>
      <p:sp>
        <p:nvSpPr>
          <p:cNvPr id="239626" name="Freeform 10"/>
          <p:cNvSpPr>
            <a:spLocks/>
          </p:cNvSpPr>
          <p:nvPr/>
        </p:nvSpPr>
        <p:spPr bwMode="auto">
          <a:xfrm>
            <a:off x="2959100" y="5072063"/>
            <a:ext cx="2957513" cy="701675"/>
          </a:xfrm>
          <a:custGeom>
            <a:avLst/>
            <a:gdLst/>
            <a:ahLst/>
            <a:cxnLst>
              <a:cxn ang="0">
                <a:pos x="0" y="207"/>
              </a:cxn>
              <a:cxn ang="0">
                <a:pos x="226" y="38"/>
              </a:cxn>
              <a:cxn ang="0">
                <a:pos x="508" y="433"/>
              </a:cxn>
              <a:cxn ang="0">
                <a:pos x="847" y="94"/>
              </a:cxn>
              <a:cxn ang="0">
                <a:pos x="1242" y="376"/>
              </a:cxn>
              <a:cxn ang="0">
                <a:pos x="1468" y="94"/>
              </a:cxn>
              <a:cxn ang="0">
                <a:pos x="1863" y="207"/>
              </a:cxn>
            </a:cxnLst>
            <a:rect l="0" t="0" r="r" b="b"/>
            <a:pathLst>
              <a:path w="1863" h="442">
                <a:moveTo>
                  <a:pt x="0" y="207"/>
                </a:moveTo>
                <a:cubicBezTo>
                  <a:pt x="70" y="103"/>
                  <a:pt x="141" y="0"/>
                  <a:pt x="226" y="38"/>
                </a:cubicBezTo>
                <a:cubicBezTo>
                  <a:pt x="311" y="76"/>
                  <a:pt x="405" y="424"/>
                  <a:pt x="508" y="433"/>
                </a:cubicBezTo>
                <a:cubicBezTo>
                  <a:pt x="611" y="442"/>
                  <a:pt x="725" y="103"/>
                  <a:pt x="847" y="94"/>
                </a:cubicBezTo>
                <a:cubicBezTo>
                  <a:pt x="969" y="85"/>
                  <a:pt x="1139" y="376"/>
                  <a:pt x="1242" y="376"/>
                </a:cubicBezTo>
                <a:cubicBezTo>
                  <a:pt x="1345" y="376"/>
                  <a:pt x="1365" y="122"/>
                  <a:pt x="1468" y="94"/>
                </a:cubicBezTo>
                <a:cubicBezTo>
                  <a:pt x="1571" y="66"/>
                  <a:pt x="1717" y="136"/>
                  <a:pt x="1863" y="207"/>
                </a:cubicBezTo>
              </a:path>
            </a:pathLst>
          </a:custGeom>
          <a:noFill/>
          <a:ln w="38100" cmpd="sng">
            <a:solidFill>
              <a:srgbClr val="CC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39627" name="Freeform 11"/>
          <p:cNvSpPr>
            <a:spLocks/>
          </p:cNvSpPr>
          <p:nvPr/>
        </p:nvSpPr>
        <p:spPr bwMode="auto">
          <a:xfrm>
            <a:off x="2138363" y="4594225"/>
            <a:ext cx="103187" cy="538163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65" y="113"/>
              </a:cxn>
              <a:cxn ang="0">
                <a:pos x="9" y="226"/>
              </a:cxn>
              <a:cxn ang="0">
                <a:pos x="9" y="339"/>
              </a:cxn>
            </a:cxnLst>
            <a:rect l="0" t="0" r="r" b="b"/>
            <a:pathLst>
              <a:path w="65" h="339">
                <a:moveTo>
                  <a:pt x="9" y="0"/>
                </a:moveTo>
                <a:cubicBezTo>
                  <a:pt x="37" y="37"/>
                  <a:pt x="65" y="75"/>
                  <a:pt x="65" y="113"/>
                </a:cubicBezTo>
                <a:cubicBezTo>
                  <a:pt x="65" y="151"/>
                  <a:pt x="18" y="189"/>
                  <a:pt x="9" y="226"/>
                </a:cubicBezTo>
                <a:cubicBezTo>
                  <a:pt x="0" y="263"/>
                  <a:pt x="4" y="301"/>
                  <a:pt x="9" y="339"/>
                </a:cubicBezTo>
              </a:path>
            </a:pathLst>
          </a:custGeom>
          <a:noFill/>
          <a:ln w="38100" cmpd="sng">
            <a:solidFill>
              <a:srgbClr val="CC0000"/>
            </a:solidFill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39628" name="Freeform 12"/>
          <p:cNvSpPr>
            <a:spLocks/>
          </p:cNvSpPr>
          <p:nvPr/>
        </p:nvSpPr>
        <p:spPr bwMode="auto">
          <a:xfrm flipV="1">
            <a:off x="6723063" y="4594225"/>
            <a:ext cx="103187" cy="538163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65" y="113"/>
              </a:cxn>
              <a:cxn ang="0">
                <a:pos x="9" y="226"/>
              </a:cxn>
              <a:cxn ang="0">
                <a:pos x="9" y="339"/>
              </a:cxn>
            </a:cxnLst>
            <a:rect l="0" t="0" r="r" b="b"/>
            <a:pathLst>
              <a:path w="65" h="339">
                <a:moveTo>
                  <a:pt x="9" y="0"/>
                </a:moveTo>
                <a:cubicBezTo>
                  <a:pt x="37" y="37"/>
                  <a:pt x="65" y="75"/>
                  <a:pt x="65" y="113"/>
                </a:cubicBezTo>
                <a:cubicBezTo>
                  <a:pt x="65" y="151"/>
                  <a:pt x="18" y="189"/>
                  <a:pt x="9" y="226"/>
                </a:cubicBezTo>
                <a:cubicBezTo>
                  <a:pt x="0" y="263"/>
                  <a:pt x="4" y="301"/>
                  <a:pt x="9" y="339"/>
                </a:cubicBezTo>
              </a:path>
            </a:pathLst>
          </a:custGeom>
          <a:noFill/>
          <a:ln w="38100" cmpd="sng">
            <a:solidFill>
              <a:srgbClr val="CC0000"/>
            </a:solidFill>
            <a:round/>
            <a:headEnd type="none" w="lg" len="lg"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39629" name="Freeform 13"/>
          <p:cNvSpPr>
            <a:spLocks/>
          </p:cNvSpPr>
          <p:nvPr/>
        </p:nvSpPr>
        <p:spPr bwMode="auto">
          <a:xfrm>
            <a:off x="2152650" y="3429000"/>
            <a:ext cx="103188" cy="627063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65" y="113"/>
              </a:cxn>
              <a:cxn ang="0">
                <a:pos x="9" y="226"/>
              </a:cxn>
              <a:cxn ang="0">
                <a:pos x="9" y="339"/>
              </a:cxn>
            </a:cxnLst>
            <a:rect l="0" t="0" r="r" b="b"/>
            <a:pathLst>
              <a:path w="65" h="339">
                <a:moveTo>
                  <a:pt x="9" y="0"/>
                </a:moveTo>
                <a:cubicBezTo>
                  <a:pt x="37" y="37"/>
                  <a:pt x="65" y="75"/>
                  <a:pt x="65" y="113"/>
                </a:cubicBezTo>
                <a:cubicBezTo>
                  <a:pt x="65" y="151"/>
                  <a:pt x="18" y="189"/>
                  <a:pt x="9" y="226"/>
                </a:cubicBezTo>
                <a:cubicBezTo>
                  <a:pt x="0" y="263"/>
                  <a:pt x="4" y="301"/>
                  <a:pt x="9" y="339"/>
                </a:cubicBezTo>
              </a:path>
            </a:pathLst>
          </a:custGeom>
          <a:noFill/>
          <a:ln w="38100" cmpd="sng">
            <a:solidFill>
              <a:srgbClr val="CC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39630" name="Text Box 14"/>
          <p:cNvSpPr txBox="1">
            <a:spLocks noChangeArrowheads="1"/>
          </p:cNvSpPr>
          <p:nvPr/>
        </p:nvSpPr>
        <p:spPr bwMode="auto">
          <a:xfrm>
            <a:off x="2152650" y="5848350"/>
            <a:ext cx="4905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NZ"/>
              <a:t>Message sent using SMTP over the Internet</a:t>
            </a:r>
          </a:p>
        </p:txBody>
      </p:sp>
      <p:sp>
        <p:nvSpPr>
          <p:cNvPr id="239631" name="Rectangle 15"/>
          <p:cNvSpPr>
            <a:spLocks noChangeArrowheads="1"/>
          </p:cNvSpPr>
          <p:nvPr/>
        </p:nvSpPr>
        <p:spPr bwMode="auto">
          <a:xfrm>
            <a:off x="5646738" y="3340100"/>
            <a:ext cx="1163637" cy="715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/>
              <a:t>Email </a:t>
            </a:r>
            <a:br>
              <a:rPr lang="en-NZ"/>
            </a:br>
            <a:r>
              <a:rPr lang="en-NZ"/>
              <a:t>message</a:t>
            </a:r>
          </a:p>
        </p:txBody>
      </p:sp>
      <p:sp>
        <p:nvSpPr>
          <p:cNvPr id="239632" name="Text Box 16"/>
          <p:cNvSpPr txBox="1">
            <a:spLocks noChangeArrowheads="1"/>
          </p:cNvSpPr>
          <p:nvPr/>
        </p:nvSpPr>
        <p:spPr bwMode="auto">
          <a:xfrm>
            <a:off x="4660900" y="2890838"/>
            <a:ext cx="3698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NZ"/>
              <a:t>Message stored on SMTP server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7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Sending an email message </a:t>
            </a:r>
            <a:r>
              <a:rPr lang="en-NZ" dirty="0" smtClean="0"/>
              <a:t>(2)</a:t>
            </a:r>
            <a:endParaRPr lang="en-NZ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SMTP server contacts the </a:t>
            </a:r>
            <a:r>
              <a:rPr lang="en-NZ" dirty="0" smtClean="0"/>
              <a:t>Domain Name System Server  </a:t>
            </a:r>
            <a:r>
              <a:rPr lang="en-NZ" dirty="0"/>
              <a:t>to find address of mail server</a:t>
            </a:r>
          </a:p>
        </p:txBody>
      </p:sp>
      <p:sp>
        <p:nvSpPr>
          <p:cNvPr id="240644" name="Rectangle 4"/>
          <p:cNvSpPr>
            <a:spLocks noChangeArrowheads="1"/>
          </p:cNvSpPr>
          <p:nvPr/>
        </p:nvSpPr>
        <p:spPr bwMode="auto">
          <a:xfrm>
            <a:off x="539750" y="3608388"/>
            <a:ext cx="3076726" cy="538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 dirty="0"/>
              <a:t>SMTP Mail server program</a:t>
            </a:r>
          </a:p>
        </p:txBody>
      </p:sp>
      <p:sp>
        <p:nvSpPr>
          <p:cNvPr id="240645" name="Rectangle 5"/>
          <p:cNvSpPr>
            <a:spLocks noChangeArrowheads="1"/>
          </p:cNvSpPr>
          <p:nvPr/>
        </p:nvSpPr>
        <p:spPr bwMode="auto">
          <a:xfrm>
            <a:off x="808038" y="4683125"/>
            <a:ext cx="1612900" cy="538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/>
              <a:t>Computer</a:t>
            </a:r>
          </a:p>
        </p:txBody>
      </p:sp>
      <p:sp>
        <p:nvSpPr>
          <p:cNvPr id="240646" name="Freeform 6"/>
          <p:cNvSpPr>
            <a:spLocks/>
          </p:cNvSpPr>
          <p:nvPr/>
        </p:nvSpPr>
        <p:spPr bwMode="auto">
          <a:xfrm flipH="1" flipV="1">
            <a:off x="1870075" y="4144963"/>
            <a:ext cx="103188" cy="538162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65" y="113"/>
              </a:cxn>
              <a:cxn ang="0">
                <a:pos x="9" y="226"/>
              </a:cxn>
              <a:cxn ang="0">
                <a:pos x="9" y="339"/>
              </a:cxn>
            </a:cxnLst>
            <a:rect l="0" t="0" r="r" b="b"/>
            <a:pathLst>
              <a:path w="65" h="339">
                <a:moveTo>
                  <a:pt x="9" y="0"/>
                </a:moveTo>
                <a:cubicBezTo>
                  <a:pt x="37" y="37"/>
                  <a:pt x="65" y="75"/>
                  <a:pt x="65" y="113"/>
                </a:cubicBezTo>
                <a:cubicBezTo>
                  <a:pt x="65" y="151"/>
                  <a:pt x="18" y="189"/>
                  <a:pt x="9" y="226"/>
                </a:cubicBezTo>
                <a:cubicBezTo>
                  <a:pt x="0" y="263"/>
                  <a:pt x="4" y="301"/>
                  <a:pt x="9" y="339"/>
                </a:cubicBezTo>
              </a:path>
            </a:pathLst>
          </a:custGeom>
          <a:noFill/>
          <a:ln w="38100" cmpd="sng">
            <a:solidFill>
              <a:srgbClr val="CC0000"/>
            </a:solidFill>
            <a:round/>
            <a:headEnd type="none" w="lg" len="lg"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40647" name="Freeform 7"/>
          <p:cNvSpPr>
            <a:spLocks/>
          </p:cNvSpPr>
          <p:nvPr/>
        </p:nvSpPr>
        <p:spPr bwMode="auto">
          <a:xfrm flipH="1">
            <a:off x="1255713" y="4146550"/>
            <a:ext cx="103187" cy="538163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65" y="113"/>
              </a:cxn>
              <a:cxn ang="0">
                <a:pos x="9" y="226"/>
              </a:cxn>
              <a:cxn ang="0">
                <a:pos x="9" y="339"/>
              </a:cxn>
            </a:cxnLst>
            <a:rect l="0" t="0" r="r" b="b"/>
            <a:pathLst>
              <a:path w="65" h="339">
                <a:moveTo>
                  <a:pt x="9" y="0"/>
                </a:moveTo>
                <a:cubicBezTo>
                  <a:pt x="37" y="37"/>
                  <a:pt x="65" y="75"/>
                  <a:pt x="65" y="113"/>
                </a:cubicBezTo>
                <a:cubicBezTo>
                  <a:pt x="65" y="151"/>
                  <a:pt x="18" y="189"/>
                  <a:pt x="9" y="226"/>
                </a:cubicBezTo>
                <a:cubicBezTo>
                  <a:pt x="0" y="263"/>
                  <a:pt x="4" y="301"/>
                  <a:pt x="9" y="339"/>
                </a:cubicBezTo>
              </a:path>
            </a:pathLst>
          </a:custGeom>
          <a:noFill/>
          <a:ln w="38100" cmpd="sng">
            <a:solidFill>
              <a:srgbClr val="CC0000"/>
            </a:solidFill>
            <a:round/>
            <a:headEnd type="none" w="lg" len="lg"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40649" name="Rectangle 9"/>
          <p:cNvSpPr>
            <a:spLocks noChangeArrowheads="1"/>
          </p:cNvSpPr>
          <p:nvPr/>
        </p:nvSpPr>
        <p:spPr bwMode="auto">
          <a:xfrm>
            <a:off x="5378450" y="4503738"/>
            <a:ext cx="1612900" cy="866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/>
              <a:t>DNS Server</a:t>
            </a:r>
          </a:p>
        </p:txBody>
      </p:sp>
      <p:sp>
        <p:nvSpPr>
          <p:cNvPr id="240650" name="Freeform 10"/>
          <p:cNvSpPr>
            <a:spLocks/>
          </p:cNvSpPr>
          <p:nvPr/>
        </p:nvSpPr>
        <p:spPr bwMode="auto">
          <a:xfrm>
            <a:off x="2420938" y="4773613"/>
            <a:ext cx="2957512" cy="179387"/>
          </a:xfrm>
          <a:custGeom>
            <a:avLst/>
            <a:gdLst/>
            <a:ahLst/>
            <a:cxnLst>
              <a:cxn ang="0">
                <a:pos x="0" y="207"/>
              </a:cxn>
              <a:cxn ang="0">
                <a:pos x="226" y="38"/>
              </a:cxn>
              <a:cxn ang="0">
                <a:pos x="508" y="433"/>
              </a:cxn>
              <a:cxn ang="0">
                <a:pos x="847" y="94"/>
              </a:cxn>
              <a:cxn ang="0">
                <a:pos x="1242" y="376"/>
              </a:cxn>
              <a:cxn ang="0">
                <a:pos x="1468" y="94"/>
              </a:cxn>
              <a:cxn ang="0">
                <a:pos x="1863" y="207"/>
              </a:cxn>
            </a:cxnLst>
            <a:rect l="0" t="0" r="r" b="b"/>
            <a:pathLst>
              <a:path w="1863" h="442">
                <a:moveTo>
                  <a:pt x="0" y="207"/>
                </a:moveTo>
                <a:cubicBezTo>
                  <a:pt x="70" y="103"/>
                  <a:pt x="141" y="0"/>
                  <a:pt x="226" y="38"/>
                </a:cubicBezTo>
                <a:cubicBezTo>
                  <a:pt x="311" y="76"/>
                  <a:pt x="405" y="424"/>
                  <a:pt x="508" y="433"/>
                </a:cubicBezTo>
                <a:cubicBezTo>
                  <a:pt x="611" y="442"/>
                  <a:pt x="725" y="103"/>
                  <a:pt x="847" y="94"/>
                </a:cubicBezTo>
                <a:cubicBezTo>
                  <a:pt x="969" y="85"/>
                  <a:pt x="1139" y="376"/>
                  <a:pt x="1242" y="376"/>
                </a:cubicBezTo>
                <a:cubicBezTo>
                  <a:pt x="1345" y="376"/>
                  <a:pt x="1365" y="122"/>
                  <a:pt x="1468" y="94"/>
                </a:cubicBezTo>
                <a:cubicBezTo>
                  <a:pt x="1571" y="66"/>
                  <a:pt x="1717" y="136"/>
                  <a:pt x="1863" y="207"/>
                </a:cubicBezTo>
              </a:path>
            </a:pathLst>
          </a:custGeom>
          <a:noFill/>
          <a:ln w="38100" cmpd="sng">
            <a:solidFill>
              <a:srgbClr val="CC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40652" name="Freeform 12"/>
          <p:cNvSpPr>
            <a:spLocks/>
          </p:cNvSpPr>
          <p:nvPr/>
        </p:nvSpPr>
        <p:spPr bwMode="auto">
          <a:xfrm flipH="1" flipV="1">
            <a:off x="2420938" y="5041900"/>
            <a:ext cx="2957512" cy="179388"/>
          </a:xfrm>
          <a:custGeom>
            <a:avLst/>
            <a:gdLst/>
            <a:ahLst/>
            <a:cxnLst>
              <a:cxn ang="0">
                <a:pos x="0" y="207"/>
              </a:cxn>
              <a:cxn ang="0">
                <a:pos x="226" y="38"/>
              </a:cxn>
              <a:cxn ang="0">
                <a:pos x="508" y="433"/>
              </a:cxn>
              <a:cxn ang="0">
                <a:pos x="847" y="94"/>
              </a:cxn>
              <a:cxn ang="0">
                <a:pos x="1242" y="376"/>
              </a:cxn>
              <a:cxn ang="0">
                <a:pos x="1468" y="94"/>
              </a:cxn>
              <a:cxn ang="0">
                <a:pos x="1863" y="207"/>
              </a:cxn>
            </a:cxnLst>
            <a:rect l="0" t="0" r="r" b="b"/>
            <a:pathLst>
              <a:path w="1863" h="442">
                <a:moveTo>
                  <a:pt x="0" y="207"/>
                </a:moveTo>
                <a:cubicBezTo>
                  <a:pt x="70" y="103"/>
                  <a:pt x="141" y="0"/>
                  <a:pt x="226" y="38"/>
                </a:cubicBezTo>
                <a:cubicBezTo>
                  <a:pt x="311" y="76"/>
                  <a:pt x="405" y="424"/>
                  <a:pt x="508" y="433"/>
                </a:cubicBezTo>
                <a:cubicBezTo>
                  <a:pt x="611" y="442"/>
                  <a:pt x="725" y="103"/>
                  <a:pt x="847" y="94"/>
                </a:cubicBezTo>
                <a:cubicBezTo>
                  <a:pt x="969" y="85"/>
                  <a:pt x="1139" y="376"/>
                  <a:pt x="1242" y="376"/>
                </a:cubicBezTo>
                <a:cubicBezTo>
                  <a:pt x="1345" y="376"/>
                  <a:pt x="1365" y="122"/>
                  <a:pt x="1468" y="94"/>
                </a:cubicBezTo>
                <a:cubicBezTo>
                  <a:pt x="1571" y="66"/>
                  <a:pt x="1717" y="136"/>
                  <a:pt x="1863" y="207"/>
                </a:cubicBezTo>
              </a:path>
            </a:pathLst>
          </a:custGeom>
          <a:noFill/>
          <a:ln w="38100" cmpd="sng">
            <a:solidFill>
              <a:srgbClr val="CC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40653" name="Text Box 13"/>
          <p:cNvSpPr txBox="1">
            <a:spLocks noChangeArrowheads="1"/>
          </p:cNvSpPr>
          <p:nvPr/>
        </p:nvSpPr>
        <p:spPr bwMode="auto">
          <a:xfrm>
            <a:off x="3765550" y="2239963"/>
            <a:ext cx="4838700" cy="110799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NZ" dirty="0"/>
              <a:t>Name			IP address</a:t>
            </a:r>
          </a:p>
          <a:p>
            <a:r>
              <a:rPr lang="en-NZ" sz="1600" b="0" dirty="0"/>
              <a:t>...			...</a:t>
            </a:r>
          </a:p>
          <a:p>
            <a:r>
              <a:rPr lang="en-NZ" sz="1600" b="0" dirty="0"/>
              <a:t>m</a:t>
            </a:r>
            <a:r>
              <a:rPr lang="en-NZ" sz="1600" b="0" dirty="0" smtClean="0"/>
              <a:t>ailhost-vip.auckland.ac.nz</a:t>
            </a:r>
            <a:r>
              <a:rPr lang="en-NZ" sz="1600" b="0" dirty="0"/>
              <a:t> </a:t>
            </a:r>
            <a:r>
              <a:rPr lang="en-NZ" sz="1600" b="0" dirty="0" smtClean="0"/>
              <a:t>    </a:t>
            </a:r>
            <a:r>
              <a:rPr lang="nl-NL" sz="1600" b="0" dirty="0" smtClean="0"/>
              <a:t>130.216.159.124</a:t>
            </a:r>
            <a:r>
              <a:rPr lang="en-NZ" sz="1600" b="0" dirty="0" smtClean="0"/>
              <a:t>			...</a:t>
            </a:r>
            <a:endParaRPr lang="en-NZ" sz="1600" b="0" dirty="0"/>
          </a:p>
        </p:txBody>
      </p:sp>
      <p:sp>
        <p:nvSpPr>
          <p:cNvPr id="240655" name="AutoShape 15"/>
          <p:cNvSpPr>
            <a:spLocks noChangeArrowheads="1"/>
          </p:cNvSpPr>
          <p:nvPr/>
        </p:nvSpPr>
        <p:spPr bwMode="auto">
          <a:xfrm>
            <a:off x="3765550" y="3340100"/>
            <a:ext cx="4838700" cy="1163638"/>
          </a:xfrm>
          <a:custGeom>
            <a:avLst/>
            <a:gdLst>
              <a:gd name="G0" fmla="+- 7136 0 0"/>
              <a:gd name="G1" fmla="+- 21600 0 7136"/>
              <a:gd name="G2" fmla="*/ 7136 1 2"/>
              <a:gd name="G3" fmla="+- 21600 0 G2"/>
              <a:gd name="G4" fmla="+/ 7136 21600 2"/>
              <a:gd name="G5" fmla="+/ G1 0 2"/>
              <a:gd name="G6" fmla="*/ 21600 21600 7136"/>
              <a:gd name="G7" fmla="*/ G6 1 2"/>
              <a:gd name="G8" fmla="+- 21600 0 G7"/>
              <a:gd name="G9" fmla="*/ 21600 1 2"/>
              <a:gd name="G10" fmla="+- 7136 0 G9"/>
              <a:gd name="G11" fmla="?: G10 G8 0"/>
              <a:gd name="G12" fmla="?: G10 G7 21600"/>
              <a:gd name="T0" fmla="*/ 18032 w 21600"/>
              <a:gd name="T1" fmla="*/ 10800 h 21600"/>
              <a:gd name="T2" fmla="*/ 10800 w 21600"/>
              <a:gd name="T3" fmla="*/ 21600 h 21600"/>
              <a:gd name="T4" fmla="*/ 3568 w 21600"/>
              <a:gd name="T5" fmla="*/ 10800 h 21600"/>
              <a:gd name="T6" fmla="*/ 10800 w 21600"/>
              <a:gd name="T7" fmla="*/ 0 h 21600"/>
              <a:gd name="T8" fmla="*/ 5368 w 21600"/>
              <a:gd name="T9" fmla="*/ 5368 h 21600"/>
              <a:gd name="T10" fmla="*/ 16232 w 21600"/>
              <a:gd name="T11" fmla="*/ 1623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136" y="21600"/>
                </a:lnTo>
                <a:lnTo>
                  <a:pt x="14464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8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Sending an email message </a:t>
            </a:r>
            <a:r>
              <a:rPr lang="en-NZ" dirty="0" smtClean="0"/>
              <a:t>(3)</a:t>
            </a:r>
            <a:endParaRPr lang="en-NZ" dirty="0"/>
          </a:p>
        </p:txBody>
      </p:sp>
      <p:sp>
        <p:nvSpPr>
          <p:cNvPr id="241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/>
              <a:t>SMTP server sends the email message to destination mail server</a:t>
            </a:r>
          </a:p>
          <a:p>
            <a:endParaRPr lang="en-NZ"/>
          </a:p>
        </p:txBody>
      </p:sp>
      <p:sp>
        <p:nvSpPr>
          <p:cNvPr id="241668" name="Rectangle 4"/>
          <p:cNvSpPr>
            <a:spLocks noChangeArrowheads="1"/>
          </p:cNvSpPr>
          <p:nvPr/>
        </p:nvSpPr>
        <p:spPr bwMode="auto">
          <a:xfrm>
            <a:off x="539750" y="3608388"/>
            <a:ext cx="2151063" cy="538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 dirty="0"/>
              <a:t>SMTP Mail </a:t>
            </a:r>
            <a:r>
              <a:rPr lang="en-NZ" dirty="0" smtClean="0"/>
              <a:t>server</a:t>
            </a:r>
            <a:endParaRPr lang="en-NZ" dirty="0"/>
          </a:p>
        </p:txBody>
      </p:sp>
      <p:sp>
        <p:nvSpPr>
          <p:cNvPr id="241669" name="Rectangle 5"/>
          <p:cNvSpPr>
            <a:spLocks noChangeArrowheads="1"/>
          </p:cNvSpPr>
          <p:nvPr/>
        </p:nvSpPr>
        <p:spPr bwMode="auto">
          <a:xfrm>
            <a:off x="808038" y="4683125"/>
            <a:ext cx="1612900" cy="538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/>
              <a:t>Computer</a:t>
            </a:r>
          </a:p>
        </p:txBody>
      </p:sp>
      <p:sp>
        <p:nvSpPr>
          <p:cNvPr id="241671" name="Freeform 7"/>
          <p:cNvSpPr>
            <a:spLocks/>
          </p:cNvSpPr>
          <p:nvPr/>
        </p:nvSpPr>
        <p:spPr bwMode="auto">
          <a:xfrm flipH="1">
            <a:off x="1255713" y="4146550"/>
            <a:ext cx="103187" cy="538163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65" y="113"/>
              </a:cxn>
              <a:cxn ang="0">
                <a:pos x="9" y="226"/>
              </a:cxn>
              <a:cxn ang="0">
                <a:pos x="9" y="339"/>
              </a:cxn>
            </a:cxnLst>
            <a:rect l="0" t="0" r="r" b="b"/>
            <a:pathLst>
              <a:path w="65" h="339">
                <a:moveTo>
                  <a:pt x="9" y="0"/>
                </a:moveTo>
                <a:cubicBezTo>
                  <a:pt x="37" y="37"/>
                  <a:pt x="65" y="75"/>
                  <a:pt x="65" y="113"/>
                </a:cubicBezTo>
                <a:cubicBezTo>
                  <a:pt x="65" y="151"/>
                  <a:pt x="18" y="189"/>
                  <a:pt x="9" y="226"/>
                </a:cubicBezTo>
                <a:cubicBezTo>
                  <a:pt x="0" y="263"/>
                  <a:pt x="4" y="301"/>
                  <a:pt x="9" y="339"/>
                </a:cubicBezTo>
              </a:path>
            </a:pathLst>
          </a:custGeom>
          <a:noFill/>
          <a:ln w="38100" cmpd="sng">
            <a:solidFill>
              <a:srgbClr val="CC0000"/>
            </a:solidFill>
            <a:round/>
            <a:headEnd type="none" w="lg" len="lg"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41672" name="Rectangle 8"/>
          <p:cNvSpPr>
            <a:spLocks noChangeArrowheads="1"/>
          </p:cNvSpPr>
          <p:nvPr/>
        </p:nvSpPr>
        <p:spPr bwMode="auto">
          <a:xfrm>
            <a:off x="5378450" y="4503738"/>
            <a:ext cx="1881188" cy="866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/>
              <a:t>Destination </a:t>
            </a:r>
          </a:p>
          <a:p>
            <a:pPr algn="ctr"/>
            <a:r>
              <a:rPr lang="en-NZ"/>
              <a:t>Mail Server</a:t>
            </a:r>
          </a:p>
        </p:txBody>
      </p:sp>
      <p:sp>
        <p:nvSpPr>
          <p:cNvPr id="241673" name="Freeform 9"/>
          <p:cNvSpPr>
            <a:spLocks/>
          </p:cNvSpPr>
          <p:nvPr/>
        </p:nvSpPr>
        <p:spPr bwMode="auto">
          <a:xfrm>
            <a:off x="2420938" y="4773613"/>
            <a:ext cx="2957512" cy="179387"/>
          </a:xfrm>
          <a:custGeom>
            <a:avLst/>
            <a:gdLst/>
            <a:ahLst/>
            <a:cxnLst>
              <a:cxn ang="0">
                <a:pos x="0" y="207"/>
              </a:cxn>
              <a:cxn ang="0">
                <a:pos x="226" y="38"/>
              </a:cxn>
              <a:cxn ang="0">
                <a:pos x="508" y="433"/>
              </a:cxn>
              <a:cxn ang="0">
                <a:pos x="847" y="94"/>
              </a:cxn>
              <a:cxn ang="0">
                <a:pos x="1242" y="376"/>
              </a:cxn>
              <a:cxn ang="0">
                <a:pos x="1468" y="94"/>
              </a:cxn>
              <a:cxn ang="0">
                <a:pos x="1863" y="207"/>
              </a:cxn>
            </a:cxnLst>
            <a:rect l="0" t="0" r="r" b="b"/>
            <a:pathLst>
              <a:path w="1863" h="442">
                <a:moveTo>
                  <a:pt x="0" y="207"/>
                </a:moveTo>
                <a:cubicBezTo>
                  <a:pt x="70" y="103"/>
                  <a:pt x="141" y="0"/>
                  <a:pt x="226" y="38"/>
                </a:cubicBezTo>
                <a:cubicBezTo>
                  <a:pt x="311" y="76"/>
                  <a:pt x="405" y="424"/>
                  <a:pt x="508" y="433"/>
                </a:cubicBezTo>
                <a:cubicBezTo>
                  <a:pt x="611" y="442"/>
                  <a:pt x="725" y="103"/>
                  <a:pt x="847" y="94"/>
                </a:cubicBezTo>
                <a:cubicBezTo>
                  <a:pt x="969" y="85"/>
                  <a:pt x="1139" y="376"/>
                  <a:pt x="1242" y="376"/>
                </a:cubicBezTo>
                <a:cubicBezTo>
                  <a:pt x="1345" y="376"/>
                  <a:pt x="1365" y="122"/>
                  <a:pt x="1468" y="94"/>
                </a:cubicBezTo>
                <a:cubicBezTo>
                  <a:pt x="1571" y="66"/>
                  <a:pt x="1717" y="136"/>
                  <a:pt x="1863" y="207"/>
                </a:cubicBezTo>
              </a:path>
            </a:pathLst>
          </a:custGeom>
          <a:noFill/>
          <a:ln w="38100" cmpd="sng">
            <a:solidFill>
              <a:srgbClr val="CC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241677" name="Rectangle 13"/>
          <p:cNvSpPr>
            <a:spLocks noChangeArrowheads="1"/>
          </p:cNvSpPr>
          <p:nvPr/>
        </p:nvSpPr>
        <p:spPr bwMode="auto">
          <a:xfrm>
            <a:off x="5378450" y="3787775"/>
            <a:ext cx="1163638" cy="715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NZ"/>
              <a:t>Email </a:t>
            </a:r>
            <a:br>
              <a:rPr lang="en-NZ"/>
            </a:br>
            <a:r>
              <a:rPr lang="en-NZ"/>
              <a:t>message</a:t>
            </a:r>
          </a:p>
        </p:txBody>
      </p:sp>
      <p:sp>
        <p:nvSpPr>
          <p:cNvPr id="241679" name="Text Box 15"/>
          <p:cNvSpPr txBox="1">
            <a:spLocks noChangeArrowheads="1"/>
          </p:cNvSpPr>
          <p:nvPr/>
        </p:nvSpPr>
        <p:spPr bwMode="auto">
          <a:xfrm>
            <a:off x="4930775" y="5489575"/>
            <a:ext cx="2647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NZ"/>
              <a:t>mail.cs.auckland.ac.nz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9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sci-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51000">
              <a:schemeClr val="bg1"/>
            </a:gs>
            <a:gs pos="80000">
              <a:schemeClr val="bg1">
                <a:alpha val="0"/>
              </a:schemeClr>
            </a:gs>
            <a:gs pos="100000">
              <a:schemeClr val="accent1">
                <a:tint val="44500"/>
                <a:satMod val="160000"/>
                <a:alpha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</a:gradFill>
        <a:effectLst>
          <a:softEdge rad="635000"/>
        </a:effectLst>
      </a:spPr>
      <a:bodyPr vert="horz" lIns="91440" tIns="45720" rIns="91440" bIns="45720" rtlCol="0" anchor="ctr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compsci-theme</Template>
  <TotalTime>15070</TotalTime>
  <Words>2850</Words>
  <Application>Microsoft Office PowerPoint</Application>
  <PresentationFormat>On-screen Show (4:3)</PresentationFormat>
  <Paragraphs>655</Paragraphs>
  <Slides>28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compsci-theme</vt:lpstr>
      <vt:lpstr>COMPSCI 111 / 111G  An introduction to practical computing</vt:lpstr>
      <vt:lpstr>What is e-mail?</vt:lpstr>
      <vt:lpstr>Electronic mail (e-mail)</vt:lpstr>
      <vt:lpstr>First network email</vt:lpstr>
      <vt:lpstr>Email Address</vt:lpstr>
      <vt:lpstr>Composing an email message </vt:lpstr>
      <vt:lpstr>Sending an email message (1)</vt:lpstr>
      <vt:lpstr>Sending an email message (2)</vt:lpstr>
      <vt:lpstr>Sending an email message (3)</vt:lpstr>
      <vt:lpstr>Sending an email message (4)</vt:lpstr>
      <vt:lpstr>POP3 versus  IMAP</vt:lpstr>
      <vt:lpstr>Gmail</vt:lpstr>
      <vt:lpstr>Privacy and email</vt:lpstr>
      <vt:lpstr>Spam and Scam</vt:lpstr>
      <vt:lpstr>New Zealand Spam Law </vt:lpstr>
      <vt:lpstr>Exercises</vt:lpstr>
      <vt:lpstr>Instant messaging (IM)</vt:lpstr>
      <vt:lpstr>Chat system (1)</vt:lpstr>
      <vt:lpstr>Chat system (2)</vt:lpstr>
      <vt:lpstr>Chat system (3)</vt:lpstr>
      <vt:lpstr>Common chat systems</vt:lpstr>
      <vt:lpstr>Instant Messengers</vt:lpstr>
      <vt:lpstr>Dangers</vt:lpstr>
      <vt:lpstr>Attachments</vt:lpstr>
      <vt:lpstr>Forums</vt:lpstr>
      <vt:lpstr>“Good manners” on the Internet</vt:lpstr>
      <vt:lpstr>Summary</vt:lpstr>
      <vt:lpstr>More Exercises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111</dc:title>
  <dc:creator>Andrew</dc:creator>
  <cp:lastModifiedBy>Damir Azhar</cp:lastModifiedBy>
  <cp:revision>259</cp:revision>
  <cp:lastPrinted>2015-01-08T02:23:03Z</cp:lastPrinted>
  <dcterms:created xsi:type="dcterms:W3CDTF">2004-03-22T04:42:11Z</dcterms:created>
  <dcterms:modified xsi:type="dcterms:W3CDTF">2016-01-10T12:15:04Z</dcterms:modified>
</cp:coreProperties>
</file>