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94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95" r:id="rId16"/>
    <p:sldId id="296" r:id="rId17"/>
    <p:sldId id="271" r:id="rId18"/>
    <p:sldId id="272" r:id="rId19"/>
    <p:sldId id="297" r:id="rId20"/>
    <p:sldId id="273" r:id="rId21"/>
    <p:sldId id="277" r:id="rId22"/>
    <p:sldId id="274" r:id="rId23"/>
  </p:sldIdLst>
  <p:sldSz cx="9144000" cy="6858000" type="screen4x3"/>
  <p:notesSz cx="7099300" cy="102346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66CCFF"/>
    <a:srgbClr val="8603F1"/>
    <a:srgbClr val="8502F6"/>
    <a:srgbClr val="8402F4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88915" autoAdjust="0"/>
  </p:normalViewPr>
  <p:slideViewPr>
    <p:cSldViewPr>
      <p:cViewPr varScale="1">
        <p:scale>
          <a:sx n="119" d="100"/>
          <a:sy n="119" d="100"/>
        </p:scale>
        <p:origin x="12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502" y="-120"/>
      </p:cViewPr>
      <p:guideLst>
        <p:guide orient="horz" pos="3223"/>
        <p:guide pos="2236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t" anchorCtr="0" compatLnSpc="1">
            <a:prstTxWarp prst="textNoShape">
              <a:avLst/>
            </a:prstTxWarp>
          </a:bodyPr>
          <a:lstStyle>
            <a:lvl1pPr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t" anchorCtr="0" compatLnSpc="1">
            <a:prstTxWarp prst="textNoShape">
              <a:avLst/>
            </a:prstTxWarp>
          </a:bodyPr>
          <a:lstStyle>
            <a:lvl1pPr algn="r"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b" anchorCtr="0" compatLnSpc="1">
            <a:prstTxWarp prst="textNoShape">
              <a:avLst/>
            </a:prstTxWarp>
          </a:bodyPr>
          <a:lstStyle>
            <a:lvl1pPr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b" anchorCtr="0" compatLnSpc="1">
            <a:prstTxWarp prst="textNoShape">
              <a:avLst/>
            </a:prstTxWarp>
          </a:bodyPr>
          <a:lstStyle>
            <a:lvl1pPr algn="r"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A784EA00-9CE7-4817-991F-26683893E98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311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t" anchorCtr="0" compatLnSpc="1">
            <a:prstTxWarp prst="textNoShape">
              <a:avLst/>
            </a:prstTxWarp>
          </a:bodyPr>
          <a:lstStyle>
            <a:lvl1pPr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t" anchorCtr="0" compatLnSpc="1">
            <a:prstTxWarp prst="textNoShape">
              <a:avLst/>
            </a:prstTxWarp>
          </a:bodyPr>
          <a:lstStyle>
            <a:lvl1pPr algn="r"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b" anchorCtr="0" compatLnSpc="1">
            <a:prstTxWarp prst="textNoShape">
              <a:avLst/>
            </a:prstTxWarp>
          </a:bodyPr>
          <a:lstStyle>
            <a:lvl1pPr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b" anchorCtr="0" compatLnSpc="1">
            <a:prstTxWarp prst="textNoShape">
              <a:avLst/>
            </a:prstTxWarp>
          </a:bodyPr>
          <a:lstStyle>
            <a:lvl1pPr algn="r"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9FF40873-8342-4A39-BC9F-1BCFD93FDC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0317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3.jpeg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an_Bricklin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File:Bob_Frankston,_crop.jpg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04F41-A978-43F7-A39A-F8B3CB482006}" type="slidenum">
              <a:rPr lang="en-NZ" smtClean="0"/>
              <a:pPr/>
              <a:t>1</a:t>
            </a:fld>
            <a:endParaRPr lang="en-N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983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13DA2-4AD2-4DFA-8574-38099ADEEB85}" type="slidenum">
              <a:rPr lang="en-NZ" smtClean="0"/>
              <a:pPr/>
              <a:t>10</a:t>
            </a:fld>
            <a:endParaRPr lang="en-N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0409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68918-0590-4B42-B62D-941BF5F4B7C9}" type="slidenum">
              <a:rPr lang="en-NZ" smtClean="0"/>
              <a:pPr/>
              <a:t>11</a:t>
            </a:fld>
            <a:endParaRPr lang="en-N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3057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AA7BA-5CE8-4E56-91FB-E1253E1653EE}" type="slidenum">
              <a:rPr lang="en-NZ" smtClean="0"/>
              <a:pPr/>
              <a:t>12</a:t>
            </a:fld>
            <a:endParaRPr lang="en-N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506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7A5E1-1C2A-4911-8E05-2CC7FE49249B}" type="slidenum">
              <a:rPr lang="en-NZ" smtClean="0"/>
              <a:pPr/>
              <a:t>13</a:t>
            </a:fld>
            <a:endParaRPr lang="en-N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8899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F184A-8C22-440F-BC98-4D6581C92B91}" type="slidenum">
              <a:rPr lang="en-NZ" smtClean="0"/>
              <a:pPr/>
              <a:t>14</a:t>
            </a:fld>
            <a:endParaRPr lang="en-N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2257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CB544-1A46-4F53-926E-415A4544FAA0}" type="slidenum">
              <a:rPr lang="en-NZ" smtClean="0"/>
              <a:pPr/>
              <a:t>17</a:t>
            </a:fld>
            <a:endParaRPr lang="en-N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4010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9625F-1358-4AEF-9EF2-AC301A230F7C}" type="slidenum">
              <a:rPr lang="en-NZ" smtClean="0"/>
              <a:pPr/>
              <a:t>18</a:t>
            </a:fld>
            <a:endParaRPr lang="en-N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5857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A9DB2-5B25-45AB-A0F9-873396BB2B2F}" type="slidenum">
              <a:rPr lang="en-NZ" smtClean="0"/>
              <a:pPr/>
              <a:t>20</a:t>
            </a:fld>
            <a:endParaRPr lang="en-N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9102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8463B-8CB3-481B-91B9-FFA8989965C7}" type="slidenum">
              <a:rPr lang="en-NZ" smtClean="0"/>
              <a:pPr/>
              <a:t>21</a:t>
            </a:fld>
            <a:endParaRPr lang="en-N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299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7829A-1CEB-45E8-A141-6C9B40314F72}" type="slidenum">
              <a:rPr lang="en-NZ" smtClean="0"/>
              <a:pPr/>
              <a:t>22</a:t>
            </a:fld>
            <a:endParaRPr lang="en-N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88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4F019-59D7-4C8A-B441-44EBC8C1C5F9}" type="slidenum">
              <a:rPr lang="en-NZ" smtClean="0"/>
              <a:pPr/>
              <a:t>2</a:t>
            </a:fld>
            <a:endParaRPr lang="en-N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5" name="Picture 5" descr="0482c3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321436" y="3697836"/>
            <a:ext cx="1939925" cy="2301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4" descr="046d41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21436" y="919864"/>
            <a:ext cx="1914525" cy="248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76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77686-F95A-4FAA-9EEF-5C532C3B43CB}" type="slidenum">
              <a:rPr lang="en-NZ" smtClean="0"/>
              <a:pPr/>
              <a:t>3</a:t>
            </a:fld>
            <a:endParaRPr lang="en-N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NZ" dirty="0" smtClean="0">
                <a:hlinkClick r:id="rId3"/>
              </a:rPr>
              <a:t>http://en.wikipedia.org/wiki/File:Dan_Bricklin.jpg</a:t>
            </a:r>
            <a:endParaRPr lang="en-NZ" dirty="0" smtClean="0"/>
          </a:p>
          <a:p>
            <a:pPr eaLnBrk="1" hangingPunct="1"/>
            <a:endParaRPr lang="mi-NZ" dirty="0" smtClean="0"/>
          </a:p>
          <a:p>
            <a:pPr eaLnBrk="1" hangingPunct="1"/>
            <a:r>
              <a:rPr lang="en-NZ" dirty="0" smtClean="0">
                <a:hlinkClick r:id="rId4"/>
              </a:rPr>
              <a:t>http://en.wikipedia.org/wiki/File:Bob_Frankston,_crop.jpg</a:t>
            </a:r>
            <a:endParaRPr lang="en-NZ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024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613D9-D248-43AA-ABF3-D659EC836F58}" type="slidenum">
              <a:rPr lang="en-NZ" smtClean="0"/>
              <a:pPr/>
              <a:t>4</a:t>
            </a:fld>
            <a:endParaRPr lang="en-N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24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4F909-1D4D-4BE2-8314-36F629CC7FCB}" type="slidenum">
              <a:rPr lang="en-NZ" smtClean="0"/>
              <a:pPr/>
              <a:t>5</a:t>
            </a:fld>
            <a:endParaRPr lang="en-N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8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9851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5A32-27E2-4A93-9267-66C01C500109}" type="slidenum">
              <a:rPr lang="en-NZ" smtClean="0"/>
              <a:pPr/>
              <a:t>6</a:t>
            </a:fld>
            <a:endParaRPr lang="en-N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2500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2E5CB-3162-4073-9CB8-447D0EC85624}" type="slidenum">
              <a:rPr lang="en-NZ" smtClean="0"/>
              <a:pPr/>
              <a:t>7</a:t>
            </a:fld>
            <a:endParaRPr lang="en-N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8881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822B6-1F21-4870-964D-92D8AB00D60B}" type="slidenum">
              <a:rPr lang="en-NZ" smtClean="0"/>
              <a:pPr/>
              <a:t>8</a:t>
            </a:fld>
            <a:endParaRPr lang="en-N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250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EB71D-859D-4881-B600-28B74E7C921A}" type="slidenum">
              <a:rPr lang="en-NZ" smtClean="0"/>
              <a:pPr/>
              <a:t>9</a:t>
            </a:fld>
            <a:endParaRPr lang="en-N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394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58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defRPr/>
            </a:pPr>
            <a:fld id="{B3C79C38-1499-46CB-942F-DAFDB343FBA4}" type="datetime1">
              <a:rPr lang="en-NZ" sz="1000">
                <a:solidFill>
                  <a:schemeClr val="bg1"/>
                </a:solidFill>
                <a:latin typeface="Arial" charset="0"/>
              </a:rPr>
              <a:pPr algn="l" eaLnBrk="0" hangingPunct="0">
                <a:defRPr/>
              </a:pPr>
              <a:t>3/10/2016</a:t>
            </a:fld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553200" y="65801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1CB01AF2-ADD5-4D0C-8F20-7FE8802BD2E8}" type="slidenum">
              <a:rPr lang="en-US" sz="1000">
                <a:solidFill>
                  <a:schemeClr val="bg1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r>
              <a:rPr lang="en-US" smtClean="0"/>
              <a:t>16/07/2010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Spreadsheet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2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8" name="Rectangle 14"/>
          <p:cNvSpPr>
            <a:spLocks noChangeArrowheads="1"/>
          </p:cNvSpPr>
          <p:nvPr userDrawn="1"/>
        </p:nvSpPr>
        <p:spPr bwMode="auto">
          <a:xfrm>
            <a:off x="6453188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64D02904-D041-4EA0-BE75-27FB6356F0B9}" type="slidenum">
              <a:rPr lang="en-US" sz="1200" b="0">
                <a:solidFill>
                  <a:schemeClr val="bg1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r>
              <a:rPr lang="en-US" sz="1200" b="0">
                <a:solidFill>
                  <a:schemeClr val="bg1"/>
                </a:solidFill>
                <a:latin typeface="Arial" charset="0"/>
              </a:rPr>
              <a:t>/19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t="13573" r="28417" b="1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1425" y="4503738"/>
            <a:ext cx="6570663" cy="1079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dirty="0" smtClean="0"/>
              <a:t>Spreadsheets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COMPSCI 111 / 111G</a:t>
            </a:r>
            <a:br>
              <a:rPr lang="en-NZ" dirty="0" smtClean="0"/>
            </a:br>
            <a:r>
              <a:rPr lang="en-US" sz="2400" i="1" dirty="0" smtClean="0"/>
              <a:t>Mastering Cyberspace:  </a:t>
            </a:r>
            <a:br>
              <a:rPr lang="en-US" sz="2400" i="1" dirty="0" smtClean="0"/>
            </a:br>
            <a:r>
              <a:rPr lang="en-US" sz="2400" i="1" dirty="0" smtClean="0"/>
              <a:t>An introduction to practical computing</a:t>
            </a:r>
            <a:endParaRPr lang="en-NZ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Filling Down and Filling Right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Save time</a:t>
            </a:r>
          </a:p>
          <a:p>
            <a:pPr lvl="1"/>
            <a:r>
              <a:rPr lang="en-GB" smtClean="0"/>
              <a:t>Fill many cells with same contents</a:t>
            </a:r>
          </a:p>
          <a:p>
            <a:pPr lvl="1"/>
            <a:r>
              <a:rPr lang="en-GB" smtClean="0"/>
              <a:t>Select a group of cells</a:t>
            </a:r>
          </a:p>
          <a:p>
            <a:pPr lvl="1"/>
            <a:r>
              <a:rPr lang="en-GB" smtClean="0"/>
              <a:t>Fill Right</a:t>
            </a:r>
          </a:p>
          <a:p>
            <a:pPr lvl="1"/>
            <a:r>
              <a:rPr lang="en-GB" smtClean="0"/>
              <a:t>Fill Down</a:t>
            </a:r>
          </a:p>
          <a:p>
            <a:endParaRPr lang="en-GB" smtClean="0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311275" y="5218113"/>
            <a:ext cx="1339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bg1"/>
                </a:solidFill>
                <a:latin typeface="Arial" charset="0"/>
              </a:rPr>
              <a:t>Select cells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3895725" y="5218113"/>
            <a:ext cx="1123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bg1"/>
                </a:solidFill>
                <a:latin typeface="Arial" charset="0"/>
              </a:rPr>
              <a:t>Fill Down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6049963" y="5218113"/>
            <a:ext cx="2470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bg1"/>
                </a:solidFill>
                <a:latin typeface="Arial" charset="0"/>
              </a:rPr>
              <a:t>Selected and Fill Right</a:t>
            </a:r>
          </a:p>
        </p:txBody>
      </p:sp>
      <p:pic>
        <p:nvPicPr>
          <p:cNvPr id="1229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7700" y="1739900"/>
            <a:ext cx="29702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0" y="3162300"/>
            <a:ext cx="22669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162300"/>
            <a:ext cx="20859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162300"/>
            <a:ext cx="2085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Filling Cells with Formulae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Use Fill Down/ Fill Right on formulae</a:t>
            </a:r>
          </a:p>
          <a:p>
            <a:pPr lvl="1"/>
            <a:r>
              <a:rPr lang="en-GB" smtClean="0"/>
              <a:t>Saves us entering new formula for each row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r>
              <a:rPr lang="en-GB" smtClean="0"/>
              <a:t>D5 should contain		=B5 + C5</a:t>
            </a:r>
          </a:p>
          <a:p>
            <a:pPr lvl="1"/>
            <a:r>
              <a:rPr lang="en-GB" smtClean="0"/>
              <a:t>D6 should contain		=B6 + C6</a:t>
            </a:r>
          </a:p>
          <a:p>
            <a:pPr lvl="1"/>
            <a:r>
              <a:rPr lang="en-GB" smtClean="0"/>
              <a:t>D7 should contain		=B7 + C7</a:t>
            </a:r>
          </a:p>
          <a:p>
            <a:pPr lvl="1"/>
            <a:r>
              <a:rPr lang="en-GB" smtClean="0"/>
              <a:t>D8 should contain		=B8 + C8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1828800"/>
            <a:ext cx="49895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Relative References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28700"/>
            <a:ext cx="8229600" cy="5491163"/>
          </a:xfrm>
        </p:spPr>
        <p:txBody>
          <a:bodyPr/>
          <a:lstStyle/>
          <a:p>
            <a:pPr eaLnBrk="1" hangingPunct="1"/>
            <a:r>
              <a:rPr lang="en-GB" smtClean="0"/>
              <a:t>Cell reference in formula</a:t>
            </a:r>
          </a:p>
          <a:p>
            <a:pPr lvl="1" eaLnBrk="1" hangingPunct="1"/>
            <a:r>
              <a:rPr lang="en-GB" smtClean="0"/>
              <a:t>Use same formula, different cell references</a:t>
            </a:r>
          </a:p>
          <a:p>
            <a:pPr lvl="1" eaLnBrk="1" hangingPunct="1"/>
            <a:r>
              <a:rPr lang="en-GB" smtClean="0"/>
              <a:t>Cell reference is relative to position of formula</a:t>
            </a:r>
          </a:p>
          <a:p>
            <a:pPr lvl="1" eaLnBrk="1" hangingPunct="1"/>
            <a:r>
              <a:rPr lang="en-GB" smtClean="0"/>
              <a:t>Spreadsheets adjust formula automatically during fill operation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080250" y="4740275"/>
            <a:ext cx="1149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=B5 + C5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7080250" y="5386388"/>
            <a:ext cx="1149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=B8 + C8</a:t>
            </a:r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9400" y="3340100"/>
            <a:ext cx="507841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029200" y="4914900"/>
            <a:ext cx="1905000" cy="76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4838700" y="5524500"/>
            <a:ext cx="209550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Cell references that don’t change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Absolute references</a:t>
            </a:r>
          </a:p>
          <a:p>
            <a:pPr lvl="1" eaLnBrk="1" hangingPunct="1"/>
            <a:r>
              <a:rPr lang="en-GB" smtClean="0"/>
              <a:t>Sometimes the cell reference should not change</a:t>
            </a:r>
          </a:p>
          <a:p>
            <a:pPr lvl="2" eaLnBrk="1" hangingPunct="1"/>
            <a:r>
              <a:rPr lang="en-GB" smtClean="0"/>
              <a:t>Eg. for constants</a:t>
            </a:r>
          </a:p>
          <a:p>
            <a:pPr lvl="1" eaLnBrk="1" hangingPunct="1"/>
            <a:r>
              <a:rPr lang="en-GB" smtClean="0"/>
              <a:t>Use a dollar sign $ before the row or column</a:t>
            </a:r>
          </a:p>
          <a:p>
            <a:pPr eaLnBrk="1" hangingPunct="1"/>
            <a:endParaRPr lang="en-GB" smtClean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994525" y="3617913"/>
            <a:ext cx="1235075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b="0">
                <a:latin typeface="Arial" charset="0"/>
              </a:rPr>
              <a:t>formula stays the same</a:t>
            </a:r>
          </a:p>
        </p:txBody>
      </p:sp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2540000"/>
            <a:ext cx="5434013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283200" y="4114800"/>
            <a:ext cx="1803400" cy="647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and Absolute references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Sometimes formulae require a mixture of references that change and references which are fixed</a:t>
            </a:r>
          </a:p>
          <a:p>
            <a:endParaRPr lang="en-GB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6019800" y="3962400"/>
            <a:ext cx="1422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= D7 * $B$4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2451100"/>
            <a:ext cx="54435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5029200" y="4114800"/>
            <a:ext cx="990600" cy="76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000" dirty="0" smtClean="0"/>
              <a:t>Exercise 1: Is the reference to cell D6 in the formula </a:t>
            </a:r>
            <a:r>
              <a:rPr lang="en-N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=$D$6*2 </a:t>
            </a:r>
            <a:r>
              <a:rPr lang="en-NZ" sz="2000" dirty="0" smtClean="0">
                <a:cs typeface="Courier New" panose="02070309020205020404" pitchFamily="49" charset="0"/>
              </a:rPr>
              <a:t>a relative or an absolute reference?</a:t>
            </a:r>
          </a:p>
          <a:p>
            <a:r>
              <a:rPr lang="en-NZ" sz="2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An absolute reference</a:t>
            </a:r>
          </a:p>
          <a:p>
            <a:pPr marL="0" indent="0">
              <a:buNone/>
            </a:pPr>
            <a:r>
              <a:rPr lang="en-NZ" sz="2000" dirty="0">
                <a:cs typeface="Courier New" panose="02070309020205020404" pitchFamily="49" charset="0"/>
              </a:rPr>
              <a:t>Imagine that you are keeping track of the sales for tickets at the Olympic games. A number of different sports are located in different venues. Each venue has a number of seats available. Your spreadsheet  will keep track of the number of tickets available and the number actually sold. </a:t>
            </a:r>
          </a:p>
          <a:p>
            <a:pPr marL="0" indent="0">
              <a:buNone/>
            </a:pPr>
            <a:endParaRPr lang="en-NZ" sz="1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2000" dirty="0">
                <a:cs typeface="Courier New" panose="02070309020205020404" pitchFamily="49" charset="0"/>
              </a:rPr>
              <a:t>Exercise 2: Given the following spreadsheet, what formula would you use in cell D6 to calculate the number of tickets remaining?</a:t>
            </a:r>
          </a:p>
          <a:p>
            <a:pPr marL="0" indent="0">
              <a:buNone/>
            </a:pPr>
            <a:endParaRPr lang="en-NZ" dirty="0" smtClean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24" y="4166678"/>
            <a:ext cx="3600000" cy="235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05660" y="4862792"/>
            <a:ext cx="1989744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R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N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=B6 – C6 </a:t>
            </a:r>
          </a:p>
        </p:txBody>
      </p:sp>
    </p:spTree>
    <p:extLst>
      <p:ext uri="{BB962C8B-B14F-4D97-AF65-F5344CB8AC3E}">
        <p14:creationId xmlns:p14="http://schemas.microsoft.com/office/powerpoint/2010/main" val="214324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651028"/>
            <a:ext cx="8781976" cy="5735168"/>
          </a:xfrm>
        </p:spPr>
        <p:txBody>
          <a:bodyPr/>
          <a:lstStyle/>
          <a:p>
            <a:pPr marL="0" indent="0">
              <a:buNone/>
            </a:pPr>
            <a:r>
              <a:rPr lang="en-NZ" sz="2000" dirty="0" smtClean="0">
                <a:cs typeface="Courier New" panose="02070309020205020404" pitchFamily="49" charset="0"/>
              </a:rPr>
              <a:t>Exercise 3: </a:t>
            </a:r>
            <a:r>
              <a:rPr lang="en-NZ" sz="2000" dirty="0">
                <a:cs typeface="Courier New" panose="02070309020205020404" pitchFamily="49" charset="0"/>
              </a:rPr>
              <a:t>W</a:t>
            </a:r>
            <a:r>
              <a:rPr lang="en-NZ" sz="2000" dirty="0" smtClean="0">
                <a:cs typeface="Courier New" panose="02070309020205020404" pitchFamily="49" charset="0"/>
              </a:rPr>
              <a:t>hat formula would you use in cell E8 to calculate the money made from ticket sales?</a:t>
            </a:r>
          </a:p>
          <a:p>
            <a:pPr marL="0" indent="0">
              <a:buNone/>
            </a:pPr>
            <a:endParaRPr lang="en-N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dirty="0" smtClean="0">
              <a:cs typeface="Courier New" panose="02070309020205020404" pitchFamily="49" charset="0"/>
            </a:endParaRPr>
          </a:p>
          <a:p>
            <a:endParaRPr lang="en-NZ" dirty="0">
              <a:cs typeface="Courier New" panose="02070309020205020404" pitchFamily="49" charset="0"/>
            </a:endParaRPr>
          </a:p>
          <a:p>
            <a:endParaRPr lang="en-NZ" dirty="0" smtClean="0">
              <a:cs typeface="Courier New" panose="02070309020205020404" pitchFamily="49" charset="0"/>
            </a:endParaRPr>
          </a:p>
          <a:p>
            <a:endParaRPr lang="en-N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cs typeface="Courier New" panose="02070309020205020404" pitchFamily="49" charset="0"/>
              </a:rPr>
              <a:t>Exercise 4: What formula would you use in cell B11 to calculate the total number of tickets available?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1" y="1351826"/>
            <a:ext cx="4320000" cy="214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235508"/>
            <a:ext cx="4320000" cy="236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40836" y="1995208"/>
            <a:ext cx="3226033" cy="887634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=C8 * $B$3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40835" y="4960890"/>
            <a:ext cx="4122153" cy="887634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=B6</a:t>
            </a:r>
            <a:r>
              <a:rPr kumimoji="0" lang="en-NZ" sz="20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+ B7 + B8 + B9 + B10</a:t>
            </a:r>
            <a:endParaRPr kumimoji="0" lang="en-NZ" sz="20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built-in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Insert a Function</a:t>
            </a:r>
          </a:p>
          <a:p>
            <a:pPr lvl="1"/>
            <a:r>
              <a:rPr lang="en-GB" smtClean="0"/>
              <a:t>Many categories</a:t>
            </a:r>
          </a:p>
          <a:p>
            <a:pPr lvl="1"/>
            <a:r>
              <a:rPr lang="en-GB" smtClean="0"/>
              <a:t>Help is useful</a:t>
            </a: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7400" y="1739900"/>
            <a:ext cx="5351463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Functions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Many functions exist</a:t>
            </a:r>
          </a:p>
          <a:p>
            <a:pPr lvl="1"/>
            <a:r>
              <a:rPr lang="en-GB" smtClean="0"/>
              <a:t>Allow us to make more complicated formulae</a:t>
            </a:r>
          </a:p>
          <a:p>
            <a:pPr lvl="1"/>
            <a:r>
              <a:rPr lang="en-GB" smtClean="0"/>
              <a:t>Examples</a:t>
            </a:r>
          </a:p>
          <a:p>
            <a:pPr lvl="2"/>
            <a:r>
              <a:rPr lang="en-GB" smtClean="0"/>
              <a:t>SUM</a:t>
            </a:r>
          </a:p>
          <a:p>
            <a:pPr lvl="2"/>
            <a:r>
              <a:rPr lang="en-GB" smtClean="0"/>
              <a:t>MAX</a:t>
            </a:r>
          </a:p>
          <a:p>
            <a:pPr lvl="2"/>
            <a:r>
              <a:rPr lang="en-GB" smtClean="0"/>
              <a:t>MIN</a:t>
            </a:r>
          </a:p>
          <a:p>
            <a:pPr lvl="2"/>
            <a:r>
              <a:rPr lang="en-GB" smtClean="0"/>
              <a:t>AVERAGE</a:t>
            </a:r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Specifying a range of cells</a:t>
            </a:r>
          </a:p>
          <a:p>
            <a:pPr lvl="1"/>
            <a:r>
              <a:rPr lang="en-GB" smtClean="0"/>
              <a:t>Top Left cell</a:t>
            </a:r>
          </a:p>
          <a:p>
            <a:pPr lvl="1"/>
            <a:r>
              <a:rPr lang="en-GB" smtClean="0"/>
              <a:t>Bottom Right cell</a:t>
            </a:r>
          </a:p>
          <a:p>
            <a:pPr lvl="1"/>
            <a:r>
              <a:rPr lang="en-GB" smtClean="0"/>
              <a:t>B6:C10</a:t>
            </a:r>
          </a:p>
          <a:p>
            <a:endParaRPr lang="en-GB" smtClean="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733800" y="5259388"/>
            <a:ext cx="500062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bg1"/>
                </a:solidFill>
              </a:rPr>
              <a:t>Functions may apply to a cell or a range of cells</a:t>
            </a:r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2806700"/>
            <a:ext cx="45148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Line 7"/>
          <p:cNvSpPr>
            <a:spLocks noChangeShapeType="1"/>
          </p:cNvSpPr>
          <p:nvPr/>
        </p:nvSpPr>
        <p:spPr bwMode="auto">
          <a:xfrm flipV="1">
            <a:off x="3138488" y="5086350"/>
            <a:ext cx="3211512" cy="460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V="1">
            <a:off x="2600325" y="4318000"/>
            <a:ext cx="2771775" cy="4556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Format of Excel functions: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NZ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NZ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ameOfFunction</a:t>
            </a:r>
            <a:r>
              <a:rPr lang="en-NZ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(comma separated list of parameters)</a:t>
            </a:r>
          </a:p>
          <a:p>
            <a:pPr marL="0" indent="0">
              <a:buNone/>
            </a:pPr>
            <a:endParaRPr lang="en-NZ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dirty="0" smtClean="0">
                <a:cs typeface="Courier New" panose="02070309020205020404" pitchFamily="49" charset="0"/>
              </a:rPr>
              <a:t>Examples:</a:t>
            </a:r>
          </a:p>
          <a:p>
            <a:pPr marL="0" indent="0">
              <a:buNone/>
            </a:pPr>
            <a:endParaRPr lang="en-NZ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=SUM(5,6,7)</a:t>
            </a:r>
          </a:p>
          <a:p>
            <a:pPr marL="0" indent="0">
              <a:buNone/>
            </a:pPr>
            <a:r>
              <a:rPr lang="en-NZ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=AVERAGE(A2:D2)</a:t>
            </a:r>
            <a:endParaRPr lang="en-NZ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1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The 1st Killer App. VisiCalc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smtClean="0"/>
              <a:t>The idea for the electronic spreadsheet came to me while I was a student at the Harvard Business School, working on my MBA degree, in the spring of 1978. Sitting in Aldrich Hall, room 108, I would daydream. "Imagine if my calculator had a ball in its back, like a mouse..." (I had seen a mouse previously, I think in a demonstration at a conference by Doug Engelbart, and maybe the Alto). </a:t>
            </a:r>
          </a:p>
          <a:p>
            <a:endParaRPr lang="en-NZ" smtClean="0"/>
          </a:p>
          <a:p>
            <a:r>
              <a:rPr lang="en-NZ" smtClean="0"/>
              <a:t>And "..imagine if I had a heads-up display, like in a fighter plane, where I could see the virtual image hanging in the air in front of me. I could just move my mouse/keyboard calculator around, punch in a few numbers, circle them to get a sum, do some calculations, and answer '10% will be fine!'" (10% was always the answer in those days when we couldn't do very complicated calculations...)</a:t>
            </a:r>
          </a:p>
          <a:p>
            <a:endParaRPr lang="en-NZ" smtClean="0"/>
          </a:p>
          <a:p>
            <a:r>
              <a:rPr lang="en-NZ" smtClean="0"/>
              <a:t>Source: www.bricklin.com/history/intro.htm</a:t>
            </a:r>
            <a:endParaRPr lang="en-NZ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Boolean Logic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Boolean value</a:t>
            </a:r>
          </a:p>
          <a:p>
            <a:pPr lvl="1" eaLnBrk="1" hangingPunct="1"/>
            <a:r>
              <a:rPr lang="en-GB" smtClean="0"/>
              <a:t>True or False</a:t>
            </a:r>
          </a:p>
          <a:p>
            <a:pPr lvl="1" eaLnBrk="1" hangingPunct="1"/>
            <a:r>
              <a:rPr lang="en-GB" smtClean="0"/>
              <a:t>2-valued logic</a:t>
            </a:r>
          </a:p>
          <a:p>
            <a:pPr eaLnBrk="1" hangingPunct="1"/>
            <a:endParaRPr lang="en-GB" sz="1200" smtClean="0"/>
          </a:p>
          <a:p>
            <a:pPr eaLnBrk="1" hangingPunct="1"/>
            <a:r>
              <a:rPr lang="en-GB" smtClean="0"/>
              <a:t>Compare two different values</a:t>
            </a:r>
          </a:p>
          <a:p>
            <a:pPr lvl="1" eaLnBrk="1" hangingPunct="1"/>
            <a:r>
              <a:rPr lang="en-GB" smtClean="0"/>
              <a:t>= </a:t>
            </a:r>
          </a:p>
          <a:p>
            <a:pPr lvl="1" eaLnBrk="1" hangingPunct="1"/>
            <a:r>
              <a:rPr lang="en-GB" smtClean="0"/>
              <a:t>&gt;</a:t>
            </a:r>
          </a:p>
          <a:p>
            <a:pPr lvl="1" eaLnBrk="1" hangingPunct="1"/>
            <a:r>
              <a:rPr lang="en-GB" smtClean="0"/>
              <a:t>&lt;</a:t>
            </a:r>
          </a:p>
          <a:p>
            <a:pPr lvl="1" eaLnBrk="1" hangingPunct="1"/>
            <a:r>
              <a:rPr lang="en-GB" smtClean="0"/>
              <a:t>&gt;=</a:t>
            </a:r>
          </a:p>
          <a:p>
            <a:pPr lvl="1" eaLnBrk="1" hangingPunct="1"/>
            <a:r>
              <a:rPr lang="en-GB" smtClean="0"/>
              <a:t>&lt;=</a:t>
            </a:r>
          </a:p>
          <a:p>
            <a:pPr eaLnBrk="1" hangingPunct="1"/>
            <a:endParaRPr lang="en-GB" sz="1200" smtClean="0"/>
          </a:p>
          <a:p>
            <a:pPr eaLnBrk="1" hangingPunct="1"/>
            <a:r>
              <a:rPr lang="en-GB" smtClean="0"/>
              <a:t>Example.  Are the following true or false?</a:t>
            </a:r>
          </a:p>
          <a:p>
            <a:pPr lvl="1" eaLnBrk="1" hangingPunct="1"/>
            <a:r>
              <a:rPr lang="en-GB" smtClean="0"/>
              <a:t>=(3 = 4)</a:t>
            </a:r>
          </a:p>
          <a:p>
            <a:pPr lvl="1" eaLnBrk="1" hangingPunct="1"/>
            <a:r>
              <a:rPr lang="en-GB" smtClean="0"/>
              <a:t>=(4 &lt; 6)</a:t>
            </a:r>
          </a:p>
          <a:p>
            <a:pPr lvl="1" eaLnBrk="1" hangingPunct="1"/>
            <a:r>
              <a:rPr lang="en-GB" smtClean="0"/>
              <a:t>=(MAX(5, 6) = 5)</a:t>
            </a:r>
          </a:p>
          <a:p>
            <a:pPr lvl="1" eaLnBrk="1" hangingPunct="1"/>
            <a:r>
              <a:rPr lang="en-GB" smtClean="0"/>
              <a:t>=(SUM(1,2,3) = 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IF functions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Makes a decision</a:t>
            </a:r>
          </a:p>
          <a:p>
            <a:pPr lvl="1" eaLnBrk="1" hangingPunct="1"/>
            <a:r>
              <a:rPr lang="en-GB" smtClean="0"/>
              <a:t>Different values used in the cell depending on the logical test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algn="ctr" eaLnBrk="1" hangingPunct="1"/>
            <a:r>
              <a:rPr lang="en-GB" smtClean="0"/>
              <a:t>IF( logical_test , value_if_true, value_if_false 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9750" y="4324350"/>
            <a:ext cx="29019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/>
              <a:t>Must be either true or false</a:t>
            </a:r>
          </a:p>
          <a:p>
            <a:pPr lvl="1" eaLnBrk="0" hangingPunct="0">
              <a:buFontTx/>
              <a:buChar char="•"/>
            </a:pPr>
            <a:r>
              <a:rPr lang="en-GB" b="0"/>
              <a:t> value</a:t>
            </a:r>
          </a:p>
          <a:p>
            <a:pPr lvl="1" eaLnBrk="0" hangingPunct="0">
              <a:buFontTx/>
              <a:buChar char="•"/>
            </a:pPr>
            <a:r>
              <a:rPr lang="en-GB" b="0"/>
              <a:t> condition (test)</a:t>
            </a:r>
          </a:p>
          <a:p>
            <a:pPr lvl="1" eaLnBrk="0" hangingPunct="0">
              <a:buFontTx/>
              <a:buChar char="•"/>
            </a:pPr>
            <a:r>
              <a:rPr lang="en-GB" b="0"/>
              <a:t> boolean function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48025" y="5391150"/>
            <a:ext cx="2239963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b="0"/>
              <a:t>This value appears in the cell if the boolean is true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383338" y="5391150"/>
            <a:ext cx="22415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b="0"/>
              <a:t>This value appears in the cell if the boolean is false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2152650" y="3249613"/>
            <a:ext cx="363538" cy="9636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V="1">
            <a:off x="4483100" y="3160713"/>
            <a:ext cx="177800" cy="2328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flipH="1" flipV="1">
            <a:off x="6902450" y="3160713"/>
            <a:ext cx="627063" cy="2239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Boolean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AND( a, b )</a:t>
            </a:r>
          </a:p>
          <a:p>
            <a:pPr lvl="1" eaLnBrk="1" hangingPunct="1"/>
            <a:r>
              <a:rPr lang="en-GB" smtClean="0"/>
              <a:t>True only when a and b are both true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OR( a, b )</a:t>
            </a:r>
          </a:p>
          <a:p>
            <a:pPr lvl="1" eaLnBrk="1" hangingPunct="1"/>
            <a:r>
              <a:rPr lang="en-GB" smtClean="0"/>
              <a:t>True if either a is true or b is true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NOT( a )</a:t>
            </a:r>
          </a:p>
          <a:p>
            <a:pPr lvl="1" eaLnBrk="1" hangingPunct="1"/>
            <a:r>
              <a:rPr lang="en-GB" smtClean="0"/>
              <a:t>True only when a is false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Are the following formulae TRUE or FALSE?</a:t>
            </a:r>
          </a:p>
          <a:p>
            <a:pPr lvl="1" eaLnBrk="1" hangingPunct="1"/>
            <a:r>
              <a:rPr lang="en-GB" smtClean="0"/>
              <a:t>=AND( 3 = 4, 2 = 2 )</a:t>
            </a:r>
          </a:p>
          <a:p>
            <a:pPr lvl="1" eaLnBrk="1" hangingPunct="1"/>
            <a:r>
              <a:rPr lang="en-GB" smtClean="0"/>
              <a:t>=OR( 7 &lt; 5, 3 &gt; 3 ) </a:t>
            </a:r>
          </a:p>
          <a:p>
            <a:pPr lvl="1" eaLnBrk="1" hangingPunct="1"/>
            <a:r>
              <a:rPr lang="en-GB" smtClean="0"/>
              <a:t>=NOT( 3 = 2 )</a:t>
            </a:r>
          </a:p>
          <a:p>
            <a:pPr lvl="1" eaLnBrk="1" hangingPunct="1"/>
            <a:r>
              <a:rPr lang="en-GB" smtClean="0"/>
              <a:t>=OR( AND( 2 = 3, 4 &gt; 3 ), NOT( 2 = 3 )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  <a:p>
            <a:pPr lvl="1"/>
            <a:r>
              <a:rPr lang="en-US" smtClean="0"/>
              <a:t>Dan Bricklin and Bob Frankston</a:t>
            </a:r>
          </a:p>
          <a:p>
            <a:pPr lvl="1"/>
            <a:r>
              <a:rPr lang="en-US" smtClean="0"/>
              <a:t>VisiCalc released in 1979.</a:t>
            </a:r>
            <a:endParaRPr lang="en-US" dirty="0" smtClean="0"/>
          </a:p>
        </p:txBody>
      </p:sp>
      <p:pic>
        <p:nvPicPr>
          <p:cNvPr id="5128" name="Picture 8" descr="File:Dan Brick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624" y="2264044"/>
            <a:ext cx="3226032" cy="4257664"/>
          </a:xfrm>
          <a:prstGeom prst="rect">
            <a:avLst/>
          </a:prstGeom>
          <a:noFill/>
        </p:spPr>
      </p:pic>
      <p:pic>
        <p:nvPicPr>
          <p:cNvPr id="5130" name="Picture 10" descr="File:Bob Frankston, crop.jpg"/>
          <p:cNvPicPr>
            <a:picLocks noChangeAspect="1" noChangeArrowheads="1"/>
          </p:cNvPicPr>
          <p:nvPr/>
        </p:nvPicPr>
        <p:blipFill>
          <a:blip r:embed="rId4" cstate="print"/>
          <a:srcRect b="32285"/>
          <a:stretch>
            <a:fillRect/>
          </a:stretch>
        </p:blipFill>
        <p:spPr bwMode="auto">
          <a:xfrm>
            <a:off x="4695138" y="2264044"/>
            <a:ext cx="3825932" cy="4211764"/>
          </a:xfrm>
          <a:prstGeom prst="rect">
            <a:avLst/>
          </a:prstGeom>
          <a:noFill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Visible Calculator</a:t>
            </a:r>
          </a:p>
          <a:p>
            <a:pPr lvl="1"/>
            <a:r>
              <a:rPr lang="en-US" smtClean="0"/>
              <a:t>Organize calculations as we would on paper - in columns and rows.</a:t>
            </a:r>
          </a:p>
          <a:p>
            <a:pPr lvl="1"/>
            <a:r>
              <a:rPr lang="en-US" smtClean="0"/>
              <a:t>Supports automatic updating of calculations.</a:t>
            </a:r>
          </a:p>
          <a:p>
            <a:pPr lvl="1"/>
            <a:r>
              <a:rPr lang="en-US" smtClean="0"/>
              <a:t>Copy formulas so we may apply these to large amounts of data.</a:t>
            </a:r>
            <a:endParaRPr lang="en-US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804" y="2527727"/>
            <a:ext cx="5756606" cy="394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695700"/>
            <a:ext cx="26765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Microsoft Excel - Overview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28700"/>
            <a:ext cx="8229600" cy="5491163"/>
          </a:xfrm>
        </p:spPr>
        <p:txBody>
          <a:bodyPr/>
          <a:lstStyle/>
          <a:p>
            <a:pPr eaLnBrk="1" hangingPunct="1"/>
            <a:r>
              <a:rPr lang="en-GB" smtClean="0"/>
              <a:t>Used to represent a table of data</a:t>
            </a:r>
          </a:p>
          <a:p>
            <a:pPr lvl="1" eaLnBrk="1" hangingPunct="1"/>
            <a:r>
              <a:rPr lang="en-GB" smtClean="0"/>
              <a:t>Rows (labelled with numbers) </a:t>
            </a:r>
          </a:p>
          <a:p>
            <a:pPr lvl="1" eaLnBrk="1" hangingPunct="1"/>
            <a:r>
              <a:rPr lang="en-GB" smtClean="0"/>
              <a:t>Columns (labelled with letters)</a:t>
            </a:r>
          </a:p>
          <a:p>
            <a:pPr lvl="1" eaLnBrk="1" hangingPunct="1"/>
            <a:r>
              <a:rPr lang="en-GB" smtClean="0"/>
              <a:t>Cells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033838" y="2981325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Columns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1614488" y="4414838"/>
            <a:ext cx="798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Rows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1435100" y="33401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Current cell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6632575" y="36972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Entry box</a:t>
            </a:r>
          </a:p>
        </p:txBody>
      </p:sp>
      <p:sp>
        <p:nvSpPr>
          <p:cNvPr id="7177" name="Line 21"/>
          <p:cNvSpPr>
            <a:spLocks noChangeShapeType="1"/>
          </p:cNvSpPr>
          <p:nvPr/>
        </p:nvSpPr>
        <p:spPr bwMode="auto">
          <a:xfrm>
            <a:off x="2868613" y="3517900"/>
            <a:ext cx="538162" cy="628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78" name="Rectangle 23"/>
          <p:cNvSpPr>
            <a:spLocks noChangeArrowheads="1"/>
          </p:cNvSpPr>
          <p:nvPr/>
        </p:nvSpPr>
        <p:spPr bwMode="auto">
          <a:xfrm>
            <a:off x="4213225" y="6207125"/>
            <a:ext cx="493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http://en.wikipedia.org/wiki/Microsoft_Excel</a:t>
            </a:r>
          </a:p>
        </p:txBody>
      </p:sp>
      <p:sp>
        <p:nvSpPr>
          <p:cNvPr id="7179" name="Line 20"/>
          <p:cNvSpPr>
            <a:spLocks noChangeShapeType="1"/>
          </p:cNvSpPr>
          <p:nvPr/>
        </p:nvSpPr>
        <p:spPr bwMode="auto">
          <a:xfrm>
            <a:off x="2420938" y="4594225"/>
            <a:ext cx="717550" cy="447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0" name="Line 19"/>
          <p:cNvSpPr>
            <a:spLocks noChangeShapeType="1"/>
          </p:cNvSpPr>
          <p:nvPr/>
        </p:nvSpPr>
        <p:spPr bwMode="auto">
          <a:xfrm flipV="1">
            <a:off x="2420938" y="4594225"/>
            <a:ext cx="7175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1" name="Line 18"/>
          <p:cNvSpPr>
            <a:spLocks noChangeShapeType="1"/>
          </p:cNvSpPr>
          <p:nvPr/>
        </p:nvSpPr>
        <p:spPr bwMode="auto">
          <a:xfrm flipV="1">
            <a:off x="2419350" y="4235450"/>
            <a:ext cx="719138" cy="358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 flipH="1" flipV="1">
            <a:off x="5549900" y="3830638"/>
            <a:ext cx="1082675" cy="46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>
            <a:off x="3676650" y="3340100"/>
            <a:ext cx="984250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H="1">
            <a:off x="4303713" y="3340100"/>
            <a:ext cx="357187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4660900" y="3340100"/>
            <a:ext cx="269875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4660900" y="3340100"/>
            <a:ext cx="806450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>
            <a:off x="2876550" y="3517900"/>
            <a:ext cx="628650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Changing appearance of cells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Alter Size</a:t>
            </a:r>
          </a:p>
          <a:p>
            <a:pPr lvl="1"/>
            <a:r>
              <a:rPr lang="en-GB" smtClean="0"/>
              <a:t>Click on cell separator and drag</a:t>
            </a:r>
          </a:p>
          <a:p>
            <a:endParaRPr lang="en-GB" smtClean="0"/>
          </a:p>
          <a:p>
            <a:r>
              <a:rPr lang="en-GB" smtClean="0"/>
              <a:t>Add Borders</a:t>
            </a:r>
          </a:p>
          <a:p>
            <a:pPr lvl="1"/>
            <a:r>
              <a:rPr lang="en-GB" smtClean="0"/>
              <a:t>Format Cell</a:t>
            </a:r>
          </a:p>
          <a:p>
            <a:endParaRPr lang="en-GB" smtClean="0"/>
          </a:p>
          <a:p>
            <a:r>
              <a:rPr lang="en-GB" smtClean="0"/>
              <a:t>Add Shading</a:t>
            </a:r>
          </a:p>
          <a:p>
            <a:pPr lvl="1"/>
            <a:r>
              <a:rPr lang="en-GB" smtClean="0"/>
              <a:t>Format Cell</a:t>
            </a:r>
          </a:p>
          <a:p>
            <a:pPr lvl="1"/>
            <a:endParaRPr lang="en-GB" smtClean="0"/>
          </a:p>
          <a:p>
            <a:r>
              <a:rPr lang="en-GB" smtClean="0"/>
              <a:t>Font</a:t>
            </a:r>
          </a:p>
          <a:p>
            <a:pPr lvl="1"/>
            <a:r>
              <a:rPr lang="en-GB" smtClean="0"/>
              <a:t>Style</a:t>
            </a:r>
          </a:p>
          <a:p>
            <a:pPr lvl="1"/>
            <a:r>
              <a:rPr lang="en-GB" smtClean="0"/>
              <a:t>Size</a:t>
            </a:r>
          </a:p>
          <a:p>
            <a:pPr lvl="1"/>
            <a:r>
              <a:rPr lang="en-GB" smtClean="0"/>
              <a:t>Alignment</a:t>
            </a:r>
          </a:p>
          <a:p>
            <a:pPr lvl="1"/>
            <a:endParaRPr lang="en-GB" smtClean="0"/>
          </a:p>
          <a:p>
            <a:r>
              <a:rPr lang="en-GB" smtClean="0"/>
              <a:t>Numbers</a:t>
            </a:r>
          </a:p>
          <a:p>
            <a:pPr lvl="1"/>
            <a:r>
              <a:rPr lang="en-GB" smtClean="0"/>
              <a:t>Decimal points</a:t>
            </a:r>
          </a:p>
          <a:p>
            <a:pPr lvl="1"/>
            <a:endParaRPr lang="en-GB" smtClean="0"/>
          </a:p>
        </p:txBody>
      </p:sp>
      <p:pic>
        <p:nvPicPr>
          <p:cNvPr id="819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2900" y="2362200"/>
            <a:ext cx="5930900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Entering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Cells contain</a:t>
            </a:r>
          </a:p>
          <a:p>
            <a:pPr lvl="1"/>
            <a:r>
              <a:rPr lang="en-GB" smtClean="0"/>
              <a:t>Text</a:t>
            </a:r>
          </a:p>
          <a:p>
            <a:pPr lvl="1"/>
            <a:r>
              <a:rPr lang="en-GB" smtClean="0"/>
              <a:t>Numbers</a:t>
            </a:r>
          </a:p>
          <a:p>
            <a:pPr lvl="1"/>
            <a:r>
              <a:rPr lang="en-GB" smtClean="0"/>
              <a:t>Formulae</a:t>
            </a:r>
            <a:br>
              <a:rPr lang="en-GB" smtClean="0"/>
            </a:br>
            <a:r>
              <a:rPr lang="en-GB" smtClean="0"/>
              <a:t>(start with “=“)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endParaRPr lang="en-GB" smtClean="0"/>
          </a:p>
          <a:p>
            <a:r>
              <a:rPr lang="en-GB" smtClean="0"/>
              <a:t>Entry box</a:t>
            </a:r>
          </a:p>
          <a:p>
            <a:pPr lvl="1"/>
            <a:r>
              <a:rPr lang="en-GB" smtClean="0"/>
              <a:t>Type data in entry box</a:t>
            </a:r>
          </a:p>
          <a:p>
            <a:pPr lvl="1"/>
            <a:r>
              <a:rPr lang="en-GB" smtClean="0"/>
              <a:t>Hit Enter key to accept value</a:t>
            </a:r>
          </a:p>
          <a:p>
            <a:pPr lvl="1"/>
            <a:r>
              <a:rPr lang="en-GB" smtClean="0"/>
              <a:t>All formulae are recalculated</a:t>
            </a:r>
          </a:p>
          <a:p>
            <a:pPr lvl="1"/>
            <a:r>
              <a:rPr lang="en-GB" smtClean="0"/>
              <a:t>Results shown in each cell</a:t>
            </a:r>
          </a:p>
          <a:p>
            <a:pPr lvl="1"/>
            <a:endParaRPr lang="en-GB" smtClean="0"/>
          </a:p>
          <a:p>
            <a:endParaRPr lang="en-GB" smtClean="0"/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5300" y="939800"/>
            <a:ext cx="4359275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Formulae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Entering formulae</a:t>
            </a:r>
          </a:p>
          <a:p>
            <a:pPr lvl="1"/>
            <a:r>
              <a:rPr lang="en-GB" smtClean="0"/>
              <a:t>Always begin with an equals sign</a:t>
            </a:r>
          </a:p>
          <a:p>
            <a:pPr lvl="1"/>
            <a:r>
              <a:rPr lang="en-GB" smtClean="0"/>
              <a:t>Calculation typed into entry box</a:t>
            </a:r>
          </a:p>
          <a:p>
            <a:pPr lvl="1"/>
            <a:r>
              <a:rPr lang="en-GB" smtClean="0"/>
              <a:t>Result displayed in the cell</a:t>
            </a:r>
          </a:p>
          <a:p>
            <a:endParaRPr lang="en-GB" smtClean="0"/>
          </a:p>
        </p:txBody>
      </p:sp>
      <p:pic>
        <p:nvPicPr>
          <p:cNvPr id="1024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451100"/>
            <a:ext cx="39116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327775" y="1816100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Formula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28650" y="3967163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Result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 flipH="1">
            <a:off x="5461000" y="2451100"/>
            <a:ext cx="1076325" cy="17033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1460500" y="4318000"/>
            <a:ext cx="1792288" cy="717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Cell 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Cell Reference</a:t>
            </a:r>
          </a:p>
          <a:p>
            <a:pPr lvl="1"/>
            <a:r>
              <a:rPr lang="en-GB" smtClean="0"/>
              <a:t>Formulae refer to other cells</a:t>
            </a:r>
          </a:p>
          <a:p>
            <a:pPr lvl="1"/>
            <a:r>
              <a:rPr lang="en-GB" smtClean="0"/>
              <a:t>Specify cell location using Row and Column IDs</a:t>
            </a:r>
          </a:p>
          <a:p>
            <a:endParaRPr lang="en-GB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2700" y="2451100"/>
            <a:ext cx="67564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Spreadsheet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15538</TotalTime>
  <Words>1074</Words>
  <Application>Microsoft Office PowerPoint</Application>
  <PresentationFormat>On-screen Show (4:3)</PresentationFormat>
  <Paragraphs>264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Helvetica</vt:lpstr>
      <vt:lpstr>compsci-theme</vt:lpstr>
      <vt:lpstr>COMPSCI 111 / 111G Mastering Cyberspace:   An introduction to practical computing</vt:lpstr>
      <vt:lpstr>The 1st Killer App. VisiCalc</vt:lpstr>
      <vt:lpstr>Development</vt:lpstr>
      <vt:lpstr>Design</vt:lpstr>
      <vt:lpstr>Microsoft Excel - Overview</vt:lpstr>
      <vt:lpstr>Changing appearance of cells</vt:lpstr>
      <vt:lpstr>Entering Data</vt:lpstr>
      <vt:lpstr>Formulae</vt:lpstr>
      <vt:lpstr>Using Cell References</vt:lpstr>
      <vt:lpstr>Filling Down and Filling Right</vt:lpstr>
      <vt:lpstr>Filling Cells with Formulae</vt:lpstr>
      <vt:lpstr>Relative References</vt:lpstr>
      <vt:lpstr>Cell references that don’t change</vt:lpstr>
      <vt:lpstr>Relative and Absolute references</vt:lpstr>
      <vt:lpstr>Exercises</vt:lpstr>
      <vt:lpstr>Exercises</vt:lpstr>
      <vt:lpstr>Using built-in functions</vt:lpstr>
      <vt:lpstr>Functions</vt:lpstr>
      <vt:lpstr>Functions</vt:lpstr>
      <vt:lpstr>Boolean Logic</vt:lpstr>
      <vt:lpstr>IF functions</vt:lpstr>
      <vt:lpstr>Boolean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112</cp:revision>
  <cp:lastPrinted>2006-02-25T01:55:21Z</cp:lastPrinted>
  <dcterms:created xsi:type="dcterms:W3CDTF">2004-03-22T04:42:11Z</dcterms:created>
  <dcterms:modified xsi:type="dcterms:W3CDTF">2016-10-03T08:39:44Z</dcterms:modified>
</cp:coreProperties>
</file>