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2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8" r:id="rId3"/>
    <p:sldId id="259" r:id="rId4"/>
    <p:sldId id="294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95" r:id="rId16"/>
    <p:sldId id="296" r:id="rId17"/>
    <p:sldId id="271" r:id="rId18"/>
    <p:sldId id="272" r:id="rId19"/>
    <p:sldId id="297" r:id="rId20"/>
    <p:sldId id="273" r:id="rId21"/>
    <p:sldId id="277" r:id="rId22"/>
    <p:sldId id="274" r:id="rId23"/>
  </p:sldIdLst>
  <p:sldSz cx="9144000" cy="6858000" type="screen4x3"/>
  <p:notesSz cx="7099300" cy="10234613"/>
  <p:defaultTextStyle>
    <a:defPPr>
      <a:defRPr lang="en-NZ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000099"/>
    <a:srgbClr val="66CCFF"/>
    <a:srgbClr val="8603F1"/>
    <a:srgbClr val="8502F6"/>
    <a:srgbClr val="8402F4"/>
    <a:srgbClr val="66FF66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48" autoAdjust="0"/>
    <p:restoredTop sz="88915" autoAdjust="0"/>
  </p:normalViewPr>
  <p:slideViewPr>
    <p:cSldViewPr>
      <p:cViewPr varScale="1">
        <p:scale>
          <a:sx n="119" d="100"/>
          <a:sy n="119" d="100"/>
        </p:scale>
        <p:origin x="1260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4" d="100"/>
          <a:sy n="74" d="100"/>
        </p:scale>
        <p:origin x="-2502" y="-120"/>
      </p:cViewPr>
      <p:guideLst>
        <p:guide orient="horz" pos="3223"/>
        <p:guide pos="2236"/>
      </p:guideLst>
    </p:cSldViewPr>
  </p:notesViewPr>
  <p:gridSpacing cx="89612" cy="89612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410" tIns="50207" rIns="100410" bIns="50207" numCol="1" anchor="t" anchorCtr="0" compatLnSpc="1">
            <a:prstTxWarp prst="textNoShape">
              <a:avLst/>
            </a:prstTxWarp>
          </a:bodyPr>
          <a:lstStyle>
            <a:lvl1pPr defTabSz="1004888">
              <a:defRPr sz="1300" b="0">
                <a:latin typeface="Arial" charset="0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410" tIns="50207" rIns="100410" bIns="50207" numCol="1" anchor="t" anchorCtr="0" compatLnSpc="1">
            <a:prstTxWarp prst="textNoShape">
              <a:avLst/>
            </a:prstTxWarp>
          </a:bodyPr>
          <a:lstStyle>
            <a:lvl1pPr algn="r" defTabSz="1004888">
              <a:defRPr sz="1300" b="0">
                <a:latin typeface="Arial" charset="0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138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410" tIns="50207" rIns="100410" bIns="50207" numCol="1" anchor="b" anchorCtr="0" compatLnSpc="1">
            <a:prstTxWarp prst="textNoShape">
              <a:avLst/>
            </a:prstTxWarp>
          </a:bodyPr>
          <a:lstStyle>
            <a:lvl1pPr defTabSz="1004888">
              <a:defRPr sz="1300" b="0">
                <a:latin typeface="Arial" charset="0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138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410" tIns="50207" rIns="100410" bIns="50207" numCol="1" anchor="b" anchorCtr="0" compatLnSpc="1">
            <a:prstTxWarp prst="textNoShape">
              <a:avLst/>
            </a:prstTxWarp>
          </a:bodyPr>
          <a:lstStyle>
            <a:lvl1pPr algn="r" defTabSz="1004888">
              <a:defRPr sz="1300" b="0">
                <a:latin typeface="Arial" charset="0"/>
              </a:defRPr>
            </a:lvl1pPr>
          </a:lstStyle>
          <a:p>
            <a:pPr>
              <a:defRPr/>
            </a:pPr>
            <a:fld id="{A784EA00-9CE7-4817-991F-26683893E987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631163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555" tIns="50778" rIns="101555" bIns="50778" numCol="1" anchor="t" anchorCtr="0" compatLnSpc="1">
            <a:prstTxWarp prst="textNoShape">
              <a:avLst/>
            </a:prstTxWarp>
          </a:bodyPr>
          <a:lstStyle>
            <a:lvl1pPr defTabSz="1017588">
              <a:defRPr sz="1300" b="0">
                <a:latin typeface="Arial" charset="0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555" tIns="50778" rIns="101555" bIns="50778" numCol="1" anchor="t" anchorCtr="0" compatLnSpc="1">
            <a:prstTxWarp prst="textNoShape">
              <a:avLst/>
            </a:prstTxWarp>
          </a:bodyPr>
          <a:lstStyle>
            <a:lvl1pPr algn="r" defTabSz="1017588">
              <a:defRPr sz="1300" b="0">
                <a:latin typeface="Arial" charset="0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5363" y="768350"/>
            <a:ext cx="5113337" cy="38354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1200" y="4862513"/>
            <a:ext cx="5676900" cy="460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555" tIns="50778" rIns="101555" bIns="5077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NZ" noProof="0" smtClean="0"/>
              <a:t>Click to edit Master text styles</a:t>
            </a:r>
          </a:p>
          <a:p>
            <a:pPr lvl="1"/>
            <a:r>
              <a:rPr lang="en-NZ" noProof="0" smtClean="0"/>
              <a:t>Second level</a:t>
            </a:r>
          </a:p>
          <a:p>
            <a:pPr lvl="2"/>
            <a:r>
              <a:rPr lang="en-NZ" noProof="0" smtClean="0"/>
              <a:t>Third level</a:t>
            </a:r>
          </a:p>
          <a:p>
            <a:pPr lvl="3"/>
            <a:r>
              <a:rPr lang="en-NZ" noProof="0" smtClean="0"/>
              <a:t>Fourth level</a:t>
            </a:r>
          </a:p>
          <a:p>
            <a:pPr lvl="4"/>
            <a:r>
              <a:rPr lang="en-NZ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6575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555" tIns="50778" rIns="101555" bIns="50778" numCol="1" anchor="b" anchorCtr="0" compatLnSpc="1">
            <a:prstTxWarp prst="textNoShape">
              <a:avLst/>
            </a:prstTxWarp>
          </a:bodyPr>
          <a:lstStyle>
            <a:lvl1pPr defTabSz="1017588">
              <a:defRPr sz="1300" b="0">
                <a:latin typeface="Arial" charset="0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3438"/>
            <a:ext cx="3076575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555" tIns="50778" rIns="101555" bIns="50778" numCol="1" anchor="b" anchorCtr="0" compatLnSpc="1">
            <a:prstTxWarp prst="textNoShape">
              <a:avLst/>
            </a:prstTxWarp>
          </a:bodyPr>
          <a:lstStyle>
            <a:lvl1pPr algn="r" defTabSz="1017588">
              <a:defRPr sz="1300" b="0">
                <a:latin typeface="Arial" charset="0"/>
              </a:defRPr>
            </a:lvl1pPr>
          </a:lstStyle>
          <a:p>
            <a:pPr>
              <a:defRPr/>
            </a:pPr>
            <a:fld id="{9FF40873-8342-4A39-BC9F-1BCFD93FDC7B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203177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Relationship Id="rId4" Type="http://schemas.openxmlformats.org/officeDocument/2006/relationships/image" Target="../media/image3.jpeg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File:Dan_Bricklin.jpg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en.wikipedia.org/wiki/File:Bob_Frankston,_crop.jpg" TargetMode="Externa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604F41-A978-43F7-A39A-F8B3CB482006}" type="slidenum">
              <a:rPr lang="en-NZ" smtClean="0"/>
              <a:pPr/>
              <a:t>1</a:t>
            </a:fld>
            <a:endParaRPr lang="en-NZ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3098383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313DA2-4AD2-4DFA-8574-38099ADEEB85}" type="slidenum">
              <a:rPr lang="en-NZ" smtClean="0"/>
              <a:pPr/>
              <a:t>10</a:t>
            </a:fld>
            <a:endParaRPr lang="en-NZ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304090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A68918-0590-4B42-B62D-941BF5F4B7C9}" type="slidenum">
              <a:rPr lang="en-NZ" smtClean="0"/>
              <a:pPr/>
              <a:t>11</a:t>
            </a:fld>
            <a:endParaRPr lang="en-NZ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930577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7BAA7BA-5CE8-4E56-91FB-E1253E1653EE}" type="slidenum">
              <a:rPr lang="en-NZ" smtClean="0"/>
              <a:pPr/>
              <a:t>12</a:t>
            </a:fld>
            <a:endParaRPr lang="en-NZ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550655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307A5E1-1C2A-4911-8E05-2CC7FE49249B}" type="slidenum">
              <a:rPr lang="en-NZ" smtClean="0"/>
              <a:pPr/>
              <a:t>13</a:t>
            </a:fld>
            <a:endParaRPr lang="en-NZ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6889923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0F184A-8C22-440F-BC98-4D6581C92B91}" type="slidenum">
              <a:rPr lang="en-NZ" smtClean="0"/>
              <a:pPr/>
              <a:t>14</a:t>
            </a:fld>
            <a:endParaRPr lang="en-NZ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7225747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6CB544-1A46-4F53-926E-415A4544FAA0}" type="slidenum">
              <a:rPr lang="en-NZ" smtClean="0"/>
              <a:pPr/>
              <a:t>17</a:t>
            </a:fld>
            <a:endParaRPr lang="en-NZ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29401013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A9625F-1358-4AEF-9EF2-AC301A230F7C}" type="slidenum">
              <a:rPr lang="en-NZ" smtClean="0"/>
              <a:pPr/>
              <a:t>18</a:t>
            </a:fld>
            <a:endParaRPr lang="en-NZ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2585740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9A9DB2-5B25-45AB-A0F9-873396BB2B2F}" type="slidenum">
              <a:rPr lang="en-NZ" smtClean="0"/>
              <a:pPr/>
              <a:t>20</a:t>
            </a:fld>
            <a:endParaRPr lang="en-NZ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1910255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58463B-8CB3-481B-91B9-FFA8989965C7}" type="slidenum">
              <a:rPr lang="en-NZ" smtClean="0"/>
              <a:pPr/>
              <a:t>21</a:t>
            </a:fld>
            <a:endParaRPr lang="en-NZ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1529962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87829A-1CEB-45E8-A141-6C9B40314F72}" type="slidenum">
              <a:rPr lang="en-NZ" smtClean="0"/>
              <a:pPr/>
              <a:t>22</a:t>
            </a:fld>
            <a:endParaRPr lang="en-NZ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38810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24F019-59D7-4C8A-B441-44EBC8C1C5F9}" type="slidenum">
              <a:rPr lang="en-NZ" smtClean="0"/>
              <a:pPr/>
              <a:t>2</a:t>
            </a:fld>
            <a:endParaRPr lang="en-NZ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  <p:pic>
        <p:nvPicPr>
          <p:cNvPr id="5" name="Picture 5" descr="0482c35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9321436" y="3697836"/>
            <a:ext cx="1939925" cy="23018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6" name="Picture 4" descr="046d413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321436" y="919864"/>
            <a:ext cx="1914525" cy="2482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047695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B577686-F95A-4FAA-9EEF-5C532C3B43CB}" type="slidenum">
              <a:rPr lang="en-NZ" smtClean="0"/>
              <a:pPr/>
              <a:t>3</a:t>
            </a:fld>
            <a:endParaRPr lang="en-NZ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NZ" dirty="0" smtClean="0">
                <a:hlinkClick r:id="rId3"/>
              </a:rPr>
              <a:t>http://en.wikipedia.org/wiki/File:Dan_Bricklin.jpg</a:t>
            </a:r>
            <a:endParaRPr lang="en-NZ" dirty="0" smtClean="0"/>
          </a:p>
          <a:p>
            <a:pPr eaLnBrk="1" hangingPunct="1"/>
            <a:endParaRPr lang="mi-NZ" dirty="0" smtClean="0"/>
          </a:p>
          <a:p>
            <a:pPr eaLnBrk="1" hangingPunct="1"/>
            <a:r>
              <a:rPr lang="en-NZ" dirty="0" smtClean="0">
                <a:hlinkClick r:id="rId4"/>
              </a:rPr>
              <a:t>http://en.wikipedia.org/wiki/File:Bob_Frankston,_crop.jpg</a:t>
            </a:r>
            <a:endParaRPr lang="en-NZ" dirty="0" smtClean="0"/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920247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7613D9-D248-43AA-ABF3-D659EC836F58}" type="slidenum">
              <a:rPr lang="en-NZ" smtClean="0"/>
              <a:pPr/>
              <a:t>4</a:t>
            </a:fld>
            <a:endParaRPr lang="en-NZ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722475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94F909-1D4D-4BE2-8314-36F629CC7FCB}" type="slidenum">
              <a:rPr lang="en-NZ" smtClean="0"/>
              <a:pPr/>
              <a:t>5</a:t>
            </a:fld>
            <a:endParaRPr lang="en-NZ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8350"/>
            <a:ext cx="5113338" cy="3835400"/>
          </a:xfrm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859338"/>
            <a:ext cx="5207000" cy="4606925"/>
          </a:xfrm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5985193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5A32-27E2-4A93-9267-66C01C500109}" type="slidenum">
              <a:rPr lang="en-NZ" smtClean="0"/>
              <a:pPr/>
              <a:t>6</a:t>
            </a:fld>
            <a:endParaRPr lang="en-NZ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425002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D2E5CB-3162-4073-9CB8-447D0EC85624}" type="slidenum">
              <a:rPr lang="en-NZ" smtClean="0"/>
              <a:pPr/>
              <a:t>7</a:t>
            </a:fld>
            <a:endParaRPr lang="en-NZ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788813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8822B6-1F21-4870-964D-92D8AB00D60B}" type="slidenum">
              <a:rPr lang="en-NZ" smtClean="0"/>
              <a:pPr/>
              <a:t>8</a:t>
            </a:fld>
            <a:endParaRPr lang="en-NZ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0525056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AFEB71D-859D-4881-B600-28B74E7C921A}" type="slidenum">
              <a:rPr lang="en-NZ" smtClean="0"/>
              <a:pPr/>
              <a:t>9</a:t>
            </a:fld>
            <a:endParaRPr lang="en-NZ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039457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35200" y="4940300"/>
            <a:ext cx="4584700" cy="1346200"/>
          </a:xfrm>
          <a:solidFill>
            <a:schemeClr val="bg1">
              <a:alpha val="80000"/>
            </a:schemeClr>
          </a:solidFill>
          <a:effectLst>
            <a:softEdge rad="317500"/>
          </a:effectLst>
        </p:spPr>
        <p:txBody>
          <a:bodyPr anchor="ctr" anchorCtr="0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NZ" dirty="0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0" y="6597650"/>
            <a:ext cx="91440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NZ"/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685800" y="6580188"/>
            <a:ext cx="1905000" cy="233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 eaLnBrk="0" hangingPunct="0">
              <a:defRPr/>
            </a:pPr>
            <a:fld id="{B3C79C38-1499-46CB-942F-DAFDB343FBA4}" type="datetime1">
              <a:rPr lang="en-NZ" sz="1000">
                <a:solidFill>
                  <a:schemeClr val="bg1"/>
                </a:solidFill>
                <a:latin typeface="Arial" charset="0"/>
              </a:rPr>
              <a:pPr algn="l" eaLnBrk="0" hangingPunct="0">
                <a:defRPr/>
              </a:pPr>
              <a:t>3/10/2016</a:t>
            </a:fld>
            <a:endParaRPr lang="en-US" sz="10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6553200" y="6580188"/>
            <a:ext cx="1905000" cy="233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 eaLnBrk="0" hangingPunct="0">
              <a:defRPr/>
            </a:pPr>
            <a:fld id="{1CB01AF2-ADD5-4D0C-8F20-7FE8802BD2E8}" type="slidenum">
              <a:rPr lang="en-US" sz="1000">
                <a:solidFill>
                  <a:schemeClr val="bg1"/>
                </a:solidFill>
                <a:latin typeface="Arial" charset="0"/>
              </a:rPr>
              <a:pPr algn="r" eaLnBrk="0" hangingPunct="0">
                <a:defRPr/>
              </a:pPr>
              <a:t>‹#›</a:t>
            </a:fld>
            <a:endParaRPr lang="en-US" sz="10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 hasCustomPrompt="1"/>
          </p:nvPr>
        </p:nvSpPr>
        <p:spPr>
          <a:xfrm>
            <a:off x="1206500" y="1638300"/>
            <a:ext cx="6756400" cy="3048000"/>
          </a:xfrm>
          <a:solidFill>
            <a:schemeClr val="bg1">
              <a:alpha val="80000"/>
            </a:schemeClr>
          </a:solidFill>
          <a:effectLst>
            <a:softEdge rad="635000"/>
          </a:effectLst>
        </p:spPr>
        <p:txBody>
          <a:bodyPr/>
          <a:lstStyle>
            <a:lvl1pPr>
              <a:defRPr sz="4400" baseline="0"/>
            </a:lvl1pPr>
          </a:lstStyle>
          <a:p>
            <a:r>
              <a:rPr lang="en-US" dirty="0" smtClean="0"/>
              <a:t>Click to edit title</a:t>
            </a:r>
            <a:endParaRPr lang="en-N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16/07/2010</a:t>
            </a:r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Spreadsheet 01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16/07/2010</a:t>
            </a:r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Spreadsheet 01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8425"/>
            <a:ext cx="8229600" cy="6492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998538"/>
            <a:ext cx="4038600" cy="5491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98538"/>
            <a:ext cx="4038600" cy="5491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8425"/>
            <a:ext cx="8229600" cy="6492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998538"/>
            <a:ext cx="4038600" cy="5491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998538"/>
            <a:ext cx="4038600" cy="26685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819525"/>
            <a:ext cx="4038600" cy="26701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00" y="113356"/>
            <a:ext cx="8961200" cy="627284"/>
          </a:xfrm>
        </p:spPr>
        <p:txBody>
          <a:bodyPr>
            <a:noAutofit/>
          </a:bodyPr>
          <a:lstStyle>
            <a:lvl1pPr>
              <a:defRPr sz="3600" b="1"/>
            </a:lvl1pPr>
          </a:lstStyle>
          <a:p>
            <a:r>
              <a:rPr lang="en-US" smtClean="0"/>
              <a:t>Click to edit Master title style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012" y="919864"/>
            <a:ext cx="8781976" cy="5466332"/>
          </a:xfrm>
        </p:spPr>
        <p:txBody>
          <a:bodyPr/>
          <a:lstStyle>
            <a:lvl1pPr>
              <a:defRPr sz="2400" b="1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81012" y="6565420"/>
            <a:ext cx="2133600" cy="245667"/>
          </a:xfrm>
        </p:spPr>
        <p:txBody>
          <a:bodyPr/>
          <a:lstStyle/>
          <a:p>
            <a:r>
              <a:rPr lang="en-US" smtClean="0"/>
              <a:t>16/07/2010</a:t>
            </a:r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565420"/>
            <a:ext cx="2895600" cy="245667"/>
          </a:xfrm>
        </p:spPr>
        <p:txBody>
          <a:bodyPr/>
          <a:lstStyle/>
          <a:p>
            <a:r>
              <a:rPr lang="en-NZ" smtClean="0"/>
              <a:t>COMPSCI 111/111G - Spreadsheet 01</a:t>
            </a:r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565420"/>
            <a:ext cx="2133600" cy="245667"/>
          </a:xfrm>
        </p:spPr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830252"/>
            <a:ext cx="9144000" cy="0"/>
          </a:xfrm>
          <a:prstGeom prst="line">
            <a:avLst/>
          </a:prstGeom>
          <a:ln w="1270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0" y="6565420"/>
            <a:ext cx="9144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16/07/2010</a:t>
            </a:r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Spreadsheet 01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16/07/2010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Spreadsheet 01</a:t>
            </a:r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16/07/2010</a:t>
            </a:r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Spreadsheet 01</a:t>
            </a:r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16/07/2010</a:t>
            </a:r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Spreadsheet 01</a:t>
            </a:r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16/07/2010</a:t>
            </a:r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Spreadsheet 01</a:t>
            </a:r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16/07/2010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Spreadsheet 01</a:t>
            </a:r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16/07/2010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Spreadsheet 01</a:t>
            </a:r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16/07/2010</a:t>
            </a:r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NZ" smtClean="0"/>
              <a:t>COMPSCI 111/111G - Spreadsheet 01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0" y="836613"/>
            <a:ext cx="91440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NZ"/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0" y="6597650"/>
            <a:ext cx="91440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NZ"/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5646738" y="6296025"/>
            <a:ext cx="33162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endParaRPr lang="en-GB"/>
          </a:p>
        </p:txBody>
      </p:sp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5646738" y="6296025"/>
            <a:ext cx="33162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 b="0"/>
          </a:p>
        </p:txBody>
      </p:sp>
      <p:sp>
        <p:nvSpPr>
          <p:cNvPr id="11" name="Line 7"/>
          <p:cNvSpPr>
            <a:spLocks noChangeShapeType="1"/>
          </p:cNvSpPr>
          <p:nvPr/>
        </p:nvSpPr>
        <p:spPr bwMode="auto">
          <a:xfrm>
            <a:off x="0" y="836613"/>
            <a:ext cx="91440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NZ"/>
          </a:p>
        </p:txBody>
      </p:sp>
      <p:sp>
        <p:nvSpPr>
          <p:cNvPr id="13" name="Line 8"/>
          <p:cNvSpPr>
            <a:spLocks noChangeShapeType="1"/>
          </p:cNvSpPr>
          <p:nvPr/>
        </p:nvSpPr>
        <p:spPr bwMode="auto">
          <a:xfrm>
            <a:off x="0" y="6597650"/>
            <a:ext cx="91440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NZ"/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5646738" y="6296025"/>
            <a:ext cx="33162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endParaRPr lang="en-GB"/>
          </a:p>
        </p:txBody>
      </p:sp>
      <p:sp>
        <p:nvSpPr>
          <p:cNvPr id="17" name="Text Box 12"/>
          <p:cNvSpPr txBox="1">
            <a:spLocks noChangeArrowheads="1"/>
          </p:cNvSpPr>
          <p:nvPr userDrawn="1"/>
        </p:nvSpPr>
        <p:spPr bwMode="auto">
          <a:xfrm>
            <a:off x="5646738" y="6296025"/>
            <a:ext cx="33162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 b="0"/>
          </a:p>
        </p:txBody>
      </p:sp>
      <p:sp>
        <p:nvSpPr>
          <p:cNvPr id="18" name="Rectangle 14"/>
          <p:cNvSpPr>
            <a:spLocks noChangeArrowheads="1"/>
          </p:cNvSpPr>
          <p:nvPr userDrawn="1"/>
        </p:nvSpPr>
        <p:spPr bwMode="auto">
          <a:xfrm>
            <a:off x="6453188" y="6624638"/>
            <a:ext cx="1905000" cy="233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 eaLnBrk="0" hangingPunct="0">
              <a:defRPr/>
            </a:pPr>
            <a:fld id="{64D02904-D041-4EA0-BE75-27FB6356F0B9}" type="slidenum">
              <a:rPr lang="en-US" sz="1200" b="0">
                <a:solidFill>
                  <a:schemeClr val="bg1"/>
                </a:solidFill>
                <a:latin typeface="Arial" charset="0"/>
              </a:rPr>
              <a:pPr algn="r" eaLnBrk="0" hangingPunct="0">
                <a:defRPr/>
              </a:pPr>
              <a:t>‹#›</a:t>
            </a:fld>
            <a:r>
              <a:rPr lang="en-US" sz="1200" b="0">
                <a:solidFill>
                  <a:schemeClr val="bg1"/>
                </a:solidFill>
                <a:latin typeface="Arial" charset="0"/>
              </a:rPr>
              <a:t>/19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  <p:sldLayoutId id="2147483704" r:id="rId12"/>
    <p:sldLayoutId id="2147483705" r:id="rId13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/>
          <a:srcRect t="13573" r="28417" b="1947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41425" y="4503738"/>
            <a:ext cx="6570663" cy="10795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NZ" dirty="0" smtClean="0"/>
              <a:t>Spreadsheets</a:t>
            </a:r>
          </a:p>
        </p:txBody>
      </p:sp>
      <p:sp>
        <p:nvSpPr>
          <p:cNvPr id="3074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dirty="0" smtClean="0"/>
              <a:t>COMPSCI 111 / 111G</a:t>
            </a:r>
            <a:br>
              <a:rPr lang="en-NZ" dirty="0" smtClean="0"/>
            </a:br>
            <a:r>
              <a:rPr lang="en-US" sz="2400" i="1" dirty="0" smtClean="0"/>
              <a:t>Mastering Cyberspace:  </a:t>
            </a:r>
            <a:br>
              <a:rPr lang="en-US" sz="2400" i="1" dirty="0" smtClean="0"/>
            </a:br>
            <a:r>
              <a:rPr lang="en-US" sz="2400" i="1" dirty="0" smtClean="0"/>
              <a:t>An introduction to practical computing</a:t>
            </a:r>
            <a:endParaRPr lang="en-NZ" sz="24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Filling Down and Filling Right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Save time</a:t>
            </a:r>
          </a:p>
          <a:p>
            <a:pPr lvl="1"/>
            <a:r>
              <a:rPr lang="en-GB" smtClean="0"/>
              <a:t>Fill many cells with same contents</a:t>
            </a:r>
          </a:p>
          <a:p>
            <a:pPr lvl="1"/>
            <a:r>
              <a:rPr lang="en-GB" smtClean="0"/>
              <a:t>Select a group of cells</a:t>
            </a:r>
          </a:p>
          <a:p>
            <a:pPr lvl="1"/>
            <a:r>
              <a:rPr lang="en-GB" smtClean="0"/>
              <a:t>Fill Right</a:t>
            </a:r>
          </a:p>
          <a:p>
            <a:pPr lvl="1"/>
            <a:r>
              <a:rPr lang="en-GB" smtClean="0"/>
              <a:t>Fill Down</a:t>
            </a:r>
          </a:p>
          <a:p>
            <a:endParaRPr lang="en-GB" smtClean="0"/>
          </a:p>
        </p:txBody>
      </p:sp>
      <p:sp>
        <p:nvSpPr>
          <p:cNvPr id="12292" name="Text Box 7"/>
          <p:cNvSpPr txBox="1">
            <a:spLocks noChangeArrowheads="1"/>
          </p:cNvSpPr>
          <p:nvPr/>
        </p:nvSpPr>
        <p:spPr bwMode="auto">
          <a:xfrm>
            <a:off x="1311275" y="5218113"/>
            <a:ext cx="1339850" cy="366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GB" b="0">
                <a:solidFill>
                  <a:schemeClr val="bg1"/>
                </a:solidFill>
                <a:latin typeface="Arial" charset="0"/>
              </a:rPr>
              <a:t>Select cells</a:t>
            </a:r>
          </a:p>
        </p:txBody>
      </p:sp>
      <p:sp>
        <p:nvSpPr>
          <p:cNvPr id="12293" name="Text Box 8"/>
          <p:cNvSpPr txBox="1">
            <a:spLocks noChangeArrowheads="1"/>
          </p:cNvSpPr>
          <p:nvPr/>
        </p:nvSpPr>
        <p:spPr bwMode="auto">
          <a:xfrm>
            <a:off x="3895725" y="5218113"/>
            <a:ext cx="1123950" cy="366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GB" b="0">
                <a:solidFill>
                  <a:schemeClr val="bg1"/>
                </a:solidFill>
                <a:latin typeface="Arial" charset="0"/>
              </a:rPr>
              <a:t>Fill Down</a:t>
            </a:r>
          </a:p>
        </p:txBody>
      </p:sp>
      <p:sp>
        <p:nvSpPr>
          <p:cNvPr id="12294" name="Text Box 9"/>
          <p:cNvSpPr txBox="1">
            <a:spLocks noChangeArrowheads="1"/>
          </p:cNvSpPr>
          <p:nvPr/>
        </p:nvSpPr>
        <p:spPr bwMode="auto">
          <a:xfrm>
            <a:off x="6049963" y="5218113"/>
            <a:ext cx="2470150" cy="366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GB" b="0">
                <a:solidFill>
                  <a:schemeClr val="bg1"/>
                </a:solidFill>
                <a:latin typeface="Arial" charset="0"/>
              </a:rPr>
              <a:t>Selected and Fill Right</a:t>
            </a:r>
          </a:p>
        </p:txBody>
      </p:sp>
      <p:pic>
        <p:nvPicPr>
          <p:cNvPr id="12295" name="Picture 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7700" y="1739900"/>
            <a:ext cx="2970213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6" name="Picture 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0400" y="3162300"/>
            <a:ext cx="2266950" cy="195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7" name="Picture 1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05200" y="3162300"/>
            <a:ext cx="2085975" cy="216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8" name="Picture 1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172200" y="3162300"/>
            <a:ext cx="2085975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10</a:t>
            </a:fld>
            <a:endParaRPr lang="en-NZ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Spreadsheet 01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Filling Cells with Formulae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Use Fill Down/ Fill Right on formulae</a:t>
            </a:r>
          </a:p>
          <a:p>
            <a:pPr lvl="1"/>
            <a:r>
              <a:rPr lang="en-GB" smtClean="0"/>
              <a:t>Saves us entering new formula for each row</a:t>
            </a:r>
          </a:p>
          <a:p>
            <a:pPr lvl="1"/>
            <a:endParaRPr lang="en-GB" smtClean="0"/>
          </a:p>
          <a:p>
            <a:pPr lvl="1"/>
            <a:endParaRPr lang="en-GB" smtClean="0"/>
          </a:p>
          <a:p>
            <a:pPr lvl="1"/>
            <a:endParaRPr lang="en-GB" smtClean="0"/>
          </a:p>
          <a:p>
            <a:pPr lvl="1"/>
            <a:endParaRPr lang="en-GB" smtClean="0"/>
          </a:p>
          <a:p>
            <a:pPr lvl="1"/>
            <a:endParaRPr lang="en-GB" smtClean="0"/>
          </a:p>
          <a:p>
            <a:pPr lvl="1"/>
            <a:endParaRPr lang="en-GB" smtClean="0"/>
          </a:p>
          <a:p>
            <a:pPr lvl="1"/>
            <a:endParaRPr lang="en-GB" smtClean="0"/>
          </a:p>
          <a:p>
            <a:pPr lvl="1"/>
            <a:endParaRPr lang="en-GB" smtClean="0"/>
          </a:p>
          <a:p>
            <a:pPr lvl="1"/>
            <a:endParaRPr lang="en-GB" smtClean="0"/>
          </a:p>
          <a:p>
            <a:pPr lvl="1"/>
            <a:endParaRPr lang="en-GB" smtClean="0"/>
          </a:p>
          <a:p>
            <a:pPr lvl="1"/>
            <a:r>
              <a:rPr lang="en-GB" smtClean="0"/>
              <a:t>D5 should contain		=B5 + C5</a:t>
            </a:r>
          </a:p>
          <a:p>
            <a:pPr lvl="1"/>
            <a:r>
              <a:rPr lang="en-GB" smtClean="0"/>
              <a:t>D6 should contain		=B6 + C6</a:t>
            </a:r>
          </a:p>
          <a:p>
            <a:pPr lvl="1"/>
            <a:r>
              <a:rPr lang="en-GB" smtClean="0"/>
              <a:t>D7 should contain		=B7 + C7</a:t>
            </a:r>
          </a:p>
          <a:p>
            <a:pPr lvl="1"/>
            <a:r>
              <a:rPr lang="en-GB" smtClean="0"/>
              <a:t>D8 should contain		=B8 + C8</a:t>
            </a:r>
          </a:p>
        </p:txBody>
      </p:sp>
      <p:pic>
        <p:nvPicPr>
          <p:cNvPr id="13316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38300" y="1828800"/>
            <a:ext cx="4989513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11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Spreadsheet 01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Relative References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28700"/>
            <a:ext cx="8229600" cy="5491163"/>
          </a:xfrm>
        </p:spPr>
        <p:txBody>
          <a:bodyPr/>
          <a:lstStyle/>
          <a:p>
            <a:pPr eaLnBrk="1" hangingPunct="1"/>
            <a:r>
              <a:rPr lang="en-GB" smtClean="0"/>
              <a:t>Cell reference in formula</a:t>
            </a:r>
          </a:p>
          <a:p>
            <a:pPr lvl="1" eaLnBrk="1" hangingPunct="1"/>
            <a:r>
              <a:rPr lang="en-GB" smtClean="0"/>
              <a:t>Use same formula, different cell references</a:t>
            </a:r>
          </a:p>
          <a:p>
            <a:pPr lvl="1" eaLnBrk="1" hangingPunct="1"/>
            <a:r>
              <a:rPr lang="en-GB" smtClean="0"/>
              <a:t>Cell reference is relative to position of formula</a:t>
            </a:r>
          </a:p>
          <a:p>
            <a:pPr lvl="1" eaLnBrk="1" hangingPunct="1"/>
            <a:r>
              <a:rPr lang="en-GB" smtClean="0"/>
              <a:t>Spreadsheets adjust formula automatically during fill operation</a:t>
            </a:r>
          </a:p>
        </p:txBody>
      </p:sp>
      <p:sp>
        <p:nvSpPr>
          <p:cNvPr id="14340" name="Text Box 5"/>
          <p:cNvSpPr txBox="1">
            <a:spLocks noChangeArrowheads="1"/>
          </p:cNvSpPr>
          <p:nvPr/>
        </p:nvSpPr>
        <p:spPr bwMode="auto">
          <a:xfrm>
            <a:off x="7080250" y="4740275"/>
            <a:ext cx="114935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GB" b="0">
                <a:latin typeface="Arial" charset="0"/>
              </a:rPr>
              <a:t>=B5 + C5</a:t>
            </a:r>
          </a:p>
        </p:txBody>
      </p:sp>
      <p:sp>
        <p:nvSpPr>
          <p:cNvPr id="14341" name="Text Box 6"/>
          <p:cNvSpPr txBox="1">
            <a:spLocks noChangeArrowheads="1"/>
          </p:cNvSpPr>
          <p:nvPr/>
        </p:nvSpPr>
        <p:spPr bwMode="auto">
          <a:xfrm>
            <a:off x="7080250" y="5386388"/>
            <a:ext cx="1149350" cy="366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GB" b="0">
                <a:latin typeface="Arial" charset="0"/>
              </a:rPr>
              <a:t>=B8 + C8</a:t>
            </a:r>
          </a:p>
        </p:txBody>
      </p:sp>
      <p:pic>
        <p:nvPicPr>
          <p:cNvPr id="14342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9400" y="3340100"/>
            <a:ext cx="5078413" cy="302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3" name="Line 7"/>
          <p:cNvSpPr>
            <a:spLocks noChangeShapeType="1"/>
          </p:cNvSpPr>
          <p:nvPr/>
        </p:nvSpPr>
        <p:spPr bwMode="auto">
          <a:xfrm flipH="1">
            <a:off x="5029200" y="4914900"/>
            <a:ext cx="1905000" cy="762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NZ"/>
          </a:p>
        </p:txBody>
      </p:sp>
      <p:sp>
        <p:nvSpPr>
          <p:cNvPr id="14344" name="Line 8"/>
          <p:cNvSpPr>
            <a:spLocks noChangeShapeType="1"/>
          </p:cNvSpPr>
          <p:nvPr/>
        </p:nvSpPr>
        <p:spPr bwMode="auto">
          <a:xfrm flipH="1">
            <a:off x="4838700" y="5524500"/>
            <a:ext cx="2095500" cy="2159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12</a:t>
            </a:fld>
            <a:endParaRPr lang="en-N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Spreadsheet 01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Cell references that don’t change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Absolute references</a:t>
            </a:r>
          </a:p>
          <a:p>
            <a:pPr lvl="1" eaLnBrk="1" hangingPunct="1"/>
            <a:r>
              <a:rPr lang="en-GB" smtClean="0"/>
              <a:t>Sometimes the cell reference should not change</a:t>
            </a:r>
          </a:p>
          <a:p>
            <a:pPr lvl="2" eaLnBrk="1" hangingPunct="1"/>
            <a:r>
              <a:rPr lang="en-GB" smtClean="0"/>
              <a:t>Eg. for constants</a:t>
            </a:r>
          </a:p>
          <a:p>
            <a:pPr lvl="1" eaLnBrk="1" hangingPunct="1"/>
            <a:r>
              <a:rPr lang="en-GB" smtClean="0"/>
              <a:t>Use a dollar sign $ before the row or column</a:t>
            </a:r>
          </a:p>
          <a:p>
            <a:pPr eaLnBrk="1" hangingPunct="1"/>
            <a:endParaRPr lang="en-GB" smtClean="0"/>
          </a:p>
        </p:txBody>
      </p:sp>
      <p:sp>
        <p:nvSpPr>
          <p:cNvPr id="15364" name="Text Box 5"/>
          <p:cNvSpPr txBox="1">
            <a:spLocks noChangeArrowheads="1"/>
          </p:cNvSpPr>
          <p:nvPr/>
        </p:nvSpPr>
        <p:spPr bwMode="auto">
          <a:xfrm>
            <a:off x="6994525" y="3617913"/>
            <a:ext cx="1235075" cy="91598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en-GB" b="0">
                <a:latin typeface="Arial" charset="0"/>
              </a:rPr>
              <a:t>formula stays the same</a:t>
            </a:r>
          </a:p>
        </p:txBody>
      </p:sp>
      <p:pic>
        <p:nvPicPr>
          <p:cNvPr id="15365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27100" y="2540000"/>
            <a:ext cx="5434013" cy="3776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6" name="Line 6"/>
          <p:cNvSpPr>
            <a:spLocks noChangeShapeType="1"/>
          </p:cNvSpPr>
          <p:nvPr/>
        </p:nvSpPr>
        <p:spPr bwMode="auto">
          <a:xfrm flipH="1">
            <a:off x="5283200" y="4114800"/>
            <a:ext cx="1803400" cy="6477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13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Spreadsheet 01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Relative and Absolute references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Sometimes formulae require a mixture of references that change and references which are fixed</a:t>
            </a:r>
          </a:p>
          <a:p>
            <a:endParaRPr lang="en-GB" smtClean="0"/>
          </a:p>
        </p:txBody>
      </p:sp>
      <p:sp>
        <p:nvSpPr>
          <p:cNvPr id="16388" name="Text Box 5"/>
          <p:cNvSpPr txBox="1">
            <a:spLocks noChangeArrowheads="1"/>
          </p:cNvSpPr>
          <p:nvPr/>
        </p:nvSpPr>
        <p:spPr bwMode="auto">
          <a:xfrm>
            <a:off x="6019800" y="3962400"/>
            <a:ext cx="142240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GB" b="0">
                <a:latin typeface="Arial" charset="0"/>
              </a:rPr>
              <a:t>= D7 * $B$4</a:t>
            </a:r>
          </a:p>
        </p:txBody>
      </p:sp>
      <p:pic>
        <p:nvPicPr>
          <p:cNvPr id="16389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3700" y="2451100"/>
            <a:ext cx="5443538" cy="275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0" name="Line 6"/>
          <p:cNvSpPr>
            <a:spLocks noChangeShapeType="1"/>
          </p:cNvSpPr>
          <p:nvPr/>
        </p:nvSpPr>
        <p:spPr bwMode="auto">
          <a:xfrm flipH="1">
            <a:off x="5029200" y="4114800"/>
            <a:ext cx="990600" cy="762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14</a:t>
            </a:fld>
            <a:endParaRPr lang="en-N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Spreadsheet 01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Exercises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NZ" sz="2000" dirty="0" smtClean="0"/>
              <a:t>Exercise 1: Is the reference to cell D6 in the formula </a:t>
            </a:r>
            <a:r>
              <a:rPr lang="en-NZ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=$D$6*2 </a:t>
            </a:r>
            <a:r>
              <a:rPr lang="en-NZ" sz="2000" dirty="0" smtClean="0">
                <a:cs typeface="Courier New" panose="02070309020205020404" pitchFamily="49" charset="0"/>
              </a:rPr>
              <a:t>a relative or an absolute reference?</a:t>
            </a:r>
          </a:p>
          <a:p>
            <a:r>
              <a:rPr lang="en-NZ" sz="2000" dirty="0" smtClean="0">
                <a:solidFill>
                  <a:srgbClr val="FF0000"/>
                </a:solidFill>
                <a:cs typeface="Courier New" panose="02070309020205020404" pitchFamily="49" charset="0"/>
              </a:rPr>
              <a:t>An absolute reference</a:t>
            </a:r>
          </a:p>
          <a:p>
            <a:pPr marL="0" indent="0">
              <a:buNone/>
            </a:pPr>
            <a:r>
              <a:rPr lang="en-NZ" sz="2000" dirty="0">
                <a:cs typeface="Courier New" panose="02070309020205020404" pitchFamily="49" charset="0"/>
              </a:rPr>
              <a:t>Imagine that you are keeping track of the sales for tickets at the Olympic games. A number of different sports are located in different venues. Each venue has a number of seats available. Your spreadsheet  will keep track of the number of tickets available and the number actually sold. </a:t>
            </a:r>
          </a:p>
          <a:p>
            <a:pPr marL="0" indent="0">
              <a:buNone/>
            </a:pPr>
            <a:endParaRPr lang="en-NZ" sz="1000" dirty="0"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NZ" sz="2000" dirty="0">
                <a:cs typeface="Courier New" panose="02070309020205020404" pitchFamily="49" charset="0"/>
              </a:rPr>
              <a:t>Exercise 2: Given the following spreadsheet, what formula would you use in cell D6 to calculate the number of tickets remaining?</a:t>
            </a:r>
          </a:p>
          <a:p>
            <a:pPr marL="0" indent="0">
              <a:buNone/>
            </a:pPr>
            <a:endParaRPr lang="en-NZ" dirty="0" smtClean="0"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Spreadsheet 01</a:t>
            </a:r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15</a:t>
            </a:fld>
            <a:endParaRPr lang="en-NZ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624" y="4166678"/>
            <a:ext cx="3600000" cy="2359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105660" y="4862792"/>
            <a:ext cx="1989744" cy="914400"/>
          </a:xfrm>
          <a:prstGeom prst="rect">
            <a:avLst/>
          </a:prstGeom>
          <a:gradFill>
            <a:gsLst>
              <a:gs pos="51000">
                <a:schemeClr val="bg1"/>
              </a:gs>
              <a:gs pos="80000">
                <a:schemeClr val="bg1">
                  <a:alpha val="0"/>
                </a:schemeClr>
              </a:gs>
              <a:gs pos="100000">
                <a:schemeClr val="accent1">
                  <a:tint val="44500"/>
                  <a:satMod val="160000"/>
                  <a:alpha val="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</a:gradFill>
          <a:effectLst>
            <a:softEdge rad="635000"/>
          </a:effectLst>
        </p:spPr>
        <p:txBody>
          <a:bodyPr vert="horz" wrap="none" lIns="91440" tIns="45720" rIns="91440" bIns="45720" rtlCol="0" anchor="ctr">
            <a:normAutofit/>
          </a:bodyPr>
          <a:lstStyle/>
          <a:p>
            <a:pPr marR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</a:pPr>
            <a:r>
              <a:rPr kumimoji="0" lang="en-NZ" sz="200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=B6 – C6 </a:t>
            </a:r>
          </a:p>
        </p:txBody>
      </p:sp>
    </p:spTree>
    <p:extLst>
      <p:ext uri="{BB962C8B-B14F-4D97-AF65-F5344CB8AC3E}">
        <p14:creationId xmlns:p14="http://schemas.microsoft.com/office/powerpoint/2010/main" val="2143240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Exercises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012" y="651028"/>
            <a:ext cx="8781976" cy="5735168"/>
          </a:xfrm>
        </p:spPr>
        <p:txBody>
          <a:bodyPr/>
          <a:lstStyle/>
          <a:p>
            <a:pPr marL="0" indent="0">
              <a:buNone/>
            </a:pPr>
            <a:r>
              <a:rPr lang="en-NZ" sz="2000" dirty="0" smtClean="0">
                <a:cs typeface="Courier New" panose="02070309020205020404" pitchFamily="49" charset="0"/>
              </a:rPr>
              <a:t>Exercise 3: </a:t>
            </a:r>
            <a:r>
              <a:rPr lang="en-NZ" sz="2000" dirty="0">
                <a:cs typeface="Courier New" panose="02070309020205020404" pitchFamily="49" charset="0"/>
              </a:rPr>
              <a:t>W</a:t>
            </a:r>
            <a:r>
              <a:rPr lang="en-NZ" sz="2000" dirty="0" smtClean="0">
                <a:cs typeface="Courier New" panose="02070309020205020404" pitchFamily="49" charset="0"/>
              </a:rPr>
              <a:t>hat formula would you use in cell E8 to calculate the money made from ticket sales?</a:t>
            </a:r>
          </a:p>
          <a:p>
            <a:pPr marL="0" indent="0">
              <a:buNone/>
            </a:pPr>
            <a:endParaRPr lang="en-NZ" dirty="0"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NZ" dirty="0" smtClean="0">
              <a:cs typeface="Courier New" panose="02070309020205020404" pitchFamily="49" charset="0"/>
            </a:endParaRPr>
          </a:p>
          <a:p>
            <a:endParaRPr lang="en-NZ" dirty="0">
              <a:cs typeface="Courier New" panose="02070309020205020404" pitchFamily="49" charset="0"/>
            </a:endParaRPr>
          </a:p>
          <a:p>
            <a:endParaRPr lang="en-NZ" dirty="0" smtClean="0">
              <a:cs typeface="Courier New" panose="02070309020205020404" pitchFamily="49" charset="0"/>
            </a:endParaRPr>
          </a:p>
          <a:p>
            <a:endParaRPr lang="en-NZ" dirty="0"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NZ" sz="2000" dirty="0" smtClean="0">
                <a:cs typeface="Courier New" panose="02070309020205020404" pitchFamily="49" charset="0"/>
              </a:rPr>
              <a:t>Exercise 4: What formula would you use in cell B11 to calculate the total number of tickets available?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16</a:t>
            </a:fld>
            <a:endParaRPr lang="en-NZ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201" y="1351826"/>
            <a:ext cx="4320000" cy="21460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000" y="4235508"/>
            <a:ext cx="4320000" cy="2360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840836" y="1995208"/>
            <a:ext cx="3226033" cy="887634"/>
          </a:xfrm>
          <a:prstGeom prst="rect">
            <a:avLst/>
          </a:prstGeom>
          <a:gradFill>
            <a:gsLst>
              <a:gs pos="51000">
                <a:schemeClr val="bg1"/>
              </a:gs>
              <a:gs pos="80000">
                <a:schemeClr val="bg1">
                  <a:alpha val="0"/>
                </a:schemeClr>
              </a:gs>
              <a:gs pos="100000">
                <a:schemeClr val="accent1">
                  <a:tint val="44500"/>
                  <a:satMod val="160000"/>
                  <a:alpha val="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</a:gradFill>
          <a:effectLst>
            <a:softEdge rad="635000"/>
          </a:effectLst>
        </p:spPr>
        <p:txBody>
          <a:bodyPr vert="horz" wrap="square" lIns="91440" tIns="45720" rIns="91440" bIns="45720" rtlCol="0" anchor="ctr">
            <a:noAutofit/>
          </a:bodyPr>
          <a:lstStyle/>
          <a:p>
            <a:pPr marL="0" marR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NZ" sz="200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=C8 * $B$3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840835" y="4960890"/>
            <a:ext cx="4122153" cy="887634"/>
          </a:xfrm>
          <a:prstGeom prst="rect">
            <a:avLst/>
          </a:prstGeom>
          <a:gradFill>
            <a:gsLst>
              <a:gs pos="51000">
                <a:schemeClr val="bg1"/>
              </a:gs>
              <a:gs pos="80000">
                <a:schemeClr val="bg1">
                  <a:alpha val="0"/>
                </a:schemeClr>
              </a:gs>
              <a:gs pos="100000">
                <a:schemeClr val="accent1">
                  <a:tint val="44500"/>
                  <a:satMod val="160000"/>
                  <a:alpha val="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</a:gradFill>
          <a:effectLst>
            <a:softEdge rad="635000"/>
          </a:effectLst>
        </p:spPr>
        <p:txBody>
          <a:bodyPr vert="horz" wrap="square" lIns="91440" tIns="45720" rIns="91440" bIns="45720" rtlCol="0" anchor="ctr">
            <a:noAutofit/>
          </a:bodyPr>
          <a:lstStyle/>
          <a:p>
            <a:pPr marL="0" marR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NZ" sz="200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=B6</a:t>
            </a:r>
            <a:r>
              <a:rPr kumimoji="0" lang="en-NZ" sz="200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 + B7 + B8 + B9 + B10</a:t>
            </a:r>
            <a:endParaRPr kumimoji="0" lang="en-NZ" sz="200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5316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Using built-in functions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Insert a Function</a:t>
            </a:r>
          </a:p>
          <a:p>
            <a:pPr lvl="1"/>
            <a:r>
              <a:rPr lang="en-GB" smtClean="0"/>
              <a:t>Many categories</a:t>
            </a:r>
          </a:p>
          <a:p>
            <a:pPr lvl="1"/>
            <a:r>
              <a:rPr lang="en-GB" smtClean="0"/>
              <a:t>Help is useful</a:t>
            </a:r>
          </a:p>
        </p:txBody>
      </p:sp>
      <p:pic>
        <p:nvPicPr>
          <p:cNvPr id="17412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27400" y="1739900"/>
            <a:ext cx="5351463" cy="461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17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Spreadsheet 01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Functions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Many functions exist</a:t>
            </a:r>
          </a:p>
          <a:p>
            <a:pPr lvl="1"/>
            <a:r>
              <a:rPr lang="en-GB" smtClean="0"/>
              <a:t>Allow us to make more complicated formulae</a:t>
            </a:r>
          </a:p>
          <a:p>
            <a:pPr lvl="1"/>
            <a:r>
              <a:rPr lang="en-GB" smtClean="0"/>
              <a:t>Examples</a:t>
            </a:r>
          </a:p>
          <a:p>
            <a:pPr lvl="2"/>
            <a:r>
              <a:rPr lang="en-GB" smtClean="0"/>
              <a:t>SUM</a:t>
            </a:r>
          </a:p>
          <a:p>
            <a:pPr lvl="2"/>
            <a:r>
              <a:rPr lang="en-GB" smtClean="0"/>
              <a:t>MAX</a:t>
            </a:r>
          </a:p>
          <a:p>
            <a:pPr lvl="2"/>
            <a:r>
              <a:rPr lang="en-GB" smtClean="0"/>
              <a:t>MIN</a:t>
            </a:r>
          </a:p>
          <a:p>
            <a:pPr lvl="2"/>
            <a:r>
              <a:rPr lang="en-GB" smtClean="0"/>
              <a:t>AVERAGE</a:t>
            </a:r>
          </a:p>
          <a:p>
            <a:endParaRPr lang="en-GB" smtClean="0"/>
          </a:p>
          <a:p>
            <a:endParaRPr lang="en-GB" smtClean="0"/>
          </a:p>
          <a:p>
            <a:r>
              <a:rPr lang="en-GB" smtClean="0"/>
              <a:t>Specifying a range of cells</a:t>
            </a:r>
          </a:p>
          <a:p>
            <a:pPr lvl="1"/>
            <a:r>
              <a:rPr lang="en-GB" smtClean="0"/>
              <a:t>Top Left cell</a:t>
            </a:r>
          </a:p>
          <a:p>
            <a:pPr lvl="1"/>
            <a:r>
              <a:rPr lang="en-GB" smtClean="0"/>
              <a:t>Bottom Right cell</a:t>
            </a:r>
          </a:p>
          <a:p>
            <a:pPr lvl="1"/>
            <a:r>
              <a:rPr lang="en-GB" smtClean="0"/>
              <a:t>B6:C10</a:t>
            </a:r>
          </a:p>
          <a:p>
            <a:endParaRPr lang="en-GB" smtClean="0"/>
          </a:p>
        </p:txBody>
      </p:sp>
      <p:sp>
        <p:nvSpPr>
          <p:cNvPr id="18436" name="Text Box 5"/>
          <p:cNvSpPr txBox="1">
            <a:spLocks noChangeArrowheads="1"/>
          </p:cNvSpPr>
          <p:nvPr/>
        </p:nvSpPr>
        <p:spPr bwMode="auto">
          <a:xfrm>
            <a:off x="3733800" y="5259388"/>
            <a:ext cx="5000625" cy="366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GB" b="0">
                <a:solidFill>
                  <a:schemeClr val="bg1"/>
                </a:solidFill>
              </a:rPr>
              <a:t>Functions may apply to a cell or a range of cells</a:t>
            </a:r>
          </a:p>
        </p:txBody>
      </p:sp>
      <p:pic>
        <p:nvPicPr>
          <p:cNvPr id="18437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83100" y="2806700"/>
            <a:ext cx="4514850" cy="256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8" name="Line 7"/>
          <p:cNvSpPr>
            <a:spLocks noChangeShapeType="1"/>
          </p:cNvSpPr>
          <p:nvPr/>
        </p:nvSpPr>
        <p:spPr bwMode="auto">
          <a:xfrm flipV="1">
            <a:off x="3138488" y="5086350"/>
            <a:ext cx="3211512" cy="4603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NZ"/>
          </a:p>
        </p:txBody>
      </p:sp>
      <p:sp>
        <p:nvSpPr>
          <p:cNvPr id="18439" name="Line 6"/>
          <p:cNvSpPr>
            <a:spLocks noChangeShapeType="1"/>
          </p:cNvSpPr>
          <p:nvPr/>
        </p:nvSpPr>
        <p:spPr bwMode="auto">
          <a:xfrm flipV="1">
            <a:off x="2600325" y="4318000"/>
            <a:ext cx="2771775" cy="45561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N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18</a:t>
            </a:fld>
            <a:endParaRPr lang="en-NZ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Spreadsheet 01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Functions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Format of Excel functions:</a:t>
            </a:r>
          </a:p>
          <a:p>
            <a:endParaRPr lang="en-NZ" dirty="0"/>
          </a:p>
          <a:p>
            <a:pPr marL="0" indent="0">
              <a:buNone/>
            </a:pPr>
            <a:r>
              <a:rPr lang="en-NZ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NZ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NZ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ameOfFunction</a:t>
            </a:r>
            <a:r>
              <a:rPr lang="en-NZ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(comma separated list of parameters)</a:t>
            </a:r>
          </a:p>
          <a:p>
            <a:pPr marL="0" indent="0">
              <a:buNone/>
            </a:pPr>
            <a:endParaRPr lang="en-NZ" sz="2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NZ" dirty="0" smtClean="0">
                <a:cs typeface="Courier New" panose="02070309020205020404" pitchFamily="49" charset="0"/>
              </a:rPr>
              <a:t>Examples:</a:t>
            </a:r>
          </a:p>
          <a:p>
            <a:pPr marL="0" indent="0">
              <a:buNone/>
            </a:pPr>
            <a:endParaRPr lang="en-NZ" sz="2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NZ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=SUM(5,6,7)</a:t>
            </a:r>
          </a:p>
          <a:p>
            <a:pPr marL="0" indent="0">
              <a:buNone/>
            </a:pPr>
            <a:r>
              <a:rPr lang="en-NZ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=AVERAGE(A2:D2)</a:t>
            </a:r>
            <a:endParaRPr lang="en-NZ" sz="2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Spreadsheet 01</a:t>
            </a:r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19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0158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smtClean="0"/>
              <a:t>The 1st Killer App. VisiCalc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NZ" smtClean="0"/>
              <a:t>The idea for the electronic spreadsheet came to me while I was a student at the Harvard Business School, working on my MBA degree, in the spring of 1978. Sitting in Aldrich Hall, room 108, I would daydream. "Imagine if my calculator had a ball in its back, like a mouse..." (I had seen a mouse previously, I think in a demonstration at a conference by Doug Engelbart, and maybe the Alto). </a:t>
            </a:r>
          </a:p>
          <a:p>
            <a:endParaRPr lang="en-NZ" smtClean="0"/>
          </a:p>
          <a:p>
            <a:r>
              <a:rPr lang="en-NZ" smtClean="0"/>
              <a:t>And "..imagine if I had a heads-up display, like in a fighter plane, where I could see the virtual image hanging in the air in front of me. I could just move my mouse/keyboard calculator around, punch in a few numbers, circle them to get a sum, do some calculations, and answer '10% will be fine!'" (10% was always the answer in those days when we couldn't do very complicated calculations...)</a:t>
            </a:r>
          </a:p>
          <a:p>
            <a:endParaRPr lang="en-NZ" smtClean="0"/>
          </a:p>
          <a:p>
            <a:r>
              <a:rPr lang="en-NZ" smtClean="0"/>
              <a:t>Source: www.bricklin.com/history/intro.htm</a:t>
            </a:r>
            <a:endParaRPr lang="en-NZ" dirty="0" smtClean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2</a:t>
            </a:fld>
            <a:endParaRPr lang="en-NZ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Spreadsheet 01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Boolean Logic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Boolean value</a:t>
            </a:r>
          </a:p>
          <a:p>
            <a:pPr lvl="1" eaLnBrk="1" hangingPunct="1"/>
            <a:r>
              <a:rPr lang="en-GB" smtClean="0"/>
              <a:t>True or False</a:t>
            </a:r>
          </a:p>
          <a:p>
            <a:pPr lvl="1" eaLnBrk="1" hangingPunct="1"/>
            <a:r>
              <a:rPr lang="en-GB" smtClean="0"/>
              <a:t>2-valued logic</a:t>
            </a:r>
          </a:p>
          <a:p>
            <a:pPr eaLnBrk="1" hangingPunct="1"/>
            <a:endParaRPr lang="en-GB" sz="1200" smtClean="0"/>
          </a:p>
          <a:p>
            <a:pPr eaLnBrk="1" hangingPunct="1"/>
            <a:r>
              <a:rPr lang="en-GB" smtClean="0"/>
              <a:t>Compare two different values</a:t>
            </a:r>
          </a:p>
          <a:p>
            <a:pPr lvl="1" eaLnBrk="1" hangingPunct="1"/>
            <a:r>
              <a:rPr lang="en-GB" smtClean="0"/>
              <a:t>= </a:t>
            </a:r>
          </a:p>
          <a:p>
            <a:pPr lvl="1" eaLnBrk="1" hangingPunct="1"/>
            <a:r>
              <a:rPr lang="en-GB" smtClean="0"/>
              <a:t>&gt;</a:t>
            </a:r>
          </a:p>
          <a:p>
            <a:pPr lvl="1" eaLnBrk="1" hangingPunct="1"/>
            <a:r>
              <a:rPr lang="en-GB" smtClean="0"/>
              <a:t>&lt;</a:t>
            </a:r>
          </a:p>
          <a:p>
            <a:pPr lvl="1" eaLnBrk="1" hangingPunct="1"/>
            <a:r>
              <a:rPr lang="en-GB" smtClean="0"/>
              <a:t>&gt;=</a:t>
            </a:r>
          </a:p>
          <a:p>
            <a:pPr lvl="1" eaLnBrk="1" hangingPunct="1"/>
            <a:r>
              <a:rPr lang="en-GB" smtClean="0"/>
              <a:t>&lt;=</a:t>
            </a:r>
          </a:p>
          <a:p>
            <a:pPr eaLnBrk="1" hangingPunct="1"/>
            <a:endParaRPr lang="en-GB" sz="1200" smtClean="0"/>
          </a:p>
          <a:p>
            <a:pPr eaLnBrk="1" hangingPunct="1"/>
            <a:r>
              <a:rPr lang="en-GB" smtClean="0"/>
              <a:t>Example.  Are the following true or false?</a:t>
            </a:r>
          </a:p>
          <a:p>
            <a:pPr lvl="1" eaLnBrk="1" hangingPunct="1"/>
            <a:r>
              <a:rPr lang="en-GB" smtClean="0"/>
              <a:t>=(3 = 4)</a:t>
            </a:r>
          </a:p>
          <a:p>
            <a:pPr lvl="1" eaLnBrk="1" hangingPunct="1"/>
            <a:r>
              <a:rPr lang="en-GB" smtClean="0"/>
              <a:t>=(4 &lt; 6)</a:t>
            </a:r>
          </a:p>
          <a:p>
            <a:pPr lvl="1" eaLnBrk="1" hangingPunct="1"/>
            <a:r>
              <a:rPr lang="en-GB" smtClean="0"/>
              <a:t>=(MAX(5, 6) = 5)</a:t>
            </a:r>
          </a:p>
          <a:p>
            <a:pPr lvl="1" eaLnBrk="1" hangingPunct="1"/>
            <a:r>
              <a:rPr lang="en-GB" smtClean="0"/>
              <a:t>=(SUM(1,2,3) = 6)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Spreadsheet 01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IF functions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Makes a decision</a:t>
            </a:r>
          </a:p>
          <a:p>
            <a:pPr lvl="1" eaLnBrk="1" hangingPunct="1"/>
            <a:r>
              <a:rPr lang="en-GB" smtClean="0"/>
              <a:t>Different values used in the cell depending on the logical test</a:t>
            </a:r>
          </a:p>
          <a:p>
            <a:pPr eaLnBrk="1" hangingPunct="1"/>
            <a:endParaRPr lang="en-GB" smtClean="0"/>
          </a:p>
          <a:p>
            <a:pPr eaLnBrk="1" hangingPunct="1"/>
            <a:endParaRPr lang="en-GB" smtClean="0"/>
          </a:p>
          <a:p>
            <a:pPr algn="ctr" eaLnBrk="1" hangingPunct="1"/>
            <a:r>
              <a:rPr lang="en-GB" smtClean="0"/>
              <a:t>IF( logical_test , value_if_true, value_if_false )</a:t>
            </a: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539750" y="4324350"/>
            <a:ext cx="2901950" cy="11906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GB" b="0"/>
              <a:t>Must be either true or false</a:t>
            </a:r>
          </a:p>
          <a:p>
            <a:pPr lvl="1" eaLnBrk="0" hangingPunct="0">
              <a:buFontTx/>
              <a:buChar char="•"/>
            </a:pPr>
            <a:r>
              <a:rPr lang="en-GB" b="0"/>
              <a:t> value</a:t>
            </a:r>
          </a:p>
          <a:p>
            <a:pPr lvl="1" eaLnBrk="0" hangingPunct="0">
              <a:buFontTx/>
              <a:buChar char="•"/>
            </a:pPr>
            <a:r>
              <a:rPr lang="en-GB" b="0"/>
              <a:t> condition (test)</a:t>
            </a:r>
          </a:p>
          <a:p>
            <a:pPr lvl="1" eaLnBrk="0" hangingPunct="0">
              <a:buFontTx/>
              <a:buChar char="•"/>
            </a:pPr>
            <a:r>
              <a:rPr lang="en-GB" b="0"/>
              <a:t> boolean function</a:t>
            </a: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3248025" y="5391150"/>
            <a:ext cx="2239963" cy="9159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en-GB" b="0"/>
              <a:t>This value appears in the cell if the boolean is true</a:t>
            </a:r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6383338" y="5391150"/>
            <a:ext cx="2241550" cy="9159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en-GB" b="0"/>
              <a:t>This value appears in the cell if the boolean is false</a:t>
            </a:r>
          </a:p>
        </p:txBody>
      </p:sp>
      <p:sp>
        <p:nvSpPr>
          <p:cNvPr id="21511" name="Line 7"/>
          <p:cNvSpPr>
            <a:spLocks noChangeShapeType="1"/>
          </p:cNvSpPr>
          <p:nvPr/>
        </p:nvSpPr>
        <p:spPr bwMode="auto">
          <a:xfrm flipV="1">
            <a:off x="2152650" y="3249613"/>
            <a:ext cx="363538" cy="96361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none" w="sm" len="sm"/>
            <a:tailEnd type="triangle" w="lg" len="lg"/>
          </a:ln>
        </p:spPr>
        <p:txBody>
          <a:bodyPr wrap="none" anchor="ctr"/>
          <a:lstStyle/>
          <a:p>
            <a:endParaRPr lang="en-NZ"/>
          </a:p>
        </p:txBody>
      </p:sp>
      <p:sp>
        <p:nvSpPr>
          <p:cNvPr id="21512" name="Line 10"/>
          <p:cNvSpPr>
            <a:spLocks noChangeShapeType="1"/>
          </p:cNvSpPr>
          <p:nvPr/>
        </p:nvSpPr>
        <p:spPr bwMode="auto">
          <a:xfrm flipV="1">
            <a:off x="4483100" y="3160713"/>
            <a:ext cx="177800" cy="23288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none" w="sm" len="sm"/>
            <a:tailEnd type="triangle" w="lg" len="lg"/>
          </a:ln>
        </p:spPr>
        <p:txBody>
          <a:bodyPr wrap="none" anchor="ctr"/>
          <a:lstStyle/>
          <a:p>
            <a:endParaRPr lang="en-NZ"/>
          </a:p>
        </p:txBody>
      </p:sp>
      <p:sp>
        <p:nvSpPr>
          <p:cNvPr id="21513" name="Line 11"/>
          <p:cNvSpPr>
            <a:spLocks noChangeShapeType="1"/>
          </p:cNvSpPr>
          <p:nvPr/>
        </p:nvSpPr>
        <p:spPr bwMode="auto">
          <a:xfrm flipH="1" flipV="1">
            <a:off x="6902450" y="3160713"/>
            <a:ext cx="627063" cy="22399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none" w="sm" len="sm"/>
            <a:tailEnd type="triangle" w="lg" len="lg"/>
          </a:ln>
        </p:spPr>
        <p:txBody>
          <a:bodyPr wrap="none" anchor="ctr"/>
          <a:lstStyle/>
          <a:p>
            <a:endParaRPr lang="en-N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21</a:t>
            </a:fld>
            <a:endParaRPr lang="en-NZ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Spreadsheet 01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Boolean Functions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AND( a, b )</a:t>
            </a:r>
          </a:p>
          <a:p>
            <a:pPr lvl="1" eaLnBrk="1" hangingPunct="1"/>
            <a:r>
              <a:rPr lang="en-GB" smtClean="0"/>
              <a:t>True only when a and b are both true</a:t>
            </a:r>
          </a:p>
          <a:p>
            <a:pPr eaLnBrk="1" hangingPunct="1"/>
            <a:endParaRPr lang="en-GB" smtClean="0"/>
          </a:p>
          <a:p>
            <a:pPr eaLnBrk="1" hangingPunct="1"/>
            <a:r>
              <a:rPr lang="en-GB" smtClean="0"/>
              <a:t>OR( a, b )</a:t>
            </a:r>
          </a:p>
          <a:p>
            <a:pPr lvl="1" eaLnBrk="1" hangingPunct="1"/>
            <a:r>
              <a:rPr lang="en-GB" smtClean="0"/>
              <a:t>True if either a is true or b is true</a:t>
            </a:r>
          </a:p>
          <a:p>
            <a:pPr eaLnBrk="1" hangingPunct="1"/>
            <a:endParaRPr lang="en-GB" smtClean="0"/>
          </a:p>
          <a:p>
            <a:pPr eaLnBrk="1" hangingPunct="1"/>
            <a:r>
              <a:rPr lang="en-GB" smtClean="0"/>
              <a:t>NOT( a )</a:t>
            </a:r>
          </a:p>
          <a:p>
            <a:pPr lvl="1" eaLnBrk="1" hangingPunct="1"/>
            <a:r>
              <a:rPr lang="en-GB" smtClean="0"/>
              <a:t>True only when a is false</a:t>
            </a:r>
          </a:p>
          <a:p>
            <a:pPr eaLnBrk="1" hangingPunct="1"/>
            <a:endParaRPr lang="en-GB" smtClean="0"/>
          </a:p>
          <a:p>
            <a:pPr eaLnBrk="1" hangingPunct="1"/>
            <a:r>
              <a:rPr lang="en-GB" smtClean="0"/>
              <a:t>Are the following formulae TRUE or FALSE?</a:t>
            </a:r>
          </a:p>
          <a:p>
            <a:pPr lvl="1" eaLnBrk="1" hangingPunct="1"/>
            <a:r>
              <a:rPr lang="en-GB" smtClean="0"/>
              <a:t>=AND( 3 = 4, 2 = 2 )</a:t>
            </a:r>
          </a:p>
          <a:p>
            <a:pPr lvl="1" eaLnBrk="1" hangingPunct="1"/>
            <a:r>
              <a:rPr lang="en-GB" smtClean="0"/>
              <a:t>=OR( 7 &lt; 5, 3 &gt; 3 ) </a:t>
            </a:r>
          </a:p>
          <a:p>
            <a:pPr lvl="1" eaLnBrk="1" hangingPunct="1"/>
            <a:r>
              <a:rPr lang="en-GB" smtClean="0"/>
              <a:t>=NOT( 3 = 2 )</a:t>
            </a:r>
          </a:p>
          <a:p>
            <a:pPr lvl="1" eaLnBrk="1" hangingPunct="1"/>
            <a:r>
              <a:rPr lang="en-GB" smtClean="0"/>
              <a:t>=OR( AND( 2 = 3, 4 &gt; 3 ), NOT( 2 = 3 ) 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Spreadsheet 01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Development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Background</a:t>
            </a:r>
          </a:p>
          <a:p>
            <a:pPr lvl="1"/>
            <a:r>
              <a:rPr lang="en-US" smtClean="0"/>
              <a:t>Dan Bricklin and Bob Frankston</a:t>
            </a:r>
          </a:p>
          <a:p>
            <a:pPr lvl="1"/>
            <a:r>
              <a:rPr lang="en-US" smtClean="0"/>
              <a:t>VisiCalc released in 1979.</a:t>
            </a:r>
            <a:endParaRPr lang="en-US" dirty="0" smtClean="0"/>
          </a:p>
        </p:txBody>
      </p:sp>
      <p:pic>
        <p:nvPicPr>
          <p:cNvPr id="5128" name="Picture 8" descr="File:Dan Brickli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0624" y="2264044"/>
            <a:ext cx="3226032" cy="4257664"/>
          </a:xfrm>
          <a:prstGeom prst="rect">
            <a:avLst/>
          </a:prstGeom>
          <a:noFill/>
        </p:spPr>
      </p:pic>
      <p:pic>
        <p:nvPicPr>
          <p:cNvPr id="5130" name="Picture 10" descr="File:Bob Frankston, crop.jpg"/>
          <p:cNvPicPr>
            <a:picLocks noChangeAspect="1" noChangeArrowheads="1"/>
          </p:cNvPicPr>
          <p:nvPr/>
        </p:nvPicPr>
        <p:blipFill>
          <a:blip r:embed="rId4" cstate="print"/>
          <a:srcRect b="32285"/>
          <a:stretch>
            <a:fillRect/>
          </a:stretch>
        </p:blipFill>
        <p:spPr bwMode="auto">
          <a:xfrm>
            <a:off x="4695138" y="2264044"/>
            <a:ext cx="3825932" cy="4211764"/>
          </a:xfrm>
          <a:prstGeom prst="rect">
            <a:avLst/>
          </a:prstGeom>
          <a:noFill/>
        </p:spPr>
      </p:pic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3</a:t>
            </a:fld>
            <a:endParaRPr lang="en-NZ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Spreadsheet 01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smtClean="0"/>
              <a:t>Design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Visible Calculator</a:t>
            </a:r>
          </a:p>
          <a:p>
            <a:pPr lvl="1"/>
            <a:r>
              <a:rPr lang="en-US" smtClean="0"/>
              <a:t>Organize calculations as we would on paper - in columns and rows.</a:t>
            </a:r>
          </a:p>
          <a:p>
            <a:pPr lvl="1"/>
            <a:r>
              <a:rPr lang="en-US" smtClean="0"/>
              <a:t>Supports automatic updating of calculations.</a:t>
            </a:r>
          </a:p>
          <a:p>
            <a:pPr lvl="1"/>
            <a:r>
              <a:rPr lang="en-US" smtClean="0"/>
              <a:t>Copy formulas so we may apply these to large amounts of data.</a:t>
            </a:r>
            <a:endParaRPr lang="en-US" dirty="0" smtClean="0"/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4804" y="2527727"/>
            <a:ext cx="5756606" cy="3948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4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Spreadsheet 01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71800" y="3695700"/>
            <a:ext cx="2676525" cy="216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Microsoft Excel - Overview</a:t>
            </a:r>
          </a:p>
        </p:txBody>
      </p:sp>
      <p:sp>
        <p:nvSpPr>
          <p:cNvPr id="7172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028700"/>
            <a:ext cx="8229600" cy="5491163"/>
          </a:xfrm>
        </p:spPr>
        <p:txBody>
          <a:bodyPr/>
          <a:lstStyle/>
          <a:p>
            <a:pPr eaLnBrk="1" hangingPunct="1"/>
            <a:r>
              <a:rPr lang="en-GB" smtClean="0"/>
              <a:t>Used to represent a table of data</a:t>
            </a:r>
          </a:p>
          <a:p>
            <a:pPr lvl="1" eaLnBrk="1" hangingPunct="1"/>
            <a:r>
              <a:rPr lang="en-GB" smtClean="0"/>
              <a:t>Rows (labelled with numbers) </a:t>
            </a:r>
          </a:p>
          <a:p>
            <a:pPr lvl="1" eaLnBrk="1" hangingPunct="1"/>
            <a:r>
              <a:rPr lang="en-GB" smtClean="0"/>
              <a:t>Columns (labelled with letters)</a:t>
            </a:r>
          </a:p>
          <a:p>
            <a:pPr lvl="1" eaLnBrk="1" hangingPunct="1"/>
            <a:r>
              <a:rPr lang="en-GB" smtClean="0"/>
              <a:t>Cells</a:t>
            </a:r>
          </a:p>
        </p:txBody>
      </p:sp>
      <p:sp>
        <p:nvSpPr>
          <p:cNvPr id="7173" name="Text Box 7"/>
          <p:cNvSpPr txBox="1">
            <a:spLocks noChangeArrowheads="1"/>
          </p:cNvSpPr>
          <p:nvPr/>
        </p:nvSpPr>
        <p:spPr bwMode="auto">
          <a:xfrm>
            <a:off x="4033838" y="2981325"/>
            <a:ext cx="1162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NZ"/>
              <a:t>Columns</a:t>
            </a:r>
          </a:p>
        </p:txBody>
      </p:sp>
      <p:sp>
        <p:nvSpPr>
          <p:cNvPr id="7174" name="Text Box 8"/>
          <p:cNvSpPr txBox="1">
            <a:spLocks noChangeArrowheads="1"/>
          </p:cNvSpPr>
          <p:nvPr/>
        </p:nvSpPr>
        <p:spPr bwMode="auto">
          <a:xfrm>
            <a:off x="1614488" y="4414838"/>
            <a:ext cx="7985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NZ"/>
              <a:t>Rows</a:t>
            </a:r>
          </a:p>
        </p:txBody>
      </p:sp>
      <p:sp>
        <p:nvSpPr>
          <p:cNvPr id="7175" name="Text Box 10"/>
          <p:cNvSpPr txBox="1">
            <a:spLocks noChangeArrowheads="1"/>
          </p:cNvSpPr>
          <p:nvPr/>
        </p:nvSpPr>
        <p:spPr bwMode="auto">
          <a:xfrm>
            <a:off x="1435100" y="3340100"/>
            <a:ext cx="145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NZ"/>
              <a:t>Current cell</a:t>
            </a:r>
          </a:p>
        </p:txBody>
      </p:sp>
      <p:sp>
        <p:nvSpPr>
          <p:cNvPr id="7176" name="Text Box 11"/>
          <p:cNvSpPr txBox="1">
            <a:spLocks noChangeArrowheads="1"/>
          </p:cNvSpPr>
          <p:nvPr/>
        </p:nvSpPr>
        <p:spPr bwMode="auto">
          <a:xfrm>
            <a:off x="6632575" y="3697288"/>
            <a:ext cx="1238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NZ"/>
              <a:t>Entry box</a:t>
            </a:r>
          </a:p>
        </p:txBody>
      </p:sp>
      <p:sp>
        <p:nvSpPr>
          <p:cNvPr id="7177" name="Line 21"/>
          <p:cNvSpPr>
            <a:spLocks noChangeShapeType="1"/>
          </p:cNvSpPr>
          <p:nvPr/>
        </p:nvSpPr>
        <p:spPr bwMode="auto">
          <a:xfrm>
            <a:off x="2868613" y="3517900"/>
            <a:ext cx="538162" cy="6286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NZ"/>
          </a:p>
        </p:txBody>
      </p:sp>
      <p:sp>
        <p:nvSpPr>
          <p:cNvPr id="7178" name="Rectangle 23"/>
          <p:cNvSpPr>
            <a:spLocks noChangeArrowheads="1"/>
          </p:cNvSpPr>
          <p:nvPr/>
        </p:nvSpPr>
        <p:spPr bwMode="auto">
          <a:xfrm>
            <a:off x="4213225" y="6207125"/>
            <a:ext cx="49307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NZ"/>
              <a:t>http://en.wikipedia.org/wiki/Microsoft_Excel</a:t>
            </a:r>
          </a:p>
        </p:txBody>
      </p:sp>
      <p:sp>
        <p:nvSpPr>
          <p:cNvPr id="7179" name="Line 20"/>
          <p:cNvSpPr>
            <a:spLocks noChangeShapeType="1"/>
          </p:cNvSpPr>
          <p:nvPr/>
        </p:nvSpPr>
        <p:spPr bwMode="auto">
          <a:xfrm>
            <a:off x="2420938" y="4594225"/>
            <a:ext cx="717550" cy="4476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NZ"/>
          </a:p>
        </p:txBody>
      </p:sp>
      <p:sp>
        <p:nvSpPr>
          <p:cNvPr id="7180" name="Line 19"/>
          <p:cNvSpPr>
            <a:spLocks noChangeShapeType="1"/>
          </p:cNvSpPr>
          <p:nvPr/>
        </p:nvSpPr>
        <p:spPr bwMode="auto">
          <a:xfrm flipV="1">
            <a:off x="2420938" y="4594225"/>
            <a:ext cx="71755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NZ"/>
          </a:p>
        </p:txBody>
      </p:sp>
      <p:sp>
        <p:nvSpPr>
          <p:cNvPr id="7181" name="Line 18"/>
          <p:cNvSpPr>
            <a:spLocks noChangeShapeType="1"/>
          </p:cNvSpPr>
          <p:nvPr/>
        </p:nvSpPr>
        <p:spPr bwMode="auto">
          <a:xfrm flipV="1">
            <a:off x="2419350" y="4235450"/>
            <a:ext cx="719138" cy="3587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NZ"/>
          </a:p>
        </p:txBody>
      </p:sp>
      <p:sp>
        <p:nvSpPr>
          <p:cNvPr id="7182" name="Line 12"/>
          <p:cNvSpPr>
            <a:spLocks noChangeShapeType="1"/>
          </p:cNvSpPr>
          <p:nvPr/>
        </p:nvSpPr>
        <p:spPr bwMode="auto">
          <a:xfrm flipH="1" flipV="1">
            <a:off x="5549900" y="3830638"/>
            <a:ext cx="1082675" cy="4603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NZ"/>
          </a:p>
        </p:txBody>
      </p:sp>
      <p:sp>
        <p:nvSpPr>
          <p:cNvPr id="7183" name="Line 14"/>
          <p:cNvSpPr>
            <a:spLocks noChangeShapeType="1"/>
          </p:cNvSpPr>
          <p:nvPr/>
        </p:nvSpPr>
        <p:spPr bwMode="auto">
          <a:xfrm flipH="1">
            <a:off x="3676650" y="3340100"/>
            <a:ext cx="984250" cy="62706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NZ"/>
          </a:p>
        </p:txBody>
      </p:sp>
      <p:sp>
        <p:nvSpPr>
          <p:cNvPr id="7184" name="Line 15"/>
          <p:cNvSpPr>
            <a:spLocks noChangeShapeType="1"/>
          </p:cNvSpPr>
          <p:nvPr/>
        </p:nvSpPr>
        <p:spPr bwMode="auto">
          <a:xfrm flipH="1">
            <a:off x="4303713" y="3340100"/>
            <a:ext cx="357187" cy="62706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NZ"/>
          </a:p>
        </p:txBody>
      </p:sp>
      <p:sp>
        <p:nvSpPr>
          <p:cNvPr id="7185" name="Line 16"/>
          <p:cNvSpPr>
            <a:spLocks noChangeShapeType="1"/>
          </p:cNvSpPr>
          <p:nvPr/>
        </p:nvSpPr>
        <p:spPr bwMode="auto">
          <a:xfrm>
            <a:off x="4660900" y="3340100"/>
            <a:ext cx="269875" cy="62706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NZ"/>
          </a:p>
        </p:txBody>
      </p:sp>
      <p:sp>
        <p:nvSpPr>
          <p:cNvPr id="7186" name="Line 17"/>
          <p:cNvSpPr>
            <a:spLocks noChangeShapeType="1"/>
          </p:cNvSpPr>
          <p:nvPr/>
        </p:nvSpPr>
        <p:spPr bwMode="auto">
          <a:xfrm>
            <a:off x="4660900" y="3340100"/>
            <a:ext cx="806450" cy="62706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NZ"/>
          </a:p>
        </p:txBody>
      </p:sp>
      <p:sp>
        <p:nvSpPr>
          <p:cNvPr id="7187" name="Line 22"/>
          <p:cNvSpPr>
            <a:spLocks noChangeShapeType="1"/>
          </p:cNvSpPr>
          <p:nvPr/>
        </p:nvSpPr>
        <p:spPr bwMode="auto">
          <a:xfrm>
            <a:off x="2876550" y="3517900"/>
            <a:ext cx="628650" cy="2698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NZ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5</a:t>
            </a:fld>
            <a:endParaRPr lang="en-NZ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Spreadsheet 01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Changing appearance of cells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mtClean="0"/>
              <a:t>Alter Size</a:t>
            </a:r>
          </a:p>
          <a:p>
            <a:pPr lvl="1"/>
            <a:r>
              <a:rPr lang="en-GB" smtClean="0"/>
              <a:t>Click on cell separator and drag</a:t>
            </a:r>
          </a:p>
          <a:p>
            <a:endParaRPr lang="en-GB" smtClean="0"/>
          </a:p>
          <a:p>
            <a:r>
              <a:rPr lang="en-GB" smtClean="0"/>
              <a:t>Add Borders</a:t>
            </a:r>
          </a:p>
          <a:p>
            <a:pPr lvl="1"/>
            <a:r>
              <a:rPr lang="en-GB" smtClean="0"/>
              <a:t>Format Cell</a:t>
            </a:r>
          </a:p>
          <a:p>
            <a:endParaRPr lang="en-GB" smtClean="0"/>
          </a:p>
          <a:p>
            <a:r>
              <a:rPr lang="en-GB" smtClean="0"/>
              <a:t>Add Shading</a:t>
            </a:r>
          </a:p>
          <a:p>
            <a:pPr lvl="1"/>
            <a:r>
              <a:rPr lang="en-GB" smtClean="0"/>
              <a:t>Format Cell</a:t>
            </a:r>
          </a:p>
          <a:p>
            <a:pPr lvl="1"/>
            <a:endParaRPr lang="en-GB" smtClean="0"/>
          </a:p>
          <a:p>
            <a:r>
              <a:rPr lang="en-GB" smtClean="0"/>
              <a:t>Font</a:t>
            </a:r>
          </a:p>
          <a:p>
            <a:pPr lvl="1"/>
            <a:r>
              <a:rPr lang="en-GB" smtClean="0"/>
              <a:t>Style</a:t>
            </a:r>
          </a:p>
          <a:p>
            <a:pPr lvl="1"/>
            <a:r>
              <a:rPr lang="en-GB" smtClean="0"/>
              <a:t>Size</a:t>
            </a:r>
          </a:p>
          <a:p>
            <a:pPr lvl="1"/>
            <a:r>
              <a:rPr lang="en-GB" smtClean="0"/>
              <a:t>Alignment</a:t>
            </a:r>
          </a:p>
          <a:p>
            <a:pPr lvl="1"/>
            <a:endParaRPr lang="en-GB" smtClean="0"/>
          </a:p>
          <a:p>
            <a:r>
              <a:rPr lang="en-GB" smtClean="0"/>
              <a:t>Numbers</a:t>
            </a:r>
          </a:p>
          <a:p>
            <a:pPr lvl="1"/>
            <a:r>
              <a:rPr lang="en-GB" smtClean="0"/>
              <a:t>Decimal points</a:t>
            </a:r>
          </a:p>
          <a:p>
            <a:pPr lvl="1"/>
            <a:endParaRPr lang="en-GB" smtClean="0"/>
          </a:p>
        </p:txBody>
      </p:sp>
      <p:pic>
        <p:nvPicPr>
          <p:cNvPr id="8196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82900" y="2362200"/>
            <a:ext cx="5930900" cy="348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6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Spreadsheet 01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Entering Data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Cells contain</a:t>
            </a:r>
          </a:p>
          <a:p>
            <a:pPr lvl="1"/>
            <a:r>
              <a:rPr lang="en-GB" smtClean="0"/>
              <a:t>Text</a:t>
            </a:r>
          </a:p>
          <a:p>
            <a:pPr lvl="1"/>
            <a:r>
              <a:rPr lang="en-GB" smtClean="0"/>
              <a:t>Numbers</a:t>
            </a:r>
          </a:p>
          <a:p>
            <a:pPr lvl="1"/>
            <a:r>
              <a:rPr lang="en-GB" smtClean="0"/>
              <a:t>Formulae</a:t>
            </a:r>
            <a:br>
              <a:rPr lang="en-GB" smtClean="0"/>
            </a:br>
            <a:r>
              <a:rPr lang="en-GB" smtClean="0"/>
              <a:t>(start with “=“)</a:t>
            </a:r>
          </a:p>
          <a:p>
            <a:pPr lvl="1"/>
            <a:endParaRPr lang="en-GB" smtClean="0"/>
          </a:p>
          <a:p>
            <a:pPr lvl="1"/>
            <a:endParaRPr lang="en-GB" smtClean="0"/>
          </a:p>
          <a:p>
            <a:pPr lvl="1"/>
            <a:endParaRPr lang="en-GB" smtClean="0"/>
          </a:p>
          <a:p>
            <a:pPr lvl="1"/>
            <a:endParaRPr lang="en-GB" smtClean="0"/>
          </a:p>
          <a:p>
            <a:endParaRPr lang="en-GB" smtClean="0"/>
          </a:p>
          <a:p>
            <a:r>
              <a:rPr lang="en-GB" smtClean="0"/>
              <a:t>Entry box</a:t>
            </a:r>
          </a:p>
          <a:p>
            <a:pPr lvl="1"/>
            <a:r>
              <a:rPr lang="en-GB" smtClean="0"/>
              <a:t>Type data in entry box</a:t>
            </a:r>
          </a:p>
          <a:p>
            <a:pPr lvl="1"/>
            <a:r>
              <a:rPr lang="en-GB" smtClean="0"/>
              <a:t>Hit Enter key to accept value</a:t>
            </a:r>
          </a:p>
          <a:p>
            <a:pPr lvl="1"/>
            <a:r>
              <a:rPr lang="en-GB" smtClean="0"/>
              <a:t>All formulae are recalculated</a:t>
            </a:r>
          </a:p>
          <a:p>
            <a:pPr lvl="1"/>
            <a:r>
              <a:rPr lang="en-GB" smtClean="0"/>
              <a:t>Results shown in each cell</a:t>
            </a:r>
          </a:p>
          <a:p>
            <a:pPr lvl="1"/>
            <a:endParaRPr lang="en-GB" smtClean="0"/>
          </a:p>
          <a:p>
            <a:endParaRPr lang="en-GB" smtClean="0"/>
          </a:p>
        </p:txBody>
      </p:sp>
      <p:pic>
        <p:nvPicPr>
          <p:cNvPr id="9220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05300" y="939800"/>
            <a:ext cx="4359275" cy="408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7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Spreadsheet 01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Formulae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Entering formulae</a:t>
            </a:r>
          </a:p>
          <a:p>
            <a:pPr lvl="1"/>
            <a:r>
              <a:rPr lang="en-GB" smtClean="0"/>
              <a:t>Always begin with an equals sign</a:t>
            </a:r>
          </a:p>
          <a:p>
            <a:pPr lvl="1"/>
            <a:r>
              <a:rPr lang="en-GB" smtClean="0"/>
              <a:t>Calculation typed into entry box</a:t>
            </a:r>
          </a:p>
          <a:p>
            <a:pPr lvl="1"/>
            <a:r>
              <a:rPr lang="en-GB" smtClean="0"/>
              <a:t>Result displayed in the cell</a:t>
            </a:r>
          </a:p>
          <a:p>
            <a:endParaRPr lang="en-GB" smtClean="0"/>
          </a:p>
        </p:txBody>
      </p:sp>
      <p:pic>
        <p:nvPicPr>
          <p:cNvPr id="10244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38400" y="2451100"/>
            <a:ext cx="3911600" cy="3668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6327775" y="1816100"/>
            <a:ext cx="102235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GB" b="0">
                <a:latin typeface="Arial" charset="0"/>
              </a:rPr>
              <a:t>Formula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628650" y="3967163"/>
            <a:ext cx="831850" cy="366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GB" b="0">
                <a:latin typeface="Arial" charset="0"/>
              </a:rPr>
              <a:t>Result</a:t>
            </a:r>
          </a:p>
        </p:txBody>
      </p:sp>
      <p:sp>
        <p:nvSpPr>
          <p:cNvPr id="10247" name="Line 11"/>
          <p:cNvSpPr>
            <a:spLocks noChangeShapeType="1"/>
          </p:cNvSpPr>
          <p:nvPr/>
        </p:nvSpPr>
        <p:spPr bwMode="auto">
          <a:xfrm flipH="1">
            <a:off x="5461000" y="2451100"/>
            <a:ext cx="1076325" cy="170338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NZ"/>
          </a:p>
        </p:txBody>
      </p:sp>
      <p:sp>
        <p:nvSpPr>
          <p:cNvPr id="10248" name="Line 12"/>
          <p:cNvSpPr>
            <a:spLocks noChangeShapeType="1"/>
          </p:cNvSpPr>
          <p:nvPr/>
        </p:nvSpPr>
        <p:spPr bwMode="auto">
          <a:xfrm>
            <a:off x="1460500" y="4318000"/>
            <a:ext cx="1792288" cy="7175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NZ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8</a:t>
            </a:fld>
            <a:endParaRPr lang="en-NZ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Spreadsheet 01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Using Cell References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Cell Reference</a:t>
            </a:r>
          </a:p>
          <a:p>
            <a:pPr lvl="1"/>
            <a:r>
              <a:rPr lang="en-GB" smtClean="0"/>
              <a:t>Formulae refer to other cells</a:t>
            </a:r>
          </a:p>
          <a:p>
            <a:pPr lvl="1"/>
            <a:r>
              <a:rPr lang="en-GB" smtClean="0"/>
              <a:t>Specify cell location using Row and Column IDs</a:t>
            </a:r>
          </a:p>
          <a:p>
            <a:endParaRPr lang="en-GB" smtClean="0"/>
          </a:p>
        </p:txBody>
      </p:sp>
      <p:pic>
        <p:nvPicPr>
          <p:cNvPr id="11268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82700" y="2451100"/>
            <a:ext cx="6756400" cy="402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9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Spreadsheet 01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mpsci-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gradFill>
          <a:gsLst>
            <a:gs pos="51000">
              <a:schemeClr val="bg1"/>
            </a:gs>
            <a:gs pos="80000">
              <a:schemeClr val="bg1">
                <a:alpha val="0"/>
              </a:schemeClr>
            </a:gs>
            <a:gs pos="100000">
              <a:schemeClr val="accent1">
                <a:tint val="44500"/>
                <a:satMod val="160000"/>
                <a:alpha val="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50000" t="50000" r="50000" b="50000"/>
          </a:path>
        </a:gradFill>
        <a:effectLst>
          <a:softEdge rad="635000"/>
        </a:effectLst>
      </a:spPr>
      <a:bodyPr vert="horz" lIns="91440" tIns="45720" rIns="91440" bIns="45720" rtlCol="0" anchor="ctr">
        <a:normAutofit/>
      </a:bodyPr>
      <a:lstStyle>
        <a:defPPr marL="0" marR="0" indent="0" algn="ctr" defTabSz="914400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400" b="0" i="0" u="none" strike="noStrike" kern="120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compsci-theme</Template>
  <TotalTime>15538</TotalTime>
  <Words>1074</Words>
  <Application>Microsoft Office PowerPoint</Application>
  <PresentationFormat>On-screen Show (4:3)</PresentationFormat>
  <Paragraphs>264</Paragraphs>
  <Slides>22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Courier New</vt:lpstr>
      <vt:lpstr>Helvetica</vt:lpstr>
      <vt:lpstr>compsci-theme</vt:lpstr>
      <vt:lpstr>COMPSCI 111 / 111G Mastering Cyberspace:   An introduction to practical computing</vt:lpstr>
      <vt:lpstr>The 1st Killer App. VisiCalc</vt:lpstr>
      <vt:lpstr>Development</vt:lpstr>
      <vt:lpstr>Design</vt:lpstr>
      <vt:lpstr>Microsoft Excel - Overview</vt:lpstr>
      <vt:lpstr>Changing appearance of cells</vt:lpstr>
      <vt:lpstr>Entering Data</vt:lpstr>
      <vt:lpstr>Formulae</vt:lpstr>
      <vt:lpstr>Using Cell References</vt:lpstr>
      <vt:lpstr>Filling Down and Filling Right</vt:lpstr>
      <vt:lpstr>Filling Cells with Formulae</vt:lpstr>
      <vt:lpstr>Relative References</vt:lpstr>
      <vt:lpstr>Cell references that don’t change</vt:lpstr>
      <vt:lpstr>Relative and Absolute references</vt:lpstr>
      <vt:lpstr>Exercises</vt:lpstr>
      <vt:lpstr>Exercises</vt:lpstr>
      <vt:lpstr>Using built-in functions</vt:lpstr>
      <vt:lpstr>Functions</vt:lpstr>
      <vt:lpstr>Functions</vt:lpstr>
      <vt:lpstr>Boolean Logic</vt:lpstr>
      <vt:lpstr>IF functions</vt:lpstr>
      <vt:lpstr>Boolean Functions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COMPSCI 111</dc:title>
  <dc:creator>Andrew</dc:creator>
  <cp:lastModifiedBy>Damir Azhar</cp:lastModifiedBy>
  <cp:revision>112</cp:revision>
  <cp:lastPrinted>2006-02-25T01:55:21Z</cp:lastPrinted>
  <dcterms:created xsi:type="dcterms:W3CDTF">2004-03-22T04:42:11Z</dcterms:created>
  <dcterms:modified xsi:type="dcterms:W3CDTF">2016-10-03T08:39:44Z</dcterms:modified>
</cp:coreProperties>
</file>