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6" r:id="rId3"/>
    <p:sldId id="278" r:id="rId4"/>
    <p:sldId id="303" r:id="rId5"/>
    <p:sldId id="279" r:id="rId6"/>
    <p:sldId id="280" r:id="rId7"/>
    <p:sldId id="304" r:id="rId8"/>
    <p:sldId id="282" r:id="rId9"/>
    <p:sldId id="30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9" r:id="rId22"/>
    <p:sldId id="297" r:id="rId23"/>
    <p:sldId id="298" r:id="rId24"/>
    <p:sldId id="305" r:id="rId25"/>
    <p:sldId id="294" r:id="rId26"/>
    <p:sldId id="295" r:id="rId27"/>
    <p:sldId id="300" r:id="rId28"/>
  </p:sldIdLst>
  <p:sldSz cx="9144000" cy="6858000" type="screen4x3"/>
  <p:notesSz cx="7315200" cy="96012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AFF"/>
    <a:srgbClr val="FFFFFF"/>
    <a:srgbClr val="FAFAFF"/>
    <a:srgbClr val="E5F5FF"/>
    <a:srgbClr val="660066"/>
    <a:srgbClr val="000066"/>
    <a:srgbClr val="FF00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8" autoAdjust="0"/>
    <p:restoredTop sz="83137" autoAdjust="0"/>
  </p:normalViewPr>
  <p:slideViewPr>
    <p:cSldViewPr>
      <p:cViewPr varScale="1">
        <p:scale>
          <a:sx n="106" d="100"/>
          <a:sy n="106" d="100"/>
        </p:scale>
        <p:origin x="19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1500" y="-90"/>
      </p:cViewPr>
      <p:guideLst>
        <p:guide orient="horz" pos="3024"/>
        <p:guide pos="2304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46A0EBA-DB41-4BDA-97B7-49904E926DA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6296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5838" cy="3597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E1FDC60-27AA-4876-BFED-6D43F72F9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9037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1103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3814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9090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7909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3454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1797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6827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5026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28227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3958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6404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8706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758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0389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3555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93640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394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7978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1754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7282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6386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3777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537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242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r>
              <a:rPr lang="en-US" smtClean="0"/>
              <a:t>16/07/2010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Software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COMPSCI 111 / 111G</a:t>
            </a:r>
            <a:br>
              <a:rPr lang="en-NZ" smtClean="0"/>
            </a:br>
            <a:r>
              <a:rPr lang="en-US" sz="2400" i="1" smtClean="0"/>
              <a:t>Mastering Cyberspace:  </a:t>
            </a:r>
            <a:br>
              <a:rPr lang="en-US" sz="2400" i="1" smtClean="0"/>
            </a:br>
            <a:r>
              <a:rPr lang="en-US" sz="2400" i="1" smtClean="0"/>
              <a:t>An introduction to practical computing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2690813" y="4349750"/>
            <a:ext cx="3314700" cy="1857375"/>
            <a:chOff x="1074" y="2478"/>
            <a:chExt cx="2088" cy="1170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074" y="2492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L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344" y="2555"/>
              <a:ext cx="46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6000" b="0">
                  <a:solidFill>
                    <a:srgbClr val="000066"/>
                  </a:solidFill>
                  <a:latin typeface="New Century Schoolbook" pitchFamily="18" charset="0"/>
                </a:rPr>
                <a:t>A</a:t>
              </a:r>
              <a:endParaRPr lang="en-US" sz="60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631" y="2478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T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033" y="2668"/>
              <a:ext cx="671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E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505" y="2478"/>
              <a:ext cx="657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X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32" y="103512"/>
            <a:ext cx="3500678" cy="3249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14463" y="2105025"/>
            <a:ext cx="6473825" cy="284797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{\small This text is small}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{\Large\itshape This text is large and italic}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{</a:t>
            </a:r>
          </a:p>
          <a:p>
            <a:r>
              <a:rPr lang="en-NZ">
                <a:latin typeface="Courier New" pitchFamily="49" charset="0"/>
              </a:rPr>
              <a:t>\tiny</a:t>
            </a:r>
          </a:p>
          <a:p>
            <a:r>
              <a:rPr lang="en-NZ">
                <a:latin typeface="Courier New" pitchFamily="49" charset="0"/>
              </a:rPr>
              <a:t>\textit{This text will be tiny and italic}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This text will be tiny, but not italic.</a:t>
            </a:r>
          </a:p>
          <a:p>
            <a:r>
              <a:rPr lang="en-NZ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Aligning paragraphs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flushleft</a:t>
            </a:r>
          </a:p>
          <a:p>
            <a:pPr lvl="1" eaLnBrk="1" hangingPunct="1"/>
            <a:r>
              <a:rPr lang="en-NZ" smtClean="0"/>
              <a:t>Environment that aligns a paragraph to the left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flushright</a:t>
            </a:r>
          </a:p>
          <a:p>
            <a:pPr lvl="1" eaLnBrk="1" hangingPunct="1"/>
            <a:r>
              <a:rPr lang="en-NZ" smtClean="0"/>
              <a:t>Environment that aligns a paragraph to the right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center</a:t>
            </a:r>
          </a:p>
          <a:p>
            <a:pPr lvl="1" eaLnBrk="1" hangingPunct="1"/>
            <a:r>
              <a:rPr lang="en-NZ" smtClean="0"/>
              <a:t>Environment that aligns a paragraph to the centre</a:t>
            </a:r>
          </a:p>
          <a:p>
            <a:pPr eaLnBrk="1" hangingPunct="1"/>
            <a:endParaRPr 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19138" y="4503738"/>
            <a:ext cx="2867025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\begin{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r>
              <a:rPr lang="en-US" dirty="0" err="1">
                <a:latin typeface="Courier New" pitchFamily="49" charset="0"/>
              </a:rPr>
              <a:t>furuike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ya</a:t>
            </a:r>
            <a:r>
              <a:rPr lang="en-US" dirty="0">
                <a:latin typeface="Courier New" pitchFamily="49" charset="0"/>
              </a:rPr>
              <a:t>\\</a:t>
            </a:r>
          </a:p>
          <a:p>
            <a:r>
              <a:rPr lang="en-US" dirty="0" err="1">
                <a:latin typeface="Courier New" pitchFamily="49" charset="0"/>
              </a:rPr>
              <a:t>kawazu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tobikomu</a:t>
            </a:r>
            <a:r>
              <a:rPr lang="en-US" dirty="0">
                <a:latin typeface="Courier New" pitchFamily="49" charset="0"/>
              </a:rPr>
              <a:t>\\</a:t>
            </a:r>
          </a:p>
          <a:p>
            <a:r>
              <a:rPr lang="en-US" dirty="0" err="1">
                <a:latin typeface="Courier New" pitchFamily="49" charset="0"/>
              </a:rPr>
              <a:t>mizu</a:t>
            </a:r>
            <a:r>
              <a:rPr lang="en-US" dirty="0">
                <a:latin typeface="Courier New" pitchFamily="49" charset="0"/>
              </a:rPr>
              <a:t> no </a:t>
            </a:r>
            <a:r>
              <a:rPr lang="en-US" dirty="0" err="1">
                <a:latin typeface="Courier New" pitchFamily="49" charset="0"/>
              </a:rPr>
              <a:t>oto</a:t>
            </a:r>
            <a:endParaRPr lang="en-US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035425" y="4503738"/>
            <a:ext cx="4479925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\begin{center}</a:t>
            </a:r>
          </a:p>
          <a:p>
            <a:r>
              <a:rPr lang="en-NZ">
                <a:latin typeface="Courier New" pitchFamily="49" charset="0"/>
              </a:rPr>
              <a:t>Three things are certain:\\</a:t>
            </a:r>
          </a:p>
          <a:p>
            <a:r>
              <a:rPr lang="en-NZ">
                <a:latin typeface="Courier New" pitchFamily="49" charset="0"/>
              </a:rPr>
              <a:t>Death, taxes, and lost data.\\</a:t>
            </a:r>
          </a:p>
          <a:p>
            <a:r>
              <a:rPr lang="en-NZ">
                <a:latin typeface="Courier New" pitchFamily="49" charset="0"/>
              </a:rPr>
              <a:t>Guess which has occurred!</a:t>
            </a:r>
          </a:p>
          <a:p>
            <a:r>
              <a:rPr lang="en-NZ">
                <a:latin typeface="Courier New" pitchFamily="49" charset="0"/>
              </a:rPr>
              <a:t>\end{center}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Unordered Lists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Unordered Lists</a:t>
            </a:r>
          </a:p>
          <a:p>
            <a:pPr lvl="1" eaLnBrk="1" hangingPunct="1"/>
            <a:r>
              <a:rPr lang="en-NZ" smtClean="0"/>
              <a:t>List that uses bullet points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itemize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</a:t>
            </a:r>
            <a:r>
              <a:rPr lang="en-NZ" smtClean="0"/>
              <a:t> used to identify each item in the list</a:t>
            </a:r>
            <a:endParaRPr 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300537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\begin{itemize}</a:t>
            </a:r>
          </a:p>
          <a:p>
            <a:r>
              <a:rPr lang="en-NZ">
                <a:latin typeface="Courier New" pitchFamily="49" charset="0"/>
              </a:rPr>
              <a:t>\item Pears</a:t>
            </a:r>
          </a:p>
          <a:p>
            <a:r>
              <a:rPr lang="en-NZ">
                <a:latin typeface="Courier New" pitchFamily="49" charset="0"/>
              </a:rPr>
              <a:t>\item Apples</a:t>
            </a:r>
          </a:p>
          <a:p>
            <a:r>
              <a:rPr lang="en-NZ">
                <a:latin typeface="Courier New" pitchFamily="49" charset="0"/>
              </a:rPr>
              <a:t>\item Bananas</a:t>
            </a:r>
          </a:p>
          <a:p>
            <a:r>
              <a:rPr lang="en-NZ">
                <a:latin typeface="Courier New" pitchFamily="49" charset="0"/>
              </a:rPr>
              <a:t>\end{itemize}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Ordered Lists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Ordered Lists</a:t>
            </a:r>
          </a:p>
          <a:p>
            <a:pPr lvl="1" eaLnBrk="1" hangingPunct="1"/>
            <a:r>
              <a:rPr lang="en-NZ" smtClean="0"/>
              <a:t>List that is enumerated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enumerate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</a:t>
            </a:r>
            <a:r>
              <a:rPr lang="en-NZ" smtClean="0"/>
              <a:t> used to identify each item in the list</a:t>
            </a:r>
            <a:endParaRPr 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300537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\begin{enumerate}</a:t>
            </a:r>
          </a:p>
          <a:p>
            <a:r>
              <a:rPr lang="en-NZ">
                <a:latin typeface="Courier New" pitchFamily="49" charset="0"/>
              </a:rPr>
              <a:t>\item Pears</a:t>
            </a:r>
          </a:p>
          <a:p>
            <a:r>
              <a:rPr lang="en-NZ">
                <a:latin typeface="Courier New" pitchFamily="49" charset="0"/>
              </a:rPr>
              <a:t>\item Apples</a:t>
            </a:r>
          </a:p>
          <a:p>
            <a:r>
              <a:rPr lang="en-NZ">
                <a:latin typeface="Courier New" pitchFamily="49" charset="0"/>
              </a:rPr>
              <a:t>\item Bananas</a:t>
            </a:r>
          </a:p>
          <a:p>
            <a:r>
              <a:rPr lang="en-NZ">
                <a:latin typeface="Courier New" pitchFamily="49" charset="0"/>
              </a:rPr>
              <a:t>\end{enumerate}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Description Lists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Description Lists</a:t>
            </a:r>
          </a:p>
          <a:p>
            <a:pPr lvl="1" eaLnBrk="1" hangingPunct="1"/>
            <a:r>
              <a:rPr lang="en-NZ" smtClean="0"/>
              <a:t>List that is used to define terms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description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\item[ </a:t>
            </a:r>
            <a:r>
              <a:rPr lang="en-NZ" b="1" smtClean="0">
                <a:latin typeface="Times New Roman" pitchFamily="18" charset="0"/>
              </a:rPr>
              <a:t>term </a:t>
            </a:r>
            <a:r>
              <a:rPr lang="en-NZ" smtClean="0">
                <a:latin typeface="Courier New" pitchFamily="49" charset="0"/>
              </a:rPr>
              <a:t>]</a:t>
            </a:r>
            <a:r>
              <a:rPr lang="en-NZ" smtClean="0"/>
              <a:t> used to identify each term in the list</a:t>
            </a:r>
            <a:endParaRPr lang="en-US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838700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\begin{description}</a:t>
            </a:r>
          </a:p>
          <a:p>
            <a:r>
              <a:rPr lang="en-NZ">
                <a:latin typeface="Courier New" pitchFamily="49" charset="0"/>
              </a:rPr>
              <a:t>\item[Pears] Fruit</a:t>
            </a:r>
          </a:p>
          <a:p>
            <a:r>
              <a:rPr lang="en-NZ">
                <a:latin typeface="Courier New" pitchFamily="49" charset="0"/>
              </a:rPr>
              <a:t>\item[Apples] More fruit</a:t>
            </a:r>
          </a:p>
          <a:p>
            <a:r>
              <a:rPr lang="en-NZ">
                <a:latin typeface="Courier New" pitchFamily="49" charset="0"/>
              </a:rPr>
              <a:t>\item[Bananas] Still more fruit</a:t>
            </a:r>
          </a:p>
          <a:p>
            <a:r>
              <a:rPr lang="en-NZ">
                <a:latin typeface="Courier New" pitchFamily="49" charset="0"/>
              </a:rPr>
              <a:t>\end{description}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Quotes and Quotations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quote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Used for short quotes</a:t>
            </a:r>
          </a:p>
          <a:p>
            <a:pPr lvl="1" eaLnBrk="1" hangingPunct="1"/>
            <a:r>
              <a:rPr lang="en-NZ" smtClean="0"/>
              <a:t>Entire environment is indented</a:t>
            </a:r>
          </a:p>
          <a:p>
            <a:pPr lvl="1" eaLnBrk="1" hangingPunct="1"/>
            <a:r>
              <a:rPr lang="en-NZ" smtClean="0"/>
              <a:t>The first line of a new paragraph inside </a:t>
            </a:r>
            <a:r>
              <a:rPr lang="en-NZ" smtClean="0">
                <a:latin typeface="Courier New" pitchFamily="49" charset="0"/>
              </a:rPr>
              <a:t>quote</a:t>
            </a:r>
            <a:r>
              <a:rPr lang="en-NZ" smtClean="0"/>
              <a:t> is not indented.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quotation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Used for longer quotes</a:t>
            </a:r>
          </a:p>
          <a:p>
            <a:pPr lvl="1" eaLnBrk="1" hangingPunct="1"/>
            <a:r>
              <a:rPr lang="en-NZ" smtClean="0"/>
              <a:t>Entire environment is indented</a:t>
            </a:r>
          </a:p>
          <a:p>
            <a:pPr lvl="1" eaLnBrk="1" hangingPunct="1"/>
            <a:r>
              <a:rPr lang="en-NZ" smtClean="0"/>
              <a:t>The first line of a new paragraph inside </a:t>
            </a:r>
            <a:r>
              <a:rPr lang="en-NZ" smtClean="0">
                <a:latin typeface="Courier New" pitchFamily="49" charset="0"/>
              </a:rPr>
              <a:t>quotation</a:t>
            </a:r>
            <a:r>
              <a:rPr lang="en-NZ" smtClean="0"/>
              <a:t> is indented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77913" y="4451350"/>
            <a:ext cx="6630987" cy="202406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\begin{quote}</a:t>
            </a:r>
          </a:p>
          <a:p>
            <a:r>
              <a:rPr lang="en-US">
                <a:latin typeface="Courier New" pitchFamily="49" charset="0"/>
              </a:rPr>
              <a:t>They misunderestimated me. </a:t>
            </a:r>
          </a:p>
          <a:p>
            <a:endParaRPr lang="en-US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Our nation must come together to unite 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After all, Europe is America's closest ally </a:t>
            </a:r>
          </a:p>
          <a:p>
            <a:r>
              <a:rPr lang="en-NZ">
                <a:latin typeface="Courier New" pitchFamily="49" charset="0"/>
              </a:rPr>
              <a:t>\end{quote}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Verbatim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verbatim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Reproduces text exactly as it appears</a:t>
            </a:r>
          </a:p>
          <a:p>
            <a:pPr lvl="1" eaLnBrk="1" hangingPunct="1"/>
            <a:r>
              <a:rPr lang="en-NZ" smtClean="0"/>
              <a:t>Uses a monospace font (courier)</a:t>
            </a:r>
          </a:p>
          <a:p>
            <a:pPr lvl="1" eaLnBrk="1" hangingPunct="1"/>
            <a:r>
              <a:rPr lang="en-NZ" smtClean="0"/>
              <a:t>Often used for computer code</a:t>
            </a:r>
          </a:p>
          <a:p>
            <a:pPr lvl="1" eaLnBrk="1" hangingPunct="1"/>
            <a:r>
              <a:rPr lang="en-NZ" smtClean="0"/>
              <a:t>No latex commands can be used in </a:t>
            </a:r>
            <a:r>
              <a:rPr lang="en-NZ" smtClean="0">
                <a:latin typeface="Courier New" pitchFamily="49" charset="0"/>
              </a:rPr>
              <a:t>verbatim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346200" y="2981325"/>
            <a:ext cx="6630988" cy="147478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following commands are used in LaTeX</a:t>
            </a:r>
          </a:p>
          <a:p>
            <a:r>
              <a:rPr lang="en-NZ">
                <a:latin typeface="Courier New" pitchFamily="49" charset="0"/>
              </a:rPr>
              <a:t>\begin{verbatim}</a:t>
            </a:r>
          </a:p>
          <a:p>
            <a:r>
              <a:rPr lang="en-NZ">
                <a:latin typeface="Courier New" pitchFamily="49" charset="0"/>
              </a:rPr>
              <a:t>Use \\ to create a line break.  Use </a:t>
            </a:r>
          </a:p>
          <a:p>
            <a:r>
              <a:rPr lang="en-NZ">
                <a:latin typeface="Courier New" pitchFamily="49" charset="0"/>
              </a:rPr>
              <a:t>\section{ name } to create a new section. </a:t>
            </a:r>
          </a:p>
          <a:p>
            <a:r>
              <a:rPr lang="en-NZ">
                <a:latin typeface="Courier New" pitchFamily="49" charset="0"/>
              </a:rPr>
              <a:t>\end{verbatim}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881188" y="5168900"/>
            <a:ext cx="57816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The following commands are used in LaTeX</a:t>
            </a:r>
          </a:p>
          <a:p>
            <a:endParaRPr lang="en-NZ" sz="800"/>
          </a:p>
          <a:p>
            <a:r>
              <a:rPr lang="en-NZ">
                <a:latin typeface="Courier New" pitchFamily="49" charset="0"/>
              </a:rPr>
              <a:t>Use \\ to create a line break.  Use </a:t>
            </a:r>
          </a:p>
          <a:p>
            <a:r>
              <a:rPr lang="en-NZ">
                <a:latin typeface="Courier New" pitchFamily="49" charset="0"/>
              </a:rPr>
              <a:t>\section{ name } to create a new section.</a:t>
            </a:r>
            <a:endParaRPr lang="en-US">
              <a:latin typeface="Courier New" pitchFamily="49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392613" y="4503738"/>
            <a:ext cx="0" cy="538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Mathematics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Three ways to enter mathematics mode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Inline text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$ ... $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displaymath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Centres the maths on a line of its own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equation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Centres the maths on a line of its own</a:t>
            </a:r>
          </a:p>
          <a:p>
            <a:pPr lvl="1" eaLnBrk="1" hangingPunct="1"/>
            <a:r>
              <a:rPr lang="en-NZ" smtClean="0"/>
              <a:t>Numbers the maths with an equation number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28650" y="1457325"/>
            <a:ext cx="3225800" cy="65087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 $x = y$ 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28650" y="2622550"/>
            <a:ext cx="3225800" cy="147478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x = y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8650" y="4503738"/>
            <a:ext cx="3225800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equation:</a:t>
            </a:r>
          </a:p>
          <a:p>
            <a:r>
              <a:rPr lang="en-NZ">
                <a:latin typeface="Courier New" pitchFamily="49" charset="0"/>
              </a:rPr>
              <a:t>\begin{equation}</a:t>
            </a:r>
          </a:p>
          <a:p>
            <a:r>
              <a:rPr lang="en-NZ">
                <a:latin typeface="Courier New" pitchFamily="49" charset="0"/>
              </a:rPr>
              <a:t>x = y</a:t>
            </a:r>
          </a:p>
          <a:p>
            <a:r>
              <a:rPr lang="en-NZ">
                <a:latin typeface="Courier New" pitchFamily="49" charset="0"/>
              </a:rPr>
              <a:t>\end{equation}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468938" y="2797175"/>
            <a:ext cx="3225800" cy="1169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equation:</a:t>
            </a:r>
          </a:p>
          <a:p>
            <a:endParaRPr lang="en-NZ" sz="800"/>
          </a:p>
          <a:p>
            <a:pPr algn="ctr"/>
            <a:r>
              <a:rPr lang="en-NZ" i="1">
                <a:latin typeface="Times New Roman" pitchFamily="18" charset="0"/>
              </a:rPr>
              <a:t>x = y</a:t>
            </a:r>
          </a:p>
          <a:p>
            <a:endParaRPr lang="en-NZ" sz="800" i="1">
              <a:latin typeface="Times New Roman" pitchFamily="18" charset="0"/>
            </a:endParaRPr>
          </a:p>
          <a:p>
            <a:r>
              <a:rPr lang="en-NZ"/>
              <a:t>is a simple equation.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467350" y="4594225"/>
            <a:ext cx="3225800" cy="1169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equation:</a:t>
            </a:r>
          </a:p>
          <a:p>
            <a:endParaRPr lang="en-NZ" sz="800"/>
          </a:p>
          <a:p>
            <a:pPr algn="ctr"/>
            <a:r>
              <a:rPr lang="en-NZ" i="1">
                <a:latin typeface="Times New Roman" pitchFamily="18" charset="0"/>
              </a:rPr>
              <a:t>x = y</a:t>
            </a:r>
          </a:p>
          <a:p>
            <a:endParaRPr lang="en-NZ" sz="800" i="1">
              <a:latin typeface="Times New Roman" pitchFamily="18" charset="0"/>
            </a:endParaRPr>
          </a:p>
          <a:p>
            <a:r>
              <a:rPr lang="en-NZ"/>
              <a:t>is a simple equation.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8129588" y="50419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(1.1)</a:t>
            </a:r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007100" y="1457325"/>
            <a:ext cx="2687638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 </a:t>
            </a:r>
            <a:r>
              <a:rPr lang="en-NZ" i="1">
                <a:latin typeface="Times New Roman" pitchFamily="18" charset="0"/>
              </a:rPr>
              <a:t>x = y </a:t>
            </a:r>
            <a:r>
              <a:rPr lang="en-NZ"/>
              <a:t>is a simple equation.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944938" y="1816100"/>
            <a:ext cx="1971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944938" y="3340100"/>
            <a:ext cx="13446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3944938" y="5221288"/>
            <a:ext cx="13446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Laying out mathematics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Too many commands to memorise</a:t>
            </a:r>
          </a:p>
          <a:p>
            <a:pPr lvl="1" eaLnBrk="1" hangingPunct="1"/>
            <a:r>
              <a:rPr lang="en-NZ" smtClean="0"/>
              <a:t>Look up the commands when we need them</a:t>
            </a:r>
          </a:p>
          <a:p>
            <a:pPr lvl="1" eaLnBrk="1" hangingPunct="1"/>
            <a:r>
              <a:rPr lang="en-NZ" smtClean="0"/>
              <a:t>Any symbol, any structure exists somewhere</a:t>
            </a:r>
          </a:p>
          <a:p>
            <a:pPr lvl="1" eaLnBrk="1" hangingPunct="1"/>
            <a:r>
              <a:rPr lang="en-NZ" smtClean="0"/>
              <a:t>We will look at the most common commands</a:t>
            </a:r>
          </a:p>
          <a:p>
            <a:pPr lvl="1" eaLnBrk="1" hangingPunct="1"/>
            <a:r>
              <a:rPr lang="en-NZ" smtClean="0"/>
              <a:t>To apply letters to a group, we put curly braces around them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Exponent</a:t>
            </a:r>
          </a:p>
          <a:p>
            <a:pPr lvl="1" eaLnBrk="1" hangingPunct="1"/>
            <a:r>
              <a:rPr lang="en-NZ" smtClean="0"/>
              <a:t>Carat (^)</a:t>
            </a:r>
          </a:p>
          <a:p>
            <a:pPr lvl="1" eaLnBrk="1" hangingPunct="1"/>
            <a:r>
              <a:rPr lang="en-NZ" smtClean="0"/>
              <a:t>Example: </a:t>
            </a:r>
            <a:r>
              <a:rPr lang="en-NZ" b="1" smtClean="0">
                <a:latin typeface="Courier New" pitchFamily="49" charset="0"/>
              </a:rPr>
              <a:t>n^{th}</a:t>
            </a:r>
          </a:p>
          <a:p>
            <a:pPr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Subscripts</a:t>
            </a:r>
          </a:p>
          <a:p>
            <a:pPr lvl="1" eaLnBrk="1" hangingPunct="1"/>
            <a:r>
              <a:rPr lang="en-NZ" smtClean="0"/>
              <a:t>Underscore (_)</a:t>
            </a:r>
          </a:p>
          <a:p>
            <a:pPr lvl="1" eaLnBrk="1" hangingPunct="1"/>
            <a:r>
              <a:rPr lang="en-NZ" smtClean="0"/>
              <a:t>Example: </a:t>
            </a:r>
            <a:r>
              <a:rPr lang="en-NZ" b="1" smtClean="0">
                <a:latin typeface="Courier New" pitchFamily="49" charset="0"/>
              </a:rPr>
              <a:t>s_0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944938" y="3868738"/>
            <a:ext cx="468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n</a:t>
            </a:r>
            <a:r>
              <a:rPr lang="en-NZ" baseline="30000"/>
              <a:t>th</a:t>
            </a:r>
            <a:endParaRPr lang="en-US" baseline="300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997325" y="5392738"/>
            <a:ext cx="395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s</a:t>
            </a:r>
            <a:r>
              <a:rPr lang="en-NZ" baseline="-25000"/>
              <a:t>0</a:t>
            </a:r>
            <a:endParaRPr lang="en-US" baseline="-2500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227388" y="4056063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868613" y="5580063"/>
            <a:ext cx="1165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Revision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LaTeX</a:t>
            </a:r>
            <a:r>
              <a:rPr lang="en-US" dirty="0" smtClean="0"/>
              <a:t> is a document preparation system</a:t>
            </a:r>
          </a:p>
          <a:p>
            <a:pPr lvl="1" eaLnBrk="1" hangingPunct="1"/>
            <a:r>
              <a:rPr lang="en-US" dirty="0" smtClean="0"/>
              <a:t>Typesets documents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Commands</a:t>
            </a:r>
          </a:p>
          <a:p>
            <a:pPr lvl="1" eaLnBrk="1" hangingPunct="1"/>
            <a:r>
              <a:rPr lang="en-US" dirty="0" smtClean="0"/>
              <a:t>Start with a backslash (\)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Environments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</a:rPr>
              <a:t>\begin{name}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</a:rPr>
              <a:t>\end{name}</a:t>
            </a:r>
          </a:p>
          <a:p>
            <a:pPr lvl="1" eaLnBrk="1" hangingPunct="1"/>
            <a:endParaRPr lang="en-GB" dirty="0" smtClean="0">
              <a:latin typeface="Courier New" pitchFamily="49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959100" y="4271963"/>
            <a:ext cx="4152900" cy="2024062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[a4paper]{book}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...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Other common functions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Square roots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\sqrt{ ... }</a:t>
            </a:r>
          </a:p>
          <a:p>
            <a:pPr lvl="1" eaLnBrk="1" hangingPunct="1"/>
            <a:r>
              <a:rPr lang="en-NZ" smtClean="0"/>
              <a:t>Example:</a:t>
            </a:r>
            <a:r>
              <a:rPr lang="en-NZ" smtClean="0">
                <a:latin typeface="Courier New" pitchFamily="49" charset="0"/>
              </a:rPr>
              <a:t>		\sqrt{ x^2 + y^2 }</a:t>
            </a:r>
          </a:p>
          <a:p>
            <a:pPr lvl="1"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Fractions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\frac{ numerator } { denominator }</a:t>
            </a:r>
          </a:p>
          <a:p>
            <a:pPr lvl="1" eaLnBrk="1" hangingPunct="1"/>
            <a:r>
              <a:rPr lang="en-NZ" smtClean="0"/>
              <a:t>Example: 		</a:t>
            </a:r>
            <a:r>
              <a:rPr lang="en-NZ" smtClean="0">
                <a:latin typeface="Courier New" pitchFamily="49" charset="0"/>
              </a:rPr>
              <a:t>3\frac{ 1 }{ 2 }</a:t>
            </a:r>
          </a:p>
          <a:p>
            <a:pPr lvl="1" eaLnBrk="1" hangingPunct="1"/>
            <a:endParaRPr lang="en-US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Sum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\sum</a:t>
            </a:r>
          </a:p>
          <a:p>
            <a:pPr lvl="1" eaLnBrk="1" hangingPunct="1"/>
            <a:r>
              <a:rPr lang="en-NZ" smtClean="0"/>
              <a:t>Example: 		</a:t>
            </a:r>
            <a:r>
              <a:rPr lang="en-NZ" smtClean="0">
                <a:latin typeface="Courier New" pitchFamily="49" charset="0"/>
              </a:rPr>
              <a:t>\sum_{k=1}^{n} k</a:t>
            </a:r>
            <a:endParaRPr lang="en-GB" smtClean="0">
              <a:latin typeface="Courier New" pitchFamily="49" charset="0"/>
            </a:endParaRPr>
          </a:p>
          <a:p>
            <a:pPr lvl="1" eaLnBrk="1" hangingPunct="1"/>
            <a:endParaRPr lang="en-NZ" smtClean="0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/>
            <a:endParaRPr lang="en-US" smtClean="0">
              <a:solidFill>
                <a:srgbClr val="FF0000"/>
              </a:solidFill>
              <a:latin typeface="Courier New" pitchFamily="49" charset="0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4288" y="1527175"/>
            <a:ext cx="16192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3063" y="2711450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32575" y="4146550"/>
            <a:ext cx="1152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2825" y="3070225"/>
            <a:ext cx="4619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08038" y="1816100"/>
            <a:ext cx="7702550" cy="37623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Courier New" pitchFamily="49" charset="0"/>
              </a:rPr>
              <a:t>\sum_{k=1}^{n} k = \frac{1}{2}n(n+1) = \frac{n(n+1)}{2}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  <a:endParaRPr lang="en-GB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346200" y="1035050"/>
            <a:ext cx="6719888" cy="257333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If a quadratic equation is given by: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f(x) = ax^2 + bx + c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  <a:p>
            <a:r>
              <a:rPr lang="en-NZ">
                <a:latin typeface="Courier New" pitchFamily="49" charset="0"/>
              </a:rPr>
              <a:t>Then the formula for calculating the roots of a quadratic equation is: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x = \frac{-b \pm \sqrt{b^2 - 4ac}}{2a}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</p:txBody>
      </p:sp>
      <p:pic>
        <p:nvPicPr>
          <p:cNvPr id="22533" name="Picture 8"/>
          <p:cNvPicPr>
            <a:picLocks noChangeAspect="1" noChangeArrowheads="1"/>
          </p:cNvPicPr>
          <p:nvPr/>
        </p:nvPicPr>
        <p:blipFill>
          <a:blip r:embed="rId3" cstate="print"/>
          <a:srcRect l="7344" t="45241" r="11067" b="19873"/>
          <a:stretch>
            <a:fillRect/>
          </a:stretch>
        </p:blipFill>
        <p:spPr bwMode="auto">
          <a:xfrm>
            <a:off x="449263" y="3725863"/>
            <a:ext cx="8243887" cy="2749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the code that reproduces the following LaTeX:</a:t>
            </a:r>
          </a:p>
          <a:p>
            <a:pPr eaLnBrk="1" hangingPunct="1"/>
            <a:endParaRPr lang="en-GB" b="0" smtClean="0"/>
          </a:p>
          <a:p>
            <a:pPr eaLnBrk="1" hangingPunct="1"/>
            <a:endParaRPr lang="en-GB" smtClean="0"/>
          </a:p>
        </p:txBody>
      </p:sp>
      <p:pic>
        <p:nvPicPr>
          <p:cNvPr id="23556" name="Picture 7"/>
          <p:cNvPicPr>
            <a:picLocks noChangeAspect="1" noChangeArrowheads="1"/>
          </p:cNvPicPr>
          <p:nvPr/>
        </p:nvPicPr>
        <p:blipFill>
          <a:blip r:embed="rId3" cstate="print"/>
          <a:srcRect l="5841" t="18465" r="8449" b="23930"/>
          <a:stretch>
            <a:fillRect/>
          </a:stretch>
        </p:blipFill>
        <p:spPr bwMode="auto">
          <a:xfrm>
            <a:off x="719138" y="1905000"/>
            <a:ext cx="7618412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32260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sum of a geometric series is: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\sum_{k=0}^{n}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^{k}=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^{0}+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^{1}+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^{2}+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^{3}+\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ldots+ar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^{n}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\end{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NZ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 can rearrange the equation to produce the simple formula: 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\sum_{k=0}^{n}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^{k}=\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frac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{a(1-r^{n+1})}{1-r}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\end{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33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Adding functionality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\usepackage{ packagename }</a:t>
            </a:r>
          </a:p>
          <a:p>
            <a:pPr lvl="1" eaLnBrk="1" hangingPunct="1"/>
            <a:r>
              <a:rPr lang="en-NZ" smtClean="0"/>
              <a:t>A library that adds or modifies the commands available</a:t>
            </a:r>
          </a:p>
          <a:p>
            <a:pPr lvl="1" eaLnBrk="1" hangingPunct="1"/>
            <a:r>
              <a:rPr lang="en-NZ" smtClean="0"/>
              <a:t>Thousands of packages available</a:t>
            </a:r>
          </a:p>
          <a:p>
            <a:pPr lvl="1" eaLnBrk="1" hangingPunct="1"/>
            <a:r>
              <a:rPr lang="en-NZ" smtClean="0"/>
              <a:t>Some are very useful</a:t>
            </a:r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Add the \usepackage command to the preamble</a:t>
            </a:r>
            <a:endParaRPr lang="en-US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93875" y="3876675"/>
            <a:ext cx="5106988" cy="174942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\documentclass[a4paper]{article}</a:t>
            </a:r>
          </a:p>
          <a:p>
            <a:r>
              <a:rPr lang="en-NZ">
                <a:latin typeface="Courier New" pitchFamily="49" charset="0"/>
              </a:rPr>
              <a:t>\usepackage{graphicx}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\begin{document}</a:t>
            </a:r>
          </a:p>
          <a:p>
            <a:r>
              <a:rPr lang="en-NZ">
                <a:latin typeface="Courier New" pitchFamily="49" charset="0"/>
              </a:rPr>
              <a:t>...</a:t>
            </a:r>
          </a:p>
          <a:p>
            <a:r>
              <a:rPr lang="en-NZ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graphicx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Package that allows you to import graphics</a:t>
            </a:r>
          </a:p>
          <a:p>
            <a:pPr lvl="1" eaLnBrk="1" hangingPunct="1"/>
            <a:r>
              <a:rPr lang="en-NZ" dirty="0" smtClean="0"/>
              <a:t>Graphics must be in .</a:t>
            </a:r>
            <a:r>
              <a:rPr lang="en-NZ" dirty="0" err="1" smtClean="0"/>
              <a:t>eps</a:t>
            </a:r>
            <a:r>
              <a:rPr lang="en-NZ" dirty="0" smtClean="0"/>
              <a:t> format (latex compiler) or .jpg/.</a:t>
            </a:r>
            <a:r>
              <a:rPr lang="en-NZ" dirty="0" err="1" smtClean="0"/>
              <a:t>png</a:t>
            </a:r>
            <a:r>
              <a:rPr lang="en-NZ" dirty="0" smtClean="0"/>
              <a:t> (</a:t>
            </a:r>
            <a:r>
              <a:rPr lang="en-NZ" dirty="0" err="1" smtClean="0"/>
              <a:t>pdflatex</a:t>
            </a:r>
            <a:r>
              <a:rPr lang="en-NZ" dirty="0" smtClean="0"/>
              <a:t> compiler)</a:t>
            </a:r>
          </a:p>
          <a:p>
            <a:pPr lvl="1" eaLnBrk="1" hangingPunct="1"/>
            <a:r>
              <a:rPr lang="en-NZ" dirty="0" smtClean="0"/>
              <a:t>Can set width and height</a:t>
            </a:r>
          </a:p>
          <a:p>
            <a:pPr lvl="1" eaLnBrk="1" hangingPunct="1"/>
            <a:r>
              <a:rPr lang="en-NZ" dirty="0" smtClean="0"/>
              <a:t>Other options are also available</a:t>
            </a:r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includegraphics</a:t>
            </a:r>
            <a:r>
              <a:rPr lang="en-NZ" dirty="0" smtClean="0">
                <a:latin typeface="Courier New" pitchFamily="49" charset="0"/>
              </a:rPr>
              <a:t>[options]{Example.png}</a:t>
            </a:r>
            <a:endParaRPr lang="en-US" dirty="0" smtClean="0">
              <a:latin typeface="Courier New" pitchFamily="49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98525" y="3340100"/>
            <a:ext cx="6989763" cy="312261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[a4paper]{article}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usepackage</a:t>
            </a:r>
            <a:r>
              <a:rPr lang="en-NZ" dirty="0">
                <a:latin typeface="Courier New" pitchFamily="49" charset="0"/>
              </a:rPr>
              <a:t>{</a:t>
            </a:r>
            <a:r>
              <a:rPr lang="en-NZ" dirty="0" err="1">
                <a:latin typeface="Courier New" pitchFamily="49" charset="0"/>
              </a:rPr>
              <a:t>graphicx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r>
              <a:rPr lang="en-NZ" dirty="0">
                <a:latin typeface="Courier New" pitchFamily="49" charset="0"/>
              </a:rPr>
              <a:t>This is a simple picture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includegraphics</a:t>
            </a:r>
            <a:r>
              <a:rPr lang="en-NZ" dirty="0">
                <a:latin typeface="Courier New" pitchFamily="49" charset="0"/>
              </a:rPr>
              <a:t>{width=10cm]{</a:t>
            </a:r>
            <a:r>
              <a:rPr lang="en-NZ" dirty="0" smtClean="0">
                <a:latin typeface="Courier New" pitchFamily="49" charset="0"/>
              </a:rPr>
              <a:t>Example.png}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LaTeX</a:t>
            </a:r>
            <a:r>
              <a:rPr lang="en-US" dirty="0" smtClean="0"/>
              <a:t> is a very good typesetting package</a:t>
            </a:r>
          </a:p>
          <a:p>
            <a:pPr lvl="1" eaLnBrk="1" hangingPunct="1"/>
            <a:r>
              <a:rPr lang="en-US" dirty="0" smtClean="0"/>
              <a:t>Excellent for mathematics</a:t>
            </a:r>
          </a:p>
          <a:p>
            <a:pPr lvl="1" eaLnBrk="1" hangingPunct="1"/>
            <a:r>
              <a:rPr lang="en-US" dirty="0" smtClean="0"/>
              <a:t>Excellent for long documents</a:t>
            </a:r>
          </a:p>
          <a:p>
            <a:pPr lvl="1" eaLnBrk="1" hangingPunct="1"/>
            <a:r>
              <a:rPr lang="en-US" dirty="0" smtClean="0"/>
              <a:t>Excellent for people who really care about presentation</a:t>
            </a:r>
          </a:p>
          <a:p>
            <a:pPr lvl="1" eaLnBrk="1" hangingPunct="1"/>
            <a:r>
              <a:rPr lang="en-US" dirty="0" smtClean="0"/>
              <a:t>Very configurable</a:t>
            </a:r>
          </a:p>
          <a:p>
            <a:pPr lvl="1" eaLnBrk="1" hangingPunct="1"/>
            <a:r>
              <a:rPr lang="en-US" dirty="0" smtClean="0"/>
              <a:t>Steep learning curve (but worth it for those that bother)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Recommended software for use on Windows</a:t>
            </a:r>
          </a:p>
          <a:p>
            <a:pPr lvl="1" eaLnBrk="1" hangingPunct="1"/>
            <a:r>
              <a:rPr lang="en-US" dirty="0" err="1" smtClean="0"/>
              <a:t>MikTeX</a:t>
            </a:r>
            <a:r>
              <a:rPr lang="en-US" dirty="0" smtClean="0"/>
              <a:t> (</a:t>
            </a:r>
            <a:r>
              <a:rPr lang="en-US" dirty="0" err="1" smtClean="0"/>
              <a:t>LaTeX</a:t>
            </a:r>
            <a:r>
              <a:rPr lang="en-US" dirty="0" smtClean="0"/>
              <a:t> distribution)</a:t>
            </a:r>
          </a:p>
          <a:p>
            <a:pPr lvl="1" eaLnBrk="1" hangingPunct="1"/>
            <a:r>
              <a:rPr lang="en-US" dirty="0" err="1" smtClean="0"/>
              <a:t>TeXWorks</a:t>
            </a:r>
            <a:r>
              <a:rPr lang="en-US" dirty="0" smtClean="0"/>
              <a:t> (text editor with built in </a:t>
            </a:r>
            <a:r>
              <a:rPr lang="en-US" dirty="0" err="1" smtClean="0"/>
              <a:t>LaTeX</a:t>
            </a:r>
            <a:r>
              <a:rPr lang="en-US" dirty="0" smtClean="0"/>
              <a:t> compiler)</a:t>
            </a:r>
            <a:endParaRPr lang="en-US" dirty="0" smtClean="0"/>
          </a:p>
          <a:p>
            <a:pPr lvl="1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Text Styles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textbf</a:t>
            </a:r>
            <a:r>
              <a:rPr lang="en-NZ" dirty="0" smtClean="0"/>
              <a:t>{ Argument will be bold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textit</a:t>
            </a:r>
            <a:r>
              <a:rPr lang="en-NZ" dirty="0" smtClean="0"/>
              <a:t>{ </a:t>
            </a:r>
            <a:r>
              <a:rPr lang="en-NZ" b="0" i="1" dirty="0" smtClean="0"/>
              <a:t>Argument will be italic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textsl</a:t>
            </a:r>
            <a:r>
              <a:rPr lang="en-NZ" dirty="0" smtClean="0"/>
              <a:t>{ </a:t>
            </a:r>
            <a:r>
              <a:rPr lang="en-NZ" b="0" i="1" dirty="0" smtClean="0"/>
              <a:t>Argument will be slanted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textsf</a:t>
            </a:r>
            <a:r>
              <a:rPr lang="en-NZ" dirty="0" smtClean="0"/>
              <a:t>{ Argument will be sans-serif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textrm</a:t>
            </a:r>
            <a:r>
              <a:rPr lang="en-NZ" dirty="0" smtClean="0"/>
              <a:t>{ </a:t>
            </a:r>
            <a:r>
              <a:rPr lang="en-NZ" dirty="0" smtClean="0">
                <a:latin typeface="New Century Schoolbook" pitchFamily="18" charset="0"/>
              </a:rPr>
              <a:t>Argument will be serif (roman)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texttt</a:t>
            </a:r>
            <a:r>
              <a:rPr lang="en-NZ" dirty="0" smtClean="0"/>
              <a:t>{ </a:t>
            </a:r>
            <a:r>
              <a:rPr lang="en-NZ" dirty="0" smtClean="0">
                <a:latin typeface="Courier New" pitchFamily="49" charset="0"/>
              </a:rPr>
              <a:t>Argument will be monospace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>
              <a:latin typeface="Courier New" pitchFamily="49" charset="0"/>
            </a:endParaRPr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textsc</a:t>
            </a:r>
            <a:r>
              <a:rPr lang="en-NZ" dirty="0" smtClean="0"/>
              <a:t>{ A</a:t>
            </a:r>
            <a:r>
              <a:rPr lang="en-NZ" sz="1600" dirty="0" smtClean="0"/>
              <a:t>RGUMENT WILL BE SMALL CAPITALS</a:t>
            </a:r>
            <a:r>
              <a:rPr lang="en-NZ" dirty="0" smtClean="0"/>
              <a:t> 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What is the output of the following </a:t>
            </a:r>
            <a:r>
              <a:rPr lang="en-NZ" dirty="0" err="1" smtClean="0"/>
              <a:t>LaTeX</a:t>
            </a:r>
            <a:r>
              <a:rPr lang="en-NZ" dirty="0" smtClean="0"/>
              <a:t> code?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textbf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{quick}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textit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{brown}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textsl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{fox} jumps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textsf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{over} the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texttt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{lazy}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textsc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{Dog}</a:t>
            </a:r>
            <a:endParaRPr lang="en-NZ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91" y="3209837"/>
            <a:ext cx="8397617" cy="43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6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Font Style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Forms</a:t>
            </a:r>
          </a:p>
          <a:p>
            <a:pPr lvl="1" eaLnBrk="1" hangingPunct="1"/>
            <a:r>
              <a:rPr lang="en-NZ" smtClean="0"/>
              <a:t>Declarative form (Set style from this point forward)</a:t>
            </a:r>
          </a:p>
          <a:p>
            <a:pPr lvl="1" eaLnBrk="1" hangingPunct="1"/>
            <a:r>
              <a:rPr lang="en-NZ" smtClean="0"/>
              <a:t>Environmental form (Create an environment that uses this style)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\bfseries</a:t>
            </a:r>
            <a:r>
              <a:rPr lang="en-NZ" smtClean="0"/>
              <a:t>	Bold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\mdseries</a:t>
            </a:r>
            <a:r>
              <a:rPr lang="en-NZ" smtClean="0"/>
              <a:t>	Normal weight (i.e. not bold)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\itshape</a:t>
            </a:r>
            <a:r>
              <a:rPr lang="en-NZ" smtClean="0"/>
              <a:t>	Italic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\slshape</a:t>
            </a:r>
            <a:r>
              <a:rPr lang="en-NZ" smtClean="0"/>
              <a:t>	Slanted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\upshape</a:t>
            </a:r>
            <a:r>
              <a:rPr lang="en-NZ" smtClean="0"/>
              <a:t>	Upright (opposite of slanted}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\scshape</a:t>
            </a:r>
            <a:r>
              <a:rPr lang="en-NZ" smtClean="0"/>
              <a:t>	Small Capitals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\rmfamily</a:t>
            </a:r>
            <a:r>
              <a:rPr lang="en-NZ" smtClean="0"/>
              <a:t>	Serif (roman)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\sffamily</a:t>
            </a:r>
            <a:r>
              <a:rPr lang="en-NZ" smtClean="0"/>
              <a:t>	Sans-serif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\ttfamily</a:t>
            </a:r>
            <a:r>
              <a:rPr lang="en-NZ" smtClean="0"/>
              <a:t>	Monospace (typewriter)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55713" y="2098675"/>
            <a:ext cx="6610350" cy="312261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%Normal way to set italics</a:t>
            </a:r>
          </a:p>
          <a:p>
            <a:r>
              <a:rPr lang="en-NZ">
                <a:latin typeface="Courier New" pitchFamily="49" charset="0"/>
              </a:rPr>
              <a:t>\textit{This text will be italic}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%Environment form</a:t>
            </a:r>
          </a:p>
          <a:p>
            <a:r>
              <a:rPr lang="en-NZ">
                <a:latin typeface="Courier New" pitchFamily="49" charset="0"/>
              </a:rPr>
              <a:t>\begin{itshape}</a:t>
            </a:r>
          </a:p>
          <a:p>
            <a:r>
              <a:rPr lang="en-NZ">
                <a:latin typeface="Courier New" pitchFamily="49" charset="0"/>
              </a:rPr>
              <a:t>This text is also italic</a:t>
            </a:r>
          </a:p>
          <a:p>
            <a:r>
              <a:rPr lang="en-NZ">
                <a:latin typeface="Courier New" pitchFamily="49" charset="0"/>
              </a:rPr>
              <a:t>\end{itshape}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%Declarative form</a:t>
            </a:r>
          </a:p>
          <a:p>
            <a:r>
              <a:rPr lang="en-NZ">
                <a:latin typeface="Courier New" pitchFamily="49" charset="0"/>
              </a:rPr>
              <a:t>\itshape</a:t>
            </a:r>
          </a:p>
          <a:p>
            <a:r>
              <a:rPr lang="en-NZ">
                <a:latin typeface="Courier New" pitchFamily="49" charset="0"/>
              </a:rPr>
              <a:t>All text from this point forward will be italic</a:t>
            </a: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Exercises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NZ" dirty="0" smtClean="0"/>
              <a:t>What would the output of the following code be?</a:t>
            </a:r>
          </a:p>
          <a:p>
            <a:pPr marL="0" indent="0" eaLnBrk="1" hangingPunct="1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sffamily</a:t>
            </a: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The quick brown fox</a:t>
            </a:r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\end{</a:t>
            </a:r>
            <a:r>
              <a:rPr lang="en-N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sffamily</a:t>
            </a: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N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jumps over \</a:t>
            </a:r>
            <a:r>
              <a:rPr lang="en-N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bfseries</a:t>
            </a: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the lazy 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marL="0" indent="0">
              <a:buNone/>
            </a:pPr>
            <a:endParaRPr lang="en-N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372" y="3966672"/>
            <a:ext cx="3942928" cy="89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76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Font Size</a:t>
            </a:r>
            <a:endParaRPr lang="en-US" smtClean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43212" y="1333500"/>
            <a:ext cx="3457575" cy="4638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Setting the scope of a command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New way to apply a command</a:t>
            </a:r>
          </a:p>
          <a:p>
            <a:pPr lvl="1"/>
            <a:r>
              <a:rPr lang="en-NZ" dirty="0"/>
              <a:t>Set the scope of the command</a:t>
            </a:r>
          </a:p>
          <a:p>
            <a:pPr lvl="1"/>
            <a:r>
              <a:rPr lang="en-NZ" dirty="0"/>
              <a:t>Command only applies within the curly braces</a:t>
            </a:r>
          </a:p>
          <a:p>
            <a:pPr lvl="1"/>
            <a:r>
              <a:rPr lang="en-NZ" dirty="0"/>
              <a:t>Note:  this works with the declarative forms for font style </a:t>
            </a:r>
            <a:r>
              <a:rPr lang="en-NZ" dirty="0" smtClean="0"/>
              <a:t>and font size</a:t>
            </a:r>
            <a:endParaRPr lang="en-NZ" dirty="0"/>
          </a:p>
          <a:p>
            <a:endParaRPr lang="en-NZ" dirty="0"/>
          </a:p>
          <a:p>
            <a:r>
              <a:rPr lang="en-NZ" dirty="0"/>
              <a:t>Format</a:t>
            </a:r>
            <a:r>
              <a:rPr lang="en-NZ" dirty="0" smtClean="0"/>
              <a:t>:</a:t>
            </a:r>
          </a:p>
          <a:p>
            <a:pPr marL="0" indent="0" algn="ctr">
              <a:buNone/>
            </a:pPr>
            <a:r>
              <a:rPr lang="en-NZ" dirty="0" smtClean="0">
                <a:latin typeface="Courier New" pitchFamily="49" charset="0"/>
              </a:rPr>
              <a:t>{\</a:t>
            </a:r>
            <a:r>
              <a:rPr lang="en-NZ" dirty="0">
                <a:latin typeface="Courier New" pitchFamily="49" charset="0"/>
              </a:rPr>
              <a:t>command ... text goes here ... }</a:t>
            </a:r>
          </a:p>
        </p:txBody>
      </p:sp>
    </p:spTree>
    <p:extLst>
      <p:ext uri="{BB962C8B-B14F-4D97-AF65-F5344CB8AC3E}">
        <p14:creationId xmlns:p14="http://schemas.microsoft.com/office/powerpoint/2010/main" val="33638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13371</TotalTime>
  <Words>1233</Words>
  <Application>Microsoft Office PowerPoint</Application>
  <PresentationFormat>On-screen Show (4:3)</PresentationFormat>
  <Paragraphs>333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Helvetica</vt:lpstr>
      <vt:lpstr>New Century Schoolbook</vt:lpstr>
      <vt:lpstr>Times New Roman</vt:lpstr>
      <vt:lpstr>compsci-theme</vt:lpstr>
      <vt:lpstr>COMPSCI 111 / 111G Mastering Cyberspace:   An introduction to practical computing</vt:lpstr>
      <vt:lpstr>Revision</vt:lpstr>
      <vt:lpstr>Text Styles</vt:lpstr>
      <vt:lpstr>Exercise</vt:lpstr>
      <vt:lpstr>Font Style</vt:lpstr>
      <vt:lpstr>Example</vt:lpstr>
      <vt:lpstr>Exercises</vt:lpstr>
      <vt:lpstr>Font Size</vt:lpstr>
      <vt:lpstr>Setting the scope of a command</vt:lpstr>
      <vt:lpstr>Example</vt:lpstr>
      <vt:lpstr>Aligning paragraphs</vt:lpstr>
      <vt:lpstr>Unordered Lists</vt:lpstr>
      <vt:lpstr>Ordered Lists</vt:lpstr>
      <vt:lpstr>Description Lists</vt:lpstr>
      <vt:lpstr>Quotes and Quotations</vt:lpstr>
      <vt:lpstr>Verbatim</vt:lpstr>
      <vt:lpstr>Mathematics</vt:lpstr>
      <vt:lpstr>Examples</vt:lpstr>
      <vt:lpstr>Laying out mathematics</vt:lpstr>
      <vt:lpstr>Other common functions</vt:lpstr>
      <vt:lpstr>Example</vt:lpstr>
      <vt:lpstr>Example</vt:lpstr>
      <vt:lpstr>Exercise</vt:lpstr>
      <vt:lpstr>Exercise</vt:lpstr>
      <vt:lpstr>Adding functionality</vt:lpstr>
      <vt:lpstr>graphicx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144</cp:revision>
  <cp:lastPrinted>2006-02-25T01:55:21Z</cp:lastPrinted>
  <dcterms:created xsi:type="dcterms:W3CDTF">2004-03-22T04:42:11Z</dcterms:created>
  <dcterms:modified xsi:type="dcterms:W3CDTF">2017-01-17T04:46:29Z</dcterms:modified>
</cp:coreProperties>
</file>