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6"/>
  </p:notesMasterIdLst>
  <p:sldIdLst>
    <p:sldId id="257" r:id="rId2"/>
    <p:sldId id="258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75" r:id="rId12"/>
    <p:sldId id="268" r:id="rId13"/>
    <p:sldId id="276" r:id="rId14"/>
    <p:sldId id="277" r:id="rId15"/>
    <p:sldId id="269" r:id="rId16"/>
    <p:sldId id="270" r:id="rId17"/>
    <p:sldId id="279" r:id="rId18"/>
    <p:sldId id="281" r:id="rId19"/>
    <p:sldId id="271" r:id="rId20"/>
    <p:sldId id="280" r:id="rId21"/>
    <p:sldId id="272" r:id="rId22"/>
    <p:sldId id="282" r:id="rId23"/>
    <p:sldId id="283" r:id="rId24"/>
    <p:sldId id="273" r:id="rId2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6626" autoAdjust="0"/>
  </p:normalViewPr>
  <p:slideViewPr>
    <p:cSldViewPr snapToGrid="0" snapToObjects="1">
      <p:cViewPr varScale="1">
        <p:scale>
          <a:sx n="101" d="100"/>
          <a:sy n="101" d="100"/>
        </p:scale>
        <p:origin x="19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64210-96D5-41FE-9D6A-0470648E1F4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CC35F89-826C-43C3-BC18-2DB2006D868B}">
      <dgm:prSet phldrT="[Text]"/>
      <dgm:spPr/>
      <dgm:t>
        <a:bodyPr/>
        <a:lstStyle/>
        <a:p>
          <a:r>
            <a:rPr lang="en-NZ" dirty="0"/>
            <a:t>Palm</a:t>
          </a:r>
        </a:p>
      </dgm:t>
    </dgm:pt>
    <dgm:pt modelId="{F6304DAB-A7DF-4276-8CDD-59496F34A5E9}" type="parTrans" cxnId="{A0F77CF3-1E86-46F7-AAD0-9E8197D62B80}">
      <dgm:prSet/>
      <dgm:spPr/>
      <dgm:t>
        <a:bodyPr/>
        <a:lstStyle/>
        <a:p>
          <a:endParaRPr lang="en-NZ"/>
        </a:p>
      </dgm:t>
    </dgm:pt>
    <dgm:pt modelId="{6EB452E3-37F2-49CA-931C-C2E36E5DE4E5}" type="sibTrans" cxnId="{A0F77CF3-1E86-46F7-AAD0-9E8197D62B80}">
      <dgm:prSet/>
      <dgm:spPr/>
      <dgm:t>
        <a:bodyPr/>
        <a:lstStyle/>
        <a:p>
          <a:endParaRPr lang="en-NZ"/>
        </a:p>
      </dgm:t>
    </dgm:pt>
    <dgm:pt modelId="{F87B00C6-6C31-4FC0-A63A-D0A6311C0448}">
      <dgm:prSet phldrT="[Text]"/>
      <dgm:spPr/>
      <dgm:t>
        <a:bodyPr/>
        <a:lstStyle/>
        <a:p>
          <a:r>
            <a:rPr lang="en-NZ" dirty="0"/>
            <a:t>Blackberry</a:t>
          </a:r>
        </a:p>
      </dgm:t>
    </dgm:pt>
    <dgm:pt modelId="{9881502D-431D-43F2-A798-620826582F00}" type="parTrans" cxnId="{ABF54C62-9F4C-4B88-BBC5-A60F68392824}">
      <dgm:prSet/>
      <dgm:spPr/>
      <dgm:t>
        <a:bodyPr/>
        <a:lstStyle/>
        <a:p>
          <a:endParaRPr lang="en-NZ"/>
        </a:p>
      </dgm:t>
    </dgm:pt>
    <dgm:pt modelId="{52DF2B12-47CD-43EC-865C-819D30D30174}" type="sibTrans" cxnId="{ABF54C62-9F4C-4B88-BBC5-A60F68392824}">
      <dgm:prSet/>
      <dgm:spPr/>
      <dgm:t>
        <a:bodyPr/>
        <a:lstStyle/>
        <a:p>
          <a:endParaRPr lang="en-NZ"/>
        </a:p>
      </dgm:t>
    </dgm:pt>
    <dgm:pt modelId="{FE0C12BA-4E41-40F7-9369-3B270D8A957A}">
      <dgm:prSet phldrT="[Text]"/>
      <dgm:spPr/>
      <dgm:t>
        <a:bodyPr/>
        <a:lstStyle/>
        <a:p>
          <a:r>
            <a:rPr lang="en-NZ" dirty="0"/>
            <a:t>Nokia</a:t>
          </a:r>
        </a:p>
      </dgm:t>
    </dgm:pt>
    <dgm:pt modelId="{460E8316-ADE4-4A42-A35B-D1E325EE1B15}" type="parTrans" cxnId="{1DAA20FA-04CB-4DAE-B1FC-FC515B1FE3CA}">
      <dgm:prSet/>
      <dgm:spPr/>
      <dgm:t>
        <a:bodyPr/>
        <a:lstStyle/>
        <a:p>
          <a:endParaRPr lang="en-NZ"/>
        </a:p>
      </dgm:t>
    </dgm:pt>
    <dgm:pt modelId="{4D2025E5-31EB-4F63-B95A-484BF5185051}" type="sibTrans" cxnId="{1DAA20FA-04CB-4DAE-B1FC-FC515B1FE3CA}">
      <dgm:prSet/>
      <dgm:spPr/>
      <dgm:t>
        <a:bodyPr/>
        <a:lstStyle/>
        <a:p>
          <a:endParaRPr lang="en-NZ"/>
        </a:p>
      </dgm:t>
    </dgm:pt>
    <dgm:pt modelId="{58E6DBD1-35E4-4670-8687-DD0655EE72E7}">
      <dgm:prSet phldrT="[Text]"/>
      <dgm:spPr/>
      <dgm:t>
        <a:bodyPr/>
        <a:lstStyle/>
        <a:p>
          <a:r>
            <a:rPr lang="en-NZ" dirty="0"/>
            <a:t>Apple</a:t>
          </a:r>
        </a:p>
      </dgm:t>
    </dgm:pt>
    <dgm:pt modelId="{75DD9333-5040-4496-B6C0-097F81A336B0}" type="parTrans" cxnId="{1524DED4-4662-4D25-8B9F-1B9AA37104F3}">
      <dgm:prSet/>
      <dgm:spPr/>
      <dgm:t>
        <a:bodyPr/>
        <a:lstStyle/>
        <a:p>
          <a:endParaRPr lang="en-NZ"/>
        </a:p>
      </dgm:t>
    </dgm:pt>
    <dgm:pt modelId="{9DC15BA2-F76A-40B5-B680-14CF2646860F}" type="sibTrans" cxnId="{1524DED4-4662-4D25-8B9F-1B9AA37104F3}">
      <dgm:prSet/>
      <dgm:spPr/>
      <dgm:t>
        <a:bodyPr/>
        <a:lstStyle/>
        <a:p>
          <a:endParaRPr lang="en-NZ"/>
        </a:p>
      </dgm:t>
    </dgm:pt>
    <dgm:pt modelId="{8E846900-FBF1-4F32-938B-5825F5973BE6}" type="pres">
      <dgm:prSet presAssocID="{98264210-96D5-41FE-9D6A-0470648E1F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7F215592-4E81-4454-A6C0-6D8EA02BDA08}" type="pres">
      <dgm:prSet presAssocID="{3CC35F89-826C-43C3-BC18-2DB2006D868B}" presName="compNode" presStyleCnt="0"/>
      <dgm:spPr/>
    </dgm:pt>
    <dgm:pt modelId="{99F47EE3-F40B-467D-A213-7B7C2C8669CC}" type="pres">
      <dgm:prSet presAssocID="{3CC35F89-826C-43C3-BC18-2DB2006D868B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359" t="2680" r="27359" b="2680"/>
          </a:stretch>
        </a:blipFill>
      </dgm:spPr>
      <dgm:t>
        <a:bodyPr/>
        <a:lstStyle/>
        <a:p>
          <a:endParaRPr lang="en-NZ"/>
        </a:p>
      </dgm:t>
    </dgm:pt>
    <dgm:pt modelId="{0CE10922-0CD6-44AA-87CF-57A4CC070589}" type="pres">
      <dgm:prSet presAssocID="{3CC35F89-826C-43C3-BC18-2DB2006D868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F656B12-C4DB-4B47-9307-9890CCD23C63}" type="pres">
      <dgm:prSet presAssocID="{6EB452E3-37F2-49CA-931C-C2E36E5DE4E5}" presName="sibTrans" presStyleLbl="sibTrans2D1" presStyleIdx="0" presStyleCnt="0"/>
      <dgm:spPr/>
      <dgm:t>
        <a:bodyPr/>
        <a:lstStyle/>
        <a:p>
          <a:endParaRPr lang="en-NZ"/>
        </a:p>
      </dgm:t>
    </dgm:pt>
    <dgm:pt modelId="{A9AB310F-5289-43E1-ABD0-A19EC2965F01}" type="pres">
      <dgm:prSet presAssocID="{F87B00C6-6C31-4FC0-A63A-D0A6311C0448}" presName="compNode" presStyleCnt="0"/>
      <dgm:spPr/>
    </dgm:pt>
    <dgm:pt modelId="{A7FA3568-326A-4585-AB60-0C905A446685}" type="pres">
      <dgm:prSet presAssocID="{F87B00C6-6C31-4FC0-A63A-D0A6311C0448}" presName="pictRect" presStyleLbl="nod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359" t="1365" r="27359" b="1365"/>
          </a:stretch>
        </a:blipFill>
      </dgm:spPr>
      <dgm:t>
        <a:bodyPr/>
        <a:lstStyle/>
        <a:p>
          <a:endParaRPr lang="en-NZ"/>
        </a:p>
      </dgm:t>
    </dgm:pt>
    <dgm:pt modelId="{3CEDF434-A90D-4AA4-BB5A-B51C1D51690F}" type="pres">
      <dgm:prSet presAssocID="{F87B00C6-6C31-4FC0-A63A-D0A6311C044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ED4156E-07D3-43C5-A46F-3450335F1321}" type="pres">
      <dgm:prSet presAssocID="{52DF2B12-47CD-43EC-865C-819D30D30174}" presName="sibTrans" presStyleLbl="sibTrans2D1" presStyleIdx="0" presStyleCnt="0"/>
      <dgm:spPr/>
      <dgm:t>
        <a:bodyPr/>
        <a:lstStyle/>
        <a:p>
          <a:endParaRPr lang="en-NZ"/>
        </a:p>
      </dgm:t>
    </dgm:pt>
    <dgm:pt modelId="{E64B8153-B233-426F-9172-134132235FC7}" type="pres">
      <dgm:prSet presAssocID="{58E6DBD1-35E4-4670-8687-DD0655EE72E7}" presName="compNode" presStyleCnt="0"/>
      <dgm:spPr/>
    </dgm:pt>
    <dgm:pt modelId="{FC1F7745-545C-47B9-8A09-43F0F65C417B}" type="pres">
      <dgm:prSet presAssocID="{58E6DBD1-35E4-4670-8687-DD0655EE72E7}" presName="pictRect" presStyleLbl="nod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490" t="51" r="16490" b="51"/>
          </a:stretch>
        </a:blipFill>
      </dgm:spPr>
      <dgm:t>
        <a:bodyPr/>
        <a:lstStyle/>
        <a:p>
          <a:endParaRPr lang="en-NZ"/>
        </a:p>
      </dgm:t>
    </dgm:pt>
    <dgm:pt modelId="{1C75F7B5-6458-4B39-8DE5-1344874284F0}" type="pres">
      <dgm:prSet presAssocID="{58E6DBD1-35E4-4670-8687-DD0655EE72E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4A291B3-A73C-44F2-A7D9-B7DA7EAE1246}" type="pres">
      <dgm:prSet presAssocID="{9DC15BA2-F76A-40B5-B680-14CF2646860F}" presName="sibTrans" presStyleLbl="sibTrans2D1" presStyleIdx="0" presStyleCnt="0"/>
      <dgm:spPr/>
      <dgm:t>
        <a:bodyPr/>
        <a:lstStyle/>
        <a:p>
          <a:endParaRPr lang="en-NZ"/>
        </a:p>
      </dgm:t>
    </dgm:pt>
    <dgm:pt modelId="{B9CBB623-4D53-4459-9764-49E0868726D4}" type="pres">
      <dgm:prSet presAssocID="{FE0C12BA-4E41-40F7-9369-3B270D8A957A}" presName="compNode" presStyleCnt="0"/>
      <dgm:spPr/>
    </dgm:pt>
    <dgm:pt modelId="{990B87AA-DC54-4CF7-A971-6951CCC2E34C}" type="pres">
      <dgm:prSet presAssocID="{FE0C12BA-4E41-40F7-9369-3B270D8A957A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F65FB1D-DD1B-4B8C-B826-26042019F53D}" type="pres">
      <dgm:prSet presAssocID="{FE0C12BA-4E41-40F7-9369-3B270D8A957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4DED4-4662-4D25-8B9F-1B9AA37104F3}" srcId="{98264210-96D5-41FE-9D6A-0470648E1F47}" destId="{58E6DBD1-35E4-4670-8687-DD0655EE72E7}" srcOrd="2" destOrd="0" parTransId="{75DD9333-5040-4496-B6C0-097F81A336B0}" sibTransId="{9DC15BA2-F76A-40B5-B680-14CF2646860F}"/>
    <dgm:cxn modelId="{A0F77CF3-1E86-46F7-AAD0-9E8197D62B80}" srcId="{98264210-96D5-41FE-9D6A-0470648E1F47}" destId="{3CC35F89-826C-43C3-BC18-2DB2006D868B}" srcOrd="0" destOrd="0" parTransId="{F6304DAB-A7DF-4276-8CDD-59496F34A5E9}" sibTransId="{6EB452E3-37F2-49CA-931C-C2E36E5DE4E5}"/>
    <dgm:cxn modelId="{13D802A4-5DC6-4340-9F27-466D39B1774F}" type="presOf" srcId="{98264210-96D5-41FE-9D6A-0470648E1F47}" destId="{8E846900-FBF1-4F32-938B-5825F5973BE6}" srcOrd="0" destOrd="0" presId="urn:microsoft.com/office/officeart/2005/8/layout/pList1"/>
    <dgm:cxn modelId="{4B984A6E-4131-4BDE-945F-878467DB3B43}" type="presOf" srcId="{F87B00C6-6C31-4FC0-A63A-D0A6311C0448}" destId="{3CEDF434-A90D-4AA4-BB5A-B51C1D51690F}" srcOrd="0" destOrd="0" presId="urn:microsoft.com/office/officeart/2005/8/layout/pList1"/>
    <dgm:cxn modelId="{CCAB32CD-07FD-4B87-B85B-E8C3A75B91A3}" type="presOf" srcId="{6EB452E3-37F2-49CA-931C-C2E36E5DE4E5}" destId="{6F656B12-C4DB-4B47-9307-9890CCD23C63}" srcOrd="0" destOrd="0" presId="urn:microsoft.com/office/officeart/2005/8/layout/pList1"/>
    <dgm:cxn modelId="{794839D3-25E6-486B-BE4B-BEEAE0AF3D86}" type="presOf" srcId="{58E6DBD1-35E4-4670-8687-DD0655EE72E7}" destId="{1C75F7B5-6458-4B39-8DE5-1344874284F0}" srcOrd="0" destOrd="0" presId="urn:microsoft.com/office/officeart/2005/8/layout/pList1"/>
    <dgm:cxn modelId="{ADACEEA3-8085-445A-A7A8-B1D8E7E4BE20}" type="presOf" srcId="{3CC35F89-826C-43C3-BC18-2DB2006D868B}" destId="{0CE10922-0CD6-44AA-87CF-57A4CC070589}" srcOrd="0" destOrd="0" presId="urn:microsoft.com/office/officeart/2005/8/layout/pList1"/>
    <dgm:cxn modelId="{ABF54C62-9F4C-4B88-BBC5-A60F68392824}" srcId="{98264210-96D5-41FE-9D6A-0470648E1F47}" destId="{F87B00C6-6C31-4FC0-A63A-D0A6311C0448}" srcOrd="1" destOrd="0" parTransId="{9881502D-431D-43F2-A798-620826582F00}" sibTransId="{52DF2B12-47CD-43EC-865C-819D30D30174}"/>
    <dgm:cxn modelId="{FB78020F-7A2D-4D9F-AF01-9A7B8B19BCDB}" type="presOf" srcId="{9DC15BA2-F76A-40B5-B680-14CF2646860F}" destId="{F4A291B3-A73C-44F2-A7D9-B7DA7EAE1246}" srcOrd="0" destOrd="0" presId="urn:microsoft.com/office/officeart/2005/8/layout/pList1"/>
    <dgm:cxn modelId="{1DAA20FA-04CB-4DAE-B1FC-FC515B1FE3CA}" srcId="{98264210-96D5-41FE-9D6A-0470648E1F47}" destId="{FE0C12BA-4E41-40F7-9369-3B270D8A957A}" srcOrd="3" destOrd="0" parTransId="{460E8316-ADE4-4A42-A35B-D1E325EE1B15}" sibTransId="{4D2025E5-31EB-4F63-B95A-484BF5185051}"/>
    <dgm:cxn modelId="{618CF4E1-FD94-48F4-A3AF-085E169C6E55}" type="presOf" srcId="{52DF2B12-47CD-43EC-865C-819D30D30174}" destId="{2ED4156E-07D3-43C5-A46F-3450335F1321}" srcOrd="0" destOrd="0" presId="urn:microsoft.com/office/officeart/2005/8/layout/pList1"/>
    <dgm:cxn modelId="{8AAA6496-2E7B-4BE7-BB97-F12AAEB4C47F}" type="presOf" srcId="{FE0C12BA-4E41-40F7-9369-3B270D8A957A}" destId="{2F65FB1D-DD1B-4B8C-B826-26042019F53D}" srcOrd="0" destOrd="0" presId="urn:microsoft.com/office/officeart/2005/8/layout/pList1"/>
    <dgm:cxn modelId="{6F620928-3B24-4EDF-B34D-5A388626C501}" type="presParOf" srcId="{8E846900-FBF1-4F32-938B-5825F5973BE6}" destId="{7F215592-4E81-4454-A6C0-6D8EA02BDA08}" srcOrd="0" destOrd="0" presId="urn:microsoft.com/office/officeart/2005/8/layout/pList1"/>
    <dgm:cxn modelId="{8C4C0CB6-DF32-430F-9D7B-47A38B51CBC9}" type="presParOf" srcId="{7F215592-4E81-4454-A6C0-6D8EA02BDA08}" destId="{99F47EE3-F40B-467D-A213-7B7C2C8669CC}" srcOrd="0" destOrd="0" presId="urn:microsoft.com/office/officeart/2005/8/layout/pList1"/>
    <dgm:cxn modelId="{7A973154-BEB2-498B-8936-232A155CF8C8}" type="presParOf" srcId="{7F215592-4E81-4454-A6C0-6D8EA02BDA08}" destId="{0CE10922-0CD6-44AA-87CF-57A4CC070589}" srcOrd="1" destOrd="0" presId="urn:microsoft.com/office/officeart/2005/8/layout/pList1"/>
    <dgm:cxn modelId="{5F1EBD1A-D80D-42DC-A5A5-3CC9BB65C80B}" type="presParOf" srcId="{8E846900-FBF1-4F32-938B-5825F5973BE6}" destId="{6F656B12-C4DB-4B47-9307-9890CCD23C63}" srcOrd="1" destOrd="0" presId="urn:microsoft.com/office/officeart/2005/8/layout/pList1"/>
    <dgm:cxn modelId="{B25708A4-2A79-4796-AA26-A4C1509F50D3}" type="presParOf" srcId="{8E846900-FBF1-4F32-938B-5825F5973BE6}" destId="{A9AB310F-5289-43E1-ABD0-A19EC2965F01}" srcOrd="2" destOrd="0" presId="urn:microsoft.com/office/officeart/2005/8/layout/pList1"/>
    <dgm:cxn modelId="{809D47A6-C0CA-4821-ACFE-16378D947F2D}" type="presParOf" srcId="{A9AB310F-5289-43E1-ABD0-A19EC2965F01}" destId="{A7FA3568-326A-4585-AB60-0C905A446685}" srcOrd="0" destOrd="0" presId="urn:microsoft.com/office/officeart/2005/8/layout/pList1"/>
    <dgm:cxn modelId="{C56E9127-8D8E-4DD2-8036-732A930B2A2F}" type="presParOf" srcId="{A9AB310F-5289-43E1-ABD0-A19EC2965F01}" destId="{3CEDF434-A90D-4AA4-BB5A-B51C1D51690F}" srcOrd="1" destOrd="0" presId="urn:microsoft.com/office/officeart/2005/8/layout/pList1"/>
    <dgm:cxn modelId="{37D53D14-E7F9-4870-8A0A-72169E1530B0}" type="presParOf" srcId="{8E846900-FBF1-4F32-938B-5825F5973BE6}" destId="{2ED4156E-07D3-43C5-A46F-3450335F1321}" srcOrd="3" destOrd="0" presId="urn:microsoft.com/office/officeart/2005/8/layout/pList1"/>
    <dgm:cxn modelId="{B9403FCC-3380-4BF7-8EC7-ACC2CDAC507D}" type="presParOf" srcId="{8E846900-FBF1-4F32-938B-5825F5973BE6}" destId="{E64B8153-B233-426F-9172-134132235FC7}" srcOrd="4" destOrd="0" presId="urn:microsoft.com/office/officeart/2005/8/layout/pList1"/>
    <dgm:cxn modelId="{C48BAC65-AE62-4F5D-BBAA-61AEE2AFC714}" type="presParOf" srcId="{E64B8153-B233-426F-9172-134132235FC7}" destId="{FC1F7745-545C-47B9-8A09-43F0F65C417B}" srcOrd="0" destOrd="0" presId="urn:microsoft.com/office/officeart/2005/8/layout/pList1"/>
    <dgm:cxn modelId="{AFF2CDAD-5620-4BAC-A369-87DC1E1F8B69}" type="presParOf" srcId="{E64B8153-B233-426F-9172-134132235FC7}" destId="{1C75F7B5-6458-4B39-8DE5-1344874284F0}" srcOrd="1" destOrd="0" presId="urn:microsoft.com/office/officeart/2005/8/layout/pList1"/>
    <dgm:cxn modelId="{35050D19-A386-4899-9385-02A0517B0783}" type="presParOf" srcId="{8E846900-FBF1-4F32-938B-5825F5973BE6}" destId="{F4A291B3-A73C-44F2-A7D9-B7DA7EAE1246}" srcOrd="5" destOrd="0" presId="urn:microsoft.com/office/officeart/2005/8/layout/pList1"/>
    <dgm:cxn modelId="{B677D9D7-34E6-48A9-BF64-857A674E5483}" type="presParOf" srcId="{8E846900-FBF1-4F32-938B-5825F5973BE6}" destId="{B9CBB623-4D53-4459-9764-49E0868726D4}" srcOrd="6" destOrd="0" presId="urn:microsoft.com/office/officeart/2005/8/layout/pList1"/>
    <dgm:cxn modelId="{F29C5F1A-E1B9-4F52-A46A-EED49AB871E4}" type="presParOf" srcId="{B9CBB623-4D53-4459-9764-49E0868726D4}" destId="{990B87AA-DC54-4CF7-A971-6951CCC2E34C}" srcOrd="0" destOrd="0" presId="urn:microsoft.com/office/officeart/2005/8/layout/pList1"/>
    <dgm:cxn modelId="{746C0B57-DFB4-490F-B185-9E6CC1CB3570}" type="presParOf" srcId="{B9CBB623-4D53-4459-9764-49E0868726D4}" destId="{2F65FB1D-DD1B-4B8C-B826-26042019F53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BD512AF-C5EE-4984-B2C0-26EF0525DC47}" type="datetimeFigureOut">
              <a:rPr lang="en-NZ" smtClean="0"/>
              <a:t>16/01/2017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7623EB4-7133-442E-9924-3EF47C1E21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744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187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8434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76193" lvl="2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577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622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0893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7850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087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8744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2956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2983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311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1564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062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820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546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0954" lvl="1" indent="-18571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445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57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045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984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3EB4-7133-442E-9924-3EF47C1E2145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907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016500"/>
            <a:ext cx="6347714" cy="55880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599"/>
            <a:ext cx="6972660" cy="422433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575300"/>
            <a:ext cx="6347714" cy="4660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auckland.ac.nz/historydisplay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90132"/>
            <a:ext cx="6347714" cy="1646302"/>
          </a:xfrm>
        </p:spPr>
        <p:txBody>
          <a:bodyPr/>
          <a:lstStyle/>
          <a:p>
            <a:r>
              <a:rPr lang="en-US" dirty="0"/>
              <a:t>History of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3136434"/>
            <a:ext cx="5826719" cy="1096899"/>
          </a:xfrm>
        </p:spPr>
        <p:txBody>
          <a:bodyPr/>
          <a:lstStyle/>
          <a:p>
            <a:r>
              <a:rPr lang="en-NZ" dirty="0"/>
              <a:t>Lecture 9 – COMPSCI111/111G SS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3" y="4095749"/>
            <a:ext cx="2905466" cy="26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1960’s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Invention of the transistor, which replaced vacuum tubes, made computers smaller, faster and more reliable</a:t>
            </a:r>
          </a:p>
          <a:p>
            <a:r>
              <a:rPr lang="en-NZ" dirty="0"/>
              <a:t>IBM became the dominant computer manufacturer, producing successful computers like the IBM 7090</a:t>
            </a:r>
          </a:p>
        </p:txBody>
      </p:sp>
      <p:pic>
        <p:nvPicPr>
          <p:cNvPr id="4098" name="Picture 2" descr="Image result for transistor vs vacuum 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49" y="4124467"/>
            <a:ext cx="3712303" cy="23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1970’s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84234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Palo-Alto Research Centre (PARC)</a:t>
            </a:r>
          </a:p>
          <a:p>
            <a:pPr lvl="1"/>
            <a:r>
              <a:rPr lang="en-NZ" dirty="0"/>
              <a:t>Opened by Xerox in 1969</a:t>
            </a:r>
          </a:p>
          <a:p>
            <a:pPr lvl="1"/>
            <a:r>
              <a:rPr lang="en-NZ" dirty="0"/>
              <a:t>Created things used by modern computers; </a:t>
            </a:r>
            <a:br>
              <a:rPr lang="en-NZ" dirty="0"/>
            </a:br>
            <a:r>
              <a:rPr lang="en-NZ" dirty="0" err="1"/>
              <a:t>eg</a:t>
            </a:r>
            <a:r>
              <a:rPr lang="en-NZ" dirty="0"/>
              <a:t>. mouse, GUI, laser printer</a:t>
            </a:r>
          </a:p>
          <a:p>
            <a:r>
              <a:rPr lang="en-NZ" dirty="0"/>
              <a:t>Terminals and time-sharing systems</a:t>
            </a:r>
          </a:p>
          <a:p>
            <a:pPr lvl="1"/>
            <a:r>
              <a:rPr lang="en-NZ" dirty="0"/>
              <a:t>Users worked on a terminal connected to a main computer</a:t>
            </a:r>
          </a:p>
          <a:p>
            <a:pPr lvl="1"/>
            <a:r>
              <a:rPr lang="en-NZ" dirty="0"/>
              <a:t>Each user’s processing was completed in a short </a:t>
            </a:r>
            <a:br>
              <a:rPr lang="en-NZ" dirty="0"/>
            </a:br>
            <a:r>
              <a:rPr lang="en-NZ" dirty="0"/>
              <a:t>slice of time on the main computer. To the user, it seemed like they had full use of the main computer</a:t>
            </a:r>
          </a:p>
          <a:p>
            <a:r>
              <a:rPr lang="en-NZ" dirty="0"/>
              <a:t>First microprocessor – the Intel 4004</a:t>
            </a:r>
          </a:p>
          <a:p>
            <a:pPr lvl="1"/>
            <a:r>
              <a:rPr lang="en-NZ" dirty="0"/>
              <a:t>Intel founded in 1968 by Gordon Moore and </a:t>
            </a:r>
            <a:br>
              <a:rPr lang="en-NZ" dirty="0"/>
            </a:br>
            <a:r>
              <a:rPr lang="en-NZ" dirty="0"/>
              <a:t>Robert Noyce</a:t>
            </a:r>
          </a:p>
          <a:p>
            <a:pPr lvl="1"/>
            <a:r>
              <a:rPr lang="en-NZ" dirty="0"/>
              <a:t>Intel 4004 released in 1971, followed by the </a:t>
            </a:r>
            <a:br>
              <a:rPr lang="en-NZ" dirty="0"/>
            </a:br>
            <a:r>
              <a:rPr lang="en-NZ" dirty="0"/>
              <a:t>Intel 8080 in 1974</a:t>
            </a:r>
          </a:p>
        </p:txBody>
      </p:sp>
      <p:pic>
        <p:nvPicPr>
          <p:cNvPr id="5122" name="Picture 2" descr="http://s7.computerhistory.org/is/image/CHM/102647155p-03-05?$re-zoomed$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400" y="1430865"/>
            <a:ext cx="1447800" cy="12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olumbia.edu/cu/computinghistory/ssio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69" y="3124324"/>
            <a:ext cx="1927661" cy="13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tel C4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08" y="5070869"/>
            <a:ext cx="2166347" cy="14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1970’s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MITS releases the Altair in 1975</a:t>
            </a:r>
          </a:p>
          <a:p>
            <a:pPr lvl="1"/>
            <a:r>
              <a:rPr lang="en-NZ" dirty="0"/>
              <a:t>Founded by Ed Roberts, MITS originally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produced </a:t>
            </a:r>
            <a:r>
              <a:rPr lang="en-NZ" dirty="0"/>
              <a:t>calculators</a:t>
            </a:r>
          </a:p>
          <a:p>
            <a:pPr lvl="1"/>
            <a:r>
              <a:rPr lang="en-NZ" dirty="0"/>
              <a:t>The Altair was a kitset computer that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buyers </a:t>
            </a:r>
            <a:r>
              <a:rPr lang="en-NZ" dirty="0"/>
              <a:t>had </a:t>
            </a:r>
            <a:r>
              <a:rPr lang="en-NZ" dirty="0" smtClean="0"/>
              <a:t>to </a:t>
            </a:r>
            <a:r>
              <a:rPr lang="en-NZ" dirty="0"/>
              <a:t>assemble</a:t>
            </a:r>
          </a:p>
          <a:p>
            <a:pPr lvl="1"/>
            <a:r>
              <a:rPr lang="en-NZ" dirty="0"/>
              <a:t>Initially, users had to toggle the front switches </a:t>
            </a:r>
            <a:br>
              <a:rPr lang="en-NZ" dirty="0"/>
            </a:br>
            <a:r>
              <a:rPr lang="en-NZ" dirty="0"/>
              <a:t>to load programs into the Altair’s memory</a:t>
            </a:r>
          </a:p>
          <a:p>
            <a:r>
              <a:rPr lang="en-NZ" dirty="0"/>
              <a:t>Microsoft founded in 1975</a:t>
            </a:r>
          </a:p>
          <a:p>
            <a:pPr lvl="1"/>
            <a:r>
              <a:rPr lang="en-NZ" dirty="0"/>
              <a:t>Bill Gates and Paul Allen developed a BASIC interpreter for the Altair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5" y="1034625"/>
            <a:ext cx="3201865" cy="2081212"/>
          </a:xfrm>
          <a:prstGeom prst="rect">
            <a:avLst/>
          </a:prstGeom>
        </p:spPr>
      </p:pic>
      <p:pic>
        <p:nvPicPr>
          <p:cNvPr id="9218" name="Picture 2" descr="http://b-i.forbesimg.com/clareoconnor/files/2013/04/GatesAl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5082826"/>
            <a:ext cx="2187575" cy="17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1970’s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Apple founded in 1976</a:t>
            </a:r>
          </a:p>
          <a:p>
            <a:pPr lvl="1"/>
            <a:r>
              <a:rPr lang="en-NZ" dirty="0"/>
              <a:t>Steve Jobs and Steve Wozniak initially sold </a:t>
            </a:r>
            <a:br>
              <a:rPr lang="en-NZ" dirty="0"/>
            </a:br>
            <a:r>
              <a:rPr lang="en-NZ" dirty="0"/>
              <a:t>the Apple I kitset</a:t>
            </a:r>
          </a:p>
          <a:p>
            <a:pPr lvl="1"/>
            <a:r>
              <a:rPr lang="en-NZ" dirty="0"/>
              <a:t>Apple II was the first successful personal computer</a:t>
            </a:r>
          </a:p>
          <a:p>
            <a:pPr lvl="2"/>
            <a:r>
              <a:rPr lang="en-NZ" dirty="0"/>
              <a:t>First sold in 1977</a:t>
            </a:r>
          </a:p>
          <a:p>
            <a:pPr lvl="2"/>
            <a:r>
              <a:rPr lang="en-NZ" dirty="0"/>
              <a:t>Features: colour graphics, slots for third-party cards</a:t>
            </a:r>
          </a:p>
          <a:p>
            <a:r>
              <a:rPr lang="en-NZ" dirty="0"/>
              <a:t>VisiCalc released in 1979</a:t>
            </a:r>
          </a:p>
          <a:p>
            <a:pPr lvl="1"/>
            <a:r>
              <a:rPr lang="en-NZ" dirty="0"/>
              <a:t>Developed by Dan </a:t>
            </a:r>
            <a:r>
              <a:rPr lang="en-NZ" dirty="0" err="1"/>
              <a:t>Bricklin</a:t>
            </a:r>
            <a:r>
              <a:rPr lang="en-NZ" dirty="0"/>
              <a:t> and Bob Frankston of </a:t>
            </a:r>
            <a:r>
              <a:rPr lang="en-NZ" dirty="0" err="1"/>
              <a:t>VisiCorp</a:t>
            </a:r>
            <a:endParaRPr lang="en-NZ" dirty="0"/>
          </a:p>
          <a:p>
            <a:pPr lvl="1"/>
            <a:r>
              <a:rPr lang="en-NZ" dirty="0"/>
              <a:t>First spreadsheet program</a:t>
            </a:r>
          </a:p>
          <a:p>
            <a:pPr lvl="1"/>
            <a:r>
              <a:rPr lang="en-NZ" dirty="0"/>
              <a:t>VisiCalc was initially released on the Apple II. It became the computer’s </a:t>
            </a:r>
            <a:r>
              <a:rPr lang="en-NZ" b="1" dirty="0"/>
              <a:t>killer app</a:t>
            </a:r>
            <a:r>
              <a:rPr lang="en-NZ" dirty="0"/>
              <a:t>, making the </a:t>
            </a:r>
            <a:br>
              <a:rPr lang="en-NZ" dirty="0"/>
            </a:br>
            <a:r>
              <a:rPr lang="en-NZ" dirty="0"/>
              <a:t>Apple II very popular</a:t>
            </a:r>
          </a:p>
          <a:p>
            <a:pPr lvl="1"/>
            <a:r>
              <a:rPr lang="en-NZ" dirty="0"/>
              <a:t>VisiCalc was killed by Lotus 1-2-3</a:t>
            </a:r>
          </a:p>
          <a:p>
            <a:pPr lvl="2"/>
            <a:endParaRPr lang="en-NZ" dirty="0"/>
          </a:p>
        </p:txBody>
      </p:sp>
      <p:pic>
        <p:nvPicPr>
          <p:cNvPr id="8194" name="Picture 2" descr="https://upload.wikimedia.org/wikipedia/commons/b/b4/Apple_i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52" y="1430867"/>
            <a:ext cx="1665999" cy="222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Visical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3" y="4486395"/>
            <a:ext cx="2277452" cy="15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1980’s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253117"/>
          </a:xfrm>
        </p:spPr>
        <p:txBody>
          <a:bodyPr>
            <a:normAutofit lnSpcReduction="10000"/>
          </a:bodyPr>
          <a:lstStyle/>
          <a:p>
            <a:r>
              <a:rPr lang="en-NZ" dirty="0"/>
              <a:t>Microsoft purchased QDOS in 1981 from Seattle Computer Products</a:t>
            </a:r>
          </a:p>
          <a:p>
            <a:pPr lvl="1"/>
            <a:r>
              <a:rPr lang="en-NZ" dirty="0"/>
              <a:t>“one of the shrewdest business deals of the century…” – </a:t>
            </a:r>
            <a:r>
              <a:rPr lang="en-NZ" i="1" dirty="0"/>
              <a:t>The Universal Machine</a:t>
            </a:r>
          </a:p>
          <a:p>
            <a:r>
              <a:rPr lang="en-NZ" dirty="0"/>
              <a:t>QDOS was renamed MS-DOS and licensed to IBM</a:t>
            </a:r>
          </a:p>
          <a:p>
            <a:pPr lvl="1"/>
            <a:r>
              <a:rPr lang="en-NZ" dirty="0"/>
              <a:t>PC-DOS was the operating system for the IBM PC, released in 1981</a:t>
            </a:r>
          </a:p>
          <a:p>
            <a:r>
              <a:rPr lang="en-NZ" dirty="0"/>
              <a:t>Other manufacturers reverse-engineered the IBM PC’s proprietary BIOS and produced ‘IBM clones’</a:t>
            </a:r>
          </a:p>
          <a:p>
            <a:pPr lvl="1"/>
            <a:r>
              <a:rPr lang="en-NZ" dirty="0"/>
              <a:t>Crucially, Microsoft was able to license MS-DOS to other manufacturers, meaning they could </a:t>
            </a:r>
            <a:br>
              <a:rPr lang="en-NZ" dirty="0"/>
            </a:br>
            <a:r>
              <a:rPr lang="en-NZ" dirty="0"/>
              <a:t>compete with IBM</a:t>
            </a:r>
          </a:p>
          <a:p>
            <a:pPr lvl="1"/>
            <a:r>
              <a:rPr lang="en-NZ" dirty="0"/>
              <a:t>This eroded IBM’s market dominance and made</a:t>
            </a:r>
            <a:br>
              <a:rPr lang="en-NZ" dirty="0"/>
            </a:br>
            <a:r>
              <a:rPr lang="en-NZ" dirty="0"/>
              <a:t>Microsoft very profitable</a:t>
            </a:r>
          </a:p>
        </p:txBody>
      </p:sp>
      <p:pic>
        <p:nvPicPr>
          <p:cNvPr id="10242" name="Picture 2" descr="https://upload.wikimedia.org/wikipedia/commons/thumb/f/f1/Ibm_pc_5150.jpg/827px-Ibm_pc_5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50" y="4972050"/>
            <a:ext cx="1843449" cy="17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1980’s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231191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In 1984, Apple released the Macintosh; the PC with a GUI (based on the Alto)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US" dirty="0"/>
              <a:t>“For the first time a person could buy a computer, take it home, take it out of the box, turn it on and use it without having to learn and type </a:t>
            </a:r>
            <a:r>
              <a:rPr lang="en-NZ" dirty="0"/>
              <a:t>complex and arcane commands.” -</a:t>
            </a:r>
            <a:r>
              <a:rPr lang="en-NZ" i="1" dirty="0"/>
              <a:t>The Universal Machine</a:t>
            </a:r>
            <a:endParaRPr lang="en-NZ" dirty="0"/>
          </a:p>
        </p:txBody>
      </p:sp>
      <p:pic>
        <p:nvPicPr>
          <p:cNvPr id="11266" name="Picture 2" descr="http://images.computerhistory.org/timeline/timeline_computers_1984.applemacinto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7" y="2301276"/>
            <a:ext cx="4320486" cy="28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1990’s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Microsoft releases Microsoft Office (1990) and Windows 95, followed by Windows 98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Apple releases the iMac in 1998</a:t>
            </a:r>
          </a:p>
        </p:txBody>
      </p:sp>
      <p:pic>
        <p:nvPicPr>
          <p:cNvPr id="12290" name="Picture 2" descr="http://core0.staticworld.net/images/article/2015/08/windows-95-100609567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60" y="2345069"/>
            <a:ext cx="2685480" cy="19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heremyheartresides.com/wp-content/uploads/2011/10/imac-med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07" y="4682320"/>
            <a:ext cx="2968387" cy="20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1990’s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250350"/>
          </a:xfrm>
        </p:spPr>
        <p:txBody>
          <a:bodyPr>
            <a:normAutofit/>
          </a:bodyPr>
          <a:lstStyle/>
          <a:p>
            <a:r>
              <a:rPr lang="en-NZ" dirty="0"/>
              <a:t>Personal Digital Assistants (PDAs) were popular in the 1990s because they were portable</a:t>
            </a:r>
          </a:p>
          <a:p>
            <a:pPr lvl="1"/>
            <a:r>
              <a:rPr lang="en-NZ" dirty="0"/>
              <a:t>Common features </a:t>
            </a:r>
            <a:r>
              <a:rPr lang="en-NZ" dirty="0" smtClean="0"/>
              <a:t>included </a:t>
            </a:r>
            <a:r>
              <a:rPr lang="en-NZ" dirty="0"/>
              <a:t>a touchscreen display, web browser, music player and apps</a:t>
            </a:r>
          </a:p>
          <a:p>
            <a:r>
              <a:rPr lang="en-NZ" dirty="0"/>
              <a:t>Psion’s Series 3, released in 1991,</a:t>
            </a:r>
            <a:br>
              <a:rPr lang="en-NZ" dirty="0"/>
            </a:br>
            <a:r>
              <a:rPr lang="en-NZ" dirty="0"/>
              <a:t>was the first ‘real’ PDA</a:t>
            </a:r>
          </a:p>
          <a:p>
            <a:endParaRPr lang="en-NZ" dirty="0"/>
          </a:p>
          <a:p>
            <a:r>
              <a:rPr lang="en-NZ" dirty="0"/>
              <a:t>The IBM Simon, released in 1994,</a:t>
            </a:r>
            <a:br>
              <a:rPr lang="en-NZ" dirty="0"/>
            </a:br>
            <a:r>
              <a:rPr lang="en-NZ" dirty="0"/>
              <a:t>was the first device with PDA</a:t>
            </a:r>
            <a:br>
              <a:rPr lang="en-NZ" dirty="0"/>
            </a:br>
            <a:r>
              <a:rPr lang="en-NZ" dirty="0"/>
              <a:t>and </a:t>
            </a:r>
            <a:r>
              <a:rPr lang="en-NZ" dirty="0" err="1"/>
              <a:t>cellphone</a:t>
            </a:r>
            <a:r>
              <a:rPr lang="en-NZ" dirty="0"/>
              <a:t> functionality</a:t>
            </a:r>
          </a:p>
        </p:txBody>
      </p:sp>
      <p:pic>
        <p:nvPicPr>
          <p:cNvPr id="1026" name="Picture 2" descr="http://www.old-computers.com/museum/photos/Psion_Series3_System_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76" y="3115646"/>
            <a:ext cx="1736725" cy="14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thumb/9/9e/IBM_Simon_Personal_Communicator.png/175px-IBM_Simon_Personal_Communica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76" y="4733456"/>
            <a:ext cx="1069309" cy="19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1990’s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Other popular PDA brands included: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6390786"/>
              </p:ext>
            </p:extLst>
          </p:nvPr>
        </p:nvGraphicFramePr>
        <p:xfrm>
          <a:off x="1315453" y="2152649"/>
          <a:ext cx="6096000" cy="441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1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2000’s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Laptops become more powerful and portable (lighter and better battery life)</a:t>
            </a:r>
          </a:p>
          <a:p>
            <a:r>
              <a:rPr lang="en-NZ" dirty="0"/>
              <a:t>Growing popularity of different ways of interacting with computers; gestures, </a:t>
            </a:r>
            <a:r>
              <a:rPr lang="en-NZ" dirty="0" smtClean="0"/>
              <a:t>voice commands, </a:t>
            </a:r>
            <a:r>
              <a:rPr lang="en-NZ" dirty="0"/>
              <a:t>touchscreens</a:t>
            </a:r>
          </a:p>
          <a:p>
            <a:r>
              <a:rPr lang="en-NZ" dirty="0"/>
              <a:t>Greater availability of fast Internet connections opens new uses for our PCs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04" y="4343400"/>
            <a:ext cx="3216596" cy="23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history of computing, focusing on the personal computer (PC)</a:t>
            </a:r>
          </a:p>
          <a:p>
            <a:pPr lvl="1"/>
            <a:r>
              <a:rPr lang="en-NZ" dirty="0"/>
              <a:t>The first computers</a:t>
            </a:r>
          </a:p>
          <a:p>
            <a:pPr lvl="1"/>
            <a:r>
              <a:rPr lang="en-NZ" dirty="0"/>
              <a:t>Computers in WWII</a:t>
            </a:r>
          </a:p>
          <a:p>
            <a:pPr lvl="1"/>
            <a:r>
              <a:rPr lang="en-NZ" dirty="0"/>
              <a:t>1950s - 1980s: from the room to the desk</a:t>
            </a:r>
          </a:p>
          <a:p>
            <a:pPr lvl="1"/>
            <a:r>
              <a:rPr lang="en-NZ" dirty="0"/>
              <a:t>1980s – 2000s: the computer becomes personal</a:t>
            </a:r>
          </a:p>
          <a:p>
            <a:pPr lvl="1"/>
            <a:r>
              <a:rPr lang="en-NZ" dirty="0"/>
              <a:t>Future of the PC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2000’s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Apple releases the iPhone in 2007 and the iPad in 2010, creating new categories of personal computing devices</a:t>
            </a:r>
          </a:p>
          <a:p>
            <a:r>
              <a:rPr lang="en-NZ" dirty="0"/>
              <a:t>The variety of fixed (</a:t>
            </a:r>
            <a:r>
              <a:rPr lang="en-NZ" dirty="0" err="1"/>
              <a:t>eg</a:t>
            </a:r>
            <a:r>
              <a:rPr lang="en-NZ" dirty="0"/>
              <a:t>. desktops) and mobile (</a:t>
            </a:r>
            <a:r>
              <a:rPr lang="en-NZ" dirty="0" err="1"/>
              <a:t>eg</a:t>
            </a:r>
            <a:r>
              <a:rPr lang="en-NZ" dirty="0"/>
              <a:t>. tablets) computing devices we have today brings us closer to an era of “ubiquitous computing”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4" y="4534375"/>
            <a:ext cx="2684686" cy="2180750"/>
          </a:xfrm>
          <a:prstGeom prst="rect">
            <a:avLst/>
          </a:prstGeom>
        </p:spPr>
      </p:pic>
      <p:pic>
        <p:nvPicPr>
          <p:cNvPr id="3074" name="Picture 2" descr="https://files.graphiq.com/774/media/images/t2/Apple_iPad_1st_Gen_41945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4" y="4534375"/>
            <a:ext cx="2819398" cy="21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future of the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end of the desktop PC with the rise of:</a:t>
            </a:r>
          </a:p>
          <a:p>
            <a:pPr lvl="1"/>
            <a:r>
              <a:rPr lang="en-NZ" dirty="0"/>
              <a:t>Mobile computing</a:t>
            </a:r>
          </a:p>
          <a:p>
            <a:pPr lvl="1"/>
            <a:r>
              <a:rPr lang="en-NZ" dirty="0"/>
              <a:t>Cloud computing</a:t>
            </a:r>
          </a:p>
          <a:p>
            <a:r>
              <a:rPr lang="en-NZ" dirty="0"/>
              <a:t>Computers get even more personal – wearable tech, embedded tech</a:t>
            </a:r>
          </a:p>
          <a:p>
            <a:r>
              <a:rPr lang="en-NZ" dirty="0"/>
              <a:t>Computers that are artificially intelligent?</a:t>
            </a:r>
          </a:p>
        </p:txBody>
      </p:sp>
      <p:pic>
        <p:nvPicPr>
          <p:cNvPr id="14338" name="Picture 2" descr="http://vignette3.wikia.nocookie.net/knightrider/images/2/2a/KI2TSeason1B2VoiceBox.jpg/revision/latest?cb=20081110022056&amp;path-prefix=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370901"/>
            <a:ext cx="3149600" cy="23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two advantages of transistors over vacuum tubes</a:t>
            </a:r>
          </a:p>
          <a:p>
            <a:r>
              <a:rPr lang="en-US" dirty="0"/>
              <a:t>What did other PC manufacturers have to reverse-engineer in order to create ‘IBM clones’?</a:t>
            </a:r>
          </a:p>
          <a:p>
            <a:r>
              <a:rPr lang="en-US" dirty="0" smtClean="0"/>
              <a:t>Name two new ways (apart from the mouse and keyboard) to interact with computers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34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two advantages of transistors over vacuum tubes</a:t>
            </a:r>
          </a:p>
          <a:p>
            <a:pPr lvl="1"/>
            <a:r>
              <a:rPr lang="en-US" dirty="0"/>
              <a:t>Any of: smaller, lighter, longer life, more energy efficient</a:t>
            </a:r>
          </a:p>
          <a:p>
            <a:r>
              <a:rPr lang="en-US" dirty="0"/>
              <a:t>What did other PC manufacturers have to reverse-engineer in order to create ‘IBM clones’?</a:t>
            </a:r>
          </a:p>
          <a:p>
            <a:pPr lvl="1"/>
            <a:r>
              <a:rPr lang="en-US" dirty="0"/>
              <a:t>The IBM PC’s BIOS (Binary Input-Output System)</a:t>
            </a:r>
          </a:p>
          <a:p>
            <a:r>
              <a:rPr lang="en-US" dirty="0"/>
              <a:t>Name two new ways (apart from the mouse and keyboard) to interact with computers</a:t>
            </a:r>
          </a:p>
          <a:p>
            <a:pPr lvl="1"/>
            <a:r>
              <a:rPr lang="en-US" dirty="0"/>
              <a:t>Any of: touchscreens, voice, gestures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71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3586611"/>
          </a:xfrm>
        </p:spPr>
        <p:txBody>
          <a:bodyPr>
            <a:normAutofit fontScale="92500"/>
          </a:bodyPr>
          <a:lstStyle/>
          <a:p>
            <a:r>
              <a:rPr lang="en-NZ" dirty="0"/>
              <a:t>The first computers were people, followed by very large electromechanical devices</a:t>
            </a:r>
          </a:p>
          <a:p>
            <a:r>
              <a:rPr lang="en-NZ" dirty="0"/>
              <a:t>Key technologies such as transistors and microprocessors helped to reduce size and cost</a:t>
            </a:r>
          </a:p>
          <a:p>
            <a:r>
              <a:rPr lang="en-NZ" dirty="0"/>
              <a:t>Software, such as MS-DOS and VisiCalc, were important to the success of early personal computers</a:t>
            </a:r>
          </a:p>
          <a:p>
            <a:r>
              <a:rPr lang="en-NZ" dirty="0"/>
              <a:t>Over time, computing technology has become smaller, cheaper, more user-friendly, more powerful</a:t>
            </a:r>
          </a:p>
        </p:txBody>
      </p:sp>
      <p:pic>
        <p:nvPicPr>
          <p:cNvPr id="15362" name="Picture 2" descr="http://4.bp.blogspot.com/-8RU13X8GVBg/VHJeFfqcdAI/AAAAAAAAASw/yBbJ1iPEnKU/s1600/Sejarah%2BPerkembangan%2BKomputer%2BLengkap%2B-%2BEvolusi%2BK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02" y="5017477"/>
            <a:ext cx="3583197" cy="16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bother?!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Knowing the history of computing gives us:</a:t>
            </a:r>
          </a:p>
          <a:p>
            <a:pPr lvl="1"/>
            <a:r>
              <a:rPr lang="en-NZ" dirty="0"/>
              <a:t>A better understanding of how computers work</a:t>
            </a:r>
          </a:p>
          <a:p>
            <a:pPr lvl="1"/>
            <a:r>
              <a:rPr lang="en-NZ" dirty="0"/>
              <a:t>An appreciation how quickly computing technology has developed</a:t>
            </a:r>
          </a:p>
          <a:p>
            <a:pPr lvl="1"/>
            <a:r>
              <a:rPr lang="en-NZ" dirty="0"/>
              <a:t>Insights into the future of computing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4424" y="3470274"/>
            <a:ext cx="6255152" cy="3057525"/>
            <a:chOff x="1301751" y="3470274"/>
            <a:chExt cx="6255152" cy="3057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301751" y="3470274"/>
              <a:ext cx="4076700" cy="30575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78451" y="6004579"/>
              <a:ext cx="2178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b="1" dirty="0"/>
                <a:t>Computer Science timeline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“The Universal Machine” by </a:t>
            </a:r>
            <a:r>
              <a:rPr lang="en-NZ" dirty="0" err="1"/>
              <a:t>Assoc</a:t>
            </a:r>
            <a:r>
              <a:rPr lang="en-NZ" dirty="0"/>
              <a:t> Prof Ian Watson</a:t>
            </a:r>
          </a:p>
        </p:txBody>
      </p:sp>
      <p:pic>
        <p:nvPicPr>
          <p:cNvPr id="1026" name="Picture 2" descr="Image result for the universal machine 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065" y="2472214"/>
            <a:ext cx="2611871" cy="38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Computer Science Department’s Computing History displays</a:t>
            </a:r>
          </a:p>
          <a:p>
            <a:r>
              <a:rPr lang="en-NZ" dirty="0"/>
              <a:t>Website explaining the displays: </a:t>
            </a:r>
            <a:r>
              <a:rPr lang="en-NZ" dirty="0">
                <a:hlinkClick r:id="rId3"/>
              </a:rPr>
              <a:t>https://www.cs.auckland.ac.nz/historydisplays/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2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87921"/>
          </a:xfrm>
        </p:spPr>
        <p:txBody>
          <a:bodyPr>
            <a:normAutofit/>
          </a:bodyPr>
          <a:lstStyle/>
          <a:p>
            <a:r>
              <a:rPr lang="en-US" dirty="0"/>
              <a:t>People were the first computers, performing calculations by hand to produce tables of mathematical results (</a:t>
            </a:r>
            <a:r>
              <a:rPr lang="en-US" dirty="0" err="1"/>
              <a:t>eg</a:t>
            </a:r>
            <a:r>
              <a:rPr lang="en-US" dirty="0"/>
              <a:t>. ordinance tables)</a:t>
            </a:r>
          </a:p>
          <a:p>
            <a:r>
              <a:rPr lang="en-NZ" dirty="0"/>
              <a:t>In 1832, Charles Babbage designed the Analytical Engine; a mechanical device that performed basic arithmetic</a:t>
            </a:r>
          </a:p>
          <a:p>
            <a:pPr lvl="1"/>
            <a:r>
              <a:rPr lang="en-NZ" dirty="0"/>
              <a:t>Basic operations could be combined </a:t>
            </a:r>
            <a:br>
              <a:rPr lang="en-NZ" dirty="0"/>
            </a:br>
            <a:r>
              <a:rPr lang="en-NZ" dirty="0"/>
              <a:t>to perform complex calculations</a:t>
            </a:r>
          </a:p>
          <a:p>
            <a:pPr lvl="1"/>
            <a:r>
              <a:rPr lang="en-NZ" dirty="0"/>
              <a:t>Key advantages: speed and accuracy</a:t>
            </a:r>
          </a:p>
          <a:p>
            <a:pPr lvl="1"/>
            <a:r>
              <a:rPr lang="en-NZ" dirty="0"/>
              <a:t>Cost, construction challenges and </a:t>
            </a:r>
            <a:br>
              <a:rPr lang="en-NZ" dirty="0"/>
            </a:br>
            <a:r>
              <a:rPr lang="en-NZ" dirty="0"/>
              <a:t>the Engine’s size meant it was never </a:t>
            </a:r>
            <a:br>
              <a:rPr lang="en-NZ" dirty="0"/>
            </a:br>
            <a:r>
              <a:rPr lang="en-NZ" dirty="0"/>
              <a:t>built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36" y="3923071"/>
            <a:ext cx="3438117" cy="24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first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It took clerks 7 years to manually compile the results of the 1880 US census</a:t>
            </a:r>
          </a:p>
          <a:p>
            <a:r>
              <a:rPr lang="en-NZ" dirty="0"/>
              <a:t>The </a:t>
            </a:r>
            <a:r>
              <a:rPr lang="en-NZ" b="1" dirty="0"/>
              <a:t>Electric Tabulating System</a:t>
            </a:r>
            <a:r>
              <a:rPr lang="en-NZ" dirty="0"/>
              <a:t> designed by Herman Hollerith compiled the 1890 Census results in 2½ years rather than a decade!</a:t>
            </a:r>
          </a:p>
          <a:p>
            <a:r>
              <a:rPr lang="en-NZ" dirty="0"/>
              <a:t>Over the 1800’s and early 1900’s, computing machines were designed and refined</a:t>
            </a:r>
          </a:p>
          <a:p>
            <a:r>
              <a:rPr lang="en-NZ" dirty="0"/>
              <a:t>In 1914, Computing-Tabulating-Recording Company (CTR) was renamed </a:t>
            </a:r>
            <a:r>
              <a:rPr lang="en-NZ" b="1" dirty="0"/>
              <a:t>International Business Machines Corporation (IBM)</a:t>
            </a:r>
            <a:endParaRPr lang="en-NZ" dirty="0"/>
          </a:p>
        </p:txBody>
      </p:sp>
      <p:pic>
        <p:nvPicPr>
          <p:cNvPr id="4" name="Picture 10" descr="File:Original IBM 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218" y="4716068"/>
            <a:ext cx="1980045" cy="18975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41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Computers in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IBM and Harvard built the Harvard Mark 1 to calculate artillery tables for the US military</a:t>
            </a:r>
          </a:p>
          <a:p>
            <a:r>
              <a:rPr lang="en-NZ" dirty="0"/>
              <a:t>In Bletchley Park, computers were used to break encrypted German radio messages</a:t>
            </a:r>
          </a:p>
          <a:p>
            <a:pPr lvl="1"/>
            <a:r>
              <a:rPr lang="en-NZ" dirty="0"/>
              <a:t>Alan Turing developed the </a:t>
            </a:r>
            <a:r>
              <a:rPr lang="en-NZ" b="1" dirty="0"/>
              <a:t>Bombe</a:t>
            </a:r>
            <a:r>
              <a:rPr lang="en-NZ" dirty="0"/>
              <a:t> in 1939 to decode </a:t>
            </a:r>
            <a:r>
              <a:rPr lang="en-NZ" dirty="0" err="1"/>
              <a:t>Engima</a:t>
            </a:r>
            <a:r>
              <a:rPr lang="en-NZ" dirty="0"/>
              <a:t> messages</a:t>
            </a:r>
          </a:p>
          <a:p>
            <a:pPr lvl="1"/>
            <a:r>
              <a:rPr lang="en-NZ" dirty="0"/>
              <a:t>Tommy Flowers developed </a:t>
            </a:r>
            <a:r>
              <a:rPr lang="en-NZ" b="1" dirty="0"/>
              <a:t>Colossus </a:t>
            </a:r>
            <a:r>
              <a:rPr lang="en-NZ" dirty="0"/>
              <a:t>to decode Lorenz messages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5579" y="4724400"/>
            <a:ext cx="3197420" cy="1932794"/>
            <a:chOff x="485579" y="4724400"/>
            <a:chExt cx="3197420" cy="1932794"/>
          </a:xfrm>
        </p:grpSpPr>
        <p:pic>
          <p:nvPicPr>
            <p:cNvPr id="1026" name="Picture 2" descr="https://upload.wikimedia.org/wikipedia/commons/thumb/4/49/Bletchley_Park_Bombe4.jpg/678px-Bletchley_Park_Bombe4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79" y="4724400"/>
              <a:ext cx="1279720" cy="1932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65299" y="6133974"/>
              <a:ext cx="191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b="1" dirty="0"/>
                <a:t>Rotating drums on the Bombe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00600" y="4676836"/>
            <a:ext cx="4036021" cy="1980358"/>
            <a:chOff x="4800600" y="4676836"/>
            <a:chExt cx="4036021" cy="1980358"/>
          </a:xfrm>
        </p:grpSpPr>
        <p:pic>
          <p:nvPicPr>
            <p:cNvPr id="1028" name="Picture 4" descr="https://upload.wikimedia.org/wikipedia/commons/thumb/e/e0/ColossusRebuild_11.jpg/964px-ColossusRebuild_1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300" y="4676836"/>
              <a:ext cx="1864321" cy="198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00600" y="6133974"/>
              <a:ext cx="2178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400" b="1" dirty="0"/>
                <a:t>Using a reconstruction of Colossus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0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1950’s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Mainframes such as the UNIVAC and the IBM 701 were the only computers available</a:t>
            </a:r>
          </a:p>
          <a:p>
            <a:r>
              <a:rPr lang="en-NZ" dirty="0"/>
              <a:t>Mainframes were very expensive, took up a lot of room and were difficult to operate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5" y="3330232"/>
            <a:ext cx="2571750" cy="3394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2665" y="6237278"/>
            <a:ext cx="217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/>
              <a:t>IBM 701 operator’s console</a:t>
            </a:r>
          </a:p>
        </p:txBody>
      </p:sp>
    </p:spTree>
    <p:extLst>
      <p:ext uri="{BB962C8B-B14F-4D97-AF65-F5344CB8AC3E}">
        <p14:creationId xmlns:p14="http://schemas.microsoft.com/office/powerpoint/2010/main" val="1831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1356</TotalTime>
  <Words>951</Words>
  <Application>Microsoft Office PowerPoint</Application>
  <PresentationFormat>On-screen Show (4:3)</PresentationFormat>
  <Paragraphs>157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History of Computing</vt:lpstr>
      <vt:lpstr>Today’s lecture</vt:lpstr>
      <vt:lpstr>Why bother?!</vt:lpstr>
      <vt:lpstr>Helpful resources</vt:lpstr>
      <vt:lpstr>Helpful resources</vt:lpstr>
      <vt:lpstr>The first computers</vt:lpstr>
      <vt:lpstr>The first computers</vt:lpstr>
      <vt:lpstr>Computers in WWII</vt:lpstr>
      <vt:lpstr>The 1950’s</vt:lpstr>
      <vt:lpstr>The 1960’s</vt:lpstr>
      <vt:lpstr>The 1970’s</vt:lpstr>
      <vt:lpstr>The 1970’s</vt:lpstr>
      <vt:lpstr>The 1970’s</vt:lpstr>
      <vt:lpstr>The 1980’s</vt:lpstr>
      <vt:lpstr>The 1980’s</vt:lpstr>
      <vt:lpstr>The 1990’s</vt:lpstr>
      <vt:lpstr>The 1990’s</vt:lpstr>
      <vt:lpstr>The 1990’s</vt:lpstr>
      <vt:lpstr>The 2000’s</vt:lpstr>
      <vt:lpstr>The 2000’s</vt:lpstr>
      <vt:lpstr>The future of the PC</vt:lpstr>
      <vt:lpstr>Questions</vt:lpstr>
      <vt:lpstr>Answers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Reuel Baptista</dc:creator>
  <cp:lastModifiedBy>Reuel Baptista</cp:lastModifiedBy>
  <cp:revision>109</cp:revision>
  <cp:lastPrinted>2017-01-16T01:40:32Z</cp:lastPrinted>
  <dcterms:created xsi:type="dcterms:W3CDTF">2015-12-03T20:56:09Z</dcterms:created>
  <dcterms:modified xsi:type="dcterms:W3CDTF">2017-01-16T01:41:11Z</dcterms:modified>
</cp:coreProperties>
</file>