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0" r:id="rId16"/>
    <p:sldId id="271" r:id="rId17"/>
    <p:sldId id="272" r:id="rId18"/>
    <p:sldId id="282" r:id="rId19"/>
    <p:sldId id="283" r:id="rId20"/>
    <p:sldId id="281" r:id="rId21"/>
    <p:sldId id="290" r:id="rId22"/>
    <p:sldId id="291" r:id="rId23"/>
    <p:sldId id="273" r:id="rId24"/>
    <p:sldId id="274" r:id="rId25"/>
    <p:sldId id="275" r:id="rId26"/>
    <p:sldId id="285" r:id="rId27"/>
    <p:sldId id="284" r:id="rId28"/>
    <p:sldId id="287" r:id="rId29"/>
    <p:sldId id="288" r:id="rId30"/>
    <p:sldId id="289" r:id="rId31"/>
    <p:sldId id="276" r:id="rId32"/>
    <p:sldId id="279" r:id="rId33"/>
    <p:sldId id="277" r:id="rId3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5766" autoAdjust="0"/>
  </p:normalViewPr>
  <p:slideViewPr>
    <p:cSldViewPr snapToGrid="0" snapToObjects="1">
      <p:cViewPr varScale="1">
        <p:scale>
          <a:sx n="100" d="100"/>
          <a:sy n="100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3D49CA2-9AD9-DD4C-8856-45223C01B226}" type="datetimeFigureOut">
              <a:rPr lang="en-AU" smtClean="0"/>
              <a:t>13/01/2017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3CE9C5-08FB-C946-81E3-8AE94EBA34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159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85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647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47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608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981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349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965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4337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481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365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947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6046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33584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729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147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943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95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625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0954" lvl="1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949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309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18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04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0954" lvl="1" indent="-185715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CE9C5-08FB-C946-81E3-8AE94EBA34EC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10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students/forms-policies-and-guidelines/student-policies-and-guidelines/academic-integrity-copyright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e.auckland.ac.nz/7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auckland.ac.nz/refwork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Word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Lecture 8 – COMPSCI111/111G SS 2017</a:t>
            </a:r>
            <a:endParaRPr lang="en-US" dirty="0"/>
          </a:p>
        </p:txBody>
      </p:sp>
      <p:pic>
        <p:nvPicPr>
          <p:cNvPr id="4" name="Picture 2" descr="http://bensmithett.github.io/browser-extensions-vs-your-js/img/clipp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66" y="4737253"/>
            <a:ext cx="2145054" cy="198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WYSIWYG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code is usually not WYSIWYG (</a:t>
            </a:r>
            <a:r>
              <a:rPr lang="en-US" dirty="0" err="1"/>
              <a:t>eg</a:t>
            </a:r>
            <a:r>
              <a:rPr lang="en-US" dirty="0"/>
              <a:t>. wiki markup, </a:t>
            </a:r>
            <a:r>
              <a:rPr lang="en-US" dirty="0" err="1"/>
              <a:t>LaTeX</a:t>
            </a:r>
            <a:r>
              <a:rPr lang="en-US" dirty="0"/>
              <a:t> code, HTML)</a:t>
            </a:r>
            <a:endParaRPr lang="en-NZ" dirty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920" y="2873198"/>
            <a:ext cx="2971184" cy="2474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511" y="2873197"/>
            <a:ext cx="3169276" cy="2474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19" y="2505886"/>
            <a:ext cx="2971185" cy="367312"/>
          </a:xfrm>
          <a:prstGeom prst="rect">
            <a:avLst/>
          </a:prstGeom>
          <a:gradFill>
            <a:gsLst>
              <a:gs pos="51000">
                <a:schemeClr val="bg1"/>
              </a:gs>
              <a:gs pos="80000">
                <a:schemeClr val="bg1">
                  <a:alpha val="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635000"/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you see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0511" y="2505886"/>
            <a:ext cx="3169277" cy="367312"/>
          </a:xfrm>
          <a:prstGeom prst="rect">
            <a:avLst/>
          </a:prstGeom>
          <a:gradFill>
            <a:gsLst>
              <a:gs pos="51000">
                <a:schemeClr val="bg1"/>
              </a:gs>
              <a:gs pos="80000">
                <a:schemeClr val="bg1">
                  <a:alpha val="0"/>
                </a:scheme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effectLst>
            <a:softEdge rad="635000"/>
          </a:effectLst>
        </p:spPr>
        <p:txBody>
          <a:bodyPr vert="horz" wrap="non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NZ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you get</a:t>
            </a:r>
          </a:p>
        </p:txBody>
      </p:sp>
    </p:spTree>
    <p:extLst>
      <p:ext uri="{BB962C8B-B14F-4D97-AF65-F5344CB8AC3E}">
        <p14:creationId xmlns:p14="http://schemas.microsoft.com/office/powerpoint/2010/main" val="54711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features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Editing text:</a:t>
            </a:r>
          </a:p>
          <a:p>
            <a:pPr lvl="1"/>
            <a:r>
              <a:rPr lang="en-US" dirty="0"/>
              <a:t>Spelling and grammar checker</a:t>
            </a:r>
          </a:p>
          <a:p>
            <a:pPr lvl="1"/>
            <a:r>
              <a:rPr lang="en-US" dirty="0"/>
              <a:t>Aligning text using the margins and</a:t>
            </a:r>
            <a:br>
              <a:rPr lang="en-US" dirty="0"/>
            </a:br>
            <a:r>
              <a:rPr lang="en-US" dirty="0"/>
              <a:t>ruler</a:t>
            </a:r>
          </a:p>
          <a:p>
            <a:r>
              <a:rPr lang="en-US" dirty="0"/>
              <a:t>Clipboard:</a:t>
            </a:r>
          </a:p>
          <a:p>
            <a:pPr lvl="1"/>
            <a:r>
              <a:rPr lang="en-US" dirty="0"/>
              <a:t>Cut, copy, paste</a:t>
            </a:r>
          </a:p>
          <a:p>
            <a:r>
              <a:rPr lang="en-US" dirty="0"/>
              <a:t>Formatting:</a:t>
            </a:r>
          </a:p>
          <a:p>
            <a:pPr lvl="1"/>
            <a:r>
              <a:rPr lang="en-US" dirty="0"/>
              <a:t>Changing font</a:t>
            </a:r>
          </a:p>
          <a:p>
            <a:pPr lvl="1"/>
            <a:r>
              <a:rPr lang="en-US" dirty="0"/>
              <a:t>Change document settings</a:t>
            </a:r>
          </a:p>
          <a:p>
            <a:pPr lvl="1"/>
            <a:r>
              <a:rPr lang="en-US" dirty="0"/>
              <a:t>Format paragraphs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406" y="1643504"/>
            <a:ext cx="2783505" cy="1063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3404" y="3430091"/>
            <a:ext cx="2375502" cy="314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Font window lets you change:</a:t>
            </a:r>
          </a:p>
          <a:p>
            <a:pPr lvl="1"/>
            <a:r>
              <a:rPr lang="en-US" dirty="0"/>
              <a:t>Font</a:t>
            </a:r>
          </a:p>
          <a:p>
            <a:pPr lvl="1"/>
            <a:r>
              <a:rPr lang="en-US" dirty="0"/>
              <a:t>Style (bold, italic)</a:t>
            </a:r>
          </a:p>
          <a:p>
            <a:pPr lvl="1"/>
            <a:r>
              <a:rPr lang="en-US" dirty="0"/>
              <a:t>Size (in points)</a:t>
            </a:r>
          </a:p>
          <a:p>
            <a:pPr lvl="1"/>
            <a:r>
              <a:rPr lang="en-US" dirty="0" err="1"/>
              <a:t>Colour</a:t>
            </a:r>
            <a:endParaRPr lang="en-US" dirty="0"/>
          </a:p>
          <a:p>
            <a:pPr lvl="1"/>
            <a:r>
              <a:rPr lang="en-US" dirty="0"/>
              <a:t>Effects (strikethrough, subscript</a:t>
            </a:r>
            <a:br>
              <a:rPr lang="en-US" dirty="0"/>
            </a:br>
            <a:r>
              <a:rPr lang="en-US" dirty="0"/>
              <a:t>superscript)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469" y="1430866"/>
            <a:ext cx="3784745" cy="40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5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Paragraphs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Paragraph window lets you </a:t>
            </a:r>
            <a:br>
              <a:rPr lang="en-NZ" dirty="0"/>
            </a:br>
            <a:r>
              <a:rPr lang="en-NZ" dirty="0"/>
              <a:t>change:</a:t>
            </a:r>
          </a:p>
          <a:p>
            <a:pPr lvl="1"/>
            <a:r>
              <a:rPr lang="en-NZ" dirty="0"/>
              <a:t>Position</a:t>
            </a:r>
          </a:p>
          <a:p>
            <a:pPr lvl="1"/>
            <a:r>
              <a:rPr lang="en-NZ" dirty="0"/>
              <a:t>Indentation</a:t>
            </a:r>
          </a:p>
          <a:p>
            <a:pPr lvl="1"/>
            <a:r>
              <a:rPr lang="en-NZ" dirty="0"/>
              <a:t>Spacing</a:t>
            </a:r>
          </a:p>
          <a:p>
            <a:pPr lvl="1"/>
            <a:r>
              <a:rPr lang="en-NZ" dirty="0"/>
              <a:t>The ‘Line and Page Breaks’</a:t>
            </a:r>
            <a:br>
              <a:rPr lang="en-NZ" dirty="0"/>
            </a:br>
            <a:r>
              <a:rPr lang="en-NZ" dirty="0"/>
              <a:t>tab let you adjust how the </a:t>
            </a:r>
            <a:br>
              <a:rPr lang="en-NZ" dirty="0"/>
            </a:br>
            <a:r>
              <a:rPr lang="en-NZ" dirty="0"/>
              <a:t>paragraph behaves between </a:t>
            </a:r>
            <a:br>
              <a:rPr lang="en-NZ" dirty="0"/>
            </a:br>
            <a:r>
              <a:rPr lang="en-NZ" dirty="0"/>
              <a:t>pages</a:t>
            </a:r>
          </a:p>
          <a:p>
            <a:pPr lvl="1"/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699" y="1430866"/>
            <a:ext cx="3634995" cy="496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528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 group of formatting changes that can </a:t>
            </a:r>
            <a:br>
              <a:rPr lang="en-NZ" dirty="0"/>
            </a:br>
            <a:r>
              <a:rPr lang="en-NZ" dirty="0"/>
              <a:t>be applied to text in the document</a:t>
            </a:r>
          </a:p>
          <a:p>
            <a:r>
              <a:rPr lang="en-NZ" dirty="0"/>
              <a:t>Advantages:</a:t>
            </a:r>
          </a:p>
          <a:p>
            <a:pPr lvl="1"/>
            <a:r>
              <a:rPr lang="en-NZ" dirty="0"/>
              <a:t>Gives the document a consistent appearance</a:t>
            </a:r>
          </a:p>
          <a:p>
            <a:pPr lvl="1"/>
            <a:r>
              <a:rPr lang="en-NZ" dirty="0"/>
              <a:t>Makes applying formatting faster</a:t>
            </a:r>
          </a:p>
          <a:p>
            <a:pPr lvl="1"/>
            <a:r>
              <a:rPr lang="en-US" dirty="0"/>
              <a:t>Quicker to change how text is formatted,</a:t>
            </a:r>
            <a:br>
              <a:rPr lang="en-US" dirty="0"/>
            </a:br>
            <a:r>
              <a:rPr lang="en-US" dirty="0"/>
              <a:t>just change the change the style</a:t>
            </a:r>
            <a:endParaRPr lang="en-NZ" dirty="0"/>
          </a:p>
          <a:p>
            <a:pPr lvl="1"/>
            <a:endParaRPr lang="en-NZ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763" y="917503"/>
            <a:ext cx="1864055" cy="46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7836779" y="5826423"/>
            <a:ext cx="1153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Manage existing styles</a:t>
            </a:r>
          </a:p>
        </p:txBody>
      </p: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346628" y="6096000"/>
            <a:ext cx="1245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Create a new style</a:t>
            </a:r>
          </a:p>
        </p:txBody>
      </p:sp>
      <p:cxnSp>
        <p:nvCxnSpPr>
          <p:cNvPr id="20" name="Straight Arrow Connector 11"/>
          <p:cNvCxnSpPr>
            <a:cxnSpLocks noChangeShapeType="1"/>
          </p:cNvCxnSpPr>
          <p:nvPr/>
        </p:nvCxnSpPr>
        <p:spPr bwMode="auto">
          <a:xfrm flipH="1" flipV="1">
            <a:off x="7506070" y="5485612"/>
            <a:ext cx="416430" cy="41895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</p:cxnSp>
      <p:cxnSp>
        <p:nvCxnSpPr>
          <p:cNvPr id="21" name="Straight Arrow Connector 11"/>
          <p:cNvCxnSpPr>
            <a:cxnSpLocks noChangeShapeType="1"/>
            <a:stCxn id="19" idx="0"/>
          </p:cNvCxnSpPr>
          <p:nvPr/>
        </p:nvCxnSpPr>
        <p:spPr bwMode="auto">
          <a:xfrm flipH="1" flipV="1">
            <a:off x="6862763" y="5485612"/>
            <a:ext cx="106446" cy="6103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8838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1936" y="1430337"/>
            <a:ext cx="5080128" cy="5205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6385" y="1948601"/>
            <a:ext cx="4962589" cy="2802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76384" y="2920151"/>
            <a:ext cx="4962589" cy="8422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00475" y="4108585"/>
            <a:ext cx="1400175" cy="26339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36" y="4229100"/>
            <a:ext cx="1613493" cy="24069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 and footers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Header: text that is repeated at the </a:t>
            </a:r>
            <a:r>
              <a:rPr lang="en-US" b="1" dirty="0"/>
              <a:t>top</a:t>
            </a:r>
            <a:r>
              <a:rPr lang="en-US" dirty="0"/>
              <a:t> of every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Footer: text that is repeated at the </a:t>
            </a:r>
            <a:r>
              <a:rPr lang="en-US" b="1" dirty="0"/>
              <a:t>bottom</a:t>
            </a:r>
            <a:r>
              <a:rPr lang="en-US" dirty="0"/>
              <a:t> of every page</a:t>
            </a:r>
          </a:p>
          <a:p>
            <a:pPr marL="0" indent="0">
              <a:buNone/>
            </a:pPr>
            <a:endParaRPr lang="en-US" dirty="0"/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016" y="2253042"/>
            <a:ext cx="6139969" cy="157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990" y="5264689"/>
            <a:ext cx="6540020" cy="116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2016" y="2430193"/>
            <a:ext cx="1749425" cy="39787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21513" y="6111548"/>
            <a:ext cx="900973" cy="42775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Footnote: text that appears at the bottom of a page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24" y="2739900"/>
            <a:ext cx="5821153" cy="2514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7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Footnotes and endnotes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Endnote: text that appears at the end of the document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99" y="2564533"/>
            <a:ext cx="4862802" cy="287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81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Formatting symbols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Formatting symbols are non-printing characters that are used to mark spaces, paragraphs and page breaks etc. in a document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dirty="0" smtClean="0"/>
              <a:t>Examples of formatting symbols:</a:t>
            </a:r>
            <a:endParaRPr lang="en-NZ" dirty="0"/>
          </a:p>
          <a:p>
            <a:endParaRPr lang="en-NZ" dirty="0"/>
          </a:p>
        </p:txBody>
      </p:sp>
      <p:pic>
        <p:nvPicPr>
          <p:cNvPr id="1026" name="Picture 2" descr="The Show/Hide icon is highlighted on the Home tab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865" y="2701090"/>
            <a:ext cx="3468270" cy="109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642" y="4538262"/>
            <a:ext cx="4082716" cy="2014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68862" y="4864881"/>
            <a:ext cx="457235" cy="27661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4967" y="5179938"/>
            <a:ext cx="146002" cy="26635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30642" y="5694942"/>
            <a:ext cx="2322095" cy="2418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5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information using ASCII</a:t>
            </a:r>
          </a:p>
          <a:p>
            <a:r>
              <a:rPr lang="en-US" dirty="0"/>
              <a:t>Word processor </a:t>
            </a:r>
            <a:r>
              <a:rPr lang="en-US" dirty="0" smtClean="0"/>
              <a:t>basics:</a:t>
            </a:r>
            <a:endParaRPr lang="en-US" dirty="0"/>
          </a:p>
          <a:p>
            <a:pPr lvl="1"/>
            <a:r>
              <a:rPr lang="en-US" dirty="0"/>
              <a:t>File formats</a:t>
            </a:r>
          </a:p>
          <a:p>
            <a:pPr lvl="1"/>
            <a:r>
              <a:rPr lang="en-US" dirty="0"/>
              <a:t>WYSIWYG</a:t>
            </a:r>
          </a:p>
          <a:p>
            <a:r>
              <a:rPr lang="en-US" dirty="0"/>
              <a:t>Basic </a:t>
            </a:r>
            <a:r>
              <a:rPr lang="en-US" dirty="0" smtClean="0"/>
              <a:t>features of a word processor:</a:t>
            </a:r>
            <a:endParaRPr lang="en-US" dirty="0"/>
          </a:p>
          <a:p>
            <a:pPr lvl="1"/>
            <a:r>
              <a:rPr lang="en-US" dirty="0"/>
              <a:t>Font and paragraphs</a:t>
            </a:r>
          </a:p>
          <a:p>
            <a:pPr lvl="1"/>
            <a:r>
              <a:rPr lang="en-US" dirty="0"/>
              <a:t>Styles</a:t>
            </a:r>
          </a:p>
          <a:p>
            <a:pPr lvl="1"/>
            <a:r>
              <a:rPr lang="en-US" dirty="0"/>
              <a:t>Headers, footers, footnotes, endnotes</a:t>
            </a:r>
          </a:p>
          <a:p>
            <a:r>
              <a:rPr lang="en-US" dirty="0"/>
              <a:t>Referencing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breaks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 </a:t>
            </a:r>
            <a:r>
              <a:rPr lang="en-US" dirty="0" smtClean="0"/>
              <a:t>breaks mark where the current page ends. Anything below the page break is moved to the next page of the document</a:t>
            </a:r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2919190"/>
            <a:ext cx="6877050" cy="320992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2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Section break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Section breaks mark the point where one section ends and a new section begins</a:t>
            </a:r>
          </a:p>
          <a:p>
            <a:r>
              <a:rPr lang="en-NZ" dirty="0" smtClean="0"/>
              <a:t>Individual sections can have their own formatting, headers/footers, page orientation, columns etc.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721" y="3781425"/>
            <a:ext cx="3324559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869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Section break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Two kinds of section break:</a:t>
            </a:r>
          </a:p>
          <a:p>
            <a:pPr lvl="1"/>
            <a:r>
              <a:rPr lang="en-NZ" dirty="0" smtClean="0"/>
              <a:t>Continuous: the new section begins on the same page as the original section</a:t>
            </a:r>
          </a:p>
          <a:p>
            <a:pPr lvl="1"/>
            <a:r>
              <a:rPr lang="en-NZ" dirty="0" smtClean="0"/>
              <a:t>Next page: the new section begins on a new page after the original section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55" y="3257550"/>
            <a:ext cx="2201890" cy="3434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244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citations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Citation:</a:t>
            </a:r>
            <a:r>
              <a:rPr lang="en-NZ" dirty="0" smtClean="0"/>
              <a:t> inserted within the text to tell readers where the source of the information</a:t>
            </a:r>
          </a:p>
          <a:p>
            <a:endParaRPr lang="en-NZ" dirty="0"/>
          </a:p>
          <a:p>
            <a:endParaRPr lang="en-NZ" dirty="0" smtClean="0"/>
          </a:p>
          <a:p>
            <a:r>
              <a:rPr lang="en-NZ" b="1" dirty="0" smtClean="0"/>
              <a:t>Reference:</a:t>
            </a:r>
            <a:r>
              <a:rPr lang="en-NZ" dirty="0" smtClean="0"/>
              <a:t> inserted at the end of the document, provides details about the source so the user can retrieve it</a:t>
            </a:r>
          </a:p>
          <a:p>
            <a:endParaRPr lang="en-N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700" y="2425352"/>
            <a:ext cx="4480600" cy="934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148" y="5006303"/>
            <a:ext cx="3763704" cy="1619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Plagiarism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278277"/>
          </a:xfrm>
        </p:spPr>
        <p:txBody>
          <a:bodyPr>
            <a:normAutofit/>
          </a:bodyPr>
          <a:lstStyle/>
          <a:p>
            <a:r>
              <a:rPr lang="en-NZ" dirty="0" smtClean="0"/>
              <a:t>Taking someone else’s work and presenting it as your own work</a:t>
            </a:r>
          </a:p>
          <a:p>
            <a:r>
              <a:rPr lang="en-NZ" dirty="0" smtClean="0"/>
              <a:t>This is a serious breach of academic integrity</a:t>
            </a:r>
          </a:p>
          <a:p>
            <a:pPr lvl="1"/>
            <a:r>
              <a:rPr lang="en-NZ" dirty="0" smtClean="0"/>
              <a:t>See the University’s academic integrity </a:t>
            </a:r>
            <a:r>
              <a:rPr lang="en-NZ" dirty="0" smtClean="0">
                <a:hlinkClick r:id="rId3"/>
              </a:rPr>
              <a:t>policy</a:t>
            </a:r>
            <a:endParaRPr lang="en-NZ" dirty="0" smtClean="0"/>
          </a:p>
          <a:p>
            <a:r>
              <a:rPr lang="en-NZ" dirty="0" smtClean="0"/>
              <a:t>To avoid plagiarism, you should always acknowledge </a:t>
            </a:r>
            <a:r>
              <a:rPr lang="en-NZ" i="1" dirty="0" smtClean="0"/>
              <a:t>any</a:t>
            </a:r>
            <a:r>
              <a:rPr lang="en-NZ" dirty="0" smtClean="0"/>
              <a:t> use of someone else’s work in your own work. Includes:</a:t>
            </a:r>
          </a:p>
          <a:p>
            <a:pPr lvl="1"/>
            <a:r>
              <a:rPr lang="en-NZ" dirty="0" smtClean="0"/>
              <a:t>summarising or paraphrasing someone else’s work</a:t>
            </a:r>
          </a:p>
          <a:p>
            <a:pPr lvl="1"/>
            <a:r>
              <a:rPr lang="en-NZ" dirty="0" smtClean="0"/>
              <a:t>using graphs, images or other media from someone else’s work</a:t>
            </a:r>
          </a:p>
          <a:p>
            <a:r>
              <a:rPr lang="en-NZ" dirty="0" err="1" smtClean="0">
                <a:hlinkClick r:id="rId4"/>
              </a:rPr>
              <a:t>Referencite</a:t>
            </a:r>
            <a:r>
              <a:rPr lang="en-NZ" dirty="0" smtClean="0"/>
              <a:t> has a good guide on when and how to reference</a:t>
            </a:r>
          </a:p>
          <a:p>
            <a:pPr lvl="1"/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655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Online reference manager; used to manage references and insert them into your documents</a:t>
            </a:r>
          </a:p>
          <a:p>
            <a:r>
              <a:rPr lang="en-NZ" dirty="0" smtClean="0"/>
              <a:t>Bibliographic information can be entered manually, loaded from the </a:t>
            </a:r>
            <a:r>
              <a:rPr lang="en-NZ" dirty="0" err="1" smtClean="0"/>
              <a:t>UoA</a:t>
            </a:r>
            <a:r>
              <a:rPr lang="en-NZ" dirty="0" smtClean="0"/>
              <a:t> library catalogue or loaded from a database</a:t>
            </a:r>
          </a:p>
          <a:p>
            <a:r>
              <a:rPr lang="en-NZ" dirty="0" smtClean="0"/>
              <a:t>References are generated in accordance with a wide variety of referencing styles</a:t>
            </a:r>
            <a:endParaRPr lang="en-NZ" dirty="0"/>
          </a:p>
        </p:txBody>
      </p:sp>
      <p:pic>
        <p:nvPicPr>
          <p:cNvPr id="1026" name="Picture 2" descr="http://s3.amazonaws.com/libapps/accounts/57988/images/refwork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976148"/>
            <a:ext cx="3810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Refworks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Advantages:</a:t>
            </a:r>
          </a:p>
          <a:p>
            <a:pPr lvl="1"/>
            <a:r>
              <a:rPr lang="en-NZ" dirty="0" smtClean="0"/>
              <a:t>Web-based, so you can access it from any computer, regardless of operating system</a:t>
            </a:r>
          </a:p>
          <a:p>
            <a:pPr lvl="1"/>
            <a:r>
              <a:rPr lang="en-NZ" dirty="0" smtClean="0"/>
              <a:t>Supports a range of databases and referencing styles</a:t>
            </a:r>
          </a:p>
          <a:p>
            <a:pPr lvl="1"/>
            <a:r>
              <a:rPr lang="en-NZ" dirty="0" smtClean="0"/>
              <a:t>The Write-n-Cite plugin for Word allows you to insert references directly from </a:t>
            </a:r>
            <a:r>
              <a:rPr lang="en-NZ" dirty="0" err="1" smtClean="0"/>
              <a:t>Refworks</a:t>
            </a:r>
            <a:endParaRPr lang="en-NZ" dirty="0" smtClean="0"/>
          </a:p>
          <a:p>
            <a:pPr lvl="1"/>
            <a:r>
              <a:rPr lang="en-NZ" dirty="0" err="1"/>
              <a:t>UoA</a:t>
            </a:r>
            <a:r>
              <a:rPr lang="en-NZ" dirty="0"/>
              <a:t> students get a free </a:t>
            </a:r>
            <a:r>
              <a:rPr lang="en-NZ" dirty="0" err="1"/>
              <a:t>Refworks</a:t>
            </a:r>
            <a:r>
              <a:rPr lang="en-NZ" dirty="0"/>
              <a:t> account:</a:t>
            </a:r>
            <a:br>
              <a:rPr lang="en-NZ" dirty="0"/>
            </a:br>
            <a:r>
              <a:rPr lang="en-NZ" dirty="0">
                <a:hlinkClick r:id="rId3"/>
              </a:rPr>
              <a:t>https://www.library.auckland.ac.nz/refworks/</a:t>
            </a:r>
            <a:r>
              <a:rPr lang="en-NZ" dirty="0"/>
              <a:t> </a:t>
            </a:r>
          </a:p>
          <a:p>
            <a:endParaRPr lang="en-NZ" dirty="0" smtClean="0"/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22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Refworks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33" y="1430867"/>
            <a:ext cx="8558334" cy="4969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333" y="4139924"/>
            <a:ext cx="6404288" cy="119407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6333" y="2071489"/>
            <a:ext cx="4031827" cy="4515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96702" y="3785322"/>
            <a:ext cx="1751058" cy="13657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3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Write-N-Cite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plugin for Microsoft Word that enables the user to insert references when working in their document</a:t>
            </a:r>
          </a:p>
          <a:p>
            <a:r>
              <a:rPr lang="en-AU" dirty="0" err="1" smtClean="0"/>
              <a:t>Refworks</a:t>
            </a:r>
            <a:r>
              <a:rPr lang="en-AU" dirty="0" smtClean="0"/>
              <a:t> can be accessed by clicking on the ‘ProQuest’ or ‘</a:t>
            </a:r>
            <a:r>
              <a:rPr lang="en-AU" dirty="0" err="1" smtClean="0"/>
              <a:t>Refworks</a:t>
            </a:r>
            <a:r>
              <a:rPr lang="en-AU" dirty="0" smtClean="0"/>
              <a:t>’ tab</a:t>
            </a:r>
          </a:p>
          <a:p>
            <a:pPr lvl="1"/>
            <a:r>
              <a:rPr lang="en-AU" dirty="0" err="1" smtClean="0"/>
              <a:t>Refworks</a:t>
            </a:r>
            <a:r>
              <a:rPr lang="en-AU" dirty="0" smtClean="0"/>
              <a:t> downloads the references you have stored online onto your computer</a:t>
            </a:r>
          </a:p>
          <a:p>
            <a:pPr lvl="1"/>
            <a:r>
              <a:rPr lang="en-AU" dirty="0" smtClean="0"/>
              <a:t>Using </a:t>
            </a:r>
            <a:r>
              <a:rPr lang="en-AU" dirty="0" err="1" smtClean="0"/>
              <a:t>Refworks</a:t>
            </a:r>
            <a:r>
              <a:rPr lang="en-AU" dirty="0" smtClean="0"/>
              <a:t>, you can insert citations and bibliographies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543"/>
          <a:stretch/>
        </p:blipFill>
        <p:spPr>
          <a:xfrm>
            <a:off x="515751" y="5214257"/>
            <a:ext cx="8112498" cy="131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Write-N-Cite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Inserting a reference using </a:t>
            </a:r>
            <a:r>
              <a:rPr lang="en-NZ" dirty="0" err="1" smtClean="0"/>
              <a:t>Refworks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34" y="1966246"/>
            <a:ext cx="6182932" cy="4720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0702" y="2933701"/>
            <a:ext cx="708673" cy="32385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49033" y="3031762"/>
            <a:ext cx="4361392" cy="45157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4759" y="4686290"/>
            <a:ext cx="932392" cy="3346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4575" y="1966246"/>
            <a:ext cx="1276350" cy="3659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ASCII = American Standard Code for Information Interchange</a:t>
            </a:r>
          </a:p>
          <a:p>
            <a:r>
              <a:rPr lang="en-US" dirty="0"/>
              <a:t>Associates English characters with numbers meaning text in documents can be stored as strings of binary</a:t>
            </a:r>
          </a:p>
          <a:p>
            <a:r>
              <a:rPr lang="en-US" dirty="0"/>
              <a:t>Each ASCII code is 7 bits long, meaning ASCII can represent 128 characters</a:t>
            </a:r>
          </a:p>
          <a:p>
            <a:r>
              <a:rPr lang="en-US" dirty="0"/>
              <a:t>There are other encoding schemes such as UTF-8 and ANSI</a:t>
            </a:r>
          </a:p>
        </p:txBody>
      </p:sp>
    </p:spTree>
    <p:extLst>
      <p:ext uri="{BB962C8B-B14F-4D97-AF65-F5344CB8AC3E}">
        <p14:creationId xmlns:p14="http://schemas.microsoft.com/office/powerpoint/2010/main" val="3699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Write-N-Cite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Inserting a bibliography using </a:t>
            </a:r>
            <a:r>
              <a:rPr lang="en-NZ" dirty="0" err="1" smtClean="0"/>
              <a:t>Refworks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97489"/>
            <a:ext cx="7010400" cy="46273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927" y="2533650"/>
            <a:ext cx="1346848" cy="43814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63002" y="4848225"/>
            <a:ext cx="6471298" cy="137569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word has been represented using ASCII?</a:t>
            </a:r>
          </a:p>
          <a:p>
            <a:endParaRPr lang="en-US" dirty="0"/>
          </a:p>
          <a:p>
            <a:r>
              <a:rPr lang="en-US" dirty="0" smtClean="0"/>
              <a:t>What are formatting symbols and what are they used to mark?</a:t>
            </a:r>
          </a:p>
          <a:p>
            <a:r>
              <a:rPr lang="en-US" dirty="0" smtClean="0"/>
              <a:t>Name one advantage of using styles in a document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074885"/>
              </p:ext>
            </p:extLst>
          </p:nvPr>
        </p:nvGraphicFramePr>
        <p:xfrm>
          <a:off x="1204511" y="2072959"/>
          <a:ext cx="60960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2106455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word has been represented using ASCII?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formatting symbols and what are they used to mark?</a:t>
            </a:r>
          </a:p>
          <a:p>
            <a:pPr lvl="1"/>
            <a:r>
              <a:rPr lang="en-NZ" dirty="0" smtClean="0"/>
              <a:t>Invisible characters used to mark spaces, paragraphs and page breaks</a:t>
            </a:r>
          </a:p>
          <a:p>
            <a:r>
              <a:rPr lang="en-NZ" dirty="0" smtClean="0"/>
              <a:t>Name one advantage of using styles</a:t>
            </a:r>
          </a:p>
          <a:p>
            <a:pPr lvl="1"/>
            <a:r>
              <a:rPr lang="en-NZ" dirty="0" smtClean="0"/>
              <a:t>Any of: consistency, easy to apply, quick to change</a:t>
            </a:r>
            <a:endParaRPr lang="en-NZ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496111"/>
              </p:ext>
            </p:extLst>
          </p:nvPr>
        </p:nvGraphicFramePr>
        <p:xfrm>
          <a:off x="1204511" y="2072959"/>
          <a:ext cx="6096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453798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877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44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Overview of the ASCII code</a:t>
            </a:r>
          </a:p>
          <a:p>
            <a:r>
              <a:rPr lang="en-NZ" dirty="0" smtClean="0"/>
              <a:t>Distinction between text editors and word processors</a:t>
            </a:r>
          </a:p>
          <a:p>
            <a:r>
              <a:rPr lang="en-NZ" dirty="0" smtClean="0"/>
              <a:t>Basic features of a word processor</a:t>
            </a:r>
          </a:p>
          <a:p>
            <a:r>
              <a:rPr lang="en-NZ" dirty="0" smtClean="0"/>
              <a:t>Referencing using </a:t>
            </a:r>
            <a:r>
              <a:rPr lang="en-NZ" dirty="0" err="1" smtClean="0"/>
              <a:t>Refworks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5626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Excerpt of an ASCII table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9317"/>
              </p:ext>
            </p:extLst>
          </p:nvPr>
        </p:nvGraphicFramePr>
        <p:xfrm>
          <a:off x="675164" y="2007403"/>
          <a:ext cx="720000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320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>
                          <a:effectLst/>
                        </a:rPr>
                        <a:t>87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114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66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>
                          <a:effectLst/>
                        </a:rPr>
                        <a:t>77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>
                          <a:effectLst/>
                        </a:rPr>
                        <a:t>104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115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67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2000" u="none" strike="noStrike">
                          <a:effectLst/>
                        </a:rPr>
                        <a:t>Y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89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105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116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68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</a:rPr>
                        <a:t>79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>
                          <a:effectLst/>
                        </a:rPr>
                        <a:t>j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106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117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107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 dirty="0">
                          <a:effectLst/>
                        </a:rPr>
                        <a:t>Q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b="1" u="none" strike="noStrike" dirty="0">
                          <a:effectLst/>
                        </a:rPr>
                        <a:t>97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108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w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>
                          <a:effectLst/>
                        </a:rPr>
                        <a:t>119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71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82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109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x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120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83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121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73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100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000" u="none" strike="noStrike" dirty="0">
                          <a:effectLst/>
                        </a:rPr>
                        <a:t>111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J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74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U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</a:rPr>
                        <a:t>101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V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f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u="none" strike="noStrike" dirty="0">
                          <a:effectLst/>
                        </a:rPr>
                        <a:t>102</a:t>
                      </a:r>
                      <a:endParaRPr lang="fi-FI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u="none" strike="noStrike">
                          <a:effectLst/>
                        </a:rPr>
                        <a:t>q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u="none" strike="noStrike" dirty="0">
                          <a:effectLst/>
                        </a:rPr>
                        <a:t>113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331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What is the ASCII code for </a:t>
            </a:r>
            <a:r>
              <a:rPr lang="en-AU"/>
              <a:t>‘</a:t>
            </a:r>
            <a:r>
              <a:rPr lang="en-AU" smtClean="0"/>
              <a:t>EASY’?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r>
              <a:rPr lang="en-AU" dirty="0"/>
              <a:t>What is the ASCII code for ‘</a:t>
            </a:r>
            <a:r>
              <a:rPr lang="en-AU" dirty="0" err="1"/>
              <a:t>CompSci</a:t>
            </a:r>
            <a:r>
              <a:rPr lang="en-AU" dirty="0"/>
              <a:t>’?</a:t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171193"/>
              </p:ext>
            </p:extLst>
          </p:nvPr>
        </p:nvGraphicFramePr>
        <p:xfrm>
          <a:off x="1204511" y="2072959"/>
          <a:ext cx="609600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30861"/>
              </p:ext>
            </p:extLst>
          </p:nvPr>
        </p:nvGraphicFramePr>
        <p:xfrm>
          <a:off x="771185" y="4543852"/>
          <a:ext cx="7116893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6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6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6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66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66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err="1"/>
                        <a:t>i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/>
                        <a:t>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6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ASCII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Text you type:</a:t>
            </a:r>
            <a:br>
              <a:rPr lang="en-AU" dirty="0"/>
            </a:br>
            <a:r>
              <a:rPr lang="en-AU" dirty="0"/>
              <a:t>YES</a:t>
            </a:r>
          </a:p>
          <a:p>
            <a:r>
              <a:rPr lang="en-NZ" dirty="0"/>
              <a:t>The text in ASCII</a:t>
            </a:r>
            <a:r>
              <a:rPr lang="cs-CZ" dirty="0"/>
              <a:t>:</a:t>
            </a:r>
            <a:br>
              <a:rPr lang="cs-CZ" dirty="0"/>
            </a:br>
            <a:r>
              <a:rPr lang="cs-CZ" dirty="0"/>
              <a:t>89 69 83</a:t>
            </a:r>
          </a:p>
          <a:p>
            <a:r>
              <a:rPr lang="cs-CZ" dirty="0"/>
              <a:t>Binary </a:t>
            </a:r>
            <a:r>
              <a:rPr lang="en-AU" dirty="0"/>
              <a:t>stored</a:t>
            </a:r>
            <a:r>
              <a:rPr lang="cs-CZ" dirty="0"/>
              <a:t> by </a:t>
            </a:r>
            <a:r>
              <a:rPr lang="en-NZ" dirty="0"/>
              <a:t>the computer</a:t>
            </a:r>
            <a:r>
              <a:rPr lang="cs-CZ" dirty="0"/>
              <a:t>:</a:t>
            </a:r>
            <a:br>
              <a:rPr lang="cs-CZ" dirty="0"/>
            </a:br>
            <a:r>
              <a:rPr lang="fi-FI" dirty="0"/>
              <a:t>1011001 1000101 1010011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4950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Text editors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098888"/>
          </a:xfrm>
        </p:spPr>
        <p:txBody>
          <a:bodyPr>
            <a:normAutofit lnSpcReduction="10000"/>
          </a:bodyPr>
          <a:lstStyle/>
          <a:p>
            <a:r>
              <a:rPr lang="en-AU" dirty="0"/>
              <a:t>Application software that enables the user to edit text</a:t>
            </a:r>
          </a:p>
          <a:p>
            <a:r>
              <a:rPr lang="en-AU" dirty="0"/>
              <a:t>Text is stored using ASCII or another encoding scheme</a:t>
            </a:r>
          </a:p>
          <a:p>
            <a:r>
              <a:rPr lang="en-AU" dirty="0"/>
              <a:t>Used to edit:</a:t>
            </a:r>
          </a:p>
          <a:p>
            <a:pPr lvl="1"/>
            <a:r>
              <a:rPr lang="en-AU" dirty="0"/>
              <a:t>Text files (.txt)</a:t>
            </a:r>
          </a:p>
          <a:p>
            <a:pPr lvl="1"/>
            <a:r>
              <a:rPr lang="en-AU" dirty="0"/>
              <a:t>Configuration files</a:t>
            </a:r>
          </a:p>
          <a:p>
            <a:pPr lvl="1"/>
            <a:r>
              <a:rPr lang="en-AU" dirty="0"/>
              <a:t>Source code</a:t>
            </a:r>
          </a:p>
          <a:p>
            <a:r>
              <a:rPr lang="en-AU" dirty="0"/>
              <a:t>Examples:</a:t>
            </a:r>
          </a:p>
          <a:p>
            <a:pPr lvl="1"/>
            <a:r>
              <a:rPr lang="en-AU" dirty="0"/>
              <a:t>Notepad</a:t>
            </a:r>
          </a:p>
          <a:p>
            <a:pPr lvl="1"/>
            <a:r>
              <a:rPr lang="en-AU" dirty="0"/>
              <a:t>Notepad++</a:t>
            </a:r>
          </a:p>
          <a:p>
            <a:pPr lvl="1"/>
            <a:r>
              <a:rPr lang="en-AU" dirty="0" err="1"/>
              <a:t>TextPad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73" y="3019060"/>
            <a:ext cx="4413435" cy="35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processors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43189"/>
          </a:xfrm>
        </p:spPr>
        <p:txBody>
          <a:bodyPr>
            <a:normAutofit/>
          </a:bodyPr>
          <a:lstStyle/>
          <a:p>
            <a:r>
              <a:rPr lang="en-US" dirty="0"/>
              <a:t>Application software that enables the user to edit text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 smtClean="0"/>
              <a:t>add formatting to </a:t>
            </a:r>
            <a:r>
              <a:rPr lang="en-US" dirty="0"/>
              <a:t>the text</a:t>
            </a:r>
          </a:p>
          <a:p>
            <a:r>
              <a:rPr lang="en-US" dirty="0"/>
              <a:t>Files created by word processors store text and formatting information according to a format</a:t>
            </a:r>
          </a:p>
          <a:p>
            <a:pPr lvl="1"/>
            <a:r>
              <a:rPr lang="en-US" dirty="0"/>
              <a:t>Proprietary standards, </a:t>
            </a:r>
            <a:r>
              <a:rPr lang="en-US" dirty="0" err="1"/>
              <a:t>eg</a:t>
            </a:r>
            <a:r>
              <a:rPr lang="en-US" dirty="0"/>
              <a:t>. Word file format (.doc)</a:t>
            </a:r>
          </a:p>
          <a:p>
            <a:pPr lvl="1"/>
            <a:r>
              <a:rPr lang="en-US" dirty="0"/>
              <a:t>Open standards, </a:t>
            </a:r>
            <a:r>
              <a:rPr lang="en-US" dirty="0" err="1"/>
              <a:t>eg</a:t>
            </a:r>
            <a:r>
              <a:rPr lang="en-US" dirty="0"/>
              <a:t>. OpenDocument format (.</a:t>
            </a:r>
            <a:r>
              <a:rPr lang="en-US" dirty="0" err="1"/>
              <a:t>odt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Microsoft products now use the Office Open XML format, arguably an open standard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Microsoft Word</a:t>
            </a:r>
          </a:p>
          <a:p>
            <a:pPr lvl="1"/>
            <a:r>
              <a:rPr lang="en-US" dirty="0"/>
              <a:t>Apple Pages</a:t>
            </a:r>
          </a:p>
          <a:p>
            <a:pPr lvl="1"/>
            <a:r>
              <a:rPr lang="en-US" dirty="0"/>
              <a:t>OpenOffice Writer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71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WYSIWYG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You See Is What You Get – WYSIWYG</a:t>
            </a:r>
          </a:p>
          <a:p>
            <a:r>
              <a:rPr lang="en-US" dirty="0"/>
              <a:t>The document created using the word processor’s GUI is the same as the document that comes from the printer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419" y="3434861"/>
            <a:ext cx="3279163" cy="32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17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903</TotalTime>
  <Words>1054</Words>
  <Application>Microsoft Office PowerPoint</Application>
  <PresentationFormat>On-screen Show (4:3)</PresentationFormat>
  <Paragraphs>327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Helvetica</vt:lpstr>
      <vt:lpstr>Trebuchet MS</vt:lpstr>
      <vt:lpstr>Wingdings 3</vt:lpstr>
      <vt:lpstr>Facet</vt:lpstr>
      <vt:lpstr>Word processing</vt:lpstr>
      <vt:lpstr>Today’s lecture</vt:lpstr>
      <vt:lpstr>ASCII</vt:lpstr>
      <vt:lpstr>ASCII</vt:lpstr>
      <vt:lpstr>ASCII</vt:lpstr>
      <vt:lpstr>ASCII</vt:lpstr>
      <vt:lpstr>Text editors</vt:lpstr>
      <vt:lpstr>Word processors</vt:lpstr>
      <vt:lpstr>WYSIWYG</vt:lpstr>
      <vt:lpstr>WYSIWYG</vt:lpstr>
      <vt:lpstr>Basic features</vt:lpstr>
      <vt:lpstr>Font</vt:lpstr>
      <vt:lpstr>Paragraphs</vt:lpstr>
      <vt:lpstr>Styles</vt:lpstr>
      <vt:lpstr>Styles</vt:lpstr>
      <vt:lpstr>Headers and footers</vt:lpstr>
      <vt:lpstr>Footnotes and endnotes</vt:lpstr>
      <vt:lpstr>Footnotes and endnotes</vt:lpstr>
      <vt:lpstr>Formatting symbols</vt:lpstr>
      <vt:lpstr>Page breaks</vt:lpstr>
      <vt:lpstr>Section break</vt:lpstr>
      <vt:lpstr>Section break</vt:lpstr>
      <vt:lpstr>References and citations</vt:lpstr>
      <vt:lpstr>Plagiarism</vt:lpstr>
      <vt:lpstr>Refworks</vt:lpstr>
      <vt:lpstr>Refworks</vt:lpstr>
      <vt:lpstr>Refworks</vt:lpstr>
      <vt:lpstr>Write-N-Cite</vt:lpstr>
      <vt:lpstr>Write-N-Cite</vt:lpstr>
      <vt:lpstr>Write-N-Cite</vt:lpstr>
      <vt:lpstr>Questions</vt:lpstr>
      <vt:lpstr>Answers</vt:lpstr>
      <vt:lpstr>Summary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Reuel Baptista</dc:creator>
  <cp:keywords/>
  <dc:description/>
  <cp:lastModifiedBy>Reuel Baptista</cp:lastModifiedBy>
  <cp:revision>77</cp:revision>
  <cp:lastPrinted>2017-01-12T01:42:54Z</cp:lastPrinted>
  <dcterms:created xsi:type="dcterms:W3CDTF">2015-12-03T20:56:09Z</dcterms:created>
  <dcterms:modified xsi:type="dcterms:W3CDTF">2017-01-12T21:18:14Z</dcterms:modified>
  <cp:category/>
</cp:coreProperties>
</file>