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9"/>
  </p:notesMasterIdLst>
  <p:sldIdLst>
    <p:sldId id="257" r:id="rId2"/>
    <p:sldId id="258" r:id="rId3"/>
    <p:sldId id="259" r:id="rId4"/>
    <p:sldId id="263" r:id="rId5"/>
    <p:sldId id="264" r:id="rId6"/>
    <p:sldId id="265" r:id="rId7"/>
    <p:sldId id="262" r:id="rId8"/>
    <p:sldId id="268" r:id="rId9"/>
    <p:sldId id="267" r:id="rId10"/>
    <p:sldId id="271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85" r:id="rId20"/>
    <p:sldId id="286" r:id="rId21"/>
    <p:sldId id="280" r:id="rId22"/>
    <p:sldId id="287" r:id="rId23"/>
    <p:sldId id="281" r:id="rId24"/>
    <p:sldId id="282" r:id="rId25"/>
    <p:sldId id="283" r:id="rId26"/>
    <p:sldId id="288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686" autoAdjust="0"/>
  </p:normalViewPr>
  <p:slideViewPr>
    <p:cSldViewPr snapToGrid="0" snapToObjects="1">
      <p:cViewPr varScale="1">
        <p:scale>
          <a:sx n="104" d="100"/>
          <a:sy n="104" d="100"/>
        </p:scale>
        <p:origin x="18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0246B-B9F0-41F7-94DF-2C02A2998B44}" type="datetimeFigureOut">
              <a:rPr lang="en-NZ" smtClean="0"/>
              <a:t>12/01/2017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6C97E-D290-4F1F-87D5-12840242081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5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7021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173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2879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6988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8762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617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43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66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7393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95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707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411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070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0543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6196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561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111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779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397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809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534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786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6C97E-D290-4F1F-87D5-12840242081C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04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legal/answer/1120734?visit_id=0-636188631677223177-2085601636&amp;rd=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ldwins.com/news/naked-trade-mark-infringement-and-what-goes-on-behind-the-veil-of-adword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justice/data-protection/files/factsheets/factsheet_data_protection_e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eneral_Data_Protection_Regulation#Right_to_erasur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06/08/09/technology/09aol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1071034"/>
            <a:ext cx="5826719" cy="1646302"/>
          </a:xfrm>
        </p:spPr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2717334"/>
            <a:ext cx="5826719" cy="1096899"/>
          </a:xfrm>
        </p:spPr>
        <p:txBody>
          <a:bodyPr/>
          <a:lstStyle/>
          <a:p>
            <a:r>
              <a:rPr lang="en-NZ" dirty="0"/>
              <a:t>Lecture 7 – COMPSCI111/111G SS 2017</a:t>
            </a:r>
            <a:endParaRPr lang="en-US" dirty="0"/>
          </a:p>
        </p:txBody>
      </p:sp>
      <p:pic>
        <p:nvPicPr>
          <p:cNvPr id="4" name="Picture 2" descr="https://img.washingtonpost.com/rf/image_480w/WashingtonPost/Content/Blogs/comic-riffs/StandingArt/STEINERinternetdogs.jpg?uuid=Cn7v6vmREeKOhMVnMaIC-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227" y="3399206"/>
            <a:ext cx="3052948" cy="33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Webpage:</a:t>
            </a:r>
            <a:r>
              <a:rPr lang="en-AU" dirty="0"/>
              <a:t> a hypermedia document on the WWW that is usually accessed through a web browser</a:t>
            </a:r>
          </a:p>
          <a:p>
            <a:r>
              <a:rPr lang="en-AU" b="1" dirty="0"/>
              <a:t>Website:</a:t>
            </a:r>
            <a:r>
              <a:rPr lang="en-AU" dirty="0"/>
              <a:t> a collection of webpages usually on the same topic or theme</a:t>
            </a:r>
          </a:p>
          <a:p>
            <a:r>
              <a:rPr lang="en-AU" b="1" dirty="0"/>
              <a:t>Web browser:</a:t>
            </a:r>
            <a:r>
              <a:rPr lang="en-AU" dirty="0"/>
              <a:t> application software used to access content on the WWW</a:t>
            </a:r>
          </a:p>
          <a:p>
            <a:r>
              <a:rPr lang="en-AU" b="1" dirty="0"/>
              <a:t>Web server:</a:t>
            </a:r>
            <a:r>
              <a:rPr lang="en-AU" dirty="0"/>
              <a:t> a computer with software that makes files available on the WWW</a:t>
            </a:r>
          </a:p>
        </p:txBody>
      </p:sp>
    </p:spTree>
    <p:extLst>
      <p:ext uri="{BB962C8B-B14F-4D97-AF65-F5344CB8AC3E}">
        <p14:creationId xmlns:p14="http://schemas.microsoft.com/office/powerpoint/2010/main" val="13711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Uniform Resource Locator (URL)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8532875" cy="4793057"/>
          </a:xfrm>
        </p:spPr>
        <p:txBody>
          <a:bodyPr/>
          <a:lstStyle/>
          <a:p>
            <a:r>
              <a:rPr lang="en-AU" b="1" dirty="0"/>
              <a:t>https://www.cs.auckland.ac.nz/~andrew/teaching.html</a:t>
            </a:r>
          </a:p>
          <a:p>
            <a:r>
              <a:rPr lang="en-AU" dirty="0"/>
              <a:t>Protocol: https</a:t>
            </a:r>
          </a:p>
          <a:p>
            <a:pPr lvl="1"/>
            <a:r>
              <a:rPr lang="en-AU" dirty="0"/>
              <a:t>Other common protocols: ftp, http</a:t>
            </a:r>
          </a:p>
          <a:p>
            <a:r>
              <a:rPr lang="en-AU" dirty="0"/>
              <a:t>Domain: www.cs.auckland.ac.nz</a:t>
            </a:r>
          </a:p>
          <a:p>
            <a:pPr lvl="1"/>
            <a:r>
              <a:rPr lang="en-AU" dirty="0"/>
              <a:t>Can be a domain name or an IP address</a:t>
            </a:r>
          </a:p>
          <a:p>
            <a:r>
              <a:rPr lang="en-AU" dirty="0"/>
              <a:t>Path on server: /~</a:t>
            </a:r>
            <a:r>
              <a:rPr lang="en-AU" dirty="0" err="1"/>
              <a:t>andrew</a:t>
            </a:r>
            <a:r>
              <a:rPr lang="en-AU" dirty="0"/>
              <a:t>/</a:t>
            </a:r>
          </a:p>
          <a:p>
            <a:r>
              <a:rPr lang="en-AU" dirty="0"/>
              <a:t>Resource: </a:t>
            </a:r>
            <a:r>
              <a:rPr lang="en-AU" dirty="0" err="1"/>
              <a:t>teaching.html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5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HyperText</a:t>
            </a:r>
            <a:r>
              <a:rPr lang="en-AU" dirty="0"/>
              <a:t> Transfer Protocol; </a:t>
            </a:r>
            <a:r>
              <a:rPr lang="en-NZ" dirty="0"/>
              <a:t>used by web browsers to request resources (</a:t>
            </a:r>
            <a:r>
              <a:rPr lang="en-NZ" dirty="0" err="1"/>
              <a:t>eg</a:t>
            </a:r>
            <a:r>
              <a:rPr lang="en-NZ" dirty="0"/>
              <a:t>. webpages, images, sounds) from a web server</a:t>
            </a:r>
            <a:endParaRPr lang="en-AU" dirty="0"/>
          </a:p>
          <a:p>
            <a:r>
              <a:rPr lang="en-AU" dirty="0"/>
              <a:t>There’s also HTTPS = </a:t>
            </a:r>
            <a:r>
              <a:rPr lang="en-AU" dirty="0" err="1"/>
              <a:t>HyperText</a:t>
            </a:r>
            <a:r>
              <a:rPr lang="en-AU" dirty="0"/>
              <a:t> Transfer Protocol Secure</a:t>
            </a:r>
          </a:p>
          <a:p>
            <a:pPr lvl="1"/>
            <a:r>
              <a:rPr lang="en-AU" dirty="0"/>
              <a:t>Encrypts the HTTP connection using TLS (Transport Layer Security)</a:t>
            </a:r>
          </a:p>
          <a:p>
            <a:pPr lvl="1"/>
            <a:r>
              <a:rPr lang="en-AU" dirty="0"/>
              <a:t>Becoming essential for websites to use HTTPS to keep user information secure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18" y="5185131"/>
            <a:ext cx="4205365" cy="14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35" y="2645417"/>
            <a:ext cx="1910056" cy="1567166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775877" y="4185934"/>
            <a:ext cx="1250772" cy="4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CLIENT</a:t>
            </a:r>
            <a:endParaRPr lang="en-US" altLang="en-US" sz="18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184342" y="4638623"/>
            <a:ext cx="1370989" cy="45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SERVER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26861" y="4686245"/>
            <a:ext cx="5366479" cy="520422"/>
            <a:chOff x="1959659" y="1549469"/>
            <a:chExt cx="5366479" cy="52042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362369" y="2069891"/>
              <a:ext cx="4419263" cy="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959659" y="1549469"/>
              <a:ext cx="5366479" cy="45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GET </a:t>
              </a:r>
              <a:r>
                <a:rPr lang="en-US" altLang="en-US" sz="2400" b="1" dirty="0" smtClean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/</a:t>
              </a:r>
              <a:r>
                <a:rPr lang="en-US" altLang="en-US" sz="2400" b="1" dirty="0" err="1" smtClean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img</a:t>
              </a:r>
              <a:r>
                <a:rPr lang="en-US" altLang="en-US" sz="2400" b="1" dirty="0" smtClean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/logo.jpg </a:t>
              </a:r>
              <a:r>
                <a:rPr lang="en-US" altLang="en-US" sz="2400" b="1" dirty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HTTP/1.1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6861" y="3712734"/>
            <a:ext cx="5366479" cy="520422"/>
            <a:chOff x="1888761" y="1549469"/>
            <a:chExt cx="5366479" cy="52042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362369" y="2069891"/>
              <a:ext cx="4419263" cy="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 bwMode="auto">
            <a:xfrm>
              <a:off x="1888761" y="1549469"/>
              <a:ext cx="5366479" cy="45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dirty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HTTP/1.1 200 OK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719" y="558956"/>
            <a:ext cx="1888760" cy="651622"/>
          </a:xfrm>
          <a:prstGeom prst="rect">
            <a:avLst/>
          </a:prstGeom>
        </p:spPr>
      </p:pic>
      <p:sp>
        <p:nvSpPr>
          <p:cNvPr id="21" name="Rectangle 20"/>
          <p:cNvSpPr>
            <a:spLocks/>
          </p:cNvSpPr>
          <p:nvPr/>
        </p:nvSpPr>
        <p:spPr bwMode="auto">
          <a:xfrm>
            <a:off x="5410643" y="510377"/>
            <a:ext cx="1370989" cy="7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68905" bIns="38100" anchor="ctr"/>
          <a:lstStyle>
            <a:lvl1pPr marL="142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DNS SERVER</a:t>
            </a:r>
            <a:endParaRPr lang="en-US" altLang="en-US" sz="2400" b="1" dirty="0">
              <a:latin typeface="Helvetica" panose="020B0604020202020204" pitchFamily="34" charset="0"/>
              <a:ea typeface="ヒラギノ角ゴ ProN W3" charset="-128"/>
              <a:sym typeface="Helvetica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477" y="2129853"/>
            <a:ext cx="1948721" cy="259829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691283"/>
            <a:ext cx="3429000" cy="1853973"/>
            <a:chOff x="144196" y="730035"/>
            <a:chExt cx="3429000" cy="1853973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711917" y="1168809"/>
              <a:ext cx="1708879" cy="1262799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1864317" y="1321209"/>
              <a:ext cx="1708879" cy="1262799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/>
            </p:cNvSpPr>
            <p:nvPr/>
          </p:nvSpPr>
          <p:spPr bwMode="auto">
            <a:xfrm>
              <a:off x="144196" y="730035"/>
              <a:ext cx="2830642" cy="7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+mn-lt"/>
                  <a:ea typeface="Courier" charset="0"/>
                  <a:cs typeface="Courier" charset="0"/>
                  <a:sym typeface="Helvetica" panose="020B0604020202020204" pitchFamily="34" charset="0"/>
                </a:rPr>
                <a:t>Find IP address of </a:t>
              </a:r>
              <a:r>
                <a:rPr lang="en-US" altLang="en-US" sz="2400" dirty="0" err="1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www.google.com</a:t>
              </a:r>
              <a:endParaRPr lang="en-US" altLang="en-US" sz="2400" dirty="0">
                <a:latin typeface="Courier" charset="0"/>
                <a:ea typeface="Courier" charset="0"/>
                <a:cs typeface="Courier" charset="0"/>
                <a:sym typeface="Helvetica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26861" y="2694949"/>
            <a:ext cx="5366479" cy="520422"/>
            <a:chOff x="1888761" y="1549469"/>
            <a:chExt cx="5366479" cy="52042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362369" y="2069891"/>
              <a:ext cx="4419263" cy="0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1888761" y="1549469"/>
              <a:ext cx="5366479" cy="45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dirty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GET /</a:t>
              </a:r>
              <a:r>
                <a:rPr lang="en-US" altLang="en-US" sz="2600" b="1" dirty="0" err="1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index.html</a:t>
              </a:r>
              <a:r>
                <a:rPr lang="en-US" altLang="en-US" sz="2600" b="1" dirty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 HTTP/1.1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26861" y="5704259"/>
            <a:ext cx="5366479" cy="520422"/>
            <a:chOff x="1888761" y="1549469"/>
            <a:chExt cx="5366479" cy="520422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2362369" y="2069891"/>
              <a:ext cx="4419263" cy="0"/>
            </a:xfrm>
            <a:prstGeom prst="straightConnector1">
              <a:avLst/>
            </a:prstGeom>
            <a:ln w="762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1888761" y="1549469"/>
              <a:ext cx="5366479" cy="45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68905" bIns="38100" anchor="ctr"/>
            <a:lstStyle>
              <a:lvl1pPr marL="142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b="1" dirty="0">
                  <a:latin typeface="Courier" charset="0"/>
                  <a:ea typeface="Courier" charset="0"/>
                  <a:cs typeface="Courier" charset="0"/>
                  <a:sym typeface="Helvetica" panose="020B0604020202020204" pitchFamily="34" charset="0"/>
                </a:rPr>
                <a:t>HTTP/1.1 404 NOT FOUND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6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Logging </a:t>
            </a:r>
            <a:r>
              <a:rPr lang="en-AU" dirty="0" smtClean="0"/>
              <a:t>browsing 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number of computers keep a record </a:t>
            </a:r>
            <a:r>
              <a:rPr lang="en-AU" dirty="0" smtClean="0"/>
              <a:t>of the </a:t>
            </a:r>
            <a:r>
              <a:rPr lang="en-AU" dirty="0"/>
              <a:t>webpages accessed by a client:</a:t>
            </a:r>
          </a:p>
          <a:p>
            <a:pPr lvl="1"/>
            <a:r>
              <a:rPr lang="en-AU" dirty="0"/>
              <a:t>Web browser</a:t>
            </a:r>
          </a:p>
          <a:p>
            <a:pPr lvl="1"/>
            <a:r>
              <a:rPr lang="en-AU" dirty="0"/>
              <a:t>Computer’s operating system</a:t>
            </a:r>
          </a:p>
          <a:p>
            <a:pPr lvl="1"/>
            <a:r>
              <a:rPr lang="en-AU" dirty="0"/>
              <a:t>ISPs</a:t>
            </a:r>
          </a:p>
          <a:p>
            <a:pPr lvl="2"/>
            <a:r>
              <a:rPr lang="en-AU" dirty="0"/>
              <a:t>They hold varying amounts of information</a:t>
            </a:r>
          </a:p>
          <a:p>
            <a:pPr lvl="2"/>
            <a:r>
              <a:rPr lang="en-AU" dirty="0"/>
              <a:t>In Australia, ISPs must retain information about their customers’ web usage for at least 2 years</a:t>
            </a:r>
          </a:p>
          <a:p>
            <a:pPr lvl="1"/>
            <a:r>
              <a:rPr lang="en-AU" dirty="0"/>
              <a:t>The web server</a:t>
            </a:r>
          </a:p>
        </p:txBody>
      </p:sp>
    </p:spTree>
    <p:extLst>
      <p:ext uri="{BB962C8B-B14F-4D97-AF65-F5344CB8AC3E}">
        <p14:creationId xmlns:p14="http://schemas.microsoft.com/office/powerpoint/2010/main" val="13355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parts of the WWW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Proxy:</a:t>
            </a:r>
            <a:r>
              <a:rPr lang="en-AU" dirty="0"/>
              <a:t> sits between client and server so it can intercept and process requests</a:t>
            </a:r>
          </a:p>
          <a:p>
            <a:r>
              <a:rPr lang="en-AU" b="1" dirty="0"/>
              <a:t>Cache:</a:t>
            </a:r>
            <a:r>
              <a:rPr lang="en-AU" dirty="0"/>
              <a:t> stores recently requested resources so they can be accessed quickly</a:t>
            </a:r>
          </a:p>
          <a:p>
            <a:pPr lvl="1"/>
            <a:r>
              <a:rPr lang="en-AU" dirty="0"/>
              <a:t>A proxy can use a cache to store recent requests, enabling it to process requests faster</a:t>
            </a:r>
          </a:p>
          <a:p>
            <a:r>
              <a:rPr lang="en-AU" b="1" dirty="0"/>
              <a:t>Firewall:</a:t>
            </a:r>
            <a:r>
              <a:rPr lang="en-AU" dirty="0"/>
              <a:t> prevents unauthorised access to a private network</a:t>
            </a:r>
          </a:p>
          <a:p>
            <a:endParaRPr lang="en-AU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9327" y="5292934"/>
            <a:ext cx="688975" cy="3175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Client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908708" y="6364753"/>
            <a:ext cx="728663" cy="3175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Cache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356995" y="5288371"/>
            <a:ext cx="750888" cy="31750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Server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>
            <a:off x="1398302" y="5447121"/>
            <a:ext cx="145563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687860" y="5447121"/>
            <a:ext cx="266913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3940" y="5018496"/>
            <a:ext cx="838200" cy="844550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wrap="square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Proxy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625230" y="4845773"/>
            <a:ext cx="487463" cy="1948024"/>
          </a:xfrm>
          <a:prstGeom prst="rect">
            <a:avLst/>
          </a:prstGeom>
          <a:solidFill>
            <a:srgbClr val="4F81BD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</p:spPr>
        <p:txBody>
          <a:bodyPr vert="wordArtVert" wrap="square" anchor="ctr" anchorCtr="0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Firewall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rot="16200000">
            <a:off x="3017447" y="6113899"/>
            <a:ext cx="50170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9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Problems with webpages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27978"/>
          </a:xfrm>
        </p:spPr>
        <p:txBody>
          <a:bodyPr>
            <a:normAutofit/>
          </a:bodyPr>
          <a:lstStyle/>
          <a:p>
            <a:r>
              <a:rPr lang="en-AU" dirty="0"/>
              <a:t>Broken links</a:t>
            </a:r>
          </a:p>
          <a:p>
            <a:pPr lvl="1"/>
            <a:r>
              <a:rPr lang="en-AU" dirty="0"/>
              <a:t>Usually the result of a webpage being moved or deleted</a:t>
            </a:r>
          </a:p>
          <a:p>
            <a:r>
              <a:rPr lang="en-AU" dirty="0"/>
              <a:t>No inherent security/tracking/accounting system</a:t>
            </a:r>
          </a:p>
          <a:p>
            <a:pPr lvl="1"/>
            <a:r>
              <a:rPr lang="en-AU" dirty="0"/>
              <a:t>Difficult to have layers of security and a consistent level of security</a:t>
            </a:r>
          </a:p>
          <a:p>
            <a:pPr lvl="1"/>
            <a:r>
              <a:rPr lang="en-AU" dirty="0"/>
              <a:t>Websites rely heavily on ad revenues</a:t>
            </a:r>
          </a:p>
          <a:p>
            <a:r>
              <a:rPr lang="en-AU" dirty="0"/>
              <a:t>No inherent way of indexing information</a:t>
            </a:r>
          </a:p>
          <a:p>
            <a:pPr lvl="1"/>
            <a:r>
              <a:rPr lang="en-AU" dirty="0"/>
              <a:t>Difficult to find information on the web, although search engines help</a:t>
            </a:r>
          </a:p>
          <a:p>
            <a:pPr lvl="1"/>
            <a:r>
              <a:rPr lang="en-AU" dirty="0"/>
              <a:t>Dynamically generated webpages and different file formats (</a:t>
            </a:r>
            <a:r>
              <a:rPr lang="en-AU" dirty="0" err="1"/>
              <a:t>eg</a:t>
            </a:r>
            <a:r>
              <a:rPr lang="en-AU" dirty="0"/>
              <a:t>. PDF, archives) also make indexing difficult</a:t>
            </a:r>
          </a:p>
        </p:txBody>
      </p:sp>
    </p:spTree>
    <p:extLst>
      <p:ext uri="{BB962C8B-B14F-4D97-AF65-F5344CB8AC3E}">
        <p14:creationId xmlns:p14="http://schemas.microsoft.com/office/powerpoint/2010/main" val="15680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Search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website that helps a user to search for information on the WWW</a:t>
            </a:r>
          </a:p>
          <a:p>
            <a:r>
              <a:rPr lang="en-AU" dirty="0"/>
              <a:t>Software indexes content on the web. This index is used to build a list of results based on the search terms entered by the users</a:t>
            </a:r>
          </a:p>
          <a:p>
            <a:pPr lvl="1"/>
            <a:r>
              <a:rPr lang="en-AU" b="1" dirty="0"/>
              <a:t>Indexing:</a:t>
            </a:r>
            <a:r>
              <a:rPr lang="en-AU" dirty="0"/>
              <a:t> organising data so that it is easier to search</a:t>
            </a:r>
          </a:p>
          <a:p>
            <a:r>
              <a:rPr lang="en-AU" dirty="0"/>
              <a:t>Popular search engines include:</a:t>
            </a:r>
          </a:p>
          <a:p>
            <a:pPr lvl="1"/>
            <a:r>
              <a:rPr lang="en-AU" dirty="0"/>
              <a:t>Google</a:t>
            </a:r>
          </a:p>
          <a:p>
            <a:pPr lvl="1"/>
            <a:r>
              <a:rPr lang="en-AU" dirty="0"/>
              <a:t>Bing</a:t>
            </a:r>
          </a:p>
          <a:p>
            <a:pPr lvl="1"/>
            <a:r>
              <a:rPr lang="en-AU" dirty="0"/>
              <a:t>Yahoo search</a:t>
            </a:r>
          </a:p>
          <a:p>
            <a:pPr lvl="1"/>
            <a:r>
              <a:rPr lang="en-AU" dirty="0" err="1"/>
              <a:t>DuckDuckGo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77" y="4691454"/>
            <a:ext cx="2777068" cy="21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Search engines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54" y="1430338"/>
            <a:ext cx="7295444" cy="50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How do search engines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Spiders crawl across the WWW to scan webpages</a:t>
            </a:r>
          </a:p>
          <a:p>
            <a:pPr lvl="1"/>
            <a:r>
              <a:rPr lang="en-AU" dirty="0"/>
              <a:t>Spiders are programs that follow links and gather information from webpages</a:t>
            </a:r>
          </a:p>
          <a:p>
            <a:r>
              <a:rPr lang="en-AU" dirty="0"/>
              <a:t>The search engine’s index is updated with information gathered by the spiders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43" y="4086225"/>
            <a:ext cx="3417832" cy="225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338" y="4086224"/>
            <a:ext cx="3386526" cy="22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material on the Internet and World Wide Web (WWW)</a:t>
            </a:r>
          </a:p>
          <a:p>
            <a:r>
              <a:rPr lang="en-US" dirty="0"/>
              <a:t>Understand how the WWW works</a:t>
            </a:r>
          </a:p>
          <a:p>
            <a:r>
              <a:rPr lang="en-US" dirty="0"/>
              <a:t>Understand how search engines work</a:t>
            </a:r>
          </a:p>
          <a:p>
            <a:r>
              <a:rPr lang="en-US" dirty="0"/>
              <a:t>The implications of search engines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How do search engines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User enters a search term</a:t>
            </a:r>
          </a:p>
          <a:p>
            <a:r>
              <a:rPr lang="en-AU" dirty="0"/>
              <a:t>The search engine uses algorithms to find the most relevant results in its index</a:t>
            </a:r>
          </a:p>
          <a:p>
            <a:pPr lvl="1"/>
            <a:r>
              <a:rPr lang="en-AU" dirty="0"/>
              <a:t>These algorithms are secret and highly complex</a:t>
            </a:r>
          </a:p>
          <a:p>
            <a:pPr lvl="1"/>
            <a:r>
              <a:rPr lang="en-AU" dirty="0"/>
              <a:t>They use a number of criteria, such as keywords and popularity, to determine a page’s relevance to the user</a:t>
            </a:r>
          </a:p>
          <a:p>
            <a:r>
              <a:rPr lang="en-AU" dirty="0"/>
              <a:t>Search engine gives the user a list of results</a:t>
            </a:r>
          </a:p>
          <a:p>
            <a:pPr lvl="1"/>
            <a:r>
              <a:rPr lang="en-AU" dirty="0"/>
              <a:t>This list is complied from billions of webpages in a couple of seconds!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01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Can we trust search engines?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Bias in the results?</a:t>
            </a:r>
          </a:p>
          <a:p>
            <a:pPr lvl="1"/>
            <a:r>
              <a:rPr lang="en-AU" dirty="0"/>
              <a:t>Since search algorithms are secret, we have to trust that they operating fairly</a:t>
            </a:r>
          </a:p>
          <a:p>
            <a:pPr lvl="1"/>
            <a:r>
              <a:rPr lang="en-AU" dirty="0"/>
              <a:t>Effect of filtering on search results (</a:t>
            </a:r>
            <a:r>
              <a:rPr lang="en-AU" dirty="0" err="1"/>
              <a:t>eg</a:t>
            </a:r>
            <a:r>
              <a:rPr lang="en-AU" dirty="0"/>
              <a:t>. </a:t>
            </a:r>
            <a:r>
              <a:rPr lang="en-AU" dirty="0">
                <a:hlinkClick r:id="rId3"/>
              </a:rPr>
              <a:t>DMCA</a:t>
            </a:r>
            <a:r>
              <a:rPr lang="en-AU" dirty="0"/>
              <a:t>, images of child abuse)</a:t>
            </a:r>
          </a:p>
          <a:p>
            <a:r>
              <a:rPr lang="en-AU" dirty="0"/>
              <a:t>Advertising plays a big role in how search engines operate</a:t>
            </a:r>
          </a:p>
          <a:p>
            <a:pPr lvl="1"/>
            <a:r>
              <a:rPr lang="en-AU" dirty="0"/>
              <a:t>Search engines make money from advertising</a:t>
            </a:r>
          </a:p>
          <a:p>
            <a:pPr lvl="1"/>
            <a:r>
              <a:rPr lang="en-AU" dirty="0"/>
              <a:t>Companies misuse search engines to get a competitive edge: NakedBus using ‘inter city’ on Google </a:t>
            </a:r>
            <a:r>
              <a:rPr lang="en-AU" dirty="0" err="1"/>
              <a:t>Adwords</a:t>
            </a:r>
            <a:r>
              <a:rPr lang="en-AU" dirty="0"/>
              <a:t> (a good summary can be found </a:t>
            </a:r>
            <a:r>
              <a:rPr lang="en-AU" dirty="0">
                <a:hlinkClick r:id="rId4"/>
              </a:rPr>
              <a:t>here</a:t>
            </a:r>
            <a:r>
              <a:rPr lang="en-A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68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Can we trust search engines?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right to be forgotten (R2BF)</a:t>
            </a:r>
          </a:p>
          <a:p>
            <a:pPr lvl="1"/>
            <a:r>
              <a:rPr lang="en-AU" dirty="0"/>
              <a:t>In 2014, European Court of Justice decided R2BF meant Google has to remove out-of-date search results when requested by individuals</a:t>
            </a:r>
          </a:p>
          <a:p>
            <a:pPr lvl="2"/>
            <a:r>
              <a:rPr lang="en-AU" dirty="0"/>
              <a:t>A good summary can be found </a:t>
            </a:r>
            <a:r>
              <a:rPr lang="en-AU" dirty="0">
                <a:hlinkClick r:id="rId3"/>
              </a:rPr>
              <a:t>here</a:t>
            </a:r>
            <a:endParaRPr lang="en-AU" dirty="0"/>
          </a:p>
          <a:p>
            <a:pPr lvl="1"/>
            <a:r>
              <a:rPr lang="en-AU" dirty="0"/>
              <a:t>In Europe, the General Data Protection Regulation 2016 contains a more limited ‘</a:t>
            </a:r>
            <a:r>
              <a:rPr lang="en-AU" dirty="0">
                <a:hlinkClick r:id="rId4"/>
              </a:rPr>
              <a:t>right to erasure</a:t>
            </a:r>
            <a:r>
              <a:rPr lang="en-AU" dirty="0"/>
              <a:t>’</a:t>
            </a:r>
          </a:p>
          <a:p>
            <a:r>
              <a:rPr lang="en-AU" dirty="0"/>
              <a:t>R2BF helps an individual to preserve their privacy</a:t>
            </a:r>
          </a:p>
          <a:p>
            <a:r>
              <a:rPr lang="en-AU" dirty="0"/>
              <a:t>However, the R2BF distorts search results and could be abused (</a:t>
            </a:r>
            <a:r>
              <a:rPr lang="en-AU" dirty="0" err="1"/>
              <a:t>eg</a:t>
            </a:r>
            <a:r>
              <a:rPr lang="en-AU" dirty="0"/>
              <a:t>. a businessman wanting news articles removed from search results)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52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Filter bubble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Occurs when a search algorithm offers personalised results, which limits the diversity of information presented to the user</a:t>
            </a:r>
          </a:p>
          <a:p>
            <a:pPr lvl="1"/>
            <a:r>
              <a:rPr lang="en-AU" dirty="0"/>
              <a:t>Examples include Facebook’s News Feed and Google’s personalised search results</a:t>
            </a:r>
          </a:p>
          <a:p>
            <a:r>
              <a:rPr lang="en-AU" dirty="0"/>
              <a:t>Personalised search results can help people to find relevant information</a:t>
            </a:r>
          </a:p>
          <a:p>
            <a:r>
              <a:rPr lang="en-AU" dirty="0"/>
              <a:t>However, it also risks isolating people within their own bubble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4732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Search engines are gathering vast amounts of information about our searches and ourselves</a:t>
            </a:r>
          </a:p>
          <a:p>
            <a:pPr lvl="1"/>
            <a:r>
              <a:rPr lang="en-AU" dirty="0"/>
              <a:t>This information is generally used for advertising purposes</a:t>
            </a:r>
          </a:p>
          <a:p>
            <a:r>
              <a:rPr lang="en-AU" dirty="0"/>
              <a:t>Can we trust private companies to treat our information with care? To keep it secure? To not sell it to </a:t>
            </a:r>
            <a:r>
              <a:rPr lang="en-AU" dirty="0" smtClean="0"/>
              <a:t>others without consent?</a:t>
            </a:r>
            <a:endParaRPr lang="en-AU" dirty="0"/>
          </a:p>
          <a:p>
            <a:r>
              <a:rPr lang="en-AU" dirty="0"/>
              <a:t>While you can search anonymously, search history can be used to identify individuals</a:t>
            </a:r>
          </a:p>
          <a:p>
            <a:pPr lvl="1"/>
            <a:r>
              <a:rPr lang="en-AU" dirty="0"/>
              <a:t>A reporter used a person’s anonymised search history to track them down – article </a:t>
            </a:r>
            <a:r>
              <a:rPr lang="en-AU" dirty="0">
                <a:hlinkClick r:id="rId3"/>
              </a:rPr>
              <a:t>here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45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problem did Tim Berners-Lee want to solve using the Web?</a:t>
            </a:r>
          </a:p>
          <a:p>
            <a:r>
              <a:rPr lang="en-AU" dirty="0"/>
              <a:t>What is the difference between a firewall and proxy?</a:t>
            </a:r>
          </a:p>
          <a:p>
            <a:r>
              <a:rPr lang="en-AU" dirty="0"/>
              <a:t>Name two ways that bias could be introduced into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9218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12797"/>
          </a:xfrm>
        </p:spPr>
        <p:txBody>
          <a:bodyPr>
            <a:normAutofit/>
          </a:bodyPr>
          <a:lstStyle/>
          <a:p>
            <a:r>
              <a:rPr lang="en-AU" dirty="0"/>
              <a:t>What problem did Tim Berners-Lee think he could solve using the Web?</a:t>
            </a:r>
          </a:p>
          <a:p>
            <a:pPr lvl="1"/>
            <a:r>
              <a:rPr lang="en-AU" dirty="0"/>
              <a:t>Sharing information between researchers at CERN</a:t>
            </a:r>
          </a:p>
          <a:p>
            <a:r>
              <a:rPr lang="en-AU" dirty="0"/>
              <a:t>What is the difference between a firewall and proxy?</a:t>
            </a:r>
          </a:p>
          <a:p>
            <a:pPr lvl="1"/>
            <a:r>
              <a:rPr lang="en-AU" dirty="0"/>
              <a:t>Firewall: prevents unauthorised access to a network</a:t>
            </a:r>
          </a:p>
          <a:p>
            <a:pPr lvl="1"/>
            <a:r>
              <a:rPr lang="en-AU" dirty="0"/>
              <a:t>Proxy: intercepts and processes requests from clients and servers</a:t>
            </a:r>
          </a:p>
          <a:p>
            <a:r>
              <a:rPr lang="en-AU" dirty="0"/>
              <a:t>Name two ways that bias could be introduced into search results</a:t>
            </a:r>
          </a:p>
          <a:p>
            <a:pPr lvl="1"/>
            <a:r>
              <a:rPr lang="en-AU" dirty="0"/>
              <a:t>Any of: DMCA requests, filtering illegal content, filter bubbles, right to be forgotten</a:t>
            </a:r>
          </a:p>
        </p:txBody>
      </p:sp>
    </p:spTree>
    <p:extLst>
      <p:ext uri="{BB962C8B-B14F-4D97-AF65-F5344CB8AC3E}">
        <p14:creationId xmlns:p14="http://schemas.microsoft.com/office/powerpoint/2010/main" val="10920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41372"/>
          </a:xfrm>
        </p:spPr>
        <p:txBody>
          <a:bodyPr>
            <a:normAutofit/>
          </a:bodyPr>
          <a:lstStyle/>
          <a:p>
            <a:r>
              <a:rPr lang="en-AU" dirty="0"/>
              <a:t>The WWW was designed to be a system to share information</a:t>
            </a:r>
          </a:p>
          <a:p>
            <a:pPr lvl="1"/>
            <a:r>
              <a:rPr lang="en-AU" dirty="0"/>
              <a:t>It has become a system for creating and sharing a variety of content</a:t>
            </a:r>
          </a:p>
          <a:p>
            <a:pPr lvl="1"/>
            <a:r>
              <a:rPr lang="en-AU" dirty="0"/>
              <a:t>Key protocol on the WWW is HTTP</a:t>
            </a:r>
          </a:p>
          <a:p>
            <a:r>
              <a:rPr lang="en-AU" dirty="0"/>
              <a:t>Search engines use an index of the WWW to provide results based on search terms</a:t>
            </a:r>
          </a:p>
          <a:p>
            <a:r>
              <a:rPr lang="en-AU" dirty="0"/>
              <a:t>Issues around search engines</a:t>
            </a:r>
          </a:p>
          <a:p>
            <a:pPr lvl="1"/>
            <a:r>
              <a:rPr lang="en-AU" dirty="0"/>
              <a:t>Bias</a:t>
            </a:r>
          </a:p>
          <a:p>
            <a:pPr lvl="1"/>
            <a:r>
              <a:rPr lang="en-AU" dirty="0"/>
              <a:t>Protecting privacy (</a:t>
            </a:r>
            <a:r>
              <a:rPr lang="en-AU" dirty="0" err="1"/>
              <a:t>eg</a:t>
            </a:r>
            <a:r>
              <a:rPr lang="en-AU" dirty="0"/>
              <a:t>. R2BF)</a:t>
            </a:r>
          </a:p>
          <a:p>
            <a:pPr lvl="1"/>
            <a:r>
              <a:rPr lang="en-AU" dirty="0"/>
              <a:t>Use of personal information for advertising</a:t>
            </a:r>
          </a:p>
          <a:p>
            <a:pPr lvl="1"/>
            <a:r>
              <a:rPr lang="en-AU" dirty="0"/>
              <a:t>Filter bubbles</a:t>
            </a:r>
          </a:p>
        </p:txBody>
      </p:sp>
    </p:spTree>
    <p:extLst>
      <p:ext uri="{BB962C8B-B14F-4D97-AF65-F5344CB8AC3E}">
        <p14:creationId xmlns:p14="http://schemas.microsoft.com/office/powerpoint/2010/main" val="20670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Lecture </a:t>
            </a:r>
            <a:r>
              <a:rPr lang="en-US" dirty="0" smtClean="0"/>
              <a:t>4, </a:t>
            </a:r>
            <a:r>
              <a:rPr lang="en-US" dirty="0"/>
              <a:t>we saw:</a:t>
            </a:r>
          </a:p>
          <a:p>
            <a:pPr lvl="1"/>
            <a:r>
              <a:rPr lang="en-AU" dirty="0"/>
              <a:t>WWW refers to the applications (</a:t>
            </a:r>
            <a:r>
              <a:rPr lang="en-AU" dirty="0" err="1"/>
              <a:t>eg</a:t>
            </a:r>
            <a:r>
              <a:rPr lang="en-AU" dirty="0"/>
              <a:t>. web pages, email, Skype, </a:t>
            </a:r>
            <a:r>
              <a:rPr lang="en-AU" dirty="0" err="1"/>
              <a:t>Youtube</a:t>
            </a:r>
            <a:r>
              <a:rPr lang="en-AU" dirty="0"/>
              <a:t> </a:t>
            </a:r>
            <a:r>
              <a:rPr lang="en-AU" dirty="0" err="1"/>
              <a:t>etc</a:t>
            </a:r>
            <a:r>
              <a:rPr lang="en-AU" dirty="0"/>
              <a:t>) that run on the Internet, which refers to the underlying hardware</a:t>
            </a:r>
          </a:p>
          <a:p>
            <a:pPr lvl="1"/>
            <a:r>
              <a:rPr lang="en-AU" dirty="0"/>
              <a:t>The Internet includes the </a:t>
            </a:r>
            <a:r>
              <a:rPr lang="en-AU" dirty="0" smtClean="0"/>
              <a:t>hardware and protocols </a:t>
            </a:r>
            <a:r>
              <a:rPr lang="en-AU" dirty="0"/>
              <a:t>that transport data from sender to </a:t>
            </a:r>
            <a:r>
              <a:rPr lang="en-AU" dirty="0" smtClean="0"/>
              <a:t>receiver</a:t>
            </a:r>
          </a:p>
          <a:p>
            <a:r>
              <a:rPr lang="en-AU" dirty="0" smtClean="0"/>
              <a:t>We’ve </a:t>
            </a:r>
            <a:r>
              <a:rPr lang="en-AU" dirty="0"/>
              <a:t>already looked at a few WWW applications (</a:t>
            </a:r>
            <a:r>
              <a:rPr lang="en-AU" dirty="0" err="1"/>
              <a:t>eg</a:t>
            </a:r>
            <a:r>
              <a:rPr lang="en-AU" dirty="0"/>
              <a:t>. email, blogs, instant messaging)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Hypertext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Hypertext is basically text with links</a:t>
            </a:r>
          </a:p>
          <a:p>
            <a:pPr lvl="1"/>
            <a:r>
              <a:rPr lang="en-NZ" dirty="0"/>
              <a:t>Allows associations to be made between pieces of text</a:t>
            </a:r>
          </a:p>
          <a:p>
            <a:r>
              <a:rPr lang="en-NZ" dirty="0" err="1"/>
              <a:t>Vannevar</a:t>
            </a:r>
            <a:r>
              <a:rPr lang="en-NZ" dirty="0"/>
              <a:t> Bush – “</a:t>
            </a:r>
            <a:r>
              <a:rPr lang="en-NZ" i="1" dirty="0"/>
              <a:t>As We May Think</a:t>
            </a:r>
            <a:r>
              <a:rPr lang="en-NZ" dirty="0"/>
              <a:t>” (1945</a:t>
            </a:r>
            <a:r>
              <a:rPr lang="en-NZ" dirty="0" smtClean="0"/>
              <a:t>)</a:t>
            </a:r>
            <a:endParaRPr lang="en-NZ" dirty="0"/>
          </a:p>
          <a:p>
            <a:pPr lvl="1"/>
            <a:r>
              <a:rPr lang="en-NZ" dirty="0"/>
              <a:t>Bush described a device called a </a:t>
            </a:r>
            <a:r>
              <a:rPr lang="en-NZ" b="1" dirty="0" err="1"/>
              <a:t>memex</a:t>
            </a:r>
            <a:r>
              <a:rPr lang="en-NZ" dirty="0"/>
              <a:t>, which </a:t>
            </a:r>
            <a:br>
              <a:rPr lang="en-NZ" dirty="0"/>
            </a:br>
            <a:r>
              <a:rPr lang="en-NZ" dirty="0"/>
              <a:t>could store text and links within the text</a:t>
            </a:r>
          </a:p>
          <a:p>
            <a:r>
              <a:rPr lang="en-NZ" dirty="0"/>
              <a:t>Ted Nelson – the Xanadu Project (1960s)</a:t>
            </a:r>
          </a:p>
          <a:p>
            <a:pPr lvl="1"/>
            <a:r>
              <a:rPr lang="en-NZ" dirty="0"/>
              <a:t>First computer-based hypertext implementation</a:t>
            </a:r>
          </a:p>
          <a:p>
            <a:pPr lvl="1"/>
            <a:r>
              <a:rPr lang="en-NZ" dirty="0"/>
              <a:t>Although developed in the 1960s, the first public release was in 1998</a:t>
            </a:r>
          </a:p>
        </p:txBody>
      </p:sp>
      <p:pic>
        <p:nvPicPr>
          <p:cNvPr id="1026" name="Picture 2" descr="File:Vannevar Bush portra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230" y="2474976"/>
            <a:ext cx="1362554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230" y="3782321"/>
            <a:ext cx="1527810" cy="1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Multimedia and hypermedia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Multimedia: the integration of many forms of media (text, video, sound, images </a:t>
            </a:r>
            <a:r>
              <a:rPr lang="en-NZ" dirty="0" err="1"/>
              <a:t>etc</a:t>
            </a:r>
            <a:r>
              <a:rPr lang="en-NZ" dirty="0"/>
              <a:t>)</a:t>
            </a:r>
          </a:p>
          <a:p>
            <a:r>
              <a:rPr lang="en-NZ" dirty="0"/>
              <a:t>Hypermedia: the creation of links between multimedia content</a:t>
            </a:r>
          </a:p>
          <a:p>
            <a:endParaRPr lang="en-NZ" dirty="0"/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499440"/>
            <a:ext cx="4267200" cy="31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WWW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Tim Berners-Lee worked at CERN in the 1980s</a:t>
            </a:r>
          </a:p>
          <a:p>
            <a:r>
              <a:rPr lang="en-NZ" dirty="0"/>
              <a:t>Physicists performing research at CERN found it difficult to share their research with each other</a:t>
            </a:r>
          </a:p>
          <a:p>
            <a:r>
              <a:rPr lang="en-NZ" dirty="0"/>
              <a:t>Berners-Lee thought he could solve this problem using hypertext and wrote “</a:t>
            </a:r>
            <a:r>
              <a:rPr lang="en-NZ" i="1" dirty="0"/>
              <a:t>Information Management: A Proposal</a:t>
            </a:r>
            <a:r>
              <a:rPr lang="en-NZ" dirty="0"/>
              <a:t>” outlining his idea in 1989</a:t>
            </a:r>
          </a:p>
          <a:p>
            <a:pPr lvl="1"/>
            <a:r>
              <a:rPr lang="en-NZ" dirty="0"/>
              <a:t>He envisioned a linked information system where pages could be added and accessed by CERN employees</a:t>
            </a:r>
          </a:p>
          <a:p>
            <a:pPr lvl="1"/>
            <a:r>
              <a:rPr lang="en-NZ" dirty="0"/>
              <a:t>Pages would be stored on a server</a:t>
            </a:r>
          </a:p>
        </p:txBody>
      </p:sp>
    </p:spTree>
    <p:extLst>
      <p:ext uri="{BB962C8B-B14F-4D97-AF65-F5344CB8AC3E}">
        <p14:creationId xmlns:p14="http://schemas.microsoft.com/office/powerpoint/2010/main" val="39685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WWW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After development in CERN, the first public web server was set up in 1991 </a:t>
            </a:r>
          </a:p>
          <a:p>
            <a:r>
              <a:rPr lang="en-NZ" dirty="0"/>
              <a:t>In June 1993, Mosaic was released; </a:t>
            </a:r>
            <a:br>
              <a:rPr lang="en-NZ" dirty="0"/>
            </a:br>
            <a:r>
              <a:rPr lang="en-NZ" dirty="0"/>
              <a:t>the first widely used web browser</a:t>
            </a:r>
          </a:p>
          <a:p>
            <a:r>
              <a:rPr lang="en-NZ" dirty="0"/>
              <a:t>By Oct 1993, there were 500 </a:t>
            </a:r>
            <a:br>
              <a:rPr lang="en-NZ" dirty="0"/>
            </a:br>
            <a:r>
              <a:rPr lang="en-NZ" dirty="0"/>
              <a:t>web servers around the world</a:t>
            </a:r>
          </a:p>
          <a:p>
            <a:pPr lvl="1"/>
            <a:r>
              <a:rPr lang="en-NZ" dirty="0"/>
              <a:t>By this point, Berners-Lee realised </a:t>
            </a:r>
            <a:br>
              <a:rPr lang="en-NZ" dirty="0"/>
            </a:br>
            <a:r>
              <a:rPr lang="en-NZ" dirty="0"/>
              <a:t>the WWW had to be freely available </a:t>
            </a:r>
            <a:br>
              <a:rPr lang="en-NZ" dirty="0"/>
            </a:br>
            <a:r>
              <a:rPr lang="en-NZ" dirty="0"/>
              <a:t>so he convinced CERN to make the </a:t>
            </a:r>
            <a:br>
              <a:rPr lang="en-NZ" dirty="0"/>
            </a:br>
            <a:r>
              <a:rPr lang="en-NZ" dirty="0"/>
              <a:t>source code public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954" y="2499044"/>
            <a:ext cx="3013566" cy="30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WWW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1994, Berners-Lee established the World Wide Web Consortium (W3C), which creates standards for the WWW</a:t>
            </a:r>
          </a:p>
          <a:p>
            <a:endParaRPr lang="en-AU" dirty="0"/>
          </a:p>
        </p:txBody>
      </p:sp>
      <p:pic>
        <p:nvPicPr>
          <p:cNvPr id="4" name="Picture 2" descr="https://i.blogs.es/692118/tim-berners-lee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469" y="2897420"/>
            <a:ext cx="4245062" cy="25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Evolution of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1994: Netscape Communications and Yahoo! founded</a:t>
            </a:r>
          </a:p>
          <a:p>
            <a:r>
              <a:rPr lang="en-US" dirty="0"/>
              <a:t>1995: first version of Microsoft </a:t>
            </a:r>
            <a:br>
              <a:rPr lang="en-US" dirty="0"/>
            </a:br>
            <a:r>
              <a:rPr lang="en-US" dirty="0"/>
              <a:t>Internet Explorer released</a:t>
            </a:r>
          </a:p>
          <a:p>
            <a:r>
              <a:rPr lang="en-US" dirty="0"/>
              <a:t>1998: Google founded</a:t>
            </a:r>
          </a:p>
          <a:p>
            <a:r>
              <a:rPr lang="en-US" dirty="0"/>
              <a:t>1997‐2001: “Dot‐com” boom </a:t>
            </a:r>
            <a:br>
              <a:rPr lang="en-US" dirty="0"/>
            </a:br>
            <a:r>
              <a:rPr lang="en-US" dirty="0"/>
              <a:t>and bust</a:t>
            </a:r>
          </a:p>
          <a:p>
            <a:r>
              <a:rPr lang="en-US" dirty="0"/>
              <a:t>2004: shift to ‘Web 2.0’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. wikis)</a:t>
            </a:r>
          </a:p>
        </p:txBody>
      </p:sp>
      <p:pic>
        <p:nvPicPr>
          <p:cNvPr id="4100" name="Picture 4" descr="https://upload.wikimedia.org/wikipedia/en/3/39/Internet_Explorer_1.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146" y="2585165"/>
            <a:ext cx="3568508" cy="267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1602</TotalTime>
  <Words>1366</Words>
  <Application>Microsoft Office PowerPoint</Application>
  <PresentationFormat>On-screen Show (4:3)</PresentationFormat>
  <Paragraphs>186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</vt:lpstr>
      <vt:lpstr>Helvetica</vt:lpstr>
      <vt:lpstr>Trebuchet MS</vt:lpstr>
      <vt:lpstr>Wingdings 3</vt:lpstr>
      <vt:lpstr>ヒラギノ角ゴ ProN W3</vt:lpstr>
      <vt:lpstr>Facet</vt:lpstr>
      <vt:lpstr>The World Wide Web</vt:lpstr>
      <vt:lpstr>Today’s lecture</vt:lpstr>
      <vt:lpstr>Recap</vt:lpstr>
      <vt:lpstr>Hypertext</vt:lpstr>
      <vt:lpstr>Multimedia and hypermedia</vt:lpstr>
      <vt:lpstr>The WWW project</vt:lpstr>
      <vt:lpstr>The WWW project</vt:lpstr>
      <vt:lpstr>The WWW project</vt:lpstr>
      <vt:lpstr>Evolution of the Web</vt:lpstr>
      <vt:lpstr>Some terms</vt:lpstr>
      <vt:lpstr>Uniform Resource Locator (URL)</vt:lpstr>
      <vt:lpstr>HTTP</vt:lpstr>
      <vt:lpstr>PowerPoint Presentation</vt:lpstr>
      <vt:lpstr>Logging browsing history</vt:lpstr>
      <vt:lpstr>Other parts of the WWW</vt:lpstr>
      <vt:lpstr>Problems with webpages</vt:lpstr>
      <vt:lpstr>Search engines</vt:lpstr>
      <vt:lpstr>Search engines</vt:lpstr>
      <vt:lpstr>How do search engines work?</vt:lpstr>
      <vt:lpstr>How do search engines work?</vt:lpstr>
      <vt:lpstr>Can we trust search engines?</vt:lpstr>
      <vt:lpstr>Can we trust search engines?</vt:lpstr>
      <vt:lpstr>Filter bubble</vt:lpstr>
      <vt:lpstr>Privacy</vt:lpstr>
      <vt:lpstr>Questions</vt:lpstr>
      <vt:lpstr>Answers</vt:lpstr>
      <vt:lpstr>Summary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Reuel Baptista</dc:creator>
  <cp:keywords/>
  <dc:description/>
  <cp:lastModifiedBy>Reuel Baptista</cp:lastModifiedBy>
  <cp:revision>109</cp:revision>
  <dcterms:created xsi:type="dcterms:W3CDTF">2015-12-03T20:56:09Z</dcterms:created>
  <dcterms:modified xsi:type="dcterms:W3CDTF">2017-01-11T20:42:26Z</dcterms:modified>
  <cp:category/>
</cp:coreProperties>
</file>