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3"/>
  </p:notes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6" r:id="rId28"/>
    <p:sldId id="283" r:id="rId29"/>
    <p:sldId id="287" r:id="rId30"/>
    <p:sldId id="288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2409" autoAdjust="0"/>
  </p:normalViewPr>
  <p:slideViewPr>
    <p:cSldViewPr snapToGrid="0" snapToObjects="1">
      <p:cViewPr varScale="1">
        <p:scale>
          <a:sx n="96" d="100"/>
          <a:sy n="96" d="100"/>
        </p:scale>
        <p:origin x="20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15112-87F6-43D4-BF2B-AA694FE0844F}" type="datetimeFigureOut">
              <a:rPr lang="en-NZ" smtClean="0"/>
              <a:t>11/01/2017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AE0FA-0A31-47F3-800E-3F6829C4FA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450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390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843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5205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953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011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73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9796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2903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3317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6010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920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9673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458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750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966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0215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53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198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279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9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68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785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663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4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ial:RecentChang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liability_of_Wikipedia#Assessm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corporate.britannica.com/publishing-partner-progra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s.auckland.ac.nz/stageonewiki/index.php/COMPSCI11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auckland.ac.nz/courses/compsci111ssc/resources/CompSci111ReferenceManu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al-machine.blogspot.co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office.com/" TargetMode="External"/><Relationship Id="rId4" Type="http://schemas.openxmlformats.org/officeDocument/2006/relationships/hyperlink" Target="http://www.kiwiblog.co.nz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111023"/>
            <a:ext cx="5826719" cy="1646302"/>
          </a:xfrm>
        </p:spPr>
        <p:txBody>
          <a:bodyPr/>
          <a:lstStyle/>
          <a:p>
            <a:r>
              <a:rPr lang="en-US" dirty="0"/>
              <a:t>Publishing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3757323"/>
            <a:ext cx="5826719" cy="1096899"/>
          </a:xfrm>
        </p:spPr>
        <p:txBody>
          <a:bodyPr/>
          <a:lstStyle/>
          <a:p>
            <a:r>
              <a:rPr lang="en-NZ" dirty="0"/>
              <a:t>Lecture 6 – COMPSCI111/111G SS 2017</a:t>
            </a:r>
            <a:endParaRPr lang="en-US" dirty="0"/>
          </a:p>
        </p:txBody>
      </p:sp>
      <p:pic>
        <p:nvPicPr>
          <p:cNvPr id="1026" name="Picture 2" descr="http://www.glasbergen.com/wp-content/gallery/social-networking/socnet-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5"/>
          <a:stretch/>
        </p:blipFill>
        <p:spPr bwMode="auto">
          <a:xfrm>
            <a:off x="419394" y="4318622"/>
            <a:ext cx="3768784" cy="24754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Wikipedia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Advantages:</a:t>
            </a:r>
          </a:p>
          <a:p>
            <a:pPr lvl="1"/>
            <a:r>
              <a:rPr lang="en-AU" dirty="0"/>
              <a:t>Everyone can </a:t>
            </a:r>
            <a:r>
              <a:rPr lang="en-AU" dirty="0" smtClean="0"/>
              <a:t>access and contribute to Wikipedia</a:t>
            </a:r>
            <a:endParaRPr lang="en-AU" dirty="0"/>
          </a:p>
          <a:p>
            <a:pPr lvl="1"/>
            <a:r>
              <a:rPr lang="en-AU" dirty="0" smtClean="0"/>
              <a:t>Easy </a:t>
            </a:r>
            <a:r>
              <a:rPr lang="en-AU" dirty="0"/>
              <a:t>to use</a:t>
            </a:r>
          </a:p>
          <a:p>
            <a:pPr lvl="1"/>
            <a:r>
              <a:rPr lang="en-AU" dirty="0" smtClean="0"/>
              <a:t>Quick </a:t>
            </a:r>
            <a:r>
              <a:rPr lang="en-AU" dirty="0"/>
              <a:t>to develop material</a:t>
            </a:r>
          </a:p>
          <a:p>
            <a:pPr lvl="1"/>
            <a:r>
              <a:rPr lang="en-AU" dirty="0" smtClean="0"/>
              <a:t>Enormous </a:t>
            </a:r>
            <a:r>
              <a:rPr lang="en-AU" dirty="0"/>
              <a:t>amount of </a:t>
            </a:r>
            <a:r>
              <a:rPr lang="en-AU" dirty="0" smtClean="0"/>
              <a:t>topics </a:t>
            </a:r>
            <a:r>
              <a:rPr lang="en-AU" dirty="0"/>
              <a:t>and </a:t>
            </a:r>
            <a:r>
              <a:rPr lang="en-AU" dirty="0" smtClean="0"/>
              <a:t>information available</a:t>
            </a:r>
          </a:p>
          <a:p>
            <a:r>
              <a:rPr lang="en-AU" dirty="0" smtClean="0"/>
              <a:t>Disadvantages:</a:t>
            </a:r>
          </a:p>
          <a:p>
            <a:pPr lvl="1"/>
            <a:r>
              <a:rPr lang="en-AU" dirty="0" smtClean="0"/>
              <a:t>No </a:t>
            </a:r>
            <a:r>
              <a:rPr lang="en-AU" dirty="0"/>
              <a:t>direct quality </a:t>
            </a:r>
            <a:r>
              <a:rPr lang="en-AU" dirty="0" smtClean="0"/>
              <a:t>control</a:t>
            </a:r>
          </a:p>
          <a:p>
            <a:pPr lvl="1"/>
            <a:r>
              <a:rPr lang="en-AU" dirty="0" smtClean="0"/>
              <a:t>Bias in some articles</a:t>
            </a:r>
          </a:p>
          <a:p>
            <a:pPr lvl="1"/>
            <a:r>
              <a:rPr lang="en-AU" dirty="0" smtClean="0"/>
              <a:t>Information </a:t>
            </a:r>
            <a:r>
              <a:rPr lang="en-AU" dirty="0"/>
              <a:t>changes </a:t>
            </a:r>
            <a:r>
              <a:rPr lang="en-AU" dirty="0" smtClean="0"/>
              <a:t>rapidly</a:t>
            </a:r>
          </a:p>
          <a:p>
            <a:pPr lvl="1"/>
            <a:r>
              <a:rPr lang="en-AU" dirty="0" smtClean="0"/>
              <a:t>Vandalism is a real problem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12" y="4091866"/>
            <a:ext cx="3536599" cy="24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Wikipedia - vandalism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Wikipedia has a number of automated and manual systems for addressing vandalism</a:t>
            </a:r>
          </a:p>
          <a:p>
            <a:r>
              <a:rPr lang="en-AU" b="1" dirty="0"/>
              <a:t>Bots</a:t>
            </a:r>
            <a:r>
              <a:rPr lang="en-AU" b="1" dirty="0" smtClean="0"/>
              <a:t>:</a:t>
            </a:r>
            <a:r>
              <a:rPr lang="en-AU" dirty="0" smtClean="0"/>
              <a:t> vandalism </a:t>
            </a:r>
            <a:r>
              <a:rPr lang="en-AU" dirty="0"/>
              <a:t>is automatically detected and reverted by a </a:t>
            </a:r>
            <a:r>
              <a:rPr lang="en-AU" dirty="0" smtClean="0"/>
              <a:t>bot </a:t>
            </a:r>
            <a:r>
              <a:rPr lang="en-AU" dirty="0"/>
              <a:t>called </a:t>
            </a:r>
            <a:r>
              <a:rPr lang="en-AU" dirty="0" err="1"/>
              <a:t>ClueBot</a:t>
            </a:r>
            <a:r>
              <a:rPr lang="en-AU" dirty="0"/>
              <a:t> </a:t>
            </a:r>
            <a:r>
              <a:rPr lang="en-AU" dirty="0" smtClean="0"/>
              <a:t>NG</a:t>
            </a:r>
          </a:p>
          <a:p>
            <a:r>
              <a:rPr lang="en-AU" b="1" dirty="0" smtClean="0"/>
              <a:t>Recent </a:t>
            </a:r>
            <a:r>
              <a:rPr lang="en-AU" b="1" dirty="0"/>
              <a:t>change patrol:</a:t>
            </a:r>
            <a:r>
              <a:rPr lang="en-AU" dirty="0"/>
              <a:t> </a:t>
            </a:r>
            <a:r>
              <a:rPr lang="en-AU" dirty="0" smtClean="0"/>
              <a:t>a group of people monitor the </a:t>
            </a:r>
            <a:r>
              <a:rPr lang="en-AU" dirty="0" smtClean="0">
                <a:hlinkClick r:id="rId3"/>
              </a:rPr>
              <a:t>Recent Changes</a:t>
            </a:r>
            <a:r>
              <a:rPr lang="en-AU" dirty="0" smtClean="0"/>
              <a:t> page to modify or remove vandalism</a:t>
            </a:r>
          </a:p>
          <a:p>
            <a:pPr lvl="1"/>
            <a:r>
              <a:rPr lang="en-AU" dirty="0" smtClean="0"/>
              <a:t>Can also modify or remove edits that don’t meet Wikipedia’s standards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3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Wikipedia - vandalism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err="1" smtClean="0"/>
              <a:t>Watchlists</a:t>
            </a:r>
            <a:r>
              <a:rPr lang="en-AU" b="1" dirty="0"/>
              <a:t>:</a:t>
            </a:r>
            <a:r>
              <a:rPr lang="en-AU" dirty="0"/>
              <a:t> </a:t>
            </a:r>
            <a:r>
              <a:rPr lang="en-AU" dirty="0" smtClean="0"/>
              <a:t>registered users </a:t>
            </a:r>
            <a:r>
              <a:rPr lang="en-AU" dirty="0"/>
              <a:t>can watch a page that they have </a:t>
            </a:r>
            <a:r>
              <a:rPr lang="en-AU" dirty="0" smtClean="0"/>
              <a:t>created/edited </a:t>
            </a:r>
            <a:r>
              <a:rPr lang="en-AU" dirty="0"/>
              <a:t>or </a:t>
            </a:r>
            <a:r>
              <a:rPr lang="en-AU" dirty="0" smtClean="0"/>
              <a:t>are interested in, allowing them to watch for vandalism</a:t>
            </a:r>
          </a:p>
          <a:p>
            <a:r>
              <a:rPr lang="en-AU" b="1" dirty="0" smtClean="0"/>
              <a:t>Reader-reported vandalism:</a:t>
            </a:r>
            <a:r>
              <a:rPr lang="en-AU" dirty="0" smtClean="0"/>
              <a:t> readers can address vandalism by:</a:t>
            </a:r>
          </a:p>
          <a:p>
            <a:pPr lvl="1"/>
            <a:r>
              <a:rPr lang="en-AU" dirty="0" smtClean="0"/>
              <a:t>Reverting to an older version of the page</a:t>
            </a:r>
          </a:p>
          <a:p>
            <a:pPr lvl="1"/>
            <a:r>
              <a:rPr lang="en-AU" dirty="0" smtClean="0"/>
              <a:t>Warning the vandal that their actions have been noted</a:t>
            </a:r>
          </a:p>
          <a:p>
            <a:pPr lvl="1"/>
            <a:r>
              <a:rPr lang="en-AU" dirty="0" smtClean="0"/>
              <a:t>Report the vandal to Wikipedia administration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95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Wikipedia’s reliability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2005 study in Nature: experts analysed 42 articles, found the articles had the same error rate as </a:t>
            </a:r>
            <a:r>
              <a:rPr lang="en-AU" dirty="0" err="1" smtClean="0"/>
              <a:t>Encyclopedia</a:t>
            </a:r>
            <a:r>
              <a:rPr lang="en-AU" dirty="0" smtClean="0"/>
              <a:t> Britannica</a:t>
            </a:r>
          </a:p>
          <a:p>
            <a:pPr lvl="1"/>
            <a:r>
              <a:rPr lang="en-AU" dirty="0" smtClean="0"/>
              <a:t>A summary of other studies can be found on </a:t>
            </a:r>
            <a:r>
              <a:rPr lang="en-AU" dirty="0" smtClean="0">
                <a:hlinkClick r:id="rId3"/>
              </a:rPr>
              <a:t>Wikipedia</a:t>
            </a:r>
            <a:endParaRPr lang="en-AU" dirty="0" smtClean="0"/>
          </a:p>
          <a:p>
            <a:r>
              <a:rPr lang="en-AU" dirty="0" smtClean="0"/>
              <a:t>Generally, Wikipedia articles on academic topics are more accurate than articles on pop culture and politics</a:t>
            </a:r>
          </a:p>
          <a:p>
            <a:pPr lvl="1"/>
            <a:r>
              <a:rPr lang="en-AU" dirty="0" smtClean="0"/>
              <a:t>Maybe because these articles are more subjective or opinion-based?</a:t>
            </a:r>
          </a:p>
          <a:p>
            <a:r>
              <a:rPr lang="en-AU" dirty="0" smtClean="0"/>
              <a:t>Wikipedia should be a starting point for research rather than a definitive source of information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12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Encyclopedia</a:t>
            </a:r>
            <a:r>
              <a:rPr lang="en-AU" dirty="0" smtClean="0"/>
              <a:t> Britannica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This popular printed </a:t>
            </a:r>
            <a:r>
              <a:rPr lang="en-AU" dirty="0" err="1" smtClean="0"/>
              <a:t>encyclopedia</a:t>
            </a:r>
            <a:r>
              <a:rPr lang="en-AU" dirty="0" smtClean="0"/>
              <a:t> now only exists </a:t>
            </a:r>
            <a:r>
              <a:rPr lang="en-AU" dirty="0" smtClean="0">
                <a:hlinkClick r:id="rId3"/>
              </a:rPr>
              <a:t>online</a:t>
            </a:r>
            <a:endParaRPr lang="en-AU" dirty="0" smtClean="0"/>
          </a:p>
          <a:p>
            <a:r>
              <a:rPr lang="en-AU" dirty="0" smtClean="0"/>
              <a:t>Articles have generally been checked for accuracy and correctness</a:t>
            </a:r>
          </a:p>
          <a:p>
            <a:pPr lvl="1"/>
            <a:r>
              <a:rPr lang="en-AU" dirty="0" smtClean="0"/>
              <a:t>Users can’t directly edit the articles but can suggest changes</a:t>
            </a:r>
          </a:p>
          <a:p>
            <a:r>
              <a:rPr lang="en-AU" dirty="0" smtClean="0"/>
              <a:t>Britannica runs a </a:t>
            </a:r>
            <a:r>
              <a:rPr lang="en-AU" dirty="0" smtClean="0">
                <a:hlinkClick r:id="rId4"/>
              </a:rPr>
              <a:t>Publishing Program</a:t>
            </a:r>
            <a:r>
              <a:rPr lang="en-AU" dirty="0" smtClean="0"/>
              <a:t>, which allows people with expertise in their field to publish articles on Britannica</a:t>
            </a:r>
            <a:endParaRPr lang="en-AU" dirty="0"/>
          </a:p>
        </p:txBody>
      </p:sp>
      <p:pic>
        <p:nvPicPr>
          <p:cNvPr id="1028" name="Picture 4" descr="http://abcnews.go.com/images/Technology/ht_encyclopedia_britannica_books_thg_120313_wblo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1507" y="5296902"/>
            <a:ext cx="2780986" cy="14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wikis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WikiVoyage</a:t>
            </a:r>
            <a:endParaRPr lang="en-US" dirty="0"/>
          </a:p>
          <a:p>
            <a:pPr lvl="1"/>
            <a:r>
              <a:rPr lang="en-US" dirty="0" smtClean="0"/>
              <a:t>Travel </a:t>
            </a:r>
            <a:r>
              <a:rPr lang="en-US" dirty="0"/>
              <a:t>guide with entries for countries, cities, areas, sights</a:t>
            </a:r>
          </a:p>
          <a:p>
            <a:r>
              <a:rPr lang="en-US" dirty="0" err="1" smtClean="0"/>
              <a:t>Wikia</a:t>
            </a:r>
            <a:endParaRPr lang="en-US" dirty="0"/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of Wikis, anybody can create wiki on any topic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gaming and entertainment topics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10 million entries altogether</a:t>
            </a:r>
          </a:p>
          <a:p>
            <a:r>
              <a:rPr lang="en-US" dirty="0" err="1" smtClean="0"/>
              <a:t>WikiMapia</a:t>
            </a:r>
            <a:endParaRPr lang="en-US" dirty="0"/>
          </a:p>
          <a:p>
            <a:pPr lvl="1"/>
            <a:r>
              <a:rPr lang="en-US" dirty="0" smtClean="0"/>
              <a:t>Combination </a:t>
            </a:r>
            <a:r>
              <a:rPr lang="en-US" dirty="0"/>
              <a:t>of Google Maps and an extra layer of polygons that </a:t>
            </a:r>
            <a:r>
              <a:rPr lang="en-US" dirty="0" smtClean="0"/>
              <a:t>mark interesting </a:t>
            </a:r>
            <a:r>
              <a:rPr lang="en-US" dirty="0"/>
              <a:t>areas, buildings etc.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13 million entries</a:t>
            </a:r>
          </a:p>
          <a:p>
            <a:r>
              <a:rPr lang="en-US" dirty="0" err="1" smtClean="0"/>
              <a:t>WikiHow</a:t>
            </a:r>
            <a:endParaRPr lang="en-US" dirty="0"/>
          </a:p>
          <a:p>
            <a:pPr lvl="1"/>
            <a:r>
              <a:rPr lang="en-US" dirty="0" smtClean="0"/>
              <a:t>Extensive </a:t>
            </a:r>
            <a:r>
              <a:rPr lang="en-US" dirty="0"/>
              <a:t>collection of how‐to guides</a:t>
            </a:r>
          </a:p>
          <a:p>
            <a:pPr lvl="1"/>
            <a:r>
              <a:rPr lang="en-US" dirty="0" smtClean="0"/>
              <a:t>Articles </a:t>
            </a:r>
            <a:r>
              <a:rPr lang="en-US" dirty="0"/>
              <a:t>often include media such as photos and videos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0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Computer Science wiki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CS Department hosts a number of Wikis, which use the </a:t>
            </a:r>
            <a:r>
              <a:rPr lang="en-AU" dirty="0" err="1" smtClean="0"/>
              <a:t>MediaWiki</a:t>
            </a:r>
            <a:r>
              <a:rPr lang="en-AU" dirty="0" smtClean="0"/>
              <a:t> software</a:t>
            </a:r>
          </a:p>
          <a:p>
            <a:r>
              <a:rPr lang="en-AU" dirty="0" smtClean="0"/>
              <a:t>Anyone can read the wiki but only CS students can edit the wiki when the log in</a:t>
            </a:r>
          </a:p>
          <a:p>
            <a:r>
              <a:rPr lang="en-AU" dirty="0"/>
              <a:t>You’ll get to contribute to the </a:t>
            </a:r>
            <a:r>
              <a:rPr lang="en-AU" dirty="0">
                <a:hlinkClick r:id="rId3"/>
              </a:rPr>
              <a:t>Stage One Wiki</a:t>
            </a:r>
            <a:r>
              <a:rPr lang="en-AU" dirty="0"/>
              <a:t> in the labs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95" y="4332856"/>
            <a:ext cx="3099810" cy="23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Computer Science wiki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1005" y="1748390"/>
            <a:ext cx="5986116" cy="4794250"/>
          </a:xfrm>
          <a:prstGeom prst="rect">
            <a:avLst/>
          </a:prstGeom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849380" y="2734327"/>
            <a:ext cx="593255" cy="114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33430" y="2381147"/>
            <a:ext cx="1024063" cy="4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Content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6639339" y="4253947"/>
            <a:ext cx="805069" cy="32799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7272499" y="4450219"/>
            <a:ext cx="1172494" cy="8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Link to my user page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6639339" y="2795836"/>
            <a:ext cx="805069" cy="32799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444408" y="2808085"/>
            <a:ext cx="1324849" cy="8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Navigation bar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Navigation bar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7060" y="1768268"/>
            <a:ext cx="1869880" cy="4794250"/>
          </a:xfrm>
          <a:prstGeom prst="rect">
            <a:avLst/>
          </a:prstGeom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007004" y="2335697"/>
            <a:ext cx="688722" cy="27439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581855" y="1998296"/>
            <a:ext cx="2520615" cy="4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Edit the current page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3102470" y="2848626"/>
            <a:ext cx="607748" cy="1340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765312" y="2848627"/>
            <a:ext cx="2357713" cy="6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View the page’s edit history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250156" y="3021496"/>
            <a:ext cx="1458696" cy="34786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5708852" y="2415209"/>
            <a:ext cx="2391539" cy="7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Add page to your </a:t>
            </a:r>
            <a:r>
              <a:rPr lang="en-US" altLang="en-US" sz="1800" b="1" dirty="0" err="1" smtClean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watchlist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141565" y="5455991"/>
            <a:ext cx="607748" cy="1340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581855" y="5455992"/>
            <a:ext cx="2580265" cy="6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View recent changes in the wiki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special language used to format wiki pages</a:t>
            </a:r>
          </a:p>
          <a:p>
            <a:r>
              <a:rPr lang="en-NZ" dirty="0" smtClean="0"/>
              <a:t>Some wikis accept wiki </a:t>
            </a:r>
            <a:r>
              <a:rPr lang="en-NZ" dirty="0" err="1" smtClean="0"/>
              <a:t>markup</a:t>
            </a:r>
            <a:r>
              <a:rPr lang="en-NZ" dirty="0" smtClean="0"/>
              <a:t> and HTML tags (which we’ll see later in the course)</a:t>
            </a:r>
          </a:p>
          <a:p>
            <a:r>
              <a:rPr lang="en-NZ" dirty="0" smtClean="0"/>
              <a:t>Chapter 4 of the </a:t>
            </a:r>
            <a:r>
              <a:rPr lang="en-NZ" dirty="0" smtClean="0">
                <a:hlinkClick r:id="rId2"/>
              </a:rPr>
              <a:t>online reference manual</a:t>
            </a:r>
            <a:r>
              <a:rPr lang="en-NZ" dirty="0" smtClean="0"/>
              <a:t> contains a helpful guide to wiki </a:t>
            </a:r>
            <a:r>
              <a:rPr lang="en-NZ" dirty="0" err="1" smtClean="0"/>
              <a:t>markup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202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Blogs</a:t>
            </a:r>
          </a:p>
          <a:p>
            <a:r>
              <a:rPr lang="en-US" dirty="0"/>
              <a:t>Wikis</a:t>
            </a:r>
          </a:p>
          <a:p>
            <a:r>
              <a:rPr lang="en-US" dirty="0"/>
              <a:t>Social issues around online publishing</a:t>
            </a:r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 - paragraphs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new line is ignored while a blank line creates a new paragraph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76" y="2476259"/>
            <a:ext cx="5751448" cy="374766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033629" y="3498574"/>
            <a:ext cx="815049" cy="2156791"/>
          </a:xfrm>
          <a:custGeom>
            <a:avLst/>
            <a:gdLst>
              <a:gd name="connsiteX0" fmla="*/ 815049 w 815049"/>
              <a:gd name="connsiteY0" fmla="*/ 2156791 h 2156791"/>
              <a:gd name="connsiteX1" fmla="*/ 41 w 815049"/>
              <a:gd name="connsiteY1" fmla="*/ 1013791 h 2156791"/>
              <a:gd name="connsiteX2" fmla="*/ 775293 w 815049"/>
              <a:gd name="connsiteY2" fmla="*/ 0 h 2156791"/>
              <a:gd name="connsiteX3" fmla="*/ 775293 w 815049"/>
              <a:gd name="connsiteY3" fmla="*/ 0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049" h="2156791">
                <a:moveTo>
                  <a:pt x="815049" y="2156791"/>
                </a:moveTo>
                <a:cubicBezTo>
                  <a:pt x="410858" y="1765023"/>
                  <a:pt x="6667" y="1373256"/>
                  <a:pt x="41" y="1013791"/>
                </a:cubicBezTo>
                <a:cubicBezTo>
                  <a:pt x="-6585" y="654326"/>
                  <a:pt x="775293" y="0"/>
                  <a:pt x="775293" y="0"/>
                </a:cubicBezTo>
                <a:lnTo>
                  <a:pt x="775293" y="0"/>
                </a:lnTo>
              </a:path>
            </a:pathLst>
          </a:custGeom>
          <a:noFill/>
          <a:ln w="28575">
            <a:solidFill>
              <a:srgbClr val="CC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26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 - headings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Four levels of headings:</a:t>
            </a:r>
            <a:br>
              <a:rPr lang="en-NZ" dirty="0" smtClean="0"/>
            </a:b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=Main heading=</a:t>
            </a:r>
            <a:b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==Section heading==</a:t>
            </a:r>
            <a:b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===Subsection heading===</a:t>
            </a:r>
            <a:b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====Sub-subsection heading====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27" y="3709296"/>
            <a:ext cx="7365347" cy="2783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 - formatting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Emphasised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Text''</a:t>
            </a:r>
          </a:p>
          <a:p>
            <a:r>
              <a:rPr lang="en-US" dirty="0" smtClean="0"/>
              <a:t>Strong</a:t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'Strong text'''</a:t>
            </a:r>
          </a:p>
          <a:p>
            <a:r>
              <a:rPr lang="en-US" dirty="0"/>
              <a:t>Very </a:t>
            </a:r>
            <a:r>
              <a:rPr lang="en-US" dirty="0" smtClean="0"/>
              <a:t>Strong</a:t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''''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Emphasised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and strong'''''</a:t>
            </a:r>
            <a:endParaRPr lang="en-N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65" y="4341733"/>
            <a:ext cx="2315818" cy="2323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82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 - links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Two kinds of links: </a:t>
            </a:r>
          </a:p>
          <a:p>
            <a:pPr lvl="1"/>
            <a:r>
              <a:rPr lang="en-NZ" dirty="0" smtClean="0"/>
              <a:t>Internal links: used to link to other pages in the wiki</a:t>
            </a:r>
          </a:p>
          <a:p>
            <a:pPr lvl="1"/>
            <a:r>
              <a:rPr lang="en-NZ" dirty="0" smtClean="0"/>
              <a:t>External links: used to link to other webpages</a:t>
            </a:r>
          </a:p>
          <a:p>
            <a:r>
              <a:rPr lang="en-NZ" dirty="0" smtClean="0"/>
              <a:t>Internal link:</a:t>
            </a:r>
          </a:p>
          <a:p>
            <a:pPr lvl="1"/>
            <a:r>
              <a:rPr lang="en-NZ" dirty="0" smtClean="0">
                <a:cs typeface="Consolas" panose="020B0609020204030204" pitchFamily="49" charset="0"/>
              </a:rPr>
              <a:t>[[name of page]]</a:t>
            </a:r>
            <a:br>
              <a:rPr lang="en-NZ" dirty="0" smtClean="0">
                <a:cs typeface="Consolas" panose="020B0609020204030204" pitchFamily="49" charset="0"/>
              </a:rPr>
            </a:b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[[User:Dazh001]]</a:t>
            </a:r>
            <a:b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NZ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NZ" dirty="0" smtClean="0"/>
              <a:t>External link:</a:t>
            </a:r>
          </a:p>
          <a:p>
            <a:pPr lvl="1"/>
            <a:r>
              <a:rPr lang="en-NZ" dirty="0" smtClean="0">
                <a:cs typeface="Consolas" panose="020B0609020204030204" pitchFamily="49" charset="0"/>
              </a:rPr>
              <a:t>URL</a:t>
            </a: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http://www.auckland.ac.nz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809" y="2893894"/>
            <a:ext cx="3693941" cy="104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52" y="4509372"/>
            <a:ext cx="2878604" cy="1145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 - links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You can add labels to links so they they’re easier for readers to understand</a:t>
            </a:r>
          </a:p>
          <a:p>
            <a:r>
              <a:rPr lang="en-NZ" dirty="0" smtClean="0"/>
              <a:t>Internal links:</a:t>
            </a:r>
          </a:p>
          <a:p>
            <a:pPr lvl="1"/>
            <a:r>
              <a:rPr lang="en-NZ" dirty="0" smtClean="0"/>
              <a:t>[[name of page | label]]</a:t>
            </a:r>
            <a:br>
              <a:rPr lang="en-NZ" dirty="0" smtClean="0"/>
            </a:b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[[User:Dazh001 | </a:t>
            </a:r>
            <a:r>
              <a:rPr lang="en-NZ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Damir</a:t>
            </a: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]]</a:t>
            </a:r>
            <a:endParaRPr lang="en-N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095" y="3723328"/>
            <a:ext cx="5723809" cy="14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5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 - links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External links</a:t>
            </a:r>
          </a:p>
          <a:p>
            <a:pPr lvl="1"/>
            <a:r>
              <a:rPr lang="en-NZ" dirty="0" smtClean="0">
                <a:cs typeface="Consolas" panose="020B0609020204030204" pitchFamily="49" charset="0"/>
              </a:rPr>
              <a:t>[URL label]</a:t>
            </a: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[http</a:t>
            </a: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www.auckland.ac.nz </a:t>
            </a:r>
            <a:r>
              <a:rPr lang="en-NZ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UoA</a:t>
            </a:r>
            <a:r>
              <a:rPr lang="en-NZ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lvl="1"/>
            <a:endParaRPr lang="en-NZ" dirty="0">
              <a:cs typeface="Consolas" panose="020B0609020204030204" pitchFamily="49" charset="0"/>
            </a:endParaRPr>
          </a:p>
          <a:p>
            <a:pPr lvl="1"/>
            <a:endParaRPr lang="en-NZ" dirty="0" smtClean="0">
              <a:cs typeface="Consolas" panose="020B0609020204030204" pitchFamily="49" charset="0"/>
            </a:endParaRPr>
          </a:p>
          <a:p>
            <a:pPr lvl="1"/>
            <a:endParaRPr lang="en-NZ" dirty="0">
              <a:cs typeface="Consolas" panose="020B0609020204030204" pitchFamily="49" charset="0"/>
            </a:endParaRPr>
          </a:p>
          <a:p>
            <a:pPr lvl="1"/>
            <a:endParaRPr lang="en-NZ" dirty="0" smtClean="0">
              <a:cs typeface="Consolas" panose="020B0609020204030204" pitchFamily="49" charset="0"/>
            </a:endParaRPr>
          </a:p>
          <a:p>
            <a:pPr lvl="1"/>
            <a:endParaRPr lang="en-NZ" dirty="0"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NZ" dirty="0">
              <a:cs typeface="Consolas" panose="020B0609020204030204" pitchFamily="49" charset="0"/>
            </a:endParaRPr>
          </a:p>
          <a:p>
            <a:pPr lvl="1"/>
            <a:r>
              <a:rPr lang="en-NZ" dirty="0" smtClean="0">
                <a:cs typeface="Consolas" panose="020B0609020204030204" pitchFamily="49" charset="0"/>
              </a:rPr>
              <a:t>Note only one pair of square brackets and a space instead of a bar character</a:t>
            </a:r>
          </a:p>
          <a:p>
            <a:pPr lvl="1"/>
            <a:endParaRPr lang="en-N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N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53" y="2883176"/>
            <a:ext cx="4638095" cy="139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 - lists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Two kinds of lists</a:t>
            </a:r>
          </a:p>
          <a:p>
            <a:r>
              <a:rPr lang="en-NZ" dirty="0" smtClean="0"/>
              <a:t>Unordered lists:</a:t>
            </a:r>
          </a:p>
          <a:p>
            <a:pPr lvl="1"/>
            <a:r>
              <a:rPr lang="en-NZ" dirty="0" smtClean="0"/>
              <a:t>Uses the * character</a:t>
            </a:r>
            <a:br>
              <a:rPr lang="en-NZ" dirty="0" smtClean="0"/>
            </a:br>
            <a:r>
              <a:rPr lang="en-NZ" dirty="0" smtClean="0"/>
              <a:t>in front of each list</a:t>
            </a:r>
            <a:br>
              <a:rPr lang="en-NZ" dirty="0" smtClean="0"/>
            </a:br>
            <a:r>
              <a:rPr lang="en-NZ" dirty="0" smtClean="0"/>
              <a:t>item</a:t>
            </a:r>
          </a:p>
          <a:p>
            <a:pPr lvl="1"/>
            <a:r>
              <a:rPr lang="en-NZ" dirty="0" smtClean="0"/>
              <a:t>Use multiple * to</a:t>
            </a:r>
            <a:br>
              <a:rPr lang="en-NZ" dirty="0" smtClean="0"/>
            </a:br>
            <a:r>
              <a:rPr lang="en-NZ" dirty="0" smtClean="0"/>
              <a:t>create sub-lists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82" y="1699936"/>
            <a:ext cx="2433640" cy="399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 - lists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Ordered lists:</a:t>
            </a:r>
          </a:p>
          <a:p>
            <a:pPr lvl="1"/>
            <a:r>
              <a:rPr lang="en-NZ" dirty="0" smtClean="0"/>
              <a:t>Uses the # character</a:t>
            </a:r>
            <a:br>
              <a:rPr lang="en-NZ" dirty="0" smtClean="0"/>
            </a:br>
            <a:r>
              <a:rPr lang="en-NZ" dirty="0" smtClean="0"/>
              <a:t>in front of each list</a:t>
            </a:r>
            <a:br>
              <a:rPr lang="en-NZ" dirty="0" smtClean="0"/>
            </a:br>
            <a:r>
              <a:rPr lang="en-NZ" dirty="0" smtClean="0"/>
              <a:t>item</a:t>
            </a:r>
          </a:p>
          <a:p>
            <a:pPr lvl="1"/>
            <a:r>
              <a:rPr lang="en-NZ" dirty="0" smtClean="0"/>
              <a:t>Use multiple # to</a:t>
            </a:r>
            <a:br>
              <a:rPr lang="en-NZ" dirty="0" smtClean="0"/>
            </a:br>
            <a:r>
              <a:rPr lang="en-NZ" dirty="0" smtClean="0"/>
              <a:t>create sub-lists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547" y="1622273"/>
            <a:ext cx="3189083" cy="4211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6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What kinds of Wikipedia articles are more likely to be accurate?</a:t>
            </a:r>
          </a:p>
          <a:p>
            <a:r>
              <a:rPr lang="en-NZ" dirty="0" smtClean="0"/>
              <a:t>What is the key difference between blogs and micro-blogs?</a:t>
            </a:r>
          </a:p>
          <a:p>
            <a:r>
              <a:rPr lang="en-NZ" dirty="0" smtClean="0"/>
              <a:t>What would the following wiki </a:t>
            </a:r>
            <a:r>
              <a:rPr lang="en-NZ" dirty="0" err="1" smtClean="0"/>
              <a:t>markup</a:t>
            </a:r>
            <a:r>
              <a:rPr lang="en-NZ" dirty="0" smtClean="0"/>
              <a:t> look like when viewed in a web browser?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21" y="4554987"/>
            <a:ext cx="6234359" cy="151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8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Answers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What kinds of Wikipedia articles are more likely to be accurate?</a:t>
            </a:r>
          </a:p>
          <a:p>
            <a:pPr lvl="1"/>
            <a:r>
              <a:rPr lang="en-NZ" dirty="0" smtClean="0"/>
              <a:t>Academic topics</a:t>
            </a:r>
          </a:p>
          <a:p>
            <a:r>
              <a:rPr lang="en-NZ" dirty="0" smtClean="0"/>
              <a:t>What is the key difference between blogs and micro-blogs?</a:t>
            </a:r>
          </a:p>
          <a:p>
            <a:pPr lvl="1"/>
            <a:r>
              <a:rPr lang="en-NZ" dirty="0" smtClean="0"/>
              <a:t>Micro-blogs are designed for sharing smaller pieces of content</a:t>
            </a:r>
          </a:p>
        </p:txBody>
      </p:sp>
    </p:spTree>
    <p:extLst>
      <p:ext uri="{BB962C8B-B14F-4D97-AF65-F5344CB8AC3E}">
        <p14:creationId xmlns:p14="http://schemas.microsoft.com/office/powerpoint/2010/main" val="21481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for </a:t>
            </a:r>
            <a:r>
              <a:rPr lang="en-US" b="1" dirty="0"/>
              <a:t>web log</a:t>
            </a:r>
            <a:r>
              <a:rPr lang="en-US" dirty="0"/>
              <a:t>, a website where posts are displayed in reverse chronological order (</a:t>
            </a:r>
            <a:r>
              <a:rPr lang="en-US" dirty="0" err="1"/>
              <a:t>ie</a:t>
            </a:r>
            <a:r>
              <a:rPr lang="en-US" dirty="0"/>
              <a:t>. newest posts first)</a:t>
            </a:r>
          </a:p>
          <a:p>
            <a:r>
              <a:rPr lang="en-US" dirty="0"/>
              <a:t>Around 150 million blogs worldwide on a range of topics from personal to political</a:t>
            </a:r>
          </a:p>
          <a:p>
            <a:r>
              <a:rPr lang="en-US" dirty="0"/>
              <a:t>Range of uses for a blog: </a:t>
            </a:r>
          </a:p>
          <a:p>
            <a:pPr lvl="1"/>
            <a:r>
              <a:rPr lang="en-US" dirty="0"/>
              <a:t>Personal, </a:t>
            </a:r>
            <a:r>
              <a:rPr lang="en-US" dirty="0" err="1"/>
              <a:t>eg</a:t>
            </a:r>
            <a:r>
              <a:rPr lang="en-US" dirty="0"/>
              <a:t>. Ian Watson’s </a:t>
            </a:r>
            <a:r>
              <a:rPr lang="en-US" dirty="0">
                <a:hlinkClick r:id="rId3"/>
              </a:rPr>
              <a:t>blog</a:t>
            </a:r>
            <a:endParaRPr lang="en-US" dirty="0"/>
          </a:p>
          <a:p>
            <a:pPr lvl="1"/>
            <a:r>
              <a:rPr lang="en-US" dirty="0"/>
              <a:t>Provide commentary on an issue;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Kiwiblog</a:t>
            </a:r>
            <a:endParaRPr lang="en-US" dirty="0"/>
          </a:p>
          <a:p>
            <a:pPr lvl="1"/>
            <a:r>
              <a:rPr lang="en-US" dirty="0"/>
              <a:t>Keep followers up to date,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Office 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Answers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What would the following wiki </a:t>
            </a:r>
            <a:r>
              <a:rPr lang="en-NZ" dirty="0" err="1" smtClean="0"/>
              <a:t>markup</a:t>
            </a:r>
            <a:r>
              <a:rPr lang="en-NZ" dirty="0" smtClean="0"/>
              <a:t> look like when viewed in a web browser?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57" y="2498881"/>
            <a:ext cx="5114286" cy="3609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5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Blogs</a:t>
            </a:r>
          </a:p>
          <a:p>
            <a:pPr lvl="1"/>
            <a:r>
              <a:rPr lang="en-NZ" dirty="0" smtClean="0"/>
              <a:t>Overview, uses</a:t>
            </a:r>
          </a:p>
          <a:p>
            <a:pPr lvl="1"/>
            <a:r>
              <a:rPr lang="en-NZ" dirty="0" smtClean="0"/>
              <a:t>Advantages and disadvantages</a:t>
            </a:r>
          </a:p>
          <a:p>
            <a:r>
              <a:rPr lang="en-NZ" dirty="0" smtClean="0"/>
              <a:t>Wikis</a:t>
            </a:r>
          </a:p>
          <a:p>
            <a:pPr lvl="1"/>
            <a:r>
              <a:rPr lang="en-NZ" dirty="0" smtClean="0"/>
              <a:t>An overview of Wikipedia</a:t>
            </a:r>
          </a:p>
          <a:p>
            <a:pPr lvl="1"/>
            <a:r>
              <a:rPr lang="en-NZ" dirty="0" smtClean="0"/>
              <a:t>Wiki </a:t>
            </a:r>
            <a:r>
              <a:rPr lang="en-NZ" dirty="0" err="1" smtClean="0"/>
              <a:t>markup</a:t>
            </a:r>
            <a:r>
              <a:rPr lang="en-NZ" dirty="0" smtClean="0"/>
              <a:t>: paragraphs, headings, formatting, links, lists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47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kinds of blogs: photo blog, video blog (vlog), audio blogs (podcasts)</a:t>
            </a:r>
          </a:p>
          <a:p>
            <a:r>
              <a:rPr lang="en-US" dirty="0"/>
              <a:t>Online blogging platforms include Blogger, </a:t>
            </a:r>
            <a:r>
              <a:rPr lang="en-US" dirty="0" err="1"/>
              <a:t>Wordpress</a:t>
            </a:r>
            <a:r>
              <a:rPr lang="en-US" dirty="0"/>
              <a:t>, </a:t>
            </a:r>
            <a:r>
              <a:rPr lang="en-US" dirty="0" err="1"/>
              <a:t>Silvrback</a:t>
            </a:r>
            <a:endParaRPr lang="en-US" dirty="0"/>
          </a:p>
          <a:p>
            <a:pPr lvl="1"/>
            <a:r>
              <a:rPr lang="en-US" dirty="0"/>
              <a:t>You can even host your own blog using Ghost, </a:t>
            </a:r>
            <a:r>
              <a:rPr lang="en-US" dirty="0" err="1"/>
              <a:t>Wordpress</a:t>
            </a:r>
            <a:r>
              <a:rPr lang="en-US" dirty="0"/>
              <a:t>, Joomla</a:t>
            </a:r>
          </a:p>
          <a:p>
            <a:endParaRPr lang="en-NZ" dirty="0"/>
          </a:p>
        </p:txBody>
      </p:sp>
      <p:pic>
        <p:nvPicPr>
          <p:cNvPr id="1026" name="Picture 2" descr="http://inspiringblogger.com/wp-content/uploads/2013/12/Collection-Of-Blogging-Platfor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81" y="4324360"/>
            <a:ext cx="3841238" cy="2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Blogs -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Blogs can also be sources of news (</a:t>
            </a:r>
            <a:r>
              <a:rPr lang="en-NZ" dirty="0" err="1"/>
              <a:t>eg</a:t>
            </a:r>
            <a:r>
              <a:rPr lang="en-NZ" dirty="0"/>
              <a:t>. TMZ, Gizmodo)</a:t>
            </a:r>
          </a:p>
          <a:p>
            <a:r>
              <a:rPr lang="en-NZ" dirty="0"/>
              <a:t>Blogs gave people a voice during political unrest</a:t>
            </a:r>
          </a:p>
          <a:p>
            <a:pPr lvl="1"/>
            <a:r>
              <a:rPr lang="en-NZ" dirty="0" err="1"/>
              <a:t>Eg</a:t>
            </a:r>
            <a:r>
              <a:rPr lang="en-NZ" dirty="0"/>
              <a:t>. blogs were an important means of communication during the Arab Spring</a:t>
            </a:r>
          </a:p>
          <a:p>
            <a:pPr lvl="1"/>
            <a:r>
              <a:rPr lang="en-NZ" dirty="0"/>
              <a:t>Can be difficult for governments to censor bloggers. Some governments have even gone as far as shutting down their country’s Internet access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95" y="4702076"/>
            <a:ext cx="3407610" cy="19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Blogs -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Can provide too much information about yourself</a:t>
            </a:r>
          </a:p>
          <a:p>
            <a:pPr lvl="1"/>
            <a:r>
              <a:rPr lang="en-AU" dirty="0"/>
              <a:t>Extremely difficult to erase any information that has been placed on the Internet because information is easily duplicated</a:t>
            </a:r>
          </a:p>
          <a:p>
            <a:r>
              <a:rPr lang="en-AU" dirty="0"/>
              <a:t>Blogs can contain incorrect information or personal opinion, so can be unreliable sources of information</a:t>
            </a:r>
          </a:p>
          <a:p>
            <a:r>
              <a:rPr lang="en-AU" dirty="0"/>
              <a:t>Some people use blogs or the comments section on blog posts to harass or insult other people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19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Microblogging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form of broadcast communication that is similar to blogging</a:t>
            </a:r>
          </a:p>
          <a:p>
            <a:r>
              <a:rPr lang="en-AU" dirty="0"/>
              <a:t>The key difference is that smaller portions of content are shared on microblogs</a:t>
            </a:r>
          </a:p>
          <a:p>
            <a:r>
              <a:rPr lang="en-AU" dirty="0"/>
              <a:t>Well-known microblogging platforms include:</a:t>
            </a:r>
          </a:p>
          <a:p>
            <a:pPr lvl="1"/>
            <a:r>
              <a:rPr lang="en-AU" dirty="0"/>
              <a:t>Twitter</a:t>
            </a:r>
          </a:p>
          <a:p>
            <a:pPr lvl="1"/>
            <a:r>
              <a:rPr lang="en-AU" dirty="0"/>
              <a:t>Tumblr</a:t>
            </a:r>
          </a:p>
          <a:p>
            <a:pPr lvl="1"/>
            <a:r>
              <a:rPr lang="en-AU" dirty="0"/>
              <a:t>Pinterest</a:t>
            </a:r>
          </a:p>
          <a:p>
            <a:pPr lvl="1"/>
            <a:r>
              <a:rPr lang="en-AU" dirty="0"/>
              <a:t>Instagram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576" y="4411580"/>
            <a:ext cx="3354325" cy="19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Wikis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set of </a:t>
            </a:r>
            <a:r>
              <a:rPr lang="en-AU" dirty="0" smtClean="0"/>
              <a:t>public webpages </a:t>
            </a:r>
            <a:r>
              <a:rPr lang="en-AU" dirty="0"/>
              <a:t>that can be edited by </a:t>
            </a:r>
            <a:r>
              <a:rPr lang="en-AU" dirty="0" smtClean="0"/>
              <a:t>anyone, which encourages collaboration</a:t>
            </a:r>
          </a:p>
          <a:p>
            <a:pPr lvl="1"/>
            <a:r>
              <a:rPr lang="en-AU" dirty="0" smtClean="0"/>
              <a:t>Can also have private wikis that can only be edited by authorised people</a:t>
            </a:r>
          </a:p>
          <a:p>
            <a:r>
              <a:rPr lang="en-AU" dirty="0" smtClean="0"/>
              <a:t>Created </a:t>
            </a:r>
            <a:r>
              <a:rPr lang="en-AU" dirty="0"/>
              <a:t>by Ward Cunningham in </a:t>
            </a:r>
            <a:r>
              <a:rPr lang="en-AU" dirty="0" smtClean="0"/>
              <a:t>1995. Named after the ‘wiki-wiki’ shuttle buses in Hawaii (‘wiki’ means ‘quick’ in Hawaiian)</a:t>
            </a:r>
          </a:p>
          <a:p>
            <a:r>
              <a:rPr lang="en-AU" dirty="0" smtClean="0"/>
              <a:t>Wiki pages are written in plain text, with wiki </a:t>
            </a:r>
            <a:r>
              <a:rPr lang="en-AU" dirty="0" err="1" smtClean="0"/>
              <a:t>markup</a:t>
            </a:r>
            <a:r>
              <a:rPr lang="en-AU" dirty="0" smtClean="0"/>
              <a:t> used to add formatting (italicise text, add links etc.)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854" y="2970877"/>
            <a:ext cx="1467436" cy="15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Wikipedia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Wikipedia is the best known wiki. Launched in 2001 by Jimmy Wales and Larry Sanger</a:t>
            </a:r>
          </a:p>
          <a:p>
            <a:r>
              <a:rPr lang="en-AU" dirty="0" smtClean="0"/>
              <a:t>Today, it has over 5.3 million English articles with around 20,000 articles added each month </a:t>
            </a:r>
          </a:p>
          <a:p>
            <a:r>
              <a:rPr lang="en-AU" dirty="0"/>
              <a:t>Funded by grants and</a:t>
            </a:r>
            <a:br>
              <a:rPr lang="en-AU" dirty="0"/>
            </a:br>
            <a:r>
              <a:rPr lang="en-AU" dirty="0"/>
              <a:t>public donations</a:t>
            </a:r>
          </a:p>
          <a:p>
            <a:r>
              <a:rPr lang="en-AU" dirty="0" smtClean="0"/>
              <a:t>Wikipedia runs on the </a:t>
            </a:r>
            <a:br>
              <a:rPr lang="en-AU" dirty="0" smtClean="0"/>
            </a:br>
            <a:r>
              <a:rPr lang="en-AU" dirty="0" err="1" smtClean="0"/>
              <a:t>MediaWiki</a:t>
            </a:r>
            <a:r>
              <a:rPr lang="en-AU" dirty="0" smtClean="0"/>
              <a:t> software </a:t>
            </a:r>
            <a:br>
              <a:rPr lang="en-AU" dirty="0" smtClean="0"/>
            </a:br>
            <a:r>
              <a:rPr lang="en-AU" dirty="0" smtClean="0"/>
              <a:t>platform and is hosted</a:t>
            </a:r>
            <a:br>
              <a:rPr lang="en-AU" dirty="0" smtClean="0"/>
            </a:br>
            <a:r>
              <a:rPr lang="en-AU" dirty="0" smtClean="0"/>
              <a:t>on around 400 servers</a:t>
            </a:r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40" y="3538312"/>
            <a:ext cx="4249003" cy="3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1146</TotalTime>
  <Words>1146</Words>
  <Application>Microsoft Office PowerPoint</Application>
  <PresentationFormat>On-screen Show (4:3)</PresentationFormat>
  <Paragraphs>189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Helvetica</vt:lpstr>
      <vt:lpstr>Trebuchet MS</vt:lpstr>
      <vt:lpstr>Wingdings 3</vt:lpstr>
      <vt:lpstr>ヒラギノ角ゴ ProN W3</vt:lpstr>
      <vt:lpstr>Facet</vt:lpstr>
      <vt:lpstr>Publishing Online</vt:lpstr>
      <vt:lpstr>Today’s lecture</vt:lpstr>
      <vt:lpstr>Blogs</vt:lpstr>
      <vt:lpstr>Blogs</vt:lpstr>
      <vt:lpstr>Blogs - advantages</vt:lpstr>
      <vt:lpstr>Blogs - disadvantages</vt:lpstr>
      <vt:lpstr>Microblogging</vt:lpstr>
      <vt:lpstr>Wikis</vt:lpstr>
      <vt:lpstr>Wikipedia</vt:lpstr>
      <vt:lpstr>Wikipedia</vt:lpstr>
      <vt:lpstr>Wikipedia - vandalism</vt:lpstr>
      <vt:lpstr>Wikipedia - vandalism</vt:lpstr>
      <vt:lpstr>Wikipedia’s reliability</vt:lpstr>
      <vt:lpstr>Encyclopedia Britannica</vt:lpstr>
      <vt:lpstr>Other wikis</vt:lpstr>
      <vt:lpstr>Computer Science wiki</vt:lpstr>
      <vt:lpstr>Computer Science wiki</vt:lpstr>
      <vt:lpstr>Navigation bar</vt:lpstr>
      <vt:lpstr>Wiki markup</vt:lpstr>
      <vt:lpstr>Wiki markup - paragraphs</vt:lpstr>
      <vt:lpstr>Wiki markup - headings</vt:lpstr>
      <vt:lpstr>Wiki markup - formatting</vt:lpstr>
      <vt:lpstr>Wiki markup - links</vt:lpstr>
      <vt:lpstr>Wiki markup - links</vt:lpstr>
      <vt:lpstr>Wiki markup - links</vt:lpstr>
      <vt:lpstr>Wiki markup - lists</vt:lpstr>
      <vt:lpstr>Wiki markup - lists</vt:lpstr>
      <vt:lpstr>Questions</vt:lpstr>
      <vt:lpstr>Answers</vt:lpstr>
      <vt:lpstr>Answers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Reuel Baptista</dc:creator>
  <cp:lastModifiedBy>Reuel Baptista</cp:lastModifiedBy>
  <cp:revision>75</cp:revision>
  <dcterms:created xsi:type="dcterms:W3CDTF">2015-12-03T20:56:09Z</dcterms:created>
  <dcterms:modified xsi:type="dcterms:W3CDTF">2017-01-10T21:14:10Z</dcterms:modified>
</cp:coreProperties>
</file>