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  <p:sldId id="278" r:id="rId23"/>
    <p:sldId id="279" r:id="rId24"/>
    <p:sldId id="280" r:id="rId25"/>
    <p:sldId id="283" r:id="rId26"/>
    <p:sldId id="284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1911" autoAdjust="0"/>
  </p:normalViewPr>
  <p:slideViewPr>
    <p:cSldViewPr snapToGrid="0" snapToObjects="1">
      <p:cViewPr varScale="1">
        <p:scale>
          <a:sx n="108" d="100"/>
          <a:sy n="108" d="100"/>
        </p:scale>
        <p:origin x="17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959C4-5A40-4933-AB8A-47CAB3B327B0}" type="datetimeFigureOut">
              <a:rPr lang="en-NZ" smtClean="0"/>
              <a:t>11/01/2017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33530-2536-49A5-99BF-F2C73698D45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0692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33530-2536-49A5-99BF-F2C73698D459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3564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33530-2536-49A5-99BF-F2C73698D459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28176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33530-2536-49A5-99BF-F2C73698D459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54826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33530-2536-49A5-99BF-F2C73698D459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77391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33530-2536-49A5-99BF-F2C73698D459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1247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33530-2536-49A5-99BF-F2C73698D459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0253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33530-2536-49A5-99BF-F2C73698D459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260731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33530-2536-49A5-99BF-F2C73698D459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8296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33530-2536-49A5-99BF-F2C73698D459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00942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33530-2536-49A5-99BF-F2C73698D459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20547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33530-2536-49A5-99BF-F2C73698D459}" type="slidenum">
              <a:rPr lang="en-NZ" smtClean="0"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46660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33530-2536-49A5-99BF-F2C73698D459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57822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33530-2536-49A5-99BF-F2C73698D459}" type="slidenum">
              <a:rPr lang="en-NZ" smtClean="0"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19499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33530-2536-49A5-99BF-F2C73698D459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86556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82312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lvl="2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07826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31194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33530-2536-49A5-99BF-F2C73698D459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4502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33530-2536-49A5-99BF-F2C73698D459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45489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33530-2536-49A5-99BF-F2C73698D459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0762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05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9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4609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639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923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431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74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3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1430866"/>
            <a:ext cx="7260569" cy="4793057"/>
          </a:xfrm>
        </p:spPr>
        <p:txBody>
          <a:bodyPr/>
          <a:lstStyle>
            <a:lvl1pPr>
              <a:spcBef>
                <a:spcPts val="20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4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4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33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5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69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8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3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45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7721645" y="1"/>
            <a:ext cx="1439693" cy="6866466"/>
          </a:xfrm>
          <a:custGeom>
            <a:avLst/>
            <a:gdLst/>
            <a:ahLst/>
            <a:cxnLst/>
            <a:rect l="l" t="t" r="r" b="b"/>
            <a:pathLst>
              <a:path w="2269442" h="6866466">
                <a:moveTo>
                  <a:pt x="2023534" y="0"/>
                </a:moveTo>
                <a:lnTo>
                  <a:pt x="0" y="6858000"/>
                </a:lnTo>
                <a:lnTo>
                  <a:pt x="2269067" y="6866466"/>
                </a:lnTo>
                <a:cubicBezTo>
                  <a:pt x="2271889" y="4580466"/>
                  <a:pt x="2257778" y="2294466"/>
                  <a:pt x="2260600" y="8466"/>
                </a:cubicBezTo>
                <a:lnTo>
                  <a:pt x="2023534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7917436" y="-8467"/>
            <a:ext cx="1235869" cy="6866467"/>
          </a:xfrm>
          <a:custGeom>
            <a:avLst/>
            <a:gdLst/>
            <a:ahLst/>
            <a:cxnLst/>
            <a:rect l="l" t="t" r="r" b="b"/>
            <a:pathLst>
              <a:path w="1948147" h="6866467">
                <a:moveTo>
                  <a:pt x="0" y="0"/>
                </a:moveTo>
                <a:lnTo>
                  <a:pt x="1202267" y="6866467"/>
                </a:lnTo>
                <a:lnTo>
                  <a:pt x="1947333" y="6866467"/>
                </a:lnTo>
                <a:cubicBezTo>
                  <a:pt x="1944511" y="4577645"/>
                  <a:pt x="1950155" y="2288822"/>
                  <a:pt x="1947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7556901" y="3920066"/>
            <a:ext cx="1594560" cy="2937933"/>
          </a:xfrm>
          <a:custGeom>
            <a:avLst/>
            <a:gdLst/>
            <a:ahLst/>
            <a:cxnLst/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2"/>
          <p:cNvSpPr/>
          <p:nvPr/>
        </p:nvSpPr>
        <p:spPr>
          <a:xfrm>
            <a:off x="7793904" y="-8467"/>
            <a:ext cx="1359401" cy="6866467"/>
          </a:xfrm>
          <a:custGeom>
            <a:avLst/>
            <a:gdLst/>
            <a:ahLst/>
            <a:cxnLst/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8609304" y="-8467"/>
            <a:ext cx="544002" cy="6866467"/>
          </a:xfrm>
          <a:custGeom>
            <a:avLst/>
            <a:gdLst/>
            <a:ahLst/>
            <a:cxnLst/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5"/>
          <p:cNvSpPr/>
          <p:nvPr/>
        </p:nvSpPr>
        <p:spPr>
          <a:xfrm>
            <a:off x="8460313" y="4893733"/>
            <a:ext cx="694069" cy="1964267"/>
          </a:xfrm>
          <a:custGeom>
            <a:avLst/>
            <a:gdLst/>
            <a:ahLst/>
            <a:cxnLst/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96333" y="338667"/>
            <a:ext cx="7260568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296332" y="1540933"/>
            <a:ext cx="7260569" cy="458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213745" y="6223925"/>
            <a:ext cx="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296332" y="6223925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7044263" y="6223924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5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45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nwy2MPT5R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slation.govt.nz/act/public/2007/0007/latest/DLM405134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ums.cs.auckland.ac.nz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://www.airliners.net/forum/" TargetMode="External"/><Relationship Id="rId4" Type="http://schemas.openxmlformats.org/officeDocument/2006/relationships/hyperlink" Target="https://forum.openoffice.org/en/foru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01emailetiquettetips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lbion.com/netiquette/" TargetMode="External"/><Relationship Id="rId4" Type="http://schemas.openxmlformats.org/officeDocument/2006/relationships/hyperlink" Target="http://www.faqs.org/rfcs/rfc1855.html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305474"/>
            <a:ext cx="5826719" cy="1646302"/>
          </a:xfrm>
        </p:spPr>
        <p:txBody>
          <a:bodyPr/>
          <a:lstStyle/>
          <a:p>
            <a:r>
              <a:rPr lang="en-US" dirty="0"/>
              <a:t>Electronic Communication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3951774"/>
            <a:ext cx="5826719" cy="1096899"/>
          </a:xfrm>
        </p:spPr>
        <p:txBody>
          <a:bodyPr/>
          <a:lstStyle/>
          <a:p>
            <a:r>
              <a:rPr lang="en-NZ" dirty="0"/>
              <a:t>Lecture 5 – COMPSCI111/111G SS 2017</a:t>
            </a:r>
            <a:endParaRPr lang="en-US" dirty="0"/>
          </a:p>
        </p:txBody>
      </p:sp>
      <p:pic>
        <p:nvPicPr>
          <p:cNvPr id="1026" name="Picture 2" descr="http://clickmail.com/whitelist/wp-content/uploads/2015/07/spam_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460" y="4561183"/>
            <a:ext cx="3329940" cy="22295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26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Email - privacy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1430866"/>
            <a:ext cx="7260569" cy="4994318"/>
          </a:xfrm>
        </p:spPr>
        <p:txBody>
          <a:bodyPr/>
          <a:lstStyle/>
          <a:p>
            <a:r>
              <a:rPr lang="en-NZ" dirty="0"/>
              <a:t>Email is not a very secure means of communication</a:t>
            </a:r>
          </a:p>
          <a:p>
            <a:pPr lvl="1"/>
            <a:r>
              <a:rPr lang="en-NZ" dirty="0"/>
              <a:t>Can be read in transit</a:t>
            </a:r>
          </a:p>
          <a:p>
            <a:pPr lvl="1"/>
            <a:r>
              <a:rPr lang="en-NZ" dirty="0"/>
              <a:t>Can be read by the mail server administrator or stolen from the mail server</a:t>
            </a:r>
          </a:p>
          <a:p>
            <a:r>
              <a:rPr lang="en-NZ" dirty="0"/>
              <a:t>Email in employment</a:t>
            </a:r>
          </a:p>
          <a:p>
            <a:pPr lvl="1"/>
            <a:r>
              <a:rPr lang="en-NZ" dirty="0"/>
              <a:t>Generally, employers reserve the right to read your emails on the company’s email system</a:t>
            </a:r>
          </a:p>
          <a:p>
            <a:r>
              <a:rPr lang="en-NZ" dirty="0"/>
              <a:t>Making email more secure</a:t>
            </a:r>
          </a:p>
          <a:p>
            <a:pPr lvl="1"/>
            <a:r>
              <a:rPr lang="en-NZ" dirty="0"/>
              <a:t>Email encryption tools such as PGP</a:t>
            </a:r>
          </a:p>
          <a:p>
            <a:pPr lvl="2"/>
            <a:r>
              <a:rPr lang="en-NZ" dirty="0"/>
              <a:t>Some email clients have encryption functionality</a:t>
            </a:r>
          </a:p>
          <a:p>
            <a:pPr lvl="1"/>
            <a:r>
              <a:rPr lang="en-NZ" dirty="0"/>
              <a:t>Keep your account details secure and use 2FA</a:t>
            </a:r>
          </a:p>
          <a:p>
            <a:pPr lvl="2"/>
            <a:endParaRPr lang="en-NZ" dirty="0"/>
          </a:p>
          <a:p>
            <a:pPr lvl="1"/>
            <a:endParaRPr lang="en-NZ" dirty="0"/>
          </a:p>
          <a:p>
            <a:endParaRPr lang="en-NZ" dirty="0"/>
          </a:p>
        </p:txBody>
      </p:sp>
      <p:pic>
        <p:nvPicPr>
          <p:cNvPr id="3076" name="Picture 4" descr="https://www.zixcorp.com/sites/default/files/wp-content/uploads/2014/06/shutterstock_1649323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563" y="4539234"/>
            <a:ext cx="1995678" cy="199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30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Email - spam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Unsolicited, bulk email containing promises of money, fame, free prizes etc.</a:t>
            </a:r>
          </a:p>
          <a:p>
            <a:pPr lvl="1"/>
            <a:r>
              <a:rPr lang="en-NZ" dirty="0"/>
              <a:t>Name comes from the Monty Python </a:t>
            </a:r>
            <a:r>
              <a:rPr lang="en-NZ" i="1" dirty="0"/>
              <a:t>Spam</a:t>
            </a:r>
            <a:r>
              <a:rPr lang="en-NZ" dirty="0"/>
              <a:t> </a:t>
            </a:r>
            <a:r>
              <a:rPr lang="en-NZ" dirty="0">
                <a:hlinkClick r:id="rId3"/>
              </a:rPr>
              <a:t>sketch</a:t>
            </a:r>
            <a:endParaRPr lang="en-NZ" dirty="0"/>
          </a:p>
          <a:p>
            <a:r>
              <a:rPr lang="en-NZ" dirty="0"/>
              <a:t>A major problem; in 2010, approx. 80% of emails were spam</a:t>
            </a:r>
          </a:p>
          <a:p>
            <a:r>
              <a:rPr lang="en-NZ" dirty="0"/>
              <a:t>Some spam emails contain attachments or links that can infect a computer with malware</a:t>
            </a:r>
          </a:p>
          <a:p>
            <a:r>
              <a:rPr lang="en-NZ" dirty="0"/>
              <a:t>Most email providers have spam filters that divert spam emails to the Junk folder</a:t>
            </a:r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" y="5776249"/>
            <a:ext cx="837247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1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Email - spam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>
                <a:hlinkClick r:id="rId3"/>
              </a:rPr>
              <a:t>Unsolicited Electronic Messages Act 2007</a:t>
            </a:r>
            <a:endParaRPr lang="en-NZ" dirty="0"/>
          </a:p>
          <a:p>
            <a:pPr lvl="1"/>
            <a:r>
              <a:rPr lang="en-NZ" dirty="0"/>
              <a:t>Aim: reduce the harm caused by spam, require an unsubscribe feature and deter people from sending spam</a:t>
            </a:r>
          </a:p>
          <a:p>
            <a:r>
              <a:rPr lang="en-NZ" dirty="0"/>
              <a:t>s6: the Act regulates </a:t>
            </a:r>
            <a:r>
              <a:rPr lang="en-NZ" b="1" dirty="0"/>
              <a:t>commercial electronic messages</a:t>
            </a:r>
            <a:r>
              <a:rPr lang="en-NZ" dirty="0"/>
              <a:t>; any message that promotes a good or service</a:t>
            </a:r>
          </a:p>
          <a:p>
            <a:pPr lvl="1"/>
            <a:r>
              <a:rPr lang="en-NZ" dirty="0"/>
              <a:t>s5: </a:t>
            </a:r>
            <a:r>
              <a:rPr lang="en-NZ" b="1" dirty="0"/>
              <a:t>electronic message</a:t>
            </a:r>
            <a:r>
              <a:rPr lang="en-NZ" dirty="0"/>
              <a:t> is any message sent using a telecommunications service (</a:t>
            </a:r>
            <a:r>
              <a:rPr lang="en-NZ" dirty="0" err="1"/>
              <a:t>eg</a:t>
            </a:r>
            <a:r>
              <a:rPr lang="en-NZ" dirty="0"/>
              <a:t>. email, fax, txt)</a:t>
            </a:r>
          </a:p>
          <a:p>
            <a:r>
              <a:rPr lang="en-NZ" dirty="0"/>
              <a:t>s8: the Act applies to anyone who lives or does business in NZ</a:t>
            </a:r>
          </a:p>
        </p:txBody>
      </p:sp>
    </p:spTree>
    <p:extLst>
      <p:ext uri="{BB962C8B-B14F-4D97-AF65-F5344CB8AC3E}">
        <p14:creationId xmlns:p14="http://schemas.microsoft.com/office/powerpoint/2010/main" val="333054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Email - spam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The Act prohibits:</a:t>
            </a:r>
          </a:p>
          <a:p>
            <a:pPr lvl="1"/>
            <a:r>
              <a:rPr lang="en-NZ" dirty="0"/>
              <a:t>s9: sending an unsolicited commercial electronic message with a NZ link</a:t>
            </a:r>
          </a:p>
          <a:p>
            <a:pPr lvl="1"/>
            <a:r>
              <a:rPr lang="en-NZ" dirty="0"/>
              <a:t>s10: sending a commercial electronic message without sender information</a:t>
            </a:r>
          </a:p>
          <a:p>
            <a:pPr lvl="1"/>
            <a:r>
              <a:rPr lang="en-NZ" dirty="0"/>
              <a:t>s11: sending a commercial electronic message without an unsubscribe function</a:t>
            </a:r>
          </a:p>
          <a:p>
            <a:r>
              <a:rPr lang="en-NZ" dirty="0"/>
              <a:t>Penalties include:</a:t>
            </a:r>
          </a:p>
          <a:p>
            <a:pPr lvl="1"/>
            <a:r>
              <a:rPr lang="en-NZ" dirty="0"/>
              <a:t>Fines of up to $200,000</a:t>
            </a:r>
          </a:p>
          <a:p>
            <a:pPr lvl="1"/>
            <a:r>
              <a:rPr lang="en-NZ" dirty="0"/>
              <a:t>Payment of compensation to people affected by the spam</a:t>
            </a:r>
          </a:p>
          <a:p>
            <a:pPr lvl="1"/>
            <a:endParaRPr lang="en-NZ" dirty="0"/>
          </a:p>
          <a:p>
            <a:pPr lvl="1"/>
            <a:endParaRPr lang="en-NZ" dirty="0"/>
          </a:p>
        </p:txBody>
      </p:sp>
      <p:pic>
        <p:nvPicPr>
          <p:cNvPr id="1026" name="Picture 2" descr="http://www.texasenterprise.utexas.edu/sites/texasenterprise.utexas.edu/files/SpamRankingsTxE3x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255" y="5397398"/>
            <a:ext cx="2223586" cy="133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64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Instant messaging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Instant Messaging (IM) is a way of immediately sending messages over the Internet</a:t>
            </a:r>
          </a:p>
          <a:p>
            <a:r>
              <a:rPr lang="en-NZ" dirty="0"/>
              <a:t>A synchronous means of communication</a:t>
            </a:r>
          </a:p>
          <a:p>
            <a:r>
              <a:rPr lang="en-NZ" dirty="0"/>
              <a:t>In 2015, there were </a:t>
            </a:r>
            <a:r>
              <a:rPr lang="en-NZ" dirty="0" smtClean="0"/>
              <a:t>around 3.2 </a:t>
            </a:r>
            <a:r>
              <a:rPr lang="en-NZ" dirty="0"/>
              <a:t>billion IM accounts. </a:t>
            </a:r>
            <a:r>
              <a:rPr lang="en-NZ" dirty="0" err="1"/>
              <a:t>Whatsapp</a:t>
            </a:r>
            <a:r>
              <a:rPr lang="en-NZ" dirty="0"/>
              <a:t> and FB Messenger were the most popular IM apps</a:t>
            </a:r>
          </a:p>
          <a:p>
            <a:r>
              <a:rPr lang="en-NZ" dirty="0"/>
              <a:t>Some IM apps offer end-to-end encryption for conversations (</a:t>
            </a:r>
            <a:r>
              <a:rPr lang="en-NZ" dirty="0" err="1"/>
              <a:t>eg</a:t>
            </a:r>
            <a:r>
              <a:rPr lang="en-NZ" dirty="0"/>
              <a:t>. Telegram, FB Messenger)</a:t>
            </a:r>
          </a:p>
          <a:p>
            <a:endParaRPr lang="en-NZ" dirty="0"/>
          </a:p>
        </p:txBody>
      </p:sp>
      <p:pic>
        <p:nvPicPr>
          <p:cNvPr id="2050" name="Picture 2" descr="https://media.licdn.com/mpr/mpr/AAEAAQAAAAAAAAVfAAAAJDEwNDIyZThmLTlhODItNDlkZS1iNWZkLWRmNDdhMjgzYWIwM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615" y="5372793"/>
            <a:ext cx="2184771" cy="125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62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Instant messaging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Sender’s IM client connects to the server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92" y="2560321"/>
            <a:ext cx="6713090" cy="33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2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Instant messaging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Server helps clients to exchange IP addresses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02" y="2220843"/>
            <a:ext cx="7259637" cy="346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7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Instant messaging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Once connected, sender and recipient can chat without needing the server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469" y="2762794"/>
            <a:ext cx="6657063" cy="324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1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Forums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Forums are an online discussion group about a particular topic</a:t>
            </a:r>
          </a:p>
          <a:p>
            <a:r>
              <a:rPr lang="en-NZ" dirty="0"/>
              <a:t>A form of asynchronous communication</a:t>
            </a:r>
          </a:p>
          <a:p>
            <a:r>
              <a:rPr lang="en-NZ" dirty="0"/>
              <a:t>Different kinds of forums:</a:t>
            </a:r>
          </a:p>
          <a:p>
            <a:pPr lvl="1"/>
            <a:r>
              <a:rPr lang="en-NZ" dirty="0"/>
              <a:t>Class forum for </a:t>
            </a:r>
            <a:r>
              <a:rPr lang="en-NZ" dirty="0">
                <a:hlinkClick r:id="rId3"/>
              </a:rPr>
              <a:t>COMPSCI111/111G SS 2017</a:t>
            </a:r>
            <a:endParaRPr lang="en-NZ" dirty="0"/>
          </a:p>
          <a:p>
            <a:pPr lvl="1"/>
            <a:r>
              <a:rPr lang="en-NZ" dirty="0"/>
              <a:t>Apps have forums where users can help each other (</a:t>
            </a:r>
            <a:r>
              <a:rPr lang="en-NZ" dirty="0" err="1"/>
              <a:t>eg</a:t>
            </a:r>
            <a:r>
              <a:rPr lang="en-NZ" dirty="0"/>
              <a:t>. OpenOffice </a:t>
            </a:r>
            <a:r>
              <a:rPr lang="en-NZ" dirty="0">
                <a:hlinkClick r:id="rId4"/>
              </a:rPr>
              <a:t>forum</a:t>
            </a:r>
            <a:r>
              <a:rPr lang="en-NZ" dirty="0"/>
              <a:t>)</a:t>
            </a:r>
          </a:p>
          <a:p>
            <a:pPr lvl="1"/>
            <a:r>
              <a:rPr lang="en-NZ" dirty="0"/>
              <a:t>Forums for discussing different topics (</a:t>
            </a:r>
            <a:r>
              <a:rPr lang="en-NZ" dirty="0" err="1"/>
              <a:t>eg</a:t>
            </a:r>
            <a:r>
              <a:rPr lang="en-NZ" dirty="0"/>
              <a:t>. forum on </a:t>
            </a:r>
            <a:r>
              <a:rPr lang="en-NZ" dirty="0">
                <a:hlinkClick r:id="rId5"/>
              </a:rPr>
              <a:t>airplanes</a:t>
            </a:r>
            <a:r>
              <a:rPr lang="en-NZ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b="22125"/>
          <a:stretch/>
        </p:blipFill>
        <p:spPr>
          <a:xfrm>
            <a:off x="4498848" y="4988765"/>
            <a:ext cx="4166054" cy="170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Parts of a forum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6047" y="2020656"/>
            <a:ext cx="7259637" cy="3613614"/>
          </a:xfrm>
          <a:prstGeom prst="rect">
            <a:avLst/>
          </a:prstGeom>
        </p:spPr>
      </p:pic>
      <p:sp>
        <p:nvSpPr>
          <p:cNvPr id="11" name="Rectangle 5"/>
          <p:cNvSpPr>
            <a:spLocks/>
          </p:cNvSpPr>
          <p:nvPr/>
        </p:nvSpPr>
        <p:spPr bwMode="auto">
          <a:xfrm>
            <a:off x="4596841" y="1620435"/>
            <a:ext cx="2216806" cy="28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96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Topic (aka thread)</a:t>
            </a: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V="1">
            <a:off x="4146137" y="1762038"/>
            <a:ext cx="450704" cy="37563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Right Bracket 13"/>
          <p:cNvSpPr/>
          <p:nvPr/>
        </p:nvSpPr>
        <p:spPr>
          <a:xfrm>
            <a:off x="7791588" y="4533900"/>
            <a:ext cx="45719" cy="923960"/>
          </a:xfrm>
          <a:prstGeom prst="rightBracket">
            <a:avLst/>
          </a:prstGeom>
          <a:noFill/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Rectangle 5"/>
          <p:cNvSpPr>
            <a:spLocks/>
          </p:cNvSpPr>
          <p:nvPr/>
        </p:nvSpPr>
        <p:spPr bwMode="auto">
          <a:xfrm>
            <a:off x="7096125" y="6091120"/>
            <a:ext cx="653766" cy="28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96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Post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H="1">
            <a:off x="7677287" y="4886325"/>
            <a:ext cx="492539" cy="1262063"/>
          </a:xfrm>
          <a:custGeom>
            <a:avLst/>
            <a:gdLst>
              <a:gd name="connsiteX0" fmla="*/ 0 w 377942"/>
              <a:gd name="connsiteY0" fmla="*/ 0 h 728663"/>
              <a:gd name="connsiteX1" fmla="*/ 377942 w 377942"/>
              <a:gd name="connsiteY1" fmla="*/ 728663 h 728663"/>
              <a:gd name="connsiteX0" fmla="*/ 125995 w 503937"/>
              <a:gd name="connsiteY0" fmla="*/ 0 h 728663"/>
              <a:gd name="connsiteX1" fmla="*/ 503937 w 503937"/>
              <a:gd name="connsiteY1" fmla="*/ 728663 h 728663"/>
              <a:gd name="connsiteX0" fmla="*/ 0 w 763705"/>
              <a:gd name="connsiteY0" fmla="*/ 0 h 754857"/>
              <a:gd name="connsiteX1" fmla="*/ 763705 w 763705"/>
              <a:gd name="connsiteY1" fmla="*/ 754857 h 754857"/>
              <a:gd name="connsiteX0" fmla="*/ 0 w 763705"/>
              <a:gd name="connsiteY0" fmla="*/ 5222 h 760079"/>
              <a:gd name="connsiteX1" fmla="*/ 763705 w 763705"/>
              <a:gd name="connsiteY1" fmla="*/ 760079 h 760079"/>
              <a:gd name="connsiteX0" fmla="*/ 0 w 654167"/>
              <a:gd name="connsiteY0" fmla="*/ 6010 h 682286"/>
              <a:gd name="connsiteX1" fmla="*/ 654167 w 654167"/>
              <a:gd name="connsiteY1" fmla="*/ 682286 h 682286"/>
              <a:gd name="connsiteX0" fmla="*/ 140870 w 795037"/>
              <a:gd name="connsiteY0" fmla="*/ 0 h 676276"/>
              <a:gd name="connsiteX1" fmla="*/ 795037 w 795037"/>
              <a:gd name="connsiteY1" fmla="*/ 676276 h 676276"/>
              <a:gd name="connsiteX0" fmla="*/ 294434 w 583560"/>
              <a:gd name="connsiteY0" fmla="*/ 0 h 627730"/>
              <a:gd name="connsiteX1" fmla="*/ 583560 w 583560"/>
              <a:gd name="connsiteY1" fmla="*/ 627730 h 627730"/>
              <a:gd name="connsiteX0" fmla="*/ 549821 w 838947"/>
              <a:gd name="connsiteY0" fmla="*/ 0 h 627730"/>
              <a:gd name="connsiteX1" fmla="*/ 838947 w 838947"/>
              <a:gd name="connsiteY1" fmla="*/ 627730 h 627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8947" h="627730">
                <a:moveTo>
                  <a:pt x="549821" y="0"/>
                </a:moveTo>
                <a:cubicBezTo>
                  <a:pt x="-325582" y="7475"/>
                  <a:pt x="-101421" y="353885"/>
                  <a:pt x="838947" y="627730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Rectangle 5"/>
          <p:cNvSpPr>
            <a:spLocks/>
          </p:cNvSpPr>
          <p:nvPr/>
        </p:nvSpPr>
        <p:spPr bwMode="auto">
          <a:xfrm>
            <a:off x="6971210" y="1947974"/>
            <a:ext cx="866097" cy="55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96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Quote button</a:t>
            </a: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flipH="1" flipV="1">
            <a:off x="7434981" y="2502092"/>
            <a:ext cx="0" cy="997609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9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Looking at how different types of electronic communication work</a:t>
            </a:r>
          </a:p>
          <a:p>
            <a:pPr lvl="1"/>
            <a:r>
              <a:rPr lang="en-US" dirty="0"/>
              <a:t>Email</a:t>
            </a:r>
          </a:p>
          <a:p>
            <a:pPr lvl="1"/>
            <a:r>
              <a:rPr lang="en-US" dirty="0"/>
              <a:t>Instant messaging</a:t>
            </a:r>
          </a:p>
          <a:p>
            <a:pPr lvl="1"/>
            <a:r>
              <a:rPr lang="en-US" dirty="0"/>
              <a:t>Forums</a:t>
            </a:r>
          </a:p>
          <a:p>
            <a:r>
              <a:rPr lang="en-US" dirty="0"/>
              <a:t>Issues with electronic communication</a:t>
            </a:r>
          </a:p>
          <a:p>
            <a:pPr lvl="1"/>
            <a:r>
              <a:rPr lang="en-US" dirty="0"/>
              <a:t>Spam</a:t>
            </a:r>
          </a:p>
          <a:p>
            <a:pPr lvl="1"/>
            <a:r>
              <a:rPr lang="en-US" dirty="0"/>
              <a:t>Netiquette</a:t>
            </a:r>
          </a:p>
          <a:p>
            <a:pPr lvl="1"/>
            <a:r>
              <a:rPr lang="en-US" dirty="0"/>
              <a:t>Security issues</a:t>
            </a:r>
          </a:p>
          <a:p>
            <a:pPr lvl="1"/>
            <a:r>
              <a:rPr lang="en-US" dirty="0"/>
              <a:t>Authenticating users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06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Parts of a forum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Moderator: a forum user who can edit, delete or move posts or threads to help keep the forum tidy and organised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9637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Issues - attachments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An attachment is a file that is included within an email message, IM message or even a forum post</a:t>
            </a:r>
          </a:p>
          <a:p>
            <a:r>
              <a:rPr lang="en-NZ" dirty="0"/>
              <a:t>Attachments may contain malicious content so never open an attachment unless you are sure </a:t>
            </a:r>
            <a:r>
              <a:rPr lang="en-NZ" dirty="0" smtClean="0"/>
              <a:t>it is </a:t>
            </a:r>
            <a:r>
              <a:rPr lang="en-NZ" dirty="0"/>
              <a:t>from a reliable source</a:t>
            </a:r>
          </a:p>
          <a:p>
            <a:pPr lvl="1"/>
            <a:r>
              <a:rPr lang="en-NZ" dirty="0"/>
              <a:t>Another precaution is to scan the </a:t>
            </a:r>
            <a:br>
              <a:rPr lang="en-NZ" dirty="0"/>
            </a:br>
            <a:r>
              <a:rPr lang="en-NZ" dirty="0"/>
              <a:t>attachment using an anti-virus</a:t>
            </a:r>
            <a:br>
              <a:rPr lang="en-NZ" dirty="0"/>
            </a:br>
            <a:r>
              <a:rPr lang="en-NZ" dirty="0"/>
              <a:t>program</a:t>
            </a:r>
          </a:p>
          <a:p>
            <a:r>
              <a:rPr lang="en-NZ" dirty="0"/>
              <a:t>Attachments have been the</a:t>
            </a:r>
            <a:br>
              <a:rPr lang="en-NZ" dirty="0"/>
            </a:br>
            <a:r>
              <a:rPr lang="en-NZ" dirty="0"/>
              <a:t>main way that </a:t>
            </a:r>
            <a:r>
              <a:rPr lang="en-NZ" dirty="0" err="1"/>
              <a:t>Cryptolocker</a:t>
            </a:r>
            <a:r>
              <a:rPr lang="en-NZ" dirty="0"/>
              <a:t/>
            </a:r>
            <a:br>
              <a:rPr lang="en-NZ" dirty="0"/>
            </a:br>
            <a:r>
              <a:rPr lang="en-NZ" dirty="0"/>
              <a:t>ransomware has spread</a:t>
            </a:r>
          </a:p>
        </p:txBody>
      </p:sp>
      <p:pic>
        <p:nvPicPr>
          <p:cNvPr id="3074" name="Picture 2" descr="https://networkingiowa.files.wordpress.com/2013/11/email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30800" y="3365500"/>
            <a:ext cx="3111500" cy="332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84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Issues - misrepresentation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People can misrepresent themselves using electronic communication</a:t>
            </a:r>
          </a:p>
          <a:p>
            <a:pPr lvl="1"/>
            <a:r>
              <a:rPr lang="en-NZ" dirty="0"/>
              <a:t>Phishing emails claiming to be from your bank</a:t>
            </a:r>
          </a:p>
          <a:p>
            <a:pPr lvl="1"/>
            <a:r>
              <a:rPr lang="en-NZ" dirty="0"/>
              <a:t>False profiles on dating apps and social media</a:t>
            </a:r>
          </a:p>
          <a:p>
            <a:r>
              <a:rPr lang="en-NZ" dirty="0"/>
              <a:t>Always worth double-checking a message with the purported sender if you’re suspicious</a:t>
            </a:r>
          </a:p>
          <a:p>
            <a:pPr lvl="1"/>
            <a:endParaRPr lang="en-NZ" dirty="0"/>
          </a:p>
        </p:txBody>
      </p:sp>
      <p:pic>
        <p:nvPicPr>
          <p:cNvPr id="4098" name="Picture 2" descr="http://www.mailshark.com.au/wp-content/uploads/2015/02/MailShark-Kiwi-Bank-sc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1" y="4094103"/>
            <a:ext cx="3227158" cy="265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-media-cache-ak0.pinimg.com/originals/a3/57/2f/a3572f0a73f94b19347aefff0200d3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219" y="4094102"/>
            <a:ext cx="3034306" cy="265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41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Issues – Netiquette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Etiquette on the Internet; what is socially acceptable when communicating online</a:t>
            </a:r>
          </a:p>
          <a:p>
            <a:r>
              <a:rPr lang="en-NZ" dirty="0"/>
              <a:t>Examples:</a:t>
            </a:r>
          </a:p>
          <a:p>
            <a:pPr lvl="1"/>
            <a:r>
              <a:rPr lang="en-NZ" dirty="0"/>
              <a:t>Having a greeting and signature in your emails</a:t>
            </a:r>
          </a:p>
          <a:p>
            <a:pPr lvl="1"/>
            <a:r>
              <a:rPr lang="en-NZ" dirty="0"/>
              <a:t>Not using your </a:t>
            </a:r>
            <a:r>
              <a:rPr lang="en-NZ" dirty="0" err="1"/>
              <a:t>cellphone</a:t>
            </a:r>
            <a:r>
              <a:rPr lang="en-NZ" dirty="0"/>
              <a:t> in libraries and quiet spaces</a:t>
            </a:r>
          </a:p>
          <a:p>
            <a:r>
              <a:rPr lang="en-US" dirty="0"/>
              <a:t>Some reading:</a:t>
            </a:r>
          </a:p>
          <a:p>
            <a:pPr lvl="1"/>
            <a:r>
              <a:rPr lang="en-US" dirty="0">
                <a:hlinkClick r:id="rId3"/>
              </a:rPr>
              <a:t>http://www.101emailetiquettetips.com/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4"/>
              </a:rPr>
              <a:t>http://www.faqs.org/rfcs/rfc1855.html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5"/>
              </a:rPr>
              <a:t>http://www.albion.com/netiquette/</a:t>
            </a:r>
            <a:r>
              <a:rPr lang="en-US" dirty="0"/>
              <a:t>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8897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protocol should I choose on my email client if I want organize my emails into folders?</a:t>
            </a:r>
          </a:p>
          <a:p>
            <a:r>
              <a:rPr lang="en-US" dirty="0"/>
              <a:t>What is the difference between synchronous and asynchronous communications?</a:t>
            </a:r>
          </a:p>
          <a:p>
            <a:r>
              <a:rPr lang="en-US" dirty="0"/>
              <a:t>On a forum, what is a reply to a topic or thread called?</a:t>
            </a:r>
          </a:p>
          <a:p>
            <a:r>
              <a:rPr lang="en-US" dirty="0"/>
              <a:t>What is the domain name in this email address?</a:t>
            </a:r>
          </a:p>
          <a:p>
            <a:pPr marL="0" indent="0" algn="ctr">
              <a:buNone/>
            </a:pPr>
            <a:r>
              <a:rPr lang="en-US" dirty="0"/>
              <a:t>customer.help@pizza.co.nz</a:t>
            </a:r>
          </a:p>
          <a:p>
            <a:endParaRPr lang="en-US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6967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protocol should I choose on my email client if I want organize my emails into folders?</a:t>
            </a:r>
          </a:p>
          <a:p>
            <a:pPr lvl="1"/>
            <a:r>
              <a:rPr lang="en-US" dirty="0"/>
              <a:t>IMAP</a:t>
            </a:r>
          </a:p>
          <a:p>
            <a:r>
              <a:rPr lang="en-US" dirty="0"/>
              <a:t>What is the difference between synchronous and asynchronous communications?</a:t>
            </a:r>
          </a:p>
          <a:p>
            <a:pPr lvl="1"/>
            <a:r>
              <a:rPr lang="en-US" dirty="0"/>
              <a:t>Synchronous communications means the recipient receives the message immediately but asynchronous means the recipient gets the message after some time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3871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a forum, what is a reply to a topic or thread called?</a:t>
            </a:r>
          </a:p>
          <a:p>
            <a:pPr lvl="1"/>
            <a:r>
              <a:rPr lang="en-US" dirty="0"/>
              <a:t>Post</a:t>
            </a:r>
          </a:p>
          <a:p>
            <a:r>
              <a:rPr lang="en-US" dirty="0"/>
              <a:t>What is the domain name in this email address?</a:t>
            </a:r>
          </a:p>
          <a:p>
            <a:pPr marL="0" indent="0" algn="ctr">
              <a:buNone/>
            </a:pPr>
            <a:r>
              <a:rPr lang="en-US" dirty="0"/>
              <a:t>customer.help@</a:t>
            </a:r>
            <a:r>
              <a:rPr lang="en-US" b="1" dirty="0">
                <a:solidFill>
                  <a:srgbClr val="FF0000"/>
                </a:solidFill>
              </a:rPr>
              <a:t>pizza.co.nz</a:t>
            </a:r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5461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Email was invented in 1972. Three main protocols: POP3, IMAP, SMTP</a:t>
            </a:r>
          </a:p>
          <a:p>
            <a:r>
              <a:rPr lang="en-US" dirty="0"/>
              <a:t>IM and forums are other forms of electronic communication</a:t>
            </a:r>
          </a:p>
          <a:p>
            <a:r>
              <a:rPr lang="en-US" dirty="0"/>
              <a:t>Issues with electronic communication:</a:t>
            </a:r>
          </a:p>
          <a:p>
            <a:pPr lvl="1"/>
            <a:r>
              <a:rPr lang="en-US" dirty="0"/>
              <a:t>Spam</a:t>
            </a:r>
          </a:p>
          <a:p>
            <a:pPr lvl="1"/>
            <a:r>
              <a:rPr lang="en-US" dirty="0"/>
              <a:t>Attachments containing malware</a:t>
            </a:r>
          </a:p>
          <a:p>
            <a:pPr lvl="1"/>
            <a:r>
              <a:rPr lang="en-US" dirty="0"/>
              <a:t>Senders misrepresenting themselves</a:t>
            </a:r>
          </a:p>
          <a:p>
            <a:pPr lvl="1"/>
            <a:r>
              <a:rPr lang="en-US" dirty="0"/>
              <a:t>Securing communications using encryption, protecting account details, 2FA</a:t>
            </a:r>
          </a:p>
          <a:p>
            <a:pPr lvl="1"/>
            <a:r>
              <a:rPr lang="en-US" dirty="0"/>
              <a:t>Netiquette</a:t>
            </a:r>
          </a:p>
          <a:p>
            <a:pPr lvl="1"/>
            <a:endParaRPr lang="en-US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3864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Electronic Mail; a system for sending and receiving messages over the Internet</a:t>
            </a:r>
          </a:p>
          <a:p>
            <a:r>
              <a:rPr lang="en-US" dirty="0"/>
              <a:t>An asynchronous means of communication</a:t>
            </a:r>
          </a:p>
          <a:p>
            <a:r>
              <a:rPr lang="en-US" dirty="0"/>
              <a:t>Necessary to know the address of the recipient in order to send an email message</a:t>
            </a:r>
          </a:p>
        </p:txBody>
      </p:sp>
      <p:pic>
        <p:nvPicPr>
          <p:cNvPr id="2050" name="Picture 2" descr="http://blog.escanav.com/wp-content/uploads/2014/09/email_provid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392" y="4102100"/>
            <a:ext cx="243321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62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Email - history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1960s: initially, people would leave messages for each other on a mainframe</a:t>
            </a:r>
          </a:p>
          <a:p>
            <a:pPr lvl="1"/>
            <a:r>
              <a:rPr lang="en-NZ" dirty="0"/>
              <a:t>However, there was no way to send messages to people using other mainframes</a:t>
            </a:r>
          </a:p>
          <a:p>
            <a:r>
              <a:rPr lang="en-NZ" dirty="0"/>
              <a:t>1969: ARPANET connected mainframes together, providing the foundation for email</a:t>
            </a:r>
          </a:p>
          <a:p>
            <a:r>
              <a:rPr lang="en-NZ" dirty="0"/>
              <a:t>1972: Ray Tomlinson sends the first email, with addresses using the @ symbol</a:t>
            </a:r>
          </a:p>
          <a:p>
            <a:r>
              <a:rPr lang="en-NZ" dirty="0"/>
              <a:t>1976: email makes up 75% of </a:t>
            </a:r>
            <a:br>
              <a:rPr lang="en-NZ" dirty="0"/>
            </a:br>
            <a:r>
              <a:rPr lang="en-NZ" dirty="0"/>
              <a:t>ARPANET’s traffic</a:t>
            </a:r>
          </a:p>
          <a:p>
            <a:endParaRPr lang="en-NZ" dirty="0"/>
          </a:p>
        </p:txBody>
      </p:sp>
      <p:pic>
        <p:nvPicPr>
          <p:cNvPr id="1026" name="Picture 2" descr="https://www.wired.com/wp-content/uploads/blogs/wiredenterprise/wp-content/uploads/2012/08/ray-tomlinson-col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056" y="4813594"/>
            <a:ext cx="3206622" cy="180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62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Email - addresses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NZ" sz="3500" dirty="0"/>
              <a:t>reuel.baptista@auckland.ac.nz</a:t>
            </a:r>
          </a:p>
        </p:txBody>
      </p:sp>
      <p:sp>
        <p:nvSpPr>
          <p:cNvPr id="4" name="Rectangle 5"/>
          <p:cNvSpPr>
            <a:spLocks/>
          </p:cNvSpPr>
          <p:nvPr/>
        </p:nvSpPr>
        <p:spPr bwMode="auto">
          <a:xfrm>
            <a:off x="1097280" y="5067300"/>
            <a:ext cx="1783080" cy="115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96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Local part of the address, often a username</a:t>
            </a:r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 flipV="1">
            <a:off x="1988820" y="4243484"/>
            <a:ext cx="304800" cy="823816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 flipV="1">
            <a:off x="837116" y="4103426"/>
            <a:ext cx="2805243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V="1">
            <a:off x="4014656" y="4103426"/>
            <a:ext cx="2995744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H="1" flipV="1">
            <a:off x="5791200" y="4243484"/>
            <a:ext cx="304800" cy="823816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052060" y="5067719"/>
            <a:ext cx="1783080" cy="115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96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Domain name of the email server</a:t>
            </a:r>
          </a:p>
        </p:txBody>
      </p:sp>
    </p:spTree>
    <p:extLst>
      <p:ext uri="{BB962C8B-B14F-4D97-AF65-F5344CB8AC3E}">
        <p14:creationId xmlns:p14="http://schemas.microsoft.com/office/powerpoint/2010/main" val="164860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Email – composing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120" y="1814801"/>
            <a:ext cx="4069760" cy="4669126"/>
          </a:xfrm>
        </p:spPr>
      </p:pic>
      <p:grpSp>
        <p:nvGrpSpPr>
          <p:cNvPr id="22" name="Group 21"/>
          <p:cNvGrpSpPr/>
          <p:nvPr/>
        </p:nvGrpSpPr>
        <p:grpSpPr>
          <a:xfrm>
            <a:off x="6304164" y="2442214"/>
            <a:ext cx="1814184" cy="1028350"/>
            <a:chOff x="6304164" y="2442214"/>
            <a:chExt cx="1814184" cy="1028350"/>
          </a:xfrm>
        </p:grpSpPr>
        <p:sp>
          <p:nvSpPr>
            <p:cNvPr id="7" name="Right Bracket 6"/>
            <p:cNvSpPr/>
            <p:nvPr/>
          </p:nvSpPr>
          <p:spPr>
            <a:xfrm>
              <a:off x="6304164" y="2442214"/>
              <a:ext cx="45719" cy="1028350"/>
            </a:xfrm>
            <a:prstGeom prst="rightBracke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Rectangle 5"/>
            <p:cNvSpPr>
              <a:spLocks/>
            </p:cNvSpPr>
            <p:nvPr/>
          </p:nvSpPr>
          <p:spPr bwMode="auto">
            <a:xfrm>
              <a:off x="6995453" y="2814078"/>
              <a:ext cx="1122895" cy="284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40" bIns="0"/>
            <a:lstStyle>
              <a:lvl1pPr marL="39688">
                <a:spcBef>
                  <a:spcPct val="20000"/>
                </a:spcBef>
                <a:buFont typeface="Arial" panose="020B0604020202020204" pitchFamily="34" charset="0"/>
                <a:defRPr sz="46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40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Helvetica" panose="020B0604020202020204" pitchFamily="34" charset="0"/>
                  <a:ea typeface="ヒラギノ角ゴ ProN W3" charset="-128"/>
                  <a:sym typeface="Helvetica" panose="020B0604020202020204" pitchFamily="34" charset="0"/>
                </a:rPr>
                <a:t>Headers</a:t>
              </a:r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6349884" y="2967304"/>
              <a:ext cx="612026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0" name="Rectangle 5"/>
          <p:cNvSpPr>
            <a:spLocks/>
          </p:cNvSpPr>
          <p:nvPr/>
        </p:nvSpPr>
        <p:spPr bwMode="auto">
          <a:xfrm>
            <a:off x="1293945" y="1426258"/>
            <a:ext cx="905395" cy="28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96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Sender</a:t>
            </a: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 flipV="1">
            <a:off x="2182089" y="1624105"/>
            <a:ext cx="872835" cy="81810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Rectangle 5"/>
          <p:cNvSpPr>
            <a:spLocks/>
          </p:cNvSpPr>
          <p:nvPr/>
        </p:nvSpPr>
        <p:spPr bwMode="auto">
          <a:xfrm>
            <a:off x="830954" y="1934234"/>
            <a:ext cx="1173619" cy="28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96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Recipient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 flipV="1">
            <a:off x="2004572" y="2123509"/>
            <a:ext cx="1050351" cy="5947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" name="Rectangle 5"/>
          <p:cNvSpPr>
            <a:spLocks/>
          </p:cNvSpPr>
          <p:nvPr/>
        </p:nvSpPr>
        <p:spPr bwMode="auto">
          <a:xfrm>
            <a:off x="334468" y="2403522"/>
            <a:ext cx="1548011" cy="50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96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Carbon Copy (CC)</a:t>
            </a: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H="1" flipV="1">
            <a:off x="1694687" y="2798471"/>
            <a:ext cx="1360235" cy="11302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5"/>
          <p:cNvSpPr>
            <a:spLocks/>
          </p:cNvSpPr>
          <p:nvPr/>
        </p:nvSpPr>
        <p:spPr bwMode="auto">
          <a:xfrm>
            <a:off x="301687" y="3155540"/>
            <a:ext cx="1560035" cy="630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96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Blind carbon copy (BCC)</a:t>
            </a:r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 flipH="1">
            <a:off x="1861722" y="3154233"/>
            <a:ext cx="1204665" cy="15221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Rectangle 5"/>
          <p:cNvSpPr>
            <a:spLocks/>
          </p:cNvSpPr>
          <p:nvPr/>
        </p:nvSpPr>
        <p:spPr bwMode="auto">
          <a:xfrm>
            <a:off x="492964" y="3943529"/>
            <a:ext cx="1093589" cy="28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96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Subject</a:t>
            </a: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flipH="1">
            <a:off x="1428055" y="3414865"/>
            <a:ext cx="1626865" cy="642826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6304164" y="3543516"/>
            <a:ext cx="1814183" cy="2735364"/>
            <a:chOff x="6304164" y="2442214"/>
            <a:chExt cx="1814183" cy="2735364"/>
          </a:xfrm>
        </p:grpSpPr>
        <p:sp>
          <p:nvSpPr>
            <p:cNvPr id="32" name="Right Bracket 31"/>
            <p:cNvSpPr/>
            <p:nvPr/>
          </p:nvSpPr>
          <p:spPr>
            <a:xfrm>
              <a:off x="6304164" y="2442214"/>
              <a:ext cx="45720" cy="2735364"/>
            </a:xfrm>
            <a:prstGeom prst="rightBracke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33" name="Rectangle 5"/>
            <p:cNvSpPr>
              <a:spLocks/>
            </p:cNvSpPr>
            <p:nvPr/>
          </p:nvSpPr>
          <p:spPr bwMode="auto">
            <a:xfrm>
              <a:off x="6995452" y="3563598"/>
              <a:ext cx="1122895" cy="284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40" bIns="0"/>
            <a:lstStyle>
              <a:lvl1pPr marL="39688">
                <a:spcBef>
                  <a:spcPct val="20000"/>
                </a:spcBef>
                <a:buFont typeface="Arial" panose="020B0604020202020204" pitchFamily="34" charset="0"/>
                <a:defRPr sz="46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40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34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Helvetica" panose="020B0604020202020204" pitchFamily="34" charset="0"/>
                  <a:ea typeface="ヒラギノ角ゴ ProN W3" charset="-128"/>
                  <a:sym typeface="Helvetica" panose="020B0604020202020204" pitchFamily="34" charset="0"/>
                </a:rPr>
                <a:t>Message body</a:t>
              </a:r>
            </a:p>
          </p:txBody>
        </p:sp>
        <p:sp>
          <p:nvSpPr>
            <p:cNvPr id="34" name="Line 13"/>
            <p:cNvSpPr>
              <a:spLocks noChangeShapeType="1"/>
            </p:cNvSpPr>
            <p:nvPr/>
          </p:nvSpPr>
          <p:spPr bwMode="auto">
            <a:xfrm>
              <a:off x="6349883" y="3759784"/>
              <a:ext cx="612026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839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4" grpId="0"/>
      <p:bldP spid="15" grpId="0" animBg="1"/>
      <p:bldP spid="16" grpId="0"/>
      <p:bldP spid="17" grpId="0" animBg="1"/>
      <p:bldP spid="20" grpId="0"/>
      <p:bldP spid="21" grpId="0" animBg="1"/>
      <p:bldP spid="25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Email -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/>
              <a:t>Protocol: a standard for communicating</a:t>
            </a:r>
          </a:p>
          <a:p>
            <a:r>
              <a:rPr lang="en-NZ" dirty="0"/>
              <a:t>These email protocols are used by email clients (</a:t>
            </a:r>
            <a:r>
              <a:rPr lang="en-NZ" dirty="0" err="1"/>
              <a:t>eg</a:t>
            </a:r>
            <a:r>
              <a:rPr lang="en-NZ" dirty="0"/>
              <a:t>. Outlook, Apple Mail) to send and receive email</a:t>
            </a:r>
          </a:p>
          <a:p>
            <a:pPr lvl="1"/>
            <a:r>
              <a:rPr lang="en-NZ" dirty="0"/>
              <a:t>Webmail services such as Gmail and Hotmail use the same protocols</a:t>
            </a:r>
          </a:p>
          <a:p>
            <a:r>
              <a:rPr lang="en-NZ" dirty="0"/>
              <a:t>POP3 – Post Office Protocol v3:</a:t>
            </a:r>
          </a:p>
          <a:p>
            <a:pPr lvl="1"/>
            <a:r>
              <a:rPr lang="en-NZ" dirty="0"/>
              <a:t>Emails downloaded from </a:t>
            </a:r>
            <a:r>
              <a:rPr lang="en-NZ" dirty="0" smtClean="0"/>
              <a:t>the server </a:t>
            </a:r>
            <a:r>
              <a:rPr lang="en-NZ" dirty="0"/>
              <a:t>to the email client. Emails are then deleted from </a:t>
            </a:r>
            <a:r>
              <a:rPr lang="en-NZ" dirty="0" smtClean="0"/>
              <a:t>the server</a:t>
            </a:r>
            <a:endParaRPr lang="en-NZ" dirty="0"/>
          </a:p>
          <a:p>
            <a:pPr lvl="1"/>
            <a:r>
              <a:rPr lang="en-NZ" dirty="0"/>
              <a:t>No Internet connection needed to read downloaded </a:t>
            </a:r>
            <a:r>
              <a:rPr lang="en-NZ" dirty="0" smtClean="0"/>
              <a:t>messages</a:t>
            </a:r>
          </a:p>
          <a:p>
            <a:pPr lvl="1"/>
            <a:r>
              <a:rPr lang="en-NZ" dirty="0" smtClean="0"/>
              <a:t>Disadvantages:</a:t>
            </a:r>
            <a:endParaRPr lang="en-NZ" dirty="0"/>
          </a:p>
          <a:p>
            <a:pPr lvl="2"/>
            <a:r>
              <a:rPr lang="en-NZ" dirty="0"/>
              <a:t>If messages are deleted in the email client, then they are lost forever</a:t>
            </a:r>
          </a:p>
          <a:p>
            <a:pPr lvl="2"/>
            <a:r>
              <a:rPr lang="en-NZ" dirty="0"/>
              <a:t>Difficult to access your email from different devices</a:t>
            </a:r>
          </a:p>
          <a:p>
            <a:pPr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9896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Email -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IMAP – Internet Message Access Protocol:</a:t>
            </a:r>
          </a:p>
          <a:p>
            <a:pPr lvl="1"/>
            <a:r>
              <a:rPr lang="en-NZ" dirty="0"/>
              <a:t>Downloads a copy of emails to the email client and keeps emails on the server</a:t>
            </a:r>
          </a:p>
          <a:p>
            <a:pPr lvl="1"/>
            <a:r>
              <a:rPr lang="en-NZ" dirty="0"/>
              <a:t>Emails can only be read when online, although most email clients can store a copy for offline access</a:t>
            </a:r>
          </a:p>
          <a:p>
            <a:pPr lvl="1"/>
            <a:r>
              <a:rPr lang="en-NZ" dirty="0"/>
              <a:t>Provides other helpful features such as folders</a:t>
            </a:r>
          </a:p>
          <a:p>
            <a:pPr lvl="1"/>
            <a:r>
              <a:rPr lang="en-NZ" dirty="0"/>
              <a:t>Designed to allow users to access their emails from multiple devices</a:t>
            </a:r>
          </a:p>
          <a:p>
            <a:pPr marL="457200" lvl="1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629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Email -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SMTP - Simple Mail Transfer Protocol:</a:t>
            </a:r>
          </a:p>
          <a:p>
            <a:pPr lvl="1"/>
            <a:r>
              <a:rPr lang="en-NZ" dirty="0"/>
              <a:t>Used to send emails from an email client via the email server</a:t>
            </a:r>
          </a:p>
          <a:p>
            <a:pPr lvl="1"/>
            <a:endParaRPr lang="en-NZ" dirty="0"/>
          </a:p>
          <a:p>
            <a:pPr lvl="1"/>
            <a:endParaRPr lang="en-US" dirty="0"/>
          </a:p>
        </p:txBody>
      </p:sp>
      <p:pic>
        <p:nvPicPr>
          <p:cNvPr id="2050" name="Picture 2" descr="http://cdn2.hubspot.net/hubfs/26878/images/smtp_imap_pop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36" y="2805040"/>
            <a:ext cx="6049128" cy="28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/>
          </p:cNvSpPr>
          <p:nvPr/>
        </p:nvSpPr>
        <p:spPr bwMode="auto">
          <a:xfrm>
            <a:off x="296331" y="2964278"/>
            <a:ext cx="1783080" cy="48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96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Sender’s mail server</a:t>
            </a:r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2079411" y="3452853"/>
            <a:ext cx="770243" cy="52090"/>
          </a:xfrm>
          <a:prstGeom prst="line">
            <a:avLst/>
          </a:prstGeom>
          <a:noFill/>
          <a:ln w="31750">
            <a:solidFill>
              <a:srgbClr val="0070C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H="1">
            <a:off x="6419957" y="3297598"/>
            <a:ext cx="644629" cy="94525"/>
          </a:xfrm>
          <a:prstGeom prst="line">
            <a:avLst/>
          </a:prstGeom>
          <a:noFill/>
          <a:ln w="31750">
            <a:solidFill>
              <a:srgbClr val="0070C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>
            <a:off x="7064588" y="2809023"/>
            <a:ext cx="1783080" cy="48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96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Recipient’s mail server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3355759" y="5576041"/>
            <a:ext cx="2095278" cy="75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96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Server uses DNS to find recipient mail server’s IP address</a:t>
            </a: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3266983" y="4332303"/>
            <a:ext cx="301840" cy="1243738"/>
          </a:xfrm>
          <a:prstGeom prst="line">
            <a:avLst/>
          </a:prstGeom>
          <a:noFill/>
          <a:ln w="31750">
            <a:solidFill>
              <a:srgbClr val="0070C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Rectangle 13"/>
          <p:cNvSpPr>
            <a:spLocks/>
          </p:cNvSpPr>
          <p:nvPr/>
        </p:nvSpPr>
        <p:spPr bwMode="auto">
          <a:xfrm>
            <a:off x="2731360" y="6336706"/>
            <a:ext cx="3344075" cy="24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40" bIns="0"/>
          <a:lstStyle>
            <a:lvl1pPr marL="39688">
              <a:spcBef>
                <a:spcPct val="20000"/>
              </a:spcBef>
              <a:buFont typeface="Arial" panose="020B0604020202020204" pitchFamily="34" charset="0"/>
              <a:defRPr sz="46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400" dirty="0">
                <a:latin typeface="Helvetica" panose="020B0604020202020204" pitchFamily="34" charset="0"/>
                <a:ea typeface="ヒラギノ角ゴ ProN W3" charset="-128"/>
                <a:sym typeface="Helvetica" panose="020B0604020202020204" pitchFamily="34" charset="0"/>
              </a:rPr>
              <a:t>auckland.ac.nz   ⇆  130.216.159.127</a:t>
            </a:r>
          </a:p>
        </p:txBody>
      </p:sp>
    </p:spTree>
    <p:extLst>
      <p:ext uri="{BB962C8B-B14F-4D97-AF65-F5344CB8AC3E}">
        <p14:creationId xmlns:p14="http://schemas.microsoft.com/office/powerpoint/2010/main" val="351729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4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388</TotalTime>
  <Words>1171</Words>
  <Application>Microsoft Office PowerPoint</Application>
  <PresentationFormat>On-screen Show (4:3)</PresentationFormat>
  <Paragraphs>177</Paragraphs>
  <Slides>27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Helvetica</vt:lpstr>
      <vt:lpstr>Trebuchet MS</vt:lpstr>
      <vt:lpstr>Wingdings 3</vt:lpstr>
      <vt:lpstr>ヒラギノ角ゴ ProN W3</vt:lpstr>
      <vt:lpstr>Facet</vt:lpstr>
      <vt:lpstr>Electronic Communication</vt:lpstr>
      <vt:lpstr>Today’s lecture</vt:lpstr>
      <vt:lpstr>Email</vt:lpstr>
      <vt:lpstr>Email - history</vt:lpstr>
      <vt:lpstr>Email - addresses</vt:lpstr>
      <vt:lpstr>Email – composing</vt:lpstr>
      <vt:lpstr>Email - protocols</vt:lpstr>
      <vt:lpstr>Email - protocols</vt:lpstr>
      <vt:lpstr>Email - protocols</vt:lpstr>
      <vt:lpstr>Email - privacy</vt:lpstr>
      <vt:lpstr>Email - spam</vt:lpstr>
      <vt:lpstr>Email - spam</vt:lpstr>
      <vt:lpstr>Email - spam</vt:lpstr>
      <vt:lpstr>Instant messaging</vt:lpstr>
      <vt:lpstr>Instant messaging</vt:lpstr>
      <vt:lpstr>Instant messaging</vt:lpstr>
      <vt:lpstr>Instant messaging</vt:lpstr>
      <vt:lpstr>Forums</vt:lpstr>
      <vt:lpstr>Parts of a forum</vt:lpstr>
      <vt:lpstr>Parts of a forum</vt:lpstr>
      <vt:lpstr>Issues - attachments</vt:lpstr>
      <vt:lpstr>Issues - misrepresentation</vt:lpstr>
      <vt:lpstr>Issues – Netiquette</vt:lpstr>
      <vt:lpstr>Questions</vt:lpstr>
      <vt:lpstr>Answers</vt:lpstr>
      <vt:lpstr>Answers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Reuel Baptista</dc:creator>
  <cp:lastModifiedBy>Reuel Baptista</cp:lastModifiedBy>
  <cp:revision>46</cp:revision>
  <dcterms:created xsi:type="dcterms:W3CDTF">2015-12-03T20:56:09Z</dcterms:created>
  <dcterms:modified xsi:type="dcterms:W3CDTF">2017-01-10T21:13:51Z</dcterms:modified>
</cp:coreProperties>
</file>