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6" r:id="rId2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5526"/>
  </p:normalViewPr>
  <p:slideViewPr>
    <p:cSldViewPr snapToGrid="0" snapToObjects="1">
      <p:cViewPr varScale="1">
        <p:scale>
          <a:sx n="113" d="100"/>
          <a:sy n="113" d="100"/>
        </p:scale>
        <p:origin x="13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6661" tIns="48331" rIns="96661" bIns="48331" rtlCol="0"/>
          <a:lstStyle>
            <a:lvl1pPr algn="r">
              <a:defRPr sz="1300"/>
            </a:lvl1pPr>
          </a:lstStyle>
          <a:p>
            <a:fld id="{85886667-C3F2-7E4D-9A85-BB63C6DAB5B2}" type="datetimeFigureOut">
              <a:rPr lang="en-AU" smtClean="0"/>
              <a:t>2/01/2017</a:t>
            </a:fld>
            <a:endParaRPr lang="en-AU"/>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09930" y="4925408"/>
            <a:ext cx="5679440" cy="402987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6"/>
            <a:ext cx="3076363" cy="513507"/>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6"/>
            <a:ext cx="3076363" cy="513507"/>
          </a:xfrm>
          <a:prstGeom prst="rect">
            <a:avLst/>
          </a:prstGeom>
        </p:spPr>
        <p:txBody>
          <a:bodyPr vert="horz" lIns="96661" tIns="48331" rIns="96661" bIns="48331" rtlCol="0" anchor="b"/>
          <a:lstStyle>
            <a:lvl1pPr algn="r">
              <a:defRPr sz="1300"/>
            </a:lvl1pPr>
          </a:lstStyle>
          <a:p>
            <a:fld id="{A6E7458D-E925-BB4E-A548-A70B22FDCAC9}" type="slidenum">
              <a:rPr lang="en-AU" smtClean="0"/>
              <a:t>‹#›</a:t>
            </a:fld>
            <a:endParaRPr lang="en-AU"/>
          </a:p>
        </p:txBody>
      </p:sp>
    </p:spTree>
    <p:extLst>
      <p:ext uri="{BB962C8B-B14F-4D97-AF65-F5344CB8AC3E}">
        <p14:creationId xmlns:p14="http://schemas.microsoft.com/office/powerpoint/2010/main" val="156267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charset="0"/>
              <a:buChar char="•"/>
            </a:pPr>
            <a:r>
              <a:rPr lang="en-AU" smtClean="0"/>
              <a:t>Plan for this</a:t>
            </a:r>
            <a:r>
              <a:rPr lang="en-AU" baseline="0" smtClean="0"/>
              <a:t> lecture is to understand the difference between analogue and digital information, and what this means when we store information on a computer</a:t>
            </a:r>
          </a:p>
          <a:p>
            <a:pPr marL="181240" indent="-181240">
              <a:buFont typeface="Arial" charset="0"/>
              <a:buChar char="•"/>
            </a:pPr>
            <a:r>
              <a:rPr lang="en-AU" smtClean="0"/>
              <a:t>Learn how to convert between</a:t>
            </a:r>
            <a:r>
              <a:rPr lang="en-AU" baseline="0" smtClean="0"/>
              <a:t> decimal numbers and binary numbers</a:t>
            </a:r>
          </a:p>
          <a:p>
            <a:pPr marL="181240" indent="-181240">
              <a:buFont typeface="Arial" charset="0"/>
              <a:buChar char="•"/>
            </a:pPr>
            <a:endParaRPr lang="en-AU" dirty="0"/>
          </a:p>
        </p:txBody>
      </p:sp>
      <p:sp>
        <p:nvSpPr>
          <p:cNvPr id="4" name="Slide Number Placeholder 3"/>
          <p:cNvSpPr>
            <a:spLocks noGrp="1"/>
          </p:cNvSpPr>
          <p:nvPr>
            <p:ph type="sldNum" sz="quarter" idx="10"/>
          </p:nvPr>
        </p:nvSpPr>
        <p:spPr/>
        <p:txBody>
          <a:bodyPr/>
          <a:lstStyle/>
          <a:p>
            <a:fld id="{A6E7458D-E925-BB4E-A548-A70B22FDCAC9}" type="slidenum">
              <a:rPr lang="en-AU" smtClean="0"/>
              <a:t>2</a:t>
            </a:fld>
            <a:endParaRPr lang="en-AU"/>
          </a:p>
        </p:txBody>
      </p:sp>
    </p:spTree>
    <p:extLst>
      <p:ext uri="{BB962C8B-B14F-4D97-AF65-F5344CB8AC3E}">
        <p14:creationId xmlns:p14="http://schemas.microsoft.com/office/powerpoint/2010/main" val="151266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Using underscore</a:t>
            </a:r>
            <a:r>
              <a:rPr lang="en-NZ" baseline="0" smtClean="0"/>
              <a:t> 2 and underscore 10 to distinguish between binary and decimal numbers</a:t>
            </a:r>
            <a:endParaRPr lang="en-NZ" smtClean="0"/>
          </a:p>
          <a:p>
            <a:pPr marL="181240" indent="-181240">
              <a:buFont typeface="Arial" panose="020B0604020202020204" pitchFamily="34" charset="0"/>
              <a:buChar char="•"/>
            </a:pPr>
            <a:r>
              <a:rPr lang="en-NZ" smtClean="0"/>
              <a:t>So:</a:t>
            </a:r>
          </a:p>
          <a:p>
            <a:pPr marL="664546" lvl="1" indent="-181240">
              <a:buFont typeface="Arial" panose="020B0604020202020204" pitchFamily="34" charset="0"/>
              <a:buChar char="•"/>
            </a:pPr>
            <a:r>
              <a:rPr lang="en-NZ" smtClean="0"/>
              <a:t>The</a:t>
            </a:r>
            <a:r>
              <a:rPr lang="en-NZ" baseline="0" smtClean="0"/>
              <a:t> amount of possible numbers that you can generate with an n-bit number is 2 ^ n</a:t>
            </a:r>
          </a:p>
          <a:p>
            <a:pPr marL="664546" lvl="1" indent="-181240">
              <a:buFont typeface="Arial" panose="020B0604020202020204" pitchFamily="34" charset="0"/>
              <a:buChar char="•"/>
            </a:pPr>
            <a:r>
              <a:rPr lang="en-NZ" baseline="0" smtClean="0"/>
              <a:t>The range is 0 to 2 ^n -1</a:t>
            </a:r>
          </a:p>
          <a:p>
            <a:pPr marL="181240" indent="-181240">
              <a:buFont typeface="Arial" panose="020B0604020202020204" pitchFamily="34" charset="0"/>
              <a:buChar char="•"/>
            </a:pPr>
            <a:r>
              <a:rPr lang="en-NZ" baseline="0" smtClean="0"/>
              <a:t>If we have four switches:</a:t>
            </a:r>
          </a:p>
          <a:p>
            <a:pPr marL="664546" lvl="1" indent="-181240">
              <a:buFont typeface="Arial" panose="020B0604020202020204" pitchFamily="34" charset="0"/>
              <a:buChar char="•"/>
            </a:pPr>
            <a:r>
              <a:rPr lang="en-NZ" baseline="0" smtClean="0"/>
              <a:t>We can have 16 possible numbers</a:t>
            </a:r>
          </a:p>
          <a:p>
            <a:pPr marL="664546" lvl="1" indent="-181240">
              <a:buFont typeface="Arial" panose="020B0604020202020204" pitchFamily="34" charset="0"/>
              <a:buChar char="•"/>
            </a:pPr>
            <a:r>
              <a:rPr lang="en-NZ" baseline="0" smtClean="0"/>
              <a:t>Numbers will go from 0000 (ie. 0) to 1111 (ie. 16)</a:t>
            </a:r>
          </a:p>
          <a:p>
            <a:pPr marL="664546" lvl="1"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E7458D-E925-BB4E-A548-A70B22FDCAC9}" type="slidenum">
              <a:rPr lang="en-AU" smtClean="0"/>
              <a:t>11</a:t>
            </a:fld>
            <a:endParaRPr lang="en-AU"/>
          </a:p>
        </p:txBody>
      </p:sp>
    </p:spTree>
    <p:extLst>
      <p:ext uri="{BB962C8B-B14F-4D97-AF65-F5344CB8AC3E}">
        <p14:creationId xmlns:p14="http://schemas.microsoft.com/office/powerpoint/2010/main" val="26845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Now that we know how the binary and decimal number systems work,</a:t>
            </a:r>
            <a:r>
              <a:rPr lang="en-NZ" baseline="0" smtClean="0"/>
              <a:t> we can learn how to convert numbers between the two systems</a:t>
            </a:r>
          </a:p>
          <a:p>
            <a:pPr marL="181240" indent="-181240">
              <a:buFont typeface="Arial" panose="020B0604020202020204" pitchFamily="34" charset="0"/>
              <a:buChar char="•"/>
            </a:pPr>
            <a:r>
              <a:rPr lang="en-NZ" baseline="0" smtClean="0"/>
              <a:t>Let’s recap the decimal number system first</a:t>
            </a:r>
          </a:p>
          <a:p>
            <a:pPr marL="664546" lvl="1" indent="-181240">
              <a:buFont typeface="Arial" panose="020B0604020202020204" pitchFamily="34" charset="0"/>
              <a:buChar char="•"/>
            </a:pPr>
            <a:r>
              <a:rPr lang="en-NZ" baseline="0" smtClean="0"/>
              <a:t>You can see each 10 has an exponent that corresponds to its value</a:t>
            </a:r>
          </a:p>
          <a:p>
            <a:pPr marL="181240" indent="-181240">
              <a:buFont typeface="Arial" panose="020B0604020202020204" pitchFamily="34" charset="0"/>
              <a:buChar char="•"/>
            </a:pPr>
            <a:r>
              <a:rPr lang="en-NZ" baseline="0" smtClean="0"/>
              <a:t>Now lets look at an example in binary</a:t>
            </a:r>
          </a:p>
          <a:p>
            <a:pPr marL="664546" lvl="1" indent="-181240" defTabSz="966612">
              <a:buFont typeface="Arial" panose="020B0604020202020204" pitchFamily="34" charset="0"/>
              <a:buChar char="•"/>
              <a:defRPr/>
            </a:pPr>
            <a:r>
              <a:rPr lang="en-NZ" baseline="0" smtClean="0"/>
              <a:t>You can see each 2 has an exponent that corresponds to its value, except that we start at 0</a:t>
            </a:r>
          </a:p>
          <a:p>
            <a:pPr marL="664546" lvl="1"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E7458D-E925-BB4E-A548-A70B22FDCAC9}" type="slidenum">
              <a:rPr lang="en-AU" smtClean="0"/>
              <a:t>12</a:t>
            </a:fld>
            <a:endParaRPr lang="en-AU"/>
          </a:p>
        </p:txBody>
      </p:sp>
    </p:spTree>
    <p:extLst>
      <p:ext uri="{BB962C8B-B14F-4D97-AF65-F5344CB8AC3E}">
        <p14:creationId xmlns:p14="http://schemas.microsoft.com/office/powerpoint/2010/main" val="282533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mtClean="0"/>
              <a:t>Show the repeated </a:t>
            </a:r>
            <a:r>
              <a:rPr lang="en-NZ" baseline="0" smtClean="0"/>
              <a:t>‘DIVIDE BY TWO’ method AND the number minus binary method (88-64 etc)</a:t>
            </a:r>
            <a:endParaRPr lang="en-NZ" smtClean="0"/>
          </a:p>
          <a:p>
            <a:r>
              <a:rPr lang="en-NZ" smtClean="0"/>
              <a:t>Answers:</a:t>
            </a:r>
          </a:p>
          <a:p>
            <a:pPr marL="241653" indent="-241653">
              <a:buFont typeface="+mj-lt"/>
              <a:buAutoNum type="arabicParenR"/>
            </a:pPr>
            <a:r>
              <a:rPr lang="en-NZ" smtClean="0"/>
              <a:t>19</a:t>
            </a:r>
          </a:p>
          <a:p>
            <a:pPr marL="241653" indent="-241653">
              <a:buFont typeface="+mj-lt"/>
              <a:buAutoNum type="arabicParenR"/>
            </a:pPr>
            <a:r>
              <a:rPr lang="en-NZ" smtClean="0"/>
              <a:t>100011</a:t>
            </a:r>
            <a:endParaRPr lang="en-NZ" dirty="0"/>
          </a:p>
        </p:txBody>
      </p:sp>
      <p:sp>
        <p:nvSpPr>
          <p:cNvPr id="4" name="Slide Number Placeholder 3"/>
          <p:cNvSpPr>
            <a:spLocks noGrp="1"/>
          </p:cNvSpPr>
          <p:nvPr>
            <p:ph type="sldNum" sz="quarter" idx="10"/>
          </p:nvPr>
        </p:nvSpPr>
        <p:spPr/>
        <p:txBody>
          <a:bodyPr/>
          <a:lstStyle/>
          <a:p>
            <a:fld id="{A6E7458D-E925-BB4E-A548-A70B22FDCAC9}" type="slidenum">
              <a:rPr lang="en-AU" smtClean="0"/>
              <a:t>13</a:t>
            </a:fld>
            <a:endParaRPr lang="en-AU"/>
          </a:p>
        </p:txBody>
      </p:sp>
    </p:spTree>
    <p:extLst>
      <p:ext uri="{BB962C8B-B14F-4D97-AF65-F5344CB8AC3E}">
        <p14:creationId xmlns:p14="http://schemas.microsoft.com/office/powerpoint/2010/main" val="237362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Byte the a common unit</a:t>
            </a:r>
            <a:r>
              <a:rPr lang="en-NZ" baseline="0" smtClean="0"/>
              <a:t> of measurement used in computing</a:t>
            </a:r>
          </a:p>
          <a:p>
            <a:pPr marL="664546" lvl="1" indent="-181240">
              <a:buFont typeface="Arial" panose="020B0604020202020204" pitchFamily="34" charset="0"/>
              <a:buChar char="•"/>
            </a:pPr>
            <a:r>
              <a:rPr lang="en-NZ" baseline="0" smtClean="0"/>
              <a:t>Made up of 8 bits</a:t>
            </a:r>
          </a:p>
          <a:p>
            <a:pPr marL="664546" lvl="1" indent="-181240">
              <a:buFont typeface="Arial" panose="020B0604020202020204" pitchFamily="34" charset="0"/>
              <a:buChar char="•"/>
            </a:pPr>
            <a:r>
              <a:rPr lang="en-NZ" baseline="0" smtClean="0"/>
              <a:t>Nibble is 4 bits</a:t>
            </a:r>
          </a:p>
          <a:p>
            <a:pPr marL="181240" indent="-181240">
              <a:buFont typeface="Arial" panose="020B0604020202020204" pitchFamily="34" charset="0"/>
              <a:buChar char="•"/>
            </a:pPr>
            <a:r>
              <a:rPr lang="en-NZ" baseline="0" smtClean="0"/>
              <a:t>Byte forms the basis the two kinds of prefixes that are used:</a:t>
            </a:r>
          </a:p>
          <a:p>
            <a:pPr marL="664546" lvl="1" indent="-181240">
              <a:buFont typeface="Arial" panose="020B0604020202020204" pitchFamily="34" charset="0"/>
              <a:buChar char="•"/>
            </a:pPr>
            <a:r>
              <a:rPr lang="en-NZ" baseline="0" smtClean="0"/>
              <a:t>Decimal</a:t>
            </a:r>
          </a:p>
          <a:p>
            <a:pPr marL="664546" lvl="1" indent="-181240">
              <a:buFont typeface="Arial" panose="020B0604020202020204" pitchFamily="34" charset="0"/>
              <a:buChar char="•"/>
            </a:pPr>
            <a:r>
              <a:rPr lang="en-NZ" baseline="0" smtClean="0"/>
              <a:t>Binary</a:t>
            </a:r>
          </a:p>
          <a:p>
            <a:pPr marL="181240" indent="-181240">
              <a:buFont typeface="Arial" panose="020B0604020202020204" pitchFamily="34" charset="0"/>
              <a:buChar char="•"/>
            </a:pPr>
            <a:r>
              <a:rPr lang="en-NZ" baseline="0" smtClean="0"/>
              <a:t>Going to look at each in turn</a:t>
            </a:r>
            <a:endParaRPr lang="en-NZ" baseline="0" dirty="0"/>
          </a:p>
        </p:txBody>
      </p:sp>
      <p:sp>
        <p:nvSpPr>
          <p:cNvPr id="4" name="Slide Number Placeholder 3"/>
          <p:cNvSpPr>
            <a:spLocks noGrp="1"/>
          </p:cNvSpPr>
          <p:nvPr>
            <p:ph type="sldNum" sz="quarter" idx="10"/>
          </p:nvPr>
        </p:nvSpPr>
        <p:spPr/>
        <p:txBody>
          <a:bodyPr/>
          <a:lstStyle/>
          <a:p>
            <a:fld id="{A6E7458D-E925-BB4E-A548-A70B22FDCAC9}" type="slidenum">
              <a:rPr lang="en-AU" smtClean="0"/>
              <a:t>14</a:t>
            </a:fld>
            <a:endParaRPr lang="en-AU"/>
          </a:p>
        </p:txBody>
      </p:sp>
    </p:spTree>
    <p:extLst>
      <p:ext uri="{BB962C8B-B14F-4D97-AF65-F5344CB8AC3E}">
        <p14:creationId xmlns:p14="http://schemas.microsoft.com/office/powerpoint/2010/main" val="398563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Decimal</a:t>
            </a:r>
            <a:r>
              <a:rPr lang="en-NZ" baseline="0" smtClean="0"/>
              <a:t> prefixes are based on the decimal number system</a:t>
            </a:r>
          </a:p>
          <a:p>
            <a:pPr marL="181240" indent="-181240">
              <a:buFont typeface="Arial" panose="020B0604020202020204" pitchFamily="34" charset="0"/>
              <a:buChar char="•"/>
            </a:pPr>
            <a:r>
              <a:rPr lang="en-NZ" smtClean="0"/>
              <a:t>Each</a:t>
            </a:r>
            <a:r>
              <a:rPr lang="en-NZ" baseline="0" smtClean="0"/>
              <a:t> increase in the decimal number system has its own prefix</a:t>
            </a:r>
          </a:p>
          <a:p>
            <a:pPr marL="664546" lvl="1" indent="-181240">
              <a:buFont typeface="Arial" panose="020B0604020202020204" pitchFamily="34" charset="0"/>
              <a:buChar char="•"/>
            </a:pPr>
            <a:r>
              <a:rPr lang="en-NZ" smtClean="0"/>
              <a:t>Therefore</a:t>
            </a:r>
          </a:p>
          <a:p>
            <a:pPr marL="1147852" lvl="2" indent="-181240">
              <a:buFont typeface="Arial" panose="020B0604020202020204" pitchFamily="34" charset="0"/>
              <a:buChar char="•"/>
            </a:pPr>
            <a:r>
              <a:rPr lang="en-NZ" baseline="0" smtClean="0"/>
              <a:t>10^3  = 1000 = kilo</a:t>
            </a:r>
          </a:p>
          <a:p>
            <a:pPr marL="1147852" lvl="2" indent="-181240">
              <a:buFont typeface="Arial" panose="020B0604020202020204" pitchFamily="34" charset="0"/>
              <a:buChar char="•"/>
            </a:pPr>
            <a:r>
              <a:rPr lang="en-NZ" baseline="0" smtClean="0"/>
              <a:t>10^6 = 1,000,000 - mega</a:t>
            </a:r>
          </a:p>
          <a:p>
            <a:pPr marL="181240" indent="-181240">
              <a:buFont typeface="Arial" panose="020B0604020202020204" pitchFamily="34" charset="0"/>
              <a:buChar char="•"/>
            </a:pPr>
            <a:endParaRPr lang="en-NZ" baseline="0" dirty="0"/>
          </a:p>
        </p:txBody>
      </p:sp>
      <p:sp>
        <p:nvSpPr>
          <p:cNvPr id="4" name="Slide Number Placeholder 3"/>
          <p:cNvSpPr>
            <a:spLocks noGrp="1"/>
          </p:cNvSpPr>
          <p:nvPr>
            <p:ph type="sldNum" sz="quarter" idx="10"/>
          </p:nvPr>
        </p:nvSpPr>
        <p:spPr/>
        <p:txBody>
          <a:bodyPr/>
          <a:lstStyle/>
          <a:p>
            <a:fld id="{A6E7458D-E925-BB4E-A548-A70B22FDCAC9}" type="slidenum">
              <a:rPr lang="en-AU" smtClean="0"/>
              <a:t>15</a:t>
            </a:fld>
            <a:endParaRPr lang="en-AU"/>
          </a:p>
        </p:txBody>
      </p:sp>
    </p:spTree>
    <p:extLst>
      <p:ext uri="{BB962C8B-B14F-4D97-AF65-F5344CB8AC3E}">
        <p14:creationId xmlns:p14="http://schemas.microsoft.com/office/powerpoint/2010/main" val="383452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Binary </a:t>
            </a:r>
            <a:r>
              <a:rPr lang="en-NZ" baseline="0" smtClean="0"/>
              <a:t>prefixes, on the other hand, are based on the binary number system</a:t>
            </a:r>
          </a:p>
          <a:p>
            <a:pPr marL="181240" indent="-181240">
              <a:buFont typeface="Arial" panose="020B0604020202020204" pitchFamily="34" charset="0"/>
              <a:buChar char="•"/>
            </a:pPr>
            <a:r>
              <a:rPr lang="en-NZ" smtClean="0"/>
              <a:t>Each</a:t>
            </a:r>
            <a:r>
              <a:rPr lang="en-NZ" baseline="0" smtClean="0"/>
              <a:t> increase has its own prefix that are similar to the decimal prefixes (eg. Kilo vs kibi)</a:t>
            </a:r>
          </a:p>
          <a:p>
            <a:pPr marL="664546" lvl="1" indent="-181240">
              <a:buFont typeface="Arial" panose="020B0604020202020204" pitchFamily="34" charset="0"/>
              <a:buChar char="•"/>
            </a:pPr>
            <a:r>
              <a:rPr lang="en-NZ" smtClean="0"/>
              <a:t>Therefore:</a:t>
            </a:r>
          </a:p>
          <a:p>
            <a:pPr marL="1147852" lvl="2" indent="-181240">
              <a:buFont typeface="Arial" panose="020B0604020202020204" pitchFamily="34" charset="0"/>
              <a:buChar char="•"/>
            </a:pPr>
            <a:r>
              <a:rPr lang="en-NZ" baseline="0" smtClean="0"/>
              <a:t>2^10  = 1024 = kibi</a:t>
            </a:r>
          </a:p>
          <a:p>
            <a:pPr marL="1147852" lvl="2" indent="-181240">
              <a:buFont typeface="Arial" panose="020B0604020202020204" pitchFamily="34" charset="0"/>
              <a:buChar char="•"/>
            </a:pPr>
            <a:r>
              <a:rPr lang="en-NZ" baseline="0" smtClean="0"/>
              <a:t>2^20 = 1,048,576 = mebi</a:t>
            </a:r>
          </a:p>
          <a:p>
            <a:pPr marL="181240" indent="-181240">
              <a:buFont typeface="Arial" panose="020B0604020202020204" pitchFamily="34" charset="0"/>
              <a:buChar char="•"/>
            </a:pPr>
            <a:endParaRPr lang="en-NZ" baseline="0" smtClean="0"/>
          </a:p>
          <a:p>
            <a:endParaRPr lang="en-US" dirty="0"/>
          </a:p>
        </p:txBody>
      </p:sp>
      <p:sp>
        <p:nvSpPr>
          <p:cNvPr id="4" name="Slide Number Placeholder 3"/>
          <p:cNvSpPr>
            <a:spLocks noGrp="1"/>
          </p:cNvSpPr>
          <p:nvPr>
            <p:ph type="sldNum" sz="quarter" idx="10"/>
          </p:nvPr>
        </p:nvSpPr>
        <p:spPr/>
        <p:txBody>
          <a:bodyPr/>
          <a:lstStyle/>
          <a:p>
            <a:fld id="{A6E7458D-E925-BB4E-A548-A70B22FDCAC9}" type="slidenum">
              <a:rPr lang="en-AU" smtClean="0"/>
              <a:t>16</a:t>
            </a:fld>
            <a:endParaRPr lang="en-AU"/>
          </a:p>
        </p:txBody>
      </p:sp>
    </p:spTree>
    <p:extLst>
      <p:ext uri="{BB962C8B-B14F-4D97-AF65-F5344CB8AC3E}">
        <p14:creationId xmlns:p14="http://schemas.microsoft.com/office/powerpoint/2010/main" val="3631697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charset="0"/>
              <a:buChar char="•"/>
            </a:pPr>
            <a:r>
              <a:rPr lang="en-US" smtClean="0"/>
              <a:t>Both the binary</a:t>
            </a:r>
            <a:r>
              <a:rPr lang="en-US" baseline="0" smtClean="0"/>
              <a:t> and decimal prefixes are used</a:t>
            </a:r>
          </a:p>
          <a:p>
            <a:pPr marL="664546" lvl="1" indent="-181240">
              <a:buFont typeface="Arial" charset="0"/>
              <a:buChar char="•"/>
            </a:pPr>
            <a:r>
              <a:rPr lang="en-US" smtClean="0"/>
              <a:t>Usually</a:t>
            </a:r>
            <a:r>
              <a:rPr lang="en-US" baseline="0" smtClean="0"/>
              <a:t> hard drive capacities are measured using decimal prefixes and RAM capacities are measured using binary prefixes</a:t>
            </a:r>
          </a:p>
          <a:p>
            <a:pPr marL="181240" indent="-181240">
              <a:buFont typeface="Arial" charset="0"/>
              <a:buChar char="•"/>
            </a:pPr>
            <a:r>
              <a:rPr lang="en-US" baseline="0" smtClean="0"/>
              <a:t>Generally, decimal prefixes are usually preferred because they are easier to calculate than binary prefixes</a:t>
            </a:r>
          </a:p>
          <a:p>
            <a:pPr marL="181240" indent="-181240">
              <a:buFont typeface="Arial" charset="0"/>
              <a:buChar char="•"/>
            </a:pPr>
            <a:r>
              <a:rPr lang="en-US" smtClean="0"/>
              <a:t>However</a:t>
            </a:r>
            <a:r>
              <a:rPr lang="en-US" baseline="0" smtClean="0"/>
              <a:t> a measurement using decimal prefixes isn’t exactly equivalent to the binary prefix</a:t>
            </a:r>
          </a:p>
          <a:p>
            <a:pPr marL="664546" lvl="1" indent="-181240">
              <a:buFont typeface="Arial" charset="0"/>
              <a:buChar char="•"/>
            </a:pPr>
            <a:r>
              <a:rPr lang="en-US" baseline="0" smtClean="0"/>
              <a:t>For example, 1MiB is not exactly equal to 1MB</a:t>
            </a:r>
            <a:endParaRPr lang="en-US" dirty="0"/>
          </a:p>
        </p:txBody>
      </p:sp>
      <p:sp>
        <p:nvSpPr>
          <p:cNvPr id="4" name="Slide Number Placeholder 3"/>
          <p:cNvSpPr>
            <a:spLocks noGrp="1"/>
          </p:cNvSpPr>
          <p:nvPr>
            <p:ph type="sldNum" sz="quarter" idx="10"/>
          </p:nvPr>
        </p:nvSpPr>
        <p:spPr/>
        <p:txBody>
          <a:bodyPr/>
          <a:lstStyle/>
          <a:p>
            <a:fld id="{A6E7458D-E925-BB4E-A548-A70B22FDCAC9}" type="slidenum">
              <a:rPr lang="en-AU" smtClean="0"/>
              <a:t>17</a:t>
            </a:fld>
            <a:endParaRPr lang="en-AU"/>
          </a:p>
        </p:txBody>
      </p:sp>
    </p:spTree>
    <p:extLst>
      <p:ext uri="{BB962C8B-B14F-4D97-AF65-F5344CB8AC3E}">
        <p14:creationId xmlns:p14="http://schemas.microsoft.com/office/powerpoint/2010/main" val="207356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charset="0"/>
              <a:buChar char="•"/>
            </a:pPr>
            <a:r>
              <a:rPr lang="en-AU" smtClean="0"/>
              <a:t>Looking at this</a:t>
            </a:r>
            <a:r>
              <a:rPr lang="en-AU" baseline="0" smtClean="0"/>
              <a:t> HDD, we can see that its capacity is advertised as 160GB</a:t>
            </a:r>
          </a:p>
          <a:p>
            <a:pPr marL="181240" indent="-181240">
              <a:buFont typeface="Arial" charset="0"/>
              <a:buChar char="•"/>
            </a:pPr>
            <a:r>
              <a:rPr lang="en-AU" baseline="0" smtClean="0"/>
              <a:t>However, Windows uses gibibytes, meaning it reports the HDD’s capacity as 149.05GiB</a:t>
            </a:r>
            <a:endParaRPr lang="en-AU" dirty="0"/>
          </a:p>
        </p:txBody>
      </p:sp>
      <p:sp>
        <p:nvSpPr>
          <p:cNvPr id="4" name="Slide Number Placeholder 3"/>
          <p:cNvSpPr>
            <a:spLocks noGrp="1"/>
          </p:cNvSpPr>
          <p:nvPr>
            <p:ph type="sldNum" sz="quarter" idx="10"/>
          </p:nvPr>
        </p:nvSpPr>
        <p:spPr/>
        <p:txBody>
          <a:bodyPr/>
          <a:lstStyle/>
          <a:p>
            <a:fld id="{A6E7458D-E925-BB4E-A548-A70B22FDCAC9}" type="slidenum">
              <a:rPr lang="en-AU" smtClean="0"/>
              <a:t>18</a:t>
            </a:fld>
            <a:endParaRPr lang="en-AU"/>
          </a:p>
        </p:txBody>
      </p:sp>
    </p:spTree>
    <p:extLst>
      <p:ext uri="{BB962C8B-B14F-4D97-AF65-F5344CB8AC3E}">
        <p14:creationId xmlns:p14="http://schemas.microsoft.com/office/powerpoint/2010/main" val="1249835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defRPr/>
            </a:pPr>
            <a:endParaRPr lang="en-AU" dirty="0"/>
          </a:p>
        </p:txBody>
      </p:sp>
      <p:sp>
        <p:nvSpPr>
          <p:cNvPr id="4" name="Slide Number Placeholder 3"/>
          <p:cNvSpPr>
            <a:spLocks noGrp="1"/>
          </p:cNvSpPr>
          <p:nvPr>
            <p:ph type="sldNum" sz="quarter" idx="10"/>
          </p:nvPr>
        </p:nvSpPr>
        <p:spPr/>
        <p:txBody>
          <a:bodyPr/>
          <a:lstStyle/>
          <a:p>
            <a:fld id="{A6E7458D-E925-BB4E-A548-A70B22FDCAC9}" type="slidenum">
              <a:rPr lang="en-AU" smtClean="0"/>
              <a:t>19</a:t>
            </a:fld>
            <a:endParaRPr lang="en-AU"/>
          </a:p>
        </p:txBody>
      </p:sp>
    </p:spTree>
    <p:extLst>
      <p:ext uri="{BB962C8B-B14F-4D97-AF65-F5344CB8AC3E}">
        <p14:creationId xmlns:p14="http://schemas.microsoft.com/office/powerpoint/2010/main" val="71178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defRPr/>
            </a:pPr>
            <a:endParaRPr lang="en-AU" dirty="0"/>
          </a:p>
        </p:txBody>
      </p:sp>
      <p:sp>
        <p:nvSpPr>
          <p:cNvPr id="4" name="Slide Number Placeholder 3"/>
          <p:cNvSpPr>
            <a:spLocks noGrp="1"/>
          </p:cNvSpPr>
          <p:nvPr>
            <p:ph type="sldNum" sz="quarter" idx="10"/>
          </p:nvPr>
        </p:nvSpPr>
        <p:spPr/>
        <p:txBody>
          <a:bodyPr/>
          <a:lstStyle/>
          <a:p>
            <a:fld id="{A6E7458D-E925-BB4E-A548-A70B22FDCAC9}" type="slidenum">
              <a:rPr lang="en-AU" smtClean="0"/>
              <a:t>20</a:t>
            </a:fld>
            <a:endParaRPr lang="en-AU"/>
          </a:p>
        </p:txBody>
      </p:sp>
    </p:spTree>
    <p:extLst>
      <p:ext uri="{BB962C8B-B14F-4D97-AF65-F5344CB8AC3E}">
        <p14:creationId xmlns:p14="http://schemas.microsoft.com/office/powerpoint/2010/main" val="215020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charset="0"/>
              <a:buChar char="•"/>
            </a:pPr>
            <a:r>
              <a:rPr lang="en-AU" smtClean="0"/>
              <a:t>Information in the real</a:t>
            </a:r>
            <a:r>
              <a:rPr lang="en-AU" baseline="0" smtClean="0"/>
              <a:t> world is made up of continuous values. </a:t>
            </a:r>
          </a:p>
          <a:p>
            <a:pPr marL="664546" lvl="1" indent="-181240">
              <a:buFont typeface="Arial" charset="0"/>
              <a:buChar char="•"/>
            </a:pPr>
            <a:r>
              <a:rPr lang="en-AU" baseline="0" smtClean="0"/>
              <a:t>For example, when measuring your weight, you could weigh 70kg, or 70.12kg, or 70.125kg. You can measure your weight very accurately in the real world because data is continuous, it doesn’t increase in fixed increments</a:t>
            </a:r>
          </a:p>
          <a:p>
            <a:pPr marL="181240" indent="-181240">
              <a:buFont typeface="Arial" charset="0"/>
              <a:buChar char="•"/>
            </a:pPr>
            <a:r>
              <a:rPr lang="en-AU" baseline="0" smtClean="0"/>
              <a:t>However, in the digital world, data increases in fixed increments because of the way computers handle information</a:t>
            </a:r>
          </a:p>
          <a:p>
            <a:pPr marL="664546" lvl="1" indent="-181240">
              <a:buFont typeface="Arial" charset="0"/>
              <a:buChar char="•"/>
            </a:pPr>
            <a:r>
              <a:rPr lang="en-AU" baseline="0" smtClean="0"/>
              <a:t>So if a computer could only take whole measurements of weight, and you weighed 70.14kg, then the computer would report that you weigh 70kg</a:t>
            </a:r>
          </a:p>
          <a:p>
            <a:pPr marL="664546" lvl="1" indent="-181240">
              <a:buFont typeface="Arial" charset="0"/>
              <a:buChar char="•"/>
            </a:pPr>
            <a:r>
              <a:rPr lang="en-AU" baseline="0" smtClean="0"/>
              <a:t>Important to note that you loose some of the real world data when you represent it digitally</a:t>
            </a:r>
          </a:p>
          <a:p>
            <a:pPr marL="664546" lvl="1" indent="-181240">
              <a:buFont typeface="Arial" charset="0"/>
              <a:buChar char="•"/>
            </a:pPr>
            <a:endParaRPr lang="en-AU" baseline="0" smtClean="0"/>
          </a:p>
          <a:p>
            <a:pPr marL="664546" lvl="1" indent="-181240">
              <a:buFont typeface="Arial" charset="0"/>
              <a:buChar char="•"/>
            </a:pPr>
            <a:endParaRPr lang="en-AU" dirty="0"/>
          </a:p>
        </p:txBody>
      </p:sp>
      <p:sp>
        <p:nvSpPr>
          <p:cNvPr id="4" name="Slide Number Placeholder 3"/>
          <p:cNvSpPr>
            <a:spLocks noGrp="1"/>
          </p:cNvSpPr>
          <p:nvPr>
            <p:ph type="sldNum" sz="quarter" idx="10"/>
          </p:nvPr>
        </p:nvSpPr>
        <p:spPr/>
        <p:txBody>
          <a:bodyPr/>
          <a:lstStyle/>
          <a:p>
            <a:fld id="{A6E7458D-E925-BB4E-A548-A70B22FDCAC9}" type="slidenum">
              <a:rPr lang="en-AU" smtClean="0"/>
              <a:t>3</a:t>
            </a:fld>
            <a:endParaRPr lang="en-AU"/>
          </a:p>
        </p:txBody>
      </p:sp>
    </p:spTree>
    <p:extLst>
      <p:ext uri="{BB962C8B-B14F-4D97-AF65-F5344CB8AC3E}">
        <p14:creationId xmlns:p14="http://schemas.microsoft.com/office/powerpoint/2010/main" val="17143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charset="0"/>
              <a:buChar char="•"/>
            </a:pPr>
            <a:r>
              <a:rPr lang="en-AU" smtClean="0"/>
              <a:t>Computers</a:t>
            </a:r>
            <a:r>
              <a:rPr lang="en-AU" baseline="0" smtClean="0"/>
              <a:t> represent real world information using numbers</a:t>
            </a:r>
          </a:p>
          <a:p>
            <a:pPr marL="181240" indent="-181240">
              <a:buFont typeface="Arial" charset="0"/>
              <a:buChar char="•"/>
            </a:pPr>
            <a:r>
              <a:rPr lang="en-AU" smtClean="0"/>
              <a:t>Let’s look at a couple</a:t>
            </a:r>
            <a:r>
              <a:rPr lang="en-AU" baseline="0" smtClean="0"/>
              <a:t> of examples:</a:t>
            </a:r>
          </a:p>
          <a:p>
            <a:pPr marL="664546" lvl="1" indent="-181240">
              <a:buFont typeface="Arial" charset="0"/>
              <a:buChar char="•"/>
            </a:pPr>
            <a:r>
              <a:rPr lang="en-AU" baseline="0" smtClean="0"/>
              <a:t>Each colour is assigned a unique number</a:t>
            </a:r>
          </a:p>
          <a:p>
            <a:pPr marL="664546" lvl="1" indent="-181240">
              <a:buFont typeface="Arial" charset="0"/>
              <a:buChar char="•"/>
            </a:pPr>
            <a:r>
              <a:rPr lang="en-AU" baseline="0" smtClean="0"/>
              <a:t>Each pixel in the image has a colour</a:t>
            </a:r>
          </a:p>
          <a:p>
            <a:pPr marL="664546" lvl="1" indent="-181240">
              <a:buFont typeface="Arial" charset="0"/>
              <a:buChar char="•"/>
            </a:pPr>
            <a:r>
              <a:rPr lang="en-AU" baseline="0" smtClean="0"/>
              <a:t>The computer stores a series of numbers, representing the colour in each pixel</a:t>
            </a:r>
          </a:p>
          <a:p>
            <a:pPr marL="664546" lvl="1" indent="-181240">
              <a:buFont typeface="Arial" charset="0"/>
              <a:buChar char="•"/>
            </a:pPr>
            <a:r>
              <a:rPr lang="en-AU" baseline="0" smtClean="0"/>
              <a:t>This process is not perfect and sometimes this information is lost. A lot of lost information creates a pixelated image</a:t>
            </a:r>
          </a:p>
          <a:p>
            <a:pPr marL="664546" lvl="1" indent="-181240">
              <a:buFont typeface="Arial" charset="0"/>
              <a:buChar char="•"/>
            </a:pPr>
            <a:endParaRPr lang="en-AU" dirty="0"/>
          </a:p>
        </p:txBody>
      </p:sp>
      <p:sp>
        <p:nvSpPr>
          <p:cNvPr id="4" name="Slide Number Placeholder 3"/>
          <p:cNvSpPr>
            <a:spLocks noGrp="1"/>
          </p:cNvSpPr>
          <p:nvPr>
            <p:ph type="sldNum" sz="quarter" idx="10"/>
          </p:nvPr>
        </p:nvSpPr>
        <p:spPr/>
        <p:txBody>
          <a:bodyPr/>
          <a:lstStyle/>
          <a:p>
            <a:fld id="{A6E7458D-E925-BB4E-A548-A70B22FDCAC9}" type="slidenum">
              <a:rPr lang="en-AU" smtClean="0"/>
              <a:t>4</a:t>
            </a:fld>
            <a:endParaRPr lang="en-AU"/>
          </a:p>
        </p:txBody>
      </p:sp>
    </p:spTree>
    <p:extLst>
      <p:ext uri="{BB962C8B-B14F-4D97-AF65-F5344CB8AC3E}">
        <p14:creationId xmlns:p14="http://schemas.microsoft.com/office/powerpoint/2010/main" val="201379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charset="0"/>
              <a:buChar char="•"/>
            </a:pPr>
            <a:r>
              <a:rPr lang="en-AU" smtClean="0"/>
              <a:t>With sound</a:t>
            </a:r>
            <a:r>
              <a:rPr lang="en-AU" baseline="0" smtClean="0"/>
              <a:t> information, the incoming sound from the real world is sampled at a given frequency</a:t>
            </a:r>
          </a:p>
          <a:p>
            <a:pPr marL="664546" lvl="1" indent="-181240">
              <a:buFont typeface="Arial" charset="0"/>
              <a:buChar char="•"/>
            </a:pPr>
            <a:r>
              <a:rPr lang="en-AU" baseline="0" smtClean="0"/>
              <a:t>These samples allow the computer to assign a number to the sound</a:t>
            </a:r>
          </a:p>
          <a:p>
            <a:pPr marL="664546" lvl="1" indent="-181240">
              <a:buFont typeface="Arial" charset="0"/>
              <a:buChar char="•"/>
            </a:pPr>
            <a:r>
              <a:rPr lang="en-AU" baseline="0" smtClean="0"/>
              <a:t>The computer stores these numbers in order to record the sound</a:t>
            </a:r>
          </a:p>
          <a:p>
            <a:pPr marL="664546" lvl="1" indent="-181240">
              <a:buFont typeface="Arial" charset="0"/>
              <a:buChar char="•"/>
            </a:pPr>
            <a:r>
              <a:rPr lang="en-AU" baseline="0" smtClean="0"/>
              <a:t>Note that the computer is not able to perfectly capture the sound when sampling. We can hear this loss of information when listening to a poor recording of a song</a:t>
            </a:r>
            <a:endParaRPr lang="en-AU" baseline="0" dirty="0"/>
          </a:p>
        </p:txBody>
      </p:sp>
      <p:sp>
        <p:nvSpPr>
          <p:cNvPr id="4" name="Slide Number Placeholder 3"/>
          <p:cNvSpPr>
            <a:spLocks noGrp="1"/>
          </p:cNvSpPr>
          <p:nvPr>
            <p:ph type="sldNum" sz="quarter" idx="10"/>
          </p:nvPr>
        </p:nvSpPr>
        <p:spPr/>
        <p:txBody>
          <a:bodyPr/>
          <a:lstStyle/>
          <a:p>
            <a:fld id="{A6E7458D-E925-BB4E-A548-A70B22FDCAC9}" type="slidenum">
              <a:rPr lang="en-AU" smtClean="0"/>
              <a:t>5</a:t>
            </a:fld>
            <a:endParaRPr lang="en-AU"/>
          </a:p>
        </p:txBody>
      </p:sp>
    </p:spTree>
    <p:extLst>
      <p:ext uri="{BB962C8B-B14F-4D97-AF65-F5344CB8AC3E}">
        <p14:creationId xmlns:p14="http://schemas.microsoft.com/office/powerpoint/2010/main" val="205522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We’re familiar with the decimal number system,</a:t>
            </a:r>
            <a:r>
              <a:rPr lang="en-NZ" baseline="0" smtClean="0"/>
              <a:t> which uses the number 10 as the base</a:t>
            </a:r>
          </a:p>
          <a:p>
            <a:pPr marL="181240" indent="-181240">
              <a:buFont typeface="Arial" panose="020B0604020202020204" pitchFamily="34" charset="0"/>
              <a:buChar char="•"/>
            </a:pPr>
            <a:r>
              <a:rPr lang="en-NZ" baseline="0" smtClean="0"/>
              <a:t>We can visualise the decimal number system as a set of dials with 10 positions each</a:t>
            </a:r>
          </a:p>
          <a:p>
            <a:pPr marL="664546" lvl="1" indent="-181240">
              <a:buFont typeface="Arial" panose="020B0604020202020204" pitchFamily="34" charset="0"/>
              <a:buChar char="•"/>
            </a:pPr>
            <a:r>
              <a:rPr lang="en-NZ" baseline="0" smtClean="0"/>
              <a:t>[Explain diagram]</a:t>
            </a:r>
            <a:endParaRPr lang="en-US" dirty="0"/>
          </a:p>
        </p:txBody>
      </p:sp>
      <p:sp>
        <p:nvSpPr>
          <p:cNvPr id="4" name="Slide Number Placeholder 3"/>
          <p:cNvSpPr>
            <a:spLocks noGrp="1"/>
          </p:cNvSpPr>
          <p:nvPr>
            <p:ph type="sldNum" sz="quarter" idx="10"/>
          </p:nvPr>
        </p:nvSpPr>
        <p:spPr/>
        <p:txBody>
          <a:bodyPr/>
          <a:lstStyle/>
          <a:p>
            <a:fld id="{A6E7458D-E925-BB4E-A548-A70B22FDCAC9}" type="slidenum">
              <a:rPr lang="en-AU" smtClean="0"/>
              <a:t>6</a:t>
            </a:fld>
            <a:endParaRPr lang="en-AU"/>
          </a:p>
        </p:txBody>
      </p:sp>
    </p:spTree>
    <p:extLst>
      <p:ext uri="{BB962C8B-B14F-4D97-AF65-F5344CB8AC3E}">
        <p14:creationId xmlns:p14="http://schemas.microsoft.com/office/powerpoint/2010/main" val="178978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The number of dials corresponds to</a:t>
            </a:r>
            <a:r>
              <a:rPr lang="en-NZ" baseline="0" smtClean="0"/>
              <a:t> the range of numbers that can be generated</a:t>
            </a:r>
          </a:p>
          <a:p>
            <a:pPr marL="181240" indent="-181240">
              <a:buFont typeface="Arial" panose="020B0604020202020204" pitchFamily="34" charset="0"/>
              <a:buChar char="•"/>
            </a:pPr>
            <a:r>
              <a:rPr lang="en-NZ" baseline="0" smtClean="0"/>
              <a:t>So:</a:t>
            </a:r>
          </a:p>
          <a:p>
            <a:pPr marL="664546" lvl="1" indent="-181240">
              <a:buFont typeface="Arial" panose="020B0604020202020204" pitchFamily="34" charset="0"/>
              <a:buChar char="•"/>
            </a:pPr>
            <a:r>
              <a:rPr lang="en-NZ" baseline="0" smtClean="0"/>
              <a:t>10^n gives us the amount of possible numbers that we generate with a n digit number</a:t>
            </a:r>
          </a:p>
          <a:p>
            <a:pPr marL="664546" lvl="1" indent="-181240">
              <a:buFont typeface="Arial" panose="020B0604020202020204" pitchFamily="34" charset="0"/>
              <a:buChar char="•"/>
            </a:pPr>
            <a:r>
              <a:rPr lang="en-NZ" baseline="0" smtClean="0"/>
              <a:t>The range of numbers we can generate goes from 0 to 10^n-1</a:t>
            </a:r>
          </a:p>
          <a:p>
            <a:pPr marL="181240" indent="-181240">
              <a:buFont typeface="Arial" panose="020B0604020202020204" pitchFamily="34" charset="0"/>
              <a:buChar char="•"/>
            </a:pPr>
            <a:r>
              <a:rPr lang="en-NZ" baseline="0" smtClean="0"/>
              <a:t>If we have four dials:</a:t>
            </a:r>
          </a:p>
          <a:p>
            <a:pPr marL="664546" lvl="1" indent="-181240">
              <a:buFont typeface="Arial" panose="020B0604020202020204" pitchFamily="34" charset="0"/>
              <a:buChar char="•"/>
            </a:pPr>
            <a:r>
              <a:rPr lang="en-NZ" baseline="0" smtClean="0"/>
              <a:t>10,000 numbers are 10^4</a:t>
            </a:r>
          </a:p>
          <a:p>
            <a:pPr marL="664546" lvl="1" indent="-181240">
              <a:buFont typeface="Arial" panose="020B0604020202020204" pitchFamily="34" charset="0"/>
              <a:buChar char="•"/>
            </a:pPr>
            <a:r>
              <a:rPr lang="en-NZ" baseline="0" smtClean="0"/>
              <a:t>We can generate numbers from 0 to 9999</a:t>
            </a:r>
            <a:endParaRPr lang="en-NZ" baseline="0" dirty="0"/>
          </a:p>
        </p:txBody>
      </p:sp>
      <p:sp>
        <p:nvSpPr>
          <p:cNvPr id="4" name="Slide Number Placeholder 3"/>
          <p:cNvSpPr>
            <a:spLocks noGrp="1"/>
          </p:cNvSpPr>
          <p:nvPr>
            <p:ph type="sldNum" sz="quarter" idx="10"/>
          </p:nvPr>
        </p:nvSpPr>
        <p:spPr/>
        <p:txBody>
          <a:bodyPr/>
          <a:lstStyle/>
          <a:p>
            <a:fld id="{A6E7458D-E925-BB4E-A548-A70B22FDCAC9}" type="slidenum">
              <a:rPr lang="en-AU" smtClean="0"/>
              <a:t>7</a:t>
            </a:fld>
            <a:endParaRPr lang="en-AU"/>
          </a:p>
        </p:txBody>
      </p:sp>
    </p:spTree>
    <p:extLst>
      <p:ext uri="{BB962C8B-B14F-4D97-AF65-F5344CB8AC3E}">
        <p14:creationId xmlns:p14="http://schemas.microsoft.com/office/powerpoint/2010/main" val="341864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With</a:t>
            </a:r>
            <a:r>
              <a:rPr lang="en-NZ" baseline="0" smtClean="0"/>
              <a:t> that background, we can now look at binary numbers</a:t>
            </a:r>
          </a:p>
          <a:p>
            <a:pPr marL="181240" indent="-181240">
              <a:buFont typeface="Arial" panose="020B0604020202020204" pitchFamily="34" charset="0"/>
              <a:buChar char="•"/>
            </a:pPr>
            <a:r>
              <a:rPr lang="en-NZ" baseline="0" smtClean="0"/>
              <a:t>A binary number is a number with two possible values, 0 or 1</a:t>
            </a:r>
          </a:p>
          <a:p>
            <a:pPr marL="181240" indent="-181240">
              <a:buFont typeface="Arial" panose="020B0604020202020204" pitchFamily="34" charset="0"/>
              <a:buChar char="•"/>
            </a:pPr>
            <a:r>
              <a:rPr lang="en-NZ" baseline="0" smtClean="0"/>
              <a:t>We need binary numbers because it would be too complex to create the circuitry and logic necessary to use the decimal number system in computers</a:t>
            </a:r>
          </a:p>
          <a:p>
            <a:pPr marL="181240" indent="-181240">
              <a:buFont typeface="Arial" panose="020B0604020202020204" pitchFamily="34" charset="0"/>
              <a:buChar char="•"/>
            </a:pPr>
            <a:r>
              <a:rPr lang="en-NZ" baseline="0" smtClean="0"/>
              <a:t>However, it’s much easier if we have two numbers or two states; off or on</a:t>
            </a:r>
          </a:p>
          <a:p>
            <a:pPr marL="181240" indent="-181240">
              <a:buFont typeface="Arial" panose="020B0604020202020204" pitchFamily="34" charset="0"/>
              <a:buChar char="•"/>
            </a:pPr>
            <a:r>
              <a:rPr lang="en-NZ" baseline="0" smtClean="0"/>
              <a:t>This is how binary numbers work; 0 = off, 1 = on</a:t>
            </a:r>
            <a:endParaRPr lang="en-NZ" baseline="0" dirty="0"/>
          </a:p>
        </p:txBody>
      </p:sp>
      <p:sp>
        <p:nvSpPr>
          <p:cNvPr id="4" name="Slide Number Placeholder 3"/>
          <p:cNvSpPr>
            <a:spLocks noGrp="1"/>
          </p:cNvSpPr>
          <p:nvPr>
            <p:ph type="sldNum" sz="quarter" idx="10"/>
          </p:nvPr>
        </p:nvSpPr>
        <p:spPr/>
        <p:txBody>
          <a:bodyPr/>
          <a:lstStyle/>
          <a:p>
            <a:fld id="{A6E7458D-E925-BB4E-A548-A70B22FDCAC9}" type="slidenum">
              <a:rPr lang="en-AU" smtClean="0"/>
              <a:t>8</a:t>
            </a:fld>
            <a:endParaRPr lang="en-AU"/>
          </a:p>
        </p:txBody>
      </p:sp>
    </p:spTree>
    <p:extLst>
      <p:ext uri="{BB962C8B-B14F-4D97-AF65-F5344CB8AC3E}">
        <p14:creationId xmlns:p14="http://schemas.microsoft.com/office/powerpoint/2010/main" val="209667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A binary number is</a:t>
            </a:r>
            <a:r>
              <a:rPr lang="en-NZ" baseline="0" smtClean="0"/>
              <a:t> also known as a bit (binary digit)</a:t>
            </a:r>
          </a:p>
          <a:p>
            <a:pPr marL="181240" indent="-181240">
              <a:buFont typeface="Arial" panose="020B0604020202020204" pitchFamily="34" charset="0"/>
              <a:buChar char="•"/>
            </a:pPr>
            <a:r>
              <a:rPr lang="en-NZ" baseline="0" smtClean="0"/>
              <a:t>Using strings of binary numbers, we can represent any whole number</a:t>
            </a:r>
          </a:p>
          <a:p>
            <a:pPr marL="181240" indent="-181240">
              <a:buFont typeface="Arial" panose="020B0604020202020204" pitchFamily="34" charset="0"/>
              <a:buChar char="•"/>
            </a:pPr>
            <a:r>
              <a:rPr lang="en-NZ" baseline="0" smtClean="0"/>
              <a:t>If we have two switches, we can generate up to two numbers (ie. 0 or 1)</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E7458D-E925-BB4E-A548-A70B22FDCAC9}" type="slidenum">
              <a:rPr lang="en-AU" smtClean="0"/>
              <a:t>9</a:t>
            </a:fld>
            <a:endParaRPr lang="en-AU"/>
          </a:p>
        </p:txBody>
      </p:sp>
    </p:spTree>
    <p:extLst>
      <p:ext uri="{BB962C8B-B14F-4D97-AF65-F5344CB8AC3E}">
        <p14:creationId xmlns:p14="http://schemas.microsoft.com/office/powerpoint/2010/main" val="188120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NZ" smtClean="0"/>
              <a:t>If we had</a:t>
            </a:r>
            <a:r>
              <a:rPr lang="en-NZ" baseline="0" smtClean="0"/>
              <a:t> two switches, or in other words two bits, we could generate up to four numbers</a:t>
            </a:r>
            <a:endParaRPr lang="en-US" dirty="0"/>
          </a:p>
        </p:txBody>
      </p:sp>
      <p:sp>
        <p:nvSpPr>
          <p:cNvPr id="4" name="Slide Number Placeholder 3"/>
          <p:cNvSpPr>
            <a:spLocks noGrp="1"/>
          </p:cNvSpPr>
          <p:nvPr>
            <p:ph type="sldNum" sz="quarter" idx="10"/>
          </p:nvPr>
        </p:nvSpPr>
        <p:spPr/>
        <p:txBody>
          <a:bodyPr/>
          <a:lstStyle/>
          <a:p>
            <a:fld id="{A6E7458D-E925-BB4E-A548-A70B22FDCAC9}" type="slidenum">
              <a:rPr lang="en-AU" smtClean="0"/>
              <a:t>10</a:t>
            </a:fld>
            <a:endParaRPr lang="en-AU"/>
          </a:p>
        </p:txBody>
      </p:sp>
    </p:spTree>
    <p:extLst>
      <p:ext uri="{BB962C8B-B14F-4D97-AF65-F5344CB8AC3E}">
        <p14:creationId xmlns:p14="http://schemas.microsoft.com/office/powerpoint/2010/main" val="416785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805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29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460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63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92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43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1474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7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96332" y="1430866"/>
            <a:ext cx="7260569" cy="4793057"/>
          </a:xfrm>
        </p:spPr>
        <p:txBody>
          <a:bodyPr/>
          <a:lstStyle>
            <a:lvl1pPr>
              <a:spcBef>
                <a:spcPts val="2000"/>
              </a:spcBef>
              <a:defRPr>
                <a:solidFill>
                  <a:schemeClr val="tx1"/>
                </a:solidFill>
              </a:defRPr>
            </a:lvl1pPr>
            <a:lvl2pPr>
              <a:spcBef>
                <a:spcPts val="400"/>
              </a:spcBef>
              <a:defRPr>
                <a:solidFill>
                  <a:schemeClr val="tx1"/>
                </a:solidFill>
              </a:defRPr>
            </a:lvl2pPr>
            <a:lvl3pPr>
              <a:spcBef>
                <a:spcPts val="400"/>
              </a:spcBef>
              <a:defRPr>
                <a:solidFill>
                  <a:schemeClr val="tx1"/>
                </a:solidFill>
              </a:defRPr>
            </a:lvl3pPr>
            <a:lvl4pPr>
              <a:spcBef>
                <a:spcPts val="400"/>
              </a:spcBef>
              <a:defRPr>
                <a:solidFill>
                  <a:schemeClr val="tx1"/>
                </a:solidFill>
              </a:defRPr>
            </a:lvl4pPr>
            <a:lvl5pPr>
              <a:spcBef>
                <a:spcPts val="4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33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5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03925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69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18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7923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45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p:nvSpPr>
        <p:spPr>
          <a:xfrm>
            <a:off x="7721645" y="1"/>
            <a:ext cx="143969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917436" y="-8467"/>
            <a:ext cx="1235869"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556901" y="3920066"/>
            <a:ext cx="1594560"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793904" y="-8467"/>
            <a:ext cx="1359401"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609304" y="-8467"/>
            <a:ext cx="544002"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0313" y="4893733"/>
            <a:ext cx="694069"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userDrawn="1">
            <p:ph type="title"/>
          </p:nvPr>
        </p:nvSpPr>
        <p:spPr>
          <a:xfrm>
            <a:off x="296333" y="338667"/>
            <a:ext cx="7260568" cy="1092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296332" y="1540933"/>
            <a:ext cx="7260569" cy="45889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6213745" y="6223925"/>
            <a:ext cx="76875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1/2/2017</a:t>
            </a:fld>
            <a:endParaRPr lang="en-US" dirty="0"/>
          </a:p>
        </p:txBody>
      </p:sp>
      <p:sp>
        <p:nvSpPr>
          <p:cNvPr id="5" name="Footer Placeholder 4"/>
          <p:cNvSpPr>
            <a:spLocks noGrp="1"/>
          </p:cNvSpPr>
          <p:nvPr userDrawn="1">
            <p:ph type="ftr" sz="quarter" idx="3"/>
          </p:nvPr>
        </p:nvSpPr>
        <p:spPr>
          <a:xfrm>
            <a:off x="296332" y="622392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userDrawn="1">
            <p:ph type="sldNum" sz="quarter" idx="4"/>
          </p:nvPr>
        </p:nvSpPr>
        <p:spPr>
          <a:xfrm>
            <a:off x="7044263" y="6223924"/>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6543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45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Bits, bytes and digital information</a:t>
            </a:r>
          </a:p>
        </p:txBody>
      </p:sp>
      <p:sp>
        <p:nvSpPr>
          <p:cNvPr id="3" name="Subtitle 2"/>
          <p:cNvSpPr>
            <a:spLocks noGrp="1"/>
          </p:cNvSpPr>
          <p:nvPr>
            <p:ph type="subTitle" idx="1"/>
          </p:nvPr>
        </p:nvSpPr>
        <p:spPr/>
        <p:txBody>
          <a:bodyPr/>
          <a:lstStyle/>
          <a:p>
            <a:r>
              <a:rPr lang="en-US" dirty="0"/>
              <a:t>Lecture 2 – COMPSCI111/111G SS 2017</a:t>
            </a:r>
          </a:p>
        </p:txBody>
      </p:sp>
      <p:pic>
        <p:nvPicPr>
          <p:cNvPr id="4" name="Picture 3"/>
          <p:cNvPicPr>
            <a:picLocks noChangeAspect="1"/>
          </p:cNvPicPr>
          <p:nvPr/>
        </p:nvPicPr>
        <p:blipFill>
          <a:blip r:embed="rId2"/>
          <a:stretch>
            <a:fillRect/>
          </a:stretch>
        </p:blipFill>
        <p:spPr>
          <a:xfrm>
            <a:off x="335723" y="4800019"/>
            <a:ext cx="5442226" cy="1794234"/>
          </a:xfrm>
          <a:prstGeom prst="rect">
            <a:avLst/>
          </a:prstGeom>
        </p:spPr>
      </p:pic>
    </p:spTree>
    <p:extLst>
      <p:ext uri="{BB962C8B-B14F-4D97-AF65-F5344CB8AC3E}">
        <p14:creationId xmlns:p14="http://schemas.microsoft.com/office/powerpoint/2010/main" val="92726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Binary numbers</a:t>
            </a:r>
            <a:endParaRPr lang="en-US" dirty="0"/>
          </a:p>
        </p:txBody>
      </p:sp>
      <p:sp>
        <p:nvSpPr>
          <p:cNvPr id="3" name="Content Placeholder 2"/>
          <p:cNvSpPr>
            <a:spLocks noGrp="1"/>
          </p:cNvSpPr>
          <p:nvPr>
            <p:ph idx="1"/>
          </p:nvPr>
        </p:nvSpPr>
        <p:spPr/>
        <p:txBody>
          <a:bodyPr/>
          <a:lstStyle/>
          <a:p>
            <a:r>
              <a:rPr lang="en-NZ" dirty="0"/>
              <a:t>Using two switches (</a:t>
            </a:r>
            <a:r>
              <a:rPr lang="en-NZ" dirty="0" err="1"/>
              <a:t>ie</a:t>
            </a:r>
            <a:r>
              <a:rPr lang="en-NZ" dirty="0"/>
              <a:t>. two bits) we can generate up to four numbers</a:t>
            </a:r>
            <a:endParaRPr lang="en-US" dirty="0"/>
          </a:p>
        </p:txBody>
      </p:sp>
      <p:sp>
        <p:nvSpPr>
          <p:cNvPr id="56" name="Rectangle 4"/>
          <p:cNvSpPr>
            <a:spLocks/>
          </p:cNvSpPr>
          <p:nvPr/>
        </p:nvSpPr>
        <p:spPr bwMode="auto">
          <a:xfrm>
            <a:off x="3448300" y="2214212"/>
            <a:ext cx="1654223"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dirty="0">
                <a:latin typeface="Gill Sans Light" charset="0"/>
                <a:ea typeface="Gill Sans Light" charset="0"/>
                <a:cs typeface="Gill Sans Light" charset="0"/>
                <a:sym typeface="Gill Sans Light" charset="0"/>
              </a:rPr>
              <a:t>Binary</a:t>
            </a:r>
          </a:p>
        </p:txBody>
      </p:sp>
      <p:sp>
        <p:nvSpPr>
          <p:cNvPr id="57" name="Rectangle 5"/>
          <p:cNvSpPr>
            <a:spLocks/>
          </p:cNvSpPr>
          <p:nvPr/>
        </p:nvSpPr>
        <p:spPr bwMode="auto">
          <a:xfrm>
            <a:off x="5834305" y="2170245"/>
            <a:ext cx="1840762"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dirty="0">
                <a:latin typeface="Gill Sans Light" charset="0"/>
                <a:ea typeface="Gill Sans Light" charset="0"/>
                <a:cs typeface="Gill Sans Light" charset="0"/>
                <a:sym typeface="Gill Sans Light" charset="0"/>
              </a:rPr>
              <a:t>Decimal</a:t>
            </a:r>
          </a:p>
        </p:txBody>
      </p:sp>
      <p:grpSp>
        <p:nvGrpSpPr>
          <p:cNvPr id="58" name="Group 11"/>
          <p:cNvGrpSpPr>
            <a:grpSpLocks/>
          </p:cNvGrpSpPr>
          <p:nvPr/>
        </p:nvGrpSpPr>
        <p:grpSpPr bwMode="auto">
          <a:xfrm>
            <a:off x="1376178" y="2775479"/>
            <a:ext cx="5545421" cy="651733"/>
            <a:chOff x="0" y="0"/>
            <a:chExt cx="3736" cy="508"/>
          </a:xfrm>
        </p:grpSpPr>
        <p:grpSp>
          <p:nvGrpSpPr>
            <p:cNvPr id="59" name="Group 8"/>
            <p:cNvGrpSpPr>
              <a:grpSpLocks/>
            </p:cNvGrpSpPr>
            <p:nvPr/>
          </p:nvGrpSpPr>
          <p:grpSpPr bwMode="auto">
            <a:xfrm>
              <a:off x="0" y="0"/>
              <a:ext cx="903" cy="508"/>
              <a:chOff x="0" y="0"/>
              <a:chExt cx="903" cy="508"/>
            </a:xfrm>
          </p:grpSpPr>
          <p:pic>
            <p:nvPicPr>
              <p:cNvPr id="62"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6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sp>
          <p:nvSpPr>
            <p:cNvPr id="60" name="Rectangle 9"/>
            <p:cNvSpPr>
              <a:spLocks/>
            </p:cNvSpPr>
            <p:nvPr/>
          </p:nvSpPr>
          <p:spPr bwMode="auto">
            <a:xfrm>
              <a:off x="1762" y="39"/>
              <a:ext cx="376" cy="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dirty="0">
                  <a:latin typeface="Gill Sans Light" charset="0"/>
                  <a:ea typeface="Gill Sans Light" charset="0"/>
                  <a:cs typeface="Gill Sans Light" charset="0"/>
                  <a:sym typeface="Gill Sans Light" charset="0"/>
                </a:rPr>
                <a:t>00</a:t>
              </a:r>
            </a:p>
          </p:txBody>
        </p:sp>
        <p:sp>
          <p:nvSpPr>
            <p:cNvPr id="61" name="Rectangle 10"/>
            <p:cNvSpPr>
              <a:spLocks/>
            </p:cNvSpPr>
            <p:nvPr/>
          </p:nvSpPr>
          <p:spPr bwMode="auto">
            <a:xfrm>
              <a:off x="3512" y="43"/>
              <a:ext cx="224" cy="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a:latin typeface="Gill Sans Light" charset="0"/>
                  <a:ea typeface="Gill Sans Light" charset="0"/>
                  <a:cs typeface="Gill Sans Light" charset="0"/>
                  <a:sym typeface="Gill Sans Light" charset="0"/>
                </a:rPr>
                <a:t>0</a:t>
              </a:r>
            </a:p>
          </p:txBody>
        </p:sp>
      </p:grpSp>
      <p:grpSp>
        <p:nvGrpSpPr>
          <p:cNvPr id="64" name="Group 17"/>
          <p:cNvGrpSpPr>
            <a:grpSpLocks/>
          </p:cNvGrpSpPr>
          <p:nvPr/>
        </p:nvGrpSpPr>
        <p:grpSpPr bwMode="auto">
          <a:xfrm>
            <a:off x="1376888" y="3697088"/>
            <a:ext cx="5544000" cy="648000"/>
            <a:chOff x="0" y="0"/>
            <a:chExt cx="3736" cy="508"/>
          </a:xfrm>
        </p:grpSpPr>
        <p:grpSp>
          <p:nvGrpSpPr>
            <p:cNvPr id="65" name="Group 14"/>
            <p:cNvGrpSpPr>
              <a:grpSpLocks/>
            </p:cNvGrpSpPr>
            <p:nvPr/>
          </p:nvGrpSpPr>
          <p:grpSpPr bwMode="auto">
            <a:xfrm>
              <a:off x="0" y="0"/>
              <a:ext cx="902" cy="508"/>
              <a:chOff x="0" y="0"/>
              <a:chExt cx="902" cy="508"/>
            </a:xfrm>
          </p:grpSpPr>
          <p:pic>
            <p:nvPicPr>
              <p:cNvPr id="68"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69"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sp>
          <p:nvSpPr>
            <p:cNvPr id="66" name="Rectangle 15"/>
            <p:cNvSpPr>
              <a:spLocks/>
            </p:cNvSpPr>
            <p:nvPr/>
          </p:nvSpPr>
          <p:spPr bwMode="auto">
            <a:xfrm>
              <a:off x="1765" y="50"/>
              <a:ext cx="376"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dirty="0">
                  <a:latin typeface="Gill Sans Light" charset="0"/>
                  <a:ea typeface="Gill Sans Light" charset="0"/>
                  <a:cs typeface="Gill Sans Light" charset="0"/>
                  <a:sym typeface="Gill Sans Light" charset="0"/>
                </a:rPr>
                <a:t>01</a:t>
              </a:r>
            </a:p>
          </p:txBody>
        </p:sp>
        <p:sp>
          <p:nvSpPr>
            <p:cNvPr id="67" name="Rectangle 16"/>
            <p:cNvSpPr>
              <a:spLocks/>
            </p:cNvSpPr>
            <p:nvPr/>
          </p:nvSpPr>
          <p:spPr bwMode="auto">
            <a:xfrm>
              <a:off x="3512" y="45"/>
              <a:ext cx="224" cy="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a:latin typeface="Gill Sans Light" charset="0"/>
                  <a:ea typeface="Gill Sans Light" charset="0"/>
                  <a:cs typeface="Gill Sans Light" charset="0"/>
                  <a:sym typeface="Gill Sans Light" charset="0"/>
                </a:rPr>
                <a:t>1</a:t>
              </a:r>
            </a:p>
          </p:txBody>
        </p:sp>
      </p:grpSp>
      <p:grpSp>
        <p:nvGrpSpPr>
          <p:cNvPr id="70" name="Group 23"/>
          <p:cNvGrpSpPr>
            <a:grpSpLocks/>
          </p:cNvGrpSpPr>
          <p:nvPr/>
        </p:nvGrpSpPr>
        <p:grpSpPr bwMode="auto">
          <a:xfrm>
            <a:off x="1376888" y="4771826"/>
            <a:ext cx="5544000" cy="648000"/>
            <a:chOff x="0" y="0"/>
            <a:chExt cx="3736" cy="508"/>
          </a:xfrm>
        </p:grpSpPr>
        <p:grpSp>
          <p:nvGrpSpPr>
            <p:cNvPr id="71" name="Group 20"/>
            <p:cNvGrpSpPr>
              <a:grpSpLocks/>
            </p:cNvGrpSpPr>
            <p:nvPr/>
          </p:nvGrpSpPr>
          <p:grpSpPr bwMode="auto">
            <a:xfrm>
              <a:off x="0" y="0"/>
              <a:ext cx="903" cy="508"/>
              <a:chOff x="0" y="0"/>
              <a:chExt cx="903" cy="508"/>
            </a:xfrm>
          </p:grpSpPr>
          <p:pic>
            <p:nvPicPr>
              <p:cNvPr id="74" name="Picture 1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75"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2"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sp>
          <p:nvSpPr>
            <p:cNvPr id="72" name="Rectangle 21"/>
            <p:cNvSpPr>
              <a:spLocks/>
            </p:cNvSpPr>
            <p:nvPr/>
          </p:nvSpPr>
          <p:spPr bwMode="auto">
            <a:xfrm>
              <a:off x="1765" y="44"/>
              <a:ext cx="376" cy="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a:latin typeface="Gill Sans Light" charset="0"/>
                  <a:ea typeface="Gill Sans Light" charset="0"/>
                  <a:cs typeface="Gill Sans Light" charset="0"/>
                  <a:sym typeface="Gill Sans Light" charset="0"/>
                </a:rPr>
                <a:t>10</a:t>
              </a:r>
            </a:p>
          </p:txBody>
        </p:sp>
        <p:sp>
          <p:nvSpPr>
            <p:cNvPr id="73" name="Rectangle 22"/>
            <p:cNvSpPr>
              <a:spLocks/>
            </p:cNvSpPr>
            <p:nvPr/>
          </p:nvSpPr>
          <p:spPr bwMode="auto">
            <a:xfrm>
              <a:off x="3512" y="49"/>
              <a:ext cx="224"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dirty="0">
                  <a:latin typeface="Gill Sans Light" charset="0"/>
                  <a:ea typeface="Gill Sans Light" charset="0"/>
                  <a:cs typeface="Gill Sans Light" charset="0"/>
                  <a:sym typeface="Gill Sans Light" charset="0"/>
                </a:rPr>
                <a:t>2</a:t>
              </a:r>
            </a:p>
          </p:txBody>
        </p:sp>
      </p:grpSp>
      <p:grpSp>
        <p:nvGrpSpPr>
          <p:cNvPr id="76" name="Group 29"/>
          <p:cNvGrpSpPr>
            <a:grpSpLocks/>
          </p:cNvGrpSpPr>
          <p:nvPr/>
        </p:nvGrpSpPr>
        <p:grpSpPr bwMode="auto">
          <a:xfrm>
            <a:off x="1376888" y="5848151"/>
            <a:ext cx="5544000" cy="648000"/>
            <a:chOff x="0" y="0"/>
            <a:chExt cx="3736" cy="508"/>
          </a:xfrm>
        </p:grpSpPr>
        <p:grpSp>
          <p:nvGrpSpPr>
            <p:cNvPr id="77" name="Group 26"/>
            <p:cNvGrpSpPr>
              <a:grpSpLocks/>
            </p:cNvGrpSpPr>
            <p:nvPr/>
          </p:nvGrpSpPr>
          <p:grpSpPr bwMode="auto">
            <a:xfrm>
              <a:off x="0" y="0"/>
              <a:ext cx="902" cy="508"/>
              <a:chOff x="0" y="0"/>
              <a:chExt cx="902" cy="508"/>
            </a:xfrm>
          </p:grpSpPr>
          <p:pic>
            <p:nvPicPr>
              <p:cNvPr id="80" name="Picture 2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81" name="Picture 2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 y="0"/>
                <a:ext cx="451"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sp>
          <p:nvSpPr>
            <p:cNvPr id="78" name="Rectangle 27"/>
            <p:cNvSpPr>
              <a:spLocks/>
            </p:cNvSpPr>
            <p:nvPr/>
          </p:nvSpPr>
          <p:spPr bwMode="auto">
            <a:xfrm>
              <a:off x="1765" y="46"/>
              <a:ext cx="376" cy="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dirty="0">
                  <a:latin typeface="Gill Sans Light" charset="0"/>
                  <a:ea typeface="Gill Sans Light" charset="0"/>
                  <a:cs typeface="Gill Sans Light" charset="0"/>
                  <a:sym typeface="Gill Sans Light" charset="0"/>
                </a:rPr>
                <a:t>11</a:t>
              </a:r>
            </a:p>
          </p:txBody>
        </p:sp>
        <p:sp>
          <p:nvSpPr>
            <p:cNvPr id="79" name="Rectangle 28"/>
            <p:cNvSpPr>
              <a:spLocks/>
            </p:cNvSpPr>
            <p:nvPr/>
          </p:nvSpPr>
          <p:spPr bwMode="auto">
            <a:xfrm>
              <a:off x="3512" y="42"/>
              <a:ext cx="224" cy="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800">
                  <a:latin typeface="Gill Sans Light" charset="0"/>
                  <a:ea typeface="Gill Sans Light" charset="0"/>
                  <a:cs typeface="Gill Sans Light" charset="0"/>
                  <a:sym typeface="Gill Sans Light" charset="0"/>
                </a:rPr>
                <a:t>3</a:t>
              </a:r>
            </a:p>
          </p:txBody>
        </p:sp>
      </p:grpSp>
    </p:spTree>
    <p:extLst>
      <p:ext uri="{BB962C8B-B14F-4D97-AF65-F5344CB8AC3E}">
        <p14:creationId xmlns:p14="http://schemas.microsoft.com/office/powerpoint/2010/main" val="20427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Binary numbers</a:t>
            </a:r>
            <a:endParaRPr lang="en-US" dirty="0"/>
          </a:p>
        </p:txBody>
      </p:sp>
      <p:sp>
        <p:nvSpPr>
          <p:cNvPr id="3" name="Content Placeholder 2"/>
          <p:cNvSpPr>
            <a:spLocks noGrp="1"/>
          </p:cNvSpPr>
          <p:nvPr>
            <p:ph idx="1"/>
          </p:nvPr>
        </p:nvSpPr>
        <p:spPr/>
        <p:txBody>
          <a:bodyPr/>
          <a:lstStyle/>
          <a:p>
            <a:r>
              <a:rPr lang="en-AU" dirty="0"/>
              <a:t>So:</a:t>
            </a:r>
          </a:p>
          <a:p>
            <a:pPr lvl="1"/>
            <a:r>
              <a:rPr lang="en-AU" dirty="0"/>
              <a:t>Possible numbers = 2</a:t>
            </a:r>
            <a:r>
              <a:rPr lang="en-AU" baseline="30000" dirty="0"/>
              <a:t>n</a:t>
            </a:r>
            <a:endParaRPr lang="en-AU" dirty="0"/>
          </a:p>
          <a:p>
            <a:pPr lvl="1"/>
            <a:r>
              <a:rPr lang="en-AU" dirty="0"/>
              <a:t>Range = 0 to 2</a:t>
            </a:r>
            <a:r>
              <a:rPr lang="en-AU" baseline="30000" dirty="0"/>
              <a:t>n</a:t>
            </a:r>
            <a:r>
              <a:rPr lang="en-AU" dirty="0"/>
              <a:t>-1</a:t>
            </a:r>
          </a:p>
          <a:p>
            <a:r>
              <a:rPr lang="en-AU" dirty="0"/>
              <a:t>For example, if we have four switches…</a:t>
            </a:r>
          </a:p>
          <a:p>
            <a:pPr lvl="1"/>
            <a:r>
              <a:rPr lang="en-AU" dirty="0"/>
              <a:t>Therefore:</a:t>
            </a:r>
          </a:p>
          <a:p>
            <a:pPr lvl="2"/>
            <a:r>
              <a:rPr lang="en-AU" dirty="0"/>
              <a:t>2</a:t>
            </a:r>
            <a:r>
              <a:rPr lang="en-AU" baseline="30000" dirty="0"/>
              <a:t>4</a:t>
            </a:r>
            <a:r>
              <a:rPr lang="en-AU" dirty="0"/>
              <a:t> = 16 possible numbers</a:t>
            </a:r>
          </a:p>
          <a:p>
            <a:pPr lvl="3"/>
            <a:r>
              <a:rPr lang="en-AU" dirty="0"/>
              <a:t>Note 2 = base 2 and 4 = number of switches</a:t>
            </a:r>
          </a:p>
          <a:p>
            <a:pPr lvl="1"/>
            <a:r>
              <a:rPr lang="en-AU" dirty="0"/>
              <a:t>Range = 0 to 2</a:t>
            </a:r>
            <a:r>
              <a:rPr lang="en-AU" baseline="30000" dirty="0"/>
              <a:t>4</a:t>
            </a:r>
            <a:r>
              <a:rPr lang="en-AU" dirty="0"/>
              <a:t>-1:</a:t>
            </a:r>
          </a:p>
          <a:p>
            <a:pPr lvl="2"/>
            <a:r>
              <a:rPr lang="en-AU" dirty="0"/>
              <a:t>0000</a:t>
            </a:r>
            <a:r>
              <a:rPr lang="en-AU" baseline="-25000" dirty="0"/>
              <a:t>2</a:t>
            </a:r>
            <a:r>
              <a:rPr lang="en-AU" dirty="0"/>
              <a:t> to 1111</a:t>
            </a:r>
            <a:r>
              <a:rPr lang="en-AU" baseline="-25000" dirty="0"/>
              <a:t>2</a:t>
            </a:r>
          </a:p>
          <a:p>
            <a:pPr lvl="2"/>
            <a:r>
              <a:rPr lang="en-AU" dirty="0"/>
              <a:t>0</a:t>
            </a:r>
            <a:r>
              <a:rPr lang="en-AU" baseline="-25000" dirty="0"/>
              <a:t>10</a:t>
            </a:r>
            <a:r>
              <a:rPr lang="en-AU" dirty="0"/>
              <a:t> to 15</a:t>
            </a:r>
            <a:r>
              <a:rPr lang="en-AU" baseline="-25000" dirty="0"/>
              <a:t>10</a:t>
            </a:r>
          </a:p>
        </p:txBody>
      </p:sp>
    </p:spTree>
    <p:extLst>
      <p:ext uri="{BB962C8B-B14F-4D97-AF65-F5344CB8AC3E}">
        <p14:creationId xmlns:p14="http://schemas.microsoft.com/office/powerpoint/2010/main" val="36059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t>Converting binary to decimal</a:t>
            </a:r>
            <a:endParaRPr lang="en-US" sz="4000" dirty="0"/>
          </a:p>
        </p:txBody>
      </p:sp>
      <p:sp>
        <p:nvSpPr>
          <p:cNvPr id="3" name="Content Placeholder 2"/>
          <p:cNvSpPr>
            <a:spLocks noGrp="1"/>
          </p:cNvSpPr>
          <p:nvPr>
            <p:ph idx="1"/>
          </p:nvPr>
        </p:nvSpPr>
        <p:spPr/>
        <p:txBody>
          <a:bodyPr>
            <a:normAutofit fontScale="92500" lnSpcReduction="20000"/>
          </a:bodyPr>
          <a:lstStyle/>
          <a:p>
            <a:r>
              <a:rPr lang="en-NZ" dirty="0"/>
              <a:t>With decimal numbers, each dial’s position has a value:</a:t>
            </a:r>
          </a:p>
          <a:p>
            <a:pPr marL="0" indent="0">
              <a:buNone/>
              <a:tabLst>
                <a:tab pos="1162050" algn="l"/>
                <a:tab pos="1608138" algn="l"/>
                <a:tab pos="1609725" algn="l"/>
                <a:tab pos="2692400" algn="l"/>
                <a:tab pos="3140075" algn="l"/>
                <a:tab pos="4214813" algn="l"/>
                <a:tab pos="4660900" algn="l"/>
              </a:tabLst>
            </a:pPr>
            <a:r>
              <a:rPr lang="en-NZ" dirty="0"/>
              <a:t>1 * 10</a:t>
            </a:r>
            <a:r>
              <a:rPr lang="en-NZ" baseline="30000" dirty="0"/>
              <a:t>3</a:t>
            </a:r>
            <a:r>
              <a:rPr lang="en-NZ" dirty="0"/>
              <a:t>	+	5 * 10</a:t>
            </a:r>
            <a:r>
              <a:rPr lang="en-NZ" baseline="30000" dirty="0"/>
              <a:t>2</a:t>
            </a:r>
            <a:r>
              <a:rPr lang="en-NZ" dirty="0"/>
              <a:t>	+	2 * 10</a:t>
            </a:r>
            <a:r>
              <a:rPr lang="en-NZ" baseline="30000" dirty="0"/>
              <a:t>1</a:t>
            </a:r>
            <a:r>
              <a:rPr lang="en-NZ" dirty="0"/>
              <a:t>	+	1 * 10</a:t>
            </a:r>
            <a:r>
              <a:rPr lang="en-NZ" baseline="30000" dirty="0"/>
              <a:t>0</a:t>
            </a:r>
          </a:p>
          <a:p>
            <a:pPr marL="0" indent="0">
              <a:buNone/>
              <a:tabLst>
                <a:tab pos="1162050" algn="l"/>
                <a:tab pos="1608138" algn="l"/>
                <a:tab pos="1609725" algn="l"/>
                <a:tab pos="2692400" algn="l"/>
                <a:tab pos="3140075" algn="l"/>
                <a:tab pos="4214813" algn="l"/>
                <a:tab pos="4660900" algn="l"/>
              </a:tabLst>
            </a:pPr>
            <a:r>
              <a:rPr lang="en-NZ" dirty="0"/>
              <a:t>1000	+	500	+	20	+	1</a:t>
            </a:r>
            <a:endParaRPr lang="en-NZ" baseline="30000" dirty="0"/>
          </a:p>
          <a:p>
            <a:pPr marL="0" indent="0">
              <a:buNone/>
            </a:pPr>
            <a:r>
              <a:rPr lang="en-NZ" dirty="0"/>
              <a:t>= 1521</a:t>
            </a:r>
            <a:r>
              <a:rPr lang="en-NZ" baseline="-25000" dirty="0"/>
              <a:t>10</a:t>
            </a:r>
          </a:p>
          <a:p>
            <a:r>
              <a:rPr lang="en-NZ" dirty="0"/>
              <a:t>Similarly with binary numbers, each switch’s position has a value. Convert 1101</a:t>
            </a:r>
            <a:r>
              <a:rPr lang="en-NZ" baseline="-25000" dirty="0"/>
              <a:t>2</a:t>
            </a:r>
            <a:r>
              <a:rPr lang="en-NZ" dirty="0"/>
              <a:t> to decimal:</a:t>
            </a:r>
          </a:p>
          <a:p>
            <a:pPr marL="0" indent="0">
              <a:buNone/>
              <a:tabLst>
                <a:tab pos="1162050" algn="l"/>
                <a:tab pos="1608138" algn="l"/>
                <a:tab pos="1609725" algn="l"/>
                <a:tab pos="2692400" algn="l"/>
                <a:tab pos="3140075" algn="l"/>
                <a:tab pos="4214813" algn="l"/>
                <a:tab pos="4660900" algn="l"/>
              </a:tabLst>
            </a:pPr>
            <a:r>
              <a:rPr lang="en-NZ" dirty="0"/>
              <a:t>1 * 2</a:t>
            </a:r>
            <a:r>
              <a:rPr lang="en-NZ" baseline="30000" dirty="0"/>
              <a:t>3</a:t>
            </a:r>
            <a:r>
              <a:rPr lang="en-NZ" dirty="0"/>
              <a:t>	+	1 * 2</a:t>
            </a:r>
            <a:r>
              <a:rPr lang="en-NZ" baseline="30000" dirty="0"/>
              <a:t>2</a:t>
            </a:r>
            <a:r>
              <a:rPr lang="en-NZ" dirty="0"/>
              <a:t>	+	0 * 2</a:t>
            </a:r>
            <a:r>
              <a:rPr lang="en-NZ" baseline="30000" dirty="0"/>
              <a:t>1</a:t>
            </a:r>
            <a:r>
              <a:rPr lang="en-NZ" dirty="0"/>
              <a:t>	+	1 * 2</a:t>
            </a:r>
            <a:r>
              <a:rPr lang="en-NZ" baseline="30000" dirty="0"/>
              <a:t>0</a:t>
            </a:r>
          </a:p>
          <a:p>
            <a:pPr marL="0" indent="0">
              <a:buNone/>
              <a:tabLst>
                <a:tab pos="1162050" algn="l"/>
                <a:tab pos="1608138" algn="l"/>
                <a:tab pos="1609725" algn="l"/>
                <a:tab pos="2692400" algn="l"/>
                <a:tab pos="3140075" algn="l"/>
                <a:tab pos="4214813" algn="l"/>
                <a:tab pos="4660900" algn="l"/>
              </a:tabLst>
            </a:pPr>
            <a:r>
              <a:rPr lang="en-NZ" dirty="0"/>
              <a:t>1 * 8	+	1 * 4	+	0 * 2	+	1 * 1</a:t>
            </a:r>
            <a:endParaRPr lang="en-NZ" baseline="30000" dirty="0"/>
          </a:p>
          <a:p>
            <a:pPr marL="0" indent="0">
              <a:buNone/>
            </a:pPr>
            <a:r>
              <a:rPr lang="en-NZ" dirty="0"/>
              <a:t>= 13</a:t>
            </a:r>
            <a:r>
              <a:rPr lang="en-NZ" baseline="-25000" dirty="0"/>
              <a:t>10</a:t>
            </a:r>
          </a:p>
          <a:p>
            <a:pPr marL="0" indent="0">
              <a:buNone/>
            </a:pPr>
            <a:endParaRPr lang="en-NZ" dirty="0"/>
          </a:p>
          <a:p>
            <a:pPr marL="0" indent="0">
              <a:buNone/>
            </a:pPr>
            <a:endParaRPr lang="en-NZ" dirty="0"/>
          </a:p>
        </p:txBody>
      </p:sp>
    </p:spTree>
    <p:extLst>
      <p:ext uri="{BB962C8B-B14F-4D97-AF65-F5344CB8AC3E}">
        <p14:creationId xmlns:p14="http://schemas.microsoft.com/office/powerpoint/2010/main" val="24417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solidFill>
                  <a:srgbClr val="90C226"/>
                </a:solidFill>
              </a:rPr>
              <a:t>Converting binary to decimal</a:t>
            </a:r>
            <a:endParaRPr lang="en-US" dirty="0"/>
          </a:p>
        </p:txBody>
      </p:sp>
      <p:sp>
        <p:nvSpPr>
          <p:cNvPr id="3" name="Content Placeholder 2"/>
          <p:cNvSpPr>
            <a:spLocks noGrp="1"/>
          </p:cNvSpPr>
          <p:nvPr>
            <p:ph idx="1"/>
          </p:nvPr>
        </p:nvSpPr>
        <p:spPr/>
        <p:txBody>
          <a:bodyPr/>
          <a:lstStyle/>
          <a:p>
            <a:r>
              <a:rPr lang="en-NZ" dirty="0"/>
              <a:t>Convert 10011</a:t>
            </a:r>
            <a:r>
              <a:rPr lang="en-NZ" baseline="-25000" dirty="0"/>
              <a:t>2</a:t>
            </a:r>
            <a:r>
              <a:rPr lang="en-NZ" dirty="0"/>
              <a:t> to decimal</a:t>
            </a:r>
          </a:p>
          <a:p>
            <a:r>
              <a:rPr lang="en-NZ" dirty="0"/>
              <a:t>Convert 35</a:t>
            </a:r>
            <a:r>
              <a:rPr lang="en-NZ" baseline="-25000" dirty="0"/>
              <a:t>10</a:t>
            </a:r>
            <a:r>
              <a:rPr lang="en-NZ" dirty="0"/>
              <a:t> to binary</a:t>
            </a:r>
          </a:p>
        </p:txBody>
      </p:sp>
    </p:spTree>
    <p:extLst>
      <p:ext uri="{BB962C8B-B14F-4D97-AF65-F5344CB8AC3E}">
        <p14:creationId xmlns:p14="http://schemas.microsoft.com/office/powerpoint/2010/main" val="8302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Prefixes</a:t>
            </a:r>
            <a:endParaRPr lang="en-US" dirty="0"/>
          </a:p>
        </p:txBody>
      </p:sp>
      <p:sp>
        <p:nvSpPr>
          <p:cNvPr id="3" name="Content Placeholder 2"/>
          <p:cNvSpPr>
            <a:spLocks noGrp="1"/>
          </p:cNvSpPr>
          <p:nvPr>
            <p:ph idx="1"/>
          </p:nvPr>
        </p:nvSpPr>
        <p:spPr/>
        <p:txBody>
          <a:bodyPr/>
          <a:lstStyle/>
          <a:p>
            <a:r>
              <a:rPr lang="en-NZ" dirty="0"/>
              <a:t>A group of 8 bits is a </a:t>
            </a:r>
            <a:r>
              <a:rPr lang="en-NZ" b="1" dirty="0"/>
              <a:t>byte</a:t>
            </a:r>
          </a:p>
          <a:p>
            <a:pPr lvl="1"/>
            <a:r>
              <a:rPr lang="en-NZ" dirty="0"/>
              <a:t>A group of 4 bits is a </a:t>
            </a:r>
            <a:r>
              <a:rPr lang="en-NZ" b="1" dirty="0"/>
              <a:t>nibble</a:t>
            </a:r>
            <a:endParaRPr lang="en-NZ" dirty="0"/>
          </a:p>
          <a:p>
            <a:r>
              <a:rPr lang="en-NZ" dirty="0"/>
              <a:t>Bytes are the common unit of measurement for memory capacity</a:t>
            </a:r>
          </a:p>
          <a:p>
            <a:r>
              <a:rPr lang="en-NZ" dirty="0"/>
              <a:t>There are two sets of prefixes:</a:t>
            </a:r>
          </a:p>
          <a:p>
            <a:pPr lvl="1"/>
            <a:r>
              <a:rPr lang="en-NZ" dirty="0"/>
              <a:t>Decimal</a:t>
            </a:r>
          </a:p>
          <a:p>
            <a:pPr lvl="1"/>
            <a:r>
              <a:rPr lang="en-NZ" dirty="0"/>
              <a:t>Binary</a:t>
            </a:r>
          </a:p>
        </p:txBody>
      </p:sp>
    </p:spTree>
    <p:extLst>
      <p:ext uri="{BB962C8B-B14F-4D97-AF65-F5344CB8AC3E}">
        <p14:creationId xmlns:p14="http://schemas.microsoft.com/office/powerpoint/2010/main" val="382592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Decimal prefixes</a:t>
            </a:r>
            <a:endParaRPr lang="en-US" dirty="0"/>
          </a:p>
        </p:txBody>
      </p:sp>
      <p:graphicFrame>
        <p:nvGraphicFramePr>
          <p:cNvPr id="4" name="Group 3"/>
          <p:cNvGraphicFramePr>
            <a:graphicFrameLocks noGrp="1"/>
          </p:cNvGraphicFramePr>
          <p:nvPr>
            <p:ph idx="1"/>
            <p:extLst>
              <p:ext uri="{D42A27DB-BD31-4B8C-83A1-F6EECF244321}">
                <p14:modId xmlns:p14="http://schemas.microsoft.com/office/powerpoint/2010/main" val="1503475454"/>
              </p:ext>
            </p:extLst>
          </p:nvPr>
        </p:nvGraphicFramePr>
        <p:xfrm>
          <a:off x="296863" y="1430338"/>
          <a:ext cx="7445057" cy="3986496"/>
        </p:xfrm>
        <a:graphic>
          <a:graphicData uri="http://schemas.openxmlformats.org/drawingml/2006/table">
            <a:tbl>
              <a:tblPr/>
              <a:tblGrid>
                <a:gridCol w="1078181">
                  <a:extLst>
                    <a:ext uri="{9D8B030D-6E8A-4147-A177-3AD203B41FA5}">
                      <a16:colId xmlns:a16="http://schemas.microsoft.com/office/drawing/2014/main" xmlns="" val="20000"/>
                    </a:ext>
                  </a:extLst>
                </a:gridCol>
                <a:gridCol w="1434279">
                  <a:extLst>
                    <a:ext uri="{9D8B030D-6E8A-4147-A177-3AD203B41FA5}">
                      <a16:colId xmlns:a16="http://schemas.microsoft.com/office/drawing/2014/main" xmlns="" val="20001"/>
                    </a:ext>
                  </a:extLst>
                </a:gridCol>
                <a:gridCol w="1210069">
                  <a:extLst>
                    <a:ext uri="{9D8B030D-6E8A-4147-A177-3AD203B41FA5}">
                      <a16:colId xmlns:a16="http://schemas.microsoft.com/office/drawing/2014/main" xmlns="" val="20002"/>
                    </a:ext>
                  </a:extLst>
                </a:gridCol>
                <a:gridCol w="3722528">
                  <a:extLst>
                    <a:ext uri="{9D8B030D-6E8A-4147-A177-3AD203B41FA5}">
                      <a16:colId xmlns:a16="http://schemas.microsoft.com/office/drawing/2014/main" xmlns="" val="20003"/>
                    </a:ext>
                  </a:extLst>
                </a:gridCol>
              </a:tblGrid>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n</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Prefix</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Symbol</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Decimal</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0"/>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a:t>
                      </a:r>
                      <a:endParaRPr kumimoji="0" lang="en-US" altLang="en-US" sz="1600" b="1" i="0" u="none" strike="noStrike" cap="none" normalizeH="0" baseline="4000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none</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endParaRPr kumimoji="0" lang="en-US"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1</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3</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kilo</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K</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1000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6</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mega</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M</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1,000,000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9</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giga</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G</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1,000,000,000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12</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tera</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T</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1,000,000,000,000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15</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peta</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P</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1,000,000,000,000,000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18</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exa</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E</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1,000,000,000,000,000,000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42944">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21</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zetta</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Z</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1,000,000,000,000,000,000,000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2166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Binary prefixes</a:t>
            </a:r>
            <a:endParaRPr lang="en-US" dirty="0"/>
          </a:p>
        </p:txBody>
      </p:sp>
      <p:graphicFrame>
        <p:nvGraphicFramePr>
          <p:cNvPr id="4" name="Group 3"/>
          <p:cNvGraphicFramePr>
            <a:graphicFrameLocks noGrp="1"/>
          </p:cNvGraphicFramePr>
          <p:nvPr>
            <p:ph idx="1"/>
            <p:extLst>
              <p:ext uri="{D42A27DB-BD31-4B8C-83A1-F6EECF244321}">
                <p14:modId xmlns:p14="http://schemas.microsoft.com/office/powerpoint/2010/main" val="47339851"/>
              </p:ext>
            </p:extLst>
          </p:nvPr>
        </p:nvGraphicFramePr>
        <p:xfrm>
          <a:off x="296863" y="1390122"/>
          <a:ext cx="7386085" cy="4232313"/>
        </p:xfrm>
        <a:graphic>
          <a:graphicData uri="http://schemas.openxmlformats.org/drawingml/2006/table">
            <a:tbl>
              <a:tblPr/>
              <a:tblGrid>
                <a:gridCol w="1042692">
                  <a:extLst>
                    <a:ext uri="{9D8B030D-6E8A-4147-A177-3AD203B41FA5}">
                      <a16:colId xmlns:a16="http://schemas.microsoft.com/office/drawing/2014/main" xmlns="" val="20000"/>
                    </a:ext>
                  </a:extLst>
                </a:gridCol>
                <a:gridCol w="1387069">
                  <a:extLst>
                    <a:ext uri="{9D8B030D-6E8A-4147-A177-3AD203B41FA5}">
                      <a16:colId xmlns:a16="http://schemas.microsoft.com/office/drawing/2014/main" xmlns="" val="20001"/>
                    </a:ext>
                  </a:extLst>
                </a:gridCol>
                <a:gridCol w="1099941">
                  <a:extLst>
                    <a:ext uri="{9D8B030D-6E8A-4147-A177-3AD203B41FA5}">
                      <a16:colId xmlns:a16="http://schemas.microsoft.com/office/drawing/2014/main" xmlns="" val="20002"/>
                    </a:ext>
                  </a:extLst>
                </a:gridCol>
                <a:gridCol w="3856383">
                  <a:extLst>
                    <a:ext uri="{9D8B030D-6E8A-4147-A177-3AD203B41FA5}">
                      <a16:colId xmlns:a16="http://schemas.microsoft.com/office/drawing/2014/main" xmlns="" val="20003"/>
                    </a:ext>
                  </a:extLst>
                </a:gridCol>
              </a:tblGrid>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n</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Prefix</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Symbol</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Decimal</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0"/>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dirty="0">
                          <a:ln>
                            <a:noFill/>
                          </a:ln>
                          <a:solidFill>
                            <a:schemeClr val="tx1"/>
                          </a:solidFill>
                          <a:effectLst/>
                          <a:latin typeface="Helvetica" charset="0"/>
                          <a:cs typeface="Helvetica" charset="0"/>
                          <a:sym typeface="Helvetica" charset="0"/>
                        </a:rPr>
                        <a:t>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none</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endParaRPr kumimoji="0" lang="en-US"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a:ln>
                            <a:noFill/>
                          </a:ln>
                          <a:solidFill>
                            <a:schemeClr val="tx1"/>
                          </a:solidFill>
                          <a:effectLst/>
                          <a:latin typeface="Helvetica" charset="0"/>
                          <a:cs typeface="Helvetica" charset="0"/>
                          <a:sym typeface="Helvetica" charset="0"/>
                        </a:rPr>
                        <a:t>10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err="1">
                          <a:ln>
                            <a:noFill/>
                          </a:ln>
                          <a:solidFill>
                            <a:schemeClr val="tx1"/>
                          </a:solidFill>
                          <a:effectLst/>
                          <a:latin typeface="Helvetica" charset="0"/>
                          <a:cs typeface="Helvetica" charset="0"/>
                          <a:sym typeface="Helvetica" charset="0"/>
                        </a:rPr>
                        <a:t>kibi</a:t>
                      </a:r>
                      <a:endParaRPr kumimoji="0" lang="en-US" altLang="en-US" sz="16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Ki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1024</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a:ln>
                            <a:noFill/>
                          </a:ln>
                          <a:solidFill>
                            <a:schemeClr val="tx1"/>
                          </a:solidFill>
                          <a:effectLst/>
                          <a:latin typeface="Helvetica" charset="0"/>
                          <a:cs typeface="Helvetica" charset="0"/>
                          <a:sym typeface="Helvetica" charset="0"/>
                        </a:rPr>
                        <a:t>20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mebi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err="1">
                          <a:ln>
                            <a:noFill/>
                          </a:ln>
                          <a:solidFill>
                            <a:schemeClr val="tx1"/>
                          </a:solidFill>
                          <a:effectLst/>
                          <a:latin typeface="Helvetica" charset="0"/>
                          <a:cs typeface="Helvetica" charset="0"/>
                          <a:sym typeface="Helvetica" charset="0"/>
                        </a:rPr>
                        <a:t>Mi</a:t>
                      </a:r>
                      <a:endParaRPr kumimoji="0" lang="en-US" altLang="en-US" sz="16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1,048,576 </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a:ln>
                            <a:noFill/>
                          </a:ln>
                          <a:solidFill>
                            <a:schemeClr val="tx1"/>
                          </a:solidFill>
                          <a:effectLst/>
                          <a:latin typeface="Helvetica" charset="0"/>
                          <a:cs typeface="Helvetica" charset="0"/>
                          <a:sym typeface="Helvetica" charset="0"/>
                        </a:rPr>
                        <a:t>30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gibi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Gi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1,073,741,824 </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a:ln>
                            <a:noFill/>
                          </a:ln>
                          <a:solidFill>
                            <a:schemeClr val="tx1"/>
                          </a:solidFill>
                          <a:effectLst/>
                          <a:latin typeface="Helvetica" charset="0"/>
                          <a:cs typeface="Helvetica" charset="0"/>
                          <a:sym typeface="Helvetica" charset="0"/>
                        </a:rPr>
                        <a:t>40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tebi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err="1">
                          <a:ln>
                            <a:noFill/>
                          </a:ln>
                          <a:solidFill>
                            <a:schemeClr val="tx1"/>
                          </a:solidFill>
                          <a:effectLst/>
                          <a:latin typeface="Helvetica" charset="0"/>
                          <a:cs typeface="Helvetica" charset="0"/>
                          <a:sym typeface="Helvetica" charset="0"/>
                        </a:rPr>
                        <a:t>Ti</a:t>
                      </a:r>
                      <a:endParaRPr kumimoji="0" lang="en-US" altLang="en-US" sz="16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1,099,511,627,776 </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a:ln>
                            <a:noFill/>
                          </a:ln>
                          <a:solidFill>
                            <a:schemeClr val="tx1"/>
                          </a:solidFill>
                          <a:effectLst/>
                          <a:latin typeface="Helvetica" charset="0"/>
                          <a:cs typeface="Helvetica" charset="0"/>
                          <a:sym typeface="Helvetica" charset="0"/>
                        </a:rPr>
                        <a:t>50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pebi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Pi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1,125,899,906,842,624 </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a:ln>
                            <a:noFill/>
                          </a:ln>
                          <a:solidFill>
                            <a:schemeClr val="tx1"/>
                          </a:solidFill>
                          <a:effectLst/>
                          <a:latin typeface="Helvetica" charset="0"/>
                          <a:cs typeface="Helvetica" charset="0"/>
                          <a:sym typeface="Helvetica" charset="0"/>
                        </a:rPr>
                        <a:t>60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exbi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Ei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1,152,921,504,606,846,976 </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2</a:t>
                      </a:r>
                      <a:r>
                        <a:rPr kumimoji="0" lang="en-US" altLang="en-US" sz="1600" b="1" i="0" u="none" strike="noStrike" cap="none" normalizeH="0" baseline="40000">
                          <a:ln>
                            <a:noFill/>
                          </a:ln>
                          <a:solidFill>
                            <a:schemeClr val="tx1"/>
                          </a:solidFill>
                          <a:effectLst/>
                          <a:latin typeface="Helvetica" charset="0"/>
                          <a:cs typeface="Helvetica" charset="0"/>
                          <a:sym typeface="Helvetica" charset="0"/>
                        </a:rPr>
                        <a:t>70</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zebi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a:ln>
                            <a:noFill/>
                          </a:ln>
                          <a:solidFill>
                            <a:schemeClr val="tx1"/>
                          </a:solidFill>
                          <a:effectLst/>
                          <a:latin typeface="Helvetica" charset="0"/>
                          <a:cs typeface="Helvetica" charset="0"/>
                          <a:sym typeface="Helvetica" charset="0"/>
                        </a:rPr>
                        <a:t>Zi</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1,180,591,620,717,411,303,424 </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78253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t>Prefixes in Computer Science</a:t>
            </a:r>
            <a:endParaRPr lang="en-US" sz="4000" dirty="0"/>
          </a:p>
        </p:txBody>
      </p:sp>
      <p:sp>
        <p:nvSpPr>
          <p:cNvPr id="3" name="Content Placeholder 2"/>
          <p:cNvSpPr>
            <a:spLocks noGrp="1"/>
          </p:cNvSpPr>
          <p:nvPr>
            <p:ph idx="1"/>
          </p:nvPr>
        </p:nvSpPr>
        <p:spPr/>
        <p:txBody>
          <a:bodyPr/>
          <a:lstStyle/>
          <a:p>
            <a:r>
              <a:rPr lang="en-NZ" dirty="0"/>
              <a:t>Both decimal and binary prefixes are used in Computer Science</a:t>
            </a:r>
          </a:p>
          <a:p>
            <a:r>
              <a:rPr lang="en-NZ" dirty="0"/>
              <a:t>Decimal prefixes are preferred because they are easier to calculate, however binary prefixes are more accurate</a:t>
            </a:r>
          </a:p>
        </p:txBody>
      </p:sp>
      <p:graphicFrame>
        <p:nvGraphicFramePr>
          <p:cNvPr id="5" name="Group 3"/>
          <p:cNvGraphicFramePr>
            <a:graphicFrameLocks/>
          </p:cNvGraphicFramePr>
          <p:nvPr>
            <p:extLst>
              <p:ext uri="{D42A27DB-BD31-4B8C-83A1-F6EECF244321}">
                <p14:modId xmlns:p14="http://schemas.microsoft.com/office/powerpoint/2010/main" val="3777097302"/>
              </p:ext>
            </p:extLst>
          </p:nvPr>
        </p:nvGraphicFramePr>
        <p:xfrm>
          <a:off x="725556" y="3660800"/>
          <a:ext cx="6831346" cy="2443668"/>
        </p:xfrm>
        <a:graphic>
          <a:graphicData uri="http://schemas.openxmlformats.org/drawingml/2006/table">
            <a:tbl>
              <a:tblPr/>
              <a:tblGrid>
                <a:gridCol w="2042492">
                  <a:extLst>
                    <a:ext uri="{9D8B030D-6E8A-4147-A177-3AD203B41FA5}">
                      <a16:colId xmlns:a16="http://schemas.microsoft.com/office/drawing/2014/main" xmlns="" val="20000"/>
                    </a:ext>
                  </a:extLst>
                </a:gridCol>
                <a:gridCol w="2042492">
                  <a:extLst>
                    <a:ext uri="{9D8B030D-6E8A-4147-A177-3AD203B41FA5}">
                      <a16:colId xmlns:a16="http://schemas.microsoft.com/office/drawing/2014/main" xmlns="" val="20001"/>
                    </a:ext>
                  </a:extLst>
                </a:gridCol>
                <a:gridCol w="2746362">
                  <a:extLst>
                    <a:ext uri="{9D8B030D-6E8A-4147-A177-3AD203B41FA5}">
                      <a16:colId xmlns:a16="http://schemas.microsoft.com/office/drawing/2014/main" xmlns="" val="20002"/>
                    </a:ext>
                  </a:extLst>
                </a:gridCol>
              </a:tblGrid>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cs typeface="Helvetica" charset="0"/>
                          <a:sym typeface="Helvetica" charset="0"/>
                        </a:rPr>
                        <a:t>Binary prefix</a:t>
                      </a:r>
                      <a:endParaRPr kumimoji="0" lang="en-US" altLang="en-US" sz="16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Decimal prefix</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Value (bytes)</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0"/>
                  </a:ext>
                </a:extLst>
              </a:tr>
              <a:tr h="470257">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cs typeface="Helvetica" charset="0"/>
                          <a:sym typeface="Helvetica" charset="0"/>
                        </a:rPr>
                        <a:t>8 bits</a:t>
                      </a:r>
                      <a:endParaRPr kumimoji="0" lang="en-US" altLang="en-US" sz="16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US" altLang="en-US" sz="1600" b="1" i="0" u="none" strike="noStrike" cap="none" normalizeH="0" baseline="0" dirty="0">
                          <a:ln>
                            <a:noFill/>
                          </a:ln>
                          <a:solidFill>
                            <a:schemeClr val="tx1"/>
                          </a:solidFill>
                          <a:effectLst/>
                          <a:latin typeface="Helvetica" charset="0"/>
                          <a:cs typeface="Helvetica" charset="0"/>
                          <a:sym typeface="Helvetica" charset="0"/>
                        </a:rPr>
                        <a:t>1 byte</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lvl1pPr marL="39688"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1pPr>
                      <a:lvl2pPr marL="711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2pPr>
                      <a:lvl3pPr marL="1092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3pPr>
                      <a:lvl4pPr marL="1473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4pPr>
                      <a:lvl5pPr marL="1854200" indent="-381000" algn="l">
                        <a:spcBef>
                          <a:spcPts val="4200"/>
                        </a:spcBef>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5pPr>
                      <a:lvl6pPr marL="23114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6pPr>
                      <a:lvl7pPr marL="27686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7pPr>
                      <a:lvl8pPr marL="32258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8pPr>
                      <a:lvl9pPr marL="3683000" indent="-381000" fontAlgn="base">
                        <a:spcBef>
                          <a:spcPts val="4200"/>
                        </a:spcBef>
                        <a:spcAft>
                          <a:spcPct val="0"/>
                        </a:spcAft>
                        <a:buClr>
                          <a:srgbClr val="FEFFFE"/>
                        </a:buClr>
                        <a:buSzPct val="100000"/>
                        <a:buFont typeface="Helvetica Light" charset="0"/>
                        <a:defRPr sz="3400">
                          <a:solidFill>
                            <a:schemeClr val="tx1"/>
                          </a:solidFill>
                          <a:latin typeface="Helvetica Light" charset="0"/>
                          <a:ea typeface="ヒラギノ角ゴ ProN W3" charset="0"/>
                          <a:cs typeface="ヒラギノ角ゴ ProN W3" charset="0"/>
                          <a:sym typeface="Helvetica Light" charset="0"/>
                        </a:defRPr>
                      </a:lvl9p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rPr>
                        <a:t>same</a:t>
                      </a:r>
                      <a:endParaRPr kumimoji="0" lang="en-US"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1577">
                <a:tc>
                  <a:txBody>
                    <a:body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cs typeface="Helvetica" charset="0"/>
                          <a:sym typeface="Helvetica" charset="0"/>
                        </a:rPr>
                        <a:t>1 KiB</a:t>
                      </a:r>
                    </a:p>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(1 x 2</a:t>
                      </a:r>
                      <a:r>
                        <a:rPr kumimoji="0" lang="en-NZ" altLang="en-US" sz="1200" b="1" i="0" u="none" strike="noStrike" cap="none" normalizeH="0" baseline="30000" dirty="0">
                          <a:ln>
                            <a:noFill/>
                          </a:ln>
                          <a:solidFill>
                            <a:schemeClr val="tx1"/>
                          </a:solidFill>
                          <a:effectLst/>
                          <a:latin typeface="Helvetica" charset="0"/>
                          <a:cs typeface="Helvetica" charset="0"/>
                          <a:sym typeface="Helvetica" charset="0"/>
                        </a:rPr>
                        <a:t>10</a:t>
                      </a: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 bytes)</a:t>
                      </a:r>
                      <a:endParaRPr kumimoji="0" lang="en-US" altLang="en-US" sz="12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cs typeface="Helvetica" charset="0"/>
                          <a:sym typeface="Helvetica" charset="0"/>
                        </a:rPr>
                        <a:t>1 KB</a:t>
                      </a:r>
                    </a:p>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defRPr/>
                      </a:pP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(1 x 10</a:t>
                      </a:r>
                      <a:r>
                        <a:rPr kumimoji="0" lang="en-NZ" altLang="en-US" sz="1200" b="1" i="0" u="none" strike="noStrike" cap="none" normalizeH="0" baseline="30000" dirty="0">
                          <a:ln>
                            <a:noFill/>
                          </a:ln>
                          <a:solidFill>
                            <a:schemeClr val="tx1"/>
                          </a:solidFill>
                          <a:effectLst/>
                          <a:latin typeface="Helvetica" charset="0"/>
                          <a:cs typeface="Helvetica" charset="0"/>
                          <a:sym typeface="Helvetica" charset="0"/>
                        </a:rPr>
                        <a:t>3</a:t>
                      </a: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 bytes)</a:t>
                      </a: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rPr>
                        <a:t>1024 ≠ 1000</a:t>
                      </a:r>
                      <a:endParaRPr kumimoji="0" lang="en-US"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51577">
                <a:tc>
                  <a:txBody>
                    <a:body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cs typeface="Helvetica" charset="0"/>
                          <a:sym typeface="Helvetica" charset="0"/>
                        </a:rPr>
                        <a:t>1 </a:t>
                      </a:r>
                      <a:r>
                        <a:rPr kumimoji="0" lang="en-NZ" altLang="en-US" sz="1600" b="1" i="0" u="none" strike="noStrike" cap="none" normalizeH="0" baseline="0" dirty="0" err="1">
                          <a:ln>
                            <a:noFill/>
                          </a:ln>
                          <a:solidFill>
                            <a:schemeClr val="tx1"/>
                          </a:solidFill>
                          <a:effectLst/>
                          <a:latin typeface="Helvetica" charset="0"/>
                          <a:cs typeface="Helvetica" charset="0"/>
                          <a:sym typeface="Helvetica" charset="0"/>
                        </a:rPr>
                        <a:t>MiB</a:t>
                      </a:r>
                      <a:endParaRPr kumimoji="0" lang="en-NZ" altLang="en-US" sz="1600" b="1" i="0" u="none" strike="noStrike" cap="none" normalizeH="0" baseline="0" dirty="0">
                        <a:ln>
                          <a:noFill/>
                        </a:ln>
                        <a:solidFill>
                          <a:schemeClr val="tx1"/>
                        </a:solidFill>
                        <a:effectLst/>
                        <a:latin typeface="Helvetica" charset="0"/>
                        <a:cs typeface="Helvetica" charset="0"/>
                        <a:sym typeface="Helvetica" charset="0"/>
                      </a:endParaRPr>
                    </a:p>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defRPr/>
                      </a:pP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(1 x 2</a:t>
                      </a:r>
                      <a:r>
                        <a:rPr kumimoji="0" lang="en-NZ" altLang="en-US" sz="1200" b="1" i="0" u="none" strike="noStrike" cap="none" normalizeH="0" baseline="30000" dirty="0">
                          <a:ln>
                            <a:noFill/>
                          </a:ln>
                          <a:solidFill>
                            <a:schemeClr val="tx1"/>
                          </a:solidFill>
                          <a:effectLst/>
                          <a:latin typeface="Helvetica" charset="0"/>
                          <a:cs typeface="Helvetica" charset="0"/>
                          <a:sym typeface="Helvetica" charset="0"/>
                        </a:rPr>
                        <a:t>20</a:t>
                      </a: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 bytes)</a:t>
                      </a:r>
                      <a:endParaRPr kumimoji="0" lang="en-US" altLang="en-US" sz="12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cs typeface="Helvetica" charset="0"/>
                          <a:sym typeface="Helvetica" charset="0"/>
                        </a:rPr>
                        <a:t>1 MB</a:t>
                      </a:r>
                    </a:p>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defRPr/>
                      </a:pP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(1 x 10</a:t>
                      </a:r>
                      <a:r>
                        <a:rPr kumimoji="0" lang="en-NZ" altLang="en-US" sz="1200" b="1" i="0" u="none" strike="noStrike" cap="none" normalizeH="0" baseline="30000" dirty="0">
                          <a:ln>
                            <a:noFill/>
                          </a:ln>
                          <a:solidFill>
                            <a:schemeClr val="tx1"/>
                          </a:solidFill>
                          <a:effectLst/>
                          <a:latin typeface="Helvetica" charset="0"/>
                          <a:cs typeface="Helvetica" charset="0"/>
                          <a:sym typeface="Helvetica" charset="0"/>
                        </a:rPr>
                        <a:t>6</a:t>
                      </a:r>
                      <a:r>
                        <a:rPr kumimoji="0" lang="en-NZ" altLang="en-US" sz="1200" b="1" i="0" u="none" strike="noStrike" cap="none" normalizeH="0" baseline="0" dirty="0">
                          <a:ln>
                            <a:noFill/>
                          </a:ln>
                          <a:solidFill>
                            <a:schemeClr val="tx1"/>
                          </a:solidFill>
                          <a:effectLst/>
                          <a:latin typeface="Helvetica" charset="0"/>
                          <a:cs typeface="Helvetica" charset="0"/>
                          <a:sym typeface="Helvetica" charset="0"/>
                        </a:rPr>
                        <a:t> bytes)</a:t>
                      </a:r>
                      <a:endParaRPr kumimoji="0" lang="en-US" altLang="en-US" sz="1200" b="1" i="0" u="none" strike="noStrike" cap="none" normalizeH="0" baseline="0" dirty="0">
                        <a:ln>
                          <a:noFill/>
                        </a:ln>
                        <a:solidFill>
                          <a:schemeClr val="tx1"/>
                        </a:solidFill>
                        <a:effectLst/>
                        <a:latin typeface="Helvetica" charset="0"/>
                        <a:cs typeface="Helvetica"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FEFFFE"/>
                        </a:buClr>
                        <a:buSzPct val="100000"/>
                        <a:buFont typeface="Helvetica Light" charset="0"/>
                        <a:buNone/>
                        <a:tabLst/>
                      </a:pPr>
                      <a:r>
                        <a:rPr kumimoji="0" lang="en-NZ"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rPr>
                        <a:t>1,048,576 ≠ 1,000,000</a:t>
                      </a:r>
                      <a:endParaRPr kumimoji="0" lang="en-US" altLang="en-US" sz="1600" b="1" i="0" u="none" strike="noStrike" cap="none" normalizeH="0" baseline="0" dirty="0">
                        <a:ln>
                          <a:noFill/>
                        </a:ln>
                        <a:solidFill>
                          <a:schemeClr val="tx1"/>
                        </a:solidFill>
                        <a:effectLst/>
                        <a:latin typeface="Helvetica" charset="0"/>
                        <a:ea typeface="ヒラギノ角ゴ ProN W6" charset="0"/>
                        <a:cs typeface="ヒラギノ角ゴ ProN W6" charset="0"/>
                        <a:sym typeface="Helvetica" charset="0"/>
                      </a:endParaRPr>
                    </a:p>
                  </a:txBody>
                  <a:tcPr marL="50800" marR="50800" marT="50800" marB="5080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4421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 hard disk sizes</a:t>
            </a:r>
            <a:endParaRPr lang="en-US" dirty="0"/>
          </a:p>
        </p:txBody>
      </p:sp>
      <p:sp>
        <p:nvSpPr>
          <p:cNvPr id="3" name="Content Placeholder 2"/>
          <p:cNvSpPr>
            <a:spLocks noGrp="1"/>
          </p:cNvSpPr>
          <p:nvPr>
            <p:ph idx="1"/>
          </p:nvPr>
        </p:nvSpPr>
        <p:spPr/>
        <p:txBody>
          <a:bodyPr/>
          <a:lstStyle/>
          <a:p>
            <a:r>
              <a:rPr lang="en-NZ" dirty="0"/>
              <a:t>A 160GB hard disk is equivalent to 149.01GiB</a:t>
            </a:r>
          </a:p>
          <a:p>
            <a:pPr lvl="1"/>
            <a:r>
              <a:rPr lang="en-NZ" dirty="0"/>
              <a:t>160GB = 160 x 10</a:t>
            </a:r>
            <a:r>
              <a:rPr lang="en-NZ" baseline="30000" dirty="0"/>
              <a:t>9</a:t>
            </a:r>
          </a:p>
          <a:p>
            <a:pPr lvl="1"/>
            <a:r>
              <a:rPr lang="en-NZ" dirty="0"/>
              <a:t>149.01GiB = (160 x 10</a:t>
            </a:r>
            <a:r>
              <a:rPr lang="en-NZ" baseline="30000" dirty="0"/>
              <a:t>9</a:t>
            </a:r>
            <a:r>
              <a:rPr lang="en-NZ" dirty="0"/>
              <a:t>) ÷ 2</a:t>
            </a:r>
            <a:r>
              <a:rPr lang="en-NZ" baseline="30000" dirty="0"/>
              <a:t>30</a:t>
            </a:r>
          </a:p>
        </p:txBody>
      </p:sp>
      <p:pic>
        <p:nvPicPr>
          <p:cNvPr id="4"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285" y="3388566"/>
            <a:ext cx="3421158" cy="2526414"/>
          </a:xfrm>
          <a:prstGeom prst="rect">
            <a:avLst/>
          </a:prstGeom>
          <a:noFill/>
          <a:ln w="25400" cap="flat">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09817" y="3796657"/>
            <a:ext cx="2540001"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65491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sp>
        <p:nvSpPr>
          <p:cNvPr id="3" name="Content Placeholder 2"/>
          <p:cNvSpPr>
            <a:spLocks noGrp="1"/>
          </p:cNvSpPr>
          <p:nvPr>
            <p:ph idx="1"/>
          </p:nvPr>
        </p:nvSpPr>
        <p:spPr/>
        <p:txBody>
          <a:bodyPr/>
          <a:lstStyle/>
          <a:p>
            <a:r>
              <a:rPr lang="en-AU" dirty="0"/>
              <a:t>Which has more bytes, 1KB or 1KiB?</a:t>
            </a:r>
          </a:p>
          <a:p>
            <a:r>
              <a:rPr lang="en-AU" dirty="0"/>
              <a:t>How many bytes are in 128MB?</a:t>
            </a:r>
          </a:p>
          <a:p>
            <a:r>
              <a:rPr lang="en-AU" dirty="0"/>
              <a:t>Convert 88</a:t>
            </a:r>
            <a:r>
              <a:rPr lang="en-NZ" baseline="-25000" dirty="0"/>
              <a:t>10</a:t>
            </a:r>
            <a:r>
              <a:rPr lang="en-NZ" dirty="0"/>
              <a:t> to binary</a:t>
            </a:r>
          </a:p>
          <a:p>
            <a:r>
              <a:rPr lang="en-NZ" dirty="0"/>
              <a:t>Convert 111001</a:t>
            </a:r>
            <a:r>
              <a:rPr lang="en-NZ" baseline="-25000" dirty="0"/>
              <a:t>2</a:t>
            </a:r>
            <a:r>
              <a:rPr lang="en-NZ" dirty="0"/>
              <a:t> to decimal</a:t>
            </a:r>
          </a:p>
          <a:p>
            <a:endParaRPr lang="en-NZ" dirty="0"/>
          </a:p>
          <a:p>
            <a:endParaRPr lang="en-AU" dirty="0"/>
          </a:p>
        </p:txBody>
      </p:sp>
    </p:spTree>
    <p:extLst>
      <p:ext uri="{BB962C8B-B14F-4D97-AF65-F5344CB8AC3E}">
        <p14:creationId xmlns:p14="http://schemas.microsoft.com/office/powerpoint/2010/main" val="51806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Today’s lecture</a:t>
            </a:r>
          </a:p>
        </p:txBody>
      </p:sp>
      <p:sp>
        <p:nvSpPr>
          <p:cNvPr id="3" name="Content Placeholder 2"/>
          <p:cNvSpPr>
            <a:spLocks noGrp="1"/>
          </p:cNvSpPr>
          <p:nvPr>
            <p:ph idx="1"/>
          </p:nvPr>
        </p:nvSpPr>
        <p:spPr/>
        <p:txBody>
          <a:bodyPr/>
          <a:lstStyle/>
          <a:p>
            <a:r>
              <a:rPr lang="en-AU" dirty="0"/>
              <a:t>Understand the difference between analogue and digital information</a:t>
            </a:r>
          </a:p>
          <a:p>
            <a:r>
              <a:rPr lang="en-AU" dirty="0"/>
              <a:t>Convert between decimal numbers and binary numbers</a:t>
            </a:r>
          </a:p>
        </p:txBody>
      </p:sp>
    </p:spTree>
    <p:extLst>
      <p:ext uri="{BB962C8B-B14F-4D97-AF65-F5344CB8AC3E}">
        <p14:creationId xmlns:p14="http://schemas.microsoft.com/office/powerpoint/2010/main" val="67224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Answers</a:t>
            </a:r>
          </a:p>
        </p:txBody>
      </p:sp>
      <p:sp>
        <p:nvSpPr>
          <p:cNvPr id="3" name="Content Placeholder 2"/>
          <p:cNvSpPr>
            <a:spLocks noGrp="1"/>
          </p:cNvSpPr>
          <p:nvPr>
            <p:ph idx="1"/>
          </p:nvPr>
        </p:nvSpPr>
        <p:spPr/>
        <p:txBody>
          <a:bodyPr/>
          <a:lstStyle/>
          <a:p>
            <a:r>
              <a:rPr lang="en-AU" dirty="0"/>
              <a:t>Which has more bytes, 1KB or 1KiB?</a:t>
            </a:r>
          </a:p>
          <a:p>
            <a:pPr lvl="1"/>
            <a:r>
              <a:rPr lang="en-US" dirty="0"/>
              <a:t>1KB = 1000 bytes while 1KiB = 1024 bytes</a:t>
            </a:r>
            <a:endParaRPr lang="en-AU" dirty="0"/>
          </a:p>
          <a:p>
            <a:r>
              <a:rPr lang="en-AU" dirty="0"/>
              <a:t>How many bytes are in 128MB?</a:t>
            </a:r>
          </a:p>
          <a:p>
            <a:pPr lvl="1"/>
            <a:r>
              <a:rPr lang="en-AU" dirty="0"/>
              <a:t>128 x 10</a:t>
            </a:r>
            <a:r>
              <a:rPr lang="en-AU" baseline="30000" dirty="0"/>
              <a:t>6</a:t>
            </a:r>
            <a:r>
              <a:rPr lang="en-AU" dirty="0"/>
              <a:t> = 128,000,000 bytes</a:t>
            </a:r>
          </a:p>
          <a:p>
            <a:r>
              <a:rPr lang="en-AU" dirty="0"/>
              <a:t>Convert 88</a:t>
            </a:r>
            <a:r>
              <a:rPr lang="en-NZ" baseline="-25000" dirty="0"/>
              <a:t>10</a:t>
            </a:r>
            <a:r>
              <a:rPr lang="en-NZ" dirty="0"/>
              <a:t> to binary</a:t>
            </a:r>
          </a:p>
          <a:p>
            <a:pPr lvl="1"/>
            <a:r>
              <a:rPr lang="en-NZ" dirty="0"/>
              <a:t>1011000</a:t>
            </a:r>
            <a:r>
              <a:rPr lang="en-NZ" baseline="-25000" dirty="0"/>
              <a:t>2</a:t>
            </a:r>
            <a:endParaRPr lang="en-NZ" dirty="0"/>
          </a:p>
          <a:p>
            <a:r>
              <a:rPr lang="en-NZ" dirty="0"/>
              <a:t>Convert 111001</a:t>
            </a:r>
            <a:r>
              <a:rPr lang="en-NZ" baseline="-25000" dirty="0"/>
              <a:t>2</a:t>
            </a:r>
            <a:r>
              <a:rPr lang="en-NZ" dirty="0"/>
              <a:t> to decimal</a:t>
            </a:r>
          </a:p>
          <a:p>
            <a:pPr lvl="1"/>
            <a:r>
              <a:rPr lang="en-AU" dirty="0"/>
              <a:t>57</a:t>
            </a:r>
            <a:r>
              <a:rPr lang="en-NZ" baseline="-25000" dirty="0"/>
              <a:t>10</a:t>
            </a:r>
            <a:endParaRPr lang="en-NZ" dirty="0"/>
          </a:p>
          <a:p>
            <a:endParaRPr lang="en-NZ" dirty="0"/>
          </a:p>
          <a:p>
            <a:endParaRPr lang="en-AU" dirty="0"/>
          </a:p>
        </p:txBody>
      </p:sp>
    </p:spTree>
    <p:extLst>
      <p:ext uri="{BB962C8B-B14F-4D97-AF65-F5344CB8AC3E}">
        <p14:creationId xmlns:p14="http://schemas.microsoft.com/office/powerpoint/2010/main" val="1866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Summary</a:t>
            </a:r>
          </a:p>
        </p:txBody>
      </p:sp>
      <p:sp>
        <p:nvSpPr>
          <p:cNvPr id="3" name="Content Placeholder 2"/>
          <p:cNvSpPr>
            <a:spLocks noGrp="1"/>
          </p:cNvSpPr>
          <p:nvPr>
            <p:ph idx="1"/>
          </p:nvPr>
        </p:nvSpPr>
        <p:spPr/>
        <p:txBody>
          <a:bodyPr/>
          <a:lstStyle/>
          <a:p>
            <a:r>
              <a:rPr lang="en-AU" dirty="0"/>
              <a:t>Computers use the binary number system</a:t>
            </a:r>
          </a:p>
          <a:p>
            <a:pPr lvl="1"/>
            <a:r>
              <a:rPr lang="en-AU" dirty="0"/>
              <a:t>We can convert numbers between decimal and binary</a:t>
            </a:r>
          </a:p>
          <a:p>
            <a:r>
              <a:rPr lang="en-AU" dirty="0"/>
              <a:t>Decimal prefixes and binary prefixes are used for counting large numbers of bytes</a:t>
            </a:r>
          </a:p>
        </p:txBody>
      </p:sp>
    </p:spTree>
    <p:extLst>
      <p:ext uri="{BB962C8B-B14F-4D97-AF65-F5344CB8AC3E}">
        <p14:creationId xmlns:p14="http://schemas.microsoft.com/office/powerpoint/2010/main" val="127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Analogue vs digital information</a:t>
            </a:r>
          </a:p>
        </p:txBody>
      </p:sp>
      <p:sp>
        <p:nvSpPr>
          <p:cNvPr id="3" name="Content Placeholder 2"/>
          <p:cNvSpPr>
            <a:spLocks noGrp="1"/>
          </p:cNvSpPr>
          <p:nvPr>
            <p:ph idx="1"/>
          </p:nvPr>
        </p:nvSpPr>
        <p:spPr/>
        <p:txBody>
          <a:bodyPr/>
          <a:lstStyle/>
          <a:p>
            <a:r>
              <a:rPr lang="en-AU" dirty="0"/>
              <a:t>Information in the real world is continuous</a:t>
            </a:r>
          </a:p>
          <a:p>
            <a:pPr lvl="1"/>
            <a:r>
              <a:rPr lang="en-AU" dirty="0"/>
              <a:t>Continuous signal</a:t>
            </a:r>
          </a:p>
          <a:p>
            <a:endParaRPr lang="en-AU" dirty="0"/>
          </a:p>
          <a:p>
            <a:pPr lvl="1"/>
            <a:endParaRPr lang="en-AU" dirty="0"/>
          </a:p>
          <a:p>
            <a:pPr lvl="1"/>
            <a:endParaRPr lang="en-AU" dirty="0"/>
          </a:p>
          <a:p>
            <a:r>
              <a:rPr lang="en-AU" dirty="0"/>
              <a:t>Information stored by a computer is digital</a:t>
            </a:r>
          </a:p>
          <a:p>
            <a:pPr lvl="1"/>
            <a:r>
              <a:rPr lang="en-AU" dirty="0"/>
              <a:t>Represented by discrete numbers</a:t>
            </a:r>
          </a:p>
          <a:p>
            <a:endParaRPr lang="en-AU" dirty="0"/>
          </a:p>
        </p:txBody>
      </p:sp>
      <p:grpSp>
        <p:nvGrpSpPr>
          <p:cNvPr id="15" name="Group 14"/>
          <p:cNvGrpSpPr/>
          <p:nvPr/>
        </p:nvGrpSpPr>
        <p:grpSpPr>
          <a:xfrm>
            <a:off x="2432707" y="4803028"/>
            <a:ext cx="2687638" cy="1589085"/>
            <a:chOff x="2761177" y="5058698"/>
            <a:chExt cx="2687638" cy="1589085"/>
          </a:xfrm>
        </p:grpSpPr>
        <p:grpSp>
          <p:nvGrpSpPr>
            <p:cNvPr id="4" name="Group 18"/>
            <p:cNvGrpSpPr>
              <a:grpSpLocks/>
            </p:cNvGrpSpPr>
            <p:nvPr/>
          </p:nvGrpSpPr>
          <p:grpSpPr bwMode="auto">
            <a:xfrm>
              <a:off x="3661290" y="5058698"/>
              <a:ext cx="1701800" cy="1165225"/>
              <a:chOff x="0" y="0"/>
              <a:chExt cx="1072" cy="734"/>
            </a:xfrm>
          </p:grpSpPr>
          <p:sp>
            <p:nvSpPr>
              <p:cNvPr id="5" name="Line 10"/>
              <p:cNvSpPr>
                <a:spLocks noChangeShapeType="1"/>
              </p:cNvSpPr>
              <p:nvPr/>
            </p:nvSpPr>
            <p:spPr bwMode="auto">
              <a:xfrm flipH="1">
                <a:off x="112" y="0"/>
                <a:ext cx="1" cy="734"/>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6" name="Line 11"/>
              <p:cNvSpPr>
                <a:spLocks noChangeShapeType="1"/>
              </p:cNvSpPr>
              <p:nvPr/>
            </p:nvSpPr>
            <p:spPr bwMode="auto">
              <a:xfrm flipH="1">
                <a:off x="0" y="621"/>
                <a:ext cx="1072"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7" name="Line 12"/>
              <p:cNvSpPr>
                <a:spLocks noChangeShapeType="1"/>
              </p:cNvSpPr>
              <p:nvPr/>
            </p:nvSpPr>
            <p:spPr bwMode="auto">
              <a:xfrm rot="10800000" flipH="1">
                <a:off x="226" y="451"/>
                <a:ext cx="1" cy="169"/>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8" name="Line 13"/>
              <p:cNvSpPr>
                <a:spLocks noChangeShapeType="1"/>
              </p:cNvSpPr>
              <p:nvPr/>
            </p:nvSpPr>
            <p:spPr bwMode="auto">
              <a:xfrm>
                <a:off x="226" y="451"/>
                <a:ext cx="22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9" name="Line 14"/>
              <p:cNvSpPr>
                <a:spLocks noChangeShapeType="1"/>
              </p:cNvSpPr>
              <p:nvPr/>
            </p:nvSpPr>
            <p:spPr bwMode="auto">
              <a:xfrm rot="10800000" flipH="1">
                <a:off x="452" y="282"/>
                <a:ext cx="1" cy="169"/>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10" name="Line 15"/>
              <p:cNvSpPr>
                <a:spLocks noChangeShapeType="1"/>
              </p:cNvSpPr>
              <p:nvPr/>
            </p:nvSpPr>
            <p:spPr bwMode="auto">
              <a:xfrm>
                <a:off x="452" y="282"/>
                <a:ext cx="22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11" name="Line 16"/>
              <p:cNvSpPr>
                <a:spLocks noChangeShapeType="1"/>
              </p:cNvSpPr>
              <p:nvPr/>
            </p:nvSpPr>
            <p:spPr bwMode="auto">
              <a:xfrm rot="10800000" flipH="1">
                <a:off x="678" y="112"/>
                <a:ext cx="1" cy="169"/>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12" name="Line 17"/>
              <p:cNvSpPr>
                <a:spLocks noChangeShapeType="1"/>
              </p:cNvSpPr>
              <p:nvPr/>
            </p:nvSpPr>
            <p:spPr bwMode="auto">
              <a:xfrm>
                <a:off x="678" y="112"/>
                <a:ext cx="226"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grpSp>
        <p:sp>
          <p:nvSpPr>
            <p:cNvPr id="13" name="Rectangle 19"/>
            <p:cNvSpPr>
              <a:spLocks/>
            </p:cNvSpPr>
            <p:nvPr/>
          </p:nvSpPr>
          <p:spPr bwMode="auto">
            <a:xfrm>
              <a:off x="3886714" y="6254083"/>
              <a:ext cx="1562101"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Real Weight</a:t>
              </a:r>
            </a:p>
          </p:txBody>
        </p:sp>
        <p:sp>
          <p:nvSpPr>
            <p:cNvPr id="14" name="Rectangle 20"/>
            <p:cNvSpPr>
              <a:spLocks/>
            </p:cNvSpPr>
            <p:nvPr/>
          </p:nvSpPr>
          <p:spPr bwMode="auto">
            <a:xfrm>
              <a:off x="2761177" y="5060285"/>
              <a:ext cx="965200" cy="634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dirty="0">
                  <a:latin typeface="Gill Sans" charset="0"/>
                  <a:ea typeface="Gill Sans" charset="0"/>
                  <a:cs typeface="Gill Sans" charset="0"/>
                  <a:sym typeface="Gill Sans" charset="0"/>
                </a:rPr>
                <a:t>Weight shown</a:t>
              </a:r>
            </a:p>
          </p:txBody>
        </p:sp>
      </p:grpSp>
      <p:grpSp>
        <p:nvGrpSpPr>
          <p:cNvPr id="22" name="Group 21"/>
          <p:cNvGrpSpPr/>
          <p:nvPr/>
        </p:nvGrpSpPr>
        <p:grpSpPr>
          <a:xfrm>
            <a:off x="2432707" y="2296254"/>
            <a:ext cx="2682877" cy="1471611"/>
            <a:chOff x="2432707" y="2296254"/>
            <a:chExt cx="2682877" cy="1471611"/>
          </a:xfrm>
        </p:grpSpPr>
        <p:grpSp>
          <p:nvGrpSpPr>
            <p:cNvPr id="16" name="Group 7"/>
            <p:cNvGrpSpPr>
              <a:grpSpLocks/>
            </p:cNvGrpSpPr>
            <p:nvPr/>
          </p:nvGrpSpPr>
          <p:grpSpPr bwMode="auto">
            <a:xfrm>
              <a:off x="3331233" y="2296254"/>
              <a:ext cx="1701800" cy="1074736"/>
              <a:chOff x="0" y="0"/>
              <a:chExt cx="1072" cy="677"/>
            </a:xfrm>
          </p:grpSpPr>
          <p:sp>
            <p:nvSpPr>
              <p:cNvPr id="17" name="Line 4"/>
              <p:cNvSpPr>
                <a:spLocks noChangeShapeType="1"/>
              </p:cNvSpPr>
              <p:nvPr/>
            </p:nvSpPr>
            <p:spPr bwMode="auto">
              <a:xfrm>
                <a:off x="112" y="0"/>
                <a:ext cx="1" cy="677"/>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18" name="Line 5"/>
              <p:cNvSpPr>
                <a:spLocks noChangeShapeType="1"/>
              </p:cNvSpPr>
              <p:nvPr/>
            </p:nvSpPr>
            <p:spPr bwMode="auto">
              <a:xfrm flipH="1">
                <a:off x="0" y="564"/>
                <a:ext cx="1072" cy="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19" name="Line 6"/>
              <p:cNvSpPr>
                <a:spLocks noChangeShapeType="1"/>
              </p:cNvSpPr>
              <p:nvPr/>
            </p:nvSpPr>
            <p:spPr bwMode="auto">
              <a:xfrm rot="10800000" flipH="1">
                <a:off x="112" y="113"/>
                <a:ext cx="621" cy="451"/>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grpSp>
        <p:sp>
          <p:nvSpPr>
            <p:cNvPr id="20" name="Rectangle 8"/>
            <p:cNvSpPr>
              <a:spLocks/>
            </p:cNvSpPr>
            <p:nvPr/>
          </p:nvSpPr>
          <p:spPr bwMode="auto">
            <a:xfrm>
              <a:off x="3553483" y="3399565"/>
              <a:ext cx="156210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Real Weight</a:t>
              </a:r>
            </a:p>
          </p:txBody>
        </p:sp>
        <p:sp>
          <p:nvSpPr>
            <p:cNvPr id="21" name="Rectangle 9"/>
            <p:cNvSpPr>
              <a:spLocks/>
            </p:cNvSpPr>
            <p:nvPr/>
          </p:nvSpPr>
          <p:spPr bwMode="auto">
            <a:xfrm>
              <a:off x="2432707" y="2510565"/>
              <a:ext cx="965200" cy="634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Weight shown</a:t>
              </a:r>
            </a:p>
          </p:txBody>
        </p:sp>
      </p:grpSp>
    </p:spTree>
    <p:extLst>
      <p:ext uri="{BB962C8B-B14F-4D97-AF65-F5344CB8AC3E}">
        <p14:creationId xmlns:p14="http://schemas.microsoft.com/office/powerpoint/2010/main" val="177441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Encoding information</a:t>
            </a:r>
          </a:p>
        </p:txBody>
      </p:sp>
      <p:sp>
        <p:nvSpPr>
          <p:cNvPr id="3" name="Content Placeholder 2"/>
          <p:cNvSpPr>
            <a:spLocks noGrp="1"/>
          </p:cNvSpPr>
          <p:nvPr>
            <p:ph idx="1"/>
          </p:nvPr>
        </p:nvSpPr>
        <p:spPr/>
        <p:txBody>
          <a:bodyPr/>
          <a:lstStyle/>
          <a:p>
            <a:r>
              <a:rPr lang="en-AU" dirty="0"/>
              <a:t>Real world information is stored by a computer using numbers</a:t>
            </a:r>
          </a:p>
          <a:p>
            <a:r>
              <a:rPr lang="en-AU" dirty="0"/>
              <a:t>Visual information</a:t>
            </a:r>
          </a:p>
        </p:txBody>
      </p:sp>
      <p:sp>
        <p:nvSpPr>
          <p:cNvPr id="8" name="Rectangle 8"/>
          <p:cNvSpPr>
            <a:spLocks/>
          </p:cNvSpPr>
          <p:nvPr/>
        </p:nvSpPr>
        <p:spPr bwMode="auto">
          <a:xfrm>
            <a:off x="2018349" y="5479186"/>
            <a:ext cx="5564816" cy="1294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lstStyle>
            <a:lvl1pPr marL="382588" indent="-342900"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buFontTx/>
              <a:buAutoNum type="arabicPeriod"/>
            </a:pPr>
            <a:r>
              <a:rPr lang="en-US" altLang="en-US" sz="2200" dirty="0">
                <a:latin typeface="Calibri" charset="0"/>
                <a:ea typeface="Calibri" charset="0"/>
                <a:cs typeface="Calibri" charset="0"/>
                <a:sym typeface="Gill Sans" charset="0"/>
              </a:rPr>
              <a:t>Give each pixel </a:t>
            </a:r>
            <a:r>
              <a:rPr lang="en-US" altLang="en-US" sz="2200" dirty="0" err="1">
                <a:latin typeface="Calibri" charset="0"/>
                <a:ea typeface="Calibri" charset="0"/>
                <a:cs typeface="Calibri" charset="0"/>
                <a:sym typeface="Gill Sans" charset="0"/>
              </a:rPr>
              <a:t>colour</a:t>
            </a:r>
            <a:r>
              <a:rPr lang="en-US" altLang="en-US" sz="2200" dirty="0">
                <a:latin typeface="Calibri" charset="0"/>
                <a:ea typeface="Calibri" charset="0"/>
                <a:cs typeface="Calibri" charset="0"/>
                <a:sym typeface="Gill Sans" charset="0"/>
              </a:rPr>
              <a:t> a number.</a:t>
            </a:r>
          </a:p>
          <a:p>
            <a:pPr>
              <a:buFontTx/>
              <a:buAutoNum type="arabicPeriod"/>
            </a:pPr>
            <a:r>
              <a:rPr lang="en-US" altLang="en-US" sz="2200" dirty="0">
                <a:latin typeface="Calibri" charset="0"/>
                <a:ea typeface="Calibri" charset="0"/>
                <a:cs typeface="Calibri" charset="0"/>
                <a:sym typeface="Gill Sans" charset="0"/>
              </a:rPr>
              <a:t>Let the computer draw the numbers as </a:t>
            </a:r>
            <a:r>
              <a:rPr lang="en-US" altLang="en-US" sz="2200" dirty="0" err="1">
                <a:latin typeface="Calibri" charset="0"/>
                <a:ea typeface="Calibri" charset="0"/>
                <a:cs typeface="Calibri" charset="0"/>
                <a:sym typeface="Gill Sans" charset="0"/>
              </a:rPr>
              <a:t>coloured</a:t>
            </a:r>
            <a:r>
              <a:rPr lang="en-US" altLang="en-US" sz="2200" dirty="0">
                <a:latin typeface="Calibri" charset="0"/>
                <a:ea typeface="Calibri" charset="0"/>
                <a:cs typeface="Calibri" charset="0"/>
                <a:sym typeface="Gill Sans" charset="0"/>
              </a:rPr>
              <a:t> pixels (</a:t>
            </a:r>
            <a:r>
              <a:rPr lang="en-US" altLang="en-US" sz="2200" dirty="0" err="1">
                <a:latin typeface="Calibri" charset="0"/>
                <a:ea typeface="Calibri" charset="0"/>
                <a:cs typeface="Calibri" charset="0"/>
                <a:sym typeface="Gill Sans" charset="0"/>
              </a:rPr>
              <a:t>eg</a:t>
            </a:r>
            <a:r>
              <a:rPr lang="en-US" altLang="en-US" sz="2200" dirty="0">
                <a:latin typeface="Calibri" charset="0"/>
                <a:ea typeface="Calibri" charset="0"/>
                <a:cs typeface="Calibri" charset="0"/>
                <a:sym typeface="Gill Sans" charset="0"/>
              </a:rPr>
              <a:t>. black = 0).</a:t>
            </a:r>
          </a:p>
        </p:txBody>
      </p:sp>
      <p:grpSp>
        <p:nvGrpSpPr>
          <p:cNvPr id="12" name="Group 11"/>
          <p:cNvGrpSpPr/>
          <p:nvPr/>
        </p:nvGrpSpPr>
        <p:grpSpPr>
          <a:xfrm>
            <a:off x="1453527" y="2981259"/>
            <a:ext cx="6336704" cy="2473120"/>
            <a:chOff x="1749872" y="2610055"/>
            <a:chExt cx="6336704" cy="2473120"/>
          </a:xfrm>
        </p:grpSpPr>
        <p:pic>
          <p:nvPicPr>
            <p:cNvPr id="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9872" y="2610055"/>
              <a:ext cx="2223643" cy="2085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3303" y="2644552"/>
              <a:ext cx="1667599" cy="2073499"/>
            </a:xfrm>
            <a:prstGeom prst="rect">
              <a:avLst/>
            </a:prstGeom>
            <a:noFill/>
            <a:ln w="38100" cap="flat">
              <a:solidFill>
                <a:srgbClr val="CC0000"/>
              </a:solidFill>
              <a:prstDash val="solid"/>
              <a:miter lim="800000"/>
              <a:headEnd/>
              <a:tailEnd/>
            </a:ln>
            <a:extLst>
              <a:ext uri="{909E8E84-426E-40dd-AFC4-6F175D3DCCD1}">
                <a14:hiddenFill xmlns:a14="http://schemas.microsoft.com/office/drawing/2010/main" xmlns="">
                  <a:solidFill>
                    <a:srgbClr val="FFFFFF"/>
                  </a:solidFill>
                </a14:hiddenFill>
              </a:ext>
            </a:extLst>
          </p:spPr>
        </p:pic>
        <p:sp>
          <p:nvSpPr>
            <p:cNvPr id="6" name="Line 6"/>
            <p:cNvSpPr>
              <a:spLocks noChangeShapeType="1"/>
            </p:cNvSpPr>
            <p:nvPr/>
          </p:nvSpPr>
          <p:spPr bwMode="auto">
            <a:xfrm>
              <a:off x="3629027" y="3179764"/>
              <a:ext cx="881062" cy="355600"/>
            </a:xfrm>
            <a:prstGeom prst="line">
              <a:avLst/>
            </a:prstGeom>
            <a:noFill/>
            <a:ln w="38100" cap="flat">
              <a:solidFill>
                <a:srgbClr val="CC0000"/>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sp>
          <p:nvSpPr>
            <p:cNvPr id="7" name="Rectangle 7"/>
            <p:cNvSpPr>
              <a:spLocks/>
            </p:cNvSpPr>
            <p:nvPr/>
          </p:nvSpPr>
          <p:spPr bwMode="auto">
            <a:xfrm>
              <a:off x="6142360" y="2644552"/>
              <a:ext cx="1944216" cy="2088232"/>
            </a:xfrm>
            <a:prstGeom prst="rect">
              <a:avLst/>
            </a:prstGeom>
            <a:noFill/>
            <a:ln>
              <a:solidFill>
                <a:schemeClr val="tx1"/>
              </a:solidFill>
            </a:ln>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nchor="ctr" anchorCtr="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900" dirty="0">
                  <a:latin typeface="Courier New" charset="0"/>
                  <a:cs typeface="Courier New" charset="0"/>
                  <a:sym typeface="Courier New" charset="0"/>
                </a:rPr>
                <a:t>11111111111111111111111</a:t>
              </a:r>
            </a:p>
            <a:p>
              <a:pPr algn="ctr"/>
              <a:r>
                <a:rPr lang="en-US" altLang="en-US" sz="900" dirty="0">
                  <a:latin typeface="Courier New" charset="0"/>
                  <a:cs typeface="Courier New" charset="0"/>
                  <a:sym typeface="Courier New" charset="0"/>
                </a:rPr>
                <a:t>01111111111111111111111</a:t>
              </a:r>
            </a:p>
            <a:p>
              <a:pPr algn="ctr"/>
              <a:r>
                <a:rPr lang="en-US" altLang="en-US" sz="900" dirty="0">
                  <a:latin typeface="Courier New" charset="0"/>
                  <a:cs typeface="Courier New" charset="0"/>
                  <a:sym typeface="Courier New" charset="0"/>
                </a:rPr>
                <a:t>00001111111111111111111</a:t>
              </a:r>
            </a:p>
            <a:p>
              <a:pPr algn="ctr"/>
              <a:r>
                <a:rPr lang="en-US" altLang="en-US" sz="900" dirty="0">
                  <a:latin typeface="Courier New" charset="0"/>
                  <a:cs typeface="Courier New" charset="0"/>
                  <a:sym typeface="Courier New" charset="0"/>
                </a:rPr>
                <a:t>00000011111111111111111</a:t>
              </a:r>
            </a:p>
            <a:p>
              <a:pPr algn="ctr"/>
              <a:r>
                <a:rPr lang="en-US" altLang="en-US" sz="900" dirty="0">
                  <a:latin typeface="Courier New" charset="0"/>
                  <a:cs typeface="Courier New" charset="0"/>
                  <a:sym typeface="Courier New" charset="0"/>
                </a:rPr>
                <a:t>00000000011111111111111</a:t>
              </a:r>
            </a:p>
            <a:p>
              <a:pPr algn="ctr"/>
              <a:r>
                <a:rPr lang="en-US" altLang="en-US" sz="900" dirty="0">
                  <a:latin typeface="Courier New" charset="0"/>
                  <a:cs typeface="Courier New" charset="0"/>
                  <a:sym typeface="Courier New" charset="0"/>
                </a:rPr>
                <a:t>44444000001111111111111</a:t>
              </a:r>
            </a:p>
            <a:p>
              <a:pPr algn="ctr"/>
              <a:r>
                <a:rPr lang="en-US" altLang="en-US" sz="900" dirty="0">
                  <a:latin typeface="Courier New" charset="0"/>
                  <a:cs typeface="Courier New" charset="0"/>
                  <a:sym typeface="Courier New" charset="0"/>
                </a:rPr>
                <a:t>75444000000011111111111</a:t>
              </a:r>
            </a:p>
            <a:p>
              <a:pPr algn="ctr"/>
              <a:r>
                <a:rPr lang="en-US" altLang="en-US" sz="900" dirty="0">
                  <a:latin typeface="Courier New" charset="0"/>
                  <a:cs typeface="Courier New" charset="0"/>
                  <a:sym typeface="Courier New" charset="0"/>
                </a:rPr>
                <a:t>55554401000000111111111</a:t>
              </a:r>
            </a:p>
            <a:p>
              <a:pPr algn="ctr"/>
              <a:r>
                <a:rPr lang="en-US" altLang="en-US" sz="900" dirty="0">
                  <a:latin typeface="Courier New" charset="0"/>
                  <a:cs typeface="Courier New" charset="0"/>
                  <a:sym typeface="Courier New" charset="0"/>
                </a:rPr>
                <a:t>33367544000000011111111</a:t>
              </a:r>
            </a:p>
            <a:p>
              <a:pPr algn="ctr"/>
              <a:r>
                <a:rPr lang="en-US" altLang="en-US" sz="900" dirty="0">
                  <a:latin typeface="Courier New" charset="0"/>
                  <a:cs typeface="Courier New" charset="0"/>
                  <a:sym typeface="Courier New" charset="0"/>
                </a:rPr>
                <a:t>22283554444000000111111</a:t>
              </a:r>
            </a:p>
            <a:p>
              <a:pPr algn="ctr"/>
              <a:r>
                <a:rPr lang="en-US" altLang="en-US" sz="900" dirty="0">
                  <a:latin typeface="Courier New" charset="0"/>
                  <a:cs typeface="Courier New" charset="0"/>
                  <a:sym typeface="Courier New" charset="0"/>
                </a:rPr>
                <a:t>99928357544000000011111</a:t>
              </a:r>
            </a:p>
            <a:p>
              <a:pPr algn="ctr"/>
              <a:r>
                <a:rPr lang="en-US" altLang="en-US" sz="900" dirty="0">
                  <a:latin typeface="Courier New" charset="0"/>
                  <a:cs typeface="Courier New" charset="0"/>
                  <a:sym typeface="Courier New" charset="0"/>
                </a:rPr>
                <a:t>99999233657504000001111</a:t>
              </a:r>
            </a:p>
            <a:p>
              <a:pPr algn="ctr"/>
              <a:r>
                <a:rPr lang="en-US" altLang="en-US" sz="900" dirty="0">
                  <a:latin typeface="Courier New" charset="0"/>
                  <a:cs typeface="Courier New" charset="0"/>
                  <a:sym typeface="Courier New" charset="0"/>
                </a:rPr>
                <a:t>99999983666554400000011</a:t>
              </a:r>
            </a:p>
            <a:p>
              <a:pPr algn="ctr"/>
              <a:r>
                <a:rPr lang="en-US" altLang="en-US" sz="900" dirty="0">
                  <a:latin typeface="Courier New" charset="0"/>
                  <a:cs typeface="Courier New" charset="0"/>
                  <a:sym typeface="Courier New" charset="0"/>
                </a:rPr>
                <a:t>99999928338674400000001</a:t>
              </a:r>
            </a:p>
          </p:txBody>
        </p:sp>
        <p:sp>
          <p:nvSpPr>
            <p:cNvPr id="9" name="Rectangle 9"/>
            <p:cNvSpPr>
              <a:spLocks/>
            </p:cNvSpPr>
            <p:nvPr/>
          </p:nvSpPr>
          <p:spPr bwMode="auto">
            <a:xfrm>
              <a:off x="4862512" y="4714875"/>
              <a:ext cx="736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Pixels</a:t>
              </a:r>
            </a:p>
          </p:txBody>
        </p:sp>
        <p:sp>
          <p:nvSpPr>
            <p:cNvPr id="10" name="Rectangle 10"/>
            <p:cNvSpPr>
              <a:spLocks/>
            </p:cNvSpPr>
            <p:nvPr/>
          </p:nvSpPr>
          <p:spPr bwMode="auto">
            <a:xfrm>
              <a:off x="2700338" y="4683125"/>
              <a:ext cx="812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Image</a:t>
              </a:r>
            </a:p>
          </p:txBody>
        </p:sp>
        <p:sp>
          <p:nvSpPr>
            <p:cNvPr id="11" name="Rectangle 20"/>
            <p:cNvSpPr>
              <a:spLocks/>
            </p:cNvSpPr>
            <p:nvPr/>
          </p:nvSpPr>
          <p:spPr bwMode="auto">
            <a:xfrm>
              <a:off x="3513138" y="3103564"/>
              <a:ext cx="114300" cy="166687"/>
            </a:xfrm>
            <a:prstGeom prst="rect">
              <a:avLst/>
            </a:prstGeom>
            <a:noFill/>
            <a:ln w="28575" cap="flat">
              <a:solidFill>
                <a:srgbClr val="CC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NZ">
                <a:solidFill>
                  <a:schemeClr val="tx1"/>
                </a:solidFill>
              </a:endParaRPr>
            </a:p>
          </p:txBody>
        </p:sp>
      </p:grpSp>
    </p:spTree>
    <p:extLst>
      <p:ext uri="{BB962C8B-B14F-4D97-AF65-F5344CB8AC3E}">
        <p14:creationId xmlns:p14="http://schemas.microsoft.com/office/powerpoint/2010/main" val="157050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Encoding information</a:t>
            </a:r>
          </a:p>
        </p:txBody>
      </p:sp>
      <p:sp>
        <p:nvSpPr>
          <p:cNvPr id="3" name="Content Placeholder 2"/>
          <p:cNvSpPr>
            <a:spLocks noGrp="1"/>
          </p:cNvSpPr>
          <p:nvPr>
            <p:ph idx="1"/>
          </p:nvPr>
        </p:nvSpPr>
        <p:spPr/>
        <p:txBody>
          <a:bodyPr/>
          <a:lstStyle/>
          <a:p>
            <a:r>
              <a:rPr lang="en-AU" dirty="0"/>
              <a:t>Sound information</a:t>
            </a:r>
          </a:p>
        </p:txBody>
      </p:sp>
      <p:sp>
        <p:nvSpPr>
          <p:cNvPr id="12" name="Rectangle 19"/>
          <p:cNvSpPr>
            <a:spLocks/>
          </p:cNvSpPr>
          <p:nvPr/>
        </p:nvSpPr>
        <p:spPr bwMode="auto">
          <a:xfrm>
            <a:off x="1678882" y="4467680"/>
            <a:ext cx="4737794" cy="2010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382588" indent="-342900"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buFontTx/>
              <a:buAutoNum type="arabicPeriod"/>
            </a:pPr>
            <a:r>
              <a:rPr lang="en-US" altLang="en-US" sz="2200" dirty="0">
                <a:latin typeface="Calibri" charset="0"/>
                <a:ea typeface="Calibri" charset="0"/>
                <a:cs typeface="Calibri" charset="0"/>
                <a:sym typeface="Gill Sans" charset="0"/>
              </a:rPr>
              <a:t>Give each sample a number (height of green box).</a:t>
            </a:r>
          </a:p>
          <a:p>
            <a:pPr>
              <a:buFontTx/>
              <a:buAutoNum type="arabicPeriod"/>
            </a:pPr>
            <a:r>
              <a:rPr lang="en-US" altLang="en-US" sz="2200" dirty="0">
                <a:latin typeface="Calibri" charset="0"/>
                <a:ea typeface="Calibri" charset="0"/>
                <a:cs typeface="Calibri" charset="0"/>
                <a:sym typeface="Gill Sans" charset="0"/>
              </a:rPr>
              <a:t>Let the computer move the loudspeaker membrane according to the samples.</a:t>
            </a:r>
          </a:p>
        </p:txBody>
      </p:sp>
      <p:grpSp>
        <p:nvGrpSpPr>
          <p:cNvPr id="26" name="Group 25"/>
          <p:cNvGrpSpPr/>
          <p:nvPr/>
        </p:nvGrpSpPr>
        <p:grpSpPr>
          <a:xfrm>
            <a:off x="1308100" y="2096408"/>
            <a:ext cx="5273676" cy="2239963"/>
            <a:chOff x="1308100" y="2096408"/>
            <a:chExt cx="5273676" cy="2239963"/>
          </a:xfrm>
        </p:grpSpPr>
        <p:pic>
          <p:nvPicPr>
            <p:cNvPr id="4"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9015" y="2099583"/>
              <a:ext cx="2200274" cy="183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5" name="Rectangle 12"/>
            <p:cNvSpPr>
              <a:spLocks/>
            </p:cNvSpPr>
            <p:nvPr/>
          </p:nvSpPr>
          <p:spPr bwMode="auto">
            <a:xfrm>
              <a:off x="2768600" y="3944257"/>
              <a:ext cx="119380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Waveform</a:t>
              </a:r>
            </a:p>
          </p:txBody>
        </p:sp>
        <p:sp>
          <p:nvSpPr>
            <p:cNvPr id="6" name="Rectangle 13"/>
            <p:cNvSpPr>
              <a:spLocks/>
            </p:cNvSpPr>
            <p:nvPr/>
          </p:nvSpPr>
          <p:spPr bwMode="auto">
            <a:xfrm>
              <a:off x="1362075" y="2871108"/>
              <a:ext cx="774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Sound</a:t>
              </a:r>
            </a:p>
          </p:txBody>
        </p:sp>
        <p:pic>
          <p:nvPicPr>
            <p:cNvPr id="7" name="Pictur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87889" y="2099583"/>
              <a:ext cx="1893887" cy="1851025"/>
            </a:xfrm>
            <a:prstGeom prst="rect">
              <a:avLst/>
            </a:prstGeom>
            <a:noFill/>
            <a:ln w="38100" cap="flat">
              <a:solidFill>
                <a:srgbClr val="CC0000"/>
              </a:solidFill>
              <a:prstDash val="solid"/>
              <a:miter lim="800000"/>
              <a:headEnd/>
              <a:tailEnd/>
            </a:ln>
            <a:extLst>
              <a:ext uri="{909E8E84-426E-40dd-AFC4-6F175D3DCCD1}">
                <a14:hiddenFill xmlns="" xmlns:a14="http://schemas.microsoft.com/office/drawing/2010/main">
                  <a:solidFill>
                    <a:srgbClr val="FFFFFF"/>
                  </a:solidFill>
                </a14:hiddenFill>
              </a:ext>
            </a:extLst>
          </p:spPr>
        </p:pic>
        <p:sp>
          <p:nvSpPr>
            <p:cNvPr id="8" name="Rectangle 15"/>
            <p:cNvSpPr>
              <a:spLocks/>
            </p:cNvSpPr>
            <p:nvPr/>
          </p:nvSpPr>
          <p:spPr bwMode="auto">
            <a:xfrm>
              <a:off x="3579814" y="2817133"/>
              <a:ext cx="114300" cy="982663"/>
            </a:xfrm>
            <a:prstGeom prst="rect">
              <a:avLst/>
            </a:prstGeom>
            <a:noFill/>
            <a:ln w="28575" cap="flat">
              <a:solidFill>
                <a:srgbClr val="CC0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9" name="Line 16"/>
            <p:cNvSpPr>
              <a:spLocks noChangeShapeType="1"/>
            </p:cNvSpPr>
            <p:nvPr/>
          </p:nvSpPr>
          <p:spPr bwMode="auto">
            <a:xfrm rot="10800000" flipH="1">
              <a:off x="3694113" y="3071133"/>
              <a:ext cx="993775" cy="173038"/>
            </a:xfrm>
            <a:prstGeom prst="line">
              <a:avLst/>
            </a:prstGeom>
            <a:noFill/>
            <a:ln w="38100" cap="flat">
              <a:solidFill>
                <a:srgbClr val="CC0000"/>
              </a:solidFill>
              <a:prstDash val="solid"/>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10" name="Rectangle 17"/>
            <p:cNvSpPr>
              <a:spLocks/>
            </p:cNvSpPr>
            <p:nvPr/>
          </p:nvSpPr>
          <p:spPr bwMode="auto">
            <a:xfrm>
              <a:off x="5137150" y="3968071"/>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1800">
                  <a:latin typeface="Gill Sans" charset="0"/>
                  <a:ea typeface="Gill Sans" charset="0"/>
                  <a:cs typeface="Gill Sans" charset="0"/>
                  <a:sym typeface="Gill Sans" charset="0"/>
                </a:rPr>
                <a:t>Samples</a:t>
              </a:r>
            </a:p>
          </p:txBody>
        </p:sp>
        <p:pic>
          <p:nvPicPr>
            <p:cNvPr id="11" name="Picture 1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08100" y="2096408"/>
              <a:ext cx="814389" cy="814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13" name="Rectangle 21"/>
            <p:cNvSpPr>
              <a:spLocks/>
            </p:cNvSpPr>
            <p:nvPr/>
          </p:nvSpPr>
          <p:spPr bwMode="auto">
            <a:xfrm>
              <a:off x="4725988" y="2512332"/>
              <a:ext cx="138112" cy="711201"/>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14" name="Rectangle 22"/>
            <p:cNvSpPr>
              <a:spLocks/>
            </p:cNvSpPr>
            <p:nvPr/>
          </p:nvSpPr>
          <p:spPr bwMode="auto">
            <a:xfrm>
              <a:off x="4872038" y="2248807"/>
              <a:ext cx="138112" cy="976313"/>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15" name="Rectangle 23"/>
            <p:cNvSpPr>
              <a:spLocks/>
            </p:cNvSpPr>
            <p:nvPr/>
          </p:nvSpPr>
          <p:spPr bwMode="auto">
            <a:xfrm>
              <a:off x="5018089" y="3217183"/>
              <a:ext cx="138112" cy="595312"/>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16" name="Rectangle 24"/>
            <p:cNvSpPr>
              <a:spLocks/>
            </p:cNvSpPr>
            <p:nvPr/>
          </p:nvSpPr>
          <p:spPr bwMode="auto">
            <a:xfrm>
              <a:off x="5164138" y="3218772"/>
              <a:ext cx="138112" cy="142875"/>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17" name="Rectangle 25"/>
            <p:cNvSpPr>
              <a:spLocks/>
            </p:cNvSpPr>
            <p:nvPr/>
          </p:nvSpPr>
          <p:spPr bwMode="auto">
            <a:xfrm>
              <a:off x="5299076" y="3220358"/>
              <a:ext cx="138113" cy="423863"/>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18" name="Rectangle 26"/>
            <p:cNvSpPr>
              <a:spLocks/>
            </p:cNvSpPr>
            <p:nvPr/>
          </p:nvSpPr>
          <p:spPr bwMode="auto">
            <a:xfrm>
              <a:off x="5445126" y="3221946"/>
              <a:ext cx="138113" cy="139701"/>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19" name="Rectangle 27"/>
            <p:cNvSpPr>
              <a:spLocks/>
            </p:cNvSpPr>
            <p:nvPr/>
          </p:nvSpPr>
          <p:spPr bwMode="auto">
            <a:xfrm>
              <a:off x="5580063" y="3223533"/>
              <a:ext cx="138112" cy="409574"/>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20" name="Rectangle 28"/>
            <p:cNvSpPr>
              <a:spLocks/>
            </p:cNvSpPr>
            <p:nvPr/>
          </p:nvSpPr>
          <p:spPr bwMode="auto">
            <a:xfrm>
              <a:off x="5715001" y="3225121"/>
              <a:ext cx="138113" cy="136525"/>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21" name="Rectangle 29"/>
            <p:cNvSpPr>
              <a:spLocks/>
            </p:cNvSpPr>
            <p:nvPr/>
          </p:nvSpPr>
          <p:spPr bwMode="auto">
            <a:xfrm>
              <a:off x="5848352" y="2829831"/>
              <a:ext cx="138113" cy="393700"/>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22" name="Rectangle 30"/>
            <p:cNvSpPr>
              <a:spLocks/>
            </p:cNvSpPr>
            <p:nvPr/>
          </p:nvSpPr>
          <p:spPr bwMode="auto">
            <a:xfrm>
              <a:off x="5994401" y="2512333"/>
              <a:ext cx="138113" cy="712788"/>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23" name="Rectangle 31"/>
            <p:cNvSpPr>
              <a:spLocks/>
            </p:cNvSpPr>
            <p:nvPr/>
          </p:nvSpPr>
          <p:spPr bwMode="auto">
            <a:xfrm>
              <a:off x="6138864" y="2432957"/>
              <a:ext cx="138112" cy="792164"/>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24" name="Rectangle 32"/>
            <p:cNvSpPr>
              <a:spLocks/>
            </p:cNvSpPr>
            <p:nvPr/>
          </p:nvSpPr>
          <p:spPr bwMode="auto">
            <a:xfrm>
              <a:off x="6272213" y="3220357"/>
              <a:ext cx="138112" cy="450850"/>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sp>
          <p:nvSpPr>
            <p:cNvPr id="25" name="Rectangle 33"/>
            <p:cNvSpPr>
              <a:spLocks/>
            </p:cNvSpPr>
            <p:nvPr/>
          </p:nvSpPr>
          <p:spPr bwMode="auto">
            <a:xfrm>
              <a:off x="6416676" y="3225120"/>
              <a:ext cx="138113" cy="211137"/>
            </a:xfrm>
            <a:prstGeom prst="rect">
              <a:avLst/>
            </a:prstGeom>
            <a:noFill/>
            <a:ln w="28575" cap="flat">
              <a:solidFill>
                <a:srgbClr val="33CC3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NZ">
                <a:solidFill>
                  <a:schemeClr val="tx1"/>
                </a:solidFill>
              </a:endParaRPr>
            </a:p>
          </p:txBody>
        </p:sp>
      </p:grpSp>
    </p:spTree>
    <p:extLst>
      <p:ext uri="{BB962C8B-B14F-4D97-AF65-F5344CB8AC3E}">
        <p14:creationId xmlns:p14="http://schemas.microsoft.com/office/powerpoint/2010/main" val="13875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Decimal numbers</a:t>
            </a:r>
          </a:p>
        </p:txBody>
      </p:sp>
      <p:sp>
        <p:nvSpPr>
          <p:cNvPr id="3" name="Content Placeholder 2"/>
          <p:cNvSpPr>
            <a:spLocks noGrp="1"/>
          </p:cNvSpPr>
          <p:nvPr>
            <p:ph idx="1"/>
          </p:nvPr>
        </p:nvSpPr>
        <p:spPr/>
        <p:txBody>
          <a:bodyPr/>
          <a:lstStyle/>
          <a:p>
            <a:r>
              <a:rPr lang="en-AU" dirty="0"/>
              <a:t>The decimal number system is a </a:t>
            </a:r>
            <a:r>
              <a:rPr lang="en-AU" b="1" dirty="0"/>
              <a:t>base 10</a:t>
            </a:r>
            <a:r>
              <a:rPr lang="en-AU" dirty="0"/>
              <a:t> system</a:t>
            </a:r>
          </a:p>
          <a:p>
            <a:r>
              <a:rPr lang="en-AU" dirty="0"/>
              <a:t>You can think about it as a dial with 10 positions:</a:t>
            </a:r>
          </a:p>
          <a:p>
            <a:endParaRPr lang="en-AU" dirty="0"/>
          </a:p>
          <a:p>
            <a:endParaRPr lang="en-AU" dirty="0"/>
          </a:p>
        </p:txBody>
      </p:sp>
      <p:pic>
        <p:nvPicPr>
          <p:cNvPr id="148" name="Picture 1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8276" y="2895675"/>
            <a:ext cx="5763372" cy="2898153"/>
          </a:xfrm>
          <a:prstGeom prst="rect">
            <a:avLst/>
          </a:prstGeom>
        </p:spPr>
      </p:pic>
      <p:sp>
        <p:nvSpPr>
          <p:cNvPr id="149" name="TextBox 148"/>
          <p:cNvSpPr txBox="1"/>
          <p:nvPr/>
        </p:nvSpPr>
        <p:spPr>
          <a:xfrm>
            <a:off x="1118275" y="5747266"/>
            <a:ext cx="5763373" cy="523220"/>
          </a:xfrm>
          <a:prstGeom prst="rect">
            <a:avLst/>
          </a:prstGeom>
          <a:noFill/>
        </p:spPr>
        <p:txBody>
          <a:bodyPr wrap="square" rtlCol="0">
            <a:spAutoFit/>
          </a:bodyPr>
          <a:lstStyle/>
          <a:p>
            <a:pPr algn="ctr"/>
            <a:r>
              <a:rPr lang="en-AU" sz="2800" b="1" dirty="0"/>
              <a:t>600 + 30 + 8 = 638</a:t>
            </a:r>
          </a:p>
        </p:txBody>
      </p:sp>
    </p:spTree>
    <p:extLst>
      <p:ext uri="{BB962C8B-B14F-4D97-AF65-F5344CB8AC3E}">
        <p14:creationId xmlns:p14="http://schemas.microsoft.com/office/powerpoint/2010/main" val="159238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Decimal numbers</a:t>
            </a:r>
          </a:p>
        </p:txBody>
      </p:sp>
      <p:sp>
        <p:nvSpPr>
          <p:cNvPr id="3" name="Content Placeholder 2"/>
          <p:cNvSpPr>
            <a:spLocks noGrp="1"/>
          </p:cNvSpPr>
          <p:nvPr>
            <p:ph idx="1"/>
          </p:nvPr>
        </p:nvSpPr>
        <p:spPr/>
        <p:txBody>
          <a:bodyPr>
            <a:normAutofit/>
          </a:bodyPr>
          <a:lstStyle/>
          <a:p>
            <a:r>
              <a:rPr lang="en-AU" dirty="0"/>
              <a:t>The number of dials corresponds to the numbers that can be generated</a:t>
            </a:r>
          </a:p>
          <a:p>
            <a:r>
              <a:rPr lang="en-AU" dirty="0"/>
              <a:t>So:</a:t>
            </a:r>
          </a:p>
          <a:p>
            <a:pPr lvl="1"/>
            <a:r>
              <a:rPr lang="en-AU" dirty="0"/>
              <a:t>Possible numbers = 10</a:t>
            </a:r>
            <a:r>
              <a:rPr lang="en-AU" baseline="30000" dirty="0"/>
              <a:t>n</a:t>
            </a:r>
            <a:endParaRPr lang="en-AU" dirty="0"/>
          </a:p>
          <a:p>
            <a:pPr lvl="1"/>
            <a:r>
              <a:rPr lang="en-AU" dirty="0"/>
              <a:t>Range = 0 to 10</a:t>
            </a:r>
            <a:r>
              <a:rPr lang="en-AU" baseline="30000" dirty="0"/>
              <a:t>n</a:t>
            </a:r>
            <a:r>
              <a:rPr lang="en-AU" dirty="0"/>
              <a:t>-1</a:t>
            </a:r>
          </a:p>
          <a:p>
            <a:r>
              <a:rPr lang="en-AU" dirty="0"/>
              <a:t>For example, if we have four dials…</a:t>
            </a:r>
          </a:p>
          <a:p>
            <a:pPr lvl="1"/>
            <a:r>
              <a:rPr lang="en-AU" dirty="0"/>
              <a:t>Therefore:</a:t>
            </a:r>
          </a:p>
          <a:p>
            <a:pPr lvl="2"/>
            <a:r>
              <a:rPr lang="en-AU" dirty="0"/>
              <a:t>10</a:t>
            </a:r>
            <a:r>
              <a:rPr lang="en-AU" baseline="30000" dirty="0"/>
              <a:t>4</a:t>
            </a:r>
            <a:r>
              <a:rPr lang="en-AU" dirty="0"/>
              <a:t> = 10,000 possible numbers</a:t>
            </a:r>
          </a:p>
          <a:p>
            <a:pPr lvl="3"/>
            <a:r>
              <a:rPr lang="en-AU" dirty="0"/>
              <a:t>Note 10 = base 10 and 4 = number of dials</a:t>
            </a:r>
          </a:p>
          <a:p>
            <a:pPr lvl="1"/>
            <a:r>
              <a:rPr lang="en-AU" dirty="0"/>
              <a:t>Range = 0 to 9999 (</a:t>
            </a:r>
            <a:r>
              <a:rPr lang="en-AU" dirty="0" err="1"/>
              <a:t>ie</a:t>
            </a:r>
            <a:r>
              <a:rPr lang="en-AU" dirty="0"/>
              <a:t>. 0 to 10</a:t>
            </a:r>
            <a:r>
              <a:rPr lang="en-AU" baseline="30000" dirty="0"/>
              <a:t>4</a:t>
            </a:r>
            <a:r>
              <a:rPr lang="en-AU" dirty="0"/>
              <a:t>-1)</a:t>
            </a:r>
          </a:p>
          <a:p>
            <a:pPr lvl="1"/>
            <a:endParaRPr lang="en-AU" dirty="0"/>
          </a:p>
          <a:p>
            <a:endParaRPr lang="en-AU" dirty="0"/>
          </a:p>
          <a:p>
            <a:endParaRPr lang="en-AU" dirty="0"/>
          </a:p>
        </p:txBody>
      </p:sp>
    </p:spTree>
    <p:extLst>
      <p:ext uri="{BB962C8B-B14F-4D97-AF65-F5344CB8AC3E}">
        <p14:creationId xmlns:p14="http://schemas.microsoft.com/office/powerpoint/2010/main" val="101497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Binary numbers</a:t>
            </a:r>
          </a:p>
        </p:txBody>
      </p:sp>
      <p:sp>
        <p:nvSpPr>
          <p:cNvPr id="3" name="Content Placeholder 2"/>
          <p:cNvSpPr>
            <a:spLocks noGrp="1"/>
          </p:cNvSpPr>
          <p:nvPr>
            <p:ph idx="1"/>
          </p:nvPr>
        </p:nvSpPr>
        <p:spPr/>
        <p:txBody>
          <a:bodyPr/>
          <a:lstStyle/>
          <a:p>
            <a:r>
              <a:rPr lang="en-AU" dirty="0"/>
              <a:t>A number whose value is either 0 or 1</a:t>
            </a:r>
          </a:p>
          <a:p>
            <a:r>
              <a:rPr lang="en-AU" dirty="0"/>
              <a:t>It’s too complex to create 10 states in electronic circuitry. Much easier if we have two states like a switch, ON and OFF</a:t>
            </a:r>
          </a:p>
          <a:p>
            <a:r>
              <a:rPr lang="en-AU" dirty="0"/>
              <a:t>This is how binary numbers work; 0 usually means OFF and 1 usually means ON</a:t>
            </a:r>
          </a:p>
          <a:p>
            <a:endParaRPr lang="en-AU" dirty="0"/>
          </a:p>
        </p:txBody>
      </p:sp>
      <p:pic>
        <p:nvPicPr>
          <p:cNvPr id="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4792" y="5496849"/>
            <a:ext cx="715962"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pic>
        <p:nvPicPr>
          <p:cNvPr id="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04792" y="4511011"/>
            <a:ext cx="715962"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6" name="Rectangle 6"/>
          <p:cNvSpPr>
            <a:spLocks/>
          </p:cNvSpPr>
          <p:nvPr/>
        </p:nvSpPr>
        <p:spPr bwMode="auto">
          <a:xfrm>
            <a:off x="4020754" y="4634836"/>
            <a:ext cx="3683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000" dirty="0">
                <a:latin typeface="Helvetica" charset="0"/>
                <a:cs typeface="Helvetica" charset="0"/>
                <a:sym typeface="Helvetica" charset="0"/>
              </a:rPr>
              <a:t>0</a:t>
            </a:r>
          </a:p>
        </p:txBody>
      </p:sp>
      <p:sp>
        <p:nvSpPr>
          <p:cNvPr id="7" name="Rectangle 7"/>
          <p:cNvSpPr>
            <a:spLocks/>
          </p:cNvSpPr>
          <p:nvPr/>
        </p:nvSpPr>
        <p:spPr bwMode="auto">
          <a:xfrm>
            <a:off x="4031867" y="5665123"/>
            <a:ext cx="3683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39688" algn="l">
              <a:defRPr sz="1200">
                <a:solidFill>
                  <a:schemeClr val="tx1"/>
                </a:solidFill>
                <a:latin typeface="Helvetica Light"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lgn="ctr"/>
            <a:r>
              <a:rPr lang="en-US" altLang="en-US" sz="3000" dirty="0">
                <a:latin typeface="Helvetica" charset="0"/>
                <a:cs typeface="Helvetica" charset="0"/>
                <a:sym typeface="Helvetica" charset="0"/>
              </a:rPr>
              <a:t>1</a:t>
            </a:r>
          </a:p>
        </p:txBody>
      </p:sp>
    </p:spTree>
    <p:extLst>
      <p:ext uri="{BB962C8B-B14F-4D97-AF65-F5344CB8AC3E}">
        <p14:creationId xmlns:p14="http://schemas.microsoft.com/office/powerpoint/2010/main" val="69517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Binary numbers</a:t>
            </a:r>
          </a:p>
        </p:txBody>
      </p:sp>
      <p:sp>
        <p:nvSpPr>
          <p:cNvPr id="3" name="Content Placeholder 2"/>
          <p:cNvSpPr>
            <a:spLocks noGrp="1"/>
          </p:cNvSpPr>
          <p:nvPr>
            <p:ph idx="1"/>
          </p:nvPr>
        </p:nvSpPr>
        <p:spPr/>
        <p:txBody>
          <a:bodyPr/>
          <a:lstStyle/>
          <a:p>
            <a:r>
              <a:rPr lang="en-NZ" dirty="0"/>
              <a:t>Each binary number is called a </a:t>
            </a:r>
            <a:r>
              <a:rPr lang="en-NZ" b="1" dirty="0"/>
              <a:t>bit (binary digit)</a:t>
            </a:r>
            <a:r>
              <a:rPr lang="en-NZ" dirty="0"/>
              <a:t> </a:t>
            </a:r>
          </a:p>
          <a:p>
            <a:r>
              <a:rPr lang="en-NZ" dirty="0"/>
              <a:t>Using strings of bits, we can represent any whole number</a:t>
            </a:r>
          </a:p>
          <a:p>
            <a:r>
              <a:rPr lang="en-NZ" dirty="0"/>
              <a:t>Using one switch (</a:t>
            </a:r>
            <a:r>
              <a:rPr lang="en-NZ" dirty="0" err="1"/>
              <a:t>ie</a:t>
            </a:r>
            <a:r>
              <a:rPr lang="en-NZ" dirty="0"/>
              <a:t>. one bit) we can represent up to two numbers (</a:t>
            </a:r>
            <a:r>
              <a:rPr lang="en-NZ" dirty="0" err="1"/>
              <a:t>ie</a:t>
            </a:r>
            <a:r>
              <a:rPr lang="en-NZ" dirty="0"/>
              <a:t>. 0 and 1)</a:t>
            </a:r>
          </a:p>
        </p:txBody>
      </p:sp>
    </p:spTree>
    <p:extLst>
      <p:ext uri="{BB962C8B-B14F-4D97-AF65-F5344CB8AC3E}">
        <p14:creationId xmlns:p14="http://schemas.microsoft.com/office/powerpoint/2010/main" val="5337280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835</TotalTime>
  <Words>1694</Words>
  <Application>Microsoft Office PowerPoint</Application>
  <PresentationFormat>On-screen Show (4:3)</PresentationFormat>
  <Paragraphs>320</Paragraphs>
  <Slides>21</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Courier New</vt:lpstr>
      <vt:lpstr>Gill Sans</vt:lpstr>
      <vt:lpstr>Gill Sans Light</vt:lpstr>
      <vt:lpstr>Helvetica</vt:lpstr>
      <vt:lpstr>Helvetica Light</vt:lpstr>
      <vt:lpstr>Trebuchet MS</vt:lpstr>
      <vt:lpstr>Wingdings 3</vt:lpstr>
      <vt:lpstr>ヒラギノ角ゴ ProN W3</vt:lpstr>
      <vt:lpstr>ヒラギノ角ゴ ProN W6</vt:lpstr>
      <vt:lpstr>Facet</vt:lpstr>
      <vt:lpstr>Bits, bytes and digital information</vt:lpstr>
      <vt:lpstr>Today’s lecture</vt:lpstr>
      <vt:lpstr>Analogue vs digital information</vt:lpstr>
      <vt:lpstr>Encoding information</vt:lpstr>
      <vt:lpstr>Encoding information</vt:lpstr>
      <vt:lpstr>Decimal numbers</vt:lpstr>
      <vt:lpstr>Decimal numbers</vt:lpstr>
      <vt:lpstr>Binary numbers</vt:lpstr>
      <vt:lpstr>Binary numbers</vt:lpstr>
      <vt:lpstr>Binary numbers</vt:lpstr>
      <vt:lpstr>Binary numbers</vt:lpstr>
      <vt:lpstr>Converting binary to decimal</vt:lpstr>
      <vt:lpstr>Converting binary to decimal</vt:lpstr>
      <vt:lpstr>Prefixes</vt:lpstr>
      <vt:lpstr>Decimal prefixes</vt:lpstr>
      <vt:lpstr>Binary prefixes</vt:lpstr>
      <vt:lpstr>Prefixes in Computer Science</vt:lpstr>
      <vt:lpstr>Example – hard disk sizes</vt:lpstr>
      <vt:lpstr>Questions</vt:lpstr>
      <vt:lpstr>Answers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Reuel Baptista</dc:creator>
  <cp:lastModifiedBy>Reuel Baptista</cp:lastModifiedBy>
  <cp:revision>69</cp:revision>
  <cp:lastPrinted>2017-01-01T22:45:10Z</cp:lastPrinted>
  <dcterms:created xsi:type="dcterms:W3CDTF">2015-12-03T20:56:09Z</dcterms:created>
  <dcterms:modified xsi:type="dcterms:W3CDTF">2017-01-01T22:45:47Z</dcterms:modified>
</cp:coreProperties>
</file>