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4" r:id="rId7"/>
    <p:sldId id="268" r:id="rId8"/>
    <p:sldId id="267" r:id="rId9"/>
    <p:sldId id="270" r:id="rId10"/>
    <p:sldId id="271" r:id="rId11"/>
    <p:sldId id="272" r:id="rId12"/>
    <p:sldId id="273" r:id="rId13"/>
    <p:sldId id="269" r:id="rId14"/>
    <p:sldId id="275" r:id="rId15"/>
    <p:sldId id="276" r:id="rId16"/>
    <p:sldId id="266" r:id="rId17"/>
    <p:sldId id="274" r:id="rId18"/>
    <p:sldId id="277" r:id="rId19"/>
    <p:sldId id="278" r:id="rId20"/>
    <p:sldId id="280" r:id="rId21"/>
    <p:sldId id="279" r:id="rId22"/>
    <p:sldId id="281" r:id="rId23"/>
    <p:sldId id="282" r:id="rId24"/>
    <p:sldId id="283" r:id="rId25"/>
    <p:sldId id="287" r:id="rId26"/>
    <p:sldId id="284" r:id="rId27"/>
    <p:sldId id="285" r:id="rId28"/>
    <p:sldId id="263" r:id="rId29"/>
    <p:sldId id="286" r:id="rId30"/>
    <p:sldId id="262" r:id="rId31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0438" autoAdjust="0"/>
  </p:normalViewPr>
  <p:slideViewPr>
    <p:cSldViewPr snapToGrid="0" snapToObjects="1">
      <p:cViewPr varScale="1">
        <p:scale>
          <a:sx n="106" d="100"/>
          <a:sy n="106" d="100"/>
        </p:scale>
        <p:origin x="17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01426A5-4EE3-4588-8260-C5F79BD24B1B}" type="datetimeFigureOut">
              <a:rPr lang="en-NZ" smtClean="0"/>
              <a:t>18/01/2017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F0B3C8-99B3-497E-BD35-02EE5A18D7B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906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0954" lvl="1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719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1539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46255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5965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276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3404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6440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737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1691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3352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9977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0954" lvl="1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275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15129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3243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7323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0954" lvl="1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5916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1499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449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2009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1637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6251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0B3C8-99B3-497E-BD35-02EE5A18D7B4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6173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Lecture 11 – COMPSCI111/111G SS 2017</a:t>
            </a:r>
            <a:endParaRPr lang="en-US" dirty="0"/>
          </a:p>
        </p:txBody>
      </p:sp>
      <p:pic>
        <p:nvPicPr>
          <p:cNvPr id="4" name="Picture 3" descr="latex_cov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695" y="534055"/>
            <a:ext cx="4451620" cy="351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Whitespace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564616" y="1824134"/>
            <a:ext cx="3137968" cy="11512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A            B    C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     D   E     F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857" y="1671118"/>
            <a:ext cx="4038600" cy="1457325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65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characters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characters have a special meaning in </a:t>
            </a:r>
            <a:r>
              <a:rPr lang="en-US" dirty="0" err="1"/>
              <a:t>LaTeX</a:t>
            </a:r>
            <a:endParaRPr lang="en-US" dirty="0"/>
          </a:p>
          <a:p>
            <a:pPr lvl="1"/>
            <a:r>
              <a:rPr lang="en-US" dirty="0"/>
              <a:t>Need to type an escape character (‘\’) before you can type a special character</a:t>
            </a:r>
          </a:p>
          <a:p>
            <a:r>
              <a:rPr lang="en-US" dirty="0"/>
              <a:t>There are 10 special characters in </a:t>
            </a:r>
            <a:r>
              <a:rPr lang="en-US" dirty="0" err="1"/>
              <a:t>LaTeX</a:t>
            </a:r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2963475" y="3660642"/>
            <a:ext cx="3217050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\ $ % ^ &amp; _ ~ # { }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4195" y="5624754"/>
            <a:ext cx="3360410" cy="11693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A URL contains a $\backslash$ character.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7869" y="4728571"/>
            <a:ext cx="2486639" cy="653735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894195" y="4819741"/>
            <a:ext cx="3360410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A pie costs \$4.00.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429" y="5907340"/>
            <a:ext cx="4423521" cy="601654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041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Creating a </a:t>
            </a:r>
            <a:r>
              <a:rPr lang="en-US" sz="4200" dirty="0" err="1"/>
              <a:t>LaTeX</a:t>
            </a:r>
            <a:r>
              <a:rPr lang="en-US" sz="4200" dirty="0"/>
              <a:t> document</a:t>
            </a:r>
            <a:endParaRPr lang="en-NZ" sz="4200" dirty="0"/>
          </a:p>
        </p:txBody>
      </p:sp>
      <p:sp>
        <p:nvSpPr>
          <p:cNvPr id="4" name="Rectangle 3"/>
          <p:cNvSpPr/>
          <p:nvPr/>
        </p:nvSpPr>
        <p:spPr>
          <a:xfrm>
            <a:off x="493165" y="1430867"/>
            <a:ext cx="5226318" cy="31697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\</a:t>
            </a:r>
            <a:r>
              <a:rPr lang="en-US" sz="2200" b="1" dirty="0" err="1">
                <a:latin typeface="Consolas" panose="020B0609020204030204" pitchFamily="49" charset="0"/>
              </a:rPr>
              <a:t>documentclass</a:t>
            </a:r>
            <a:r>
              <a:rPr lang="en-US" sz="2200" b="1" dirty="0">
                <a:latin typeface="Consolas" panose="020B0609020204030204" pitchFamily="49" charset="0"/>
              </a:rPr>
              <a:t>[a4paper]{article}</a:t>
            </a:r>
          </a:p>
          <a:p>
            <a:endParaRPr lang="en-US" sz="2200" b="1" dirty="0" smtClean="0">
              <a:latin typeface="Consolas" panose="020B0609020204030204" pitchFamily="49" charset="0"/>
            </a:endParaRPr>
          </a:p>
          <a:p>
            <a:endParaRPr lang="en-US" sz="2200" b="1" dirty="0" smtClean="0">
              <a:latin typeface="Consolas" panose="020B0609020204030204" pitchFamily="49" charset="0"/>
            </a:endParaRPr>
          </a:p>
          <a:p>
            <a:r>
              <a:rPr lang="en-US" sz="2200" b="1" dirty="0" smtClean="0">
                <a:latin typeface="Consolas" panose="020B0609020204030204" pitchFamily="49" charset="0"/>
              </a:rPr>
              <a:t>\</a:t>
            </a:r>
            <a:r>
              <a:rPr lang="en-US" sz="2200" b="1" dirty="0">
                <a:latin typeface="Consolas" panose="020B0609020204030204" pitchFamily="49" charset="0"/>
              </a:rPr>
              <a:t>begin{document</a:t>
            </a:r>
            <a:r>
              <a:rPr lang="en-US" sz="2200" b="1" dirty="0" smtClean="0">
                <a:latin typeface="Consolas" panose="020B0609020204030204" pitchFamily="49" charset="0"/>
              </a:rPr>
              <a:t>}</a:t>
            </a:r>
            <a:endParaRPr lang="en-US" sz="2200" b="1" dirty="0">
              <a:latin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</a:rPr>
              <a:t>\title{A test document}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</a:t>
            </a:r>
            <a:r>
              <a:rPr lang="en-US" sz="2200" b="1" dirty="0" err="1">
                <a:latin typeface="Consolas" panose="020B0609020204030204" pitchFamily="49" charset="0"/>
              </a:rPr>
              <a:t>maketitle</a:t>
            </a:r>
            <a:endParaRPr lang="en-US" sz="2200" b="1" dirty="0">
              <a:latin typeface="Consolas" panose="020B0609020204030204" pitchFamily="49" charset="0"/>
            </a:endParaRPr>
          </a:p>
          <a:p>
            <a:endParaRPr lang="en-US" sz="2200" b="1" dirty="0">
              <a:latin typeface="Consolas" panose="020B0609020204030204" pitchFamily="49" charset="0"/>
            </a:endParaRPr>
          </a:p>
          <a:p>
            <a:r>
              <a:rPr lang="en-US" sz="2200" b="1" dirty="0" smtClean="0">
                <a:latin typeface="Consolas" panose="020B0609020204030204" pitchFamily="49" charset="0"/>
              </a:rPr>
              <a:t>This </a:t>
            </a:r>
            <a:r>
              <a:rPr lang="en-US" sz="2200" b="1" dirty="0">
                <a:latin typeface="Consolas" panose="020B0609020204030204" pitchFamily="49" charset="0"/>
              </a:rPr>
              <a:t>is an important document.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\end{document}</a:t>
            </a:r>
          </a:p>
        </p:txBody>
      </p:sp>
      <p:sp>
        <p:nvSpPr>
          <p:cNvPr id="5" name="Right Bracket 4"/>
          <p:cNvSpPr/>
          <p:nvPr/>
        </p:nvSpPr>
        <p:spPr>
          <a:xfrm>
            <a:off x="5617422" y="2093502"/>
            <a:ext cx="228610" cy="259923"/>
          </a:xfrm>
          <a:prstGeom prst="rightBracket">
            <a:avLst/>
          </a:prstGeom>
          <a:noFill/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ight Bracket 6"/>
          <p:cNvSpPr/>
          <p:nvPr/>
        </p:nvSpPr>
        <p:spPr>
          <a:xfrm>
            <a:off x="5602184" y="2523068"/>
            <a:ext cx="243848" cy="1875084"/>
          </a:xfrm>
          <a:prstGeom prst="rightBracket">
            <a:avLst/>
          </a:prstGeom>
          <a:noFill/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16314" y="2093502"/>
            <a:ext cx="1326314" cy="28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96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Preamble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879956" y="3397226"/>
            <a:ext cx="2216806" cy="28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96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Document body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710" y="4700951"/>
            <a:ext cx="5100344" cy="2012191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1" name="Right Bracket 10"/>
          <p:cNvSpPr/>
          <p:nvPr/>
        </p:nvSpPr>
        <p:spPr>
          <a:xfrm>
            <a:off x="5632660" y="1620891"/>
            <a:ext cx="213372" cy="352565"/>
          </a:xfrm>
          <a:prstGeom prst="rightBracket">
            <a:avLst/>
          </a:prstGeom>
          <a:noFill/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5916314" y="1670881"/>
            <a:ext cx="2835799" cy="250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96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documentclass</a:t>
            </a:r>
            <a:r>
              <a:rPr lang="en-US" altLang="en-US" sz="18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80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Documentclass</a:t>
            </a:r>
            <a:r>
              <a:rPr lang="en-US" dirty="0"/>
              <a:t> command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command defines the type of document that is being typeset</a:t>
            </a:r>
          </a:p>
          <a:p>
            <a:r>
              <a:rPr lang="en-US" dirty="0"/>
              <a:t>[option] used to define paper </a:t>
            </a:r>
            <a:r>
              <a:rPr lang="en-US" dirty="0" smtClean="0"/>
              <a:t>size</a:t>
            </a:r>
            <a:endParaRPr lang="en-US" dirty="0"/>
          </a:p>
          <a:p>
            <a:pPr lvl="1"/>
            <a:r>
              <a:rPr lang="en-US" dirty="0"/>
              <a:t>a4paper</a:t>
            </a:r>
          </a:p>
          <a:p>
            <a:pPr lvl="1"/>
            <a:r>
              <a:rPr lang="en-US" dirty="0"/>
              <a:t>a5paper</a:t>
            </a:r>
          </a:p>
          <a:p>
            <a:pPr lvl="1"/>
            <a:r>
              <a:rPr lang="en-US" dirty="0" err="1"/>
              <a:t>letterpaper</a:t>
            </a:r>
            <a:endParaRPr lang="en-US" dirty="0"/>
          </a:p>
          <a:p>
            <a:r>
              <a:rPr lang="en-US" dirty="0"/>
              <a:t>{argument} used to define the type of document</a:t>
            </a:r>
          </a:p>
          <a:p>
            <a:pPr lvl="1"/>
            <a:r>
              <a:rPr lang="en-US" dirty="0"/>
              <a:t>Book</a:t>
            </a:r>
          </a:p>
          <a:p>
            <a:pPr lvl="1"/>
            <a:r>
              <a:rPr lang="en-US" dirty="0"/>
              <a:t>Report</a:t>
            </a:r>
          </a:p>
          <a:p>
            <a:pPr lvl="1"/>
            <a:r>
              <a:rPr lang="en-US" dirty="0"/>
              <a:t>Article</a:t>
            </a:r>
          </a:p>
          <a:p>
            <a:pPr lvl="1"/>
            <a:r>
              <a:rPr lang="en-US" dirty="0"/>
              <a:t>Letter</a:t>
            </a:r>
          </a:p>
        </p:txBody>
      </p:sp>
    </p:spTree>
    <p:extLst>
      <p:ext uri="{BB962C8B-B14F-4D97-AF65-F5344CB8AC3E}">
        <p14:creationId xmlns:p14="http://schemas.microsoft.com/office/powerpoint/2010/main" val="254039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title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four commands that can be used to create the document’s </a:t>
            </a:r>
            <a:r>
              <a:rPr lang="en-US" dirty="0" smtClean="0"/>
              <a:t>title</a:t>
            </a:r>
          </a:p>
          <a:p>
            <a:r>
              <a:rPr lang="en-US" dirty="0" smtClean="0"/>
              <a:t>\title{document </a:t>
            </a:r>
            <a:r>
              <a:rPr lang="en-US" dirty="0"/>
              <a:t>title}</a:t>
            </a:r>
          </a:p>
          <a:p>
            <a:r>
              <a:rPr lang="en-US" dirty="0"/>
              <a:t>\author{author’s name}</a:t>
            </a:r>
          </a:p>
          <a:p>
            <a:r>
              <a:rPr lang="en-US" dirty="0"/>
              <a:t>\date{date here}</a:t>
            </a:r>
          </a:p>
          <a:p>
            <a:pPr lvl="1"/>
            <a:r>
              <a:rPr lang="en-US" dirty="0"/>
              <a:t>By default, </a:t>
            </a:r>
            <a:r>
              <a:rPr lang="en-US" dirty="0" err="1"/>
              <a:t>LaTeX</a:t>
            </a:r>
            <a:r>
              <a:rPr lang="en-US" dirty="0"/>
              <a:t> will insert </a:t>
            </a:r>
            <a:r>
              <a:rPr lang="en-US" dirty="0" smtClean="0"/>
              <a:t>today’s date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maketitle</a:t>
            </a:r>
            <a:endParaRPr lang="en-US" dirty="0"/>
          </a:p>
          <a:p>
            <a:pPr lvl="1"/>
            <a:r>
              <a:rPr lang="en-US" dirty="0"/>
              <a:t>This command inserts the title in the document and comes after the commands above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2191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title</a:t>
            </a:r>
            <a:endParaRPr lang="en-NZ" dirty="0"/>
          </a:p>
        </p:txBody>
      </p:sp>
      <p:sp>
        <p:nvSpPr>
          <p:cNvPr id="6" name="Rectangle 5"/>
          <p:cNvSpPr/>
          <p:nvPr/>
        </p:nvSpPr>
        <p:spPr>
          <a:xfrm>
            <a:off x="296333" y="1820376"/>
            <a:ext cx="4819064" cy="3721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\</a:t>
            </a:r>
            <a:r>
              <a:rPr lang="en-US" sz="2200" b="1" dirty="0" err="1">
                <a:latin typeface="Consolas" panose="020B0609020204030204" pitchFamily="49" charset="0"/>
              </a:rPr>
              <a:t>documentclass</a:t>
            </a:r>
            <a:r>
              <a:rPr lang="en-US" sz="2200" b="1" dirty="0">
                <a:latin typeface="Consolas" panose="020B0609020204030204" pitchFamily="49" charset="0"/>
              </a:rPr>
              <a:t>[a4paper]{book}</a:t>
            </a:r>
          </a:p>
          <a:p>
            <a:endParaRPr lang="en-US" sz="2200" b="1" dirty="0" smtClean="0">
              <a:latin typeface="Consolas" panose="020B0609020204030204" pitchFamily="49" charset="0"/>
            </a:endParaRPr>
          </a:p>
          <a:p>
            <a:r>
              <a:rPr lang="en-US" sz="2200" b="1" dirty="0" smtClean="0">
                <a:latin typeface="Consolas" panose="020B0609020204030204" pitchFamily="49" charset="0"/>
              </a:rPr>
              <a:t>\</a:t>
            </a:r>
            <a:r>
              <a:rPr lang="en-US" sz="2200" b="1" dirty="0">
                <a:latin typeface="Consolas" panose="020B0609020204030204" pitchFamily="49" charset="0"/>
              </a:rPr>
              <a:t>begin{document</a:t>
            </a:r>
            <a:r>
              <a:rPr lang="en-US" sz="2200" b="1" dirty="0" smtClean="0">
                <a:latin typeface="Consolas" panose="020B0609020204030204" pitchFamily="49" charset="0"/>
              </a:rPr>
              <a:t>}</a:t>
            </a:r>
            <a:endParaRPr lang="en-US" sz="2200" b="1" dirty="0">
              <a:latin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</a:rPr>
              <a:t>\title{A book on </a:t>
            </a:r>
            <a:r>
              <a:rPr lang="en-US" sz="2200" b="1" dirty="0" err="1">
                <a:latin typeface="Consolas" panose="020B0609020204030204" pitchFamily="49" charset="0"/>
              </a:rPr>
              <a:t>LaTeX</a:t>
            </a:r>
            <a:r>
              <a:rPr lang="en-US" sz="2200" b="1" dirty="0">
                <a:latin typeface="Consolas" panose="020B0609020204030204" pitchFamily="49" charset="0"/>
              </a:rPr>
              <a:t>}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\author{R Baptista}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\date{2016}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</a:t>
            </a:r>
            <a:r>
              <a:rPr lang="en-US" sz="2200" b="1" dirty="0" err="1">
                <a:latin typeface="Consolas" panose="020B0609020204030204" pitchFamily="49" charset="0"/>
              </a:rPr>
              <a:t>maketitle</a:t>
            </a:r>
            <a:endParaRPr lang="en-US" sz="2200" b="1" dirty="0">
              <a:latin typeface="Consolas" panose="020B0609020204030204" pitchFamily="49" charset="0"/>
            </a:endParaRPr>
          </a:p>
          <a:p>
            <a:endParaRPr lang="en-US" sz="2200" b="1" dirty="0">
              <a:latin typeface="Consolas" panose="020B0609020204030204" pitchFamily="49" charset="0"/>
            </a:endParaRPr>
          </a:p>
          <a:p>
            <a:r>
              <a:rPr lang="en-US" sz="2200" b="1" dirty="0" err="1" smtClean="0">
                <a:latin typeface="Consolas" panose="020B0609020204030204" pitchFamily="49" charset="0"/>
              </a:rPr>
              <a:t>LaTeX</a:t>
            </a:r>
            <a:r>
              <a:rPr lang="en-US" sz="2200" b="1" dirty="0" smtClean="0">
                <a:latin typeface="Consolas" panose="020B0609020204030204" pitchFamily="49" charset="0"/>
              </a:rPr>
              <a:t> </a:t>
            </a:r>
            <a:r>
              <a:rPr lang="en-US" sz="2200" b="1" dirty="0">
                <a:latin typeface="Consolas" panose="020B0609020204030204" pitchFamily="49" charset="0"/>
              </a:rPr>
              <a:t>typesets documents.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\end{document}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343" y="2353819"/>
            <a:ext cx="3576772" cy="2668123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6011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Environments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Environments apply a specified change to the text within the environment</a:t>
            </a:r>
          </a:p>
          <a:p>
            <a:pPr lvl="1"/>
            <a:r>
              <a:rPr lang="en-US" dirty="0"/>
              <a:t>An environment will </a:t>
            </a:r>
            <a:r>
              <a:rPr lang="en-US" dirty="0" smtClean="0"/>
              <a:t>also start </a:t>
            </a:r>
            <a:r>
              <a:rPr lang="en-US" dirty="0"/>
              <a:t>a new paragraph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296333" y="2781619"/>
            <a:ext cx="3917362" cy="10791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\begin{environment name}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… 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\end{environment name}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142" y="2781619"/>
            <a:ext cx="4229100" cy="1914525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613" y="5090909"/>
            <a:ext cx="6962775" cy="1543050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322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</a:t>
            </a:r>
          </a:p>
          <a:p>
            <a:pPr lvl="1"/>
            <a:r>
              <a:rPr lang="en-US" dirty="0"/>
              <a:t>Used to define the body of the document</a:t>
            </a:r>
          </a:p>
          <a:p>
            <a:r>
              <a:rPr lang="en-US" dirty="0"/>
              <a:t>center</a:t>
            </a:r>
          </a:p>
          <a:p>
            <a:pPr lvl="1"/>
            <a:r>
              <a:rPr lang="en-US" dirty="0"/>
              <a:t>Aligns the content within the environment on the </a:t>
            </a:r>
            <a:r>
              <a:rPr lang="en-US" dirty="0" err="1"/>
              <a:t>centre</a:t>
            </a:r>
            <a:r>
              <a:rPr lang="en-US" dirty="0"/>
              <a:t> of the page</a:t>
            </a:r>
          </a:p>
          <a:p>
            <a:r>
              <a:rPr lang="en-US" dirty="0" err="1"/>
              <a:t>displaymath</a:t>
            </a:r>
            <a:r>
              <a:rPr lang="en-US" dirty="0"/>
              <a:t>, equation</a:t>
            </a:r>
          </a:p>
          <a:p>
            <a:pPr lvl="1"/>
            <a:r>
              <a:rPr lang="en-US" dirty="0"/>
              <a:t>Environments for displaying math equations</a:t>
            </a:r>
          </a:p>
          <a:p>
            <a:r>
              <a:rPr lang="en-US" dirty="0"/>
              <a:t>itemize, enumerate, description</a:t>
            </a:r>
          </a:p>
          <a:p>
            <a:pPr lvl="1"/>
            <a:r>
              <a:rPr lang="en-US" dirty="0"/>
              <a:t>Three kinds of lists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20839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Structuring a document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\part{ part name goes here }</a:t>
            </a:r>
          </a:p>
          <a:p>
            <a:r>
              <a:rPr lang="en-NZ" dirty="0"/>
              <a:t>\chapter{ chapter name goes here }</a:t>
            </a:r>
          </a:p>
          <a:p>
            <a:r>
              <a:rPr lang="en-NZ" dirty="0"/>
              <a:t>\section{ section name goes here }</a:t>
            </a:r>
          </a:p>
          <a:p>
            <a:r>
              <a:rPr lang="en-NZ" dirty="0"/>
              <a:t>\subsection{ subsection name goes here }</a:t>
            </a:r>
          </a:p>
          <a:p>
            <a:r>
              <a:rPr lang="en-NZ" dirty="0"/>
              <a:t>\subsubsection{ subsubsection name goes here }</a:t>
            </a:r>
          </a:p>
        </p:txBody>
      </p:sp>
    </p:spTree>
    <p:extLst>
      <p:ext uri="{BB962C8B-B14F-4D97-AF65-F5344CB8AC3E}">
        <p14:creationId xmlns:p14="http://schemas.microsoft.com/office/powerpoint/2010/main" val="1499378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\</a:t>
            </a:r>
            <a:r>
              <a:rPr lang="en-US" dirty="0" err="1"/>
              <a:t>tableofcontents</a:t>
            </a:r>
            <a:r>
              <a:rPr lang="en-US" dirty="0"/>
              <a:t> uses the location of the structuring commands (</a:t>
            </a:r>
            <a:r>
              <a:rPr lang="en-US" dirty="0" err="1"/>
              <a:t>eg</a:t>
            </a:r>
            <a:r>
              <a:rPr lang="en-US" dirty="0"/>
              <a:t>. \page, \chapter, \section </a:t>
            </a:r>
            <a:r>
              <a:rPr lang="en-US" dirty="0" err="1"/>
              <a:t>etc</a:t>
            </a:r>
            <a:r>
              <a:rPr lang="en-US" dirty="0"/>
              <a:t>) to build a table of contents</a:t>
            </a:r>
          </a:p>
          <a:p>
            <a:r>
              <a:rPr lang="en-US" dirty="0"/>
              <a:t>Insert the </a:t>
            </a:r>
            <a:r>
              <a:rPr lang="en-US" dirty="0" smtClean="0"/>
              <a:t>\</a:t>
            </a:r>
            <a:r>
              <a:rPr lang="en-US" dirty="0" err="1" smtClean="0"/>
              <a:t>tableofcontents</a:t>
            </a:r>
            <a:r>
              <a:rPr lang="en-US" dirty="0" smtClean="0"/>
              <a:t> </a:t>
            </a:r>
            <a:r>
              <a:rPr lang="en-US" dirty="0"/>
              <a:t>command </a:t>
            </a:r>
            <a:r>
              <a:rPr lang="en-US" dirty="0" smtClean="0"/>
              <a:t>after the \</a:t>
            </a:r>
            <a:r>
              <a:rPr lang="en-US" dirty="0" err="1" smtClean="0"/>
              <a:t>maketitle</a:t>
            </a:r>
            <a:r>
              <a:rPr lang="en-US" dirty="0" smtClean="0"/>
              <a:t> command</a:t>
            </a:r>
            <a:endParaRPr lang="en-US" dirty="0"/>
          </a:p>
          <a:p>
            <a:pPr lvl="1"/>
            <a:r>
              <a:rPr lang="en-US" dirty="0"/>
              <a:t>May need to compile your document twice in order to see the complete table of contents</a:t>
            </a:r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" y="4516664"/>
            <a:ext cx="7858125" cy="2085975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355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LaTeX</a:t>
            </a:r>
            <a:r>
              <a:rPr lang="en-US" dirty="0"/>
              <a:t>?</a:t>
            </a:r>
          </a:p>
          <a:p>
            <a:r>
              <a:rPr lang="en-US" dirty="0"/>
              <a:t>A brief history of </a:t>
            </a:r>
            <a:r>
              <a:rPr lang="en-US" dirty="0" err="1"/>
              <a:t>LaTeX</a:t>
            </a:r>
            <a:endParaRPr lang="en-US" dirty="0"/>
          </a:p>
          <a:p>
            <a:r>
              <a:rPr lang="en-US" dirty="0"/>
              <a:t>Basic </a:t>
            </a:r>
            <a:r>
              <a:rPr lang="en-US" dirty="0" err="1"/>
              <a:t>LaTeX</a:t>
            </a:r>
            <a:r>
              <a:rPr lang="en-US" dirty="0"/>
              <a:t> commands:</a:t>
            </a:r>
          </a:p>
          <a:p>
            <a:pPr lvl="1"/>
            <a:r>
              <a:rPr lang="en-US" dirty="0"/>
              <a:t>Document structure</a:t>
            </a:r>
          </a:p>
          <a:p>
            <a:pPr lvl="1"/>
            <a:r>
              <a:rPr lang="en-US" dirty="0"/>
              <a:t>Environments</a:t>
            </a:r>
          </a:p>
          <a:p>
            <a:pPr lvl="1"/>
            <a:r>
              <a:rPr lang="en-US" dirty="0"/>
              <a:t>Special characters; quotes, ellipsis, dashes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6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Paragraphs and line breaks</a:t>
            </a:r>
            <a:endParaRPr lang="en-NZ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Earlier, we saw leaving a blank line between two pieces of text creates a new paragraph</a:t>
            </a:r>
          </a:p>
          <a:p>
            <a:r>
              <a:rPr lang="en-US" dirty="0"/>
              <a:t>You can create a new line by using \\ </a:t>
            </a:r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811" y="3169657"/>
            <a:ext cx="6366556" cy="1713122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550" y="5146206"/>
            <a:ext cx="6779079" cy="1165526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1336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Footnotes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\footnote{} within the text to insert a footnote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566902" y="2516740"/>
            <a:ext cx="7807840" cy="16488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\begin{document}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Pythagoras was born in Greece\footnote{Wikipedia} around 2,500 years ago.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\end{document}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6" y="4873874"/>
            <a:ext cx="7448550" cy="581025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4054" y="5625676"/>
            <a:ext cx="6455893" cy="625571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113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 marks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LaTeX</a:t>
            </a:r>
            <a:r>
              <a:rPr lang="en-US" dirty="0"/>
              <a:t> uses directional quotes (</a:t>
            </a:r>
            <a:r>
              <a:rPr lang="en-US" dirty="0" err="1"/>
              <a:t>eg</a:t>
            </a:r>
            <a:r>
              <a:rPr lang="en-US" dirty="0"/>
              <a:t>. “ ”) rather than unidirectional quotes (</a:t>
            </a:r>
            <a:r>
              <a:rPr lang="en-US" dirty="0" err="1"/>
              <a:t>eg</a:t>
            </a:r>
            <a:r>
              <a:rPr lang="en-US" dirty="0"/>
              <a:t>. " ")</a:t>
            </a:r>
          </a:p>
          <a:p>
            <a:r>
              <a:rPr lang="en-US" dirty="0"/>
              <a:t>Single quotes</a:t>
            </a:r>
          </a:p>
          <a:p>
            <a:pPr lvl="1"/>
            <a:r>
              <a:rPr lang="en-US" dirty="0"/>
              <a:t>Open using ` character and close using ' character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Double quotes</a:t>
            </a:r>
          </a:p>
          <a:p>
            <a:pPr lvl="1"/>
            <a:r>
              <a:rPr lang="en-US" dirty="0"/>
              <a:t>Open using `` characters and close using '' character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2783862" y="3389358"/>
            <a:ext cx="1338195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`Hello'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529" y="3350001"/>
            <a:ext cx="1154422" cy="540961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9529" y="5128712"/>
            <a:ext cx="1246481" cy="510753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496457" y="5128712"/>
            <a:ext cx="1625600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``Hello''</a:t>
            </a:r>
            <a:endParaRPr lang="en-NZ" sz="22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4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Hyphen (‐)</a:t>
            </a:r>
          </a:p>
          <a:p>
            <a:pPr lvl="1"/>
            <a:r>
              <a:rPr lang="en-NZ" dirty="0"/>
              <a:t>Short dash to join different words together</a:t>
            </a:r>
          </a:p>
          <a:p>
            <a:pPr lvl="1"/>
            <a:endParaRPr lang="en-US" dirty="0"/>
          </a:p>
          <a:p>
            <a:pPr lvl="1"/>
            <a:endParaRPr lang="en-NZ" dirty="0"/>
          </a:p>
          <a:p>
            <a:r>
              <a:rPr lang="en-NZ" dirty="0" err="1"/>
              <a:t>En</a:t>
            </a:r>
            <a:r>
              <a:rPr lang="en-NZ" dirty="0"/>
              <a:t> dash (‐‐)</a:t>
            </a:r>
          </a:p>
          <a:p>
            <a:pPr lvl="1"/>
            <a:r>
              <a:rPr lang="en-NZ" dirty="0"/>
              <a:t>Longer dash used to indicate a range of values</a:t>
            </a:r>
          </a:p>
          <a:p>
            <a:pPr lvl="1"/>
            <a:endParaRPr lang="en-US" dirty="0"/>
          </a:p>
          <a:p>
            <a:pPr lvl="1"/>
            <a:endParaRPr lang="en-NZ" dirty="0"/>
          </a:p>
          <a:p>
            <a:r>
              <a:rPr lang="en-NZ" dirty="0" err="1"/>
              <a:t>Em</a:t>
            </a:r>
            <a:r>
              <a:rPr lang="en-NZ" dirty="0"/>
              <a:t> dash (‐‐‐)</a:t>
            </a:r>
          </a:p>
          <a:p>
            <a:pPr lvl="1"/>
            <a:r>
              <a:rPr lang="en-NZ" dirty="0"/>
              <a:t>Very long dash between words or phrases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5" name="Rectangle 4"/>
          <p:cNvSpPr/>
          <p:nvPr/>
        </p:nvSpPr>
        <p:spPr>
          <a:xfrm>
            <a:off x="696687" y="2489473"/>
            <a:ext cx="2438400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merry-go-round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6687" y="4121000"/>
            <a:ext cx="2206173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pages 45--50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6687" y="5778851"/>
            <a:ext cx="3969656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the start --- the finish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628" y="2422236"/>
            <a:ext cx="3086780" cy="538633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628" y="4121000"/>
            <a:ext cx="2032001" cy="539162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0038" y="5778851"/>
            <a:ext cx="3564523" cy="500991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916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Ellipsis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character made of up three dots used to indicate missing text</a:t>
            </a:r>
          </a:p>
          <a:p>
            <a:r>
              <a:rPr lang="en-US" dirty="0"/>
              <a:t>Must insert an ellipsis using the \</a:t>
            </a:r>
            <a:r>
              <a:rPr lang="en-US" dirty="0" err="1"/>
              <a:t>ldots</a:t>
            </a:r>
            <a:r>
              <a:rPr lang="en-US" dirty="0"/>
              <a:t> command, not three full stops, so that you get the correct spacing between the dots</a:t>
            </a:r>
            <a:endParaRPr lang="en-NZ" dirty="0"/>
          </a:p>
        </p:txBody>
      </p:sp>
      <p:sp>
        <p:nvSpPr>
          <p:cNvPr id="5" name="Rectangle 4"/>
          <p:cNvSpPr/>
          <p:nvPr/>
        </p:nvSpPr>
        <p:spPr>
          <a:xfrm>
            <a:off x="2677886" y="4121000"/>
            <a:ext cx="3788227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There is \</a:t>
            </a:r>
            <a:r>
              <a:rPr lang="en-US" sz="2200" b="1" dirty="0" err="1">
                <a:latin typeface="Consolas" panose="020B0609020204030204" pitchFamily="49" charset="0"/>
              </a:rPr>
              <a:t>ldots</a:t>
            </a:r>
            <a:r>
              <a:rPr lang="en-US" sz="2200" b="1" dirty="0">
                <a:latin typeface="Consolas" panose="020B0609020204030204" pitchFamily="49" charset="0"/>
              </a:rPr>
              <a:t> missing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697" y="4873779"/>
            <a:ext cx="3950607" cy="673066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6193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line breaks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can be times when we don’t want </a:t>
            </a:r>
            <a:r>
              <a:rPr lang="en-US" dirty="0" err="1"/>
              <a:t>LaTeX</a:t>
            </a:r>
            <a:r>
              <a:rPr lang="en-US" dirty="0"/>
              <a:t> to automatically insert a new line break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6281" y="3982255"/>
            <a:ext cx="8931590" cy="867664"/>
            <a:chOff x="156281" y="3982255"/>
            <a:chExt cx="8931590" cy="8676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6281" y="4063198"/>
              <a:ext cx="8931590" cy="786721"/>
            </a:xfrm>
            <a:prstGeom prst="rect">
              <a:avLst/>
            </a:prstGeom>
            <a:ln w="12700" cap="sq">
              <a:solidFill>
                <a:srgbClr val="000000"/>
              </a:solidFill>
              <a:miter lim="800000"/>
            </a:ln>
            <a:effectLst>
              <a:outerShdw blurRad="57150" dist="508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6" name="Oval 5"/>
            <p:cNvSpPr/>
            <p:nvPr/>
          </p:nvSpPr>
          <p:spPr>
            <a:xfrm>
              <a:off x="8143000" y="3982255"/>
              <a:ext cx="914400" cy="65314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7" name="Rectangle 6"/>
          <p:cNvSpPr/>
          <p:nvPr/>
        </p:nvSpPr>
        <p:spPr>
          <a:xfrm>
            <a:off x="825331" y="2630257"/>
            <a:ext cx="7593490" cy="11464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NZ" sz="2200" b="1" dirty="0">
                <a:latin typeface="Consolas" panose="020B0609020204030204" pitchFamily="49" charset="0"/>
              </a:rPr>
              <a:t>The Lord of the Rings is an epic high-fantasy novel series written by J. R. R. Tolkien, who was an English author.</a:t>
            </a:r>
          </a:p>
        </p:txBody>
      </p:sp>
    </p:spTree>
    <p:extLst>
      <p:ext uri="{BB962C8B-B14F-4D97-AF65-F5344CB8AC3E}">
        <p14:creationId xmlns:p14="http://schemas.microsoft.com/office/powerpoint/2010/main" val="1903999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line breaks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avoid this, we use the tilde character (~) in place of the spaces</a:t>
            </a:r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867216" y="2592788"/>
            <a:ext cx="7593490" cy="11464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NZ" sz="2200" b="1" dirty="0">
                <a:latin typeface="Consolas" panose="020B0609020204030204" pitchFamily="49" charset="0"/>
              </a:rPr>
              <a:t>The Lord of the Rings is an epic high-fantasy novel series written by </a:t>
            </a:r>
            <a:r>
              <a:rPr lang="en-NZ" sz="2200" b="1" dirty="0" err="1">
                <a:latin typeface="Consolas" panose="020B0609020204030204" pitchFamily="49" charset="0"/>
              </a:rPr>
              <a:t>J.~R.~R.~Tolkien</a:t>
            </a:r>
            <a:r>
              <a:rPr lang="en-NZ" sz="2200" b="1" dirty="0">
                <a:latin typeface="Consolas" panose="020B0609020204030204" pitchFamily="49" charset="0"/>
              </a:rPr>
              <a:t>, who was an English author.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1962" y="3827394"/>
            <a:ext cx="8960077" cy="810504"/>
            <a:chOff x="183923" y="3827394"/>
            <a:chExt cx="8960077" cy="81050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3923" y="3950567"/>
              <a:ext cx="8960077" cy="687331"/>
            </a:xfrm>
            <a:prstGeom prst="rect">
              <a:avLst/>
            </a:prstGeom>
            <a:ln w="12700" cap="sq">
              <a:solidFill>
                <a:srgbClr val="000000"/>
              </a:solidFill>
              <a:miter lim="800000"/>
            </a:ln>
            <a:effectLst>
              <a:outerShdw blurRad="57150" dist="508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9" name="Oval 8"/>
            <p:cNvSpPr/>
            <p:nvPr/>
          </p:nvSpPr>
          <p:spPr>
            <a:xfrm>
              <a:off x="7228600" y="3827394"/>
              <a:ext cx="1915400" cy="65314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536999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formatting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\</a:t>
            </a:r>
            <a:r>
              <a:rPr lang="en-US" dirty="0" err="1"/>
              <a:t>emph</a:t>
            </a:r>
            <a:r>
              <a:rPr lang="en-US" dirty="0"/>
              <a:t> command </a:t>
            </a:r>
            <a:r>
              <a:rPr lang="en-US" dirty="0" err="1"/>
              <a:t>emphasises</a:t>
            </a:r>
            <a:r>
              <a:rPr lang="en-US" dirty="0"/>
              <a:t> the enclosed text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\</a:t>
            </a:r>
            <a:r>
              <a:rPr lang="en-US" dirty="0" err="1"/>
              <a:t>textbf</a:t>
            </a:r>
            <a:r>
              <a:rPr lang="en-US" dirty="0"/>
              <a:t> command makes the enclosed text bold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2088244" y="2068457"/>
            <a:ext cx="4967513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This was a \</a:t>
            </a:r>
            <a:r>
              <a:rPr lang="en-US" sz="2200" b="1" dirty="0" err="1">
                <a:latin typeface="Consolas" panose="020B0609020204030204" pitchFamily="49" charset="0"/>
              </a:rPr>
              <a:t>emph</a:t>
            </a:r>
            <a:r>
              <a:rPr lang="en-US" sz="2200" b="1" dirty="0">
                <a:latin typeface="Consolas" panose="020B0609020204030204" pitchFamily="49" charset="0"/>
              </a:rPr>
              <a:t>{long} lecture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157" y="2689320"/>
            <a:ext cx="4357687" cy="632998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816101" y="4671957"/>
            <a:ext cx="5130799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This was a \</a:t>
            </a:r>
            <a:r>
              <a:rPr lang="en-US" sz="2200" b="1" dirty="0" err="1">
                <a:latin typeface="Consolas" panose="020B0609020204030204" pitchFamily="49" charset="0"/>
              </a:rPr>
              <a:t>textbf</a:t>
            </a:r>
            <a:r>
              <a:rPr lang="en-US" sz="2200" b="1" dirty="0">
                <a:latin typeface="Consolas" panose="020B0609020204030204" pitchFamily="49" charset="0"/>
              </a:rPr>
              <a:t>{cool} lecture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579" y="5335454"/>
            <a:ext cx="3956843" cy="632312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402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33" y="15938"/>
            <a:ext cx="7260568" cy="1092200"/>
          </a:xfrm>
        </p:spPr>
        <p:txBody>
          <a:bodyPr/>
          <a:lstStyle/>
          <a:p>
            <a:r>
              <a:rPr lang="en-NZ" dirty="0"/>
              <a:t>Question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264" y="933418"/>
            <a:ext cx="8678745" cy="5553107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5573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863" y="1430867"/>
            <a:ext cx="8760243" cy="4092207"/>
          </a:xfrm>
          <a:prstGeom prst="rect">
            <a:avLst/>
          </a:prstGeom>
          <a:ln w="952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66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LaTeX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997094"/>
          </a:xfrm>
        </p:spPr>
        <p:txBody>
          <a:bodyPr>
            <a:normAutofit/>
          </a:bodyPr>
          <a:lstStyle/>
          <a:p>
            <a:r>
              <a:rPr lang="en-US" dirty="0" err="1"/>
              <a:t>LaTeX</a:t>
            </a:r>
            <a:r>
              <a:rPr lang="en-US" dirty="0"/>
              <a:t> is a document preparation system for typesetting</a:t>
            </a:r>
          </a:p>
          <a:p>
            <a:r>
              <a:rPr lang="en-US" dirty="0" err="1"/>
              <a:t>LaTeX</a:t>
            </a:r>
            <a:r>
              <a:rPr lang="en-US" dirty="0"/>
              <a:t> encourages authors to focus on their document’s content and leave the formatting for later</a:t>
            </a:r>
          </a:p>
          <a:p>
            <a:r>
              <a:rPr lang="en-US" dirty="0" err="1"/>
              <a:t>LaTeX</a:t>
            </a:r>
            <a:r>
              <a:rPr lang="en-US" dirty="0"/>
              <a:t> can be used for a range of documents:</a:t>
            </a:r>
          </a:p>
          <a:p>
            <a:pPr lvl="1"/>
            <a:r>
              <a:rPr lang="en-US" dirty="0"/>
              <a:t>Essays and theses</a:t>
            </a:r>
          </a:p>
          <a:p>
            <a:pPr lvl="1"/>
            <a:r>
              <a:rPr lang="en-US" dirty="0"/>
              <a:t>Journal articles</a:t>
            </a:r>
          </a:p>
          <a:p>
            <a:pPr lvl="1"/>
            <a:r>
              <a:rPr lang="en-US" dirty="0"/>
              <a:t>Technical documents</a:t>
            </a:r>
          </a:p>
          <a:p>
            <a:pPr lvl="1"/>
            <a:r>
              <a:rPr lang="en-US" dirty="0"/>
              <a:t>Presentations</a:t>
            </a:r>
          </a:p>
        </p:txBody>
      </p:sp>
    </p:spTree>
    <p:extLst>
      <p:ext uri="{BB962C8B-B14F-4D97-AF65-F5344CB8AC3E}">
        <p14:creationId xmlns:p14="http://schemas.microsoft.com/office/powerpoint/2010/main" val="3699623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</a:t>
            </a:r>
            <a:r>
              <a:rPr lang="en-US" dirty="0" err="1"/>
              <a:t>LaTeX</a:t>
            </a:r>
            <a:endParaRPr lang="en-US" dirty="0"/>
          </a:p>
          <a:p>
            <a:r>
              <a:rPr lang="en-US" dirty="0"/>
              <a:t>Basics of </a:t>
            </a:r>
            <a:r>
              <a:rPr lang="en-US" dirty="0" err="1"/>
              <a:t>LaTeX</a:t>
            </a:r>
            <a:r>
              <a:rPr lang="en-US" dirty="0"/>
              <a:t>: comments, special characters, whitespace</a:t>
            </a:r>
          </a:p>
          <a:p>
            <a:r>
              <a:rPr lang="en-US" dirty="0"/>
              <a:t>Creating a </a:t>
            </a:r>
            <a:r>
              <a:rPr lang="en-US" dirty="0" err="1"/>
              <a:t>LaTeX</a:t>
            </a:r>
            <a:r>
              <a:rPr lang="en-US" dirty="0"/>
              <a:t> document</a:t>
            </a:r>
          </a:p>
          <a:p>
            <a:pPr lvl="1"/>
            <a:r>
              <a:rPr lang="en-US" dirty="0"/>
              <a:t>\</a:t>
            </a:r>
            <a:r>
              <a:rPr lang="en-US" dirty="0" err="1"/>
              <a:t>documentclass</a:t>
            </a:r>
            <a:endParaRPr lang="en-US" dirty="0"/>
          </a:p>
          <a:p>
            <a:pPr lvl="1"/>
            <a:r>
              <a:rPr lang="en-US" dirty="0"/>
              <a:t>Environments</a:t>
            </a:r>
          </a:p>
          <a:p>
            <a:pPr lvl="1"/>
            <a:r>
              <a:rPr lang="en-US" dirty="0"/>
              <a:t>Structuring documents</a:t>
            </a:r>
          </a:p>
          <a:p>
            <a:pPr lvl="1"/>
            <a:r>
              <a:rPr lang="en-US" dirty="0"/>
              <a:t>Quotes, dashes, basic formatting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7920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History of </a:t>
            </a:r>
            <a:r>
              <a:rPr lang="en-AU" dirty="0" err="1"/>
              <a:t>LaTeX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Donald Knuth created </a:t>
            </a:r>
            <a:r>
              <a:rPr lang="en-AU" dirty="0" err="1"/>
              <a:t>TeX</a:t>
            </a:r>
            <a:r>
              <a:rPr lang="en-AU" dirty="0"/>
              <a:t> in 1978</a:t>
            </a:r>
          </a:p>
          <a:p>
            <a:pPr lvl="1"/>
            <a:r>
              <a:rPr lang="en-AU" dirty="0"/>
              <a:t>Aim was to make it easy to create books</a:t>
            </a:r>
            <a:br>
              <a:rPr lang="en-AU" dirty="0"/>
            </a:br>
            <a:r>
              <a:rPr lang="en-AU" dirty="0"/>
              <a:t>and to ensure that documents looked the</a:t>
            </a:r>
            <a:br>
              <a:rPr lang="en-AU" dirty="0"/>
            </a:br>
            <a:r>
              <a:rPr lang="en-AU" dirty="0"/>
              <a:t>same on any computer</a:t>
            </a:r>
          </a:p>
          <a:p>
            <a:pPr lvl="1"/>
            <a:r>
              <a:rPr lang="en-AU" dirty="0" err="1"/>
              <a:t>TeX</a:t>
            </a:r>
            <a:r>
              <a:rPr lang="en-AU" dirty="0"/>
              <a:t> files can be typeset into PDF files</a:t>
            </a:r>
          </a:p>
          <a:p>
            <a:r>
              <a:rPr lang="en-AU" dirty="0"/>
              <a:t>Leslie </a:t>
            </a:r>
            <a:r>
              <a:rPr lang="en-AU" dirty="0" err="1"/>
              <a:t>Lamport</a:t>
            </a:r>
            <a:r>
              <a:rPr lang="en-AU" dirty="0"/>
              <a:t> created </a:t>
            </a:r>
            <a:r>
              <a:rPr lang="en-AU" dirty="0" err="1"/>
              <a:t>LaTeX</a:t>
            </a:r>
            <a:r>
              <a:rPr lang="en-AU" dirty="0"/>
              <a:t> in 1985</a:t>
            </a:r>
          </a:p>
          <a:p>
            <a:pPr lvl="1"/>
            <a:r>
              <a:rPr lang="en-AU" dirty="0" err="1"/>
              <a:t>LaTeX</a:t>
            </a:r>
            <a:r>
              <a:rPr lang="en-AU" dirty="0"/>
              <a:t> = </a:t>
            </a:r>
            <a:r>
              <a:rPr lang="en-AU" dirty="0" err="1"/>
              <a:t>Lamport</a:t>
            </a:r>
            <a:r>
              <a:rPr lang="en-AU" dirty="0"/>
              <a:t> </a:t>
            </a:r>
            <a:r>
              <a:rPr lang="en-AU" dirty="0" err="1"/>
              <a:t>TeX</a:t>
            </a:r>
            <a:endParaRPr lang="en-AU" dirty="0"/>
          </a:p>
          <a:p>
            <a:pPr lvl="1"/>
            <a:r>
              <a:rPr lang="en-AU" dirty="0"/>
              <a:t>Introduced a number of extensions to </a:t>
            </a:r>
            <a:r>
              <a:rPr lang="en-AU" dirty="0" err="1"/>
              <a:t>TeX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>which made it faster and easier to use</a:t>
            </a:r>
          </a:p>
          <a:p>
            <a:pPr lvl="1"/>
            <a:r>
              <a:rPr lang="en-AU" dirty="0"/>
              <a:t>Soon, </a:t>
            </a:r>
            <a:r>
              <a:rPr lang="en-AU" dirty="0" err="1"/>
              <a:t>LaTeX</a:t>
            </a:r>
            <a:r>
              <a:rPr lang="en-AU" dirty="0"/>
              <a:t> became the standard way to</a:t>
            </a:r>
            <a:br>
              <a:rPr lang="en-AU" dirty="0"/>
            </a:br>
            <a:r>
              <a:rPr lang="en-AU" dirty="0"/>
              <a:t>use </a:t>
            </a:r>
            <a:r>
              <a:rPr lang="en-AU" dirty="0" err="1"/>
              <a:t>TeX</a:t>
            </a:r>
            <a:endParaRPr lang="en-AU" dirty="0"/>
          </a:p>
        </p:txBody>
      </p:sp>
      <p:pic>
        <p:nvPicPr>
          <p:cNvPr id="1026" name="Picture 2" descr="https://typekit.files.wordpress.com/2013/09/knuth-photo-259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401" y="1430865"/>
            <a:ext cx="1609766" cy="186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amport.org/lesl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401" y="3530851"/>
            <a:ext cx="1615337" cy="205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79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Why use </a:t>
            </a:r>
            <a:r>
              <a:rPr lang="en-NZ" dirty="0" err="1"/>
              <a:t>LaTeX</a:t>
            </a:r>
            <a:r>
              <a:rPr lang="en-NZ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Very efficient when working with large documents</a:t>
            </a:r>
          </a:p>
          <a:p>
            <a:r>
              <a:rPr lang="en-NZ" dirty="0"/>
              <a:t>Versatile mathematical tools</a:t>
            </a:r>
          </a:p>
          <a:p>
            <a:r>
              <a:rPr lang="en-NZ" dirty="0" err="1"/>
              <a:t>LaTeX</a:t>
            </a:r>
            <a:r>
              <a:rPr lang="en-NZ" dirty="0"/>
              <a:t> can automatically generates:</a:t>
            </a:r>
          </a:p>
          <a:p>
            <a:pPr lvl="1"/>
            <a:r>
              <a:rPr lang="en-NZ" dirty="0"/>
              <a:t>Table of contents</a:t>
            </a:r>
          </a:p>
          <a:p>
            <a:pPr lvl="1"/>
            <a:r>
              <a:rPr lang="en-NZ" dirty="0"/>
              <a:t>List of figures</a:t>
            </a:r>
          </a:p>
          <a:p>
            <a:pPr lvl="1"/>
            <a:r>
              <a:rPr lang="en-NZ" dirty="0"/>
              <a:t>Index</a:t>
            </a:r>
          </a:p>
          <a:p>
            <a:pPr lvl="1"/>
            <a:r>
              <a:rPr lang="en-NZ" dirty="0"/>
              <a:t>Bibliographies</a:t>
            </a:r>
          </a:p>
          <a:p>
            <a:r>
              <a:rPr lang="en-NZ" dirty="0" err="1"/>
              <a:t>LaTeX</a:t>
            </a:r>
            <a:r>
              <a:rPr lang="en-NZ" dirty="0"/>
              <a:t> distributions are open source</a:t>
            </a:r>
          </a:p>
        </p:txBody>
      </p:sp>
    </p:spTree>
    <p:extLst>
      <p:ext uri="{BB962C8B-B14F-4D97-AF65-F5344CB8AC3E}">
        <p14:creationId xmlns:p14="http://schemas.microsoft.com/office/powerpoint/2010/main" val="241449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Using </a:t>
            </a:r>
            <a:r>
              <a:rPr lang="en-NZ" dirty="0" err="1"/>
              <a:t>LaTeX</a:t>
            </a:r>
            <a:endParaRPr lang="en-N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744" y="2122237"/>
            <a:ext cx="2649249" cy="300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1893" y="2122237"/>
            <a:ext cx="2185860" cy="300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31443" y="2434974"/>
            <a:ext cx="1612900" cy="188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NZ" sz="2000" dirty="0" err="1"/>
              <a:t>LaTeX</a:t>
            </a:r>
            <a:endParaRPr lang="en-NZ" sz="2000" dirty="0"/>
          </a:p>
          <a:p>
            <a:pPr algn="ctr"/>
            <a:r>
              <a:rPr lang="en-NZ" sz="2000" dirty="0"/>
              <a:t>c</a:t>
            </a:r>
            <a:r>
              <a:rPr lang="en-NZ" sz="2000" dirty="0" smtClean="0"/>
              <a:t>ompiler</a:t>
            </a:r>
            <a:endParaRPr lang="en-US" sz="2000" dirty="0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3124993" y="3376362"/>
            <a:ext cx="8064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9pPr>
          </a:lstStyle>
          <a:p>
            <a:endParaRPr lang="en-NZ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5544343" y="3376362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</a:defRPr>
            </a:lvl9pPr>
          </a:lstStyle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2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/>
              <a:t>LaTeX</a:t>
            </a:r>
            <a:r>
              <a:rPr lang="en-NZ" dirty="0"/>
              <a:t>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5284259"/>
          </a:xfrm>
        </p:spPr>
        <p:txBody>
          <a:bodyPr>
            <a:normAutofit lnSpcReduction="10000"/>
          </a:bodyPr>
          <a:lstStyle/>
          <a:p>
            <a:r>
              <a:rPr lang="en-NZ" dirty="0"/>
              <a:t>Use to provide the </a:t>
            </a:r>
            <a:r>
              <a:rPr lang="en-NZ" dirty="0" err="1"/>
              <a:t>LaTeX</a:t>
            </a:r>
            <a:r>
              <a:rPr lang="en-NZ" dirty="0"/>
              <a:t> </a:t>
            </a:r>
            <a:r>
              <a:rPr lang="en-NZ" dirty="0" smtClean="0"/>
              <a:t>compiler </a:t>
            </a:r>
            <a:r>
              <a:rPr lang="en-NZ" dirty="0"/>
              <a:t>with instructions</a:t>
            </a:r>
          </a:p>
          <a:p>
            <a:r>
              <a:rPr lang="en-NZ" dirty="0"/>
              <a:t>General structure of </a:t>
            </a:r>
            <a:r>
              <a:rPr lang="en-NZ" dirty="0" err="1"/>
              <a:t>LaTeX</a:t>
            </a:r>
            <a:r>
              <a:rPr lang="en-NZ" dirty="0"/>
              <a:t> commands:</a:t>
            </a:r>
          </a:p>
          <a:p>
            <a:endParaRPr lang="en-US" dirty="0"/>
          </a:p>
          <a:p>
            <a:r>
              <a:rPr lang="en-US" dirty="0"/>
              <a:t>Example of a </a:t>
            </a:r>
            <a:r>
              <a:rPr lang="en-US" dirty="0" err="1"/>
              <a:t>LaTeX</a:t>
            </a:r>
            <a:r>
              <a:rPr lang="en-US" dirty="0"/>
              <a:t> command:</a:t>
            </a:r>
            <a:endParaRPr lang="en-NZ" dirty="0"/>
          </a:p>
          <a:p>
            <a:endParaRPr lang="en-US" dirty="0"/>
          </a:p>
          <a:p>
            <a:pPr lvl="1"/>
            <a:r>
              <a:rPr lang="en-US" dirty="0"/>
              <a:t>Command name: </a:t>
            </a:r>
            <a:r>
              <a:rPr lang="en-US" dirty="0" err="1"/>
              <a:t>documentclass</a:t>
            </a:r>
            <a:endParaRPr lang="en-US" dirty="0"/>
          </a:p>
          <a:p>
            <a:pPr lvl="1"/>
            <a:r>
              <a:rPr lang="en-US" dirty="0"/>
              <a:t>Options: a4paper</a:t>
            </a:r>
          </a:p>
          <a:p>
            <a:pPr lvl="1"/>
            <a:r>
              <a:rPr lang="en-US" dirty="0"/>
              <a:t>Argument: article</a:t>
            </a:r>
          </a:p>
          <a:p>
            <a:r>
              <a:rPr lang="en-NZ" dirty="0"/>
              <a:t>Not all commands have options and/or arguments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7424" y="2891115"/>
            <a:ext cx="5549152" cy="4392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\</a:t>
            </a:r>
            <a:r>
              <a:rPr lang="en-US" sz="2200" b="1" dirty="0" err="1">
                <a:latin typeface="Consolas" panose="020B0609020204030204" pitchFamily="49" charset="0"/>
              </a:rPr>
              <a:t>commandname</a:t>
            </a:r>
            <a:r>
              <a:rPr lang="en-US" sz="2200" b="1" dirty="0">
                <a:latin typeface="Consolas" panose="020B0609020204030204" pitchFamily="49" charset="0"/>
              </a:rPr>
              <a:t>[options]{argument}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3262" y="3989324"/>
            <a:ext cx="5657476" cy="4392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\</a:t>
            </a:r>
            <a:r>
              <a:rPr lang="en-US" sz="2200" b="1" dirty="0" err="1">
                <a:latin typeface="Consolas" panose="020B0609020204030204" pitchFamily="49" charset="0"/>
              </a:rPr>
              <a:t>documentclass</a:t>
            </a:r>
            <a:r>
              <a:rPr lang="en-US" sz="2200" b="1" dirty="0">
                <a:latin typeface="Consolas" panose="020B0609020204030204" pitchFamily="49" charset="0"/>
              </a:rPr>
              <a:t>[a4paper]{article}</a:t>
            </a:r>
            <a:endParaRPr lang="en-NZ" sz="22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8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annotate the document</a:t>
            </a:r>
          </a:p>
          <a:p>
            <a:r>
              <a:rPr lang="en-US" dirty="0"/>
              <a:t>They are ignored by the </a:t>
            </a:r>
            <a:r>
              <a:rPr lang="en-US" dirty="0" err="1"/>
              <a:t>LaTeX</a:t>
            </a:r>
            <a:r>
              <a:rPr lang="en-US" dirty="0"/>
              <a:t> compiler</a:t>
            </a:r>
          </a:p>
        </p:txBody>
      </p:sp>
      <p:sp>
        <p:nvSpPr>
          <p:cNvPr id="4" name="Rectangle 3"/>
          <p:cNvSpPr/>
          <p:nvPr/>
        </p:nvSpPr>
        <p:spPr>
          <a:xfrm>
            <a:off x="897004" y="2823347"/>
            <a:ext cx="7349992" cy="1182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% Comments start with a percentage sign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% All text is ignored until the end of the 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% line is reached</a:t>
            </a:r>
            <a:endParaRPr lang="en-NZ" sz="22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Whitespace characters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Includes spaces, tabs and line breaks</a:t>
            </a:r>
          </a:p>
          <a:p>
            <a:r>
              <a:rPr lang="en-US" dirty="0"/>
              <a:t>Two or more consecutive whitespace characters are reduced down to a single space character</a:t>
            </a:r>
          </a:p>
          <a:p>
            <a:endParaRPr lang="en-US" dirty="0"/>
          </a:p>
          <a:p>
            <a:r>
              <a:rPr lang="en-US" dirty="0"/>
              <a:t>One line break is treated as a space. However, two line breaks </a:t>
            </a:r>
            <a:r>
              <a:rPr lang="en-US" dirty="0" smtClean="0"/>
              <a:t>creates </a:t>
            </a:r>
            <a:r>
              <a:rPr lang="en-US" dirty="0"/>
              <a:t>a new paragraph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708319" y="2999468"/>
            <a:ext cx="2383225" cy="47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A     sentence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6611" y="2999468"/>
            <a:ext cx="1809750" cy="590550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708318" y="4679821"/>
            <a:ext cx="3137968" cy="16484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latin typeface="Consolas" panose="020B0609020204030204" pitchFamily="49" charset="0"/>
              </a:rPr>
              <a:t>This is</a:t>
            </a:r>
          </a:p>
          <a:p>
            <a:r>
              <a:rPr lang="en-US" sz="2200" b="1" dirty="0">
                <a:latin typeface="Consolas" panose="020B0609020204030204" pitchFamily="49" charset="0"/>
              </a:rPr>
              <a:t>some text.</a:t>
            </a:r>
          </a:p>
          <a:p>
            <a:endParaRPr lang="en-US" sz="2200" b="1" dirty="0">
              <a:latin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</a:rPr>
              <a:t>This is a sentence.</a:t>
            </a:r>
            <a:endParaRPr lang="en-NZ" sz="2200" b="1" dirty="0">
              <a:latin typeface="Consolas" panose="020B060902020403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2261" y="4947574"/>
            <a:ext cx="2838450" cy="1276350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922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519</TotalTime>
  <Words>1024</Words>
  <Application>Microsoft Office PowerPoint</Application>
  <PresentationFormat>On-screen Show (4:3)</PresentationFormat>
  <Paragraphs>228</Paragraphs>
  <Slides>30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Consolas</vt:lpstr>
      <vt:lpstr>Helvetica</vt:lpstr>
      <vt:lpstr>Trebuchet MS</vt:lpstr>
      <vt:lpstr>Wingdings 3</vt:lpstr>
      <vt:lpstr>ヒラギノ角ゴ ProN W3</vt:lpstr>
      <vt:lpstr>Facet</vt:lpstr>
      <vt:lpstr>PowerPoint Presentation</vt:lpstr>
      <vt:lpstr>Today’s lecture</vt:lpstr>
      <vt:lpstr>What is LaTeX?</vt:lpstr>
      <vt:lpstr>History of LaTeX</vt:lpstr>
      <vt:lpstr>Why use LaTeX?</vt:lpstr>
      <vt:lpstr>Using LaTeX</vt:lpstr>
      <vt:lpstr>LaTeX commands</vt:lpstr>
      <vt:lpstr>Comments</vt:lpstr>
      <vt:lpstr>Whitespace characters</vt:lpstr>
      <vt:lpstr>Whitespace</vt:lpstr>
      <vt:lpstr>Special characters</vt:lpstr>
      <vt:lpstr>Creating a LaTeX document</vt:lpstr>
      <vt:lpstr>Documentclass command</vt:lpstr>
      <vt:lpstr>Adding a title</vt:lpstr>
      <vt:lpstr>Adding a title</vt:lpstr>
      <vt:lpstr>Environments</vt:lpstr>
      <vt:lpstr>Environments</vt:lpstr>
      <vt:lpstr>Structuring a document</vt:lpstr>
      <vt:lpstr>Table of contents</vt:lpstr>
      <vt:lpstr>Paragraphs and line breaks</vt:lpstr>
      <vt:lpstr>Footnotes</vt:lpstr>
      <vt:lpstr>Quote marks</vt:lpstr>
      <vt:lpstr>Dashes</vt:lpstr>
      <vt:lpstr>Ellipsis</vt:lpstr>
      <vt:lpstr>Avoiding line breaks</vt:lpstr>
      <vt:lpstr>Avoiding line breaks</vt:lpstr>
      <vt:lpstr>Basic formatting</vt:lpstr>
      <vt:lpstr>Question</vt:lpstr>
      <vt:lpstr>Answer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Reuel Baptista</dc:creator>
  <cp:lastModifiedBy>Reuel Baptista</cp:lastModifiedBy>
  <cp:revision>63</cp:revision>
  <cp:lastPrinted>2017-01-18T00:33:35Z</cp:lastPrinted>
  <dcterms:created xsi:type="dcterms:W3CDTF">2015-12-03T20:56:09Z</dcterms:created>
  <dcterms:modified xsi:type="dcterms:W3CDTF">2017-01-18T00:33:51Z</dcterms:modified>
</cp:coreProperties>
</file>