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32"/>
  </p:notesMasterIdLst>
  <p:sldIdLst>
    <p:sldId id="257" r:id="rId2"/>
    <p:sldId id="263" r:id="rId3"/>
    <p:sldId id="258" r:id="rId4"/>
    <p:sldId id="265" r:id="rId5"/>
    <p:sldId id="262" r:id="rId6"/>
    <p:sldId id="267" r:id="rId7"/>
    <p:sldId id="266" r:id="rId8"/>
    <p:sldId id="268" r:id="rId9"/>
    <p:sldId id="269" r:id="rId10"/>
    <p:sldId id="270" r:id="rId11"/>
    <p:sldId id="259" r:id="rId12"/>
    <p:sldId id="271" r:id="rId13"/>
    <p:sldId id="264" r:id="rId14"/>
    <p:sldId id="272" r:id="rId15"/>
    <p:sldId id="273" r:id="rId16"/>
    <p:sldId id="278" r:id="rId17"/>
    <p:sldId id="279" r:id="rId18"/>
    <p:sldId id="274" r:id="rId19"/>
    <p:sldId id="275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60" r:id="rId28"/>
    <p:sldId id="288" r:id="rId29"/>
    <p:sldId id="289" r:id="rId30"/>
    <p:sldId id="261" r:id="rId31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68081" autoAdjust="0"/>
  </p:normalViewPr>
  <p:slideViewPr>
    <p:cSldViewPr snapToGrid="0" snapToObjects="1">
      <p:cViewPr varScale="1">
        <p:scale>
          <a:sx n="90" d="100"/>
          <a:sy n="90" d="100"/>
        </p:scale>
        <p:origin x="22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AC35E-D044-4011-AC06-E58B2414EFB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30078CFB-5E09-4BE7-A704-FCD7708A4B9D}">
      <dgm:prSet phldrT="[Text]"/>
      <dgm:spPr/>
      <dgm:t>
        <a:bodyPr/>
        <a:lstStyle/>
        <a:p>
          <a:r>
            <a:rPr lang="en-NZ" dirty="0"/>
            <a:t>Detection notice</a:t>
          </a:r>
        </a:p>
      </dgm:t>
    </dgm:pt>
    <dgm:pt modelId="{A639FF26-64DC-4E0A-99B3-C798C25C4DC2}" type="parTrans" cxnId="{859CAF9E-4609-42CF-A2CF-290CA75F068C}">
      <dgm:prSet/>
      <dgm:spPr/>
      <dgm:t>
        <a:bodyPr/>
        <a:lstStyle/>
        <a:p>
          <a:endParaRPr lang="en-NZ"/>
        </a:p>
      </dgm:t>
    </dgm:pt>
    <dgm:pt modelId="{E6D3BC7C-5B64-4512-A8EC-36559F3BF544}" type="sibTrans" cxnId="{859CAF9E-4609-42CF-A2CF-290CA75F068C}">
      <dgm:prSet/>
      <dgm:spPr/>
      <dgm:t>
        <a:bodyPr/>
        <a:lstStyle/>
        <a:p>
          <a:endParaRPr lang="en-NZ"/>
        </a:p>
      </dgm:t>
    </dgm:pt>
    <dgm:pt modelId="{92FFBAC1-756C-4F7C-A67A-535B05B0715C}">
      <dgm:prSet phldrT="[Text]"/>
      <dgm:spPr/>
      <dgm:t>
        <a:bodyPr/>
        <a:lstStyle/>
        <a:p>
          <a:r>
            <a:rPr lang="en-NZ" dirty="0"/>
            <a:t>First warning for infringement</a:t>
          </a:r>
        </a:p>
      </dgm:t>
    </dgm:pt>
    <dgm:pt modelId="{7F23F53E-1FC2-4F38-89FB-C56CD9A32D1F}" type="parTrans" cxnId="{68D44317-FFF8-48D6-9931-DB8F31FA609D}">
      <dgm:prSet/>
      <dgm:spPr/>
      <dgm:t>
        <a:bodyPr/>
        <a:lstStyle/>
        <a:p>
          <a:endParaRPr lang="en-NZ"/>
        </a:p>
      </dgm:t>
    </dgm:pt>
    <dgm:pt modelId="{ECB5196F-05F7-40BD-B186-84272474A983}" type="sibTrans" cxnId="{68D44317-FFF8-48D6-9931-DB8F31FA609D}">
      <dgm:prSet/>
      <dgm:spPr/>
      <dgm:t>
        <a:bodyPr/>
        <a:lstStyle/>
        <a:p>
          <a:endParaRPr lang="en-NZ"/>
        </a:p>
      </dgm:t>
    </dgm:pt>
    <dgm:pt modelId="{C9EFF359-1D51-4B60-9E6D-567C1DEFFF10}">
      <dgm:prSet phldrT="[Text]"/>
      <dgm:spPr/>
      <dgm:t>
        <a:bodyPr/>
        <a:lstStyle/>
        <a:p>
          <a:r>
            <a:rPr lang="en-NZ" dirty="0"/>
            <a:t>Warning notice</a:t>
          </a:r>
        </a:p>
      </dgm:t>
    </dgm:pt>
    <dgm:pt modelId="{8269402B-30D5-4606-9330-B1BE37BC06FE}" type="parTrans" cxnId="{699520FB-7CEB-4EA6-8DA1-83241302E378}">
      <dgm:prSet/>
      <dgm:spPr/>
      <dgm:t>
        <a:bodyPr/>
        <a:lstStyle/>
        <a:p>
          <a:endParaRPr lang="en-NZ"/>
        </a:p>
      </dgm:t>
    </dgm:pt>
    <dgm:pt modelId="{6CDF289A-4308-48B1-9834-B5F48EEF1768}" type="sibTrans" cxnId="{699520FB-7CEB-4EA6-8DA1-83241302E378}">
      <dgm:prSet/>
      <dgm:spPr/>
      <dgm:t>
        <a:bodyPr/>
        <a:lstStyle/>
        <a:p>
          <a:endParaRPr lang="en-NZ"/>
        </a:p>
      </dgm:t>
    </dgm:pt>
    <dgm:pt modelId="{6303F86D-B835-433B-909A-A5D46266D089}">
      <dgm:prSet phldrT="[Text]"/>
      <dgm:spPr/>
      <dgm:t>
        <a:bodyPr/>
        <a:lstStyle/>
        <a:p>
          <a:r>
            <a:rPr lang="en-NZ" dirty="0"/>
            <a:t>Second warning for infringement</a:t>
          </a:r>
        </a:p>
      </dgm:t>
    </dgm:pt>
    <dgm:pt modelId="{9E6F65FF-F92F-4554-BA88-F5BEF8B03A54}" type="parTrans" cxnId="{32566B5E-15FA-433D-81EE-359A5981032F}">
      <dgm:prSet/>
      <dgm:spPr/>
      <dgm:t>
        <a:bodyPr/>
        <a:lstStyle/>
        <a:p>
          <a:endParaRPr lang="en-NZ"/>
        </a:p>
      </dgm:t>
    </dgm:pt>
    <dgm:pt modelId="{D1FB7C2B-2F4E-4372-A868-C865B8CA03BF}" type="sibTrans" cxnId="{32566B5E-15FA-433D-81EE-359A5981032F}">
      <dgm:prSet/>
      <dgm:spPr/>
      <dgm:t>
        <a:bodyPr/>
        <a:lstStyle/>
        <a:p>
          <a:endParaRPr lang="en-NZ"/>
        </a:p>
      </dgm:t>
    </dgm:pt>
    <dgm:pt modelId="{E574DA1A-B48D-4F5C-B0D6-2CDD65EB8039}">
      <dgm:prSet phldrT="[Text]"/>
      <dgm:spPr/>
      <dgm:t>
        <a:bodyPr/>
        <a:lstStyle/>
        <a:p>
          <a:r>
            <a:rPr lang="en-NZ" dirty="0"/>
            <a:t>Issued at least 28 days after detection notice</a:t>
          </a:r>
        </a:p>
      </dgm:t>
    </dgm:pt>
    <dgm:pt modelId="{5FB324C7-1F90-40D3-8A40-FDE60386D7BB}" type="parTrans" cxnId="{4DC56881-F8EC-40D1-A76E-2D4A7D6B4C5E}">
      <dgm:prSet/>
      <dgm:spPr/>
      <dgm:t>
        <a:bodyPr/>
        <a:lstStyle/>
        <a:p>
          <a:endParaRPr lang="en-NZ"/>
        </a:p>
      </dgm:t>
    </dgm:pt>
    <dgm:pt modelId="{4DE0CB4A-4E67-442A-8081-25BE18D7E8C8}" type="sibTrans" cxnId="{4DC56881-F8EC-40D1-A76E-2D4A7D6B4C5E}">
      <dgm:prSet/>
      <dgm:spPr/>
      <dgm:t>
        <a:bodyPr/>
        <a:lstStyle/>
        <a:p>
          <a:endParaRPr lang="en-NZ"/>
        </a:p>
      </dgm:t>
    </dgm:pt>
    <dgm:pt modelId="{EAB1F651-7C13-46FD-8C92-E9D7168D4FCF}">
      <dgm:prSet phldrT="[Text]"/>
      <dgm:spPr/>
      <dgm:t>
        <a:bodyPr/>
        <a:lstStyle/>
        <a:p>
          <a:r>
            <a:rPr lang="en-NZ" dirty="0"/>
            <a:t>Enforcement notice</a:t>
          </a:r>
        </a:p>
      </dgm:t>
    </dgm:pt>
    <dgm:pt modelId="{BD83A748-E793-4B54-9DE5-DDB1EBE7E387}" type="parTrans" cxnId="{459D65E4-334D-4259-8E73-EA765BCD140E}">
      <dgm:prSet/>
      <dgm:spPr/>
      <dgm:t>
        <a:bodyPr/>
        <a:lstStyle/>
        <a:p>
          <a:endParaRPr lang="en-NZ"/>
        </a:p>
      </dgm:t>
    </dgm:pt>
    <dgm:pt modelId="{926E77C7-2F37-4BC0-9046-0E8818868B6C}" type="sibTrans" cxnId="{459D65E4-334D-4259-8E73-EA765BCD140E}">
      <dgm:prSet/>
      <dgm:spPr/>
      <dgm:t>
        <a:bodyPr/>
        <a:lstStyle/>
        <a:p>
          <a:endParaRPr lang="en-NZ"/>
        </a:p>
      </dgm:t>
    </dgm:pt>
    <dgm:pt modelId="{95EF0C00-B80C-46A6-BCDC-9ADC93D2669F}">
      <dgm:prSet phldrT="[Text]"/>
      <dgm:spPr/>
      <dgm:t>
        <a:bodyPr/>
        <a:lstStyle/>
        <a:p>
          <a:r>
            <a:rPr lang="en-NZ" dirty="0"/>
            <a:t>Final notice for infringement</a:t>
          </a:r>
        </a:p>
      </dgm:t>
    </dgm:pt>
    <dgm:pt modelId="{0D263B81-2346-4603-9CCC-30CE6652DD55}" type="parTrans" cxnId="{6FC00888-C9D0-4D9F-8098-92A2D9588A25}">
      <dgm:prSet/>
      <dgm:spPr/>
      <dgm:t>
        <a:bodyPr/>
        <a:lstStyle/>
        <a:p>
          <a:endParaRPr lang="en-NZ"/>
        </a:p>
      </dgm:t>
    </dgm:pt>
    <dgm:pt modelId="{694D83BE-301F-4066-99FD-BE0CE8BA97C0}" type="sibTrans" cxnId="{6FC00888-C9D0-4D9F-8098-92A2D9588A25}">
      <dgm:prSet/>
      <dgm:spPr/>
      <dgm:t>
        <a:bodyPr/>
        <a:lstStyle/>
        <a:p>
          <a:endParaRPr lang="en-NZ"/>
        </a:p>
      </dgm:t>
    </dgm:pt>
    <dgm:pt modelId="{CC2C6A29-B3BC-4FB4-BD3A-C5323D2D64FB}">
      <dgm:prSet phldrT="[Text]"/>
      <dgm:spPr/>
      <dgm:t>
        <a:bodyPr/>
        <a:lstStyle/>
        <a:p>
          <a:r>
            <a:rPr lang="en-NZ" dirty="0"/>
            <a:t>Issued at least 28 days after warning notice</a:t>
          </a:r>
        </a:p>
      </dgm:t>
    </dgm:pt>
    <dgm:pt modelId="{60B5C881-F61C-4E08-A9DF-1F642B3EE2E6}" type="parTrans" cxnId="{D47F7F73-7A76-4970-821D-8ACEF02090DB}">
      <dgm:prSet/>
      <dgm:spPr/>
      <dgm:t>
        <a:bodyPr/>
        <a:lstStyle/>
        <a:p>
          <a:endParaRPr lang="en-NZ"/>
        </a:p>
      </dgm:t>
    </dgm:pt>
    <dgm:pt modelId="{DF18D37F-49F1-4957-8ED5-E06FBFA247C1}" type="sibTrans" cxnId="{D47F7F73-7A76-4970-821D-8ACEF02090DB}">
      <dgm:prSet/>
      <dgm:spPr/>
      <dgm:t>
        <a:bodyPr/>
        <a:lstStyle/>
        <a:p>
          <a:endParaRPr lang="en-NZ"/>
        </a:p>
      </dgm:t>
    </dgm:pt>
    <dgm:pt modelId="{8D35E5B8-6DB6-4C3C-8606-F9879BCE54E6}" type="pres">
      <dgm:prSet presAssocID="{E9AAC35E-D044-4011-AC06-E58B2414EFB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6051B590-08F4-4B04-92E3-18D0BC6F6FE1}" type="pres">
      <dgm:prSet presAssocID="{30078CFB-5E09-4BE7-A704-FCD7708A4B9D}" presName="composite" presStyleCnt="0"/>
      <dgm:spPr/>
    </dgm:pt>
    <dgm:pt modelId="{4E236F44-BA9F-47A8-B603-CB16159287DF}" type="pres">
      <dgm:prSet presAssocID="{30078CFB-5E09-4BE7-A704-FCD7708A4B9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F2FE7EE8-390B-422F-82C7-879AD47E286F}" type="pres">
      <dgm:prSet presAssocID="{30078CFB-5E09-4BE7-A704-FCD7708A4B9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04B1D7FD-1BC4-4440-B9CC-62ECD76213FE}" type="pres">
      <dgm:prSet presAssocID="{E6D3BC7C-5B64-4512-A8EC-36559F3BF544}" presName="sp" presStyleCnt="0"/>
      <dgm:spPr/>
    </dgm:pt>
    <dgm:pt modelId="{97802BC6-2DDC-4651-A1ED-D25B8CBA0843}" type="pres">
      <dgm:prSet presAssocID="{C9EFF359-1D51-4B60-9E6D-567C1DEFFF10}" presName="composite" presStyleCnt="0"/>
      <dgm:spPr/>
    </dgm:pt>
    <dgm:pt modelId="{CBD60512-5F84-4C84-8B8F-FC2DB3EDCACC}" type="pres">
      <dgm:prSet presAssocID="{C9EFF359-1D51-4B60-9E6D-567C1DEFFF1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4651EB9C-2C66-48E6-9DEB-D006A1FEE6A9}" type="pres">
      <dgm:prSet presAssocID="{C9EFF359-1D51-4B60-9E6D-567C1DEFFF1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D67E6D56-0C1E-440A-BEEB-A57021C3796E}" type="pres">
      <dgm:prSet presAssocID="{6CDF289A-4308-48B1-9834-B5F48EEF1768}" presName="sp" presStyleCnt="0"/>
      <dgm:spPr/>
    </dgm:pt>
    <dgm:pt modelId="{89B60293-E51B-4DE4-B5D2-E6A483DF9929}" type="pres">
      <dgm:prSet presAssocID="{EAB1F651-7C13-46FD-8C92-E9D7168D4FCF}" presName="composite" presStyleCnt="0"/>
      <dgm:spPr/>
    </dgm:pt>
    <dgm:pt modelId="{C1C72A58-EE4D-4E89-BE0B-0AF35446E231}" type="pres">
      <dgm:prSet presAssocID="{EAB1F651-7C13-46FD-8C92-E9D7168D4FC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AB41DC19-97BE-4E59-9C2C-81D92CF49BA8}" type="pres">
      <dgm:prSet presAssocID="{EAB1F651-7C13-46FD-8C92-E9D7168D4FC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6FC00888-C9D0-4D9F-8098-92A2D9588A25}" srcId="{EAB1F651-7C13-46FD-8C92-E9D7168D4FCF}" destId="{95EF0C00-B80C-46A6-BCDC-9ADC93D2669F}" srcOrd="0" destOrd="0" parTransId="{0D263B81-2346-4603-9CCC-30CE6652DD55}" sibTransId="{694D83BE-301F-4066-99FD-BE0CE8BA97C0}"/>
    <dgm:cxn modelId="{294A3F20-D067-4178-88B7-D7BAD5A15EC8}" type="presOf" srcId="{95EF0C00-B80C-46A6-BCDC-9ADC93D2669F}" destId="{AB41DC19-97BE-4E59-9C2C-81D92CF49BA8}" srcOrd="0" destOrd="0" presId="urn:microsoft.com/office/officeart/2005/8/layout/chevron2"/>
    <dgm:cxn modelId="{D47F7F73-7A76-4970-821D-8ACEF02090DB}" srcId="{EAB1F651-7C13-46FD-8C92-E9D7168D4FCF}" destId="{CC2C6A29-B3BC-4FB4-BD3A-C5323D2D64FB}" srcOrd="1" destOrd="0" parTransId="{60B5C881-F61C-4E08-A9DF-1F642B3EE2E6}" sibTransId="{DF18D37F-49F1-4957-8ED5-E06FBFA247C1}"/>
    <dgm:cxn modelId="{4DC56881-F8EC-40D1-A76E-2D4A7D6B4C5E}" srcId="{C9EFF359-1D51-4B60-9E6D-567C1DEFFF10}" destId="{E574DA1A-B48D-4F5C-B0D6-2CDD65EB8039}" srcOrd="1" destOrd="0" parTransId="{5FB324C7-1F90-40D3-8A40-FDE60386D7BB}" sibTransId="{4DE0CB4A-4E67-442A-8081-25BE18D7E8C8}"/>
    <dgm:cxn modelId="{2331AD33-515D-4E48-91D8-B87417F2E6AB}" type="presOf" srcId="{EAB1F651-7C13-46FD-8C92-E9D7168D4FCF}" destId="{C1C72A58-EE4D-4E89-BE0B-0AF35446E231}" srcOrd="0" destOrd="0" presId="urn:microsoft.com/office/officeart/2005/8/layout/chevron2"/>
    <dgm:cxn modelId="{859CAF9E-4609-42CF-A2CF-290CA75F068C}" srcId="{E9AAC35E-D044-4011-AC06-E58B2414EFB1}" destId="{30078CFB-5E09-4BE7-A704-FCD7708A4B9D}" srcOrd="0" destOrd="0" parTransId="{A639FF26-64DC-4E0A-99B3-C798C25C4DC2}" sibTransId="{E6D3BC7C-5B64-4512-A8EC-36559F3BF544}"/>
    <dgm:cxn modelId="{9C3F89A7-B44B-4ABA-9FFF-D73BE6648243}" type="presOf" srcId="{6303F86D-B835-433B-909A-A5D46266D089}" destId="{4651EB9C-2C66-48E6-9DEB-D006A1FEE6A9}" srcOrd="0" destOrd="0" presId="urn:microsoft.com/office/officeart/2005/8/layout/chevron2"/>
    <dgm:cxn modelId="{459D65E4-334D-4259-8E73-EA765BCD140E}" srcId="{E9AAC35E-D044-4011-AC06-E58B2414EFB1}" destId="{EAB1F651-7C13-46FD-8C92-E9D7168D4FCF}" srcOrd="2" destOrd="0" parTransId="{BD83A748-E793-4B54-9DE5-DDB1EBE7E387}" sibTransId="{926E77C7-2F37-4BC0-9046-0E8818868B6C}"/>
    <dgm:cxn modelId="{0F1D5214-B743-4B91-A2CC-0F949304085E}" type="presOf" srcId="{E574DA1A-B48D-4F5C-B0D6-2CDD65EB8039}" destId="{4651EB9C-2C66-48E6-9DEB-D006A1FEE6A9}" srcOrd="0" destOrd="1" presId="urn:microsoft.com/office/officeart/2005/8/layout/chevron2"/>
    <dgm:cxn modelId="{7A1E8C84-B310-4A19-A5BD-4A51A1C9DF88}" type="presOf" srcId="{CC2C6A29-B3BC-4FB4-BD3A-C5323D2D64FB}" destId="{AB41DC19-97BE-4E59-9C2C-81D92CF49BA8}" srcOrd="0" destOrd="1" presId="urn:microsoft.com/office/officeart/2005/8/layout/chevron2"/>
    <dgm:cxn modelId="{699520FB-7CEB-4EA6-8DA1-83241302E378}" srcId="{E9AAC35E-D044-4011-AC06-E58B2414EFB1}" destId="{C9EFF359-1D51-4B60-9E6D-567C1DEFFF10}" srcOrd="1" destOrd="0" parTransId="{8269402B-30D5-4606-9330-B1BE37BC06FE}" sibTransId="{6CDF289A-4308-48B1-9834-B5F48EEF1768}"/>
    <dgm:cxn modelId="{52040B5A-356D-4FF6-B81B-AB5A14D81A96}" type="presOf" srcId="{30078CFB-5E09-4BE7-A704-FCD7708A4B9D}" destId="{4E236F44-BA9F-47A8-B603-CB16159287DF}" srcOrd="0" destOrd="0" presId="urn:microsoft.com/office/officeart/2005/8/layout/chevron2"/>
    <dgm:cxn modelId="{68D44317-FFF8-48D6-9931-DB8F31FA609D}" srcId="{30078CFB-5E09-4BE7-A704-FCD7708A4B9D}" destId="{92FFBAC1-756C-4F7C-A67A-535B05B0715C}" srcOrd="0" destOrd="0" parTransId="{7F23F53E-1FC2-4F38-89FB-C56CD9A32D1F}" sibTransId="{ECB5196F-05F7-40BD-B186-84272474A983}"/>
    <dgm:cxn modelId="{6A50E34A-95D5-4C12-9F88-B3142D22A7F2}" type="presOf" srcId="{92FFBAC1-756C-4F7C-A67A-535B05B0715C}" destId="{F2FE7EE8-390B-422F-82C7-879AD47E286F}" srcOrd="0" destOrd="0" presId="urn:microsoft.com/office/officeart/2005/8/layout/chevron2"/>
    <dgm:cxn modelId="{32566B5E-15FA-433D-81EE-359A5981032F}" srcId="{C9EFF359-1D51-4B60-9E6D-567C1DEFFF10}" destId="{6303F86D-B835-433B-909A-A5D46266D089}" srcOrd="0" destOrd="0" parTransId="{9E6F65FF-F92F-4554-BA88-F5BEF8B03A54}" sibTransId="{D1FB7C2B-2F4E-4372-A868-C865B8CA03BF}"/>
    <dgm:cxn modelId="{9A580820-6522-4624-9C9F-78127FB64C8A}" type="presOf" srcId="{E9AAC35E-D044-4011-AC06-E58B2414EFB1}" destId="{8D35E5B8-6DB6-4C3C-8606-F9879BCE54E6}" srcOrd="0" destOrd="0" presId="urn:microsoft.com/office/officeart/2005/8/layout/chevron2"/>
    <dgm:cxn modelId="{5D95F67B-4986-49DE-B1DF-7A2553259A3A}" type="presOf" srcId="{C9EFF359-1D51-4B60-9E6D-567C1DEFFF10}" destId="{CBD60512-5F84-4C84-8B8F-FC2DB3EDCACC}" srcOrd="0" destOrd="0" presId="urn:microsoft.com/office/officeart/2005/8/layout/chevron2"/>
    <dgm:cxn modelId="{25F96DE5-F43F-4325-B735-A5A718083AC0}" type="presParOf" srcId="{8D35E5B8-6DB6-4C3C-8606-F9879BCE54E6}" destId="{6051B590-08F4-4B04-92E3-18D0BC6F6FE1}" srcOrd="0" destOrd="0" presId="urn:microsoft.com/office/officeart/2005/8/layout/chevron2"/>
    <dgm:cxn modelId="{C6DE07A3-1585-4F1C-AC8C-D5D1D2BBBB73}" type="presParOf" srcId="{6051B590-08F4-4B04-92E3-18D0BC6F6FE1}" destId="{4E236F44-BA9F-47A8-B603-CB16159287DF}" srcOrd="0" destOrd="0" presId="urn:microsoft.com/office/officeart/2005/8/layout/chevron2"/>
    <dgm:cxn modelId="{12C4FE66-F8EE-42B7-A291-ECFF8D681AE5}" type="presParOf" srcId="{6051B590-08F4-4B04-92E3-18D0BC6F6FE1}" destId="{F2FE7EE8-390B-422F-82C7-879AD47E286F}" srcOrd="1" destOrd="0" presId="urn:microsoft.com/office/officeart/2005/8/layout/chevron2"/>
    <dgm:cxn modelId="{7C5BE8BB-2D99-44C8-B93E-7C1824118C72}" type="presParOf" srcId="{8D35E5B8-6DB6-4C3C-8606-F9879BCE54E6}" destId="{04B1D7FD-1BC4-4440-B9CC-62ECD76213FE}" srcOrd="1" destOrd="0" presId="urn:microsoft.com/office/officeart/2005/8/layout/chevron2"/>
    <dgm:cxn modelId="{69E345F0-C94F-4B0A-A38B-6FAE66DA879D}" type="presParOf" srcId="{8D35E5B8-6DB6-4C3C-8606-F9879BCE54E6}" destId="{97802BC6-2DDC-4651-A1ED-D25B8CBA0843}" srcOrd="2" destOrd="0" presId="urn:microsoft.com/office/officeart/2005/8/layout/chevron2"/>
    <dgm:cxn modelId="{62F8F751-C406-41FC-BBA5-D3536F2DA09D}" type="presParOf" srcId="{97802BC6-2DDC-4651-A1ED-D25B8CBA0843}" destId="{CBD60512-5F84-4C84-8B8F-FC2DB3EDCACC}" srcOrd="0" destOrd="0" presId="urn:microsoft.com/office/officeart/2005/8/layout/chevron2"/>
    <dgm:cxn modelId="{F96AB8A6-D309-432B-B075-B1541EE33910}" type="presParOf" srcId="{97802BC6-2DDC-4651-A1ED-D25B8CBA0843}" destId="{4651EB9C-2C66-48E6-9DEB-D006A1FEE6A9}" srcOrd="1" destOrd="0" presId="urn:microsoft.com/office/officeart/2005/8/layout/chevron2"/>
    <dgm:cxn modelId="{A6CB2516-D120-4060-A589-A616115E12E4}" type="presParOf" srcId="{8D35E5B8-6DB6-4C3C-8606-F9879BCE54E6}" destId="{D67E6D56-0C1E-440A-BEEB-A57021C3796E}" srcOrd="3" destOrd="0" presId="urn:microsoft.com/office/officeart/2005/8/layout/chevron2"/>
    <dgm:cxn modelId="{E040F9F7-35CC-453A-A993-CF1688E353D5}" type="presParOf" srcId="{8D35E5B8-6DB6-4C3C-8606-F9879BCE54E6}" destId="{89B60293-E51B-4DE4-B5D2-E6A483DF9929}" srcOrd="4" destOrd="0" presId="urn:microsoft.com/office/officeart/2005/8/layout/chevron2"/>
    <dgm:cxn modelId="{3D483324-E1F6-4864-B9B4-4406A50B7A34}" type="presParOf" srcId="{89B60293-E51B-4DE4-B5D2-E6A483DF9929}" destId="{C1C72A58-EE4D-4E89-BE0B-0AF35446E231}" srcOrd="0" destOrd="0" presId="urn:microsoft.com/office/officeart/2005/8/layout/chevron2"/>
    <dgm:cxn modelId="{06156B9A-8E5A-4766-83A8-23DE98DB2EFC}" type="presParOf" srcId="{89B60293-E51B-4DE4-B5D2-E6A483DF9929}" destId="{AB41DC19-97BE-4E59-9C2C-81D92CF49BA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36F44-BA9F-47A8-B603-CB16159287DF}">
      <dsp:nvSpPr>
        <dsp:cNvPr id="0" name=""/>
        <dsp:cNvSpPr/>
      </dsp:nvSpPr>
      <dsp:spPr>
        <a:xfrm rot="5400000">
          <a:off x="-202885" y="203824"/>
          <a:ext cx="1352567" cy="9467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200" kern="1200" dirty="0"/>
            <a:t>Detection notice</a:t>
          </a:r>
        </a:p>
      </dsp:txBody>
      <dsp:txXfrm rot="-5400000">
        <a:off x="1" y="474336"/>
        <a:ext cx="946796" cy="405771"/>
      </dsp:txXfrm>
    </dsp:sp>
    <dsp:sp modelId="{F2FE7EE8-390B-422F-82C7-879AD47E286F}">
      <dsp:nvSpPr>
        <dsp:cNvPr id="0" name=""/>
        <dsp:cNvSpPr/>
      </dsp:nvSpPr>
      <dsp:spPr>
        <a:xfrm rot="5400000">
          <a:off x="3290573" y="-2342837"/>
          <a:ext cx="879168" cy="55667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900" kern="1200" dirty="0"/>
            <a:t>First warning for infringement</a:t>
          </a:r>
        </a:p>
      </dsp:txBody>
      <dsp:txXfrm rot="-5400000">
        <a:off x="946797" y="43856"/>
        <a:ext cx="5523804" cy="793334"/>
      </dsp:txXfrm>
    </dsp:sp>
    <dsp:sp modelId="{CBD60512-5F84-4C84-8B8F-FC2DB3EDCACC}">
      <dsp:nvSpPr>
        <dsp:cNvPr id="0" name=""/>
        <dsp:cNvSpPr/>
      </dsp:nvSpPr>
      <dsp:spPr>
        <a:xfrm rot="5400000">
          <a:off x="-202885" y="1358650"/>
          <a:ext cx="1352567" cy="9467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200" kern="1200" dirty="0"/>
            <a:t>Warning notice</a:t>
          </a:r>
        </a:p>
      </dsp:txBody>
      <dsp:txXfrm rot="-5400000">
        <a:off x="1" y="1629162"/>
        <a:ext cx="946796" cy="405771"/>
      </dsp:txXfrm>
    </dsp:sp>
    <dsp:sp modelId="{4651EB9C-2C66-48E6-9DEB-D006A1FEE6A9}">
      <dsp:nvSpPr>
        <dsp:cNvPr id="0" name=""/>
        <dsp:cNvSpPr/>
      </dsp:nvSpPr>
      <dsp:spPr>
        <a:xfrm rot="5400000">
          <a:off x="3290573" y="-1188011"/>
          <a:ext cx="879168" cy="55667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900" kern="1200" dirty="0"/>
            <a:t>Second warning for infringement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900" kern="1200" dirty="0"/>
            <a:t>Issued at least 28 days after detection notice</a:t>
          </a:r>
        </a:p>
      </dsp:txBody>
      <dsp:txXfrm rot="-5400000">
        <a:off x="946797" y="1198682"/>
        <a:ext cx="5523804" cy="793334"/>
      </dsp:txXfrm>
    </dsp:sp>
    <dsp:sp modelId="{C1C72A58-EE4D-4E89-BE0B-0AF35446E231}">
      <dsp:nvSpPr>
        <dsp:cNvPr id="0" name=""/>
        <dsp:cNvSpPr/>
      </dsp:nvSpPr>
      <dsp:spPr>
        <a:xfrm rot="5400000">
          <a:off x="-202885" y="2513475"/>
          <a:ext cx="1352567" cy="9467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200" kern="1200" dirty="0"/>
            <a:t>Enforcement notice</a:t>
          </a:r>
        </a:p>
      </dsp:txBody>
      <dsp:txXfrm rot="-5400000">
        <a:off x="1" y="2783987"/>
        <a:ext cx="946796" cy="405771"/>
      </dsp:txXfrm>
    </dsp:sp>
    <dsp:sp modelId="{AB41DC19-97BE-4E59-9C2C-81D92CF49BA8}">
      <dsp:nvSpPr>
        <dsp:cNvPr id="0" name=""/>
        <dsp:cNvSpPr/>
      </dsp:nvSpPr>
      <dsp:spPr>
        <a:xfrm rot="5400000">
          <a:off x="3290573" y="-33185"/>
          <a:ext cx="879168" cy="55667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900" kern="1200" dirty="0"/>
            <a:t>Final notice for infringement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NZ" sz="1900" kern="1200" dirty="0"/>
            <a:t>Issued at least 28 days after warning notice</a:t>
          </a:r>
        </a:p>
      </dsp:txBody>
      <dsp:txXfrm rot="-5400000">
        <a:off x="946797" y="2353508"/>
        <a:ext cx="5523804" cy="793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174304C-05F6-F64C-9DBC-7759388DC7DA}" type="datetimeFigureOut">
              <a:rPr lang="en-AU" smtClean="0"/>
              <a:t>17/01/2017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DB57391-483D-DA4F-933D-FBB0FBFE6E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7543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7667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0435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8580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5038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0954" lvl="1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9178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5691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0954" lvl="1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89079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75758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14587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4116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6573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26196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0954" lvl="1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11502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2129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8893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3554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829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1107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8810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7252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57391-483D-DA4F-933D-FBB0FBFE6EA6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487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5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9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60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3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2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3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42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3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4793057"/>
          </a:xfrm>
        </p:spPr>
        <p:txBody>
          <a:bodyPr/>
          <a:lstStyle>
            <a:lvl1pPr>
              <a:spcBef>
                <a:spcPts val="20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4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4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4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3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5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9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8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3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5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7721645" y="1"/>
            <a:ext cx="1439693" cy="6866466"/>
          </a:xfrm>
          <a:custGeom>
            <a:avLst/>
            <a:gdLst/>
            <a:ahLst/>
            <a:cxnLst/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7917436" y="-8467"/>
            <a:ext cx="1235869" cy="6866467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7556901" y="3920066"/>
            <a:ext cx="1594560" cy="2937933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7793904" y="-8467"/>
            <a:ext cx="1359401" cy="6866467"/>
          </a:xfrm>
          <a:custGeom>
            <a:avLst/>
            <a:gdLst/>
            <a:ahLst/>
            <a:cxnLst/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8609304" y="-8467"/>
            <a:ext cx="544002" cy="6866467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8460313" y="4893733"/>
            <a:ext cx="694069" cy="1964267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296333" y="338667"/>
            <a:ext cx="7260568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96332" y="1540933"/>
            <a:ext cx="7260569" cy="458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13745" y="6223925"/>
            <a:ext cx="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96332" y="6223925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7044263" y="6223924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5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45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red.com/2015/04/silk-road-1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mputer_virus#Macro_viruses" TargetMode="External"/><Relationship Id="rId7" Type="http://schemas.openxmlformats.org/officeDocument/2006/relationships/hyperlink" Target="http://www.informationweek.com/ex-ubs-systems-admin-sentenced-to-97-months-in-jail/d/d-id/1049873?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Keystroke_logging" TargetMode="External"/><Relationship Id="rId5" Type="http://schemas.openxmlformats.org/officeDocument/2006/relationships/hyperlink" Target="https://en.wikipedia.org/wiki/Koobface" TargetMode="External"/><Relationship Id="rId4" Type="http://schemas.openxmlformats.org/officeDocument/2006/relationships/hyperlink" Target="https://www.wired.com/2014/11/countdown-to-zero-day-stuxnet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dn.auckland.ac.nz/assets/psych/about/our-research/nzavs/Feedback%20Reports/NZAVS-Policy-Brief-Rate-of-Cyber-Bullying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slation.govt.nz/act/public/2015/0063/latest/whole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tsafe.org.n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et.com/news/us-internet-control-ted-cruz-free-speech-russia-china-internet-corporation-assigned-names-number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zlii.org/nz/cases/NZCopyT/2014/2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a.govt.nz/Censorship-DCEFS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anscourses.com/Linux-Fundamentals/turn-a-raspberry-pi-into-a-web-filter-proxy-with-squidguard.html" TargetMode="External"/><Relationship Id="rId4" Type="http://schemas.openxmlformats.org/officeDocument/2006/relationships/hyperlink" Target="http://www1.k9webprotection.com/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izmodo.com/how-twitter-could-beat-the-trolls-and-why-it-won-t-1623167517/168677663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1016223"/>
            <a:ext cx="5826719" cy="2526935"/>
          </a:xfrm>
        </p:spPr>
        <p:txBody>
          <a:bodyPr/>
          <a:lstStyle/>
          <a:p>
            <a:r>
              <a:rPr lang="en-US" dirty="0"/>
              <a:t>Ethical, Social and Legal Issues on the Web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3543156"/>
            <a:ext cx="5826719" cy="1096899"/>
          </a:xfrm>
        </p:spPr>
        <p:txBody>
          <a:bodyPr/>
          <a:lstStyle/>
          <a:p>
            <a:r>
              <a:rPr lang="en-NZ" dirty="0"/>
              <a:t>Lecture 10 – COMPSCI111/111G SS 2017</a:t>
            </a:r>
            <a:endParaRPr lang="en-US" dirty="0"/>
          </a:p>
        </p:txBody>
      </p:sp>
      <p:pic>
        <p:nvPicPr>
          <p:cNvPr id="1026" name="Picture 2" descr="http://www.webpal.net/blog/wp-content/uploads/2011/11/cloud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90"/>
          <a:stretch/>
        </p:blipFill>
        <p:spPr bwMode="auto">
          <a:xfrm>
            <a:off x="425302" y="4125434"/>
            <a:ext cx="4332363" cy="2732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26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Online anonymity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By protecting data as it is being transported, Tor makes it difficult to intercept data or find the source/destination</a:t>
            </a:r>
          </a:p>
          <a:p>
            <a:r>
              <a:rPr lang="en-NZ" dirty="0"/>
              <a:t>However, it doesn’t protect a user’s computer from cookies or from being fingerprinted</a:t>
            </a:r>
          </a:p>
          <a:p>
            <a:r>
              <a:rPr lang="en-NZ" dirty="0"/>
              <a:t>While the extra anonymity provided by Tor is useful, it has also been misused (</a:t>
            </a:r>
            <a:r>
              <a:rPr lang="en-NZ" dirty="0" err="1"/>
              <a:t>eg</a:t>
            </a:r>
            <a:r>
              <a:rPr lang="en-NZ" dirty="0"/>
              <a:t>. </a:t>
            </a:r>
            <a:r>
              <a:rPr lang="en-NZ" dirty="0">
                <a:hlinkClick r:id="rId3"/>
              </a:rPr>
              <a:t>the Silk Road</a:t>
            </a:r>
            <a:r>
              <a:rPr lang="en-NZ" dirty="0"/>
              <a:t>)</a:t>
            </a:r>
          </a:p>
        </p:txBody>
      </p:sp>
      <p:pic>
        <p:nvPicPr>
          <p:cNvPr id="2050" name="Picture 2" descr="https://pbs.twimg.com/profile_images/781631725277290497/kzwDjff1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38004" y="5282213"/>
            <a:ext cx="2467992" cy="13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67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Malware: </a:t>
            </a:r>
            <a:r>
              <a:rPr lang="en-US" dirty="0"/>
              <a:t>malicious software, which includes:</a:t>
            </a:r>
          </a:p>
          <a:p>
            <a:pPr lvl="1"/>
            <a:r>
              <a:rPr lang="en-US" b="1" dirty="0"/>
              <a:t>Viruses:</a:t>
            </a:r>
            <a:r>
              <a:rPr lang="en-US" dirty="0"/>
              <a:t> inserts itself into another program; runs and spreads itself when the program is opened (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hlinkClick r:id="rId3"/>
              </a:rPr>
              <a:t>macro viruses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Worms:</a:t>
            </a:r>
            <a:r>
              <a:rPr lang="en-US" dirty="0"/>
              <a:t> similar to viruses except they don’t need a program in order to run; spreads by itself (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 err="1">
                <a:hlinkClick r:id="rId4"/>
              </a:rPr>
              <a:t>Stuxnet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Trojans:</a:t>
            </a:r>
            <a:r>
              <a:rPr lang="en-US" dirty="0"/>
              <a:t> malware disguised as legitimate software (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>
                <a:hlinkClick r:id="rId5"/>
              </a:rPr>
              <a:t>Koobface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Spyware:</a:t>
            </a:r>
            <a:r>
              <a:rPr lang="en-US" dirty="0"/>
              <a:t> runs in the background, monitoring the user’s activities and sending the info back to the operator (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dirty="0" err="1">
                <a:hlinkClick r:id="rId6"/>
              </a:rPr>
              <a:t>keyloggers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Logic bombs:</a:t>
            </a:r>
            <a:r>
              <a:rPr lang="en-US" dirty="0"/>
              <a:t> malware deliberately inserted into a program which runs when a certain condition is fulfilled (</a:t>
            </a:r>
            <a:r>
              <a:rPr lang="en-US" dirty="0" err="1"/>
              <a:t>eg</a:t>
            </a:r>
            <a:r>
              <a:rPr lang="en-US" dirty="0"/>
              <a:t>. the </a:t>
            </a:r>
            <a:r>
              <a:rPr lang="en-NZ" dirty="0">
                <a:hlinkClick r:id="rId7"/>
              </a:rPr>
              <a:t>Roger </a:t>
            </a:r>
            <a:r>
              <a:rPr lang="en-NZ" dirty="0" err="1">
                <a:hlinkClick r:id="rId7"/>
              </a:rPr>
              <a:t>Duronio</a:t>
            </a:r>
            <a:r>
              <a:rPr lang="en-NZ" dirty="0">
                <a:hlinkClick r:id="rId7"/>
              </a:rPr>
              <a:t> case</a:t>
            </a:r>
            <a:r>
              <a:rPr lang="en-NZ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6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Malware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The best protection against malware is a good anti-virus program and the use of safe browsing practices:</a:t>
            </a:r>
          </a:p>
          <a:p>
            <a:pPr lvl="1"/>
            <a:r>
              <a:rPr lang="en-NZ" dirty="0"/>
              <a:t>Don’t click on unknown links</a:t>
            </a:r>
          </a:p>
          <a:p>
            <a:pPr lvl="1"/>
            <a:r>
              <a:rPr lang="en-NZ" dirty="0"/>
              <a:t>Delete spam messages</a:t>
            </a:r>
          </a:p>
          <a:p>
            <a:pPr lvl="1"/>
            <a:r>
              <a:rPr lang="en-NZ" dirty="0"/>
              <a:t>Don’t open unknown attachments</a:t>
            </a:r>
          </a:p>
        </p:txBody>
      </p:sp>
    </p:spTree>
    <p:extLst>
      <p:ext uri="{BB962C8B-B14F-4D97-AF65-F5344CB8AC3E}">
        <p14:creationId xmlns:p14="http://schemas.microsoft.com/office/powerpoint/2010/main" val="1782782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Social issues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Online bullying, cultural dominance</a:t>
            </a:r>
          </a:p>
        </p:txBody>
      </p:sp>
    </p:spTree>
    <p:extLst>
      <p:ext uri="{BB962C8B-B14F-4D97-AF65-F5344CB8AC3E}">
        <p14:creationId xmlns:p14="http://schemas.microsoft.com/office/powerpoint/2010/main" val="446596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Online bullying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5161320"/>
          </a:xfrm>
        </p:spPr>
        <p:txBody>
          <a:bodyPr>
            <a:normAutofit/>
          </a:bodyPr>
          <a:lstStyle/>
          <a:p>
            <a:r>
              <a:rPr lang="en-NZ" dirty="0"/>
              <a:t>Some people take advantage of online anonymity to bully and harass others online</a:t>
            </a:r>
          </a:p>
          <a:p>
            <a:r>
              <a:rPr lang="en-NZ" dirty="0"/>
              <a:t>One </a:t>
            </a:r>
            <a:r>
              <a:rPr lang="en-NZ" dirty="0" err="1"/>
              <a:t>UoA</a:t>
            </a:r>
            <a:r>
              <a:rPr lang="en-NZ" dirty="0"/>
              <a:t> </a:t>
            </a:r>
            <a:r>
              <a:rPr lang="en-NZ" dirty="0">
                <a:hlinkClick r:id="rId3"/>
              </a:rPr>
              <a:t>study</a:t>
            </a:r>
            <a:r>
              <a:rPr lang="en-NZ" dirty="0"/>
              <a:t> found 11.5% of people in NZ over 18 have experienced online bullying</a:t>
            </a:r>
          </a:p>
          <a:p>
            <a:r>
              <a:rPr lang="en-US" dirty="0"/>
              <a:t>Online bullying is a growing problem among youth. Our ‘always online’ society makes it difficult to avoid online bullying</a:t>
            </a:r>
            <a:endParaRPr lang="en-NZ" dirty="0"/>
          </a:p>
        </p:txBody>
      </p:sp>
      <p:pic>
        <p:nvPicPr>
          <p:cNvPr id="1026" name="Picture 2" descr="https://s-media-cache-ak0.pinimg.com/originals/c1/81/4f/c1814f5684d32339a0827f79902ec82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121" y="4782283"/>
            <a:ext cx="2161759" cy="187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917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Online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/>
              <a:t>The </a:t>
            </a:r>
            <a:r>
              <a:rPr lang="en-NZ" dirty="0">
                <a:hlinkClick r:id="rId3"/>
              </a:rPr>
              <a:t>Harmful Digital Communications Act 2015</a:t>
            </a:r>
            <a:r>
              <a:rPr lang="en-NZ" dirty="0"/>
              <a:t> (HDCA) is one response to this growing problem</a:t>
            </a:r>
          </a:p>
          <a:p>
            <a:pPr lvl="1"/>
            <a:r>
              <a:rPr lang="en-NZ" dirty="0"/>
              <a:t>s3: purpose of this Act is to:</a:t>
            </a:r>
          </a:p>
          <a:p>
            <a:pPr lvl="2"/>
            <a:r>
              <a:rPr lang="en-NZ" dirty="0"/>
              <a:t>Deter and mitigate harm caused by digital communications</a:t>
            </a:r>
          </a:p>
          <a:p>
            <a:pPr lvl="2"/>
            <a:r>
              <a:rPr lang="en-NZ" dirty="0"/>
              <a:t>Provide redress to victims of harmful digital communications</a:t>
            </a:r>
            <a:endParaRPr lang="en-US" dirty="0"/>
          </a:p>
          <a:p>
            <a:r>
              <a:rPr lang="en-US" dirty="0"/>
              <a:t>s4: key definitions</a:t>
            </a:r>
          </a:p>
          <a:p>
            <a:pPr lvl="1"/>
            <a:r>
              <a:rPr lang="en-US" dirty="0"/>
              <a:t>‘digital communication’ means “any form of electronic communication” – includes texts, emails, IM, forum posts, Snapchat etc.</a:t>
            </a:r>
          </a:p>
          <a:p>
            <a:pPr lvl="1"/>
            <a:r>
              <a:rPr lang="en-US" dirty="0"/>
              <a:t>‘harm’ means “serious emotional distress”</a:t>
            </a:r>
          </a:p>
          <a:p>
            <a:r>
              <a:rPr lang="en-US" dirty="0"/>
              <a:t>Two main avenues of redress under the HDCA</a:t>
            </a:r>
          </a:p>
        </p:txBody>
      </p:sp>
    </p:spTree>
    <p:extLst>
      <p:ext uri="{BB962C8B-B14F-4D97-AF65-F5344CB8AC3E}">
        <p14:creationId xmlns:p14="http://schemas.microsoft.com/office/powerpoint/2010/main" val="151768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bullying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509752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First option:</a:t>
            </a:r>
            <a:r>
              <a:rPr lang="en-US" dirty="0"/>
              <a:t> complain to the Approved Agency</a:t>
            </a:r>
          </a:p>
          <a:p>
            <a:pPr lvl="1"/>
            <a:r>
              <a:rPr lang="en-US" dirty="0"/>
              <a:t>Approved Agency is </a:t>
            </a:r>
            <a:r>
              <a:rPr lang="en-US" dirty="0" err="1">
                <a:hlinkClick r:id="rId3"/>
              </a:rPr>
              <a:t>Netsafe</a:t>
            </a:r>
            <a:r>
              <a:rPr lang="en-US" dirty="0"/>
              <a:t>; a non-profit organization</a:t>
            </a:r>
          </a:p>
          <a:p>
            <a:r>
              <a:rPr lang="en-US" dirty="0"/>
              <a:t>If the complaint is genuine, </a:t>
            </a:r>
            <a:r>
              <a:rPr lang="en-US" dirty="0" err="1"/>
              <a:t>Netsafe</a:t>
            </a:r>
            <a:r>
              <a:rPr lang="en-US" dirty="0"/>
              <a:t> will use “</a:t>
            </a:r>
            <a:r>
              <a:rPr lang="en-NZ" dirty="0"/>
              <a:t>negotiation, mediation, and persuasion (as appropriate) to resolve complaints” – s8(1)(c)</a:t>
            </a:r>
          </a:p>
          <a:p>
            <a:r>
              <a:rPr lang="en-US" dirty="0"/>
              <a:t>s11: after </a:t>
            </a:r>
            <a:r>
              <a:rPr lang="en-US" dirty="0" err="1"/>
              <a:t>Netsafe</a:t>
            </a:r>
            <a:r>
              <a:rPr lang="en-US" dirty="0"/>
              <a:t> has assessed the complaint, the person can apply to the District Court for an order</a:t>
            </a:r>
          </a:p>
          <a:p>
            <a:pPr lvl="1"/>
            <a:r>
              <a:rPr lang="en-US" dirty="0"/>
              <a:t>s12: Court must be satisfied that the communications principles have been breached (s6) and that the person has been harmed</a:t>
            </a:r>
          </a:p>
          <a:p>
            <a:pPr lvl="1"/>
            <a:r>
              <a:rPr lang="en-US" dirty="0"/>
              <a:t>Orders under sections 18 and 19 include:</a:t>
            </a:r>
          </a:p>
          <a:p>
            <a:pPr lvl="2"/>
            <a:r>
              <a:rPr lang="en-US" dirty="0"/>
              <a:t>Take down material, cease conduct, publish a correction, publish an apology</a:t>
            </a:r>
          </a:p>
          <a:p>
            <a:pPr lvl="2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6397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bullying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444170" cy="516132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Second option:</a:t>
            </a:r>
            <a:r>
              <a:rPr lang="en-US" dirty="0"/>
              <a:t> person or </a:t>
            </a:r>
            <a:r>
              <a:rPr lang="en-US" dirty="0" err="1"/>
              <a:t>Netsafe</a:t>
            </a:r>
            <a:r>
              <a:rPr lang="en-US" dirty="0"/>
              <a:t> can complain to online content host (a person who controls “an electronic retrieval system”) where the harmful digital communication can be accessed</a:t>
            </a:r>
          </a:p>
          <a:p>
            <a:pPr lvl="1"/>
            <a:r>
              <a:rPr lang="en-US" dirty="0"/>
              <a:t>Includes social media sites, blogs, search engines</a:t>
            </a:r>
          </a:p>
          <a:p>
            <a:r>
              <a:rPr lang="en-US" dirty="0"/>
              <a:t>s24: when a host gets a complaint, it must try to contact the author of the harmful digital comm.</a:t>
            </a:r>
          </a:p>
          <a:p>
            <a:pPr lvl="1"/>
            <a:r>
              <a:rPr lang="en-US" dirty="0"/>
              <a:t>If the author responds and refuses to remove the material, then the host can’t do anything</a:t>
            </a:r>
          </a:p>
          <a:p>
            <a:pPr lvl="1"/>
            <a:r>
              <a:rPr lang="en-US" dirty="0"/>
              <a:t>If author doesn’t respond or the author agrees, the host must take down the content within 48 hours</a:t>
            </a:r>
          </a:p>
          <a:p>
            <a:r>
              <a:rPr lang="en-US" dirty="0"/>
              <a:t>s23: following this process protects the online content host from any legal liability arising from the harmful digital communication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9780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Cultural dominance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The Internet was popularised in the USA and English is the dominant language online</a:t>
            </a:r>
          </a:p>
          <a:p>
            <a:r>
              <a:rPr lang="en-NZ" dirty="0"/>
              <a:t>Other cultures now have a strong presence and influence on the Web</a:t>
            </a:r>
          </a:p>
          <a:p>
            <a:pPr lvl="1"/>
            <a:r>
              <a:rPr lang="en-NZ" dirty="0"/>
              <a:t>Chinese social media platforms, </a:t>
            </a:r>
            <a:r>
              <a:rPr lang="en-NZ" dirty="0" err="1"/>
              <a:t>eg</a:t>
            </a:r>
            <a:r>
              <a:rPr lang="en-NZ" dirty="0"/>
              <a:t>. Weibo, </a:t>
            </a:r>
            <a:r>
              <a:rPr lang="en-NZ" dirty="0" err="1"/>
              <a:t>Wechat</a:t>
            </a:r>
            <a:endParaRPr lang="en-NZ" dirty="0"/>
          </a:p>
          <a:p>
            <a:pPr lvl="1"/>
            <a:r>
              <a:rPr lang="en-NZ" dirty="0"/>
              <a:t>K-pop</a:t>
            </a:r>
          </a:p>
          <a:p>
            <a:r>
              <a:rPr lang="en-NZ" dirty="0"/>
              <a:t>Diverse control over key pieces of Internet infrastructure. Examples:</a:t>
            </a:r>
          </a:p>
          <a:p>
            <a:pPr lvl="1"/>
            <a:r>
              <a:rPr lang="en-NZ" dirty="0"/>
              <a:t>We’ve seen backbone cables are mostly owned by private companies</a:t>
            </a:r>
          </a:p>
          <a:p>
            <a:pPr lvl="1"/>
            <a:r>
              <a:rPr lang="en-NZ" dirty="0"/>
              <a:t>ICANN now manages the DNS system (</a:t>
            </a:r>
            <a:r>
              <a:rPr lang="en-NZ" dirty="0">
                <a:hlinkClick r:id="rId3"/>
              </a:rPr>
              <a:t>news article</a:t>
            </a:r>
            <a:r>
              <a:rPr lang="en-NZ" dirty="0"/>
              <a:t>)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7286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Legal issues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Copyright and file sharing, censorship on the Web</a:t>
            </a:r>
          </a:p>
        </p:txBody>
      </p:sp>
    </p:spTree>
    <p:extLst>
      <p:ext uri="{BB962C8B-B14F-4D97-AF65-F5344CB8AC3E}">
        <p14:creationId xmlns:p14="http://schemas.microsoft.com/office/powerpoint/2010/main" val="1955736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We’ve already discussed a number of social issues:</a:t>
            </a:r>
          </a:p>
          <a:p>
            <a:pPr lvl="1"/>
            <a:r>
              <a:rPr lang="en-AU" dirty="0"/>
              <a:t>L5- electronic communication:</a:t>
            </a:r>
          </a:p>
          <a:p>
            <a:pPr lvl="2"/>
            <a:r>
              <a:rPr lang="en-AU" dirty="0"/>
              <a:t>Spam</a:t>
            </a:r>
          </a:p>
          <a:p>
            <a:pPr lvl="2"/>
            <a:r>
              <a:rPr lang="en-AU" dirty="0"/>
              <a:t>Misrepresentation online</a:t>
            </a:r>
          </a:p>
          <a:p>
            <a:pPr lvl="1"/>
            <a:r>
              <a:rPr lang="en-AU" dirty="0"/>
              <a:t>L6- publishing online:</a:t>
            </a:r>
          </a:p>
          <a:p>
            <a:pPr lvl="2"/>
            <a:r>
              <a:rPr lang="en-AU" dirty="0"/>
              <a:t>Reliability of information on Wikipedia</a:t>
            </a:r>
          </a:p>
          <a:p>
            <a:pPr lvl="1"/>
            <a:r>
              <a:rPr lang="en-AU" dirty="0"/>
              <a:t>L7- the World Wide Web:</a:t>
            </a:r>
          </a:p>
          <a:p>
            <a:pPr lvl="2"/>
            <a:r>
              <a:rPr lang="en-AU" dirty="0"/>
              <a:t>Search engines and the implications of their 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1611456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File sharing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One of the Web’s main aims was to help people easily share information</a:t>
            </a:r>
          </a:p>
          <a:p>
            <a:r>
              <a:rPr lang="en-NZ" dirty="0"/>
              <a:t>Today, cloud storage (</a:t>
            </a:r>
            <a:r>
              <a:rPr lang="en-NZ" dirty="0" err="1"/>
              <a:t>eg</a:t>
            </a:r>
            <a:r>
              <a:rPr lang="en-NZ" dirty="0"/>
              <a:t>. Dropbox, Google Drive) is an easy way of storing and sharing files</a:t>
            </a:r>
          </a:p>
          <a:p>
            <a:r>
              <a:rPr lang="en-NZ" dirty="0"/>
              <a:t>Peer-to-peer (P2P) networks provide another way of sharing files</a:t>
            </a:r>
          </a:p>
          <a:p>
            <a:pPr lvl="1"/>
            <a:r>
              <a:rPr lang="en-NZ" dirty="0"/>
              <a:t>P2P networks use the </a:t>
            </a:r>
            <a:r>
              <a:rPr lang="en-NZ" dirty="0" err="1"/>
              <a:t>BitTorrent</a:t>
            </a:r>
            <a:r>
              <a:rPr lang="en-NZ" dirty="0"/>
              <a:t> protocol to enable computers to connect to each other and share data</a:t>
            </a:r>
          </a:p>
          <a:p>
            <a:endParaRPr lang="en-NZ" dirty="0"/>
          </a:p>
        </p:txBody>
      </p:sp>
      <p:pic>
        <p:nvPicPr>
          <p:cNvPr id="6" name="Picture 2" descr="http://shareaza.sourceforge.net/mediawiki/images/1/1a/Network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423" y="5028961"/>
            <a:ext cx="3061154" cy="182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90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File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Unfortunately file sharing on P2P networks is used for copyright infringement</a:t>
            </a:r>
          </a:p>
          <a:p>
            <a:pPr lvl="1"/>
            <a:r>
              <a:rPr lang="en-NZ" dirty="0"/>
              <a:t>Copyright protects an author’s work from being copied without their permission</a:t>
            </a:r>
          </a:p>
          <a:p>
            <a:pPr lvl="1"/>
            <a:r>
              <a:rPr lang="en-NZ" dirty="0"/>
              <a:t>One of the most famous P2P networks is The Pirate Bay</a:t>
            </a:r>
          </a:p>
          <a:p>
            <a:r>
              <a:rPr lang="en-US" dirty="0"/>
              <a:t>The Copyright Act 1994, sections 122A to 122U, provides a way for copyright holders to complain about file sharing on P2P networks</a:t>
            </a:r>
            <a:endParaRPr lang="en-NZ" dirty="0"/>
          </a:p>
          <a:p>
            <a:pPr lvl="1"/>
            <a:endParaRPr lang="en-NZ" dirty="0"/>
          </a:p>
          <a:p>
            <a:pPr lvl="1"/>
            <a:endParaRPr lang="en-NZ" dirty="0"/>
          </a:p>
          <a:p>
            <a:pPr lvl="1"/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5424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File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Up to three notices are given to the infringer by their ISP in a nine month period</a:t>
            </a:r>
          </a:p>
          <a:p>
            <a:r>
              <a:rPr lang="en-NZ" dirty="0"/>
              <a:t>Infringer can challenge each notice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90226667"/>
              </p:ext>
            </p:extLst>
          </p:nvPr>
        </p:nvGraphicFramePr>
        <p:xfrm>
          <a:off x="1043383" y="3051544"/>
          <a:ext cx="6513518" cy="3664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716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File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When an enforcement notice is issued, the infringer can be penalised:</a:t>
            </a:r>
          </a:p>
          <a:p>
            <a:pPr lvl="1"/>
            <a:r>
              <a:rPr lang="en-NZ" dirty="0"/>
              <a:t>Copyright Tribunal can impose a penalty of up to $15,000</a:t>
            </a:r>
          </a:p>
          <a:p>
            <a:pPr lvl="2"/>
            <a:r>
              <a:rPr lang="en-NZ" dirty="0"/>
              <a:t>Example of a </a:t>
            </a:r>
            <a:r>
              <a:rPr lang="en-NZ" dirty="0">
                <a:hlinkClick r:id="rId3"/>
              </a:rPr>
              <a:t>decision</a:t>
            </a:r>
            <a:r>
              <a:rPr lang="en-NZ" dirty="0"/>
              <a:t> by the Tribunal</a:t>
            </a:r>
          </a:p>
          <a:p>
            <a:pPr lvl="1"/>
            <a:r>
              <a:rPr lang="en-NZ" dirty="0"/>
              <a:t>District Court can suspend the infringer’s Internet connection for up to 6 months</a:t>
            </a:r>
          </a:p>
          <a:p>
            <a:pPr lvl="2"/>
            <a:r>
              <a:rPr lang="en-NZ" dirty="0"/>
              <a:t>This section of the Copyright Act is NOT in force … yet</a:t>
            </a:r>
          </a:p>
        </p:txBody>
      </p:sp>
    </p:spTree>
    <p:extLst>
      <p:ext uri="{BB962C8B-B14F-4D97-AF65-F5344CB8AC3E}">
        <p14:creationId xmlns:p14="http://schemas.microsoft.com/office/powerpoint/2010/main" val="30546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Censorship on the Web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5086892"/>
          </a:xfrm>
        </p:spPr>
        <p:txBody>
          <a:bodyPr>
            <a:normAutofit/>
          </a:bodyPr>
          <a:lstStyle/>
          <a:p>
            <a:r>
              <a:rPr lang="en-NZ" dirty="0"/>
              <a:t>The Office of Film and Literature Classification is responsible for determining the age classification of publications</a:t>
            </a:r>
          </a:p>
          <a:p>
            <a:pPr lvl="1"/>
            <a:r>
              <a:rPr lang="en-NZ" dirty="0"/>
              <a:t>Includes movies, books, games, clothing, pictures, computer files etc.</a:t>
            </a:r>
          </a:p>
          <a:p>
            <a:r>
              <a:rPr lang="en-NZ" dirty="0"/>
              <a:t>Three levels of classification:</a:t>
            </a:r>
          </a:p>
          <a:p>
            <a:pPr lvl="1"/>
            <a:r>
              <a:rPr lang="en-NZ" b="1" dirty="0"/>
              <a:t>G, PG, M:</a:t>
            </a:r>
            <a:r>
              <a:rPr lang="en-NZ" dirty="0"/>
              <a:t> publication can be viewed by </a:t>
            </a:r>
            <a:br>
              <a:rPr lang="en-NZ" dirty="0"/>
            </a:br>
            <a:r>
              <a:rPr lang="en-NZ" dirty="0"/>
              <a:t>anyone, caution needed around PG and M</a:t>
            </a:r>
          </a:p>
          <a:p>
            <a:pPr lvl="1"/>
            <a:r>
              <a:rPr lang="en-NZ" b="1" dirty="0"/>
              <a:t>R13, R15, R16, R18:</a:t>
            </a:r>
            <a:r>
              <a:rPr lang="en-NZ" dirty="0"/>
              <a:t> publication can </a:t>
            </a:r>
            <a:r>
              <a:rPr lang="en-NZ" b="1" dirty="0"/>
              <a:t>only</a:t>
            </a:r>
            <a:r>
              <a:rPr lang="en-NZ" dirty="0"/>
              <a:t/>
            </a:r>
            <a:br>
              <a:rPr lang="en-NZ" dirty="0"/>
            </a:br>
            <a:r>
              <a:rPr lang="en-NZ" dirty="0"/>
              <a:t>be viewed by people of the given age and</a:t>
            </a:r>
            <a:br>
              <a:rPr lang="en-NZ" dirty="0"/>
            </a:br>
            <a:r>
              <a:rPr lang="en-NZ" dirty="0"/>
              <a:t>over</a:t>
            </a:r>
          </a:p>
          <a:p>
            <a:pPr lvl="1"/>
            <a:r>
              <a:rPr lang="en-NZ" b="1" dirty="0"/>
              <a:t>RP13, RP16:</a:t>
            </a:r>
            <a:r>
              <a:rPr lang="en-NZ" dirty="0"/>
              <a:t> publication can </a:t>
            </a:r>
            <a:r>
              <a:rPr lang="en-NZ" b="1" dirty="0"/>
              <a:t>only</a:t>
            </a:r>
            <a:r>
              <a:rPr lang="en-NZ" dirty="0"/>
              <a:t> be </a:t>
            </a:r>
            <a:br>
              <a:rPr lang="en-NZ" dirty="0"/>
            </a:br>
            <a:r>
              <a:rPr lang="en-NZ" dirty="0"/>
              <a:t>viewed by people of the given age and</a:t>
            </a:r>
            <a:br>
              <a:rPr lang="en-NZ" dirty="0"/>
            </a:br>
            <a:r>
              <a:rPr lang="en-NZ" dirty="0" smtClean="0"/>
              <a:t>under </a:t>
            </a:r>
            <a:r>
              <a:rPr lang="en-NZ" dirty="0"/>
              <a:t>if </a:t>
            </a:r>
            <a:r>
              <a:rPr lang="en-NZ" b="1" dirty="0"/>
              <a:t>accompanied</a:t>
            </a:r>
            <a:r>
              <a:rPr lang="en-NZ" dirty="0"/>
              <a:t> by their parent</a:t>
            </a:r>
          </a:p>
        </p:txBody>
      </p:sp>
      <p:pic>
        <p:nvPicPr>
          <p:cNvPr id="2050" name="Picture 2" descr="Labe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990" y="4391247"/>
            <a:ext cx="2859823" cy="165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70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Censorship on the Web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Any publication on the Web (movies, games, music </a:t>
            </a:r>
            <a:r>
              <a:rPr lang="en-NZ" dirty="0" err="1"/>
              <a:t>etc</a:t>
            </a:r>
            <a:r>
              <a:rPr lang="en-NZ" dirty="0"/>
              <a:t>) is subject to NZ’s censorship laws when accessible in NZ</a:t>
            </a:r>
          </a:p>
          <a:p>
            <a:pPr lvl="1"/>
            <a:r>
              <a:rPr lang="en-NZ" dirty="0"/>
              <a:t>So movies and games sold online must have a classification label if required</a:t>
            </a:r>
          </a:p>
          <a:p>
            <a:pPr lvl="1"/>
            <a:r>
              <a:rPr lang="en-NZ" dirty="0"/>
              <a:t>Sometimes, a publication is classified as objectionable, meaning it can’t be owned or sold in NZ</a:t>
            </a:r>
          </a:p>
          <a:p>
            <a:pPr lvl="2"/>
            <a:r>
              <a:rPr lang="en-NZ" dirty="0"/>
              <a:t>Objectionable publications are those with extremely sexual, violent or offensive content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273283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Censorship on the Web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Software can help to restrict access to certain content on the Web</a:t>
            </a:r>
          </a:p>
          <a:p>
            <a:r>
              <a:rPr lang="en-NZ" dirty="0"/>
              <a:t>Blocking software</a:t>
            </a:r>
          </a:p>
          <a:p>
            <a:pPr lvl="1"/>
            <a:r>
              <a:rPr lang="en-NZ" dirty="0"/>
              <a:t>Uses a blacklist or whitelist of IP addresses to determine which websites can be accessed and which websites should be blocked</a:t>
            </a:r>
          </a:p>
          <a:p>
            <a:pPr lvl="1"/>
            <a:r>
              <a:rPr lang="en-NZ" dirty="0" err="1"/>
              <a:t>Eg</a:t>
            </a:r>
            <a:r>
              <a:rPr lang="en-NZ" dirty="0"/>
              <a:t>. Department of Internal Affairs </a:t>
            </a:r>
            <a:r>
              <a:rPr lang="en-NZ" dirty="0">
                <a:hlinkClick r:id="rId3"/>
              </a:rPr>
              <a:t>DCEFS</a:t>
            </a:r>
            <a:endParaRPr lang="en-NZ" dirty="0"/>
          </a:p>
          <a:p>
            <a:r>
              <a:rPr lang="en-NZ" dirty="0"/>
              <a:t>Web filter</a:t>
            </a:r>
          </a:p>
          <a:p>
            <a:pPr lvl="1"/>
            <a:r>
              <a:rPr lang="en-NZ" dirty="0"/>
              <a:t>Prevents access to websites based on their content (</a:t>
            </a:r>
            <a:r>
              <a:rPr lang="en-NZ" dirty="0" err="1"/>
              <a:t>eg</a:t>
            </a:r>
            <a:r>
              <a:rPr lang="en-NZ" dirty="0"/>
              <a:t>. image/video screening, keywords, malware </a:t>
            </a:r>
            <a:r>
              <a:rPr lang="en-NZ" dirty="0" err="1"/>
              <a:t>etc</a:t>
            </a:r>
            <a:r>
              <a:rPr lang="en-NZ" dirty="0"/>
              <a:t>)</a:t>
            </a:r>
          </a:p>
          <a:p>
            <a:pPr lvl="1"/>
            <a:r>
              <a:rPr lang="en-NZ" dirty="0" err="1"/>
              <a:t>Eg</a:t>
            </a:r>
            <a:r>
              <a:rPr lang="en-NZ" dirty="0"/>
              <a:t>. </a:t>
            </a:r>
            <a:r>
              <a:rPr lang="en-NZ" dirty="0">
                <a:hlinkClick r:id="rId4"/>
              </a:rPr>
              <a:t>K9 web filter</a:t>
            </a:r>
            <a:r>
              <a:rPr lang="en-NZ" dirty="0"/>
              <a:t>, </a:t>
            </a:r>
            <a:r>
              <a:rPr lang="en-NZ" dirty="0">
                <a:hlinkClick r:id="rId5"/>
              </a:rPr>
              <a:t>tutorial </a:t>
            </a:r>
            <a:r>
              <a:rPr lang="en-NZ" dirty="0"/>
              <a:t>for running a filter on a proxy</a:t>
            </a:r>
          </a:p>
          <a:p>
            <a:pPr lvl="1"/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1174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What is the main weakness of the Do Not Track initiative?</a:t>
            </a:r>
          </a:p>
          <a:p>
            <a:r>
              <a:rPr lang="en-AU" dirty="0"/>
              <a:t>What is the key difference between a virus and a worm?</a:t>
            </a:r>
          </a:p>
          <a:p>
            <a:r>
              <a:rPr lang="en-AU" dirty="0"/>
              <a:t>Name one of the orders that a court can make under the Harmful Digital Communications Act</a:t>
            </a:r>
          </a:p>
          <a:p>
            <a:r>
              <a:rPr lang="en-AU" dirty="0"/>
              <a:t>What are the differences between the R13 and the RP13 classification?</a:t>
            </a:r>
          </a:p>
        </p:txBody>
      </p:sp>
    </p:spTree>
    <p:extLst>
      <p:ext uri="{BB962C8B-B14F-4D97-AF65-F5344CB8AC3E}">
        <p14:creationId xmlns:p14="http://schemas.microsoft.com/office/powerpoint/2010/main" val="536833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What is the main weakness of the Do Not Track initiative?</a:t>
            </a:r>
          </a:p>
          <a:p>
            <a:pPr lvl="1"/>
            <a:r>
              <a:rPr lang="en-AU" dirty="0"/>
              <a:t>It is voluntary, so advertisers can choose to ignore a Do Not Track setting</a:t>
            </a:r>
          </a:p>
          <a:p>
            <a:r>
              <a:rPr lang="en-AU" dirty="0"/>
              <a:t>What is the key difference between a virus and a worm?</a:t>
            </a:r>
          </a:p>
          <a:p>
            <a:pPr lvl="1"/>
            <a:r>
              <a:rPr lang="en-AU" dirty="0"/>
              <a:t>A virus needs a host program in order to run and spread but a worm can run and spread without needing a host program</a:t>
            </a:r>
          </a:p>
        </p:txBody>
      </p:sp>
    </p:spTree>
    <p:extLst>
      <p:ext uri="{BB962C8B-B14F-4D97-AF65-F5344CB8AC3E}">
        <p14:creationId xmlns:p14="http://schemas.microsoft.com/office/powerpoint/2010/main" val="18172773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Name one of the orders a court can make under the Harmful Digital Communications Act</a:t>
            </a:r>
          </a:p>
          <a:p>
            <a:pPr lvl="1"/>
            <a:r>
              <a:rPr lang="en-AU" dirty="0"/>
              <a:t>Any of: </a:t>
            </a:r>
            <a:r>
              <a:rPr lang="en-US" dirty="0"/>
              <a:t>take down harmful material, cease harmful conduct, publish a correction, publish an apology</a:t>
            </a:r>
            <a:endParaRPr lang="en-AU" dirty="0"/>
          </a:p>
          <a:p>
            <a:r>
              <a:rPr lang="en-AU" dirty="0"/>
              <a:t>What are the differences between the R13 and the RP13 classification?</a:t>
            </a:r>
          </a:p>
          <a:p>
            <a:pPr lvl="1"/>
            <a:r>
              <a:rPr lang="en-AU" dirty="0"/>
              <a:t>R13: publication only viewable to persons 13 and over</a:t>
            </a:r>
          </a:p>
          <a:p>
            <a:pPr lvl="1"/>
            <a:r>
              <a:rPr lang="en-AU" dirty="0"/>
              <a:t>RP16: publication only viewable to persons 13 and </a:t>
            </a:r>
            <a:r>
              <a:rPr lang="en-AU" dirty="0" smtClean="0"/>
              <a:t>under </a:t>
            </a:r>
            <a:r>
              <a:rPr lang="en-AU" dirty="0"/>
              <a:t>if accompanied </a:t>
            </a:r>
            <a:r>
              <a:rPr lang="en-AU" dirty="0" smtClean="0"/>
              <a:t>by a parent or guardian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80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Ethical</a:t>
            </a:r>
          </a:p>
          <a:p>
            <a:pPr lvl="1"/>
            <a:r>
              <a:rPr lang="en-US" dirty="0"/>
              <a:t>Online anonymity</a:t>
            </a:r>
          </a:p>
          <a:p>
            <a:pPr lvl="1"/>
            <a:r>
              <a:rPr lang="en-US" dirty="0"/>
              <a:t>Different kinds of malware</a:t>
            </a:r>
          </a:p>
          <a:p>
            <a:r>
              <a:rPr lang="en-US" dirty="0"/>
              <a:t>Social</a:t>
            </a:r>
          </a:p>
          <a:p>
            <a:pPr lvl="1"/>
            <a:r>
              <a:rPr lang="en-US" dirty="0"/>
              <a:t>Online bullying</a:t>
            </a:r>
          </a:p>
          <a:p>
            <a:pPr lvl="1"/>
            <a:r>
              <a:rPr lang="en-US" dirty="0"/>
              <a:t>Cultural dominance</a:t>
            </a:r>
          </a:p>
          <a:p>
            <a:r>
              <a:rPr lang="en-US" dirty="0"/>
              <a:t>Legal</a:t>
            </a:r>
          </a:p>
          <a:p>
            <a:pPr lvl="1"/>
            <a:r>
              <a:rPr lang="en-US" dirty="0"/>
              <a:t>Copyright and file sharing</a:t>
            </a:r>
          </a:p>
          <a:p>
            <a:pPr lvl="1"/>
            <a:r>
              <a:rPr lang="en-US" dirty="0"/>
              <a:t>Censorship on the Web</a:t>
            </a:r>
          </a:p>
        </p:txBody>
      </p:sp>
    </p:spTree>
    <p:extLst>
      <p:ext uri="{BB962C8B-B14F-4D97-AF65-F5344CB8AC3E}">
        <p14:creationId xmlns:p14="http://schemas.microsoft.com/office/powerpoint/2010/main" val="5305064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Ethical</a:t>
            </a:r>
          </a:p>
          <a:p>
            <a:pPr lvl="1"/>
            <a:r>
              <a:rPr lang="en-US" dirty="0"/>
              <a:t>Online anonymity is eroding but can still be protected</a:t>
            </a:r>
          </a:p>
          <a:p>
            <a:pPr lvl="1"/>
            <a:r>
              <a:rPr lang="en-US" dirty="0"/>
              <a:t>Malware includes viruses, worms, spyware, Trojan horses and logic bombs</a:t>
            </a:r>
          </a:p>
          <a:p>
            <a:r>
              <a:rPr lang="en-US" dirty="0"/>
              <a:t>Social</a:t>
            </a:r>
          </a:p>
          <a:p>
            <a:pPr lvl="1"/>
            <a:r>
              <a:rPr lang="en-US" dirty="0"/>
              <a:t>Online bullying and the Harmful Digital Communications Act</a:t>
            </a:r>
          </a:p>
          <a:p>
            <a:pPr lvl="1"/>
            <a:r>
              <a:rPr lang="en-US" dirty="0"/>
              <a:t>Cultural dominance</a:t>
            </a:r>
          </a:p>
          <a:p>
            <a:r>
              <a:rPr lang="en-US" dirty="0"/>
              <a:t>Legal</a:t>
            </a:r>
          </a:p>
          <a:p>
            <a:pPr lvl="1"/>
            <a:r>
              <a:rPr lang="en-US" dirty="0"/>
              <a:t>Copyright Act 1994 and file sharing</a:t>
            </a:r>
          </a:p>
          <a:p>
            <a:pPr lvl="1"/>
            <a:r>
              <a:rPr lang="en-US" dirty="0"/>
              <a:t>Censorship on the Web through classifications and web filtering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395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Ethical issues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Online anonymity, malware</a:t>
            </a:r>
          </a:p>
        </p:txBody>
      </p:sp>
    </p:spTree>
    <p:extLst>
      <p:ext uri="{BB962C8B-B14F-4D97-AF65-F5344CB8AC3E}">
        <p14:creationId xmlns:p14="http://schemas.microsoft.com/office/powerpoint/2010/main" val="465936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Online anonymity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5163117"/>
          </a:xfrm>
        </p:spPr>
        <p:txBody>
          <a:bodyPr>
            <a:normAutofit/>
          </a:bodyPr>
          <a:lstStyle/>
          <a:p>
            <a:r>
              <a:rPr lang="en-AU" dirty="0"/>
              <a:t>It is impossible to be completely anonymous on the Web</a:t>
            </a:r>
          </a:p>
          <a:p>
            <a:r>
              <a:rPr lang="en-AU" dirty="0"/>
              <a:t>However, it is possible to remain fairly anonymous on the Internet</a:t>
            </a:r>
          </a:p>
          <a:p>
            <a:pPr lvl="1"/>
            <a:r>
              <a:rPr lang="en-AU" dirty="0"/>
              <a:t>Used to be difficult to associate an IP address with a person’s computer</a:t>
            </a:r>
          </a:p>
          <a:p>
            <a:pPr lvl="1"/>
            <a:r>
              <a:rPr lang="en-AU" dirty="0"/>
              <a:t>Easy to give fake information when creating an account on a website</a:t>
            </a:r>
          </a:p>
          <a:p>
            <a:pPr lvl="1"/>
            <a:r>
              <a:rPr lang="en-AU" dirty="0"/>
              <a:t>Most websites don’t perform an ID check on their users</a:t>
            </a:r>
          </a:p>
          <a:p>
            <a:pPr lvl="1"/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988" y="5144394"/>
            <a:ext cx="3400024" cy="151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07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Online anonymity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Anonymity on the Internet is being eroded:</a:t>
            </a:r>
          </a:p>
          <a:p>
            <a:pPr lvl="1"/>
            <a:r>
              <a:rPr lang="en-AU" dirty="0"/>
              <a:t>Advertisers are able to effectively track users’ preferences and browsing habits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. fingerprinting computers better than using cookies</a:t>
            </a:r>
          </a:p>
          <a:p>
            <a:pPr lvl="1"/>
            <a:r>
              <a:rPr lang="en-AU" dirty="0"/>
              <a:t>Websites demand more personal information and keep track of users’ activities</a:t>
            </a:r>
          </a:p>
          <a:p>
            <a:pPr lvl="1"/>
            <a:r>
              <a:rPr lang="en-AU" dirty="0"/>
              <a:t>Laws require ISPs to keep a record of the IP addresses assigned to users</a:t>
            </a:r>
          </a:p>
          <a:p>
            <a:pPr lvl="1"/>
            <a:r>
              <a:rPr lang="en-AU" dirty="0"/>
              <a:t>Governments are expanding their online surveillance powers</a:t>
            </a:r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3444" y="4962618"/>
            <a:ext cx="2997112" cy="168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7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Online anonymity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Advantages:</a:t>
            </a:r>
          </a:p>
          <a:p>
            <a:pPr lvl="1"/>
            <a:r>
              <a:rPr lang="en-AU" dirty="0"/>
              <a:t>Encourages free expression online, especially around sensitive or personal issues</a:t>
            </a:r>
          </a:p>
          <a:p>
            <a:pPr lvl="1"/>
            <a:r>
              <a:rPr lang="en-AU" dirty="0"/>
              <a:t>Supports other rights such as the right to privacy</a:t>
            </a:r>
          </a:p>
          <a:p>
            <a:r>
              <a:rPr lang="en-AU" dirty="0"/>
              <a:t>Disadvantages:</a:t>
            </a:r>
          </a:p>
          <a:p>
            <a:pPr lvl="1"/>
            <a:r>
              <a:rPr lang="en-AU" dirty="0"/>
              <a:t>Use of anonymity to harass and offend other people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. </a:t>
            </a:r>
            <a:r>
              <a:rPr lang="en-AU" dirty="0">
                <a:hlinkClick r:id="rId3"/>
              </a:rPr>
              <a:t>‘trolls’ on Twitter</a:t>
            </a:r>
            <a:endParaRPr lang="en-AU" dirty="0"/>
          </a:p>
          <a:p>
            <a:pPr lvl="1"/>
            <a:r>
              <a:rPr lang="en-AU" dirty="0"/>
              <a:t>Difficult to authenticate whether a message (</a:t>
            </a:r>
            <a:r>
              <a:rPr lang="en-AU" dirty="0" err="1"/>
              <a:t>eg</a:t>
            </a:r>
            <a:r>
              <a:rPr lang="en-AU" dirty="0"/>
              <a:t>. email) is from the purported sender</a:t>
            </a:r>
          </a:p>
          <a:p>
            <a:pPr lvl="1"/>
            <a:r>
              <a:rPr lang="en-AU" dirty="0"/>
              <a:t>Makes it difficult for authorities to track criminal activity online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069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Online anonymity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Do Not Track initiative:</a:t>
            </a:r>
          </a:p>
          <a:p>
            <a:pPr lvl="1"/>
            <a:r>
              <a:rPr lang="en-AU" dirty="0"/>
              <a:t>A browser option that tells an advertiser you do not want them to track your browsing habits</a:t>
            </a:r>
          </a:p>
          <a:p>
            <a:pPr lvl="1"/>
            <a:r>
              <a:rPr lang="en-AU" dirty="0"/>
              <a:t>Voluntary system; the advertiser is under no obligation to abide by Do Not Track requests</a:t>
            </a:r>
          </a:p>
          <a:p>
            <a:pPr lvl="1"/>
            <a:r>
              <a:rPr lang="en-AU" dirty="0"/>
              <a:t>Potential solution to the creation of filter bubbles?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pic>
        <p:nvPicPr>
          <p:cNvPr id="1026" name="Picture 2" descr="Fx49Privacy-DoNotTr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153" y="3760079"/>
            <a:ext cx="4149694" cy="297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51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Online anonymity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The Tor Project:</a:t>
            </a:r>
          </a:p>
          <a:p>
            <a:pPr lvl="1"/>
            <a:r>
              <a:rPr lang="en-NZ" dirty="0"/>
              <a:t>A network of servers that use </a:t>
            </a:r>
            <a:r>
              <a:rPr lang="en-NZ" b="1" dirty="0"/>
              <a:t>onion routing</a:t>
            </a:r>
            <a:r>
              <a:rPr lang="en-NZ" dirty="0"/>
              <a:t> to obscure the path that packets take when moving from sender to receiver</a:t>
            </a:r>
          </a:p>
          <a:p>
            <a:pPr lvl="2"/>
            <a:r>
              <a:rPr lang="en-NZ" dirty="0"/>
              <a:t>Onion routing involves sending the packet along a random path through a set of encrypted relays</a:t>
            </a:r>
          </a:p>
          <a:p>
            <a:pPr lvl="1"/>
            <a:r>
              <a:rPr lang="en-NZ" dirty="0"/>
              <a:t>Need to use the Tor browser in order to browse the Web over the Tor network</a:t>
            </a:r>
          </a:p>
          <a:p>
            <a:pPr lvl="1"/>
            <a:endParaRPr lang="en-NZ" dirty="0"/>
          </a:p>
          <a:p>
            <a:pPr lvl="1"/>
            <a:endParaRPr lang="en-NZ" dirty="0"/>
          </a:p>
        </p:txBody>
      </p:sp>
      <p:pic>
        <p:nvPicPr>
          <p:cNvPr id="1026" name="Picture 2" descr="Tor circuit step tw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169" y="4171948"/>
            <a:ext cx="4075662" cy="260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80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1190</TotalTime>
  <Words>1756</Words>
  <Application>Microsoft Office PowerPoint</Application>
  <PresentationFormat>On-screen Show (4:3)</PresentationFormat>
  <Paragraphs>207</Paragraphs>
  <Slides>30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Trebuchet MS</vt:lpstr>
      <vt:lpstr>Wingdings 3</vt:lpstr>
      <vt:lpstr>Facet</vt:lpstr>
      <vt:lpstr>Ethical, Social and Legal Issues on the Web</vt:lpstr>
      <vt:lpstr>Recap</vt:lpstr>
      <vt:lpstr>Today’s lecture</vt:lpstr>
      <vt:lpstr>Ethical issues</vt:lpstr>
      <vt:lpstr>Online anonymity</vt:lpstr>
      <vt:lpstr>Online anonymity</vt:lpstr>
      <vt:lpstr>Online anonymity</vt:lpstr>
      <vt:lpstr>Online anonymity</vt:lpstr>
      <vt:lpstr>Online anonymity</vt:lpstr>
      <vt:lpstr>Online anonymity</vt:lpstr>
      <vt:lpstr>Malware</vt:lpstr>
      <vt:lpstr>Malware</vt:lpstr>
      <vt:lpstr>Social issues</vt:lpstr>
      <vt:lpstr>Online bullying</vt:lpstr>
      <vt:lpstr>Online bullying</vt:lpstr>
      <vt:lpstr>Online bullying</vt:lpstr>
      <vt:lpstr>Online bullying</vt:lpstr>
      <vt:lpstr>Cultural dominance</vt:lpstr>
      <vt:lpstr>Legal issues</vt:lpstr>
      <vt:lpstr>File sharing</vt:lpstr>
      <vt:lpstr>File sharing</vt:lpstr>
      <vt:lpstr>File sharing</vt:lpstr>
      <vt:lpstr>File sharing</vt:lpstr>
      <vt:lpstr>Censorship on the Web</vt:lpstr>
      <vt:lpstr>Censorship on the Web</vt:lpstr>
      <vt:lpstr>Censorship on the Web</vt:lpstr>
      <vt:lpstr>Questions</vt:lpstr>
      <vt:lpstr>Answers</vt:lpstr>
      <vt:lpstr>Answers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Reuel Baptista</dc:creator>
  <cp:lastModifiedBy>Reuel Baptista</cp:lastModifiedBy>
  <cp:revision>87</cp:revision>
  <cp:lastPrinted>2017-01-16T23:36:09Z</cp:lastPrinted>
  <dcterms:created xsi:type="dcterms:W3CDTF">2015-12-03T20:56:09Z</dcterms:created>
  <dcterms:modified xsi:type="dcterms:W3CDTF">2017-01-16T23:36:23Z</dcterms:modified>
</cp:coreProperties>
</file>