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43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97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0" r:id="rId25"/>
    <p:sldId id="281" r:id="rId26"/>
    <p:sldId id="283" r:id="rId27"/>
    <p:sldId id="286" r:id="rId28"/>
    <p:sldId id="287" r:id="rId29"/>
    <p:sldId id="288" r:id="rId30"/>
    <p:sldId id="298" r:id="rId31"/>
    <p:sldId id="289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96" r:id="rId40"/>
    <p:sldId id="299" r:id="rId41"/>
    <p:sldId id="295" r:id="rId4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76058" autoAdjust="0"/>
  </p:normalViewPr>
  <p:slideViewPr>
    <p:cSldViewPr snapToGrid="0" snapToObjects="1">
      <p:cViewPr varScale="1">
        <p:scale>
          <a:sx n="101" d="100"/>
          <a:sy n="101" d="100"/>
        </p:scale>
        <p:origin x="21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EF941-04A6-4920-9026-05A878CA0E8E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0448DA9-707E-4629-A0C4-D1BB7C87BEB1}">
      <dgm:prSet phldrT="[Text]"/>
      <dgm:spPr/>
      <dgm:t>
        <a:bodyPr/>
        <a:lstStyle/>
        <a:p>
          <a:r>
            <a:rPr lang="en-NZ" dirty="0"/>
            <a:t>CPU caches</a:t>
          </a:r>
        </a:p>
      </dgm:t>
    </dgm:pt>
    <dgm:pt modelId="{92627FD4-8C5C-4CD8-90CB-9DC57E881B75}" type="parTrans" cxnId="{5B447028-CA36-442A-A8B6-3E92C02199D2}">
      <dgm:prSet/>
      <dgm:spPr/>
      <dgm:t>
        <a:bodyPr/>
        <a:lstStyle/>
        <a:p>
          <a:endParaRPr lang="en-NZ"/>
        </a:p>
      </dgm:t>
    </dgm:pt>
    <dgm:pt modelId="{5313C8AC-BA9F-439B-AA59-BB36D93247B8}" type="sibTrans" cxnId="{5B447028-CA36-442A-A8B6-3E92C02199D2}">
      <dgm:prSet/>
      <dgm:spPr/>
      <dgm:t>
        <a:bodyPr/>
        <a:lstStyle/>
        <a:p>
          <a:endParaRPr lang="en-NZ"/>
        </a:p>
      </dgm:t>
    </dgm:pt>
    <dgm:pt modelId="{92834FB5-E817-4A20-9E98-4AE69430FCBD}">
      <dgm:prSet phldrT="[Text]"/>
      <dgm:spPr/>
      <dgm:t>
        <a:bodyPr/>
        <a:lstStyle/>
        <a:p>
          <a:r>
            <a:rPr lang="en-NZ" dirty="0"/>
            <a:t>Primary memory (RAM)</a:t>
          </a:r>
        </a:p>
      </dgm:t>
    </dgm:pt>
    <dgm:pt modelId="{638BE700-8382-4A00-A564-D52E64D538B4}" type="parTrans" cxnId="{9271DD69-B055-498A-A11D-863673064147}">
      <dgm:prSet/>
      <dgm:spPr/>
      <dgm:t>
        <a:bodyPr/>
        <a:lstStyle/>
        <a:p>
          <a:endParaRPr lang="en-NZ"/>
        </a:p>
      </dgm:t>
    </dgm:pt>
    <dgm:pt modelId="{FD86FE25-5F4F-469D-9FAB-67ACD66D20BF}" type="sibTrans" cxnId="{9271DD69-B055-498A-A11D-863673064147}">
      <dgm:prSet/>
      <dgm:spPr/>
      <dgm:t>
        <a:bodyPr/>
        <a:lstStyle/>
        <a:p>
          <a:endParaRPr lang="en-NZ"/>
        </a:p>
      </dgm:t>
    </dgm:pt>
    <dgm:pt modelId="{FA7AD46E-98A9-474A-9AA1-08EA8E11FFC6}">
      <dgm:prSet phldrT="[Text]"/>
      <dgm:spPr/>
      <dgm:t>
        <a:bodyPr/>
        <a:lstStyle/>
        <a:p>
          <a:r>
            <a:rPr lang="en-NZ" dirty="0"/>
            <a:t>Secondary memory (HDD, </a:t>
          </a:r>
          <a:r>
            <a:rPr lang="en-NZ" dirty="0" smtClean="0"/>
            <a:t>SSD</a:t>
          </a:r>
          <a:r>
            <a:rPr lang="en-NZ" dirty="0"/>
            <a:t>)</a:t>
          </a:r>
        </a:p>
      </dgm:t>
    </dgm:pt>
    <dgm:pt modelId="{AC77AB06-7008-4FB6-A586-4CB88559EF88}" type="parTrans" cxnId="{8696490C-4BF4-4C04-9D4C-2BE6F13C8850}">
      <dgm:prSet/>
      <dgm:spPr/>
      <dgm:t>
        <a:bodyPr/>
        <a:lstStyle/>
        <a:p>
          <a:endParaRPr lang="en-NZ"/>
        </a:p>
      </dgm:t>
    </dgm:pt>
    <dgm:pt modelId="{224DB239-2F72-48C0-BC2B-956876F42929}" type="sibTrans" cxnId="{8696490C-4BF4-4C04-9D4C-2BE6F13C8850}">
      <dgm:prSet/>
      <dgm:spPr/>
      <dgm:t>
        <a:bodyPr/>
        <a:lstStyle/>
        <a:p>
          <a:endParaRPr lang="en-NZ"/>
        </a:p>
      </dgm:t>
    </dgm:pt>
    <dgm:pt modelId="{156BDE15-7936-4BD6-8B53-B62F934E0E83}" type="pres">
      <dgm:prSet presAssocID="{140EF941-04A6-4920-9026-05A878CA0E8E}" presName="Name0" presStyleCnt="0">
        <dgm:presLayoutVars>
          <dgm:dir/>
          <dgm:animLvl val="lvl"/>
          <dgm:resizeHandles val="exact"/>
        </dgm:presLayoutVars>
      </dgm:prSet>
      <dgm:spPr/>
    </dgm:pt>
    <dgm:pt modelId="{E0AEC666-0DAF-438F-A2A7-CFBEFED788A1}" type="pres">
      <dgm:prSet presAssocID="{B0448DA9-707E-4629-A0C4-D1BB7C87BEB1}" presName="Name8" presStyleCnt="0"/>
      <dgm:spPr/>
    </dgm:pt>
    <dgm:pt modelId="{7A070BE3-686E-4D8A-BCF5-A1AC3CC7F8BD}" type="pres">
      <dgm:prSet presAssocID="{B0448DA9-707E-4629-A0C4-D1BB7C87BEB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611CCA-0047-484C-AEFF-13646DD09DC2}" type="pres">
      <dgm:prSet presAssocID="{B0448DA9-707E-4629-A0C4-D1BB7C87BE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32BE81-F452-4593-8E22-43B10F1C1545}" type="pres">
      <dgm:prSet presAssocID="{92834FB5-E817-4A20-9E98-4AE69430FCBD}" presName="Name8" presStyleCnt="0"/>
      <dgm:spPr/>
    </dgm:pt>
    <dgm:pt modelId="{D776D5B7-4757-4FCB-90A0-D7B096DF613B}" type="pres">
      <dgm:prSet presAssocID="{92834FB5-E817-4A20-9E98-4AE69430FCB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4D147D-2B13-4DB7-A4CB-19E6E0D1947C}" type="pres">
      <dgm:prSet presAssocID="{92834FB5-E817-4A20-9E98-4AE69430FC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6D3EEF-9B53-43BB-925E-91FA14222386}" type="pres">
      <dgm:prSet presAssocID="{FA7AD46E-98A9-474A-9AA1-08EA8E11FFC6}" presName="Name8" presStyleCnt="0"/>
      <dgm:spPr/>
    </dgm:pt>
    <dgm:pt modelId="{295BD68E-E53E-45AA-8E76-24C170FA7FF3}" type="pres">
      <dgm:prSet presAssocID="{FA7AD46E-98A9-474A-9AA1-08EA8E11FFC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7521DA4-2DDD-4BF0-B7BC-D0867C89F858}" type="pres">
      <dgm:prSet presAssocID="{FA7AD46E-98A9-474A-9AA1-08EA8E11FF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05E3F84-EF62-4740-B016-3A8081469383}" type="presOf" srcId="{FA7AD46E-98A9-474A-9AA1-08EA8E11FFC6}" destId="{27521DA4-2DDD-4BF0-B7BC-D0867C89F858}" srcOrd="1" destOrd="0" presId="urn:microsoft.com/office/officeart/2005/8/layout/pyramid1"/>
    <dgm:cxn modelId="{5B447028-CA36-442A-A8B6-3E92C02199D2}" srcId="{140EF941-04A6-4920-9026-05A878CA0E8E}" destId="{B0448DA9-707E-4629-A0C4-D1BB7C87BEB1}" srcOrd="0" destOrd="0" parTransId="{92627FD4-8C5C-4CD8-90CB-9DC57E881B75}" sibTransId="{5313C8AC-BA9F-439B-AA59-BB36D93247B8}"/>
    <dgm:cxn modelId="{18F31225-7B16-4F1B-BF29-C9BBF8BDD420}" type="presOf" srcId="{B0448DA9-707E-4629-A0C4-D1BB7C87BEB1}" destId="{6C611CCA-0047-484C-AEFF-13646DD09DC2}" srcOrd="1" destOrd="0" presId="urn:microsoft.com/office/officeart/2005/8/layout/pyramid1"/>
    <dgm:cxn modelId="{2B024E9F-3ACC-48A2-8341-3171D4B0CB97}" type="presOf" srcId="{B0448DA9-707E-4629-A0C4-D1BB7C87BEB1}" destId="{7A070BE3-686E-4D8A-BCF5-A1AC3CC7F8BD}" srcOrd="0" destOrd="0" presId="urn:microsoft.com/office/officeart/2005/8/layout/pyramid1"/>
    <dgm:cxn modelId="{DCDB9956-F3DD-4F3C-B8DC-DFB65714AAD1}" type="presOf" srcId="{FA7AD46E-98A9-474A-9AA1-08EA8E11FFC6}" destId="{295BD68E-E53E-45AA-8E76-24C170FA7FF3}" srcOrd="0" destOrd="0" presId="urn:microsoft.com/office/officeart/2005/8/layout/pyramid1"/>
    <dgm:cxn modelId="{9271DD69-B055-498A-A11D-863673064147}" srcId="{140EF941-04A6-4920-9026-05A878CA0E8E}" destId="{92834FB5-E817-4A20-9E98-4AE69430FCBD}" srcOrd="1" destOrd="0" parTransId="{638BE700-8382-4A00-A564-D52E64D538B4}" sibTransId="{FD86FE25-5F4F-469D-9FAB-67ACD66D20BF}"/>
    <dgm:cxn modelId="{74D70717-CDF8-42C7-AB22-8D8555A6800D}" type="presOf" srcId="{140EF941-04A6-4920-9026-05A878CA0E8E}" destId="{156BDE15-7936-4BD6-8B53-B62F934E0E83}" srcOrd="0" destOrd="0" presId="urn:microsoft.com/office/officeart/2005/8/layout/pyramid1"/>
    <dgm:cxn modelId="{D45E48FD-FE41-4646-8382-246EF227C2CB}" type="presOf" srcId="{92834FB5-E817-4A20-9E98-4AE69430FCBD}" destId="{D776D5B7-4757-4FCB-90A0-D7B096DF613B}" srcOrd="0" destOrd="0" presId="urn:microsoft.com/office/officeart/2005/8/layout/pyramid1"/>
    <dgm:cxn modelId="{235F9ACB-7195-4416-8FC7-0AB4B8844EF8}" type="presOf" srcId="{92834FB5-E817-4A20-9E98-4AE69430FCBD}" destId="{764D147D-2B13-4DB7-A4CB-19E6E0D1947C}" srcOrd="1" destOrd="0" presId="urn:microsoft.com/office/officeart/2005/8/layout/pyramid1"/>
    <dgm:cxn modelId="{8696490C-4BF4-4C04-9D4C-2BE6F13C8850}" srcId="{140EF941-04A6-4920-9026-05A878CA0E8E}" destId="{FA7AD46E-98A9-474A-9AA1-08EA8E11FFC6}" srcOrd="2" destOrd="0" parTransId="{AC77AB06-7008-4FB6-A586-4CB88559EF88}" sibTransId="{224DB239-2F72-48C0-BC2B-956876F42929}"/>
    <dgm:cxn modelId="{477B15BC-F96C-4C45-8D94-47CA7127359D}" type="presParOf" srcId="{156BDE15-7936-4BD6-8B53-B62F934E0E83}" destId="{E0AEC666-0DAF-438F-A2A7-CFBEFED788A1}" srcOrd="0" destOrd="0" presId="urn:microsoft.com/office/officeart/2005/8/layout/pyramid1"/>
    <dgm:cxn modelId="{0FB283B9-DE5A-4972-9C0B-E6298721C7CE}" type="presParOf" srcId="{E0AEC666-0DAF-438F-A2A7-CFBEFED788A1}" destId="{7A070BE3-686E-4D8A-BCF5-A1AC3CC7F8BD}" srcOrd="0" destOrd="0" presId="urn:microsoft.com/office/officeart/2005/8/layout/pyramid1"/>
    <dgm:cxn modelId="{58CBE43F-8B9F-4D94-86B9-AD2A19349AD2}" type="presParOf" srcId="{E0AEC666-0DAF-438F-A2A7-CFBEFED788A1}" destId="{6C611CCA-0047-484C-AEFF-13646DD09DC2}" srcOrd="1" destOrd="0" presId="urn:microsoft.com/office/officeart/2005/8/layout/pyramid1"/>
    <dgm:cxn modelId="{99CAFE35-DC6F-4D31-A36F-A91BC2435D4F}" type="presParOf" srcId="{156BDE15-7936-4BD6-8B53-B62F934E0E83}" destId="{3E32BE81-F452-4593-8E22-43B10F1C1545}" srcOrd="1" destOrd="0" presId="urn:microsoft.com/office/officeart/2005/8/layout/pyramid1"/>
    <dgm:cxn modelId="{345EC636-04F6-4008-BCE5-B8FD82550726}" type="presParOf" srcId="{3E32BE81-F452-4593-8E22-43B10F1C1545}" destId="{D776D5B7-4757-4FCB-90A0-D7B096DF613B}" srcOrd="0" destOrd="0" presId="urn:microsoft.com/office/officeart/2005/8/layout/pyramid1"/>
    <dgm:cxn modelId="{805F2E21-D3B9-4857-9EE3-C0AE406480CE}" type="presParOf" srcId="{3E32BE81-F452-4593-8E22-43B10F1C1545}" destId="{764D147D-2B13-4DB7-A4CB-19E6E0D1947C}" srcOrd="1" destOrd="0" presId="urn:microsoft.com/office/officeart/2005/8/layout/pyramid1"/>
    <dgm:cxn modelId="{FB95433A-0CE1-4B4D-AE3E-42C566D557C0}" type="presParOf" srcId="{156BDE15-7936-4BD6-8B53-B62F934E0E83}" destId="{FD6D3EEF-9B53-43BB-925E-91FA14222386}" srcOrd="2" destOrd="0" presId="urn:microsoft.com/office/officeart/2005/8/layout/pyramid1"/>
    <dgm:cxn modelId="{AE60F785-5800-4025-8130-2B10192113BB}" type="presParOf" srcId="{FD6D3EEF-9B53-43BB-925E-91FA14222386}" destId="{295BD68E-E53E-45AA-8E76-24C170FA7FF3}" srcOrd="0" destOrd="0" presId="urn:microsoft.com/office/officeart/2005/8/layout/pyramid1"/>
    <dgm:cxn modelId="{6C89479C-7456-4917-9222-4F97589D5FE7}" type="presParOf" srcId="{FD6D3EEF-9B53-43BB-925E-91FA14222386}" destId="{27521DA4-2DDD-4BF0-B7BC-D0867C89F8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70BE3-686E-4D8A-BCF5-A1AC3CC7F8BD}">
      <dsp:nvSpPr>
        <dsp:cNvPr id="0" name=""/>
        <dsp:cNvSpPr/>
      </dsp:nvSpPr>
      <dsp:spPr>
        <a:xfrm>
          <a:off x="1810808" y="0"/>
          <a:ext cx="1810808" cy="1227137"/>
        </a:xfrm>
        <a:prstGeom prst="trapezoid">
          <a:avLst>
            <a:gd name="adj" fmla="val 7378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800" kern="1200" dirty="0"/>
            <a:t>CPU caches</a:t>
          </a:r>
        </a:p>
      </dsp:txBody>
      <dsp:txXfrm>
        <a:off x="1810808" y="0"/>
        <a:ext cx="1810808" cy="1227137"/>
      </dsp:txXfrm>
    </dsp:sp>
    <dsp:sp modelId="{D776D5B7-4757-4FCB-90A0-D7B096DF613B}">
      <dsp:nvSpPr>
        <dsp:cNvPr id="0" name=""/>
        <dsp:cNvSpPr/>
      </dsp:nvSpPr>
      <dsp:spPr>
        <a:xfrm>
          <a:off x="905404" y="1227137"/>
          <a:ext cx="3621616" cy="1227137"/>
        </a:xfrm>
        <a:prstGeom prst="trapezoid">
          <a:avLst>
            <a:gd name="adj" fmla="val 73782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800" kern="1200" dirty="0"/>
            <a:t>Primary memory (RAM)</a:t>
          </a:r>
        </a:p>
      </dsp:txBody>
      <dsp:txXfrm>
        <a:off x="1539187" y="1227137"/>
        <a:ext cx="2354050" cy="1227137"/>
      </dsp:txXfrm>
    </dsp:sp>
    <dsp:sp modelId="{295BD68E-E53E-45AA-8E76-24C170FA7FF3}">
      <dsp:nvSpPr>
        <dsp:cNvPr id="0" name=""/>
        <dsp:cNvSpPr/>
      </dsp:nvSpPr>
      <dsp:spPr>
        <a:xfrm>
          <a:off x="0" y="2454275"/>
          <a:ext cx="5432425" cy="1227137"/>
        </a:xfrm>
        <a:prstGeom prst="trapezoid">
          <a:avLst>
            <a:gd name="adj" fmla="val 73782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800" kern="1200" dirty="0"/>
            <a:t>Secondary memory (HDD, </a:t>
          </a:r>
          <a:r>
            <a:rPr lang="en-NZ" sz="2800" kern="1200" dirty="0" smtClean="0"/>
            <a:t>SSD</a:t>
          </a:r>
          <a:r>
            <a:rPr lang="en-NZ" sz="2800" kern="1200" dirty="0"/>
            <a:t>)</a:t>
          </a:r>
        </a:p>
      </dsp:txBody>
      <dsp:txXfrm>
        <a:off x="950674" y="2454275"/>
        <a:ext cx="3531076" cy="1227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D5FEB6-61DC-4326-9E41-29847862C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682EE0-5784-47A3-9381-64E03057B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7852" lvl="2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2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8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5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3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2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2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8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1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5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2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2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1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2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0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6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9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2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7852" lvl="2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6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A1780E-BD7F-4E6E-B01A-EEE825FCAC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ckland.ac.nz/courses/compsci111ss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s.cs.auckland.ac.n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mir.azhar@auckland.ac.n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gela@cs.auckland.ac.nz" TargetMode="External"/><Relationship Id="rId4" Type="http://schemas.openxmlformats.org/officeDocument/2006/relationships/hyperlink" Target="mailto:Reuel.baptista@auckland.ac.nz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iff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f"/><Relationship Id="rId5" Type="http://schemas.openxmlformats.org/officeDocument/2006/relationships/image" Target="../media/image44.tiff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cameron@auckland.ac.n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699" y="2404534"/>
            <a:ext cx="5996615" cy="1646302"/>
          </a:xfrm>
        </p:spPr>
        <p:txBody>
          <a:bodyPr/>
          <a:lstStyle/>
          <a:p>
            <a:r>
              <a:rPr lang="en-NZ" sz="5000" dirty="0"/>
              <a:t>Welcome to COMPSCI111/111G!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Summer School 2017</a:t>
            </a:r>
          </a:p>
        </p:txBody>
      </p:sp>
      <p:pic>
        <p:nvPicPr>
          <p:cNvPr id="1026" name="Picture 2" descr="http://www.glasbergen.com/wp-content/gallery/computer-cartoons/bizcom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8" y="4229598"/>
            <a:ext cx="3032003" cy="24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 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96" y="2111728"/>
            <a:ext cx="5577840" cy="34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2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Places to find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377087" cy="4793057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Canvas announcements</a:t>
            </a:r>
          </a:p>
          <a:p>
            <a:r>
              <a:rPr lang="en-NZ" dirty="0"/>
              <a:t>The course website:</a:t>
            </a:r>
            <a:br>
              <a:rPr lang="en-NZ" dirty="0"/>
            </a:br>
            <a:r>
              <a:rPr lang="en-NZ" dirty="0">
                <a:hlinkClick r:id="rId3"/>
              </a:rPr>
              <a:t>www.cs.auckland.ac.nz/courses/compsci111ssc</a:t>
            </a:r>
            <a:endParaRPr lang="en-NZ" dirty="0"/>
          </a:p>
          <a:p>
            <a:r>
              <a:rPr lang="en-NZ" dirty="0"/>
              <a:t>You need to purchase a </a:t>
            </a:r>
            <a:r>
              <a:rPr lang="en-NZ" b="1" dirty="0"/>
              <a:t>2017 Summer School lab manual</a:t>
            </a:r>
            <a:r>
              <a:rPr lang="en-NZ" dirty="0"/>
              <a:t> from UBS</a:t>
            </a:r>
          </a:p>
          <a:p>
            <a:r>
              <a:rPr lang="en-NZ" dirty="0" err="1"/>
              <a:t>Coursebook</a:t>
            </a:r>
            <a:r>
              <a:rPr lang="en-NZ" dirty="0"/>
              <a:t>; available on the home page of the course website</a:t>
            </a:r>
          </a:p>
          <a:p>
            <a:r>
              <a:rPr lang="en-NZ" dirty="0"/>
              <a:t>The Computer Science student forum:</a:t>
            </a:r>
            <a:br>
              <a:rPr lang="en-NZ" dirty="0"/>
            </a:br>
            <a:r>
              <a:rPr lang="en-NZ" dirty="0">
                <a:hlinkClick r:id="rId4"/>
              </a:rPr>
              <a:t>http://forums.cs.auckland.ac.nz</a:t>
            </a:r>
            <a:endParaRPr lang="en-NZ" dirty="0"/>
          </a:p>
          <a:p>
            <a:r>
              <a:rPr lang="en-NZ" dirty="0"/>
              <a:t>Any of the COMPSCI111/111G teaching staff </a:t>
            </a:r>
            <a:r>
              <a:rPr lang="en-N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NZ" dirty="0">
                <a:sym typeface="Wingdings" panose="05000000000000000000" pitchFamily="2" charset="2"/>
              </a:rPr>
              <a:t>Please use your University email account when emailing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Computer Hardware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Lecture 1 – COMPSCI111/111G SS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30878"/>
            <a:ext cx="3108960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0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Identifying the key components in a computer</a:t>
            </a:r>
          </a:p>
          <a:p>
            <a:r>
              <a:rPr lang="en-NZ" dirty="0"/>
              <a:t>Understanding how these components work</a:t>
            </a:r>
          </a:p>
          <a:p>
            <a:r>
              <a:rPr lang="en-NZ" dirty="0"/>
              <a:t>Using this knowledge to understand computer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7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 of a computer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737810" y="2181842"/>
            <a:ext cx="1468876" cy="895350"/>
            <a:chOff x="0" y="0"/>
            <a:chExt cx="846" cy="564"/>
          </a:xfrm>
        </p:grpSpPr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0" y="0"/>
              <a:ext cx="846" cy="564"/>
            </a:xfrm>
            <a:prstGeom prst="rightArrow">
              <a:avLst>
                <a:gd name="adj1" fmla="val 50000"/>
                <a:gd name="adj2" fmla="val 73938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98" y="17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Input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445704" y="2140567"/>
            <a:ext cx="1792288" cy="2330450"/>
            <a:chOff x="0" y="-26"/>
            <a:chExt cx="1129" cy="1468"/>
          </a:xfrm>
        </p:grpSpPr>
        <p:sp>
          <p:nvSpPr>
            <p:cNvPr id="9" name="Rectangle 10"/>
            <p:cNvSpPr>
              <a:spLocks/>
            </p:cNvSpPr>
            <p:nvPr/>
          </p:nvSpPr>
          <p:spPr bwMode="auto">
            <a:xfrm>
              <a:off x="0" y="-26"/>
              <a:ext cx="1129" cy="146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121" y="590"/>
              <a:ext cx="8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 anchor="ctr"/>
            <a:lstStyle>
              <a:lvl1pPr marL="396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Processing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 rot="-5400000">
            <a:off x="4694287" y="4943475"/>
            <a:ext cx="1344613" cy="757236"/>
            <a:chOff x="0" y="0"/>
            <a:chExt cx="847" cy="621"/>
          </a:xfrm>
        </p:grpSpPr>
        <p:sp>
          <p:nvSpPr>
            <p:cNvPr id="12" name="AutoShape 13"/>
            <p:cNvSpPr>
              <a:spLocks/>
            </p:cNvSpPr>
            <p:nvPr/>
          </p:nvSpPr>
          <p:spPr bwMode="auto">
            <a:xfrm>
              <a:off x="0" y="0"/>
              <a:ext cx="847" cy="621"/>
            </a:xfrm>
            <a:prstGeom prst="leftRightArrow">
              <a:avLst>
                <a:gd name="adj1" fmla="val 50083"/>
                <a:gd name="adj2" fmla="val 51690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82" y="198"/>
              <a:ext cx="6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4083" bIns="381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Storage</a:t>
              </a:r>
            </a:p>
          </p:txBody>
        </p:sp>
      </p:grpSp>
      <p:sp>
        <p:nvSpPr>
          <p:cNvPr id="14" name="Oval 16"/>
          <p:cNvSpPr>
            <a:spLocks/>
          </p:cNvSpPr>
          <p:nvPr/>
        </p:nvSpPr>
        <p:spPr bwMode="auto">
          <a:xfrm>
            <a:off x="4586992" y="6084887"/>
            <a:ext cx="1524000" cy="268288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3800">
              <a:solidFill>
                <a:srgbClr val="FEFFFE"/>
              </a:solidFill>
              <a:latin typeface="Helvetica Light" charset="0"/>
              <a:ea typeface="ヒラギノ角ゴ ProN W3" charset="-128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 flipH="1">
            <a:off x="2738769" y="3576637"/>
            <a:ext cx="1467917" cy="895350"/>
            <a:chOff x="0" y="0"/>
            <a:chExt cx="846" cy="564"/>
          </a:xfrm>
        </p:grpSpPr>
        <p:sp>
          <p:nvSpPr>
            <p:cNvPr id="19" name="AutoShape 4"/>
            <p:cNvSpPr>
              <a:spLocks/>
            </p:cNvSpPr>
            <p:nvPr/>
          </p:nvSpPr>
          <p:spPr bwMode="auto">
            <a:xfrm>
              <a:off x="0" y="0"/>
              <a:ext cx="846" cy="564"/>
            </a:xfrm>
            <a:prstGeom prst="rightArrow">
              <a:avLst>
                <a:gd name="adj1" fmla="val 50000"/>
                <a:gd name="adj2" fmla="val 73938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98" y="17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Output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69" y="1770591"/>
            <a:ext cx="2031582" cy="3070401"/>
          </a:xfrm>
          <a:prstGeom prst="rect">
            <a:avLst/>
          </a:prstGeom>
        </p:spPr>
      </p:pic>
      <p:grpSp>
        <p:nvGrpSpPr>
          <p:cNvPr id="22" name="Group 15"/>
          <p:cNvGrpSpPr>
            <a:grpSpLocks/>
          </p:cNvGrpSpPr>
          <p:nvPr/>
        </p:nvGrpSpPr>
        <p:grpSpPr bwMode="auto">
          <a:xfrm rot="20296736">
            <a:off x="6301062" y="1268502"/>
            <a:ext cx="2511674" cy="744888"/>
            <a:chOff x="0" y="0"/>
            <a:chExt cx="847" cy="621"/>
          </a:xfrm>
        </p:grpSpPr>
        <p:sp>
          <p:nvSpPr>
            <p:cNvPr id="23" name="AutoShape 13"/>
            <p:cNvSpPr>
              <a:spLocks/>
            </p:cNvSpPr>
            <p:nvPr/>
          </p:nvSpPr>
          <p:spPr bwMode="auto">
            <a:xfrm>
              <a:off x="0" y="0"/>
              <a:ext cx="847" cy="621"/>
            </a:xfrm>
            <a:prstGeom prst="leftRightArrow">
              <a:avLst>
                <a:gd name="adj1" fmla="val 50083"/>
                <a:gd name="adj2" fmla="val 51690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24" name="Rectangle 14"/>
            <p:cNvSpPr>
              <a:spLocks/>
            </p:cNvSpPr>
            <p:nvPr/>
          </p:nvSpPr>
          <p:spPr bwMode="auto">
            <a:xfrm>
              <a:off x="82" y="198"/>
              <a:ext cx="6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4083" bIns="381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43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Computer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“Those parts of the system that you can hit with a hammer (not advised) are called hardware”</a:t>
            </a:r>
          </a:p>
          <a:p>
            <a:r>
              <a:rPr lang="en-NZ" dirty="0"/>
              <a:t>Key design principle of </a:t>
            </a:r>
            <a:r>
              <a:rPr lang="en-NZ" b="1" dirty="0"/>
              <a:t>modularity</a:t>
            </a:r>
            <a:endParaRPr lang="en-US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69" y="3336220"/>
            <a:ext cx="4379907" cy="27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1108911" y="3744308"/>
            <a:ext cx="7408955" cy="2141782"/>
            <a:chOff x="-168" y="63"/>
            <a:chExt cx="6295" cy="1806"/>
          </a:xfrm>
        </p:grpSpPr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-168" y="63"/>
              <a:ext cx="6295" cy="1806"/>
              <a:chOff x="-168" y="63"/>
              <a:chExt cx="6295" cy="1806"/>
            </a:xfrm>
          </p:grpSpPr>
          <p:sp>
            <p:nvSpPr>
              <p:cNvPr id="29" name="Rectangle 5"/>
              <p:cNvSpPr>
                <a:spLocks/>
              </p:cNvSpPr>
              <p:nvPr/>
            </p:nvSpPr>
            <p:spPr bwMode="auto">
              <a:xfrm>
                <a:off x="-37" y="183"/>
                <a:ext cx="82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Monitor</a:t>
                </a:r>
              </a:p>
            </p:txBody>
          </p:sp>
          <p:sp>
            <p:nvSpPr>
              <p:cNvPr id="30" name="Rectangle 6"/>
              <p:cNvSpPr>
                <a:spLocks/>
              </p:cNvSpPr>
              <p:nvPr/>
            </p:nvSpPr>
            <p:spPr bwMode="auto">
              <a:xfrm>
                <a:off x="-168" y="1162"/>
                <a:ext cx="10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Keyboard</a:t>
                </a:r>
              </a:p>
            </p:txBody>
          </p:sp>
          <p:sp>
            <p:nvSpPr>
              <p:cNvPr id="31" name="Rectangle 7"/>
              <p:cNvSpPr>
                <a:spLocks/>
              </p:cNvSpPr>
              <p:nvPr/>
            </p:nvSpPr>
            <p:spPr bwMode="auto">
              <a:xfrm>
                <a:off x="4921" y="1629"/>
                <a:ext cx="75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Mouse</a:t>
                </a:r>
              </a:p>
            </p:txBody>
          </p:sp>
          <p:sp>
            <p:nvSpPr>
              <p:cNvPr id="32" name="Rectangle 8"/>
              <p:cNvSpPr>
                <a:spLocks/>
              </p:cNvSpPr>
              <p:nvPr/>
            </p:nvSpPr>
            <p:spPr bwMode="auto">
              <a:xfrm>
                <a:off x="4855" y="63"/>
                <a:ext cx="127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System Unit</a:t>
                </a:r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792" y="1386"/>
                <a:ext cx="486" cy="10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 flipH="1">
                <a:off x="4559" y="284"/>
                <a:ext cx="362" cy="26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 flipH="1">
                <a:off x="4405" y="1742"/>
                <a:ext cx="541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768" y="364"/>
              <a:ext cx="847" cy="11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33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System units come in lots of different </a:t>
            </a:r>
            <a:r>
              <a:rPr lang="en-NZ" b="1" dirty="0"/>
              <a:t>form factors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35" y="2920614"/>
            <a:ext cx="2821063" cy="239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911" y="2920614"/>
            <a:ext cx="3692424" cy="2739778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491748" y="5156547"/>
            <a:ext cx="156874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All-in-one PC</a:t>
            </a:r>
          </a:p>
        </p:txBody>
      </p:sp>
    </p:spTree>
    <p:extLst>
      <p:ext uri="{BB962C8B-B14F-4D97-AF65-F5344CB8AC3E}">
        <p14:creationId xmlns:p14="http://schemas.microsoft.com/office/powerpoint/2010/main" val="319704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Inside the system unit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11" y="2006071"/>
            <a:ext cx="4797289" cy="4175141"/>
          </a:xfrm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471357" y="2444767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471357" y="3921670"/>
            <a:ext cx="161210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271066" y="3183218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390923" y="4743219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6405431" y="4111649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330693" y="1638300"/>
            <a:ext cx="1413006" cy="80646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255956" y="1798639"/>
            <a:ext cx="296994" cy="212303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625221" y="1949193"/>
            <a:ext cx="914529" cy="60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Power supply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580539" y="2931648"/>
            <a:ext cx="727577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Fans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861986" y="3754858"/>
            <a:ext cx="653763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CPU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137099" y="4578068"/>
            <a:ext cx="1289552" cy="58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Expansion cards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7480169" y="3924796"/>
            <a:ext cx="1172494" cy="6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Hard disk drive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6772527" y="1382767"/>
            <a:ext cx="156874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Optical drive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4196921" y="1460500"/>
            <a:ext cx="71205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RAM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V="1">
            <a:off x="1733550" y="5380070"/>
            <a:ext cx="1253081" cy="64925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242758" y="5987223"/>
            <a:ext cx="1543323" cy="3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Motherboard</a:t>
            </a:r>
          </a:p>
        </p:txBody>
      </p:sp>
    </p:spTree>
    <p:extLst>
      <p:ext uri="{BB962C8B-B14F-4D97-AF65-F5344CB8AC3E}">
        <p14:creationId xmlns:p14="http://schemas.microsoft.com/office/powerpoint/2010/main" val="198297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Inside a laptop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318" y="2046660"/>
            <a:ext cx="5216746" cy="364294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6621779" y="3325133"/>
            <a:ext cx="935121" cy="17615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4815839" y="1549840"/>
            <a:ext cx="1615027" cy="116676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6430867" y="2119368"/>
            <a:ext cx="1049301" cy="68242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6789419" y="4204096"/>
            <a:ext cx="690748" cy="36801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718956" y="1791708"/>
            <a:ext cx="997824" cy="216408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440093" y="3900873"/>
            <a:ext cx="1322907" cy="8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Power supply (batteries)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414528" y="1858124"/>
            <a:ext cx="727577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Fans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6405431" y="1286761"/>
            <a:ext cx="653763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CPU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692673" y="2748056"/>
            <a:ext cx="938850" cy="6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Optical drive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3084994" y="1523314"/>
            <a:ext cx="71205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RAM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502924" y="4869903"/>
            <a:ext cx="593255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7555654" y="3100502"/>
            <a:ext cx="1543323" cy="3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Motherboard</a:t>
            </a: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390638" y="4526793"/>
            <a:ext cx="1172494" cy="6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Hard disk drive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502924" y="3250233"/>
            <a:ext cx="675989" cy="729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Power supply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Converts AC voltage to DC voltage for use within the computer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96" y="2656365"/>
            <a:ext cx="2399562" cy="233549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4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Introduction to COMPSCI111/111G</a:t>
            </a:r>
          </a:p>
          <a:p>
            <a:pPr lvl="1"/>
            <a:r>
              <a:rPr lang="en-NZ" dirty="0"/>
              <a:t>People</a:t>
            </a:r>
          </a:p>
          <a:p>
            <a:pPr lvl="1"/>
            <a:r>
              <a:rPr lang="en-NZ" dirty="0"/>
              <a:t>Assessment</a:t>
            </a:r>
          </a:p>
          <a:p>
            <a:pPr lvl="1"/>
            <a:r>
              <a:rPr lang="en-NZ" dirty="0"/>
              <a:t>Labs</a:t>
            </a:r>
          </a:p>
          <a:p>
            <a:pPr lvl="1"/>
            <a:r>
              <a:rPr lang="en-NZ" dirty="0"/>
              <a:t>Test and exam</a:t>
            </a:r>
          </a:p>
          <a:p>
            <a:r>
              <a:rPr lang="en-NZ" dirty="0"/>
              <a:t>Introduction to computer hardware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Motherboard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main circuit board to which all components are connected, allowing them to communicate with each other</a:t>
            </a:r>
          </a:p>
          <a:p>
            <a:endParaRPr lang="en-NZ" dirty="0"/>
          </a:p>
          <a:p>
            <a:endParaRPr lang="en-NZ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941" y="3149602"/>
            <a:ext cx="4451699" cy="283351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5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Central processing unit (CPU)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6"/>
            <a:ext cx="7107386" cy="4793057"/>
          </a:xfrm>
        </p:spPr>
        <p:txBody>
          <a:bodyPr>
            <a:normAutofit/>
          </a:bodyPr>
          <a:lstStyle/>
          <a:p>
            <a:r>
              <a:rPr lang="en-NZ" dirty="0"/>
              <a:t>The ‘brain’ of a computer. Processes data in a computer using its </a:t>
            </a:r>
            <a:r>
              <a:rPr lang="en-NZ" b="1" dirty="0"/>
              <a:t>instruction set</a:t>
            </a:r>
            <a:endParaRPr lang="en-NZ" dirty="0"/>
          </a:p>
          <a:p>
            <a:r>
              <a:rPr lang="en-NZ" dirty="0"/>
              <a:t>Performance measured in </a:t>
            </a:r>
            <a:r>
              <a:rPr lang="en-NZ" b="1" dirty="0"/>
              <a:t>instructions per second</a:t>
            </a:r>
          </a:p>
          <a:p>
            <a:r>
              <a:rPr lang="en-NZ" dirty="0"/>
              <a:t>Clock speed (measured in </a:t>
            </a:r>
            <a:r>
              <a:rPr lang="en-NZ" b="1" dirty="0"/>
              <a:t>Hertz </a:t>
            </a:r>
            <a:r>
              <a:rPr lang="en-NZ" dirty="0"/>
              <a:t>[</a:t>
            </a:r>
            <a:r>
              <a:rPr lang="en-NZ" b="1" dirty="0"/>
              <a:t>Hz</a:t>
            </a:r>
            <a:r>
              <a:rPr lang="en-NZ" dirty="0"/>
              <a:t>]) measures the speed at which electrical signals pass through the processor</a:t>
            </a:r>
          </a:p>
          <a:p>
            <a:r>
              <a:rPr lang="en-NZ" dirty="0"/>
              <a:t>CPUs must be kept cool, generally using a heatsink and fan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901" y="2152105"/>
            <a:ext cx="1503270" cy="1242939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057" y="4116282"/>
            <a:ext cx="1523609" cy="152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CPUs - transistors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863" y="1831352"/>
            <a:ext cx="7259637" cy="3992221"/>
          </a:xfrm>
        </p:spPr>
      </p:pic>
    </p:spTree>
    <p:extLst>
      <p:ext uri="{BB962C8B-B14F-4D97-AF65-F5344CB8AC3E}">
        <p14:creationId xmlns:p14="http://schemas.microsoft.com/office/powerpoint/2010/main" val="2573515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CPUs – 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Gordon Moore (Intel co-founder) stated in a 1965 paper:</a:t>
            </a:r>
            <a:br>
              <a:rPr lang="en-NZ" dirty="0"/>
            </a:br>
            <a:r>
              <a:rPr lang="en-NZ" dirty="0"/>
              <a:t>‘</a:t>
            </a:r>
            <a:r>
              <a:rPr lang="en-NZ" i="1" dirty="0"/>
              <a:t>The number of transistors on a single integrated circuit doubles approximately every 18 months, while the price remains the same.</a:t>
            </a:r>
            <a:r>
              <a:rPr lang="en-NZ" dirty="0"/>
              <a:t>’</a:t>
            </a:r>
          </a:p>
          <a:p>
            <a:r>
              <a:rPr lang="en-NZ" dirty="0"/>
              <a:t>So</a:t>
            </a:r>
            <a:r>
              <a:rPr lang="is-IS" dirty="0"/>
              <a:t>…</a:t>
            </a:r>
            <a:endParaRPr lang="en-NZ" dirty="0"/>
          </a:p>
          <a:p>
            <a:pPr lvl="1"/>
            <a:r>
              <a:rPr lang="en-NZ" dirty="0"/>
              <a:t>In 3 years, CPUs will be 4 times faster</a:t>
            </a:r>
          </a:p>
          <a:p>
            <a:pPr lvl="1"/>
            <a:r>
              <a:rPr lang="en-NZ" dirty="0"/>
              <a:t>In 15 years, CPUs will be 1000 times faster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CPUs - Moore’s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Moore’s Law has been an important guide for many parts of the tech industry, especially in CPU manufacturing</a:t>
            </a:r>
          </a:p>
          <a:p>
            <a:r>
              <a:rPr lang="en-US" dirty="0"/>
              <a:t>More difficult to keep up with Moore’s Law as we reach the limits of CPU fabrication technology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959597"/>
            <a:ext cx="3621101" cy="28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CPUs – other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efficiency and heat are just as important as clock speed</a:t>
            </a:r>
          </a:p>
          <a:p>
            <a:r>
              <a:rPr lang="en-US" dirty="0"/>
              <a:t>Modern CPUs have multiple cores, increasing their processing capacity</a:t>
            </a:r>
          </a:p>
          <a:p>
            <a:r>
              <a:rPr lang="en-US" dirty="0"/>
              <a:t>New kinds of processors, such as </a:t>
            </a:r>
            <a:r>
              <a:rPr lang="en-US" b="1" dirty="0"/>
              <a:t>system on chip (</a:t>
            </a:r>
            <a:r>
              <a:rPr lang="en-US" b="1" dirty="0" err="1"/>
              <a:t>SoC</a:t>
            </a:r>
            <a:r>
              <a:rPr lang="en-US" b="1" dirty="0"/>
              <a:t>)</a:t>
            </a:r>
            <a:r>
              <a:rPr lang="en-US" dirty="0"/>
              <a:t> are commonly used in mobile and embedded devices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50" y="4686300"/>
            <a:ext cx="2063251" cy="19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4686300"/>
            <a:ext cx="3916680" cy="1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Primary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6"/>
            <a:ext cx="6438956" cy="479305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Used to store data for quick access by CPU</a:t>
            </a:r>
          </a:p>
          <a:p>
            <a:r>
              <a:rPr lang="en-AU" dirty="0"/>
              <a:t>Main form of primary memory is </a:t>
            </a:r>
            <a:r>
              <a:rPr lang="en-AU" b="1" dirty="0"/>
              <a:t>Random Access Memory (RAM)</a:t>
            </a:r>
            <a:endParaRPr lang="en-AU" dirty="0"/>
          </a:p>
          <a:p>
            <a:r>
              <a:rPr lang="en-AU" dirty="0"/>
              <a:t>RAM is </a:t>
            </a:r>
            <a:r>
              <a:rPr lang="en-AU" b="1" dirty="0"/>
              <a:t>volatile memory</a:t>
            </a:r>
          </a:p>
          <a:p>
            <a:r>
              <a:rPr lang="en-AU" dirty="0"/>
              <a:t>More RAM improves a computer’s speed by providing more quick access memory</a:t>
            </a:r>
          </a:p>
          <a:p>
            <a:r>
              <a:rPr lang="en-AU" dirty="0"/>
              <a:t>Capacity is measured in bytes, clock speed measured in Hz</a:t>
            </a:r>
          </a:p>
          <a:p>
            <a:r>
              <a:rPr lang="en-AU" dirty="0"/>
              <a:t>Many types of RAM; common type is </a:t>
            </a:r>
            <a:br>
              <a:rPr lang="en-AU" dirty="0"/>
            </a:br>
            <a:r>
              <a:rPr lang="en-AU" dirty="0"/>
              <a:t>DDR3 SDRAM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289" y="2385945"/>
            <a:ext cx="2165823" cy="288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Used to store files for repeated access over time</a:t>
            </a:r>
          </a:p>
          <a:p>
            <a:r>
              <a:rPr lang="en-AU" dirty="0"/>
              <a:t>Also known as </a:t>
            </a:r>
            <a:r>
              <a:rPr lang="en-AU" b="1" dirty="0"/>
              <a:t>non-volatile storage</a:t>
            </a:r>
            <a:r>
              <a:rPr lang="en-AU" dirty="0"/>
              <a:t>; the storage medium retains its contents without needing a supply of electricity</a:t>
            </a:r>
          </a:p>
          <a:p>
            <a:r>
              <a:rPr lang="en-AU" dirty="0"/>
              <a:t>Many forms of secondary storage:</a:t>
            </a:r>
          </a:p>
          <a:p>
            <a:pPr lvl="1"/>
            <a:r>
              <a:rPr lang="en-AU" dirty="0"/>
              <a:t>Hard disk drive (HDD)</a:t>
            </a:r>
          </a:p>
          <a:p>
            <a:pPr lvl="1"/>
            <a:r>
              <a:rPr lang="en-AU" dirty="0"/>
              <a:t>Solid state drive (SSD)</a:t>
            </a:r>
          </a:p>
          <a:p>
            <a:pPr lvl="1"/>
            <a:r>
              <a:rPr lang="en-AU" dirty="0"/>
              <a:t>CDs, DVDs, Blu-ray</a:t>
            </a:r>
          </a:p>
          <a:p>
            <a:pPr lvl="1"/>
            <a:r>
              <a:rPr lang="en-AU" dirty="0"/>
              <a:t>USB drives, external HDDs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92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Hard Disk Drive (HDD)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Stores data on spinning magnetic disks. Data is read and written by moving heads</a:t>
            </a:r>
          </a:p>
          <a:p>
            <a:r>
              <a:rPr lang="en-AU" dirty="0"/>
              <a:t>Advantages:</a:t>
            </a:r>
          </a:p>
          <a:p>
            <a:pPr lvl="1"/>
            <a:r>
              <a:rPr lang="en-AU" dirty="0"/>
              <a:t>Cheap storage medium</a:t>
            </a:r>
          </a:p>
          <a:p>
            <a:pPr lvl="1"/>
            <a:r>
              <a:rPr lang="en-AU" dirty="0"/>
              <a:t>Widely used and supported</a:t>
            </a:r>
          </a:p>
          <a:p>
            <a:pPr lvl="1"/>
            <a:r>
              <a:rPr lang="en-AU" dirty="0"/>
              <a:t>Can have very large capacity drives</a:t>
            </a:r>
          </a:p>
          <a:p>
            <a:pPr lvl="1"/>
            <a:r>
              <a:rPr lang="en-AU" dirty="0"/>
              <a:t>Long operating life</a:t>
            </a:r>
          </a:p>
          <a:p>
            <a:r>
              <a:rPr lang="en-AU" dirty="0"/>
              <a:t>Disadvantages:</a:t>
            </a:r>
          </a:p>
          <a:p>
            <a:pPr lvl="1"/>
            <a:r>
              <a:rPr lang="en-AU" dirty="0"/>
              <a:t>Noisy operation</a:t>
            </a:r>
          </a:p>
          <a:p>
            <a:pPr lvl="1"/>
            <a:r>
              <a:rPr lang="en-AU" dirty="0"/>
              <a:t>Can consume more power than SSDs</a:t>
            </a:r>
          </a:p>
          <a:p>
            <a:pPr lvl="1"/>
            <a:r>
              <a:rPr lang="en-AU" dirty="0"/>
              <a:t>Fragile, needs to be handled carefully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60" y="2392541"/>
            <a:ext cx="3337560" cy="25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Solid State Drive (SSD)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81901"/>
          </a:xfrm>
        </p:spPr>
        <p:txBody>
          <a:bodyPr>
            <a:normAutofit/>
          </a:bodyPr>
          <a:lstStyle/>
          <a:p>
            <a:r>
              <a:rPr lang="en-AU" dirty="0"/>
              <a:t>Stores data on flash memory, the same technology used by USB drives</a:t>
            </a:r>
          </a:p>
          <a:p>
            <a:r>
              <a:rPr lang="en-AU" dirty="0"/>
              <a:t>Advantages:</a:t>
            </a:r>
          </a:p>
          <a:p>
            <a:pPr lvl="1"/>
            <a:r>
              <a:rPr lang="en-AU" dirty="0"/>
              <a:t>Silent operation</a:t>
            </a:r>
          </a:p>
          <a:p>
            <a:pPr lvl="1"/>
            <a:r>
              <a:rPr lang="en-AU" dirty="0"/>
              <a:t>Higher read/write speeds when</a:t>
            </a:r>
            <a:br>
              <a:rPr lang="en-AU" dirty="0"/>
            </a:br>
            <a:r>
              <a:rPr lang="en-AU" dirty="0"/>
              <a:t>compared to HDDs</a:t>
            </a:r>
          </a:p>
          <a:p>
            <a:pPr lvl="1"/>
            <a:r>
              <a:rPr lang="en-AU" dirty="0"/>
              <a:t>Low power usage</a:t>
            </a:r>
          </a:p>
          <a:p>
            <a:pPr lvl="1"/>
            <a:r>
              <a:rPr lang="en-AU" dirty="0"/>
              <a:t>More durable</a:t>
            </a:r>
          </a:p>
          <a:p>
            <a:pPr lvl="1"/>
            <a:r>
              <a:rPr lang="en-AU" dirty="0"/>
              <a:t>Use less space</a:t>
            </a:r>
          </a:p>
          <a:p>
            <a:r>
              <a:rPr lang="en-AU" dirty="0"/>
              <a:t>Disadvantages:</a:t>
            </a:r>
          </a:p>
          <a:p>
            <a:pPr lvl="1"/>
            <a:r>
              <a:rPr lang="en-AU" dirty="0"/>
              <a:t>Costlier than HDDs</a:t>
            </a:r>
          </a:p>
          <a:p>
            <a:pPr lvl="1"/>
            <a:r>
              <a:rPr lang="en-AU" dirty="0"/>
              <a:t>Can wear out faster than HDDs</a:t>
            </a:r>
          </a:p>
          <a:p>
            <a:pPr lvl="1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24" y="2660011"/>
            <a:ext cx="3654556" cy="22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err="1"/>
              <a:t>Damir</a:t>
            </a:r>
            <a:r>
              <a:rPr lang="en-NZ" dirty="0"/>
              <a:t> </a:t>
            </a:r>
            <a:r>
              <a:rPr lang="en-NZ" dirty="0" err="1"/>
              <a:t>Azhar</a:t>
            </a:r>
            <a:endParaRPr lang="en-NZ" dirty="0"/>
          </a:p>
          <a:p>
            <a:pPr lvl="1"/>
            <a:r>
              <a:rPr lang="en-NZ" dirty="0">
                <a:hlinkClick r:id="rId3"/>
              </a:rPr>
              <a:t>damir.azhar@auckland.ac.nz</a:t>
            </a:r>
            <a:endParaRPr lang="en-NZ" dirty="0"/>
          </a:p>
          <a:p>
            <a:pPr lvl="1"/>
            <a:r>
              <a:rPr lang="en-NZ" dirty="0"/>
              <a:t>303S, Level 3, room 390</a:t>
            </a:r>
          </a:p>
          <a:p>
            <a:r>
              <a:rPr lang="en-NZ" dirty="0"/>
              <a:t>Reuel Baptista</a:t>
            </a:r>
          </a:p>
          <a:p>
            <a:pPr lvl="1"/>
            <a:r>
              <a:rPr lang="en-NZ" dirty="0">
                <a:hlinkClick r:id="rId4"/>
              </a:rPr>
              <a:t>reuel.baptista@auckland.ac.nz</a:t>
            </a:r>
            <a:endParaRPr lang="en-NZ" dirty="0"/>
          </a:p>
          <a:p>
            <a:pPr lvl="1"/>
            <a:r>
              <a:rPr lang="en-NZ" dirty="0"/>
              <a:t>303S, Level 5, room 567</a:t>
            </a:r>
          </a:p>
          <a:p>
            <a:r>
              <a:rPr lang="en-NZ" dirty="0"/>
              <a:t>Angela Chang</a:t>
            </a:r>
          </a:p>
          <a:p>
            <a:pPr lvl="1"/>
            <a:r>
              <a:rPr lang="en-NZ" dirty="0">
                <a:hlinkClick r:id="rId5"/>
              </a:rPr>
              <a:t>angela@cs.auckland.ac.nz</a:t>
            </a:r>
            <a:endParaRPr lang="en-NZ" dirty="0"/>
          </a:p>
          <a:p>
            <a:pPr lvl="1"/>
            <a:r>
              <a:rPr lang="en-NZ" dirty="0"/>
              <a:t>303S, Level 4, room 494</a:t>
            </a:r>
          </a:p>
          <a:p>
            <a:r>
              <a:rPr lang="en-NZ" dirty="0"/>
              <a:t>We all have an open door policy, visit anytime or email for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13270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Memory hierarchy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62326"/>
              </p:ext>
            </p:extLst>
          </p:nvPr>
        </p:nvGraphicFramePr>
        <p:xfrm>
          <a:off x="1465263" y="1931194"/>
          <a:ext cx="5432425" cy="368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 Arrow 4"/>
          <p:cNvSpPr/>
          <p:nvPr/>
        </p:nvSpPr>
        <p:spPr>
          <a:xfrm>
            <a:off x="1028700" y="1931194"/>
            <a:ext cx="209550" cy="36814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Up Arrow 5"/>
          <p:cNvSpPr/>
          <p:nvPr/>
        </p:nvSpPr>
        <p:spPr>
          <a:xfrm flipV="1">
            <a:off x="7124701" y="1931193"/>
            <a:ext cx="209550" cy="36814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-9654" y="5612606"/>
            <a:ext cx="1247904" cy="7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Faster access time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7124700" y="5622132"/>
            <a:ext cx="1409699" cy="8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Lower cost and higher capacity</a:t>
            </a:r>
          </a:p>
        </p:txBody>
      </p:sp>
    </p:spTree>
    <p:extLst>
      <p:ext uri="{BB962C8B-B14F-4D97-AF65-F5344CB8AC3E}">
        <p14:creationId xmlns:p14="http://schemas.microsoft.com/office/powerpoint/2010/main" val="319204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Memory capacity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863" y="1706880"/>
            <a:ext cx="8528212" cy="36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6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Expansion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Additional circuit board that provides extra functionality</a:t>
            </a:r>
          </a:p>
          <a:p>
            <a:r>
              <a:rPr lang="en-AU" dirty="0"/>
              <a:t>Examples: sound card, graphics card, network card</a:t>
            </a:r>
          </a:p>
          <a:p>
            <a:r>
              <a:rPr lang="en-AU" dirty="0"/>
              <a:t>Plugged into motherboard using slots that follow certain standards:</a:t>
            </a:r>
          </a:p>
          <a:p>
            <a:pPr lvl="1"/>
            <a:r>
              <a:rPr lang="en-AU" dirty="0"/>
              <a:t>ISA</a:t>
            </a:r>
          </a:p>
          <a:p>
            <a:pPr lvl="1"/>
            <a:r>
              <a:rPr lang="en-AU" dirty="0"/>
              <a:t>PCI-E</a:t>
            </a:r>
          </a:p>
          <a:p>
            <a:pPr lvl="1"/>
            <a:r>
              <a:rPr lang="en-AU" dirty="0"/>
              <a:t>AGP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4196" y="4145279"/>
            <a:ext cx="3778243" cy="25188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Graphics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Used to perform graphics processing and run the computer’s monitors</a:t>
            </a:r>
          </a:p>
          <a:p>
            <a:r>
              <a:rPr lang="en-AU" dirty="0"/>
              <a:t>Consists of:</a:t>
            </a:r>
          </a:p>
          <a:p>
            <a:pPr lvl="1"/>
            <a:r>
              <a:rPr lang="en-AU" dirty="0"/>
              <a:t>GPU (either part of CPU or separate graphics card)</a:t>
            </a:r>
          </a:p>
          <a:p>
            <a:pPr lvl="1"/>
            <a:r>
              <a:rPr lang="en-AU" dirty="0"/>
              <a:t>Video memory</a:t>
            </a:r>
          </a:p>
          <a:p>
            <a:pPr lvl="1"/>
            <a:r>
              <a:rPr lang="en-AU" dirty="0" err="1"/>
              <a:t>Heatsink</a:t>
            </a:r>
            <a:r>
              <a:rPr lang="en-AU" dirty="0"/>
              <a:t> and fan</a:t>
            </a:r>
          </a:p>
          <a:p>
            <a:pPr lvl="1"/>
            <a:r>
              <a:rPr lang="en-AU" dirty="0"/>
              <a:t>Ports</a:t>
            </a:r>
          </a:p>
        </p:txBody>
      </p:sp>
      <p:pic>
        <p:nvPicPr>
          <p:cNvPr id="4" name="Picture 3" descr="geforce-780-lead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911" y="4588746"/>
            <a:ext cx="2907418" cy="20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046" y="4588745"/>
            <a:ext cx="1904151" cy="20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2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Redundant Array of Independent Disks (RAID)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RAID pools HDDs/SSDs together to form a larger, more reliable data storage mechanism</a:t>
            </a:r>
          </a:p>
          <a:p>
            <a:r>
              <a:rPr lang="en-AU" dirty="0"/>
              <a:t>Each RAID configuration has its own strengths and drawbacks</a:t>
            </a:r>
          </a:p>
          <a:p>
            <a:r>
              <a:rPr lang="en-AU" dirty="0"/>
              <a:t>RAID is commonly used in servers</a:t>
            </a:r>
          </a:p>
          <a:p>
            <a:endParaRPr lang="en-AU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85148" y="3962400"/>
            <a:ext cx="6225064" cy="2693353"/>
            <a:chOff x="0" y="0"/>
            <a:chExt cx="4121" cy="1871"/>
          </a:xfrm>
        </p:grpSpPr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0" y="564"/>
              <a:ext cx="960" cy="565"/>
            </a:xfrm>
            <a:prstGeom prst="rightArrow">
              <a:avLst>
                <a:gd name="adj1" fmla="val 50000"/>
                <a:gd name="adj2" fmla="val 42478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219" y="734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0010" bIns="38100" anchor="ctr"/>
            <a:lstStyle>
              <a:lvl1pPr marL="142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Data</a:t>
              </a: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1016" y="0"/>
              <a:ext cx="790" cy="180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970" y="655"/>
              <a:ext cx="91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 anchor="ctr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RAID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Controller</a:t>
              </a: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1862" y="56"/>
              <a:ext cx="960" cy="395"/>
            </a:xfrm>
            <a:prstGeom prst="rightArrow">
              <a:avLst>
                <a:gd name="adj1" fmla="val 50000"/>
                <a:gd name="adj2" fmla="val 60759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1863" y="733"/>
              <a:ext cx="960" cy="395"/>
            </a:xfrm>
            <a:prstGeom prst="rightArrow">
              <a:avLst>
                <a:gd name="adj1" fmla="val 50000"/>
                <a:gd name="adj2" fmla="val 60759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1863" y="1354"/>
              <a:ext cx="960" cy="395"/>
            </a:xfrm>
            <a:prstGeom prst="rightArrow">
              <a:avLst>
                <a:gd name="adj1" fmla="val 50000"/>
                <a:gd name="adj2" fmla="val 60759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2" name="Oval 11"/>
            <p:cNvSpPr>
              <a:spLocks/>
            </p:cNvSpPr>
            <p:nvPr/>
          </p:nvSpPr>
          <p:spPr bwMode="auto">
            <a:xfrm>
              <a:off x="2879" y="169"/>
              <a:ext cx="1242" cy="16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3" name="Oval 12"/>
            <p:cNvSpPr>
              <a:spLocks/>
            </p:cNvSpPr>
            <p:nvPr/>
          </p:nvSpPr>
          <p:spPr bwMode="auto">
            <a:xfrm>
              <a:off x="2879" y="846"/>
              <a:ext cx="1242" cy="16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2879" y="1467"/>
              <a:ext cx="1242" cy="16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3061" y="338"/>
              <a:ext cx="10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Hard Disk 01</a:t>
              </a: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3061" y="1015"/>
              <a:ext cx="10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Hard Disk 02</a:t>
              </a: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3061" y="1631"/>
              <a:ext cx="9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Hard Disk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4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RAID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Numerous configurations, we’re focusing on two:</a:t>
            </a:r>
          </a:p>
          <a:p>
            <a:pPr lvl="1"/>
            <a:r>
              <a:rPr lang="mi-NZ" altLang="en-US" dirty="0">
                <a:ea typeface="MS PGothic" charset="-128"/>
              </a:rPr>
              <a:t>RAID 0 – data stripes used to increase speed</a:t>
            </a:r>
          </a:p>
          <a:p>
            <a:pPr lvl="1"/>
            <a:r>
              <a:rPr lang="en-US" dirty="0"/>
              <a:t>RAID 1 – data redundancy used to increase reliability</a:t>
            </a:r>
          </a:p>
          <a:p>
            <a:r>
              <a:rPr lang="en-US" dirty="0"/>
              <a:t>RAID 10 combines RAID 0 and RAID 1 together</a:t>
            </a:r>
            <a:endParaRPr lang="en-AU" dirty="0"/>
          </a:p>
        </p:txBody>
      </p:sp>
      <p:pic>
        <p:nvPicPr>
          <p:cNvPr id="7" name="Picture 2" descr="http://upload.wikimedia.org/wikipedia/commons/thumb/9/9b/RAID_0.svg/150px-RAID_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5" y="4364200"/>
            <a:ext cx="1591438" cy="18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upload.wikimedia.org/wikipedia/commons/thumb/b/b7/RAID_1.svg/150px-RAID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831" y="4391651"/>
            <a:ext cx="1590110" cy="18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pload.wikimedia.org/wikipedia/en/thumb/0/07/RAID_10_6Drives.svg/450px-RAID_10_6Drive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939" y="4391651"/>
            <a:ext cx="5080941" cy="1774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7880" y="394716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RAID 10</a:t>
            </a:r>
          </a:p>
        </p:txBody>
      </p:sp>
    </p:spTree>
    <p:extLst>
      <p:ext uri="{BB962C8B-B14F-4D97-AF65-F5344CB8AC3E}">
        <p14:creationId xmlns:p14="http://schemas.microsoft.com/office/powerpoint/2010/main" val="90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Peripherals that allow the computer to receive input from the outside world, mainly from the user</a:t>
            </a:r>
          </a:p>
          <a:p>
            <a:r>
              <a:rPr lang="en-AU" dirty="0"/>
              <a:t>Common input devices:</a:t>
            </a:r>
          </a:p>
          <a:p>
            <a:pPr lvl="1"/>
            <a:r>
              <a:rPr lang="en-AU" dirty="0"/>
              <a:t>Keyboard</a:t>
            </a:r>
          </a:p>
          <a:p>
            <a:pPr lvl="1"/>
            <a:r>
              <a:rPr lang="en-AU" dirty="0"/>
              <a:t>Mouse</a:t>
            </a:r>
          </a:p>
          <a:p>
            <a:pPr lvl="1"/>
            <a:r>
              <a:rPr lang="en-AU" dirty="0"/>
              <a:t>Webcam</a:t>
            </a:r>
          </a:p>
          <a:p>
            <a:r>
              <a:rPr lang="en-AU" dirty="0"/>
              <a:t>Other input devices:</a:t>
            </a:r>
          </a:p>
          <a:p>
            <a:pPr lvl="1"/>
            <a:r>
              <a:rPr lang="en-AU" dirty="0"/>
              <a:t>Voice recognition</a:t>
            </a:r>
          </a:p>
          <a:p>
            <a:pPr lvl="1"/>
            <a:r>
              <a:rPr lang="en-AU" dirty="0"/>
              <a:t>Biometric scanners</a:t>
            </a:r>
          </a:p>
          <a:p>
            <a:pPr lvl="1"/>
            <a:r>
              <a:rPr lang="en-AU" dirty="0"/>
              <a:t>RFID tags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49" y="2404513"/>
            <a:ext cx="1834515" cy="121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474" y="3390900"/>
            <a:ext cx="1784020" cy="1276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865" y="5378160"/>
            <a:ext cx="1234629" cy="1234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349" y="4403826"/>
            <a:ext cx="2054368" cy="11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Peripherals that present information processed by the computer to the user</a:t>
            </a:r>
          </a:p>
          <a:p>
            <a:r>
              <a:rPr lang="en-AU" dirty="0"/>
              <a:t>Output devices include:</a:t>
            </a:r>
          </a:p>
          <a:p>
            <a:pPr lvl="1"/>
            <a:r>
              <a:rPr lang="en-AU" dirty="0"/>
              <a:t>Computer monitor</a:t>
            </a:r>
          </a:p>
          <a:p>
            <a:pPr lvl="1"/>
            <a:r>
              <a:rPr lang="en-AU" dirty="0"/>
              <a:t>Printer</a:t>
            </a:r>
          </a:p>
          <a:p>
            <a:pPr lvl="1"/>
            <a:r>
              <a:rPr lang="en-AU" dirty="0"/>
              <a:t>Speakers</a:t>
            </a:r>
          </a:p>
          <a:p>
            <a:pPr lvl="1"/>
            <a:r>
              <a:rPr lang="en-AU" dirty="0"/>
              <a:t>Touchscreens</a:t>
            </a:r>
          </a:p>
          <a:p>
            <a:r>
              <a:rPr lang="en-AU" dirty="0"/>
              <a:t>New forms of output include:</a:t>
            </a:r>
          </a:p>
          <a:p>
            <a:pPr lvl="1"/>
            <a:r>
              <a:rPr lang="en-AU" dirty="0"/>
              <a:t>Virtual reality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076" y="2152686"/>
            <a:ext cx="2278146" cy="2160234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069" y="3628708"/>
            <a:ext cx="1586841" cy="151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09" y="4843572"/>
            <a:ext cx="2959917" cy="1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0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Connectors and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37989"/>
          </a:xfrm>
        </p:spPr>
        <p:txBody>
          <a:bodyPr>
            <a:normAutofit/>
          </a:bodyPr>
          <a:lstStyle/>
          <a:p>
            <a:r>
              <a:rPr lang="en-AU" dirty="0"/>
              <a:t>All peripherals are connected to the motherboard via ports</a:t>
            </a:r>
          </a:p>
          <a:p>
            <a:r>
              <a:rPr lang="en-AU" dirty="0"/>
              <a:t>Ports form part of a </a:t>
            </a:r>
            <a:r>
              <a:rPr lang="en-AU" b="1" dirty="0"/>
              <a:t>bus</a:t>
            </a:r>
          </a:p>
          <a:p>
            <a:r>
              <a:rPr lang="en-AU" dirty="0"/>
              <a:t>Wired connections:</a:t>
            </a:r>
          </a:p>
          <a:p>
            <a:pPr lvl="1"/>
            <a:r>
              <a:rPr lang="en-AU" dirty="0"/>
              <a:t>USB (Universal Serial Bus)</a:t>
            </a:r>
          </a:p>
          <a:p>
            <a:pPr lvl="1"/>
            <a:r>
              <a:rPr lang="en-AU" dirty="0"/>
              <a:t>Thunderbolt high speed connector</a:t>
            </a:r>
          </a:p>
          <a:p>
            <a:pPr lvl="1"/>
            <a:r>
              <a:rPr lang="en-AU" dirty="0"/>
              <a:t>Ethernet</a:t>
            </a:r>
          </a:p>
          <a:p>
            <a:pPr lvl="1"/>
            <a:r>
              <a:rPr lang="en-AU" dirty="0"/>
              <a:t>VGA, DVI and HDMI for monitors</a:t>
            </a:r>
          </a:p>
          <a:p>
            <a:r>
              <a:rPr lang="en-AU" dirty="0"/>
              <a:t>Wireless connections:</a:t>
            </a:r>
          </a:p>
          <a:p>
            <a:pPr lvl="1"/>
            <a:r>
              <a:rPr lang="en-AU" dirty="0"/>
              <a:t>Wi-Fi</a:t>
            </a:r>
          </a:p>
          <a:p>
            <a:pPr lvl="1"/>
            <a:r>
              <a:rPr lang="en-AU" dirty="0"/>
              <a:t>Bluetooth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915" y="2057650"/>
            <a:ext cx="1549973" cy="11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1050" y="5529142"/>
            <a:ext cx="1431290" cy="74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687" y="3342821"/>
            <a:ext cx="2616200" cy="121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672" y="4662242"/>
            <a:ext cx="1025668" cy="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Computer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7"/>
            <a:ext cx="5521544" cy="4793057"/>
          </a:xfrm>
        </p:spPr>
        <p:txBody>
          <a:bodyPr/>
          <a:lstStyle/>
          <a:p>
            <a:r>
              <a:rPr lang="en-AU" dirty="0"/>
              <a:t>How much primary memory does this computer have?</a:t>
            </a:r>
          </a:p>
          <a:p>
            <a:r>
              <a:rPr lang="en-AU" dirty="0"/>
              <a:t>How many cores does the processor have?</a:t>
            </a:r>
          </a:p>
          <a:p>
            <a:r>
              <a:rPr lang="en-AU" dirty="0"/>
              <a:t>Does this computer have a motherboard?</a:t>
            </a:r>
          </a:p>
          <a:p>
            <a:r>
              <a:rPr lang="en-AU" dirty="0"/>
              <a:t>What kind of graphics card does this computer have?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704" y="129117"/>
            <a:ext cx="2462946" cy="660597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300" dirty="0"/>
              <a:t>Course coordinator and lab supervisor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Ann Cameron</a:t>
            </a:r>
          </a:p>
          <a:p>
            <a:pPr lvl="1"/>
            <a:r>
              <a:rPr lang="en-NZ" dirty="0"/>
              <a:t>303S, Level 4, room 479</a:t>
            </a:r>
          </a:p>
          <a:p>
            <a:pPr lvl="1"/>
            <a:r>
              <a:rPr lang="en-NZ" dirty="0">
                <a:hlinkClick r:id="rId3"/>
              </a:rPr>
              <a:t>a.cameron@auckland.ac.nz</a:t>
            </a:r>
            <a:endParaRPr lang="en-NZ" dirty="0"/>
          </a:p>
          <a:p>
            <a:pPr lvl="1"/>
            <a:r>
              <a:rPr lang="en-NZ" dirty="0"/>
              <a:t>Open door policy, visit anytime or email for an appointment</a:t>
            </a:r>
          </a:p>
          <a:p>
            <a:r>
              <a:rPr lang="en-NZ" dirty="0"/>
              <a:t>Contact Ann if you have questions about the course or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Computer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7"/>
            <a:ext cx="5521544" cy="519853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How much primary memory does this computer have?</a:t>
            </a:r>
          </a:p>
          <a:p>
            <a:pPr lvl="1"/>
            <a:r>
              <a:rPr lang="en-AU" dirty="0"/>
              <a:t>32GB of DDR4 RAM</a:t>
            </a:r>
          </a:p>
          <a:p>
            <a:r>
              <a:rPr lang="en-AU" dirty="0"/>
              <a:t>How many cores does the processor have?</a:t>
            </a:r>
          </a:p>
          <a:p>
            <a:pPr lvl="1"/>
            <a:r>
              <a:rPr lang="en-AU" dirty="0"/>
              <a:t>Quad = 4 cores</a:t>
            </a:r>
          </a:p>
          <a:p>
            <a:r>
              <a:rPr lang="en-AU" dirty="0"/>
              <a:t>Does this computer have a motherboard?</a:t>
            </a:r>
          </a:p>
          <a:p>
            <a:pPr lvl="1"/>
            <a:r>
              <a:rPr lang="en-AU" dirty="0"/>
              <a:t>Yes, all computers have a motherboard which connects everything together</a:t>
            </a:r>
          </a:p>
          <a:p>
            <a:r>
              <a:rPr lang="en-AU" dirty="0"/>
              <a:t>What kind of graphics card does this computer have?</a:t>
            </a:r>
          </a:p>
          <a:p>
            <a:pPr lvl="1"/>
            <a:r>
              <a:rPr lang="en-AU" dirty="0"/>
              <a:t>Discrete NVIDIA graphics card</a:t>
            </a:r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704" y="129117"/>
            <a:ext cx="2462946" cy="660597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Computers process input from the user and other sources and provide output</a:t>
            </a:r>
          </a:p>
          <a:p>
            <a:r>
              <a:rPr lang="en-AU" dirty="0"/>
              <a:t>Computer systems are designed using the principle of modularity</a:t>
            </a:r>
          </a:p>
          <a:p>
            <a:r>
              <a:rPr lang="en-AU" dirty="0"/>
              <a:t>System units are made up of a number of components working together:</a:t>
            </a:r>
          </a:p>
          <a:p>
            <a:pPr lvl="1"/>
            <a:r>
              <a:rPr lang="en-AU" dirty="0"/>
              <a:t>Power supply</a:t>
            </a:r>
          </a:p>
          <a:p>
            <a:pPr lvl="1"/>
            <a:r>
              <a:rPr lang="en-AU" dirty="0"/>
              <a:t>Motherboard</a:t>
            </a:r>
          </a:p>
          <a:p>
            <a:pPr lvl="1"/>
            <a:r>
              <a:rPr lang="en-AU" dirty="0"/>
              <a:t>CPU</a:t>
            </a:r>
          </a:p>
          <a:p>
            <a:pPr lvl="1"/>
            <a:r>
              <a:rPr lang="en-AU" dirty="0"/>
              <a:t>Primary and secondary memory</a:t>
            </a:r>
          </a:p>
          <a:p>
            <a:pPr lvl="1"/>
            <a:r>
              <a:rPr lang="en-AU" dirty="0"/>
              <a:t>Connectors and buses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271" y="4301066"/>
            <a:ext cx="2905195" cy="18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3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67767" y="284860"/>
            <a:ext cx="6347714" cy="1320800"/>
          </a:xfrm>
        </p:spPr>
        <p:txBody>
          <a:bodyPr/>
          <a:lstStyle/>
          <a:p>
            <a:r>
              <a:rPr lang="en-NZ" sz="3800" dirty="0"/>
              <a:t>Computer Science Support Network</a:t>
            </a:r>
            <a:endParaRPr lang="en-US" sz="3800" dirty="0"/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2118841" y="1792833"/>
            <a:ext cx="935038" cy="137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1853729" y="3520033"/>
            <a:ext cx="1071562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3568229" y="1769270"/>
            <a:ext cx="9271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6536382" y="3520033"/>
            <a:ext cx="9525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2118841" y="5320258"/>
            <a:ext cx="935038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316831" y="1835695"/>
            <a:ext cx="1831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 err="1">
                <a:latin typeface="Tahoma" pitchFamily="34" charset="0"/>
              </a:rPr>
              <a:t>Radu</a:t>
            </a:r>
            <a:r>
              <a:rPr lang="en-US" sz="800" dirty="0">
                <a:latin typeface="Tahoma" pitchFamily="34" charset="0"/>
              </a:rPr>
              <a:t> </a:t>
            </a:r>
            <a:r>
              <a:rPr lang="en-US" sz="800" dirty="0" err="1">
                <a:latin typeface="Tahoma" pitchFamily="34" charset="0"/>
              </a:rPr>
              <a:t>Nicolescu</a:t>
            </a:r>
            <a:endParaRPr lang="en-US" sz="800" dirty="0">
              <a:latin typeface="Tahoma" pitchFamily="34" charset="0"/>
            </a:endParaRPr>
          </a:p>
          <a:p>
            <a:pPr algn="r"/>
            <a:r>
              <a:rPr lang="en-NZ" sz="800" dirty="0"/>
              <a:t>303-587 </a:t>
            </a:r>
            <a:r>
              <a:rPr lang="en-US" sz="800" dirty="0">
                <a:latin typeface="Tahoma" pitchFamily="34" charset="0"/>
              </a:rPr>
              <a:t>Ext: 86831</a:t>
            </a:r>
          </a:p>
          <a:p>
            <a:pPr algn="r"/>
            <a:r>
              <a:rPr lang="en-US" sz="800" dirty="0">
                <a:latin typeface="Tahoma" pitchFamily="34" charset="0"/>
              </a:rPr>
              <a:t>E-mail: r.nicolescu@auckland.ac.nz</a:t>
            </a: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4566766" y="1970883"/>
            <a:ext cx="1652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Tahoma" pitchFamily="34" charset="0"/>
              </a:rPr>
              <a:t>Ann Cameron</a:t>
            </a:r>
          </a:p>
          <a:p>
            <a:r>
              <a:rPr lang="en-US" sz="800" dirty="0">
                <a:latin typeface="Tahoma" pitchFamily="34" charset="0"/>
              </a:rPr>
              <a:t>Room: 303S.479</a:t>
            </a:r>
          </a:p>
          <a:p>
            <a:r>
              <a:rPr lang="en-US" sz="800" dirty="0">
                <a:latin typeface="Tahoma" pitchFamily="34" charset="0"/>
              </a:rPr>
              <a:t>Ext: 84947</a:t>
            </a:r>
          </a:p>
          <a:p>
            <a:r>
              <a:rPr lang="en-US" sz="800" dirty="0">
                <a:latin typeface="Tahoma" pitchFamily="34" charset="0"/>
              </a:rPr>
              <a:t>E-mail: ann@cs.auckland.ac.nz</a:t>
            </a:r>
            <a:endParaRPr lang="en-NZ" sz="800" dirty="0">
              <a:latin typeface="Tahoma" pitchFamily="34" charset="0"/>
            </a:endParaRP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7461894" y="3573463"/>
            <a:ext cx="1689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Tahoma" pitchFamily="34" charset="0"/>
              </a:rPr>
              <a:t>Angela Chang</a:t>
            </a:r>
          </a:p>
          <a:p>
            <a:r>
              <a:rPr lang="en-US" sz="800" dirty="0">
                <a:latin typeface="Tahoma" pitchFamily="34" charset="0"/>
              </a:rPr>
              <a:t>Room 494</a:t>
            </a:r>
          </a:p>
          <a:p>
            <a:r>
              <a:rPr lang="en-US" sz="800" dirty="0">
                <a:latin typeface="Tahoma" pitchFamily="34" charset="0"/>
              </a:rPr>
              <a:t>Ext: 86620</a:t>
            </a:r>
          </a:p>
          <a:p>
            <a:r>
              <a:rPr lang="en-US" sz="800" dirty="0">
                <a:latin typeface="Tahoma" pitchFamily="34" charset="0"/>
              </a:rPr>
              <a:t>Email: angela@cs.auckland.ac.nz</a:t>
            </a: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7511579" y="1792833"/>
            <a:ext cx="15192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Tahoma" pitchFamily="34" charset="0"/>
              </a:rPr>
              <a:t>Pat Riddle</a:t>
            </a:r>
          </a:p>
          <a:p>
            <a:r>
              <a:rPr lang="en-US" sz="800" dirty="0">
                <a:latin typeface="Tahoma" pitchFamily="34" charset="0"/>
              </a:rPr>
              <a:t>Room: 303S.392</a:t>
            </a:r>
          </a:p>
          <a:p>
            <a:r>
              <a:rPr lang="en-US" sz="800" dirty="0">
                <a:latin typeface="Tahoma" pitchFamily="34" charset="0"/>
              </a:rPr>
              <a:t>Ext: 87093</a:t>
            </a:r>
          </a:p>
          <a:p>
            <a:r>
              <a:rPr lang="en-US" sz="800" dirty="0">
                <a:latin typeface="Tahoma" pitchFamily="34" charset="0"/>
              </a:rPr>
              <a:t>Email: </a:t>
            </a:r>
            <a:r>
              <a:rPr lang="en-US" sz="800" dirty="0" err="1">
                <a:latin typeface="Tahoma" pitchFamily="34" charset="0"/>
              </a:rPr>
              <a:t>pat@cs.auckland.ac.nz</a:t>
            </a:r>
            <a:endParaRPr lang="en-US" sz="800" dirty="0">
              <a:latin typeface="Tahoma" pitchFamily="34" charset="0"/>
            </a:endParaRPr>
          </a:p>
          <a:p>
            <a:endParaRPr lang="en-NZ" sz="800" dirty="0">
              <a:latin typeface="Tahoma" pitchFamily="34" charset="0"/>
            </a:endParaRPr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3135680" y="5320258"/>
            <a:ext cx="182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>
                <a:latin typeface="Tahoma" pitchFamily="34" charset="0"/>
              </a:rPr>
              <a:t>Andrew </a:t>
            </a:r>
            <a:r>
              <a:rPr lang="en-US" sz="800" dirty="0" err="1">
                <a:latin typeface="Tahoma" pitchFamily="34" charset="0"/>
              </a:rPr>
              <a:t>Luxton</a:t>
            </a:r>
            <a:r>
              <a:rPr lang="en-US" sz="800" dirty="0">
                <a:latin typeface="Tahoma" pitchFamily="34" charset="0"/>
              </a:rPr>
              <a:t>-Reilly.</a:t>
            </a:r>
          </a:p>
          <a:p>
            <a:pPr algn="r"/>
            <a:r>
              <a:rPr lang="en-US" sz="800" dirty="0">
                <a:latin typeface="Tahoma" pitchFamily="34" charset="0"/>
              </a:rPr>
              <a:t>Room: 303S.479</a:t>
            </a:r>
          </a:p>
          <a:p>
            <a:pPr algn="r"/>
            <a:r>
              <a:rPr lang="en-US" sz="800" dirty="0">
                <a:latin typeface="Tahoma" pitchFamily="34" charset="0"/>
              </a:rPr>
              <a:t>Ext: 85654</a:t>
            </a:r>
          </a:p>
          <a:p>
            <a:pPr algn="r"/>
            <a:r>
              <a:rPr lang="en-US" sz="800" dirty="0">
                <a:latin typeface="Tahoma" pitchFamily="34" charset="0"/>
              </a:rPr>
              <a:t>Email: andrew@cs.auckland.ac.nz</a:t>
            </a:r>
          </a:p>
          <a:p>
            <a:pPr algn="r"/>
            <a:endParaRPr lang="en-NZ" sz="800" dirty="0">
              <a:latin typeface="Tahoma" pitchFamily="34" charset="0"/>
            </a:endParaRP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318616" y="3531144"/>
            <a:ext cx="15668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Tahoma" pitchFamily="34" charset="0"/>
              </a:rPr>
              <a:t>Paul Denny</a:t>
            </a:r>
          </a:p>
          <a:p>
            <a:pPr algn="r"/>
            <a:r>
              <a:rPr lang="en-US" sz="800" dirty="0">
                <a:latin typeface="Tahoma" pitchFamily="34" charset="0"/>
              </a:rPr>
              <a:t>Room: 303S.465</a:t>
            </a:r>
          </a:p>
          <a:p>
            <a:pPr algn="r"/>
            <a:r>
              <a:rPr lang="en-US" sz="800" dirty="0">
                <a:latin typeface="Tahoma" pitchFamily="34" charset="0"/>
              </a:rPr>
              <a:t>Ext: 87087</a:t>
            </a:r>
          </a:p>
          <a:p>
            <a:pPr algn="r"/>
            <a:r>
              <a:rPr lang="en-US" sz="800" dirty="0">
                <a:latin typeface="Tahoma" pitchFamily="34" charset="0"/>
              </a:rPr>
              <a:t>Email: paul@cs.auckland.ac.nz</a:t>
            </a:r>
          </a:p>
          <a:p>
            <a:pPr algn="r"/>
            <a:endParaRPr lang="en-NZ" sz="800" dirty="0">
              <a:latin typeface="Tahoma" pitchFamily="34" charset="0"/>
            </a:endParaRPr>
          </a:p>
        </p:txBody>
      </p:sp>
      <p:sp>
        <p:nvSpPr>
          <p:cNvPr id="84" name="Text Box 44"/>
          <p:cNvSpPr txBox="1">
            <a:spLocks noChangeArrowheads="1"/>
          </p:cNvSpPr>
          <p:nvPr/>
        </p:nvSpPr>
        <p:spPr bwMode="auto">
          <a:xfrm>
            <a:off x="382957" y="5320258"/>
            <a:ext cx="1726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Tahoma" pitchFamily="34" charset="0"/>
              </a:rPr>
              <a:t>Adriana Ferraro</a:t>
            </a:r>
          </a:p>
          <a:p>
            <a:pPr algn="r"/>
            <a:r>
              <a:rPr lang="en-US" sz="800" dirty="0">
                <a:latin typeface="Tahoma" pitchFamily="34" charset="0"/>
              </a:rPr>
              <a:t>Room: 303S.490</a:t>
            </a:r>
          </a:p>
          <a:p>
            <a:pPr algn="r"/>
            <a:r>
              <a:rPr lang="en-US" sz="800" dirty="0">
                <a:latin typeface="Tahoma" pitchFamily="34" charset="0"/>
              </a:rPr>
              <a:t>Ext: 87113</a:t>
            </a:r>
          </a:p>
          <a:p>
            <a:pPr algn="r"/>
            <a:r>
              <a:rPr lang="en-US" sz="800" dirty="0">
                <a:latin typeface="Tahoma" pitchFamily="34" charset="0"/>
              </a:rPr>
              <a:t>Email: adriana@cs.auckland.ac.nz</a:t>
            </a:r>
          </a:p>
        </p:txBody>
      </p:sp>
      <p:pic>
        <p:nvPicPr>
          <p:cNvPr id="85" name="Picture 50" descr="C:\Documents and Settings\acam001\Desktop\acam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666" y="1840708"/>
            <a:ext cx="78263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 descr="C:\Documents and Settings\acam001\Desktop\kng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819" y="3591470"/>
            <a:ext cx="82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2" descr="C:\Documents and Settings\acam001\Desktop\pden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"/>
          <a:stretch>
            <a:fillRect/>
          </a:stretch>
        </p:blipFill>
        <p:spPr bwMode="auto">
          <a:xfrm>
            <a:off x="1945804" y="3591470"/>
            <a:ext cx="908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6" descr="alux0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844" y="5377408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4939406" y="5305970"/>
            <a:ext cx="10001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1" name="Picture 38" descr="ugue0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4404" y="1835695"/>
            <a:ext cx="8143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2" descr="afer02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279" y="5393283"/>
            <a:ext cx="7985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4" descr="prid01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76970"/>
            <a:ext cx="9207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6438429" y="1792833"/>
            <a:ext cx="1073150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972940" y="309237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Need to talk to someone?</a:t>
            </a:r>
          </a:p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are here to </a:t>
            </a:r>
          </a:p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help!</a:t>
            </a:r>
          </a:p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 and talk to us!</a:t>
            </a:r>
          </a:p>
        </p:txBody>
      </p:sp>
    </p:spTree>
    <p:extLst>
      <p:ext uri="{BB962C8B-B14F-4D97-AF65-F5344CB8AC3E}">
        <p14:creationId xmlns:p14="http://schemas.microsoft.com/office/powerpoint/2010/main" val="17753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Marks for COMPSCI111/111G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Theory: exam and test</a:t>
            </a:r>
          </a:p>
          <a:p>
            <a:r>
              <a:rPr lang="en-NZ" dirty="0"/>
              <a:t>Practical: labs</a:t>
            </a:r>
          </a:p>
          <a:p>
            <a:r>
              <a:rPr lang="en-NZ" b="1" dirty="0">
                <a:solidFill>
                  <a:srgbClr val="FF0000"/>
                </a:solidFill>
              </a:rPr>
              <a:t>Need to pass half of the theory and half of the practical in order to pass the course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608" y="3936143"/>
            <a:ext cx="5076000" cy="108000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Exam (60%)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2088" y="3936143"/>
            <a:ext cx="1691999" cy="108000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Test (20%)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5307" y="3936143"/>
            <a:ext cx="1691999" cy="108000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Labs (20%)</a:t>
            </a:r>
          </a:p>
        </p:txBody>
      </p:sp>
    </p:spTree>
    <p:extLst>
      <p:ext uri="{BB962C8B-B14F-4D97-AF65-F5344CB8AC3E}">
        <p14:creationId xmlns:p14="http://schemas.microsoft.com/office/powerpoint/2010/main" val="20306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 1st February, 2017 from 11:30am - </a:t>
            </a:r>
            <a:r>
              <a:rPr lang="en-US" dirty="0" smtClean="0"/>
              <a:t>12:30pm</a:t>
            </a:r>
          </a:p>
          <a:p>
            <a:r>
              <a:rPr lang="en-US" dirty="0" smtClean="0"/>
              <a:t>Location TBA</a:t>
            </a:r>
            <a:endParaRPr lang="en-NZ" dirty="0"/>
          </a:p>
          <a:p>
            <a:r>
              <a:rPr lang="en-NZ" dirty="0" smtClean="0"/>
              <a:t>Test is worth 20% of your final grade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5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An opportunity to practise what you learn in lectures</a:t>
            </a:r>
          </a:p>
          <a:p>
            <a:pPr lvl="1"/>
            <a:r>
              <a:rPr lang="en-NZ" dirty="0"/>
              <a:t>2 compulsory 3-hour labs each week</a:t>
            </a:r>
          </a:p>
          <a:p>
            <a:pPr lvl="1"/>
            <a:r>
              <a:rPr lang="en-NZ" dirty="0"/>
              <a:t>9 labs </a:t>
            </a:r>
            <a:r>
              <a:rPr lang="en-NZ" dirty="0" smtClean="0"/>
              <a:t>together worth </a:t>
            </a:r>
            <a:r>
              <a:rPr lang="en-NZ" dirty="0"/>
              <a:t>20% of final mark</a:t>
            </a:r>
          </a:p>
          <a:p>
            <a:pPr lvl="1"/>
            <a:r>
              <a:rPr lang="en-NZ" dirty="0"/>
              <a:t>10% of each lab’s mark is given for arriving on time</a:t>
            </a:r>
          </a:p>
          <a:p>
            <a:pPr lvl="1"/>
            <a:r>
              <a:rPr lang="en-NZ" dirty="0"/>
              <a:t>Hand in lab assignment before start of next lab</a:t>
            </a:r>
          </a:p>
          <a:p>
            <a:pPr lvl="1"/>
            <a:r>
              <a:rPr lang="en-US" dirty="0"/>
              <a:t>Definitely worth staying for the full 3 hours</a:t>
            </a:r>
            <a:endParaRPr lang="en-NZ" dirty="0"/>
          </a:p>
          <a:p>
            <a:r>
              <a:rPr lang="en-NZ" dirty="0"/>
              <a:t>Before labs </a:t>
            </a:r>
            <a:r>
              <a:rPr lang="en-NZ" dirty="0" smtClean="0"/>
              <a:t>start next Monday (9</a:t>
            </a:r>
            <a:r>
              <a:rPr lang="en-NZ" baseline="30000" dirty="0" smtClean="0"/>
              <a:t>th</a:t>
            </a:r>
            <a:r>
              <a:rPr lang="en-NZ" dirty="0" smtClean="0"/>
              <a:t> Jan) please</a:t>
            </a:r>
            <a:r>
              <a:rPr lang="en-NZ" dirty="0"/>
              <a:t>:</a:t>
            </a:r>
          </a:p>
          <a:p>
            <a:pPr lvl="1"/>
            <a:r>
              <a:rPr lang="en-NZ" dirty="0"/>
              <a:t>Buy this semester’s lab manual from UBS</a:t>
            </a:r>
          </a:p>
          <a:p>
            <a:pPr lvl="1"/>
            <a:r>
              <a:rPr lang="en-NZ" dirty="0"/>
              <a:t>Find the First Floor Teaching Lab (FTL - 303S-175)</a:t>
            </a:r>
          </a:p>
          <a:p>
            <a:pPr lvl="1"/>
            <a:r>
              <a:rPr lang="en-NZ" dirty="0"/>
              <a:t>Make sure you have a USB drive</a:t>
            </a:r>
          </a:p>
        </p:txBody>
      </p:sp>
    </p:spTree>
    <p:extLst>
      <p:ext uri="{BB962C8B-B14F-4D97-AF65-F5344CB8AC3E}">
        <p14:creationId xmlns:p14="http://schemas.microsoft.com/office/powerpoint/2010/main" val="4084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Date and location will be announced by the Examinations Office</a:t>
            </a:r>
          </a:p>
        </p:txBody>
      </p:sp>
    </p:spTree>
    <p:extLst>
      <p:ext uri="{BB962C8B-B14F-4D97-AF65-F5344CB8AC3E}">
        <p14:creationId xmlns:p14="http://schemas.microsoft.com/office/powerpoint/2010/main" val="35169374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 (original).pptx" id="{75CC4C8D-49D8-420D-8FCC-B62854E3FEE3}" vid="{704EEA7F-909A-4C34-94EE-6AF4686F70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 slides template</Template>
  <TotalTime>1494</TotalTime>
  <Words>1359</Words>
  <Application>Microsoft Office PowerPoint</Application>
  <PresentationFormat>On-screen Show (4:3)</PresentationFormat>
  <Paragraphs>316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Arial</vt:lpstr>
      <vt:lpstr>Calibri</vt:lpstr>
      <vt:lpstr>Helvetica</vt:lpstr>
      <vt:lpstr>Helvetica Light</vt:lpstr>
      <vt:lpstr>Tahoma</vt:lpstr>
      <vt:lpstr>Trebuchet MS</vt:lpstr>
      <vt:lpstr>Wingdings</vt:lpstr>
      <vt:lpstr>Wingdings 3</vt:lpstr>
      <vt:lpstr>ヒラギノ角ゴ ProN W3</vt:lpstr>
      <vt:lpstr>Facet</vt:lpstr>
      <vt:lpstr>Welcome to COMPSCI111/111G!</vt:lpstr>
      <vt:lpstr>Today’s class</vt:lpstr>
      <vt:lpstr>Lecturers</vt:lpstr>
      <vt:lpstr>Course coordinator and lab supervisor</vt:lpstr>
      <vt:lpstr>Computer Science Support Network</vt:lpstr>
      <vt:lpstr>Marks for COMPSCI111/111G</vt:lpstr>
      <vt:lpstr>Test</vt:lpstr>
      <vt:lpstr>Labs</vt:lpstr>
      <vt:lpstr>Exam</vt:lpstr>
      <vt:lpstr>Class representative</vt:lpstr>
      <vt:lpstr>Places to find information</vt:lpstr>
      <vt:lpstr>Computer Hardware</vt:lpstr>
      <vt:lpstr>Today’s lecture</vt:lpstr>
      <vt:lpstr>Overview of a computer</vt:lpstr>
      <vt:lpstr>Computer hardware</vt:lpstr>
      <vt:lpstr>Form factors</vt:lpstr>
      <vt:lpstr>Inside the system unit</vt:lpstr>
      <vt:lpstr>Inside a laptop</vt:lpstr>
      <vt:lpstr>Power supply unit</vt:lpstr>
      <vt:lpstr>Motherboard</vt:lpstr>
      <vt:lpstr>Central processing unit (CPU)</vt:lpstr>
      <vt:lpstr>CPUs - transistors</vt:lpstr>
      <vt:lpstr>CPUs – Moore’s Law</vt:lpstr>
      <vt:lpstr>CPUs - Moore’s Law</vt:lpstr>
      <vt:lpstr>CPUs – other measures</vt:lpstr>
      <vt:lpstr>Primary memory</vt:lpstr>
      <vt:lpstr>Secondary memory</vt:lpstr>
      <vt:lpstr>Hard Disk Drive (HDD)</vt:lpstr>
      <vt:lpstr>Solid State Drive (SSD)</vt:lpstr>
      <vt:lpstr>Memory hierarchy </vt:lpstr>
      <vt:lpstr>Memory capacity</vt:lpstr>
      <vt:lpstr>Expansion cards</vt:lpstr>
      <vt:lpstr>Graphics card</vt:lpstr>
      <vt:lpstr>Redundant Array of Independent Disks (RAID)</vt:lpstr>
      <vt:lpstr>RAID configurations</vt:lpstr>
      <vt:lpstr>Input devices</vt:lpstr>
      <vt:lpstr>Output devices</vt:lpstr>
      <vt:lpstr>Connectors and buses</vt:lpstr>
      <vt:lpstr>Computer specs</vt:lpstr>
      <vt:lpstr>Computer specs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Reuel Baptista</dc:creator>
  <cp:lastModifiedBy>Reuel Baptista</cp:lastModifiedBy>
  <cp:revision>121</cp:revision>
  <cp:lastPrinted>2017-01-01T22:24:32Z</cp:lastPrinted>
  <dcterms:created xsi:type="dcterms:W3CDTF">2015-12-03T23:38:57Z</dcterms:created>
  <dcterms:modified xsi:type="dcterms:W3CDTF">2017-01-04T23:31:30Z</dcterms:modified>
</cp:coreProperties>
</file>