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68637-5F1A-4C14-9FDC-BB01F814352B}" type="datetimeFigureOut">
              <a:rPr lang="en-NZ" smtClean="0"/>
              <a:t>9/12/2016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16FF7-6EC2-4D9C-B798-A571BD3D5CC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9625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16FF7-6EC2-4D9C-B798-A571BD3D5CC9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37652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16FF7-6EC2-4D9C-B798-A571BD3D5CC9}" type="slidenum">
              <a:rPr lang="en-NZ" smtClean="0"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024847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16FF7-6EC2-4D9C-B798-A571BD3D5CC9}" type="slidenum">
              <a:rPr lang="en-NZ" smtClean="0"/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00443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16FF7-6EC2-4D9C-B798-A571BD3D5CC9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47304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16FF7-6EC2-4D9C-B798-A571BD3D5CC9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83076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16FF7-6EC2-4D9C-B798-A571BD3D5CC9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99523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16FF7-6EC2-4D9C-B798-A571BD3D5CC9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44564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16FF7-6EC2-4D9C-B798-A571BD3D5CC9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994939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16FF7-6EC2-4D9C-B798-A571BD3D5CC9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94253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16FF7-6EC2-4D9C-B798-A571BD3D5CC9}" type="slidenum">
              <a:rPr lang="en-NZ" smtClean="0"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06727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16FF7-6EC2-4D9C-B798-A571BD3D5CC9}" type="slidenum">
              <a:rPr lang="en-NZ" smtClean="0"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57007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32F5-C861-4BB6-AF8E-914671E38C19}" type="datetime1">
              <a:rPr lang="en-NZ" smtClean="0"/>
              <a:t>9/12/2016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111 - Lecture 18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7FB2-18A3-472C-A8A0-75F82019FFB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22322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BF0A2-D61A-4D72-A2A6-916D1387124F}" type="datetime1">
              <a:rPr lang="en-NZ" smtClean="0"/>
              <a:t>9/12/2016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111 - Lecture 18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7FB2-18A3-472C-A8A0-75F82019FFB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68384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AC12C-8E5C-42C0-9818-7AC2DB0FA313}" type="datetime1">
              <a:rPr lang="en-NZ" smtClean="0"/>
              <a:t>9/12/2016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111 - Lecture 18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7FB2-18A3-472C-A8A0-75F82019FFB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21215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1325563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9171"/>
            <a:ext cx="10515600" cy="45553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B7C5B-B443-4505-A26C-ABDE761005AA}" type="datetime1">
              <a:rPr lang="en-NZ" smtClean="0"/>
              <a:t>9/12/2016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111 - Lecture 18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7FB2-18A3-472C-A8A0-75F82019FFB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00909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8BA0-020F-4482-80A9-039A556008D1}" type="datetime1">
              <a:rPr lang="en-NZ" smtClean="0"/>
              <a:t>9/12/2016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111 - Lecture 18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7FB2-18A3-472C-A8A0-75F82019FFB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6005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6BE2-50ED-402C-B9ED-B4DC2E71D9C9}" type="datetime1">
              <a:rPr lang="en-NZ" smtClean="0"/>
              <a:t>9/12/2016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111 - Lecture 18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7FB2-18A3-472C-A8A0-75F82019FFB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16337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0AD-00DF-4CD4-AC3C-64451330A4CB}" type="datetime1">
              <a:rPr lang="en-NZ" smtClean="0"/>
              <a:t>9/12/2016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111 - Lecture 18</a:t>
            </a: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7FB2-18A3-472C-A8A0-75F82019FFB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3422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29F69-6351-4FC3-A24E-9625BF47065B}" type="datetime1">
              <a:rPr lang="en-NZ" smtClean="0"/>
              <a:t>9/12/2016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111 - Lecture 18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7FB2-18A3-472C-A8A0-75F82019FFB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60745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CFAEC-99A1-431E-9981-C7EFC4DF7A40}" type="datetime1">
              <a:rPr lang="en-NZ" smtClean="0"/>
              <a:t>9/12/2016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111 - Lecture 18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7FB2-18A3-472C-A8A0-75F82019FFB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30794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D34CF-AA91-4F93-B482-1DE85E3709CB}" type="datetime1">
              <a:rPr lang="en-NZ" smtClean="0"/>
              <a:t>9/12/2016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111 - Lecture 18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7FB2-18A3-472C-A8A0-75F82019FFB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82248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29AF-6191-48BF-BA80-C98E4F48D60D}" type="datetime1">
              <a:rPr lang="en-NZ" smtClean="0"/>
              <a:t>9/12/2016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111 - Lecture 18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7FB2-18A3-472C-A8A0-75F82019FFB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04829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58B39-0ABD-47CE-A379-08E4BCB375BF}" type="datetime1">
              <a:rPr lang="en-NZ" smtClean="0"/>
              <a:t>9/12/2016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NZ" smtClean="0"/>
              <a:t>COMPSCI 111 - Lecture 18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B7FB2-18A3-472C-A8A0-75F82019FFB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3987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3084020"/>
            <a:ext cx="9144000" cy="2371119"/>
          </a:xfrm>
        </p:spPr>
        <p:txBody>
          <a:bodyPr/>
          <a:lstStyle/>
          <a:p>
            <a:r>
              <a:rPr lang="en-NZ" dirty="0" smtClean="0"/>
              <a:t>Digital Game Design</a:t>
            </a:r>
            <a:endParaRPr lang="en-NZ" dirty="0"/>
          </a:p>
        </p:txBody>
      </p:sp>
      <p:pic>
        <p:nvPicPr>
          <p:cNvPr id="1026" name="Picture 2" descr="http://img.engadget.com/common/images/306000000005227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921" y="1404173"/>
            <a:ext cx="3718156" cy="2677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25090" y="5519651"/>
            <a:ext cx="57182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Adapted from “Toward a Unified Theory of Digital Games”, </a:t>
            </a:r>
          </a:p>
          <a:p>
            <a:r>
              <a:rPr lang="en-NZ" dirty="0" smtClean="0"/>
              <a:t>P. Ralph and K. </a:t>
            </a:r>
            <a:r>
              <a:rPr lang="en-NZ" dirty="0" err="1" smtClean="0"/>
              <a:t>Monu</a:t>
            </a:r>
            <a:r>
              <a:rPr lang="en-NZ" dirty="0" smtClean="0"/>
              <a:t>, Computer Games Journal 4(1), 2015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1738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Interconnections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Game elements are interconnected</a:t>
            </a:r>
          </a:p>
          <a:p>
            <a:pPr lvl="1"/>
            <a:r>
              <a:rPr lang="en-NZ" dirty="0" smtClean="0"/>
              <a:t>Within classes and between classes</a:t>
            </a:r>
          </a:p>
          <a:p>
            <a:pPr lvl="1"/>
            <a:endParaRPr lang="en-NZ" dirty="0"/>
          </a:p>
          <a:p>
            <a:pPr marL="0" indent="0">
              <a:buNone/>
            </a:pP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2244" y="1238596"/>
            <a:ext cx="4551556" cy="5178829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6C7B4-E19D-45AC-A2DA-A7153E6C0CAD}" type="datetime1">
              <a:rPr lang="en-NZ" smtClean="0"/>
              <a:t>9/12/2016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111 - Lecture 18</a:t>
            </a: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7FB2-18A3-472C-A8A0-75F82019FFBB}" type="slidenum">
              <a:rPr lang="en-NZ" smtClean="0"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9543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Bad Game Design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Often occurs as a misalignment  game elements</a:t>
            </a:r>
            <a:endParaRPr lang="en-NZ" dirty="0"/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r>
              <a:rPr lang="en-NZ" dirty="0" smtClean="0"/>
              <a:t>Examples:</a:t>
            </a:r>
          </a:p>
          <a:p>
            <a:pPr lvl="1"/>
            <a:r>
              <a:rPr lang="en-NZ" dirty="0" smtClean="0"/>
              <a:t>Game mechanics and embedded narrative (</a:t>
            </a:r>
            <a:r>
              <a:rPr lang="en-NZ" dirty="0"/>
              <a:t>l</a:t>
            </a:r>
            <a:r>
              <a:rPr lang="en-NZ" dirty="0" smtClean="0"/>
              <a:t>udonarrative dissonance)</a:t>
            </a:r>
          </a:p>
          <a:p>
            <a:pPr lvl="1"/>
            <a:r>
              <a:rPr lang="en-NZ" dirty="0" smtClean="0"/>
              <a:t>Game mechanics and emergent narrative</a:t>
            </a:r>
          </a:p>
          <a:p>
            <a:pPr lvl="1"/>
            <a:r>
              <a:rPr lang="en-NZ" dirty="0" smtClean="0"/>
              <a:t>Game mechanics and aesthetics</a:t>
            </a:r>
          </a:p>
          <a:p>
            <a:pPr lvl="1"/>
            <a:r>
              <a:rPr lang="en-NZ" dirty="0" smtClean="0"/>
              <a:t>Dynamics and aesthetics</a:t>
            </a:r>
          </a:p>
          <a:p>
            <a:pPr lvl="1"/>
            <a:r>
              <a:rPr lang="en-NZ" dirty="0" smtClean="0"/>
              <a:t>Game mechanics and technology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5553-6327-4E6B-96F1-33E534D4325C}" type="datetime1">
              <a:rPr lang="en-NZ" smtClean="0"/>
              <a:t>9/12/2016</a:t>
            </a:fld>
            <a:endParaRPr lang="en-N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111 - Lecture 18</a:t>
            </a:r>
            <a:endParaRPr lang="en-N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7FB2-18A3-472C-A8A0-75F82019FFBB}" type="slidenum">
              <a:rPr lang="en-NZ" smtClean="0"/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1395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What is Game Design?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What is a game?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NZ" dirty="0" smtClean="0"/>
              <a:t>A set of  interconnected elements for structuring play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NZ" dirty="0" smtClean="0"/>
              <a:t>An event where one or more players interact with a play structuring system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 smtClean="0"/>
              <a:t>What is a game element?</a:t>
            </a:r>
          </a:p>
          <a:p>
            <a:pPr lvl="1"/>
            <a:r>
              <a:rPr lang="en-NZ" dirty="0" smtClean="0"/>
              <a:t>Anything that is “found in most (but not necessarily all) games, readily associated with games and found to play a significant role in gameplay”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 smtClean="0"/>
              <a:t>Game design involves creating a system of game elements to facilitate interaction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321D-01DD-4B22-B93D-0484479D7E7A}" type="datetime1">
              <a:rPr lang="en-NZ" smtClean="0"/>
              <a:t>9/12/2016</a:t>
            </a:fld>
            <a:endParaRPr lang="en-N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111 - Lecture 18</a:t>
            </a:r>
            <a:endParaRPr lang="en-N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7FB2-18A3-472C-A8A0-75F82019FFBB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2152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Game Element Classes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9171"/>
            <a:ext cx="5421284" cy="45553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NZ" dirty="0" smtClean="0"/>
              <a:t>Artifacts</a:t>
            </a:r>
          </a:p>
          <a:p>
            <a:pPr lvl="1"/>
            <a:r>
              <a:rPr lang="en-NZ" dirty="0" smtClean="0"/>
              <a:t>Artificial objects and systems used to structure play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 smtClean="0"/>
              <a:t>Players</a:t>
            </a:r>
          </a:p>
          <a:p>
            <a:pPr lvl="1"/>
            <a:r>
              <a:rPr lang="en-NZ" dirty="0" smtClean="0"/>
              <a:t>Human or non-human agents who use game artifacts to structure play</a:t>
            </a:r>
            <a:endParaRPr lang="en-NZ" dirty="0"/>
          </a:p>
          <a:p>
            <a:pPr marL="0" indent="0">
              <a:buNone/>
            </a:pPr>
            <a:r>
              <a:rPr lang="en-NZ" dirty="0" smtClean="0"/>
              <a:t/>
            </a:r>
            <a:br>
              <a:rPr lang="en-NZ" dirty="0" smtClean="0"/>
            </a:br>
            <a:r>
              <a:rPr lang="en-NZ" dirty="0" smtClean="0"/>
              <a:t>Experience</a:t>
            </a:r>
          </a:p>
          <a:p>
            <a:pPr lvl="1"/>
            <a:r>
              <a:rPr lang="en-NZ" dirty="0" smtClean="0"/>
              <a:t>Elements that emerge from player-</a:t>
            </a:r>
            <a:r>
              <a:rPr lang="en-NZ" dirty="0" err="1" smtClean="0"/>
              <a:t>artifact</a:t>
            </a:r>
            <a:r>
              <a:rPr lang="en-NZ" dirty="0" smtClean="0"/>
              <a:t> interaction</a:t>
            </a: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9484" y="2337608"/>
            <a:ext cx="5848350" cy="2324100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28BE3-B8D9-4929-92B4-C02CBDA08346}" type="datetime1">
              <a:rPr lang="en-NZ" smtClean="0"/>
              <a:t>9/12/2016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111 - Lecture 18</a:t>
            </a: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7FB2-18A3-472C-A8A0-75F82019FFBB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393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Artifact Elements</a:t>
            </a:r>
            <a:endParaRPr lang="en-N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786195"/>
              </p:ext>
            </p:extLst>
          </p:nvPr>
        </p:nvGraphicFramePr>
        <p:xfrm>
          <a:off x="979514" y="1712826"/>
          <a:ext cx="9918471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6376"/>
                <a:gridCol w="3129946"/>
                <a:gridCol w="404214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>
                          <a:solidFill>
                            <a:schemeClr val="tx1"/>
                          </a:solidFill>
                        </a:rPr>
                        <a:t>Element</a:t>
                      </a:r>
                      <a:endParaRPr lang="en-N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>
                          <a:solidFill>
                            <a:schemeClr val="tx1"/>
                          </a:solidFill>
                        </a:rPr>
                        <a:t>Definition</a:t>
                      </a:r>
                      <a:endParaRPr lang="en-N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>
                          <a:solidFill>
                            <a:schemeClr val="tx1"/>
                          </a:solidFill>
                        </a:rPr>
                        <a:t>Examples</a:t>
                      </a:r>
                      <a:endParaRPr lang="en-N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Game mechanics</a:t>
                      </a:r>
                      <a:endParaRPr lang="en-N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NZ" dirty="0" smtClean="0"/>
                        <a:t>Elements used by game developers to challenge </a:t>
                      </a:r>
                      <a:r>
                        <a:rPr lang="en-NZ" baseline="0" dirty="0" smtClean="0"/>
                        <a:t>players</a:t>
                      </a:r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NZ" dirty="0" smtClean="0"/>
                        <a:t>Quest, combo, puzzle,</a:t>
                      </a:r>
                      <a:r>
                        <a:rPr lang="en-NZ" baseline="0" dirty="0" smtClean="0"/>
                        <a:t> timer, skill, randomness, level, loot drop</a:t>
                      </a:r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Narrative</a:t>
                      </a:r>
                      <a:r>
                        <a:rPr lang="en-NZ" baseline="0" dirty="0" smtClean="0"/>
                        <a:t> mechanics</a:t>
                      </a:r>
                      <a:endParaRPr lang="en-N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NZ" dirty="0" smtClean="0"/>
                        <a:t>Elements used by game developers</a:t>
                      </a:r>
                      <a:r>
                        <a:rPr lang="en-NZ" baseline="0" dirty="0" smtClean="0"/>
                        <a:t> to advance plot</a:t>
                      </a:r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NZ" dirty="0" smtClean="0"/>
                        <a:t>Dialogue, comm chatter,</a:t>
                      </a:r>
                      <a:r>
                        <a:rPr lang="en-NZ" baseline="0" dirty="0" smtClean="0"/>
                        <a:t> audio log, video log, moral choice, codex entry</a:t>
                      </a:r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Technology</a:t>
                      </a:r>
                      <a:endParaRPr lang="en-N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NZ" dirty="0" smtClean="0"/>
                        <a:t>Tangible or intangible</a:t>
                      </a:r>
                      <a:r>
                        <a:rPr lang="en-NZ" baseline="0" dirty="0" smtClean="0"/>
                        <a:t> artifacts used to deliver game elements or play the game</a:t>
                      </a:r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NZ" dirty="0" smtClean="0"/>
                        <a:t>Gamepad, mouse, keyboard, tablet, smart phone, game engine, programming language</a:t>
                      </a:r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Embedded narratives</a:t>
                      </a:r>
                      <a:endParaRPr lang="en-N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NZ" dirty="0" smtClean="0"/>
                        <a:t>Stories</a:t>
                      </a:r>
                      <a:r>
                        <a:rPr lang="en-NZ" baseline="0" dirty="0" smtClean="0"/>
                        <a:t> told by the developers to players through narrative and game mechanics</a:t>
                      </a:r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NZ" dirty="0" smtClean="0"/>
                        <a:t>Overall story told through cut</a:t>
                      </a:r>
                      <a:r>
                        <a:rPr lang="en-NZ" baseline="0" dirty="0" smtClean="0"/>
                        <a:t> scenes, dialogue, codex entries, and game progression</a:t>
                      </a:r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46C7-54CD-432A-8CC6-D03C5FA8DEC7}" type="datetime1">
              <a:rPr lang="en-NZ" smtClean="0"/>
              <a:t>9/12/2016</a:t>
            </a:fld>
            <a:endParaRPr lang="en-N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111 - Lecture 18</a:t>
            </a:r>
            <a:endParaRPr lang="en-N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7FB2-18A3-472C-A8A0-75F82019FFBB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897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Experience Elements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NZ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1650668"/>
              </p:ext>
            </p:extLst>
          </p:nvPr>
        </p:nvGraphicFramePr>
        <p:xfrm>
          <a:off x="1136764" y="1812579"/>
          <a:ext cx="9918471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6376"/>
                <a:gridCol w="3129946"/>
                <a:gridCol w="404214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>
                          <a:solidFill>
                            <a:schemeClr val="tx1"/>
                          </a:solidFill>
                        </a:rPr>
                        <a:t>Element</a:t>
                      </a:r>
                      <a:endParaRPr lang="en-N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>
                          <a:solidFill>
                            <a:schemeClr val="tx1"/>
                          </a:solidFill>
                        </a:rPr>
                        <a:t>Definition</a:t>
                      </a:r>
                      <a:endParaRPr lang="en-N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>
                          <a:solidFill>
                            <a:schemeClr val="tx1"/>
                          </a:solidFill>
                        </a:rPr>
                        <a:t>Examples</a:t>
                      </a:r>
                      <a:endParaRPr lang="en-N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Dynamics</a:t>
                      </a:r>
                      <a:endParaRPr lang="en-N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NZ" dirty="0" smtClean="0"/>
                        <a:t>Emergent behaviour</a:t>
                      </a:r>
                      <a:r>
                        <a:rPr lang="en-NZ" baseline="0" dirty="0" smtClean="0"/>
                        <a:t> of both the game and the player during player-game interaction</a:t>
                      </a:r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NZ" dirty="0" smtClean="0"/>
                        <a:t>Twitch</a:t>
                      </a:r>
                      <a:r>
                        <a:rPr lang="en-NZ" baseline="0" dirty="0" smtClean="0"/>
                        <a:t> gameplay, strategic gameplay, grinding, difficulty, balance, immersion</a:t>
                      </a:r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Emergent</a:t>
                      </a:r>
                      <a:r>
                        <a:rPr lang="en-NZ" baseline="0" dirty="0" smtClean="0"/>
                        <a:t> narratives</a:t>
                      </a:r>
                      <a:endParaRPr lang="en-N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NZ" dirty="0" smtClean="0"/>
                        <a:t>A meaningful sequence of events that emerges</a:t>
                      </a:r>
                      <a:r>
                        <a:rPr lang="en-NZ" baseline="0" dirty="0" smtClean="0"/>
                        <a:t> during player-game interaction</a:t>
                      </a:r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NZ" dirty="0" smtClean="0"/>
                        <a:t>EVO</a:t>
                      </a:r>
                      <a:r>
                        <a:rPr lang="en-NZ" baseline="0" dirty="0" smtClean="0"/>
                        <a:t> 2004 Moment # 37</a:t>
                      </a:r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3F15-AE1A-45DD-B826-2ED6CD1E1E0E}" type="datetime1">
              <a:rPr lang="en-NZ" smtClean="0"/>
              <a:t>9/12/2016</a:t>
            </a:fld>
            <a:endParaRPr lang="en-N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111 - Lecture 18</a:t>
            </a:r>
            <a:endParaRPr lang="en-N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7FB2-18A3-472C-A8A0-75F82019FFBB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7046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Player Elements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9845112"/>
              </p:ext>
            </p:extLst>
          </p:nvPr>
        </p:nvGraphicFramePr>
        <p:xfrm>
          <a:off x="1192356" y="1773844"/>
          <a:ext cx="9807288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2400"/>
                <a:gridCol w="3333403"/>
                <a:gridCol w="39114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>
                          <a:solidFill>
                            <a:schemeClr val="tx1"/>
                          </a:solidFill>
                        </a:rPr>
                        <a:t>Element</a:t>
                      </a:r>
                      <a:endParaRPr lang="en-N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>
                          <a:solidFill>
                            <a:schemeClr val="tx1"/>
                          </a:solidFill>
                        </a:rPr>
                        <a:t>Definition</a:t>
                      </a:r>
                      <a:endParaRPr lang="en-N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>
                          <a:solidFill>
                            <a:schemeClr val="tx1"/>
                          </a:solidFill>
                        </a:rPr>
                        <a:t>Examples</a:t>
                      </a:r>
                      <a:endParaRPr lang="en-N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Aesthetics</a:t>
                      </a:r>
                      <a:endParaRPr lang="en-N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NZ" dirty="0" smtClean="0"/>
                        <a:t>The emotions evoked by a game</a:t>
                      </a:r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NZ" dirty="0" smtClean="0"/>
                        <a:t>Challenge, competition, drama, exploration, horror, humour,</a:t>
                      </a:r>
                      <a:r>
                        <a:rPr lang="en-NZ" baseline="0" dirty="0" smtClean="0"/>
                        <a:t> fellowship</a:t>
                      </a:r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Interpreted narrative</a:t>
                      </a:r>
                      <a:endParaRPr lang="en-N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NZ" dirty="0" smtClean="0"/>
                        <a:t>A player’s mental representations and interpretations of a game’s intended or emergent narratives</a:t>
                      </a:r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NZ" dirty="0" smtClean="0"/>
                        <a:t>Player interpretation of twist</a:t>
                      </a:r>
                      <a:r>
                        <a:rPr lang="en-NZ" baseline="0" dirty="0" smtClean="0"/>
                        <a:t> or ambiguous game endings</a:t>
                      </a:r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6806-0B04-4F9E-932C-D97098DC1A2A}" type="datetime1">
              <a:rPr lang="en-NZ" smtClean="0"/>
              <a:t>9/12/2016</a:t>
            </a:fld>
            <a:endParaRPr lang="en-N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111 - Lecture 18</a:t>
            </a:r>
            <a:endParaRPr lang="en-N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7FB2-18A3-472C-A8A0-75F82019FFBB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7401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Game and Narrative Mechanics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Game mechanics challenge the player while narrative mechanics advance the plot of a game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 smtClean="0"/>
              <a:t>Not mutually exclusive – an element can be a game </a:t>
            </a:r>
            <a:r>
              <a:rPr lang="en-NZ" i="1" dirty="0" smtClean="0"/>
              <a:t>and</a:t>
            </a:r>
            <a:r>
              <a:rPr lang="en-NZ" dirty="0" smtClean="0"/>
              <a:t> a narrative mechanic</a:t>
            </a:r>
          </a:p>
          <a:p>
            <a:pPr marL="0" indent="0">
              <a:buNone/>
            </a:pPr>
            <a:endParaRPr lang="en-NZ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8053-7CB5-4376-8C39-1F9EF0B90A29}" type="datetime1">
              <a:rPr lang="en-NZ" smtClean="0"/>
              <a:t>9/12/2016</a:t>
            </a:fld>
            <a:endParaRPr lang="en-N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111 - Lecture 18</a:t>
            </a:r>
            <a:endParaRPr lang="en-N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7FB2-18A3-472C-A8A0-75F82019FFBB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9537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Narrative Examples</a:t>
            </a:r>
            <a:endParaRPr lang="en-N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13510" y="1963336"/>
            <a:ext cx="10515600" cy="2690227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849D-4FD7-43A3-A47C-2AC543951959}" type="datetime1">
              <a:rPr lang="en-NZ" smtClean="0"/>
              <a:t>9/12/2016</a:t>
            </a:fld>
            <a:endParaRPr lang="en-N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111 - Lecture 18</a:t>
            </a:r>
            <a:endParaRPr lang="en-N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7FB2-18A3-472C-A8A0-75F82019FFBB}" type="slidenum">
              <a:rPr lang="en-NZ" smtClean="0"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17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Aesthetics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6786"/>
            <a:ext cx="10515600" cy="455537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NZ" sz="2000" dirty="0" smtClean="0"/>
              <a:t>Sensation – game as sense-pleasure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2000" dirty="0" smtClean="0"/>
              <a:t>Fantasy – game as make-believe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2000" dirty="0" smtClean="0"/>
              <a:t>Narrative – game as drama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2000" dirty="0" smtClean="0"/>
              <a:t>Challenge – game as obstacle course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2000" dirty="0" smtClean="0"/>
              <a:t>Fellowship – game as social framework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2000" dirty="0" smtClean="0"/>
              <a:t>Discovery – game as uncharted territory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2000" dirty="0" smtClean="0"/>
              <a:t>Expression – game as self-discovery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2000" dirty="0" smtClean="0"/>
              <a:t>Submission – game as pastime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2000" dirty="0" smtClean="0"/>
              <a:t>Competition – game as dominance</a:t>
            </a:r>
          </a:p>
          <a:p>
            <a:pPr marL="514350" indent="-514350">
              <a:buFont typeface="+mj-lt"/>
              <a:buAutoNum type="arabicPeriod"/>
            </a:pPr>
            <a:endParaRPr lang="en-NZ" sz="400" dirty="0"/>
          </a:p>
          <a:p>
            <a:pPr marL="0" indent="0">
              <a:buNone/>
            </a:pPr>
            <a:r>
              <a:rPr lang="en-NZ" sz="2000" dirty="0" smtClean="0"/>
              <a:t>A game can evoke multiple aesthetics</a:t>
            </a:r>
          </a:p>
          <a:p>
            <a:pPr lvl="1"/>
            <a:r>
              <a:rPr lang="en-NZ" sz="2000" dirty="0" smtClean="0"/>
              <a:t>Aesthetics are player specific</a:t>
            </a:r>
          </a:p>
        </p:txBody>
      </p:sp>
      <p:pic>
        <p:nvPicPr>
          <p:cNvPr id="2050" name="Picture 2" descr="http://theawesomer.com/photos/2012/02/290212_the_scared_gamer_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261" y="1724891"/>
            <a:ext cx="4142105" cy="3451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F424-6944-4C43-98B5-7C685BF2E8BF}" type="datetime1">
              <a:rPr lang="en-NZ" smtClean="0"/>
              <a:t>9/12/2016</a:t>
            </a:fld>
            <a:endParaRPr lang="en-N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111 - Lecture 18</a:t>
            </a:r>
            <a:endParaRPr lang="en-N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7FB2-18A3-472C-A8A0-75F82019FFBB}" type="slidenum">
              <a:rPr lang="en-NZ" smtClean="0"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4231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9944</TotalTime>
  <Words>563</Words>
  <Application>Microsoft Office PowerPoint</Application>
  <PresentationFormat>Widescreen</PresentationFormat>
  <Paragraphs>127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Digital Game Design</vt:lpstr>
      <vt:lpstr>What is Game Design?</vt:lpstr>
      <vt:lpstr>Game Element Classes</vt:lpstr>
      <vt:lpstr>Artifact Elements</vt:lpstr>
      <vt:lpstr>Experience Elements</vt:lpstr>
      <vt:lpstr>Player Elements</vt:lpstr>
      <vt:lpstr>Game and Narrative Mechanics</vt:lpstr>
      <vt:lpstr>Narrative Examples</vt:lpstr>
      <vt:lpstr>Aesthetics</vt:lpstr>
      <vt:lpstr>Interconnections</vt:lpstr>
      <vt:lpstr>Bad Game Design</vt:lpstr>
    </vt:vector>
  </TitlesOfParts>
  <Company>The University of Auckland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Game Design</dc:title>
  <dc:creator>Damir Azhar</dc:creator>
  <cp:lastModifiedBy>Damir Azhar</cp:lastModifiedBy>
  <cp:revision>34</cp:revision>
  <dcterms:created xsi:type="dcterms:W3CDTF">2016-08-30T02:29:53Z</dcterms:created>
  <dcterms:modified xsi:type="dcterms:W3CDTF">2016-12-09T03:24:32Z</dcterms:modified>
</cp:coreProperties>
</file>