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8637-5F1A-4C14-9FDC-BB01F814352B}" type="datetimeFigureOut">
              <a:rPr lang="en-NZ" smtClean="0"/>
              <a:t>9/12/2016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16FF7-6EC2-4D9C-B798-A571BD3D5CC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9625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7652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2484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0443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730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3076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9523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4564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9493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4253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672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16FF7-6EC2-4D9C-B798-A571BD3D5CC9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700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32F5-C861-4BB6-AF8E-914671E38C19}" type="datetime1">
              <a:rPr lang="en-NZ" smtClean="0"/>
              <a:t>9/12/2016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2322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F0A2-D61A-4D72-A2A6-916D1387124F}" type="datetime1">
              <a:rPr lang="en-NZ" smtClean="0"/>
              <a:t>9/12/2016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838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AC12C-8E5C-42C0-9818-7AC2DB0FA313}" type="datetime1">
              <a:rPr lang="en-NZ" smtClean="0"/>
              <a:t>9/12/2016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121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9171"/>
            <a:ext cx="10515600" cy="4555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7C5B-B443-4505-A26C-ABDE761005AA}" type="datetime1">
              <a:rPr lang="en-NZ" smtClean="0"/>
              <a:t>9/12/2016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0909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8BA0-020F-4482-80A9-039A556008D1}" type="datetime1">
              <a:rPr lang="en-NZ" smtClean="0"/>
              <a:t>9/12/2016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00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6BE2-50ED-402C-B9ED-B4DC2E71D9C9}" type="datetime1">
              <a:rPr lang="en-NZ" smtClean="0"/>
              <a:t>9/12/2016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633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0AD-00DF-4CD4-AC3C-64451330A4CB}" type="datetime1">
              <a:rPr lang="en-NZ" smtClean="0"/>
              <a:t>9/12/2016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42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9F69-6351-4FC3-A24E-9625BF47065B}" type="datetime1">
              <a:rPr lang="en-NZ" smtClean="0"/>
              <a:t>9/12/2016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074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FAEC-99A1-431E-9981-C7EFC4DF7A40}" type="datetime1">
              <a:rPr lang="en-NZ" smtClean="0"/>
              <a:t>9/12/2016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079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34CF-AA91-4F93-B482-1DE85E3709CB}" type="datetime1">
              <a:rPr lang="en-NZ" smtClean="0"/>
              <a:t>9/12/2016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224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9AF-6191-48BF-BA80-C98E4F48D60D}" type="datetime1">
              <a:rPr lang="en-NZ" smtClean="0"/>
              <a:t>9/12/2016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482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58B39-0ABD-47CE-A379-08E4BCB375BF}" type="datetime1">
              <a:rPr lang="en-NZ" smtClean="0"/>
              <a:t>9/12/2016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B7FB2-18A3-472C-A8A0-75F82019FF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98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3084020"/>
            <a:ext cx="9144000" cy="2371119"/>
          </a:xfrm>
        </p:spPr>
        <p:txBody>
          <a:bodyPr/>
          <a:lstStyle/>
          <a:p>
            <a:r>
              <a:rPr lang="en-NZ" dirty="0" smtClean="0"/>
              <a:t>Digital Game Design</a:t>
            </a:r>
            <a:endParaRPr lang="en-NZ" dirty="0"/>
          </a:p>
        </p:txBody>
      </p:sp>
      <p:pic>
        <p:nvPicPr>
          <p:cNvPr id="1026" name="Picture 2" descr="http://img.engadget.com/common/images/30600000000522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921" y="1404173"/>
            <a:ext cx="3718156" cy="267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25090" y="5519651"/>
            <a:ext cx="5718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Adapted from “Toward a Unified Theory of Digital Games”, </a:t>
            </a:r>
          </a:p>
          <a:p>
            <a:r>
              <a:rPr lang="en-NZ" dirty="0" smtClean="0"/>
              <a:t>P. Ralph and K. </a:t>
            </a:r>
            <a:r>
              <a:rPr lang="en-NZ" dirty="0" err="1" smtClean="0"/>
              <a:t>Monu</a:t>
            </a:r>
            <a:r>
              <a:rPr lang="en-NZ" dirty="0" smtClean="0"/>
              <a:t>, Computer Games Journal 4(1), 2015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173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Interconnections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Game elements are interconnected</a:t>
            </a:r>
          </a:p>
          <a:p>
            <a:pPr lvl="1"/>
            <a:r>
              <a:rPr lang="en-NZ" dirty="0" smtClean="0"/>
              <a:t>Within classes and between classes</a:t>
            </a:r>
          </a:p>
          <a:p>
            <a:pPr lvl="1"/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244" y="1238596"/>
            <a:ext cx="4551556" cy="5178829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C7B4-E19D-45AC-A2DA-A7153E6C0CAD}" type="datetime1">
              <a:rPr lang="en-NZ" smtClean="0"/>
              <a:t>9/12/2016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54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Bad Game Design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Often occurs as a misalignment  game elements</a:t>
            </a: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Examples:</a:t>
            </a:r>
          </a:p>
          <a:p>
            <a:pPr lvl="1"/>
            <a:r>
              <a:rPr lang="en-NZ" dirty="0" smtClean="0"/>
              <a:t>Game mechanics and embedded narrative (</a:t>
            </a:r>
            <a:r>
              <a:rPr lang="en-NZ" dirty="0"/>
              <a:t>l</a:t>
            </a:r>
            <a:r>
              <a:rPr lang="en-NZ" dirty="0" smtClean="0"/>
              <a:t>udonarrative dissonance)</a:t>
            </a:r>
          </a:p>
          <a:p>
            <a:pPr lvl="1"/>
            <a:r>
              <a:rPr lang="en-NZ" dirty="0" smtClean="0"/>
              <a:t>Game mechanics and emergent narrative</a:t>
            </a:r>
          </a:p>
          <a:p>
            <a:pPr lvl="1"/>
            <a:r>
              <a:rPr lang="en-NZ" dirty="0" smtClean="0"/>
              <a:t>Game mechanics and aesthetics</a:t>
            </a:r>
          </a:p>
          <a:p>
            <a:pPr lvl="1"/>
            <a:r>
              <a:rPr lang="en-NZ" dirty="0" smtClean="0"/>
              <a:t>Dynamics and aesthetics</a:t>
            </a:r>
          </a:p>
          <a:p>
            <a:pPr lvl="1"/>
            <a:r>
              <a:rPr lang="en-NZ" dirty="0" smtClean="0"/>
              <a:t>Game mechanics and technology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5553-6327-4E6B-96F1-33E534D4325C}" type="datetime1">
              <a:rPr lang="en-NZ" smtClean="0"/>
              <a:t>9/12/2016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395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Game Design?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What is a game?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Z" dirty="0" smtClean="0"/>
              <a:t>A set of  interconnected elements for structuring play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NZ" dirty="0" smtClean="0"/>
              <a:t>An event where one or more players interact with a play structuring system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What is a game element?</a:t>
            </a:r>
          </a:p>
          <a:p>
            <a:pPr lvl="1"/>
            <a:r>
              <a:rPr lang="en-NZ" dirty="0" smtClean="0"/>
              <a:t>Anything that is “found in most (but not necessarily all) games, readily associated with games and found to play a significant role in gameplay”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Game design involves creating a system of game elements to facilitate interaction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321D-01DD-4B22-B93D-0484479D7E7A}" type="datetime1">
              <a:rPr lang="en-NZ" smtClean="0"/>
              <a:t>9/12/2016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15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Game Element Classes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9171"/>
            <a:ext cx="5421284" cy="45553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dirty="0" smtClean="0"/>
              <a:t>Artifacts</a:t>
            </a:r>
          </a:p>
          <a:p>
            <a:pPr lvl="1"/>
            <a:r>
              <a:rPr lang="en-NZ" dirty="0" smtClean="0"/>
              <a:t>Artificial objects and systems used to structure play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Players</a:t>
            </a:r>
          </a:p>
          <a:p>
            <a:pPr lvl="1"/>
            <a:r>
              <a:rPr lang="en-NZ" dirty="0" smtClean="0"/>
              <a:t>Human or non-human agents who use game artifacts to structure play</a:t>
            </a:r>
            <a:endParaRPr lang="en-NZ" dirty="0"/>
          </a:p>
          <a:p>
            <a:pPr marL="0" indent="0">
              <a:buNone/>
            </a:pPr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Experience</a:t>
            </a:r>
          </a:p>
          <a:p>
            <a:pPr lvl="1"/>
            <a:r>
              <a:rPr lang="en-NZ" dirty="0" smtClean="0"/>
              <a:t>Elements that emerge from player-</a:t>
            </a:r>
            <a:r>
              <a:rPr lang="en-NZ" dirty="0" err="1" smtClean="0"/>
              <a:t>artifact</a:t>
            </a:r>
            <a:r>
              <a:rPr lang="en-NZ" dirty="0" smtClean="0"/>
              <a:t> interaction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484" y="2337608"/>
            <a:ext cx="5848350" cy="232410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8BE3-B8D9-4929-92B4-C02CBDA08346}" type="datetime1">
              <a:rPr lang="en-NZ" smtClean="0"/>
              <a:t>9/12/2016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93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Artifact Elements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786195"/>
              </p:ext>
            </p:extLst>
          </p:nvPr>
        </p:nvGraphicFramePr>
        <p:xfrm>
          <a:off x="979514" y="1712826"/>
          <a:ext cx="9918471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376"/>
                <a:gridCol w="3129946"/>
                <a:gridCol w="40421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Element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Game mechanics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Elements used by game developers to challenge </a:t>
                      </a:r>
                      <a:r>
                        <a:rPr lang="en-NZ" baseline="0" dirty="0" smtClean="0"/>
                        <a:t>players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Quest, combo, puzzle,</a:t>
                      </a:r>
                      <a:r>
                        <a:rPr lang="en-NZ" baseline="0" dirty="0" smtClean="0"/>
                        <a:t> timer, skill, randomness, level, loot drop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Narrative</a:t>
                      </a:r>
                      <a:r>
                        <a:rPr lang="en-NZ" baseline="0" dirty="0" smtClean="0"/>
                        <a:t> mechanics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Elements used by game developers</a:t>
                      </a:r>
                      <a:r>
                        <a:rPr lang="en-NZ" baseline="0" dirty="0" smtClean="0"/>
                        <a:t> to advance plot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Dialogue, comm chatter,</a:t>
                      </a:r>
                      <a:r>
                        <a:rPr lang="en-NZ" baseline="0" dirty="0" smtClean="0"/>
                        <a:t> audio log, video log, moral choice, codex entry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Technology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Tangible or intangible</a:t>
                      </a:r>
                      <a:r>
                        <a:rPr lang="en-NZ" baseline="0" dirty="0" smtClean="0"/>
                        <a:t> artifacts used to deliver game elements or play the game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Gamepad, mouse, keyboard, tablet, smart phone, game engine, programming language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Embedded narratives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Stories</a:t>
                      </a:r>
                      <a:r>
                        <a:rPr lang="en-NZ" baseline="0" dirty="0" smtClean="0"/>
                        <a:t> told by the developers to players through narrative and game mechanics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Overall story told through cut</a:t>
                      </a:r>
                      <a:r>
                        <a:rPr lang="en-NZ" baseline="0" dirty="0" smtClean="0"/>
                        <a:t> scenes, dialogue, codex entries, and game progression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6C7-54CD-432A-8CC6-D03C5FA8DEC7}" type="datetime1">
              <a:rPr lang="en-NZ" smtClean="0"/>
              <a:t>9/12/2016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97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Experience Elements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650668"/>
              </p:ext>
            </p:extLst>
          </p:nvPr>
        </p:nvGraphicFramePr>
        <p:xfrm>
          <a:off x="1136764" y="1812579"/>
          <a:ext cx="9918471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376"/>
                <a:gridCol w="3129946"/>
                <a:gridCol w="40421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Element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Dynamics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Emergent behaviour</a:t>
                      </a:r>
                      <a:r>
                        <a:rPr lang="en-NZ" baseline="0" dirty="0" smtClean="0"/>
                        <a:t> of both the game and the player during player-game interaction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Twitch</a:t>
                      </a:r>
                      <a:r>
                        <a:rPr lang="en-NZ" baseline="0" dirty="0" smtClean="0"/>
                        <a:t> gameplay, strategic gameplay, grinding, difficulty, balance, immersion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Emergent</a:t>
                      </a:r>
                      <a:r>
                        <a:rPr lang="en-NZ" baseline="0" dirty="0" smtClean="0"/>
                        <a:t> narratives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A meaningful sequence of events that emerges</a:t>
                      </a:r>
                      <a:r>
                        <a:rPr lang="en-NZ" baseline="0" dirty="0" smtClean="0"/>
                        <a:t> during player-game interaction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EVO</a:t>
                      </a:r>
                      <a:r>
                        <a:rPr lang="en-NZ" baseline="0" dirty="0" smtClean="0"/>
                        <a:t> 2004 Moment # 37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3F15-AE1A-45DD-B826-2ED6CD1E1E0E}" type="datetime1">
              <a:rPr lang="en-NZ" smtClean="0"/>
              <a:t>9/12/2016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046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Player Elements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845112"/>
              </p:ext>
            </p:extLst>
          </p:nvPr>
        </p:nvGraphicFramePr>
        <p:xfrm>
          <a:off x="1192356" y="1773844"/>
          <a:ext cx="9807288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400"/>
                <a:gridCol w="3333403"/>
                <a:gridCol w="39114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Element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Aesthetics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The emotions evoked by a game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Challenge, competition, drama, exploration, horror, humour,</a:t>
                      </a:r>
                      <a:r>
                        <a:rPr lang="en-NZ" baseline="0" dirty="0" smtClean="0"/>
                        <a:t> fellowship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Interpreted narrative</a:t>
                      </a:r>
                      <a:endParaRPr lang="en-N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A player’s mental representations and interpretations of a game’s intended or emergent narratives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dirty="0" smtClean="0"/>
                        <a:t>Player interpretation of twist</a:t>
                      </a:r>
                      <a:r>
                        <a:rPr lang="en-NZ" baseline="0" dirty="0" smtClean="0"/>
                        <a:t> or ambiguous game endings</a:t>
                      </a:r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6806-0B04-4F9E-932C-D97098DC1A2A}" type="datetime1">
              <a:rPr lang="en-NZ" smtClean="0"/>
              <a:t>9/12/2016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40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Game and Narrative Mechanics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Game mechanics challenge the player while narrative mechanics advance the plot of a game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Not mutually exclusive – an element can be a game </a:t>
            </a:r>
            <a:r>
              <a:rPr lang="en-NZ" i="1" dirty="0" smtClean="0"/>
              <a:t>and</a:t>
            </a:r>
            <a:r>
              <a:rPr lang="en-NZ" dirty="0" smtClean="0"/>
              <a:t> a narrative mechanic</a:t>
            </a:r>
          </a:p>
          <a:p>
            <a:pPr marL="0" indent="0">
              <a:buNone/>
            </a:pPr>
            <a:endParaRPr lang="en-NZ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8053-7CB5-4376-8C39-1F9EF0B90A29}" type="datetime1">
              <a:rPr lang="en-NZ" smtClean="0"/>
              <a:t>9/12/2016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53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Narrative Examples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3510" y="1963336"/>
            <a:ext cx="10515600" cy="269022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849D-4FD7-43A3-A47C-2AC543951959}" type="datetime1">
              <a:rPr lang="en-NZ" smtClean="0"/>
              <a:t>9/12/2016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7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Aesthetics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6786"/>
            <a:ext cx="10515600" cy="455537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Sensation – game as sense-pleasure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Fantasy – game as make-believe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Narrative – game as drama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Challenge – game as obstacle course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Fellowship – game as social framework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Discovery – game as uncharted territory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Expression – game as self-discovery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Submission – game as pastime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 smtClean="0"/>
              <a:t>Competition – game as dominance</a:t>
            </a:r>
          </a:p>
          <a:p>
            <a:pPr marL="514350" indent="-514350">
              <a:buFont typeface="+mj-lt"/>
              <a:buAutoNum type="arabicPeriod"/>
            </a:pPr>
            <a:endParaRPr lang="en-NZ" sz="400" dirty="0"/>
          </a:p>
          <a:p>
            <a:pPr marL="0" indent="0">
              <a:buNone/>
            </a:pPr>
            <a:r>
              <a:rPr lang="en-NZ" sz="2000" dirty="0" smtClean="0"/>
              <a:t>A game can evoke multiple aesthetics</a:t>
            </a:r>
          </a:p>
          <a:p>
            <a:pPr lvl="1"/>
            <a:r>
              <a:rPr lang="en-NZ" sz="2000" dirty="0" smtClean="0"/>
              <a:t>Aesthetics are player specific</a:t>
            </a:r>
          </a:p>
        </p:txBody>
      </p:sp>
      <p:pic>
        <p:nvPicPr>
          <p:cNvPr id="2050" name="Picture 2" descr="http://theawesomer.com/photos/2012/02/290212_the_scared_gamer_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261" y="1724891"/>
            <a:ext cx="4142105" cy="345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9F424-6944-4C43-98B5-7C685BF2E8BF}" type="datetime1">
              <a:rPr lang="en-NZ" smtClean="0"/>
              <a:t>9/12/2016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111 - Lecture 18</a:t>
            </a:r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7FB2-18A3-472C-A8A0-75F82019FFBB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23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9944</TotalTime>
  <Words>563</Words>
  <Application>Microsoft Office PowerPoint</Application>
  <PresentationFormat>Widescreen</PresentationFormat>
  <Paragraphs>127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Digital Game Design</vt:lpstr>
      <vt:lpstr>What is Game Design?</vt:lpstr>
      <vt:lpstr>Game Element Classes</vt:lpstr>
      <vt:lpstr>Artifact Elements</vt:lpstr>
      <vt:lpstr>Experience Elements</vt:lpstr>
      <vt:lpstr>Player Elements</vt:lpstr>
      <vt:lpstr>Game and Narrative Mechanics</vt:lpstr>
      <vt:lpstr>Narrative Examples</vt:lpstr>
      <vt:lpstr>Aesthetics</vt:lpstr>
      <vt:lpstr>Interconnections</vt:lpstr>
      <vt:lpstr>Bad Game Design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Game Design</dc:title>
  <dc:creator>Damir Azhar</dc:creator>
  <cp:lastModifiedBy>Damir Azhar</cp:lastModifiedBy>
  <cp:revision>34</cp:revision>
  <dcterms:created xsi:type="dcterms:W3CDTF">2016-08-30T02:29:53Z</dcterms:created>
  <dcterms:modified xsi:type="dcterms:W3CDTF">2016-12-09T03:24:32Z</dcterms:modified>
</cp:coreProperties>
</file>