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1"/>
  </p:notesMasterIdLst>
  <p:handoutMasterIdLst>
    <p:handoutMasterId r:id="rId32"/>
  </p:handoutMasterIdLst>
  <p:sldIdLst>
    <p:sldId id="256" r:id="rId2"/>
    <p:sldId id="296" r:id="rId3"/>
    <p:sldId id="278" r:id="rId4"/>
    <p:sldId id="306" r:id="rId5"/>
    <p:sldId id="303" r:id="rId6"/>
    <p:sldId id="279" r:id="rId7"/>
    <p:sldId id="280" r:id="rId8"/>
    <p:sldId id="304" r:id="rId9"/>
    <p:sldId id="282" r:id="rId10"/>
    <p:sldId id="302" r:id="rId11"/>
    <p:sldId id="283" r:id="rId12"/>
    <p:sldId id="284" r:id="rId13"/>
    <p:sldId id="285" r:id="rId14"/>
    <p:sldId id="286" r:id="rId15"/>
    <p:sldId id="287" r:id="rId16"/>
    <p:sldId id="288" r:id="rId17"/>
    <p:sldId id="307" r:id="rId18"/>
    <p:sldId id="289" r:id="rId19"/>
    <p:sldId id="290" r:id="rId20"/>
    <p:sldId id="291" r:id="rId21"/>
    <p:sldId id="292" r:id="rId22"/>
    <p:sldId id="293" r:id="rId23"/>
    <p:sldId id="299" r:id="rId24"/>
    <p:sldId id="297" r:id="rId25"/>
    <p:sldId id="298" r:id="rId26"/>
    <p:sldId id="305" r:id="rId27"/>
    <p:sldId id="294" r:id="rId28"/>
    <p:sldId id="295" r:id="rId29"/>
    <p:sldId id="300" r:id="rId30"/>
  </p:sldIdLst>
  <p:sldSz cx="9144000" cy="6858000" type="screen4x3"/>
  <p:notesSz cx="7315200" cy="9601200"/>
  <p:defaultTextStyle>
    <a:defPPr>
      <a:defRPr lang="en-N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3FAFF"/>
    <a:srgbClr val="FFFFFF"/>
    <a:srgbClr val="FAFAFF"/>
    <a:srgbClr val="E5F5FF"/>
    <a:srgbClr val="660066"/>
    <a:srgbClr val="000066"/>
    <a:srgbClr val="FF00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8" autoAdjust="0"/>
    <p:restoredTop sz="83137" autoAdjust="0"/>
  </p:normalViewPr>
  <p:slideViewPr>
    <p:cSldViewPr>
      <p:cViewPr varScale="1">
        <p:scale>
          <a:sx n="77" d="100"/>
          <a:sy n="77" d="100"/>
        </p:scale>
        <p:origin x="-1392" y="-10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1500" y="-90"/>
      </p:cViewPr>
      <p:guideLst>
        <p:guide orient="horz" pos="3024"/>
        <p:guide pos="2304"/>
      </p:guideLst>
    </p:cSldViewPr>
  </p:notesViewPr>
  <p:gridSpacing cx="89612" cy="89612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7" tIns="45690" rIns="91377" bIns="4569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7" tIns="45690" rIns="91377" bIns="4569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7" tIns="45690" rIns="91377" bIns="4569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7" tIns="45690" rIns="91377" bIns="4569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46A0EBA-DB41-4BDA-97B7-49904E926DA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76296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10" rIns="92419" bIns="46210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10" rIns="92419" bIns="46210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0475" y="720725"/>
            <a:ext cx="4795838" cy="3597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10" rIns="92419" bIns="462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10" rIns="92419" bIns="46210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10" rIns="92419" bIns="46210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5E1FDC60-27AA-4876-BFED-6D43F72F9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89037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11038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33814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190905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179094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3454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317979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68277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50264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428227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639584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6404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487069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97584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03894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535557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293640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13940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67978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11754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97282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46386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43777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99537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22421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5200" y="4940300"/>
            <a:ext cx="4584700" cy="1346200"/>
          </a:xfrm>
          <a:solidFill>
            <a:schemeClr val="bg1">
              <a:alpha val="80000"/>
            </a:schemeClr>
          </a:solidFill>
          <a:effectLst>
            <a:softEdge rad="317500"/>
          </a:effectLst>
        </p:spPr>
        <p:txBody>
          <a:bodyPr anchor="ctr" anchorCtr="0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 dirty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1206500" y="1638300"/>
            <a:ext cx="6756400" cy="3048000"/>
          </a:xfrm>
          <a:solidFill>
            <a:schemeClr val="bg1">
              <a:alpha val="80000"/>
            </a:schemeClr>
          </a:solidFill>
          <a:effectLst>
            <a:softEdge rad="635000"/>
          </a:effectLst>
        </p:spPr>
        <p:txBody>
          <a:bodyPr/>
          <a:lstStyle>
            <a:lvl1pPr>
              <a:defRPr sz="4400" baseline="0"/>
            </a:lvl1pPr>
          </a:lstStyle>
          <a:p>
            <a:r>
              <a:rPr lang="en-US" dirty="0" smtClean="0"/>
              <a:t>Click to edit title</a:t>
            </a:r>
            <a:endParaRPr lang="en-N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8538"/>
            <a:ext cx="4038600" cy="2668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9525"/>
            <a:ext cx="4038600" cy="2670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00" y="113356"/>
            <a:ext cx="8961200" cy="627284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12" y="919864"/>
            <a:ext cx="8781976" cy="5466332"/>
          </a:xfrm>
        </p:spPr>
        <p:txBody>
          <a:bodyPr/>
          <a:lstStyle>
            <a:lvl1pPr>
              <a:defRPr sz="2400" b="1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1012" y="6565420"/>
            <a:ext cx="2133600" cy="245667"/>
          </a:xfrm>
        </p:spPr>
        <p:txBody>
          <a:bodyPr/>
          <a:lstStyle/>
          <a:p>
            <a:r>
              <a:rPr lang="en-US" smtClean="0"/>
              <a:t>16/07/2010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5420"/>
            <a:ext cx="2895600" cy="245667"/>
          </a:xfrm>
        </p:spPr>
        <p:txBody>
          <a:bodyPr/>
          <a:lstStyle/>
          <a:p>
            <a:r>
              <a:rPr lang="en-NZ" smtClean="0"/>
              <a:t>COMPSCI 111/111G - Software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5420"/>
            <a:ext cx="2133600" cy="245667"/>
          </a:xfrm>
        </p:spPr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0252"/>
            <a:ext cx="9144000" cy="0"/>
          </a:xfrm>
          <a:prstGeom prst="line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565420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7" name="Text Box 13"/>
          <p:cNvSpPr txBox="1">
            <a:spLocks noChangeArrowheads="1"/>
          </p:cNvSpPr>
          <p:nvPr userDrawn="1"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COMPSCI 111 / 111G</a:t>
            </a:r>
            <a:br>
              <a:rPr lang="en-NZ" smtClean="0"/>
            </a:br>
            <a:r>
              <a:rPr lang="en-US" sz="2400" i="1" smtClean="0"/>
              <a:t>Mastering Cyberspace:  </a:t>
            </a:r>
            <a:br>
              <a:rPr lang="en-US" sz="2400" i="1" smtClean="0"/>
            </a:br>
            <a:r>
              <a:rPr lang="en-US" sz="2400" i="1" smtClean="0"/>
              <a:t>An introduction to practical computing</a:t>
            </a:r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2690813" y="4349750"/>
            <a:ext cx="3314700" cy="1857375"/>
            <a:chOff x="1074" y="2478"/>
            <a:chExt cx="2088" cy="1170"/>
          </a:xfrm>
        </p:grpSpPr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>
              <a:off x="1074" y="2492"/>
              <a:ext cx="628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9600" b="0">
                  <a:solidFill>
                    <a:srgbClr val="000066"/>
                  </a:solidFill>
                  <a:latin typeface="New Century Schoolbook" pitchFamily="18" charset="0"/>
                </a:rPr>
                <a:t>L</a:t>
              </a:r>
              <a:endParaRPr lang="en-US" sz="96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1344" y="2555"/>
              <a:ext cx="463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6000" b="0">
                  <a:solidFill>
                    <a:srgbClr val="000066"/>
                  </a:solidFill>
                  <a:latin typeface="New Century Schoolbook" pitchFamily="18" charset="0"/>
                </a:rPr>
                <a:t>A</a:t>
              </a:r>
              <a:endParaRPr lang="en-US" sz="60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1631" y="2478"/>
              <a:ext cx="628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9600" b="0">
                  <a:solidFill>
                    <a:srgbClr val="000066"/>
                  </a:solidFill>
                  <a:latin typeface="New Century Schoolbook" pitchFamily="18" charset="0"/>
                </a:rPr>
                <a:t>T</a:t>
              </a:r>
              <a:endParaRPr lang="en-US" sz="96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2033" y="2668"/>
              <a:ext cx="671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9600" b="0">
                  <a:solidFill>
                    <a:srgbClr val="000066"/>
                  </a:solidFill>
                  <a:latin typeface="New Century Schoolbook" pitchFamily="18" charset="0"/>
                </a:rPr>
                <a:t>E</a:t>
              </a:r>
              <a:endParaRPr lang="en-US" sz="96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2505" y="2478"/>
              <a:ext cx="657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9600" b="0">
                  <a:solidFill>
                    <a:srgbClr val="000066"/>
                  </a:solidFill>
                  <a:latin typeface="New Century Schoolbook" pitchFamily="18" charset="0"/>
                </a:rPr>
                <a:t>X</a:t>
              </a:r>
              <a:endParaRPr lang="en-US" sz="96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32" y="103512"/>
            <a:ext cx="3500678" cy="3249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Setting the scope of a command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New way to apply a command</a:t>
            </a:r>
          </a:p>
          <a:p>
            <a:pPr lvl="1"/>
            <a:r>
              <a:rPr lang="en-NZ" dirty="0"/>
              <a:t>Set the scope of the command</a:t>
            </a:r>
          </a:p>
          <a:p>
            <a:pPr lvl="1"/>
            <a:r>
              <a:rPr lang="en-NZ" dirty="0"/>
              <a:t>Command only applies within the curly braces</a:t>
            </a:r>
          </a:p>
          <a:p>
            <a:pPr lvl="1"/>
            <a:r>
              <a:rPr lang="en-NZ" dirty="0"/>
              <a:t>Note:  this works with the declarative forms for font style </a:t>
            </a:r>
            <a:r>
              <a:rPr lang="en-NZ" dirty="0" smtClean="0"/>
              <a:t>and font size</a:t>
            </a:r>
            <a:endParaRPr lang="en-NZ" dirty="0"/>
          </a:p>
          <a:p>
            <a:endParaRPr lang="en-NZ" dirty="0"/>
          </a:p>
          <a:p>
            <a:r>
              <a:rPr lang="en-NZ" dirty="0"/>
              <a:t>Format</a:t>
            </a:r>
            <a:r>
              <a:rPr lang="en-NZ" dirty="0" smtClean="0"/>
              <a:t>:</a:t>
            </a:r>
          </a:p>
          <a:p>
            <a:pPr marL="0" indent="0" algn="ctr">
              <a:buNone/>
            </a:pPr>
            <a:r>
              <a:rPr lang="en-NZ" dirty="0" smtClean="0">
                <a:latin typeface="Courier New" pitchFamily="49" charset="0"/>
              </a:rPr>
              <a:t>{\</a:t>
            </a:r>
            <a:r>
              <a:rPr lang="en-NZ" dirty="0">
                <a:latin typeface="Courier New" pitchFamily="49" charset="0"/>
              </a:rPr>
              <a:t>command ... text goes here ... }</a:t>
            </a:r>
          </a:p>
        </p:txBody>
      </p:sp>
    </p:spTree>
    <p:extLst>
      <p:ext uri="{BB962C8B-B14F-4D97-AF65-F5344CB8AC3E}">
        <p14:creationId xmlns:p14="http://schemas.microsoft.com/office/powerpoint/2010/main" val="3363852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Example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525192" y="1009476"/>
            <a:ext cx="6473825" cy="2847975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>
                <a:latin typeface="Courier New" pitchFamily="49" charset="0"/>
              </a:rPr>
              <a:t>{\small This text is small}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{\Large\itshape This text is large and italic}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{</a:t>
            </a:r>
          </a:p>
          <a:p>
            <a:r>
              <a:rPr lang="en-NZ" dirty="0">
                <a:latin typeface="Courier New" pitchFamily="49" charset="0"/>
              </a:rPr>
              <a:t>\tiny</a:t>
            </a:r>
          </a:p>
          <a:p>
            <a:r>
              <a:rPr lang="en-NZ" dirty="0">
                <a:latin typeface="Courier New" pitchFamily="49" charset="0"/>
              </a:rPr>
              <a:t>\textit{This text will be tiny and italic}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This text will be tiny, but not italic.</a:t>
            </a:r>
          </a:p>
          <a:p>
            <a:r>
              <a:rPr lang="en-NZ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25192" y="4010025"/>
            <a:ext cx="6455309" cy="2139047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1600" dirty="0" smtClean="0">
                <a:latin typeface="Courier New" pitchFamily="49" charset="0"/>
              </a:rPr>
              <a:t>This </a:t>
            </a:r>
            <a:r>
              <a:rPr lang="en-NZ" sz="1600" dirty="0">
                <a:latin typeface="Courier New" pitchFamily="49" charset="0"/>
              </a:rPr>
              <a:t>text is </a:t>
            </a:r>
            <a:r>
              <a:rPr lang="en-NZ" sz="1600" dirty="0" smtClean="0">
                <a:latin typeface="Courier New" pitchFamily="49" charset="0"/>
              </a:rPr>
              <a:t>small</a:t>
            </a:r>
            <a:endParaRPr lang="en-NZ" sz="1600" dirty="0">
              <a:latin typeface="Courier New" pitchFamily="49" charset="0"/>
            </a:endParaRPr>
          </a:p>
          <a:p>
            <a:endParaRPr lang="en-NZ" sz="1600" dirty="0">
              <a:latin typeface="Courier New" pitchFamily="49" charset="0"/>
            </a:endParaRPr>
          </a:p>
          <a:p>
            <a:r>
              <a:rPr lang="en-NZ" sz="2800" i="1" dirty="0" smtClean="0">
                <a:latin typeface="Courier New" pitchFamily="49" charset="0"/>
              </a:rPr>
              <a:t>This </a:t>
            </a:r>
            <a:r>
              <a:rPr lang="en-NZ" sz="2800" i="1" dirty="0">
                <a:latin typeface="Courier New" pitchFamily="49" charset="0"/>
              </a:rPr>
              <a:t>text is large and </a:t>
            </a:r>
            <a:r>
              <a:rPr lang="en-NZ" sz="2800" i="1" dirty="0" smtClean="0">
                <a:latin typeface="Courier New" pitchFamily="49" charset="0"/>
              </a:rPr>
              <a:t>italic</a:t>
            </a:r>
            <a:endParaRPr lang="en-NZ" dirty="0">
              <a:latin typeface="Courier New" pitchFamily="49" charset="0"/>
            </a:endParaRPr>
          </a:p>
          <a:p>
            <a:endParaRPr lang="en-NZ" sz="1600" dirty="0">
              <a:latin typeface="Courier New" pitchFamily="49" charset="0"/>
            </a:endParaRPr>
          </a:p>
          <a:p>
            <a:r>
              <a:rPr lang="en-NZ" sz="1300" i="1" dirty="0" smtClean="0">
                <a:latin typeface="Courier New" pitchFamily="49" charset="0"/>
              </a:rPr>
              <a:t>This </a:t>
            </a:r>
            <a:r>
              <a:rPr lang="en-NZ" sz="1300" i="1" dirty="0">
                <a:latin typeface="Courier New" pitchFamily="49" charset="0"/>
              </a:rPr>
              <a:t>text will be tiny and </a:t>
            </a:r>
            <a:r>
              <a:rPr lang="en-NZ" sz="1300" i="1" dirty="0" smtClean="0">
                <a:latin typeface="Courier New" pitchFamily="49" charset="0"/>
              </a:rPr>
              <a:t>italic</a:t>
            </a:r>
            <a:endParaRPr lang="en-NZ" sz="1300" dirty="0">
              <a:latin typeface="Courier New" pitchFamily="49" charset="0"/>
            </a:endParaRPr>
          </a:p>
          <a:p>
            <a:endParaRPr lang="en-NZ" sz="1300" dirty="0">
              <a:latin typeface="Courier New" pitchFamily="49" charset="0"/>
            </a:endParaRPr>
          </a:p>
          <a:p>
            <a:r>
              <a:rPr lang="en-NZ" sz="1300" dirty="0">
                <a:latin typeface="Courier New" pitchFamily="49" charset="0"/>
              </a:rPr>
              <a:t>This text will be tiny, but not italic.</a:t>
            </a:r>
          </a:p>
          <a:p>
            <a:endParaRPr lang="en-NZ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Aligning paragraphs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>
                <a:latin typeface="Courier New" pitchFamily="49" charset="0"/>
              </a:rPr>
              <a:t>flushleft</a:t>
            </a:r>
          </a:p>
          <a:p>
            <a:pPr lvl="1" eaLnBrk="1" hangingPunct="1"/>
            <a:r>
              <a:rPr lang="en-NZ" dirty="0" smtClean="0"/>
              <a:t>Environment that aligns a paragraph to the left</a:t>
            </a:r>
          </a:p>
          <a:p>
            <a:pPr eaLnBrk="1" hangingPunct="1"/>
            <a:endParaRPr lang="en-NZ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flushright</a:t>
            </a:r>
          </a:p>
          <a:p>
            <a:pPr lvl="1" eaLnBrk="1" hangingPunct="1"/>
            <a:r>
              <a:rPr lang="en-NZ" dirty="0" smtClean="0"/>
              <a:t>Environment that aligns a paragraph to the right</a:t>
            </a:r>
          </a:p>
          <a:p>
            <a:pPr eaLnBrk="1" hangingPunct="1"/>
            <a:endParaRPr lang="en-NZ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center</a:t>
            </a:r>
          </a:p>
          <a:p>
            <a:pPr lvl="1" eaLnBrk="1" hangingPunct="1"/>
            <a:r>
              <a:rPr lang="en-NZ" dirty="0" smtClean="0"/>
              <a:t>Environment that aligns a paragraph to the centre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19138" y="4503738"/>
            <a:ext cx="2867025" cy="1474787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>
                <a:latin typeface="Courier New" pitchFamily="49" charset="0"/>
              </a:rPr>
              <a:t>\begin{</a:t>
            </a:r>
            <a:r>
              <a:rPr lang="en-NZ" dirty="0" err="1">
                <a:latin typeface="Courier New" pitchFamily="49" charset="0"/>
              </a:rPr>
              <a:t>center</a:t>
            </a:r>
            <a:r>
              <a:rPr lang="en-NZ" dirty="0">
                <a:latin typeface="Courier New" pitchFamily="49" charset="0"/>
              </a:rPr>
              <a:t>}</a:t>
            </a:r>
          </a:p>
          <a:p>
            <a:r>
              <a:rPr lang="en-US" dirty="0" err="1">
                <a:latin typeface="Courier New" pitchFamily="49" charset="0"/>
              </a:rPr>
              <a:t>furuike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ya</a:t>
            </a:r>
            <a:r>
              <a:rPr lang="en-US" dirty="0">
                <a:latin typeface="Courier New" pitchFamily="49" charset="0"/>
              </a:rPr>
              <a:t>\\</a:t>
            </a:r>
          </a:p>
          <a:p>
            <a:r>
              <a:rPr lang="en-US" dirty="0" err="1">
                <a:latin typeface="Courier New" pitchFamily="49" charset="0"/>
              </a:rPr>
              <a:t>kawazu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tobikomu</a:t>
            </a:r>
            <a:r>
              <a:rPr lang="en-US" dirty="0">
                <a:latin typeface="Courier New" pitchFamily="49" charset="0"/>
              </a:rPr>
              <a:t>\\</a:t>
            </a:r>
          </a:p>
          <a:p>
            <a:r>
              <a:rPr lang="en-US" dirty="0" err="1">
                <a:latin typeface="Courier New" pitchFamily="49" charset="0"/>
              </a:rPr>
              <a:t>mizu</a:t>
            </a:r>
            <a:r>
              <a:rPr lang="en-US" dirty="0">
                <a:latin typeface="Courier New" pitchFamily="49" charset="0"/>
              </a:rPr>
              <a:t> no </a:t>
            </a:r>
            <a:r>
              <a:rPr lang="en-US" dirty="0" err="1">
                <a:latin typeface="Courier New" pitchFamily="49" charset="0"/>
              </a:rPr>
              <a:t>oto</a:t>
            </a:r>
            <a:endParaRPr lang="en-US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\end{</a:t>
            </a:r>
            <a:r>
              <a:rPr lang="en-NZ" dirty="0" err="1">
                <a:latin typeface="Courier New" pitchFamily="49" charset="0"/>
              </a:rPr>
              <a:t>center</a:t>
            </a:r>
            <a:r>
              <a:rPr lang="en-NZ" dirty="0">
                <a:latin typeface="Courier New" pitchFamily="49" charset="0"/>
              </a:rPr>
              <a:t>}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035425" y="4503738"/>
            <a:ext cx="4479925" cy="1474787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\begin{center}</a:t>
            </a:r>
          </a:p>
          <a:p>
            <a:r>
              <a:rPr lang="en-NZ">
                <a:latin typeface="Courier New" pitchFamily="49" charset="0"/>
              </a:rPr>
              <a:t>Three things are certain:\\</a:t>
            </a:r>
          </a:p>
          <a:p>
            <a:r>
              <a:rPr lang="en-NZ">
                <a:latin typeface="Courier New" pitchFamily="49" charset="0"/>
              </a:rPr>
              <a:t>Death, taxes, and lost data.\\</a:t>
            </a:r>
          </a:p>
          <a:p>
            <a:r>
              <a:rPr lang="en-NZ">
                <a:latin typeface="Courier New" pitchFamily="49" charset="0"/>
              </a:rPr>
              <a:t>Guess which has occurred!</a:t>
            </a:r>
          </a:p>
          <a:p>
            <a:r>
              <a:rPr lang="en-NZ">
                <a:latin typeface="Courier New" pitchFamily="49" charset="0"/>
              </a:rPr>
              <a:t>\end{center}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Unordered Lists</a:t>
            </a: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Unordered Lists</a:t>
            </a:r>
          </a:p>
          <a:p>
            <a:pPr lvl="1" eaLnBrk="1" hangingPunct="1"/>
            <a:r>
              <a:rPr lang="en-NZ" smtClean="0"/>
              <a:t>List that uses bullet points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itemize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\item</a:t>
            </a:r>
            <a:r>
              <a:rPr lang="en-NZ" smtClean="0"/>
              <a:t> used to identify each item in the list</a:t>
            </a:r>
            <a:endParaRPr 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332038" y="3160713"/>
            <a:ext cx="4300537" cy="1474787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\begin{itemize}</a:t>
            </a:r>
          </a:p>
          <a:p>
            <a:r>
              <a:rPr lang="en-NZ">
                <a:latin typeface="Courier New" pitchFamily="49" charset="0"/>
              </a:rPr>
              <a:t>\item Pears</a:t>
            </a:r>
          </a:p>
          <a:p>
            <a:r>
              <a:rPr lang="en-NZ">
                <a:latin typeface="Courier New" pitchFamily="49" charset="0"/>
              </a:rPr>
              <a:t>\item Apples</a:t>
            </a:r>
          </a:p>
          <a:p>
            <a:r>
              <a:rPr lang="en-NZ">
                <a:latin typeface="Courier New" pitchFamily="49" charset="0"/>
              </a:rPr>
              <a:t>\item Bananas</a:t>
            </a:r>
          </a:p>
          <a:p>
            <a:r>
              <a:rPr lang="en-NZ">
                <a:latin typeface="Courier New" pitchFamily="49" charset="0"/>
              </a:rPr>
              <a:t>\end{itemize}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331700" y="4862792"/>
            <a:ext cx="4300537" cy="923330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NZ" dirty="0" smtClean="0">
                <a:latin typeface="Courier New" pitchFamily="49" charset="0"/>
              </a:rPr>
              <a:t>Pears</a:t>
            </a:r>
            <a:endParaRPr lang="en-NZ" dirty="0">
              <a:latin typeface="Courier New" pitchFamily="49" charset="0"/>
            </a:endParaRPr>
          </a:p>
          <a:p>
            <a:pPr marL="285750" indent="-285750">
              <a:buFont typeface="Arial"/>
              <a:buChar char="•"/>
            </a:pPr>
            <a:r>
              <a:rPr lang="en-NZ" dirty="0" smtClean="0">
                <a:latin typeface="Courier New" pitchFamily="49" charset="0"/>
              </a:rPr>
              <a:t>Apples</a:t>
            </a:r>
            <a:endParaRPr lang="en-NZ" dirty="0">
              <a:latin typeface="Courier New" pitchFamily="49" charset="0"/>
            </a:endParaRPr>
          </a:p>
          <a:p>
            <a:pPr marL="285750" indent="-285750">
              <a:buFont typeface="Arial"/>
              <a:buChar char="•"/>
            </a:pPr>
            <a:r>
              <a:rPr lang="en-NZ" dirty="0" smtClean="0">
                <a:latin typeface="Courier New" pitchFamily="49" charset="0"/>
              </a:rPr>
              <a:t>Bananas</a:t>
            </a:r>
            <a:endParaRPr lang="en-NZ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Ordered Lists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Ordered Lists</a:t>
            </a:r>
          </a:p>
          <a:p>
            <a:pPr lvl="1" eaLnBrk="1" hangingPunct="1"/>
            <a:r>
              <a:rPr lang="en-NZ" smtClean="0"/>
              <a:t>List that is enumerated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enumerate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\item</a:t>
            </a:r>
            <a:r>
              <a:rPr lang="en-NZ" smtClean="0"/>
              <a:t> used to identify each item in the list</a:t>
            </a:r>
            <a:endParaRPr 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332038" y="3160713"/>
            <a:ext cx="4300537" cy="1474787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\begin{enumerate}</a:t>
            </a:r>
          </a:p>
          <a:p>
            <a:r>
              <a:rPr lang="en-NZ">
                <a:latin typeface="Courier New" pitchFamily="49" charset="0"/>
              </a:rPr>
              <a:t>\item Pears</a:t>
            </a:r>
          </a:p>
          <a:p>
            <a:r>
              <a:rPr lang="en-NZ">
                <a:latin typeface="Courier New" pitchFamily="49" charset="0"/>
              </a:rPr>
              <a:t>\item Apples</a:t>
            </a:r>
          </a:p>
          <a:p>
            <a:r>
              <a:rPr lang="en-NZ">
                <a:latin typeface="Courier New" pitchFamily="49" charset="0"/>
              </a:rPr>
              <a:t>\item Bananas</a:t>
            </a:r>
          </a:p>
          <a:p>
            <a:r>
              <a:rPr lang="en-NZ">
                <a:latin typeface="Courier New" pitchFamily="49" charset="0"/>
              </a:rPr>
              <a:t>\end{enumerate}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331700" y="4862792"/>
            <a:ext cx="4300537" cy="923330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NZ" dirty="0" smtClean="0">
                <a:latin typeface="Courier New" pitchFamily="49" charset="0"/>
              </a:rPr>
              <a:t>Pears</a:t>
            </a:r>
            <a:endParaRPr lang="en-NZ" dirty="0">
              <a:latin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NZ" dirty="0" smtClean="0">
                <a:latin typeface="Courier New" pitchFamily="49" charset="0"/>
              </a:rPr>
              <a:t>Apples</a:t>
            </a:r>
            <a:endParaRPr lang="en-NZ" dirty="0">
              <a:latin typeface="Courier New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NZ" dirty="0" smtClean="0">
                <a:latin typeface="Courier New" pitchFamily="49" charset="0"/>
              </a:rPr>
              <a:t>Bananas</a:t>
            </a:r>
            <a:endParaRPr lang="en-NZ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Description Lists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Description Lists</a:t>
            </a:r>
          </a:p>
          <a:p>
            <a:pPr lvl="1" eaLnBrk="1" hangingPunct="1"/>
            <a:r>
              <a:rPr lang="en-NZ" dirty="0" smtClean="0"/>
              <a:t>List that is used to define terms</a:t>
            </a:r>
          </a:p>
          <a:p>
            <a:pPr lvl="1" eaLnBrk="1" hangingPunct="1"/>
            <a:r>
              <a:rPr lang="en-NZ" dirty="0" smtClean="0">
                <a:latin typeface="Courier New" pitchFamily="49" charset="0"/>
              </a:rPr>
              <a:t>description</a:t>
            </a:r>
            <a:r>
              <a:rPr lang="en-NZ" dirty="0" smtClean="0"/>
              <a:t> environment</a:t>
            </a:r>
          </a:p>
          <a:p>
            <a:pPr lvl="1" eaLnBrk="1" hangingPunct="1"/>
            <a:r>
              <a:rPr lang="en-NZ" dirty="0" smtClean="0">
                <a:latin typeface="Courier New" pitchFamily="49" charset="0"/>
              </a:rPr>
              <a:t>\item[ </a:t>
            </a:r>
            <a:r>
              <a:rPr lang="en-NZ" b="1" dirty="0" smtClean="0">
                <a:latin typeface="Times New Roman" pitchFamily="18" charset="0"/>
              </a:rPr>
              <a:t>term </a:t>
            </a:r>
            <a:r>
              <a:rPr lang="en-NZ" dirty="0" smtClean="0">
                <a:latin typeface="Courier New" pitchFamily="49" charset="0"/>
              </a:rPr>
              <a:t>]</a:t>
            </a:r>
            <a:r>
              <a:rPr lang="en-NZ" dirty="0" smtClean="0"/>
              <a:t> used to identify each term in the list</a:t>
            </a:r>
            <a:endParaRPr lang="en-US" dirty="0" smtClean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332038" y="3160713"/>
            <a:ext cx="4838700" cy="1754327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>
                <a:latin typeface="Courier New" pitchFamily="49" charset="0"/>
              </a:rPr>
              <a:t>\begin{description}</a:t>
            </a:r>
          </a:p>
          <a:p>
            <a:r>
              <a:rPr lang="en-NZ" dirty="0">
                <a:latin typeface="Courier New" pitchFamily="49" charset="0"/>
              </a:rPr>
              <a:t>\item[Pears] </a:t>
            </a:r>
            <a:r>
              <a:rPr lang="en-NZ" dirty="0" smtClean="0">
                <a:latin typeface="Courier New" pitchFamily="49" charset="0"/>
              </a:rPr>
              <a:t>Say something really really really long about fruit</a:t>
            </a:r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\item[Apples] More fruit</a:t>
            </a:r>
          </a:p>
          <a:p>
            <a:r>
              <a:rPr lang="en-NZ" dirty="0">
                <a:latin typeface="Courier New" pitchFamily="49" charset="0"/>
              </a:rPr>
              <a:t>\item[Bananas] Still more fruit</a:t>
            </a:r>
          </a:p>
          <a:p>
            <a:r>
              <a:rPr lang="en-NZ" dirty="0">
                <a:latin typeface="Courier New" pitchFamily="49" charset="0"/>
              </a:rPr>
              <a:t>\end{description}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331700" y="5042016"/>
            <a:ext cx="4838700" cy="1200329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 smtClean="0">
                <a:latin typeface="Arial"/>
                <a:cs typeface="Arial"/>
              </a:rPr>
              <a:t>Pears  </a:t>
            </a:r>
            <a:r>
              <a:rPr lang="en-NZ" b="0" dirty="0" smtClean="0">
                <a:latin typeface="Arial"/>
                <a:cs typeface="Arial"/>
              </a:rPr>
              <a:t>Say something really really really long</a:t>
            </a:r>
          </a:p>
          <a:p>
            <a:r>
              <a:rPr lang="en-NZ" b="0" dirty="0">
                <a:latin typeface="Arial"/>
                <a:cs typeface="Arial"/>
              </a:rPr>
              <a:t> </a:t>
            </a:r>
            <a:r>
              <a:rPr lang="en-NZ" b="0" dirty="0" smtClean="0">
                <a:latin typeface="Arial"/>
                <a:cs typeface="Arial"/>
              </a:rPr>
              <a:t>   </a:t>
            </a:r>
            <a:r>
              <a:rPr lang="en-NZ" b="0" dirty="0" smtClean="0">
                <a:latin typeface="Arial"/>
                <a:cs typeface="Arial"/>
              </a:rPr>
              <a:t>about fruit</a:t>
            </a:r>
            <a:endParaRPr lang="en-NZ" b="0" dirty="0">
              <a:latin typeface="Arial"/>
              <a:cs typeface="Arial"/>
            </a:endParaRPr>
          </a:p>
          <a:p>
            <a:r>
              <a:rPr lang="en-NZ" dirty="0" smtClean="0">
                <a:latin typeface="Arial"/>
                <a:cs typeface="Arial"/>
              </a:rPr>
              <a:t>Apples  </a:t>
            </a:r>
            <a:r>
              <a:rPr lang="en-NZ" b="0" dirty="0" smtClean="0">
                <a:latin typeface="Arial"/>
                <a:cs typeface="Arial"/>
              </a:rPr>
              <a:t>More </a:t>
            </a:r>
            <a:r>
              <a:rPr lang="en-NZ" b="0" dirty="0">
                <a:latin typeface="Arial"/>
                <a:cs typeface="Arial"/>
              </a:rPr>
              <a:t>fruit</a:t>
            </a:r>
          </a:p>
          <a:p>
            <a:r>
              <a:rPr lang="en-NZ" dirty="0" smtClean="0">
                <a:latin typeface="Arial"/>
                <a:cs typeface="Arial"/>
              </a:rPr>
              <a:t>Bananas  </a:t>
            </a:r>
            <a:r>
              <a:rPr lang="en-NZ" b="0" dirty="0" smtClean="0">
                <a:latin typeface="Arial"/>
                <a:cs typeface="Arial"/>
              </a:rPr>
              <a:t>Still </a:t>
            </a:r>
            <a:r>
              <a:rPr lang="en-NZ" b="0" dirty="0">
                <a:latin typeface="Arial"/>
                <a:cs typeface="Arial"/>
              </a:rPr>
              <a:t>more </a:t>
            </a:r>
            <a:r>
              <a:rPr lang="en-NZ" b="0" dirty="0" smtClean="0">
                <a:latin typeface="Arial"/>
                <a:cs typeface="Arial"/>
              </a:rPr>
              <a:t>fruit</a:t>
            </a:r>
            <a:endParaRPr lang="en-NZ" b="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Quotes and Quotations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>
                <a:latin typeface="Courier New" pitchFamily="49" charset="0"/>
              </a:rPr>
              <a:t>quote</a:t>
            </a:r>
            <a:r>
              <a:rPr lang="en-NZ" dirty="0" smtClean="0"/>
              <a:t> environment</a:t>
            </a:r>
          </a:p>
          <a:p>
            <a:pPr lvl="1" eaLnBrk="1" hangingPunct="1"/>
            <a:r>
              <a:rPr lang="en-NZ" dirty="0" smtClean="0"/>
              <a:t>Used for short quotes</a:t>
            </a:r>
          </a:p>
          <a:p>
            <a:pPr lvl="1" eaLnBrk="1" hangingPunct="1"/>
            <a:r>
              <a:rPr lang="en-NZ" dirty="0" smtClean="0"/>
              <a:t>Entire environment is indented</a:t>
            </a:r>
          </a:p>
          <a:p>
            <a:pPr lvl="1" eaLnBrk="1" hangingPunct="1"/>
            <a:r>
              <a:rPr lang="en-NZ" dirty="0" smtClean="0"/>
              <a:t>The first line of a new paragraph inside </a:t>
            </a:r>
            <a:r>
              <a:rPr lang="en-NZ" dirty="0" smtClean="0">
                <a:latin typeface="Courier New" pitchFamily="49" charset="0"/>
              </a:rPr>
              <a:t>quote</a:t>
            </a:r>
            <a:r>
              <a:rPr lang="en-NZ" dirty="0" smtClean="0"/>
              <a:t> is not indented.</a:t>
            </a:r>
          </a:p>
          <a:p>
            <a:pPr eaLnBrk="1" hangingPunct="1"/>
            <a:endParaRPr lang="en-NZ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quotation</a:t>
            </a:r>
            <a:r>
              <a:rPr lang="en-NZ" dirty="0" smtClean="0"/>
              <a:t> environment</a:t>
            </a:r>
          </a:p>
          <a:p>
            <a:pPr lvl="1" eaLnBrk="1" hangingPunct="1"/>
            <a:r>
              <a:rPr lang="en-NZ" dirty="0" smtClean="0"/>
              <a:t>Used for longer quotes</a:t>
            </a:r>
          </a:p>
          <a:p>
            <a:pPr lvl="1" eaLnBrk="1" hangingPunct="1"/>
            <a:r>
              <a:rPr lang="en-NZ" dirty="0" smtClean="0"/>
              <a:t>Entire environment is indented</a:t>
            </a:r>
          </a:p>
          <a:p>
            <a:pPr lvl="1" eaLnBrk="1" hangingPunct="1"/>
            <a:r>
              <a:rPr lang="en-NZ" dirty="0" smtClean="0"/>
              <a:t>The first line of a new paragraph inside </a:t>
            </a:r>
            <a:r>
              <a:rPr lang="en-NZ" dirty="0" smtClean="0">
                <a:latin typeface="Courier New" pitchFamily="49" charset="0"/>
              </a:rPr>
              <a:t>quotation</a:t>
            </a:r>
            <a:r>
              <a:rPr lang="en-NZ" dirty="0" smtClean="0"/>
              <a:t> is indented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077913" y="4451350"/>
            <a:ext cx="6630987" cy="1477328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b="0" dirty="0" smtClean="0">
                <a:latin typeface="Arial"/>
                <a:cs typeface="Arial"/>
              </a:rPr>
              <a:t>This is a quote by Aristotle:</a:t>
            </a:r>
          </a:p>
          <a:p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>
                <a:latin typeface="Courier New" pitchFamily="49" charset="0"/>
              </a:rPr>
              <a:t>begin{quote}</a:t>
            </a:r>
          </a:p>
          <a:p>
            <a:r>
              <a:rPr lang="en-NZ" b="0" dirty="0">
                <a:latin typeface="Arial" panose="020B0604020202020204" pitchFamily="34" charset="0"/>
                <a:cs typeface="Arial" panose="020B0604020202020204" pitchFamily="34" charset="0"/>
              </a:rPr>
              <a:t>There is only one way to avoid criticism: do nothing, say nothing, and be </a:t>
            </a:r>
            <a:r>
              <a:rPr lang="en-NZ" b="0" dirty="0" smtClean="0">
                <a:latin typeface="Arial" panose="020B0604020202020204" pitchFamily="34" charset="0"/>
                <a:cs typeface="Arial" panose="020B0604020202020204" pitchFamily="34" charset="0"/>
              </a:rPr>
              <a:t>nothing. - Aristotle</a:t>
            </a:r>
          </a:p>
          <a:p>
            <a:r>
              <a:rPr lang="en-NZ" dirty="0" smtClean="0">
                <a:latin typeface="Courier New" pitchFamily="49" charset="0"/>
              </a:rPr>
              <a:t>\end{quote</a:t>
            </a:r>
            <a:r>
              <a:rPr lang="en-NZ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Quote versus Quotation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08296" y="1815984"/>
            <a:ext cx="6630987" cy="1200329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b="0" dirty="0">
                <a:latin typeface="Arial"/>
                <a:cs typeface="Arial"/>
              </a:rPr>
              <a:t>This is a quote by Aristotle:</a:t>
            </a:r>
          </a:p>
          <a:p>
            <a:endParaRPr lang="en-NZ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b="0" dirty="0" smtClean="0">
                <a:latin typeface="Arial" panose="020B0604020202020204" pitchFamily="34" charset="0"/>
                <a:cs typeface="Arial" panose="020B0604020202020204" pitchFamily="34" charset="0"/>
              </a:rPr>
              <a:t>  There </a:t>
            </a:r>
            <a:r>
              <a:rPr lang="en-NZ" b="0" dirty="0">
                <a:latin typeface="Arial" panose="020B0604020202020204" pitchFamily="34" charset="0"/>
                <a:cs typeface="Arial" panose="020B0604020202020204" pitchFamily="34" charset="0"/>
              </a:rPr>
              <a:t>is only one way to avoid criticism: do nothing, say </a:t>
            </a:r>
            <a:r>
              <a:rPr lang="en-NZ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r>
              <a:rPr lang="en-NZ" b="0" dirty="0" smtClean="0">
                <a:latin typeface="Arial" panose="020B0604020202020204" pitchFamily="34" charset="0"/>
                <a:cs typeface="Arial" panose="020B0604020202020204" pitchFamily="34" charset="0"/>
              </a:rPr>
              <a:t>  nothing</a:t>
            </a:r>
            <a:r>
              <a:rPr lang="en-NZ" b="0" dirty="0">
                <a:latin typeface="Arial" panose="020B0604020202020204" pitchFamily="34" charset="0"/>
                <a:cs typeface="Arial" panose="020B0604020202020204" pitchFamily="34" charset="0"/>
              </a:rPr>
              <a:t>, and be </a:t>
            </a:r>
            <a:r>
              <a:rPr lang="en-NZ" b="0" dirty="0" smtClean="0">
                <a:latin typeface="Arial" panose="020B0604020202020204" pitchFamily="34" charset="0"/>
                <a:cs typeface="Arial" panose="020B0604020202020204" pitchFamily="34" charset="0"/>
              </a:rPr>
              <a:t>nothing. - </a:t>
            </a:r>
            <a:r>
              <a:rPr lang="en-NZ" b="0" dirty="0" smtClean="0">
                <a:latin typeface="Arial" panose="020B0604020202020204" pitchFamily="34" charset="0"/>
                <a:cs typeface="Arial" panose="020B0604020202020204" pitchFamily="34" charset="0"/>
              </a:rPr>
              <a:t>Aristotle</a:t>
            </a:r>
            <a:endParaRPr lang="en-NZ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808296" y="3518612"/>
            <a:ext cx="6630987" cy="2585323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b="0" dirty="0">
                <a:latin typeface="Arial"/>
                <a:cs typeface="Arial"/>
              </a:rPr>
              <a:t>This is a quote by Aristotle:</a:t>
            </a:r>
          </a:p>
          <a:p>
            <a:r>
              <a:rPr lang="en-NZ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r>
              <a:rPr lang="en-NZ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NZ" b="0" dirty="0" smtClean="0">
                <a:latin typeface="Arial" panose="020B0604020202020204" pitchFamily="34" charset="0"/>
                <a:cs typeface="Arial" panose="020B0604020202020204" pitchFamily="34" charset="0"/>
              </a:rPr>
              <a:t>There </a:t>
            </a:r>
            <a:r>
              <a:rPr lang="en-NZ" b="0" dirty="0">
                <a:latin typeface="Arial" panose="020B0604020202020204" pitchFamily="34" charset="0"/>
                <a:cs typeface="Arial" panose="020B0604020202020204" pitchFamily="34" charset="0"/>
              </a:rPr>
              <a:t>is only one way to avoid criticism: do nothing, say </a:t>
            </a:r>
            <a:endParaRPr lang="en-NZ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b="0" dirty="0" smtClean="0">
                <a:latin typeface="Arial" panose="020B0604020202020204" pitchFamily="34" charset="0"/>
                <a:cs typeface="Arial" panose="020B0604020202020204" pitchFamily="34" charset="0"/>
              </a:rPr>
              <a:t>nothing</a:t>
            </a:r>
            <a:r>
              <a:rPr lang="en-NZ" b="0" dirty="0">
                <a:latin typeface="Arial" panose="020B0604020202020204" pitchFamily="34" charset="0"/>
                <a:cs typeface="Arial" panose="020B0604020202020204" pitchFamily="34" charset="0"/>
              </a:rPr>
              <a:t>, and be </a:t>
            </a:r>
            <a:r>
              <a:rPr lang="en-NZ" b="0" dirty="0" smtClean="0">
                <a:latin typeface="Arial" panose="020B0604020202020204" pitchFamily="34" charset="0"/>
                <a:cs typeface="Arial" panose="020B0604020202020204" pitchFamily="34" charset="0"/>
              </a:rPr>
              <a:t>nothing. </a:t>
            </a:r>
            <a:r>
              <a:rPr lang="en-NZ" b="0" dirty="0" smtClean="0">
                <a:latin typeface="Arial" panose="020B0604020202020204" pitchFamily="34" charset="0"/>
                <a:cs typeface="Arial" panose="020B0604020202020204" pitchFamily="34" charset="0"/>
              </a:rPr>
              <a:t>– Aristotle</a:t>
            </a:r>
          </a:p>
          <a:p>
            <a:r>
              <a:rPr lang="en-NZ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 There </a:t>
            </a:r>
            <a:r>
              <a:rPr lang="en-NZ" b="0" dirty="0">
                <a:latin typeface="Arial" panose="020B0604020202020204" pitchFamily="34" charset="0"/>
                <a:cs typeface="Arial" panose="020B0604020202020204" pitchFamily="34" charset="0"/>
              </a:rPr>
              <a:t>is only one way to avoid criticism: do nothing, say </a:t>
            </a:r>
            <a:endParaRPr lang="en-NZ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b="0" dirty="0" smtClean="0">
                <a:latin typeface="Arial" panose="020B0604020202020204" pitchFamily="34" charset="0"/>
                <a:cs typeface="Arial" panose="020B0604020202020204" pitchFamily="34" charset="0"/>
              </a:rPr>
              <a:t> nothing</a:t>
            </a:r>
            <a:r>
              <a:rPr lang="en-NZ" b="0" dirty="0">
                <a:latin typeface="Arial" panose="020B0604020202020204" pitchFamily="34" charset="0"/>
                <a:cs typeface="Arial" panose="020B0604020202020204" pitchFamily="34" charset="0"/>
              </a:rPr>
              <a:t>, and be nothing. - Aristotle</a:t>
            </a:r>
          </a:p>
          <a:p>
            <a:r>
              <a:rPr lang="en-NZ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 There </a:t>
            </a:r>
            <a:r>
              <a:rPr lang="en-NZ" b="0" dirty="0">
                <a:latin typeface="Arial" panose="020B0604020202020204" pitchFamily="34" charset="0"/>
                <a:cs typeface="Arial" panose="020B0604020202020204" pitchFamily="34" charset="0"/>
              </a:rPr>
              <a:t>is only one way to avoid criticism: do nothing, say </a:t>
            </a:r>
            <a:r>
              <a:rPr lang="en-NZ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r>
              <a:rPr lang="en-NZ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b="0" dirty="0" smtClean="0">
                <a:latin typeface="Arial" panose="020B0604020202020204" pitchFamily="34" charset="0"/>
                <a:cs typeface="Arial" panose="020B0604020202020204" pitchFamily="34" charset="0"/>
              </a:rPr>
              <a:t> nothing</a:t>
            </a:r>
            <a:r>
              <a:rPr lang="en-NZ" b="0" dirty="0">
                <a:latin typeface="Arial" panose="020B0604020202020204" pitchFamily="34" charset="0"/>
                <a:cs typeface="Arial" panose="020B0604020202020204" pitchFamily="34" charset="0"/>
              </a:rPr>
              <a:t>, and be nothing. - Aristotle</a:t>
            </a:r>
          </a:p>
          <a:p>
            <a:endParaRPr lang="en-NZ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440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Verbatim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>
                <a:latin typeface="Courier New" pitchFamily="49" charset="0"/>
              </a:rPr>
              <a:t>verbatim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/>
              <a:t>Reproduces text exactly as it appears</a:t>
            </a:r>
          </a:p>
          <a:p>
            <a:pPr lvl="1" eaLnBrk="1" hangingPunct="1"/>
            <a:r>
              <a:rPr lang="en-NZ" smtClean="0"/>
              <a:t>Uses a monospace font (courier)</a:t>
            </a:r>
          </a:p>
          <a:p>
            <a:pPr lvl="1" eaLnBrk="1" hangingPunct="1"/>
            <a:r>
              <a:rPr lang="en-NZ" smtClean="0"/>
              <a:t>Often used for computer code</a:t>
            </a:r>
          </a:p>
          <a:p>
            <a:pPr lvl="1" eaLnBrk="1" hangingPunct="1"/>
            <a:r>
              <a:rPr lang="en-NZ" smtClean="0"/>
              <a:t>No latex commands can be used in </a:t>
            </a:r>
            <a:r>
              <a:rPr lang="en-NZ" smtClean="0">
                <a:latin typeface="Courier New" pitchFamily="49" charset="0"/>
              </a:rPr>
              <a:t>verbatim</a:t>
            </a:r>
            <a:endParaRPr lang="en-US" smtClean="0">
              <a:latin typeface="Courier New" pitchFamily="49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346200" y="2981325"/>
            <a:ext cx="6630988" cy="1474788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The following commands are used in LaTeX</a:t>
            </a:r>
          </a:p>
          <a:p>
            <a:r>
              <a:rPr lang="en-NZ">
                <a:latin typeface="Courier New" pitchFamily="49" charset="0"/>
              </a:rPr>
              <a:t>\begin{verbatim}</a:t>
            </a:r>
          </a:p>
          <a:p>
            <a:r>
              <a:rPr lang="en-NZ">
                <a:latin typeface="Courier New" pitchFamily="49" charset="0"/>
              </a:rPr>
              <a:t>Use \\ to create a line break.  Use </a:t>
            </a:r>
          </a:p>
          <a:p>
            <a:r>
              <a:rPr lang="en-NZ">
                <a:latin typeface="Courier New" pitchFamily="49" charset="0"/>
              </a:rPr>
              <a:t>\section{ name } to create a new section. </a:t>
            </a:r>
          </a:p>
          <a:p>
            <a:r>
              <a:rPr lang="en-NZ">
                <a:latin typeface="Courier New" pitchFamily="49" charset="0"/>
              </a:rPr>
              <a:t>\end{verbatim}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881188" y="5168900"/>
            <a:ext cx="57816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The following commands are used in LaTeX</a:t>
            </a:r>
          </a:p>
          <a:p>
            <a:endParaRPr lang="en-NZ" sz="800"/>
          </a:p>
          <a:p>
            <a:r>
              <a:rPr lang="en-NZ">
                <a:latin typeface="Courier New" pitchFamily="49" charset="0"/>
              </a:rPr>
              <a:t>Use \\ to create a line break.  Use </a:t>
            </a:r>
          </a:p>
          <a:p>
            <a:r>
              <a:rPr lang="en-NZ">
                <a:latin typeface="Courier New" pitchFamily="49" charset="0"/>
              </a:rPr>
              <a:t>\section{ name } to create a new section.</a:t>
            </a:r>
            <a:endParaRPr lang="en-US">
              <a:latin typeface="Courier New" pitchFamily="49" charset="0"/>
            </a:endParaRP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4392613" y="4503738"/>
            <a:ext cx="0" cy="5381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Mathematics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Three ways to enter mathematics mode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/>
              <a:t>Inline text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$ ... $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>
                <a:latin typeface="Courier New" pitchFamily="49" charset="0"/>
              </a:rPr>
              <a:t>displaymath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/>
              <a:t>Centres the maths on a line of its own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>
                <a:latin typeface="Courier New" pitchFamily="49" charset="0"/>
              </a:rPr>
              <a:t>equation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/>
              <a:t>Centres the maths on a line of its own</a:t>
            </a:r>
          </a:p>
          <a:p>
            <a:pPr lvl="1" eaLnBrk="1" hangingPunct="1"/>
            <a:r>
              <a:rPr lang="en-NZ" smtClean="0"/>
              <a:t>Numbers the maths with an equation number</a:t>
            </a: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Revision</a:t>
            </a:r>
            <a:endParaRPr lang="en-GB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LaTeX</a:t>
            </a:r>
            <a:r>
              <a:rPr lang="en-US" dirty="0" smtClean="0"/>
              <a:t> is a document preparation system</a:t>
            </a:r>
          </a:p>
          <a:p>
            <a:pPr lvl="1" eaLnBrk="1" hangingPunct="1"/>
            <a:r>
              <a:rPr lang="en-US" dirty="0" smtClean="0"/>
              <a:t>Typesets documents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Commands</a:t>
            </a:r>
          </a:p>
          <a:p>
            <a:pPr lvl="1" eaLnBrk="1" hangingPunct="1"/>
            <a:r>
              <a:rPr lang="en-US" dirty="0" smtClean="0"/>
              <a:t>Start with a backslash (\)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Environments</a:t>
            </a:r>
          </a:p>
          <a:p>
            <a:pPr lvl="1" eaLnBrk="1" hangingPunct="1"/>
            <a:r>
              <a:rPr lang="en-US" dirty="0" smtClean="0">
                <a:latin typeface="Courier New" pitchFamily="49" charset="0"/>
              </a:rPr>
              <a:t>\begin{name}</a:t>
            </a:r>
          </a:p>
          <a:p>
            <a:pPr lvl="1" eaLnBrk="1" hangingPunct="1"/>
            <a:r>
              <a:rPr lang="en-US" dirty="0" smtClean="0">
                <a:latin typeface="Courier New" pitchFamily="49" charset="0"/>
              </a:rPr>
              <a:t>\end{name}</a:t>
            </a:r>
          </a:p>
          <a:p>
            <a:pPr lvl="1" eaLnBrk="1" hangingPunct="1"/>
            <a:endParaRPr lang="en-GB" dirty="0" smtClean="0">
              <a:latin typeface="Courier New" pitchFamily="49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959100" y="4271963"/>
            <a:ext cx="4152900" cy="2024062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err="1">
                <a:latin typeface="Courier New" pitchFamily="49" charset="0"/>
              </a:rPr>
              <a:t>documentclass</a:t>
            </a:r>
            <a:r>
              <a:rPr lang="en-NZ" dirty="0">
                <a:latin typeface="Courier New" pitchFamily="49" charset="0"/>
              </a:rPr>
              <a:t>[a4paper]{book}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\begin{document}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...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\end{document}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Examples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28650" y="1457325"/>
            <a:ext cx="3225800" cy="650875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The equation $x = y$ </a:t>
            </a:r>
          </a:p>
          <a:p>
            <a:r>
              <a:rPr lang="en-NZ">
                <a:latin typeface="Courier New" pitchFamily="49" charset="0"/>
              </a:rPr>
              <a:t>is a simple equation.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628650" y="2622550"/>
            <a:ext cx="3225800" cy="1474788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The equation:</a:t>
            </a:r>
          </a:p>
          <a:p>
            <a:r>
              <a:rPr lang="en-NZ">
                <a:latin typeface="Courier New" pitchFamily="49" charset="0"/>
              </a:rPr>
              <a:t>\begin{displaymath}</a:t>
            </a:r>
          </a:p>
          <a:p>
            <a:r>
              <a:rPr lang="en-NZ">
                <a:latin typeface="Courier New" pitchFamily="49" charset="0"/>
              </a:rPr>
              <a:t>x = y</a:t>
            </a:r>
          </a:p>
          <a:p>
            <a:r>
              <a:rPr lang="en-NZ">
                <a:latin typeface="Courier New" pitchFamily="49" charset="0"/>
              </a:rPr>
              <a:t>\end{displaymath}</a:t>
            </a:r>
          </a:p>
          <a:p>
            <a:r>
              <a:rPr lang="en-NZ">
                <a:latin typeface="Courier New" pitchFamily="49" charset="0"/>
              </a:rPr>
              <a:t>is a simple equation.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28650" y="4503738"/>
            <a:ext cx="3225800" cy="1474787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The equation:</a:t>
            </a:r>
          </a:p>
          <a:p>
            <a:r>
              <a:rPr lang="en-NZ">
                <a:latin typeface="Courier New" pitchFamily="49" charset="0"/>
              </a:rPr>
              <a:t>\begin{equation}</a:t>
            </a:r>
          </a:p>
          <a:p>
            <a:r>
              <a:rPr lang="en-NZ">
                <a:latin typeface="Courier New" pitchFamily="49" charset="0"/>
              </a:rPr>
              <a:t>x = y</a:t>
            </a:r>
          </a:p>
          <a:p>
            <a:r>
              <a:rPr lang="en-NZ">
                <a:latin typeface="Courier New" pitchFamily="49" charset="0"/>
              </a:rPr>
              <a:t>\end{equation}</a:t>
            </a:r>
          </a:p>
          <a:p>
            <a:r>
              <a:rPr lang="en-NZ">
                <a:latin typeface="Courier New" pitchFamily="49" charset="0"/>
              </a:rPr>
              <a:t>is a simple equation.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5468938" y="2797175"/>
            <a:ext cx="3225800" cy="11699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/>
              <a:t>The equation:</a:t>
            </a:r>
          </a:p>
          <a:p>
            <a:endParaRPr lang="en-NZ" sz="800"/>
          </a:p>
          <a:p>
            <a:pPr algn="ctr"/>
            <a:r>
              <a:rPr lang="en-NZ" i="1">
                <a:latin typeface="Times New Roman" pitchFamily="18" charset="0"/>
              </a:rPr>
              <a:t>x = y</a:t>
            </a:r>
          </a:p>
          <a:p>
            <a:endParaRPr lang="en-NZ" sz="800" i="1">
              <a:latin typeface="Times New Roman" pitchFamily="18" charset="0"/>
            </a:endParaRPr>
          </a:p>
          <a:p>
            <a:r>
              <a:rPr lang="en-NZ"/>
              <a:t>is a simple equation.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5467350" y="4594225"/>
            <a:ext cx="3225800" cy="11699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/>
              <a:t>The equation:</a:t>
            </a:r>
          </a:p>
          <a:p>
            <a:endParaRPr lang="en-NZ" sz="800"/>
          </a:p>
          <a:p>
            <a:pPr algn="ctr"/>
            <a:r>
              <a:rPr lang="en-NZ" i="1">
                <a:latin typeface="Times New Roman" pitchFamily="18" charset="0"/>
              </a:rPr>
              <a:t>x = y</a:t>
            </a:r>
          </a:p>
          <a:p>
            <a:endParaRPr lang="en-NZ" sz="800" i="1">
              <a:latin typeface="Times New Roman" pitchFamily="18" charset="0"/>
            </a:endParaRPr>
          </a:p>
          <a:p>
            <a:r>
              <a:rPr lang="en-NZ"/>
              <a:t>is a simple equation.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8129588" y="5041900"/>
            <a:ext cx="65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(1.1)</a:t>
            </a:r>
            <a:endParaRPr lang="en-US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007100" y="1457325"/>
            <a:ext cx="2687638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/>
              <a:t>The equation </a:t>
            </a:r>
            <a:r>
              <a:rPr lang="en-NZ" i="1">
                <a:latin typeface="Times New Roman" pitchFamily="18" charset="0"/>
              </a:rPr>
              <a:t>x = y </a:t>
            </a:r>
            <a:r>
              <a:rPr lang="en-NZ"/>
              <a:t>is a simple equation.</a:t>
            </a: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3944938" y="1816100"/>
            <a:ext cx="1971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3944938" y="3340100"/>
            <a:ext cx="134461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3944938" y="5221288"/>
            <a:ext cx="134461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Laying out mathematics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Too many commands to memorise</a:t>
            </a:r>
          </a:p>
          <a:p>
            <a:pPr lvl="1" eaLnBrk="1" hangingPunct="1"/>
            <a:r>
              <a:rPr lang="en-NZ" smtClean="0"/>
              <a:t>Look up the commands when we need them</a:t>
            </a:r>
          </a:p>
          <a:p>
            <a:pPr lvl="1" eaLnBrk="1" hangingPunct="1"/>
            <a:r>
              <a:rPr lang="en-NZ" smtClean="0"/>
              <a:t>Any symbol, any structure exists somewhere</a:t>
            </a:r>
          </a:p>
          <a:p>
            <a:pPr lvl="1" eaLnBrk="1" hangingPunct="1"/>
            <a:r>
              <a:rPr lang="en-NZ" smtClean="0"/>
              <a:t>We will look at the most common commands</a:t>
            </a:r>
          </a:p>
          <a:p>
            <a:pPr lvl="1" eaLnBrk="1" hangingPunct="1"/>
            <a:r>
              <a:rPr lang="en-NZ" smtClean="0"/>
              <a:t>To apply letters to a group, we put curly braces around them</a:t>
            </a:r>
          </a:p>
          <a:p>
            <a:pPr lvl="1" eaLnBrk="1" hangingPunct="1"/>
            <a:endParaRPr lang="en-NZ" smtClean="0"/>
          </a:p>
          <a:p>
            <a:pPr eaLnBrk="1" hangingPunct="1"/>
            <a:r>
              <a:rPr lang="en-NZ" smtClean="0"/>
              <a:t>Exponent</a:t>
            </a:r>
          </a:p>
          <a:p>
            <a:pPr lvl="1" eaLnBrk="1" hangingPunct="1"/>
            <a:r>
              <a:rPr lang="en-NZ" smtClean="0"/>
              <a:t>Carat (^)</a:t>
            </a:r>
          </a:p>
          <a:p>
            <a:pPr lvl="1" eaLnBrk="1" hangingPunct="1"/>
            <a:r>
              <a:rPr lang="en-NZ" smtClean="0"/>
              <a:t>Example: </a:t>
            </a:r>
            <a:r>
              <a:rPr lang="en-NZ" b="1" smtClean="0">
                <a:latin typeface="Courier New" pitchFamily="49" charset="0"/>
              </a:rPr>
              <a:t>n^{th}</a:t>
            </a:r>
          </a:p>
          <a:p>
            <a:pPr eaLnBrk="1" hangingPunct="1"/>
            <a:endParaRPr lang="en-NZ" smtClean="0">
              <a:latin typeface="Courier New" pitchFamily="49" charset="0"/>
            </a:endParaRPr>
          </a:p>
          <a:p>
            <a:pPr eaLnBrk="1" hangingPunct="1"/>
            <a:r>
              <a:rPr lang="en-NZ" smtClean="0"/>
              <a:t>Subscripts</a:t>
            </a:r>
          </a:p>
          <a:p>
            <a:pPr lvl="1" eaLnBrk="1" hangingPunct="1"/>
            <a:r>
              <a:rPr lang="en-NZ" smtClean="0"/>
              <a:t>Underscore (_)</a:t>
            </a:r>
          </a:p>
          <a:p>
            <a:pPr lvl="1" eaLnBrk="1" hangingPunct="1"/>
            <a:r>
              <a:rPr lang="en-NZ" smtClean="0"/>
              <a:t>Example: </a:t>
            </a:r>
            <a:r>
              <a:rPr lang="en-NZ" b="1" smtClean="0">
                <a:latin typeface="Courier New" pitchFamily="49" charset="0"/>
              </a:rPr>
              <a:t>s_0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944938" y="3868738"/>
            <a:ext cx="468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n</a:t>
            </a:r>
            <a:r>
              <a:rPr lang="en-NZ" baseline="30000"/>
              <a:t>th</a:t>
            </a:r>
            <a:endParaRPr lang="en-US" baseline="3000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997325" y="5392738"/>
            <a:ext cx="395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s</a:t>
            </a:r>
            <a:r>
              <a:rPr lang="en-NZ" baseline="-25000"/>
              <a:t>0</a:t>
            </a:r>
            <a:endParaRPr lang="en-US" baseline="-25000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3227388" y="4056063"/>
            <a:ext cx="717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868613" y="5580063"/>
            <a:ext cx="11652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Other common functions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Square roots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\sqrt{ ... }</a:t>
            </a:r>
          </a:p>
          <a:p>
            <a:pPr lvl="1" eaLnBrk="1" hangingPunct="1"/>
            <a:r>
              <a:rPr lang="en-NZ" smtClean="0"/>
              <a:t>Example:</a:t>
            </a:r>
            <a:r>
              <a:rPr lang="en-NZ" smtClean="0">
                <a:latin typeface="Courier New" pitchFamily="49" charset="0"/>
              </a:rPr>
              <a:t>		\sqrt{ x^2 + y^2 }</a:t>
            </a:r>
          </a:p>
          <a:p>
            <a:pPr lvl="1" eaLnBrk="1" hangingPunct="1"/>
            <a:endParaRPr lang="en-NZ" smtClean="0">
              <a:latin typeface="Courier New" pitchFamily="49" charset="0"/>
            </a:endParaRPr>
          </a:p>
          <a:p>
            <a:pPr eaLnBrk="1" hangingPunct="1"/>
            <a:r>
              <a:rPr lang="en-NZ" smtClean="0"/>
              <a:t>Fractions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\frac{ numerator } { denominator }</a:t>
            </a:r>
          </a:p>
          <a:p>
            <a:pPr lvl="1" eaLnBrk="1" hangingPunct="1"/>
            <a:r>
              <a:rPr lang="en-NZ" smtClean="0"/>
              <a:t>Example: 		</a:t>
            </a:r>
            <a:r>
              <a:rPr lang="en-NZ" smtClean="0">
                <a:latin typeface="Courier New" pitchFamily="49" charset="0"/>
              </a:rPr>
              <a:t>3\frac{ 1 }{ 2 }</a:t>
            </a:r>
          </a:p>
          <a:p>
            <a:pPr lvl="1" eaLnBrk="1" hangingPunct="1"/>
            <a:endParaRPr lang="en-US" smtClean="0">
              <a:latin typeface="Courier New" pitchFamily="49" charset="0"/>
            </a:endParaRPr>
          </a:p>
          <a:p>
            <a:pPr eaLnBrk="1" hangingPunct="1"/>
            <a:r>
              <a:rPr lang="en-NZ" smtClean="0"/>
              <a:t>Sum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\sum</a:t>
            </a:r>
          </a:p>
          <a:p>
            <a:pPr lvl="1" eaLnBrk="1" hangingPunct="1"/>
            <a:r>
              <a:rPr lang="en-NZ" smtClean="0"/>
              <a:t>Example: 		</a:t>
            </a:r>
            <a:r>
              <a:rPr lang="en-NZ" smtClean="0">
                <a:latin typeface="Courier New" pitchFamily="49" charset="0"/>
              </a:rPr>
              <a:t>\sum_{k=1}^{n} k</a:t>
            </a:r>
            <a:endParaRPr lang="en-GB" smtClean="0">
              <a:latin typeface="Courier New" pitchFamily="49" charset="0"/>
            </a:endParaRPr>
          </a:p>
          <a:p>
            <a:pPr lvl="1" eaLnBrk="1" hangingPunct="1"/>
            <a:endParaRPr lang="en-NZ" smtClean="0">
              <a:solidFill>
                <a:srgbClr val="FF0000"/>
              </a:solidFill>
              <a:latin typeface="Courier New" pitchFamily="49" charset="0"/>
            </a:endParaRPr>
          </a:p>
          <a:p>
            <a:pPr lvl="1" eaLnBrk="1" hangingPunct="1"/>
            <a:endParaRPr lang="en-US" smtClean="0">
              <a:solidFill>
                <a:srgbClr val="FF0000"/>
              </a:solidFill>
              <a:latin typeface="Courier New" pitchFamily="49" charset="0"/>
            </a:endParaRP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64288" y="1527175"/>
            <a:ext cx="16192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23063" y="2711450"/>
            <a:ext cx="904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32575" y="4146550"/>
            <a:ext cx="11525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  <a:endParaRPr lang="en-GB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dirty="0" smtClean="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2825" y="3070225"/>
            <a:ext cx="4619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808038" y="1816100"/>
            <a:ext cx="7702550" cy="376238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latin typeface="Courier New" pitchFamily="49" charset="0"/>
              </a:rPr>
              <a:t>\sum_{k=1}^{n} k = \frac{1}{2}n(n+1) = \frac{n(n+1)}{2}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  <a:endParaRPr lang="en-GB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346200" y="1035050"/>
            <a:ext cx="6719888" cy="2573338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If a quadratic equation is given by:</a:t>
            </a:r>
          </a:p>
          <a:p>
            <a:r>
              <a:rPr lang="en-NZ">
                <a:latin typeface="Courier New" pitchFamily="49" charset="0"/>
              </a:rPr>
              <a:t>\begin{displaymath}</a:t>
            </a:r>
          </a:p>
          <a:p>
            <a:r>
              <a:rPr lang="en-NZ">
                <a:latin typeface="Courier New" pitchFamily="49" charset="0"/>
              </a:rPr>
              <a:t>f(x) = ax^2 + bx + c</a:t>
            </a:r>
          </a:p>
          <a:p>
            <a:r>
              <a:rPr lang="en-NZ">
                <a:latin typeface="Courier New" pitchFamily="49" charset="0"/>
              </a:rPr>
              <a:t>\end{displaymath}</a:t>
            </a:r>
          </a:p>
          <a:p>
            <a:r>
              <a:rPr lang="en-NZ">
                <a:latin typeface="Courier New" pitchFamily="49" charset="0"/>
              </a:rPr>
              <a:t>Then the formula for calculating the roots of a quadratic equation is:</a:t>
            </a:r>
          </a:p>
          <a:p>
            <a:r>
              <a:rPr lang="en-NZ">
                <a:latin typeface="Courier New" pitchFamily="49" charset="0"/>
              </a:rPr>
              <a:t>\begin{displaymath}</a:t>
            </a:r>
          </a:p>
          <a:p>
            <a:r>
              <a:rPr lang="en-NZ">
                <a:latin typeface="Courier New" pitchFamily="49" charset="0"/>
              </a:rPr>
              <a:t>x = \frac{-b \pm \sqrt{b^2 - 4ac}}{2a}</a:t>
            </a:r>
          </a:p>
          <a:p>
            <a:r>
              <a:rPr lang="en-NZ">
                <a:latin typeface="Courier New" pitchFamily="49" charset="0"/>
              </a:rPr>
              <a:t>\end{displaymath}</a:t>
            </a:r>
          </a:p>
        </p:txBody>
      </p:sp>
      <p:pic>
        <p:nvPicPr>
          <p:cNvPr id="22533" name="Picture 8"/>
          <p:cNvPicPr>
            <a:picLocks noChangeAspect="1" noChangeArrowheads="1"/>
          </p:cNvPicPr>
          <p:nvPr/>
        </p:nvPicPr>
        <p:blipFill>
          <a:blip r:embed="rId3" cstate="print"/>
          <a:srcRect l="7344" t="45241" r="11067" b="19873"/>
          <a:stretch>
            <a:fillRect/>
          </a:stretch>
        </p:blipFill>
        <p:spPr bwMode="auto">
          <a:xfrm>
            <a:off x="449263" y="3725863"/>
            <a:ext cx="8243887" cy="2749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  <a:endParaRPr lang="en-GB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Write the code that reproduces the following LaTeX:</a:t>
            </a:r>
          </a:p>
          <a:p>
            <a:pPr eaLnBrk="1" hangingPunct="1"/>
            <a:endParaRPr lang="en-GB" b="0" smtClean="0"/>
          </a:p>
          <a:p>
            <a:pPr eaLnBrk="1" hangingPunct="1"/>
            <a:endParaRPr lang="en-GB" smtClean="0"/>
          </a:p>
        </p:txBody>
      </p:sp>
      <p:pic>
        <p:nvPicPr>
          <p:cNvPr id="23556" name="Picture 7"/>
          <p:cNvPicPr>
            <a:picLocks noChangeAspect="1" noChangeArrowheads="1"/>
          </p:cNvPicPr>
          <p:nvPr/>
        </p:nvPicPr>
        <p:blipFill>
          <a:blip r:embed="rId3" cstate="print"/>
          <a:srcRect l="5841" t="18465" r="8449" b="23930"/>
          <a:stretch>
            <a:fillRect/>
          </a:stretch>
        </p:blipFill>
        <p:spPr bwMode="auto">
          <a:xfrm>
            <a:off x="719138" y="1905000"/>
            <a:ext cx="7618412" cy="3232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12" y="919864"/>
            <a:ext cx="8781976" cy="32260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sum of a geometric series is:</a:t>
            </a:r>
          </a:p>
          <a:p>
            <a:pPr marL="0" indent="0">
              <a:buNone/>
            </a:pP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\begin{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displaymath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\sum_{k=0}^{n}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^{k}=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^{0}+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^{1}+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^{2}+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^{3}+\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ldots+ar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^{n}</a:t>
            </a:r>
          </a:p>
          <a:p>
            <a:pPr marL="0" indent="0">
              <a:buNone/>
            </a:pP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\end{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displaymath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NZ" sz="18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 can rearrange the equation to produce the simple formula: </a:t>
            </a:r>
          </a:p>
          <a:p>
            <a:pPr marL="0" indent="0">
              <a:buNone/>
            </a:pP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\begin{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displaymath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\sum_{k=0}^{n}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^{k}=\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frac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{a(1-r^{n+1})}{1-r}</a:t>
            </a:r>
          </a:p>
          <a:p>
            <a:pPr marL="0" indent="0">
              <a:buNone/>
            </a:pP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\end{</a:t>
            </a:r>
            <a:r>
              <a:rPr lang="en-NZ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displaymath</a:t>
            </a:r>
            <a:r>
              <a:rPr lang="en-NZ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0333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Adding functionality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>
                <a:latin typeface="Courier New" pitchFamily="49" charset="0"/>
              </a:rPr>
              <a:t>\usepackage{ packagename }</a:t>
            </a:r>
          </a:p>
          <a:p>
            <a:pPr lvl="1" eaLnBrk="1" hangingPunct="1"/>
            <a:r>
              <a:rPr lang="en-NZ" smtClean="0"/>
              <a:t>A library that adds or modifies the commands available</a:t>
            </a:r>
          </a:p>
          <a:p>
            <a:pPr lvl="1" eaLnBrk="1" hangingPunct="1"/>
            <a:r>
              <a:rPr lang="en-NZ" smtClean="0"/>
              <a:t>Thousands of packages available</a:t>
            </a:r>
          </a:p>
          <a:p>
            <a:pPr lvl="1" eaLnBrk="1" hangingPunct="1"/>
            <a:r>
              <a:rPr lang="en-NZ" smtClean="0"/>
              <a:t>Some are very useful</a:t>
            </a:r>
          </a:p>
          <a:p>
            <a:pPr lvl="1" eaLnBrk="1" hangingPunct="1"/>
            <a:endParaRPr lang="en-NZ" smtClean="0"/>
          </a:p>
          <a:p>
            <a:pPr lvl="1" eaLnBrk="1" hangingPunct="1"/>
            <a:endParaRPr lang="en-NZ" smtClean="0"/>
          </a:p>
          <a:p>
            <a:pPr eaLnBrk="1" hangingPunct="1"/>
            <a:r>
              <a:rPr lang="en-NZ" smtClean="0"/>
              <a:t>Add the \usepackage command to the preamble</a:t>
            </a:r>
            <a:endParaRPr lang="en-US" smtClean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793875" y="3876675"/>
            <a:ext cx="5106988" cy="1749425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\documentclass[a4paper]{article}</a:t>
            </a:r>
          </a:p>
          <a:p>
            <a:r>
              <a:rPr lang="en-NZ">
                <a:latin typeface="Courier New" pitchFamily="49" charset="0"/>
              </a:rPr>
              <a:t>\usepackage{graphicx}</a:t>
            </a:r>
          </a:p>
          <a:p>
            <a:endParaRPr lang="en-NZ">
              <a:latin typeface="Courier New" pitchFamily="49" charset="0"/>
            </a:endParaRPr>
          </a:p>
          <a:p>
            <a:r>
              <a:rPr lang="en-NZ">
                <a:latin typeface="Courier New" pitchFamily="49" charset="0"/>
              </a:rPr>
              <a:t>\begin{document}</a:t>
            </a:r>
          </a:p>
          <a:p>
            <a:r>
              <a:rPr lang="en-NZ">
                <a:latin typeface="Courier New" pitchFamily="49" charset="0"/>
              </a:rPr>
              <a:t>...</a:t>
            </a:r>
          </a:p>
          <a:p>
            <a:r>
              <a:rPr lang="en-NZ">
                <a:latin typeface="Courier New" pitchFamily="49" charset="0"/>
              </a:rPr>
              <a:t>\end{document}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graphicx</a:t>
            </a:r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Package that allows you to import graphics</a:t>
            </a:r>
          </a:p>
          <a:p>
            <a:pPr lvl="1" eaLnBrk="1" hangingPunct="1"/>
            <a:r>
              <a:rPr lang="en-NZ" dirty="0" smtClean="0"/>
              <a:t>Graphics must be in .</a:t>
            </a:r>
            <a:r>
              <a:rPr lang="en-NZ" dirty="0" err="1" smtClean="0"/>
              <a:t>eps</a:t>
            </a:r>
            <a:r>
              <a:rPr lang="en-NZ" dirty="0" smtClean="0"/>
              <a:t> format (latex compiler) or .jpg/.</a:t>
            </a:r>
            <a:r>
              <a:rPr lang="en-NZ" dirty="0" err="1" smtClean="0"/>
              <a:t>png</a:t>
            </a:r>
            <a:r>
              <a:rPr lang="en-NZ" dirty="0" smtClean="0"/>
              <a:t> (</a:t>
            </a:r>
            <a:r>
              <a:rPr lang="en-NZ" dirty="0" err="1" smtClean="0"/>
              <a:t>pdflatex</a:t>
            </a:r>
            <a:r>
              <a:rPr lang="en-NZ" dirty="0" smtClean="0"/>
              <a:t> compiler)</a:t>
            </a:r>
          </a:p>
          <a:p>
            <a:pPr lvl="1" eaLnBrk="1" hangingPunct="1"/>
            <a:r>
              <a:rPr lang="en-NZ" dirty="0" smtClean="0"/>
              <a:t>Can set width and height</a:t>
            </a:r>
          </a:p>
          <a:p>
            <a:pPr lvl="1" eaLnBrk="1" hangingPunct="1"/>
            <a:r>
              <a:rPr lang="en-NZ" dirty="0" smtClean="0"/>
              <a:t>Other options are also available</a:t>
            </a:r>
          </a:p>
          <a:p>
            <a:pPr lvl="1" eaLnBrk="1" hangingPunct="1"/>
            <a:endParaRPr lang="en-NZ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includegraphics</a:t>
            </a:r>
            <a:r>
              <a:rPr lang="en-NZ" dirty="0" smtClean="0">
                <a:latin typeface="Courier New" pitchFamily="49" charset="0"/>
              </a:rPr>
              <a:t>[options]{Example.png}</a:t>
            </a:r>
            <a:endParaRPr lang="en-US" dirty="0" smtClean="0">
              <a:latin typeface="Courier New" pitchFamily="49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898525" y="3340100"/>
            <a:ext cx="6989763" cy="3122613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err="1">
                <a:latin typeface="Courier New" pitchFamily="49" charset="0"/>
              </a:rPr>
              <a:t>documentclass</a:t>
            </a:r>
            <a:r>
              <a:rPr lang="en-NZ" dirty="0">
                <a:latin typeface="Courier New" pitchFamily="49" charset="0"/>
              </a:rPr>
              <a:t>[a4paper]{article}</a:t>
            </a:r>
          </a:p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err="1">
                <a:latin typeface="Courier New" pitchFamily="49" charset="0"/>
              </a:rPr>
              <a:t>usepackage</a:t>
            </a:r>
            <a:r>
              <a:rPr lang="en-NZ" dirty="0">
                <a:latin typeface="Courier New" pitchFamily="49" charset="0"/>
              </a:rPr>
              <a:t>{</a:t>
            </a:r>
            <a:r>
              <a:rPr lang="en-NZ" dirty="0" err="1">
                <a:latin typeface="Courier New" pitchFamily="49" charset="0"/>
              </a:rPr>
              <a:t>graphicx</a:t>
            </a:r>
            <a:r>
              <a:rPr lang="en-NZ" dirty="0">
                <a:latin typeface="Courier New" pitchFamily="49" charset="0"/>
              </a:rPr>
              <a:t>}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\begin{document}</a:t>
            </a:r>
          </a:p>
          <a:p>
            <a:r>
              <a:rPr lang="en-NZ" dirty="0">
                <a:latin typeface="Courier New" pitchFamily="49" charset="0"/>
              </a:rPr>
              <a:t>This is a simple picture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\begin{</a:t>
            </a:r>
            <a:r>
              <a:rPr lang="en-NZ" dirty="0" err="1">
                <a:latin typeface="Courier New" pitchFamily="49" charset="0"/>
              </a:rPr>
              <a:t>center</a:t>
            </a:r>
            <a:r>
              <a:rPr lang="en-NZ" dirty="0">
                <a:latin typeface="Courier New" pitchFamily="49" charset="0"/>
              </a:rPr>
              <a:t>}</a:t>
            </a:r>
          </a:p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smtClean="0">
                <a:latin typeface="Courier New" pitchFamily="49" charset="0"/>
              </a:rPr>
              <a:t>includegraphics</a:t>
            </a:r>
            <a:r>
              <a:rPr lang="en-NZ" dirty="0">
                <a:latin typeface="Courier New" pitchFamily="49" charset="0"/>
              </a:rPr>
              <a:t>[</a:t>
            </a:r>
            <a:r>
              <a:rPr lang="en-NZ" dirty="0" smtClean="0">
                <a:latin typeface="Courier New" pitchFamily="49" charset="0"/>
              </a:rPr>
              <a:t>width</a:t>
            </a:r>
            <a:r>
              <a:rPr lang="en-NZ" dirty="0">
                <a:latin typeface="Courier New" pitchFamily="49" charset="0"/>
              </a:rPr>
              <a:t>=10cm]{</a:t>
            </a:r>
            <a:r>
              <a:rPr lang="en-NZ" dirty="0" smtClean="0">
                <a:latin typeface="Courier New" pitchFamily="49" charset="0"/>
              </a:rPr>
              <a:t>Example.png}</a:t>
            </a:r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\end{</a:t>
            </a:r>
            <a:r>
              <a:rPr lang="en-NZ" dirty="0" err="1">
                <a:latin typeface="Courier New" pitchFamily="49" charset="0"/>
              </a:rPr>
              <a:t>center</a:t>
            </a:r>
            <a:r>
              <a:rPr lang="en-NZ" dirty="0">
                <a:latin typeface="Courier New" pitchFamily="49" charset="0"/>
              </a:rPr>
              <a:t>}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\end{document}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  <a:endParaRPr lang="en-GB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LaTeX</a:t>
            </a:r>
            <a:r>
              <a:rPr lang="en-US" dirty="0" smtClean="0"/>
              <a:t> is a very good typesetting package</a:t>
            </a:r>
          </a:p>
          <a:p>
            <a:pPr lvl="1" eaLnBrk="1" hangingPunct="1"/>
            <a:r>
              <a:rPr lang="en-US" dirty="0" smtClean="0"/>
              <a:t>Excellent for mathematics</a:t>
            </a:r>
          </a:p>
          <a:p>
            <a:pPr lvl="1" eaLnBrk="1" hangingPunct="1"/>
            <a:r>
              <a:rPr lang="en-US" dirty="0" smtClean="0"/>
              <a:t>Excellent for long documents</a:t>
            </a:r>
          </a:p>
          <a:p>
            <a:pPr lvl="1" eaLnBrk="1" hangingPunct="1"/>
            <a:r>
              <a:rPr lang="en-US" dirty="0" smtClean="0"/>
              <a:t>Excellent for people who really care about presentation</a:t>
            </a:r>
          </a:p>
          <a:p>
            <a:pPr lvl="1" eaLnBrk="1" hangingPunct="1"/>
            <a:r>
              <a:rPr lang="en-US" dirty="0" smtClean="0"/>
              <a:t>Very configurable</a:t>
            </a:r>
          </a:p>
          <a:p>
            <a:pPr lvl="1" eaLnBrk="1" hangingPunct="1"/>
            <a:r>
              <a:rPr lang="en-US" dirty="0" smtClean="0"/>
              <a:t>Steep learning curve (but worth it for those that bother)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Recommended software for use on Windows</a:t>
            </a:r>
          </a:p>
          <a:p>
            <a:pPr lvl="1" eaLnBrk="1" hangingPunct="1"/>
            <a:r>
              <a:rPr lang="en-US" dirty="0" err="1" smtClean="0"/>
              <a:t>MikTeX</a:t>
            </a:r>
            <a:r>
              <a:rPr lang="en-US" dirty="0" smtClean="0"/>
              <a:t> (</a:t>
            </a:r>
            <a:r>
              <a:rPr lang="en-US" dirty="0" err="1" smtClean="0"/>
              <a:t>LaTeX</a:t>
            </a:r>
            <a:r>
              <a:rPr lang="en-US" dirty="0" smtClean="0"/>
              <a:t> distribution)</a:t>
            </a:r>
          </a:p>
          <a:p>
            <a:pPr lvl="1" eaLnBrk="1" hangingPunct="1"/>
            <a:r>
              <a:rPr lang="en-US" dirty="0" err="1" smtClean="0"/>
              <a:t>TeXWorks</a:t>
            </a:r>
            <a:r>
              <a:rPr lang="en-US" dirty="0" smtClean="0"/>
              <a:t> (text editor with built in </a:t>
            </a:r>
            <a:r>
              <a:rPr lang="en-US" dirty="0" err="1" smtClean="0"/>
              <a:t>LaTeX</a:t>
            </a:r>
            <a:r>
              <a:rPr lang="en-US" dirty="0" smtClean="0"/>
              <a:t> compiler)</a:t>
            </a:r>
          </a:p>
          <a:p>
            <a:pPr lvl="1"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Text Styles</a:t>
            </a: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textbf</a:t>
            </a:r>
            <a:r>
              <a:rPr lang="en-NZ" dirty="0" smtClean="0"/>
              <a:t>{ Argument will be bold }</a:t>
            </a:r>
          </a:p>
          <a:p>
            <a:pPr eaLnBrk="1" hangingPunct="1"/>
            <a:endParaRPr lang="en-NZ" sz="1800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textit</a:t>
            </a:r>
            <a:r>
              <a:rPr lang="en-NZ" dirty="0" smtClean="0"/>
              <a:t>{ </a:t>
            </a:r>
            <a:r>
              <a:rPr lang="en-NZ" b="0" i="1" dirty="0" smtClean="0"/>
              <a:t>Argument will be italic</a:t>
            </a:r>
            <a:r>
              <a:rPr lang="en-NZ" dirty="0" smtClean="0"/>
              <a:t> }</a:t>
            </a:r>
          </a:p>
          <a:p>
            <a:pPr eaLnBrk="1" hangingPunct="1"/>
            <a:endParaRPr lang="en-NZ" sz="1800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textsl</a:t>
            </a:r>
            <a:r>
              <a:rPr lang="en-NZ" dirty="0" smtClean="0"/>
              <a:t>{ </a:t>
            </a:r>
            <a:r>
              <a:rPr lang="en-NZ" b="0" i="1" dirty="0" smtClean="0"/>
              <a:t>Argument will be slanted</a:t>
            </a:r>
            <a:r>
              <a:rPr lang="en-NZ" dirty="0" smtClean="0"/>
              <a:t> }</a:t>
            </a:r>
          </a:p>
          <a:p>
            <a:pPr eaLnBrk="1" hangingPunct="1"/>
            <a:endParaRPr lang="en-NZ" sz="1800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textsf</a:t>
            </a:r>
            <a:r>
              <a:rPr lang="en-NZ" dirty="0" smtClean="0"/>
              <a:t>{ Argument will be sans-serif }</a:t>
            </a:r>
          </a:p>
          <a:p>
            <a:pPr eaLnBrk="1" hangingPunct="1"/>
            <a:endParaRPr lang="en-NZ" sz="1800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textrm</a:t>
            </a:r>
            <a:r>
              <a:rPr lang="en-NZ" dirty="0" smtClean="0"/>
              <a:t>{ </a:t>
            </a:r>
            <a:r>
              <a:rPr lang="en-NZ" dirty="0" smtClean="0">
                <a:latin typeface="New Century Schoolbook" pitchFamily="18" charset="0"/>
              </a:rPr>
              <a:t>Argument will be serif (roman)</a:t>
            </a:r>
            <a:r>
              <a:rPr lang="en-NZ" dirty="0" smtClean="0"/>
              <a:t> }</a:t>
            </a:r>
          </a:p>
          <a:p>
            <a:pPr eaLnBrk="1" hangingPunct="1"/>
            <a:endParaRPr lang="en-NZ" sz="1800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texttt</a:t>
            </a:r>
            <a:r>
              <a:rPr lang="en-NZ" dirty="0" smtClean="0"/>
              <a:t>{ </a:t>
            </a:r>
            <a:r>
              <a:rPr lang="en-NZ" dirty="0" smtClean="0">
                <a:latin typeface="Courier New" pitchFamily="49" charset="0"/>
              </a:rPr>
              <a:t>Argument will be monospace</a:t>
            </a:r>
            <a:r>
              <a:rPr lang="en-NZ" dirty="0" smtClean="0"/>
              <a:t> }</a:t>
            </a:r>
          </a:p>
          <a:p>
            <a:pPr eaLnBrk="1" hangingPunct="1"/>
            <a:endParaRPr lang="en-NZ" sz="1800" dirty="0" smtClean="0">
              <a:latin typeface="Courier New" pitchFamily="49" charset="0"/>
            </a:endParaRPr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textsc</a:t>
            </a:r>
            <a:r>
              <a:rPr lang="en-NZ" dirty="0" smtClean="0"/>
              <a:t>{ A</a:t>
            </a:r>
            <a:r>
              <a:rPr lang="en-NZ" sz="1600" dirty="0" smtClean="0"/>
              <a:t>RGUMENT WILL BE SMALL CAPITALS</a:t>
            </a:r>
            <a:r>
              <a:rPr lang="en-NZ" dirty="0" smtClean="0"/>
              <a:t> }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emph</a:t>
            </a:r>
            <a:r>
              <a:rPr lang="en-US" dirty="0" smtClean="0"/>
              <a:t> versus \</a:t>
            </a:r>
            <a:r>
              <a:rPr lang="en-US" dirty="0" err="1" smtClean="0"/>
              <a:t>textit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\</a:t>
            </a:r>
            <a:r>
              <a:rPr lang="en-US" dirty="0" err="1" smtClean="0"/>
              <a:t>emph</a:t>
            </a:r>
            <a:r>
              <a:rPr lang="en-US" dirty="0" smtClean="0"/>
              <a:t>{I want to \</a:t>
            </a:r>
            <a:r>
              <a:rPr lang="en-US" dirty="0" err="1" smtClean="0"/>
              <a:t>emph</a:t>
            </a:r>
            <a:r>
              <a:rPr lang="en-US" dirty="0" smtClean="0"/>
              <a:t>{emphasize this}}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I want to </a:t>
            </a:r>
            <a:r>
              <a:rPr lang="en-US" dirty="0" smtClean="0"/>
              <a:t>emphasize thi</a:t>
            </a:r>
            <a:r>
              <a:rPr lang="en-US" i="1" dirty="0" smtClean="0"/>
              <a:t>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\</a:t>
            </a:r>
            <a:r>
              <a:rPr lang="en-US" dirty="0" err="1"/>
              <a:t>textit</a:t>
            </a:r>
            <a:r>
              <a:rPr lang="en-US" dirty="0"/>
              <a:t>{I want to \</a:t>
            </a:r>
            <a:r>
              <a:rPr lang="en-US" dirty="0" err="1"/>
              <a:t>textit</a:t>
            </a:r>
            <a:r>
              <a:rPr lang="en-US" dirty="0"/>
              <a:t>{emphasize this}}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/>
              <a:t>I want to emphasize this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45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Exercise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What is the output of the following </a:t>
            </a:r>
            <a:r>
              <a:rPr lang="en-NZ" dirty="0" err="1" smtClean="0"/>
              <a:t>LaTeX</a:t>
            </a:r>
            <a:r>
              <a:rPr lang="en-NZ" dirty="0" smtClean="0"/>
              <a:t> code?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The \</a:t>
            </a:r>
            <a:r>
              <a:rPr lang="en-N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textbf</a:t>
            </a:r>
            <a:r>
              <a:rPr lang="en-N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{quick} \</a:t>
            </a:r>
            <a:r>
              <a:rPr lang="en-N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textit</a:t>
            </a:r>
            <a:r>
              <a:rPr lang="en-N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{brown} \</a:t>
            </a:r>
            <a:r>
              <a:rPr lang="en-N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textsl</a:t>
            </a:r>
            <a:r>
              <a:rPr lang="en-N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{fox} jumps \</a:t>
            </a:r>
            <a:r>
              <a:rPr lang="en-N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textsf</a:t>
            </a:r>
            <a:r>
              <a:rPr lang="en-N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{over} the \</a:t>
            </a:r>
            <a:r>
              <a:rPr lang="en-N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texttt</a:t>
            </a:r>
            <a:r>
              <a:rPr lang="en-N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{lazy} \</a:t>
            </a:r>
            <a:r>
              <a:rPr lang="en-N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textsc</a:t>
            </a:r>
            <a:r>
              <a:rPr lang="en-N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{Dog}</a:t>
            </a:r>
            <a:endParaRPr lang="en-NZ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191" y="3209837"/>
            <a:ext cx="8397617" cy="43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665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Font Style</a:t>
            </a:r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Forms</a:t>
            </a:r>
          </a:p>
          <a:p>
            <a:pPr lvl="1" eaLnBrk="1" hangingPunct="1"/>
            <a:r>
              <a:rPr lang="en-NZ" smtClean="0"/>
              <a:t>Declarative form (Set style from this point forward)</a:t>
            </a:r>
          </a:p>
          <a:p>
            <a:pPr lvl="1" eaLnBrk="1" hangingPunct="1"/>
            <a:r>
              <a:rPr lang="en-NZ" smtClean="0"/>
              <a:t>Environmental form (Create an environment that uses this style)</a:t>
            </a:r>
          </a:p>
          <a:p>
            <a:pPr lvl="1" eaLnBrk="1" hangingPunct="1"/>
            <a:endParaRPr lang="en-NZ" smtClean="0"/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\bfseries</a:t>
            </a:r>
            <a:r>
              <a:rPr lang="en-NZ" smtClean="0"/>
              <a:t>	Bold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\mdseries</a:t>
            </a:r>
            <a:r>
              <a:rPr lang="en-NZ" smtClean="0"/>
              <a:t>	Normal weight (i.e. not bold)</a:t>
            </a:r>
          </a:p>
          <a:p>
            <a:pPr lvl="1" eaLnBrk="1" hangingPunct="1"/>
            <a:endParaRPr lang="en-NZ" smtClean="0"/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\itshape</a:t>
            </a:r>
            <a:r>
              <a:rPr lang="en-NZ" smtClean="0"/>
              <a:t>	Italic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\slshape</a:t>
            </a:r>
            <a:r>
              <a:rPr lang="en-NZ" smtClean="0"/>
              <a:t>	Slanted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\upshape</a:t>
            </a:r>
            <a:r>
              <a:rPr lang="en-NZ" smtClean="0"/>
              <a:t>	Upright (opposite of slanted}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\scshape</a:t>
            </a:r>
            <a:r>
              <a:rPr lang="en-NZ" smtClean="0"/>
              <a:t>	Small Capitals</a:t>
            </a:r>
          </a:p>
          <a:p>
            <a:pPr lvl="1" eaLnBrk="1" hangingPunct="1"/>
            <a:endParaRPr lang="en-NZ" smtClean="0"/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\rmfamily</a:t>
            </a:r>
            <a:r>
              <a:rPr lang="en-NZ" smtClean="0"/>
              <a:t>	Serif (roman)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\sffamily</a:t>
            </a:r>
            <a:r>
              <a:rPr lang="en-NZ" smtClean="0"/>
              <a:t>	Sans-serif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\ttfamily</a:t>
            </a:r>
            <a:r>
              <a:rPr lang="en-NZ" smtClean="0"/>
              <a:t>	Monospace (typewriter)</a:t>
            </a: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Example</a:t>
            </a:r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435580" y="919864"/>
            <a:ext cx="6610350" cy="3122613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>
                <a:latin typeface="Courier New" pitchFamily="49" charset="0"/>
              </a:rPr>
              <a:t>%Normal way to set italics</a:t>
            </a:r>
          </a:p>
          <a:p>
            <a:r>
              <a:rPr lang="en-NZ" dirty="0">
                <a:latin typeface="Courier New" pitchFamily="49" charset="0"/>
              </a:rPr>
              <a:t>\textit{This text will be italic}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%Environment form</a:t>
            </a:r>
          </a:p>
          <a:p>
            <a:r>
              <a:rPr lang="en-NZ" dirty="0">
                <a:latin typeface="Courier New" pitchFamily="49" charset="0"/>
              </a:rPr>
              <a:t>\begin{itshape}</a:t>
            </a:r>
          </a:p>
          <a:p>
            <a:r>
              <a:rPr lang="en-NZ" dirty="0">
                <a:latin typeface="Courier New" pitchFamily="49" charset="0"/>
              </a:rPr>
              <a:t>This text is also italic</a:t>
            </a:r>
          </a:p>
          <a:p>
            <a:r>
              <a:rPr lang="en-NZ" dirty="0">
                <a:latin typeface="Courier New" pitchFamily="49" charset="0"/>
              </a:rPr>
              <a:t>\end{itshape}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%Declarative form</a:t>
            </a:r>
          </a:p>
          <a:p>
            <a:r>
              <a:rPr lang="en-NZ" dirty="0">
                <a:latin typeface="Courier New" pitchFamily="49" charset="0"/>
              </a:rPr>
              <a:t>\itshape</a:t>
            </a:r>
          </a:p>
          <a:p>
            <a:r>
              <a:rPr lang="en-NZ" dirty="0">
                <a:latin typeface="Courier New" pitchFamily="49" charset="0"/>
              </a:rPr>
              <a:t>All text from this point forward will be italic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35580" y="4145896"/>
            <a:ext cx="6708801" cy="1477328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i="1" dirty="0" smtClean="0">
                <a:latin typeface="Courier New" pitchFamily="49" charset="0"/>
              </a:rPr>
              <a:t>This </a:t>
            </a:r>
            <a:r>
              <a:rPr lang="en-NZ" i="1" dirty="0">
                <a:latin typeface="Courier New" pitchFamily="49" charset="0"/>
              </a:rPr>
              <a:t>text will be </a:t>
            </a:r>
            <a:r>
              <a:rPr lang="en-NZ" i="1" dirty="0" smtClean="0">
                <a:latin typeface="Courier New" pitchFamily="49" charset="0"/>
              </a:rPr>
              <a:t>italic</a:t>
            </a:r>
            <a:endParaRPr lang="en-NZ" i="1" dirty="0">
              <a:latin typeface="Courier New" pitchFamily="49" charset="0"/>
            </a:endParaRPr>
          </a:p>
          <a:p>
            <a:endParaRPr lang="en-NZ" dirty="0">
              <a:latin typeface="Courier New" pitchFamily="49" charset="0"/>
            </a:endParaRPr>
          </a:p>
          <a:p>
            <a:r>
              <a:rPr lang="en-NZ" i="1" dirty="0" smtClean="0">
                <a:latin typeface="Courier New" pitchFamily="49" charset="0"/>
              </a:rPr>
              <a:t>This </a:t>
            </a:r>
            <a:r>
              <a:rPr lang="en-NZ" i="1" dirty="0">
                <a:latin typeface="Courier New" pitchFamily="49" charset="0"/>
              </a:rPr>
              <a:t>text is also italic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i="1" dirty="0" smtClean="0">
                <a:latin typeface="Courier New" pitchFamily="49" charset="0"/>
              </a:rPr>
              <a:t>All </a:t>
            </a:r>
            <a:r>
              <a:rPr lang="en-NZ" i="1" dirty="0">
                <a:latin typeface="Courier New" pitchFamily="49" charset="0"/>
              </a:rPr>
              <a:t>text from this point forward will be italic</a:t>
            </a:r>
            <a:endParaRPr lang="en-US" i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Exercise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NZ" dirty="0" smtClean="0"/>
              <a:t>What would the output of the following code be?</a:t>
            </a:r>
          </a:p>
          <a:p>
            <a:pPr marL="0" indent="0" eaLnBrk="1" hangingPunct="1">
              <a:buNone/>
            </a:pPr>
            <a:endParaRPr lang="en-NZ" dirty="0" smtClean="0"/>
          </a:p>
          <a:p>
            <a:pPr marL="0" indent="0">
              <a:buNone/>
            </a:pPr>
            <a:r>
              <a:rPr lang="en-N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\begin{</a:t>
            </a:r>
            <a:r>
              <a:rPr lang="en-NZ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sffamily</a:t>
            </a:r>
            <a:r>
              <a:rPr lang="en-N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N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The quick brown fox</a:t>
            </a:r>
          </a:p>
          <a:p>
            <a:pPr marL="0" indent="0">
              <a:buNone/>
            </a:pPr>
            <a:r>
              <a:rPr lang="en-N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\end{</a:t>
            </a:r>
            <a:r>
              <a:rPr lang="en-NZ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sffamily</a:t>
            </a:r>
            <a:r>
              <a:rPr lang="en-N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NZ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N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jumps over \</a:t>
            </a:r>
            <a:r>
              <a:rPr lang="en-NZ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bfseries</a:t>
            </a:r>
            <a:r>
              <a:rPr lang="en-NZ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the lazy </a:t>
            </a:r>
            <a:r>
              <a:rPr lang="en-NZ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dog</a:t>
            </a:r>
          </a:p>
          <a:p>
            <a:pPr marL="0" indent="0">
              <a:buNone/>
            </a:pPr>
            <a:endParaRPr lang="en-NZ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NZ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9372" y="3966672"/>
            <a:ext cx="3942928" cy="89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769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Font Size</a:t>
            </a:r>
            <a:endParaRPr lang="en-US" smtClean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43212" y="1333500"/>
            <a:ext cx="3457575" cy="4638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mpsci-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51000">
              <a:schemeClr val="bg1"/>
            </a:gs>
            <a:gs pos="80000">
              <a:schemeClr val="bg1">
                <a:alpha val="0"/>
              </a:schemeClr>
            </a:gs>
            <a:gs pos="100000">
              <a:schemeClr val="accent1">
                <a:tint val="44500"/>
                <a:satMod val="16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</a:gradFill>
        <a:effectLst>
          <a:softEdge rad="635000"/>
        </a:effectLst>
      </a:spPr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compsci-theme</Template>
  <TotalTime>21792</TotalTime>
  <Words>1703</Words>
  <Application>Microsoft Macintosh PowerPoint</Application>
  <PresentationFormat>On-screen Show (4:3)</PresentationFormat>
  <Paragraphs>377</Paragraphs>
  <Slides>29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compsci-theme</vt:lpstr>
      <vt:lpstr>COMPSCI 111 / 111G Mastering Cyberspace:   An introduction to practical computing</vt:lpstr>
      <vt:lpstr>Revision</vt:lpstr>
      <vt:lpstr>Text Styles</vt:lpstr>
      <vt:lpstr>\emph versus \textit</vt:lpstr>
      <vt:lpstr>Exercise</vt:lpstr>
      <vt:lpstr>Font Style</vt:lpstr>
      <vt:lpstr>Example</vt:lpstr>
      <vt:lpstr>Exercise</vt:lpstr>
      <vt:lpstr>Font Size</vt:lpstr>
      <vt:lpstr>Setting the scope of a command</vt:lpstr>
      <vt:lpstr>Example</vt:lpstr>
      <vt:lpstr>Aligning paragraphs</vt:lpstr>
      <vt:lpstr>Unordered Lists</vt:lpstr>
      <vt:lpstr>Ordered Lists</vt:lpstr>
      <vt:lpstr>Description Lists</vt:lpstr>
      <vt:lpstr>Quotes and Quotations</vt:lpstr>
      <vt:lpstr>Quote versus Quotation Example</vt:lpstr>
      <vt:lpstr>Verbatim</vt:lpstr>
      <vt:lpstr>Mathematics</vt:lpstr>
      <vt:lpstr>Examples</vt:lpstr>
      <vt:lpstr>Laying out mathematics</vt:lpstr>
      <vt:lpstr>Other common functions</vt:lpstr>
      <vt:lpstr>Example</vt:lpstr>
      <vt:lpstr>Exercise</vt:lpstr>
      <vt:lpstr>Exercise</vt:lpstr>
      <vt:lpstr>Exercise</vt:lpstr>
      <vt:lpstr>Adding functionality</vt:lpstr>
      <vt:lpstr>graphicx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111</dc:title>
  <dc:creator>Andrew</dc:creator>
  <cp:lastModifiedBy>csad</cp:lastModifiedBy>
  <cp:revision>154</cp:revision>
  <cp:lastPrinted>2018-03-22T01:05:58Z</cp:lastPrinted>
  <dcterms:created xsi:type="dcterms:W3CDTF">2004-03-22T04:42:11Z</dcterms:created>
  <dcterms:modified xsi:type="dcterms:W3CDTF">2018-03-24T23:54:17Z</dcterms:modified>
</cp:coreProperties>
</file>