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77" r:id="rId4"/>
    <p:sldId id="258" r:id="rId5"/>
    <p:sldId id="261" r:id="rId6"/>
    <p:sldId id="259" r:id="rId7"/>
    <p:sldId id="260" r:id="rId8"/>
    <p:sldId id="263" r:id="rId9"/>
    <p:sldId id="262" r:id="rId10"/>
    <p:sldId id="264" r:id="rId11"/>
    <p:sldId id="278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9" r:id="rId23"/>
    <p:sldId id="280" r:id="rId24"/>
    <p:sldId id="276" r:id="rId25"/>
  </p:sldIdLst>
  <p:sldSz cx="9144000" cy="6858000" type="screen4x3"/>
  <p:notesSz cx="7099300" cy="10234613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5F5FF"/>
    <a:srgbClr val="FFFFFF"/>
    <a:srgbClr val="FAFAFF"/>
    <a:srgbClr val="F3FAFF"/>
    <a:srgbClr val="660066"/>
    <a:srgbClr val="000066"/>
    <a:srgbClr val="FF00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8" autoAdjust="0"/>
    <p:restoredTop sz="83137" autoAdjust="0"/>
  </p:normalViewPr>
  <p:slideViewPr>
    <p:cSldViewPr>
      <p:cViewPr varScale="1">
        <p:scale>
          <a:sx n="77" d="100"/>
          <a:sy n="77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1500" y="-90"/>
      </p:cViewPr>
      <p:guideLst>
        <p:guide orient="horz" pos="3224"/>
        <p:guide pos="2236"/>
      </p:guideLst>
    </p:cSldViewPr>
  </p:notesViewPr>
  <p:gridSpacing cx="89612" cy="89612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1" tIns="47212" rIns="94421" bIns="47212" numCol="1" anchor="t" anchorCtr="0" compatLnSpc="1">
            <a:prstTxWarp prst="textNoShape">
              <a:avLst/>
            </a:prstTxWarp>
          </a:bodyPr>
          <a:lstStyle>
            <a:lvl1pPr defTabSz="94510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1" tIns="47212" rIns="94421" bIns="47212" numCol="1" anchor="t" anchorCtr="0" compatLnSpc="1">
            <a:prstTxWarp prst="textNoShape">
              <a:avLst/>
            </a:prstTxWarp>
          </a:bodyPr>
          <a:lstStyle>
            <a:lvl1pPr algn="r" defTabSz="94510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175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1" tIns="47212" rIns="94421" bIns="47212" numCol="1" anchor="b" anchorCtr="0" compatLnSpc="1">
            <a:prstTxWarp prst="textNoShape">
              <a:avLst/>
            </a:prstTxWarp>
          </a:bodyPr>
          <a:lstStyle>
            <a:lvl1pPr defTabSz="94510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088" y="9720175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1" tIns="47212" rIns="94421" bIns="47212" numCol="1" anchor="b" anchorCtr="0" compatLnSpc="1">
            <a:prstTxWarp prst="textNoShape">
              <a:avLst/>
            </a:prstTxWarp>
          </a:bodyPr>
          <a:lstStyle>
            <a:lvl1pPr algn="r" defTabSz="945108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F032907E-8AF2-4F44-9DB2-2C6A97E978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9862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8" tIns="47749" rIns="95498" bIns="47749" numCol="1" anchor="t" anchorCtr="0" compatLnSpc="1">
            <a:prstTxWarp prst="textNoShape">
              <a:avLst/>
            </a:prstTxWarp>
          </a:bodyPr>
          <a:lstStyle>
            <a:lvl1pPr defTabSz="95583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8" tIns="47749" rIns="95498" bIns="47749" numCol="1" anchor="t" anchorCtr="0" compatLnSpc="1">
            <a:prstTxWarp prst="textNoShape">
              <a:avLst/>
            </a:prstTxWarp>
          </a:bodyPr>
          <a:lstStyle>
            <a:lvl1pPr algn="r" defTabSz="95583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0162" cy="3833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39" y="4861781"/>
            <a:ext cx="5678824" cy="46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8" tIns="47749" rIns="95498" bIns="47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559"/>
            <a:ext cx="3076672" cy="50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8" tIns="47749" rIns="95498" bIns="47749" numCol="1" anchor="b" anchorCtr="0" compatLnSpc="1">
            <a:prstTxWarp prst="textNoShape">
              <a:avLst/>
            </a:prstTxWarp>
          </a:bodyPr>
          <a:lstStyle>
            <a:lvl1pPr defTabSz="95583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88" y="9723559"/>
            <a:ext cx="3076672" cy="50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8" tIns="47749" rIns="95498" bIns="47749" numCol="1" anchor="b" anchorCtr="0" compatLnSpc="1">
            <a:prstTxWarp prst="textNoShape">
              <a:avLst/>
            </a:prstTxWarp>
          </a:bodyPr>
          <a:lstStyle>
            <a:lvl1pPr algn="r" defTabSz="955830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D2D37C5E-6089-4963-8959-013F4A1A38B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4632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9DB7803A-D343-47FA-9D2A-35A3C074F813}" type="slidenum">
              <a:rPr lang="en-NZ" smtClean="0"/>
              <a:pPr defTabSz="955675"/>
              <a:t>1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6518106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6F864457-857D-4A74-BBBF-BE277EEE58BF}" type="slidenum">
              <a:rPr lang="en-NZ" smtClean="0"/>
              <a:pPr defTabSz="955675"/>
              <a:t>10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362263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D37C5E-6089-4963-8959-013F4A1A38BC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38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74E2B65B-196E-449B-AE06-6DA205798B3F}" type="slidenum">
              <a:rPr lang="en-NZ" smtClean="0"/>
              <a:pPr defTabSz="955675"/>
              <a:t>12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357891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FD6642C-99A4-4E07-8D30-3A68818F58FF}" type="slidenum">
              <a:rPr lang="en-NZ" smtClean="0"/>
              <a:pPr defTabSz="955675"/>
              <a:t>13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762392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D143A6C-75B5-40F7-9985-5DE1C2912EEB}" type="slidenum">
              <a:rPr lang="en-NZ" smtClean="0"/>
              <a:pPr defTabSz="955675"/>
              <a:t>14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84695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074DE975-DC62-4688-98B7-B56065AC96C8}" type="slidenum">
              <a:rPr lang="en-NZ" smtClean="0"/>
              <a:pPr defTabSz="955675"/>
              <a:t>15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9959315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27B63474-ABA0-4BDB-80A7-30B829DF1E64}" type="slidenum">
              <a:rPr lang="en-NZ" smtClean="0"/>
              <a:pPr defTabSz="955675"/>
              <a:t>16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094963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3681D22-D332-45ED-86AC-0C850873A295}" type="slidenum">
              <a:rPr lang="en-NZ" smtClean="0"/>
              <a:pPr defTabSz="955675"/>
              <a:t>17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3535130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4200C68C-96B5-42CE-B2A3-43FC8F84D5BD}" type="slidenum">
              <a:rPr lang="en-NZ" smtClean="0"/>
              <a:pPr defTabSz="955675"/>
              <a:t>18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991802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0A7A391D-A7A5-4138-AF32-45E41A5FA9C0}" type="slidenum">
              <a:rPr lang="en-NZ" smtClean="0"/>
              <a:pPr defTabSz="955675"/>
              <a:t>19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875843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E1766DBC-332D-4289-8B87-2F675F552194}" type="slidenum">
              <a:rPr lang="en-NZ" smtClean="0"/>
              <a:pPr defTabSz="955675"/>
              <a:t>2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6101438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564A5660-7CD3-448E-85DA-EE542767415A}" type="slidenum">
              <a:rPr lang="en-NZ" smtClean="0"/>
              <a:pPr defTabSz="955675"/>
              <a:t>20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576956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B8B96DE4-254F-4C3B-B81E-C1DCFBDE7B02}" type="slidenum">
              <a:rPr lang="en-NZ" smtClean="0"/>
              <a:pPr defTabSz="955675"/>
              <a:t>21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4635475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A4F21AA1-C6C9-43DA-BBB8-7F007C8966AB}" type="slidenum">
              <a:rPr lang="en-NZ" smtClean="0"/>
              <a:pPr defTabSz="955675"/>
              <a:t>24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489437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A4FA8B2D-8E06-4500-8818-73420890FE17}" type="slidenum">
              <a:rPr lang="en-NZ" smtClean="0"/>
              <a:pPr defTabSz="955675"/>
              <a:t>3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928622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12CEF82-B753-46A8-93B5-5B6C1E72612F}" type="slidenum">
              <a:rPr lang="en-NZ" smtClean="0"/>
              <a:pPr defTabSz="955675"/>
              <a:t>4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296031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18323585-711B-40AA-802B-0203DF2027E6}" type="slidenum">
              <a:rPr lang="en-NZ" smtClean="0"/>
              <a:pPr defTabSz="955675"/>
              <a:t>5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86459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1408835-E3D8-4E1C-97DA-89BDA9AC76C1}" type="slidenum">
              <a:rPr lang="en-NZ" smtClean="0"/>
              <a:pPr defTabSz="955675"/>
              <a:t>6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102833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7E6ED570-D6F7-4303-9AD2-BB2A16842D88}" type="slidenum">
              <a:rPr lang="en-NZ" smtClean="0"/>
              <a:pPr defTabSz="955675"/>
              <a:t>7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570221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BEAA4F2F-4BBB-469F-B63E-CE1E1517959E}" type="slidenum">
              <a:rPr lang="en-NZ" smtClean="0"/>
              <a:pPr defTabSz="955675"/>
              <a:t>8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3298241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D64E9AC3-006D-4191-B85A-116AE7A2CB1E}" type="slidenum">
              <a:rPr lang="en-NZ" smtClean="0"/>
              <a:pPr defTabSz="955675"/>
              <a:t>9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57156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4940300"/>
            <a:ext cx="4584700" cy="1346200"/>
          </a:xfrm>
          <a:solidFill>
            <a:schemeClr val="bg1">
              <a:alpha val="80000"/>
            </a:schemeClr>
          </a:solidFill>
          <a:effectLst>
            <a:softEdge rad="317500"/>
          </a:effectLst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1206500" y="1638300"/>
            <a:ext cx="6756400" cy="3048000"/>
          </a:xfrm>
          <a:solidFill>
            <a:schemeClr val="bg1">
              <a:alpha val="80000"/>
            </a:schemeClr>
          </a:solidFill>
          <a:effectLst>
            <a:softEdge rad="635000"/>
          </a:effectLst>
        </p:spPr>
        <p:txBody>
          <a:bodyPr/>
          <a:lstStyle>
            <a:lvl1pPr>
              <a:defRPr sz="4400" baseline="0"/>
            </a:lvl1pPr>
          </a:lstStyle>
          <a:p>
            <a:r>
              <a:rPr lang="en-US" dirty="0" smtClean="0"/>
              <a:t>Click to edit title</a:t>
            </a:r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57AF-DB48-4719-AD7C-FE0893167ECE}" type="datetime1">
              <a:rPr lang="en-US" smtClean="0"/>
              <a:t>3/19/18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9F3-0972-451A-B5BC-CAE64D727190}" type="datetime1">
              <a:rPr lang="en-US" smtClean="0"/>
              <a:t>3/19/18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8538"/>
            <a:ext cx="4038600" cy="2668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9525"/>
            <a:ext cx="4038600" cy="2670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00" y="113356"/>
            <a:ext cx="8961200" cy="627284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466332"/>
          </a:xfrm>
        </p:spPr>
        <p:txBody>
          <a:bodyPr/>
          <a:lstStyle>
            <a:lvl1pPr>
              <a:defRPr sz="24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1012" y="6565420"/>
            <a:ext cx="2133600" cy="245667"/>
          </a:xfrm>
        </p:spPr>
        <p:txBody>
          <a:bodyPr/>
          <a:lstStyle/>
          <a:p>
            <a:fld id="{A9FB76EC-8684-47BE-BD66-5F606A82C4C2}" type="datetime1">
              <a:rPr lang="en-US" smtClean="0"/>
              <a:t>3/19/18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5420"/>
            <a:ext cx="2895600" cy="245667"/>
          </a:xfrm>
        </p:spPr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5420"/>
            <a:ext cx="2133600" cy="245667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0252"/>
            <a:ext cx="914400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565420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793-3BBE-44DF-B554-F3031352C5B5}" type="datetime1">
              <a:rPr lang="en-US" smtClean="0"/>
              <a:t>3/19/18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1887A-5C79-41A5-8FB7-254C6FCAC711}" type="datetime1">
              <a:rPr lang="en-US" smtClean="0"/>
              <a:t>3/19/18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9301-5DDE-4CF4-B7EC-9584E2AAA0DF}" type="datetime1">
              <a:rPr lang="en-US" smtClean="0"/>
              <a:t>3/19/18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E926-F2B3-4BE0-BA58-5C3124B4FC7D}" type="datetime1">
              <a:rPr lang="en-US" smtClean="0"/>
              <a:t>3/19/18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196F-D15D-473A-959A-1759FBAF281A}" type="datetime1">
              <a:rPr lang="en-US" smtClean="0"/>
              <a:t>3/19/18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32C3-1BB7-46B7-9A6B-F304BAF3E26D}" type="datetime1">
              <a:rPr lang="en-US" smtClean="0"/>
              <a:t>3/19/18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25EF-103C-43E4-852C-5B0EA3A080D5}" type="datetime1">
              <a:rPr lang="en-US" smtClean="0"/>
              <a:t>3/19/18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D40AA-84E8-4DF8-98E7-25C92D2704DF}" type="datetime1">
              <a:rPr lang="en-US" smtClean="0"/>
              <a:t>3/19/18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7" name="Text Box 13"/>
          <p:cNvSpPr txBox="1">
            <a:spLocks noChangeArrowheads="1"/>
          </p:cNvSpPr>
          <p:nvPr userDrawn="1"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9484" y="23744"/>
            <a:ext cx="1865033" cy="2546735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COMPSCI 111 / 111G</a:t>
            </a:r>
            <a:br>
              <a:rPr lang="en-NZ" smtClean="0"/>
            </a:br>
            <a:r>
              <a:rPr lang="en-US" sz="2400" i="1" smtClean="0"/>
              <a:t>Mastering Cyberspace:  </a:t>
            </a:r>
            <a:br>
              <a:rPr lang="en-US" sz="2400" i="1" smtClean="0"/>
            </a:br>
            <a:r>
              <a:rPr lang="en-US" sz="2400" i="1" smtClean="0"/>
              <a:t>An introduction to practical computing</a:t>
            </a: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2690813" y="4349750"/>
            <a:ext cx="3314700" cy="1857375"/>
            <a:chOff x="1074" y="2478"/>
            <a:chExt cx="2088" cy="1170"/>
          </a:xfrm>
        </p:grpSpPr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1074" y="2492"/>
              <a:ext cx="628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L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1344" y="2555"/>
              <a:ext cx="463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6000" b="0">
                  <a:solidFill>
                    <a:srgbClr val="000066"/>
                  </a:solidFill>
                  <a:latin typeface="New Century Schoolbook" pitchFamily="18" charset="0"/>
                </a:rPr>
                <a:t>A</a:t>
              </a:r>
              <a:endParaRPr lang="en-US" sz="60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1631" y="2478"/>
              <a:ext cx="628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T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2033" y="2668"/>
              <a:ext cx="671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E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2505" y="2478"/>
              <a:ext cx="657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X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Creating a </a:t>
            </a:r>
            <a:r>
              <a:rPr lang="en-NZ" dirty="0" err="1" smtClean="0"/>
              <a:t>LaTeX</a:t>
            </a:r>
            <a:r>
              <a:rPr lang="en-NZ" dirty="0" smtClean="0"/>
              <a:t> document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\</a:t>
            </a:r>
            <a:r>
              <a:rPr lang="en-NZ" dirty="0" err="1" smtClean="0"/>
              <a:t>documentclass</a:t>
            </a:r>
            <a:endParaRPr lang="en-NZ" dirty="0" smtClean="0"/>
          </a:p>
          <a:p>
            <a:pPr lvl="1" eaLnBrk="1" hangingPunct="1"/>
            <a:r>
              <a:rPr lang="en-NZ" dirty="0" smtClean="0"/>
              <a:t>Defines the type of document</a:t>
            </a:r>
          </a:p>
          <a:p>
            <a:pPr lvl="1" eaLnBrk="1" hangingPunct="1"/>
            <a:r>
              <a:rPr lang="en-NZ" dirty="0" smtClean="0"/>
              <a:t>Book</a:t>
            </a:r>
          </a:p>
          <a:p>
            <a:pPr lvl="1" eaLnBrk="1" hangingPunct="1"/>
            <a:r>
              <a:rPr lang="en-NZ" dirty="0" smtClean="0"/>
              <a:t>Report</a:t>
            </a:r>
          </a:p>
          <a:p>
            <a:pPr lvl="1" eaLnBrk="1" hangingPunct="1"/>
            <a:r>
              <a:rPr lang="en-NZ" dirty="0" smtClean="0"/>
              <a:t>Article</a:t>
            </a:r>
          </a:p>
          <a:p>
            <a:pPr lvl="1" eaLnBrk="1" hangingPunct="1"/>
            <a:r>
              <a:rPr lang="en-NZ" dirty="0" smtClean="0"/>
              <a:t>Letter</a:t>
            </a:r>
          </a:p>
          <a:p>
            <a:pPr lvl="1" eaLnBrk="1" hangingPunct="1"/>
            <a:endParaRPr lang="en-NZ" dirty="0" smtClean="0"/>
          </a:p>
          <a:p>
            <a:pPr eaLnBrk="1" hangingPunct="1"/>
            <a:r>
              <a:rPr lang="en-US" dirty="0" smtClean="0"/>
              <a:t>The document environment encloses the contents of the document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 space between the document class command and the start of the document environment is called the preamble.</a:t>
            </a:r>
          </a:p>
          <a:p>
            <a:pPr lvl="1"/>
            <a:r>
              <a:rPr lang="en-US" dirty="0" smtClean="0"/>
              <a:t>Contains commands that affect the entire document.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Creating a </a:t>
            </a:r>
            <a:r>
              <a:rPr lang="en-NZ" dirty="0" err="1" smtClean="0"/>
              <a:t>LaTeX</a:t>
            </a:r>
            <a:r>
              <a:rPr lang="en-NZ" dirty="0" smtClean="0"/>
              <a:t> document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11</a:t>
            </a:fld>
            <a:endParaRPr lang="en-NZ"/>
          </a:p>
        </p:txBody>
      </p:sp>
      <p:sp>
        <p:nvSpPr>
          <p:cNvPr id="6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1974444" y="1995208"/>
            <a:ext cx="5823588" cy="2616101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NZ" sz="2000" dirty="0">
                <a:latin typeface="Courier New" pitchFamily="49" charset="0"/>
              </a:rPr>
              <a:t>\</a:t>
            </a:r>
            <a:r>
              <a:rPr lang="en-NZ" sz="2000" dirty="0" err="1">
                <a:latin typeface="Courier New" pitchFamily="49" charset="0"/>
              </a:rPr>
              <a:t>documentclass</a:t>
            </a:r>
            <a:r>
              <a:rPr lang="en-NZ" sz="2000" dirty="0">
                <a:latin typeface="Courier New" pitchFamily="49" charset="0"/>
              </a:rPr>
              <a:t>[a4paper]{article}</a:t>
            </a:r>
          </a:p>
          <a:p>
            <a:endParaRPr lang="en-NZ" sz="2000" dirty="0">
              <a:latin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</a:rPr>
              <a:t>\begin{document}</a:t>
            </a:r>
          </a:p>
          <a:p>
            <a:endParaRPr lang="en-NZ" sz="2000" dirty="0">
              <a:latin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</a:rPr>
              <a:t>...</a:t>
            </a:r>
          </a:p>
          <a:p>
            <a:endParaRPr lang="en-NZ" sz="2000" dirty="0">
              <a:latin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</a:rPr>
              <a:t>\end{document}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614804" y="2622492"/>
            <a:ext cx="98573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3024" y="2165292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Preamble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4617998" y="2980940"/>
            <a:ext cx="581286" cy="143379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TextBox 10"/>
          <p:cNvSpPr txBox="1"/>
          <p:nvPr/>
        </p:nvSpPr>
        <p:spPr>
          <a:xfrm>
            <a:off x="5225162" y="3420374"/>
            <a:ext cx="2509136" cy="537672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Document environment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435580" y="3787448"/>
            <a:ext cx="627284" cy="10753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78380" y="4618333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Document</a:t>
            </a:r>
            <a:r>
              <a:rPr kumimoji="0" lang="en-N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contents</a:t>
            </a:r>
            <a:endParaRPr kumimoji="0" lang="en-N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0172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Adding a title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Require four commands to create a title</a:t>
            </a:r>
          </a:p>
          <a:p>
            <a:pPr lvl="1" eaLnBrk="1" hangingPunct="1"/>
            <a:r>
              <a:rPr lang="en-NZ" dirty="0" smtClean="0">
                <a:latin typeface="Courier New" pitchFamily="49" charset="0"/>
              </a:rPr>
              <a:t>\title{ put the title here }</a:t>
            </a:r>
          </a:p>
          <a:p>
            <a:pPr lvl="1" eaLnBrk="1" hangingPunct="1"/>
            <a:r>
              <a:rPr lang="en-NZ" dirty="0" smtClean="0">
                <a:latin typeface="Courier New" pitchFamily="49" charset="0"/>
              </a:rPr>
              <a:t>\author{ author goes here }</a:t>
            </a:r>
          </a:p>
          <a:p>
            <a:pPr lvl="1" eaLnBrk="1" hangingPunct="1"/>
            <a:r>
              <a:rPr lang="en-NZ" dirty="0" smtClean="0">
                <a:latin typeface="Courier New" pitchFamily="49" charset="0"/>
              </a:rPr>
              <a:t>\date{ date goes here </a:t>
            </a:r>
            <a:r>
              <a:rPr lang="en-NZ" dirty="0" smtClean="0">
                <a:latin typeface="Courier New" pitchFamily="49" charset="0"/>
              </a:rPr>
              <a:t>}  </a:t>
            </a:r>
          </a:p>
          <a:p>
            <a:pPr lvl="2"/>
            <a:r>
              <a:rPr lang="en-NZ" dirty="0" smtClean="0">
                <a:latin typeface="Courier New" pitchFamily="49" charset="0"/>
              </a:rPr>
              <a:t>will put today’s date if date not specified</a:t>
            </a:r>
            <a:endParaRPr lang="en-NZ" dirty="0" smtClean="0">
              <a:latin typeface="Courier New" pitchFamily="49" charset="0"/>
            </a:endParaRPr>
          </a:p>
          <a:p>
            <a:pPr eaLnBrk="1" hangingPunct="1"/>
            <a:endParaRPr lang="en-NZ" dirty="0" smtClean="0">
              <a:latin typeface="Courier New" pitchFamily="49" charset="0"/>
            </a:endParaRPr>
          </a:p>
          <a:p>
            <a:pPr eaLnBrk="1" hangingPunct="1"/>
            <a:r>
              <a:rPr lang="en-NZ" dirty="0" smtClean="0"/>
              <a:t>Once the information has been defined, insert the title</a:t>
            </a:r>
          </a:p>
          <a:p>
            <a:pPr lvl="1" eaLnBrk="1" hangingPunct="1"/>
            <a:r>
              <a:rPr lang="en-NZ" dirty="0" smtClean="0">
                <a:latin typeface="Courier New" pitchFamily="49" charset="0"/>
              </a:rPr>
              <a:t>\maketitle</a:t>
            </a:r>
          </a:p>
          <a:p>
            <a:pPr eaLnBrk="1" hangingPunct="1"/>
            <a:endParaRPr lang="en-US" dirty="0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510924" y="3877060"/>
            <a:ext cx="4152900" cy="2573337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latin typeface="Courier New" pitchFamily="49" charset="0"/>
              </a:rPr>
              <a:t>...</a:t>
            </a:r>
          </a:p>
          <a:p>
            <a:r>
              <a:rPr lang="en-NZ" dirty="0">
                <a:latin typeface="Courier New" pitchFamily="49" charset="0"/>
              </a:rPr>
              <a:t>\begin{document}</a:t>
            </a:r>
          </a:p>
          <a:p>
            <a:r>
              <a:rPr lang="en-NZ" dirty="0">
                <a:latin typeface="Courier New" pitchFamily="49" charset="0"/>
              </a:rPr>
              <a:t>\title{A very short document}</a:t>
            </a: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smtClean="0">
                <a:latin typeface="Courier New" pitchFamily="49" charset="0"/>
              </a:rPr>
              <a:t>author{Damir Azhar}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smtClean="0">
                <a:latin typeface="Courier New" pitchFamily="49" charset="0"/>
              </a:rPr>
              <a:t>date{2017}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maketitle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This is the document.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\end{document}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Structuring a document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\part{part name goes here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N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\chapter{chapter name goes here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lvl="1"/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Only books and reports</a:t>
            </a:r>
            <a:endParaRPr lang="en-N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\section{section name goes here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lvl="1"/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Bold, larger, numbered automatically</a:t>
            </a:r>
            <a:endParaRPr lang="en-N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N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\subsection{subsection name goes here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N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N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N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subsubsection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N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subsubsection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name goes here}</a:t>
            </a:r>
          </a:p>
          <a:p>
            <a:pPr eaLnBrk="1" hangingPunct="1"/>
            <a:endParaRPr lang="en-NZ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Table of contents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Table of contents is automatically generated using the \tableofcontents command</a:t>
            </a:r>
            <a:r>
              <a:rPr lang="en-NZ" dirty="0" smtClean="0"/>
              <a:t>. </a:t>
            </a:r>
            <a:endParaRPr lang="en-NZ" dirty="0"/>
          </a:p>
          <a:p>
            <a:pPr lvl="1"/>
            <a:r>
              <a:rPr lang="en-NZ" dirty="0" smtClean="0"/>
              <a:t>place after \maketitle – sometimes need to recompile</a:t>
            </a:r>
            <a:endParaRPr lang="en-NZ" dirty="0" smtClean="0"/>
          </a:p>
          <a:p>
            <a:pPr lvl="1" eaLnBrk="1" hangingPunct="1"/>
            <a:r>
              <a:rPr lang="en-NZ" dirty="0" smtClean="0"/>
              <a:t>Parts</a:t>
            </a:r>
          </a:p>
          <a:p>
            <a:pPr lvl="1" eaLnBrk="1" hangingPunct="1"/>
            <a:r>
              <a:rPr lang="en-NZ" dirty="0" smtClean="0"/>
              <a:t>Chapters</a:t>
            </a:r>
          </a:p>
          <a:p>
            <a:pPr lvl="1" eaLnBrk="1" hangingPunct="1"/>
            <a:r>
              <a:rPr lang="en-NZ" dirty="0" smtClean="0"/>
              <a:t>Sections</a:t>
            </a:r>
          </a:p>
          <a:p>
            <a:pPr lvl="1" eaLnBrk="1" hangingPunct="1"/>
            <a:r>
              <a:rPr lang="en-NZ" dirty="0" smtClean="0"/>
              <a:t>Subsections</a:t>
            </a:r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NZ" dirty="0" smtClean="0"/>
              <a:t>Each command has </a:t>
            </a:r>
            <a:r>
              <a:rPr lang="en-NZ" dirty="0" smtClean="0"/>
              <a:t>a </a:t>
            </a:r>
            <a:r>
              <a:rPr lang="en-NZ" dirty="0" smtClean="0"/>
              <a:t>table of contents option</a:t>
            </a:r>
          </a:p>
          <a:p>
            <a:pPr lvl="1" eaLnBrk="1" hangingPunct="1"/>
            <a:r>
              <a:rPr lang="en-NZ" dirty="0" smtClean="0"/>
              <a:t>Displays a different name in the table of contents</a:t>
            </a:r>
          </a:p>
          <a:p>
            <a:pPr lvl="1" eaLnBrk="1" hangingPunct="1"/>
            <a:endParaRPr lang="en-NZ" dirty="0" smtClean="0"/>
          </a:p>
          <a:p>
            <a:pPr lvl="1" eaLnBrk="1" hangingPunct="1"/>
            <a:endParaRPr lang="en-NZ" dirty="0" smtClean="0"/>
          </a:p>
          <a:p>
            <a:pPr lvl="1" eaLnBrk="1" hangingPunct="1"/>
            <a:endParaRPr lang="en-NZ" dirty="0" smtClean="0"/>
          </a:p>
          <a:p>
            <a:pPr eaLnBrk="1" hangingPunct="1"/>
            <a:endParaRPr lang="en-NZ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14804" y="4773180"/>
            <a:ext cx="56451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NZ" dirty="0">
                <a:latin typeface="Courier New" pitchFamily="49" charset="0"/>
              </a:rPr>
              <a:t>\section[Introduction]{An introduction </a:t>
            </a:r>
          </a:p>
          <a:p>
            <a:pPr>
              <a:spcBef>
                <a:spcPct val="20000"/>
              </a:spcBef>
            </a:pPr>
            <a:r>
              <a:rPr lang="en-NZ" dirty="0">
                <a:latin typeface="Courier New" pitchFamily="49" charset="0"/>
              </a:rPr>
              <a:t>to typesetting using the </a:t>
            </a:r>
            <a:r>
              <a:rPr lang="en-NZ" dirty="0" err="1">
                <a:latin typeface="Courier New" pitchFamily="49" charset="0"/>
              </a:rPr>
              <a:t>LaTeX</a:t>
            </a:r>
            <a:r>
              <a:rPr lang="en-NZ" dirty="0">
                <a:latin typeface="Courier New" pitchFamily="49" charset="0"/>
              </a:rPr>
              <a:t> language}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Footnotes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Footnotes are created in the text as you type them</a:t>
            </a:r>
          </a:p>
          <a:p>
            <a:pPr lvl="1" eaLnBrk="1" hangingPunct="1"/>
            <a:r>
              <a:rPr lang="en-NZ" dirty="0" smtClean="0">
                <a:latin typeface="Courier New" pitchFamily="49" charset="0"/>
              </a:rPr>
              <a:t>\footnote{footnote text goes here}</a:t>
            </a:r>
          </a:p>
          <a:p>
            <a:pPr eaLnBrk="1" hangingPunct="1"/>
            <a:endParaRPr lang="en-US" dirty="0" smtClean="0">
              <a:latin typeface="Courier New" pitchFamily="49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81012" y="1995208"/>
            <a:ext cx="4570212" cy="3970318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documentclass</a:t>
            </a:r>
            <a:r>
              <a:rPr lang="en-NZ" dirty="0">
                <a:latin typeface="Courier New" pitchFamily="49" charset="0"/>
              </a:rPr>
              <a:t>[a4paper</a:t>
            </a:r>
            <a:r>
              <a:rPr lang="en-NZ" dirty="0" smtClean="0">
                <a:latin typeface="Courier New" pitchFamily="49" charset="0"/>
              </a:rPr>
              <a:t>]{article}</a:t>
            </a:r>
            <a:endParaRPr lang="en-NZ" dirty="0">
              <a:latin typeface="Courier New" pitchFamily="49" charset="0"/>
            </a:endParaRP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\begin{document}</a:t>
            </a:r>
          </a:p>
          <a:p>
            <a:r>
              <a:rPr lang="en-NZ" dirty="0">
                <a:latin typeface="Courier New" pitchFamily="49" charset="0"/>
              </a:rPr>
              <a:t>\title{A very short </a:t>
            </a:r>
            <a:r>
              <a:rPr lang="en-NZ" dirty="0" smtClean="0">
                <a:latin typeface="Courier New" pitchFamily="49" charset="0"/>
              </a:rPr>
              <a:t>article}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smtClean="0">
                <a:latin typeface="Courier New" pitchFamily="49" charset="0"/>
              </a:rPr>
              <a:t>author{Damir Azhar}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smtClean="0">
                <a:latin typeface="Courier New" pitchFamily="49" charset="0"/>
              </a:rPr>
              <a:t>date{2017}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maketitle</a:t>
            </a:r>
            <a:endParaRPr lang="en-NZ" dirty="0">
              <a:latin typeface="Courier New" pitchFamily="49" charset="0"/>
            </a:endParaRP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This is the document\footnote{Note that the document is </a:t>
            </a:r>
            <a:r>
              <a:rPr lang="en-NZ" dirty="0" smtClean="0">
                <a:latin typeface="Courier New" pitchFamily="49" charset="0"/>
              </a:rPr>
              <a:t>an article} </a:t>
            </a:r>
            <a:r>
              <a:rPr lang="en-NZ" dirty="0">
                <a:latin typeface="Courier New" pitchFamily="49" charset="0"/>
              </a:rPr>
              <a:t>that I am using as an example.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\end{document}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388" y="1995208"/>
            <a:ext cx="4038600" cy="17049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4388" y="4133975"/>
            <a:ext cx="4038600" cy="90921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Paragraphs and line breaks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LaTeX will remove excess whitespace</a:t>
            </a:r>
          </a:p>
          <a:p>
            <a:pPr lvl="1" eaLnBrk="1" hangingPunct="1"/>
            <a:r>
              <a:rPr lang="en-NZ" dirty="0" smtClean="0"/>
              <a:t>Need to explicitly include paragraphs and line breaks</a:t>
            </a:r>
          </a:p>
          <a:p>
            <a:pPr eaLnBrk="1" hangingPunct="1"/>
            <a:r>
              <a:rPr lang="en-NZ" dirty="0" smtClean="0"/>
              <a:t>Paragraph</a:t>
            </a:r>
          </a:p>
          <a:p>
            <a:pPr lvl="1" eaLnBrk="1" hangingPunct="1"/>
            <a:r>
              <a:rPr lang="en-NZ" dirty="0" smtClean="0"/>
              <a:t>Leave a blank line in the input</a:t>
            </a:r>
          </a:p>
          <a:p>
            <a:pPr eaLnBrk="1" hangingPunct="1"/>
            <a:r>
              <a:rPr lang="en-NZ" dirty="0" smtClean="0"/>
              <a:t>Line break</a:t>
            </a:r>
          </a:p>
          <a:p>
            <a:pPr lvl="1" eaLnBrk="1" hangingPunct="1"/>
            <a:r>
              <a:rPr lang="en-NZ" dirty="0" smtClean="0"/>
              <a:t>Use the command </a:t>
            </a:r>
            <a:r>
              <a:rPr lang="en-NZ" dirty="0" smtClean="0">
                <a:latin typeface="Courier New" pitchFamily="49" charset="0"/>
              </a:rPr>
              <a:t>\\</a:t>
            </a:r>
            <a:endParaRPr lang="en-US" dirty="0" smtClean="0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4416" y="3339388"/>
            <a:ext cx="6366556" cy="1713122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8154" y="5220670"/>
            <a:ext cx="6779079" cy="1165526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Quote marks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Unidirectional quotes (") are inadequate</a:t>
            </a:r>
          </a:p>
          <a:p>
            <a:pPr lvl="1" eaLnBrk="1" hangingPunct="1"/>
            <a:r>
              <a:rPr lang="en-NZ" dirty="0" smtClean="0"/>
              <a:t>Use the symbols ` and ' for single quotes</a:t>
            </a:r>
          </a:p>
          <a:p>
            <a:pPr lvl="1" eaLnBrk="1" hangingPunct="1"/>
            <a:r>
              <a:rPr lang="en-NZ" dirty="0" smtClean="0"/>
              <a:t>Use the symbols `` and ' ' for double quotes</a:t>
            </a:r>
          </a:p>
          <a:p>
            <a:r>
              <a:rPr lang="en-US" dirty="0"/>
              <a:t>Single quotes</a:t>
            </a:r>
          </a:p>
          <a:p>
            <a:pPr lvl="1"/>
            <a:r>
              <a:rPr lang="en-US" sz="2000" dirty="0"/>
              <a:t>Open using ` character and close using ' character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Double quotes</a:t>
            </a:r>
          </a:p>
          <a:p>
            <a:pPr lvl="1"/>
            <a:r>
              <a:rPr lang="en-US" sz="2000" dirty="0"/>
              <a:t>Open using `` characters and close using '' character</a:t>
            </a:r>
            <a:endParaRPr lang="en-NZ" sz="2000" dirty="0"/>
          </a:p>
          <a:p>
            <a:endParaRPr lang="en-NZ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sp>
        <p:nvSpPr>
          <p:cNvPr id="9" name="Rectangle 8"/>
          <p:cNvSpPr/>
          <p:nvPr/>
        </p:nvSpPr>
        <p:spPr>
          <a:xfrm>
            <a:off x="2242088" y="2926111"/>
            <a:ext cx="1338195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`Hello'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891328"/>
            <a:ext cx="1154422" cy="540961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7997" y="4605422"/>
            <a:ext cx="1246481" cy="510753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2" name="Rectangle 11"/>
          <p:cNvSpPr/>
          <p:nvPr/>
        </p:nvSpPr>
        <p:spPr>
          <a:xfrm>
            <a:off x="2242088" y="4605422"/>
            <a:ext cx="1625600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``Hello''</a:t>
            </a:r>
            <a:endParaRPr lang="en-NZ" sz="2200" b="1"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Dashes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Hyphen (-)</a:t>
            </a:r>
          </a:p>
          <a:p>
            <a:pPr lvl="1" eaLnBrk="1" hangingPunct="1"/>
            <a:r>
              <a:rPr lang="en-NZ" dirty="0" smtClean="0"/>
              <a:t>Short dash to join different words together</a:t>
            </a:r>
          </a:p>
          <a:p>
            <a:pPr lvl="1" eaLnBrk="1" hangingPunct="1"/>
            <a:endParaRPr lang="en-NZ" dirty="0" smtClean="0"/>
          </a:p>
          <a:p>
            <a:pPr lvl="1" eaLnBrk="1" hangingPunct="1"/>
            <a:endParaRPr lang="en-NZ" dirty="0" smtClean="0"/>
          </a:p>
          <a:p>
            <a:pPr eaLnBrk="1" hangingPunct="1"/>
            <a:r>
              <a:rPr lang="en-NZ" dirty="0" err="1" smtClean="0"/>
              <a:t>En</a:t>
            </a:r>
            <a:r>
              <a:rPr lang="en-NZ" dirty="0" smtClean="0"/>
              <a:t> dash (--)</a:t>
            </a:r>
          </a:p>
          <a:p>
            <a:pPr lvl="1" eaLnBrk="1" hangingPunct="1"/>
            <a:r>
              <a:rPr lang="en-NZ" dirty="0" smtClean="0"/>
              <a:t>Longer dash used to indicate a range of values</a:t>
            </a:r>
          </a:p>
          <a:p>
            <a:pPr eaLnBrk="1" hangingPunct="1"/>
            <a:endParaRPr lang="en-NZ" dirty="0" smtClean="0"/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NZ" dirty="0" err="1" smtClean="0"/>
              <a:t>Em</a:t>
            </a:r>
            <a:r>
              <a:rPr lang="en-NZ" dirty="0" smtClean="0"/>
              <a:t> dash (---)</a:t>
            </a:r>
          </a:p>
          <a:p>
            <a:pPr lvl="1" eaLnBrk="1" hangingPunct="1"/>
            <a:r>
              <a:rPr lang="en-NZ" dirty="0" smtClean="0"/>
              <a:t>Very long dash between words or phrases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sp>
        <p:nvSpPr>
          <p:cNvPr id="6" name="Rectangle 5"/>
          <p:cNvSpPr/>
          <p:nvPr/>
        </p:nvSpPr>
        <p:spPr>
          <a:xfrm>
            <a:off x="1511869" y="1793609"/>
            <a:ext cx="2438400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merry-go-round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9810" y="1726372"/>
            <a:ext cx="3086780" cy="538633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1701343" y="3339388"/>
            <a:ext cx="2206173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pages 45--50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9284" y="3339388"/>
            <a:ext cx="2032001" cy="539162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520518" y="4995017"/>
            <a:ext cx="3969656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the start --- the finish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3869" y="4995017"/>
            <a:ext cx="3564523" cy="500991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Ellipsis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Three dots in a sequence</a:t>
            </a:r>
          </a:p>
          <a:p>
            <a:pPr lvl="1" eaLnBrk="1" hangingPunct="1"/>
            <a:r>
              <a:rPr lang="en-NZ" smtClean="0"/>
              <a:t>Used to indicate text that ... has been removed</a:t>
            </a:r>
          </a:p>
          <a:p>
            <a:pPr lvl="1" eaLnBrk="1" hangingPunct="1"/>
            <a:r>
              <a:rPr lang="en-NZ" smtClean="0"/>
              <a:t>Or an unfinished ...</a:t>
            </a:r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Can't just use three full stops in a row</a:t>
            </a:r>
          </a:p>
          <a:p>
            <a:pPr lvl="1" eaLnBrk="1" hangingPunct="1"/>
            <a:r>
              <a:rPr lang="en-NZ" smtClean="0"/>
              <a:t>LaTeX will use incorrect spacing</a:t>
            </a:r>
          </a:p>
          <a:p>
            <a:pPr lvl="1" eaLnBrk="1" hangingPunct="1"/>
            <a:r>
              <a:rPr lang="en-NZ" smtClean="0"/>
              <a:t>Use the </a:t>
            </a:r>
            <a:r>
              <a:rPr lang="en-NZ" smtClean="0">
                <a:latin typeface="Courier New" pitchFamily="49" charset="0"/>
              </a:rPr>
              <a:t>\ldots</a:t>
            </a:r>
            <a:r>
              <a:rPr lang="en-NZ" smtClean="0"/>
              <a:t> command</a:t>
            </a:r>
            <a:endParaRPr lang="en-US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sp>
        <p:nvSpPr>
          <p:cNvPr id="9" name="Rectangle 8"/>
          <p:cNvSpPr/>
          <p:nvPr/>
        </p:nvSpPr>
        <p:spPr>
          <a:xfrm>
            <a:off x="2727682" y="3877060"/>
            <a:ext cx="3788227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There is \</a:t>
            </a:r>
            <a:r>
              <a:rPr lang="en-US" sz="2200" b="1" dirty="0" err="1">
                <a:latin typeface="Consolas" panose="020B0609020204030204" pitchFamily="49" charset="0"/>
              </a:rPr>
              <a:t>ldots</a:t>
            </a:r>
            <a:r>
              <a:rPr lang="en-US" sz="2200" b="1" dirty="0">
                <a:latin typeface="Consolas" panose="020B0609020204030204" pitchFamily="49" charset="0"/>
              </a:rPr>
              <a:t> missing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6493" y="4629839"/>
            <a:ext cx="3950607" cy="673066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What is LaTeX?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 document preparation system</a:t>
            </a:r>
          </a:p>
          <a:p>
            <a:pPr lvl="1" eaLnBrk="1" hangingPunct="1"/>
            <a:r>
              <a:rPr lang="en-NZ" smtClean="0"/>
              <a:t>Used to typeset a document</a:t>
            </a:r>
            <a:endParaRPr lang="en-US" smtClean="0"/>
          </a:p>
        </p:txBody>
      </p:sp>
      <p:pic>
        <p:nvPicPr>
          <p:cNvPr id="4100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2443163"/>
            <a:ext cx="2455863" cy="2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443163"/>
            <a:ext cx="2087563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15"/>
          <p:cNvSpPr>
            <a:spLocks noChangeArrowheads="1"/>
          </p:cNvSpPr>
          <p:nvPr/>
        </p:nvSpPr>
        <p:spPr bwMode="auto">
          <a:xfrm>
            <a:off x="3765550" y="2711450"/>
            <a:ext cx="1612900" cy="1882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LaTeX</a:t>
            </a:r>
          </a:p>
          <a:p>
            <a:pPr algn="ctr"/>
            <a:r>
              <a:rPr lang="en-NZ"/>
              <a:t>Compiler</a:t>
            </a:r>
            <a:endParaRPr lang="en-US"/>
          </a:p>
        </p:txBody>
      </p:sp>
      <p:sp>
        <p:nvSpPr>
          <p:cNvPr id="4103" name="Line 17"/>
          <p:cNvSpPr>
            <a:spLocks noChangeShapeType="1"/>
          </p:cNvSpPr>
          <p:nvPr/>
        </p:nvSpPr>
        <p:spPr bwMode="auto">
          <a:xfrm>
            <a:off x="3048000" y="3697288"/>
            <a:ext cx="717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4104" name="Line 18"/>
          <p:cNvSpPr>
            <a:spLocks noChangeShapeType="1"/>
          </p:cNvSpPr>
          <p:nvPr/>
        </p:nvSpPr>
        <p:spPr bwMode="auto">
          <a:xfrm>
            <a:off x="5378450" y="3697288"/>
            <a:ext cx="717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4105" name="Rectangle 19"/>
          <p:cNvSpPr>
            <a:spLocks noChangeArrowheads="1"/>
          </p:cNvSpPr>
          <p:nvPr/>
        </p:nvSpPr>
        <p:spPr bwMode="auto">
          <a:xfrm>
            <a:off x="5200650" y="6207125"/>
            <a:ext cx="394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http://en.wikipedia.org/wiki/LaTeX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</a:t>
            </a:fld>
            <a:endParaRPr lang="en-N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Spaces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Lines have to be broken to wrap text</a:t>
            </a:r>
          </a:p>
          <a:p>
            <a:pPr lvl="1" eaLnBrk="1" hangingPunct="1"/>
            <a:r>
              <a:rPr lang="en-NZ" dirty="0" smtClean="0"/>
              <a:t>Try to break at a space</a:t>
            </a:r>
          </a:p>
          <a:p>
            <a:pPr lvl="1" eaLnBrk="1" hangingPunct="1"/>
            <a:r>
              <a:rPr lang="en-NZ" dirty="0" smtClean="0"/>
              <a:t>Try to break at a syllable</a:t>
            </a:r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NZ" dirty="0" smtClean="0"/>
              <a:t>Some spaces we don't want to be broken</a:t>
            </a:r>
          </a:p>
          <a:p>
            <a:pPr lvl="1" eaLnBrk="1" hangingPunct="1"/>
            <a:r>
              <a:rPr lang="en-NZ" dirty="0" smtClean="0"/>
              <a:t>E.g. between initials and surnames</a:t>
            </a:r>
          </a:p>
          <a:p>
            <a:pPr lvl="1" eaLnBrk="1" hangingPunct="1"/>
            <a:endParaRPr lang="en-NZ" dirty="0" smtClean="0"/>
          </a:p>
          <a:p>
            <a:pPr lvl="1" eaLnBrk="1" hangingPunct="1"/>
            <a:endParaRPr lang="en-NZ" dirty="0" smtClean="0"/>
          </a:p>
          <a:p>
            <a:pPr lvl="1" eaLnBrk="1" hangingPunct="1"/>
            <a:endParaRPr lang="en-NZ" dirty="0" smtClean="0"/>
          </a:p>
          <a:p>
            <a:pPr lvl="1" eaLnBrk="1" hangingPunct="1"/>
            <a:endParaRPr lang="en-NZ" dirty="0" smtClean="0"/>
          </a:p>
          <a:p>
            <a:pPr eaLnBrk="1" hangingPunct="1"/>
            <a:r>
              <a:rPr lang="en-NZ" dirty="0" smtClean="0"/>
              <a:t>Use a tilde ~ to signify a space that we can't break</a:t>
            </a:r>
          </a:p>
          <a:p>
            <a:pPr eaLnBrk="1" hangingPunct="1"/>
            <a:endParaRPr lang="en-NZ" dirty="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779713" y="3608388"/>
            <a:ext cx="4840287" cy="650875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The lecturer for this course is A. J. </a:t>
            </a:r>
            <a:r>
              <a:rPr lang="en-NZ" dirty="0" err="1">
                <a:latin typeface="Courier New" pitchFamily="49" charset="0"/>
              </a:rPr>
              <a:t>Luxton</a:t>
            </a:r>
            <a:r>
              <a:rPr lang="en-NZ" dirty="0">
                <a:latin typeface="Courier New" pitchFamily="49" charset="0"/>
              </a:rPr>
              <a:t>-Reilly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28650" y="3787775"/>
            <a:ext cx="1352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Bad layout</a:t>
            </a:r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062163" y="3967163"/>
            <a:ext cx="628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NZ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420938" y="5310188"/>
            <a:ext cx="4840287" cy="650875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The lecturer for this course is A.~J.~</a:t>
            </a:r>
            <a:r>
              <a:rPr lang="en-NZ" dirty="0" err="1">
                <a:latin typeface="Courier New" pitchFamily="49" charset="0"/>
              </a:rPr>
              <a:t>Luxton</a:t>
            </a:r>
            <a:r>
              <a:rPr lang="en-NZ" dirty="0">
                <a:latin typeface="Courier New" pitchFamily="49" charset="0"/>
              </a:rPr>
              <a:t>-Reilly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20</a:t>
            </a:fld>
            <a:endParaRPr lang="en-N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Basic Formatting</a:t>
            </a:r>
            <a:endParaRPr lang="en-U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\</a:t>
            </a:r>
            <a:r>
              <a:rPr lang="en-US" dirty="0" err="1"/>
              <a:t>emph</a:t>
            </a:r>
            <a:r>
              <a:rPr lang="en-US" dirty="0"/>
              <a:t> command </a:t>
            </a:r>
            <a:r>
              <a:rPr lang="en-US" dirty="0" err="1"/>
              <a:t>emphasises</a:t>
            </a:r>
            <a:r>
              <a:rPr lang="en-US" dirty="0"/>
              <a:t> the enclosed </a:t>
            </a:r>
            <a:r>
              <a:rPr lang="en-US" dirty="0" smtClean="0"/>
              <a:t>text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/>
              <a:t>textbf</a:t>
            </a:r>
            <a:r>
              <a:rPr lang="en-US" dirty="0"/>
              <a:t> command makes the enclosed text bold</a:t>
            </a:r>
          </a:p>
          <a:p>
            <a:endParaRPr lang="en-US" dirty="0"/>
          </a:p>
          <a:p>
            <a:pPr lvl="1" eaLnBrk="1" hangingPunct="1"/>
            <a:endParaRPr lang="en-US" dirty="0" smtClean="0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2062864" y="1636760"/>
            <a:ext cx="4967513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This was a \</a:t>
            </a:r>
            <a:r>
              <a:rPr lang="en-US" sz="2200" b="1" dirty="0" err="1">
                <a:latin typeface="Consolas" panose="020B0609020204030204" pitchFamily="49" charset="0"/>
              </a:rPr>
              <a:t>emph</a:t>
            </a:r>
            <a:r>
              <a:rPr lang="en-US" sz="2200" b="1" dirty="0">
                <a:latin typeface="Consolas" panose="020B0609020204030204" pitchFamily="49" charset="0"/>
              </a:rPr>
              <a:t>{long} lecture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777" y="2422215"/>
            <a:ext cx="4357687" cy="632998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1899578" y="4235508"/>
            <a:ext cx="5130799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This was a \</a:t>
            </a:r>
            <a:r>
              <a:rPr lang="en-US" sz="2200" b="1" dirty="0" err="1">
                <a:latin typeface="Consolas" panose="020B0609020204030204" pitchFamily="49" charset="0"/>
              </a:rPr>
              <a:t>textbf</a:t>
            </a:r>
            <a:r>
              <a:rPr lang="en-US" sz="2200" b="1" dirty="0">
                <a:latin typeface="Consolas" panose="020B0609020204030204" pitchFamily="49" charset="0"/>
              </a:rPr>
              <a:t>{cool} lecture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7056" y="5036988"/>
            <a:ext cx="3956843" cy="632312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What is the LaTeX code that would generate the following document?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22</a:t>
            </a:fld>
            <a:endParaRPr lang="en-NZ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490" y="1873945"/>
            <a:ext cx="7617020" cy="3558169"/>
          </a:xfrm>
          <a:prstGeom prst="rect">
            <a:avLst/>
          </a:prstGeom>
          <a:ln w="952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70596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\</a:t>
            </a:r>
            <a:r>
              <a:rPr lang="en-US" dirty="0" err="1" smtClean="0"/>
              <a:t>documentclass</a:t>
            </a:r>
            <a:r>
              <a:rPr lang="en-US" dirty="0" smtClean="0"/>
              <a:t>[a4paper]{article}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\begin{document}</a:t>
            </a:r>
          </a:p>
          <a:p>
            <a:pPr marL="0" indent="0">
              <a:buNone/>
            </a:pPr>
            <a:r>
              <a:rPr lang="en-US" dirty="0" smtClean="0"/>
              <a:t>\title{Pythagoras}</a:t>
            </a:r>
          </a:p>
          <a:p>
            <a:pPr marL="0" indent="0">
              <a:buNone/>
            </a:pPr>
            <a:r>
              <a:rPr lang="en-US" dirty="0" smtClean="0"/>
              <a:t>\author{A. Professor}</a:t>
            </a:r>
          </a:p>
          <a:p>
            <a:pPr marL="0" indent="0">
              <a:buNone/>
            </a:pPr>
            <a:r>
              <a:rPr lang="en-US" dirty="0" smtClean="0"/>
              <a:t>\date{2017}</a:t>
            </a:r>
          </a:p>
          <a:p>
            <a:pPr marL="0" indent="0">
              <a:buNone/>
            </a:pPr>
            <a:r>
              <a:rPr lang="en-US" dirty="0" smtClean="0"/>
              <a:t>\</a:t>
            </a:r>
            <a:r>
              <a:rPr lang="en-US" dirty="0" err="1" smtClean="0"/>
              <a:t>maketitle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Around 530 BC, Pythagoras moved to \</a:t>
            </a:r>
            <a:r>
              <a:rPr lang="en-US" dirty="0" err="1" smtClean="0"/>
              <a:t>textbf</a:t>
            </a:r>
            <a:r>
              <a:rPr lang="en-US" dirty="0" smtClean="0"/>
              <a:t>{Croton} --- a Greek colony in southern Italy --- and a set up a religious sect.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\begin{center}</a:t>
            </a:r>
          </a:p>
          <a:p>
            <a:pPr marL="0" indent="0">
              <a:buNone/>
            </a:pPr>
            <a:r>
              <a:rPr lang="en-US" dirty="0" smtClean="0"/>
              <a:t>This is where Pythagoras earned his reputation as a mystic.</a:t>
            </a:r>
          </a:p>
          <a:p>
            <a:pPr marL="0" indent="0">
              <a:buNone/>
            </a:pPr>
            <a:r>
              <a:rPr lang="en-US" dirty="0" smtClean="0"/>
              <a:t>\end{center}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Pythagoras was also a skilled mathematician\</a:t>
            </a:r>
            <a:r>
              <a:rPr lang="en-US" dirty="0" err="1" smtClean="0"/>
              <a:t>ldots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80918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  <a:endParaRPr lang="en-GB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There are many </a:t>
            </a:r>
            <a:r>
              <a:rPr lang="en-US" dirty="0" err="1" smtClean="0"/>
              <a:t>LaTeX</a:t>
            </a:r>
            <a:r>
              <a:rPr lang="en-US" dirty="0" smtClean="0"/>
              <a:t> tutorials on the Internet</a:t>
            </a:r>
          </a:p>
          <a:p>
            <a:pPr lvl="1" eaLnBrk="1" hangingPunct="1"/>
            <a:r>
              <a:rPr lang="en-GB" dirty="0" smtClean="0"/>
              <a:t>http://www.tug.org/interest.html</a:t>
            </a:r>
          </a:p>
          <a:p>
            <a:pPr lvl="1" eaLnBrk="1" hangingPunct="1"/>
            <a:r>
              <a:rPr lang="en-GB" dirty="0" smtClean="0"/>
              <a:t>http://www.latex-project.org/</a:t>
            </a:r>
          </a:p>
          <a:p>
            <a:pPr lvl="1" eaLnBrk="1" hangingPunct="1"/>
            <a:r>
              <a:rPr lang="en-GB" dirty="0" smtClean="0"/>
              <a:t>http://www.ctan.org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Web site that allows you to try it out</a:t>
            </a:r>
          </a:p>
          <a:p>
            <a:pPr lvl="1" eaLnBrk="1" hangingPunct="1">
              <a:spcBef>
                <a:spcPct val="0"/>
              </a:spcBef>
            </a:pPr>
            <a:r>
              <a:rPr lang="en-NZ" dirty="0" smtClean="0"/>
              <a:t>http://sciencesoft.at/index.jsp?link=latex&amp;size=1280&amp;js=1&amp;lang=en 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Tutorial documents</a:t>
            </a:r>
          </a:p>
          <a:p>
            <a:pPr lvl="1" eaLnBrk="1" hangingPunct="1"/>
            <a:r>
              <a:rPr lang="en-US" dirty="0" smtClean="0"/>
              <a:t>The (not so) short guide to </a:t>
            </a:r>
            <a:r>
              <a:rPr lang="en-US" dirty="0" err="1" smtClean="0"/>
              <a:t>LaTeX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Online course reference manual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History of LaTeX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Donald Knuth created </a:t>
            </a:r>
            <a:r>
              <a:rPr lang="en-AU" dirty="0" err="1"/>
              <a:t>TeX</a:t>
            </a:r>
            <a:r>
              <a:rPr lang="en-AU" dirty="0"/>
              <a:t> in 1978</a:t>
            </a:r>
          </a:p>
          <a:p>
            <a:pPr lvl="1"/>
            <a:r>
              <a:rPr lang="en-AU" dirty="0"/>
              <a:t>Aim was to make it easy to create books</a:t>
            </a:r>
            <a:br>
              <a:rPr lang="en-AU" dirty="0"/>
            </a:br>
            <a:r>
              <a:rPr lang="en-AU" dirty="0"/>
              <a:t>and to ensure that documents looked the</a:t>
            </a:r>
            <a:br>
              <a:rPr lang="en-AU" dirty="0"/>
            </a:br>
            <a:r>
              <a:rPr lang="en-AU" dirty="0"/>
              <a:t>same on any computer</a:t>
            </a:r>
          </a:p>
          <a:p>
            <a:pPr lvl="1"/>
            <a:r>
              <a:rPr lang="en-AU" dirty="0" err="1"/>
              <a:t>TeX</a:t>
            </a:r>
            <a:r>
              <a:rPr lang="en-AU" dirty="0"/>
              <a:t> files can be typeset into PDF files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r>
              <a:rPr lang="en-AU" dirty="0"/>
              <a:t>Leslie </a:t>
            </a:r>
            <a:r>
              <a:rPr lang="en-AU" dirty="0" err="1"/>
              <a:t>Lamport</a:t>
            </a:r>
            <a:r>
              <a:rPr lang="en-AU" dirty="0"/>
              <a:t> created LaTeX in 1985</a:t>
            </a:r>
          </a:p>
          <a:p>
            <a:pPr lvl="1"/>
            <a:r>
              <a:rPr lang="en-AU" dirty="0"/>
              <a:t>LaTeX = </a:t>
            </a:r>
            <a:r>
              <a:rPr lang="en-AU" dirty="0" err="1"/>
              <a:t>Lamport</a:t>
            </a:r>
            <a:r>
              <a:rPr lang="en-AU" dirty="0"/>
              <a:t> </a:t>
            </a:r>
            <a:r>
              <a:rPr lang="en-AU" dirty="0" err="1"/>
              <a:t>TeX</a:t>
            </a:r>
            <a:endParaRPr lang="en-AU" dirty="0"/>
          </a:p>
          <a:p>
            <a:pPr lvl="1"/>
            <a:r>
              <a:rPr lang="en-AU" dirty="0"/>
              <a:t>Introduced a number of extensions to </a:t>
            </a:r>
            <a:r>
              <a:rPr lang="en-AU" dirty="0" err="1"/>
              <a:t>TeX</a:t>
            </a:r>
            <a:r>
              <a:rPr lang="en-AU" dirty="0"/>
              <a:t/>
            </a:r>
            <a:br>
              <a:rPr lang="en-AU" dirty="0"/>
            </a:br>
            <a:r>
              <a:rPr lang="en-AU" dirty="0"/>
              <a:t>which made it faster and easier to use</a:t>
            </a:r>
          </a:p>
          <a:p>
            <a:pPr lvl="1"/>
            <a:r>
              <a:rPr lang="en-AU" dirty="0"/>
              <a:t>Soon, LaTeX became the standard way to</a:t>
            </a:r>
            <a:br>
              <a:rPr lang="en-AU" dirty="0"/>
            </a:br>
            <a:r>
              <a:rPr lang="en-AU" dirty="0"/>
              <a:t>use </a:t>
            </a:r>
            <a:r>
              <a:rPr lang="en-AU" dirty="0" err="1"/>
              <a:t>TeX</a:t>
            </a:r>
            <a:endParaRPr lang="en-AU" dirty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GB" dirty="0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697288"/>
            <a:ext cx="19050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3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pic>
        <p:nvPicPr>
          <p:cNvPr id="8" name="Picture 2" descr="https://typekit.files.wordpress.com/2013/09/knuth-photo-259x3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916" y="1099088"/>
            <a:ext cx="1609766" cy="186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Why?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Why use LaTeX when we have word processors?</a:t>
            </a:r>
          </a:p>
          <a:p>
            <a:pPr lvl="1" eaLnBrk="1" hangingPunct="1"/>
            <a:r>
              <a:rPr lang="en-NZ" dirty="0" smtClean="0"/>
              <a:t>Results look better</a:t>
            </a:r>
          </a:p>
          <a:p>
            <a:pPr lvl="1" eaLnBrk="1" hangingPunct="1"/>
            <a:r>
              <a:rPr lang="en-NZ" dirty="0" smtClean="0"/>
              <a:t>Focus on structure helps document development</a:t>
            </a:r>
          </a:p>
          <a:p>
            <a:pPr lvl="1" eaLnBrk="1" hangingPunct="1"/>
            <a:r>
              <a:rPr lang="en-NZ" dirty="0" smtClean="0"/>
              <a:t>Excellent tool for mathematical layout</a:t>
            </a:r>
          </a:p>
          <a:p>
            <a:pPr lvl="1" eaLnBrk="1" hangingPunct="1"/>
            <a:r>
              <a:rPr lang="en-NZ" dirty="0" smtClean="0"/>
              <a:t>Works well for large documents</a:t>
            </a:r>
          </a:p>
          <a:p>
            <a:pPr lvl="1" eaLnBrk="1" hangingPunct="1"/>
            <a:r>
              <a:rPr lang="en-NZ" dirty="0" smtClean="0"/>
              <a:t>Automatically generates:</a:t>
            </a:r>
          </a:p>
          <a:p>
            <a:pPr lvl="2" eaLnBrk="1" hangingPunct="1"/>
            <a:r>
              <a:rPr lang="en-NZ" dirty="0" smtClean="0"/>
              <a:t>Table of contents</a:t>
            </a:r>
          </a:p>
          <a:p>
            <a:pPr lvl="2" eaLnBrk="1" hangingPunct="1"/>
            <a:r>
              <a:rPr lang="en-NZ" dirty="0" smtClean="0"/>
              <a:t>Lists of figures</a:t>
            </a:r>
          </a:p>
          <a:p>
            <a:pPr lvl="2" eaLnBrk="1" hangingPunct="1"/>
            <a:r>
              <a:rPr lang="en-NZ" dirty="0" smtClean="0"/>
              <a:t>Lists of tables</a:t>
            </a:r>
          </a:p>
          <a:p>
            <a:pPr lvl="2" eaLnBrk="1" hangingPunct="1"/>
            <a:r>
              <a:rPr lang="en-NZ" dirty="0" smtClean="0"/>
              <a:t>Index</a:t>
            </a:r>
          </a:p>
          <a:p>
            <a:pPr lvl="2" eaLnBrk="1" hangingPunct="1"/>
            <a:r>
              <a:rPr lang="en-NZ" dirty="0" smtClean="0"/>
              <a:t>Glossaries</a:t>
            </a:r>
          </a:p>
          <a:p>
            <a:pPr lvl="2" eaLnBrk="1" hangingPunct="1"/>
            <a:r>
              <a:rPr lang="en-NZ" dirty="0" smtClean="0"/>
              <a:t>Bibliographies</a:t>
            </a:r>
          </a:p>
          <a:p>
            <a:pPr lvl="1" eaLnBrk="1" hangingPunct="1"/>
            <a:r>
              <a:rPr lang="en-NZ" dirty="0" smtClean="0"/>
              <a:t>Free and runs on many platforms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Commands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Used to tell LaTeX how to typeset something</a:t>
            </a:r>
          </a:p>
          <a:p>
            <a:pPr lvl="1" eaLnBrk="1" hangingPunct="1"/>
            <a:r>
              <a:rPr lang="en-NZ" dirty="0" smtClean="0"/>
              <a:t>Commands are case sensitive</a:t>
            </a:r>
          </a:p>
          <a:p>
            <a:pPr lvl="1" eaLnBrk="1" hangingPunct="1"/>
            <a:r>
              <a:rPr lang="en-NZ" dirty="0" smtClean="0"/>
              <a:t>Optional parts are in square brackets</a:t>
            </a:r>
          </a:p>
          <a:p>
            <a:pPr lvl="1" eaLnBrk="1" hangingPunct="1"/>
            <a:r>
              <a:rPr lang="en-NZ" dirty="0" smtClean="0"/>
              <a:t>Compulsory parts are in curly braces</a:t>
            </a:r>
            <a:endParaRPr lang="en-US" dirty="0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41550" y="3070225"/>
            <a:ext cx="4416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latin typeface="Courier New" pitchFamily="49" charset="0"/>
              </a:rPr>
              <a:t>\commandname[options]{argument}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1700" y="4056284"/>
            <a:ext cx="46173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smtClean="0">
                <a:latin typeface="Courier New" pitchFamily="49" charset="0"/>
              </a:rPr>
              <a:t>documentclass</a:t>
            </a:r>
            <a:r>
              <a:rPr lang="en-NZ" dirty="0" smtClean="0">
                <a:latin typeface="Courier New" pitchFamily="49" charset="0"/>
              </a:rPr>
              <a:t>[a4paper]{</a:t>
            </a:r>
            <a:r>
              <a:rPr lang="en-NZ" dirty="0" smtClean="0">
                <a:latin typeface="Courier New" pitchFamily="49" charset="0"/>
              </a:rPr>
              <a:t>article</a:t>
            </a:r>
            <a:r>
              <a:rPr lang="en-NZ" dirty="0" smtClean="0">
                <a:latin typeface="Courier New" pitchFamily="49" charset="0"/>
              </a:rPr>
              <a:t>}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331700" y="4773180"/>
            <a:ext cx="60025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smtClean="0">
                <a:latin typeface="Courier New" pitchFamily="49" charset="0"/>
              </a:rPr>
              <a:t>documentclass</a:t>
            </a:r>
            <a:r>
              <a:rPr lang="en-NZ" dirty="0" smtClean="0">
                <a:latin typeface="Courier New" pitchFamily="49" charset="0"/>
              </a:rPr>
              <a:t>[a4paper,twocolumn]{</a:t>
            </a:r>
            <a:r>
              <a:rPr lang="en-NZ" dirty="0" smtClean="0">
                <a:latin typeface="Courier New" pitchFamily="49" charset="0"/>
              </a:rPr>
              <a:t>article</a:t>
            </a:r>
            <a:r>
              <a:rPr lang="en-NZ" dirty="0" smtClean="0">
                <a:latin typeface="Courier New" pitchFamily="49" charset="0"/>
              </a:rPr>
              <a:t>}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331700" y="5490076"/>
            <a:ext cx="62796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smtClean="0">
                <a:latin typeface="Courier New" pitchFamily="49" charset="0"/>
              </a:rPr>
              <a:t>documentclass</a:t>
            </a:r>
            <a:r>
              <a:rPr lang="en-NZ" dirty="0" smtClean="0">
                <a:latin typeface="Courier New" pitchFamily="49" charset="0"/>
              </a:rPr>
              <a:t>[a4paper,twocolumn]{</a:t>
            </a:r>
            <a:r>
              <a:rPr lang="en-NZ" dirty="0" smtClean="0">
                <a:latin typeface="Courier New" pitchFamily="49" charset="0"/>
              </a:rPr>
              <a:t>article</a:t>
            </a:r>
            <a:r>
              <a:rPr lang="en-NZ" dirty="0" smtClean="0">
                <a:latin typeface="Courier New" pitchFamily="49" charset="0"/>
              </a:rPr>
              <a:t>}{}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Comments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Used to annotate the document</a:t>
            </a:r>
          </a:p>
          <a:p>
            <a:pPr lvl="1" eaLnBrk="1" hangingPunct="1"/>
            <a:r>
              <a:rPr lang="en-NZ" smtClean="0"/>
              <a:t>Ignored by the compiler</a:t>
            </a:r>
          </a:p>
          <a:p>
            <a:pPr lvl="1" eaLnBrk="1" hangingPunct="1"/>
            <a:r>
              <a:rPr lang="en-NZ" smtClean="0"/>
              <a:t>Aimed at other humans</a:t>
            </a:r>
          </a:p>
          <a:p>
            <a:pPr eaLnBrk="1" hangingPunct="1"/>
            <a:endParaRPr lang="en-US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525588" y="3070225"/>
            <a:ext cx="6064250" cy="925513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latin typeface="Courier New" pitchFamily="49" charset="0"/>
              </a:rPr>
              <a:t>% Comments starts with a percentage sign</a:t>
            </a:r>
          </a:p>
          <a:p>
            <a:r>
              <a:rPr lang="en-NZ" dirty="0">
                <a:latin typeface="Courier New" pitchFamily="49" charset="0"/>
              </a:rPr>
              <a:t>% All text is ignored until the end of the </a:t>
            </a:r>
          </a:p>
          <a:p>
            <a:r>
              <a:rPr lang="en-NZ" dirty="0">
                <a:latin typeface="Courier New" pitchFamily="49" charset="0"/>
              </a:rPr>
              <a:t>% line is reached.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Whitespace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Whitespace characters</a:t>
            </a:r>
          </a:p>
          <a:p>
            <a:pPr lvl="1" eaLnBrk="1" hangingPunct="1"/>
            <a:r>
              <a:rPr lang="en-NZ" dirty="0" smtClean="0"/>
              <a:t>Space</a:t>
            </a:r>
          </a:p>
          <a:p>
            <a:pPr lvl="1" eaLnBrk="1" hangingPunct="1"/>
            <a:r>
              <a:rPr lang="en-NZ" dirty="0" smtClean="0"/>
              <a:t>Tab</a:t>
            </a:r>
          </a:p>
          <a:p>
            <a:pPr lvl="1" eaLnBrk="1" hangingPunct="1"/>
            <a:r>
              <a:rPr lang="en-NZ" dirty="0" smtClean="0"/>
              <a:t>Line break</a:t>
            </a:r>
          </a:p>
          <a:p>
            <a:pPr eaLnBrk="1" hangingPunct="1"/>
            <a:endParaRPr lang="en-NZ" sz="1200" dirty="0" smtClean="0"/>
          </a:p>
          <a:p>
            <a:pPr eaLnBrk="1" hangingPunct="1"/>
            <a:r>
              <a:rPr lang="en-NZ" dirty="0" smtClean="0"/>
              <a:t>White space is largely ignored apart from:</a:t>
            </a:r>
          </a:p>
          <a:p>
            <a:pPr lvl="1"/>
            <a:r>
              <a:rPr lang="en-NZ" dirty="0" smtClean="0"/>
              <a:t>Space between words.</a:t>
            </a:r>
          </a:p>
          <a:p>
            <a:pPr lvl="1"/>
            <a:r>
              <a:rPr lang="en-NZ" dirty="0" smtClean="0"/>
              <a:t>Blank lines between blocks of text that are used to make paragraphs.</a:t>
            </a:r>
          </a:p>
          <a:p>
            <a:pPr marL="0" indent="0" eaLnBrk="1" hangingPunct="1">
              <a:buNone/>
            </a:pPr>
            <a:endParaRPr lang="en-NZ" sz="1200" dirty="0" smtClean="0"/>
          </a:p>
          <a:p>
            <a:pPr eaLnBrk="1" hangingPunct="1"/>
            <a:r>
              <a:rPr lang="en-NZ" dirty="0" smtClean="0"/>
              <a:t>Two or more consecutive whitespace characters</a:t>
            </a:r>
          </a:p>
          <a:p>
            <a:pPr lvl="1" eaLnBrk="1" hangingPunct="1"/>
            <a:r>
              <a:rPr lang="en-NZ" dirty="0" smtClean="0"/>
              <a:t>Reduced to a single space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178175" y="4748925"/>
            <a:ext cx="2787650" cy="650875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latin typeface="Courier New" pitchFamily="49" charset="0"/>
              </a:rPr>
              <a:t>A           B     C</a:t>
            </a:r>
          </a:p>
          <a:p>
            <a:r>
              <a:rPr lang="en-NZ" dirty="0">
                <a:latin typeface="Courier New" pitchFamily="49" charset="0"/>
              </a:rPr>
              <a:t>    D    E     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724275" y="6163634"/>
            <a:ext cx="169545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>
                <a:latin typeface="Courier New" pitchFamily="49" charset="0"/>
              </a:rPr>
              <a:t>A B C D E F</a:t>
            </a:r>
            <a:endParaRPr lang="en-US">
              <a:latin typeface="Courier New" pitchFamily="49" charset="0"/>
            </a:endParaRP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610040" y="5447671"/>
            <a:ext cx="0" cy="7159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Special characters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Characters that are used in the syntax of the language</a:t>
            </a:r>
          </a:p>
          <a:p>
            <a:pPr lvl="1" eaLnBrk="1" hangingPunct="1"/>
            <a:r>
              <a:rPr lang="en-NZ" smtClean="0"/>
              <a:t>Can't type these characters directly</a:t>
            </a:r>
          </a:p>
          <a:p>
            <a:pPr lvl="1" eaLnBrk="1" hangingPunct="1"/>
            <a:r>
              <a:rPr lang="en-NZ" smtClean="0"/>
              <a:t>Need a special way to print them</a:t>
            </a:r>
          </a:p>
          <a:p>
            <a:pPr lvl="1" eaLnBrk="1" hangingPunct="1"/>
            <a:r>
              <a:rPr lang="en-NZ" smtClean="0"/>
              <a:t>10 characters</a:t>
            </a:r>
          </a:p>
          <a:p>
            <a:pPr lvl="1" eaLnBrk="1" hangingPunct="1"/>
            <a:endParaRPr lang="en-NZ" smtClean="0"/>
          </a:p>
          <a:p>
            <a:pPr eaLnBrk="1" hangingPunct="1"/>
            <a:endParaRPr 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704975" y="2981325"/>
            <a:ext cx="5402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3600">
                <a:latin typeface="Courier New" pitchFamily="49" charset="0"/>
              </a:rPr>
              <a:t>\ $ % ^ &amp; _ ~ # { }</a:t>
            </a:r>
            <a:endParaRPr lang="en-US" sz="3600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Environments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Apply a change to the content within the environment</a:t>
            </a:r>
          </a:p>
          <a:p>
            <a:pPr lvl="1" eaLnBrk="1" hangingPunct="1"/>
            <a:r>
              <a:rPr lang="en-NZ" dirty="0" smtClean="0"/>
              <a:t>New environments start new paragraphs</a:t>
            </a:r>
            <a:endParaRPr lang="en-US" dirty="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97908" y="2891328"/>
            <a:ext cx="33242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latin typeface="Courier New" pitchFamily="49" charset="0"/>
              </a:rPr>
              <a:t>\begin{environmentname}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...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\end{environmentname}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482388" y="2712104"/>
            <a:ext cx="3924760" cy="2031325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>
                <a:latin typeface="Courier New" pitchFamily="49" charset="0"/>
              </a:rPr>
              <a:t>begin</a:t>
            </a:r>
            <a:r>
              <a:rPr lang="en-NZ" dirty="0" smtClean="0">
                <a:latin typeface="Courier New" pitchFamily="49" charset="0"/>
              </a:rPr>
              <a:t>{</a:t>
            </a:r>
            <a:r>
              <a:rPr lang="en-NZ" dirty="0" smtClean="0">
                <a:latin typeface="Courier New" pitchFamily="49" charset="0"/>
              </a:rPr>
              <a:t>center</a:t>
            </a:r>
            <a:r>
              <a:rPr lang="en-NZ" dirty="0" smtClean="0">
                <a:latin typeface="Courier New" pitchFamily="49" charset="0"/>
              </a:rPr>
              <a:t>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 smtClean="0">
                <a:latin typeface="Courier New" pitchFamily="49" charset="0"/>
              </a:rPr>
              <a:t>Content within the center</a:t>
            </a:r>
          </a:p>
          <a:p>
            <a:r>
              <a:rPr lang="en-NZ" dirty="0" smtClean="0">
                <a:latin typeface="Courier New" pitchFamily="49" charset="0"/>
              </a:rPr>
              <a:t>Environment, is centered on</a:t>
            </a:r>
          </a:p>
          <a:p>
            <a:r>
              <a:rPr lang="en-NZ" dirty="0" smtClean="0">
                <a:latin typeface="Courier New" pitchFamily="49" charset="0"/>
              </a:rPr>
              <a:t>The page.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</a:t>
            </a:r>
            <a:r>
              <a:rPr lang="en-NZ" dirty="0" smtClean="0">
                <a:latin typeface="Courier New" pitchFamily="49" charset="0"/>
              </a:rPr>
              <a:t>{</a:t>
            </a:r>
            <a:r>
              <a:rPr lang="en-NZ" dirty="0" smtClean="0">
                <a:latin typeface="Courier New" pitchFamily="49" charset="0"/>
              </a:rPr>
              <a:t>center</a:t>
            </a:r>
            <a:r>
              <a:rPr lang="en-NZ" dirty="0" smtClean="0">
                <a:latin typeface="Courier New" pitchFamily="49" charset="0"/>
              </a:rPr>
              <a:t>}</a:t>
            </a:r>
            <a:endParaRPr lang="en-NZ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sci-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51000">
              <a:schemeClr val="bg1"/>
            </a:gs>
            <a:gs pos="80000">
              <a:schemeClr val="bg1">
                <a:alpha val="0"/>
              </a:schemeClr>
            </a:gs>
            <a:gs pos="100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>
          <a:softEdge rad="635000"/>
        </a:effectLst>
      </a:spPr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compsci-theme</Template>
  <TotalTime>16424</TotalTime>
  <Words>1408</Words>
  <Application>Microsoft Macintosh PowerPoint</Application>
  <PresentationFormat>On-screen Show (4:3)</PresentationFormat>
  <Paragraphs>336</Paragraphs>
  <Slides>24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compsci-theme</vt:lpstr>
      <vt:lpstr>COMPSCI 111 / 111G Mastering Cyberspace:   An introduction to practical computing</vt:lpstr>
      <vt:lpstr>What is LaTeX?</vt:lpstr>
      <vt:lpstr>History of LaTeX</vt:lpstr>
      <vt:lpstr>Why?</vt:lpstr>
      <vt:lpstr>Commands</vt:lpstr>
      <vt:lpstr>Comments</vt:lpstr>
      <vt:lpstr>Whitespace</vt:lpstr>
      <vt:lpstr>Special characters</vt:lpstr>
      <vt:lpstr>Environments</vt:lpstr>
      <vt:lpstr>Creating a LaTeX document</vt:lpstr>
      <vt:lpstr>Creating a LaTeX document</vt:lpstr>
      <vt:lpstr>Adding a title</vt:lpstr>
      <vt:lpstr>Structuring a document</vt:lpstr>
      <vt:lpstr>Table of contents</vt:lpstr>
      <vt:lpstr>Footnotes</vt:lpstr>
      <vt:lpstr>Paragraphs and line breaks</vt:lpstr>
      <vt:lpstr>Quote marks</vt:lpstr>
      <vt:lpstr>Dashes</vt:lpstr>
      <vt:lpstr>Ellipsis</vt:lpstr>
      <vt:lpstr>Spaces</vt:lpstr>
      <vt:lpstr>Basic Formatting</vt:lpstr>
      <vt:lpstr>Exercise</vt:lpstr>
      <vt:lpstr>Answer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csad</cp:lastModifiedBy>
  <cp:revision>166</cp:revision>
  <cp:lastPrinted>2018-03-21T06:57:48Z</cp:lastPrinted>
  <dcterms:created xsi:type="dcterms:W3CDTF">2004-03-22T04:42:11Z</dcterms:created>
  <dcterms:modified xsi:type="dcterms:W3CDTF">2018-03-21T07:34:19Z</dcterms:modified>
</cp:coreProperties>
</file>