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5"/>
  </p:notes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4" r:id="rId22"/>
    <p:sldId id="276" r:id="rId23"/>
    <p:sldId id="285" r:id="rId24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29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zh001\Google%20Drive\Work%20Documents\Teaching\CS111\Lectures\Slides\Gam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zh001\Google%20Drive\Work%20Documents\Teaching\CS111\Lectures\Slides\Gam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Recent Console 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Console Sales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[Games.xlsx]Sheet1!$A$2:$A$7</c:f>
              <c:strCache>
                <c:ptCount val="6"/>
                <c:pt idx="0">
                  <c:v>Wii</c:v>
                </c:pt>
                <c:pt idx="1">
                  <c:v>Wii U</c:v>
                </c:pt>
                <c:pt idx="2">
                  <c:v>Xbox 360</c:v>
                </c:pt>
                <c:pt idx="3">
                  <c:v>Xbox One</c:v>
                </c:pt>
                <c:pt idx="4">
                  <c:v>PS3</c:v>
                </c:pt>
                <c:pt idx="5">
                  <c:v>PS4</c:v>
                </c:pt>
              </c:strCache>
            </c:strRef>
          </c:cat>
          <c:val>
            <c:numRef>
              <c:f>[Games.xlsx]Sheet1!$B$2:$B$7</c:f>
              <c:numCache>
                <c:formatCode>General</c:formatCode>
                <c:ptCount val="6"/>
                <c:pt idx="0">
                  <c:v>101.63</c:v>
                </c:pt>
                <c:pt idx="1">
                  <c:v>13.56</c:v>
                </c:pt>
                <c:pt idx="2">
                  <c:v>84</c:v>
                </c:pt>
                <c:pt idx="3">
                  <c:v>34.200000000000003</c:v>
                </c:pt>
                <c:pt idx="4">
                  <c:v>80</c:v>
                </c:pt>
                <c:pt idx="5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5C-4CB2-97C4-6719168A5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6862360"/>
        <c:axId val="416862688"/>
      </c:barChart>
      <c:catAx>
        <c:axId val="416862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Platform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862688"/>
        <c:crosses val="autoZero"/>
        <c:auto val="1"/>
        <c:lblAlgn val="ctr"/>
        <c:lblOffset val="100"/>
        <c:noMultiLvlLbl val="0"/>
      </c:catAx>
      <c:valAx>
        <c:axId val="41686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Sales in millions of units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8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Recent Console Sales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Console Sales</c:v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569-4A97-8AF5-9A1F6E46B0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569-4A97-8AF5-9A1F6E46B0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569-4A97-8AF5-9A1F6E46B0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569-4A97-8AF5-9A1F6E46B06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9569-4A97-8AF5-9A1F6E46B06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9569-4A97-8AF5-9A1F6E46B06E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569-4A97-8AF5-9A1F6E46B06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569-4A97-8AF5-9A1F6E46B06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9569-4A97-8AF5-9A1F6E46B06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9569-4A97-8AF5-9A1F6E46B06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9569-4A97-8AF5-9A1F6E46B06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9569-4A97-8AF5-9A1F6E46B06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[Games.xlsx]Sheet1!$A$2:$A$7</c:f>
              <c:strCache>
                <c:ptCount val="6"/>
                <c:pt idx="0">
                  <c:v>Wii</c:v>
                </c:pt>
                <c:pt idx="1">
                  <c:v>Wii U</c:v>
                </c:pt>
                <c:pt idx="2">
                  <c:v>Xbox 360</c:v>
                </c:pt>
                <c:pt idx="3">
                  <c:v>Xbox One</c:v>
                </c:pt>
                <c:pt idx="4">
                  <c:v>PS3</c:v>
                </c:pt>
                <c:pt idx="5">
                  <c:v>PS4</c:v>
                </c:pt>
              </c:strCache>
            </c:strRef>
          </c:cat>
          <c:val>
            <c:numRef>
              <c:f>[Games.xlsx]Sheet1!$B$2:$B$7</c:f>
              <c:numCache>
                <c:formatCode>General</c:formatCode>
                <c:ptCount val="6"/>
                <c:pt idx="0">
                  <c:v>101.63</c:v>
                </c:pt>
                <c:pt idx="1">
                  <c:v>13.56</c:v>
                </c:pt>
                <c:pt idx="2">
                  <c:v>84</c:v>
                </c:pt>
                <c:pt idx="3">
                  <c:v>34.200000000000003</c:v>
                </c:pt>
                <c:pt idx="4">
                  <c:v>80</c:v>
                </c:pt>
                <c:pt idx="5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569-4A97-8AF5-9A1F6E46B06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82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2036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1857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663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6748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3433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8658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5861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0361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0418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5226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641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6754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6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590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3993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5878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804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4015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6141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7455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639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198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699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4985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5227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412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828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4979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5997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10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513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635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719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206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283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462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7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629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0"/>
            <a:ext cx="6347713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941340"/>
            <a:ext cx="6347714" cy="5100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799" y="6264275"/>
            <a:ext cx="8468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26427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6762" y="6264275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6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10" Type="http://schemas.openxmlformats.org/officeDocument/2006/relationships/hyperlink" Target="http://www.thinkgeek.com/" TargetMode="External"/><Relationship Id="rId4" Type="http://schemas.openxmlformats.org/officeDocument/2006/relationships/image" Target="../media/image10.jpg"/><Relationship Id="rId9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28600"/>
            <a:ext cx="5826719" cy="1646302"/>
          </a:xfrm>
        </p:spPr>
        <p:txBody>
          <a:bodyPr/>
          <a:lstStyle/>
          <a:p>
            <a:pPr algn="l"/>
            <a:r>
              <a:rPr lang="en-NZ" dirty="0"/>
              <a:t>Spreadsheets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1874900"/>
            <a:ext cx="5826719" cy="1096899"/>
          </a:xfrm>
        </p:spPr>
        <p:txBody>
          <a:bodyPr/>
          <a:lstStyle/>
          <a:p>
            <a:pPr algn="l"/>
            <a:r>
              <a:rPr lang="en-NZ" dirty="0"/>
              <a:t>Lecture 20 COMPSCI </a:t>
            </a:r>
            <a:r>
              <a:rPr lang="en-NZ"/>
              <a:t>111/111G S2 2020</a:t>
            </a:r>
            <a:endParaRPr lang="en-NZ" dirty="0"/>
          </a:p>
        </p:txBody>
      </p:sp>
      <p:pic>
        <p:nvPicPr>
          <p:cNvPr id="1026" name="Picture 2" descr="Image result for funny excel c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954" y="2743201"/>
            <a:ext cx="426719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642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0" y="3854160"/>
            <a:ext cx="5372100" cy="227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214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4" name="object 4"/>
          <p:cNvSpPr/>
          <p:nvPr/>
        </p:nvSpPr>
        <p:spPr>
          <a:xfrm>
            <a:off x="1219200" y="895060"/>
            <a:ext cx="5372100" cy="227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6910" y="3608387"/>
            <a:ext cx="550545" cy="1102360"/>
          </a:xfrm>
          <a:custGeom>
            <a:avLst/>
            <a:gdLst/>
            <a:ahLst/>
            <a:cxnLst/>
            <a:rect l="l" t="t" r="r" b="b"/>
            <a:pathLst>
              <a:path w="550545" h="1102360">
                <a:moveTo>
                  <a:pt x="550468" y="0"/>
                </a:moveTo>
                <a:lnTo>
                  <a:pt x="0" y="110232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40198" y="4651114"/>
            <a:ext cx="170815" cy="213360"/>
          </a:xfrm>
          <a:custGeom>
            <a:avLst/>
            <a:gdLst/>
            <a:ahLst/>
            <a:cxnLst/>
            <a:rect l="l" t="t" r="r" b="b"/>
            <a:pathLst>
              <a:path w="170814" h="213360">
                <a:moveTo>
                  <a:pt x="0" y="0"/>
                </a:moveTo>
                <a:lnTo>
                  <a:pt x="114" y="212991"/>
                </a:lnTo>
                <a:lnTo>
                  <a:pt x="170434" y="8510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33600" y="4961163"/>
            <a:ext cx="627380" cy="269875"/>
          </a:xfrm>
          <a:custGeom>
            <a:avLst/>
            <a:gdLst/>
            <a:ahLst/>
            <a:cxnLst/>
            <a:rect l="l" t="t" r="r" b="b"/>
            <a:pathLst>
              <a:path w="627379" h="269875">
                <a:moveTo>
                  <a:pt x="0" y="44983"/>
                </a:moveTo>
                <a:lnTo>
                  <a:pt x="18356" y="8724"/>
                </a:lnTo>
                <a:lnTo>
                  <a:pt x="582079" y="0"/>
                </a:lnTo>
                <a:lnTo>
                  <a:pt x="596271" y="2285"/>
                </a:lnTo>
                <a:lnTo>
                  <a:pt x="624736" y="30668"/>
                </a:lnTo>
                <a:lnTo>
                  <a:pt x="627062" y="224904"/>
                </a:lnTo>
                <a:lnTo>
                  <a:pt x="624776" y="239097"/>
                </a:lnTo>
                <a:lnTo>
                  <a:pt x="596386" y="267552"/>
                </a:lnTo>
                <a:lnTo>
                  <a:pt x="44983" y="269875"/>
                </a:lnTo>
                <a:lnTo>
                  <a:pt x="30788" y="267590"/>
                </a:lnTo>
                <a:lnTo>
                  <a:pt x="2323" y="239210"/>
                </a:lnTo>
                <a:lnTo>
                  <a:pt x="0" y="44983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5542" y="4325932"/>
            <a:ext cx="2060575" cy="1703705"/>
          </a:xfrm>
          <a:custGeom>
            <a:avLst/>
            <a:gdLst/>
            <a:ahLst/>
            <a:cxnLst/>
            <a:rect l="l" t="t" r="r" b="b"/>
            <a:pathLst>
              <a:path w="2060575" h="1703704">
                <a:moveTo>
                  <a:pt x="0" y="283908"/>
                </a:moveTo>
                <a:lnTo>
                  <a:pt x="3715" y="237858"/>
                </a:lnTo>
                <a:lnTo>
                  <a:pt x="14474" y="194173"/>
                </a:lnTo>
                <a:lnTo>
                  <a:pt x="31690" y="153438"/>
                </a:lnTo>
                <a:lnTo>
                  <a:pt x="54779" y="116237"/>
                </a:lnTo>
                <a:lnTo>
                  <a:pt x="83156" y="83156"/>
                </a:lnTo>
                <a:lnTo>
                  <a:pt x="116237" y="54779"/>
                </a:lnTo>
                <a:lnTo>
                  <a:pt x="153438" y="31690"/>
                </a:lnTo>
                <a:lnTo>
                  <a:pt x="194173" y="14474"/>
                </a:lnTo>
                <a:lnTo>
                  <a:pt x="237858" y="3715"/>
                </a:lnTo>
                <a:lnTo>
                  <a:pt x="283908" y="0"/>
                </a:lnTo>
                <a:lnTo>
                  <a:pt x="1776666" y="0"/>
                </a:lnTo>
                <a:lnTo>
                  <a:pt x="1822716" y="3715"/>
                </a:lnTo>
                <a:lnTo>
                  <a:pt x="1866401" y="14474"/>
                </a:lnTo>
                <a:lnTo>
                  <a:pt x="1907136" y="31690"/>
                </a:lnTo>
                <a:lnTo>
                  <a:pt x="1944337" y="54779"/>
                </a:lnTo>
                <a:lnTo>
                  <a:pt x="1977418" y="83156"/>
                </a:lnTo>
                <a:lnTo>
                  <a:pt x="2005795" y="116237"/>
                </a:lnTo>
                <a:lnTo>
                  <a:pt x="2028884" y="153438"/>
                </a:lnTo>
                <a:lnTo>
                  <a:pt x="2046100" y="194173"/>
                </a:lnTo>
                <a:lnTo>
                  <a:pt x="2056859" y="237858"/>
                </a:lnTo>
                <a:lnTo>
                  <a:pt x="2060575" y="283908"/>
                </a:lnTo>
                <a:lnTo>
                  <a:pt x="2060575" y="1419491"/>
                </a:lnTo>
                <a:lnTo>
                  <a:pt x="2056859" y="1465541"/>
                </a:lnTo>
                <a:lnTo>
                  <a:pt x="2046100" y="1509225"/>
                </a:lnTo>
                <a:lnTo>
                  <a:pt x="2028884" y="1549959"/>
                </a:lnTo>
                <a:lnTo>
                  <a:pt x="2005795" y="1587158"/>
                </a:lnTo>
                <a:lnTo>
                  <a:pt x="1977418" y="1620237"/>
                </a:lnTo>
                <a:lnTo>
                  <a:pt x="1944337" y="1648612"/>
                </a:lnTo>
                <a:lnTo>
                  <a:pt x="1907136" y="1671700"/>
                </a:lnTo>
                <a:lnTo>
                  <a:pt x="1866401" y="1688914"/>
                </a:lnTo>
                <a:lnTo>
                  <a:pt x="1822716" y="1699671"/>
                </a:lnTo>
                <a:lnTo>
                  <a:pt x="1776666" y="1703387"/>
                </a:lnTo>
                <a:lnTo>
                  <a:pt x="283908" y="1703387"/>
                </a:lnTo>
                <a:lnTo>
                  <a:pt x="237858" y="1699671"/>
                </a:lnTo>
                <a:lnTo>
                  <a:pt x="194173" y="1688914"/>
                </a:lnTo>
                <a:lnTo>
                  <a:pt x="153438" y="1671700"/>
                </a:lnTo>
                <a:lnTo>
                  <a:pt x="116237" y="1648612"/>
                </a:lnTo>
                <a:lnTo>
                  <a:pt x="83156" y="1620237"/>
                </a:lnTo>
                <a:lnTo>
                  <a:pt x="54779" y="1587158"/>
                </a:lnTo>
                <a:lnTo>
                  <a:pt x="31690" y="1549959"/>
                </a:lnTo>
                <a:lnTo>
                  <a:pt x="14474" y="1509225"/>
                </a:lnTo>
                <a:lnTo>
                  <a:pt x="3715" y="1465541"/>
                </a:lnTo>
                <a:lnTo>
                  <a:pt x="0" y="1419491"/>
                </a:lnTo>
                <a:lnTo>
                  <a:pt x="0" y="28390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91379" y="3606800"/>
            <a:ext cx="426720" cy="498475"/>
          </a:xfrm>
          <a:custGeom>
            <a:avLst/>
            <a:gdLst/>
            <a:ahLst/>
            <a:cxnLst/>
            <a:rect l="l" t="t" r="r" b="b"/>
            <a:pathLst>
              <a:path w="426720" h="498475">
                <a:moveTo>
                  <a:pt x="0" y="0"/>
                </a:moveTo>
                <a:lnTo>
                  <a:pt x="426669" y="49841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33306" y="4028789"/>
            <a:ext cx="196850" cy="207010"/>
          </a:xfrm>
          <a:custGeom>
            <a:avLst/>
            <a:gdLst/>
            <a:ahLst/>
            <a:cxnLst/>
            <a:rect l="l" t="t" r="r" b="b"/>
            <a:pathLst>
              <a:path w="196850" h="207010">
                <a:moveTo>
                  <a:pt x="144716" y="0"/>
                </a:moveTo>
                <a:lnTo>
                  <a:pt x="0" y="123875"/>
                </a:lnTo>
                <a:lnTo>
                  <a:pt x="196240" y="206667"/>
                </a:lnTo>
                <a:lnTo>
                  <a:pt x="14471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94440" y="3608387"/>
            <a:ext cx="69215" cy="548005"/>
          </a:xfrm>
          <a:custGeom>
            <a:avLst/>
            <a:gdLst/>
            <a:ahLst/>
            <a:cxnLst/>
            <a:rect l="l" t="t" r="r" b="b"/>
            <a:pathLst>
              <a:path w="69214" h="548004">
                <a:moveTo>
                  <a:pt x="0" y="0"/>
                </a:moveTo>
                <a:lnTo>
                  <a:pt x="69037" y="547446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6603" y="4125019"/>
            <a:ext cx="189230" cy="201295"/>
          </a:xfrm>
          <a:custGeom>
            <a:avLst/>
            <a:gdLst/>
            <a:ahLst/>
            <a:cxnLst/>
            <a:rect l="l" t="t" r="r" b="b"/>
            <a:pathLst>
              <a:path w="189229" h="201295">
                <a:moveTo>
                  <a:pt x="189001" y="0"/>
                </a:moveTo>
                <a:lnTo>
                  <a:pt x="0" y="23825"/>
                </a:lnTo>
                <a:lnTo>
                  <a:pt x="118325" y="200913"/>
                </a:lnTo>
                <a:lnTo>
                  <a:pt x="1890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63669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79644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08294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97829" y="3608387"/>
            <a:ext cx="1005205" cy="386715"/>
          </a:xfrm>
          <a:custGeom>
            <a:avLst/>
            <a:gdLst/>
            <a:ahLst/>
            <a:cxnLst/>
            <a:rect l="l" t="t" r="r" b="b"/>
            <a:pathLst>
              <a:path w="1005204" h="386714">
                <a:moveTo>
                  <a:pt x="0" y="0"/>
                </a:moveTo>
                <a:lnTo>
                  <a:pt x="1005179" y="38618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51068" y="3898822"/>
            <a:ext cx="212090" cy="178435"/>
          </a:xfrm>
          <a:custGeom>
            <a:avLst/>
            <a:gdLst/>
            <a:ahLst/>
            <a:cxnLst/>
            <a:rect l="l" t="t" r="r" b="b"/>
            <a:pathLst>
              <a:path w="212090" h="178435">
                <a:moveTo>
                  <a:pt x="68325" y="0"/>
                </a:moveTo>
                <a:lnTo>
                  <a:pt x="0" y="177825"/>
                </a:lnTo>
                <a:lnTo>
                  <a:pt x="211988" y="157238"/>
                </a:lnTo>
                <a:lnTo>
                  <a:pt x="683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50364" y="3291033"/>
            <a:ext cx="5844540" cy="88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5" dirty="0">
                <a:latin typeface="Arial"/>
                <a:cs typeface="Arial"/>
              </a:rPr>
              <a:t>=</a:t>
            </a:r>
            <a:r>
              <a:rPr sz="1800" b="1" dirty="0">
                <a:latin typeface="Arial"/>
                <a:cs typeface="Arial"/>
              </a:rPr>
              <a:t>VLOO</a:t>
            </a:r>
            <a:r>
              <a:rPr sz="1800" b="1" spc="-5" dirty="0">
                <a:latin typeface="Arial"/>
                <a:cs typeface="Arial"/>
              </a:rPr>
              <a:t>KU</a:t>
            </a:r>
            <a:r>
              <a:rPr sz="1800" b="1" dirty="0">
                <a:latin typeface="Arial"/>
                <a:cs typeface="Arial"/>
              </a:rPr>
              <a:t>P(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-10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olu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n,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nge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)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F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se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2145">
              <a:lnSpc>
                <a:spcPct val="100000"/>
              </a:lnSpc>
            </a:pPr>
            <a:r>
              <a:rPr lang="en-NZ" spc="-25" dirty="0"/>
              <a:t>Exercises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59752" y="990887"/>
            <a:ext cx="6727046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</a:t>
            </a:r>
            <a:r>
              <a:rPr sz="2400" b="1" spc="-5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OO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P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ind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30632" y="1821539"/>
            <a:ext cx="5907821" cy="3231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20289" y="5193648"/>
            <a:ext cx="45021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5" dirty="0">
                <a:latin typeface="Arial"/>
                <a:cs typeface="Arial"/>
              </a:rPr>
              <a:t>=</a:t>
            </a:r>
            <a:r>
              <a:rPr sz="1800" b="1" dirty="0">
                <a:latin typeface="Arial"/>
                <a:cs typeface="Arial"/>
              </a:rPr>
              <a:t>VLOO</a:t>
            </a:r>
            <a:r>
              <a:rPr sz="1800" b="1" spc="-5" dirty="0">
                <a:latin typeface="Arial"/>
                <a:cs typeface="Arial"/>
              </a:rPr>
              <a:t>KU</a:t>
            </a:r>
            <a:r>
              <a:rPr sz="1800" b="1" dirty="0">
                <a:latin typeface="Arial"/>
                <a:cs typeface="Arial"/>
              </a:rPr>
              <a:t>P(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-10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olu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n,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nge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27820" y="2800677"/>
            <a:ext cx="1254125" cy="269875"/>
          </a:xfrm>
          <a:custGeom>
            <a:avLst/>
            <a:gdLst/>
            <a:ahLst/>
            <a:cxnLst/>
            <a:rect l="l" t="t" r="r" b="b"/>
            <a:pathLst>
              <a:path w="1254125" h="269875">
                <a:moveTo>
                  <a:pt x="0" y="134937"/>
                </a:moveTo>
                <a:lnTo>
                  <a:pt x="31968" y="92286"/>
                </a:lnTo>
                <a:lnTo>
                  <a:pt x="69991" y="72926"/>
                </a:lnTo>
                <a:lnTo>
                  <a:pt x="120986" y="55245"/>
                </a:lnTo>
                <a:lnTo>
                  <a:pt x="183662" y="39522"/>
                </a:lnTo>
                <a:lnTo>
                  <a:pt x="256727" y="26035"/>
                </a:lnTo>
                <a:lnTo>
                  <a:pt x="296753" y="20216"/>
                </a:lnTo>
                <a:lnTo>
                  <a:pt x="338891" y="15061"/>
                </a:lnTo>
                <a:lnTo>
                  <a:pt x="382981" y="10604"/>
                </a:lnTo>
                <a:lnTo>
                  <a:pt x="428862" y="6879"/>
                </a:lnTo>
                <a:lnTo>
                  <a:pt x="476372" y="3921"/>
                </a:lnTo>
                <a:lnTo>
                  <a:pt x="525349" y="1766"/>
                </a:lnTo>
                <a:lnTo>
                  <a:pt x="575633" y="447"/>
                </a:lnTo>
                <a:lnTo>
                  <a:pt x="627062" y="0"/>
                </a:lnTo>
                <a:lnTo>
                  <a:pt x="678491" y="447"/>
                </a:lnTo>
                <a:lnTo>
                  <a:pt x="728775" y="1766"/>
                </a:lnTo>
                <a:lnTo>
                  <a:pt x="777752" y="3921"/>
                </a:lnTo>
                <a:lnTo>
                  <a:pt x="825262" y="6879"/>
                </a:lnTo>
                <a:lnTo>
                  <a:pt x="871143" y="10604"/>
                </a:lnTo>
                <a:lnTo>
                  <a:pt x="915233" y="15061"/>
                </a:lnTo>
                <a:lnTo>
                  <a:pt x="957371" y="20216"/>
                </a:lnTo>
                <a:lnTo>
                  <a:pt x="997397" y="26035"/>
                </a:lnTo>
                <a:lnTo>
                  <a:pt x="1035147" y="32481"/>
                </a:lnTo>
                <a:lnTo>
                  <a:pt x="1103179" y="47121"/>
                </a:lnTo>
                <a:lnTo>
                  <a:pt x="1160176" y="63858"/>
                </a:lnTo>
                <a:lnTo>
                  <a:pt x="1204847" y="82413"/>
                </a:lnTo>
                <a:lnTo>
                  <a:pt x="1245917" y="113050"/>
                </a:lnTo>
                <a:lnTo>
                  <a:pt x="1254125" y="134937"/>
                </a:lnTo>
                <a:lnTo>
                  <a:pt x="1252046" y="146004"/>
                </a:lnTo>
                <a:lnTo>
                  <a:pt x="1222156" y="177588"/>
                </a:lnTo>
                <a:lnTo>
                  <a:pt x="1184133" y="196948"/>
                </a:lnTo>
                <a:lnTo>
                  <a:pt x="1133138" y="214629"/>
                </a:lnTo>
                <a:lnTo>
                  <a:pt x="1070462" y="230352"/>
                </a:lnTo>
                <a:lnTo>
                  <a:pt x="997397" y="243839"/>
                </a:lnTo>
                <a:lnTo>
                  <a:pt x="957371" y="249658"/>
                </a:lnTo>
                <a:lnTo>
                  <a:pt x="915233" y="254813"/>
                </a:lnTo>
                <a:lnTo>
                  <a:pt x="871143" y="259270"/>
                </a:lnTo>
                <a:lnTo>
                  <a:pt x="825262" y="262995"/>
                </a:lnTo>
                <a:lnTo>
                  <a:pt x="777752" y="265953"/>
                </a:lnTo>
                <a:lnTo>
                  <a:pt x="728775" y="268108"/>
                </a:lnTo>
                <a:lnTo>
                  <a:pt x="678491" y="269427"/>
                </a:lnTo>
                <a:lnTo>
                  <a:pt x="627062" y="269875"/>
                </a:lnTo>
                <a:lnTo>
                  <a:pt x="575633" y="269427"/>
                </a:lnTo>
                <a:lnTo>
                  <a:pt x="525349" y="268108"/>
                </a:lnTo>
                <a:lnTo>
                  <a:pt x="476372" y="265953"/>
                </a:lnTo>
                <a:lnTo>
                  <a:pt x="428862" y="262995"/>
                </a:lnTo>
                <a:lnTo>
                  <a:pt x="382981" y="259270"/>
                </a:lnTo>
                <a:lnTo>
                  <a:pt x="338891" y="254813"/>
                </a:lnTo>
                <a:lnTo>
                  <a:pt x="296753" y="249658"/>
                </a:lnTo>
                <a:lnTo>
                  <a:pt x="256727" y="243839"/>
                </a:lnTo>
                <a:lnTo>
                  <a:pt x="218977" y="237393"/>
                </a:lnTo>
                <a:lnTo>
                  <a:pt x="150945" y="222753"/>
                </a:lnTo>
                <a:lnTo>
                  <a:pt x="93948" y="206016"/>
                </a:lnTo>
                <a:lnTo>
                  <a:pt x="49277" y="187461"/>
                </a:lnTo>
                <a:lnTo>
                  <a:pt x="8207" y="156824"/>
                </a:lnTo>
                <a:lnTo>
                  <a:pt x="0" y="134937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977092" y="5674718"/>
            <a:ext cx="500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=VLOOKUP(B26, $E$25:$G$37, 3, TRUE)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8343" y="152400"/>
            <a:ext cx="6347714" cy="1320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68805" algn="l"/>
              </a:tabLst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spc="-5" dirty="0"/>
              <a:t>e</a:t>
            </a:r>
            <a:r>
              <a:rPr dirty="0"/>
              <a:t>:	</a:t>
            </a:r>
            <a:r>
              <a:rPr spc="5" dirty="0"/>
              <a:t>T</a:t>
            </a:r>
            <a:r>
              <a:rPr spc="-20" dirty="0"/>
              <a:t>h</a:t>
            </a:r>
            <a:r>
              <a:rPr spc="-5" dirty="0"/>
              <a:t>i</a:t>
            </a:r>
            <a:r>
              <a:rPr dirty="0"/>
              <a:t>nkGeek</a:t>
            </a:r>
            <a:r>
              <a:rPr spc="-5" dirty="0"/>
              <a:t> T</a:t>
            </a:r>
            <a:r>
              <a:rPr dirty="0"/>
              <a:t>-</a:t>
            </a:r>
            <a:r>
              <a:rPr spc="-20" dirty="0"/>
              <a:t>Sh</a:t>
            </a:r>
            <a:r>
              <a:rPr spc="5" dirty="0"/>
              <a:t>ir</a:t>
            </a:r>
            <a:r>
              <a:rPr spc="-15" dirty="0"/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2375477" y="1243200"/>
            <a:ext cx="1440000" cy="21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03258" y="3584452"/>
            <a:ext cx="1440000" cy="2109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2200" y="3605400"/>
            <a:ext cx="1440000" cy="2109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96331" y="1286981"/>
            <a:ext cx="1440000" cy="2109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81636" y="1276927"/>
            <a:ext cx="1440000" cy="2109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1636" y="3577525"/>
            <a:ext cx="1440000" cy="2109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90172" y="1277115"/>
            <a:ext cx="1440000" cy="2109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667000" y="5946652"/>
            <a:ext cx="29152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  <a:hlinkClick r:id="rId10"/>
              </a:rPr>
              <a:t>http:/</a:t>
            </a:r>
            <a:r>
              <a:rPr sz="1800" b="1" spc="-10" dirty="0">
                <a:latin typeface="Arial"/>
                <a:cs typeface="Arial"/>
                <a:hlinkClick r:id="rId10"/>
              </a:rPr>
              <a:t>/</a:t>
            </a:r>
            <a:r>
              <a:rPr sz="1800" b="1" spc="15" dirty="0">
                <a:latin typeface="Arial"/>
                <a:cs typeface="Arial"/>
                <a:hlinkClick r:id="rId10"/>
              </a:rPr>
              <a:t>ww</a:t>
            </a:r>
            <a:r>
              <a:rPr sz="1800" b="1" spc="-70" dirty="0">
                <a:latin typeface="Arial"/>
                <a:cs typeface="Arial"/>
                <a:hlinkClick r:id="rId10"/>
              </a:rPr>
              <a:t>w</a:t>
            </a:r>
            <a:r>
              <a:rPr sz="1800" b="1" dirty="0">
                <a:latin typeface="Arial"/>
                <a:cs typeface="Arial"/>
                <a:hlinkClick r:id="rId10"/>
              </a:rPr>
              <a:t>.t</a:t>
            </a:r>
            <a:r>
              <a:rPr sz="1800" b="1" spc="-10" dirty="0">
                <a:latin typeface="Arial"/>
                <a:cs typeface="Arial"/>
                <a:hlinkClick r:id="rId10"/>
              </a:rPr>
              <a:t>h</a:t>
            </a:r>
            <a:r>
              <a:rPr sz="1800" b="1" dirty="0">
                <a:latin typeface="Arial"/>
                <a:cs typeface="Arial"/>
                <a:hlinkClick r:id="rId10"/>
              </a:rPr>
              <a:t>in</a:t>
            </a:r>
            <a:r>
              <a:rPr sz="1800" b="1" spc="-10" dirty="0">
                <a:latin typeface="Arial"/>
                <a:cs typeface="Arial"/>
                <a:hlinkClick r:id="rId10"/>
              </a:rPr>
              <a:t>k</a:t>
            </a:r>
            <a:r>
              <a:rPr sz="1800" b="1" dirty="0">
                <a:latin typeface="Arial"/>
                <a:cs typeface="Arial"/>
                <a:hlinkClick r:id="rId10"/>
              </a:rPr>
              <a:t>g</a:t>
            </a:r>
            <a:r>
              <a:rPr sz="1800" b="1" spc="-10" dirty="0">
                <a:latin typeface="Arial"/>
                <a:cs typeface="Arial"/>
                <a:hlinkClick r:id="rId10"/>
              </a:rPr>
              <a:t>eek</a:t>
            </a:r>
            <a:r>
              <a:rPr sz="1800" b="1" dirty="0">
                <a:latin typeface="Arial"/>
                <a:cs typeface="Arial"/>
                <a:hlinkClick r:id="rId10"/>
              </a:rPr>
              <a:t>.</a:t>
            </a:r>
            <a:r>
              <a:rPr sz="1800" b="1" spc="-10" dirty="0">
                <a:latin typeface="Arial"/>
                <a:cs typeface="Arial"/>
                <a:hlinkClick r:id="rId10"/>
              </a:rPr>
              <a:t>c</a:t>
            </a:r>
            <a:r>
              <a:rPr sz="1800" b="1" dirty="0">
                <a:latin typeface="Arial"/>
                <a:cs typeface="Arial"/>
                <a:hlinkClick r:id="rId10"/>
              </a:rPr>
              <a:t>o</a:t>
            </a:r>
            <a:r>
              <a:rPr sz="1800" b="1" spc="-5" dirty="0">
                <a:latin typeface="Arial"/>
                <a:cs typeface="Arial"/>
                <a:hlinkClick r:id="rId10"/>
              </a:rPr>
              <a:t>m</a:t>
            </a:r>
            <a:r>
              <a:rPr sz="1800" b="1" dirty="0">
                <a:latin typeface="Arial"/>
                <a:cs typeface="Arial"/>
                <a:hlinkClick r:id="rId10"/>
              </a:rPr>
              <a:t>/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3743" y="609600"/>
            <a:ext cx="62122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W</a:t>
            </a:r>
            <a:r>
              <a:rPr sz="1800" b="1" spc="-5" dirty="0">
                <a:latin typeface="Calibri"/>
                <a:cs typeface="Calibri"/>
              </a:rPr>
              <a:t>h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f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rmul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5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b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in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lls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D1</a:t>
            </a:r>
            <a:r>
              <a:rPr sz="1800" b="1" spc="-10" dirty="0">
                <a:latin typeface="Calibri"/>
                <a:cs typeface="Calibri"/>
              </a:rPr>
              <a:t>5, </a:t>
            </a: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15,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F15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F26</a:t>
            </a:r>
            <a:r>
              <a:rPr sz="1800" b="1" dirty="0">
                <a:latin typeface="Calibri"/>
                <a:cs typeface="Calibri"/>
              </a:rPr>
              <a:t>?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9006" y="990600"/>
            <a:ext cx="6394193" cy="4119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32366" y="5550932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=VLOOKUP(A15,$E$3:$F$9,2,FALSE)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8077" y="51816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D15: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594360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E15: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290" y="6325497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=VLOOKUP(B15,$A$3:$B$8,2,FALSE)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2458" y="525780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F15: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639697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=C15 * E15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97580" y="61076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F26: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7327" y="6400800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=SUM(F15:F21)</a:t>
            </a:r>
          </a:p>
        </p:txBody>
      </p:sp>
      <p:sp>
        <p:nvSpPr>
          <p:cNvPr id="13" name="object 2"/>
          <p:cNvSpPr txBox="1">
            <a:spLocks/>
          </p:cNvSpPr>
          <p:nvPr/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922145"/>
            <a:r>
              <a:rPr lang="en-NZ" spc="-25" dirty="0"/>
              <a:t>Exercises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7525">
              <a:lnSpc>
                <a:spcPct val="100000"/>
              </a:lnSpc>
            </a:pPr>
            <a:r>
              <a:rPr spc="-30" dirty="0"/>
              <a:t>H</a:t>
            </a:r>
            <a:r>
              <a:rPr spc="-80" dirty="0"/>
              <a:t>L</a:t>
            </a:r>
            <a:r>
              <a:rPr dirty="0"/>
              <a:t>OO</a:t>
            </a:r>
            <a:r>
              <a:rPr spc="-70" dirty="0"/>
              <a:t>K</a:t>
            </a:r>
            <a:r>
              <a:rPr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0809" y="990887"/>
            <a:ext cx="6986905" cy="19415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</a:t>
            </a:r>
            <a:r>
              <a:rPr sz="2400" b="1" spc="-5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OO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70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bu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h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30" dirty="0">
                <a:latin typeface="Calibri"/>
                <a:cs typeface="Calibri"/>
              </a:rPr>
              <a:t>z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es</a:t>
            </a:r>
            <a:endParaRPr sz="2400" dirty="0">
              <a:latin typeface="Calibri"/>
              <a:cs typeface="Calibri"/>
            </a:endParaRPr>
          </a:p>
          <a:p>
            <a:pPr marL="1507490">
              <a:lnSpc>
                <a:spcPct val="100000"/>
              </a:lnSpc>
            </a:pPr>
            <a:endParaRPr lang="en-NZ" sz="2450" dirty="0">
              <a:latin typeface="Times New Roman"/>
              <a:cs typeface="Times New Roman"/>
            </a:endParaRPr>
          </a:p>
          <a:p>
            <a:pPr marL="722313" indent="1778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HL</a:t>
            </a:r>
            <a:r>
              <a:rPr sz="2400" b="1" dirty="0">
                <a:latin typeface="Arial"/>
                <a:cs typeface="Arial"/>
              </a:rPr>
              <a:t>OO</a:t>
            </a:r>
            <a:r>
              <a:rPr sz="2400" b="1" spc="-5" dirty="0">
                <a:latin typeface="Arial"/>
                <a:cs typeface="Arial"/>
              </a:rPr>
              <a:t>KUP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ab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r</a:t>
            </a:r>
            <a:r>
              <a:rPr sz="2400" b="1" i="1" spc="-5" dirty="0">
                <a:latin typeface="Arial"/>
                <a:cs typeface="Arial"/>
              </a:rPr>
              <a:t>o</a:t>
            </a:r>
            <a:r>
              <a:rPr sz="2400" b="1" i="1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[r</a:t>
            </a:r>
            <a:r>
              <a:rPr sz="2400" b="1" spc="-5" dirty="0">
                <a:latin typeface="Arial"/>
                <a:cs typeface="Arial"/>
              </a:rPr>
              <a:t>ange</a:t>
            </a:r>
            <a:r>
              <a:rPr sz="2400" b="1" dirty="0">
                <a:latin typeface="Arial"/>
                <a:cs typeface="Arial"/>
              </a:rPr>
              <a:t>]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  <a:spcBef>
                <a:spcPts val="1435"/>
              </a:spcBef>
            </a:pPr>
            <a:r>
              <a:rPr sz="1800" spc="-13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3152575"/>
            <a:ext cx="1838325" cy="189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85900" algn="l"/>
              </a:tabLst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ead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2200" y="3230985"/>
            <a:ext cx="1535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62200" y="3779625"/>
            <a:ext cx="162433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62200" y="5151225"/>
            <a:ext cx="167005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2300" y="4069262"/>
            <a:ext cx="887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2300" y="4617902"/>
            <a:ext cx="166370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ns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8400" y="3078738"/>
            <a:ext cx="1534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48400" y="3627378"/>
            <a:ext cx="158496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48400" y="4724658"/>
            <a:ext cx="165608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43000" y="2136839"/>
            <a:ext cx="2035175" cy="530162"/>
          </a:xfrm>
          <a:custGeom>
            <a:avLst/>
            <a:gdLst/>
            <a:ahLst/>
            <a:cxnLst/>
            <a:rect l="l" t="t" r="r" b="b"/>
            <a:pathLst>
              <a:path w="2221865" h="574675">
                <a:moveTo>
                  <a:pt x="0" y="574611"/>
                </a:moveTo>
                <a:lnTo>
                  <a:pt x="2221611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35622" y="2049407"/>
            <a:ext cx="208915" cy="184785"/>
          </a:xfrm>
          <a:custGeom>
            <a:avLst/>
            <a:gdLst/>
            <a:ahLst/>
            <a:cxnLst/>
            <a:rect l="l" t="t" r="r" b="b"/>
            <a:pathLst>
              <a:path w="208914" h="184785">
                <a:moveTo>
                  <a:pt x="0" y="0"/>
                </a:moveTo>
                <a:lnTo>
                  <a:pt x="47713" y="184429"/>
                </a:lnTo>
                <a:lnTo>
                  <a:pt x="208292" y="445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00400" y="2226005"/>
            <a:ext cx="773430" cy="934719"/>
          </a:xfrm>
          <a:custGeom>
            <a:avLst/>
            <a:gdLst/>
            <a:ahLst/>
            <a:cxnLst/>
            <a:rect l="l" t="t" r="r" b="b"/>
            <a:pathLst>
              <a:path w="773429" h="934719">
                <a:moveTo>
                  <a:pt x="0" y="934707"/>
                </a:moveTo>
                <a:lnTo>
                  <a:pt x="773353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8221" y="2093916"/>
            <a:ext cx="194945" cy="207645"/>
          </a:xfrm>
          <a:custGeom>
            <a:avLst/>
            <a:gdLst/>
            <a:ahLst/>
            <a:cxnLst/>
            <a:rect l="l" t="t" r="r" b="b"/>
            <a:pathLst>
              <a:path w="194945" h="207644">
                <a:moveTo>
                  <a:pt x="194830" y="0"/>
                </a:moveTo>
                <a:lnTo>
                  <a:pt x="0" y="86055"/>
                </a:lnTo>
                <a:lnTo>
                  <a:pt x="146786" y="207492"/>
                </a:lnTo>
                <a:lnTo>
                  <a:pt x="1948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31524" y="2255837"/>
            <a:ext cx="0" cy="1800225"/>
          </a:xfrm>
          <a:custGeom>
            <a:avLst/>
            <a:gdLst/>
            <a:ahLst/>
            <a:cxnLst/>
            <a:rect l="l" t="t" r="r" b="b"/>
            <a:pathLst>
              <a:path h="1800225">
                <a:moveTo>
                  <a:pt x="0" y="1800225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36284" y="2084383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95237" y="0"/>
                </a:moveTo>
                <a:lnTo>
                  <a:pt x="0" y="190512"/>
                </a:lnTo>
                <a:lnTo>
                  <a:pt x="190500" y="190500"/>
                </a:lnTo>
                <a:lnTo>
                  <a:pt x="9523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24971" y="2191627"/>
            <a:ext cx="1019175" cy="817244"/>
          </a:xfrm>
          <a:custGeom>
            <a:avLst/>
            <a:gdLst/>
            <a:ahLst/>
            <a:cxnLst/>
            <a:rect l="l" t="t" r="r" b="b"/>
            <a:pathLst>
              <a:path w="1019175" h="817244">
                <a:moveTo>
                  <a:pt x="1018755" y="816686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91200" y="2084392"/>
            <a:ext cx="208279" cy="193675"/>
          </a:xfrm>
          <a:custGeom>
            <a:avLst/>
            <a:gdLst/>
            <a:ahLst/>
            <a:cxnLst/>
            <a:rect l="l" t="t" r="r" b="b"/>
            <a:pathLst>
              <a:path w="208279" h="193675">
                <a:moveTo>
                  <a:pt x="0" y="0"/>
                </a:moveTo>
                <a:lnTo>
                  <a:pt x="89052" y="193471"/>
                </a:lnTo>
                <a:lnTo>
                  <a:pt x="208216" y="44843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4689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ise</a:t>
            </a:r>
            <a:r>
              <a:rPr lang="en-NZ" spc="-10" dirty="0"/>
              <a:t>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537527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7?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6783" y="1823308"/>
            <a:ext cx="7939278" cy="3046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514600" y="5257800"/>
            <a:ext cx="4320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=HLOOKUP(B7,$B$2:$H$3,2,FALSE)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3665">
              <a:lnSpc>
                <a:spcPct val="100000"/>
              </a:lnSpc>
            </a:pPr>
            <a:r>
              <a:rPr spc="-5" dirty="0"/>
              <a:t>G</a:t>
            </a:r>
            <a:r>
              <a:rPr spc="-85" dirty="0"/>
              <a:t>r</a:t>
            </a:r>
            <a:r>
              <a:rPr spc="-25" dirty="0"/>
              <a:t>a</a:t>
            </a:r>
            <a:r>
              <a:rPr spc="-20" dirty="0"/>
              <a:t>ph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7687309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ting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ind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ia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06651" y="2890837"/>
          <a:ext cx="4213224" cy="2377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302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ndependent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ependant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77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85" y="2286000"/>
            <a:ext cx="3146427" cy="2799787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9220">
              <a:lnSpc>
                <a:spcPct val="100000"/>
              </a:lnSpc>
            </a:pPr>
            <a:r>
              <a:rPr spc="-25" dirty="0"/>
              <a:t>E</a:t>
            </a:r>
            <a:r>
              <a:rPr spc="-55" dirty="0"/>
              <a:t>n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5" dirty="0"/>
              <a:t> </a:t>
            </a:r>
            <a:r>
              <a:rPr spc="-20" dirty="0"/>
              <a:t>the</a:t>
            </a:r>
            <a:r>
              <a:rPr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14800" y="974605"/>
            <a:ext cx="335280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H</a:t>
            </a:r>
            <a:r>
              <a:rPr sz="1800" b="1" dirty="0">
                <a:latin typeface="Arial"/>
                <a:cs typeface="Arial"/>
              </a:rPr>
              <a:t>ighlight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is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hold</a:t>
            </a:r>
            <a:r>
              <a:rPr sz="1800" b="1" spc="-10" dirty="0">
                <a:latin typeface="Arial"/>
                <a:cs typeface="Arial"/>
              </a:rPr>
              <a:t>in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do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n 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ft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button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&amp; d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 o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ease.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2151" y="3824411"/>
            <a:ext cx="312293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highlight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l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be 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d.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So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ak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ll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 d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pp</a:t>
            </a:r>
            <a:r>
              <a:rPr sz="1800" b="1" spc="-10" dirty="0">
                <a:latin typeface="Arial"/>
                <a:cs typeface="Arial"/>
              </a:rPr>
              <a:t>ea</a:t>
            </a:r>
            <a:r>
              <a:rPr sz="1800" b="1" dirty="0">
                <a:latin typeface="Arial"/>
                <a:cs typeface="Arial"/>
              </a:rPr>
              <a:t>r on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41432" y="2433201"/>
            <a:ext cx="1951989" cy="1610995"/>
          </a:xfrm>
          <a:custGeom>
            <a:avLst/>
            <a:gdLst/>
            <a:ahLst/>
            <a:cxnLst/>
            <a:rect l="l" t="t" r="r" b="b"/>
            <a:pathLst>
              <a:path w="1951989" h="1610995">
                <a:moveTo>
                  <a:pt x="1951964" y="0"/>
                </a:moveTo>
                <a:lnTo>
                  <a:pt x="0" y="1610855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31237" y="3959752"/>
            <a:ext cx="187325" cy="175260"/>
          </a:xfrm>
          <a:custGeom>
            <a:avLst/>
            <a:gdLst/>
            <a:ahLst/>
            <a:cxnLst/>
            <a:rect l="l" t="t" r="r" b="b"/>
            <a:pathLst>
              <a:path w="187325" h="175260">
                <a:moveTo>
                  <a:pt x="77660" y="0"/>
                </a:moveTo>
                <a:lnTo>
                  <a:pt x="0" y="175247"/>
                </a:lnTo>
                <a:lnTo>
                  <a:pt x="186791" y="132232"/>
                </a:lnTo>
                <a:lnTo>
                  <a:pt x="776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3985">
              <a:lnSpc>
                <a:spcPct val="100000"/>
              </a:lnSpc>
            </a:pPr>
            <a:r>
              <a:rPr dirty="0"/>
              <a:t>C</a:t>
            </a:r>
            <a:r>
              <a:rPr spc="-35" dirty="0"/>
              <a:t>r</a:t>
            </a:r>
            <a:r>
              <a:rPr spc="-5" dirty="0"/>
              <a:t>e</a:t>
            </a:r>
            <a:r>
              <a:rPr spc="-40" dirty="0"/>
              <a:t>a</a:t>
            </a:r>
            <a:r>
              <a:rPr spc="-65" dirty="0"/>
              <a:t>t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a</a:t>
            </a:r>
            <a:r>
              <a:rPr spc="-15" dirty="0"/>
              <a:t> </a:t>
            </a:r>
            <a:r>
              <a:rPr spc="5" dirty="0"/>
              <a:t>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5" dirty="0"/>
              <a:t>r</a:t>
            </a:r>
            <a:r>
              <a:rPr spc="-15" dirty="0"/>
              <a:t>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95400" y="3962400"/>
            <a:ext cx="6096001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0" marR="5080">
              <a:lnSpc>
                <a:spcPct val="100000"/>
              </a:lnSpc>
              <a:spcBef>
                <a:spcPts val="1495"/>
              </a:spcBef>
            </a:pPr>
            <a:r>
              <a:rPr lang="en-NZ" sz="2000" spc="5" dirty="0">
                <a:latin typeface="Arial"/>
                <a:cs typeface="Arial"/>
              </a:rPr>
              <a:t>With your data highlighted, click on the “Insert” tab. The “Charts” section of </a:t>
            </a:r>
            <a:r>
              <a:rPr lang="en-NZ" sz="2000" spc="5">
                <a:latin typeface="Arial"/>
                <a:cs typeface="Arial"/>
              </a:rPr>
              <a:t>the “Insert” </a:t>
            </a:r>
            <a:r>
              <a:rPr lang="en-NZ" sz="2000" spc="5" dirty="0">
                <a:latin typeface="Arial"/>
                <a:cs typeface="Arial"/>
              </a:rPr>
              <a:t>ribbon lets you choose from a variety of different charts.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461" y="1219200"/>
            <a:ext cx="6028375" cy="1655112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6" idx="0"/>
          </p:cNvCxnSpPr>
          <p:nvPr/>
        </p:nvCxnSpPr>
        <p:spPr>
          <a:xfrm flipH="1" flipV="1">
            <a:off x="4343400" y="2874312"/>
            <a:ext cx="1" cy="10880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81000" y="0"/>
            <a:ext cx="7467601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58595">
              <a:lnSpc>
                <a:spcPct val="100000"/>
              </a:lnSpc>
            </a:pPr>
            <a:r>
              <a:rPr lang="en-NZ" dirty="0"/>
              <a:t>2-D Clustered Column Chart</a:t>
            </a:r>
            <a:endParaRPr spc="-15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762000"/>
            <a:ext cx="3581400" cy="26475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3617570"/>
            <a:ext cx="3874707" cy="22498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4965">
              <a:lnSpc>
                <a:spcPct val="100000"/>
              </a:lnSpc>
            </a:pPr>
            <a:r>
              <a:rPr spc="-15" dirty="0"/>
              <a:t>IF</a:t>
            </a:r>
            <a:r>
              <a:rPr spc="-10" dirty="0"/>
              <a:t> </a:t>
            </a:r>
            <a:r>
              <a:rPr dirty="0"/>
              <a:t>f</a:t>
            </a:r>
            <a:r>
              <a:rPr spc="-20" dirty="0"/>
              <a:t>un</a:t>
            </a:r>
            <a:r>
              <a:rPr spc="-10" dirty="0"/>
              <a:t>c</a:t>
            </a:r>
            <a:r>
              <a:rPr spc="-15" dirty="0"/>
              <a:t>t</a:t>
            </a:r>
            <a:r>
              <a:rPr spc="-5" dirty="0"/>
              <a:t>i</a:t>
            </a:r>
            <a:r>
              <a:rPr spc="-25" dirty="0"/>
              <a:t>o</a:t>
            </a:r>
            <a:r>
              <a:rPr spc="-20" dirty="0"/>
              <a:t>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6435090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Ma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9729" y="2362200"/>
            <a:ext cx="6164580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F(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gi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al_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e_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spc="-15" dirty="0">
                <a:latin typeface="Calibri"/>
                <a:cs typeface="Calibri"/>
              </a:rPr>
              <a:t>_t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e,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e_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dirty="0">
                <a:latin typeface="Calibri"/>
                <a:cs typeface="Calibri"/>
              </a:rPr>
              <a:t>_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4120028"/>
            <a:ext cx="2742565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st)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spc="-10" dirty="0">
                <a:latin typeface="Arial"/>
                <a:cs typeface="Arial"/>
              </a:rPr>
              <a:t>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1441" y="5186904"/>
            <a:ext cx="19526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appea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tr</a:t>
            </a:r>
            <a:r>
              <a:rPr sz="1800" spc="-10" dirty="0">
                <a:latin typeface="Arial"/>
                <a:cs typeface="Arial"/>
              </a:rPr>
              <a:t>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9383" y="4814104"/>
            <a:ext cx="19526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appea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</a:p>
        </p:txBody>
      </p:sp>
      <p:sp>
        <p:nvSpPr>
          <p:cNvPr id="8" name="object 8"/>
          <p:cNvSpPr/>
          <p:nvPr/>
        </p:nvSpPr>
        <p:spPr>
          <a:xfrm>
            <a:off x="1762760" y="3135418"/>
            <a:ext cx="303530" cy="803275"/>
          </a:xfrm>
          <a:custGeom>
            <a:avLst/>
            <a:gdLst/>
            <a:ahLst/>
            <a:cxnLst/>
            <a:rect l="l" t="t" r="r" b="b"/>
            <a:pathLst>
              <a:path w="303530" h="803275">
                <a:moveTo>
                  <a:pt x="0" y="803198"/>
                </a:moveTo>
                <a:lnTo>
                  <a:pt x="303022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9938" y="2975001"/>
            <a:ext cx="178435" cy="212090"/>
          </a:xfrm>
          <a:custGeom>
            <a:avLst/>
            <a:gdLst/>
            <a:ahLst/>
            <a:cxnLst/>
            <a:rect l="l" t="t" r="r" b="b"/>
            <a:pathLst>
              <a:path w="178435" h="212089">
                <a:moveTo>
                  <a:pt x="156362" y="0"/>
                </a:moveTo>
                <a:lnTo>
                  <a:pt x="0" y="144627"/>
                </a:lnTo>
                <a:lnTo>
                  <a:pt x="178244" y="211861"/>
                </a:lnTo>
                <a:lnTo>
                  <a:pt x="15636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93210" y="3057059"/>
            <a:ext cx="165100" cy="2158365"/>
          </a:xfrm>
          <a:custGeom>
            <a:avLst/>
            <a:gdLst/>
            <a:ahLst/>
            <a:cxnLst/>
            <a:rect l="l" t="t" r="r" b="b"/>
            <a:pathLst>
              <a:path w="165100" h="2158365">
                <a:moveTo>
                  <a:pt x="0" y="2157907"/>
                </a:moveTo>
                <a:lnTo>
                  <a:pt x="164744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5392" y="2886107"/>
            <a:ext cx="190500" cy="197485"/>
          </a:xfrm>
          <a:custGeom>
            <a:avLst/>
            <a:gdLst/>
            <a:ahLst/>
            <a:cxnLst/>
            <a:rect l="l" t="t" r="r" b="b"/>
            <a:pathLst>
              <a:path w="190500" h="197485">
                <a:moveTo>
                  <a:pt x="109473" y="0"/>
                </a:moveTo>
                <a:lnTo>
                  <a:pt x="0" y="182702"/>
                </a:lnTo>
                <a:lnTo>
                  <a:pt x="189953" y="197192"/>
                </a:lnTo>
                <a:lnTo>
                  <a:pt x="10947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58795" y="3051204"/>
            <a:ext cx="398536" cy="1762900"/>
          </a:xfrm>
          <a:custGeom>
            <a:avLst/>
            <a:gdLst/>
            <a:ahLst/>
            <a:cxnLst/>
            <a:rect l="l" t="t" r="r" b="b"/>
            <a:pathLst>
              <a:path w="581025" h="2075179">
                <a:moveTo>
                  <a:pt x="580847" y="2074862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72200" y="2886109"/>
            <a:ext cx="183515" cy="209550"/>
          </a:xfrm>
          <a:custGeom>
            <a:avLst/>
            <a:gdLst/>
            <a:ahLst/>
            <a:cxnLst/>
            <a:rect l="l" t="t" r="r" b="b"/>
            <a:pathLst>
              <a:path w="183515" h="209550">
                <a:moveTo>
                  <a:pt x="40373" y="0"/>
                </a:moveTo>
                <a:lnTo>
                  <a:pt x="0" y="209118"/>
                </a:lnTo>
                <a:lnTo>
                  <a:pt x="183451" y="157772"/>
                </a:lnTo>
                <a:lnTo>
                  <a:pt x="4037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60" y="764955"/>
            <a:ext cx="6799473" cy="3042086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105">
              <a:lnSpc>
                <a:spcPct val="100000"/>
              </a:lnSpc>
            </a:pPr>
            <a:r>
              <a:rPr dirty="0"/>
              <a:t>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-20" dirty="0"/>
              <a:t>n</a:t>
            </a:r>
            <a:r>
              <a:rPr spc="-60" dirty="0"/>
              <a:t>g</a:t>
            </a:r>
            <a:r>
              <a:rPr dirty="0"/>
              <a:t>e </a:t>
            </a:r>
            <a:r>
              <a:rPr spc="-5" dirty="0"/>
              <a:t>l</a:t>
            </a:r>
            <a:r>
              <a:rPr spc="-80" dirty="0"/>
              <a:t>a</a:t>
            </a:r>
            <a:r>
              <a:rPr spc="-60" dirty="0"/>
              <a:t>y</a:t>
            </a:r>
            <a:r>
              <a:rPr spc="-25" dirty="0"/>
              <a:t>o</a:t>
            </a:r>
            <a:r>
              <a:rPr spc="-20" dirty="0"/>
              <a:t>ut</a:t>
            </a:r>
            <a:r>
              <a:rPr spc="-120" dirty="0"/>
              <a:t>/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83455" y="2895600"/>
            <a:ext cx="6965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St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87867" y="4246830"/>
            <a:ext cx="9010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outs</a:t>
            </a:r>
            <a:endParaRPr sz="1800" dirty="0">
              <a:latin typeface="Arial"/>
              <a:cs typeface="Arial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905000" y="3339220"/>
            <a:ext cx="5334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131752" y="2133600"/>
            <a:ext cx="0" cy="6828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Naming Your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838200"/>
            <a:ext cx="6347714" cy="5100024"/>
          </a:xfrm>
        </p:spPr>
        <p:txBody>
          <a:bodyPr/>
          <a:lstStyle/>
          <a:p>
            <a:r>
              <a:rPr lang="en-NZ" dirty="0"/>
              <a:t>Click on “Select Data” in the “Design” ribbon of the “Chart Tools” Tab.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Click on edit to provide a label for the data you are charting.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600200"/>
            <a:ext cx="4800600" cy="26170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953000"/>
            <a:ext cx="31242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18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-76200"/>
            <a:ext cx="6529382" cy="96325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33400" y="762000"/>
            <a:ext cx="5993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Click on the title or axes labels and enter your own text</a:t>
            </a: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17691"/>
              </p:ext>
            </p:extLst>
          </p:nvPr>
        </p:nvGraphicFramePr>
        <p:xfrm>
          <a:off x="1143000" y="1524000"/>
          <a:ext cx="5943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Other Charts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Similar procedure required for other types of charts.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381353"/>
              </p:ext>
            </p:extLst>
          </p:nvPr>
        </p:nvGraphicFramePr>
        <p:xfrm>
          <a:off x="1905000" y="1981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405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spc="-10" dirty="0"/>
              <a:t>c</a:t>
            </a:r>
            <a:r>
              <a:rPr spc="-25" dirty="0"/>
              <a:t>o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386445" cy="108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mag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x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3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dr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k,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as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</a:t>
            </a:r>
            <a:r>
              <a:rPr sz="2400" b="1" spc="-15" dirty="0">
                <a:latin typeface="Calibri"/>
                <a:cs typeface="Calibri"/>
              </a:rPr>
              <a:t>g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oo</a:t>
            </a:r>
            <a:r>
              <a:rPr sz="2400" b="1" spc="-15" dirty="0">
                <a:latin typeface="Calibri"/>
                <a:cs typeface="Calibri"/>
              </a:rPr>
              <a:t>n. </a:t>
            </a:r>
            <a:r>
              <a:rPr sz="2400" b="1" spc="-5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</a:t>
            </a:r>
            <a:r>
              <a:rPr sz="2400" b="1" spc="-15" dirty="0">
                <a:latin typeface="Calibri"/>
                <a:cs typeface="Calibri"/>
              </a:rPr>
              <a:t>ea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5233703"/>
            <a:ext cx="8054975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ees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dr</a:t>
            </a:r>
            <a:r>
              <a:rPr sz="2400" b="1" spc="-15" dirty="0">
                <a:latin typeface="Calibri"/>
                <a:cs typeface="Calibri"/>
              </a:rPr>
              <a:t>ink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</a:t>
            </a:r>
            <a:r>
              <a:rPr sz="2400" b="1" spc="-1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56149" y="2630703"/>
            <a:ext cx="3047991" cy="25257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spc="-10" dirty="0"/>
              <a:t>c</a:t>
            </a:r>
            <a:r>
              <a:rPr spc="-25" dirty="0"/>
              <a:t>o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411845" cy="953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Ad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w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mn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mor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alibri"/>
                <a:cs typeface="Calibri"/>
              </a:rPr>
              <a:t>If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umn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"</a:t>
            </a:r>
            <a:r>
              <a:rPr sz="1800" spc="-10" dirty="0">
                <a:latin typeface="Calibri"/>
                <a:cs typeface="Calibri"/>
              </a:rPr>
              <a:t>am"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 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umn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A.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2313" y="5186879"/>
            <a:ext cx="16637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=I</a:t>
            </a:r>
            <a:r>
              <a:rPr sz="1800" b="1" spc="-15" dirty="0">
                <a:latin typeface="Courier New"/>
                <a:cs typeface="Courier New"/>
              </a:rPr>
              <a:t>F</a:t>
            </a:r>
            <a:r>
              <a:rPr sz="1800" b="1" dirty="0">
                <a:latin typeface="Courier New"/>
                <a:cs typeface="Courier New"/>
              </a:rPr>
              <a:t>(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2=</a:t>
            </a:r>
            <a:r>
              <a:rPr sz="1800" b="1" spc="-15" dirty="0">
                <a:latin typeface="Courier New"/>
                <a:cs typeface="Courier New"/>
              </a:rPr>
              <a:t>"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m"</a:t>
            </a:r>
            <a:r>
              <a:rPr sz="1800" b="1" dirty="0">
                <a:latin typeface="Courier New"/>
                <a:cs typeface="Courier New"/>
              </a:rPr>
              <a:t>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07392" y="5186879"/>
            <a:ext cx="9810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2,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"</a:t>
            </a:r>
            <a:r>
              <a:rPr sz="1800" b="1" spc="-15" dirty="0">
                <a:latin typeface="Courier New"/>
                <a:cs typeface="Courier New"/>
              </a:rPr>
              <a:t>"</a:t>
            </a:r>
            <a:r>
              <a:rPr sz="1800" b="1" dirty="0">
                <a:latin typeface="Courier New"/>
                <a:cs typeface="Courier New"/>
              </a:rPr>
              <a:t>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74900" y="2269572"/>
            <a:ext cx="3383608" cy="26759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9640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dirty="0"/>
              <a:t>e</a:t>
            </a:r>
            <a:r>
              <a:rPr lang="en-NZ" spc="-25" dirty="0"/>
              <a:t>s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652204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5170805" algn="l"/>
              </a:tabLst>
            </a:pPr>
            <a:r>
              <a:rPr sz="2400" b="1" spc="-30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8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</a:t>
            </a:r>
            <a:r>
              <a:rPr sz="2400" b="1" spc="-15" dirty="0">
                <a:latin typeface="Calibri"/>
                <a:cs typeface="Calibri"/>
              </a:rPr>
              <a:t>ea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2</a:t>
            </a:r>
            <a:r>
              <a:rPr sz="2400" b="1" spc="-10" dirty="0">
                <a:latin typeface="Calibri"/>
                <a:cs typeface="Calibri"/>
              </a:rPr>
              <a:t>.</a:t>
            </a:r>
            <a:r>
              <a:rPr lang="en-NZ"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30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90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ning</a:t>
            </a:r>
            <a:r>
              <a:rPr sz="2400" b="1" spc="-15" dirty="0">
                <a:latin typeface="Calibri"/>
                <a:cs typeface="Calibri"/>
              </a:rPr>
              <a:t> 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ss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e</a:t>
            </a:r>
            <a:r>
              <a:rPr sz="2400" b="1" spc="-60" dirty="0">
                <a:latin typeface="Calibri"/>
                <a:cs typeface="Calibri"/>
              </a:rPr>
              <a:t>x</a:t>
            </a:r>
            <a:r>
              <a:rPr sz="2400" b="1" dirty="0">
                <a:latin typeface="Calibri"/>
                <a:cs typeface="Calibri"/>
              </a:rPr>
              <a:t>cee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6</a:t>
            </a:r>
            <a:r>
              <a:rPr sz="2400" b="1" spc="-15" dirty="0">
                <a:latin typeface="Calibri"/>
                <a:cs typeface="Calibri"/>
              </a:rPr>
              <a:t>3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/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22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6703" y="2667000"/>
            <a:ext cx="5735097" cy="30444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763453" y="60430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=IF(B2 &gt; 63, “Gale Warning”, “”)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6235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dirty="0"/>
              <a:t>e</a:t>
            </a:r>
            <a:r>
              <a:rPr lang="en-NZ" dirty="0"/>
              <a:t>s</a:t>
            </a:r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259751" y="1009271"/>
            <a:ext cx="6697561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IF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5</a:t>
            </a:r>
            <a:r>
              <a:rPr sz="2400" b="1" spc="-15" dirty="0">
                <a:latin typeface="Calibri"/>
                <a:cs typeface="Calibri"/>
              </a:rPr>
              <a:t>0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ailabl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15" dirty="0">
                <a:latin typeface="Calibri"/>
                <a:cs typeface="Calibri"/>
              </a:rPr>
              <a:t>ld, then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e.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04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du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7</a:t>
            </a:r>
            <a:r>
              <a:rPr sz="2400" b="1" spc="-10" dirty="0">
                <a:latin typeface="Calibri"/>
                <a:cs typeface="Calibri"/>
              </a:rPr>
              <a:t>,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thi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dirty="0">
                <a:latin typeface="Calibri"/>
                <a:cs typeface="Calibri"/>
              </a:rPr>
              <a:t>?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" y="2667000"/>
            <a:ext cx="6884443" cy="2982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884343" y="6009420"/>
            <a:ext cx="418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=IF(C7/B7 &lt; 0.5, “Yes”, “No”)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9751" y="990887"/>
            <a:ext cx="8252459" cy="953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et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es</a:t>
            </a:r>
            <a:endParaRPr sz="2400" dirty="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-1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90%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spc="-10" dirty="0">
                <a:latin typeface="Calibri"/>
                <a:cs typeface="Calibri"/>
              </a:rPr>
              <a:t>d,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les</a:t>
            </a:r>
            <a:r>
              <a:rPr sz="1800" spc="-10" dirty="0">
                <a:latin typeface="Calibri"/>
                <a:cs typeface="Calibri"/>
              </a:rPr>
              <a:t>s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50%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d.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n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w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nu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.</a:t>
            </a:r>
          </a:p>
        </p:txBody>
      </p:sp>
      <p:sp>
        <p:nvSpPr>
          <p:cNvPr id="4" name="object 4"/>
          <p:cNvSpPr/>
          <p:nvPr/>
        </p:nvSpPr>
        <p:spPr>
          <a:xfrm>
            <a:off x="301097" y="2057400"/>
            <a:ext cx="8466739" cy="322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371600" y="5638800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=IF(OR(C9/B9&gt;0.9,C9/B9&lt;0.5), “Yes”, “No”)</a:t>
            </a: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609599" y="0"/>
            <a:ext cx="634771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6235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dirty="0"/>
              <a:t>e</a:t>
            </a:r>
            <a:r>
              <a:rPr lang="en-NZ" dirty="0"/>
              <a:t>s</a:t>
            </a:r>
            <a:endParaRPr spc="-1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505">
              <a:lnSpc>
                <a:spcPct val="100000"/>
              </a:lnSpc>
            </a:pPr>
            <a:r>
              <a:rPr spc="-20" dirty="0"/>
              <a:t>L</a:t>
            </a:r>
            <a:r>
              <a:rPr spc="-25" dirty="0"/>
              <a:t>oo</a:t>
            </a:r>
            <a:r>
              <a:rPr spc="-20" dirty="0"/>
              <a:t>k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0" dirty="0"/>
              <a:t>up</a:t>
            </a:r>
            <a:r>
              <a:rPr dirty="0"/>
              <a:t> </a:t>
            </a:r>
            <a:r>
              <a:rPr spc="-50" dirty="0"/>
              <a:t>v</a:t>
            </a:r>
            <a:r>
              <a:rPr spc="-25" dirty="0"/>
              <a:t>a</a:t>
            </a:r>
            <a:r>
              <a:rPr spc="-5" dirty="0"/>
              <a:t>l</a:t>
            </a:r>
            <a:r>
              <a:rPr spc="-20" dirty="0"/>
              <a:t>ues</a:t>
            </a:r>
            <a:r>
              <a:rPr spc="-10" dirty="0"/>
              <a:t> </a:t>
            </a:r>
            <a:r>
              <a:rPr spc="-5" dirty="0"/>
              <a:t>i</a:t>
            </a:r>
            <a:r>
              <a:rPr spc="-20" dirty="0"/>
              <a:t>n</a:t>
            </a:r>
            <a:r>
              <a:rPr spc="15" dirty="0"/>
              <a:t> </a:t>
            </a:r>
            <a:r>
              <a:rPr spc="-20" dirty="0"/>
              <a:t>a</a:t>
            </a:r>
            <a:r>
              <a:rPr spc="-15" dirty="0"/>
              <a:t> </a:t>
            </a:r>
            <a:r>
              <a:rPr spc="-50" dirty="0"/>
              <a:t>t</a:t>
            </a:r>
            <a:r>
              <a:rPr spc="-25" dirty="0"/>
              <a:t>a</a:t>
            </a:r>
            <a:r>
              <a:rPr spc="-20" dirty="0"/>
              <a:t>b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4499610" cy="10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Of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9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 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g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 ID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7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dirty="0">
                <a:latin typeface="Calibri"/>
                <a:cs typeface="Calibri"/>
              </a:rPr>
              <a:t>?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4941095"/>
            <a:ext cx="5365115" cy="10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oo</a:t>
            </a:r>
            <a:r>
              <a:rPr sz="2400" b="1" spc="-40" dirty="0">
                <a:latin typeface="Calibri"/>
                <a:cs typeface="Calibri"/>
              </a:rPr>
              <a:t>k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p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V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h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86939" y="2312051"/>
          <a:ext cx="4417673" cy="191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48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tudent</a:t>
                      </a:r>
                      <a:r>
                        <a:rPr sz="2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hone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9100983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ndrew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123-4567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2098382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bert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234-7654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2289483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dr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enne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321-7839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8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2109374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567-8932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7050">
              <a:lnSpc>
                <a:spcPct val="100000"/>
              </a:lnSpc>
            </a:pPr>
            <a:r>
              <a:rPr spc="-5" dirty="0"/>
              <a:t>V</a:t>
            </a:r>
            <a:r>
              <a:rPr spc="-80" dirty="0"/>
              <a:t>L</a:t>
            </a:r>
            <a:r>
              <a:rPr dirty="0"/>
              <a:t>OO</a:t>
            </a:r>
            <a:r>
              <a:rPr spc="-70" dirty="0"/>
              <a:t>K</a:t>
            </a:r>
            <a:r>
              <a:rPr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295400"/>
            <a:ext cx="7152640" cy="113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8715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VL</a:t>
            </a:r>
            <a:r>
              <a:rPr sz="2400" b="1" dirty="0">
                <a:latin typeface="Arial"/>
                <a:cs typeface="Arial"/>
              </a:rPr>
              <a:t>OO</a:t>
            </a:r>
            <a:r>
              <a:rPr sz="2400" b="1" spc="-5" dirty="0">
                <a:latin typeface="Arial"/>
                <a:cs typeface="Arial"/>
              </a:rPr>
              <a:t>KUP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5" dirty="0">
                <a:latin typeface="Arial"/>
                <a:cs typeface="Arial"/>
              </a:rPr>
              <a:t> va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ab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m</a:t>
            </a:r>
            <a:r>
              <a:rPr sz="2400" b="1" spc="-5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[r</a:t>
            </a:r>
            <a:r>
              <a:rPr sz="2400" b="1" spc="-5" dirty="0">
                <a:latin typeface="Arial"/>
                <a:cs typeface="Arial"/>
              </a:rPr>
              <a:t>ange</a:t>
            </a:r>
            <a:r>
              <a:rPr sz="2400" b="1" dirty="0">
                <a:latin typeface="Arial"/>
                <a:cs typeface="Arial"/>
              </a:rPr>
              <a:t>]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1800" spc="-13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400" y="2729530"/>
            <a:ext cx="1838325" cy="189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85900" algn="l"/>
              </a:tabLst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ead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0" y="2807940"/>
            <a:ext cx="1535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286000" y="3356580"/>
            <a:ext cx="162433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0" y="4728180"/>
            <a:ext cx="167005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19600" y="3646217"/>
            <a:ext cx="887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19600" y="4194857"/>
            <a:ext cx="143002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mn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172200" y="2655693"/>
            <a:ext cx="1534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2200" y="3204333"/>
            <a:ext cx="158496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72200" y="4301613"/>
            <a:ext cx="165608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0110" y="1713793"/>
            <a:ext cx="2221865" cy="574675"/>
          </a:xfrm>
          <a:custGeom>
            <a:avLst/>
            <a:gdLst/>
            <a:ahLst/>
            <a:cxnLst/>
            <a:rect l="l" t="t" r="r" b="b"/>
            <a:pathLst>
              <a:path w="2221865" h="574675">
                <a:moveTo>
                  <a:pt x="0" y="574611"/>
                </a:moveTo>
                <a:lnTo>
                  <a:pt x="2221611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59422" y="1626362"/>
            <a:ext cx="208915" cy="184785"/>
          </a:xfrm>
          <a:custGeom>
            <a:avLst/>
            <a:gdLst/>
            <a:ahLst/>
            <a:cxnLst/>
            <a:rect l="l" t="t" r="r" b="b"/>
            <a:pathLst>
              <a:path w="208914" h="184785">
                <a:moveTo>
                  <a:pt x="0" y="0"/>
                </a:moveTo>
                <a:lnTo>
                  <a:pt x="47713" y="184429"/>
                </a:lnTo>
                <a:lnTo>
                  <a:pt x="208292" y="445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45370" y="1802961"/>
            <a:ext cx="827520" cy="926570"/>
          </a:xfrm>
          <a:custGeom>
            <a:avLst/>
            <a:gdLst/>
            <a:ahLst/>
            <a:cxnLst/>
            <a:rect l="l" t="t" r="r" b="b"/>
            <a:pathLst>
              <a:path w="773429" h="934719">
                <a:moveTo>
                  <a:pt x="0" y="934707"/>
                </a:moveTo>
                <a:lnTo>
                  <a:pt x="773353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87281" y="1670871"/>
            <a:ext cx="194945" cy="207645"/>
          </a:xfrm>
          <a:custGeom>
            <a:avLst/>
            <a:gdLst/>
            <a:ahLst/>
            <a:cxnLst/>
            <a:rect l="l" t="t" r="r" b="b"/>
            <a:pathLst>
              <a:path w="194945" h="207644">
                <a:moveTo>
                  <a:pt x="194830" y="0"/>
                </a:moveTo>
                <a:lnTo>
                  <a:pt x="0" y="86055"/>
                </a:lnTo>
                <a:lnTo>
                  <a:pt x="146786" y="207492"/>
                </a:lnTo>
                <a:lnTo>
                  <a:pt x="1948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39038" y="1841860"/>
            <a:ext cx="256417" cy="1786123"/>
          </a:xfrm>
          <a:custGeom>
            <a:avLst/>
            <a:gdLst/>
            <a:ahLst/>
            <a:cxnLst/>
            <a:rect l="l" t="t" r="r" b="b"/>
            <a:pathLst>
              <a:path w="132079" h="1791335">
                <a:moveTo>
                  <a:pt x="0" y="1791157"/>
                </a:moveTo>
                <a:lnTo>
                  <a:pt x="131876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05400" y="1670866"/>
            <a:ext cx="190500" cy="197485"/>
          </a:xfrm>
          <a:custGeom>
            <a:avLst/>
            <a:gdLst/>
            <a:ahLst/>
            <a:cxnLst/>
            <a:rect l="l" t="t" r="r" b="b"/>
            <a:pathLst>
              <a:path w="190500" h="197485">
                <a:moveTo>
                  <a:pt x="108978" y="0"/>
                </a:moveTo>
                <a:lnTo>
                  <a:pt x="0" y="182994"/>
                </a:lnTo>
                <a:lnTo>
                  <a:pt x="189991" y="196976"/>
                </a:lnTo>
                <a:lnTo>
                  <a:pt x="1089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48231" y="1773382"/>
            <a:ext cx="479578" cy="852450"/>
          </a:xfrm>
          <a:custGeom>
            <a:avLst/>
            <a:gdLst/>
            <a:ahLst/>
            <a:cxnLst/>
            <a:rect l="l" t="t" r="r" b="b"/>
            <a:pathLst>
              <a:path w="514984" h="772160">
                <a:moveTo>
                  <a:pt x="514502" y="77174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77000" y="1670870"/>
            <a:ext cx="185420" cy="211454"/>
          </a:xfrm>
          <a:custGeom>
            <a:avLst/>
            <a:gdLst/>
            <a:ahLst/>
            <a:cxnLst/>
            <a:rect l="l" t="t" r="r" b="b"/>
            <a:pathLst>
              <a:path w="185420" h="211455">
                <a:moveTo>
                  <a:pt x="0" y="0"/>
                </a:moveTo>
                <a:lnTo>
                  <a:pt x="26403" y="211340"/>
                </a:lnTo>
                <a:lnTo>
                  <a:pt x="184911" y="10567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810</TotalTime>
  <Words>1009</Words>
  <Application>Microsoft Office PowerPoint</Application>
  <PresentationFormat>On-screen Show (4:3)</PresentationFormat>
  <Paragraphs>147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Trebuchet MS</vt:lpstr>
      <vt:lpstr>Wingdings 3</vt:lpstr>
      <vt:lpstr>Facet</vt:lpstr>
      <vt:lpstr>Spreadsheets 2</vt:lpstr>
      <vt:lpstr>IF functions</vt:lpstr>
      <vt:lpstr>Example - coffee data</vt:lpstr>
      <vt:lpstr>Example - coffee data</vt:lpstr>
      <vt:lpstr>Exercises</vt:lpstr>
      <vt:lpstr>Exercises</vt:lpstr>
      <vt:lpstr>Exercises</vt:lpstr>
      <vt:lpstr>Looking up values in a table</vt:lpstr>
      <vt:lpstr>VLOOKUP</vt:lpstr>
      <vt:lpstr>Example</vt:lpstr>
      <vt:lpstr>Exercises</vt:lpstr>
      <vt:lpstr>Exercise: ThinkGeek T-Shirts</vt:lpstr>
      <vt:lpstr>PowerPoint Presentation</vt:lpstr>
      <vt:lpstr>HLOOKUP</vt:lpstr>
      <vt:lpstr>Exercises</vt:lpstr>
      <vt:lpstr>Graphing data</vt:lpstr>
      <vt:lpstr>Enter the data</vt:lpstr>
      <vt:lpstr>Create a chart</vt:lpstr>
      <vt:lpstr>2-D Clustered Column Chart</vt:lpstr>
      <vt:lpstr>Change layout/style</vt:lpstr>
      <vt:lpstr>Naming Your Data</vt:lpstr>
      <vt:lpstr>PowerPoint Presentation</vt:lpstr>
      <vt:lpstr>Other Charts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17</cp:revision>
  <dcterms:created xsi:type="dcterms:W3CDTF">2016-10-03T21:44:53Z</dcterms:created>
  <dcterms:modified xsi:type="dcterms:W3CDTF">2020-08-16T10:46:14Z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2014-10-01T00:00:00Z</vt:filetime>
  </property>
  <property fmtid="{D5CDD505-2E9C-101B-9397-08002B2CF9AE}" pid="3" name="LastSaved">
    <vt:filetime>2016-10-03T00:00:00Z</vt:filetime>
  </property>
</Properties>
</file>