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304" r:id="rId2"/>
    <p:sldId id="302" r:id="rId3"/>
    <p:sldId id="30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r Azhar" initials="D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2C61E78-B09C-374E-A04E-D5C31057651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61DE61-E6F6-9843-8DCE-6F011719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87A62F-E643-4833-9873-3BE7C80C6AB4}" type="datetimeFigureOut">
              <a:rPr lang="en-NZ" smtClean="0"/>
              <a:t>20/09/20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F64BF86-A5E3-4B32-A69A-6DA291D6D7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063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7B8A6F-A708-B046-9A18-66D31697DBE9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F75EB5-AC3C-154F-A90C-4106FDBD2C0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29596D-97A6-9E4A-9388-C138A0A63574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4B533-EE54-5F45-92AA-7D4A4071EBFB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564F2E-6C88-0344-B887-06B2F2C4DDF0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B9887B-1C81-664A-89AF-78C18F8EE6D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F7FB2-B046-9947-99FB-0278E602F47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385596-87EE-3741-B10F-AE855117C68B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F260DD-9EB4-4F4A-8C54-883ACB9CF4F2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E76E9D-1D9A-C34F-A1F3-52EE2AEB0C05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25A03B-A306-EA4A-A560-AD339432948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928A24-22D3-E544-A883-A1322D37478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5521E-F970-2240-BAC3-A26F6E24EF64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CF701-4A5E-0F43-8B2A-4E193CF99BC1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09AA2D-98FA-784B-877F-F7DF9ECA8E39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977" indent="-278838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65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6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BBBDDD-E621-8A48-932F-10ABA0FB4F85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2286001"/>
            <a:ext cx="134196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D0627410-8551-45F8-B47D-0F16670429E8}" type="datetime1">
              <a:rPr lang="en-NZ" smtClean="0"/>
              <a:t>20/09/20</a:t>
            </a:fld>
            <a:endParaRPr lang="en-NZ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15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8EB93-35D2-418F-B088-CFF570F620D3}" type="datetime1">
              <a:rPr lang="en-NZ" smtClean="0"/>
              <a:t>20/09/20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3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9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3E6E-1451-483A-83AC-CF0551BDEB2C}" type="datetime1">
              <a:rPr lang="en-NZ" smtClean="0"/>
              <a:t>20/09/20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35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20800" y="1828800"/>
            <a:ext cx="5080000" cy="40386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1828800"/>
            <a:ext cx="508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337107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828800"/>
            <a:ext cx="508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04000" y="1828800"/>
            <a:ext cx="5080000" cy="40386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68440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828800"/>
            <a:ext cx="10363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800" y="3924300"/>
            <a:ext cx="10363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04021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384800" cy="245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71889"/>
            <a:ext cx="5384800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C7F55-89D3-4543-8712-A829AA45E465}" type="datetime1">
              <a:rPr lang="en-NZ" smtClean="0"/>
              <a:t>20/09/20</a:t>
            </a:fld>
            <a:endParaRPr lang="en-NZ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311063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49DA1-099C-E748-B426-7B3E57D07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891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10745107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219200"/>
            <a:ext cx="11684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3EDEFD-B862-42B1-AA08-F7286C107586}" type="datetime1">
              <a:rPr lang="en-NZ" smtClean="0"/>
              <a:t>20/09/20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45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DA005ADB-62A7-4677-8F79-9A665485F7C1}" type="datetime1">
              <a:rPr lang="en-NZ" smtClean="0"/>
              <a:t>20/09/20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5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891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65" y="228600"/>
            <a:ext cx="1043943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3F707-37AF-44E4-8C57-9191A330A525}" type="datetime1">
              <a:rPr lang="en-NZ" smtClean="0"/>
              <a:t>20/09/20</a:t>
            </a:fld>
            <a:endParaRPr lang="en-N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989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30F08-9A23-4256-998A-A5C415CB8A57}" type="datetime1">
              <a:rPr lang="en-NZ" smtClean="0"/>
              <a:t>20/09/20</a:t>
            </a:fld>
            <a:endParaRPr lang="en-NZ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70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53CFB-C5FB-47A4-9DBA-E232DE80623B}" type="datetime1">
              <a:rPr lang="en-NZ" smtClean="0"/>
              <a:t>20/09/20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03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87B8B-1F1D-4345-821B-82F687FAD620}" type="datetime1">
              <a:rPr lang="en-NZ" smtClean="0"/>
              <a:t>20/09/20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29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6" name="Straight Connector 10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F6272-E3CC-49C6-A9E6-55A8317AA8BB}" type="datetime1">
              <a:rPr lang="en-NZ" smtClean="0"/>
              <a:t>20/09/20</a:t>
            </a:fld>
            <a:endParaRPr lang="en-N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490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348D4C-0390-4102-9612-50DAD9D7749A}" type="datetime1">
              <a:rPr lang="en-NZ" smtClean="0"/>
              <a:t>20/09/20</a:t>
            </a:fld>
            <a:endParaRPr lang="en-N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691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143000" y="152400"/>
            <a:ext cx="1043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79418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84EAB8B-AC71-4CA1-B360-CEAD6DFE2C9F}" type="datetime1">
              <a:rPr lang="en-US" smtClean="0"/>
              <a:t>9/20/20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9184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203201" y="6353175"/>
            <a:ext cx="1152101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203201" y="1143000"/>
            <a:ext cx="1152101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 sz="1800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8911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95111" y="338667"/>
            <a:ext cx="9680757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95110" y="1540933"/>
            <a:ext cx="968075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284993" y="6223926"/>
            <a:ext cx="1025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7F55-89D3-4543-8712-A829AA45E465}" type="datetime1">
              <a:rPr lang="en-NZ" smtClean="0"/>
              <a:t>20/09/20</a:t>
            </a:fld>
            <a:endParaRPr lang="en-NZ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110" y="6223926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COMPSCI 111 - Lecture 17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2351" y="622392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56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FC78F-7BA6-43D6-9F23-899679C7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822934" y="20923"/>
            <a:ext cx="5255342" cy="462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8403C-1B53-49EB-9FCC-B55F1716B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482" y="3653443"/>
            <a:ext cx="9144000" cy="990600"/>
          </a:xfrm>
        </p:spPr>
        <p:txBody>
          <a:bodyPr/>
          <a:lstStyle/>
          <a:p>
            <a:r>
              <a:rPr lang="en-US" sz="5000" dirty="0"/>
              <a:t>Games I</a:t>
            </a:r>
            <a:br>
              <a:rPr lang="en-US" dirty="0"/>
            </a:br>
            <a:r>
              <a:rPr lang="en-US" dirty="0"/>
              <a:t>An Introduction</a:t>
            </a:r>
            <a:endParaRPr lang="en-NZ" dirty="0"/>
          </a:p>
        </p:txBody>
      </p:sp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48CB1D7F-03C3-49A6-830C-B8F162AA4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3915" y="5009915"/>
            <a:ext cx="1848085" cy="18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EDC2C920-B3B9-44B1-B0B7-C221080053A8}"/>
              </a:ext>
            </a:extLst>
          </p:cNvPr>
          <p:cNvSpPr txBox="1">
            <a:spLocks/>
          </p:cNvSpPr>
          <p:nvPr/>
        </p:nvSpPr>
        <p:spPr bwMode="auto">
          <a:xfrm>
            <a:off x="4104291" y="5074699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Lecture 26 </a:t>
            </a:r>
            <a:r>
              <a:rPr lang="en-US" dirty="0"/>
              <a:t>– COMPSCI </a:t>
            </a:r>
            <a:r>
              <a:rPr lang="en-US"/>
              <a:t>111/111G S2 2020</a:t>
            </a:r>
            <a:endParaRPr lang="en-NZ" dirty="0"/>
          </a:p>
        </p:txBody>
      </p:sp>
      <p:pic>
        <p:nvPicPr>
          <p:cNvPr id="2050" name="Picture 2" descr="Image result for monopoly board">
            <a:extLst>
              <a:ext uri="{FF2B5EF4-FFF2-40B4-BE49-F238E27FC236}">
                <a16:creationId xmlns:a16="http://schemas.microsoft.com/office/drawing/2014/main" id="{6AD83371-C42E-4D51-9B23-60A2624E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9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0052" y="269876"/>
            <a:ext cx="10972800" cy="792162"/>
          </a:xfrm>
        </p:spPr>
        <p:txBody>
          <a:bodyPr/>
          <a:lstStyle/>
          <a:p>
            <a:r>
              <a:rPr lang="en-US" dirty="0"/>
              <a:t>Perfect Information Games (non-stochastic)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0058" y="1255038"/>
            <a:ext cx="53848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Removal of randomness from board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Chess (referred ~600 AD)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Go (from Wei-qi, 2000 BC)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Gameplay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>
                <a:solidFill>
                  <a:srgbClr val="990033"/>
                </a:solidFill>
              </a:rPr>
              <a:t>2D</a:t>
            </a:r>
            <a:r>
              <a:rPr lang="en-US" sz="1800" dirty="0"/>
              <a:t> game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Focus on </a:t>
            </a:r>
            <a:r>
              <a:rPr lang="en-US" sz="1800" i="1" dirty="0">
                <a:solidFill>
                  <a:srgbClr val="990033"/>
                </a:solidFill>
              </a:rPr>
              <a:t>mental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Actions defined by tokens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990033"/>
                </a:solidFill>
              </a:rPr>
              <a:t>Context-dependent 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i="1" dirty="0">
                <a:solidFill>
                  <a:srgbClr val="990033"/>
                </a:solidFill>
              </a:rPr>
              <a:t>Functionally different tokens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Possible to </a:t>
            </a:r>
            <a:r>
              <a:rPr lang="en-US" sz="1800" i="1" dirty="0">
                <a:solidFill>
                  <a:srgbClr val="990033"/>
                </a:solidFill>
              </a:rPr>
              <a:t>predict opponent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Additional goals based on </a:t>
            </a:r>
            <a:r>
              <a:rPr lang="en-US" sz="1800" i="1" dirty="0">
                <a:solidFill>
                  <a:srgbClr val="990033"/>
                </a:solidFill>
              </a:rPr>
              <a:t>space control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990033"/>
                </a:solidFill>
              </a:rPr>
              <a:t>space filling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990033"/>
                </a:solidFill>
              </a:rPr>
              <a:t>connection</a:t>
            </a:r>
            <a:r>
              <a:rPr lang="en-US" sz="1800" dirty="0"/>
              <a:t>, and </a:t>
            </a:r>
            <a:r>
              <a:rPr lang="en-US" sz="1800" i="1" dirty="0">
                <a:solidFill>
                  <a:srgbClr val="990033"/>
                </a:solidFill>
              </a:rPr>
              <a:t>collection</a:t>
            </a:r>
          </a:p>
        </p:txBody>
      </p:sp>
      <p:pic>
        <p:nvPicPr>
          <p:cNvPr id="15365" name="Picture 5" descr="che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451" y="1062038"/>
            <a:ext cx="2766483" cy="1276350"/>
          </a:xfrm>
          <a:noFill/>
        </p:spPr>
      </p:pic>
      <p:pic>
        <p:nvPicPr>
          <p:cNvPr id="15366" name="Picture 6" descr="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3712" y="2914240"/>
            <a:ext cx="2531533" cy="1423987"/>
          </a:xfrm>
          <a:noFill/>
        </p:spPr>
      </p:pic>
      <p:pic>
        <p:nvPicPr>
          <p:cNvPr id="15367" name="Picture 7" descr="blok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2776922"/>
            <a:ext cx="301836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manca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4" y="4949826"/>
            <a:ext cx="479213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89DCB9-9304-4D7C-8E99-6D37C976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9A2B8B-37D3-4A23-8E2D-77D1A7A6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10</a:t>
            </a:fld>
            <a:endParaRPr lang="en-N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B9F5C88-DF31-474F-BCC8-3C5F3C67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8855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051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Imperfect Information Games (stochastic)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600201"/>
            <a:ext cx="5966884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Making part of the game state unknown to players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/>
              <a:t>Stratego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Battleship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Blind Chess/</a:t>
            </a:r>
            <a:r>
              <a:rPr lang="en-US" sz="2200" dirty="0" err="1"/>
              <a:t>Kriegspiel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Gameplay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i="1" dirty="0">
                <a:solidFill>
                  <a:srgbClr val="990033"/>
                </a:solidFill>
              </a:rPr>
              <a:t>Hidden game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i="1" dirty="0">
                <a:solidFill>
                  <a:srgbClr val="990033"/>
                </a:solidFill>
              </a:rPr>
              <a:t>Heterogeneous information availability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Lucida Bright" charset="0"/>
            </a:endParaRPr>
          </a:p>
        </p:txBody>
      </p:sp>
      <p:pic>
        <p:nvPicPr>
          <p:cNvPr id="17412" name="Picture 4" descr="strate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9167" y="1600201"/>
            <a:ext cx="4019551" cy="2189163"/>
          </a:xfrm>
          <a:noFill/>
        </p:spPr>
      </p:pic>
      <p:pic>
        <p:nvPicPr>
          <p:cNvPr id="17413" name="Picture 5" descr="battlesh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37" y="3808413"/>
            <a:ext cx="2828925" cy="2181225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C01227-9890-4428-9DB7-B0D14A0A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84129E-36F2-427D-A99E-92DF798D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11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EC9759-6042-46BB-A371-2502BB89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188984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4989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Skill Games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57993"/>
            <a:ext cx="53848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Board games where movement is determined by successful action or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Scrabble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Trivial Pursuit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Pictionary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/>
              <a:t>“</a:t>
            </a:r>
            <a:r>
              <a:rPr lang="en-US" sz="2000" dirty="0"/>
              <a:t>Normality Game</a:t>
            </a:r>
            <a:r>
              <a:rPr lang="ja-JP" altLang="en-US" sz="2000" dirty="0"/>
              <a:t>”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Balderdash (</a:t>
            </a:r>
            <a:r>
              <a:rPr lang="en-US" sz="2000" dirty="0" err="1"/>
              <a:t>Rappakalja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Apples to Apples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Gameplay features</a:t>
            </a:r>
            <a:endParaRPr lang="en-US" sz="2200" dirty="0">
              <a:solidFill>
                <a:srgbClr val="DC081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Introduction of variety of </a:t>
            </a:r>
            <a:r>
              <a:rPr lang="en-US" sz="2000" i="1" dirty="0">
                <a:solidFill>
                  <a:srgbClr val="990033"/>
                </a:solidFill>
              </a:rPr>
              <a:t>skills</a:t>
            </a:r>
            <a:r>
              <a:rPr lang="en-US" sz="2000" dirty="0">
                <a:solidFill>
                  <a:srgbClr val="DC081C"/>
                </a:solidFill>
              </a:rPr>
              <a:t> </a:t>
            </a:r>
            <a:r>
              <a:rPr lang="en-US" sz="2000" dirty="0"/>
              <a:t>– social, artistic, intellectual</a:t>
            </a:r>
          </a:p>
        </p:txBody>
      </p:sp>
      <p:pic>
        <p:nvPicPr>
          <p:cNvPr id="18436" name="Picture 4" descr="apples_to_app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79" y="2318545"/>
            <a:ext cx="1933575" cy="1752600"/>
          </a:xfrm>
          <a:noFill/>
        </p:spPr>
      </p:pic>
      <p:pic>
        <p:nvPicPr>
          <p:cNvPr id="18437" name="Picture 5" descr="pictiona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327526"/>
            <a:ext cx="2633133" cy="1693863"/>
          </a:xfrm>
          <a:noFill/>
        </p:spPr>
      </p:pic>
      <p:pic>
        <p:nvPicPr>
          <p:cNvPr id="18438" name="Picture 6" descr="scra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6" y="492209"/>
            <a:ext cx="3073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trivial_Pursu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4348163"/>
            <a:ext cx="27178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appakal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9488"/>
            <a:ext cx="2908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BD16DA-8CE6-4FBA-8693-27D4412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A16643-F323-4F02-BF33-EB60552A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12</a:t>
            </a:fld>
            <a:endParaRPr lang="en-NZ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36D099-936F-4916-A2DB-227ED984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69447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1" y="335759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Tabletop or Miniature Games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667" y="1557339"/>
            <a:ext cx="5966884" cy="4530725"/>
          </a:xfrm>
        </p:spPr>
        <p:txBody>
          <a:bodyPr/>
          <a:lstStyle/>
          <a:p>
            <a:pPr eaLnBrk="1" hangingPunct="1"/>
            <a:r>
              <a:rPr lang="en-US" sz="2200" dirty="0"/>
              <a:t>Origins in forms of </a:t>
            </a:r>
            <a:r>
              <a:rPr lang="en-US" sz="2200" dirty="0" err="1"/>
              <a:t>kriegspiel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Similar to board games but use graphically depicted miniatures</a:t>
            </a:r>
          </a:p>
          <a:p>
            <a:pPr lvl="1" eaLnBrk="1" hangingPunct="1"/>
            <a:r>
              <a:rPr lang="en-US" sz="2000" dirty="0"/>
              <a:t>Warhammer 40K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200" dirty="0"/>
              <a:t>Gameplay features</a:t>
            </a:r>
            <a:endParaRPr lang="en-US" sz="2200" dirty="0">
              <a:solidFill>
                <a:srgbClr val="DC081C"/>
              </a:solidFill>
            </a:endParaRPr>
          </a:p>
          <a:p>
            <a:pPr lvl="1" eaLnBrk="1" hangingPunct="1"/>
            <a:r>
              <a:rPr lang="en-US" sz="2000" i="1" dirty="0">
                <a:solidFill>
                  <a:srgbClr val="990033"/>
                </a:solidFill>
              </a:rPr>
              <a:t>Continuous game world</a:t>
            </a:r>
            <a:r>
              <a:rPr lang="en-US" sz="2000" dirty="0">
                <a:solidFill>
                  <a:srgbClr val="DC081C"/>
                </a:solidFill>
              </a:rPr>
              <a:t> </a:t>
            </a:r>
          </a:p>
          <a:p>
            <a:pPr lvl="1" eaLnBrk="1" hangingPunct="1"/>
            <a:r>
              <a:rPr lang="en-US" sz="2000" dirty="0"/>
              <a:t>Players </a:t>
            </a:r>
            <a:r>
              <a:rPr lang="en-US" sz="2000" i="1" dirty="0">
                <a:solidFill>
                  <a:srgbClr val="990033"/>
                </a:solidFill>
              </a:rPr>
              <a:t>own game tokens</a:t>
            </a:r>
            <a:r>
              <a:rPr lang="en-US" sz="2000" dirty="0">
                <a:solidFill>
                  <a:srgbClr val="DC081C"/>
                </a:solidFill>
              </a:rPr>
              <a:t> </a:t>
            </a:r>
            <a:r>
              <a:rPr lang="en-US" sz="2000" dirty="0"/>
              <a:t>they use</a:t>
            </a:r>
          </a:p>
          <a:p>
            <a:pPr lvl="1" eaLnBrk="1" hangingPunct="1"/>
            <a:r>
              <a:rPr lang="en-US" sz="2000" dirty="0"/>
              <a:t>Requires players to do </a:t>
            </a:r>
            <a:r>
              <a:rPr lang="en-US" sz="2000" i="1" dirty="0">
                <a:solidFill>
                  <a:srgbClr val="990033"/>
                </a:solidFill>
              </a:rPr>
              <a:t>extra-game activities</a:t>
            </a:r>
          </a:p>
        </p:txBody>
      </p:sp>
      <p:pic>
        <p:nvPicPr>
          <p:cNvPr id="19460" name="Picture 4" descr="warhamm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2667" y="1600201"/>
            <a:ext cx="3892551" cy="2189163"/>
          </a:xfrm>
          <a:noFill/>
        </p:spPr>
      </p:pic>
      <p:pic>
        <p:nvPicPr>
          <p:cNvPr id="19461" name="Picture 5" descr="warhammer40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2667" y="3941763"/>
            <a:ext cx="3892551" cy="2189162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AB2210-F4B6-4204-BD70-3FE06526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7CD5D0-5835-440D-8E94-E70A675C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13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39B2C5-BC1B-4715-B9BA-88B309B7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10206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803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Card Games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86951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Background intertwined with Dominoes &amp; </a:t>
            </a:r>
            <a:r>
              <a:rPr lang="en-US" sz="2200" dirty="0" err="1"/>
              <a:t>Mah</a:t>
            </a:r>
            <a:r>
              <a:rPr lang="en-US" sz="2200" dirty="0"/>
              <a:t>-Jong tiles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Modern variants probably Persian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Brought to Europe by Arabs 13th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Specialized decks quite late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Gameplay features</a:t>
            </a:r>
            <a:endParaRPr lang="en-US" sz="2200" dirty="0">
              <a:solidFill>
                <a:srgbClr val="DC081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>
                <a:solidFill>
                  <a:srgbClr val="990033"/>
                </a:solidFill>
              </a:rPr>
              <a:t>Game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Random but </a:t>
            </a:r>
            <a:r>
              <a:rPr lang="en-US" sz="2000" i="1" dirty="0">
                <a:solidFill>
                  <a:srgbClr val="990033"/>
                </a:solidFill>
              </a:rPr>
              <a:t>fixed distribution</a:t>
            </a:r>
          </a:p>
        </p:txBody>
      </p:sp>
      <p:pic>
        <p:nvPicPr>
          <p:cNvPr id="20484" name="Picture 4" descr="mah_jong_ti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6485" y="1125539"/>
            <a:ext cx="2264833" cy="1260475"/>
          </a:xfrm>
          <a:noFill/>
        </p:spPr>
      </p:pic>
      <p:pic>
        <p:nvPicPr>
          <p:cNvPr id="20485" name="Picture 5" descr="tar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267" y="4048126"/>
            <a:ext cx="2237317" cy="1757363"/>
          </a:xfrm>
          <a:noFill/>
        </p:spPr>
      </p:pic>
      <p:pic>
        <p:nvPicPr>
          <p:cNvPr id="20486" name="Picture 6" descr="ca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18" y="3284539"/>
            <a:ext cx="282998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illumina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1474788"/>
            <a:ext cx="27051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486555-9128-4D1C-83B4-C2F83089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BC2447-0DA2-4143-A73A-14B4DE9C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14</a:t>
            </a:fld>
            <a:endParaRPr lang="en-NZ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B2E778-02B5-4128-870C-182213D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00477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740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Collectable Card Games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774267" cy="4530725"/>
          </a:xfrm>
        </p:spPr>
        <p:txBody>
          <a:bodyPr/>
          <a:lstStyle/>
          <a:p>
            <a:pPr eaLnBrk="1" hangingPunct="1"/>
            <a:r>
              <a:rPr lang="en-US" sz="2200" dirty="0"/>
              <a:t>Combines card games with idol cards </a:t>
            </a:r>
          </a:p>
          <a:p>
            <a:pPr lvl="1" eaLnBrk="1" hangingPunct="1"/>
            <a:r>
              <a:rPr lang="en-US" sz="2000" dirty="0"/>
              <a:t>Magic: the gathering</a:t>
            </a:r>
          </a:p>
          <a:p>
            <a:pPr lvl="1" eaLnBrk="1" hangingPunct="1"/>
            <a:r>
              <a:rPr lang="en-US" sz="2000" dirty="0"/>
              <a:t>Illuminati: new world order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200" dirty="0"/>
              <a:t>Gameplay features</a:t>
            </a:r>
            <a:endParaRPr lang="en-US" sz="2200" dirty="0">
              <a:solidFill>
                <a:srgbClr val="DC081C"/>
              </a:solidFill>
            </a:endParaRPr>
          </a:p>
          <a:p>
            <a:pPr lvl="1" eaLnBrk="1" hangingPunct="1"/>
            <a:r>
              <a:rPr lang="en-US" sz="2000" dirty="0"/>
              <a:t>Cards have </a:t>
            </a:r>
            <a:r>
              <a:rPr lang="en-US" sz="2000" i="1" dirty="0">
                <a:solidFill>
                  <a:srgbClr val="990033"/>
                </a:solidFill>
              </a:rPr>
              <a:t>self-contained rules</a:t>
            </a:r>
            <a:r>
              <a:rPr lang="en-US" sz="2000" dirty="0"/>
              <a:t> within a rule framework</a:t>
            </a:r>
          </a:p>
          <a:p>
            <a:pPr lvl="1" eaLnBrk="1" hangingPunct="1"/>
            <a:r>
              <a:rPr lang="en-US" sz="2000" i="1" dirty="0">
                <a:solidFill>
                  <a:srgbClr val="990033"/>
                </a:solidFill>
              </a:rPr>
              <a:t>Physical rarity affects value</a:t>
            </a:r>
            <a:r>
              <a:rPr lang="en-US" sz="2000" dirty="0">
                <a:solidFill>
                  <a:srgbClr val="DC081C"/>
                </a:solidFill>
              </a:rPr>
              <a:t> </a:t>
            </a:r>
            <a:r>
              <a:rPr lang="en-US" sz="2000" dirty="0"/>
              <a:t>of game token</a:t>
            </a:r>
          </a:p>
        </p:txBody>
      </p:sp>
      <p:pic>
        <p:nvPicPr>
          <p:cNvPr id="21508" name="Picture 4" descr="magicthegather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7" y="1202531"/>
            <a:ext cx="1533525" cy="2181225"/>
          </a:xfrm>
          <a:noFill/>
        </p:spPr>
      </p:pic>
      <p:pic>
        <p:nvPicPr>
          <p:cNvPr id="21509" name="Picture 5" descr="inw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14" y="3808549"/>
            <a:ext cx="1628571" cy="2180952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A87EB8-57D0-4848-BF9C-2168153D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4C0A0D-D80A-4B4C-B11D-BFACBBDE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15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DBC472-9BAA-42DD-A0F0-BC9BABD3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359088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676" y="357190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Roleplaying Games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442650"/>
            <a:ext cx="72009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/>
              <a:t>Expansion from miniature games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Dungeons &amp; Dragons, 1974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The Basic Roleplaying System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700" dirty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Gameplay features</a:t>
            </a:r>
            <a:endParaRPr lang="en-US" sz="1900" dirty="0">
              <a:solidFill>
                <a:srgbClr val="DC081C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Unclear winning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Unclear end conditions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campaigns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Game master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Unequal power structure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Open-ended rule set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Mediates the Game World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Character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Roleplaying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Novel narrative structure – </a:t>
            </a:r>
            <a:r>
              <a:rPr lang="en-US" sz="1700" i="1" dirty="0">
                <a:solidFill>
                  <a:srgbClr val="990033"/>
                </a:solidFill>
              </a:rPr>
              <a:t>adventure modules</a:t>
            </a:r>
          </a:p>
        </p:txBody>
      </p:sp>
      <p:pic>
        <p:nvPicPr>
          <p:cNvPr id="22533" name="Picture 5" descr="dungeons_and_drago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4118" y="3714750"/>
            <a:ext cx="1744133" cy="1512888"/>
          </a:xfrm>
        </p:spPr>
      </p:pic>
      <p:pic>
        <p:nvPicPr>
          <p:cNvPr id="22532" name="Picture 4" descr="dice_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6785" y="3714751"/>
            <a:ext cx="2601383" cy="1463675"/>
          </a:xfrm>
          <a:noFill/>
        </p:spPr>
      </p:pic>
      <p:pic>
        <p:nvPicPr>
          <p:cNvPr id="22534" name="Picture 6" descr="dungeons_&amp;_drag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214439"/>
            <a:ext cx="43307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6FFD35-B488-429A-B5C5-E422F5CD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5FC1FD-C6F7-4242-88B9-F6D0FAD4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16</a:t>
            </a:fld>
            <a:endParaRPr lang="en-N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3649F8-3C7E-4E72-9B61-8D3F63A8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318277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261" y="352467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Live-Action Roleplaying Games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869517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/>
              <a:t>Arose from roleplaying games, improvisational theatre and re-enactment societies</a:t>
            </a:r>
          </a:p>
          <a:p>
            <a:pPr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Earlier similar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re-enactments of battles between Osiris and Seth in ancient Egypt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700" dirty="0"/>
              <a:t>‘</a:t>
            </a:r>
            <a:r>
              <a:rPr lang="en-US" sz="1700" dirty="0"/>
              <a:t>carrousel</a:t>
            </a:r>
            <a:r>
              <a:rPr lang="ja-JP" altLang="en-US" sz="1700" dirty="0"/>
              <a:t>’</a:t>
            </a:r>
            <a:r>
              <a:rPr lang="en-US" sz="1700" dirty="0"/>
              <a:t> games at European courts during the 17th and 18th centuries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psychoanalytic methods in the 1920s </a:t>
            </a:r>
          </a:p>
          <a:p>
            <a:pPr lvl="1" eaLnBrk="1" hangingPunct="1">
              <a:lnSpc>
                <a:spcPct val="80000"/>
              </a:lnSpc>
            </a:pPr>
            <a:endParaRPr lang="en-US" sz="1700" dirty="0"/>
          </a:p>
          <a:p>
            <a:pPr eaLnBrk="1" hangingPunct="1">
              <a:lnSpc>
                <a:spcPct val="80000"/>
              </a:lnSpc>
            </a:pPr>
            <a:r>
              <a:rPr lang="en-US" sz="1900" dirty="0"/>
              <a:t>Gameplay features</a:t>
            </a:r>
            <a:endParaRPr lang="en-US" sz="1900" dirty="0">
              <a:solidFill>
                <a:srgbClr val="DC081C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Players represent their characters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Players </a:t>
            </a:r>
            <a:r>
              <a:rPr lang="en-US" sz="1700" i="1" dirty="0">
                <a:solidFill>
                  <a:srgbClr val="990033"/>
                </a:solidFill>
              </a:rPr>
              <a:t>physically act out</a:t>
            </a:r>
            <a:r>
              <a:rPr lang="en-US" sz="1700" dirty="0">
                <a:solidFill>
                  <a:srgbClr val="DC081C"/>
                </a:solidFill>
              </a:rPr>
              <a:t> </a:t>
            </a:r>
            <a:r>
              <a:rPr lang="en-US" sz="1700" dirty="0"/>
              <a:t>what they do in the game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i="1" dirty="0">
                <a:solidFill>
                  <a:srgbClr val="990033"/>
                </a:solidFill>
              </a:rPr>
              <a:t>Extra-game activities</a:t>
            </a:r>
            <a:r>
              <a:rPr lang="en-US" sz="1700" dirty="0">
                <a:solidFill>
                  <a:srgbClr val="DC081C"/>
                </a:solidFill>
              </a:rPr>
              <a:t> </a:t>
            </a:r>
            <a:r>
              <a:rPr lang="en-US" sz="1700" dirty="0"/>
              <a:t>may take a majority of time spent</a:t>
            </a:r>
          </a:p>
        </p:txBody>
      </p:sp>
      <p:pic>
        <p:nvPicPr>
          <p:cNvPr id="23557" name="Picture 5" descr="Repair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2667" y="1600201"/>
            <a:ext cx="3892551" cy="2189163"/>
          </a:xfrm>
          <a:noFill/>
        </p:spPr>
      </p:pic>
      <p:pic>
        <p:nvPicPr>
          <p:cNvPr id="23556" name="Picture 4" descr="lar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3808413"/>
            <a:ext cx="3048000" cy="2181225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AEA29B-E8EC-441A-96FF-A45C1718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FACBA2-0640-4022-89C6-DC02AEAA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17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C05AAA-480D-4309-8874-D015CF60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424011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321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Novelty Games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153693"/>
            <a:ext cx="5384800" cy="5059363"/>
          </a:xfrm>
        </p:spPr>
        <p:txBody>
          <a:bodyPr/>
          <a:lstStyle/>
          <a:p>
            <a:pPr eaLnBrk="1" hangingPunct="1"/>
            <a:r>
              <a:rPr lang="en-US" sz="2600" dirty="0"/>
              <a:t>Machines that provide gameplay or lets players test skills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dirty="0"/>
              <a:t>Gameplay features</a:t>
            </a:r>
            <a:endParaRPr lang="en-US" dirty="0">
              <a:solidFill>
                <a:srgbClr val="DC081C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990033"/>
                </a:solidFill>
              </a:rPr>
              <a:t>Coin-op</a:t>
            </a:r>
          </a:p>
          <a:p>
            <a:pPr lvl="1" eaLnBrk="1" hangingPunct="1"/>
            <a:r>
              <a:rPr lang="en-US" i="1" dirty="0">
                <a:solidFill>
                  <a:srgbClr val="990033"/>
                </a:solidFill>
              </a:rPr>
              <a:t>Machine controls game flow</a:t>
            </a:r>
            <a:endParaRPr lang="en-US" sz="2200" i="1" dirty="0">
              <a:solidFill>
                <a:srgbClr val="990033"/>
              </a:solidFill>
            </a:endParaRPr>
          </a:p>
        </p:txBody>
      </p:sp>
      <p:pic>
        <p:nvPicPr>
          <p:cNvPr id="24580" name="Picture 4" descr="noveltyga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1568" y="836613"/>
            <a:ext cx="3865033" cy="2952750"/>
          </a:xfrm>
          <a:noFill/>
        </p:spPr>
      </p:pic>
      <p:pic>
        <p:nvPicPr>
          <p:cNvPr id="24581" name="Picture 5" descr="automatic_skill_shoo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1" y="3941763"/>
            <a:ext cx="2618316" cy="2189162"/>
          </a:xfrm>
          <a:noFill/>
        </p:spPr>
      </p:pic>
      <p:pic>
        <p:nvPicPr>
          <p:cNvPr id="24582" name="Picture 6" descr="all_american_foot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3" y="3933826"/>
            <a:ext cx="193886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095111-4EB4-4557-8C18-F2398BCA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28ED17-1C77-4366-9BFA-6D0F936E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18</a:t>
            </a:fld>
            <a:endParaRPr lang="en-N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B617E5-E639-4B1F-AA9F-DA2433E1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7289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261" y="352381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Pinball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2939"/>
            <a:ext cx="5384800" cy="5059363"/>
          </a:xfrm>
        </p:spPr>
        <p:txBody>
          <a:bodyPr/>
          <a:lstStyle/>
          <a:p>
            <a:r>
              <a:rPr lang="en-US" dirty="0"/>
              <a:t>Gameplay features</a:t>
            </a:r>
            <a:endParaRPr lang="en-US" dirty="0">
              <a:solidFill>
                <a:srgbClr val="DC081C"/>
              </a:solidFill>
            </a:endParaRPr>
          </a:p>
          <a:p>
            <a:pPr lvl="1" eaLnBrk="1" hangingPunct="1"/>
            <a:r>
              <a:rPr lang="en-US" dirty="0"/>
              <a:t>Flippers</a:t>
            </a:r>
          </a:p>
          <a:p>
            <a:pPr lvl="1" eaLnBrk="1" hangingPunct="1"/>
            <a:r>
              <a:rPr lang="en-US" i="1" dirty="0">
                <a:solidFill>
                  <a:srgbClr val="990033"/>
                </a:solidFill>
              </a:rPr>
              <a:t>Electro-mechanical game system</a:t>
            </a:r>
          </a:p>
          <a:p>
            <a:pPr lvl="1" eaLnBrk="1" hangingPunct="1"/>
            <a:endParaRPr lang="en-US" sz="2200" i="1" dirty="0">
              <a:solidFill>
                <a:srgbClr val="990033"/>
              </a:solidFill>
            </a:endParaRPr>
          </a:p>
          <a:p>
            <a:r>
              <a:rPr lang="en-US" sz="2400" dirty="0"/>
              <a:t>Pinball games were initially used for gambling. </a:t>
            </a:r>
          </a:p>
          <a:p>
            <a:pPr lvl="1"/>
            <a:r>
              <a:rPr lang="en-US" sz="2100" dirty="0"/>
              <a:t>Lead to legal issues and then banning in certain places.</a:t>
            </a:r>
          </a:p>
          <a:p>
            <a:pPr lvl="1"/>
            <a:r>
              <a:rPr lang="en-US" sz="2100" dirty="0"/>
              <a:t>Generally considered games of skill rather than chance now.</a:t>
            </a:r>
          </a:p>
          <a:p>
            <a:pPr lvl="1"/>
            <a:r>
              <a:rPr lang="en-US" sz="2200" i="1" dirty="0">
                <a:solidFill>
                  <a:srgbClr val="990033"/>
                </a:solidFill>
              </a:rPr>
              <a:t>Pachinko is a similar electromechanical game system that is used for gambling in Japan.</a:t>
            </a:r>
          </a:p>
        </p:txBody>
      </p:sp>
      <p:pic>
        <p:nvPicPr>
          <p:cNvPr id="25604" name="Picture 4" descr="robo-w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75" y="1202531"/>
            <a:ext cx="1695450" cy="2181225"/>
          </a:xfrm>
          <a:noFill/>
        </p:spPr>
      </p:pic>
      <p:pic>
        <p:nvPicPr>
          <p:cNvPr id="25605" name="Picture 5" descr="terminator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7" y="3808413"/>
            <a:ext cx="1381125" cy="2181225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A50F9E-24E9-4582-AE95-A1897CFC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3D2C0A-8BA0-4D31-B0BB-EE2E5A9F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19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E7E979-0A13-4D63-B2BB-F6E7503E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3380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2503-D883-46B6-9D4F-9B0FA829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Play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0204-2DD8-4CE1-8E84-CD98DFAD55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Range of activities done for recreational pleasure and enjoyment.</a:t>
            </a:r>
          </a:p>
          <a:p>
            <a:endParaRPr lang="en-US" dirty="0"/>
          </a:p>
          <a:p>
            <a:r>
              <a:rPr lang="en-US" dirty="0"/>
              <a:t>Playing is done by many animal species:</a:t>
            </a:r>
          </a:p>
          <a:p>
            <a:pPr lvl="1"/>
            <a:r>
              <a:rPr lang="en-US" dirty="0"/>
              <a:t>Usually associated with juvenile activities but occurs at any life stage.</a:t>
            </a:r>
          </a:p>
          <a:p>
            <a:pPr lvl="1"/>
            <a:r>
              <a:rPr lang="en-US" dirty="0"/>
              <a:t>Possible between species.</a:t>
            </a:r>
          </a:p>
          <a:p>
            <a:pPr lvl="1"/>
            <a:r>
              <a:rPr lang="en-US" dirty="0"/>
              <a:t>May be used to determine social rank.</a:t>
            </a:r>
          </a:p>
          <a:p>
            <a:pPr lvl="1"/>
            <a:r>
              <a:rPr lang="en-US" dirty="0"/>
              <a:t>Provides opportunity for learning/training.</a:t>
            </a:r>
          </a:p>
          <a:p>
            <a:pPr lvl="1"/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6805-001C-40CF-B866-B878F5DD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0AF5-3DA0-4848-9D47-16DEC911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COMPSCI 111 - Lecture 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AB8B-82C4-41F7-8F3F-442966CA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2</a:t>
            </a:fld>
            <a:endParaRPr lang="en-NZ"/>
          </a:p>
        </p:txBody>
      </p:sp>
      <p:pic>
        <p:nvPicPr>
          <p:cNvPr id="7" name="Picture 4" descr="Big_Stick_Buddy">
            <a:extLst>
              <a:ext uri="{FF2B5EF4-FFF2-40B4-BE49-F238E27FC236}">
                <a16:creationId xmlns:a16="http://schemas.microsoft.com/office/drawing/2014/main" id="{BADB7158-611D-4EFA-8C42-7D6CA08E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8633" y="3229496"/>
            <a:ext cx="3042392" cy="1711035"/>
          </a:xfrm>
          <a:prstGeom prst="rect">
            <a:avLst/>
          </a:prstGeom>
          <a:noFill/>
        </p:spPr>
      </p:pic>
      <p:pic>
        <p:nvPicPr>
          <p:cNvPr id="8" name="Picture 5" descr="lionsplaying">
            <a:extLst>
              <a:ext uri="{FF2B5EF4-FFF2-40B4-BE49-F238E27FC236}">
                <a16:creationId xmlns:a16="http://schemas.microsoft.com/office/drawing/2014/main" id="{8F30F019-8FB7-4E55-9098-88BF3A2C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99" y="4432936"/>
            <a:ext cx="2727768" cy="180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62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F23F-CC77-44AC-B6DD-1A12EE32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Game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38285-E9D6-439C-B3FB-BD96AD5359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Structured form of play governed by rules.</a:t>
            </a:r>
          </a:p>
          <a:p>
            <a:endParaRPr lang="en-US" dirty="0"/>
          </a:p>
          <a:p>
            <a:r>
              <a:rPr lang="en-US" dirty="0"/>
              <a:t>Participants are referred to as players.</a:t>
            </a:r>
          </a:p>
          <a:p>
            <a:endParaRPr lang="en-US" dirty="0"/>
          </a:p>
          <a:p>
            <a:r>
              <a:rPr lang="en-US" dirty="0"/>
              <a:t>Gameplay characterizes what players do.</a:t>
            </a:r>
          </a:p>
          <a:p>
            <a:pPr lvl="1"/>
            <a:r>
              <a:rPr lang="en-US" dirty="0"/>
              <a:t>Tools and rules that define the overall context of the game.</a:t>
            </a:r>
          </a:p>
          <a:p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6264-1B40-4145-B092-417E3295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B8D8-94BF-46ED-BEF2-87A02D6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3</a:t>
            </a:fld>
            <a:endParaRPr lang="en-NZ"/>
          </a:p>
        </p:txBody>
      </p:sp>
      <p:pic>
        <p:nvPicPr>
          <p:cNvPr id="1026" name="Picture 2" descr="https://upload.wikimedia.org/wikipedia/commons/thumb/b/b3/Game_pieces.jpg/1024px-Game_pieces.jpg">
            <a:extLst>
              <a:ext uri="{FF2B5EF4-FFF2-40B4-BE49-F238E27FC236}">
                <a16:creationId xmlns:a16="http://schemas.microsoft.com/office/drawing/2014/main" id="{026DB6D5-C4AF-40DD-A589-A20EF61E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574" y="340017"/>
            <a:ext cx="2979568" cy="3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nopoly rules">
            <a:extLst>
              <a:ext uri="{FF2B5EF4-FFF2-40B4-BE49-F238E27FC236}">
                <a16:creationId xmlns:a16="http://schemas.microsoft.com/office/drawing/2014/main" id="{5AC3FB2C-8E22-4C0D-B1CD-ED4DA575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21" y="4086114"/>
            <a:ext cx="3015674" cy="22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4E966D-FC55-4B52-8E61-2A838D48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340841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866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sz="3800" dirty="0"/>
              <a:t>First Games? </a:t>
            </a:r>
            <a:r>
              <a:rPr lang="en-US" sz="3400" dirty="0"/>
              <a:t>Sport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33055"/>
            <a:ext cx="5384800" cy="5059363"/>
          </a:xfrm>
        </p:spPr>
        <p:txBody>
          <a:bodyPr/>
          <a:lstStyle/>
          <a:p>
            <a:pPr eaLnBrk="1" hangingPunct="1"/>
            <a:r>
              <a:rPr lang="en-US" sz="2600" dirty="0"/>
              <a:t>Ritualized forms of other activities (hunting)</a:t>
            </a:r>
          </a:p>
          <a:p>
            <a:pPr lvl="2" eaLnBrk="1" hangingPunct="1"/>
            <a:r>
              <a:rPr lang="en-US" sz="2000" dirty="0"/>
              <a:t>Running</a:t>
            </a:r>
          </a:p>
          <a:p>
            <a:pPr lvl="2" eaLnBrk="1" hangingPunct="1"/>
            <a:r>
              <a:rPr lang="en-US" dirty="0"/>
              <a:t>Spear throwing</a:t>
            </a:r>
            <a:endParaRPr lang="en-US" sz="2000" dirty="0"/>
          </a:p>
          <a:p>
            <a:pPr lvl="2" eaLnBrk="1" hangingPunct="1"/>
            <a:r>
              <a:rPr lang="en-US" sz="2000" dirty="0"/>
              <a:t>Archery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Gameplay features</a:t>
            </a:r>
          </a:p>
          <a:p>
            <a:pPr lvl="1" eaLnBrk="1" hangingPunct="1"/>
            <a:r>
              <a:rPr lang="en-US" sz="2200" dirty="0"/>
              <a:t>Produce a </a:t>
            </a:r>
            <a:r>
              <a:rPr lang="en-US" sz="2200" i="1" dirty="0">
                <a:solidFill>
                  <a:srgbClr val="990033"/>
                </a:solidFill>
              </a:rPr>
              <a:t>measure</a:t>
            </a:r>
            <a:r>
              <a:rPr lang="en-US" sz="2200" dirty="0"/>
              <a:t> of  </a:t>
            </a:r>
            <a:r>
              <a:rPr lang="en-US" sz="2200" i="1" dirty="0">
                <a:solidFill>
                  <a:srgbClr val="990033"/>
                </a:solidFill>
              </a:rPr>
              <a:t>physical skill</a:t>
            </a:r>
            <a:r>
              <a:rPr lang="en-US" sz="2200" dirty="0"/>
              <a:t> by </a:t>
            </a:r>
            <a:r>
              <a:rPr lang="en-US" sz="2200" i="1" dirty="0">
                <a:solidFill>
                  <a:srgbClr val="990033"/>
                </a:solidFill>
              </a:rPr>
              <a:t>competition</a:t>
            </a:r>
            <a:r>
              <a:rPr lang="en-US" sz="2200" dirty="0"/>
              <a:t> against other person</a:t>
            </a:r>
          </a:p>
          <a:p>
            <a:pPr lvl="1" eaLnBrk="1" hangingPunct="1"/>
            <a:endParaRPr lang="en-US" sz="2200" dirty="0">
              <a:latin typeface="Lucida Bright" charset="0"/>
            </a:endParaRPr>
          </a:p>
        </p:txBody>
      </p:sp>
      <p:pic>
        <p:nvPicPr>
          <p:cNvPr id="9220" name="Picture 4" descr="stone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87" y="1602581"/>
            <a:ext cx="3324225" cy="1381125"/>
          </a:xfrm>
          <a:noFill/>
        </p:spPr>
      </p:pic>
      <p:pic>
        <p:nvPicPr>
          <p:cNvPr id="9221" name="Picture 5" descr="wrestle-gree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75" y="3808413"/>
            <a:ext cx="3371850" cy="2181225"/>
          </a:xfrm>
          <a:noFill/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34A8DF-0417-49AC-BBD2-C40B7655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9FC394-9AA9-4025-9555-546A135C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4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8E6191-6CE2-4514-9354-3071AD68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93046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0595"/>
            <a:ext cx="10972800" cy="1139825"/>
          </a:xfrm>
        </p:spPr>
        <p:txBody>
          <a:bodyPr/>
          <a:lstStyle/>
          <a:p>
            <a:pPr eaLnBrk="1" hangingPunct="1"/>
            <a:r>
              <a:rPr lang="en-US" sz="3800" dirty="0"/>
              <a:t>First Games? </a:t>
            </a:r>
            <a:r>
              <a:rPr lang="en-US" sz="3400" dirty="0"/>
              <a:t>Divination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600201"/>
            <a:ext cx="5966884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Randomizers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Objects used for divination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Staves found in Tutankhamen</a:t>
            </a:r>
            <a:r>
              <a:rPr lang="ja-JP" altLang="en-US" sz="2000" dirty="0"/>
              <a:t>’</a:t>
            </a:r>
            <a:r>
              <a:rPr lang="en-US" sz="2000" dirty="0"/>
              <a:t>s tomb (~1323 BC) together with game board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Similar staves found in the royal tombs at Ur together with another game board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 Ching divination (~1000 BC)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Gameplay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Produce a </a:t>
            </a:r>
            <a:r>
              <a:rPr lang="en-US" sz="2000" i="1" dirty="0">
                <a:solidFill>
                  <a:srgbClr val="990033"/>
                </a:solidFill>
              </a:rPr>
              <a:t>random outcome</a:t>
            </a:r>
            <a:r>
              <a:rPr lang="en-US" sz="2000" dirty="0">
                <a:solidFill>
                  <a:srgbClr val="DC081C"/>
                </a:solidFill>
              </a:rPr>
              <a:t> </a:t>
            </a:r>
            <a:r>
              <a:rPr lang="en-US" sz="2000" dirty="0"/>
              <a:t>within </a:t>
            </a:r>
            <a:r>
              <a:rPr lang="en-US" sz="2000" i="1" dirty="0">
                <a:solidFill>
                  <a:srgbClr val="990033"/>
                </a:solidFill>
              </a:rPr>
              <a:t>well-defined limits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990033"/>
                </a:solidFill>
              </a:rPr>
              <a:t>clear states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Lucida Bright" charset="0"/>
            </a:endParaRPr>
          </a:p>
        </p:txBody>
      </p:sp>
      <p:pic>
        <p:nvPicPr>
          <p:cNvPr id="10244" name="Picture 4" descr="ic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733" y="2255838"/>
            <a:ext cx="4910667" cy="2762250"/>
          </a:xfr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76484" y="5362575"/>
            <a:ext cx="5376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Source:</a:t>
            </a:r>
          </a:p>
          <a:p>
            <a:pPr eaLnBrk="1" hangingPunct="1"/>
            <a:r>
              <a:rPr lang="en-US" sz="1400"/>
              <a:t>Parlett, David, </a:t>
            </a:r>
            <a:r>
              <a:rPr lang="en-US" sz="1400" i="1"/>
              <a:t>The Oxford History of Board Games</a:t>
            </a:r>
            <a:r>
              <a:rPr lang="en-US" sz="1400"/>
              <a:t>, Oxford University Press, 1999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0723A3-4C6D-4F37-9B8C-93963E3C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C1A335-374C-4806-B9C8-DA6F14B6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5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E220F0-247F-483E-AAE6-432A6B24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09181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33074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First Organized Games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036" y="1285921"/>
            <a:ext cx="5966884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Gladiator Games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Celebrate battles at funeral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Changed when Julius Caesar organized games in honor of his father and then his daughter  </a:t>
            </a:r>
            <a:endParaRPr lang="en-US" sz="23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Religious festivals</a:t>
            </a:r>
          </a:p>
          <a:p>
            <a:pPr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Olympic Games, 776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Judges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Truces between countries,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Participants status as religious pilgrims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Lucida Bright" charset="0"/>
            </a:endParaRPr>
          </a:p>
        </p:txBody>
      </p:sp>
      <p:pic>
        <p:nvPicPr>
          <p:cNvPr id="11268" name="Picture 4" descr="coll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6968" y="1341438"/>
            <a:ext cx="3367617" cy="2322512"/>
          </a:xfrm>
          <a:noFill/>
        </p:spPr>
      </p:pic>
      <p:pic>
        <p:nvPicPr>
          <p:cNvPr id="11269" name="Picture 5" descr="olymp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3808413"/>
            <a:ext cx="3257550" cy="2181225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6E5855-D6D9-4953-9C3F-91B5C526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828ED8-212E-4F74-B1BD-D98B60B5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6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6DBE44-51F9-4B2B-BC63-A0469A6D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32027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051" y="307890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Dice Games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348" y="1266391"/>
            <a:ext cx="53848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Inventors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Lydians of Asia according to Herodotus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Predecessors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Binary Lots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Astragals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Depicted ~800 BC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Gameplay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Provide </a:t>
            </a:r>
            <a:r>
              <a:rPr lang="en-US" sz="1800" i="1" dirty="0">
                <a:solidFill>
                  <a:srgbClr val="990033"/>
                </a:solidFill>
              </a:rPr>
              <a:t>variety of ranges</a:t>
            </a:r>
            <a:r>
              <a:rPr lang="en-US" sz="1800" dirty="0">
                <a:solidFill>
                  <a:srgbClr val="DC081C"/>
                </a:solidFill>
              </a:rPr>
              <a:t> </a:t>
            </a:r>
            <a:r>
              <a:rPr lang="en-US" sz="1800" dirty="0"/>
              <a:t>for randomizers and tie results to abstract measures – </a:t>
            </a:r>
            <a:r>
              <a:rPr lang="en-US" sz="1800" i="1" dirty="0">
                <a:solidFill>
                  <a:srgbClr val="990033"/>
                </a:solidFill>
              </a:rPr>
              <a:t>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i="1" dirty="0">
                <a:solidFill>
                  <a:srgbClr val="990033"/>
                </a:solidFill>
              </a:rPr>
              <a:t>Meta game</a:t>
            </a:r>
            <a:r>
              <a:rPr lang="en-US" sz="1800" dirty="0">
                <a:solidFill>
                  <a:srgbClr val="DC081C"/>
                </a:solidFill>
              </a:rPr>
              <a:t> </a:t>
            </a:r>
            <a:r>
              <a:rPr lang="en-US" sz="1800" dirty="0"/>
              <a:t>– betting on outcome (but equally possible from sports)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Will of the gods - not taxed!</a:t>
            </a:r>
          </a:p>
        </p:txBody>
      </p:sp>
      <p:pic>
        <p:nvPicPr>
          <p:cNvPr id="12293" name="Picture 5" descr="astrag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5609" y="1145339"/>
            <a:ext cx="4813300" cy="1711325"/>
          </a:xfrm>
          <a:noFill/>
        </p:spPr>
      </p:pic>
      <p:pic>
        <p:nvPicPr>
          <p:cNvPr id="12292" name="Picture 4" descr="di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5744" y="2912619"/>
            <a:ext cx="3073400" cy="1728787"/>
          </a:xfrm>
          <a:noFill/>
        </p:spPr>
      </p:pic>
      <p:pic>
        <p:nvPicPr>
          <p:cNvPr id="12294" name="Picture 6" descr="dice_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52" y="4767041"/>
            <a:ext cx="260138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986991B-6200-44B7-9E0A-18BE4AE8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FFC01-F126-4EC7-A4FA-1B24CADB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7</a:t>
            </a:fld>
            <a:endParaRPr lang="en-N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DDBC62-9804-4DDD-8A2B-0225AEE5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422019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177" y="357766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Board Games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46732"/>
            <a:ext cx="5384800" cy="5059363"/>
          </a:xfrm>
        </p:spPr>
        <p:txBody>
          <a:bodyPr/>
          <a:lstStyle/>
          <a:p>
            <a:pPr eaLnBrk="1" hangingPunct="1"/>
            <a:r>
              <a:rPr lang="en-US" sz="2600" dirty="0"/>
              <a:t>Origins</a:t>
            </a:r>
          </a:p>
          <a:p>
            <a:pPr lvl="1" eaLnBrk="1" hangingPunct="1"/>
            <a:r>
              <a:rPr lang="en-US" sz="2200" dirty="0"/>
              <a:t>traced to keeping track of player</a:t>
            </a:r>
            <a:r>
              <a:rPr lang="ja-JP" altLang="en-US" sz="2200" dirty="0"/>
              <a:t>’</a:t>
            </a:r>
            <a:r>
              <a:rPr lang="en-US" sz="2200" dirty="0"/>
              <a:t>s scores in dice games</a:t>
            </a:r>
          </a:p>
          <a:p>
            <a:pPr lvl="1" eaLnBrk="1" hangingPunct="1"/>
            <a:endParaRPr lang="en-US" sz="2200" dirty="0"/>
          </a:p>
          <a:p>
            <a:pPr eaLnBrk="1" hangingPunct="1"/>
            <a:r>
              <a:rPr lang="en-US" sz="2600" dirty="0"/>
              <a:t>Gameplay features</a:t>
            </a:r>
          </a:p>
          <a:p>
            <a:pPr lvl="1" eaLnBrk="1" hangingPunct="1"/>
            <a:r>
              <a:rPr lang="en-US" sz="2200" dirty="0"/>
              <a:t>Introduced </a:t>
            </a:r>
            <a:r>
              <a:rPr lang="en-US" sz="2200" i="1" dirty="0">
                <a:solidFill>
                  <a:srgbClr val="990033"/>
                </a:solidFill>
              </a:rPr>
              <a:t>game token</a:t>
            </a:r>
            <a:r>
              <a:rPr lang="en-US" sz="2200" dirty="0"/>
              <a:t> to maintain </a:t>
            </a:r>
            <a:r>
              <a:rPr lang="en-US" sz="2200" i="1" dirty="0">
                <a:solidFill>
                  <a:srgbClr val="990033"/>
                </a:solidFill>
              </a:rPr>
              <a:t>game state</a:t>
            </a:r>
          </a:p>
          <a:p>
            <a:pPr lvl="1" eaLnBrk="1" hangingPunct="1"/>
            <a:r>
              <a:rPr lang="en-US" sz="2200" i="1" dirty="0">
                <a:solidFill>
                  <a:srgbClr val="990033"/>
                </a:solidFill>
              </a:rPr>
              <a:t>Linked series of actions</a:t>
            </a:r>
            <a:r>
              <a:rPr lang="en-US" sz="2200" dirty="0">
                <a:solidFill>
                  <a:srgbClr val="DC081C"/>
                </a:solidFill>
              </a:rPr>
              <a:t> </a:t>
            </a:r>
            <a:r>
              <a:rPr lang="en-US" sz="2200" dirty="0"/>
              <a:t>to randomized values to manipulate </a:t>
            </a:r>
            <a:r>
              <a:rPr lang="en-US" sz="2200" i="1" dirty="0">
                <a:solidFill>
                  <a:srgbClr val="990033"/>
                </a:solidFill>
              </a:rPr>
              <a:t>game state</a:t>
            </a:r>
          </a:p>
        </p:txBody>
      </p:sp>
      <p:pic>
        <p:nvPicPr>
          <p:cNvPr id="13318" name="Picture 6" descr="keepingsco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708" y="1306991"/>
            <a:ext cx="2178051" cy="2189163"/>
          </a:xfrm>
          <a:noFill/>
        </p:spPr>
      </p:pic>
      <p:pic>
        <p:nvPicPr>
          <p:cNvPr id="13316" name="Picture 4" descr="yahtze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3067" y="1557338"/>
            <a:ext cx="3175000" cy="1809750"/>
          </a:xfrm>
          <a:noFill/>
        </p:spPr>
      </p:pic>
      <p:pic>
        <p:nvPicPr>
          <p:cNvPr id="13317" name="Picture 5" descr="snak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1" y="3565526"/>
            <a:ext cx="352001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EB8B8D-3802-449A-AFC2-84255AD0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A0DAD-B7AE-49AE-B847-67400982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8</a:t>
            </a:fld>
            <a:endParaRPr lang="en-NZ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8E30D6-D517-4262-80CD-A1A3F073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26171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738" y="357768"/>
            <a:ext cx="10972800" cy="792162"/>
          </a:xfrm>
        </p:spPr>
        <p:txBody>
          <a:bodyPr/>
          <a:lstStyle/>
          <a:p>
            <a:pPr eaLnBrk="1" hangingPunct="1"/>
            <a:r>
              <a:rPr lang="en-US" dirty="0"/>
              <a:t>Racing games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600201"/>
            <a:ext cx="5966884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Interpreting movement on board as physical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Ludo (from </a:t>
            </a:r>
            <a:r>
              <a:rPr lang="en-US" sz="1800" dirty="0" err="1"/>
              <a:t>Pachisi</a:t>
            </a:r>
            <a:r>
              <a:rPr lang="en-US" sz="1800" dirty="0"/>
              <a:t>, ~700 BC)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Backgammon (from Senet &amp; </a:t>
            </a:r>
            <a:r>
              <a:rPr lang="en-US" sz="1800" dirty="0" err="1"/>
              <a:t>Mehen</a:t>
            </a:r>
            <a:r>
              <a:rPr lang="en-US" sz="1800" dirty="0"/>
              <a:t>, 2650+ BC)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Gameplay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Introduction of the concept of a </a:t>
            </a:r>
            <a:r>
              <a:rPr lang="en-US" sz="1800" i="1" dirty="0">
                <a:solidFill>
                  <a:srgbClr val="990033"/>
                </a:solidFill>
              </a:rPr>
              <a:t>game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Introduction of </a:t>
            </a:r>
            <a:r>
              <a:rPr lang="en-US" sz="1800" i="1" dirty="0">
                <a:solidFill>
                  <a:srgbClr val="990033"/>
                </a:solidFill>
              </a:rPr>
              <a:t>several game tokens</a:t>
            </a:r>
            <a:r>
              <a:rPr lang="en-US" sz="1800" dirty="0"/>
              <a:t> controlled by one player introduced </a:t>
            </a:r>
            <a:r>
              <a:rPr lang="en-US" sz="1800" i="1" dirty="0">
                <a:solidFill>
                  <a:srgbClr val="990033"/>
                </a:solidFill>
              </a:rPr>
              <a:t>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>
                <a:solidFill>
                  <a:srgbClr val="990033"/>
                </a:solidFill>
              </a:rPr>
              <a:t>Capturing</a:t>
            </a:r>
            <a:r>
              <a:rPr lang="en-US" sz="1800" dirty="0"/>
              <a:t> other tokens meant that effects of changing one part of the game state by have additional effects – </a:t>
            </a:r>
            <a:r>
              <a:rPr lang="en-US" sz="1800" i="1" dirty="0">
                <a:solidFill>
                  <a:srgbClr val="990033"/>
                </a:solidFill>
              </a:rPr>
              <a:t>abstract events</a:t>
            </a:r>
          </a:p>
        </p:txBody>
      </p:sp>
      <p:pic>
        <p:nvPicPr>
          <p:cNvPr id="14340" name="Picture 4" descr="lud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37" y="1202531"/>
            <a:ext cx="3286125" cy="2181225"/>
          </a:xfrm>
        </p:spPr>
      </p:pic>
      <p:pic>
        <p:nvPicPr>
          <p:cNvPr id="14341" name="Picture 5" descr="backgamm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3808413"/>
            <a:ext cx="2971800" cy="2181225"/>
          </a:xfr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658E9F-0CB2-411A-A12C-7D5132EB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9418" y="6356351"/>
            <a:ext cx="3052233" cy="365125"/>
          </a:xfrm>
        </p:spPr>
        <p:txBody>
          <a:bodyPr/>
          <a:lstStyle/>
          <a:p>
            <a:fld id="{BC3EDEFD-B862-42B1-AA08-F7286C107586}" type="datetime1">
              <a:rPr lang="en-NZ" smtClean="0"/>
              <a:t>20/09/20</a:t>
            </a:fld>
            <a:endParaRPr lang="en-NZ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953D7C-0580-449A-B136-384714EF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356351"/>
            <a:ext cx="2641600" cy="365125"/>
          </a:xfrm>
        </p:spPr>
        <p:txBody>
          <a:bodyPr/>
          <a:lstStyle/>
          <a:p>
            <a:fld id="{BF18C196-3ABE-43C0-9E5E-32D62974A7DC}" type="slidenum">
              <a:rPr lang="en-NZ" smtClean="0"/>
              <a:t>9</a:t>
            </a:fld>
            <a:endParaRPr lang="en-N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C1115D6-BDF5-4041-8E79-129A6708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/>
          <a:lstStyle/>
          <a:p>
            <a:r>
              <a:rPr lang="en-NZ" dirty="0"/>
              <a:t>COMPSCI 111 - Lecture 25</a:t>
            </a:r>
          </a:p>
        </p:txBody>
      </p:sp>
    </p:spTree>
    <p:extLst>
      <p:ext uri="{BB962C8B-B14F-4D97-AF65-F5344CB8AC3E}">
        <p14:creationId xmlns:p14="http://schemas.microsoft.com/office/powerpoint/2010/main" val="370717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C5C564-FE0F-4E37-83AF-E856E5E2C835}" vid="{9EDA49CA-7C5B-46C3-9D15-62A328A8BA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35602</TotalTime>
  <Words>969</Words>
  <Application>Microsoft Macintosh PowerPoint</Application>
  <PresentationFormat>Widescreen</PresentationFormat>
  <Paragraphs>251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Lucida Bright</vt:lpstr>
      <vt:lpstr>Tahoma</vt:lpstr>
      <vt:lpstr>Wingdings</vt:lpstr>
      <vt:lpstr>Wingdings 3</vt:lpstr>
      <vt:lpstr>Theme1</vt:lpstr>
      <vt:lpstr>Games I An Introduction</vt:lpstr>
      <vt:lpstr>Definitions: Play</vt:lpstr>
      <vt:lpstr>Definitions: Game</vt:lpstr>
      <vt:lpstr>First Games? Sport</vt:lpstr>
      <vt:lpstr>First Games? Divination</vt:lpstr>
      <vt:lpstr>First Organized Games</vt:lpstr>
      <vt:lpstr>Dice Games</vt:lpstr>
      <vt:lpstr>Board Games</vt:lpstr>
      <vt:lpstr>Racing games</vt:lpstr>
      <vt:lpstr>Perfect Information Games (non-stochastic)</vt:lpstr>
      <vt:lpstr>Imperfect Information Games (stochastic)</vt:lpstr>
      <vt:lpstr>Skill Games</vt:lpstr>
      <vt:lpstr>Tabletop or Miniature Games</vt:lpstr>
      <vt:lpstr>Card Games</vt:lpstr>
      <vt:lpstr>Collectable Card Games</vt:lpstr>
      <vt:lpstr>Roleplaying Games</vt:lpstr>
      <vt:lpstr>Live-Action Roleplaying Games</vt:lpstr>
      <vt:lpstr>Novelty Games</vt:lpstr>
      <vt:lpstr>Pinball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Game Design</dc:title>
  <dc:creator>Damir Azhar</dc:creator>
  <cp:lastModifiedBy>Patricia Riddle</cp:lastModifiedBy>
  <cp:revision>108</cp:revision>
  <cp:lastPrinted>2019-10-06T08:57:30Z</cp:lastPrinted>
  <dcterms:created xsi:type="dcterms:W3CDTF">2016-08-22T03:51:25Z</dcterms:created>
  <dcterms:modified xsi:type="dcterms:W3CDTF">2020-09-22T08:15:08Z</dcterms:modified>
</cp:coreProperties>
</file>