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3" r:id="rId5"/>
    <p:sldId id="269" r:id="rId6"/>
    <p:sldId id="267" r:id="rId7"/>
    <p:sldId id="264" r:id="rId8"/>
    <p:sldId id="265" r:id="rId9"/>
    <p:sldId id="266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68427" autoAdjust="0"/>
  </p:normalViewPr>
  <p:slideViewPr>
    <p:cSldViewPr snapToGrid="0">
      <p:cViewPr varScale="1">
        <p:scale>
          <a:sx n="79" d="100"/>
          <a:sy n="79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09952-B1B7-4782-853F-1F918C441684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963A-A347-41A5-8DBD-77A62029DC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04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NZ" dirty="0" err="1" smtClean="0"/>
              <a:t>Im</a:t>
            </a:r>
            <a:r>
              <a:rPr lang="en-NZ" baseline="0" dirty="0" smtClean="0"/>
              <a:t> working with Opus International Consultants in developing a web-based platform which will allow clients to perform VR walkthroughs within 3D models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3C1D-E444-4CA0-A006-035545D8514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1111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 smtClean="0"/>
              <a:t>~ 0:40</a:t>
            </a:r>
          </a:p>
          <a:p>
            <a:endParaRPr lang="en-NZ" dirty="0" smtClean="0"/>
          </a:p>
          <a:p>
            <a:r>
              <a:rPr lang="en-NZ" b="1" dirty="0" smtClean="0"/>
              <a:t>Now I will just quickly outline what I’ve gained from this project</a:t>
            </a:r>
          </a:p>
          <a:p>
            <a:endParaRPr lang="en-NZ" dirty="0" smtClean="0"/>
          </a:p>
          <a:p>
            <a:r>
              <a:rPr lang="en-NZ" dirty="0" smtClean="0"/>
              <a:t>- Experience in following client requirements (Opus) to implement a potentially commercial architecture</a:t>
            </a:r>
          </a:p>
          <a:p>
            <a:r>
              <a:rPr lang="en-NZ" dirty="0" smtClean="0"/>
              <a:t>- Experience with cutting-edge web-based technologies for the implementation of a novel </a:t>
            </a:r>
            <a:r>
              <a:rPr lang="en-NZ" dirty="0" err="1" smtClean="0"/>
              <a:t>WebVR</a:t>
            </a:r>
            <a:r>
              <a:rPr lang="en-NZ" dirty="0" smtClean="0"/>
              <a:t> platform</a:t>
            </a:r>
          </a:p>
          <a:p>
            <a:r>
              <a:rPr lang="en-NZ" dirty="0" smtClean="0"/>
              <a:t>- A robust multi-platform application which has potential to be used in many types of industries</a:t>
            </a:r>
          </a:p>
          <a:p>
            <a:r>
              <a:rPr lang="en-NZ" dirty="0" smtClean="0"/>
              <a:t>- Something to put onto my CV for potential employers</a:t>
            </a:r>
          </a:p>
          <a:p>
            <a:pPr marL="0" indent="0">
              <a:buFontTx/>
              <a:buNone/>
            </a:pPr>
            <a:endParaRPr lang="en-N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Opus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purposes of Opus, this platform can allow their clients to view and 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walkthrough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3D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 from the freedom of their homes </a:t>
            </a:r>
          </a:p>
          <a:p>
            <a:pPr marL="171450" indent="-171450"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allow clients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 better sense of scal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they walk through that model in 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(using their 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too. </a:t>
            </a:r>
          </a:p>
          <a:p>
            <a:pPr marL="171450" indent="-171450">
              <a:buFontTx/>
              <a:buChar char="-"/>
            </a:pPr>
            <a:r>
              <a:rPr lang="en-N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Addionally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the use of GUI controls,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client can fine tune the parameters of the actual building/structure of interest, thus allowing them to make a well-informed decision whether to proceed to construction or not.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707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- Full project details available in report (feel free to ask)</a:t>
            </a:r>
          </a:p>
          <a:p>
            <a:endParaRPr lang="en-NZ" dirty="0" smtClean="0"/>
          </a:p>
          <a:p>
            <a:r>
              <a:rPr lang="en-NZ" dirty="0" smtClean="0"/>
              <a:t>~ 12 mins (without</a:t>
            </a:r>
            <a:r>
              <a:rPr lang="en-NZ" baseline="0" dirty="0" smtClean="0"/>
              <a:t> demo)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117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 smtClean="0"/>
              <a:t>~ 0:40</a:t>
            </a:r>
          </a:p>
          <a:p>
            <a:endParaRPr lang="en-NZ" dirty="0" smtClean="0"/>
          </a:p>
          <a:p>
            <a:r>
              <a:rPr lang="en-NZ" b="1" dirty="0" err="1" smtClean="0"/>
              <a:t>WebVR</a:t>
            </a:r>
            <a:r>
              <a:rPr lang="en-NZ" b="1" baseline="0" dirty="0" smtClean="0"/>
              <a:t> architecture:</a:t>
            </a:r>
            <a:endParaRPr lang="en-NZ" b="1" dirty="0" smtClean="0"/>
          </a:p>
          <a:p>
            <a:r>
              <a:rPr lang="en-NZ" dirty="0" smtClean="0"/>
              <a:t>The application will allow users</a:t>
            </a:r>
            <a:r>
              <a:rPr lang="en-NZ" baseline="0" dirty="0" smtClean="0"/>
              <a:t> </a:t>
            </a:r>
            <a:r>
              <a:rPr lang="en-NZ" dirty="0" smtClean="0"/>
              <a:t>to perform VR walkthroughs within 3D models via utilizing a smartphone and the Google Cardboard headset</a:t>
            </a:r>
          </a:p>
          <a:p>
            <a:pPr marL="171450" indent="-171450">
              <a:buFontTx/>
              <a:buChar char="-"/>
            </a:pPr>
            <a:r>
              <a:rPr lang="en-NZ" dirty="0" smtClean="0"/>
              <a:t>The</a:t>
            </a:r>
            <a:r>
              <a:rPr lang="en-NZ" baseline="0" dirty="0" smtClean="0"/>
              <a:t> solution will be </a:t>
            </a:r>
            <a:r>
              <a:rPr lang="en-NZ" baseline="0" dirty="0" err="1" smtClean="0"/>
              <a:t>pluginless</a:t>
            </a:r>
            <a:r>
              <a:rPr lang="en-NZ" baseline="0" dirty="0" smtClean="0"/>
              <a:t>, so it wont require the client do download anything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All they will have to do is visit the webpage on their PC or mobile device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very powerful tool for conveying visual information to users</a:t>
            </a:r>
          </a:p>
          <a:p>
            <a:pPr marL="171450" lvl="0" indent="-171450">
              <a:buFontTx/>
              <a:buChar char="-"/>
            </a:pPr>
            <a:endParaRPr lang="en-NZ" dirty="0" smtClean="0"/>
          </a:p>
          <a:p>
            <a:endParaRPr lang="en-NZ" dirty="0" smtClean="0"/>
          </a:p>
          <a:p>
            <a:r>
              <a:rPr lang="en-NZ" b="1" dirty="0" smtClean="0"/>
              <a:t>VR team:</a:t>
            </a:r>
          </a:p>
          <a:p>
            <a:pPr marL="171450" indent="-171450">
              <a:buFontTx/>
              <a:buChar char="-"/>
            </a:pPr>
            <a:r>
              <a:rPr lang="en-NZ" dirty="0" smtClean="0"/>
              <a:t>I am closely working with the Opus</a:t>
            </a:r>
            <a:r>
              <a:rPr lang="en-NZ" baseline="0" dirty="0" smtClean="0"/>
              <a:t> </a:t>
            </a:r>
            <a:r>
              <a:rPr lang="en-NZ" dirty="0" smtClean="0"/>
              <a:t>VR team </a:t>
            </a:r>
            <a:endParaRPr lang="en-NZ" baseline="0" dirty="0" smtClean="0"/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Based on the success of this </a:t>
            </a:r>
            <a:r>
              <a:rPr lang="en-NZ" baseline="0" dirty="0" err="1" smtClean="0"/>
              <a:t>WebVR</a:t>
            </a:r>
            <a:r>
              <a:rPr lang="en-NZ" baseline="0" dirty="0" smtClean="0"/>
              <a:t> solution, it has potential to be used as commercial software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3C1D-E444-4CA0-A006-035545D8514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081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~ </a:t>
            </a:r>
            <a:r>
              <a:rPr lang="en-NZ" b="1" dirty="0" smtClean="0"/>
              <a:t>1:20 (80s)</a:t>
            </a:r>
            <a:endParaRPr lang="en-NZ" b="1" baseline="0" dirty="0" smtClean="0"/>
          </a:p>
          <a:p>
            <a:endParaRPr lang="en-NZ" baseline="0" dirty="0" smtClean="0"/>
          </a:p>
          <a:p>
            <a:r>
              <a:rPr lang="en-NZ" b="1" baseline="0" dirty="0" smtClean="0"/>
              <a:t>Motivation: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Next big thing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8/10 large companies are invested in VR – includes Google, Samsung , Apple and Microsoft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So this motivates me to work on such new technologies which have a promising future</a:t>
            </a:r>
          </a:p>
          <a:p>
            <a:endParaRPr lang="en-NZ" baseline="0" dirty="0"/>
          </a:p>
          <a:p>
            <a:r>
              <a:rPr lang="en-NZ" b="1" baseline="0" dirty="0"/>
              <a:t>Technologies</a:t>
            </a:r>
          </a:p>
          <a:p>
            <a:r>
              <a:rPr lang="en-NZ" baseline="0" dirty="0" smtClean="0"/>
              <a:t>- </a:t>
            </a:r>
            <a:r>
              <a:rPr lang="en-NZ" baseline="0" dirty="0"/>
              <a:t>HTML, CSS, </a:t>
            </a:r>
            <a:r>
              <a:rPr lang="en-NZ" baseline="0" dirty="0" err="1"/>
              <a:t>Javascript</a:t>
            </a:r>
            <a:endParaRPr lang="en-NZ" baseline="0" dirty="0"/>
          </a:p>
          <a:p>
            <a:pPr marL="171450" indent="-171450">
              <a:buFontTx/>
              <a:buChar char="-"/>
            </a:pPr>
            <a:r>
              <a:rPr lang="en-NZ" baseline="0" dirty="0" err="1" smtClean="0"/>
              <a:t>WebGL</a:t>
            </a:r>
            <a:r>
              <a:rPr lang="en-NZ" baseline="0" dirty="0" smtClean="0"/>
              <a:t> – Allows you to render complex 3D graphics via utilizing the GPU on the webpage without the use of any plugins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Multi-platform so it will scale with many systems</a:t>
            </a:r>
            <a:endParaRPr lang="en-NZ" baseline="0" dirty="0"/>
          </a:p>
          <a:p>
            <a:pPr marL="171450" indent="-171450">
              <a:buFontTx/>
              <a:buChar char="-"/>
            </a:pPr>
            <a:r>
              <a:rPr lang="en-NZ" baseline="0" dirty="0" err="1" smtClean="0"/>
              <a:t>ThreeJS</a:t>
            </a:r>
            <a:endParaRPr lang="en-NZ" baseline="0" dirty="0" smtClean="0"/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A open-source library on top of </a:t>
            </a:r>
            <a:r>
              <a:rPr lang="en-NZ" baseline="0" dirty="0" err="1" smtClean="0"/>
              <a:t>WebGL</a:t>
            </a:r>
            <a:r>
              <a:rPr lang="en-NZ" baseline="0" dirty="0" smtClean="0"/>
              <a:t> which abstracts much of the complicated </a:t>
            </a:r>
            <a:r>
              <a:rPr lang="en-NZ" baseline="0" dirty="0" err="1" smtClean="0"/>
              <a:t>WebGL</a:t>
            </a:r>
            <a:r>
              <a:rPr lang="en-NZ" baseline="0" dirty="0" smtClean="0"/>
              <a:t> code while still maintaining its performance</a:t>
            </a:r>
          </a:p>
          <a:p>
            <a:pPr marL="1085850" lvl="2" indent="-171450">
              <a:buFontTx/>
              <a:buChar char="-"/>
            </a:pPr>
            <a:r>
              <a:rPr lang="en-NZ" baseline="0" dirty="0" err="1" smtClean="0"/>
              <a:t>WebGL</a:t>
            </a:r>
            <a:r>
              <a:rPr lang="en-NZ" baseline="0" dirty="0" smtClean="0"/>
              <a:t> is still run under the hood</a:t>
            </a:r>
          </a:p>
          <a:p>
            <a:pPr marL="1085850" lvl="2" indent="-171450">
              <a:buFontTx/>
              <a:buChar char="-"/>
            </a:pPr>
            <a:r>
              <a:rPr lang="en-NZ" baseline="0" dirty="0" smtClean="0"/>
              <a:t>The </a:t>
            </a:r>
            <a:r>
              <a:rPr lang="en-NZ" baseline="0" dirty="0" err="1" smtClean="0"/>
              <a:t>WebVR</a:t>
            </a:r>
            <a:r>
              <a:rPr lang="en-NZ" baseline="0" dirty="0" smtClean="0"/>
              <a:t> platform heavily utilizes 3JS</a:t>
            </a:r>
          </a:p>
          <a:p>
            <a:pPr marL="1085850" lvl="2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r>
              <a:rPr lang="en-NZ" baseline="0" dirty="0" smtClean="0"/>
              <a:t>I defined a 6-step implementation workflow which assist me in implementing the </a:t>
            </a:r>
            <a:r>
              <a:rPr lang="en-NZ" baseline="0" dirty="0" err="1" smtClean="0"/>
              <a:t>WebVR</a:t>
            </a:r>
            <a:r>
              <a:rPr lang="en-NZ" baseline="0" dirty="0" smtClean="0"/>
              <a:t> solution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908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NZ" b="1" baseline="0" dirty="0" smtClean="0"/>
              <a:t>~ 1:20 (80s)</a:t>
            </a:r>
          </a:p>
          <a:p>
            <a:pPr marL="0" indent="0">
              <a:buFontTx/>
              <a:buNone/>
            </a:pPr>
            <a:endParaRPr lang="en-NZ" baseline="0" dirty="0" smtClean="0"/>
          </a:p>
          <a:p>
            <a:pPr marL="0" indent="0">
              <a:buFontTx/>
              <a:buNone/>
            </a:pPr>
            <a:r>
              <a:rPr lang="en-NZ" baseline="0" dirty="0" smtClean="0"/>
              <a:t>The workflow was broken down into 6 milestones which were used to implement the </a:t>
            </a:r>
            <a:r>
              <a:rPr lang="en-NZ" baseline="0" dirty="0" err="1" smtClean="0"/>
              <a:t>WebVR</a:t>
            </a:r>
            <a:r>
              <a:rPr lang="en-NZ" baseline="0" dirty="0" smtClean="0"/>
              <a:t> solution: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The first was to initialize a scene and render a 3D object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The second was to load in a 3D model onto the webpage</a:t>
            </a:r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Both these steps were covered in the mid-year seminar</a:t>
            </a:r>
          </a:p>
          <a:p>
            <a:pPr marL="171450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r>
              <a:rPr lang="en-NZ" baseline="0" dirty="0" smtClean="0"/>
              <a:t>The next step is to implement player controls to navigate the scene on PC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This also includes implementing important features such as keyboard and mouse support and also physics </a:t>
            </a:r>
          </a:p>
          <a:p>
            <a:pPr marL="1085850" lvl="2" indent="-171450">
              <a:buFontTx/>
              <a:buChar char="-"/>
            </a:pPr>
            <a:r>
              <a:rPr lang="en-NZ" baseline="0" dirty="0" smtClean="0"/>
              <a:t>Which incorporates both gravity and collision detection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The next step is to extend the support to mobile platforms so we can view the scene within the Google Cardboard headset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Once we are able to do that, we must implement mobile controls which will allow the user to </a:t>
            </a:r>
            <a:r>
              <a:rPr lang="en-NZ" baseline="0" dirty="0" err="1" smtClean="0"/>
              <a:t>walkthough</a:t>
            </a:r>
            <a:r>
              <a:rPr lang="en-NZ" baseline="0" dirty="0" smtClean="0"/>
              <a:t> the scene in mobile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It must be noted that the Google Cardboard has limited interactivity, so we can only use 1 button for movement</a:t>
            </a:r>
          </a:p>
          <a:p>
            <a:pPr marL="171450" lvl="0" indent="-171450">
              <a:buFontTx/>
              <a:buChar char="-"/>
            </a:pPr>
            <a:r>
              <a:rPr lang="en-NZ" baseline="0" dirty="0" smtClean="0"/>
              <a:t>The final step is to implement a GUI which will give users dynamic control over elements within the scene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This basically will allow the VR team to adjust scene parameter and save and load scenes without being required to read code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78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 smtClean="0"/>
              <a:t>About ~5</a:t>
            </a:r>
            <a:r>
              <a:rPr lang="en-NZ" b="1" baseline="0" dirty="0" smtClean="0"/>
              <a:t> mins max</a:t>
            </a:r>
            <a:endParaRPr lang="en-NZ" b="1" dirty="0" smtClean="0"/>
          </a:p>
          <a:p>
            <a:endParaRPr lang="en-NZ" b="1" dirty="0" smtClean="0"/>
          </a:p>
          <a:p>
            <a:r>
              <a:rPr lang="en-NZ" b="1" dirty="0" smtClean="0"/>
              <a:t>~ 0:10</a:t>
            </a:r>
          </a:p>
          <a:p>
            <a:r>
              <a:rPr lang="en-NZ" dirty="0" smtClean="0"/>
              <a:t>- I will now demonstrate a live demo with the following 3D model – provided by Opus VR team</a:t>
            </a:r>
          </a:p>
          <a:p>
            <a:endParaRPr lang="en-NZ" dirty="0" smtClean="0"/>
          </a:p>
          <a:p>
            <a:r>
              <a:rPr lang="en-NZ" dirty="0" smtClean="0"/>
              <a:t>I will show</a:t>
            </a:r>
            <a:r>
              <a:rPr lang="en-NZ" baseline="0" dirty="0" smtClean="0"/>
              <a:t> the basic procedure how one can setup VR walkthroughs within 3D models using the architecture</a:t>
            </a:r>
          </a:p>
          <a:p>
            <a:endParaRPr lang="en-NZ" baseline="0" dirty="0" smtClean="0"/>
          </a:p>
          <a:p>
            <a:pPr marL="171450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r>
              <a:rPr lang="en-NZ" baseline="0" dirty="0" smtClean="0"/>
              <a:t>Show you the procedure which Opus can take to setup 3D VR walkthroughs for their clients</a:t>
            </a:r>
          </a:p>
          <a:p>
            <a:pPr marL="171450" indent="-171450">
              <a:buFontTx/>
              <a:buChar char="-"/>
            </a:pPr>
            <a:endParaRPr lang="en-NZ" b="1" baseline="0" dirty="0" smtClean="0"/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Show Google </a:t>
            </a:r>
            <a:r>
              <a:rPr lang="en-NZ" b="1" baseline="0" dirty="0" err="1" smtClean="0"/>
              <a:t>sketchup</a:t>
            </a:r>
            <a:r>
              <a:rPr lang="en-NZ" b="1" baseline="0" dirty="0" smtClean="0"/>
              <a:t> (model)</a:t>
            </a:r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Files in the Models folder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Export the Google </a:t>
            </a:r>
            <a:r>
              <a:rPr lang="en-NZ" b="0" baseline="0" dirty="0" err="1" smtClean="0"/>
              <a:t>sketchup</a:t>
            </a:r>
            <a:r>
              <a:rPr lang="en-NZ" b="0" baseline="0" dirty="0" smtClean="0"/>
              <a:t> model to a </a:t>
            </a:r>
            <a:r>
              <a:rPr lang="en-NZ" b="0" baseline="0" dirty="0" err="1" smtClean="0"/>
              <a:t>collada</a:t>
            </a:r>
            <a:r>
              <a:rPr lang="en-NZ" b="0" baseline="0" dirty="0" smtClean="0"/>
              <a:t> format</a:t>
            </a:r>
          </a:p>
          <a:p>
            <a:pPr marL="1085850" lvl="2" indent="-171450">
              <a:buFontTx/>
              <a:buChar char="-"/>
            </a:pPr>
            <a:r>
              <a:rPr lang="en-NZ" b="0" baseline="0" dirty="0" smtClean="0"/>
              <a:t>This will give us a file which defines the structure of the model</a:t>
            </a:r>
          </a:p>
          <a:p>
            <a:pPr marL="1085850" lvl="2" indent="-171450">
              <a:buFontTx/>
              <a:buChar char="-"/>
            </a:pPr>
            <a:r>
              <a:rPr lang="en-NZ" b="0" baseline="0" dirty="0" smtClean="0"/>
              <a:t>And a textures folder which represents all the textures within the model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You can put as many models in this folder as you wish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This directory will typically be on a server</a:t>
            </a:r>
          </a:p>
          <a:p>
            <a:pPr marL="628650" lvl="1" indent="-171450">
              <a:buFontTx/>
              <a:buChar char="-"/>
            </a:pPr>
            <a:endParaRPr lang="en-NZ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Explain controls: 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Mouse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Keyboard</a:t>
            </a:r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Physics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Gravity (jump) - Jump off the plane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Pictures</a:t>
            </a:r>
          </a:p>
          <a:p>
            <a:pPr marL="0" lvl="0" indent="0">
              <a:buFontTx/>
              <a:buNone/>
            </a:pPr>
            <a:endParaRPr lang="en-NZ" b="1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FPS stats viewer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Try to maintain 60fps for best walkthrough experience</a:t>
            </a:r>
          </a:p>
          <a:p>
            <a:pPr marL="628650" lvl="1" indent="-171450">
              <a:buFontTx/>
              <a:buChar char="-"/>
            </a:pPr>
            <a:endParaRPr lang="en-NZ" b="0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sz="1200" b="1" dirty="0" smtClean="0"/>
              <a:t>Implement intuitive GUI controls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b="0" baseline="0" dirty="0" smtClean="0"/>
              <a:t>This will allow Opus to make changes to the scene dynamically on the fly without having to touch any code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b="0" baseline="0" dirty="0" smtClean="0"/>
              <a:t>They can also save and load scenes with this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b="0" baseline="0" dirty="0" smtClean="0"/>
              <a:t>And they can make profiles for different users based on what they required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NZ" b="0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Load model: typing into the name</a:t>
            </a:r>
          </a:p>
          <a:p>
            <a:pPr marL="0" lvl="0" indent="0">
              <a:buFontTx/>
              <a:buNone/>
            </a:pPr>
            <a:endParaRPr lang="en-NZ" b="1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Forward based collision detection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Show picture (2d)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Show picture 3D</a:t>
            </a:r>
          </a:p>
          <a:p>
            <a:pPr marL="628650" lvl="1" indent="-171450">
              <a:buFontTx/>
              <a:buChar char="-"/>
            </a:pPr>
            <a:r>
              <a:rPr lang="en-NZ" b="1" baseline="0" dirty="0" smtClean="0"/>
              <a:t>In VR you only have 1 button control – which will be for forward movement</a:t>
            </a:r>
          </a:p>
          <a:p>
            <a:pPr marL="628650" lvl="1" indent="-171450">
              <a:buFontTx/>
              <a:buChar char="-"/>
            </a:pPr>
            <a:endParaRPr lang="en-NZ" b="1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Show fly-mode</a:t>
            </a:r>
          </a:p>
          <a:p>
            <a:pPr marL="171450" lvl="0" indent="-171450">
              <a:buFontTx/>
              <a:buChar char="-"/>
            </a:pPr>
            <a:endParaRPr lang="en-NZ" b="1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Save Scene and reload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So changes remain persistent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Now clients and other users can walkthrough this VR-ready scene</a:t>
            </a:r>
          </a:p>
          <a:p>
            <a:pPr marL="171450" lvl="0" indent="-171450">
              <a:buFontTx/>
              <a:buChar char="-"/>
            </a:pPr>
            <a:endParaRPr lang="en-NZ" b="1" baseline="0" dirty="0" smtClean="0"/>
          </a:p>
          <a:p>
            <a:pPr marL="171450" lvl="0" indent="-171450">
              <a:buFontTx/>
              <a:buChar char="-"/>
            </a:pPr>
            <a:r>
              <a:rPr lang="en-NZ" b="1" baseline="0" dirty="0" smtClean="0"/>
              <a:t>VR</a:t>
            </a:r>
            <a:endParaRPr lang="en-NZ" sz="2400" b="1" dirty="0" smtClean="0"/>
          </a:p>
          <a:p>
            <a:pPr marL="171450" lvl="0" indent="-171450">
              <a:buFontTx/>
              <a:buChar char="-"/>
            </a:pPr>
            <a:endParaRPr lang="en-NZ" sz="2400" b="1" dirty="0" smtClean="0"/>
          </a:p>
          <a:p>
            <a:pPr marL="171450" lvl="0" indent="-171450">
              <a:buFontTx/>
              <a:buChar char="-"/>
            </a:pPr>
            <a:r>
              <a:rPr lang="en-NZ" sz="2400" b="0" dirty="0" smtClean="0"/>
              <a:t>As you can see I don’t need to download anything to</a:t>
            </a:r>
            <a:r>
              <a:rPr lang="en-NZ" sz="2400" b="0" baseline="0" dirty="0" smtClean="0"/>
              <a:t> perform VR walkthroughs, all I need to do is visit the webpage and if the scene has been setup, I can perform a walkthrough in it</a:t>
            </a:r>
            <a:endParaRPr lang="en-NZ" sz="2400" b="0" dirty="0" smtClean="0"/>
          </a:p>
          <a:p>
            <a:pPr marL="171450" lvl="0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6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NZ" b="1" dirty="0" smtClean="0"/>
              <a:t>~ 0:50</a:t>
            </a:r>
          </a:p>
          <a:p>
            <a:pPr marL="0" lvl="0" indent="0">
              <a:buFontTx/>
              <a:buNone/>
            </a:pPr>
            <a:endParaRPr lang="en-NZ" dirty="0" smtClean="0"/>
          </a:p>
          <a:p>
            <a:pPr marL="171450" lvl="0" indent="-171450">
              <a:buFontTx/>
              <a:buChar char="-"/>
            </a:pPr>
            <a:r>
              <a:rPr lang="en-NZ" dirty="0" smtClean="0"/>
              <a:t>After performing some tests with different kinds and sizes of 3D models, I realized</a:t>
            </a:r>
            <a:r>
              <a:rPr lang="en-NZ" baseline="0" dirty="0" smtClean="0"/>
              <a:t> that </a:t>
            </a:r>
            <a:r>
              <a:rPr lang="en-NZ" b="1" baseline="0" dirty="0" smtClean="0"/>
              <a:t>3D models with bigger file sizes </a:t>
            </a:r>
            <a:r>
              <a:rPr lang="en-NZ" baseline="0" dirty="0" smtClean="0"/>
              <a:t>tended to </a:t>
            </a:r>
            <a:r>
              <a:rPr lang="en-NZ" b="1" baseline="0" dirty="0" smtClean="0"/>
              <a:t>take longer to load </a:t>
            </a:r>
            <a:r>
              <a:rPr lang="en-NZ" baseline="0" dirty="0" smtClean="0"/>
              <a:t>and were also </a:t>
            </a:r>
            <a:r>
              <a:rPr lang="en-NZ" b="1" baseline="0" dirty="0" smtClean="0"/>
              <a:t>slower to render</a:t>
            </a:r>
          </a:p>
          <a:p>
            <a:pPr marL="171450" lvl="0" indent="-171450">
              <a:buFontTx/>
              <a:buChar char="-"/>
            </a:pPr>
            <a:r>
              <a:rPr lang="en-NZ" b="0" baseline="0" dirty="0" smtClean="0"/>
              <a:t>It must be noted that this more apparent on smartphones due to inferior hardware</a:t>
            </a:r>
          </a:p>
          <a:p>
            <a:pPr marL="628650" lvl="1" indent="-171450">
              <a:buFontTx/>
              <a:buChar char="-"/>
            </a:pPr>
            <a:r>
              <a:rPr lang="en-NZ" dirty="0" smtClean="0"/>
              <a:t>This implies</a:t>
            </a:r>
            <a:r>
              <a:rPr lang="en-NZ" baseline="0" dirty="0" smtClean="0"/>
              <a:t> that some models may work very well on PC but may not be viable for VR walkthroughs on smartphones</a:t>
            </a:r>
          </a:p>
          <a:p>
            <a:pPr marL="171450" lvl="0" indent="-171450">
              <a:buFontTx/>
              <a:buChar char="-"/>
            </a:pPr>
            <a:r>
              <a:rPr lang="en-NZ" baseline="0" dirty="0" smtClean="0"/>
              <a:t>From my observations I produced a table for </a:t>
            </a:r>
            <a:r>
              <a:rPr lang="en-NZ" b="1" baseline="0" dirty="0" smtClean="0"/>
              <a:t>categorizing viable model sizes – for smartphones</a:t>
            </a:r>
          </a:p>
          <a:p>
            <a:pPr marL="171450" lvl="0" indent="-171450">
              <a:buFontTx/>
              <a:buChar char="-"/>
            </a:pPr>
            <a:r>
              <a:rPr lang="en-NZ" baseline="0" dirty="0" smtClean="0"/>
              <a:t>The general trend was that the </a:t>
            </a:r>
            <a:r>
              <a:rPr lang="en-NZ" b="1" baseline="0" dirty="0" smtClean="0"/>
              <a:t>quality of the walkthrough experience deteriorates as the model becomes larger</a:t>
            </a:r>
          </a:p>
          <a:p>
            <a:pPr marL="171450" lvl="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760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NZ" b="1" dirty="0" smtClean="0"/>
              <a:t>~</a:t>
            </a:r>
            <a:r>
              <a:rPr lang="en-NZ" b="1" baseline="0" dirty="0" smtClean="0"/>
              <a:t> </a:t>
            </a:r>
            <a:r>
              <a:rPr lang="en-NZ" b="1" dirty="0" smtClean="0"/>
              <a:t>1:00 (60s)</a:t>
            </a:r>
          </a:p>
          <a:p>
            <a:pPr marL="171450" indent="-171450">
              <a:buFontTx/>
              <a:buChar char="-"/>
            </a:pPr>
            <a:endParaRPr lang="en-NZ" b="1" dirty="0" smtClean="0"/>
          </a:p>
          <a:p>
            <a:pPr marL="171450" indent="-171450">
              <a:buFontTx/>
              <a:buChar char="-"/>
            </a:pPr>
            <a:r>
              <a:rPr lang="en-NZ" b="1" dirty="0" smtClean="0"/>
              <a:t>Issues with large 3D models</a:t>
            </a:r>
          </a:p>
          <a:p>
            <a:pPr marL="628650" lvl="1" indent="-171450"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time taken to load and render large 3D models since they inherently have a 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polygon count</a:t>
            </a:r>
          </a:p>
          <a:p>
            <a:pPr marL="1085850" lvl="2" indent="-171450"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may 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frustrate some users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en-N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quality of the walkthrough  experience</a:t>
            </a:r>
          </a:p>
          <a:p>
            <a:pPr marL="628650" lvl="1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Lower FPS in VR: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This is an inherent problem – since in VR, the </a:t>
            </a:r>
            <a:r>
              <a:rPr lang="en-NZ" b="1" baseline="0" dirty="0" smtClean="0"/>
              <a:t>same scene is rendered twice for each view </a:t>
            </a:r>
            <a:r>
              <a:rPr lang="en-NZ" b="0" baseline="0" dirty="0" smtClean="0"/>
              <a:t>which decreases scene performance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No way to fix this problem other than viewing </a:t>
            </a:r>
            <a:r>
              <a:rPr lang="en-NZ" b="1" baseline="0" dirty="0" smtClean="0"/>
              <a:t>smaller 3D models</a:t>
            </a:r>
          </a:p>
          <a:p>
            <a:pPr marL="628650" lvl="1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Cannot dynamically adjust VR parameters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Currently you cant adjust your </a:t>
            </a:r>
            <a:r>
              <a:rPr lang="en-NZ" b="1" baseline="0" dirty="0" smtClean="0"/>
              <a:t>field-of-view, eye-separation, screen-to-lens distance </a:t>
            </a:r>
            <a:r>
              <a:rPr lang="en-NZ" b="0" baseline="0" dirty="0" smtClean="0"/>
              <a:t>and </a:t>
            </a:r>
            <a:r>
              <a:rPr lang="en-NZ" b="1" baseline="0" dirty="0" smtClean="0"/>
              <a:t>distortion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020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NZ" b="1" baseline="0" dirty="0" smtClean="0"/>
              <a:t>~ 1:50 (110s)</a:t>
            </a:r>
          </a:p>
          <a:p>
            <a:pPr marL="171450" indent="-171450">
              <a:buFontTx/>
              <a:buChar char="-"/>
            </a:pPr>
            <a:endParaRPr lang="en-NZ" b="1" baseline="0" dirty="0" smtClean="0"/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Model crunchers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Model crunchers </a:t>
            </a:r>
            <a:r>
              <a:rPr lang="en-NZ" b="1" baseline="0" dirty="0" smtClean="0"/>
              <a:t>reduces the polygon count of a model while still maintain the overall template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They work by </a:t>
            </a:r>
            <a:r>
              <a:rPr lang="en-NZ" b="1" baseline="0" dirty="0" smtClean="0"/>
              <a:t>identifying areas of high polygon density </a:t>
            </a:r>
            <a:r>
              <a:rPr lang="en-NZ" baseline="0" dirty="0" smtClean="0"/>
              <a:t>and remove them from the model</a:t>
            </a:r>
          </a:p>
          <a:p>
            <a:pPr marL="628650" lvl="1" indent="-171450">
              <a:buFontTx/>
              <a:buChar char="-"/>
            </a:pPr>
            <a:r>
              <a:rPr lang="en-NZ" baseline="0" dirty="0" smtClean="0"/>
              <a:t>This will allow us to walkthrough large models since their </a:t>
            </a:r>
            <a:r>
              <a:rPr lang="en-NZ" b="1" baseline="0" dirty="0" smtClean="0"/>
              <a:t>template is retained </a:t>
            </a:r>
            <a:r>
              <a:rPr lang="en-NZ" baseline="0" dirty="0" smtClean="0"/>
              <a:t>but </a:t>
            </a:r>
            <a:r>
              <a:rPr lang="en-NZ" b="1" baseline="0" dirty="0" smtClean="0"/>
              <a:t>size is reduced</a:t>
            </a:r>
          </a:p>
          <a:p>
            <a:pPr marL="628650" lvl="1" indent="-171450">
              <a:buFontTx/>
              <a:buChar char="-"/>
            </a:pPr>
            <a:endParaRPr lang="en-NZ" baseline="0" dirty="0" smtClean="0"/>
          </a:p>
          <a:p>
            <a:pPr marL="171450" indent="-171450">
              <a:buFontTx/>
              <a:buChar char="-"/>
            </a:pPr>
            <a:r>
              <a:rPr lang="en-NZ" b="1" baseline="0" dirty="0" smtClean="0"/>
              <a:t>Dynamic object removal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Currently it might be difficult to identify which object in the model is causing the scene to be rendered slowly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One way to do this would be to have the ability to remove objects in the model after the scene has loaded</a:t>
            </a:r>
          </a:p>
          <a:p>
            <a:pPr marL="1085850" lvl="2" indent="-171450">
              <a:buFontTx/>
              <a:buChar char="-"/>
            </a:pPr>
            <a:r>
              <a:rPr lang="en-NZ" b="0" baseline="0" dirty="0" smtClean="0"/>
              <a:t>Can be implemented by having a first-person-shooter approach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Upon clicking, a ray can be cast from the player to the scene and upon intersecting with an object, it will cause it to disappear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Its basically like shooting objects to make them disappear</a:t>
            </a:r>
          </a:p>
          <a:p>
            <a:pPr marL="628650" lvl="1" indent="-171450">
              <a:buFontTx/>
              <a:buChar char="-"/>
            </a:pPr>
            <a:r>
              <a:rPr lang="en-NZ" b="0" baseline="0" dirty="0" smtClean="0"/>
              <a:t>This will give the user more fine-grained control over objects within the model</a:t>
            </a:r>
          </a:p>
          <a:p>
            <a:pPr marL="628650" lvl="1" indent="-171450">
              <a:buFontTx/>
              <a:buChar char="-"/>
            </a:pPr>
            <a:endParaRPr lang="en-NZ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22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 smtClean="0"/>
              <a:t>~1:50 (110</a:t>
            </a:r>
            <a:r>
              <a:rPr lang="en-NZ" b="1" baseline="0" dirty="0" smtClean="0"/>
              <a:t>s)</a:t>
            </a:r>
            <a:endParaRPr lang="en-NZ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 smtClean="0"/>
              <a:t>I believe</a:t>
            </a:r>
            <a:r>
              <a:rPr lang="en-NZ" b="1" baseline="0" dirty="0" smtClean="0"/>
              <a:t> that the implemented architecture has a lot of potential</a:t>
            </a:r>
            <a:endParaRPr lang="en-NZ" b="1" dirty="0" smtClean="0"/>
          </a:p>
          <a:p>
            <a:r>
              <a:rPr lang="en-NZ" b="1" dirty="0" smtClean="0"/>
              <a:t>Extension to </a:t>
            </a:r>
            <a:r>
              <a:rPr lang="en-NZ" b="0" dirty="0" smtClean="0"/>
              <a:t>support </a:t>
            </a:r>
            <a:r>
              <a:rPr lang="en-NZ" b="1" dirty="0" smtClean="0"/>
              <a:t>multiplayer </a:t>
            </a:r>
            <a:r>
              <a:rPr lang="en-NZ" b="0" dirty="0" smtClean="0"/>
              <a:t>capabilities</a:t>
            </a:r>
            <a:r>
              <a:rPr lang="en-NZ" b="0" baseline="0" dirty="0" smtClean="0"/>
              <a:t> is also very interesting</a:t>
            </a:r>
            <a:endParaRPr lang="en-NZ" b="1" dirty="0" smtClean="0"/>
          </a:p>
          <a:p>
            <a:pPr marL="171450" indent="-171450">
              <a:buFontTx/>
              <a:buChar char="-"/>
            </a:pPr>
            <a:r>
              <a:rPr lang="en-NZ" b="0" dirty="0" smtClean="0"/>
              <a:t>Can extend the </a:t>
            </a:r>
            <a:r>
              <a:rPr lang="en-NZ" b="0" dirty="0" err="1" smtClean="0"/>
              <a:t>WebVR</a:t>
            </a:r>
            <a:r>
              <a:rPr lang="en-NZ" b="0" dirty="0" smtClean="0"/>
              <a:t> architecture to support multiplayer capabilities so that many people can experience Walkthroughs within the same 3D models</a:t>
            </a:r>
          </a:p>
          <a:p>
            <a:pPr marL="171450" indent="-171450">
              <a:buFontTx/>
              <a:buChar char="-"/>
            </a:pPr>
            <a:r>
              <a:rPr lang="en-NZ" b="0" dirty="0" smtClean="0"/>
              <a:t>This can allow Opus-VR team to arrange virtual web-based VR</a:t>
            </a:r>
            <a:r>
              <a:rPr lang="en-NZ" b="0" baseline="0" dirty="0" smtClean="0"/>
              <a:t> tours which will greatly enhance VR experiences for their clients</a:t>
            </a:r>
          </a:p>
          <a:p>
            <a:pPr marL="171450" indent="-171450">
              <a:buFontTx/>
              <a:buChar char="-"/>
            </a:pPr>
            <a:endParaRPr lang="en-NZ" b="0" baseline="0" dirty="0" smtClean="0"/>
          </a:p>
          <a:p>
            <a:pPr marL="0" indent="0">
              <a:buFontTx/>
              <a:buNone/>
            </a:pPr>
            <a:r>
              <a:rPr lang="en-NZ" b="1" baseline="0" dirty="0" smtClean="0"/>
              <a:t>Can be used to produce a web-based dynamic FPS game</a:t>
            </a:r>
          </a:p>
          <a:p>
            <a:pPr marL="171450" indent="-171450">
              <a:buFontTx/>
              <a:buChar char="-"/>
            </a:pPr>
            <a:r>
              <a:rPr lang="en-NZ" b="0" baseline="0" dirty="0" smtClean="0"/>
              <a:t>The implemented architecture already supports the main FPS elements such as first person controls, movement and physics</a:t>
            </a:r>
          </a:p>
          <a:p>
            <a:pPr marL="171450" indent="-171450">
              <a:buFontTx/>
              <a:buChar char="-"/>
            </a:pPr>
            <a:r>
              <a:rPr lang="en-NZ" b="0" baseline="0" dirty="0" smtClean="0"/>
              <a:t>All we need to add shooting via guns, moving entities or enemies, level design and give the user an incentive to play</a:t>
            </a:r>
          </a:p>
          <a:p>
            <a:pPr marL="171450" indent="-171450">
              <a:buFontTx/>
              <a:buChar char="-"/>
            </a:pPr>
            <a:r>
              <a:rPr lang="en-NZ" b="0" baseline="0" dirty="0" smtClean="0"/>
              <a:t>We also have the ability to use VR on top of all this which further </a:t>
            </a:r>
            <a:r>
              <a:rPr lang="en-NZ" b="0" baseline="0" dirty="0" err="1" smtClean="0"/>
              <a:t>immersifies</a:t>
            </a:r>
            <a:r>
              <a:rPr lang="en-NZ" b="0" baseline="0" dirty="0" smtClean="0"/>
              <a:t> the experience</a:t>
            </a:r>
          </a:p>
          <a:p>
            <a:pPr marL="171450" indent="-171450">
              <a:buFontTx/>
              <a:buChar char="-"/>
            </a:pPr>
            <a:r>
              <a:rPr lang="en-NZ" b="0" baseline="0" dirty="0" smtClean="0"/>
              <a:t>Implementation of these features and additionally multiplayer would make this a robust web-based platform to play FPS games</a:t>
            </a:r>
            <a:endParaRPr lang="en-NZ" b="0" dirty="0" smtClean="0"/>
          </a:p>
          <a:p>
            <a:endParaRPr lang="en-NZ" b="1" dirty="0" smtClean="0"/>
          </a:p>
          <a:p>
            <a:r>
              <a:rPr lang="en-NZ" b="0" dirty="0" smtClean="0"/>
              <a:t>It</a:t>
            </a:r>
            <a:r>
              <a:rPr lang="en-NZ" b="0" baseline="0" dirty="0" smtClean="0"/>
              <a:t> must be noted that the </a:t>
            </a:r>
            <a:r>
              <a:rPr lang="en-NZ" b="0" baseline="0" dirty="0" err="1" smtClean="0"/>
              <a:t>the</a:t>
            </a:r>
            <a:r>
              <a:rPr lang="en-NZ" b="0" baseline="0" dirty="0" smtClean="0"/>
              <a:t> </a:t>
            </a:r>
            <a:r>
              <a:rPr lang="en-NZ" b="1" baseline="0" dirty="0" err="1" smtClean="0"/>
              <a:t>WebVR</a:t>
            </a:r>
            <a:r>
              <a:rPr lang="en-NZ" b="1" baseline="0" dirty="0" smtClean="0"/>
              <a:t> solution is a naturally improving platform</a:t>
            </a:r>
            <a:endParaRPr lang="en-NZ" b="0" baseline="0" dirty="0" smtClean="0"/>
          </a:p>
          <a:p>
            <a:r>
              <a:rPr lang="en-NZ" b="0" baseline="0" dirty="0" smtClean="0"/>
              <a:t>- This is because development efforts are continuing in </a:t>
            </a:r>
            <a:r>
              <a:rPr lang="en-NZ" b="1" baseline="0" dirty="0" smtClean="0"/>
              <a:t>in </a:t>
            </a:r>
            <a:r>
              <a:rPr lang="en-NZ" b="1" baseline="0" dirty="0" err="1" smtClean="0"/>
              <a:t>ThreeJS</a:t>
            </a:r>
            <a:r>
              <a:rPr lang="en-NZ" b="1" baseline="0" dirty="0" smtClean="0"/>
              <a:t>, </a:t>
            </a:r>
            <a:r>
              <a:rPr lang="en-NZ" b="1" baseline="0" dirty="0" err="1" smtClean="0"/>
              <a:t>WebGL</a:t>
            </a:r>
            <a:r>
              <a:rPr lang="en-NZ" b="1" baseline="0" dirty="0" smtClean="0"/>
              <a:t> and mobile hardware</a:t>
            </a:r>
            <a:endParaRPr lang="en-NZ" b="0" baseline="0" dirty="0" smtClean="0"/>
          </a:p>
          <a:p>
            <a:pPr marL="171450" indent="-171450">
              <a:buFontTx/>
              <a:buChar char="-"/>
            </a:pPr>
            <a:r>
              <a:rPr lang="en-NZ" b="0" baseline="0" dirty="0" smtClean="0"/>
              <a:t>Advances in these 3 fields will naturally allow the proposed </a:t>
            </a:r>
            <a:r>
              <a:rPr lang="en-NZ" b="0" baseline="0" dirty="0" err="1" smtClean="0"/>
              <a:t>WebVR</a:t>
            </a:r>
            <a:r>
              <a:rPr lang="en-NZ" b="0" baseline="0" dirty="0" smtClean="0"/>
              <a:t> architecture to scale</a:t>
            </a:r>
            <a:endParaRPr lang="en-NZ" b="0" dirty="0" smtClean="0"/>
          </a:p>
          <a:p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1963A-A347-41A5-8DBD-77A62029DC8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4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28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2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392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24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67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745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94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008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704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438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382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02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014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14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15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17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00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CC7F-1576-4807-8F9C-E373C212EC79}" type="datetimeFigureOut">
              <a:rPr lang="en-NZ" smtClean="0"/>
              <a:t>25/10/2016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023A-6B50-437F-899D-A2A60E45A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77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sar419.github.io/webvr_prototyp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124" y="71022"/>
            <a:ext cx="9426606" cy="1488982"/>
          </a:xfrm>
        </p:spPr>
        <p:txBody>
          <a:bodyPr/>
          <a:lstStyle/>
          <a:p>
            <a:pPr algn="r"/>
            <a:r>
              <a:rPr lang="en-NZ" dirty="0"/>
              <a:t>Opus </a:t>
            </a:r>
            <a:r>
              <a:rPr lang="en-NZ" dirty="0" err="1"/>
              <a:t>WebVR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7732" y="6515100"/>
            <a:ext cx="2484268" cy="3429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By Zeeshan </a:t>
            </a:r>
            <a:r>
              <a:rPr lang="en-NZ" dirty="0" err="1"/>
              <a:t>Sarwar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1" y="1839380"/>
            <a:ext cx="8824912" cy="4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</a:t>
            </a:r>
            <a:r>
              <a:rPr lang="en-NZ" dirty="0" err="1" smtClean="0"/>
              <a:t>iv’e</a:t>
            </a:r>
            <a:r>
              <a:rPr lang="en-NZ" dirty="0" smtClean="0"/>
              <a:t> Gained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Ability to follow client requirements (Opus-VR team) to implement software</a:t>
            </a:r>
            <a:endParaRPr lang="en-NZ" dirty="0"/>
          </a:p>
          <a:p>
            <a:r>
              <a:rPr lang="en-NZ" dirty="0" smtClean="0"/>
              <a:t>Experience in utilizing cutting edge web-based technologies </a:t>
            </a:r>
            <a:endParaRPr lang="en-NZ" dirty="0"/>
          </a:p>
          <a:p>
            <a:r>
              <a:rPr lang="en-NZ" dirty="0" smtClean="0"/>
              <a:t>Developed a robust platform which has potential to be used in many types of industries</a:t>
            </a:r>
            <a:endParaRPr lang="en-NZ" dirty="0"/>
          </a:p>
          <a:p>
            <a:r>
              <a:rPr lang="en-NZ" dirty="0" smtClean="0"/>
              <a:t>A great addition to my Portfolio</a:t>
            </a:r>
          </a:p>
          <a:p>
            <a:endParaRPr lang="en-NZ" dirty="0"/>
          </a:p>
          <a:p>
            <a:r>
              <a:rPr lang="en-NZ" dirty="0"/>
              <a:t>Significance for Opus</a:t>
            </a:r>
          </a:p>
          <a:p>
            <a:pPr lvl="1"/>
            <a:r>
              <a:rPr lang="en-NZ" dirty="0"/>
              <a:t>Allows their clients to get a better insight on the structure of their 3D models by walking in them (VR)</a:t>
            </a:r>
          </a:p>
          <a:p>
            <a:pPr lvl="1"/>
            <a:r>
              <a:rPr lang="en-NZ" dirty="0"/>
              <a:t>Allows clients to make well-informed decisions for the model of interest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63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40106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71" y="311612"/>
            <a:ext cx="8610600" cy="1293028"/>
          </a:xfrm>
        </p:spPr>
        <p:txBody>
          <a:bodyPr/>
          <a:lstStyle/>
          <a:p>
            <a:r>
              <a:rPr lang="en-NZ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193"/>
            <a:ext cx="10820400" cy="5100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400" b="1" dirty="0" err="1" smtClean="0"/>
              <a:t>WebVR</a:t>
            </a:r>
            <a:r>
              <a:rPr lang="en-NZ" sz="3400" b="1" dirty="0" smtClean="0"/>
              <a:t>: A </a:t>
            </a:r>
            <a:r>
              <a:rPr lang="en-NZ" sz="3400" b="1" dirty="0" err="1" smtClean="0"/>
              <a:t>webgl</a:t>
            </a:r>
            <a:r>
              <a:rPr lang="en-NZ" sz="3400" b="1" dirty="0" smtClean="0"/>
              <a:t>-based VR platform</a:t>
            </a:r>
          </a:p>
          <a:p>
            <a:pPr marL="0" indent="0" algn="ctr">
              <a:buNone/>
            </a:pPr>
            <a:endParaRPr lang="en-NZ" sz="3400" b="1" dirty="0"/>
          </a:p>
          <a:p>
            <a:endParaRPr lang="en-NZ" sz="3200" dirty="0" smtClean="0"/>
          </a:p>
          <a:p>
            <a:endParaRPr lang="en-NZ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1" y="2210784"/>
            <a:ext cx="8172462" cy="43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Small recap of </a:t>
            </a:r>
            <a:r>
              <a:rPr lang="en-NZ" sz="4400" dirty="0" smtClean="0"/>
              <a:t>mid year seminar</a:t>
            </a:r>
            <a:endParaRPr lang="en-NZ" sz="4400" dirty="0"/>
          </a:p>
          <a:p>
            <a:pPr marL="628650" lvl="1" indent="-171450">
              <a:buFontTx/>
              <a:buChar char="-"/>
            </a:pPr>
            <a:r>
              <a:rPr lang="en-NZ" sz="2800" dirty="0" smtClean="0"/>
              <a:t>Motivation</a:t>
            </a:r>
          </a:p>
          <a:p>
            <a:pPr marL="628650" lvl="1" indent="-171450">
              <a:buFontTx/>
              <a:buChar char="-"/>
            </a:pPr>
            <a:r>
              <a:rPr lang="en-NZ" sz="2800" dirty="0" smtClean="0"/>
              <a:t>Technologies required </a:t>
            </a:r>
          </a:p>
          <a:p>
            <a:pPr marL="1085850" lvl="2" indent="-171450">
              <a:buFontTx/>
              <a:buChar char="-"/>
            </a:pPr>
            <a:r>
              <a:rPr lang="en-NZ" sz="2400" dirty="0" smtClean="0"/>
              <a:t>Web-based: HTML, CSS, </a:t>
            </a:r>
            <a:r>
              <a:rPr lang="en-NZ" sz="2400" dirty="0" err="1" smtClean="0"/>
              <a:t>Javascript</a:t>
            </a:r>
            <a:r>
              <a:rPr lang="en-NZ" sz="2400" dirty="0" smtClean="0"/>
              <a:t> </a:t>
            </a:r>
          </a:p>
          <a:p>
            <a:pPr marL="1543050" lvl="3" indent="-171450">
              <a:buFontTx/>
              <a:buChar char="-"/>
            </a:pPr>
            <a:r>
              <a:rPr lang="en-NZ" sz="2000" dirty="0" smtClean="0"/>
              <a:t>Graphics Libraries: </a:t>
            </a:r>
            <a:r>
              <a:rPr lang="en-NZ" sz="2000" dirty="0" err="1" smtClean="0"/>
              <a:t>WebGL</a:t>
            </a:r>
            <a:r>
              <a:rPr lang="en-NZ" sz="2000" dirty="0" smtClean="0"/>
              <a:t> and </a:t>
            </a:r>
            <a:r>
              <a:rPr lang="en-NZ" sz="2000" dirty="0" err="1" smtClean="0"/>
              <a:t>ThreeJS</a:t>
            </a:r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65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Implementation Procedure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N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NZ" sz="2400" dirty="0" smtClean="0">
                <a:solidFill>
                  <a:srgbClr val="FFFF00"/>
                </a:solidFill>
              </a:rPr>
              <a:t>Initialize a </a:t>
            </a:r>
            <a:r>
              <a:rPr lang="en-NZ" sz="2400" dirty="0" err="1" smtClean="0">
                <a:solidFill>
                  <a:srgbClr val="FFFF00"/>
                </a:solidFill>
              </a:rPr>
              <a:t>WebGL</a:t>
            </a:r>
            <a:r>
              <a:rPr lang="en-NZ" sz="2400" dirty="0" smtClean="0">
                <a:solidFill>
                  <a:srgbClr val="FFFF00"/>
                </a:solidFill>
              </a:rPr>
              <a:t> scene (</a:t>
            </a:r>
            <a:r>
              <a:rPr lang="en-NZ" sz="2400" dirty="0" err="1" smtClean="0">
                <a:solidFill>
                  <a:srgbClr val="FFFF00"/>
                </a:solidFill>
              </a:rPr>
              <a:t>ThreeJS</a:t>
            </a:r>
            <a:r>
              <a:rPr lang="en-NZ" sz="2400" dirty="0" smtClean="0">
                <a:solidFill>
                  <a:srgbClr val="FFFF00"/>
                </a:solidFill>
              </a:rPr>
              <a:t>) scene and render a basic object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 smtClean="0">
                <a:solidFill>
                  <a:srgbClr val="FFFF00"/>
                </a:solidFill>
              </a:rPr>
              <a:t>Load a 3D model into the scene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 smtClean="0"/>
              <a:t>Implement player controls (PC) to navigate the scene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sz="2400" dirty="0" smtClean="0"/>
              <a:t>Implement physics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 smtClean="0"/>
              <a:t>Extend support to VR for mobile platforms (stereoscopic scene view)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 smtClean="0"/>
              <a:t>Implement VR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400" dirty="0" smtClean="0"/>
              <a:t>Implement intuitive GUI controls</a:t>
            </a:r>
          </a:p>
        </p:txBody>
      </p:sp>
    </p:spTree>
    <p:extLst>
      <p:ext uri="{BB962C8B-B14F-4D97-AF65-F5344CB8AC3E}">
        <p14:creationId xmlns:p14="http://schemas.microsoft.com/office/powerpoint/2010/main" val="41139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Live Demo</a:t>
            </a:r>
            <a:endParaRPr lang="en-NZ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788921"/>
            <a:ext cx="8827008" cy="39377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>
                <a:hlinkClick r:id="rId4"/>
              </a:rPr>
              <a:t>http://zsar419.github.io/webvr_prototype</a:t>
            </a:r>
            <a:r>
              <a:rPr lang="en-NZ" sz="2800" dirty="0" smtClean="0">
                <a:hlinkClick r:id="rId4"/>
              </a:rPr>
              <a:t>/</a:t>
            </a:r>
            <a:r>
              <a:rPr lang="en-NZ" sz="2800" dirty="0" smtClean="0"/>
              <a:t>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279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 (Discussion)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67" y="2194560"/>
            <a:ext cx="10713267" cy="4024125"/>
          </a:xfrm>
        </p:spPr>
        <p:txBody>
          <a:bodyPr/>
          <a:lstStyle/>
          <a:p>
            <a:r>
              <a:rPr lang="en-NZ" b="1" dirty="0" smtClean="0"/>
              <a:t>General trend:</a:t>
            </a:r>
          </a:p>
          <a:p>
            <a:pPr lvl="1"/>
            <a:r>
              <a:rPr lang="en-NZ" b="1" dirty="0" smtClean="0"/>
              <a:t>Bigger 3D model </a:t>
            </a:r>
            <a:r>
              <a:rPr lang="en-NZ" b="1" dirty="0" smtClean="0">
                <a:sym typeface="Wingdings" panose="05000000000000000000" pitchFamily="2" charset="2"/>
              </a:rPr>
              <a:t></a:t>
            </a:r>
            <a:r>
              <a:rPr lang="en-NZ" b="1" dirty="0" smtClean="0"/>
              <a:t> Slower scene </a:t>
            </a:r>
            <a:r>
              <a:rPr lang="en-NZ" b="1" dirty="0" smtClean="0">
                <a:sym typeface="Wingdings" panose="05000000000000000000" pitchFamily="2" charset="2"/>
              </a:rPr>
              <a:t></a:t>
            </a:r>
            <a:r>
              <a:rPr lang="en-NZ" b="1" dirty="0" smtClean="0"/>
              <a:t> Bad VR experience</a:t>
            </a:r>
            <a:endParaRPr lang="en-NZ" b="1" dirty="0"/>
          </a:p>
          <a:p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65718"/>
              </p:ext>
            </p:extLst>
          </p:nvPr>
        </p:nvGraphicFramePr>
        <p:xfrm>
          <a:off x="3492708" y="3697915"/>
          <a:ext cx="5591331" cy="22381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23982"/>
                <a:gridCol w="2867349"/>
              </a:tblGrid>
              <a:tr h="559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b="1" dirty="0" smtClean="0">
                          <a:effectLst/>
                        </a:rPr>
                        <a:t>Categories:</a:t>
                      </a:r>
                      <a:endParaRPr lang="en-NZ" b="1" dirty="0">
                        <a:effectLst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b="1" dirty="0" smtClean="0">
                          <a:effectLst/>
                        </a:rPr>
                        <a:t>Model Size </a:t>
                      </a:r>
                      <a:r>
                        <a:rPr lang="en-NZ" b="1" dirty="0">
                          <a:effectLst/>
                        </a:rPr>
                        <a:t>(</a:t>
                      </a:r>
                      <a:r>
                        <a:rPr lang="en-NZ" b="1" dirty="0" err="1">
                          <a:effectLst/>
                        </a:rPr>
                        <a:t>mb</a:t>
                      </a:r>
                      <a:r>
                        <a:rPr lang="en-NZ" b="1" dirty="0" smtClean="0">
                          <a:effectLst/>
                        </a:rPr>
                        <a:t>):</a:t>
                      </a:r>
                      <a:endParaRPr lang="en-NZ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559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dirty="0">
                          <a:effectLst/>
                        </a:rPr>
                        <a:t>Small</a:t>
                      </a:r>
                      <a:endParaRPr lang="en-NZ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dirty="0">
                          <a:effectLst/>
                        </a:rPr>
                        <a:t>0 - 5</a:t>
                      </a:r>
                      <a:endParaRPr lang="en-NZ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559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>
                          <a:effectLst/>
                        </a:rPr>
                        <a:t>Medium</a:t>
                      </a:r>
                      <a:endParaRPr lang="en-NZ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dirty="0">
                          <a:effectLst/>
                        </a:rPr>
                        <a:t>5 - 10</a:t>
                      </a:r>
                      <a:endParaRPr lang="en-NZ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5595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dirty="0">
                          <a:effectLst/>
                        </a:rPr>
                        <a:t>Large</a:t>
                      </a:r>
                      <a:endParaRPr lang="en-NZ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dirty="0">
                          <a:effectLst/>
                        </a:rPr>
                        <a:t>10 +</a:t>
                      </a:r>
                      <a:endParaRPr lang="en-NZ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Issues with large 3D </a:t>
            </a:r>
            <a:r>
              <a:rPr lang="en-NZ" sz="3600" dirty="0" smtClean="0"/>
              <a:t>models</a:t>
            </a:r>
          </a:p>
          <a:p>
            <a:endParaRPr lang="en-NZ" sz="3600" dirty="0"/>
          </a:p>
          <a:p>
            <a:r>
              <a:rPr lang="en-NZ" sz="3600" dirty="0"/>
              <a:t>Lower FPS in VR </a:t>
            </a:r>
            <a:endParaRPr lang="en-NZ" sz="3600" dirty="0" smtClean="0"/>
          </a:p>
          <a:p>
            <a:endParaRPr lang="en-NZ" sz="3600" dirty="0"/>
          </a:p>
          <a:p>
            <a:r>
              <a:rPr lang="en-NZ" sz="3600" dirty="0"/>
              <a:t>Cannot dynamically adjust VR </a:t>
            </a:r>
            <a:r>
              <a:rPr lang="en-NZ" sz="3600" dirty="0" smtClean="0"/>
              <a:t>parameters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46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Potential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Model crunchers to make larger 3D models more viable</a:t>
            </a:r>
          </a:p>
          <a:p>
            <a:endParaRPr lang="en-NZ" sz="2800" dirty="0" smtClean="0"/>
          </a:p>
          <a:p>
            <a:r>
              <a:rPr lang="en-NZ" sz="2800" dirty="0" smtClean="0"/>
              <a:t>Dynamic object removal</a:t>
            </a:r>
          </a:p>
          <a:p>
            <a:pPr lvl="1"/>
            <a:r>
              <a:rPr lang="en-NZ" sz="2800" dirty="0" smtClean="0"/>
              <a:t>Shoot objects to make them disappear</a:t>
            </a:r>
          </a:p>
          <a:p>
            <a:pPr lvl="1"/>
            <a:r>
              <a:rPr lang="en-NZ" sz="2800" dirty="0" smtClean="0"/>
              <a:t>Identify performance bottlenecks at run-time</a:t>
            </a:r>
          </a:p>
          <a:p>
            <a:pPr lvl="1"/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5696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r>
              <a:rPr lang="en-NZ" b="1" dirty="0" smtClean="0"/>
              <a:t>Extension to multiplayer </a:t>
            </a:r>
            <a:r>
              <a:rPr lang="en-NZ" dirty="0" smtClean="0"/>
              <a:t>walkthrough capabilities</a:t>
            </a:r>
          </a:p>
          <a:p>
            <a:pPr lvl="1"/>
            <a:r>
              <a:rPr lang="en-NZ" dirty="0" smtClean="0"/>
              <a:t>VR tours </a:t>
            </a:r>
          </a:p>
          <a:p>
            <a:pPr lvl="1"/>
            <a:r>
              <a:rPr lang="en-NZ" dirty="0" smtClean="0"/>
              <a:t>Collaborative 3D model visualizations and walkthroughs</a:t>
            </a:r>
          </a:p>
          <a:p>
            <a:endParaRPr lang="en-NZ" dirty="0"/>
          </a:p>
          <a:p>
            <a:r>
              <a:rPr lang="en-NZ" b="1" dirty="0" smtClean="0"/>
              <a:t>Web based dynamic First Person Shooter games</a:t>
            </a:r>
          </a:p>
          <a:p>
            <a:pPr lvl="1"/>
            <a:r>
              <a:rPr lang="en-NZ" dirty="0" smtClean="0"/>
              <a:t>Just need ray casting for bullets, moving entities (enemies) and basic level design</a:t>
            </a:r>
          </a:p>
          <a:p>
            <a:pPr lvl="1"/>
            <a:r>
              <a:rPr lang="en-NZ" dirty="0" smtClean="0"/>
              <a:t>With natural support for VR</a:t>
            </a:r>
          </a:p>
        </p:txBody>
      </p:sp>
    </p:spTree>
    <p:extLst>
      <p:ext uri="{BB962C8B-B14F-4D97-AF65-F5344CB8AC3E}">
        <p14:creationId xmlns:p14="http://schemas.microsoft.com/office/powerpoint/2010/main" val="3598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1787</TotalTime>
  <Words>1781</Words>
  <Application>Microsoft Office PowerPoint</Application>
  <PresentationFormat>Widescreen</PresentationFormat>
  <Paragraphs>236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Vapor Trail</vt:lpstr>
      <vt:lpstr>Opus WebVR</vt:lpstr>
      <vt:lpstr>The Project</vt:lpstr>
      <vt:lpstr>Recap</vt:lpstr>
      <vt:lpstr>Implementation Procedure</vt:lpstr>
      <vt:lpstr>Live Demo</vt:lpstr>
      <vt:lpstr>Results (Discussion)</vt:lpstr>
      <vt:lpstr>Limitations</vt:lpstr>
      <vt:lpstr>Potential Improvements</vt:lpstr>
      <vt:lpstr>Future work</vt:lpstr>
      <vt:lpstr>What iv’e Gained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Opus WebVR</dc:title>
  <dc:creator>Zeeshan</dc:creator>
  <cp:lastModifiedBy>Zeeshan</cp:lastModifiedBy>
  <cp:revision>134</cp:revision>
  <dcterms:created xsi:type="dcterms:W3CDTF">2016-10-15T03:35:31Z</dcterms:created>
  <dcterms:modified xsi:type="dcterms:W3CDTF">2016-10-24T21:32:23Z</dcterms:modified>
</cp:coreProperties>
</file>