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7" r:id="rId1"/>
  </p:sldMasterIdLst>
  <p:sldIdLst>
    <p:sldId id="256" r:id="rId2"/>
    <p:sldId id="257" r:id="rId3"/>
    <p:sldId id="258" r:id="rId4"/>
    <p:sldId id="260" r:id="rId5"/>
    <p:sldId id="267" r:id="rId6"/>
    <p:sldId id="268" r:id="rId7"/>
    <p:sldId id="269" r:id="rId8"/>
    <p:sldId id="270" r:id="rId9"/>
    <p:sldId id="261" r:id="rId10"/>
    <p:sldId id="273" r:id="rId11"/>
    <p:sldId id="271" r:id="rId12"/>
    <p:sldId id="262" r:id="rId13"/>
    <p:sldId id="277" r:id="rId14"/>
    <p:sldId id="280" r:id="rId15"/>
    <p:sldId id="274" r:id="rId16"/>
    <p:sldId id="272" r:id="rId17"/>
    <p:sldId id="281" r:id="rId18"/>
    <p:sldId id="276" r:id="rId19"/>
    <p:sldId id="27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9034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235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3440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4927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29637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13532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6782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4294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0096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66900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1323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01974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123483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197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0279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033817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5366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BF38B-3E40-4838-8F16-34B4B7D8FC9E}" type="datetimeFigureOut">
              <a:rPr lang="en-NZ" smtClean="0"/>
              <a:t>25/10/2016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54728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18" r:id="rId1"/>
    <p:sldLayoutId id="2147484019" r:id="rId2"/>
    <p:sldLayoutId id="2147484020" r:id="rId3"/>
    <p:sldLayoutId id="2147484021" r:id="rId4"/>
    <p:sldLayoutId id="2147484022" r:id="rId5"/>
    <p:sldLayoutId id="2147484023" r:id="rId6"/>
    <p:sldLayoutId id="2147484024" r:id="rId7"/>
    <p:sldLayoutId id="2147484025" r:id="rId8"/>
    <p:sldLayoutId id="2147484026" r:id="rId9"/>
    <p:sldLayoutId id="2147484027" r:id="rId10"/>
    <p:sldLayoutId id="2147484028" r:id="rId11"/>
    <p:sldLayoutId id="2147484029" r:id="rId12"/>
    <p:sldLayoutId id="2147484030" r:id="rId13"/>
    <p:sldLayoutId id="2147484031" r:id="rId14"/>
    <p:sldLayoutId id="2147484032" r:id="rId15"/>
    <p:sldLayoutId id="2147484033" r:id="rId16"/>
    <p:sldLayoutId id="2147484034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/>
              <a:t>BTECH 451</a:t>
            </a:r>
            <a:br>
              <a:rPr lang="en-NZ" dirty="0"/>
            </a:br>
            <a:r>
              <a:rPr lang="en-NZ" sz="3200" dirty="0"/>
              <a:t>Final Seminar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/>
              <a:t>Tianyun Gu</a:t>
            </a:r>
          </a:p>
        </p:txBody>
      </p:sp>
    </p:spTree>
    <p:extLst>
      <p:ext uri="{BB962C8B-B14F-4D97-AF65-F5344CB8AC3E}">
        <p14:creationId xmlns:p14="http://schemas.microsoft.com/office/powerpoint/2010/main" val="2051184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Object-Relation Mapping (ORM)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NZ" dirty="0"/>
              <a:t>ORM is the conversion of data from an object-orientated paradigm to relations in the relational model.</a:t>
            </a:r>
          </a:p>
          <a:p>
            <a:pPr algn="just"/>
            <a:r>
              <a:rPr lang="en-NZ" dirty="0"/>
              <a:t>Allows the transparent conversion of object-orientated data to relational data. </a:t>
            </a:r>
          </a:p>
          <a:p>
            <a:pPr algn="just"/>
            <a:r>
              <a:rPr lang="en-NZ" dirty="0" smtClean="0"/>
              <a:t>Reduces the </a:t>
            </a:r>
            <a:r>
              <a:rPr lang="en-NZ" dirty="0"/>
              <a:t>need for programmers to be concerned about how to store object data.</a:t>
            </a:r>
          </a:p>
          <a:p>
            <a:pPr algn="just"/>
            <a:r>
              <a:rPr lang="en-NZ" dirty="0"/>
              <a:t>Hibernate </a:t>
            </a:r>
            <a:r>
              <a:rPr lang="en-NZ" dirty="0" smtClean="0"/>
              <a:t>updates the search index every time an image is translated through ORM. Index must be rebuilt for existing databases.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61793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gradFill rotWithShape="1">
            <a:gsLst>
              <a:gs pos="0">
                <a:schemeClr val="bg2">
                  <a:tint val="96000"/>
                  <a:shade val="100000"/>
                  <a:hueMod val="92000"/>
                  <a:satMod val="200000"/>
                  <a:lumMod val="128000"/>
                </a:schemeClr>
              </a:gs>
              <a:gs pos="50000">
                <a:schemeClr val="bg2">
                  <a:shade val="100000"/>
                  <a:hueMod val="100000"/>
                  <a:satMod val="110000"/>
                  <a:lumMod val="130000"/>
                </a:schemeClr>
              </a:gs>
              <a:gs pos="100000">
                <a:schemeClr val="bg2">
                  <a:shade val="78000"/>
                  <a:hueMod val="118000"/>
                  <a:satMod val="120000"/>
                  <a:lumMod val="69000"/>
                </a:schemeClr>
              </a:gs>
            </a:gsLst>
            <a:lin ang="2520000" scaled="0"/>
          </a:gradFill>
          <a:ln>
            <a:noFill/>
          </a:ln>
          <a:effectLst/>
        </p:spPr>
      </p:sp>
      <p:pic>
        <p:nvPicPr>
          <p:cNvPr id="8" name="Picture 7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0" name="Picture 9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4" name="Rectangle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5" name="Rectangle 1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096000" y="0"/>
            <a:ext cx="6096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White">
          <a:xfrm>
            <a:off x="2" y="609600"/>
            <a:ext cx="641286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6" name="Picture 16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6409944" cy="258395"/>
          </a:xfrm>
          <a:prstGeom prst="rect">
            <a:avLst/>
          </a:prstGeom>
        </p:spPr>
      </p:pic>
      <p:sp>
        <p:nvSpPr>
          <p:cNvPr id="27" name="Rectangle 1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733163" y="642795"/>
            <a:ext cx="4812406" cy="5575125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hlinkClick r:id="" action="ppaction://noaction"/>
          </p:cNvPr>
          <p:cNvPicPr>
            <a:picLocks noGrp="1" noChangeAspect="1"/>
          </p:cNvPicPr>
          <p:nvPr>
            <p:ph sz="half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9987" y="894674"/>
            <a:ext cx="4734900" cy="5105014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5584677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System Architecture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1" y="2336873"/>
            <a:ext cx="5104843" cy="3599316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en-US" sz="2000" b="1" dirty="0" smtClean="0"/>
              <a:t>Input: </a:t>
            </a:r>
            <a:r>
              <a:rPr lang="en-US" sz="2000" dirty="0" smtClean="0"/>
              <a:t>list of image directories.</a:t>
            </a:r>
          </a:p>
          <a:p>
            <a:pPr algn="just"/>
            <a:r>
              <a:rPr lang="en-US" sz="2000" b="1" dirty="0" smtClean="0"/>
              <a:t>Image </a:t>
            </a:r>
            <a:r>
              <a:rPr lang="en-US" sz="2000" b="1" dirty="0"/>
              <a:t>preprocessing: </a:t>
            </a:r>
            <a:r>
              <a:rPr lang="en-US" sz="2000" dirty="0"/>
              <a:t>decompress CBMP </a:t>
            </a:r>
            <a:r>
              <a:rPr lang="en-US" sz="2000" dirty="0" smtClean="0"/>
              <a:t>file, </a:t>
            </a:r>
            <a:r>
              <a:rPr lang="en-US" sz="2000" dirty="0"/>
              <a:t>then prepare image for OCR.</a:t>
            </a:r>
          </a:p>
          <a:p>
            <a:pPr algn="just"/>
            <a:r>
              <a:rPr lang="en-US" sz="2000" b="1" dirty="0" smtClean="0"/>
              <a:t>Perform OCR</a:t>
            </a:r>
          </a:p>
          <a:p>
            <a:pPr algn="just"/>
            <a:r>
              <a:rPr lang="en-US" sz="2000" b="1" dirty="0" smtClean="0"/>
              <a:t>Data Storage: </a:t>
            </a:r>
            <a:r>
              <a:rPr lang="en-US" sz="2000" dirty="0" smtClean="0"/>
              <a:t>java objects converted to relational database.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Two data object classes are mapped to three relational tables.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33869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Database Design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7699266"/>
              </p:ext>
            </p:extLst>
          </p:nvPr>
        </p:nvGraphicFramePr>
        <p:xfrm>
          <a:off x="681038" y="2959100"/>
          <a:ext cx="961314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8737">
                  <a:extLst>
                    <a:ext uri="{9D8B030D-6E8A-4147-A177-3AD203B41FA5}">
                      <a16:colId xmlns:a16="http://schemas.microsoft.com/office/drawing/2014/main" xmlns="" val="1841203724"/>
                    </a:ext>
                  </a:extLst>
                </a:gridCol>
                <a:gridCol w="2184025">
                  <a:extLst>
                    <a:ext uri="{9D8B030D-6E8A-4147-A177-3AD203B41FA5}">
                      <a16:colId xmlns:a16="http://schemas.microsoft.com/office/drawing/2014/main" xmlns="" val="676206482"/>
                    </a:ext>
                  </a:extLst>
                </a:gridCol>
                <a:gridCol w="5290381">
                  <a:extLst>
                    <a:ext uri="{9D8B030D-6E8A-4147-A177-3AD203B41FA5}">
                      <a16:colId xmlns:a16="http://schemas.microsoft.com/office/drawing/2014/main" xmlns="" val="906884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NZ" u="sng" dirty="0" err="1"/>
                        <a:t>ImageID</a:t>
                      </a:r>
                      <a:endParaRPr lang="en-NZ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b="0" dirty="0" err="1"/>
                        <a:t>ImageName</a:t>
                      </a:r>
                      <a:endParaRPr lang="en-N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b="0" dirty="0" err="1"/>
                        <a:t>ImagePath</a:t>
                      </a:r>
                      <a:endParaRPr lang="en-N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352565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691034"/>
              </p:ext>
            </p:extLst>
          </p:nvPr>
        </p:nvGraphicFramePr>
        <p:xfrm>
          <a:off x="680321" y="4237566"/>
          <a:ext cx="42853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379">
                  <a:extLst>
                    <a:ext uri="{9D8B030D-6E8A-4147-A177-3AD203B41FA5}">
                      <a16:colId xmlns:a16="http://schemas.microsoft.com/office/drawing/2014/main" xmlns="" val="1452998766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xmlns="" val="3496204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NZ" u="sng" dirty="0" err="1"/>
                        <a:t>TagID</a:t>
                      </a:r>
                      <a:endParaRPr lang="en-NZ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b="0" dirty="0" err="1"/>
                        <a:t>TagText</a:t>
                      </a:r>
                      <a:endParaRPr lang="en-N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730552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585925"/>
              </p:ext>
            </p:extLst>
          </p:nvPr>
        </p:nvGraphicFramePr>
        <p:xfrm>
          <a:off x="680319" y="5558060"/>
          <a:ext cx="42853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690">
                  <a:extLst>
                    <a:ext uri="{9D8B030D-6E8A-4147-A177-3AD203B41FA5}">
                      <a16:colId xmlns:a16="http://schemas.microsoft.com/office/drawing/2014/main" xmlns="" val="1294122292"/>
                    </a:ext>
                  </a:extLst>
                </a:gridCol>
                <a:gridCol w="2142690">
                  <a:extLst>
                    <a:ext uri="{9D8B030D-6E8A-4147-A177-3AD203B41FA5}">
                      <a16:colId xmlns:a16="http://schemas.microsoft.com/office/drawing/2014/main" xmlns="" val="9054557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NZ" u="sng" dirty="0" err="1"/>
                        <a:t>ImageID</a:t>
                      </a:r>
                      <a:r>
                        <a:rPr lang="en-NZ" u="sng" dirty="0"/>
                        <a:t> (FK)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u="sng" dirty="0" err="1"/>
                        <a:t>TagID</a:t>
                      </a:r>
                      <a:r>
                        <a:rPr lang="en-NZ" u="sng" dirty="0"/>
                        <a:t> (FK)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9083084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0321" y="2558990"/>
            <a:ext cx="75238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000" dirty="0" err="1"/>
              <a:t>TestImage</a:t>
            </a:r>
            <a:r>
              <a:rPr lang="en-NZ" sz="2000" dirty="0"/>
              <a:t> Table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0321" y="3837456"/>
            <a:ext cx="65713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000" dirty="0" err="1"/>
              <a:t>ImageTag</a:t>
            </a:r>
            <a:r>
              <a:rPr lang="en-NZ" sz="2000" dirty="0"/>
              <a:t> Table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0321" y="5157950"/>
            <a:ext cx="4463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000" dirty="0" err="1"/>
              <a:t>TagMap</a:t>
            </a:r>
            <a:r>
              <a:rPr lang="en-NZ" sz="2000" dirty="0"/>
              <a:t> Table</a:t>
            </a:r>
          </a:p>
        </p:txBody>
      </p:sp>
    </p:spTree>
    <p:extLst>
      <p:ext uri="{BB962C8B-B14F-4D97-AF65-F5344CB8AC3E}">
        <p14:creationId xmlns:p14="http://schemas.microsoft.com/office/powerpoint/2010/main" val="3948133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Adding an Image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21" y="2628900"/>
            <a:ext cx="4667719" cy="3598863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140" y="2336800"/>
            <a:ext cx="6971428" cy="11174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487"/>
          <a:stretch/>
        </p:blipFill>
        <p:spPr>
          <a:xfrm>
            <a:off x="5005141" y="3555860"/>
            <a:ext cx="4342060" cy="300952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896"/>
          <a:stretch/>
        </p:blipFill>
        <p:spPr>
          <a:xfrm>
            <a:off x="9456763" y="3555861"/>
            <a:ext cx="2501587" cy="30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881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The Web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NZ" dirty="0" smtClean="0"/>
              <a:t>Web service to be deployed on Tomcat server.</a:t>
            </a:r>
          </a:p>
          <a:p>
            <a:pPr algn="just"/>
            <a:r>
              <a:rPr lang="en-NZ" dirty="0" smtClean="0"/>
              <a:t>There are many approaches to communicating with java application.</a:t>
            </a:r>
          </a:p>
          <a:p>
            <a:pPr algn="just"/>
            <a:r>
              <a:rPr lang="en-NZ" b="1" dirty="0" smtClean="0"/>
              <a:t>A Traditional Approach: </a:t>
            </a:r>
            <a:r>
              <a:rPr lang="en-NZ" dirty="0"/>
              <a:t>W</a:t>
            </a:r>
            <a:r>
              <a:rPr lang="en-NZ" dirty="0" smtClean="0"/>
              <a:t>ebsite communicates with service through HTTP requests. Data objects returned, </a:t>
            </a:r>
            <a:r>
              <a:rPr lang="en-NZ" dirty="0" err="1" smtClean="0"/>
              <a:t>eg</a:t>
            </a:r>
            <a:r>
              <a:rPr lang="en-NZ" dirty="0" smtClean="0"/>
              <a:t>. JSON. Dynamic content generated client-side through </a:t>
            </a:r>
            <a:r>
              <a:rPr lang="en-NZ" dirty="0" err="1" smtClean="0"/>
              <a:t>Javascript</a:t>
            </a:r>
            <a:r>
              <a:rPr lang="en-NZ" dirty="0" smtClean="0"/>
              <a:t>.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05803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Spring MVC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NZ" dirty="0"/>
              <a:t>Web service deployed as a single application</a:t>
            </a:r>
            <a:r>
              <a:rPr lang="en-NZ" dirty="0" smtClean="0"/>
              <a:t>. Web pages and back end are combined. </a:t>
            </a:r>
            <a:endParaRPr lang="en-NZ" dirty="0"/>
          </a:p>
          <a:p>
            <a:pPr algn="just"/>
            <a:r>
              <a:rPr lang="en-NZ" dirty="0"/>
              <a:t>Automatic creation and management of servlets and other </a:t>
            </a:r>
            <a:r>
              <a:rPr lang="en-NZ" dirty="0" smtClean="0"/>
              <a:t>resources through </a:t>
            </a:r>
            <a:r>
              <a:rPr lang="en-NZ" dirty="0" err="1" smtClean="0"/>
              <a:t>JavaServer</a:t>
            </a:r>
            <a:r>
              <a:rPr lang="en-NZ" dirty="0" smtClean="0"/>
              <a:t> Pages (JSP).</a:t>
            </a:r>
            <a:endParaRPr lang="en-NZ" dirty="0"/>
          </a:p>
          <a:p>
            <a:pPr algn="just"/>
            <a:r>
              <a:rPr lang="en-NZ" dirty="0"/>
              <a:t>Separation of concerns</a:t>
            </a:r>
            <a:r>
              <a:rPr lang="en-NZ" dirty="0" smtClean="0"/>
              <a:t>.</a:t>
            </a:r>
          </a:p>
          <a:p>
            <a:pPr algn="just"/>
            <a:r>
              <a:rPr lang="en-NZ" dirty="0"/>
              <a:t>Handles mappings of request URLs </a:t>
            </a:r>
            <a:r>
              <a:rPr lang="en-NZ" dirty="0" smtClean="0"/>
              <a:t>to JSPs.</a:t>
            </a:r>
            <a:endParaRPr lang="en-NZ" dirty="0"/>
          </a:p>
          <a:p>
            <a:pPr algn="just"/>
            <a:r>
              <a:rPr lang="en-NZ" dirty="0"/>
              <a:t>Content of web page is dynamically generated by the server: no communication of data objects to </a:t>
            </a:r>
            <a:r>
              <a:rPr lang="en-NZ" dirty="0" smtClean="0"/>
              <a:t>client</a:t>
            </a:r>
          </a:p>
        </p:txBody>
      </p:sp>
    </p:spTree>
    <p:extLst>
      <p:ext uri="{BB962C8B-B14F-4D97-AF65-F5344CB8AC3E}">
        <p14:creationId xmlns:p14="http://schemas.microsoft.com/office/powerpoint/2010/main" val="1026293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User Interface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38" y="2721209"/>
            <a:ext cx="4697412" cy="2830045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350" y="2720252"/>
            <a:ext cx="4700588" cy="2831959"/>
          </a:xfrm>
        </p:spPr>
      </p:pic>
    </p:spTree>
    <p:extLst>
      <p:ext uri="{BB962C8B-B14F-4D97-AF65-F5344CB8AC3E}">
        <p14:creationId xmlns:p14="http://schemas.microsoft.com/office/powerpoint/2010/main" val="2259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Web Service Implementation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NZ" dirty="0" smtClean="0"/>
              <a:t>Separation of data objects, data access objects, and controllers.</a:t>
            </a:r>
          </a:p>
          <a:p>
            <a:pPr algn="just"/>
            <a:r>
              <a:rPr lang="en-NZ" dirty="0" smtClean="0"/>
              <a:t>Lucene index must be present on the server machine to successfully complete search. The function to build this is included in the service.</a:t>
            </a:r>
          </a:p>
          <a:p>
            <a:pPr algn="just"/>
            <a:r>
              <a:rPr lang="en-NZ" dirty="0"/>
              <a:t>When using multiple search terms, results must contain both</a:t>
            </a:r>
            <a:r>
              <a:rPr lang="en-NZ" dirty="0" smtClean="0"/>
              <a:t>. (This can be changed through Hibernate configuration.)</a:t>
            </a:r>
          </a:p>
          <a:p>
            <a:pPr algn="just"/>
            <a:r>
              <a:rPr lang="en-NZ" dirty="0" smtClean="0"/>
              <a:t>Dynamic page content is generated server-side. The JSP is converted to HTML by client, and styling is applied through CSS.</a:t>
            </a:r>
          </a:p>
          <a:p>
            <a:pPr algn="just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725746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Possible Extensions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NZ" dirty="0"/>
              <a:t>Improve accuracy of OCR </a:t>
            </a:r>
            <a:r>
              <a:rPr lang="en-NZ" dirty="0" smtClean="0"/>
              <a:t>results: tweaks to image pre-processing steps, training Tesseract with image data.</a:t>
            </a:r>
            <a:endParaRPr lang="en-NZ" dirty="0"/>
          </a:p>
          <a:p>
            <a:pPr algn="just"/>
            <a:r>
              <a:rPr lang="en-NZ" dirty="0"/>
              <a:t>Customisable search options.</a:t>
            </a:r>
          </a:p>
          <a:p>
            <a:pPr algn="just"/>
            <a:r>
              <a:rPr lang="en-NZ" dirty="0"/>
              <a:t>User interface enhancements.</a:t>
            </a:r>
          </a:p>
        </p:txBody>
      </p:sp>
    </p:spTree>
    <p:extLst>
      <p:ext uri="{BB962C8B-B14F-4D97-AF65-F5344CB8AC3E}">
        <p14:creationId xmlns:p14="http://schemas.microsoft.com/office/powerpoint/2010/main" val="2949002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Thank you!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 smtClean="0"/>
              <a:t>Questions?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593237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NZ" sz="2000" dirty="0" err="1"/>
              <a:t>Kiwiplan</a:t>
            </a:r>
            <a:r>
              <a:rPr lang="en-NZ" sz="2000" dirty="0"/>
              <a:t> is an industry software solutions development company for software used in many areas of the supply chain, in manufacturing of rigid packaging. </a:t>
            </a:r>
          </a:p>
          <a:p>
            <a:pPr algn="just"/>
            <a:r>
              <a:rPr lang="en-NZ" sz="2000" dirty="0"/>
              <a:t>Droid is the automated testing system used by </a:t>
            </a:r>
            <a:r>
              <a:rPr lang="en-NZ" sz="2000" dirty="0" err="1"/>
              <a:t>Kiwiplan</a:t>
            </a:r>
            <a:r>
              <a:rPr lang="en-NZ" sz="2000" dirty="0"/>
              <a:t>, developed in house to fit their specific uses.</a:t>
            </a:r>
          </a:p>
          <a:p>
            <a:pPr algn="just"/>
            <a:r>
              <a:rPr lang="en-NZ" sz="2000" dirty="0"/>
              <a:t>Tests are performed by checking for discrepancies between expected output in the form of a screen capture and the screen produced from the test. </a:t>
            </a:r>
          </a:p>
          <a:p>
            <a:pPr algn="just"/>
            <a:r>
              <a:rPr lang="en-NZ" sz="2000" dirty="0" smtClean="0"/>
              <a:t>My </a:t>
            </a:r>
            <a:r>
              <a:rPr lang="en-NZ" sz="2000" dirty="0"/>
              <a:t>project aims to develop a system to address the challenge of matching expected output images to associated tests, for which there is currently no intuitive method.</a:t>
            </a:r>
          </a:p>
          <a:p>
            <a:pPr algn="just"/>
            <a:endParaRPr lang="en-NZ" sz="2000" dirty="0"/>
          </a:p>
        </p:txBody>
      </p:sp>
    </p:spTree>
    <p:extLst>
      <p:ext uri="{BB962C8B-B14F-4D97-AF65-F5344CB8AC3E}">
        <p14:creationId xmlns:p14="http://schemas.microsoft.com/office/powerpoint/2010/main" val="439590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Proposed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NZ" dirty="0"/>
              <a:t>My solution performs the following:</a:t>
            </a:r>
          </a:p>
          <a:p>
            <a:pPr marL="457200" indent="-457200" algn="just">
              <a:buAutoNum type="arabicParenR"/>
            </a:pPr>
            <a:r>
              <a:rPr lang="en-NZ" b="1" dirty="0"/>
              <a:t>Convert image file type.</a:t>
            </a:r>
          </a:p>
          <a:p>
            <a:pPr marL="457200" indent="-457200" algn="just">
              <a:buAutoNum type="arabicParenR"/>
            </a:pPr>
            <a:r>
              <a:rPr lang="en-NZ" b="1" dirty="0"/>
              <a:t>Extract text from image through OCR.</a:t>
            </a:r>
          </a:p>
          <a:p>
            <a:pPr marL="457200" indent="-457200" algn="just">
              <a:buAutoNum type="arabicParenR"/>
            </a:pPr>
            <a:r>
              <a:rPr lang="en-NZ" b="1" dirty="0"/>
              <a:t>Index images with search terms: </a:t>
            </a:r>
            <a:r>
              <a:rPr lang="en-NZ" dirty="0"/>
              <a:t>OCR results stored to allow for search in an efficient manner. </a:t>
            </a:r>
          </a:p>
          <a:p>
            <a:pPr marL="457200" indent="-457200" algn="just">
              <a:buAutoNum type="arabicParenR"/>
            </a:pPr>
            <a:r>
              <a:rPr lang="en-NZ" b="1" dirty="0"/>
              <a:t>Search the database though a web based interface.</a:t>
            </a:r>
            <a:endParaRPr lang="en-NZ" dirty="0"/>
          </a:p>
          <a:p>
            <a:pPr marL="0" indent="0" algn="just">
              <a:buNone/>
            </a:pPr>
            <a:endParaRPr lang="en-NZ" dirty="0"/>
          </a:p>
          <a:p>
            <a:pPr marL="0" indent="0" algn="just">
              <a:buNone/>
            </a:pPr>
            <a:endParaRPr lang="en-NZ" dirty="0"/>
          </a:p>
          <a:p>
            <a:pPr algn="just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747938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Optical Character Recognition (OCR)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NZ" dirty="0"/>
              <a:t>The process of converting images of text into a machine readable format.</a:t>
            </a:r>
          </a:p>
          <a:p>
            <a:pPr algn="just"/>
            <a:r>
              <a:rPr lang="en-NZ" dirty="0"/>
              <a:t>Images often come from a variety of sources, including photographs and document scans.</a:t>
            </a:r>
          </a:p>
          <a:p>
            <a:pPr algn="just"/>
            <a:r>
              <a:rPr lang="en-NZ" dirty="0"/>
              <a:t>Common applications: Transcribing printed documents to digital form, data entry from physical records, conversion of handwritten text.  </a:t>
            </a:r>
            <a:endParaRPr lang="en-NZ" dirty="0" smtClean="0"/>
          </a:p>
          <a:p>
            <a:pPr algn="just"/>
            <a:r>
              <a:rPr lang="en-NZ" dirty="0" smtClean="0"/>
              <a:t>Not often used for digitally sourced images.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737650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OCR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NZ" dirty="0" smtClean="0"/>
              <a:t>A number of OCR engines were examined: Evernote OCR, ABBYY </a:t>
            </a:r>
            <a:r>
              <a:rPr lang="en-NZ" dirty="0" err="1" smtClean="0"/>
              <a:t>Finereader</a:t>
            </a:r>
            <a:r>
              <a:rPr lang="en-NZ" dirty="0" smtClean="0"/>
              <a:t>, Tesseract OCR.</a:t>
            </a:r>
          </a:p>
          <a:p>
            <a:pPr marL="0" indent="0" algn="just">
              <a:buNone/>
            </a:pPr>
            <a:r>
              <a:rPr lang="en-NZ" b="1" dirty="0" smtClean="0"/>
              <a:t>Tesseract OCR </a:t>
            </a:r>
          </a:p>
          <a:p>
            <a:pPr algn="just"/>
            <a:r>
              <a:rPr lang="en-NZ" sz="2000" dirty="0" smtClean="0"/>
              <a:t>Originally </a:t>
            </a:r>
            <a:r>
              <a:rPr lang="en-NZ" sz="2000" dirty="0"/>
              <a:t>developed by Hewlett Packard and currently open source. </a:t>
            </a:r>
          </a:p>
          <a:p>
            <a:pPr algn="just"/>
            <a:r>
              <a:rPr lang="en-NZ" sz="2000" dirty="0"/>
              <a:t>Uses an ‘adaptive classifier’, which actively learns from the content as it is processed, e.g. estimating character widths, to improve accuracy of later processing. </a:t>
            </a:r>
            <a:endParaRPr lang="en-NZ" sz="1600" dirty="0"/>
          </a:p>
        </p:txBody>
      </p:sp>
    </p:spTree>
    <p:extLst>
      <p:ext uri="{BB962C8B-B14F-4D97-AF65-F5344CB8AC3E}">
        <p14:creationId xmlns:p14="http://schemas.microsoft.com/office/powerpoint/2010/main" val="2641942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OCR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NZ" dirty="0"/>
              <a:t>Unique challenges are introduced due to images being generated from screen display.</a:t>
            </a:r>
          </a:p>
          <a:p>
            <a:pPr algn="just"/>
            <a:r>
              <a:rPr lang="en-NZ" dirty="0"/>
              <a:t>Most OCR packages are not designed with this use case in mind.</a:t>
            </a:r>
          </a:p>
          <a:p>
            <a:pPr algn="just"/>
            <a:r>
              <a:rPr lang="en-NZ" dirty="0"/>
              <a:t>Initial attempts with Tesseract OCR produced very inaccurate results.</a:t>
            </a:r>
          </a:p>
          <a:p>
            <a:pPr algn="just"/>
            <a:r>
              <a:rPr lang="en-NZ" dirty="0" smtClean="0"/>
              <a:t>Pre-processing steps involve cropping the image and upscaling resolution.</a:t>
            </a:r>
            <a:endParaRPr lang="en-NZ" dirty="0"/>
          </a:p>
          <a:p>
            <a:pPr algn="just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09006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0" y="1287462"/>
            <a:ext cx="6667500" cy="42576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05250" y="711200"/>
            <a:ext cx="451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000" dirty="0"/>
              <a:t>Example of an actual Droid image:</a:t>
            </a:r>
          </a:p>
        </p:txBody>
      </p:sp>
    </p:spTree>
    <p:extLst>
      <p:ext uri="{BB962C8B-B14F-4D97-AF65-F5344CB8AC3E}">
        <p14:creationId xmlns:p14="http://schemas.microsoft.com/office/powerpoint/2010/main" val="1407797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01" y="787730"/>
            <a:ext cx="6425397" cy="450793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0686" y="787730"/>
            <a:ext cx="4952381" cy="528253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0601" y="5575300"/>
            <a:ext cx="64253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Above: OCR Result without </a:t>
            </a:r>
            <a:r>
              <a:rPr lang="en-NZ" dirty="0" err="1"/>
              <a:t>preprocessing</a:t>
            </a:r>
            <a:r>
              <a:rPr lang="en-NZ" dirty="0"/>
              <a:t>.</a:t>
            </a:r>
          </a:p>
          <a:p>
            <a:r>
              <a:rPr lang="en-NZ" dirty="0"/>
              <a:t>Left: OCR Result with image scaled up 400%</a:t>
            </a:r>
          </a:p>
        </p:txBody>
      </p:sp>
    </p:spTree>
    <p:extLst>
      <p:ext uri="{BB962C8B-B14F-4D97-AF65-F5344CB8AC3E}">
        <p14:creationId xmlns:p14="http://schemas.microsoft.com/office/powerpoint/2010/main" val="2037806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Indexing &amp;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NZ" dirty="0"/>
              <a:t>A number of search engines were </a:t>
            </a:r>
            <a:r>
              <a:rPr lang="en-NZ" dirty="0" smtClean="0"/>
              <a:t>considered: </a:t>
            </a:r>
            <a:r>
              <a:rPr lang="en-NZ" dirty="0" err="1" smtClean="0"/>
              <a:t>Xapien</a:t>
            </a:r>
            <a:r>
              <a:rPr lang="en-NZ" dirty="0" smtClean="0"/>
              <a:t>, </a:t>
            </a:r>
            <a:r>
              <a:rPr lang="en-NZ" dirty="0" err="1" smtClean="0"/>
              <a:t>Solr</a:t>
            </a:r>
            <a:r>
              <a:rPr lang="en-NZ" dirty="0" smtClean="0"/>
              <a:t>, Hibernate. </a:t>
            </a:r>
            <a:endParaRPr lang="en-NZ" dirty="0"/>
          </a:p>
          <a:p>
            <a:pPr marL="0" indent="0" algn="just">
              <a:buNone/>
            </a:pPr>
            <a:r>
              <a:rPr lang="en-NZ" b="1" dirty="0"/>
              <a:t>Hibernate Search:</a:t>
            </a:r>
          </a:p>
          <a:p>
            <a:pPr algn="just"/>
            <a:r>
              <a:rPr lang="en-NZ" sz="2000" dirty="0"/>
              <a:t>A pure java implementation.</a:t>
            </a:r>
          </a:p>
          <a:p>
            <a:pPr algn="just"/>
            <a:r>
              <a:rPr lang="en-NZ" sz="2000" dirty="0"/>
              <a:t>Built on Hibernate ORM and Lucene search engine.</a:t>
            </a:r>
          </a:p>
          <a:p>
            <a:pPr algn="just"/>
            <a:r>
              <a:rPr lang="en-NZ" sz="2000" dirty="0"/>
              <a:t>Allows indexing and full text search of Java objects based on instance variables</a:t>
            </a:r>
            <a:r>
              <a:rPr lang="en-NZ" sz="2000" dirty="0" smtClean="0"/>
              <a:t>.</a:t>
            </a:r>
          </a:p>
          <a:p>
            <a:pPr algn="just"/>
            <a:r>
              <a:rPr lang="en-NZ" sz="2000" dirty="0" smtClean="0"/>
              <a:t>Vendor independent implementation of SQL. </a:t>
            </a:r>
            <a:endParaRPr lang="en-NZ" sz="2000" dirty="0"/>
          </a:p>
        </p:txBody>
      </p:sp>
    </p:spTree>
    <p:extLst>
      <p:ext uri="{BB962C8B-B14F-4D97-AF65-F5344CB8AC3E}">
        <p14:creationId xmlns:p14="http://schemas.microsoft.com/office/powerpoint/2010/main" val="258132032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1495</TotalTime>
  <Words>769</Words>
  <Application>Microsoft Office PowerPoint</Application>
  <PresentationFormat>Widescreen</PresentationFormat>
  <Paragraphs>85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Trebuchet MS</vt:lpstr>
      <vt:lpstr>Berlin</vt:lpstr>
      <vt:lpstr>BTECH 451 Final Seminar</vt:lpstr>
      <vt:lpstr>Introduction</vt:lpstr>
      <vt:lpstr>Proposed Solution</vt:lpstr>
      <vt:lpstr>Optical Character Recognition (OCR)</vt:lpstr>
      <vt:lpstr>OCR Cont’d</vt:lpstr>
      <vt:lpstr>OCR Challenges</vt:lpstr>
      <vt:lpstr>PowerPoint Presentation</vt:lpstr>
      <vt:lpstr>PowerPoint Presentation</vt:lpstr>
      <vt:lpstr>Indexing &amp; Search</vt:lpstr>
      <vt:lpstr>Object-Relation Mapping (ORM)</vt:lpstr>
      <vt:lpstr>System Architecture</vt:lpstr>
      <vt:lpstr>Database Design</vt:lpstr>
      <vt:lpstr>Adding an Image</vt:lpstr>
      <vt:lpstr>The Web Service</vt:lpstr>
      <vt:lpstr>Spring MVC</vt:lpstr>
      <vt:lpstr>User Interface</vt:lpstr>
      <vt:lpstr>Web Service Implementation</vt:lpstr>
      <vt:lpstr>Possible Extensions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BTECH 451</dc:title>
  <dc:creator>Tianyun Gu</dc:creator>
  <cp:lastModifiedBy>PrettieAngel</cp:lastModifiedBy>
  <cp:revision>158</cp:revision>
  <dcterms:created xsi:type="dcterms:W3CDTF">2016-04-25T13:00:15Z</dcterms:created>
  <dcterms:modified xsi:type="dcterms:W3CDTF">2016-10-24T20:53:58Z</dcterms:modified>
</cp:coreProperties>
</file>