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61" r:id="rId12"/>
    <p:sldId id="262" r:id="rId13"/>
    <p:sldId id="271" r:id="rId14"/>
    <p:sldId id="265" r:id="rId15"/>
    <p:sldId id="272" r:id="rId16"/>
    <p:sldId id="263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03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35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44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4927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963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353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78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4294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096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69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13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0197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23483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19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027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3381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366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5472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  <p:sldLayoutId id="214748403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slide" Target="slide16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BTECH 451</a:t>
            </a:r>
            <a:br>
              <a:rPr lang="en-NZ" dirty="0"/>
            </a:br>
            <a:r>
              <a:rPr lang="en-NZ" sz="3200" dirty="0"/>
              <a:t>Mid-Year Seminar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Tianyun Gu</a:t>
            </a:r>
          </a:p>
        </p:txBody>
      </p:sp>
    </p:spTree>
    <p:extLst>
      <p:ext uri="{BB962C8B-B14F-4D97-AF65-F5344CB8AC3E}">
        <p14:creationId xmlns:p14="http://schemas.microsoft.com/office/powerpoint/2010/main" val="205118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01" y="787730"/>
            <a:ext cx="6425397" cy="45079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86" y="787730"/>
            <a:ext cx="4952381" cy="52825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601" y="5575300"/>
            <a:ext cx="6425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Above: OCR Result without </a:t>
            </a:r>
            <a:r>
              <a:rPr lang="en-NZ" dirty="0" err="1"/>
              <a:t>preprocessing</a:t>
            </a:r>
            <a:r>
              <a:rPr lang="en-NZ" dirty="0"/>
              <a:t>.</a:t>
            </a:r>
          </a:p>
          <a:p>
            <a:r>
              <a:rPr lang="en-NZ" dirty="0"/>
              <a:t>Left: OCR Result with image scaled up 400%</a:t>
            </a:r>
          </a:p>
        </p:txBody>
      </p:sp>
    </p:spTree>
    <p:extLst>
      <p:ext uri="{BB962C8B-B14F-4D97-AF65-F5344CB8AC3E}">
        <p14:creationId xmlns:p14="http://schemas.microsoft.com/office/powerpoint/2010/main" val="2037806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Indexing &amp;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Must store data in SQL database to conform with existing </a:t>
            </a:r>
            <a:r>
              <a:rPr lang="en-NZ" dirty="0" err="1"/>
              <a:t>Kiwiplan</a:t>
            </a:r>
            <a:r>
              <a:rPr lang="en-NZ" dirty="0"/>
              <a:t> systems.</a:t>
            </a:r>
          </a:p>
          <a:p>
            <a:pPr marL="0" indent="0" algn="just">
              <a:buNone/>
            </a:pPr>
            <a:r>
              <a:rPr lang="en-NZ" b="1" dirty="0"/>
              <a:t>Hibernate Search:</a:t>
            </a:r>
          </a:p>
          <a:p>
            <a:pPr algn="just"/>
            <a:r>
              <a:rPr lang="en-NZ" sz="2000" dirty="0"/>
              <a:t>A pure java implementation.</a:t>
            </a:r>
          </a:p>
          <a:p>
            <a:pPr algn="just"/>
            <a:r>
              <a:rPr lang="en-NZ" sz="2000" dirty="0"/>
              <a:t>Built on Hibernate ORM. </a:t>
            </a:r>
          </a:p>
          <a:p>
            <a:pPr algn="just"/>
            <a:r>
              <a:rPr lang="en-NZ" sz="2000" dirty="0"/>
              <a:t>ORM is the conversion of data from an object-orientated paradigm to relations in the relational model.</a:t>
            </a:r>
          </a:p>
        </p:txBody>
      </p:sp>
    </p:spTree>
    <p:extLst>
      <p:ext uri="{BB962C8B-B14F-4D97-AF65-F5344CB8AC3E}">
        <p14:creationId xmlns:p14="http://schemas.microsoft.com/office/powerpoint/2010/main" val="2581320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Database Design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699266"/>
              </p:ext>
            </p:extLst>
          </p:nvPr>
        </p:nvGraphicFramePr>
        <p:xfrm>
          <a:off x="681038" y="2959100"/>
          <a:ext cx="961314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737">
                  <a:extLst>
                    <a:ext uri="{9D8B030D-6E8A-4147-A177-3AD203B41FA5}">
                      <a16:colId xmlns:a16="http://schemas.microsoft.com/office/drawing/2014/main" val="1841203724"/>
                    </a:ext>
                  </a:extLst>
                </a:gridCol>
                <a:gridCol w="2184025">
                  <a:extLst>
                    <a:ext uri="{9D8B030D-6E8A-4147-A177-3AD203B41FA5}">
                      <a16:colId xmlns:a16="http://schemas.microsoft.com/office/drawing/2014/main" val="676206482"/>
                    </a:ext>
                  </a:extLst>
                </a:gridCol>
                <a:gridCol w="5290381">
                  <a:extLst>
                    <a:ext uri="{9D8B030D-6E8A-4147-A177-3AD203B41FA5}">
                      <a16:colId xmlns:a16="http://schemas.microsoft.com/office/drawing/2014/main" val="906884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ImageID</a:t>
                      </a:r>
                      <a:endParaRPr lang="en-NZ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ImageName</a:t>
                      </a:r>
                      <a:endParaRPr lang="en-N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ImagePath</a:t>
                      </a:r>
                      <a:endParaRPr lang="en-N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52565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691034"/>
              </p:ext>
            </p:extLst>
          </p:nvPr>
        </p:nvGraphicFramePr>
        <p:xfrm>
          <a:off x="680321" y="4237566"/>
          <a:ext cx="42853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379">
                  <a:extLst>
                    <a:ext uri="{9D8B030D-6E8A-4147-A177-3AD203B41FA5}">
                      <a16:colId xmlns:a16="http://schemas.microsoft.com/office/drawing/2014/main" val="1452998766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3496204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TagID</a:t>
                      </a:r>
                      <a:endParaRPr lang="en-NZ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TagText</a:t>
                      </a:r>
                      <a:endParaRPr lang="en-N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30552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85925"/>
              </p:ext>
            </p:extLst>
          </p:nvPr>
        </p:nvGraphicFramePr>
        <p:xfrm>
          <a:off x="680319" y="5558060"/>
          <a:ext cx="42853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690">
                  <a:extLst>
                    <a:ext uri="{9D8B030D-6E8A-4147-A177-3AD203B41FA5}">
                      <a16:colId xmlns:a16="http://schemas.microsoft.com/office/drawing/2014/main" val="1294122292"/>
                    </a:ext>
                  </a:extLst>
                </a:gridCol>
                <a:gridCol w="2142690">
                  <a:extLst>
                    <a:ext uri="{9D8B030D-6E8A-4147-A177-3AD203B41FA5}">
                      <a16:colId xmlns:a16="http://schemas.microsoft.com/office/drawing/2014/main" val="905455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ImageID</a:t>
                      </a:r>
                      <a:r>
                        <a:rPr lang="en-NZ" u="sng" dirty="0"/>
                        <a:t> (FK)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u="sng" dirty="0" err="1"/>
                        <a:t>TagID</a:t>
                      </a:r>
                      <a:r>
                        <a:rPr lang="en-NZ" u="sng" dirty="0"/>
                        <a:t> (FK)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83084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0321" y="2558990"/>
            <a:ext cx="7523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TestImage</a:t>
            </a:r>
            <a:r>
              <a:rPr lang="en-NZ" sz="2000" dirty="0"/>
              <a:t> Table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0321" y="3837456"/>
            <a:ext cx="6571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ImageTag</a:t>
            </a:r>
            <a:r>
              <a:rPr lang="en-NZ" sz="2000" dirty="0"/>
              <a:t> Table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0321" y="5157950"/>
            <a:ext cx="446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TagMap</a:t>
            </a:r>
            <a:r>
              <a:rPr lang="en-NZ" sz="2000" dirty="0"/>
              <a:t> Table</a:t>
            </a:r>
          </a:p>
        </p:txBody>
      </p:sp>
    </p:spTree>
    <p:extLst>
      <p:ext uri="{BB962C8B-B14F-4D97-AF65-F5344CB8AC3E}">
        <p14:creationId xmlns:p14="http://schemas.microsoft.com/office/powerpoint/2010/main" val="3948133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chemeClr val="bg2">
                  <a:tint val="96000"/>
                  <a:shade val="100000"/>
                  <a:hueMod val="92000"/>
                  <a:satMod val="200000"/>
                  <a:lumMod val="128000"/>
                </a:schemeClr>
              </a:gs>
              <a:gs pos="50000">
                <a:schemeClr val="bg2">
                  <a:shade val="100000"/>
                  <a:hueMod val="100000"/>
                  <a:satMod val="110000"/>
                  <a:lumMod val="130000"/>
                </a:schemeClr>
              </a:gs>
              <a:gs pos="100000">
                <a:schemeClr val="bg2">
                  <a:shade val="78000"/>
                  <a:hueMod val="118000"/>
                  <a:satMod val="120000"/>
                  <a:lumMod val="69000"/>
                </a:schemeClr>
              </a:gs>
            </a:gsLst>
            <a:lin ang="2520000" scaled="0"/>
          </a:gradFill>
          <a:ln>
            <a:noFill/>
          </a:ln>
          <a:effectLst/>
        </p:spPr>
      </p:sp>
      <p:pic>
        <p:nvPicPr>
          <p:cNvPr id="8" name="Picture 7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0" name="Picture 9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1286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6" name="Picture 16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6409944" cy="258395"/>
          </a:xfrm>
          <a:prstGeom prst="rect">
            <a:avLst/>
          </a:prstGeom>
        </p:spPr>
      </p:pic>
      <p:sp>
        <p:nvSpPr>
          <p:cNvPr id="27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163" y="642795"/>
            <a:ext cx="4812406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hlinkClick r:id="rId5" action="ppaction://hlinksldjump" tooltip="To demo screenshots"/>
          </p:cNvPr>
          <p:cNvPicPr>
            <a:picLocks noGrp="1" noChangeAspect="1"/>
          </p:cNvPicPr>
          <p:nvPr>
            <p:ph sz="half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987" y="894674"/>
            <a:ext cx="4734900" cy="510501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5584677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System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1" y="2336873"/>
            <a:ext cx="5104843" cy="35993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/>
              <a:t>Image preprocessing: </a:t>
            </a:r>
            <a:r>
              <a:rPr lang="en-US" sz="2000"/>
              <a:t>decompress CBMP file with call to external conversion program, then prepare image for OCR.</a:t>
            </a:r>
          </a:p>
          <a:p>
            <a:r>
              <a:rPr lang="en-US" sz="2000"/>
              <a:t>OCR: performed with Tesseract OCR.</a:t>
            </a:r>
          </a:p>
          <a:p>
            <a:r>
              <a:rPr lang="en-US" sz="2000"/>
              <a:t>Data Storage: java application defines data structures to represent OCR results, then passed to Hibernate ORM for conversion and storage as relations.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233869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First semester’s work has focused on implementing server side features. </a:t>
            </a:r>
          </a:p>
          <a:p>
            <a:pPr algn="just"/>
            <a:r>
              <a:rPr lang="en-NZ" dirty="0"/>
              <a:t>Currently limited to command line functionality, to be converted to a web service.</a:t>
            </a:r>
          </a:p>
          <a:p>
            <a:pPr algn="just"/>
            <a:r>
              <a:rPr lang="en-NZ" dirty="0"/>
              <a:t>Web-based GUI will facilitate searching of images. </a:t>
            </a:r>
          </a:p>
        </p:txBody>
      </p:sp>
    </p:spTree>
    <p:extLst>
      <p:ext uri="{BB962C8B-B14F-4D97-AF65-F5344CB8AC3E}">
        <p14:creationId xmlns:p14="http://schemas.microsoft.com/office/powerpoint/2010/main" val="2182047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3264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Adding an Image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1" y="2628900"/>
            <a:ext cx="4667719" cy="359886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140" y="2336800"/>
            <a:ext cx="6971428" cy="11174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87"/>
          <a:stretch/>
        </p:blipFill>
        <p:spPr>
          <a:xfrm>
            <a:off x="5005141" y="3555860"/>
            <a:ext cx="4342060" cy="300952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96"/>
          <a:stretch/>
        </p:blipFill>
        <p:spPr>
          <a:xfrm>
            <a:off x="9456763" y="3555861"/>
            <a:ext cx="2501587" cy="30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450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/>
          <a:lstStyle/>
          <a:p>
            <a:r>
              <a:rPr lang="en-NZ" dirty="0"/>
              <a:t>Search for a Tag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23" y="2336800"/>
            <a:ext cx="6348845" cy="3962400"/>
          </a:xfrm>
        </p:spPr>
      </p:pic>
      <p:sp>
        <p:nvSpPr>
          <p:cNvPr id="24" name="TextBox 23"/>
          <p:cNvSpPr txBox="1"/>
          <p:nvPr/>
        </p:nvSpPr>
        <p:spPr>
          <a:xfrm>
            <a:off x="9171268" y="6299200"/>
            <a:ext cx="237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000" dirty="0">
                <a:hlinkClick r:id="rId3" action="ppaction://hlinksldjump"/>
              </a:rPr>
              <a:t>Back</a:t>
            </a: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1122213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NZ" sz="2000" dirty="0" err="1"/>
              <a:t>Kiwiplan</a:t>
            </a:r>
            <a:r>
              <a:rPr lang="en-NZ" sz="2000" dirty="0"/>
              <a:t> is an industry software solutions development company for software used in many areas of the supply chain, in manufacturing of rigid packaging. </a:t>
            </a:r>
          </a:p>
          <a:p>
            <a:pPr algn="just"/>
            <a:r>
              <a:rPr lang="en-NZ" sz="2000" dirty="0"/>
              <a:t>Droid is the automated testing system used by </a:t>
            </a:r>
            <a:r>
              <a:rPr lang="en-NZ" sz="2000" dirty="0" err="1"/>
              <a:t>Kiwiplan</a:t>
            </a:r>
            <a:r>
              <a:rPr lang="en-NZ" sz="2000" dirty="0"/>
              <a:t>, developed in house to fit their specific uses.</a:t>
            </a:r>
          </a:p>
          <a:p>
            <a:pPr algn="just"/>
            <a:r>
              <a:rPr lang="en-NZ" sz="2000" dirty="0"/>
              <a:t>Tests are performed by checking for discrepancies between expected output in the form of a screen capture and the screen produced from the test. </a:t>
            </a:r>
          </a:p>
          <a:p>
            <a:pPr algn="just"/>
            <a:r>
              <a:rPr lang="en-NZ" sz="2000" dirty="0"/>
              <a:t>This project aims to develop a system to address the challenge of matching expected output images to associated tests, for which there is currently no intuitive method.</a:t>
            </a:r>
          </a:p>
          <a:p>
            <a:pPr algn="just"/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43959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Proposed Solution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NZ" dirty="0"/>
              <a:t>My solution should perform the following: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Convert image file type: </a:t>
            </a:r>
            <a:r>
              <a:rPr lang="en-NZ" dirty="0"/>
              <a:t>Decompress the proprietary format.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Extract text from image: </a:t>
            </a:r>
            <a:r>
              <a:rPr lang="en-NZ" dirty="0"/>
              <a:t>OCR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Images indexed with search terms: OCR results stored </a:t>
            </a:r>
            <a:r>
              <a:rPr lang="en-NZ" dirty="0" err="1"/>
              <a:t>stored</a:t>
            </a:r>
            <a:r>
              <a:rPr lang="en-NZ" dirty="0"/>
              <a:t> to allow for search in an efficient manner. 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Communication through web based service: </a:t>
            </a:r>
            <a:r>
              <a:rPr lang="en-NZ" dirty="0"/>
              <a:t>Other machines on the network should able to access image database through search interface.</a:t>
            </a:r>
          </a:p>
          <a:p>
            <a:pPr marL="0" indent="0" algn="just">
              <a:buNone/>
            </a:pPr>
            <a:endParaRPr lang="en-NZ" dirty="0"/>
          </a:p>
          <a:p>
            <a:pPr marL="0" indent="0" algn="just">
              <a:buNone/>
            </a:pPr>
            <a:endParaRPr lang="en-NZ" dirty="0"/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4793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b="1" dirty="0"/>
              <a:t>World Digital Library: </a:t>
            </a:r>
            <a:r>
              <a:rPr lang="en-NZ" dirty="0"/>
              <a:t>System for full text search of digital book scans. Tesseract OCR engine; Apache </a:t>
            </a:r>
            <a:r>
              <a:rPr lang="en-NZ" dirty="0" err="1"/>
              <a:t>Solr</a:t>
            </a:r>
            <a:r>
              <a:rPr lang="en-NZ" dirty="0"/>
              <a:t> for search.</a:t>
            </a:r>
          </a:p>
          <a:p>
            <a:pPr algn="just"/>
            <a:r>
              <a:rPr lang="en-NZ" b="1" dirty="0"/>
              <a:t>New Zealand Journal of History: </a:t>
            </a:r>
            <a:r>
              <a:rPr lang="en-NZ" dirty="0"/>
              <a:t>Academic Journal of NZ history, with older issues digitalised from scans. ABBYY </a:t>
            </a:r>
            <a:r>
              <a:rPr lang="en-NZ" dirty="0" err="1"/>
              <a:t>Finereader</a:t>
            </a:r>
            <a:r>
              <a:rPr lang="en-NZ" dirty="0"/>
              <a:t> OCR engine.</a:t>
            </a:r>
          </a:p>
        </p:txBody>
      </p:sp>
    </p:spTree>
    <p:extLst>
      <p:ext uri="{BB962C8B-B14F-4D97-AF65-F5344CB8AC3E}">
        <p14:creationId xmlns:p14="http://schemas.microsoft.com/office/powerpoint/2010/main" val="183071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Optical Character Recognition (OCR)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The process of converting images of text into a machine readable format.</a:t>
            </a:r>
          </a:p>
          <a:p>
            <a:pPr algn="just"/>
            <a:r>
              <a:rPr lang="en-NZ" dirty="0"/>
              <a:t>Images often come from a variety of sources, including photographs and document scans.</a:t>
            </a:r>
          </a:p>
          <a:p>
            <a:pPr algn="just"/>
            <a:r>
              <a:rPr lang="en-NZ" dirty="0"/>
              <a:t>Common applications: Transcribing printed documents to digital form, data entry from physical records, conversion of handwritten text.  </a:t>
            </a:r>
          </a:p>
        </p:txBody>
      </p:sp>
    </p:spTree>
    <p:extLst>
      <p:ext uri="{BB962C8B-B14F-4D97-AF65-F5344CB8AC3E}">
        <p14:creationId xmlns:p14="http://schemas.microsoft.com/office/powerpoint/2010/main" val="73765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Evernote’s OCR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Application for creating digital ‘notes’ with support for a range of media types, including both text and images. </a:t>
            </a:r>
          </a:p>
          <a:p>
            <a:pPr algn="just"/>
            <a:r>
              <a:rPr lang="en-NZ" dirty="0"/>
              <a:t>OCR is performed on images contained in notes through a series of ‘passes’, each with differing initial assumptions.</a:t>
            </a:r>
          </a:p>
          <a:p>
            <a:pPr algn="just"/>
            <a:r>
              <a:rPr lang="en-NZ" dirty="0"/>
              <a:t>Places emphasis on extracting as many text strings as possible for comprehensive index coverage, rather than high accuracy.</a:t>
            </a:r>
          </a:p>
          <a:p>
            <a:pPr algn="just"/>
            <a:r>
              <a:rPr lang="en-NZ" dirty="0"/>
              <a:t>This OCR system is complex.</a:t>
            </a:r>
          </a:p>
        </p:txBody>
      </p:sp>
    </p:spTree>
    <p:extLst>
      <p:ext uri="{BB962C8B-B14F-4D97-AF65-F5344CB8AC3E}">
        <p14:creationId xmlns:p14="http://schemas.microsoft.com/office/powerpoint/2010/main" val="92526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OCR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NZ" b="1" dirty="0"/>
              <a:t>ABBYY </a:t>
            </a:r>
            <a:r>
              <a:rPr lang="en-NZ" b="1" dirty="0" err="1"/>
              <a:t>Finereader</a:t>
            </a:r>
            <a:r>
              <a:rPr lang="en-NZ" b="1" dirty="0"/>
              <a:t> </a:t>
            </a:r>
          </a:p>
          <a:p>
            <a:pPr algn="just"/>
            <a:r>
              <a:rPr lang="en-NZ" sz="2000" dirty="0"/>
              <a:t>Leading product in the field with very high reported accuracy. </a:t>
            </a:r>
          </a:p>
          <a:p>
            <a:pPr algn="just"/>
            <a:r>
              <a:rPr lang="en-NZ" sz="2000" dirty="0"/>
              <a:t>Geared towards converting scanned images into an editable form.</a:t>
            </a:r>
          </a:p>
          <a:p>
            <a:pPr algn="just"/>
            <a:r>
              <a:rPr lang="en-NZ" sz="2000" dirty="0"/>
              <a:t>Proprietary license with many features unnecessary for my purposes. </a:t>
            </a:r>
          </a:p>
          <a:p>
            <a:pPr marL="0" indent="0" algn="just">
              <a:buNone/>
            </a:pPr>
            <a:r>
              <a:rPr lang="en-NZ" b="1" dirty="0"/>
              <a:t>Tesseract OCR </a:t>
            </a:r>
          </a:p>
          <a:p>
            <a:pPr algn="just"/>
            <a:r>
              <a:rPr lang="en-NZ" sz="2000" dirty="0"/>
              <a:t>Originally developed by Hewlett Packard and currently open source. </a:t>
            </a:r>
          </a:p>
          <a:p>
            <a:pPr algn="just"/>
            <a:r>
              <a:rPr lang="en-NZ" sz="2000" dirty="0"/>
              <a:t>Uses an ‘adaptive classifier’, which actively learns from the content as it is processed, e.g. estimating character widths, to improve accuracy of later processing. </a:t>
            </a:r>
            <a:endParaRPr lang="en-NZ" sz="1600" dirty="0"/>
          </a:p>
        </p:txBody>
      </p:sp>
    </p:spTree>
    <p:extLst>
      <p:ext uri="{BB962C8B-B14F-4D97-AF65-F5344CB8AC3E}">
        <p14:creationId xmlns:p14="http://schemas.microsoft.com/office/powerpoint/2010/main" val="264194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OCR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Unique challenges are introduced due to images being generated from screen display.</a:t>
            </a:r>
          </a:p>
          <a:p>
            <a:pPr algn="just"/>
            <a:r>
              <a:rPr lang="en-NZ" dirty="0"/>
              <a:t>Most OCR packages are not designed with this use case in mind.</a:t>
            </a:r>
          </a:p>
          <a:p>
            <a:pPr algn="just"/>
            <a:r>
              <a:rPr lang="en-NZ" dirty="0"/>
              <a:t>Initial attempts with Tesseract OCR produced very inaccurate results.</a:t>
            </a:r>
          </a:p>
          <a:p>
            <a:pPr algn="just"/>
            <a:r>
              <a:rPr lang="en-NZ" dirty="0"/>
              <a:t>Need for image </a:t>
            </a:r>
            <a:r>
              <a:rPr lang="en-NZ" dirty="0" err="1"/>
              <a:t>preprocessing</a:t>
            </a:r>
            <a:r>
              <a:rPr lang="en-NZ" dirty="0"/>
              <a:t> to improve the accuracy of results.</a:t>
            </a:r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09006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1287462"/>
            <a:ext cx="6667500" cy="4257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5250" y="711200"/>
            <a:ext cx="451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000" dirty="0"/>
              <a:t>Example of an actual Droid image:</a:t>
            </a:r>
          </a:p>
        </p:txBody>
      </p:sp>
    </p:spTree>
    <p:extLst>
      <p:ext uri="{BB962C8B-B14F-4D97-AF65-F5344CB8AC3E}">
        <p14:creationId xmlns:p14="http://schemas.microsoft.com/office/powerpoint/2010/main" val="140779744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499</TotalTime>
  <Words>658</Words>
  <Application>Microsoft Office PowerPoint</Application>
  <PresentationFormat>Widescreen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Trebuchet MS</vt:lpstr>
      <vt:lpstr>Berlin</vt:lpstr>
      <vt:lpstr>BTECH 451 Mid-Year Seminar</vt:lpstr>
      <vt:lpstr>Introduction</vt:lpstr>
      <vt:lpstr>Proposed Solution Concept</vt:lpstr>
      <vt:lpstr>Related Work</vt:lpstr>
      <vt:lpstr>Optical Character Recognition (OCR)</vt:lpstr>
      <vt:lpstr>Evernote’s OCR</vt:lpstr>
      <vt:lpstr>OCR Cont’d</vt:lpstr>
      <vt:lpstr>OCR Challenges</vt:lpstr>
      <vt:lpstr>PowerPoint Presentation</vt:lpstr>
      <vt:lpstr>PowerPoint Presentation</vt:lpstr>
      <vt:lpstr>Indexing &amp; Search</vt:lpstr>
      <vt:lpstr>Database Design</vt:lpstr>
      <vt:lpstr>System Architecture</vt:lpstr>
      <vt:lpstr>Next Steps</vt:lpstr>
      <vt:lpstr>PowerPoint Presentation</vt:lpstr>
      <vt:lpstr>Adding an Image</vt:lpstr>
      <vt:lpstr>Search for a Tag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</dc:title>
  <dc:creator>Tianyun Gu</dc:creator>
  <cp:lastModifiedBy>Tianyun Gu</cp:lastModifiedBy>
  <cp:revision>81</cp:revision>
  <dcterms:created xsi:type="dcterms:W3CDTF">2016-04-25T13:00:15Z</dcterms:created>
  <dcterms:modified xsi:type="dcterms:W3CDTF">2016-07-14T18:08:17Z</dcterms:modified>
</cp:coreProperties>
</file>