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257" r:id="rId4"/>
    <p:sldId id="271" r:id="rId5"/>
    <p:sldId id="272" r:id="rId6"/>
    <p:sldId id="260" r:id="rId7"/>
    <p:sldId id="273" r:id="rId8"/>
    <p:sldId id="274" r:id="rId9"/>
    <p:sldId id="275" r:id="rId10"/>
    <p:sldId id="276" r:id="rId11"/>
    <p:sldId id="277" r:id="rId12"/>
    <p:sldId id="278" r:id="rId13"/>
    <p:sldId id="279" r:id="rId14"/>
    <p:sldId id="280" r:id="rId15"/>
    <p:sldId id="282" r:id="rId16"/>
    <p:sldId id="286" r:id="rId17"/>
    <p:sldId id="281" r:id="rId18"/>
    <p:sldId id="283" r:id="rId19"/>
    <p:sldId id="284" r:id="rId20"/>
    <p:sldId id="268"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8596" autoAdjust="0"/>
  </p:normalViewPr>
  <p:slideViewPr>
    <p:cSldViewPr snapToGrid="0">
      <p:cViewPr>
        <p:scale>
          <a:sx n="59" d="100"/>
          <a:sy n="59" d="100"/>
        </p:scale>
        <p:origin x="-2574"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A35C9-4CF4-4923-8111-C707012ECA6F}" type="datetimeFigureOut">
              <a:rPr lang="en-NZ" smtClean="0"/>
              <a:t>27/10/2015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BAB16-B4D6-490A-B4E3-9430D2812F67}" type="slidenum">
              <a:rPr lang="en-NZ" smtClean="0"/>
              <a:t>‹#›</a:t>
            </a:fld>
            <a:endParaRPr lang="en-NZ"/>
          </a:p>
        </p:txBody>
      </p:sp>
    </p:spTree>
    <p:extLst>
      <p:ext uri="{BB962C8B-B14F-4D97-AF65-F5344CB8AC3E}">
        <p14:creationId xmlns:p14="http://schemas.microsoft.com/office/powerpoint/2010/main" val="327665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Good</a:t>
            </a:r>
            <a:r>
              <a:rPr lang="en-NZ" baseline="0" dirty="0" smtClean="0"/>
              <a:t> morning everyone! Welcome to my Final End of Year Seminar on my progress on Freedawn!</a:t>
            </a:r>
          </a:p>
          <a:p>
            <a:endParaRPr lang="en-NZ" baseline="0" dirty="0" smtClean="0"/>
          </a:p>
          <a:p>
            <a:r>
              <a:rPr lang="en-NZ" baseline="0" dirty="0" smtClean="0"/>
              <a:t>My name’s Shane and I’ll take you through the progress of where Freedawn has come from, what the progress has been and what components I’ve been directly involved in</a:t>
            </a:r>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1</a:t>
            </a:fld>
            <a:endParaRPr lang="en-NZ"/>
          </a:p>
        </p:txBody>
      </p:sp>
    </p:spTree>
    <p:extLst>
      <p:ext uri="{BB962C8B-B14F-4D97-AF65-F5344CB8AC3E}">
        <p14:creationId xmlns:p14="http://schemas.microsoft.com/office/powerpoint/2010/main" val="171259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10</a:t>
            </a:fld>
            <a:endParaRPr lang="en-NZ"/>
          </a:p>
        </p:txBody>
      </p:sp>
    </p:spTree>
    <p:extLst>
      <p:ext uri="{BB962C8B-B14F-4D97-AF65-F5344CB8AC3E}">
        <p14:creationId xmlns:p14="http://schemas.microsoft.com/office/powerpoint/2010/main" val="113586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Aggregation of data from </a:t>
            </a:r>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13</a:t>
            </a:fld>
            <a:endParaRPr lang="en-NZ"/>
          </a:p>
        </p:txBody>
      </p:sp>
    </p:spTree>
    <p:extLst>
      <p:ext uri="{BB962C8B-B14F-4D97-AF65-F5344CB8AC3E}">
        <p14:creationId xmlns:p14="http://schemas.microsoft.com/office/powerpoint/2010/main" val="343287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20</a:t>
            </a:fld>
            <a:endParaRPr lang="en-NZ"/>
          </a:p>
        </p:txBody>
      </p:sp>
    </p:spTree>
    <p:extLst>
      <p:ext uri="{BB962C8B-B14F-4D97-AF65-F5344CB8AC3E}">
        <p14:creationId xmlns:p14="http://schemas.microsoft.com/office/powerpoint/2010/main" val="169253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21</a:t>
            </a:fld>
            <a:endParaRPr lang="en-NZ"/>
          </a:p>
        </p:txBody>
      </p:sp>
    </p:spTree>
    <p:extLst>
      <p:ext uri="{BB962C8B-B14F-4D97-AF65-F5344CB8AC3E}">
        <p14:creationId xmlns:p14="http://schemas.microsoft.com/office/powerpoint/2010/main" val="169253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Just a recap on what my</a:t>
            </a:r>
            <a:r>
              <a:rPr lang="en-NZ" baseline="0" dirty="0" smtClean="0"/>
              <a:t> project entailed across the year – Freedawn is a start-up social platform that allows users to communicate with others with fields they wish to learn about and things they want to achieve!</a:t>
            </a:r>
          </a:p>
          <a:p>
            <a:r>
              <a:rPr lang="en-NZ" baseline="0" dirty="0" smtClean="0"/>
              <a:t>It’s a local start up – that is based in Albany, Auckland.</a:t>
            </a:r>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2</a:t>
            </a:fld>
            <a:endParaRPr lang="en-NZ"/>
          </a:p>
        </p:txBody>
      </p:sp>
    </p:spTree>
    <p:extLst>
      <p:ext uri="{BB962C8B-B14F-4D97-AF65-F5344CB8AC3E}">
        <p14:creationId xmlns:p14="http://schemas.microsoft.com/office/powerpoint/2010/main" val="114353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Habits + Goals</a:t>
            </a:r>
            <a:r>
              <a:rPr lang="en-NZ" baseline="0" dirty="0" smtClean="0"/>
              <a:t> – join/create and tick them off as you go</a:t>
            </a:r>
          </a:p>
          <a:p>
            <a:endParaRPr lang="en-NZ" baseline="0" dirty="0" smtClean="0"/>
          </a:p>
          <a:p>
            <a:r>
              <a:rPr lang="en-NZ" baseline="0" dirty="0" err="1" smtClean="0"/>
              <a:t>LifeDesign</a:t>
            </a:r>
            <a:r>
              <a:rPr lang="en-NZ" baseline="0" dirty="0" smtClean="0"/>
              <a:t> – </a:t>
            </a:r>
            <a:r>
              <a:rPr lang="en-NZ" baseline="0" dirty="0" err="1" smtClean="0"/>
              <a:t>visionboard</a:t>
            </a:r>
            <a:r>
              <a:rPr lang="en-NZ" baseline="0" dirty="0" smtClean="0"/>
              <a:t>, favourite quotes and design what you want to do and where you want to go and now a Library!</a:t>
            </a:r>
          </a:p>
          <a:p>
            <a:endParaRPr lang="en-NZ" baseline="0" dirty="0" smtClean="0"/>
          </a:p>
          <a:p>
            <a:r>
              <a:rPr lang="en-NZ" baseline="0" dirty="0" smtClean="0"/>
              <a:t>Keep it Social – share across multiple platforms – Facebook, Twitter, LinkedIn integration</a:t>
            </a:r>
          </a:p>
          <a:p>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3</a:t>
            </a:fld>
            <a:endParaRPr lang="en-NZ"/>
          </a:p>
        </p:txBody>
      </p:sp>
    </p:spTree>
    <p:extLst>
      <p:ext uri="{BB962C8B-B14F-4D97-AF65-F5344CB8AC3E}">
        <p14:creationId xmlns:p14="http://schemas.microsoft.com/office/powerpoint/2010/main" val="179800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4</a:t>
            </a:fld>
            <a:endParaRPr lang="en-NZ"/>
          </a:p>
        </p:txBody>
      </p:sp>
    </p:spTree>
    <p:extLst>
      <p:ext uri="{BB962C8B-B14F-4D97-AF65-F5344CB8AC3E}">
        <p14:creationId xmlns:p14="http://schemas.microsoft.com/office/powerpoint/2010/main" val="38043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5</a:t>
            </a:fld>
            <a:endParaRPr lang="en-NZ"/>
          </a:p>
        </p:txBody>
      </p:sp>
    </p:spTree>
    <p:extLst>
      <p:ext uri="{BB962C8B-B14F-4D97-AF65-F5344CB8AC3E}">
        <p14:creationId xmlns:p14="http://schemas.microsoft.com/office/powerpoint/2010/main" val="265728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Freedawn</a:t>
            </a:r>
            <a:r>
              <a:rPr lang="en-NZ" baseline="0" dirty="0" smtClean="0"/>
              <a:t> for Business – allows employees in an organisation to view all the business processes, contribute improvements and help benefit the company in a positive manner while being in a collaborative environment.</a:t>
            </a:r>
          </a:p>
          <a:p>
            <a:endParaRPr lang="en-NZ" baseline="0" dirty="0" smtClean="0"/>
          </a:p>
          <a:p>
            <a:r>
              <a:rPr lang="en-NZ" baseline="0" dirty="0" smtClean="0"/>
              <a:t>Based on the current PHPFOX Platform, I can access it from the personal navigation menu and go to the business side if the email address is recognised as part of a particular organisation</a:t>
            </a:r>
          </a:p>
          <a:p>
            <a:endParaRPr lang="en-NZ" baseline="0" dirty="0" smtClean="0"/>
          </a:p>
          <a:p>
            <a:r>
              <a:rPr lang="en-NZ" baseline="0" dirty="0" smtClean="0"/>
              <a:t>Integrates with Google Apps and uses Google Drive especially to maintain documentation and file structure as well as security of documents too.</a:t>
            </a:r>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6</a:t>
            </a:fld>
            <a:endParaRPr lang="en-NZ"/>
          </a:p>
        </p:txBody>
      </p:sp>
    </p:spTree>
    <p:extLst>
      <p:ext uri="{BB962C8B-B14F-4D97-AF65-F5344CB8AC3E}">
        <p14:creationId xmlns:p14="http://schemas.microsoft.com/office/powerpoint/2010/main" val="325214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With FD4B</a:t>
            </a:r>
            <a:r>
              <a:rPr lang="en-NZ" baseline="0" dirty="0" smtClean="0"/>
              <a:t> the implementation and integration of Google Apps has been quite beneficial in terms of setting up a file structure service for each organisation, files and documents containing all the processes and improvements, managing version control as well as overall document security.</a:t>
            </a:r>
          </a:p>
          <a:p>
            <a:endParaRPr lang="en-NZ" baseline="0" dirty="0" smtClean="0"/>
          </a:p>
          <a:p>
            <a:r>
              <a:rPr lang="en-NZ" dirty="0" smtClean="0"/>
              <a:t>Google complies</a:t>
            </a:r>
            <a:r>
              <a:rPr lang="en-NZ" baseline="0" dirty="0" smtClean="0"/>
              <a:t> with, based on independent third-party auditors - </a:t>
            </a:r>
            <a:r>
              <a:rPr lang="en-US" baseline="0" dirty="0" smtClean="0"/>
              <a:t>SSAE 16, ISAE 3402 and SAS 70 standards. These standards help maintain a large array of security concerns that are associated with storage of data but also cover redundancy which means that Google Drive isn’t likely to be a single point of failure with Freedawn for Business.</a:t>
            </a:r>
          </a:p>
          <a:p>
            <a:endParaRPr lang="en-US" baseline="0" dirty="0" smtClean="0"/>
          </a:p>
          <a:p>
            <a:r>
              <a:rPr lang="en-US" baseline="0" dirty="0" smtClean="0"/>
              <a:t>I’ll cover the integration and how it works further on in the live-demo but you guys can see an example in the screenshot - </a:t>
            </a:r>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7</a:t>
            </a:fld>
            <a:endParaRPr lang="en-NZ"/>
          </a:p>
        </p:txBody>
      </p:sp>
    </p:spTree>
    <p:extLst>
      <p:ext uri="{BB962C8B-B14F-4D97-AF65-F5344CB8AC3E}">
        <p14:creationId xmlns:p14="http://schemas.microsoft.com/office/powerpoint/2010/main" val="279596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FD4B is made up of a number of different</a:t>
            </a:r>
            <a:r>
              <a:rPr lang="en-NZ" baseline="0" dirty="0" smtClean="0"/>
              <a:t> modules, compared to the personal side of Freedawn. These modules, have been broken down into Improvements, Processes, Departments, Members and Reports.</a:t>
            </a:r>
          </a:p>
          <a:p>
            <a:endParaRPr lang="en-NZ" baseline="0" dirty="0" smtClean="0"/>
          </a:p>
          <a:p>
            <a:r>
              <a:rPr lang="en-NZ" baseline="0" dirty="0" smtClean="0"/>
              <a:t>We cover these a bit more in-depth in a moment and these are all accessible from the main navigation menu. </a:t>
            </a:r>
            <a:endParaRPr lang="en-NZ" dirty="0"/>
          </a:p>
        </p:txBody>
      </p:sp>
      <p:sp>
        <p:nvSpPr>
          <p:cNvPr id="4" name="Slide Number Placeholder 3"/>
          <p:cNvSpPr>
            <a:spLocks noGrp="1"/>
          </p:cNvSpPr>
          <p:nvPr>
            <p:ph type="sldNum" sz="quarter" idx="10"/>
          </p:nvPr>
        </p:nvSpPr>
        <p:spPr/>
        <p:txBody>
          <a:bodyPr/>
          <a:lstStyle/>
          <a:p>
            <a:fld id="{656BAB16-B4D6-490A-B4E3-9430D2812F67}" type="slidenum">
              <a:rPr lang="en-NZ" smtClean="0"/>
              <a:t>8</a:t>
            </a:fld>
            <a:endParaRPr lang="en-NZ"/>
          </a:p>
        </p:txBody>
      </p:sp>
    </p:spTree>
    <p:extLst>
      <p:ext uri="{BB962C8B-B14F-4D97-AF65-F5344CB8AC3E}">
        <p14:creationId xmlns:p14="http://schemas.microsoft.com/office/powerpoint/2010/main" val="114419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a:t>
            </a:r>
            <a:r>
              <a:rPr lang="en-NZ" baseline="0" dirty="0" smtClean="0"/>
              <a:t> is an example of an improvement – in particular how our Supercar Experience Bookings are currently being done and what we can do to improve them.</a:t>
            </a:r>
            <a:endParaRPr lang="en-NZ" dirty="0" smtClean="0"/>
          </a:p>
          <a:p>
            <a:endParaRPr lang="en-NZ" dirty="0" smtClean="0"/>
          </a:p>
          <a:p>
            <a:r>
              <a:rPr lang="en-NZ" dirty="0" smtClean="0"/>
              <a:t>Here we can see how</a:t>
            </a:r>
            <a:r>
              <a:rPr lang="en-NZ" baseline="0" dirty="0" smtClean="0"/>
              <a:t> the Google Doc is integrated, inside the page. At present, I can not edit this document only the owner of the document is but it remains fairly flexible in terms of allowing users to set permissions as they see fit. Inside is the current Best Practice or Process that is currently being applied.</a:t>
            </a:r>
          </a:p>
          <a:p>
            <a:r>
              <a:rPr lang="en-NZ" baseline="0" dirty="0" smtClean="0"/>
              <a:t/>
            </a:r>
            <a:br>
              <a:rPr lang="en-NZ" baseline="0" dirty="0" smtClean="0"/>
            </a:br>
            <a:r>
              <a:rPr lang="en-NZ" baseline="0" dirty="0" smtClean="0"/>
              <a:t>On the right hand side, you can see the ability to Chat about this improvement. Although Google Docs has a chat function in their site, their API was quite limited with that aspect and as we use the discussions and comments are utilised in reporting which we will see later on. This meant everything was to be pulled into this one page and maintain a consistent layout between all of Freedawn and tie in the Google Doc.</a:t>
            </a:r>
          </a:p>
          <a:p>
            <a:endParaRPr lang="en-NZ" baseline="0" dirty="0" smtClean="0"/>
          </a:p>
        </p:txBody>
      </p:sp>
      <p:sp>
        <p:nvSpPr>
          <p:cNvPr id="4" name="Slide Number Placeholder 3"/>
          <p:cNvSpPr>
            <a:spLocks noGrp="1"/>
          </p:cNvSpPr>
          <p:nvPr>
            <p:ph type="sldNum" sz="quarter" idx="10"/>
          </p:nvPr>
        </p:nvSpPr>
        <p:spPr/>
        <p:txBody>
          <a:bodyPr/>
          <a:lstStyle/>
          <a:p>
            <a:fld id="{656BAB16-B4D6-490A-B4E3-9430D2812F67}" type="slidenum">
              <a:rPr lang="en-NZ" smtClean="0"/>
              <a:t>9</a:t>
            </a:fld>
            <a:endParaRPr lang="en-NZ"/>
          </a:p>
        </p:txBody>
      </p:sp>
    </p:spTree>
    <p:extLst>
      <p:ext uri="{BB962C8B-B14F-4D97-AF65-F5344CB8AC3E}">
        <p14:creationId xmlns:p14="http://schemas.microsoft.com/office/powerpoint/2010/main" val="3320933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EDBAD2C-F518-4041-96EB-7EE247D63F97}" type="datetimeFigureOut">
              <a:rPr lang="en-NZ" smtClean="0"/>
              <a:t>27/10/2015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986F98-8A76-4BA6-83E5-937A90FE0CED}" type="slidenum">
              <a:rPr lang="en-NZ" smtClean="0"/>
              <a:t>‹#›</a:t>
            </a:fld>
            <a:endParaRPr lang="en-NZ"/>
          </a:p>
        </p:txBody>
      </p:sp>
      <p:pic>
        <p:nvPicPr>
          <p:cNvPr id="7" name="Picture 6"/>
          <p:cNvPicPr>
            <a:picLocks noChangeAspect="1"/>
          </p:cNvPicPr>
          <p:nvPr userDrawn="1"/>
        </p:nvPicPr>
        <p:blipFill rotWithShape="1">
          <a:blip r:embed="rId2"/>
          <a:srcRect r="92654"/>
          <a:stretch/>
        </p:blipFill>
        <p:spPr>
          <a:xfrm>
            <a:off x="0" y="0"/>
            <a:ext cx="689956" cy="400050"/>
          </a:xfrm>
          <a:prstGeom prst="rect">
            <a:avLst/>
          </a:prstGeom>
        </p:spPr>
      </p:pic>
      <p:pic>
        <p:nvPicPr>
          <p:cNvPr id="8" name="Picture 7"/>
          <p:cNvPicPr>
            <a:picLocks noChangeAspect="1"/>
          </p:cNvPicPr>
          <p:nvPr userDrawn="1"/>
        </p:nvPicPr>
        <p:blipFill rotWithShape="1">
          <a:blip r:embed="rId2"/>
          <a:srcRect l="24578" t="-2078" r="-178" b="2078"/>
          <a:stretch/>
        </p:blipFill>
        <p:spPr>
          <a:xfrm>
            <a:off x="2545946" y="0"/>
            <a:ext cx="7100108" cy="400050"/>
          </a:xfrm>
          <a:prstGeom prst="rect">
            <a:avLst/>
          </a:prstGeom>
        </p:spPr>
      </p:pic>
      <p:pic>
        <p:nvPicPr>
          <p:cNvPr id="9" name="Picture 8"/>
          <p:cNvPicPr>
            <a:picLocks noChangeAspect="1"/>
          </p:cNvPicPr>
          <p:nvPr userDrawn="1"/>
        </p:nvPicPr>
        <p:blipFill rotWithShape="1">
          <a:blip r:embed="rId2"/>
          <a:srcRect l="24578" t="-2078" r="48872" b="2078"/>
          <a:stretch/>
        </p:blipFill>
        <p:spPr>
          <a:xfrm>
            <a:off x="689956" y="0"/>
            <a:ext cx="2493511" cy="400050"/>
          </a:xfrm>
          <a:prstGeom prst="rect">
            <a:avLst/>
          </a:prstGeom>
        </p:spPr>
      </p:pic>
      <p:pic>
        <p:nvPicPr>
          <p:cNvPr id="10" name="Picture 9"/>
          <p:cNvPicPr>
            <a:picLocks noChangeAspect="1"/>
          </p:cNvPicPr>
          <p:nvPr userDrawn="1"/>
        </p:nvPicPr>
        <p:blipFill rotWithShape="1">
          <a:blip r:embed="rId2"/>
          <a:srcRect l="66391" t="-2078" r="-178" b="2078"/>
          <a:stretch/>
        </p:blipFill>
        <p:spPr>
          <a:xfrm>
            <a:off x="8902930" y="0"/>
            <a:ext cx="3289070" cy="400050"/>
          </a:xfrm>
          <a:prstGeom prst="rect">
            <a:avLst/>
          </a:prstGeom>
        </p:spPr>
      </p:pic>
    </p:spTree>
    <p:extLst>
      <p:ext uri="{BB962C8B-B14F-4D97-AF65-F5344CB8AC3E}">
        <p14:creationId xmlns:p14="http://schemas.microsoft.com/office/powerpoint/2010/main" val="13117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EDBAD2C-F518-4041-96EB-7EE247D63F97}" type="datetimeFigureOut">
              <a:rPr lang="en-NZ" smtClean="0"/>
              <a:t>27/10/2015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347810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EDBAD2C-F518-4041-96EB-7EE247D63F97}" type="datetimeFigureOut">
              <a:rPr lang="en-NZ" smtClean="0"/>
              <a:t>27/10/2015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424186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EDBAD2C-F518-4041-96EB-7EE247D63F97}" type="datetimeFigureOut">
              <a:rPr lang="en-NZ" smtClean="0"/>
              <a:t>27/10/2015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986F98-8A76-4BA6-83E5-937A90FE0CED}" type="slidenum">
              <a:rPr lang="en-NZ" smtClean="0"/>
              <a:t>‹#›</a:t>
            </a:fld>
            <a:endParaRPr lang="en-NZ"/>
          </a:p>
        </p:txBody>
      </p:sp>
      <p:pic>
        <p:nvPicPr>
          <p:cNvPr id="7" name="Picture 6"/>
          <p:cNvPicPr>
            <a:picLocks noChangeAspect="1"/>
          </p:cNvPicPr>
          <p:nvPr userDrawn="1"/>
        </p:nvPicPr>
        <p:blipFill rotWithShape="1">
          <a:blip r:embed="rId2"/>
          <a:srcRect r="92654"/>
          <a:stretch/>
        </p:blipFill>
        <p:spPr>
          <a:xfrm>
            <a:off x="0" y="0"/>
            <a:ext cx="689956" cy="400050"/>
          </a:xfrm>
          <a:prstGeom prst="rect">
            <a:avLst/>
          </a:prstGeom>
        </p:spPr>
      </p:pic>
      <p:pic>
        <p:nvPicPr>
          <p:cNvPr id="8" name="Picture 7"/>
          <p:cNvPicPr>
            <a:picLocks noChangeAspect="1"/>
          </p:cNvPicPr>
          <p:nvPr userDrawn="1"/>
        </p:nvPicPr>
        <p:blipFill rotWithShape="1">
          <a:blip r:embed="rId2"/>
          <a:srcRect l="24578" t="-2078" r="-178" b="2078"/>
          <a:stretch/>
        </p:blipFill>
        <p:spPr>
          <a:xfrm>
            <a:off x="2545946" y="0"/>
            <a:ext cx="7100108" cy="400050"/>
          </a:xfrm>
          <a:prstGeom prst="rect">
            <a:avLst/>
          </a:prstGeom>
        </p:spPr>
      </p:pic>
      <p:pic>
        <p:nvPicPr>
          <p:cNvPr id="9" name="Picture 8"/>
          <p:cNvPicPr>
            <a:picLocks noChangeAspect="1"/>
          </p:cNvPicPr>
          <p:nvPr userDrawn="1"/>
        </p:nvPicPr>
        <p:blipFill rotWithShape="1">
          <a:blip r:embed="rId2"/>
          <a:srcRect l="24578" t="-2078" r="48872" b="2078"/>
          <a:stretch/>
        </p:blipFill>
        <p:spPr>
          <a:xfrm>
            <a:off x="689956" y="0"/>
            <a:ext cx="2493511" cy="400050"/>
          </a:xfrm>
          <a:prstGeom prst="rect">
            <a:avLst/>
          </a:prstGeom>
        </p:spPr>
      </p:pic>
      <p:pic>
        <p:nvPicPr>
          <p:cNvPr id="10" name="Picture 9"/>
          <p:cNvPicPr>
            <a:picLocks noChangeAspect="1"/>
          </p:cNvPicPr>
          <p:nvPr userDrawn="1"/>
        </p:nvPicPr>
        <p:blipFill rotWithShape="1">
          <a:blip r:embed="rId2"/>
          <a:srcRect l="66391" t="-2078" r="-178" b="2078"/>
          <a:stretch/>
        </p:blipFill>
        <p:spPr>
          <a:xfrm>
            <a:off x="8902930" y="0"/>
            <a:ext cx="3289070" cy="400050"/>
          </a:xfrm>
          <a:prstGeom prst="rect">
            <a:avLst/>
          </a:prstGeom>
        </p:spPr>
      </p:pic>
      <p:pic>
        <p:nvPicPr>
          <p:cNvPr id="11" name="Picture 4" descr="http://www.freedawn.com/img/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8327"/>
          <a:stretch/>
        </p:blipFill>
        <p:spPr bwMode="auto">
          <a:xfrm>
            <a:off x="494608" y="678359"/>
            <a:ext cx="343592" cy="69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18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BAD2C-F518-4041-96EB-7EE247D63F97}" type="datetimeFigureOut">
              <a:rPr lang="en-NZ" smtClean="0"/>
              <a:t>27/10/2015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349213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EDBAD2C-F518-4041-96EB-7EE247D63F97}" type="datetimeFigureOut">
              <a:rPr lang="en-NZ" smtClean="0"/>
              <a:t>27/10/2015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F986F98-8A76-4BA6-83E5-937A90FE0CED}" type="slidenum">
              <a:rPr lang="en-NZ" smtClean="0"/>
              <a:t>‹#›</a:t>
            </a:fld>
            <a:endParaRPr lang="en-NZ"/>
          </a:p>
        </p:txBody>
      </p:sp>
      <p:pic>
        <p:nvPicPr>
          <p:cNvPr id="8" name="Picture 4" descr="http://www.freedawn.com/img/Logo.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8327"/>
          <a:stretch/>
        </p:blipFill>
        <p:spPr bwMode="auto">
          <a:xfrm>
            <a:off x="494608" y="678359"/>
            <a:ext cx="343592" cy="69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15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EDBAD2C-F518-4041-96EB-7EE247D63F97}" type="datetimeFigureOut">
              <a:rPr lang="en-NZ" smtClean="0"/>
              <a:t>27/10/2015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183211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EDBAD2C-F518-4041-96EB-7EE247D63F97}" type="datetimeFigureOut">
              <a:rPr lang="en-NZ" smtClean="0"/>
              <a:t>27/10/2015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F986F98-8A76-4BA6-83E5-937A90FE0CED}" type="slidenum">
              <a:rPr lang="en-NZ" smtClean="0"/>
              <a:t>‹#›</a:t>
            </a:fld>
            <a:endParaRPr lang="en-NZ"/>
          </a:p>
        </p:txBody>
      </p:sp>
      <p:pic>
        <p:nvPicPr>
          <p:cNvPr id="6" name="Picture 4" descr="http://www.freedawn.com/img/Logo.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8327"/>
          <a:stretch/>
        </p:blipFill>
        <p:spPr bwMode="auto">
          <a:xfrm>
            <a:off x="494608" y="678359"/>
            <a:ext cx="343592" cy="69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12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BAD2C-F518-4041-96EB-7EE247D63F97}" type="datetimeFigureOut">
              <a:rPr lang="en-NZ" smtClean="0"/>
              <a:t>27/10/2015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420518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BAD2C-F518-4041-96EB-7EE247D63F97}" type="datetimeFigureOut">
              <a:rPr lang="en-NZ" smtClean="0"/>
              <a:t>27/10/2015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122324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BAD2C-F518-4041-96EB-7EE247D63F97}" type="datetimeFigureOut">
              <a:rPr lang="en-NZ" smtClean="0"/>
              <a:t>27/10/2015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F986F98-8A76-4BA6-83E5-937A90FE0CED}" type="slidenum">
              <a:rPr lang="en-NZ" smtClean="0"/>
              <a:t>‹#›</a:t>
            </a:fld>
            <a:endParaRPr lang="en-NZ"/>
          </a:p>
        </p:txBody>
      </p:sp>
    </p:spTree>
    <p:extLst>
      <p:ext uri="{BB962C8B-B14F-4D97-AF65-F5344CB8AC3E}">
        <p14:creationId xmlns:p14="http://schemas.microsoft.com/office/powerpoint/2010/main" val="422469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BAD2C-F518-4041-96EB-7EE247D63F97}" type="datetimeFigureOut">
              <a:rPr lang="en-NZ" smtClean="0"/>
              <a:t>27/10/2015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86F98-8A76-4BA6-83E5-937A90FE0CED}" type="slidenum">
              <a:rPr lang="en-NZ" smtClean="0"/>
              <a:t>‹#›</a:t>
            </a:fld>
            <a:endParaRPr lang="en-NZ"/>
          </a:p>
        </p:txBody>
      </p:sp>
    </p:spTree>
    <p:extLst>
      <p:ext uri="{BB962C8B-B14F-4D97-AF65-F5344CB8AC3E}">
        <p14:creationId xmlns:p14="http://schemas.microsoft.com/office/powerpoint/2010/main" val="2153473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Final Seminar</a:t>
            </a:r>
            <a:endParaRPr lang="en-NZ" dirty="0"/>
          </a:p>
        </p:txBody>
      </p:sp>
      <p:sp>
        <p:nvSpPr>
          <p:cNvPr id="3" name="Subtitle 2"/>
          <p:cNvSpPr>
            <a:spLocks noGrp="1"/>
          </p:cNvSpPr>
          <p:nvPr>
            <p:ph type="subTitle" idx="1"/>
          </p:nvPr>
        </p:nvSpPr>
        <p:spPr/>
        <p:txBody>
          <a:bodyPr/>
          <a:lstStyle/>
          <a:p>
            <a:r>
              <a:rPr lang="en-NZ" dirty="0" smtClean="0"/>
              <a:t>BTECH 451 | Shane Singh | ssin924@aucklanduni.ac.nz</a:t>
            </a:r>
            <a:endParaRPr lang="en-NZ" dirty="0"/>
          </a:p>
        </p:txBody>
      </p:sp>
      <p:pic>
        <p:nvPicPr>
          <p:cNvPr id="4" name="Picture 3"/>
          <p:cNvPicPr>
            <a:picLocks noChangeAspect="1"/>
          </p:cNvPicPr>
          <p:nvPr/>
        </p:nvPicPr>
        <p:blipFill rotWithShape="1">
          <a:blip r:embed="rId3"/>
          <a:srcRect r="92654"/>
          <a:stretch/>
        </p:blipFill>
        <p:spPr>
          <a:xfrm>
            <a:off x="0" y="0"/>
            <a:ext cx="689956" cy="400050"/>
          </a:xfrm>
          <a:prstGeom prst="rect">
            <a:avLst/>
          </a:prstGeom>
        </p:spPr>
      </p:pic>
      <p:pic>
        <p:nvPicPr>
          <p:cNvPr id="6" name="Picture 5"/>
          <p:cNvPicPr>
            <a:picLocks noChangeAspect="1"/>
          </p:cNvPicPr>
          <p:nvPr/>
        </p:nvPicPr>
        <p:blipFill rotWithShape="1">
          <a:blip r:embed="rId3"/>
          <a:srcRect l="24578" t="-2078" r="-178" b="2078"/>
          <a:stretch/>
        </p:blipFill>
        <p:spPr>
          <a:xfrm>
            <a:off x="2545946" y="0"/>
            <a:ext cx="7100108" cy="400050"/>
          </a:xfrm>
          <a:prstGeom prst="rect">
            <a:avLst/>
          </a:prstGeom>
        </p:spPr>
      </p:pic>
      <p:pic>
        <p:nvPicPr>
          <p:cNvPr id="7" name="Picture 6"/>
          <p:cNvPicPr>
            <a:picLocks noChangeAspect="1"/>
          </p:cNvPicPr>
          <p:nvPr/>
        </p:nvPicPr>
        <p:blipFill rotWithShape="1">
          <a:blip r:embed="rId3"/>
          <a:srcRect l="24578" t="-2078" r="48872" b="2078"/>
          <a:stretch/>
        </p:blipFill>
        <p:spPr>
          <a:xfrm>
            <a:off x="689956" y="0"/>
            <a:ext cx="2493511" cy="400050"/>
          </a:xfrm>
          <a:prstGeom prst="rect">
            <a:avLst/>
          </a:prstGeom>
        </p:spPr>
      </p:pic>
      <p:pic>
        <p:nvPicPr>
          <p:cNvPr id="8" name="Picture 7"/>
          <p:cNvPicPr>
            <a:picLocks noChangeAspect="1"/>
          </p:cNvPicPr>
          <p:nvPr/>
        </p:nvPicPr>
        <p:blipFill rotWithShape="1">
          <a:blip r:embed="rId3"/>
          <a:srcRect l="66391" t="-2078" r="-178" b="2078"/>
          <a:stretch/>
        </p:blipFill>
        <p:spPr>
          <a:xfrm>
            <a:off x="8902929" y="0"/>
            <a:ext cx="3289071" cy="400050"/>
          </a:xfrm>
          <a:prstGeom prst="rect">
            <a:avLst/>
          </a:prstGeom>
        </p:spPr>
      </p:pic>
      <p:pic>
        <p:nvPicPr>
          <p:cNvPr id="1028" name="Picture 4" descr="http://www.freedawn.com/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87347"/>
            <a:ext cx="381000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0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 - Processes</a:t>
            </a:r>
            <a:endParaRPr lang="en-NZ" dirty="0"/>
          </a:p>
        </p:txBody>
      </p:sp>
      <p:sp>
        <p:nvSpPr>
          <p:cNvPr id="3" name="Content Placeholder 2"/>
          <p:cNvSpPr>
            <a:spLocks noGrp="1"/>
          </p:cNvSpPr>
          <p:nvPr>
            <p:ph idx="1"/>
          </p:nvPr>
        </p:nvSpPr>
        <p:spPr/>
        <p:txBody>
          <a:bodyPr/>
          <a:lstStyle/>
          <a:p>
            <a:r>
              <a:rPr lang="en-NZ" dirty="0" smtClean="0"/>
              <a:t>Allow employees to see how global and departmental processes are currently structured in a single location </a:t>
            </a:r>
            <a:endParaRPr lang="en-N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18" y="2920666"/>
            <a:ext cx="10610552" cy="341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41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 – Departments</a:t>
            </a:r>
            <a:endParaRPr lang="en-NZ" dirty="0"/>
          </a:p>
        </p:txBody>
      </p:sp>
      <p:sp>
        <p:nvSpPr>
          <p:cNvPr id="3" name="Content Placeholder 2"/>
          <p:cNvSpPr>
            <a:spLocks noGrp="1"/>
          </p:cNvSpPr>
          <p:nvPr>
            <p:ph idx="1"/>
          </p:nvPr>
        </p:nvSpPr>
        <p:spPr/>
        <p:txBody>
          <a:bodyPr/>
          <a:lstStyle/>
          <a:p>
            <a:endParaRPr lang="en-N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70" y="1571625"/>
            <a:ext cx="108394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121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 - Members</a:t>
            </a:r>
            <a:endParaRPr lang="en-NZ" dirty="0"/>
          </a:p>
        </p:txBody>
      </p:sp>
      <p:sp>
        <p:nvSpPr>
          <p:cNvPr id="3" name="Content Placeholder 2"/>
          <p:cNvSpPr>
            <a:spLocks noGrp="1"/>
          </p:cNvSpPr>
          <p:nvPr>
            <p:ph idx="1"/>
          </p:nvPr>
        </p:nvSpPr>
        <p:spPr/>
        <p:txBody>
          <a:bodyPr/>
          <a:lstStyle/>
          <a:p>
            <a:r>
              <a:rPr lang="en-NZ" dirty="0" smtClean="0"/>
              <a:t>All members in the organisation and their access levels</a:t>
            </a:r>
          </a:p>
          <a:p>
            <a:r>
              <a:rPr lang="en-NZ" dirty="0" smtClean="0"/>
              <a:t>Filterable by Department</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3124700"/>
            <a:ext cx="108870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128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 - Reports</a:t>
            </a:r>
            <a:endParaRPr lang="en-NZ" dirty="0"/>
          </a:p>
        </p:txBody>
      </p:sp>
      <p:sp>
        <p:nvSpPr>
          <p:cNvPr id="3" name="Content Placeholder 2"/>
          <p:cNvSpPr>
            <a:spLocks noGrp="1"/>
          </p:cNvSpPr>
          <p:nvPr>
            <p:ph idx="1"/>
          </p:nvPr>
        </p:nvSpPr>
        <p:spPr/>
        <p:txBody>
          <a:bodyPr/>
          <a:lstStyle/>
          <a:p>
            <a:r>
              <a:rPr lang="en-NZ" dirty="0" smtClean="0"/>
              <a:t>Provides metrics based on type of activity or particular user</a:t>
            </a:r>
          </a:p>
          <a:p>
            <a:r>
              <a:rPr lang="en-NZ" dirty="0" smtClean="0"/>
              <a:t>Allows management to track user performance</a:t>
            </a:r>
          </a:p>
          <a:p>
            <a:r>
              <a:rPr lang="en-NZ" dirty="0" smtClean="0"/>
              <a:t>Filterable by date</a:t>
            </a:r>
            <a:endParaRPr lang="en-N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608" y="3335378"/>
            <a:ext cx="8171881" cy="338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66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Google Search Integration</a:t>
            </a:r>
            <a:endParaRPr lang="en-NZ" dirty="0"/>
          </a:p>
        </p:txBody>
      </p:sp>
      <p:sp>
        <p:nvSpPr>
          <p:cNvPr id="3" name="Content Placeholder 2"/>
          <p:cNvSpPr>
            <a:spLocks noGrp="1"/>
          </p:cNvSpPr>
          <p:nvPr>
            <p:ph idx="1"/>
          </p:nvPr>
        </p:nvSpPr>
        <p:spPr/>
        <p:txBody>
          <a:bodyPr/>
          <a:lstStyle/>
          <a:p>
            <a:r>
              <a:rPr lang="en-NZ" dirty="0" smtClean="0"/>
              <a:t>Integrated Image Searching when creating different objects such as Goals, Habits, Improvements etc.</a:t>
            </a:r>
          </a:p>
          <a:p>
            <a:r>
              <a:rPr lang="en-NZ" dirty="0" smtClean="0"/>
              <a:t>Usability enhancement</a:t>
            </a:r>
            <a:endParaRPr lang="en-NZ"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76" t="61052" r="38070" b="11255"/>
          <a:stretch/>
        </p:blipFill>
        <p:spPr bwMode="auto">
          <a:xfrm>
            <a:off x="2679031" y="3304672"/>
            <a:ext cx="6240380" cy="349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34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New Module - Library</a:t>
            </a:r>
            <a:endParaRPr lang="en-NZ" dirty="0"/>
          </a:p>
        </p:txBody>
      </p:sp>
      <p:sp>
        <p:nvSpPr>
          <p:cNvPr id="3" name="Content Placeholder 2"/>
          <p:cNvSpPr>
            <a:spLocks noGrp="1"/>
          </p:cNvSpPr>
          <p:nvPr>
            <p:ph idx="1"/>
          </p:nvPr>
        </p:nvSpPr>
        <p:spPr/>
        <p:txBody>
          <a:bodyPr/>
          <a:lstStyle/>
          <a:p>
            <a:r>
              <a:rPr lang="en-NZ" dirty="0" smtClean="0"/>
              <a:t>Arrange your collection of Books, Photos, Videos, Blogs &amp; Websites for others to check out</a:t>
            </a:r>
          </a:p>
          <a:p>
            <a:r>
              <a:rPr lang="en-NZ" dirty="0" smtClean="0"/>
              <a:t>Library stores books that you’ve read and want to read in the near future</a:t>
            </a:r>
          </a:p>
          <a:p>
            <a:endParaRPr lang="en-N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929" y="3534778"/>
            <a:ext cx="66579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257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New Module – Library – Development</a:t>
            </a:r>
            <a:endParaRPr lang="en-NZ" dirty="0"/>
          </a:p>
        </p:txBody>
      </p:sp>
      <p:sp>
        <p:nvSpPr>
          <p:cNvPr id="3" name="Content Placeholder 2"/>
          <p:cNvSpPr>
            <a:spLocks noGrp="1"/>
          </p:cNvSpPr>
          <p:nvPr>
            <p:ph idx="1"/>
          </p:nvPr>
        </p:nvSpPr>
        <p:spPr/>
        <p:txBody>
          <a:bodyPr/>
          <a:lstStyle/>
          <a:p>
            <a:r>
              <a:rPr lang="en-NZ" dirty="0" smtClean="0"/>
              <a:t>Implementing </a:t>
            </a:r>
            <a:r>
              <a:rPr lang="en-NZ" dirty="0" err="1" smtClean="0"/>
              <a:t>AmazonECS</a:t>
            </a:r>
            <a:r>
              <a:rPr lang="en-NZ" dirty="0" smtClean="0"/>
              <a:t> </a:t>
            </a:r>
            <a:r>
              <a:rPr lang="en-NZ" dirty="0" err="1" smtClean="0"/>
              <a:t>ItemSearch</a:t>
            </a:r>
            <a:r>
              <a:rPr lang="en-NZ" dirty="0" smtClean="0"/>
              <a:t> using API</a:t>
            </a:r>
          </a:p>
          <a:p>
            <a:r>
              <a:rPr lang="en-NZ" dirty="0" smtClean="0"/>
              <a:t>Uses SOAP PHP Extension</a:t>
            </a:r>
          </a:p>
          <a:p>
            <a:r>
              <a:rPr lang="en-NZ" dirty="0" smtClean="0"/>
              <a:t>Enabled </a:t>
            </a:r>
            <a:r>
              <a:rPr lang="en-NZ" dirty="0" err="1" smtClean="0"/>
              <a:t>RequestDelay</a:t>
            </a:r>
            <a:r>
              <a:rPr lang="en-NZ" dirty="0" smtClean="0"/>
              <a:t> after testing</a:t>
            </a:r>
          </a:p>
          <a:p>
            <a:r>
              <a:rPr lang="en-NZ" dirty="0" smtClean="0"/>
              <a:t>Field population</a:t>
            </a:r>
            <a:endParaRPr lang="en-NZ" dirty="0"/>
          </a:p>
        </p:txBody>
      </p:sp>
      <p:pic>
        <p:nvPicPr>
          <p:cNvPr id="12290" name="Picture 2" descr="C:\Users\ssin924.UOA\Downloads\ItemSearchAmaz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579" y="2587007"/>
            <a:ext cx="5458587" cy="405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3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Amazon Integration</a:t>
            </a:r>
            <a:endParaRPr lang="en-NZ" dirty="0"/>
          </a:p>
        </p:txBody>
      </p:sp>
      <p:sp>
        <p:nvSpPr>
          <p:cNvPr id="3" name="Content Placeholder 2"/>
          <p:cNvSpPr>
            <a:spLocks noGrp="1"/>
          </p:cNvSpPr>
          <p:nvPr>
            <p:ph idx="1"/>
          </p:nvPr>
        </p:nvSpPr>
        <p:spPr/>
        <p:txBody>
          <a:bodyPr/>
          <a:lstStyle/>
          <a:p>
            <a:endParaRPr lang="en-NZ"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93" t="24939" r="29824" b="38948"/>
          <a:stretch/>
        </p:blipFill>
        <p:spPr bwMode="auto">
          <a:xfrm>
            <a:off x="224590" y="1572126"/>
            <a:ext cx="6946232" cy="357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176" t="44211" r="34473" b="19514"/>
          <a:stretch/>
        </p:blipFill>
        <p:spPr bwMode="auto">
          <a:xfrm>
            <a:off x="5598695" y="3007894"/>
            <a:ext cx="6464969" cy="359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55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Mobile Usability</a:t>
            </a:r>
            <a:endParaRPr lang="en-NZ" dirty="0"/>
          </a:p>
        </p:txBody>
      </p:sp>
      <p:sp>
        <p:nvSpPr>
          <p:cNvPr id="3" name="Content Placeholder 2"/>
          <p:cNvSpPr>
            <a:spLocks noGrp="1"/>
          </p:cNvSpPr>
          <p:nvPr>
            <p:ph idx="1"/>
          </p:nvPr>
        </p:nvSpPr>
        <p:spPr/>
        <p:txBody>
          <a:bodyPr/>
          <a:lstStyle/>
          <a:p>
            <a:r>
              <a:rPr lang="en-NZ" dirty="0" smtClean="0"/>
              <a:t>Majority of devices now accessing social media and websites are generally mobile devices including tablets &amp; smartphones</a:t>
            </a:r>
          </a:p>
          <a:p>
            <a:r>
              <a:rPr lang="en-NZ" dirty="0" smtClean="0"/>
              <a:t>Smaller resolution</a:t>
            </a:r>
          </a:p>
          <a:p>
            <a:r>
              <a:rPr lang="en-NZ" dirty="0" smtClean="0"/>
              <a:t>Balance between being detrimental to usability</a:t>
            </a:r>
            <a:endParaRPr lang="en-NZ" dirty="0"/>
          </a:p>
        </p:txBody>
      </p:sp>
      <p:pic>
        <p:nvPicPr>
          <p:cNvPr id="13314" name="Picture 2" descr="C:\Users\ssin924.UOA\Downloads\MobileCode1.png"/>
          <p:cNvPicPr>
            <a:picLocks noChangeAspect="1" noChangeArrowheads="1"/>
          </p:cNvPicPr>
          <p:nvPr/>
        </p:nvPicPr>
        <p:blipFill rotWithShape="1">
          <a:blip r:embed="rId2">
            <a:extLst>
              <a:ext uri="{28A0092B-C50C-407E-A947-70E740481C1C}">
                <a14:useLocalDpi xmlns:a14="http://schemas.microsoft.com/office/drawing/2010/main" val="0"/>
              </a:ext>
            </a:extLst>
          </a:blip>
          <a:srcRect l="7993"/>
          <a:stretch/>
        </p:blipFill>
        <p:spPr bwMode="auto">
          <a:xfrm>
            <a:off x="1989220" y="3852346"/>
            <a:ext cx="8309810" cy="278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8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Mobile Usability</a:t>
            </a:r>
          </a:p>
        </p:txBody>
      </p:sp>
      <p:sp>
        <p:nvSpPr>
          <p:cNvPr id="3" name="Content Placeholder 2"/>
          <p:cNvSpPr>
            <a:spLocks noGrp="1"/>
          </p:cNvSpPr>
          <p:nvPr>
            <p:ph idx="1"/>
          </p:nvPr>
        </p:nvSpPr>
        <p:spPr/>
        <p:txBody>
          <a:bodyPr/>
          <a:lstStyle/>
          <a:p>
            <a:endParaRPr lang="en-NZ" dirty="0"/>
          </a:p>
        </p:txBody>
      </p:sp>
      <p:grpSp>
        <p:nvGrpSpPr>
          <p:cNvPr id="4" name="Group 3"/>
          <p:cNvGrpSpPr/>
          <p:nvPr/>
        </p:nvGrpSpPr>
        <p:grpSpPr>
          <a:xfrm>
            <a:off x="1433176" y="1588168"/>
            <a:ext cx="8718332" cy="4923740"/>
            <a:chOff x="1433176" y="1588168"/>
            <a:chExt cx="8718332" cy="4923740"/>
          </a:xfrm>
        </p:grpSpPr>
        <p:pic>
          <p:nvPicPr>
            <p:cNvPr id="9218" name="Picture 2" descr="C:\Users\ssin924.UOA\Documents\Camera Uploads\Photo 24-10-15, 7 23 13 P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15"/>
            <a:stretch/>
          </p:blipFill>
          <p:spPr bwMode="auto">
            <a:xfrm>
              <a:off x="1433176" y="1588168"/>
              <a:ext cx="2866108" cy="492373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sin924.UOA\Documents\Camera Uploads\Photo 24-10-15, 7 23 18 P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75"/>
            <a:stretch/>
          </p:blipFill>
          <p:spPr bwMode="auto">
            <a:xfrm>
              <a:off x="4363452" y="1588168"/>
              <a:ext cx="2861943" cy="49237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ssin924.UOA\Documents\Camera Uploads\Photo 24-10-15, 7 23 22 P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75"/>
            <a:stretch/>
          </p:blipFill>
          <p:spPr bwMode="auto">
            <a:xfrm>
              <a:off x="7289564" y="1588168"/>
              <a:ext cx="2861944" cy="4923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993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 Background</a:t>
            </a:r>
            <a:endParaRPr lang="en-NZ" dirty="0"/>
          </a:p>
        </p:txBody>
      </p:sp>
      <p:sp>
        <p:nvSpPr>
          <p:cNvPr id="3" name="Content Placeholder 2"/>
          <p:cNvSpPr>
            <a:spLocks noGrp="1"/>
          </p:cNvSpPr>
          <p:nvPr>
            <p:ph idx="1"/>
          </p:nvPr>
        </p:nvSpPr>
        <p:spPr/>
        <p:txBody>
          <a:bodyPr/>
          <a:lstStyle/>
          <a:p>
            <a:r>
              <a:rPr lang="en-US" dirty="0"/>
              <a:t>A start-up </a:t>
            </a:r>
            <a:r>
              <a:rPr lang="en-US" dirty="0" smtClean="0"/>
              <a:t>focusing </a:t>
            </a:r>
            <a:r>
              <a:rPr lang="en-US" dirty="0"/>
              <a:t>on a new niche social platform</a:t>
            </a:r>
          </a:p>
          <a:p>
            <a:r>
              <a:rPr lang="en-US" dirty="0"/>
              <a:t>A platform allowing everyone to communicate with </a:t>
            </a:r>
            <a:r>
              <a:rPr lang="en-US" dirty="0" smtClean="0"/>
              <a:t>others in </a:t>
            </a:r>
            <a:r>
              <a:rPr lang="en-US" dirty="0"/>
              <a:t>fields they wish to learn about</a:t>
            </a:r>
          </a:p>
          <a:p>
            <a:r>
              <a:rPr lang="en-US" dirty="0"/>
              <a:t>A platform allowing people to achieve goals they thought they would never be able </a:t>
            </a:r>
            <a:r>
              <a:rPr lang="en-US" dirty="0" smtClean="0"/>
              <a:t>to</a:t>
            </a:r>
          </a:p>
          <a:p>
            <a:r>
              <a:rPr lang="en-US" dirty="0" smtClean="0"/>
              <a:t>Started up by the company operating Experiences across New Zealand as well as operating the Supercars Driving Experiences in Auckland</a:t>
            </a:r>
            <a:endParaRPr lang="en-US" dirty="0"/>
          </a:p>
          <a:p>
            <a:pPr marL="0" indent="0">
              <a:buNone/>
            </a:pPr>
            <a:endParaRPr lang="en-NZ" dirty="0"/>
          </a:p>
        </p:txBody>
      </p:sp>
    </p:spTree>
    <p:extLst>
      <p:ext uri="{BB962C8B-B14F-4D97-AF65-F5344CB8AC3E}">
        <p14:creationId xmlns:p14="http://schemas.microsoft.com/office/powerpoint/2010/main" val="2156621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Live Demo</a:t>
            </a:r>
            <a:endParaRPr lang="en-NZ" dirty="0"/>
          </a:p>
        </p:txBody>
      </p:sp>
      <p:sp>
        <p:nvSpPr>
          <p:cNvPr id="3" name="Subtitle 2"/>
          <p:cNvSpPr>
            <a:spLocks noGrp="1"/>
          </p:cNvSpPr>
          <p:nvPr>
            <p:ph type="subTitle" idx="1"/>
          </p:nvPr>
        </p:nvSpPr>
        <p:spPr/>
        <p:txBody>
          <a:bodyPr/>
          <a:lstStyle/>
          <a:p>
            <a:endParaRPr lang="en-NZ" dirty="0"/>
          </a:p>
        </p:txBody>
      </p:sp>
      <p:pic>
        <p:nvPicPr>
          <p:cNvPr id="4" name="Picture 3"/>
          <p:cNvPicPr>
            <a:picLocks noChangeAspect="1"/>
          </p:cNvPicPr>
          <p:nvPr/>
        </p:nvPicPr>
        <p:blipFill rotWithShape="1">
          <a:blip r:embed="rId3"/>
          <a:srcRect r="92654"/>
          <a:stretch/>
        </p:blipFill>
        <p:spPr>
          <a:xfrm>
            <a:off x="0" y="0"/>
            <a:ext cx="689956" cy="400050"/>
          </a:xfrm>
          <a:prstGeom prst="rect">
            <a:avLst/>
          </a:prstGeom>
        </p:spPr>
      </p:pic>
      <p:pic>
        <p:nvPicPr>
          <p:cNvPr id="6" name="Picture 5"/>
          <p:cNvPicPr>
            <a:picLocks noChangeAspect="1"/>
          </p:cNvPicPr>
          <p:nvPr/>
        </p:nvPicPr>
        <p:blipFill rotWithShape="1">
          <a:blip r:embed="rId3"/>
          <a:srcRect l="24578" t="-2078" r="-178" b="2078"/>
          <a:stretch/>
        </p:blipFill>
        <p:spPr>
          <a:xfrm>
            <a:off x="2545946" y="0"/>
            <a:ext cx="7100108" cy="400050"/>
          </a:xfrm>
          <a:prstGeom prst="rect">
            <a:avLst/>
          </a:prstGeom>
        </p:spPr>
      </p:pic>
      <p:pic>
        <p:nvPicPr>
          <p:cNvPr id="7" name="Picture 6"/>
          <p:cNvPicPr>
            <a:picLocks noChangeAspect="1"/>
          </p:cNvPicPr>
          <p:nvPr/>
        </p:nvPicPr>
        <p:blipFill rotWithShape="1">
          <a:blip r:embed="rId3"/>
          <a:srcRect l="24578" t="-2078" r="48872" b="2078"/>
          <a:stretch/>
        </p:blipFill>
        <p:spPr>
          <a:xfrm>
            <a:off x="689956" y="0"/>
            <a:ext cx="2493511" cy="400050"/>
          </a:xfrm>
          <a:prstGeom prst="rect">
            <a:avLst/>
          </a:prstGeom>
        </p:spPr>
      </p:pic>
      <p:pic>
        <p:nvPicPr>
          <p:cNvPr id="8" name="Picture 7"/>
          <p:cNvPicPr>
            <a:picLocks noChangeAspect="1"/>
          </p:cNvPicPr>
          <p:nvPr/>
        </p:nvPicPr>
        <p:blipFill rotWithShape="1">
          <a:blip r:embed="rId3"/>
          <a:srcRect l="66391" t="-2078" r="-178" b="2078"/>
          <a:stretch/>
        </p:blipFill>
        <p:spPr>
          <a:xfrm>
            <a:off x="8902929" y="0"/>
            <a:ext cx="3289071" cy="400050"/>
          </a:xfrm>
          <a:prstGeom prst="rect">
            <a:avLst/>
          </a:prstGeom>
        </p:spPr>
      </p:pic>
      <p:pic>
        <p:nvPicPr>
          <p:cNvPr id="1028" name="Picture 4" descr="http://www.freedawn.com/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87347"/>
            <a:ext cx="381000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85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Questions?</a:t>
            </a:r>
            <a:endParaRPr lang="en-NZ" dirty="0"/>
          </a:p>
        </p:txBody>
      </p:sp>
      <p:sp>
        <p:nvSpPr>
          <p:cNvPr id="3" name="Subtitle 2"/>
          <p:cNvSpPr>
            <a:spLocks noGrp="1"/>
          </p:cNvSpPr>
          <p:nvPr>
            <p:ph type="subTitle" idx="1"/>
          </p:nvPr>
        </p:nvSpPr>
        <p:spPr/>
        <p:txBody>
          <a:bodyPr/>
          <a:lstStyle/>
          <a:p>
            <a:endParaRPr lang="en-NZ" dirty="0"/>
          </a:p>
        </p:txBody>
      </p:sp>
      <p:pic>
        <p:nvPicPr>
          <p:cNvPr id="4" name="Picture 3"/>
          <p:cNvPicPr>
            <a:picLocks noChangeAspect="1"/>
          </p:cNvPicPr>
          <p:nvPr/>
        </p:nvPicPr>
        <p:blipFill rotWithShape="1">
          <a:blip r:embed="rId3"/>
          <a:srcRect r="92654"/>
          <a:stretch/>
        </p:blipFill>
        <p:spPr>
          <a:xfrm>
            <a:off x="0" y="0"/>
            <a:ext cx="689956" cy="400050"/>
          </a:xfrm>
          <a:prstGeom prst="rect">
            <a:avLst/>
          </a:prstGeom>
        </p:spPr>
      </p:pic>
      <p:pic>
        <p:nvPicPr>
          <p:cNvPr id="6" name="Picture 5"/>
          <p:cNvPicPr>
            <a:picLocks noChangeAspect="1"/>
          </p:cNvPicPr>
          <p:nvPr/>
        </p:nvPicPr>
        <p:blipFill rotWithShape="1">
          <a:blip r:embed="rId3"/>
          <a:srcRect l="24578" t="-2078" r="-178" b="2078"/>
          <a:stretch/>
        </p:blipFill>
        <p:spPr>
          <a:xfrm>
            <a:off x="2545946" y="0"/>
            <a:ext cx="7100108" cy="400050"/>
          </a:xfrm>
          <a:prstGeom prst="rect">
            <a:avLst/>
          </a:prstGeom>
        </p:spPr>
      </p:pic>
      <p:pic>
        <p:nvPicPr>
          <p:cNvPr id="7" name="Picture 6"/>
          <p:cNvPicPr>
            <a:picLocks noChangeAspect="1"/>
          </p:cNvPicPr>
          <p:nvPr/>
        </p:nvPicPr>
        <p:blipFill rotWithShape="1">
          <a:blip r:embed="rId3"/>
          <a:srcRect l="24578" t="-2078" r="48872" b="2078"/>
          <a:stretch/>
        </p:blipFill>
        <p:spPr>
          <a:xfrm>
            <a:off x="689956" y="0"/>
            <a:ext cx="2493511" cy="400050"/>
          </a:xfrm>
          <a:prstGeom prst="rect">
            <a:avLst/>
          </a:prstGeom>
        </p:spPr>
      </p:pic>
      <p:pic>
        <p:nvPicPr>
          <p:cNvPr id="8" name="Picture 7"/>
          <p:cNvPicPr>
            <a:picLocks noChangeAspect="1"/>
          </p:cNvPicPr>
          <p:nvPr/>
        </p:nvPicPr>
        <p:blipFill rotWithShape="1">
          <a:blip r:embed="rId3"/>
          <a:srcRect l="66391" t="-2078" r="-178" b="2078"/>
          <a:stretch/>
        </p:blipFill>
        <p:spPr>
          <a:xfrm>
            <a:off x="8902929" y="0"/>
            <a:ext cx="3289071" cy="400050"/>
          </a:xfrm>
          <a:prstGeom prst="rect">
            <a:avLst/>
          </a:prstGeom>
        </p:spPr>
      </p:pic>
      <p:pic>
        <p:nvPicPr>
          <p:cNvPr id="1028" name="Picture 4" descr="http://www.freedawn.com/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87347"/>
            <a:ext cx="381000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3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Overview</a:t>
            </a:r>
            <a:endParaRPr lang="en-NZ" dirty="0"/>
          </a:p>
        </p:txBody>
      </p:sp>
      <p:sp>
        <p:nvSpPr>
          <p:cNvPr id="3" name="Content Placeholder 2"/>
          <p:cNvSpPr>
            <a:spLocks noGrp="1"/>
          </p:cNvSpPr>
          <p:nvPr>
            <p:ph idx="1"/>
          </p:nvPr>
        </p:nvSpPr>
        <p:spPr/>
        <p:txBody>
          <a:bodyPr/>
          <a:lstStyle/>
          <a:p>
            <a:endParaRPr lang="en-NZ"/>
          </a:p>
        </p:txBody>
      </p:sp>
      <p:pic>
        <p:nvPicPr>
          <p:cNvPr id="5" name="Picture 4"/>
          <p:cNvPicPr>
            <a:picLocks noChangeAspect="1"/>
          </p:cNvPicPr>
          <p:nvPr/>
        </p:nvPicPr>
        <p:blipFill>
          <a:blip r:embed="rId3"/>
          <a:stretch>
            <a:fillRect/>
          </a:stretch>
        </p:blipFill>
        <p:spPr>
          <a:xfrm>
            <a:off x="623887" y="1751734"/>
            <a:ext cx="10944225" cy="3105150"/>
          </a:xfrm>
          <a:prstGeom prst="rect">
            <a:avLst/>
          </a:prstGeom>
        </p:spPr>
      </p:pic>
    </p:spTree>
    <p:extLst>
      <p:ext uri="{BB962C8B-B14F-4D97-AF65-F5344CB8AC3E}">
        <p14:creationId xmlns:p14="http://schemas.microsoft.com/office/powerpoint/2010/main" val="4109162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Current Stage</a:t>
            </a:r>
            <a:endParaRPr lang="en-NZ" dirty="0"/>
          </a:p>
        </p:txBody>
      </p:sp>
      <p:sp>
        <p:nvSpPr>
          <p:cNvPr id="3" name="Content Placeholder 2"/>
          <p:cNvSpPr>
            <a:spLocks noGrp="1"/>
          </p:cNvSpPr>
          <p:nvPr>
            <p:ph idx="1"/>
          </p:nvPr>
        </p:nvSpPr>
        <p:spPr/>
        <p:txBody>
          <a:bodyPr/>
          <a:lstStyle/>
          <a:p>
            <a:r>
              <a:rPr lang="en-NZ" dirty="0" smtClean="0"/>
              <a:t>Now open for Public Registration</a:t>
            </a:r>
          </a:p>
          <a:p>
            <a:r>
              <a:rPr lang="en-NZ" dirty="0" smtClean="0"/>
              <a:t>Development of Freedawn for Business</a:t>
            </a:r>
          </a:p>
          <a:p>
            <a:r>
              <a:rPr lang="en-NZ" dirty="0" smtClean="0"/>
              <a:t>New Modules + Fixes</a:t>
            </a:r>
          </a:p>
          <a:p>
            <a:r>
              <a:rPr lang="en-NZ" dirty="0" smtClean="0"/>
              <a:t>Mobile Usability</a:t>
            </a:r>
          </a:p>
          <a:p>
            <a:r>
              <a:rPr lang="en-NZ" dirty="0" smtClean="0"/>
              <a:t>Mobile App Development</a:t>
            </a:r>
            <a:endParaRPr lang="en-NZ" dirty="0"/>
          </a:p>
        </p:txBody>
      </p:sp>
    </p:spTree>
    <p:extLst>
      <p:ext uri="{BB962C8B-B14F-4D97-AF65-F5344CB8AC3E}">
        <p14:creationId xmlns:p14="http://schemas.microsoft.com/office/powerpoint/2010/main" val="209649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Progress from Mid-Year</a:t>
            </a:r>
            <a:endParaRPr lang="en-NZ" dirty="0"/>
          </a:p>
        </p:txBody>
      </p:sp>
      <p:sp>
        <p:nvSpPr>
          <p:cNvPr id="3" name="Content Placeholder 2"/>
          <p:cNvSpPr>
            <a:spLocks noGrp="1"/>
          </p:cNvSpPr>
          <p:nvPr>
            <p:ph idx="1"/>
          </p:nvPr>
        </p:nvSpPr>
        <p:spPr/>
        <p:txBody>
          <a:bodyPr/>
          <a:lstStyle/>
          <a:p>
            <a:r>
              <a:rPr lang="en-NZ" dirty="0" smtClean="0"/>
              <a:t>Development and creation of Freedawn for Business</a:t>
            </a:r>
          </a:p>
          <a:p>
            <a:r>
              <a:rPr lang="en-NZ" dirty="0" smtClean="0"/>
              <a:t>New Module Developed - Library</a:t>
            </a:r>
          </a:p>
          <a:p>
            <a:r>
              <a:rPr lang="en-NZ" dirty="0" smtClean="0"/>
              <a:t>Mobile Usability &amp; Testing</a:t>
            </a:r>
          </a:p>
          <a:p>
            <a:r>
              <a:rPr lang="en-NZ" dirty="0"/>
              <a:t>Web Usability </a:t>
            </a:r>
            <a:r>
              <a:rPr lang="en-NZ" dirty="0" smtClean="0"/>
              <a:t>Testing</a:t>
            </a:r>
          </a:p>
          <a:p>
            <a:r>
              <a:rPr lang="en-NZ" dirty="0" smtClean="0"/>
              <a:t>Google API Integration</a:t>
            </a:r>
          </a:p>
          <a:p>
            <a:r>
              <a:rPr lang="en-NZ" dirty="0" smtClean="0"/>
              <a:t>Amazon API Integration</a:t>
            </a:r>
          </a:p>
        </p:txBody>
      </p:sp>
    </p:spTree>
    <p:extLst>
      <p:ext uri="{BB962C8B-B14F-4D97-AF65-F5344CB8AC3E}">
        <p14:creationId xmlns:p14="http://schemas.microsoft.com/office/powerpoint/2010/main" val="250604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a:t>
            </a:r>
            <a:endParaRPr lang="en-NZ" dirty="0"/>
          </a:p>
        </p:txBody>
      </p:sp>
      <p:sp>
        <p:nvSpPr>
          <p:cNvPr id="3" name="Content Placeholder 2"/>
          <p:cNvSpPr>
            <a:spLocks noGrp="1"/>
          </p:cNvSpPr>
          <p:nvPr>
            <p:ph idx="1"/>
          </p:nvPr>
        </p:nvSpPr>
        <p:spPr/>
        <p:txBody>
          <a:bodyPr/>
          <a:lstStyle/>
          <a:p>
            <a:r>
              <a:rPr lang="en-NZ" dirty="0" smtClean="0"/>
              <a:t>Platform where organisations can have their employees in a semi-professional social environment</a:t>
            </a:r>
          </a:p>
          <a:p>
            <a:r>
              <a:rPr lang="en-NZ" dirty="0" smtClean="0"/>
              <a:t>Allow employees to contribute improvements to better current processes in an organisation</a:t>
            </a:r>
          </a:p>
          <a:p>
            <a:r>
              <a:rPr lang="en-NZ" dirty="0" smtClean="0"/>
              <a:t>Builds a robust intranet for organisations</a:t>
            </a:r>
          </a:p>
          <a:p>
            <a:r>
              <a:rPr lang="en-NZ" dirty="0" smtClean="0"/>
              <a:t>Based of current Freedawn platform</a:t>
            </a:r>
          </a:p>
          <a:p>
            <a:r>
              <a:rPr lang="en-NZ" dirty="0" smtClean="0"/>
              <a:t>Integrates with Google Apps</a:t>
            </a:r>
            <a:endParaRPr lang="en-NZ" dirty="0"/>
          </a:p>
        </p:txBody>
      </p:sp>
    </p:spTree>
    <p:extLst>
      <p:ext uri="{BB962C8B-B14F-4D97-AF65-F5344CB8AC3E}">
        <p14:creationId xmlns:p14="http://schemas.microsoft.com/office/powerpoint/2010/main" val="2842170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314" y="3320715"/>
            <a:ext cx="4195483" cy="323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NZ" dirty="0" smtClean="0"/>
              <a:t>Integration with Google API</a:t>
            </a:r>
            <a:endParaRPr lang="en-NZ" dirty="0"/>
          </a:p>
        </p:txBody>
      </p:sp>
      <p:sp>
        <p:nvSpPr>
          <p:cNvPr id="3" name="Content Placeholder 2"/>
          <p:cNvSpPr>
            <a:spLocks noGrp="1"/>
          </p:cNvSpPr>
          <p:nvPr>
            <p:ph idx="1"/>
          </p:nvPr>
        </p:nvSpPr>
        <p:spPr/>
        <p:txBody>
          <a:bodyPr/>
          <a:lstStyle/>
          <a:p>
            <a:r>
              <a:rPr lang="en-NZ" dirty="0" smtClean="0"/>
              <a:t>Implementing use of Google Apps </a:t>
            </a:r>
          </a:p>
          <a:p>
            <a:r>
              <a:rPr lang="en-NZ" dirty="0" smtClean="0"/>
              <a:t>Used to store documentation securely</a:t>
            </a:r>
          </a:p>
          <a:p>
            <a:r>
              <a:rPr lang="en-NZ" dirty="0" smtClean="0"/>
              <a:t>Embedded inside Freedawn for Business Pages</a:t>
            </a:r>
            <a:endParaRPr lang="en-NZ" dirty="0"/>
          </a:p>
        </p:txBody>
      </p:sp>
    </p:spTree>
    <p:extLst>
      <p:ext uri="{BB962C8B-B14F-4D97-AF65-F5344CB8AC3E}">
        <p14:creationId xmlns:p14="http://schemas.microsoft.com/office/powerpoint/2010/main" val="95606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 - Modules</a:t>
            </a:r>
            <a:endParaRPr lang="en-NZ" dirty="0"/>
          </a:p>
        </p:txBody>
      </p:sp>
      <p:sp>
        <p:nvSpPr>
          <p:cNvPr id="3" name="Content Placeholder 2"/>
          <p:cNvSpPr>
            <a:spLocks noGrp="1"/>
          </p:cNvSpPr>
          <p:nvPr>
            <p:ph idx="1"/>
          </p:nvPr>
        </p:nvSpPr>
        <p:spPr/>
        <p:txBody>
          <a:bodyPr/>
          <a:lstStyle/>
          <a:p>
            <a:r>
              <a:rPr lang="en-NZ" dirty="0" smtClean="0"/>
              <a:t>Improvements</a:t>
            </a:r>
          </a:p>
          <a:p>
            <a:r>
              <a:rPr lang="en-NZ" dirty="0" smtClean="0"/>
              <a:t>Processes</a:t>
            </a:r>
          </a:p>
          <a:p>
            <a:r>
              <a:rPr lang="en-NZ" dirty="0" smtClean="0"/>
              <a:t>Departments</a:t>
            </a:r>
          </a:p>
          <a:p>
            <a:r>
              <a:rPr lang="en-NZ" dirty="0" smtClean="0"/>
              <a:t>Members</a:t>
            </a:r>
          </a:p>
          <a:p>
            <a:r>
              <a:rPr lang="en-NZ" dirty="0" smtClean="0"/>
              <a:t>Reports</a:t>
            </a:r>
            <a:endParaRPr lang="en-NZ"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386" t="5830" r="67982" b="75871"/>
          <a:stretch/>
        </p:blipFill>
        <p:spPr bwMode="auto">
          <a:xfrm>
            <a:off x="7443532" y="1860885"/>
            <a:ext cx="4293037" cy="336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459574" y="2679032"/>
            <a:ext cx="737942" cy="255069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a:p>
        </p:txBody>
      </p:sp>
    </p:spTree>
    <p:extLst>
      <p:ext uri="{BB962C8B-B14F-4D97-AF65-F5344CB8AC3E}">
        <p14:creationId xmlns:p14="http://schemas.microsoft.com/office/powerpoint/2010/main" val="144009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Freedawn for Business - Improvements</a:t>
            </a:r>
            <a:endParaRPr lang="en-NZ" dirty="0"/>
          </a:p>
        </p:txBody>
      </p:sp>
      <p:sp>
        <p:nvSpPr>
          <p:cNvPr id="3" name="Content Placeholder 2"/>
          <p:cNvSpPr>
            <a:spLocks noGrp="1"/>
          </p:cNvSpPr>
          <p:nvPr>
            <p:ph idx="1"/>
          </p:nvPr>
        </p:nvSpPr>
        <p:spPr/>
        <p:txBody>
          <a:bodyPr/>
          <a:lstStyle/>
          <a:p>
            <a:endParaRPr lang="en-NZ"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88" y="1421259"/>
            <a:ext cx="6665744" cy="540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444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918</Words>
  <Application>Microsoft Office PowerPoint</Application>
  <PresentationFormat>Custom</PresentationFormat>
  <Paragraphs>108</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Final Seminar</vt:lpstr>
      <vt:lpstr>Freedawn – Background</vt:lpstr>
      <vt:lpstr>Freedawn Overview</vt:lpstr>
      <vt:lpstr>Current Stage</vt:lpstr>
      <vt:lpstr>Progress from Mid-Year</vt:lpstr>
      <vt:lpstr>Freedawn for Business</vt:lpstr>
      <vt:lpstr>Integration with Google API</vt:lpstr>
      <vt:lpstr>Freedawn for Business - Modules</vt:lpstr>
      <vt:lpstr>Freedawn for Business - Improvements</vt:lpstr>
      <vt:lpstr>Freedawn for Business - Processes</vt:lpstr>
      <vt:lpstr>Freedawn for Business – Departments</vt:lpstr>
      <vt:lpstr>Freedawn for Business - Members</vt:lpstr>
      <vt:lpstr>Freedawn for Business - Reports</vt:lpstr>
      <vt:lpstr>Google Search Integration</vt:lpstr>
      <vt:lpstr>New Module - Library</vt:lpstr>
      <vt:lpstr>New Module – Library – Development</vt:lpstr>
      <vt:lpstr>Amazon Integration</vt:lpstr>
      <vt:lpstr>Mobile Usability</vt:lpstr>
      <vt:lpstr>Mobile Usability</vt:lpstr>
      <vt:lpstr>Live Demo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Mid-Year Seminar</dc:title>
  <dc:creator>Shane</dc:creator>
  <cp:lastModifiedBy>Shane Prem Singh</cp:lastModifiedBy>
  <cp:revision>47</cp:revision>
  <dcterms:created xsi:type="dcterms:W3CDTF">2015-07-18T21:26:40Z</dcterms:created>
  <dcterms:modified xsi:type="dcterms:W3CDTF">2015-10-26T19:31:50Z</dcterms:modified>
</cp:coreProperties>
</file>