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1" r:id="rId4"/>
    <p:sldId id="266" r:id="rId5"/>
    <p:sldId id="267" r:id="rId6"/>
    <p:sldId id="268" r:id="rId7"/>
    <p:sldId id="262" r:id="rId8"/>
    <p:sldId id="263" r:id="rId9"/>
    <p:sldId id="269" r:id="rId10"/>
    <p:sldId id="264" r:id="rId11"/>
    <p:sldId id="265" r:id="rId12"/>
    <p:sldId id="25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7/20/2015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7/20/2015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7/20/2015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7/20/2015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7/20/2015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HazApp</a:t>
            </a:r>
            <a:endParaRPr lang="en-NZ" dirty="0"/>
          </a:p>
        </p:txBody>
      </p:sp>
      <p:sp>
        <p:nvSpPr>
          <p:cNvPr id="3" name="Subtitle 2"/>
          <p:cNvSpPr>
            <a:spLocks noGrp="1"/>
          </p:cNvSpPr>
          <p:nvPr>
            <p:ph type="subTitle" idx="1"/>
          </p:nvPr>
        </p:nvSpPr>
        <p:spPr/>
        <p:txBody>
          <a:bodyPr/>
          <a:lstStyle/>
          <a:p>
            <a:r>
              <a:rPr lang="en-NZ" dirty="0" smtClean="0"/>
              <a:t>The geospacial hazard management system</a:t>
            </a:r>
            <a:br>
              <a:rPr lang="en-NZ" dirty="0" smtClean="0"/>
            </a:br>
            <a:endParaRPr lang="en-NZ" dirty="0" smtClean="0"/>
          </a:p>
          <a:p>
            <a:r>
              <a:rPr lang="en-NZ" sz="1400" dirty="0" smtClean="0">
                <a:solidFill>
                  <a:schemeClr val="tx2">
                    <a:lumMod val="60000"/>
                    <a:lumOff val="40000"/>
                  </a:schemeClr>
                </a:solidFill>
              </a:rPr>
              <a:t>Rowan Carmichael</a:t>
            </a:r>
            <a:endParaRPr lang="en-NZ" dirty="0">
              <a:solidFill>
                <a:schemeClr val="tx2">
                  <a:lumMod val="60000"/>
                  <a:lumOff val="40000"/>
                </a:schemeClr>
              </a:solidFill>
            </a:endParaRPr>
          </a:p>
        </p:txBody>
      </p:sp>
    </p:spTree>
    <p:extLst>
      <p:ext uri="{BB962C8B-B14F-4D97-AF65-F5344CB8AC3E}">
        <p14:creationId xmlns:p14="http://schemas.microsoft.com/office/powerpoint/2010/main" val="1574085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Incorporating Phone/Tablet </a:t>
            </a:r>
            <a:r>
              <a:rPr lang="en-NZ" dirty="0"/>
              <a:t>F</a:t>
            </a:r>
            <a:r>
              <a:rPr lang="en-NZ" dirty="0" smtClean="0"/>
              <a:t>eatures</a:t>
            </a:r>
            <a:endParaRPr lang="en-NZ" dirty="0"/>
          </a:p>
        </p:txBody>
      </p:sp>
      <p:sp>
        <p:nvSpPr>
          <p:cNvPr id="3" name="Content Placeholder 2"/>
          <p:cNvSpPr>
            <a:spLocks noGrp="1"/>
          </p:cNvSpPr>
          <p:nvPr>
            <p:ph idx="1"/>
          </p:nvPr>
        </p:nvSpPr>
        <p:spPr/>
        <p:txBody>
          <a:bodyPr/>
          <a:lstStyle/>
          <a:p>
            <a:pPr>
              <a:buFont typeface="Arial" panose="020B0604020202020204" pitchFamily="34" charset="0"/>
              <a:buChar char="•"/>
            </a:pPr>
            <a:r>
              <a:rPr lang="en-NZ" dirty="0" smtClean="0"/>
              <a:t>Capturing photo/video within the application, rather than having to take a photo/video outside of the application then attaching them</a:t>
            </a:r>
          </a:p>
          <a:p>
            <a:pPr>
              <a:buFont typeface="Arial" panose="020B0604020202020204" pitchFamily="34" charset="0"/>
              <a:buChar char="•"/>
            </a:pPr>
            <a:r>
              <a:rPr lang="en-NZ" dirty="0" smtClean="0"/>
              <a:t>Including function to either automatically detect and move the map location to the user’s current location, or move to the user’s location after a button click.</a:t>
            </a:r>
          </a:p>
          <a:p>
            <a:pPr>
              <a:buFont typeface="Arial" panose="020B0604020202020204" pitchFamily="34" charset="0"/>
              <a:buChar char="•"/>
            </a:pPr>
            <a:r>
              <a:rPr lang="en-NZ" dirty="0" smtClean="0"/>
              <a:t>Limiting the data retrieved from the server to those that are in the direct vicinity of the user’s device, or in specified areas. This will especially targeted at mobile devices which should cater for limited data transmission levels/rates.</a:t>
            </a:r>
          </a:p>
          <a:p>
            <a:pPr>
              <a:buFont typeface="Arial" panose="020B0604020202020204" pitchFamily="34" charset="0"/>
              <a:buChar char="•"/>
            </a:pPr>
            <a:r>
              <a:rPr lang="en-NZ" dirty="0" smtClean="0"/>
              <a:t>Offline or limited service capabilities</a:t>
            </a:r>
          </a:p>
        </p:txBody>
      </p:sp>
    </p:spTree>
    <p:extLst>
      <p:ext uri="{BB962C8B-B14F-4D97-AF65-F5344CB8AC3E}">
        <p14:creationId xmlns:p14="http://schemas.microsoft.com/office/powerpoint/2010/main" val="1216090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Management Side (Desktop Computer)</a:t>
            </a:r>
            <a:endParaRPr lang="en-NZ" dirty="0"/>
          </a:p>
        </p:txBody>
      </p:sp>
      <p:sp>
        <p:nvSpPr>
          <p:cNvPr id="3" name="Content Placeholder 2"/>
          <p:cNvSpPr>
            <a:spLocks noGrp="1"/>
          </p:cNvSpPr>
          <p:nvPr>
            <p:ph idx="1"/>
          </p:nvPr>
        </p:nvSpPr>
        <p:spPr/>
        <p:txBody>
          <a:bodyPr/>
          <a:lstStyle/>
          <a:p>
            <a:pPr>
              <a:buFont typeface="Arial" panose="020B0604020202020204" pitchFamily="34" charset="0"/>
              <a:buChar char="•"/>
            </a:pPr>
            <a:r>
              <a:rPr lang="en-NZ" dirty="0" smtClean="0"/>
              <a:t>Editing/deleting current hazards</a:t>
            </a:r>
          </a:p>
          <a:p>
            <a:pPr>
              <a:buFont typeface="Arial" panose="020B0604020202020204" pitchFamily="34" charset="0"/>
              <a:buChar char="•"/>
            </a:pPr>
            <a:r>
              <a:rPr lang="en-NZ" dirty="0" smtClean="0"/>
              <a:t>Compiling statistical analysis from the reported hazard data</a:t>
            </a:r>
          </a:p>
          <a:p>
            <a:pPr>
              <a:buFont typeface="Arial" panose="020B0604020202020204" pitchFamily="34" charset="0"/>
              <a:buChar char="•"/>
            </a:pPr>
            <a:r>
              <a:rPr lang="en-NZ" dirty="0"/>
              <a:t>Generating alerts for severely dangerous hazards so that all nearby Opus employees can be </a:t>
            </a:r>
            <a:r>
              <a:rPr lang="en-NZ" dirty="0" smtClean="0"/>
              <a:t>informed</a:t>
            </a:r>
            <a:endParaRPr lang="en-NZ" dirty="0"/>
          </a:p>
        </p:txBody>
      </p:sp>
    </p:spTree>
    <p:extLst>
      <p:ext uri="{BB962C8B-B14F-4D97-AF65-F5344CB8AC3E}">
        <p14:creationId xmlns:p14="http://schemas.microsoft.com/office/powerpoint/2010/main" val="311065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Questions?</a:t>
            </a:r>
            <a:endParaRPr lang="en-NZ" dirty="0"/>
          </a:p>
        </p:txBody>
      </p:sp>
    </p:spTree>
    <p:extLst>
      <p:ext uri="{BB962C8B-B14F-4D97-AF65-F5344CB8AC3E}">
        <p14:creationId xmlns:p14="http://schemas.microsoft.com/office/powerpoint/2010/main" val="1906210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Base Application</a:t>
            </a:r>
            <a:endParaRPr lang="en-NZ"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NZ" dirty="0"/>
              <a:t>Focus on the on-site reporting through use of tablets and mobile phones, rather than the statistical analysis </a:t>
            </a:r>
            <a:r>
              <a:rPr lang="en-NZ" dirty="0" smtClean="0"/>
              <a:t>(which </a:t>
            </a:r>
            <a:r>
              <a:rPr lang="en-NZ" dirty="0"/>
              <a:t>will be coming </a:t>
            </a:r>
            <a:r>
              <a:rPr lang="en-NZ" dirty="0" smtClean="0"/>
              <a:t>later)</a:t>
            </a:r>
            <a:endParaRPr lang="en-NZ" dirty="0"/>
          </a:p>
          <a:p>
            <a:pPr>
              <a:buFont typeface="Arial" panose="020B0604020202020204" pitchFamily="34" charset="0"/>
              <a:buChar char="•"/>
            </a:pPr>
            <a:r>
              <a:rPr lang="en-NZ" dirty="0" smtClean="0"/>
              <a:t>Preparation for user acceptance testing (which will consist of a small group of Opus employees primarily using tablets for on-site hazard reporting)</a:t>
            </a:r>
          </a:p>
        </p:txBody>
      </p:sp>
    </p:spTree>
    <p:extLst>
      <p:ext uri="{BB962C8B-B14F-4D97-AF65-F5344CB8AC3E}">
        <p14:creationId xmlns:p14="http://schemas.microsoft.com/office/powerpoint/2010/main" val="3062405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Demonstration</a:t>
            </a:r>
            <a:endParaRPr lang="en-NZ" dirty="0"/>
          </a:p>
        </p:txBody>
      </p:sp>
    </p:spTree>
    <p:extLst>
      <p:ext uri="{BB962C8B-B14F-4D97-AF65-F5344CB8AC3E}">
        <p14:creationId xmlns:p14="http://schemas.microsoft.com/office/powerpoint/2010/main" val="3005697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Map View</a:t>
            </a:r>
            <a:endParaRPr lang="en-NZ" dirty="0"/>
          </a:p>
        </p:txBody>
      </p:sp>
      <p:sp>
        <p:nvSpPr>
          <p:cNvPr id="3" name="Content Placeholder 2"/>
          <p:cNvSpPr>
            <a:spLocks noGrp="1"/>
          </p:cNvSpPr>
          <p:nvPr>
            <p:ph idx="1"/>
          </p:nvPr>
        </p:nvSpPr>
        <p:spPr/>
        <p:txBody>
          <a:bodyPr/>
          <a:lstStyle/>
          <a:p>
            <a:pPr>
              <a:buFont typeface="Arial" panose="020B0604020202020204" pitchFamily="34" charset="0"/>
              <a:buChar char="•"/>
            </a:pPr>
            <a:r>
              <a:rPr lang="en-NZ" dirty="0" smtClean="0"/>
              <a:t>Shows all currently active hazards</a:t>
            </a:r>
          </a:p>
          <a:p>
            <a:pPr>
              <a:buFont typeface="Arial" panose="020B0604020202020204" pitchFamily="34" charset="0"/>
              <a:buChar char="•"/>
            </a:pPr>
            <a:r>
              <a:rPr lang="en-NZ" dirty="0" smtClean="0"/>
              <a:t>Allows for the addition of new hazards through spatial selection</a:t>
            </a:r>
          </a:p>
          <a:p>
            <a:pPr>
              <a:buFont typeface="Arial" panose="020B0604020202020204" pitchFamily="34" charset="0"/>
              <a:buChar char="•"/>
            </a:pPr>
            <a:endParaRPr lang="en-NZ" dirty="0"/>
          </a:p>
        </p:txBody>
      </p:sp>
      <p:pic>
        <p:nvPicPr>
          <p:cNvPr id="4" name="Picture 3"/>
          <p:cNvPicPr>
            <a:picLocks noChangeAspect="1"/>
          </p:cNvPicPr>
          <p:nvPr/>
        </p:nvPicPr>
        <p:blipFill>
          <a:blip r:embed="rId2"/>
          <a:stretch>
            <a:fillRect/>
          </a:stretch>
        </p:blipFill>
        <p:spPr>
          <a:xfrm>
            <a:off x="2462339" y="2799383"/>
            <a:ext cx="7328281" cy="3737248"/>
          </a:xfrm>
          <a:prstGeom prst="rect">
            <a:avLst/>
          </a:prstGeom>
        </p:spPr>
      </p:pic>
    </p:spTree>
    <p:extLst>
      <p:ext uri="{BB962C8B-B14F-4D97-AF65-F5344CB8AC3E}">
        <p14:creationId xmlns:p14="http://schemas.microsoft.com/office/powerpoint/2010/main" val="2201366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Hazard Form</a:t>
            </a:r>
            <a:endParaRPr lang="en-NZ" dirty="0"/>
          </a:p>
        </p:txBody>
      </p:sp>
      <p:sp>
        <p:nvSpPr>
          <p:cNvPr id="3" name="Content Placeholder 2"/>
          <p:cNvSpPr>
            <a:spLocks noGrp="1"/>
          </p:cNvSpPr>
          <p:nvPr>
            <p:ph idx="1"/>
          </p:nvPr>
        </p:nvSpPr>
        <p:spPr/>
        <p:txBody>
          <a:bodyPr/>
          <a:lstStyle/>
          <a:p>
            <a:pPr>
              <a:buFont typeface="Arial" panose="020B0604020202020204" pitchFamily="34" charset="0"/>
              <a:buChar char="•"/>
            </a:pPr>
            <a:r>
              <a:rPr lang="en-NZ" dirty="0" smtClean="0"/>
              <a:t>Dynamically generated hazard types for the dropdown</a:t>
            </a:r>
          </a:p>
          <a:p>
            <a:pPr>
              <a:buFont typeface="Arial" panose="020B0604020202020204" pitchFamily="34" charset="0"/>
              <a:buChar char="•"/>
            </a:pPr>
            <a:r>
              <a:rPr lang="en-NZ" dirty="0" smtClean="0"/>
              <a:t>Latitude and longitude taken from the coordinates of selected point on the map</a:t>
            </a:r>
          </a:p>
          <a:p>
            <a:pPr>
              <a:buFont typeface="Arial" panose="020B0604020202020204" pitchFamily="34" charset="0"/>
              <a:buChar char="•"/>
            </a:pPr>
            <a:r>
              <a:rPr lang="en-NZ" dirty="0" smtClean="0"/>
              <a:t>Option to add additional files (such as photos or videos)</a:t>
            </a:r>
          </a:p>
          <a:p>
            <a:pPr>
              <a:buFont typeface="Arial" panose="020B0604020202020204" pitchFamily="34" charset="0"/>
              <a:buChar char="•"/>
            </a:pPr>
            <a:endParaRPr lang="en-NZ" dirty="0"/>
          </a:p>
        </p:txBody>
      </p:sp>
      <p:pic>
        <p:nvPicPr>
          <p:cNvPr id="4" name="Picture 3"/>
          <p:cNvPicPr>
            <a:picLocks noChangeAspect="1"/>
          </p:cNvPicPr>
          <p:nvPr/>
        </p:nvPicPr>
        <p:blipFill>
          <a:blip r:embed="rId2"/>
          <a:stretch>
            <a:fillRect/>
          </a:stretch>
        </p:blipFill>
        <p:spPr>
          <a:xfrm>
            <a:off x="2633220" y="3280010"/>
            <a:ext cx="6986520" cy="3362671"/>
          </a:xfrm>
          <a:prstGeom prst="rect">
            <a:avLst/>
          </a:prstGeom>
        </p:spPr>
      </p:pic>
    </p:spTree>
    <p:extLst>
      <p:ext uri="{BB962C8B-B14F-4D97-AF65-F5344CB8AC3E}">
        <p14:creationId xmlns:p14="http://schemas.microsoft.com/office/powerpoint/2010/main" val="982674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User Acceptance Testing (1</a:t>
            </a:r>
            <a:r>
              <a:rPr lang="en-NZ" baseline="30000" dirty="0" smtClean="0"/>
              <a:t>st</a:t>
            </a:r>
            <a:r>
              <a:rPr lang="en-NZ" dirty="0" smtClean="0"/>
              <a:t> Round)</a:t>
            </a:r>
            <a:endParaRPr lang="en-NZ"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NZ" dirty="0" smtClean="0"/>
              <a:t>A small group of Opus employees (safety site managers) primarily using tablets for on-site hazard reporting</a:t>
            </a:r>
          </a:p>
          <a:p>
            <a:pPr>
              <a:buFont typeface="Arial" panose="020B0604020202020204" pitchFamily="34" charset="0"/>
              <a:buChar char="•"/>
            </a:pPr>
            <a:r>
              <a:rPr lang="en-NZ" dirty="0" smtClean="0"/>
              <a:t>Will hopefully provide insightful feedback on the user interface, any unnecessary functionalities, and the overall flow of the application</a:t>
            </a:r>
          </a:p>
          <a:p>
            <a:pPr>
              <a:buFont typeface="Arial" panose="020B0604020202020204" pitchFamily="34" charset="0"/>
              <a:buChar char="•"/>
            </a:pPr>
            <a:r>
              <a:rPr lang="en-NZ" dirty="0" smtClean="0"/>
              <a:t>Positive user experience of critical importance for overall acceptance and ultimately the success of the application. If the application is difficult to understand and/or a hassle to use, it will not be used</a:t>
            </a:r>
          </a:p>
          <a:p>
            <a:pPr>
              <a:buFont typeface="Arial" panose="020B0604020202020204" pitchFamily="34" charset="0"/>
              <a:buChar char="•"/>
            </a:pPr>
            <a:r>
              <a:rPr lang="en-NZ" dirty="0" smtClean="0"/>
              <a:t>Success at this stage is not nearly as important as learning from the users’ feedback and addressing the issues accordingly</a:t>
            </a:r>
            <a:endParaRPr lang="en-NZ" dirty="0"/>
          </a:p>
        </p:txBody>
      </p:sp>
    </p:spTree>
    <p:extLst>
      <p:ext uri="{BB962C8B-B14F-4D97-AF65-F5344CB8AC3E}">
        <p14:creationId xmlns:p14="http://schemas.microsoft.com/office/powerpoint/2010/main" val="2828436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What’s Next</a:t>
            </a:r>
            <a:endParaRPr lang="en-NZ" dirty="0"/>
          </a:p>
        </p:txBody>
      </p:sp>
    </p:spTree>
    <p:extLst>
      <p:ext uri="{BB962C8B-B14F-4D97-AF65-F5344CB8AC3E}">
        <p14:creationId xmlns:p14="http://schemas.microsoft.com/office/powerpoint/2010/main" val="3086267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User Interface Improvements</a:t>
            </a:r>
            <a:endParaRPr lang="en-NZ" dirty="0"/>
          </a:p>
        </p:txBody>
      </p:sp>
      <p:sp>
        <p:nvSpPr>
          <p:cNvPr id="3" name="Content Placeholder 2"/>
          <p:cNvSpPr>
            <a:spLocks noGrp="1"/>
          </p:cNvSpPr>
          <p:nvPr>
            <p:ph idx="1"/>
          </p:nvPr>
        </p:nvSpPr>
        <p:spPr/>
        <p:txBody>
          <a:bodyPr/>
          <a:lstStyle/>
          <a:p>
            <a:pPr>
              <a:buFont typeface="Arial" panose="020B0604020202020204" pitchFamily="34" charset="0"/>
              <a:buChar char="•"/>
            </a:pPr>
            <a:r>
              <a:rPr lang="en-NZ" dirty="0" smtClean="0"/>
              <a:t>Making the hazard information from the map view more readable, especially for mobile/tablet users. This will be done through improving how the information is presented as well as limiting the information to only those necessary</a:t>
            </a:r>
          </a:p>
          <a:p>
            <a:pPr>
              <a:buFont typeface="Arial" panose="020B0604020202020204" pitchFamily="34" charset="0"/>
              <a:buChar char="•"/>
            </a:pPr>
            <a:r>
              <a:rPr lang="en-NZ" dirty="0" smtClean="0"/>
              <a:t>Having representative symbols of the current hazards on the map</a:t>
            </a:r>
          </a:p>
          <a:p>
            <a:pPr>
              <a:buFont typeface="Arial" panose="020B0604020202020204" pitchFamily="34" charset="0"/>
              <a:buChar char="•"/>
            </a:pPr>
            <a:r>
              <a:rPr lang="en-NZ" dirty="0" smtClean="0"/>
              <a:t>Including some filtering functions of the specific hazard types/severities to ease the cluttering of the map view in the event of having multiple active hazards in a small area</a:t>
            </a:r>
          </a:p>
          <a:p>
            <a:pPr>
              <a:buFont typeface="Arial" panose="020B0604020202020204" pitchFamily="34" charset="0"/>
              <a:buChar char="•"/>
            </a:pPr>
            <a:endParaRPr lang="en-NZ" dirty="0" smtClean="0"/>
          </a:p>
          <a:p>
            <a:pPr>
              <a:buFont typeface="Arial" panose="020B0604020202020204" pitchFamily="34" charset="0"/>
              <a:buChar char="•"/>
            </a:pPr>
            <a:endParaRPr lang="en-NZ" dirty="0" smtClean="0"/>
          </a:p>
        </p:txBody>
      </p:sp>
    </p:spTree>
    <p:extLst>
      <p:ext uri="{BB962C8B-B14F-4D97-AF65-F5344CB8AC3E}">
        <p14:creationId xmlns:p14="http://schemas.microsoft.com/office/powerpoint/2010/main" val="437022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28185"/>
            <a:ext cx="11944350" cy="6086475"/>
          </a:xfrm>
          <a:prstGeom prst="rect">
            <a:avLst/>
          </a:prstGeom>
        </p:spPr>
      </p:pic>
    </p:spTree>
    <p:extLst>
      <p:ext uri="{BB962C8B-B14F-4D97-AF65-F5344CB8AC3E}">
        <p14:creationId xmlns:p14="http://schemas.microsoft.com/office/powerpoint/2010/main" val="179998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794</TotalTime>
  <Words>423</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Retrospect</vt:lpstr>
      <vt:lpstr>HazApp</vt:lpstr>
      <vt:lpstr>Base Application</vt:lpstr>
      <vt:lpstr>Demonstration</vt:lpstr>
      <vt:lpstr>Map View</vt:lpstr>
      <vt:lpstr>Hazard Form</vt:lpstr>
      <vt:lpstr>User Acceptance Testing (1st Round)</vt:lpstr>
      <vt:lpstr>What’s Next</vt:lpstr>
      <vt:lpstr>User Interface Improvements</vt:lpstr>
      <vt:lpstr>PowerPoint Presentation</vt:lpstr>
      <vt:lpstr>Incorporating Phone/Tablet Features</vt:lpstr>
      <vt:lpstr>Management Side (Desktop Computer)</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HazApp</dc:title>
  <dc:creator>Test</dc:creator>
  <cp:lastModifiedBy>Test</cp:lastModifiedBy>
  <cp:revision>38</cp:revision>
  <dcterms:created xsi:type="dcterms:W3CDTF">2015-03-21T07:30:16Z</dcterms:created>
  <dcterms:modified xsi:type="dcterms:W3CDTF">2015-07-19T22:44:36Z</dcterms:modified>
</cp:coreProperties>
</file>