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0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19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 showSpecialPlsOnTitleSld="0" firstSlideNum="0">
  <p:sldMasterIdLst>
    <p:sldMasterId id="214748365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y="9753600" cx="130048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slides/slide5.xml" Type="http://schemas.openxmlformats.org/officeDocument/2006/relationships/slide" Id="rId10"/><Relationship Target="slides/slide6.xml" Type="http://schemas.openxmlformats.org/officeDocument/2006/relationships/slide" Id="rId11"/><Relationship Target="slides/slide20.xml" Type="http://schemas.openxmlformats.org/officeDocument/2006/relationships/slide" Id="rId25"/><Relationship Target="presProps.xml" Type="http://schemas.openxmlformats.org/officeDocument/2006/relationships/presProps" Id="rId2"/><Relationship Target="slides/slide16.xml" Type="http://schemas.openxmlformats.org/officeDocument/2006/relationships/slide" Id="rId21"/><Relationship Target="theme/theme2.xml" Type="http://schemas.openxmlformats.org/officeDocument/2006/relationships/theme" Id="rId1"/><Relationship Target="slides/slide17.xml" Type="http://schemas.openxmlformats.org/officeDocument/2006/relationships/slide" Id="rId22"/><Relationship Target="slideMasters/slideMaster1.xml" Type="http://schemas.openxmlformats.org/officeDocument/2006/relationships/slideMaster" Id="rId4"/><Relationship Target="slides/slide18.xml" Type="http://schemas.openxmlformats.org/officeDocument/2006/relationships/slide" Id="rId23"/><Relationship Target="tableStyles.xml" Type="http://schemas.openxmlformats.org/officeDocument/2006/relationships/tableStyles" Id="rId3"/><Relationship Target="slides/slide19.xml" Type="http://schemas.openxmlformats.org/officeDocument/2006/relationships/slide" Id="rId24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5" name="Shape 1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6" name="Shape 106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7" name="Shape 107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1" name="Shape 1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2" name="Shape 112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3" name="Shape 113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1" name="Shape 1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2" name="Shape 132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3" name="Shape 133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4" name="Shape 15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5" name="Shape 155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6" name="Shape 156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8" name="Shape 1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9" name="Shape 179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0" name="Shape 180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00" name="Shape 20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1" name="Shape 201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2" name="Shape 202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06" name="Shape 20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7" name="Shape 207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8" name="Shape 208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3" name="Shape 2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4" name="Shape 214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5" name="Shape 215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9" name="Shape 2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0" name="Shape 220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1" name="Shape 221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26" name="Shape 2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7" name="Shape 227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8" name="Shape 228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9" name="Shape 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0" name="Shape 50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1" name="Shape 51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36" name="Shape 2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7" name="Shape 237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8" name="Shape 238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5" name="Shape 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6" name="Shape 56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7" name="Shape 57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2" name="Shape 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3" name="Shape 63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4" name="Shape 64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" name="Shape 69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0" name="Shape 70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7" name="Shape 7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8" name="Shape 78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9" name="Shape 79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3" name="Shape 8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4" name="Shape 84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5" name="Shape 85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0" name="Shape 9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1" name="Shape 91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6" name="Shape 9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7" name="Shape 97"/>
          <p:cNvSpPr txBox="1"/>
          <p:nvPr>
            <p:ph idx="1" type="body"/>
          </p:nvPr>
        </p:nvSpPr>
        <p:spPr>
          <a:xfrm>
            <a:off y="4343400" x="914400"/>
            <a:ext cy="4114800" cx="50291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8" name="Shape 98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0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7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8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9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标题与副标题">
    <p:spTree>
      <p:nvGrpSpPr>
        <p:cNvPr id="9" name="Shape 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" name="Shape 10"/>
          <p:cNvSpPr/>
          <p:nvPr/>
        </p:nvSpPr>
        <p:spPr>
          <a:xfrm>
            <a:off y="8623300" x="406400"/>
            <a:ext cy="127" cx="12192001"/>
          </a:xfrm>
          <a:custGeom>
            <a:pathLst>
              <a:path w="21600" extrusionOk="0" h="21600">
                <a:moveTo>
                  <a:pt y="0" x="0"/>
                </a:moveTo>
                <a:lnTo>
                  <a:pt y="0" x="21600"/>
                </a:lnTo>
                <a:lnTo>
                  <a:pt y="21600" x="21600"/>
                </a:lnTo>
                <a:lnTo>
                  <a:pt y="21600" x="0"/>
                </a:lnTo>
                <a:close/>
              </a:path>
            </a:pathLst>
          </a:custGeom>
          <a:noFill/>
          <a:ln w="12700" cap="flat">
            <a:solidFill>
              <a:srgbClr val="7996B9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0" rIns="0" lIns="0" tIns="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3000" i="0">
              <a:solidFill>
                <a:srgbClr val="324863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1" name="Shape 11"/>
          <p:cNvSpPr/>
          <p:nvPr/>
        </p:nvSpPr>
        <p:spPr>
          <a:xfrm>
            <a:off y="8674100" x="406400"/>
            <a:ext cy="127" cx="12192001"/>
          </a:xfrm>
          <a:custGeom>
            <a:pathLst>
              <a:path w="21600" extrusionOk="0" h="21600">
                <a:moveTo>
                  <a:pt y="0" x="0"/>
                </a:moveTo>
                <a:lnTo>
                  <a:pt y="0" x="21600"/>
                </a:lnTo>
                <a:lnTo>
                  <a:pt y="21600" x="21600"/>
                </a:lnTo>
                <a:lnTo>
                  <a:pt y="21600" x="0"/>
                </a:lnTo>
                <a:close/>
              </a:path>
            </a:pathLst>
          </a:custGeom>
          <a:noFill/>
          <a:ln w="12700" cap="flat">
            <a:solidFill>
              <a:srgbClr val="7996B9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0" rIns="0" lIns="0" tIns="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3000" i="0">
              <a:solidFill>
                <a:srgbClr val="324863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2" name="Shape 12"/>
          <p:cNvSpPr txBox="1"/>
          <p:nvPr>
            <p:ph type="title"/>
          </p:nvPr>
        </p:nvSpPr>
        <p:spPr>
          <a:xfrm>
            <a:off y="5905500" x="355600"/>
            <a:ext cy="2108200" cx="1229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>
              <a:spcBef>
                <a:spcPts val="0"/>
              </a:spcBef>
              <a:defRPr/>
            </a:lvl1pPr>
            <a:lvl2pPr rtl="0" indent="228600">
              <a:spcBef>
                <a:spcPts val="0"/>
              </a:spcBef>
              <a:defRPr/>
            </a:lvl2pPr>
            <a:lvl3pPr rtl="0" indent="457200">
              <a:spcBef>
                <a:spcPts val="0"/>
              </a:spcBef>
              <a:defRPr/>
            </a:lvl3pPr>
            <a:lvl4pPr rtl="0" indent="685800">
              <a:spcBef>
                <a:spcPts val="0"/>
              </a:spcBef>
              <a:defRPr/>
            </a:lvl4pPr>
            <a:lvl5pPr rtl="0" indent="914400">
              <a:spcBef>
                <a:spcPts val="0"/>
              </a:spcBef>
              <a:defRPr/>
            </a:lvl5pPr>
            <a:lvl6pPr rtl="0" indent="1143000">
              <a:spcBef>
                <a:spcPts val="0"/>
              </a:spcBef>
              <a:defRPr/>
            </a:lvl6pPr>
            <a:lvl7pPr rtl="0" indent="1371600">
              <a:spcBef>
                <a:spcPts val="0"/>
              </a:spcBef>
              <a:defRPr/>
            </a:lvl7pPr>
            <a:lvl8pPr rtl="0" indent="1600200">
              <a:spcBef>
                <a:spcPts val="0"/>
              </a:spcBef>
              <a:defRPr/>
            </a:lvl8pPr>
            <a:lvl9pPr rtl="0" indent="1828800">
              <a:spcBef>
                <a:spcPts val="0"/>
              </a:spcBef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1" type="body"/>
          </p:nvPr>
        </p:nvSpPr>
        <p:spPr>
          <a:xfrm>
            <a:off y="8001000" x="355600"/>
            <a:ext cy="508000" cx="1229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1000"/>
              </a:spcBef>
              <a:buClr>
                <a:srgbClr val="5C86B9"/>
              </a:buClr>
              <a:buFont typeface="Quattrocento"/>
              <a:buNone/>
              <a:defRPr/>
            </a:lvl1pPr>
            <a:lvl2pPr rtl="0" indent="228600" marL="0">
              <a:spcBef>
                <a:spcPts val="1000"/>
              </a:spcBef>
              <a:buClr>
                <a:srgbClr val="5C86B9"/>
              </a:buClr>
              <a:buFont typeface="Quattrocento"/>
              <a:buNone/>
              <a:defRPr/>
            </a:lvl2pPr>
            <a:lvl3pPr rtl="0" indent="457200" marL="0">
              <a:spcBef>
                <a:spcPts val="1000"/>
              </a:spcBef>
              <a:buClr>
                <a:srgbClr val="5C86B9"/>
              </a:buClr>
              <a:buFont typeface="Quattrocento"/>
              <a:buNone/>
              <a:defRPr/>
            </a:lvl3pPr>
            <a:lvl4pPr rtl="0" indent="685800" marL="0">
              <a:spcBef>
                <a:spcPts val="1000"/>
              </a:spcBef>
              <a:buClr>
                <a:srgbClr val="5C86B9"/>
              </a:buClr>
              <a:buFont typeface="Quattrocento"/>
              <a:buNone/>
              <a:defRPr/>
            </a:lvl4pPr>
            <a:lvl5pPr rtl="0" indent="914400" marL="0">
              <a:spcBef>
                <a:spcPts val="1000"/>
              </a:spcBef>
              <a:buClr>
                <a:srgbClr val="5C86B9"/>
              </a:buClr>
              <a:buFont typeface="Quattrocento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空白"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标题 - 居中">
    <p:spTree>
      <p:nvGrpSpPr>
        <p:cNvPr id="14" name="Shape 1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" name="Shape 15"/>
          <p:cNvSpPr/>
          <p:nvPr/>
        </p:nvSpPr>
        <p:spPr>
          <a:xfrm>
            <a:off y="4864100" x="406400"/>
            <a:ext cy="127" cx="12192001"/>
          </a:xfrm>
          <a:custGeom>
            <a:pathLst>
              <a:path w="21600" extrusionOk="0" h="21600">
                <a:moveTo>
                  <a:pt y="0" x="0"/>
                </a:moveTo>
                <a:lnTo>
                  <a:pt y="0" x="21600"/>
                </a:lnTo>
                <a:lnTo>
                  <a:pt y="21600" x="21600"/>
                </a:lnTo>
                <a:lnTo>
                  <a:pt y="21600" x="0"/>
                </a:lnTo>
                <a:close/>
              </a:path>
            </a:pathLst>
          </a:custGeom>
          <a:noFill/>
          <a:ln w="12700" cap="flat">
            <a:solidFill>
              <a:srgbClr val="7996B9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0" rIns="0" lIns="0" tIns="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3000" i="0">
              <a:solidFill>
                <a:srgbClr val="324863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6" name="Shape 16"/>
          <p:cNvSpPr/>
          <p:nvPr/>
        </p:nvSpPr>
        <p:spPr>
          <a:xfrm>
            <a:off y="4914900" x="406400"/>
            <a:ext cy="127" cx="12192001"/>
          </a:xfrm>
          <a:custGeom>
            <a:pathLst>
              <a:path w="21600" extrusionOk="0" h="21600">
                <a:moveTo>
                  <a:pt y="0" x="0"/>
                </a:moveTo>
                <a:lnTo>
                  <a:pt y="0" x="21600"/>
                </a:lnTo>
                <a:lnTo>
                  <a:pt y="21600" x="21600"/>
                </a:lnTo>
                <a:lnTo>
                  <a:pt y="21600" x="0"/>
                </a:lnTo>
                <a:close/>
              </a:path>
            </a:pathLst>
          </a:custGeom>
          <a:noFill/>
          <a:ln w="12700" cap="flat">
            <a:solidFill>
              <a:srgbClr val="7996B9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0" rIns="0" lIns="0" tIns="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3000" i="0">
              <a:solidFill>
                <a:srgbClr val="324863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7" name="Shape 17"/>
          <p:cNvSpPr txBox="1"/>
          <p:nvPr>
            <p:ph type="title"/>
          </p:nvPr>
        </p:nvSpPr>
        <p:spPr>
          <a:xfrm>
            <a:off y="2628900" x="355600"/>
            <a:ext cy="2108200" cx="1229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>
              <a:spcBef>
                <a:spcPts val="0"/>
              </a:spcBef>
              <a:defRPr/>
            </a:lvl1pPr>
            <a:lvl2pPr rtl="0" indent="228600">
              <a:spcBef>
                <a:spcPts val="0"/>
              </a:spcBef>
              <a:defRPr/>
            </a:lvl2pPr>
            <a:lvl3pPr rtl="0" indent="457200">
              <a:spcBef>
                <a:spcPts val="0"/>
              </a:spcBef>
              <a:defRPr/>
            </a:lvl3pPr>
            <a:lvl4pPr rtl="0" indent="685800">
              <a:spcBef>
                <a:spcPts val="0"/>
              </a:spcBef>
              <a:defRPr/>
            </a:lvl4pPr>
            <a:lvl5pPr rtl="0" indent="914400">
              <a:spcBef>
                <a:spcPts val="0"/>
              </a:spcBef>
              <a:defRPr/>
            </a:lvl5pPr>
            <a:lvl6pPr rtl="0" indent="1143000">
              <a:spcBef>
                <a:spcPts val="0"/>
              </a:spcBef>
              <a:defRPr/>
            </a:lvl6pPr>
            <a:lvl7pPr rtl="0" indent="1371600">
              <a:spcBef>
                <a:spcPts val="0"/>
              </a:spcBef>
              <a:defRPr/>
            </a:lvl7pPr>
            <a:lvl8pPr rtl="0" indent="1600200">
              <a:spcBef>
                <a:spcPts val="0"/>
              </a:spcBef>
              <a:defRPr/>
            </a:lvl8pPr>
            <a:lvl9pPr rtl="0" indent="182880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标题 - 顶部对齐">
    <p:spTree>
      <p:nvGrpSpPr>
        <p:cNvPr id="18" name="Shape 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" name="Shape 19"/>
          <p:cNvSpPr txBox="1"/>
          <p:nvPr>
            <p:ph type="title"/>
          </p:nvPr>
        </p:nvSpPr>
        <p:spPr>
          <a:xfrm>
            <a:off y="444500" x="355600"/>
            <a:ext cy="2044699" cx="1229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 indent="228600">
              <a:spcBef>
                <a:spcPts val="0"/>
              </a:spcBef>
              <a:defRPr/>
            </a:lvl2pPr>
            <a:lvl3pPr rtl="0" indent="457200">
              <a:spcBef>
                <a:spcPts val="0"/>
              </a:spcBef>
              <a:defRPr/>
            </a:lvl3pPr>
            <a:lvl4pPr rtl="0" indent="685800">
              <a:spcBef>
                <a:spcPts val="0"/>
              </a:spcBef>
              <a:defRPr/>
            </a:lvl4pPr>
            <a:lvl5pPr rtl="0" indent="914400">
              <a:spcBef>
                <a:spcPts val="0"/>
              </a:spcBef>
              <a:defRPr/>
            </a:lvl5pPr>
            <a:lvl6pPr rtl="0" indent="1143000">
              <a:spcBef>
                <a:spcPts val="0"/>
              </a:spcBef>
              <a:defRPr/>
            </a:lvl6pPr>
            <a:lvl7pPr rtl="0" indent="1371600">
              <a:spcBef>
                <a:spcPts val="0"/>
              </a:spcBef>
              <a:defRPr/>
            </a:lvl7pPr>
            <a:lvl8pPr rtl="0" indent="1600200">
              <a:spcBef>
                <a:spcPts val="0"/>
              </a:spcBef>
              <a:defRPr/>
            </a:lvl8pPr>
            <a:lvl9pPr rtl="0" indent="182880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标题与项目符号">
    <p:spTree>
      <p:nvGrpSpPr>
        <p:cNvPr id="20" name="Shape 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y="444500" x="355600"/>
            <a:ext cy="2044699" cx="1229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 indent="228600">
              <a:spcBef>
                <a:spcPts val="0"/>
              </a:spcBef>
              <a:defRPr/>
            </a:lvl2pPr>
            <a:lvl3pPr rtl="0" indent="457200">
              <a:spcBef>
                <a:spcPts val="0"/>
              </a:spcBef>
              <a:defRPr/>
            </a:lvl3pPr>
            <a:lvl4pPr rtl="0" indent="685800">
              <a:spcBef>
                <a:spcPts val="0"/>
              </a:spcBef>
              <a:defRPr/>
            </a:lvl4pPr>
            <a:lvl5pPr rtl="0" indent="914400">
              <a:spcBef>
                <a:spcPts val="0"/>
              </a:spcBef>
              <a:defRPr/>
            </a:lvl5pPr>
            <a:lvl6pPr rtl="0" indent="1143000">
              <a:spcBef>
                <a:spcPts val="0"/>
              </a:spcBef>
              <a:defRPr/>
            </a:lvl6pPr>
            <a:lvl7pPr rtl="0" indent="1371600">
              <a:spcBef>
                <a:spcPts val="0"/>
              </a:spcBef>
              <a:defRPr/>
            </a:lvl7pPr>
            <a:lvl8pPr rtl="0" indent="1600200">
              <a:spcBef>
                <a:spcPts val="0"/>
              </a:spcBef>
              <a:defRPr/>
            </a:lvl8pPr>
            <a:lvl9pPr rtl="0" indent="1828800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y="2984500" x="355600"/>
            <a:ext cy="6324600" cx="1229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 indent="-339090" marL="508000">
              <a:spcBef>
                <a:spcPts val="4200"/>
              </a:spcBef>
              <a:buClr>
                <a:srgbClr val="5C86B9"/>
              </a:buClr>
              <a:buFont typeface="Quattrocento"/>
              <a:buChar char="✤"/>
              <a:defRPr/>
            </a:lvl1pPr>
            <a:lvl2pPr rtl="0" indent="-339090" marL="1016000">
              <a:spcBef>
                <a:spcPts val="4200"/>
              </a:spcBef>
              <a:buClr>
                <a:srgbClr val="5C86B9"/>
              </a:buClr>
              <a:buFont typeface="Quattrocento"/>
              <a:buChar char="✤"/>
              <a:defRPr/>
            </a:lvl2pPr>
            <a:lvl3pPr rtl="0" indent="-339089" marL="1524000">
              <a:spcBef>
                <a:spcPts val="4200"/>
              </a:spcBef>
              <a:buClr>
                <a:srgbClr val="5C86B9"/>
              </a:buClr>
              <a:buFont typeface="Quattrocento"/>
              <a:buChar char="✤"/>
              <a:defRPr/>
            </a:lvl3pPr>
            <a:lvl4pPr rtl="0" indent="-339089" marL="2032000">
              <a:spcBef>
                <a:spcPts val="4200"/>
              </a:spcBef>
              <a:buClr>
                <a:srgbClr val="5C86B9"/>
              </a:buClr>
              <a:buFont typeface="Quattrocento"/>
              <a:buChar char="✤"/>
              <a:defRPr/>
            </a:lvl4pPr>
            <a:lvl5pPr rtl="0" indent="-339089" marL="2540000">
              <a:spcBef>
                <a:spcPts val="4200"/>
              </a:spcBef>
              <a:buClr>
                <a:srgbClr val="5C86B9"/>
              </a:buClr>
              <a:buFont typeface="Quattrocento"/>
              <a:buChar char="✤"/>
              <a:defRPr/>
            </a:lvl5pPr>
            <a:lvl6pPr rtl="0" indent="-339089" marL="3048000">
              <a:spcBef>
                <a:spcPts val="4200"/>
              </a:spcBef>
              <a:buClr>
                <a:srgbClr val="5C86B9"/>
              </a:buClr>
              <a:buFont typeface="Quattrocento"/>
              <a:buChar char="✤"/>
              <a:defRPr/>
            </a:lvl6pPr>
            <a:lvl7pPr rtl="0" indent="-339089" marL="3556000">
              <a:spcBef>
                <a:spcPts val="4200"/>
              </a:spcBef>
              <a:buClr>
                <a:srgbClr val="5C86B9"/>
              </a:buClr>
              <a:buFont typeface="Quattrocento"/>
              <a:buChar char="✤"/>
              <a:defRPr/>
            </a:lvl7pPr>
            <a:lvl8pPr rtl="0" indent="-339090" marL="4064000">
              <a:spcBef>
                <a:spcPts val="4200"/>
              </a:spcBef>
              <a:buClr>
                <a:srgbClr val="5C86B9"/>
              </a:buClr>
              <a:buFont typeface="Quattrocento"/>
              <a:buChar char="✤"/>
              <a:defRPr/>
            </a:lvl8pPr>
            <a:lvl9pPr rtl="0" indent="-339090" marL="4572000">
              <a:spcBef>
                <a:spcPts val="4200"/>
              </a:spcBef>
              <a:buClr>
                <a:srgbClr val="5C86B9"/>
              </a:buClr>
              <a:buFont typeface="Quattrocento"/>
              <a:buChar char="✤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标题、项目符号与照片">
    <p:spTree>
      <p:nvGrpSpPr>
        <p:cNvPr id="23" name="Shape 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" name="Shape 24"/>
          <p:cNvSpPr/>
          <p:nvPr/>
        </p:nvSpPr>
        <p:spPr>
          <a:xfrm>
            <a:off y="2565400" x="406400"/>
            <a:ext cy="127" cx="5689599"/>
          </a:xfrm>
          <a:custGeom>
            <a:pathLst>
              <a:path w="21600" extrusionOk="0" h="21600">
                <a:moveTo>
                  <a:pt y="0" x="0"/>
                </a:moveTo>
                <a:lnTo>
                  <a:pt y="0" x="21600"/>
                </a:lnTo>
                <a:lnTo>
                  <a:pt y="21600" x="21600"/>
                </a:lnTo>
                <a:lnTo>
                  <a:pt y="21600" x="0"/>
                </a:lnTo>
                <a:close/>
              </a:path>
            </a:pathLst>
          </a:custGeom>
          <a:noFill/>
          <a:ln w="12700" cap="flat">
            <a:solidFill>
              <a:srgbClr val="7996B9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0" rIns="0" lIns="0" tIns="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3000" i="0">
              <a:solidFill>
                <a:srgbClr val="324863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25" name="Shape 25"/>
          <p:cNvSpPr/>
          <p:nvPr/>
        </p:nvSpPr>
        <p:spPr>
          <a:xfrm>
            <a:off y="2616200" x="406400"/>
            <a:ext cy="127" cx="5689599"/>
          </a:xfrm>
          <a:custGeom>
            <a:pathLst>
              <a:path w="21600" extrusionOk="0" h="21600">
                <a:moveTo>
                  <a:pt y="0" x="0"/>
                </a:moveTo>
                <a:lnTo>
                  <a:pt y="0" x="21600"/>
                </a:lnTo>
                <a:lnTo>
                  <a:pt y="21600" x="21600"/>
                </a:lnTo>
                <a:lnTo>
                  <a:pt y="21600" x="0"/>
                </a:lnTo>
                <a:close/>
              </a:path>
            </a:pathLst>
          </a:custGeom>
          <a:noFill/>
          <a:ln w="12700" cap="flat">
            <a:solidFill>
              <a:srgbClr val="7996B9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0" rIns="0" lIns="0" tIns="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3000" i="0">
              <a:solidFill>
                <a:srgbClr val="324863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26" name="Shape 26"/>
          <p:cNvSpPr/>
          <p:nvPr/>
        </p:nvSpPr>
        <p:spPr>
          <a:xfrm>
            <a:off y="9220200" x="12331700"/>
            <a:ext cy="355600" cx="317500"/>
          </a:xfrm>
          <a:prstGeom prst="rect">
            <a:avLst/>
          </a:prstGeom>
          <a:noFill/>
          <a:ln>
            <a:noFill/>
          </a:ln>
        </p:spPr>
        <p:txBody>
          <a:bodyPr bIns="0" rIns="0" lIns="0" tIns="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NZ" i="0">
                <a:solidFill>
                  <a:srgbClr val="FFFFFF"/>
                </a:solidFill>
                <a:latin typeface="Quattrocento"/>
                <a:ea typeface="Quattrocento"/>
                <a:cs typeface="Quattrocento"/>
                <a:sym typeface="Quattrocento"/>
              </a:rPr>
              <a:t>01</a:t>
            </a:r>
          </a:p>
        </p:txBody>
      </p:sp>
      <p:sp>
        <p:nvSpPr>
          <p:cNvPr id="27" name="Shape 27"/>
          <p:cNvSpPr txBox="1"/>
          <p:nvPr>
            <p:ph type="title"/>
          </p:nvPr>
        </p:nvSpPr>
        <p:spPr>
          <a:xfrm>
            <a:off y="444500" x="355600"/>
            <a:ext cy="2044699" cx="5816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 indent="228600">
              <a:spcBef>
                <a:spcPts val="0"/>
              </a:spcBef>
              <a:defRPr/>
            </a:lvl2pPr>
            <a:lvl3pPr rtl="0" indent="457200">
              <a:spcBef>
                <a:spcPts val="0"/>
              </a:spcBef>
              <a:defRPr/>
            </a:lvl3pPr>
            <a:lvl4pPr rtl="0" indent="685800">
              <a:spcBef>
                <a:spcPts val="0"/>
              </a:spcBef>
              <a:defRPr/>
            </a:lvl4pPr>
            <a:lvl5pPr rtl="0" indent="914400">
              <a:spcBef>
                <a:spcPts val="0"/>
              </a:spcBef>
              <a:defRPr/>
            </a:lvl5pPr>
            <a:lvl6pPr rtl="0" indent="1143000">
              <a:spcBef>
                <a:spcPts val="0"/>
              </a:spcBef>
              <a:defRPr/>
            </a:lvl6pPr>
            <a:lvl7pPr rtl="0" indent="1371600">
              <a:spcBef>
                <a:spcPts val="0"/>
              </a:spcBef>
              <a:defRPr/>
            </a:lvl7pPr>
            <a:lvl8pPr rtl="0" indent="1600200">
              <a:spcBef>
                <a:spcPts val="0"/>
              </a:spcBef>
              <a:defRPr/>
            </a:lvl8pPr>
            <a:lvl9pPr rtl="0" indent="1828800"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1" type="body"/>
          </p:nvPr>
        </p:nvSpPr>
        <p:spPr>
          <a:xfrm>
            <a:off y="2984500" x="355600"/>
            <a:ext cy="6324600" cx="5816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 indent="-381000" marL="381000">
              <a:spcBef>
                <a:spcPts val="3800"/>
              </a:spcBef>
              <a:defRPr/>
            </a:lvl1pPr>
            <a:lvl2pPr rtl="0" indent="-381000" marL="762000">
              <a:spcBef>
                <a:spcPts val="3800"/>
              </a:spcBef>
              <a:defRPr/>
            </a:lvl2pPr>
            <a:lvl3pPr rtl="0" indent="-381000" marL="1143000">
              <a:spcBef>
                <a:spcPts val="3800"/>
              </a:spcBef>
              <a:defRPr/>
            </a:lvl3pPr>
            <a:lvl4pPr rtl="0" indent="-381000" marL="1524000">
              <a:spcBef>
                <a:spcPts val="3800"/>
              </a:spcBef>
              <a:defRPr/>
            </a:lvl4pPr>
            <a:lvl5pPr rtl="0" indent="-381000" marL="1905000">
              <a:spcBef>
                <a:spcPts val="380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项目符号">
    <p:spTree>
      <p:nvGrpSpPr>
        <p:cNvPr id="29" name="Shape 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" name="Shape 30"/>
          <p:cNvSpPr txBox="1"/>
          <p:nvPr>
            <p:ph idx="1" type="body"/>
          </p:nvPr>
        </p:nvSpPr>
        <p:spPr>
          <a:xfrm>
            <a:off y="444500" x="355600"/>
            <a:ext cy="8864599" cx="1229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 indent="-339090" marL="508000">
              <a:spcBef>
                <a:spcPts val="4200"/>
              </a:spcBef>
              <a:buClr>
                <a:srgbClr val="5C86B9"/>
              </a:buClr>
              <a:buFont typeface="Quattrocento"/>
              <a:buChar char="✤"/>
              <a:defRPr/>
            </a:lvl1pPr>
            <a:lvl2pPr rtl="0" indent="-339090" marL="1016000">
              <a:spcBef>
                <a:spcPts val="4200"/>
              </a:spcBef>
              <a:buClr>
                <a:srgbClr val="5C86B9"/>
              </a:buClr>
              <a:buFont typeface="Quattrocento"/>
              <a:buChar char="✤"/>
              <a:defRPr/>
            </a:lvl2pPr>
            <a:lvl3pPr rtl="0" indent="-339089" marL="1524000">
              <a:spcBef>
                <a:spcPts val="4200"/>
              </a:spcBef>
              <a:buClr>
                <a:srgbClr val="5C86B9"/>
              </a:buClr>
              <a:buFont typeface="Quattrocento"/>
              <a:buChar char="✤"/>
              <a:defRPr/>
            </a:lvl3pPr>
            <a:lvl4pPr rtl="0" indent="-339089" marL="2032000">
              <a:spcBef>
                <a:spcPts val="4200"/>
              </a:spcBef>
              <a:buClr>
                <a:srgbClr val="5C86B9"/>
              </a:buClr>
              <a:buFont typeface="Quattrocento"/>
              <a:buChar char="✤"/>
              <a:defRPr/>
            </a:lvl4pPr>
            <a:lvl5pPr rtl="0" indent="-339089" marL="2540000">
              <a:spcBef>
                <a:spcPts val="4200"/>
              </a:spcBef>
              <a:buClr>
                <a:srgbClr val="5C86B9"/>
              </a:buClr>
              <a:buFont typeface="Quattrocento"/>
              <a:buChar char="✤"/>
              <a:defRPr/>
            </a:lvl5pPr>
            <a:lvl6pPr rtl="0" indent="-339089" marL="3048000">
              <a:spcBef>
                <a:spcPts val="4200"/>
              </a:spcBef>
              <a:buClr>
                <a:srgbClr val="5C86B9"/>
              </a:buClr>
              <a:buFont typeface="Quattrocento"/>
              <a:buChar char="✤"/>
              <a:defRPr/>
            </a:lvl6pPr>
            <a:lvl7pPr rtl="0" indent="-339089" marL="3556000">
              <a:spcBef>
                <a:spcPts val="4200"/>
              </a:spcBef>
              <a:buClr>
                <a:srgbClr val="5C86B9"/>
              </a:buClr>
              <a:buFont typeface="Quattrocento"/>
              <a:buChar char="✤"/>
              <a:defRPr/>
            </a:lvl7pPr>
            <a:lvl8pPr rtl="0" indent="-339090" marL="4064000">
              <a:spcBef>
                <a:spcPts val="4200"/>
              </a:spcBef>
              <a:buClr>
                <a:srgbClr val="5C86B9"/>
              </a:buClr>
              <a:buFont typeface="Quattrocento"/>
              <a:buChar char="✤"/>
              <a:defRPr/>
            </a:lvl8pPr>
            <a:lvl9pPr rtl="0" indent="-339090" marL="4572000">
              <a:spcBef>
                <a:spcPts val="4200"/>
              </a:spcBef>
              <a:buClr>
                <a:srgbClr val="5C86B9"/>
              </a:buClr>
              <a:buFont typeface="Quattrocento"/>
              <a:buChar char="✤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照片 - 3 联">
    <p:spTree>
      <p:nvGrpSpPr>
        <p:cNvPr id="31" name="Shape 3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引文">
    <p:spTree>
      <p:nvGrpSpPr>
        <p:cNvPr id="32" name="Shape 32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照片">
    <p:spTree>
      <p:nvGrpSpPr>
        <p:cNvPr id="33" name="Shape 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4" name="Shape 34"/>
          <p:cNvSpPr/>
          <p:nvPr/>
        </p:nvSpPr>
        <p:spPr>
          <a:xfrm>
            <a:off y="9220200" x="12331700"/>
            <a:ext cy="355600" cx="317500"/>
          </a:xfrm>
          <a:prstGeom prst="rect">
            <a:avLst/>
          </a:prstGeom>
          <a:noFill/>
          <a:ln>
            <a:noFill/>
          </a:ln>
        </p:spPr>
        <p:txBody>
          <a:bodyPr bIns="0" rIns="0" lIns="0" tIns="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NZ" i="0">
                <a:solidFill>
                  <a:srgbClr val="FFFFFF"/>
                </a:solidFill>
                <a:latin typeface="Quattrocento"/>
                <a:ea typeface="Quattrocento"/>
                <a:cs typeface="Quattrocento"/>
                <a:sym typeface="Quattrocento"/>
              </a:rPr>
              <a:t>01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2"/><Relationship Target="../slideLayouts/slideLayout1.xml" Type="http://schemas.openxmlformats.org/officeDocument/2006/relationships/slideLayout" Id="rId2"/><Relationship Target="../media/image02.jpg" Type="http://schemas.openxmlformats.org/officeDocument/2006/relationships/image" Id="rId1"/><Relationship Target="../slideLayouts/slideLayout9.xml" Type="http://schemas.openxmlformats.org/officeDocument/2006/relationships/slideLayout" Id="rId10"/><Relationship Target="../slideLayouts/slideLayout3.xml" Type="http://schemas.openxmlformats.org/officeDocument/2006/relationships/slideLayout" Id="rId4"/><Relationship Target="../slideLayouts/slideLayout10.xml" Type="http://schemas.openxmlformats.org/officeDocument/2006/relationships/slideLayout" Id="rId11"/><Relationship Target="../slideLayouts/slideLayout2.xml" Type="http://schemas.openxmlformats.org/officeDocument/2006/relationships/slideLayout" Id="rId3"/><Relationship Target="../slideLayouts/slideLayout8.xml" Type="http://schemas.openxmlformats.org/officeDocument/2006/relationships/slideLayout" Id="rId9"/><Relationship Target="../slideLayouts/slideLayout5.xml" Type="http://schemas.openxmlformats.org/officeDocument/2006/relationships/slideLayout" Id="rId6"/><Relationship Target="../slideLayouts/slideLayout4.xml" Type="http://schemas.openxmlformats.org/officeDocument/2006/relationships/slideLayout" Id="rId5"/><Relationship Target="../slideLayouts/slideLayout7.xml" Type="http://schemas.openxmlformats.org/officeDocument/2006/relationships/slideLayout" Id="rId8"/><Relationship Target="../slideLayouts/slideLayout6.xml" Type="http://schemas.openxmlformats.org/officeDocument/2006/relationships/slideLayout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1">
            <a:alphaModFix/>
          </a:blip>
          <a:stretch>
            <a:fillRect t="0" b="0" r="0" l="0"/>
          </a:stretch>
        </a:blip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/>
          <p:nvPr/>
        </p:nvSpPr>
        <p:spPr>
          <a:xfrm>
            <a:off y="2565400" x="406400"/>
            <a:ext cy="127" cx="12192001"/>
          </a:xfrm>
          <a:custGeom>
            <a:pathLst>
              <a:path w="21600" extrusionOk="0" h="21600">
                <a:moveTo>
                  <a:pt y="0" x="0"/>
                </a:moveTo>
                <a:lnTo>
                  <a:pt y="0" x="21600"/>
                </a:lnTo>
                <a:lnTo>
                  <a:pt y="21600" x="21600"/>
                </a:lnTo>
                <a:lnTo>
                  <a:pt y="21600" x="0"/>
                </a:lnTo>
                <a:close/>
              </a:path>
            </a:pathLst>
          </a:custGeom>
          <a:noFill/>
          <a:ln w="12700" cap="flat">
            <a:solidFill>
              <a:srgbClr val="7996B9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0" rIns="0" lIns="0" tIns="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3000" i="0">
              <a:solidFill>
                <a:srgbClr val="324863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6" name="Shape 6"/>
          <p:cNvSpPr/>
          <p:nvPr/>
        </p:nvSpPr>
        <p:spPr>
          <a:xfrm>
            <a:off y="2616200" x="406400"/>
            <a:ext cy="127" cx="12192001"/>
          </a:xfrm>
          <a:custGeom>
            <a:pathLst>
              <a:path w="21600" extrusionOk="0" h="21600">
                <a:moveTo>
                  <a:pt y="0" x="0"/>
                </a:moveTo>
                <a:lnTo>
                  <a:pt y="0" x="21600"/>
                </a:lnTo>
                <a:lnTo>
                  <a:pt y="21600" x="21600"/>
                </a:lnTo>
                <a:lnTo>
                  <a:pt y="21600" x="0"/>
                </a:lnTo>
                <a:close/>
              </a:path>
            </a:pathLst>
          </a:custGeom>
          <a:noFill/>
          <a:ln w="12700" cap="flat">
            <a:solidFill>
              <a:srgbClr val="7996B9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0" rIns="0" lIns="0" tIns="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3000" i="0">
              <a:solidFill>
                <a:srgbClr val="324863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7" name="Shape 7"/>
          <p:cNvSpPr txBox="1"/>
          <p:nvPr>
            <p:ph type="title"/>
          </p:nvPr>
        </p:nvSpPr>
        <p:spPr>
          <a:xfrm>
            <a:off y="444500" x="355600"/>
            <a:ext cy="2044699" cx="1229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228600" marL="0">
              <a:spcBef>
                <a:spcPts val="0"/>
              </a:spcBef>
              <a:defRPr/>
            </a:lvl2pPr>
            <a:lvl3pPr algn="l" rtl="0" marR="0" indent="457200" marL="0">
              <a:spcBef>
                <a:spcPts val="0"/>
              </a:spcBef>
              <a:defRPr/>
            </a:lvl3pPr>
            <a:lvl4pPr algn="l" rtl="0" marR="0" indent="685800" marL="0">
              <a:spcBef>
                <a:spcPts val="0"/>
              </a:spcBef>
              <a:defRPr/>
            </a:lvl4pPr>
            <a:lvl5pPr algn="l" rtl="0" marR="0" indent="914400" marL="0">
              <a:spcBef>
                <a:spcPts val="0"/>
              </a:spcBef>
              <a:defRPr/>
            </a:lvl5pPr>
            <a:lvl6pPr algn="l" rtl="0" marR="0" indent="1143000" marL="0">
              <a:spcBef>
                <a:spcPts val="0"/>
              </a:spcBef>
              <a:defRPr/>
            </a:lvl6pPr>
            <a:lvl7pPr algn="l" rtl="0" marR="0" indent="1371600" marL="0">
              <a:spcBef>
                <a:spcPts val="0"/>
              </a:spcBef>
              <a:defRPr/>
            </a:lvl7pPr>
            <a:lvl8pPr algn="l" rtl="0" marR="0" indent="1600200" marL="0">
              <a:spcBef>
                <a:spcPts val="0"/>
              </a:spcBef>
              <a:defRPr/>
            </a:lvl8pPr>
            <a:lvl9pPr algn="l" rtl="0" marR="0" indent="1828800" marL="0">
              <a:spcBef>
                <a:spcPts val="0"/>
              </a:spcBef>
              <a:defRPr/>
            </a:lvl9pPr>
          </a:lstStyle>
          <a:p/>
        </p:txBody>
      </p:sp>
      <p:sp>
        <p:nvSpPr>
          <p:cNvPr id="8" name="Shape 8"/>
          <p:cNvSpPr txBox="1"/>
          <p:nvPr>
            <p:ph idx="1" type="body"/>
          </p:nvPr>
        </p:nvSpPr>
        <p:spPr>
          <a:xfrm>
            <a:off y="2984500" x="355600"/>
            <a:ext cy="6324600" cx="1229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-339090" marL="508000">
              <a:spcBef>
                <a:spcPts val="4200"/>
              </a:spcBef>
              <a:buClr>
                <a:srgbClr val="5C86B9"/>
              </a:buClr>
              <a:buFont typeface="Quattrocento"/>
              <a:buChar char="✤"/>
              <a:defRPr/>
            </a:lvl1pPr>
            <a:lvl2pPr algn="l" rtl="0" marR="0" indent="-339090" marL="1016000">
              <a:spcBef>
                <a:spcPts val="4200"/>
              </a:spcBef>
              <a:buClr>
                <a:srgbClr val="5C86B9"/>
              </a:buClr>
              <a:buFont typeface="Quattrocento"/>
              <a:buChar char="✤"/>
              <a:defRPr/>
            </a:lvl2pPr>
            <a:lvl3pPr algn="l" rtl="0" marR="0" indent="-339089" marL="1524000">
              <a:spcBef>
                <a:spcPts val="4200"/>
              </a:spcBef>
              <a:buClr>
                <a:srgbClr val="5C86B9"/>
              </a:buClr>
              <a:buFont typeface="Quattrocento"/>
              <a:buChar char="✤"/>
              <a:defRPr/>
            </a:lvl3pPr>
            <a:lvl4pPr algn="l" rtl="0" marR="0" indent="-339089" marL="2032000">
              <a:spcBef>
                <a:spcPts val="4200"/>
              </a:spcBef>
              <a:buClr>
                <a:srgbClr val="5C86B9"/>
              </a:buClr>
              <a:buFont typeface="Quattrocento"/>
              <a:buChar char="✤"/>
              <a:defRPr/>
            </a:lvl4pPr>
            <a:lvl5pPr algn="l" rtl="0" marR="0" indent="-339089" marL="2540000">
              <a:spcBef>
                <a:spcPts val="4200"/>
              </a:spcBef>
              <a:buClr>
                <a:srgbClr val="5C86B9"/>
              </a:buClr>
              <a:buFont typeface="Quattrocento"/>
              <a:buChar char="✤"/>
              <a:defRPr/>
            </a:lvl5pPr>
            <a:lvl6pPr algn="l" rtl="0" marR="0" indent="-339089" marL="3048000">
              <a:spcBef>
                <a:spcPts val="4200"/>
              </a:spcBef>
              <a:buClr>
                <a:srgbClr val="5C86B9"/>
              </a:buClr>
              <a:buFont typeface="Quattrocento"/>
              <a:buChar char="✤"/>
              <a:defRPr/>
            </a:lvl6pPr>
            <a:lvl7pPr algn="l" rtl="0" marR="0" indent="-339089" marL="3556000">
              <a:spcBef>
                <a:spcPts val="4200"/>
              </a:spcBef>
              <a:buClr>
                <a:srgbClr val="5C86B9"/>
              </a:buClr>
              <a:buFont typeface="Quattrocento"/>
              <a:buChar char="✤"/>
              <a:defRPr/>
            </a:lvl7pPr>
            <a:lvl8pPr algn="l" rtl="0" marR="0" indent="-339090" marL="4064000">
              <a:spcBef>
                <a:spcPts val="4200"/>
              </a:spcBef>
              <a:buClr>
                <a:srgbClr val="5C86B9"/>
              </a:buClr>
              <a:buFont typeface="Quattrocento"/>
              <a:buChar char="✤"/>
              <a:defRPr/>
            </a:lvl8pPr>
            <a:lvl9pPr algn="l" rtl="0" marR="0" indent="-339090" marL="4572000">
              <a:spcBef>
                <a:spcPts val="4200"/>
              </a:spcBef>
              <a:buClr>
                <a:srgbClr val="5C86B9"/>
              </a:buClr>
              <a:buFont typeface="Quattrocento"/>
              <a:buChar char="✤"/>
              <a:defRPr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3.png" Type="http://schemas.openxmlformats.org/officeDocument/2006/relationships/image" Id="rId3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3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7.png" Type="http://schemas.openxmlformats.org/officeDocument/2006/relationships/image" Id="rId3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0.jpg" Type="http://schemas.openxmlformats.org/officeDocument/2006/relationships/image" Id="rId4"/><Relationship Target="../media/image06.png" Type="http://schemas.openxmlformats.org/officeDocument/2006/relationships/image" Id="rId3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9.png" Type="http://schemas.openxmlformats.org/officeDocument/2006/relationships/image" Id="rId3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8.png" Type="http://schemas.openxmlformats.org/officeDocument/2006/relationships/image" Id="rId3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3.xml" Type="http://schemas.openxmlformats.org/officeDocument/2006/relationships/slideLayout" Id="rId1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9.xml.rels><?xml version="1.0" encoding="UTF-8" standalone="yes"?><Relationships xmlns="http://schemas.openxmlformats.org/package/2006/relationships"><Relationship Target="../notesSlides/notesSlide19.xml" Type="http://schemas.openxmlformats.org/officeDocument/2006/relationships/notesSlide" Id="rId2"/><Relationship Target="../slideLayouts/slideLayout3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4.xml" Type="http://schemas.openxmlformats.org/officeDocument/2006/relationships/slideLayout" Id="rId1"/></Relationships>
</file>

<file path=ppt/slides/_rels/slide20.xml.rels><?xml version="1.0" encoding="UTF-8" standalone="yes"?><Relationships xmlns="http://schemas.openxmlformats.org/package/2006/relationships"><Relationship Target="../notesSlides/notesSlide20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jpg" Type="http://schemas.openxmlformats.org/officeDocument/2006/relationships/image" Id="rId4"/><Relationship Target="../media/image05.jpg" Type="http://schemas.openxmlformats.org/officeDocument/2006/relationships/image" Id="rId3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4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4.xml" Type="http://schemas.openxmlformats.org/officeDocument/2006/relationships/slideLayout" Id="rId1"/><Relationship Target="../media/image01.jp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4.xml" Type="http://schemas.openxmlformats.org/officeDocument/2006/relationships/slideLayout" Id="rId1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6" name="Shape 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7" name="Shape 37"/>
          <p:cNvSpPr/>
          <p:nvPr/>
        </p:nvSpPr>
        <p:spPr>
          <a:xfrm>
            <a:off y="8872150" x="369421"/>
            <a:ext cy="276998" cx="12255500"/>
          </a:xfrm>
          <a:prstGeom prst="rect">
            <a:avLst/>
          </a:prstGeom>
          <a:noFill/>
          <a:ln>
            <a:noFill/>
          </a:ln>
        </p:spPr>
        <p:txBody>
          <a:bodyPr bIns="0" rIns="0" lIns="0" tIns="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800" lang="en-NZ" i="1">
                <a:solidFill>
                  <a:srgbClr val="5C86B9"/>
                </a:solidFill>
                <a:latin typeface="Quattrocento"/>
                <a:ea typeface="Quattrocento"/>
                <a:cs typeface="Quattrocento"/>
                <a:sym typeface="Quattrocento"/>
              </a:rPr>
              <a:t>07/08/2014</a:t>
            </a:r>
          </a:p>
        </p:txBody>
      </p:sp>
      <p:sp>
        <p:nvSpPr>
          <p:cNvPr id="38" name="Shape 38"/>
          <p:cNvSpPr txBox="1"/>
          <p:nvPr>
            <p:ph type="title"/>
          </p:nvPr>
        </p:nvSpPr>
        <p:spPr>
          <a:xfrm>
            <a:off y="5905500" x="355600"/>
            <a:ext cy="2108200" cx="12293599"/>
          </a:xfrm>
          <a:prstGeom prst="rect">
            <a:avLst/>
          </a:prstGeom>
          <a:noFill/>
          <a:ln>
            <a:noFill/>
          </a:ln>
        </p:spPr>
        <p:txBody>
          <a:bodyPr bIns="0" rIns="0" lIns="0" tIns="0" anchor="b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6400" lang="en-NZ" i="0">
                <a:solidFill>
                  <a:srgbClr val="314864"/>
                </a:solidFill>
                <a:latin typeface="Arial"/>
                <a:ea typeface="Arial"/>
                <a:cs typeface="Arial"/>
                <a:sym typeface="Arial"/>
              </a:rPr>
              <a:t>A LabVIEW Interface</a:t>
            </a:r>
          </a:p>
        </p:txBody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y="8001000" x="355600"/>
            <a:ext cy="508000" cx="12293599"/>
          </a:xfrm>
          <a:prstGeom prst="rect">
            <a:avLst/>
          </a:prstGeom>
          <a:noFill/>
          <a:ln>
            <a:noFill/>
          </a:ln>
        </p:spPr>
        <p:txBody>
          <a:bodyPr bIns="0" rIns="0" lIns="0" tIns="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Clr>
                <a:srgbClr val="5C86B9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5C86B9"/>
                </a:solidFill>
                <a:latin typeface="Quattrocento"/>
                <a:ea typeface="Quattrocento"/>
                <a:cs typeface="Quattrocento"/>
                <a:sym typeface="Quattrocento"/>
              </a:rPr>
              <a:t>Rina Gao</a:t>
            </a:r>
          </a:p>
        </p:txBody>
      </p:sp>
      <p:pic>
        <p:nvPicPr>
          <p:cNvPr id="40" name="Shape 40"/>
          <p:cNvPicPr preferRelativeResize="0"/>
          <p:nvPr/>
        </p:nvPicPr>
        <p:blipFill rotWithShape="1">
          <a:blip r:embed="rId3">
            <a:alphaModFix/>
          </a:blip>
          <a:srcRect t="0" b="13999" r="0" l="0"/>
          <a:stretch/>
        </p:blipFill>
        <p:spPr>
          <a:xfrm>
            <a:off y="807075" x="738981"/>
            <a:ext cy="5584933" cx="11526944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Shape 41"/>
          <p:cNvSpPr txBox="1"/>
          <p:nvPr/>
        </p:nvSpPr>
        <p:spPr>
          <a:xfrm>
            <a:off y="9052465" x="12192875"/>
            <a:ext cy="410368" cx="432047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20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1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9" name="Shape 9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0" name="Shape 100"/>
          <p:cNvSpPr txBox="1"/>
          <p:nvPr>
            <p:ph type="title"/>
          </p:nvPr>
        </p:nvSpPr>
        <p:spPr>
          <a:xfrm>
            <a:off y="438150" x="355600"/>
            <a:ext cy="2044699" cx="12293599"/>
          </a:xfrm>
          <a:prstGeom prst="rect">
            <a:avLst/>
          </a:prstGeom>
          <a:noFill/>
          <a:ln>
            <a:noFill/>
          </a:ln>
        </p:spPr>
        <p:txBody>
          <a:bodyPr bIns="0" rIns="0" lIns="0" tIns="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6400" lang="en-NZ" i="0">
                <a:solidFill>
                  <a:srgbClr val="314864"/>
                </a:solidFill>
                <a:latin typeface="Arial"/>
                <a:ea typeface="Arial"/>
                <a:cs typeface="Arial"/>
                <a:sym typeface="Arial"/>
              </a:rPr>
              <a:t>System Upgrade</a:t>
            </a:r>
          </a:p>
        </p:txBody>
      </p:sp>
      <p:sp>
        <p:nvSpPr>
          <p:cNvPr id="101" name="Shape 101"/>
          <p:cNvSpPr txBox="1"/>
          <p:nvPr/>
        </p:nvSpPr>
        <p:spPr>
          <a:xfrm>
            <a:off y="3076600" x="381719"/>
            <a:ext cy="6232500" cx="12293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2" marR="0" indent="-508000" marL="508000">
              <a:spcBef>
                <a:spcPts val="0"/>
              </a:spcBef>
              <a:buClr>
                <a:srgbClr val="5C86B9"/>
              </a:buClr>
              <a:buSzPct val="70000"/>
              <a:buFont typeface="Quattrocento"/>
              <a:buChar char="✤"/>
            </a:pPr>
            <a:r>
              <a:rPr strike="noStrike" u="none" b="0" cap="none" baseline="0" sz="3200" lang="en-NZ" i="0">
                <a:solidFill>
                  <a:srgbClr val="182431"/>
                </a:solidFill>
                <a:latin typeface="Quattrocento"/>
                <a:ea typeface="Quattrocento"/>
                <a:cs typeface="Quattrocento"/>
                <a:sym typeface="Quattrocento"/>
              </a:rPr>
              <a:t>LabVIEW 2009 32-bit			LabVIEW 2013 64-bit</a:t>
            </a:r>
          </a:p>
          <a:p>
            <a:pPr algn="l" rtl="0" lvl="2" marR="0" indent="-508000" marL="508000">
              <a:spcBef>
                <a:spcPts val="3000"/>
              </a:spcBef>
              <a:buClr>
                <a:srgbClr val="5C86B9"/>
              </a:buClr>
              <a:buSzPct val="70000"/>
              <a:buFont typeface="Quattrocento"/>
              <a:buChar char="✤"/>
            </a:pPr>
            <a:r>
              <a:rPr strike="noStrike" u="none" b="0" cap="none" baseline="0" sz="3200" lang="en-NZ" i="0">
                <a:solidFill>
                  <a:srgbClr val="182431"/>
                </a:solidFill>
                <a:latin typeface="Quattrocento"/>
                <a:ea typeface="Quattrocento"/>
                <a:cs typeface="Quattrocento"/>
                <a:sym typeface="Quattrocento"/>
              </a:rPr>
              <a:t>Virtual Instruments</a:t>
            </a:r>
            <a:r>
              <a:rPr strike="noStrike" u="none" b="0" cap="none" baseline="0" sz="2000" lang="en-NZ" i="0">
                <a:solidFill>
                  <a:srgbClr val="182431"/>
                </a:solidFill>
                <a:latin typeface="Quattrocento"/>
                <a:ea typeface="Quattrocento"/>
                <a:cs typeface="Quattrocento"/>
                <a:sym typeface="Quattrocento"/>
              </a:rPr>
              <a:t>(code packages)</a:t>
            </a:r>
            <a:r>
              <a:rPr strike="noStrike" u="none" b="0" cap="none" baseline="0" sz="3200" lang="en-NZ" i="0">
                <a:solidFill>
                  <a:srgbClr val="182431"/>
                </a:solidFill>
                <a:latin typeface="Quattrocento"/>
                <a:ea typeface="Quattrocento"/>
                <a:cs typeface="Quattrocento"/>
                <a:sym typeface="Quattrocento"/>
              </a:rPr>
              <a:t>:</a:t>
            </a:r>
          </a:p>
          <a:p>
            <a:pPr algn="l" rtl="0" lvl="3" marR="0" indent="0" marL="508000">
              <a:spcBef>
                <a:spcPts val="1200"/>
              </a:spcBef>
              <a:buClr>
                <a:srgbClr val="5C86B9"/>
              </a:buClr>
              <a:buSzPct val="25000"/>
              <a:buFont typeface="Quattrocento"/>
              <a:buNone/>
            </a:pPr>
            <a:r>
              <a:rPr strike="noStrike" u="none" b="0" cap="none" baseline="0" sz="3200" lang="en-NZ" i="0">
                <a:solidFill>
                  <a:srgbClr val="182431"/>
                </a:solidFill>
                <a:latin typeface="Quattrocento"/>
                <a:ea typeface="Quattrocento"/>
                <a:cs typeface="Quattrocento"/>
                <a:sym typeface="Quattrocento"/>
              </a:rPr>
              <a:t>UL</a:t>
            </a:r>
            <a:r>
              <a:rPr strike="noStrike" u="none" b="0" cap="none" baseline="0" sz="2000" lang="en-NZ" i="0">
                <a:solidFill>
                  <a:srgbClr val="182431"/>
                </a:solidFill>
                <a:latin typeface="Quattrocento"/>
                <a:ea typeface="Quattrocento"/>
                <a:cs typeface="Quattrocento"/>
                <a:sym typeface="Quattrocento"/>
              </a:rPr>
              <a:t>(legacy code library)</a:t>
            </a:r>
            <a:r>
              <a:rPr strike="noStrike" u="none" b="0" cap="none" baseline="0" sz="3200" lang="en-NZ" i="0">
                <a:solidFill>
                  <a:srgbClr val="182431"/>
                </a:solidFill>
                <a:latin typeface="Quattrocento"/>
                <a:ea typeface="Quattrocento"/>
                <a:cs typeface="Quattrocento"/>
                <a:sym typeface="Quattrocento"/>
              </a:rPr>
              <a:t>			ULx</a:t>
            </a:r>
            <a:r>
              <a:rPr strike="noStrike" u="none" b="0" cap="none" baseline="0" sz="2000" lang="en-NZ" i="0">
                <a:solidFill>
                  <a:srgbClr val="182431"/>
                </a:solidFill>
                <a:latin typeface="Quattrocento"/>
                <a:ea typeface="Quattrocento"/>
                <a:cs typeface="Quattrocento"/>
                <a:sym typeface="Quattrocento"/>
              </a:rPr>
              <a:t>(new code library)</a:t>
            </a:r>
          </a:p>
          <a:p>
            <a:pPr algn="l" rtl="0" lvl="3" marR="0" indent="0" marL="508000">
              <a:spcBef>
                <a:spcPts val="600"/>
              </a:spcBef>
              <a:buClr>
                <a:srgbClr val="5C86B9"/>
              </a:buClr>
              <a:buSzPct val="25000"/>
              <a:buFont typeface="Quattrocento"/>
              <a:buNone/>
            </a:pPr>
            <a:r>
              <a:rPr strike="noStrike" u="none" b="0" cap="none" baseline="0" sz="3200" lang="en-NZ" i="0">
                <a:solidFill>
                  <a:srgbClr val="182431"/>
                </a:solidFill>
                <a:latin typeface="Quattrocento"/>
                <a:ea typeface="Quattrocento"/>
                <a:cs typeface="Quattrocento"/>
                <a:sym typeface="Quattrocento"/>
              </a:rPr>
              <a:t>Problem:</a:t>
            </a:r>
          </a:p>
          <a:p>
            <a:pPr algn="l" rtl="0" lvl="4" marR="0" indent="-457200" marL="1473200">
              <a:spcBef>
                <a:spcPts val="600"/>
              </a:spcBef>
              <a:buClr>
                <a:srgbClr val="5C86B9"/>
              </a:buClr>
              <a:buSzPct val="70000"/>
              <a:buFont typeface="Quattrocento"/>
              <a:buChar char="o"/>
            </a:pPr>
            <a:r>
              <a:rPr strike="noStrike" u="none" b="0" cap="none" baseline="0" sz="2400" lang="en-NZ" i="0">
                <a:solidFill>
                  <a:srgbClr val="182431"/>
                </a:solidFill>
                <a:latin typeface="Quattrocento"/>
                <a:ea typeface="Quattrocento"/>
                <a:cs typeface="Quattrocento"/>
                <a:sym typeface="Quattrocento"/>
              </a:rPr>
              <a:t>UL is compatible with LabVIEW ver. 6.0-8.2.1, while ULx is compatible with LabVIEW ver. 8.5-2013, so existing code built with UL cannot be run</a:t>
            </a:r>
          </a:p>
          <a:p>
            <a:pPr algn="l" rtl="0" lvl="2" marR="0" indent="-508000" marL="508000">
              <a:spcBef>
                <a:spcPts val="3000"/>
              </a:spcBef>
              <a:buClr>
                <a:srgbClr val="5C86B9"/>
              </a:buClr>
              <a:buSzPct val="70000"/>
              <a:buFont typeface="Quattrocento"/>
              <a:buChar char="✤"/>
            </a:pPr>
            <a:r>
              <a:rPr strike="noStrike" u="none" b="0" cap="none" baseline="0" sz="3200" lang="en-NZ" i="0">
                <a:solidFill>
                  <a:srgbClr val="182431"/>
                </a:solidFill>
                <a:latin typeface="Quattrocento"/>
                <a:ea typeface="Quattrocento"/>
                <a:cs typeface="Quattrocento"/>
                <a:sym typeface="Quattrocento"/>
              </a:rPr>
              <a:t>Fix dependency issues with subVIs </a:t>
            </a:r>
            <a:r>
              <a:rPr strike="noStrike" u="none" b="0" cap="none" baseline="0" sz="2000" lang="en-NZ" i="0">
                <a:solidFill>
                  <a:srgbClr val="182431"/>
                </a:solidFill>
                <a:latin typeface="Quattrocento"/>
                <a:ea typeface="Quattrocento"/>
                <a:cs typeface="Quattrocento"/>
                <a:sym typeface="Quattrocento"/>
              </a:rPr>
              <a:t>(VIs used as external subroutines)</a:t>
            </a:r>
          </a:p>
          <a:p>
            <a:pPr algn="l" rtl="0" lvl="2" marR="0" indent="-508000" marL="508000">
              <a:spcBef>
                <a:spcPts val="3000"/>
              </a:spcBef>
              <a:buClr>
                <a:srgbClr val="5C86B9"/>
              </a:buClr>
              <a:buSzPct val="70000"/>
              <a:buFont typeface="Quattrocento"/>
              <a:buChar char="✤"/>
            </a:pPr>
            <a:r>
              <a:rPr strike="noStrike" u="none" b="0" cap="none" baseline="0" sz="3200" lang="en-NZ" i="0">
                <a:solidFill>
                  <a:srgbClr val="182431"/>
                </a:solidFill>
                <a:latin typeface="Quattrocento"/>
                <a:ea typeface="Quattrocento"/>
                <a:cs typeface="Quattrocento"/>
                <a:sym typeface="Quattrocento"/>
              </a:rPr>
              <a:t>Explore and restructure LabVIEW code for Ulx on new simplified hardware setup</a:t>
            </a:r>
          </a:p>
        </p:txBody>
      </p:sp>
      <p:sp>
        <p:nvSpPr>
          <p:cNvPr id="102" name="Shape 102"/>
          <p:cNvSpPr/>
          <p:nvPr/>
        </p:nvSpPr>
        <p:spPr>
          <a:xfrm>
            <a:off y="3284107" x="5238221"/>
            <a:ext cy="216023" cx="576064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182431"/>
          </a:solidFill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Font typeface="Quattrocento"/>
              <a:buNone/>
            </a:pPr>
            <a:r>
              <a:t/>
            </a:r>
            <a:endParaRPr strike="noStrike" u="none" b="0" cap="none" baseline="0" sz="3000" i="0">
              <a:solidFill>
                <a:srgbClr val="FFFFFF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03" name="Shape 103"/>
          <p:cNvSpPr/>
          <p:nvPr/>
        </p:nvSpPr>
        <p:spPr>
          <a:xfrm>
            <a:off y="4768797" x="4123758"/>
            <a:ext cy="215999" cx="5760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182431"/>
          </a:solidFill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Font typeface="Quattrocento"/>
              <a:buNone/>
            </a:pPr>
            <a:r>
              <a:t/>
            </a:r>
            <a:endParaRPr strike="noStrike" u="none" b="0" cap="none" baseline="0" sz="3000" i="0">
              <a:solidFill>
                <a:srgbClr val="FFFFFF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04" name="Shape 104"/>
          <p:cNvSpPr txBox="1"/>
          <p:nvPr/>
        </p:nvSpPr>
        <p:spPr>
          <a:xfrm>
            <a:off y="9052465" x="12192875"/>
            <a:ext cy="410368" cx="432047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20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10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8" name="Shape 10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9" name="Shape 109"/>
          <p:cNvSpPr txBox="1"/>
          <p:nvPr>
            <p:ph type="title"/>
          </p:nvPr>
        </p:nvSpPr>
        <p:spPr>
          <a:xfrm>
            <a:off y="2628900" x="355600"/>
            <a:ext cy="2108200" cx="12293599"/>
          </a:xfrm>
          <a:prstGeom prst="rect">
            <a:avLst/>
          </a:prstGeom>
          <a:noFill/>
          <a:ln>
            <a:noFill/>
          </a:ln>
        </p:spPr>
        <p:txBody>
          <a:bodyPr bIns="0" rIns="0" lIns="0" tIns="0" anchor="b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6400" lang="en-NZ" i="0">
                <a:solidFill>
                  <a:srgbClr val="314864"/>
                </a:solidFill>
                <a:latin typeface="Arial"/>
                <a:ea typeface="Arial"/>
                <a:cs typeface="Arial"/>
                <a:sym typeface="Arial"/>
              </a:rPr>
              <a:t>LabVIEW Interface Screens</a:t>
            </a:r>
          </a:p>
        </p:txBody>
      </p:sp>
      <p:sp>
        <p:nvSpPr>
          <p:cNvPr id="110" name="Shape 110"/>
          <p:cNvSpPr txBox="1"/>
          <p:nvPr/>
        </p:nvSpPr>
        <p:spPr>
          <a:xfrm>
            <a:off y="9052465" x="12192875"/>
            <a:ext cy="410368" cx="432047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20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11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4" name="Shape 11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5" name="Shape 115"/>
          <p:cNvSpPr txBox="1"/>
          <p:nvPr>
            <p:ph type="title"/>
          </p:nvPr>
        </p:nvSpPr>
        <p:spPr>
          <a:xfrm>
            <a:off y="444500" x="355600"/>
            <a:ext cy="2044699" cx="12293599"/>
          </a:xfrm>
          <a:prstGeom prst="rect">
            <a:avLst/>
          </a:prstGeom>
          <a:noFill/>
          <a:ln>
            <a:noFill/>
          </a:ln>
        </p:spPr>
        <p:txBody>
          <a:bodyPr bIns="0" rIns="0" lIns="0" tIns="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6400" lang="en-NZ" i="0">
                <a:solidFill>
                  <a:srgbClr val="314864"/>
                </a:solidFill>
                <a:latin typeface="Arial"/>
                <a:ea typeface="Arial"/>
                <a:cs typeface="Arial"/>
                <a:sym typeface="Arial"/>
              </a:rPr>
              <a:t>Set Up System</a:t>
            </a:r>
          </a:p>
        </p:txBody>
      </p:sp>
      <p:pic>
        <p:nvPicPr>
          <p:cNvPr id="116" name="Shape 116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3191264" x="525735"/>
            <a:ext cy="4609965" cx="6728058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Shape 117"/>
          <p:cNvSpPr/>
          <p:nvPr/>
        </p:nvSpPr>
        <p:spPr>
          <a:xfrm>
            <a:off y="3148608" x="525735"/>
            <a:ext cy="360040" cx="648071"/>
          </a:xfrm>
          <a:prstGeom prst="rect">
            <a:avLst/>
          </a:prstGeom>
          <a:noFill/>
          <a:ln w="12700" cap="flat">
            <a:solidFill>
              <a:srgbClr val="FF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Font typeface="Quattrocento"/>
              <a:buNone/>
            </a:pPr>
            <a:r>
              <a:t/>
            </a:r>
            <a:endParaRPr strike="noStrike" u="none" b="0" cap="none" baseline="0" sz="3000" i="0">
              <a:solidFill>
                <a:srgbClr val="FFFFFF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18" name="Shape 118"/>
          <p:cNvSpPr/>
          <p:nvPr/>
        </p:nvSpPr>
        <p:spPr>
          <a:xfrm>
            <a:off y="5915839" x="1605855"/>
            <a:ext cy="402516" cx="1950868"/>
          </a:xfrm>
          <a:prstGeom prst="rect">
            <a:avLst/>
          </a:prstGeom>
          <a:noFill/>
          <a:ln w="12700" cap="flat">
            <a:solidFill>
              <a:srgbClr val="FF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Font typeface="Quattrocento"/>
              <a:buNone/>
            </a:pPr>
            <a:r>
              <a:t/>
            </a:r>
            <a:endParaRPr strike="noStrike" u="none" b="0" cap="none" baseline="0" sz="3000" i="0">
              <a:solidFill>
                <a:srgbClr val="FFFFFF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19" name="Shape 119"/>
          <p:cNvSpPr/>
          <p:nvPr/>
        </p:nvSpPr>
        <p:spPr>
          <a:xfrm>
            <a:off y="3387008" x="3005564"/>
            <a:ext cy="390201" cx="792087"/>
          </a:xfrm>
          <a:prstGeom prst="rect">
            <a:avLst/>
          </a:prstGeom>
          <a:noFill/>
          <a:ln w="12700" cap="flat">
            <a:solidFill>
              <a:srgbClr val="FF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Font typeface="Quattrocento"/>
              <a:buNone/>
            </a:pPr>
            <a:r>
              <a:t/>
            </a:r>
            <a:endParaRPr strike="noStrike" u="none" b="0" cap="none" baseline="0" sz="3000" i="0">
              <a:solidFill>
                <a:srgbClr val="FFFFFF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20" name="Shape 120"/>
          <p:cNvSpPr txBox="1"/>
          <p:nvPr/>
        </p:nvSpPr>
        <p:spPr>
          <a:xfrm>
            <a:off y="6839903" x="2463135"/>
            <a:ext cy="576064" cx="3420688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Quattrocento"/>
              <a:buNone/>
            </a:pPr>
            <a:r>
              <a:rPr strike="noStrike" u="none" b="0" cap="none" baseline="0" sz="3000" lang="en-NZ" i="0">
                <a:solidFill>
                  <a:srgbClr val="FF0000"/>
                </a:solidFill>
                <a:latin typeface="Quattrocento"/>
                <a:ea typeface="Quattrocento"/>
                <a:cs typeface="Quattrocento"/>
                <a:sym typeface="Quattrocento"/>
              </a:rPr>
              <a:t>Save path</a:t>
            </a:r>
          </a:p>
        </p:txBody>
      </p:sp>
      <p:sp>
        <p:nvSpPr>
          <p:cNvPr id="121" name="Shape 121"/>
          <p:cNvSpPr/>
          <p:nvPr/>
        </p:nvSpPr>
        <p:spPr>
          <a:xfrm>
            <a:off y="6965032" x="2348616"/>
            <a:ext cy="432047" cx="3649727"/>
          </a:xfrm>
          <a:prstGeom prst="rect">
            <a:avLst/>
          </a:prstGeom>
          <a:noFill/>
          <a:ln w="12700" cap="flat">
            <a:solidFill>
              <a:srgbClr val="FF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Font typeface="Quattrocento"/>
              <a:buNone/>
            </a:pPr>
            <a:r>
              <a:t/>
            </a:r>
            <a:endParaRPr strike="noStrike" u="none" b="0" cap="none" baseline="0" sz="3000" i="0">
              <a:solidFill>
                <a:srgbClr val="FFFFFF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22" name="Shape 122"/>
          <p:cNvSpPr/>
          <p:nvPr/>
        </p:nvSpPr>
        <p:spPr>
          <a:xfrm>
            <a:off y="4588767" x="1605855"/>
            <a:ext cy="1330808" cx="1950868"/>
          </a:xfrm>
          <a:prstGeom prst="rect">
            <a:avLst/>
          </a:prstGeom>
          <a:noFill/>
          <a:ln w="12700" cap="flat">
            <a:solidFill>
              <a:srgbClr val="FF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Font typeface="Quattrocento"/>
              <a:buNone/>
            </a:pPr>
            <a:r>
              <a:t/>
            </a:r>
            <a:endParaRPr strike="noStrike" u="none" b="0" cap="none" baseline="0" sz="3000" i="0">
              <a:solidFill>
                <a:srgbClr val="FFFFFF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23" name="Shape 123"/>
          <p:cNvSpPr/>
          <p:nvPr/>
        </p:nvSpPr>
        <p:spPr>
          <a:xfrm>
            <a:off y="4817498" x="3921980"/>
            <a:ext cy="1119915" cx="1158851"/>
          </a:xfrm>
          <a:prstGeom prst="rect">
            <a:avLst/>
          </a:prstGeom>
          <a:noFill/>
          <a:ln w="12700" cap="flat">
            <a:solidFill>
              <a:srgbClr val="FF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Font typeface="Quattrocento"/>
              <a:buNone/>
            </a:pPr>
            <a:r>
              <a:t/>
            </a:r>
            <a:endParaRPr strike="noStrike" u="none" b="0" cap="none" baseline="0" sz="3000" i="0">
              <a:solidFill>
                <a:srgbClr val="FFFFFF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24" name="Shape 124"/>
          <p:cNvSpPr txBox="1"/>
          <p:nvPr/>
        </p:nvSpPr>
        <p:spPr>
          <a:xfrm>
            <a:off y="7801229" x="802629"/>
            <a:ext cy="410368" cx="5724635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0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Fig 2. control shutter screen</a:t>
            </a:r>
          </a:p>
        </p:txBody>
      </p:sp>
      <p:sp>
        <p:nvSpPr>
          <p:cNvPr id="125" name="Shape 125"/>
          <p:cNvSpPr txBox="1"/>
          <p:nvPr/>
        </p:nvSpPr>
        <p:spPr>
          <a:xfrm>
            <a:off y="3088019" x="7366496"/>
            <a:ext cy="841255" cx="5328591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Outside tab screen area, difficult to associate relationship and use</a:t>
            </a:r>
          </a:p>
        </p:txBody>
      </p:sp>
      <p:sp>
        <p:nvSpPr>
          <p:cNvPr id="126" name="Shape 126"/>
          <p:cNvSpPr txBox="1"/>
          <p:nvPr/>
        </p:nvSpPr>
        <p:spPr>
          <a:xfrm>
            <a:off y="4026123" x="7366496"/>
            <a:ext cy="841255" cx="5487362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Order of tab is random and does not help user understand flow of action</a:t>
            </a:r>
          </a:p>
        </p:txBody>
      </p:sp>
      <p:sp>
        <p:nvSpPr>
          <p:cNvPr id="127" name="Shape 127"/>
          <p:cNvSpPr txBox="1"/>
          <p:nvPr/>
        </p:nvSpPr>
        <p:spPr>
          <a:xfrm>
            <a:off y="4957803" x="7366496"/>
            <a:ext cy="2318583" cx="5328591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One color button to be pressed at the very start, and STOP at the 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very end. Currently no mitigation against user selecting both 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colors. Intended operation is hard to derive intuitively</a:t>
            </a:r>
          </a:p>
        </p:txBody>
      </p:sp>
      <p:sp>
        <p:nvSpPr>
          <p:cNvPr id="128" name="Shape 128"/>
          <p:cNvSpPr txBox="1"/>
          <p:nvPr/>
        </p:nvSpPr>
        <p:spPr>
          <a:xfrm>
            <a:off y="7355282" x="7366496"/>
            <a:ext cy="841255" cx="5328591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Error message textboxes rarely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utilized and is a distraction</a:t>
            </a:r>
          </a:p>
        </p:txBody>
      </p:sp>
      <p:sp>
        <p:nvSpPr>
          <p:cNvPr id="129" name="Shape 129"/>
          <p:cNvSpPr txBox="1"/>
          <p:nvPr/>
        </p:nvSpPr>
        <p:spPr>
          <a:xfrm>
            <a:off y="8333184" x="7366496"/>
            <a:ext cy="841255" cx="5328591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Save path should be chosen here at the start of the experiment</a:t>
            </a:r>
          </a:p>
        </p:txBody>
      </p:sp>
      <p:sp>
        <p:nvSpPr>
          <p:cNvPr id="130" name="Shape 130"/>
          <p:cNvSpPr txBox="1"/>
          <p:nvPr/>
        </p:nvSpPr>
        <p:spPr>
          <a:xfrm>
            <a:off y="9052465" x="12192875"/>
            <a:ext cy="410368" cx="432047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20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12</a:t>
            </a:r>
          </a:p>
        </p:txBody>
      </p:sp>
    </p:spTree>
  </p:cSld>
  <p:clrMapOvr>
    <a:masterClrMapping/>
  </p:clrMapOvr>
  <p:transition spd="slow">
    <p:cut/>
  </p:transition>
  <p:timing>
    <p:tnLst>
      <p:par>
        <p:cTn restart="never" dur="indefinite" nodeType="tmRoot">
          <p:childTnLst>
            <p:seq nextAc="seek" concurrent="1">
              <p:cTn id="2" dur="indefinite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presetID="10" fill="hold" presetSubtype="0" presetClass="entr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presetID="10" fill="hold" presetSubtype="0" presetClass="entr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presetID="10" fill="hold" presetSubtype="0" presetClass="entr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presetID="10" fill="hold" presetSubtype="0" presetClass="entr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presetID="10" fill="hold" presetSubtype="0" presetClass="entr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presetID="10" fill="hold" presetSubtype="0" presetClass="entr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presetID="10" fill="hold" presetSubtype="0" presetClass="entr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4" name="Shape 1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5" name="Shape 135"/>
          <p:cNvSpPr txBox="1"/>
          <p:nvPr>
            <p:ph type="title"/>
          </p:nvPr>
        </p:nvSpPr>
        <p:spPr>
          <a:xfrm>
            <a:off y="444500" x="355600"/>
            <a:ext cy="2044699" cx="12293599"/>
          </a:xfrm>
          <a:prstGeom prst="rect">
            <a:avLst/>
          </a:prstGeom>
          <a:noFill/>
          <a:ln>
            <a:noFill/>
          </a:ln>
        </p:spPr>
        <p:txBody>
          <a:bodyPr bIns="0" rIns="0" lIns="0" tIns="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6400" lang="en-NZ" i="0">
                <a:solidFill>
                  <a:srgbClr val="314864"/>
                </a:solidFill>
                <a:latin typeface="Arial"/>
                <a:ea typeface="Arial"/>
                <a:cs typeface="Arial"/>
                <a:sym typeface="Arial"/>
              </a:rPr>
              <a:t>Power Meter Calibration</a:t>
            </a:r>
          </a:p>
        </p:txBody>
      </p:sp>
      <p:sp>
        <p:nvSpPr>
          <p:cNvPr id="136" name="Shape 136"/>
          <p:cNvSpPr/>
          <p:nvPr/>
        </p:nvSpPr>
        <p:spPr>
          <a:xfrm>
            <a:off y="-144463" x="155575"/>
            <a:ext cy="304801" cx="304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3000" i="0">
              <a:solidFill>
                <a:srgbClr val="324863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37" name="Shape 137"/>
          <p:cNvSpPr/>
          <p:nvPr/>
        </p:nvSpPr>
        <p:spPr>
          <a:xfrm>
            <a:off y="7937" x="307975"/>
            <a:ext cy="304801" cx="304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3000" i="0">
              <a:solidFill>
                <a:srgbClr val="324863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38" name="Shape 138"/>
          <p:cNvSpPr/>
          <p:nvPr/>
        </p:nvSpPr>
        <p:spPr>
          <a:xfrm>
            <a:off y="160336" x="460375"/>
            <a:ext cy="304801" cx="304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3000" i="0">
              <a:solidFill>
                <a:srgbClr val="324863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pic>
        <p:nvPicPr>
          <p:cNvPr id="139" name="Shape 139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3184611" x="612775"/>
            <a:ext cy="4536504" cx="6653879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Shape 140"/>
          <p:cNvSpPr/>
          <p:nvPr/>
        </p:nvSpPr>
        <p:spPr>
          <a:xfrm>
            <a:off y="4226832" x="3622080"/>
            <a:ext cy="289927" cx="1368151"/>
          </a:xfrm>
          <a:prstGeom prst="rect">
            <a:avLst/>
          </a:prstGeom>
          <a:noFill/>
          <a:ln w="12700" cap="flat">
            <a:solidFill>
              <a:srgbClr val="FF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Font typeface="Quattrocento"/>
              <a:buNone/>
            </a:pPr>
            <a:r>
              <a:t/>
            </a:r>
            <a:endParaRPr strike="noStrike" u="none" b="0" cap="none" baseline="0" sz="3000" i="0">
              <a:solidFill>
                <a:srgbClr val="FFFFFF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41" name="Shape 141"/>
          <p:cNvSpPr/>
          <p:nvPr/>
        </p:nvSpPr>
        <p:spPr>
          <a:xfrm>
            <a:off y="4226832" x="1420991"/>
            <a:ext cy="1370047" cx="976951"/>
          </a:xfrm>
          <a:prstGeom prst="rect">
            <a:avLst/>
          </a:prstGeom>
          <a:noFill/>
          <a:ln w="12700" cap="flat">
            <a:solidFill>
              <a:srgbClr val="FF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Font typeface="Quattrocento"/>
              <a:buNone/>
            </a:pPr>
            <a:r>
              <a:t/>
            </a:r>
            <a:endParaRPr strike="noStrike" u="none" b="0" cap="none" baseline="0" sz="3000" i="0">
              <a:solidFill>
                <a:srgbClr val="FFFFFF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42" name="Shape 142"/>
          <p:cNvSpPr/>
          <p:nvPr/>
        </p:nvSpPr>
        <p:spPr>
          <a:xfrm>
            <a:off y="6749007" x="2397943"/>
            <a:ext cy="252028" cx="2304256"/>
          </a:xfrm>
          <a:prstGeom prst="rect">
            <a:avLst/>
          </a:prstGeom>
          <a:noFill/>
          <a:ln w="12700" cap="flat">
            <a:solidFill>
              <a:srgbClr val="FF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Font typeface="Quattrocento"/>
              <a:buNone/>
            </a:pPr>
            <a:r>
              <a:t/>
            </a:r>
            <a:endParaRPr strike="noStrike" u="none" b="0" cap="none" baseline="0" sz="3000" i="0">
              <a:solidFill>
                <a:srgbClr val="FFFFFF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43" name="Shape 143"/>
          <p:cNvSpPr/>
          <p:nvPr/>
        </p:nvSpPr>
        <p:spPr>
          <a:xfrm>
            <a:off y="3557251" x="765175"/>
            <a:ext cy="4163864" cx="6298281"/>
          </a:xfrm>
          <a:prstGeom prst="roundRect">
            <a:avLst>
              <a:gd fmla="val 17085" name="adj"/>
            </a:avLst>
          </a:prstGeom>
          <a:blipFill rotWithShape="1">
            <a:blip r:embed="rId4">
              <a:alphaModFix amt="35000"/>
            </a:blip>
            <a:tile ty="0" tx="0" algn="tl" sy="96000" flip="none" sx="96000"/>
          </a:blipFill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Font typeface="Quattrocento"/>
              <a:buNone/>
            </a:pPr>
            <a:r>
              <a:t/>
            </a:r>
            <a:endParaRPr strike="noStrike" u="none" b="0" cap="none" baseline="0" sz="3000" i="0">
              <a:solidFill>
                <a:srgbClr val="FFFFFF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44" name="Shape 144"/>
          <p:cNvSpPr/>
          <p:nvPr/>
        </p:nvSpPr>
        <p:spPr>
          <a:xfrm>
            <a:off y="5164832" x="5350271"/>
            <a:ext cy="1440160" cx="1152128"/>
          </a:xfrm>
          <a:prstGeom prst="rect">
            <a:avLst/>
          </a:prstGeom>
          <a:noFill/>
          <a:ln w="12700" cap="flat">
            <a:solidFill>
              <a:srgbClr val="FF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Font typeface="Quattrocento"/>
              <a:buNone/>
            </a:pPr>
            <a:r>
              <a:t/>
            </a:r>
            <a:endParaRPr strike="noStrike" u="none" b="0" cap="none" baseline="0" sz="3000" i="0">
              <a:solidFill>
                <a:srgbClr val="FFFFFF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45" name="Shape 145"/>
          <p:cNvSpPr/>
          <p:nvPr/>
        </p:nvSpPr>
        <p:spPr>
          <a:xfrm>
            <a:off y="4696780" x="5350271"/>
            <a:ext cy="396043" cx="792087"/>
          </a:xfrm>
          <a:prstGeom prst="rect">
            <a:avLst/>
          </a:prstGeom>
          <a:noFill/>
          <a:ln w="12700" cap="flat">
            <a:solidFill>
              <a:srgbClr val="FF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Font typeface="Quattrocento"/>
              <a:buNone/>
            </a:pPr>
            <a:r>
              <a:t/>
            </a:r>
            <a:endParaRPr strike="noStrike" u="none" b="0" cap="none" baseline="0" sz="3000" i="0">
              <a:solidFill>
                <a:srgbClr val="FFFFFF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46" name="Shape 146"/>
          <p:cNvSpPr txBox="1"/>
          <p:nvPr/>
        </p:nvSpPr>
        <p:spPr>
          <a:xfrm>
            <a:off y="7801229" x="802629"/>
            <a:ext cy="410368" cx="5724635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0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Fig 3. power meter calibration screen</a:t>
            </a:r>
          </a:p>
        </p:txBody>
      </p:sp>
      <p:sp>
        <p:nvSpPr>
          <p:cNvPr id="147" name="Shape 147"/>
          <p:cNvSpPr txBox="1"/>
          <p:nvPr/>
        </p:nvSpPr>
        <p:spPr>
          <a:xfrm>
            <a:off y="3076600" x="7366496"/>
            <a:ext cy="841255" cx="5328591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Location of buttons does not guide user in flow of action</a:t>
            </a:r>
          </a:p>
        </p:txBody>
      </p:sp>
      <p:sp>
        <p:nvSpPr>
          <p:cNvPr id="148" name="Shape 148"/>
          <p:cNvSpPr txBox="1"/>
          <p:nvPr/>
        </p:nvSpPr>
        <p:spPr>
          <a:xfrm>
            <a:off y="4081785" x="7378293"/>
            <a:ext cy="1579919" cx="5328591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A dialogue appears asking for a 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“V-&gt; mW convertion factor” (also 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spelling error). Redundant action or display</a:t>
            </a:r>
          </a:p>
        </p:txBody>
      </p:sp>
      <p:sp>
        <p:nvSpPr>
          <p:cNvPr id="149" name="Shape 149"/>
          <p:cNvSpPr txBox="1"/>
          <p:nvPr/>
        </p:nvSpPr>
        <p:spPr>
          <a:xfrm>
            <a:off y="5812903" x="7378293"/>
            <a:ext cy="471923" cx="5328591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Redundant display – can be hidden</a:t>
            </a:r>
          </a:p>
        </p:txBody>
      </p:sp>
      <p:sp>
        <p:nvSpPr>
          <p:cNvPr id="150" name="Shape 150"/>
          <p:cNvSpPr txBox="1"/>
          <p:nvPr/>
        </p:nvSpPr>
        <p:spPr>
          <a:xfrm>
            <a:off y="6503482" x="7366496"/>
            <a:ext cy="471923" cx="5328591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Values not used in existing setup</a:t>
            </a:r>
          </a:p>
        </p:txBody>
      </p:sp>
      <p:sp>
        <p:nvSpPr>
          <p:cNvPr id="151" name="Shape 151"/>
          <p:cNvSpPr txBox="1"/>
          <p:nvPr/>
        </p:nvSpPr>
        <p:spPr>
          <a:xfrm>
            <a:off y="7249192" x="7378293"/>
            <a:ext cy="471923" cx="5328591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Error messages clutter screen</a:t>
            </a:r>
          </a:p>
        </p:txBody>
      </p:sp>
      <p:sp>
        <p:nvSpPr>
          <p:cNvPr id="152" name="Shape 152"/>
          <p:cNvSpPr txBox="1"/>
          <p:nvPr/>
        </p:nvSpPr>
        <p:spPr>
          <a:xfrm>
            <a:off y="8006414" x="7366496"/>
            <a:ext cy="1210588" cx="5328591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Screen elements are cluttered in a blob in the centre, with redundant large empty spaces around</a:t>
            </a:r>
          </a:p>
        </p:txBody>
      </p:sp>
      <p:sp>
        <p:nvSpPr>
          <p:cNvPr id="153" name="Shape 153"/>
          <p:cNvSpPr txBox="1"/>
          <p:nvPr/>
        </p:nvSpPr>
        <p:spPr>
          <a:xfrm>
            <a:off y="9052465" x="12192875"/>
            <a:ext cy="410368" cx="432047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20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13</a:t>
            </a:r>
          </a:p>
        </p:txBody>
      </p:sp>
    </p:spTree>
  </p:cSld>
  <p:clrMapOvr>
    <a:masterClrMapping/>
  </p:clrMapOvr>
  <p:transition spd="slow">
    <p:cut/>
  </p:transition>
  <p:timing>
    <p:tnLst>
      <p:par>
        <p:cTn restart="never" dur="indefinite" nodeType="tmRoot">
          <p:childTnLst>
            <p:seq nextAc="seek" concurrent="1">
              <p:cTn id="2" dur="indefinite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presetID="10" fill="hold" presetSubtype="0" presetClass="entr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presetID="10" fill="hold" presetSubtype="0" presetClass="entr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presetID="10" fill="hold" presetSubtype="0" presetClass="entr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presetID="10" fill="hold" presetSubtype="0" presetClass="entr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presetID="10" fill="hold" presetSubtype="0" presetClass="entr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presetID="10" fill="hold" presetSubtype="0" presetClass="entr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7" name="Shape 1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8" name="Shape 158"/>
          <p:cNvSpPr txBox="1"/>
          <p:nvPr>
            <p:ph type="title"/>
          </p:nvPr>
        </p:nvSpPr>
        <p:spPr>
          <a:xfrm>
            <a:off y="476375" x="355600"/>
            <a:ext cy="2044701" cx="12293599"/>
          </a:xfrm>
          <a:prstGeom prst="rect">
            <a:avLst/>
          </a:prstGeom>
          <a:noFill/>
          <a:ln>
            <a:noFill/>
          </a:ln>
        </p:spPr>
        <p:txBody>
          <a:bodyPr bIns="0" rIns="0" lIns="0" tIns="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6400" lang="en-NZ" i="0">
                <a:solidFill>
                  <a:srgbClr val="314864"/>
                </a:solidFill>
                <a:latin typeface="Arial"/>
                <a:ea typeface="Arial"/>
                <a:cs typeface="Arial"/>
                <a:sym typeface="Arial"/>
              </a:rPr>
              <a:t>Background Signal Acquisition</a:t>
            </a:r>
          </a:p>
        </p:txBody>
      </p:sp>
      <p:pic>
        <p:nvPicPr>
          <p:cNvPr id="159" name="Shape 159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3180575" x="624156"/>
            <a:ext cy="4536504" cx="6626353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Shape 160"/>
          <p:cNvSpPr/>
          <p:nvPr/>
        </p:nvSpPr>
        <p:spPr>
          <a:xfrm>
            <a:off y="3897076" x="4414167"/>
            <a:ext cy="248401" cx="2736303"/>
          </a:xfrm>
          <a:prstGeom prst="rect">
            <a:avLst/>
          </a:prstGeom>
          <a:noFill/>
          <a:ln w="12700" cap="flat">
            <a:solidFill>
              <a:srgbClr val="FF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Font typeface="Quattrocento"/>
              <a:buNone/>
            </a:pPr>
            <a:r>
              <a:t/>
            </a:r>
            <a:endParaRPr strike="noStrike" u="none" b="0" cap="none" baseline="0" sz="3000" i="0">
              <a:solidFill>
                <a:srgbClr val="FFFFFF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61" name="Shape 161"/>
          <p:cNvSpPr/>
          <p:nvPr/>
        </p:nvSpPr>
        <p:spPr>
          <a:xfrm>
            <a:off y="3652664" x="2594080"/>
            <a:ext cy="288032" cx="1343254"/>
          </a:xfrm>
          <a:prstGeom prst="rect">
            <a:avLst/>
          </a:prstGeom>
          <a:noFill/>
          <a:ln w="12700" cap="flat">
            <a:solidFill>
              <a:srgbClr val="FF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Font typeface="Quattrocento"/>
              <a:buNone/>
            </a:pPr>
            <a:r>
              <a:t/>
            </a:r>
            <a:endParaRPr strike="noStrike" u="none" b="0" cap="none" baseline="0" sz="3000" i="0">
              <a:solidFill>
                <a:srgbClr val="FFFFFF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62" name="Shape 162"/>
          <p:cNvSpPr/>
          <p:nvPr/>
        </p:nvSpPr>
        <p:spPr>
          <a:xfrm>
            <a:off y="3840916" x="4126135"/>
            <a:ext cy="304560" cx="288032"/>
          </a:xfrm>
          <a:prstGeom prst="rect">
            <a:avLst/>
          </a:prstGeom>
          <a:noFill/>
          <a:ln w="12700" cap="flat">
            <a:solidFill>
              <a:srgbClr val="FF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Font typeface="Quattrocento"/>
              <a:buNone/>
            </a:pPr>
            <a:r>
              <a:t/>
            </a:r>
            <a:endParaRPr strike="noStrike" u="none" b="0" cap="none" baseline="0" sz="3000" i="0">
              <a:solidFill>
                <a:srgbClr val="FFFFFF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63" name="Shape 163"/>
          <p:cNvSpPr/>
          <p:nvPr/>
        </p:nvSpPr>
        <p:spPr>
          <a:xfrm>
            <a:off y="3897076" x="813768"/>
            <a:ext cy="381174" cx="432047"/>
          </a:xfrm>
          <a:prstGeom prst="rect">
            <a:avLst/>
          </a:prstGeom>
          <a:noFill/>
          <a:ln w="12700" cap="flat">
            <a:solidFill>
              <a:srgbClr val="FF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Font typeface="Quattrocento"/>
              <a:buNone/>
            </a:pPr>
            <a:r>
              <a:t/>
            </a:r>
            <a:endParaRPr strike="noStrike" u="none" b="0" cap="none" baseline="0" sz="3000" i="0">
              <a:solidFill>
                <a:srgbClr val="FFFFFF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64" name="Shape 164"/>
          <p:cNvSpPr/>
          <p:nvPr/>
        </p:nvSpPr>
        <p:spPr>
          <a:xfrm>
            <a:off y="3652664" x="858587"/>
            <a:ext cy="282851" cx="891285"/>
          </a:xfrm>
          <a:prstGeom prst="rect">
            <a:avLst/>
          </a:prstGeom>
          <a:noFill/>
          <a:ln w="12700" cap="flat">
            <a:solidFill>
              <a:srgbClr val="FF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Font typeface="Quattrocento"/>
              <a:buNone/>
            </a:pPr>
            <a:r>
              <a:t/>
            </a:r>
            <a:endParaRPr strike="noStrike" u="none" b="0" cap="none" baseline="0" sz="3000" i="0">
              <a:solidFill>
                <a:srgbClr val="FFFFFF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65" name="Shape 165"/>
          <p:cNvSpPr/>
          <p:nvPr/>
        </p:nvSpPr>
        <p:spPr>
          <a:xfrm>
            <a:off y="3918548" x="2109910"/>
            <a:ext cy="381174" cx="1394564"/>
          </a:xfrm>
          <a:prstGeom prst="rect">
            <a:avLst/>
          </a:prstGeom>
          <a:noFill/>
          <a:ln w="12700" cap="flat">
            <a:solidFill>
              <a:srgbClr val="FF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Font typeface="Quattrocento"/>
              <a:buNone/>
            </a:pPr>
            <a:r>
              <a:t/>
            </a:r>
            <a:endParaRPr strike="noStrike" u="none" b="0" cap="none" baseline="0" sz="3000" i="0">
              <a:solidFill>
                <a:srgbClr val="FFFFFF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66" name="Shape 166"/>
          <p:cNvSpPr/>
          <p:nvPr/>
        </p:nvSpPr>
        <p:spPr>
          <a:xfrm>
            <a:off y="4015810" x="3504476"/>
            <a:ext cy="265547" cx="432856"/>
          </a:xfrm>
          <a:prstGeom prst="rect">
            <a:avLst/>
          </a:prstGeom>
          <a:noFill/>
          <a:ln w="12700" cap="flat">
            <a:solidFill>
              <a:srgbClr val="FF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Font typeface="Quattrocento"/>
              <a:buNone/>
            </a:pPr>
            <a:r>
              <a:t/>
            </a:r>
            <a:endParaRPr strike="noStrike" u="none" b="0" cap="none" baseline="0" sz="3000" i="0">
              <a:solidFill>
                <a:srgbClr val="FFFFFF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67" name="Shape 167"/>
          <p:cNvSpPr/>
          <p:nvPr/>
        </p:nvSpPr>
        <p:spPr>
          <a:xfrm>
            <a:off y="4372744" x="3501683"/>
            <a:ext cy="2880320" cx="435650"/>
          </a:xfrm>
          <a:prstGeom prst="rect">
            <a:avLst/>
          </a:prstGeom>
          <a:noFill/>
          <a:ln w="12700" cap="flat">
            <a:solidFill>
              <a:srgbClr val="FF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Font typeface="Quattrocento"/>
              <a:buNone/>
            </a:pPr>
            <a:r>
              <a:t/>
            </a:r>
            <a:endParaRPr strike="noStrike" u="none" b="0" cap="none" baseline="0" sz="3000" i="0">
              <a:solidFill>
                <a:srgbClr val="FFFFFF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68" name="Shape 168"/>
          <p:cNvSpPr/>
          <p:nvPr/>
        </p:nvSpPr>
        <p:spPr>
          <a:xfrm>
            <a:off y="7253064" x="2594080"/>
            <a:ext cy="288032" cx="1027999"/>
          </a:xfrm>
          <a:prstGeom prst="rect">
            <a:avLst/>
          </a:prstGeom>
          <a:noFill/>
          <a:ln w="12700" cap="flat">
            <a:solidFill>
              <a:srgbClr val="FF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Font typeface="Quattrocento"/>
              <a:buNone/>
            </a:pPr>
            <a:r>
              <a:t/>
            </a:r>
            <a:endParaRPr strike="noStrike" u="none" b="0" cap="none" baseline="0" sz="3000" i="0">
              <a:solidFill>
                <a:srgbClr val="FFFFFF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69" name="Shape 169"/>
          <p:cNvSpPr/>
          <p:nvPr/>
        </p:nvSpPr>
        <p:spPr>
          <a:xfrm>
            <a:off y="3622503" x="5422280"/>
            <a:ext cy="267108" cx="1728191"/>
          </a:xfrm>
          <a:prstGeom prst="rect">
            <a:avLst/>
          </a:prstGeom>
          <a:noFill/>
          <a:ln w="12700" cap="flat">
            <a:solidFill>
              <a:srgbClr val="FF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Font typeface="Quattrocento"/>
              <a:buNone/>
            </a:pPr>
            <a:r>
              <a:t/>
            </a:r>
            <a:endParaRPr strike="noStrike" u="none" b="0" cap="none" baseline="0" sz="3000" i="0">
              <a:solidFill>
                <a:srgbClr val="FFFFFF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70" name="Shape 170"/>
          <p:cNvSpPr txBox="1"/>
          <p:nvPr/>
        </p:nvSpPr>
        <p:spPr>
          <a:xfrm>
            <a:off y="7792407" x="858587"/>
            <a:ext cy="410368" cx="5724635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0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Fig 4. background signal acquisition screen</a:t>
            </a:r>
          </a:p>
        </p:txBody>
      </p:sp>
      <p:sp>
        <p:nvSpPr>
          <p:cNvPr id="171" name="Shape 171"/>
          <p:cNvSpPr txBox="1"/>
          <p:nvPr/>
        </p:nvSpPr>
        <p:spPr>
          <a:xfrm>
            <a:off y="3065683" x="7356589"/>
            <a:ext cy="841255" cx="5328591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These controls MUST be used but 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are not emphasised</a:t>
            </a:r>
          </a:p>
        </p:txBody>
      </p:sp>
      <p:sp>
        <p:nvSpPr>
          <p:cNvPr id="172" name="Shape 172"/>
          <p:cNvSpPr txBox="1"/>
          <p:nvPr/>
        </p:nvSpPr>
        <p:spPr>
          <a:xfrm>
            <a:off y="3993066" x="7356589"/>
            <a:ext cy="1210588" cx="5328591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Manual input could be used to make controls disappear on command, not just disabled, to reduce clutter</a:t>
            </a:r>
          </a:p>
        </p:txBody>
      </p:sp>
      <p:sp>
        <p:nvSpPr>
          <p:cNvPr id="173" name="Shape 173"/>
          <p:cNvSpPr txBox="1"/>
          <p:nvPr/>
        </p:nvSpPr>
        <p:spPr>
          <a:xfrm>
            <a:off y="5308848" x="7356589"/>
            <a:ext cy="841255" cx="5328591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Not applicable to new hardware setup</a:t>
            </a:r>
          </a:p>
        </p:txBody>
      </p:sp>
      <p:sp>
        <p:nvSpPr>
          <p:cNvPr id="174" name="Shape 174"/>
          <p:cNvSpPr txBox="1"/>
          <p:nvPr/>
        </p:nvSpPr>
        <p:spPr>
          <a:xfrm>
            <a:off y="6235912" x="7356589"/>
            <a:ext cy="1210588" cx="5328591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Values have never been changed in demos I observed. Can ‘hide’ not used</a:t>
            </a:r>
          </a:p>
        </p:txBody>
      </p:sp>
      <p:sp>
        <p:nvSpPr>
          <p:cNvPr id="175" name="Shape 175"/>
          <p:cNvSpPr txBox="1"/>
          <p:nvPr/>
        </p:nvSpPr>
        <p:spPr>
          <a:xfrm>
            <a:off y="7518304" x="7356589"/>
            <a:ext cy="1210588" cx="5328591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Can be removed if location is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specified in shutter control 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screen</a:t>
            </a:r>
          </a:p>
        </p:txBody>
      </p:sp>
      <p:sp>
        <p:nvSpPr>
          <p:cNvPr id="176" name="Shape 176"/>
          <p:cNvSpPr txBox="1"/>
          <p:nvPr/>
        </p:nvSpPr>
        <p:spPr>
          <a:xfrm>
            <a:off y="8837239" x="7346150"/>
            <a:ext cy="471923" cx="5328591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Error messages clutter screen</a:t>
            </a:r>
          </a:p>
        </p:txBody>
      </p:sp>
      <p:sp>
        <p:nvSpPr>
          <p:cNvPr id="177" name="Shape 177"/>
          <p:cNvSpPr txBox="1"/>
          <p:nvPr/>
        </p:nvSpPr>
        <p:spPr>
          <a:xfrm>
            <a:off y="9052465" x="12192875"/>
            <a:ext cy="410368" cx="432047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20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14</a:t>
            </a:r>
          </a:p>
        </p:txBody>
      </p:sp>
    </p:spTree>
  </p:cSld>
  <p:clrMapOvr>
    <a:masterClrMapping/>
  </p:clrMapOvr>
  <p:transition spd="slow">
    <p:cut/>
  </p:transition>
  <p:timing>
    <p:tnLst>
      <p:par>
        <p:cTn restart="never" dur="indefinite" nodeType="tmRoot">
          <p:childTnLst>
            <p:seq nextAc="seek" concurrent="1">
              <p:cTn id="2" dur="indefinite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presetID="10" fill="hold" presetSubtype="0" presetClass="entr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presetID="10" fill="hold" presetSubtype="0" presetClass="entr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presetID="10" fill="hold" presetSubtype="0" presetClass="entr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presetID="10" fill="hold" presetSubtype="0" presetClass="entr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presetID="10" fill="hold" presetSubtype="0" presetClass="entr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presetID="10" fill="hold" presetSubtype="0" presetClass="entr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presetID="10" fill="hold" presetSubtype="0" presetClass="entr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presetID="10" fill="hold" presetSubtype="0" presetClass="entr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presetID="10" fill="hold" presetSubtype="0" presetClass="entr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presetID="10" fill="hold" presetSubtype="0" presetClass="entr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1" name="Shape 1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2" name="Shape 182"/>
          <p:cNvSpPr txBox="1"/>
          <p:nvPr>
            <p:ph type="title"/>
          </p:nvPr>
        </p:nvSpPr>
        <p:spPr>
          <a:xfrm>
            <a:off y="438150" x="355600"/>
            <a:ext cy="2044699" cx="12293599"/>
          </a:xfrm>
          <a:prstGeom prst="rect">
            <a:avLst/>
          </a:prstGeom>
          <a:noFill/>
          <a:ln>
            <a:noFill/>
          </a:ln>
        </p:spPr>
        <p:txBody>
          <a:bodyPr bIns="0" rIns="0" lIns="0" tIns="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6400" lang="en-NZ" i="0">
                <a:solidFill>
                  <a:srgbClr val="314864"/>
                </a:solidFill>
                <a:latin typeface="Arial"/>
                <a:ea typeface="Arial"/>
                <a:cs typeface="Arial"/>
                <a:sym typeface="Arial"/>
              </a:rPr>
              <a:t>Sample Signal Acquisition</a:t>
            </a:r>
          </a:p>
        </p:txBody>
      </p:sp>
      <p:sp>
        <p:nvSpPr>
          <p:cNvPr id="183" name="Shape 183"/>
          <p:cNvSpPr/>
          <p:nvPr/>
        </p:nvSpPr>
        <p:spPr>
          <a:xfrm>
            <a:off y="-144463" x="155575"/>
            <a:ext cy="304801" cx="304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3000" i="0">
              <a:solidFill>
                <a:srgbClr val="324863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pic>
        <p:nvPicPr>
          <p:cNvPr id="184" name="Shape 184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3180302" x="609147"/>
            <a:ext cy="4552790" cx="6642258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Shape 185"/>
          <p:cNvSpPr/>
          <p:nvPr/>
        </p:nvSpPr>
        <p:spPr>
          <a:xfrm>
            <a:off y="3945314" x="3478064"/>
            <a:ext cy="220199" cx="3672407"/>
          </a:xfrm>
          <a:prstGeom prst="rect">
            <a:avLst/>
          </a:prstGeom>
          <a:noFill/>
          <a:ln w="12700" cap="flat">
            <a:solidFill>
              <a:srgbClr val="FF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Font typeface="Quattrocento"/>
              <a:buNone/>
            </a:pPr>
            <a:r>
              <a:t/>
            </a:r>
            <a:endParaRPr strike="noStrike" u="none" b="0" cap="none" baseline="0" sz="3000" i="0">
              <a:solidFill>
                <a:srgbClr val="FFFFFF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86" name="Shape 186"/>
          <p:cNvSpPr/>
          <p:nvPr/>
        </p:nvSpPr>
        <p:spPr>
          <a:xfrm>
            <a:off y="3614148" x="2109911"/>
            <a:ext cy="644741" cx="504056"/>
          </a:xfrm>
          <a:prstGeom prst="rect">
            <a:avLst/>
          </a:prstGeom>
          <a:noFill/>
          <a:ln w="12700" cap="flat">
            <a:solidFill>
              <a:srgbClr val="FF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Font typeface="Quattrocento"/>
              <a:buNone/>
            </a:pPr>
            <a:r>
              <a:t/>
            </a:r>
            <a:endParaRPr strike="noStrike" u="none" b="0" cap="none" baseline="0" sz="3000" i="0">
              <a:solidFill>
                <a:srgbClr val="FFFFFF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87" name="Shape 187"/>
          <p:cNvSpPr/>
          <p:nvPr/>
        </p:nvSpPr>
        <p:spPr>
          <a:xfrm>
            <a:off y="3631739" x="2757983"/>
            <a:ext cy="627149" cx="504056"/>
          </a:xfrm>
          <a:prstGeom prst="rect">
            <a:avLst/>
          </a:prstGeom>
          <a:noFill/>
          <a:ln w="12700" cap="flat">
            <a:solidFill>
              <a:srgbClr val="FF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Font typeface="Quattrocento"/>
              <a:buNone/>
            </a:pPr>
            <a:r>
              <a:t/>
            </a:r>
            <a:endParaRPr strike="noStrike" u="none" b="0" cap="none" baseline="0" sz="3000" i="0">
              <a:solidFill>
                <a:srgbClr val="FFFFFF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y="3661369" x="3478064"/>
            <a:ext cy="275150" cx="720080"/>
          </a:xfrm>
          <a:prstGeom prst="rect">
            <a:avLst/>
          </a:prstGeom>
          <a:noFill/>
          <a:ln w="12700" cap="flat">
            <a:solidFill>
              <a:srgbClr val="FF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Font typeface="Quattrocento"/>
              <a:buNone/>
            </a:pPr>
            <a:r>
              <a:t/>
            </a:r>
            <a:endParaRPr strike="noStrike" u="none" b="0" cap="none" baseline="0" sz="3000" i="0">
              <a:solidFill>
                <a:srgbClr val="FFFFFF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89" name="Shape 189"/>
          <p:cNvSpPr/>
          <p:nvPr/>
        </p:nvSpPr>
        <p:spPr>
          <a:xfrm>
            <a:off y="4439133" x="953916"/>
            <a:ext cy="144016" cx="702137"/>
          </a:xfrm>
          <a:prstGeom prst="rect">
            <a:avLst/>
          </a:prstGeom>
          <a:noFill/>
          <a:ln w="12700" cap="flat">
            <a:solidFill>
              <a:srgbClr val="FF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Font typeface="Quattrocento"/>
              <a:buNone/>
            </a:pPr>
            <a:r>
              <a:t/>
            </a:r>
            <a:endParaRPr strike="noStrike" u="none" b="0" cap="none" baseline="0" sz="3000" i="0">
              <a:solidFill>
                <a:srgbClr val="FFFFFF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90" name="Shape 190"/>
          <p:cNvSpPr/>
          <p:nvPr/>
        </p:nvSpPr>
        <p:spPr>
          <a:xfrm>
            <a:off y="3665987" x="741760"/>
            <a:ext cy="279326" cx="1224135"/>
          </a:xfrm>
          <a:prstGeom prst="rect">
            <a:avLst/>
          </a:prstGeom>
          <a:noFill/>
          <a:ln w="12700" cap="flat">
            <a:solidFill>
              <a:srgbClr val="FF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Font typeface="Quattrocento"/>
              <a:buNone/>
            </a:pPr>
            <a:r>
              <a:t/>
            </a:r>
            <a:endParaRPr strike="noStrike" u="none" b="0" cap="none" baseline="0" sz="3000" i="0">
              <a:solidFill>
                <a:srgbClr val="FFFFFF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91" name="Shape 191"/>
          <p:cNvSpPr/>
          <p:nvPr/>
        </p:nvSpPr>
        <p:spPr>
          <a:xfrm>
            <a:off y="3647048" x="6337671"/>
            <a:ext cy="221640" cx="812799"/>
          </a:xfrm>
          <a:prstGeom prst="rect">
            <a:avLst/>
          </a:prstGeom>
          <a:noFill/>
          <a:ln w="12700" cap="flat">
            <a:solidFill>
              <a:srgbClr val="FF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Font typeface="Quattrocento"/>
              <a:buNone/>
            </a:pPr>
            <a:r>
              <a:t/>
            </a:r>
            <a:endParaRPr strike="noStrike" u="none" b="0" cap="none" baseline="0" sz="3000" i="0">
              <a:solidFill>
                <a:srgbClr val="FFFFFF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192" name="Shape 192"/>
          <p:cNvSpPr txBox="1"/>
          <p:nvPr/>
        </p:nvSpPr>
        <p:spPr>
          <a:xfrm>
            <a:off y="7757120" x="1553957"/>
            <a:ext cy="410368" cx="4659808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2000" lang="en-NZ" i="0">
                <a:solidFill>
                  <a:srgbClr val="314864"/>
                </a:solidFill>
                <a:latin typeface="Quattrocento"/>
                <a:ea typeface="Quattrocento"/>
                <a:cs typeface="Quattrocento"/>
                <a:sym typeface="Quattrocento"/>
              </a:rPr>
              <a:t>Fig 5. sample signal acquisition screen</a:t>
            </a:r>
          </a:p>
        </p:txBody>
      </p:sp>
      <p:sp>
        <p:nvSpPr>
          <p:cNvPr id="193" name="Shape 193"/>
          <p:cNvSpPr txBox="1"/>
          <p:nvPr/>
        </p:nvSpPr>
        <p:spPr>
          <a:xfrm>
            <a:off y="3065683" x="7356589"/>
            <a:ext cy="841255" cx="5328591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These controls MUST be used but 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are not emphasised</a:t>
            </a:r>
          </a:p>
        </p:txBody>
      </p:sp>
      <p:sp>
        <p:nvSpPr>
          <p:cNvPr id="194" name="Shape 194"/>
          <p:cNvSpPr txBox="1"/>
          <p:nvPr/>
        </p:nvSpPr>
        <p:spPr>
          <a:xfrm>
            <a:off y="4044905" x="7356589"/>
            <a:ext cy="1210588" cx="5328591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Values </a:t>
            </a:r>
            <a:r>
              <a:rPr sz="2400" lang="en-NZ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were not</a:t>
            </a: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 changed in demos I observed. Can ‘hide’ if not used</a:t>
            </a:r>
          </a:p>
        </p:txBody>
      </p:sp>
      <p:sp>
        <p:nvSpPr>
          <p:cNvPr id="195" name="Shape 195"/>
          <p:cNvSpPr txBox="1"/>
          <p:nvPr/>
        </p:nvSpPr>
        <p:spPr>
          <a:xfrm>
            <a:off y="5380855" x="7366875"/>
            <a:ext cy="841255" cx="5328591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A button could be used to make 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controls appear when necessary</a:t>
            </a:r>
          </a:p>
        </p:txBody>
      </p:sp>
      <p:sp>
        <p:nvSpPr>
          <p:cNvPr id="196" name="Shape 196"/>
          <p:cNvSpPr txBox="1"/>
          <p:nvPr/>
        </p:nvSpPr>
        <p:spPr>
          <a:xfrm>
            <a:off y="6330507" x="7356589"/>
            <a:ext cy="1210588" cx="5328591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Can be removed if location is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specified in shutter control 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screen</a:t>
            </a:r>
          </a:p>
        </p:txBody>
      </p:sp>
      <p:sp>
        <p:nvSpPr>
          <p:cNvPr id="197" name="Shape 197"/>
          <p:cNvSpPr txBox="1"/>
          <p:nvPr/>
        </p:nvSpPr>
        <p:spPr>
          <a:xfrm>
            <a:off y="7695564" x="7356589"/>
            <a:ext cy="471923" cx="5328591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Error message clutters screen</a:t>
            </a:r>
          </a:p>
        </p:txBody>
      </p:sp>
      <p:sp>
        <p:nvSpPr>
          <p:cNvPr id="198" name="Shape 198"/>
          <p:cNvSpPr txBox="1"/>
          <p:nvPr/>
        </p:nvSpPr>
        <p:spPr>
          <a:xfrm>
            <a:off y="8405192" x="7366875"/>
            <a:ext cy="471923" cx="5328591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Spelling error</a:t>
            </a:r>
          </a:p>
        </p:txBody>
      </p:sp>
      <p:sp>
        <p:nvSpPr>
          <p:cNvPr id="199" name="Shape 199"/>
          <p:cNvSpPr txBox="1"/>
          <p:nvPr/>
        </p:nvSpPr>
        <p:spPr>
          <a:xfrm>
            <a:off y="9052465" x="12192875"/>
            <a:ext cy="410368" cx="432047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20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15</a:t>
            </a:r>
          </a:p>
        </p:txBody>
      </p:sp>
    </p:spTree>
  </p:cSld>
  <p:clrMapOvr>
    <a:masterClrMapping/>
  </p:clrMapOvr>
  <p:transition spd="slow">
    <p:cut/>
  </p:transition>
  <p:timing>
    <p:tnLst>
      <p:par>
        <p:cTn restart="never" dur="indefinite" nodeType="tmRoot">
          <p:childTnLst>
            <p:seq nextAc="seek" concurrent="1">
              <p:cTn id="2" dur="indefinite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presetID="10" fill="hold" presetSubtype="0" presetClass="entr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presetID="10" fill="hold" presetSubtype="0" presetClass="entr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presetID="10" fill="hold" presetSubtype="0" presetClass="entr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presetID="10" fill="hold" presetSubtype="0" presetClass="entr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presetID="10" fill="hold" presetSubtype="0" presetClass="entr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presetID="10" fill="hold" presetSubtype="0" presetClass="entr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presetID="10" fill="hold" presetSubtype="0" presetClass="entr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3" name="Shape 20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4" name="Shape 204"/>
          <p:cNvSpPr txBox="1"/>
          <p:nvPr>
            <p:ph type="title"/>
          </p:nvPr>
        </p:nvSpPr>
        <p:spPr>
          <a:xfrm>
            <a:off y="2628900" x="355600"/>
            <a:ext cy="2108200" cx="12293599"/>
          </a:xfrm>
          <a:prstGeom prst="rect">
            <a:avLst/>
          </a:prstGeom>
          <a:noFill/>
          <a:ln>
            <a:noFill/>
          </a:ln>
        </p:spPr>
        <p:txBody>
          <a:bodyPr bIns="0" rIns="0" lIns="0" tIns="0" anchor="b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6400" lang="en-NZ" i="0">
                <a:solidFill>
                  <a:srgbClr val="314864"/>
                </a:solidFill>
                <a:latin typeface="Arial"/>
                <a:ea typeface="Arial"/>
                <a:cs typeface="Arial"/>
                <a:sym typeface="Arial"/>
              </a:rPr>
              <a:t>Conclusion</a:t>
            </a:r>
          </a:p>
        </p:txBody>
      </p:sp>
      <p:sp>
        <p:nvSpPr>
          <p:cNvPr id="205" name="Shape 205"/>
          <p:cNvSpPr txBox="1"/>
          <p:nvPr/>
        </p:nvSpPr>
        <p:spPr>
          <a:xfrm>
            <a:off y="9052465" x="12192875"/>
            <a:ext cy="410368" cx="432047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20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16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9" name="Shape 20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0" name="Shape 210"/>
          <p:cNvSpPr txBox="1"/>
          <p:nvPr>
            <p:ph type="title"/>
          </p:nvPr>
        </p:nvSpPr>
        <p:spPr>
          <a:xfrm>
            <a:off y="444500" x="355600"/>
            <a:ext cy="2044699" cx="12293599"/>
          </a:xfrm>
          <a:prstGeom prst="rect">
            <a:avLst/>
          </a:prstGeom>
          <a:noFill/>
          <a:ln>
            <a:noFill/>
          </a:ln>
        </p:spPr>
        <p:txBody>
          <a:bodyPr bIns="0" rIns="0" lIns="0" tIns="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6400" lang="en-NZ" i="0">
                <a:solidFill>
                  <a:srgbClr val="314864"/>
                </a:solidFill>
                <a:latin typeface="Arial"/>
                <a:ea typeface="Arial"/>
                <a:cs typeface="Arial"/>
                <a:sym typeface="Arial"/>
              </a:rPr>
              <a:t>Conclusion</a:t>
            </a:r>
          </a:p>
        </p:txBody>
      </p:sp>
      <p:sp>
        <p:nvSpPr>
          <p:cNvPr id="211" name="Shape 211"/>
          <p:cNvSpPr txBox="1"/>
          <p:nvPr/>
        </p:nvSpPr>
        <p:spPr>
          <a:xfrm>
            <a:off y="3004591" x="387677"/>
            <a:ext cy="6232500" cx="12293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1" marR="0" indent="-508000" marL="508000">
              <a:spcBef>
                <a:spcPts val="0"/>
              </a:spcBef>
              <a:buClr>
                <a:srgbClr val="5C86B9"/>
              </a:buClr>
              <a:buSzPct val="70000"/>
              <a:buFont typeface="Quattrocento"/>
              <a:buChar char="✤"/>
            </a:pPr>
            <a:r>
              <a:rPr strike="noStrike" u="none" b="0" cap="none" baseline="0" sz="3800" lang="en-NZ" i="0">
                <a:solidFill>
                  <a:srgbClr val="182431"/>
                </a:solidFill>
                <a:latin typeface="Quattrocento"/>
                <a:ea typeface="Quattrocento"/>
                <a:cs typeface="Quattrocento"/>
                <a:sym typeface="Quattrocento"/>
              </a:rPr>
              <a:t>Achieved so far:</a:t>
            </a:r>
          </a:p>
          <a:p>
            <a:pPr algn="l" rtl="0" lvl="1" marR="0" indent="-508000" marL="1016000">
              <a:spcBef>
                <a:spcPts val="1200"/>
              </a:spcBef>
              <a:buClr>
                <a:srgbClr val="5C86B9"/>
              </a:buClr>
              <a:buSzPct val="70000"/>
              <a:buFont typeface="Quattrocento"/>
              <a:buChar char="✤"/>
            </a:pPr>
            <a:r>
              <a:rPr strike="noStrike" u="none" b="0" cap="none" baseline="0" sz="28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LabVIEW upgraded to 2013 version</a:t>
            </a:r>
          </a:p>
          <a:p>
            <a:pPr algn="l" rtl="0" lvl="1" marR="0" indent="-508000" marL="1016000">
              <a:spcBef>
                <a:spcPts val="1200"/>
              </a:spcBef>
              <a:buClr>
                <a:srgbClr val="5C86B9"/>
              </a:buClr>
              <a:buSzPct val="70000"/>
              <a:buFont typeface="Quattrocento"/>
              <a:buChar char="✤"/>
            </a:pPr>
            <a:r>
              <a:rPr strike="noStrike" u="none" b="0" cap="none" baseline="0" sz="28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ULx installed </a:t>
            </a:r>
            <a:r>
              <a:rPr strike="noStrike" u="none" b="0" cap="none" baseline="0" sz="20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(however there is a setup error which is currently still being investigated with Measurement Computing, the company that produces ULx)</a:t>
            </a:r>
          </a:p>
          <a:p>
            <a:pPr algn="l" rtl="0" lvl="1" marR="0" indent="-508000" marL="1016000">
              <a:spcBef>
                <a:spcPts val="1200"/>
              </a:spcBef>
              <a:buClr>
                <a:srgbClr val="5C86B9"/>
              </a:buClr>
              <a:buSzPct val="70000"/>
              <a:buFont typeface="Quattrocento"/>
              <a:buChar char="✤"/>
            </a:pPr>
            <a:r>
              <a:rPr strike="noStrike" u="none" b="0" cap="none" baseline="0" sz="28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Notes made of possible improvements to the user interface, cross referencing knowledge of UX heuristics and user comments</a:t>
            </a:r>
          </a:p>
          <a:p>
            <a:pPr algn="l" rtl="0" lvl="0" marR="0" indent="-508000" marL="508000">
              <a:spcBef>
                <a:spcPts val="3000"/>
              </a:spcBef>
              <a:buClr>
                <a:srgbClr val="5C86B9"/>
              </a:buClr>
              <a:buSzPct val="70000"/>
              <a:buFont typeface="Quattrocento"/>
              <a:buChar char="❖"/>
            </a:pPr>
            <a:r>
              <a:rPr strike="noStrike" u="none" b="0" cap="none" baseline="0" sz="3800" lang="en-NZ" i="0">
                <a:solidFill>
                  <a:srgbClr val="182431"/>
                </a:solidFill>
                <a:latin typeface="Quattrocento"/>
                <a:ea typeface="Quattrocento"/>
                <a:cs typeface="Quattrocento"/>
                <a:sym typeface="Quattrocento"/>
              </a:rPr>
              <a:t>Progress in project scope</a:t>
            </a:r>
          </a:p>
          <a:p>
            <a:pPr algn="l" rtl="0" lvl="1" marR="0" indent="-508000" marL="1016000">
              <a:spcBef>
                <a:spcPts val="1200"/>
              </a:spcBef>
              <a:buClr>
                <a:srgbClr val="5C86B9"/>
              </a:buClr>
              <a:buSzPct val="70000"/>
              <a:buFont typeface="Quattrocento"/>
              <a:buChar char="✤"/>
            </a:pPr>
            <a:r>
              <a:rPr strike="noStrike" u="none" b="0" cap="none" baseline="0" sz="28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Upgrade software system: 50%</a:t>
            </a:r>
          </a:p>
          <a:p>
            <a:pPr algn="l" rtl="0" lvl="1" marR="0" indent="-508000" marL="1016000">
              <a:spcBef>
                <a:spcPts val="1200"/>
              </a:spcBef>
              <a:buClr>
                <a:srgbClr val="5C86B9"/>
              </a:buClr>
              <a:buSzPct val="70000"/>
              <a:buFont typeface="Quattrocento"/>
              <a:buChar char="✤"/>
            </a:pPr>
            <a:r>
              <a:rPr strike="noStrike" u="none" b="0" cap="none" baseline="0" sz="2800" lang="en-NZ" i="0">
                <a:solidFill>
                  <a:srgbClr val="182431"/>
                </a:solidFill>
                <a:latin typeface="Quattrocento"/>
                <a:ea typeface="Quattrocento"/>
                <a:cs typeface="Quattrocento"/>
                <a:sym typeface="Quattrocento"/>
              </a:rPr>
              <a:t>Usability study: 10%</a:t>
            </a:r>
          </a:p>
          <a:p>
            <a:pPr algn="l" rtl="0" lvl="1" marR="0" indent="-508000" marL="1016000">
              <a:spcBef>
                <a:spcPts val="1200"/>
              </a:spcBef>
              <a:buClr>
                <a:srgbClr val="5C86B9"/>
              </a:buClr>
              <a:buSzPct val="70000"/>
              <a:buFont typeface="Quattrocento"/>
              <a:buChar char="✤"/>
            </a:pPr>
            <a:r>
              <a:rPr strike="noStrike" u="none" b="0" cap="none" baseline="0" sz="2800" lang="en-NZ" i="0">
                <a:solidFill>
                  <a:srgbClr val="00B050"/>
                </a:solidFill>
                <a:latin typeface="Quattrocento"/>
                <a:ea typeface="Quattrocento"/>
                <a:cs typeface="Quattrocento"/>
                <a:sym typeface="Quattrocento"/>
              </a:rPr>
              <a:t>Current status: on track to finish in mid October.</a:t>
            </a:r>
          </a:p>
        </p:txBody>
      </p:sp>
      <p:sp>
        <p:nvSpPr>
          <p:cNvPr id="212" name="Shape 212"/>
          <p:cNvSpPr txBox="1"/>
          <p:nvPr/>
        </p:nvSpPr>
        <p:spPr>
          <a:xfrm>
            <a:off y="9052465" x="12192875"/>
            <a:ext cy="410368" cx="432047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20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17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6" name="Shape 2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7" name="Shape 217"/>
          <p:cNvSpPr txBox="1"/>
          <p:nvPr>
            <p:ph type="title"/>
          </p:nvPr>
        </p:nvSpPr>
        <p:spPr>
          <a:xfrm>
            <a:off y="2628900" x="355600"/>
            <a:ext cy="2108200" cx="12293599"/>
          </a:xfrm>
          <a:prstGeom prst="rect">
            <a:avLst/>
          </a:prstGeom>
          <a:noFill/>
          <a:ln>
            <a:noFill/>
          </a:ln>
        </p:spPr>
        <p:txBody>
          <a:bodyPr bIns="0" rIns="0" lIns="0" tIns="0" anchor="b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6400" lang="en-NZ" i="0">
                <a:solidFill>
                  <a:srgbClr val="314864"/>
                </a:solidFill>
                <a:latin typeface="Arial"/>
                <a:ea typeface="Arial"/>
                <a:cs typeface="Arial"/>
                <a:sym typeface="Arial"/>
              </a:rPr>
              <a:t>Semester Two Plan</a:t>
            </a:r>
          </a:p>
        </p:txBody>
      </p:sp>
      <p:sp>
        <p:nvSpPr>
          <p:cNvPr id="218" name="Shape 218"/>
          <p:cNvSpPr txBox="1"/>
          <p:nvPr/>
        </p:nvSpPr>
        <p:spPr>
          <a:xfrm>
            <a:off y="9052465" x="12192875"/>
            <a:ext cy="410368" cx="432047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20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18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2" name="Shape 2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3" name="Shape 223"/>
          <p:cNvSpPr txBox="1"/>
          <p:nvPr>
            <p:ph type="title"/>
          </p:nvPr>
        </p:nvSpPr>
        <p:spPr>
          <a:xfrm>
            <a:off y="438150" x="355600"/>
            <a:ext cy="2044699" cx="12293599"/>
          </a:xfrm>
          <a:prstGeom prst="rect">
            <a:avLst/>
          </a:prstGeom>
          <a:noFill/>
          <a:ln>
            <a:noFill/>
          </a:ln>
        </p:spPr>
        <p:txBody>
          <a:bodyPr bIns="0" rIns="0" lIns="0" tIns="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6400" lang="en-NZ" i="0">
                <a:solidFill>
                  <a:srgbClr val="314864"/>
                </a:solidFill>
                <a:latin typeface="Arial"/>
                <a:ea typeface="Arial"/>
                <a:cs typeface="Arial"/>
                <a:sym typeface="Arial"/>
              </a:rPr>
              <a:t>Semester Two Plan</a:t>
            </a:r>
          </a:p>
        </p:txBody>
      </p:sp>
      <p:sp>
        <p:nvSpPr>
          <p:cNvPr id="224" name="Shape 224"/>
          <p:cNvSpPr txBox="1"/>
          <p:nvPr/>
        </p:nvSpPr>
        <p:spPr>
          <a:xfrm>
            <a:off y="3004591" x="387677"/>
            <a:ext cy="6232500" cx="12293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1" marR="0" indent="-508000" marL="508000">
              <a:spcBef>
                <a:spcPts val="0"/>
              </a:spcBef>
              <a:buClr>
                <a:srgbClr val="5C86B9"/>
              </a:buClr>
              <a:buSzPct val="70000"/>
              <a:buFont typeface="Quattrocento"/>
              <a:buChar char="✤"/>
            </a:pPr>
            <a:r>
              <a:rPr strike="noStrike" u="none" b="0" cap="none" baseline="0" sz="3800" lang="en-NZ" i="0">
                <a:solidFill>
                  <a:srgbClr val="182431"/>
                </a:solidFill>
                <a:latin typeface="Quattrocento"/>
                <a:ea typeface="Quattrocento"/>
                <a:cs typeface="Quattrocento"/>
                <a:sym typeface="Quattrocento"/>
              </a:rPr>
              <a:t>Add missing functionality:</a:t>
            </a:r>
          </a:p>
          <a:p>
            <a:pPr algn="l" rtl="0" lvl="1" marR="0" indent="-508000" marL="1016000">
              <a:spcBef>
                <a:spcPts val="600"/>
              </a:spcBef>
              <a:buClr>
                <a:srgbClr val="5C86B9"/>
              </a:buClr>
              <a:buSzPct val="70000"/>
              <a:buFont typeface="Quattrocento"/>
              <a:buChar char="✤"/>
            </a:pPr>
            <a:r>
              <a:rPr strike="noStrike" u="none" b="0" cap="none" baseline="0" sz="28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Laser shutter is to close automatically when the laser is not in use.</a:t>
            </a:r>
            <a:r>
              <a:rPr strike="noStrike" u="none" b="0" cap="none" baseline="0" sz="2800" lang="en-NZ" i="0">
                <a:solidFill>
                  <a:srgbClr val="00B050"/>
                </a:solidFill>
                <a:latin typeface="Quattrocento"/>
                <a:ea typeface="Quattrocento"/>
                <a:cs typeface="Quattrocento"/>
                <a:sym typeface="Quattrocento"/>
              </a:rPr>
              <a:t>✓ Complete</a:t>
            </a:r>
          </a:p>
          <a:p>
            <a:pPr algn="l" rtl="0" lvl="1" marR="0" indent="-508000" marL="1016000">
              <a:spcBef>
                <a:spcPts val="600"/>
              </a:spcBef>
              <a:buClr>
                <a:srgbClr val="5C86B9"/>
              </a:buClr>
              <a:buSzPct val="70000"/>
              <a:buFont typeface="Quattrocento"/>
              <a:buChar char="✤"/>
            </a:pPr>
            <a:r>
              <a:rPr strike="noStrike" u="none" b="0" cap="none" baseline="0" sz="28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Acquisition data to be saved as a float rather than an integer.</a:t>
            </a:r>
            <a:r>
              <a:rPr strike="noStrike" u="none" b="0" cap="none" baseline="0" sz="2800" lang="en-NZ" i="0">
                <a:solidFill>
                  <a:srgbClr val="00B050"/>
                </a:solidFill>
                <a:latin typeface="Quattrocento"/>
                <a:ea typeface="Quattrocento"/>
                <a:cs typeface="Quattrocento"/>
                <a:sym typeface="Quattrocento"/>
              </a:rPr>
              <a:t> ✓ Complete</a:t>
            </a:r>
          </a:p>
          <a:p>
            <a:pPr algn="l" rtl="0" lvl="1" marR="0" indent="-508000" marL="1016000">
              <a:spcBef>
                <a:spcPts val="600"/>
              </a:spcBef>
              <a:buClr>
                <a:srgbClr val="5C86B9"/>
              </a:buClr>
              <a:buSzPct val="70000"/>
              <a:buFont typeface="Quattrocento"/>
              <a:buChar char="✤"/>
            </a:pPr>
            <a:r>
              <a:rPr strike="noStrike" u="none" b="0" cap="none" baseline="0" sz="28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Background power measurements are to be saved.</a:t>
            </a:r>
            <a:r>
              <a:rPr strike="noStrike" u="none" b="0" cap="none" baseline="0" sz="2800" lang="en-NZ" i="0">
                <a:solidFill>
                  <a:srgbClr val="00B050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strike="noStrike" u="none" b="0" cap="none" baseline="0" sz="2800" lang="en-NZ" i="0">
                <a:solidFill>
                  <a:srgbClr val="FFC000"/>
                </a:solidFill>
                <a:latin typeface="Quattrocento"/>
                <a:ea typeface="Quattrocento"/>
                <a:cs typeface="Quattrocento"/>
                <a:sym typeface="Quattrocento"/>
              </a:rPr>
              <a:t>✓ In progress</a:t>
            </a:r>
          </a:p>
          <a:p>
            <a:pPr algn="l" rtl="0" lvl="0" marR="0" indent="-508000" marL="508000">
              <a:spcBef>
                <a:spcPts val="3000"/>
              </a:spcBef>
              <a:buClr>
                <a:srgbClr val="5C86B9"/>
              </a:buClr>
              <a:buSzPct val="70000"/>
              <a:buFont typeface="Quattrocento"/>
              <a:buChar char="❖"/>
            </a:pPr>
            <a:r>
              <a:rPr strike="noStrike" u="none" b="0" cap="none" baseline="0" sz="3800" lang="en-NZ" i="0">
                <a:solidFill>
                  <a:srgbClr val="182431"/>
                </a:solidFill>
                <a:latin typeface="Quattrocento"/>
                <a:ea typeface="Quattrocento"/>
                <a:cs typeface="Quattrocento"/>
                <a:sym typeface="Quattrocento"/>
              </a:rPr>
              <a:t>Conduct user study</a:t>
            </a:r>
          </a:p>
          <a:p>
            <a:pPr algn="l" rtl="0" lvl="1" marR="0" indent="-508000" marL="1016000">
              <a:spcBef>
                <a:spcPts val="600"/>
              </a:spcBef>
              <a:buClr>
                <a:srgbClr val="5C86B9"/>
              </a:buClr>
              <a:buSzPct val="70000"/>
              <a:buFont typeface="Quattrocento"/>
              <a:buChar char="✤"/>
            </a:pPr>
            <a:r>
              <a:rPr strike="noStrike" u="none" b="0" cap="none" baseline="0" sz="28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Specify KPIs</a:t>
            </a:r>
          </a:p>
          <a:p>
            <a:pPr algn="l" rtl="0" lvl="1" marR="0" indent="-508000" marL="1016000">
              <a:spcBef>
                <a:spcPts val="600"/>
              </a:spcBef>
              <a:buClr>
                <a:srgbClr val="5C86B9"/>
              </a:buClr>
              <a:buSzPct val="70000"/>
              <a:buFont typeface="Quattrocento"/>
              <a:buChar char="✤"/>
            </a:pPr>
            <a:r>
              <a:rPr strike="noStrike" u="none" b="0" cap="none" baseline="0" sz="28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Conduct user test on existing system and implement changes</a:t>
            </a:r>
          </a:p>
          <a:p>
            <a:pPr algn="l" rtl="0" lvl="1" marR="0" indent="-508000" marL="1016000">
              <a:spcBef>
                <a:spcPts val="600"/>
              </a:spcBef>
              <a:buClr>
                <a:srgbClr val="5C86B9"/>
              </a:buClr>
              <a:buSzPct val="70000"/>
              <a:buFont typeface="Quattrocento"/>
              <a:buChar char="✤"/>
            </a:pPr>
            <a:r>
              <a:rPr strike="noStrike" u="none" b="0" cap="none" baseline="0" sz="28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Re-test and re-iterate until KPIs are met</a:t>
            </a:r>
          </a:p>
          <a:p>
            <a:pPr algn="l" rtl="0" lvl="1" marR="0" indent="-508000" marL="1016000">
              <a:spcBef>
                <a:spcPts val="600"/>
              </a:spcBef>
              <a:buClr>
                <a:srgbClr val="5C86B9"/>
              </a:buClr>
              <a:buSzPct val="70000"/>
              <a:buFont typeface="Quattrocento"/>
              <a:buChar char="✤"/>
            </a:pPr>
            <a:r>
              <a:rPr strike="noStrike" u="none" b="0" cap="none" baseline="0" sz="28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Compile documentation and write new user manual</a:t>
            </a:r>
          </a:p>
        </p:txBody>
      </p:sp>
      <p:sp>
        <p:nvSpPr>
          <p:cNvPr id="225" name="Shape 225"/>
          <p:cNvSpPr txBox="1"/>
          <p:nvPr/>
        </p:nvSpPr>
        <p:spPr>
          <a:xfrm>
            <a:off y="9052465" x="12192875"/>
            <a:ext cy="410368" cx="432047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20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19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y="444500" x="355600"/>
            <a:ext cy="2044699" cx="12293599"/>
          </a:xfrm>
          <a:prstGeom prst="rect">
            <a:avLst/>
          </a:prstGeom>
          <a:noFill/>
          <a:ln>
            <a:noFill/>
          </a:ln>
        </p:spPr>
        <p:txBody>
          <a:bodyPr bIns="0" rIns="0" lIns="0" tIns="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6400" lang="en-NZ" i="0">
                <a:solidFill>
                  <a:srgbClr val="314864"/>
                </a:solidFill>
                <a:latin typeface="Arial"/>
                <a:ea typeface="Arial"/>
                <a:cs typeface="Arial"/>
                <a:sym typeface="Arial"/>
              </a:rPr>
              <a:t>Presentation Structure</a:t>
            </a:r>
          </a:p>
        </p:txBody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y="2984500" x="355600"/>
            <a:ext cy="6324600" cx="12293599"/>
          </a:xfrm>
          <a:prstGeom prst="rect">
            <a:avLst/>
          </a:prstGeom>
          <a:noFill/>
          <a:ln>
            <a:noFill/>
          </a:ln>
        </p:spPr>
        <p:txBody>
          <a:bodyPr bIns="0" rIns="0" lIns="0" tIns="0" anchor="ctr" anchorCtr="0">
            <a:noAutofit/>
          </a:bodyPr>
          <a:lstStyle/>
          <a:p>
            <a:pPr algn="l" rtl="0" lvl="0" marR="0" indent="-515937" marL="508000">
              <a:lnSpc>
                <a:spcPct val="80000"/>
              </a:lnSpc>
              <a:spcBef>
                <a:spcPts val="0"/>
              </a:spcBef>
              <a:buClr>
                <a:srgbClr val="5C86B9"/>
              </a:buClr>
              <a:buSzPct val="100000"/>
              <a:buFont typeface="Quattrocento"/>
              <a:buChar char="✤"/>
            </a:pPr>
            <a:r>
              <a:rPr strike="noStrike" u="none" b="0" cap="none" baseline="0" sz="2400" lang="en-NZ" i="0">
                <a:latin typeface="Quattrocento"/>
                <a:ea typeface="Quattrocento"/>
                <a:cs typeface="Quattrocento"/>
                <a:sym typeface="Quattrocento"/>
              </a:rPr>
              <a:t>Project Overview</a:t>
            </a:r>
          </a:p>
          <a:p>
            <a:pPr algn="l" rtl="0" lvl="0" marR="0" indent="-515937" marL="508000">
              <a:lnSpc>
                <a:spcPct val="80000"/>
              </a:lnSpc>
              <a:spcBef>
                <a:spcPts val="1800"/>
              </a:spcBef>
              <a:buClr>
                <a:srgbClr val="5C86B9"/>
              </a:buClr>
              <a:buSzPct val="100000"/>
              <a:buFont typeface="Quattrocento"/>
              <a:buChar char="✤"/>
            </a:pPr>
            <a:r>
              <a:rPr strike="noStrike" u="none" b="0" cap="none" baseline="0" sz="2400" lang="en-NZ" i="0">
                <a:latin typeface="Quattrocento"/>
                <a:ea typeface="Quattrocento"/>
                <a:cs typeface="Quattrocento"/>
                <a:sym typeface="Quattrocento"/>
              </a:rPr>
              <a:t>LabVIEW</a:t>
            </a:r>
          </a:p>
          <a:p>
            <a:pPr algn="l" rtl="0" lvl="0" marR="0" indent="-515937" marL="508000">
              <a:lnSpc>
                <a:spcPct val="80000"/>
              </a:lnSpc>
              <a:spcBef>
                <a:spcPts val="1800"/>
              </a:spcBef>
              <a:buClr>
                <a:srgbClr val="5C86B9"/>
              </a:buClr>
              <a:buSzPct val="100000"/>
              <a:buFont typeface="Quattrocento"/>
              <a:buChar char="✤"/>
            </a:pPr>
            <a:r>
              <a:rPr strike="noStrike" u="none" b="0" cap="none" baseline="0" sz="2400" lang="en-NZ" i="0">
                <a:latin typeface="Quattrocento"/>
                <a:ea typeface="Quattrocento"/>
                <a:cs typeface="Quattrocento"/>
                <a:sym typeface="Quattrocento"/>
              </a:rPr>
              <a:t>The Optrode</a:t>
            </a:r>
          </a:p>
          <a:p>
            <a:pPr algn="l" rtl="0" lvl="0" marR="0" indent="-515937" marL="508000">
              <a:lnSpc>
                <a:spcPct val="80000"/>
              </a:lnSpc>
              <a:spcBef>
                <a:spcPts val="1800"/>
              </a:spcBef>
              <a:buClr>
                <a:srgbClr val="5C86B9"/>
              </a:buClr>
              <a:buSzPct val="100000"/>
              <a:buFont typeface="Quattrocento"/>
              <a:buChar char="✤"/>
            </a:pPr>
            <a:r>
              <a:rPr strike="noStrike" u="none" b="0" cap="none" baseline="0" sz="2400" lang="en-NZ" i="0">
                <a:latin typeface="Quattrocento"/>
                <a:ea typeface="Quattrocento"/>
                <a:cs typeface="Quattrocento"/>
                <a:sym typeface="Quattrocento"/>
              </a:rPr>
              <a:t>System Upgrade</a:t>
            </a:r>
          </a:p>
          <a:p>
            <a:pPr algn="l" rtl="0" lvl="0" marR="0" indent="-515937" marL="508000">
              <a:lnSpc>
                <a:spcPct val="80000"/>
              </a:lnSpc>
              <a:spcBef>
                <a:spcPts val="1200"/>
              </a:spcBef>
              <a:buClr>
                <a:srgbClr val="5C86B9"/>
              </a:buClr>
              <a:buSzPct val="100000"/>
              <a:buFont typeface="Quattrocento"/>
              <a:buChar char="✤"/>
            </a:pPr>
            <a:r>
              <a:rPr strike="noStrike" u="none" b="0" cap="none" baseline="0" sz="2400" lang="en-NZ" i="0">
                <a:latin typeface="Quattrocento"/>
                <a:ea typeface="Quattrocento"/>
                <a:cs typeface="Quattrocento"/>
                <a:sym typeface="Quattrocento"/>
              </a:rPr>
              <a:t>LabVIEW Interface Screens</a:t>
            </a:r>
          </a:p>
          <a:p>
            <a:pPr algn="l" rtl="0" lvl="1" marR="0" indent="-508000" marL="1016000">
              <a:lnSpc>
                <a:spcPct val="80000"/>
              </a:lnSpc>
              <a:spcBef>
                <a:spcPts val="1200"/>
              </a:spcBef>
              <a:buClr>
                <a:srgbClr val="5C86B9"/>
              </a:buClr>
              <a:buSzPct val="68333"/>
              <a:buFont typeface="Quattrocento"/>
              <a:buChar char="✤"/>
            </a:pPr>
            <a:r>
              <a:rPr strike="noStrike" u="none" b="0" cap="none" baseline="0" sz="2050" lang="en-NZ" i="0">
                <a:latin typeface="Quattrocento"/>
                <a:ea typeface="Quattrocento"/>
                <a:cs typeface="Quattrocento"/>
                <a:sym typeface="Quattrocento"/>
              </a:rPr>
              <a:t>Set Up System</a:t>
            </a:r>
          </a:p>
          <a:p>
            <a:pPr algn="l" rtl="0" lvl="1" marR="0" indent="-508000" marL="1016000">
              <a:lnSpc>
                <a:spcPct val="80000"/>
              </a:lnSpc>
              <a:spcBef>
                <a:spcPts val="1200"/>
              </a:spcBef>
              <a:buClr>
                <a:srgbClr val="5C86B9"/>
              </a:buClr>
              <a:buSzPct val="68333"/>
              <a:buFont typeface="Quattrocento"/>
              <a:buChar char="✤"/>
            </a:pPr>
            <a:r>
              <a:rPr strike="noStrike" u="none" b="0" cap="none" baseline="0" sz="2050" lang="en-NZ" i="0">
                <a:latin typeface="Quattrocento"/>
                <a:ea typeface="Quattrocento"/>
                <a:cs typeface="Quattrocento"/>
                <a:sym typeface="Quattrocento"/>
              </a:rPr>
              <a:t>Power Meter Calibration</a:t>
            </a:r>
          </a:p>
          <a:p>
            <a:pPr algn="l" rtl="0" lvl="1" marR="0" indent="-508000" marL="1016000">
              <a:lnSpc>
                <a:spcPct val="80000"/>
              </a:lnSpc>
              <a:spcBef>
                <a:spcPts val="1200"/>
              </a:spcBef>
              <a:buClr>
                <a:srgbClr val="5C86B9"/>
              </a:buClr>
              <a:buSzPct val="68333"/>
              <a:buFont typeface="Quattrocento"/>
              <a:buChar char="✤"/>
            </a:pPr>
            <a:r>
              <a:rPr strike="noStrike" u="none" b="0" cap="none" baseline="0" sz="2050" lang="en-NZ" i="0">
                <a:latin typeface="Quattrocento"/>
                <a:ea typeface="Quattrocento"/>
                <a:cs typeface="Quattrocento"/>
                <a:sym typeface="Quattrocento"/>
              </a:rPr>
              <a:t>Background Acquisition</a:t>
            </a:r>
          </a:p>
          <a:p>
            <a:pPr algn="l" rtl="0" lvl="1" marR="0" indent="-508000" marL="1016000">
              <a:lnSpc>
                <a:spcPct val="80000"/>
              </a:lnSpc>
              <a:spcBef>
                <a:spcPts val="1200"/>
              </a:spcBef>
              <a:buClr>
                <a:srgbClr val="5C86B9"/>
              </a:buClr>
              <a:buSzPct val="68333"/>
              <a:buFont typeface="Quattrocento"/>
              <a:buChar char="✤"/>
            </a:pPr>
            <a:r>
              <a:rPr strike="noStrike" u="none" b="0" cap="none" baseline="0" sz="2050" lang="en-NZ" i="0">
                <a:latin typeface="Quattrocento"/>
                <a:ea typeface="Quattrocento"/>
                <a:cs typeface="Quattrocento"/>
                <a:sym typeface="Quattrocento"/>
              </a:rPr>
              <a:t>Signal Acquisition</a:t>
            </a:r>
          </a:p>
          <a:p>
            <a:pPr algn="l" rtl="0" lvl="0" marR="0" indent="-515937" marL="508000">
              <a:lnSpc>
                <a:spcPct val="80000"/>
              </a:lnSpc>
              <a:spcBef>
                <a:spcPts val="1800"/>
              </a:spcBef>
              <a:buClr>
                <a:srgbClr val="5C86B9"/>
              </a:buClr>
              <a:buSzPct val="100000"/>
              <a:buFont typeface="Quattrocento"/>
              <a:buChar char="✤"/>
            </a:pPr>
            <a:r>
              <a:rPr strike="noStrike" u="none" b="0" cap="none" baseline="0" sz="2400" lang="en-NZ" i="0">
                <a:latin typeface="Quattrocento"/>
                <a:ea typeface="Quattrocento"/>
                <a:cs typeface="Quattrocento"/>
                <a:sym typeface="Quattrocento"/>
              </a:rPr>
              <a:t>Conclusion</a:t>
            </a:r>
          </a:p>
          <a:p>
            <a:pPr algn="l" rtl="0" lvl="0" marR="0" indent="-515937" marL="508000">
              <a:lnSpc>
                <a:spcPct val="80000"/>
              </a:lnSpc>
              <a:spcBef>
                <a:spcPts val="1800"/>
              </a:spcBef>
              <a:buClr>
                <a:srgbClr val="5C86B9"/>
              </a:buClr>
              <a:buSzPct val="100000"/>
              <a:buFont typeface="Quattrocento"/>
              <a:buChar char="✤"/>
            </a:pPr>
            <a:r>
              <a:rPr strike="noStrike" u="none" b="0" cap="none" baseline="0" sz="2400" lang="en-NZ" i="0">
                <a:latin typeface="Quattrocento"/>
                <a:ea typeface="Quattrocento"/>
                <a:cs typeface="Quattrocento"/>
                <a:sym typeface="Quattrocento"/>
              </a:rPr>
              <a:t>Semester Two Plan</a:t>
            </a:r>
          </a:p>
          <a:p>
            <a:pPr algn="l" rtl="0" lvl="0" marR="0" indent="-515937" marL="508000">
              <a:lnSpc>
                <a:spcPct val="80000"/>
              </a:lnSpc>
              <a:spcBef>
                <a:spcPts val="1800"/>
              </a:spcBef>
              <a:buClr>
                <a:srgbClr val="5C86B9"/>
              </a:buClr>
              <a:buSzPct val="100000"/>
              <a:buFont typeface="Quattrocento"/>
              <a:buChar char="✤"/>
            </a:pPr>
            <a:r>
              <a:rPr strike="noStrike" u="none" b="0" cap="none" baseline="0" sz="2400" lang="en-NZ" i="0">
                <a:latin typeface="Quattrocento"/>
                <a:ea typeface="Quattrocento"/>
                <a:cs typeface="Quattrocento"/>
                <a:sym typeface="Quattrocento"/>
              </a:rPr>
              <a:t>Questions</a:t>
            </a:r>
          </a:p>
        </p:txBody>
      </p:sp>
      <p:sp>
        <p:nvSpPr>
          <p:cNvPr id="48" name="Shape 48"/>
          <p:cNvSpPr txBox="1"/>
          <p:nvPr/>
        </p:nvSpPr>
        <p:spPr>
          <a:xfrm>
            <a:off y="9052465" x="12192875"/>
            <a:ext cy="410368" cx="432047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20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2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9" name="Shape 2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0" name="Shape 230"/>
          <p:cNvSpPr txBox="1"/>
          <p:nvPr>
            <p:ph type="title"/>
          </p:nvPr>
        </p:nvSpPr>
        <p:spPr>
          <a:xfrm>
            <a:off y="2628900" x="355600"/>
            <a:ext cy="2108200" cx="12293599"/>
          </a:xfrm>
          <a:prstGeom prst="rect">
            <a:avLst/>
          </a:prstGeom>
          <a:noFill/>
          <a:ln>
            <a:noFill/>
          </a:ln>
        </p:spPr>
        <p:txBody>
          <a:bodyPr bIns="0" rIns="0" lIns="0" tIns="0" anchor="b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6400" lang="en-NZ" i="0">
                <a:solidFill>
                  <a:srgbClr val="314864"/>
                </a:solidFill>
                <a:latin typeface="Arial"/>
                <a:ea typeface="Arial"/>
                <a:cs typeface="Arial"/>
                <a:sym typeface="Arial"/>
              </a:rPr>
              <a:t>Questions?</a:t>
            </a:r>
          </a:p>
        </p:txBody>
      </p:sp>
      <p:pic>
        <p:nvPicPr>
          <p:cNvPr id="231" name="Shape 231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567666" x="5501714"/>
            <a:ext cy="2741519" cx="6977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2" name="Shape 232"/>
          <p:cNvPicPr preferRelativeResize="0"/>
          <p:nvPr/>
        </p:nvPicPr>
        <p:blipFill rotWithShape="1">
          <a:blip r:embed="rId4">
            <a:alphaModFix/>
          </a:blip>
          <a:srcRect t="0" b="0" r="0" l="0"/>
          <a:stretch/>
        </p:blipFill>
        <p:spPr>
          <a:xfrm>
            <a:off y="5452864" x="5520250"/>
            <a:ext cy="3155382" cx="6977625"/>
          </a:xfrm>
          <a:prstGeom prst="rect">
            <a:avLst/>
          </a:prstGeom>
          <a:noFill/>
          <a:ln>
            <a:noFill/>
          </a:ln>
        </p:spPr>
      </p:pic>
      <p:sp>
        <p:nvSpPr>
          <p:cNvPr id="233" name="Shape 233"/>
          <p:cNvSpPr txBox="1"/>
          <p:nvPr/>
        </p:nvSpPr>
        <p:spPr>
          <a:xfrm>
            <a:off y="4300735" x="7438503"/>
            <a:ext cy="410368" cx="3456383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0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Old Optrode setup</a:t>
            </a:r>
          </a:p>
        </p:txBody>
      </p:sp>
      <p:sp>
        <p:nvSpPr>
          <p:cNvPr id="234" name="Shape 234"/>
          <p:cNvSpPr txBox="1"/>
          <p:nvPr/>
        </p:nvSpPr>
        <p:spPr>
          <a:xfrm>
            <a:off y="8642096" x="7438503"/>
            <a:ext cy="410368" cx="3456383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4863"/>
              </a:buClr>
              <a:buSzPct val="25000"/>
              <a:buFont typeface="Quattrocento"/>
              <a:buNone/>
            </a:pPr>
            <a:r>
              <a:rPr strike="noStrike" u="none" b="0" cap="none" baseline="0" sz="20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New Optrode setup</a:t>
            </a:r>
          </a:p>
        </p:txBody>
      </p:sp>
      <p:sp>
        <p:nvSpPr>
          <p:cNvPr id="235" name="Shape 235"/>
          <p:cNvSpPr txBox="1"/>
          <p:nvPr/>
        </p:nvSpPr>
        <p:spPr>
          <a:xfrm>
            <a:off y="9052465" x="12192875"/>
            <a:ext cy="410368" cx="432047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20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20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2" name="Shape 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y="2628900" x="355600"/>
            <a:ext cy="2108200" cx="12293599"/>
          </a:xfrm>
          <a:prstGeom prst="rect">
            <a:avLst/>
          </a:prstGeom>
          <a:noFill/>
          <a:ln>
            <a:noFill/>
          </a:ln>
        </p:spPr>
        <p:txBody>
          <a:bodyPr bIns="0" rIns="0" lIns="0" tIns="0" anchor="b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6400" lang="en-NZ" i="0">
                <a:solidFill>
                  <a:srgbClr val="314864"/>
                </a:solidFill>
                <a:latin typeface="Arial"/>
                <a:ea typeface="Arial"/>
                <a:cs typeface="Arial"/>
                <a:sym typeface="Arial"/>
              </a:rPr>
              <a:t>Project Overview</a:t>
            </a:r>
          </a:p>
        </p:txBody>
      </p:sp>
      <p:sp>
        <p:nvSpPr>
          <p:cNvPr id="54" name="Shape 54"/>
          <p:cNvSpPr txBox="1"/>
          <p:nvPr/>
        </p:nvSpPr>
        <p:spPr>
          <a:xfrm>
            <a:off y="9052465" x="12192875"/>
            <a:ext cy="410368" cx="432047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20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3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" name="Shape 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y="444500" x="355600"/>
            <a:ext cy="2044699" cx="12293599"/>
          </a:xfrm>
          <a:prstGeom prst="rect">
            <a:avLst/>
          </a:prstGeom>
          <a:noFill/>
          <a:ln>
            <a:noFill/>
          </a:ln>
        </p:spPr>
        <p:txBody>
          <a:bodyPr bIns="0" rIns="0" lIns="0" tIns="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6400" lang="en-NZ" i="0">
                <a:solidFill>
                  <a:srgbClr val="314864"/>
                </a:solidFill>
                <a:latin typeface="Arial"/>
                <a:ea typeface="Arial"/>
                <a:cs typeface="Arial"/>
                <a:sym typeface="Arial"/>
              </a:rPr>
              <a:t>Project Overview</a:t>
            </a:r>
          </a:p>
        </p:txBody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y="2984500" x="355600"/>
            <a:ext cy="6324600" cx="12293599"/>
          </a:xfrm>
          <a:prstGeom prst="rect">
            <a:avLst/>
          </a:prstGeom>
          <a:noFill/>
          <a:ln>
            <a:noFill/>
          </a:ln>
        </p:spPr>
        <p:txBody>
          <a:bodyPr bIns="0" rIns="0" lIns="0" tIns="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Clr>
                <a:srgbClr val="5C86B9"/>
              </a:buClr>
              <a:buSzPct val="25000"/>
              <a:buFont typeface="Quattrocento"/>
              <a:buNone/>
            </a:pPr>
            <a:r>
              <a:rPr strike="noStrike" u="none" b="0" cap="none" baseline="0" sz="3600" lang="en-NZ" i="0">
                <a:solidFill>
                  <a:srgbClr val="182431"/>
                </a:solidFill>
                <a:latin typeface="Quattrocento"/>
                <a:ea typeface="Quattrocento"/>
                <a:cs typeface="Quattrocento"/>
                <a:sym typeface="Quattrocento"/>
              </a:rPr>
              <a:t>“The Optrode is a device which captures fluorescence emitted by microorganisms, and analyses some data in real-time. LabVIEW is used to synchronise the different hardware components, and provide a user interface for control over the Optrode.”</a:t>
            </a:r>
          </a:p>
          <a:p>
            <a:pPr algn="l" rtl="0" lvl="0" marR="0" indent="0" marL="0">
              <a:spcBef>
                <a:spcPts val="4200"/>
              </a:spcBef>
              <a:buClr>
                <a:srgbClr val="5C86B9"/>
              </a:buClr>
              <a:buSzPct val="25000"/>
              <a:buFont typeface="Quattrocento"/>
              <a:buNone/>
            </a:pPr>
            <a:r>
              <a:rPr strike="noStrike" u="none" b="0" cap="none" baseline="0" sz="3200" lang="en-NZ" i="0">
                <a:solidFill>
                  <a:srgbClr val="182431"/>
                </a:solidFill>
                <a:latin typeface="Quattrocento"/>
                <a:ea typeface="Quattrocento"/>
                <a:cs typeface="Quattrocento"/>
                <a:sym typeface="Quattrocento"/>
              </a:rPr>
              <a:t>Goals of the project</a:t>
            </a:r>
          </a:p>
          <a:p>
            <a:pPr algn="l" rtl="0" lvl="1" marR="0" indent="-514350" marL="1022350">
              <a:spcBef>
                <a:spcPts val="1800"/>
              </a:spcBef>
              <a:buClr>
                <a:srgbClr val="5C86B9"/>
              </a:buClr>
              <a:buSzPct val="70000"/>
              <a:buFont typeface="Quattrocento"/>
              <a:buAutoNum type="arabicPeriod"/>
            </a:pPr>
            <a:r>
              <a:rPr strike="noStrike" u="none" b="0" cap="none" baseline="0" sz="2800" lang="en-NZ" i="0">
                <a:solidFill>
                  <a:srgbClr val="182431"/>
                </a:solidFill>
                <a:latin typeface="Quattrocento"/>
                <a:ea typeface="Quattrocento"/>
                <a:cs typeface="Quattrocento"/>
                <a:sym typeface="Quattrocento"/>
              </a:rPr>
              <a:t>Upgrade software system</a:t>
            </a:r>
          </a:p>
          <a:p>
            <a:pPr algn="l" rtl="0" lvl="1" marR="0" indent="-514350" marL="1022350">
              <a:spcBef>
                <a:spcPts val="1800"/>
              </a:spcBef>
              <a:buClr>
                <a:srgbClr val="5C86B9"/>
              </a:buClr>
              <a:buSzPct val="70000"/>
              <a:buFont typeface="Quattrocento"/>
              <a:buAutoNum type="arabicPeriod"/>
            </a:pPr>
            <a:r>
              <a:rPr strike="noStrike" u="none" b="0" cap="none" baseline="0" sz="2800" lang="en-NZ" i="0">
                <a:solidFill>
                  <a:srgbClr val="182431"/>
                </a:solidFill>
                <a:latin typeface="Quattrocento"/>
                <a:ea typeface="Quattrocento"/>
                <a:cs typeface="Quattrocento"/>
                <a:sym typeface="Quattrocento"/>
              </a:rPr>
              <a:t>Conduct usability study on the Optrode and produce a more intuitive user interface design</a:t>
            </a:r>
          </a:p>
        </p:txBody>
      </p:sp>
      <p:sp>
        <p:nvSpPr>
          <p:cNvPr id="61" name="Shape 61"/>
          <p:cNvSpPr txBox="1"/>
          <p:nvPr/>
        </p:nvSpPr>
        <p:spPr>
          <a:xfrm>
            <a:off y="9002935" x="12192875"/>
            <a:ext cy="410368" cx="432047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20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4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y="2628900" x="355600"/>
            <a:ext cy="2108200" cx="12293599"/>
          </a:xfrm>
          <a:prstGeom prst="rect">
            <a:avLst/>
          </a:prstGeom>
          <a:noFill/>
          <a:ln>
            <a:noFill/>
          </a:ln>
        </p:spPr>
        <p:txBody>
          <a:bodyPr bIns="0" rIns="0" lIns="0" tIns="0" anchor="b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6400" lang="en-NZ" i="0">
                <a:solidFill>
                  <a:srgbClr val="314864"/>
                </a:solidFill>
                <a:latin typeface="Arial"/>
                <a:ea typeface="Arial"/>
                <a:cs typeface="Arial"/>
                <a:sym typeface="Arial"/>
              </a:rPr>
              <a:t>LabVIEW</a:t>
            </a:r>
          </a:p>
        </p:txBody>
      </p:sp>
      <p:sp>
        <p:nvSpPr>
          <p:cNvPr id="67" name="Shape 67"/>
          <p:cNvSpPr txBox="1"/>
          <p:nvPr/>
        </p:nvSpPr>
        <p:spPr>
          <a:xfrm>
            <a:off y="9052465" x="12192875"/>
            <a:ext cy="410368" cx="432047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20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5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1" name="Shape 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2" name="Shape 72"/>
          <p:cNvSpPr txBox="1"/>
          <p:nvPr>
            <p:ph type="title"/>
          </p:nvPr>
        </p:nvSpPr>
        <p:spPr>
          <a:xfrm>
            <a:off y="444500" x="355600"/>
            <a:ext cy="2044699" cx="12293599"/>
          </a:xfrm>
          <a:prstGeom prst="rect">
            <a:avLst/>
          </a:prstGeom>
          <a:noFill/>
          <a:ln>
            <a:noFill/>
          </a:ln>
        </p:spPr>
        <p:txBody>
          <a:bodyPr bIns="0" rIns="0" lIns="0" tIns="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6400" lang="en-NZ" i="0">
                <a:solidFill>
                  <a:srgbClr val="314864"/>
                </a:solidFill>
                <a:latin typeface="Arial"/>
                <a:ea typeface="Arial"/>
                <a:cs typeface="Arial"/>
                <a:sym typeface="Arial"/>
              </a:rPr>
              <a:t>LabVIEW</a:t>
            </a:r>
          </a:p>
        </p:txBody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y="2860575" x="381719"/>
            <a:ext cy="4628604" cx="12293599"/>
          </a:xfrm>
          <a:prstGeom prst="rect">
            <a:avLst/>
          </a:prstGeom>
          <a:noFill/>
          <a:ln>
            <a:noFill/>
          </a:ln>
        </p:spPr>
        <p:txBody>
          <a:bodyPr bIns="0" rIns="0" lIns="0" tIns="0" anchor="ctr" anchorCtr="0">
            <a:noAutofit/>
          </a:bodyPr>
          <a:lstStyle/>
          <a:p>
            <a:pPr algn="l" rtl="0" lvl="0" marR="0" indent="-508000" marL="508000">
              <a:spcBef>
                <a:spcPts val="0"/>
              </a:spcBef>
              <a:buClr>
                <a:srgbClr val="5C86B9"/>
              </a:buClr>
              <a:buSzPct val="70000"/>
              <a:buFont typeface="Quattrocento"/>
              <a:buChar char="✤"/>
            </a:pPr>
            <a:r>
              <a:rPr strike="noStrike" u="none" b="0" cap="none" baseline="0" sz="3800" lang="en-NZ" i="0">
                <a:latin typeface="Quattrocento"/>
                <a:ea typeface="Quattrocento"/>
                <a:cs typeface="Quattrocento"/>
                <a:sym typeface="Quattrocento"/>
              </a:rPr>
              <a:t>Design and development platform</a:t>
            </a:r>
          </a:p>
          <a:p>
            <a:pPr algn="l" rtl="0" lvl="0" marR="0" indent="-508000" marL="508000">
              <a:spcBef>
                <a:spcPts val="3000"/>
              </a:spcBef>
              <a:buClr>
                <a:srgbClr val="5C86B9"/>
              </a:buClr>
              <a:buSzPct val="70000"/>
              <a:buFont typeface="Quattrocento"/>
              <a:buChar char="✤"/>
            </a:pPr>
            <a:r>
              <a:rPr strike="noStrike" u="none" b="0" cap="none" baseline="0" sz="3800" lang="en-NZ" i="0">
                <a:latin typeface="Quattrocento"/>
                <a:ea typeface="Quattrocento"/>
                <a:cs typeface="Quattrocento"/>
                <a:sym typeface="Quattrocento"/>
              </a:rPr>
              <a:t>Visual programming</a:t>
            </a:r>
          </a:p>
          <a:p>
            <a:pPr algn="l" rtl="0" lvl="0" marR="0" indent="-508000" marL="508000">
              <a:spcBef>
                <a:spcPts val="3000"/>
              </a:spcBef>
              <a:buClr>
                <a:srgbClr val="5C86B9"/>
              </a:buClr>
              <a:buSzPct val="70000"/>
              <a:buFont typeface="Quattrocento"/>
              <a:buChar char="✤"/>
            </a:pPr>
            <a:r>
              <a:rPr strike="noStrike" u="none" b="0" cap="none" baseline="0" sz="3800" lang="en-NZ" i="0">
                <a:latin typeface="Quattrocento"/>
                <a:ea typeface="Quattrocento"/>
                <a:cs typeface="Quattrocento"/>
                <a:sym typeface="Quattrocento"/>
              </a:rPr>
              <a:t>Instrument control</a:t>
            </a:r>
          </a:p>
          <a:p>
            <a:pPr algn="l" rtl="0" lvl="0" marR="0" indent="-508000" marL="508000">
              <a:spcBef>
                <a:spcPts val="3000"/>
              </a:spcBef>
              <a:buClr>
                <a:srgbClr val="5C86B9"/>
              </a:buClr>
              <a:buSzPct val="70000"/>
              <a:buFont typeface="Quattrocento"/>
              <a:buChar char="✤"/>
            </a:pPr>
            <a:r>
              <a:rPr strike="noStrike" u="none" b="0" cap="none" baseline="0" sz="3800" lang="en-NZ" i="0">
                <a:latin typeface="Quattrocento"/>
                <a:ea typeface="Quattrocento"/>
                <a:cs typeface="Quattrocento"/>
                <a:sym typeface="Quattrocento"/>
              </a:rPr>
              <a:t>Industrial automation</a:t>
            </a:r>
          </a:p>
        </p:txBody>
      </p:sp>
      <p:pic>
        <p:nvPicPr>
          <p:cNvPr id="74" name="Shape 74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4608748" x="6334694"/>
            <a:ext cy="4071258" cx="6024041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Shape 75"/>
          <p:cNvSpPr txBox="1"/>
          <p:nvPr/>
        </p:nvSpPr>
        <p:spPr>
          <a:xfrm>
            <a:off y="8692215" x="5854328"/>
            <a:ext cy="379591" cx="6984774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8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Fig 1. fully automated industrial washing machine line</a:t>
            </a:r>
          </a:p>
        </p:txBody>
      </p:sp>
      <p:sp>
        <p:nvSpPr>
          <p:cNvPr id="76" name="Shape 76"/>
          <p:cNvSpPr txBox="1"/>
          <p:nvPr/>
        </p:nvSpPr>
        <p:spPr>
          <a:xfrm>
            <a:off y="9052465" x="12192875"/>
            <a:ext cy="410368" cx="432047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20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6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0" name="Shape 8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1" name="Shape 81"/>
          <p:cNvSpPr txBox="1"/>
          <p:nvPr>
            <p:ph type="title"/>
          </p:nvPr>
        </p:nvSpPr>
        <p:spPr>
          <a:xfrm>
            <a:off y="2628900" x="355600"/>
            <a:ext cy="2108200" cx="12293599"/>
          </a:xfrm>
          <a:prstGeom prst="rect">
            <a:avLst/>
          </a:prstGeom>
          <a:noFill/>
          <a:ln>
            <a:noFill/>
          </a:ln>
        </p:spPr>
        <p:txBody>
          <a:bodyPr bIns="0" rIns="0" lIns="0" tIns="0" anchor="b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6400" lang="en-NZ" i="0">
                <a:solidFill>
                  <a:srgbClr val="314864"/>
                </a:solidFill>
                <a:latin typeface="Arial"/>
                <a:ea typeface="Arial"/>
                <a:cs typeface="Arial"/>
                <a:sym typeface="Arial"/>
              </a:rPr>
              <a:t>The Optrode</a:t>
            </a:r>
          </a:p>
        </p:txBody>
      </p:sp>
      <p:sp>
        <p:nvSpPr>
          <p:cNvPr id="82" name="Shape 82"/>
          <p:cNvSpPr txBox="1"/>
          <p:nvPr/>
        </p:nvSpPr>
        <p:spPr>
          <a:xfrm>
            <a:off y="9052465" x="12192875"/>
            <a:ext cy="410368" cx="432047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20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7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6" name="Shape 8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7" name="Shape 87"/>
          <p:cNvSpPr txBox="1"/>
          <p:nvPr>
            <p:ph type="title"/>
          </p:nvPr>
        </p:nvSpPr>
        <p:spPr>
          <a:xfrm>
            <a:off y="444500" x="355600"/>
            <a:ext cy="2044699" cx="12293599"/>
          </a:xfrm>
          <a:prstGeom prst="rect">
            <a:avLst/>
          </a:prstGeom>
          <a:noFill/>
          <a:ln>
            <a:noFill/>
          </a:ln>
        </p:spPr>
        <p:txBody>
          <a:bodyPr bIns="0" rIns="0" lIns="0" tIns="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6400" lang="en-NZ" i="0">
                <a:solidFill>
                  <a:srgbClr val="314864"/>
                </a:solidFill>
                <a:latin typeface="Arial"/>
                <a:ea typeface="Arial"/>
                <a:cs typeface="Arial"/>
                <a:sym typeface="Arial"/>
              </a:rPr>
              <a:t>The Optrode</a:t>
            </a:r>
          </a:p>
        </p:txBody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y="2860575" x="381719"/>
            <a:ext cy="5872459" cx="12293599"/>
          </a:xfrm>
          <a:prstGeom prst="rect">
            <a:avLst/>
          </a:prstGeom>
          <a:noFill/>
          <a:ln>
            <a:noFill/>
          </a:ln>
        </p:spPr>
        <p:txBody>
          <a:bodyPr bIns="0" rIns="0" lIns="0" tIns="0" anchor="ctr" anchorCtr="0">
            <a:noAutofit/>
          </a:bodyPr>
          <a:lstStyle/>
          <a:p>
            <a:pPr algn="l" rtl="0" lvl="0" marR="0" indent="-508000" marL="508000">
              <a:spcBef>
                <a:spcPts val="0"/>
              </a:spcBef>
              <a:buClr>
                <a:srgbClr val="5C86B9"/>
              </a:buClr>
              <a:buSzPct val="70000"/>
              <a:buFont typeface="Quattrocento"/>
              <a:buChar char="✤"/>
            </a:pPr>
            <a:r>
              <a:rPr strike="noStrike" u="none" b="0" cap="none" baseline="0" sz="3800" lang="en-NZ" i="0">
                <a:latin typeface="Quattrocento"/>
                <a:ea typeface="Quattrocento"/>
                <a:cs typeface="Quattrocento"/>
                <a:sym typeface="Quattrocento"/>
              </a:rPr>
              <a:t>Delivers light and receives signal through single or dual fibre optic probes</a:t>
            </a:r>
          </a:p>
          <a:p>
            <a:pPr algn="l" rtl="0" lvl="0" marR="0" indent="-508000" marL="508000">
              <a:spcBef>
                <a:spcPts val="3000"/>
              </a:spcBef>
              <a:buClr>
                <a:srgbClr val="5C86B9"/>
              </a:buClr>
              <a:buSzPct val="70000"/>
              <a:buFont typeface="Quattrocento"/>
              <a:buChar char="✤"/>
            </a:pPr>
            <a:r>
              <a:rPr strike="noStrike" u="none" b="0" cap="none" baseline="0" sz="3800" lang="en-NZ" i="0">
                <a:latin typeface="Quattrocento"/>
                <a:ea typeface="Quattrocento"/>
                <a:cs typeface="Quattrocento"/>
                <a:sym typeface="Quattrocento"/>
              </a:rPr>
              <a:t>Theoretical and industrial application</a:t>
            </a:r>
          </a:p>
          <a:p>
            <a:pPr algn="l" rtl="0" lvl="1" marR="0" indent="-508000" marL="1016000">
              <a:spcBef>
                <a:spcPts val="3000"/>
              </a:spcBef>
              <a:buClr>
                <a:srgbClr val="5C86B9"/>
              </a:buClr>
              <a:buSzPct val="70000"/>
              <a:buFont typeface="Quattrocento"/>
              <a:buChar char="✤"/>
            </a:pPr>
            <a:r>
              <a:rPr strike="noStrike" u="none" b="0" cap="none" baseline="0" sz="3200" lang="en-NZ" i="0">
                <a:latin typeface="Quattrocento"/>
                <a:ea typeface="Quattrocento"/>
                <a:cs typeface="Quattrocento"/>
                <a:sym typeface="Quattrocento"/>
              </a:rPr>
              <a:t>Microbiology: fluorescence in bacteria</a:t>
            </a:r>
          </a:p>
          <a:p>
            <a:pPr algn="l" rtl="0" lvl="1" marR="0" indent="-508000" marL="1016000">
              <a:spcBef>
                <a:spcPts val="3000"/>
              </a:spcBef>
              <a:buClr>
                <a:srgbClr val="5C86B9"/>
              </a:buClr>
              <a:buSzPct val="70000"/>
              <a:buFont typeface="Quattrocento"/>
              <a:buChar char="✤"/>
            </a:pPr>
            <a:r>
              <a:rPr strike="noStrike" u="none" b="0" cap="none" baseline="0" sz="3200" lang="en-NZ" i="0">
                <a:latin typeface="Quattrocento"/>
                <a:ea typeface="Quattrocento"/>
                <a:cs typeface="Quattrocento"/>
                <a:sym typeface="Quattrocento"/>
              </a:rPr>
              <a:t>Biomedical: cardiac activity</a:t>
            </a:r>
          </a:p>
          <a:p>
            <a:pPr algn="l" rtl="0" lvl="1" marR="0" indent="-508000" marL="1016000">
              <a:spcBef>
                <a:spcPts val="3000"/>
              </a:spcBef>
              <a:buClr>
                <a:srgbClr val="5C86B9"/>
              </a:buClr>
              <a:buSzPct val="70000"/>
              <a:buFont typeface="Quattrocento"/>
              <a:buChar char="✤"/>
            </a:pPr>
            <a:r>
              <a:rPr strike="noStrike" u="none" b="0" cap="none" baseline="0" sz="3200" lang="en-NZ" i="0">
                <a:latin typeface="Quattrocento"/>
                <a:ea typeface="Quattrocento"/>
                <a:cs typeface="Quattrocento"/>
                <a:sym typeface="Quattrocento"/>
              </a:rPr>
              <a:t>Chemical engineering: sensors for compounds or ions</a:t>
            </a:r>
          </a:p>
        </p:txBody>
      </p:sp>
      <p:sp>
        <p:nvSpPr>
          <p:cNvPr id="89" name="Shape 89"/>
          <p:cNvSpPr txBox="1"/>
          <p:nvPr/>
        </p:nvSpPr>
        <p:spPr>
          <a:xfrm>
            <a:off y="9052465" x="12192875"/>
            <a:ext cy="410368" cx="432047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20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8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3" name="Shape 9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4" name="Shape 94"/>
          <p:cNvSpPr txBox="1"/>
          <p:nvPr>
            <p:ph type="title"/>
          </p:nvPr>
        </p:nvSpPr>
        <p:spPr>
          <a:xfrm>
            <a:off y="2628900" x="355600"/>
            <a:ext cy="2108200" cx="12293599"/>
          </a:xfrm>
          <a:prstGeom prst="rect">
            <a:avLst/>
          </a:prstGeom>
          <a:noFill/>
          <a:ln>
            <a:noFill/>
          </a:ln>
        </p:spPr>
        <p:txBody>
          <a:bodyPr bIns="0" rIns="0" lIns="0" tIns="0" anchor="b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6400" lang="en-NZ" i="0">
                <a:solidFill>
                  <a:srgbClr val="314864"/>
                </a:solidFill>
                <a:latin typeface="Arial"/>
                <a:ea typeface="Arial"/>
                <a:cs typeface="Arial"/>
                <a:sym typeface="Arial"/>
              </a:rPr>
              <a:t>System Upgrade</a:t>
            </a:r>
          </a:p>
        </p:txBody>
      </p:sp>
      <p:sp>
        <p:nvSpPr>
          <p:cNvPr id="95" name="Shape 95"/>
          <p:cNvSpPr txBox="1"/>
          <p:nvPr/>
        </p:nvSpPr>
        <p:spPr>
          <a:xfrm>
            <a:off y="9021689" x="12192875"/>
            <a:ext cy="471923" cx="432047"/>
          </a:xfrm>
          <a:prstGeom prst="rect">
            <a:avLst/>
          </a:prstGeom>
          <a:noFill/>
          <a:ln>
            <a:noFill/>
          </a:ln>
        </p:spPr>
        <p:txBody>
          <a:bodyPr bIns="50800" rIns="50800" lIns="50800" tIns="50800" anchor="ctr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2400" lang="en-NZ" i="0">
                <a:solidFill>
                  <a:srgbClr val="324863"/>
                </a:solidFill>
                <a:latin typeface="Quattrocento"/>
                <a:ea typeface="Quattrocento"/>
                <a:cs typeface="Quattrocento"/>
                <a:sym typeface="Quattrocento"/>
              </a:rPr>
              <a:t>9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Editorial">
  <a:themeElements>
    <a:clrScheme name="Editorial">
      <a:dk1>
        <a:srgbClr val="324863"/>
      </a:dk1>
      <a:lt1>
        <a:srgbClr val="634D31"/>
      </a:lt1>
      <a:dk2>
        <a:srgbClr val="615F5C"/>
      </a:dk2>
      <a:lt2>
        <a:srgbClr val="D6D3CB"/>
      </a:lt2>
      <a:accent1>
        <a:srgbClr val="4D76A4"/>
      </a:accent1>
      <a:accent2>
        <a:srgbClr val="729460"/>
      </a:accent2>
      <a:accent3>
        <a:srgbClr val="D6AD40"/>
      </a:accent3>
      <a:accent4>
        <a:srgbClr val="DC7D39"/>
      </a:accent4>
      <a:accent5>
        <a:srgbClr val="C36061"/>
      </a:accent5>
      <a:accent6>
        <a:srgbClr val="7E649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