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58" r:id="rId6"/>
    <p:sldId id="261" r:id="rId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38" y="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709505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标题文本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标题文本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标题文本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标题文本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标题文本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>
                <a:latin typeface="Book Antiqua" panose="02040602050305030304" pitchFamily="18" charset="0"/>
              </a:rPr>
              <a:t>A </a:t>
            </a:r>
            <a:r>
              <a:rPr sz="4200" dirty="0" err="1">
                <a:latin typeface="Book Antiqua" panose="02040602050305030304" pitchFamily="18" charset="0"/>
              </a:rPr>
              <a:t>LabVIEW</a:t>
            </a:r>
            <a:r>
              <a:rPr sz="4200" dirty="0">
                <a:latin typeface="Book Antiqua" panose="02040602050305030304" pitchFamily="18" charset="0"/>
              </a:rPr>
              <a:t> Interface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 err="1">
                <a:solidFill>
                  <a:srgbClr val="747474"/>
                </a:solidFill>
                <a:latin typeface="Book Antiqua" panose="02040602050305030304" pitchFamily="18" charset="0"/>
              </a:rPr>
              <a:t>Rina</a:t>
            </a:r>
            <a:r>
              <a:rPr sz="2600" dirty="0">
                <a:solidFill>
                  <a:srgbClr val="747474"/>
                </a:solidFill>
                <a:latin typeface="Book Antiqua" panose="02040602050305030304" pitchFamily="18" charset="0"/>
              </a:rPr>
              <a:t> Gao   |   BTech451</a:t>
            </a:r>
          </a:p>
        </p:txBody>
      </p:sp>
      <p:pic>
        <p:nvPicPr>
          <p:cNvPr id="42" name="IMG_0175.png"/>
          <p:cNvPicPr/>
          <p:nvPr/>
        </p:nvPicPr>
        <p:blipFill>
          <a:blip r:embed="rId2">
            <a:extLst/>
          </a:blip>
          <a:srcRect b="13999"/>
          <a:stretch>
            <a:fillRect/>
          </a:stretch>
        </p:blipFill>
        <p:spPr>
          <a:xfrm>
            <a:off x="-1" y="1213476"/>
            <a:ext cx="13004801" cy="6300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G_0173.jpeg"/>
          <p:cNvPicPr/>
          <p:nvPr/>
        </p:nvPicPr>
        <p:blipFill>
          <a:blip r:embed="rId2">
            <a:extLst/>
          </a:blip>
          <a:srcRect l="78" t="105" r="62480" b="105"/>
          <a:stretch>
            <a:fillRect/>
          </a:stretch>
        </p:blipFill>
        <p:spPr>
          <a:xfrm>
            <a:off x="6502399" y="0"/>
            <a:ext cx="650240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568196" y="317632"/>
            <a:ext cx="5080001" cy="1397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>
                <a:latin typeface="Book Antiqua" panose="02040602050305030304" pitchFamily="18" charset="0"/>
              </a:rPr>
              <a:t>What is </a:t>
            </a:r>
            <a:r>
              <a:rPr sz="4200" dirty="0" err="1">
                <a:latin typeface="Book Antiqua" panose="02040602050305030304" pitchFamily="18" charset="0"/>
              </a:rPr>
              <a:t>LabVIEW</a:t>
            </a:r>
            <a:r>
              <a:rPr sz="4200" dirty="0">
                <a:latin typeface="Book Antiqua" panose="02040602050305030304" pitchFamily="18" charset="0"/>
              </a:rPr>
              <a:t>?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68196" y="2222500"/>
            <a:ext cx="5080001" cy="6667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747474"/>
                </a:solidFill>
                <a:latin typeface="Book Antiqua" panose="02040602050305030304" pitchFamily="18" charset="0"/>
              </a:rPr>
              <a:t>Visual programming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747474"/>
                </a:solidFill>
                <a:latin typeface="Book Antiqua" panose="02040602050305030304" pitchFamily="18" charset="0"/>
              </a:rPr>
              <a:t>Data acquisition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747474"/>
                </a:solidFill>
                <a:latin typeface="Book Antiqua" panose="02040602050305030304" pitchFamily="18" charset="0"/>
              </a:rPr>
              <a:t>Instrument control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747474"/>
                </a:solidFill>
                <a:latin typeface="Book Antiqua" panose="02040602050305030304" pitchFamily="18" charset="0"/>
              </a:rPr>
              <a:t>Industrial automation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 err="1">
                <a:solidFill>
                  <a:srgbClr val="747474"/>
                </a:solidFill>
                <a:latin typeface="Book Antiqua" panose="02040602050305030304" pitchFamily="18" charset="0"/>
              </a:rPr>
              <a:t>Optrode</a:t>
            </a:r>
            <a:endParaRPr sz="2600" dirty="0">
              <a:solidFill>
                <a:srgbClr val="747474"/>
              </a:solidFill>
              <a:latin typeface="Book Antiqua" panose="02040602050305030304" pitchFamily="18" charset="0"/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747474"/>
                </a:solidFill>
                <a:latin typeface="Book Antiqua" panose="02040602050305030304" pitchFamily="18" charset="0"/>
              </a:rPr>
              <a:t>Measures fluorescence in bacteria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747474"/>
                </a:solidFill>
                <a:latin typeface="Book Antiqua" panose="02040602050305030304" pitchFamily="18" charset="0"/>
              </a:rPr>
              <a:t>Biomedical and chemical engineering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G_016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8042" y="1944792"/>
            <a:ext cx="5068549" cy="3044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0170.pn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1106561" y="5570170"/>
            <a:ext cx="5091625" cy="3062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017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13168" y="1956347"/>
            <a:ext cx="5069445" cy="3021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G_017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41120" y="5570615"/>
            <a:ext cx="5121246" cy="3061714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6267543" y="3376727"/>
            <a:ext cx="455054" cy="180886"/>
          </a:xfrm>
          <a:prstGeom prst="rightArrow">
            <a:avLst>
              <a:gd name="adj1" fmla="val 13967"/>
              <a:gd name="adj2" fmla="val 157695"/>
            </a:avLst>
          </a:prstGeom>
          <a:gradFill>
            <a:gsLst>
              <a:gs pos="0">
                <a:srgbClr val="5C5C5C"/>
              </a:gs>
              <a:gs pos="100000">
                <a:srgbClr val="353535"/>
              </a:gs>
            </a:gsLst>
            <a:lin ang="5400000"/>
          </a:gradFill>
          <a:ln w="12700">
            <a:solidFill/>
            <a:miter lim="400000"/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2921676" y="1029353"/>
            <a:ext cx="146128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200"/>
            </a:lvl1pPr>
          </a:lstStyle>
          <a:p>
            <a:pPr lvl="0">
              <a:defRPr sz="1800"/>
            </a:pPr>
            <a:r>
              <a:rPr sz="4200" dirty="0">
                <a:latin typeface="Book Antiqua" panose="02040602050305030304" pitchFamily="18" charset="0"/>
              </a:rPr>
              <a:t>32bit</a:t>
            </a:r>
          </a:p>
        </p:txBody>
      </p:sp>
      <p:sp>
        <p:nvSpPr>
          <p:cNvPr id="57" name="Shape 57"/>
          <p:cNvSpPr/>
          <p:nvPr/>
        </p:nvSpPr>
        <p:spPr>
          <a:xfrm>
            <a:off x="8660614" y="1052866"/>
            <a:ext cx="148225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200"/>
            </a:lvl1pPr>
          </a:lstStyle>
          <a:p>
            <a:pPr lvl="0">
              <a:defRPr sz="1800"/>
            </a:pPr>
            <a:r>
              <a:rPr sz="4200" dirty="0">
                <a:latin typeface="Book Antiqua" panose="02040602050305030304" pitchFamily="18" charset="0"/>
              </a:rPr>
              <a:t>64bit</a:t>
            </a:r>
          </a:p>
        </p:txBody>
      </p:sp>
      <p:sp>
        <p:nvSpPr>
          <p:cNvPr id="58" name="Shape 58"/>
          <p:cNvSpPr/>
          <p:nvPr/>
        </p:nvSpPr>
        <p:spPr>
          <a:xfrm>
            <a:off x="6284671" y="7011069"/>
            <a:ext cx="455053" cy="180886"/>
          </a:xfrm>
          <a:prstGeom prst="rightArrow">
            <a:avLst>
              <a:gd name="adj1" fmla="val 13967"/>
              <a:gd name="adj2" fmla="val 157695"/>
            </a:avLst>
          </a:prstGeom>
          <a:gradFill>
            <a:gsLst>
              <a:gs pos="0">
                <a:srgbClr val="5C5C5C"/>
              </a:gs>
              <a:gs pos="100000">
                <a:srgbClr val="353535"/>
              </a:gs>
            </a:gsLst>
            <a:lin ang="5400000"/>
          </a:gradFill>
          <a:ln w="12700">
            <a:solidFill/>
            <a:miter lim="400000"/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G_0334.jpe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84798" y="696396"/>
            <a:ext cx="9444140" cy="3710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G_033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78569" y="4723063"/>
            <a:ext cx="9449665" cy="427327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890082" y="4673779"/>
            <a:ext cx="1412967" cy="1154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93" extrusionOk="0">
                <a:moveTo>
                  <a:pt x="21600" y="20083"/>
                </a:moveTo>
                <a:cubicBezTo>
                  <a:pt x="7854" y="21600"/>
                  <a:pt x="654" y="14906"/>
                  <a:pt x="0" y="0"/>
                </a:cubicBezTo>
              </a:path>
            </a:pathLst>
          </a:custGeom>
          <a:ln w="25400">
            <a:solidFill>
              <a:srgbClr val="ABABAB"/>
            </a:solidFill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63" name="Shape 63"/>
          <p:cNvSpPr/>
          <p:nvPr/>
        </p:nvSpPr>
        <p:spPr>
          <a:xfrm>
            <a:off x="1890575" y="5323928"/>
            <a:ext cx="703899" cy="981108"/>
          </a:xfrm>
          <a:prstGeom prst="rightArrow">
            <a:avLst>
              <a:gd name="adj1" fmla="val 0"/>
              <a:gd name="adj2" fmla="val 93424"/>
            </a:avLst>
          </a:prstGeom>
          <a:gradFill>
            <a:gsLst>
              <a:gs pos="0">
                <a:srgbClr val="5C5C5C"/>
              </a:gs>
              <a:gs pos="100000">
                <a:srgbClr val="353535"/>
              </a:gs>
            </a:gsLst>
            <a:lin ang="5400000"/>
          </a:gradFill>
          <a:ln w="12700">
            <a:solidFill/>
            <a:miter lim="400000"/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10227983" y="3749899"/>
            <a:ext cx="154949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>
                <a:latin typeface="Book Antiqua" panose="02040602050305030304" pitchFamily="18" charset="0"/>
              </a:rPr>
              <a:t>Old</a:t>
            </a:r>
          </a:p>
        </p:txBody>
      </p:sp>
      <p:sp>
        <p:nvSpPr>
          <p:cNvPr id="65" name="Shape 65"/>
          <p:cNvSpPr/>
          <p:nvPr/>
        </p:nvSpPr>
        <p:spPr>
          <a:xfrm>
            <a:off x="1303171" y="8360347"/>
            <a:ext cx="11818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>
                <a:latin typeface="Book Antiqua" panose="02040602050305030304" pitchFamily="18" charset="0"/>
              </a:rPr>
              <a:t>New</a:t>
            </a:r>
          </a:p>
        </p:txBody>
      </p:sp>
      <p:sp>
        <p:nvSpPr>
          <p:cNvPr id="2" name="Oval 1"/>
          <p:cNvSpPr/>
          <p:nvPr/>
        </p:nvSpPr>
        <p:spPr>
          <a:xfrm>
            <a:off x="1341556" y="1393433"/>
            <a:ext cx="1375398" cy="1152128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" name="Oval 2"/>
          <p:cNvSpPr/>
          <p:nvPr/>
        </p:nvSpPr>
        <p:spPr>
          <a:xfrm>
            <a:off x="8073457" y="1393433"/>
            <a:ext cx="2141407" cy="2446092"/>
          </a:xfrm>
          <a:prstGeom prst="ellipse">
            <a:avLst/>
          </a:prstGeom>
          <a:noFill/>
          <a:ln w="28575" cap="flat">
            <a:solidFill>
              <a:srgbClr val="00B0F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39551" y="5366374"/>
            <a:ext cx="1584176" cy="1512168"/>
          </a:xfrm>
          <a:prstGeom prst="ellipse">
            <a:avLst/>
          </a:prstGeom>
          <a:noFill/>
          <a:ln w="28575" cap="flat">
            <a:solidFill>
              <a:srgbClr val="00B0F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798544" y="4078194"/>
            <a:ext cx="936104" cy="1288180"/>
          </a:xfrm>
          <a:prstGeom prst="straightConnector1">
            <a:avLst/>
          </a:prstGeom>
          <a:noFill/>
          <a:ln w="38100" cap="flat">
            <a:solidFill>
              <a:srgbClr val="00B0F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571500" y="317628"/>
            <a:ext cx="11861800" cy="1397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>
                <a:latin typeface="Book Antiqua" panose="02040602050305030304" pitchFamily="18" charset="0"/>
              </a:rPr>
              <a:t>Project </a:t>
            </a:r>
            <a:r>
              <a:rPr sz="4200" dirty="0" smtClean="0">
                <a:latin typeface="Book Antiqua" panose="02040602050305030304" pitchFamily="18" charset="0"/>
              </a:rPr>
              <a:t>Scope</a:t>
            </a:r>
            <a:r>
              <a:rPr lang="en-NZ" sz="4200" dirty="0" smtClean="0">
                <a:latin typeface="Book Antiqua" panose="02040602050305030304" pitchFamily="18" charset="0"/>
              </a:rPr>
              <a:t> | Progress</a:t>
            </a:r>
            <a:endParaRPr sz="4200" dirty="0">
              <a:latin typeface="Book Antiqua" panose="02040602050305030304" pitchFamily="18" charset="0"/>
            </a:endParaRP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648909" y="2284512"/>
            <a:ext cx="11861801" cy="61797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747474"/>
                </a:solidFill>
                <a:latin typeface="Book Antiqua" panose="02040602050305030304" pitchFamily="18" charset="0"/>
              </a:rPr>
              <a:t>Upgrade </a:t>
            </a:r>
            <a:r>
              <a:rPr sz="3600" dirty="0">
                <a:solidFill>
                  <a:srgbClr val="747474"/>
                </a:solidFill>
                <a:latin typeface="Book Antiqua" panose="02040602050305030304" pitchFamily="18" charset="0"/>
              </a:rPr>
              <a:t>from 32-bit to 64-bit </a:t>
            </a:r>
            <a:r>
              <a:rPr lang="en-NZ" sz="3600" dirty="0" smtClean="0">
                <a:solidFill>
                  <a:srgbClr val="747474"/>
                </a:solidFill>
                <a:latin typeface="Book Antiqua" panose="02040602050305030304" pitchFamily="18" charset="0"/>
              </a:rPr>
              <a:t>[100%]</a:t>
            </a:r>
            <a:endParaRPr sz="3600" dirty="0">
              <a:solidFill>
                <a:srgbClr val="747474"/>
              </a:solidFill>
              <a:latin typeface="Book Antiqua" panose="02040602050305030304" pitchFamily="18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  <a:latin typeface="Book Antiqua" panose="02040602050305030304" pitchFamily="18" charset="0"/>
              </a:rPr>
              <a:t>Upgrade from </a:t>
            </a:r>
            <a:r>
              <a:rPr lang="en-NZ" sz="3600" dirty="0" smtClean="0">
                <a:solidFill>
                  <a:srgbClr val="747474"/>
                </a:solidFill>
                <a:latin typeface="Book Antiqua" panose="02040602050305030304" pitchFamily="18" charset="0"/>
              </a:rPr>
              <a:t>UL </a:t>
            </a:r>
            <a:r>
              <a:rPr sz="3600" dirty="0" smtClean="0">
                <a:solidFill>
                  <a:srgbClr val="747474"/>
                </a:solidFill>
                <a:latin typeface="Book Antiqua" panose="02040602050305030304" pitchFamily="18" charset="0"/>
              </a:rPr>
              <a:t>to </a:t>
            </a:r>
            <a:r>
              <a:rPr sz="3600" dirty="0" err="1">
                <a:solidFill>
                  <a:srgbClr val="747474"/>
                </a:solidFill>
                <a:latin typeface="Book Antiqua" panose="02040602050305030304" pitchFamily="18" charset="0"/>
              </a:rPr>
              <a:t>ULx</a:t>
            </a:r>
            <a:r>
              <a:rPr sz="3600" dirty="0">
                <a:solidFill>
                  <a:srgbClr val="747474"/>
                </a:solidFill>
                <a:latin typeface="Book Antiqua" panose="02040602050305030304" pitchFamily="18" charset="0"/>
              </a:rPr>
              <a:t> </a:t>
            </a:r>
            <a:r>
              <a:rPr sz="3600" dirty="0" smtClean="0">
                <a:solidFill>
                  <a:srgbClr val="747474"/>
                </a:solidFill>
                <a:latin typeface="Book Antiqua" panose="02040602050305030304" pitchFamily="18" charset="0"/>
              </a:rPr>
              <a:t>(DAQ</a:t>
            </a:r>
            <a:r>
              <a:rPr lang="en-NZ" sz="3600" dirty="0" smtClean="0">
                <a:solidFill>
                  <a:srgbClr val="747474"/>
                </a:solidFill>
                <a:latin typeface="Book Antiqua" panose="02040602050305030304" pitchFamily="18" charset="0"/>
              </a:rPr>
              <a:t> driver</a:t>
            </a:r>
            <a:r>
              <a:rPr sz="3600" dirty="0" smtClean="0">
                <a:solidFill>
                  <a:srgbClr val="747474"/>
                </a:solidFill>
                <a:latin typeface="Book Antiqua" panose="02040602050305030304" pitchFamily="18" charset="0"/>
              </a:rPr>
              <a:t>)</a:t>
            </a:r>
            <a:r>
              <a:rPr lang="en-NZ" sz="3600" dirty="0" smtClean="0">
                <a:solidFill>
                  <a:srgbClr val="747474"/>
                </a:solidFill>
                <a:latin typeface="Book Antiqua" panose="02040602050305030304" pitchFamily="18" charset="0"/>
              </a:rPr>
              <a:t> [20%]</a:t>
            </a:r>
            <a:endParaRPr sz="3600" dirty="0">
              <a:solidFill>
                <a:srgbClr val="747474"/>
              </a:solidFill>
              <a:latin typeface="Book Antiqua" panose="02040602050305030304" pitchFamily="18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  <a:latin typeface="Book Antiqua" panose="02040602050305030304" pitchFamily="18" charset="0"/>
              </a:rPr>
              <a:t>Transfer relevant </a:t>
            </a:r>
            <a:r>
              <a:rPr sz="3600" dirty="0" smtClean="0">
                <a:solidFill>
                  <a:srgbClr val="747474"/>
                </a:solidFill>
                <a:latin typeface="Book Antiqua" panose="02040602050305030304" pitchFamily="18" charset="0"/>
              </a:rPr>
              <a:t>functions</a:t>
            </a:r>
            <a:r>
              <a:rPr lang="en-NZ" sz="3600" dirty="0" smtClean="0">
                <a:solidFill>
                  <a:srgbClr val="747474"/>
                </a:solidFill>
                <a:latin typeface="Book Antiqua" panose="02040602050305030304" pitchFamily="18" charset="0"/>
              </a:rPr>
              <a:t> [20%]</a:t>
            </a:r>
            <a:endParaRPr lang="en-NZ" dirty="0">
              <a:latin typeface="Book Antiqua" panose="02040602050305030304" pitchFamily="18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NZ" sz="3600" dirty="0" smtClean="0">
                <a:solidFill>
                  <a:srgbClr val="747474"/>
                </a:solidFill>
                <a:latin typeface="Book Antiqua" panose="02040602050305030304" pitchFamily="18" charset="0"/>
              </a:rPr>
              <a:t>Add new functions (saving readings) [0%]</a:t>
            </a:r>
            <a:endParaRPr sz="3600" dirty="0">
              <a:solidFill>
                <a:srgbClr val="747474"/>
              </a:solidFill>
              <a:latin typeface="Book Antiqua" panose="02040602050305030304" pitchFamily="18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  <a:latin typeface="Book Antiqua" panose="02040602050305030304" pitchFamily="18" charset="0"/>
              </a:rPr>
              <a:t>Improve usability for front end </a:t>
            </a:r>
            <a:r>
              <a:rPr sz="3600" dirty="0" smtClean="0">
                <a:solidFill>
                  <a:srgbClr val="747474"/>
                </a:solidFill>
                <a:latin typeface="Book Antiqua" panose="02040602050305030304" pitchFamily="18" charset="0"/>
              </a:rPr>
              <a:t>view</a:t>
            </a:r>
            <a:r>
              <a:rPr lang="en-NZ" sz="3600" dirty="0" smtClean="0">
                <a:solidFill>
                  <a:srgbClr val="747474"/>
                </a:solidFill>
                <a:latin typeface="Book Antiqua" panose="02040602050305030304" pitchFamily="18" charset="0"/>
              </a:rPr>
              <a:t> [0%]</a:t>
            </a:r>
            <a:endParaRPr sz="3600" dirty="0">
              <a:solidFill>
                <a:srgbClr val="747474"/>
              </a:solidFill>
              <a:latin typeface="Book Antiqua" panose="02040602050305030304" pitchFamily="18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  <a:latin typeface="Book Antiqua" panose="02040602050305030304" pitchFamily="18" charset="0"/>
              </a:rPr>
              <a:t>Bonus: </a:t>
            </a:r>
            <a:r>
              <a:rPr sz="3600" dirty="0" err="1">
                <a:solidFill>
                  <a:srgbClr val="747474"/>
                </a:solidFill>
                <a:latin typeface="Book Antiqua" panose="02040602050305030304" pitchFamily="18" charset="0"/>
              </a:rPr>
              <a:t>LabVIEW</a:t>
            </a:r>
            <a:r>
              <a:rPr sz="3600" dirty="0">
                <a:solidFill>
                  <a:srgbClr val="747474"/>
                </a:solidFill>
                <a:latin typeface="Book Antiqua" panose="02040602050305030304" pitchFamily="18" charset="0"/>
              </a:rPr>
              <a:t> qualification test!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1270000" y="3955702"/>
            <a:ext cx="10464800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2400"/>
              </a:spcBef>
              <a:defRPr sz="9000">
                <a:solidFill>
                  <a:srgbClr val="74747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0" dirty="0">
                <a:solidFill>
                  <a:srgbClr val="747474"/>
                </a:solidFill>
                <a:latin typeface="Book Antiqua" panose="02040602050305030304" pitchFamily="18" charset="0"/>
              </a:rPr>
              <a:t>Questions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88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Avenir Roman</vt:lpstr>
      <vt:lpstr>Book Antiqua</vt:lpstr>
      <vt:lpstr>Helvetica</vt:lpstr>
      <vt:lpstr>Helvetica Neue</vt:lpstr>
      <vt:lpstr>Helvetica Neue Light</vt:lpstr>
      <vt:lpstr>ModernPortfolio</vt:lpstr>
      <vt:lpstr>A LabVIEW Interface</vt:lpstr>
      <vt:lpstr>What is LabVIEW?</vt:lpstr>
      <vt:lpstr>PowerPoint Presentation</vt:lpstr>
      <vt:lpstr>PowerPoint Presentation</vt:lpstr>
      <vt:lpstr>Project Scope | Progress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LabVIEW Interface</dc:title>
  <cp:lastModifiedBy>Rina Gao</cp:lastModifiedBy>
  <cp:revision>3</cp:revision>
  <dcterms:modified xsi:type="dcterms:W3CDTF">2014-05-06T01:09:56Z</dcterms:modified>
</cp:coreProperties>
</file>