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57" r:id="rId6"/>
    <p:sldId id="264" r:id="rId7"/>
    <p:sldId id="265" r:id="rId8"/>
    <p:sldId id="266" r:id="rId9"/>
    <p:sldId id="273" r:id="rId10"/>
    <p:sldId id="267" r:id="rId11"/>
    <p:sldId id="268" r:id="rId12"/>
    <p:sldId id="269" r:id="rId13"/>
    <p:sldId id="270" r:id="rId14"/>
    <p:sldId id="271" r:id="rId15"/>
    <p:sldId id="274" r:id="rId16"/>
    <p:sldId id="261" r:id="rId17"/>
    <p:sldId id="262" r:id="rId18"/>
    <p:sldId id="263"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1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359898"/>
            <a:ext cx="7406640" cy="1472184"/>
          </a:xfrm>
        </p:spPr>
        <p:txBody>
          <a:bodyPr anchor="b"/>
          <a:lstStyle>
            <a:lvl1pPr algn="l">
              <a:defRPr/>
            </a:lvl1pPr>
            <a:extLst/>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pPr/>
              <a:t>2013/6/4</a:t>
            </a:fld>
            <a:endParaRPr lang="zh-CN" altLang="en-US"/>
          </a:p>
        </p:txBody>
      </p:sp>
      <p:sp>
        <p:nvSpPr>
          <p:cNvPr id="20" name="页脚占位符 19"/>
          <p:cNvSpPr>
            <a:spLocks noGrp="1"/>
          </p:cNvSpPr>
          <p:nvPr>
            <p:ph type="ftr" sz="quarter" idx="11"/>
          </p:nvPr>
        </p:nvSpPr>
        <p:spPr/>
        <p:txBody>
          <a:bodyPr/>
          <a:lstStyle>
            <a:extLst/>
          </a:lstStyle>
          <a:p>
            <a:endParaRPr lang="zh-CN" altLang="en-US"/>
          </a:p>
        </p:txBody>
      </p:sp>
      <p:sp>
        <p:nvSpPr>
          <p:cNvPr id="10" name="灯片编号占位符 9"/>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8" name="椭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椭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2013/6/4</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2013/6/4</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2013/6/4</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2013/6/4</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椭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椭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2013/6/4</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pPr/>
              <a:t>2013/6/4</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530820CF-B880-4189-942D-D702A7CBA730}" type="datetimeFigureOut">
              <a:rPr lang="zh-CN" altLang="en-US" smtClean="0"/>
              <a:pPr/>
              <a:t>2013/6/4</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日期占位符 1"/>
          <p:cNvSpPr>
            <a:spLocks noGrp="1"/>
          </p:cNvSpPr>
          <p:nvPr>
            <p:ph type="dt" sz="half" idx="10"/>
          </p:nvPr>
        </p:nvSpPr>
        <p:spPr/>
        <p:txBody>
          <a:bodyPr/>
          <a:lstStyle>
            <a:extLst/>
          </a:lstStyle>
          <a:p>
            <a:fld id="{530820CF-B880-4189-942D-D702A7CBA730}" type="datetimeFigureOut">
              <a:rPr lang="zh-CN" altLang="en-US" smtClean="0"/>
              <a:pPr/>
              <a:t>2013/6/4</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2013/6/4</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2013/6/4</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椭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标题占位符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30820CF-B880-4189-942D-D702A7CBA730}" type="datetimeFigureOut">
              <a:rPr lang="zh-CN" altLang="en-US" smtClean="0"/>
              <a:pPr/>
              <a:t>2013/6/4</a:t>
            </a:fld>
            <a:endParaRPr lang="zh-CN" altLang="en-US"/>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CN" altLang="en-US"/>
          </a:p>
        </p:txBody>
      </p:sp>
      <p:sp>
        <p:nvSpPr>
          <p:cNvPr id="22" name="灯片编号占位符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C913308-F349-4B6D-A68A-DD1791B4A57B}" type="slidenum">
              <a:rPr lang="zh-CN" altLang="en-US" smtClean="0"/>
              <a:pPr/>
              <a:t>‹#›</a:t>
            </a:fld>
            <a:endParaRPr lang="zh-CN"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47664" y="1124744"/>
            <a:ext cx="7416824" cy="1368152"/>
          </a:xfrm>
        </p:spPr>
        <p:txBody>
          <a:bodyPr>
            <a:normAutofit/>
          </a:bodyPr>
          <a:lstStyle/>
          <a:p>
            <a:r>
              <a:rPr lang="en-US" altLang="zh-CN" sz="3600" dirty="0" smtClean="0"/>
              <a:t>               Smart devices to</a:t>
            </a:r>
            <a:br>
              <a:rPr lang="en-US" altLang="zh-CN" sz="3600" dirty="0" smtClean="0"/>
            </a:br>
            <a:r>
              <a:rPr lang="en-US" altLang="zh-CN" sz="3600" dirty="0" smtClean="0"/>
              <a:t> assist the conservation of biodiversity</a:t>
            </a:r>
            <a:endParaRPr lang="zh-CN" altLang="en-US" sz="3600" dirty="0"/>
          </a:p>
        </p:txBody>
      </p:sp>
      <p:sp>
        <p:nvSpPr>
          <p:cNvPr id="3" name="副标题 2"/>
          <p:cNvSpPr>
            <a:spLocks noGrp="1"/>
          </p:cNvSpPr>
          <p:nvPr>
            <p:ph type="subTitle" idx="1"/>
          </p:nvPr>
        </p:nvSpPr>
        <p:spPr>
          <a:xfrm>
            <a:off x="1432560" y="3645024"/>
            <a:ext cx="7406640" cy="1368152"/>
          </a:xfrm>
        </p:spPr>
        <p:txBody>
          <a:bodyPr/>
          <a:lstStyle/>
          <a:p>
            <a:r>
              <a:rPr lang="en-US" altLang="zh-CN" sz="2800" dirty="0" smtClean="0"/>
              <a:t>BTech 451 Project</a:t>
            </a:r>
          </a:p>
          <a:p>
            <a:r>
              <a:rPr lang="en-US" altLang="zh-CN" sz="2800" dirty="0" smtClean="0"/>
              <a:t>                -- End-of-Semester Seminar</a:t>
            </a:r>
          </a:p>
          <a:p>
            <a:endParaRPr lang="en-US" altLang="zh-CN" sz="2800" dirty="0" smtClean="0"/>
          </a:p>
          <a:p>
            <a:endParaRPr lang="en-US" altLang="zh-CN" sz="2800" dirty="0" smtClean="0"/>
          </a:p>
          <a:p>
            <a:endParaRPr lang="en-US" altLang="zh-CN" sz="2800" dirty="0" smtClean="0"/>
          </a:p>
          <a:p>
            <a:endParaRPr lang="zh-CN" altLang="en-US" dirty="0"/>
          </a:p>
        </p:txBody>
      </p:sp>
      <p:pic>
        <p:nvPicPr>
          <p:cNvPr id="4" name="图片 3" descr="捕获.PNG"/>
          <p:cNvPicPr>
            <a:picLocks noChangeAspect="1"/>
          </p:cNvPicPr>
          <p:nvPr/>
        </p:nvPicPr>
        <p:blipFill>
          <a:blip r:embed="rId2" cstate="print"/>
          <a:stretch>
            <a:fillRect/>
          </a:stretch>
        </p:blipFill>
        <p:spPr>
          <a:xfrm>
            <a:off x="2971139" y="0"/>
            <a:ext cx="6172861" cy="1052736"/>
          </a:xfrm>
          <a:prstGeom prst="rect">
            <a:avLst/>
          </a:prstGeom>
        </p:spPr>
      </p:pic>
      <p:sp>
        <p:nvSpPr>
          <p:cNvPr id="5" name="TextBox 4"/>
          <p:cNvSpPr txBox="1"/>
          <p:nvPr/>
        </p:nvSpPr>
        <p:spPr>
          <a:xfrm>
            <a:off x="5652120" y="5517232"/>
            <a:ext cx="3024336" cy="400110"/>
          </a:xfrm>
          <a:prstGeom prst="rect">
            <a:avLst/>
          </a:prstGeom>
          <a:noFill/>
        </p:spPr>
        <p:txBody>
          <a:bodyPr wrap="square" rtlCol="0">
            <a:spAutoFit/>
          </a:bodyPr>
          <a:lstStyle/>
          <a:p>
            <a:r>
              <a:rPr lang="en-US" altLang="zh-CN" sz="2000" dirty="0" smtClean="0"/>
              <a:t>Presented by Zhu Yanzhao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8064" y="1268760"/>
            <a:ext cx="3785624" cy="936104"/>
          </a:xfrm>
        </p:spPr>
        <p:txBody>
          <a:bodyPr>
            <a:normAutofit/>
          </a:bodyPr>
          <a:lstStyle/>
          <a:p>
            <a:r>
              <a:rPr lang="en-US" altLang="zh-CN" sz="3600" dirty="0" smtClean="0"/>
              <a:t>Design</a:t>
            </a:r>
            <a:endParaRPr lang="zh-CN" altLang="en-US" sz="3600" dirty="0"/>
          </a:p>
        </p:txBody>
      </p:sp>
      <p:sp>
        <p:nvSpPr>
          <p:cNvPr id="3" name="内容占位符 2"/>
          <p:cNvSpPr>
            <a:spLocks noGrp="1"/>
          </p:cNvSpPr>
          <p:nvPr>
            <p:ph idx="1"/>
          </p:nvPr>
        </p:nvSpPr>
        <p:spPr>
          <a:xfrm>
            <a:off x="5148064" y="2276872"/>
            <a:ext cx="3785624" cy="3971528"/>
          </a:xfrm>
        </p:spPr>
        <p:txBody>
          <a:bodyPr>
            <a:normAutofit lnSpcReduction="10000"/>
          </a:bodyPr>
          <a:lstStyle/>
          <a:p>
            <a:r>
              <a:rPr lang="en-US" altLang="zh-CN" sz="2200" dirty="0" smtClean="0"/>
              <a:t>Blow the picture, there is a textbox which displays “No Item Matched. Try again!”</a:t>
            </a:r>
          </a:p>
          <a:p>
            <a:r>
              <a:rPr lang="en-US" altLang="zh-CN" sz="2200" dirty="0" smtClean="0"/>
              <a:t>Two buttons</a:t>
            </a:r>
          </a:p>
          <a:p>
            <a:pPr lvl="1"/>
            <a:r>
              <a:rPr lang="en-US" altLang="zh-CN" sz="1800" dirty="0" smtClean="0"/>
              <a:t>Add New Item</a:t>
            </a:r>
          </a:p>
          <a:p>
            <a:pPr lvl="1"/>
            <a:r>
              <a:rPr lang="en-US" altLang="zh-CN" sz="1800" dirty="0" smtClean="0"/>
              <a:t>Take New</a:t>
            </a:r>
          </a:p>
          <a:p>
            <a:r>
              <a:rPr lang="en-US" altLang="zh-CN" sz="2200" dirty="0" smtClean="0"/>
              <a:t>Client can consider finding new item and add it to the database.</a:t>
            </a:r>
          </a:p>
          <a:p>
            <a:r>
              <a:rPr lang="en-US" altLang="zh-CN" sz="2200" dirty="0" smtClean="0"/>
              <a:t>Return to taking picture page and try to match again.</a:t>
            </a:r>
          </a:p>
          <a:p>
            <a:endParaRPr lang="zh-CN" altLang="en-US" sz="2200" dirty="0"/>
          </a:p>
        </p:txBody>
      </p:sp>
      <p:pic>
        <p:nvPicPr>
          <p:cNvPr id="4" name="图片 3" descr="捕获.PNG"/>
          <p:cNvPicPr>
            <a:picLocks noChangeAspect="1"/>
          </p:cNvPicPr>
          <p:nvPr/>
        </p:nvPicPr>
        <p:blipFill>
          <a:blip r:embed="rId2" cstate="print"/>
          <a:stretch>
            <a:fillRect/>
          </a:stretch>
        </p:blipFill>
        <p:spPr>
          <a:xfrm>
            <a:off x="2971139" y="0"/>
            <a:ext cx="6172861" cy="1052736"/>
          </a:xfrm>
          <a:prstGeom prst="rect">
            <a:avLst/>
          </a:prstGeom>
        </p:spPr>
      </p:pic>
      <p:pic>
        <p:nvPicPr>
          <p:cNvPr id="5" name="图片 4" descr="IMG_20130604_012249.jpg"/>
          <p:cNvPicPr>
            <a:picLocks noChangeAspect="1"/>
          </p:cNvPicPr>
          <p:nvPr/>
        </p:nvPicPr>
        <p:blipFill>
          <a:blip r:embed="rId3" cstate="print"/>
          <a:stretch>
            <a:fillRect/>
          </a:stretch>
        </p:blipFill>
        <p:spPr>
          <a:xfrm>
            <a:off x="1259632" y="1268760"/>
            <a:ext cx="3816424" cy="537321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8064" y="1268760"/>
            <a:ext cx="3785624" cy="936104"/>
          </a:xfrm>
        </p:spPr>
        <p:txBody>
          <a:bodyPr>
            <a:normAutofit/>
          </a:bodyPr>
          <a:lstStyle/>
          <a:p>
            <a:r>
              <a:rPr lang="en-US" altLang="zh-CN" sz="3600" dirty="0" smtClean="0"/>
              <a:t>Design</a:t>
            </a:r>
            <a:endParaRPr lang="zh-CN" altLang="en-US" sz="3600" dirty="0"/>
          </a:p>
        </p:txBody>
      </p:sp>
      <p:sp>
        <p:nvSpPr>
          <p:cNvPr id="3" name="内容占位符 2"/>
          <p:cNvSpPr>
            <a:spLocks noGrp="1"/>
          </p:cNvSpPr>
          <p:nvPr>
            <p:ph idx="1"/>
          </p:nvPr>
        </p:nvSpPr>
        <p:spPr>
          <a:xfrm>
            <a:off x="5148064" y="2276872"/>
            <a:ext cx="3785624" cy="3971528"/>
          </a:xfrm>
        </p:spPr>
        <p:txBody>
          <a:bodyPr>
            <a:normAutofit/>
          </a:bodyPr>
          <a:lstStyle/>
          <a:p>
            <a:r>
              <a:rPr lang="en-US" altLang="zh-CN" sz="1800" dirty="0" smtClean="0"/>
              <a:t>When clicked to add new item, picture will upload automatically.</a:t>
            </a:r>
          </a:p>
          <a:p>
            <a:r>
              <a:rPr lang="en-US" altLang="zh-CN" sz="1800" dirty="0" smtClean="0"/>
              <a:t>User can take more picture if required.</a:t>
            </a:r>
          </a:p>
          <a:p>
            <a:r>
              <a:rPr lang="en-US" altLang="zh-CN" sz="1800" dirty="0" smtClean="0"/>
              <a:t>User can enter location by hand, or get location from GPS.</a:t>
            </a:r>
          </a:p>
          <a:p>
            <a:r>
              <a:rPr lang="en-US" altLang="zh-CN" sz="1800" dirty="0" smtClean="0"/>
              <a:t>User can enter time by hand, or get time from system.</a:t>
            </a:r>
          </a:p>
          <a:p>
            <a:r>
              <a:rPr lang="en-US" altLang="zh-CN" sz="1800" dirty="0" smtClean="0"/>
              <a:t>Rest of the information will be filled as required.</a:t>
            </a:r>
          </a:p>
          <a:p>
            <a:r>
              <a:rPr lang="en-US" altLang="zh-CN" sz="1800" dirty="0" smtClean="0"/>
              <a:t>Click submit button to  upload and store data to the database.</a:t>
            </a:r>
            <a:endParaRPr lang="zh-CN" altLang="en-US" sz="1800" dirty="0"/>
          </a:p>
        </p:txBody>
      </p:sp>
      <p:pic>
        <p:nvPicPr>
          <p:cNvPr id="4" name="图片 3" descr="捕获.PNG"/>
          <p:cNvPicPr>
            <a:picLocks noChangeAspect="1"/>
          </p:cNvPicPr>
          <p:nvPr/>
        </p:nvPicPr>
        <p:blipFill>
          <a:blip r:embed="rId2" cstate="print"/>
          <a:stretch>
            <a:fillRect/>
          </a:stretch>
        </p:blipFill>
        <p:spPr>
          <a:xfrm>
            <a:off x="2971139" y="0"/>
            <a:ext cx="6172861" cy="1052736"/>
          </a:xfrm>
          <a:prstGeom prst="rect">
            <a:avLst/>
          </a:prstGeom>
        </p:spPr>
      </p:pic>
      <p:pic>
        <p:nvPicPr>
          <p:cNvPr id="5" name="图片 4" descr="IMG_20130604_012331.jpg"/>
          <p:cNvPicPr>
            <a:picLocks noChangeAspect="1"/>
          </p:cNvPicPr>
          <p:nvPr/>
        </p:nvPicPr>
        <p:blipFill>
          <a:blip r:embed="rId3" cstate="print"/>
          <a:stretch>
            <a:fillRect/>
          </a:stretch>
        </p:blipFill>
        <p:spPr>
          <a:xfrm>
            <a:off x="1187624" y="1196752"/>
            <a:ext cx="3960440" cy="544522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8064" y="1268760"/>
            <a:ext cx="3785624" cy="936104"/>
          </a:xfrm>
        </p:spPr>
        <p:txBody>
          <a:bodyPr>
            <a:normAutofit/>
          </a:bodyPr>
          <a:lstStyle/>
          <a:p>
            <a:r>
              <a:rPr lang="en-US" altLang="zh-CN" sz="3600" dirty="0" smtClean="0"/>
              <a:t>Design</a:t>
            </a:r>
            <a:endParaRPr lang="zh-CN" altLang="en-US" sz="3600" dirty="0"/>
          </a:p>
        </p:txBody>
      </p:sp>
      <p:sp>
        <p:nvSpPr>
          <p:cNvPr id="3" name="内容占位符 2"/>
          <p:cNvSpPr>
            <a:spLocks noGrp="1"/>
          </p:cNvSpPr>
          <p:nvPr>
            <p:ph idx="1"/>
          </p:nvPr>
        </p:nvSpPr>
        <p:spPr>
          <a:xfrm>
            <a:off x="5148064" y="2276872"/>
            <a:ext cx="3785624" cy="3971528"/>
          </a:xfrm>
        </p:spPr>
        <p:txBody>
          <a:bodyPr>
            <a:normAutofit/>
          </a:bodyPr>
          <a:lstStyle/>
          <a:p>
            <a:r>
              <a:rPr lang="en-US" altLang="zh-CN" sz="2200" dirty="0" smtClean="0"/>
              <a:t>This page is My Collection.</a:t>
            </a:r>
          </a:p>
          <a:p>
            <a:r>
              <a:rPr lang="en-US" altLang="zh-CN" sz="2200" dirty="0" smtClean="0"/>
              <a:t>Firstly, main screen will display “You haven’t signed in yet. If you want to see your collection, please sign in first”.</a:t>
            </a:r>
          </a:p>
          <a:p>
            <a:r>
              <a:rPr lang="en-US" altLang="zh-CN" sz="2200" dirty="0" smtClean="0"/>
              <a:t>On the top-right corner,  there is a “Sign In” button to allow client to log in.</a:t>
            </a:r>
            <a:endParaRPr lang="zh-CN" altLang="en-US" sz="2200" dirty="0"/>
          </a:p>
        </p:txBody>
      </p:sp>
      <p:pic>
        <p:nvPicPr>
          <p:cNvPr id="4" name="图片 3" descr="捕获.PNG"/>
          <p:cNvPicPr>
            <a:picLocks noChangeAspect="1"/>
          </p:cNvPicPr>
          <p:nvPr/>
        </p:nvPicPr>
        <p:blipFill>
          <a:blip r:embed="rId2" cstate="print"/>
          <a:stretch>
            <a:fillRect/>
          </a:stretch>
        </p:blipFill>
        <p:spPr>
          <a:xfrm>
            <a:off x="2971139" y="0"/>
            <a:ext cx="6172861" cy="1052736"/>
          </a:xfrm>
          <a:prstGeom prst="rect">
            <a:avLst/>
          </a:prstGeom>
        </p:spPr>
      </p:pic>
      <p:pic>
        <p:nvPicPr>
          <p:cNvPr id="5" name="图片 4" descr="IMG_20130604_012416.jpg"/>
          <p:cNvPicPr>
            <a:picLocks noChangeAspect="1"/>
          </p:cNvPicPr>
          <p:nvPr/>
        </p:nvPicPr>
        <p:blipFill>
          <a:blip r:embed="rId3" cstate="print"/>
          <a:stretch>
            <a:fillRect/>
          </a:stretch>
        </p:blipFill>
        <p:spPr>
          <a:xfrm>
            <a:off x="1259632" y="1196752"/>
            <a:ext cx="3888432" cy="5400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8064" y="1268760"/>
            <a:ext cx="3785624" cy="936104"/>
          </a:xfrm>
        </p:spPr>
        <p:txBody>
          <a:bodyPr>
            <a:normAutofit/>
          </a:bodyPr>
          <a:lstStyle/>
          <a:p>
            <a:r>
              <a:rPr lang="en-US" altLang="zh-CN" sz="3600" dirty="0" smtClean="0"/>
              <a:t>Design</a:t>
            </a:r>
            <a:endParaRPr lang="zh-CN" altLang="en-US" sz="3600" dirty="0"/>
          </a:p>
        </p:txBody>
      </p:sp>
      <p:sp>
        <p:nvSpPr>
          <p:cNvPr id="3" name="内容占位符 2"/>
          <p:cNvSpPr>
            <a:spLocks noGrp="1"/>
          </p:cNvSpPr>
          <p:nvPr>
            <p:ph idx="1"/>
          </p:nvPr>
        </p:nvSpPr>
        <p:spPr>
          <a:xfrm>
            <a:off x="5148064" y="2276872"/>
            <a:ext cx="3785624" cy="3971528"/>
          </a:xfrm>
        </p:spPr>
        <p:txBody>
          <a:bodyPr>
            <a:normAutofit lnSpcReduction="10000"/>
          </a:bodyPr>
          <a:lstStyle/>
          <a:p>
            <a:r>
              <a:rPr lang="en-US" altLang="zh-CN" sz="2200" dirty="0" smtClean="0"/>
              <a:t>Sign-in page</a:t>
            </a:r>
          </a:p>
          <a:p>
            <a:r>
              <a:rPr lang="en-US" altLang="zh-CN" sz="2200" dirty="0" smtClean="0"/>
              <a:t>User can enter user name by hand, if client has entered once, he could find his user name in drop-down list.</a:t>
            </a:r>
          </a:p>
          <a:p>
            <a:r>
              <a:rPr lang="en-US" altLang="zh-CN" sz="2200" dirty="0" smtClean="0"/>
              <a:t>User can enter password to sign in.</a:t>
            </a:r>
          </a:p>
          <a:p>
            <a:r>
              <a:rPr lang="en-US" altLang="zh-CN" sz="2200" dirty="0" smtClean="0"/>
              <a:t>Two buttons</a:t>
            </a:r>
          </a:p>
          <a:p>
            <a:pPr lvl="1"/>
            <a:r>
              <a:rPr lang="en-US" altLang="zh-CN" sz="1800" dirty="0" smtClean="0"/>
              <a:t>Register</a:t>
            </a:r>
          </a:p>
          <a:p>
            <a:pPr lvl="1"/>
            <a:r>
              <a:rPr lang="en-US" altLang="zh-CN" sz="1800" dirty="0" smtClean="0"/>
              <a:t>Sign in</a:t>
            </a:r>
          </a:p>
          <a:p>
            <a:r>
              <a:rPr lang="en-US" altLang="zh-CN" sz="2200" dirty="0" smtClean="0"/>
              <a:t>User can </a:t>
            </a:r>
            <a:r>
              <a:rPr lang="en-US" altLang="zh-CN" sz="2200" dirty="0" smtClean="0"/>
              <a:t>register.</a:t>
            </a:r>
            <a:endParaRPr lang="zh-CN" altLang="en-US" sz="2200" dirty="0"/>
          </a:p>
        </p:txBody>
      </p:sp>
      <p:pic>
        <p:nvPicPr>
          <p:cNvPr id="4" name="图片 3" descr="捕获.PNG"/>
          <p:cNvPicPr>
            <a:picLocks noChangeAspect="1"/>
          </p:cNvPicPr>
          <p:nvPr/>
        </p:nvPicPr>
        <p:blipFill>
          <a:blip r:embed="rId2" cstate="print"/>
          <a:stretch>
            <a:fillRect/>
          </a:stretch>
        </p:blipFill>
        <p:spPr>
          <a:xfrm>
            <a:off x="2971139" y="0"/>
            <a:ext cx="6172861" cy="1052736"/>
          </a:xfrm>
          <a:prstGeom prst="rect">
            <a:avLst/>
          </a:prstGeom>
        </p:spPr>
      </p:pic>
      <p:pic>
        <p:nvPicPr>
          <p:cNvPr id="5" name="图片 4" descr="IMG_20130604_012459.jpg"/>
          <p:cNvPicPr>
            <a:picLocks noChangeAspect="1"/>
          </p:cNvPicPr>
          <p:nvPr/>
        </p:nvPicPr>
        <p:blipFill>
          <a:blip r:embed="rId3" cstate="print"/>
          <a:stretch>
            <a:fillRect/>
          </a:stretch>
        </p:blipFill>
        <p:spPr>
          <a:xfrm>
            <a:off x="1187624" y="1196752"/>
            <a:ext cx="3960440" cy="544522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8064" y="1268760"/>
            <a:ext cx="3785624" cy="936104"/>
          </a:xfrm>
        </p:spPr>
        <p:txBody>
          <a:bodyPr>
            <a:normAutofit/>
          </a:bodyPr>
          <a:lstStyle/>
          <a:p>
            <a:r>
              <a:rPr lang="en-US" altLang="zh-CN" sz="3600" dirty="0" smtClean="0"/>
              <a:t>Design</a:t>
            </a:r>
            <a:endParaRPr lang="zh-CN" altLang="en-US" sz="3600" dirty="0"/>
          </a:p>
        </p:txBody>
      </p:sp>
      <p:sp>
        <p:nvSpPr>
          <p:cNvPr id="3" name="内容占位符 2"/>
          <p:cNvSpPr>
            <a:spLocks noGrp="1"/>
          </p:cNvSpPr>
          <p:nvPr>
            <p:ph idx="1"/>
          </p:nvPr>
        </p:nvSpPr>
        <p:spPr>
          <a:xfrm>
            <a:off x="5148064" y="2276872"/>
            <a:ext cx="3785624" cy="3971528"/>
          </a:xfrm>
        </p:spPr>
        <p:txBody>
          <a:bodyPr>
            <a:normAutofit/>
          </a:bodyPr>
          <a:lstStyle/>
          <a:p>
            <a:r>
              <a:rPr lang="en-US" altLang="zh-CN" sz="2200" dirty="0" smtClean="0"/>
              <a:t>User name will be displayed on the top.</a:t>
            </a:r>
          </a:p>
          <a:p>
            <a:r>
              <a:rPr lang="en-US" altLang="zh-CN" sz="2200" dirty="0" smtClean="0"/>
              <a:t>All species will appear in the list view.</a:t>
            </a:r>
          </a:p>
          <a:p>
            <a:r>
              <a:rPr lang="en-US" altLang="zh-CN" sz="2200" dirty="0" smtClean="0"/>
              <a:t>Can click each item to view the detail information.</a:t>
            </a:r>
          </a:p>
          <a:p>
            <a:r>
              <a:rPr lang="en-US" altLang="zh-CN" sz="2200" dirty="0" smtClean="0"/>
              <a:t>And adding time will be listed.</a:t>
            </a:r>
            <a:endParaRPr lang="zh-CN" altLang="en-US" sz="2200" dirty="0"/>
          </a:p>
        </p:txBody>
      </p:sp>
      <p:pic>
        <p:nvPicPr>
          <p:cNvPr id="4" name="图片 3" descr="捕获.PNG"/>
          <p:cNvPicPr>
            <a:picLocks noChangeAspect="1"/>
          </p:cNvPicPr>
          <p:nvPr/>
        </p:nvPicPr>
        <p:blipFill>
          <a:blip r:embed="rId2" cstate="print"/>
          <a:stretch>
            <a:fillRect/>
          </a:stretch>
        </p:blipFill>
        <p:spPr>
          <a:xfrm>
            <a:off x="2971139" y="0"/>
            <a:ext cx="6172861" cy="1052736"/>
          </a:xfrm>
          <a:prstGeom prst="rect">
            <a:avLst/>
          </a:prstGeom>
        </p:spPr>
      </p:pic>
      <p:pic>
        <p:nvPicPr>
          <p:cNvPr id="6" name="图片 5" descr="IMG_20130604_012534.jpg"/>
          <p:cNvPicPr>
            <a:picLocks noChangeAspect="1"/>
          </p:cNvPicPr>
          <p:nvPr/>
        </p:nvPicPr>
        <p:blipFill>
          <a:blip r:embed="rId3" cstate="print"/>
          <a:stretch>
            <a:fillRect/>
          </a:stretch>
        </p:blipFill>
        <p:spPr>
          <a:xfrm>
            <a:off x="1331640" y="1196752"/>
            <a:ext cx="3816424" cy="544522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8064" y="1268760"/>
            <a:ext cx="3785624" cy="936104"/>
          </a:xfrm>
        </p:spPr>
        <p:txBody>
          <a:bodyPr>
            <a:normAutofit/>
          </a:bodyPr>
          <a:lstStyle/>
          <a:p>
            <a:r>
              <a:rPr lang="en-US" altLang="zh-CN" sz="3600" dirty="0" smtClean="0"/>
              <a:t>Design</a:t>
            </a:r>
            <a:endParaRPr lang="zh-CN" altLang="en-US" sz="3600" dirty="0"/>
          </a:p>
        </p:txBody>
      </p:sp>
      <p:sp>
        <p:nvSpPr>
          <p:cNvPr id="3" name="内容占位符 2"/>
          <p:cNvSpPr>
            <a:spLocks noGrp="1"/>
          </p:cNvSpPr>
          <p:nvPr>
            <p:ph idx="1"/>
          </p:nvPr>
        </p:nvSpPr>
        <p:spPr>
          <a:xfrm>
            <a:off x="5148064" y="2276872"/>
            <a:ext cx="3785624" cy="3971528"/>
          </a:xfrm>
        </p:spPr>
        <p:txBody>
          <a:bodyPr>
            <a:normAutofit/>
          </a:bodyPr>
          <a:lstStyle/>
          <a:p>
            <a:r>
              <a:rPr lang="en-US" altLang="zh-CN" sz="2200" dirty="0" smtClean="0"/>
              <a:t>Options page</a:t>
            </a:r>
          </a:p>
          <a:p>
            <a:r>
              <a:rPr lang="en-US" altLang="zh-CN" sz="2200" dirty="0" smtClean="0"/>
              <a:t>Get location</a:t>
            </a:r>
          </a:p>
          <a:p>
            <a:r>
              <a:rPr lang="en-US" altLang="zh-CN" sz="2200" dirty="0" smtClean="0"/>
              <a:t>See database information</a:t>
            </a:r>
          </a:p>
          <a:p>
            <a:pPr lvl="1"/>
            <a:r>
              <a:rPr lang="en-US" altLang="zh-CN" sz="1800" dirty="0" smtClean="0"/>
              <a:t>The number of species in database.</a:t>
            </a:r>
          </a:p>
          <a:p>
            <a:r>
              <a:rPr lang="en-US" altLang="zh-CN" sz="2200" dirty="0" smtClean="0"/>
              <a:t>See application information, such as version.  Allow client to update to latest version.</a:t>
            </a:r>
          </a:p>
          <a:p>
            <a:r>
              <a:rPr lang="en-US" altLang="zh-CN" sz="2200" dirty="0" smtClean="0"/>
              <a:t>New button can be added.</a:t>
            </a:r>
          </a:p>
        </p:txBody>
      </p:sp>
      <p:pic>
        <p:nvPicPr>
          <p:cNvPr id="4" name="图片 3" descr="捕获.PNG"/>
          <p:cNvPicPr>
            <a:picLocks noChangeAspect="1"/>
          </p:cNvPicPr>
          <p:nvPr/>
        </p:nvPicPr>
        <p:blipFill>
          <a:blip r:embed="rId2" cstate="print"/>
          <a:stretch>
            <a:fillRect/>
          </a:stretch>
        </p:blipFill>
        <p:spPr>
          <a:xfrm>
            <a:off x="2971139" y="0"/>
            <a:ext cx="6172861" cy="1052736"/>
          </a:xfrm>
          <a:prstGeom prst="rect">
            <a:avLst/>
          </a:prstGeom>
        </p:spPr>
      </p:pic>
      <p:pic>
        <p:nvPicPr>
          <p:cNvPr id="5" name="图片 4" descr="IMG_20130604_012559.jpg"/>
          <p:cNvPicPr>
            <a:picLocks noChangeAspect="1"/>
          </p:cNvPicPr>
          <p:nvPr/>
        </p:nvPicPr>
        <p:blipFill>
          <a:blip r:embed="rId3" cstate="print"/>
          <a:stretch>
            <a:fillRect/>
          </a:stretch>
        </p:blipFill>
        <p:spPr>
          <a:xfrm>
            <a:off x="1331640" y="1196752"/>
            <a:ext cx="3816424" cy="537321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5608" y="1196752"/>
            <a:ext cx="7498080" cy="864096"/>
          </a:xfrm>
        </p:spPr>
        <p:txBody>
          <a:bodyPr>
            <a:normAutofit/>
          </a:bodyPr>
          <a:lstStyle/>
          <a:p>
            <a:pPr algn="ctr"/>
            <a:r>
              <a:rPr lang="en-US" altLang="zh-CN" sz="3600" dirty="0" smtClean="0"/>
              <a:t>Development Tool</a:t>
            </a:r>
            <a:endParaRPr lang="zh-CN" altLang="en-US" sz="3600" dirty="0"/>
          </a:p>
        </p:txBody>
      </p:sp>
      <p:sp>
        <p:nvSpPr>
          <p:cNvPr id="3" name="内容占位符 2"/>
          <p:cNvSpPr>
            <a:spLocks noGrp="1"/>
          </p:cNvSpPr>
          <p:nvPr>
            <p:ph idx="1"/>
          </p:nvPr>
        </p:nvSpPr>
        <p:spPr>
          <a:xfrm>
            <a:off x="1435608" y="2060848"/>
            <a:ext cx="7498080" cy="4187552"/>
          </a:xfrm>
        </p:spPr>
        <p:txBody>
          <a:bodyPr>
            <a:normAutofit/>
          </a:bodyPr>
          <a:lstStyle/>
          <a:p>
            <a:pPr>
              <a:buNone/>
            </a:pPr>
            <a:r>
              <a:rPr lang="en-US" altLang="zh-CN" sz="2200" dirty="0" smtClean="0">
                <a:sym typeface="Wingdings 2"/>
              </a:rPr>
              <a:t></a:t>
            </a:r>
            <a:r>
              <a:rPr lang="en-US" altLang="zh-CN" sz="2200" dirty="0" smtClean="0"/>
              <a:t>Java SE JDK                         </a:t>
            </a:r>
            <a:r>
              <a:rPr lang="en-US" altLang="zh-CN" sz="2200" dirty="0" smtClean="0">
                <a:sym typeface="Wingdings 2"/>
              </a:rPr>
              <a:t></a:t>
            </a:r>
            <a:r>
              <a:rPr lang="en-US" altLang="zh-CN" sz="2200" dirty="0" smtClean="0"/>
              <a:t> Android SDK</a:t>
            </a:r>
          </a:p>
          <a:p>
            <a:pPr>
              <a:buNone/>
            </a:pPr>
            <a:endParaRPr lang="en-US" altLang="zh-CN" sz="2200" dirty="0" smtClean="0"/>
          </a:p>
          <a:p>
            <a:pPr>
              <a:buNone/>
            </a:pPr>
            <a:endParaRPr lang="en-US" altLang="zh-CN" sz="2200" dirty="0" smtClean="0"/>
          </a:p>
          <a:p>
            <a:pPr>
              <a:buNone/>
            </a:pPr>
            <a:endParaRPr lang="en-US" altLang="zh-CN" sz="2200" dirty="0" smtClean="0"/>
          </a:p>
          <a:p>
            <a:endParaRPr lang="en-US" altLang="zh-CN" sz="2200" dirty="0" smtClean="0"/>
          </a:p>
          <a:p>
            <a:pPr>
              <a:buNone/>
            </a:pPr>
            <a:r>
              <a:rPr lang="en-US" altLang="zh-CN" sz="2200" dirty="0" smtClean="0">
                <a:sym typeface="Wingdings 2"/>
              </a:rPr>
              <a:t></a:t>
            </a:r>
            <a:r>
              <a:rPr lang="en-US" altLang="zh-CN" sz="2200" dirty="0" smtClean="0"/>
              <a:t>Eclipse                                </a:t>
            </a:r>
            <a:r>
              <a:rPr lang="en-US" altLang="zh-CN" sz="2200" dirty="0" smtClean="0">
                <a:sym typeface="Wingdings 2"/>
              </a:rPr>
              <a:t></a:t>
            </a:r>
            <a:r>
              <a:rPr lang="en-US" altLang="zh-CN" sz="2200" dirty="0" smtClean="0"/>
              <a:t> Samsung Nexus                  </a:t>
            </a:r>
          </a:p>
        </p:txBody>
      </p:sp>
      <p:pic>
        <p:nvPicPr>
          <p:cNvPr id="4" name="图片 3" descr="捕获.PNG"/>
          <p:cNvPicPr>
            <a:picLocks noChangeAspect="1"/>
          </p:cNvPicPr>
          <p:nvPr/>
        </p:nvPicPr>
        <p:blipFill>
          <a:blip r:embed="rId2" cstate="print"/>
          <a:stretch>
            <a:fillRect/>
          </a:stretch>
        </p:blipFill>
        <p:spPr>
          <a:xfrm>
            <a:off x="2971139" y="0"/>
            <a:ext cx="6172861" cy="1052736"/>
          </a:xfrm>
          <a:prstGeom prst="rect">
            <a:avLst/>
          </a:prstGeom>
        </p:spPr>
      </p:pic>
      <p:pic>
        <p:nvPicPr>
          <p:cNvPr id="6" name="图片 5" descr="u=684200148,2022722360&amp;fm=21&amp;gp=0.jpg"/>
          <p:cNvPicPr>
            <a:picLocks noChangeAspect="1"/>
          </p:cNvPicPr>
          <p:nvPr/>
        </p:nvPicPr>
        <p:blipFill>
          <a:blip r:embed="rId3" cstate="print"/>
          <a:stretch>
            <a:fillRect/>
          </a:stretch>
        </p:blipFill>
        <p:spPr>
          <a:xfrm>
            <a:off x="1835696" y="2564904"/>
            <a:ext cx="1905000" cy="1428750"/>
          </a:xfrm>
          <a:prstGeom prst="rect">
            <a:avLst/>
          </a:prstGeom>
        </p:spPr>
      </p:pic>
      <p:pic>
        <p:nvPicPr>
          <p:cNvPr id="7" name="图片 6" descr="u=376951261,1990080544&amp;fm=21&amp;gp=0.jpg"/>
          <p:cNvPicPr>
            <a:picLocks noChangeAspect="1"/>
          </p:cNvPicPr>
          <p:nvPr/>
        </p:nvPicPr>
        <p:blipFill>
          <a:blip r:embed="rId4" cstate="print"/>
          <a:stretch>
            <a:fillRect/>
          </a:stretch>
        </p:blipFill>
        <p:spPr>
          <a:xfrm>
            <a:off x="2123728" y="4869160"/>
            <a:ext cx="1584176" cy="1368152"/>
          </a:xfrm>
          <a:prstGeom prst="rect">
            <a:avLst/>
          </a:prstGeom>
        </p:spPr>
      </p:pic>
      <p:pic>
        <p:nvPicPr>
          <p:cNvPr id="8" name="图片 7" descr="u=4259637434,2983962804&amp;fm=21&amp;gp=0.jpg"/>
          <p:cNvPicPr>
            <a:picLocks noChangeAspect="1"/>
          </p:cNvPicPr>
          <p:nvPr/>
        </p:nvPicPr>
        <p:blipFill>
          <a:blip r:embed="rId5" cstate="print"/>
          <a:stretch>
            <a:fillRect/>
          </a:stretch>
        </p:blipFill>
        <p:spPr>
          <a:xfrm>
            <a:off x="5508104" y="2564904"/>
            <a:ext cx="1543050" cy="1428750"/>
          </a:xfrm>
          <a:prstGeom prst="rect">
            <a:avLst/>
          </a:prstGeom>
        </p:spPr>
      </p:pic>
      <p:pic>
        <p:nvPicPr>
          <p:cNvPr id="9" name="图片 8" descr="Samsung_GalaxyNexus_lg.jpg"/>
          <p:cNvPicPr>
            <a:picLocks noChangeAspect="1"/>
          </p:cNvPicPr>
          <p:nvPr/>
        </p:nvPicPr>
        <p:blipFill>
          <a:blip r:embed="rId6" cstate="print"/>
          <a:stretch>
            <a:fillRect/>
          </a:stretch>
        </p:blipFill>
        <p:spPr>
          <a:xfrm>
            <a:off x="4932040" y="4509120"/>
            <a:ext cx="2880320" cy="208823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5608" y="1124744"/>
            <a:ext cx="7498080" cy="864096"/>
          </a:xfrm>
        </p:spPr>
        <p:txBody>
          <a:bodyPr>
            <a:normAutofit/>
          </a:bodyPr>
          <a:lstStyle/>
          <a:p>
            <a:pPr algn="ctr"/>
            <a:r>
              <a:rPr lang="en-US" altLang="zh-CN" sz="3600" dirty="0" smtClean="0"/>
              <a:t>Project Plan</a:t>
            </a:r>
            <a:endParaRPr lang="zh-CN" altLang="en-US" sz="3600" dirty="0"/>
          </a:p>
        </p:txBody>
      </p:sp>
      <p:sp>
        <p:nvSpPr>
          <p:cNvPr id="3" name="内容占位符 2"/>
          <p:cNvSpPr>
            <a:spLocks noGrp="1"/>
          </p:cNvSpPr>
          <p:nvPr>
            <p:ph idx="1"/>
          </p:nvPr>
        </p:nvSpPr>
        <p:spPr>
          <a:xfrm>
            <a:off x="1435608" y="1988840"/>
            <a:ext cx="7498080" cy="4259560"/>
          </a:xfrm>
        </p:spPr>
        <p:txBody>
          <a:bodyPr>
            <a:normAutofit/>
          </a:bodyPr>
          <a:lstStyle/>
          <a:p>
            <a:r>
              <a:rPr lang="en-US" altLang="zh-CN" sz="2200" dirty="0" smtClean="0"/>
              <a:t>I have done research part and design part. Practical and implementation part is on the schedule now.</a:t>
            </a:r>
          </a:p>
          <a:p>
            <a:r>
              <a:rPr lang="en-US" altLang="zh-CN" sz="2200" dirty="0" smtClean="0"/>
              <a:t>Modify and prefect my application design in the process of implementation.</a:t>
            </a:r>
          </a:p>
          <a:p>
            <a:r>
              <a:rPr lang="en-US" altLang="zh-CN" sz="2200" dirty="0" smtClean="0"/>
              <a:t>Issues I would meet in implementation:</a:t>
            </a:r>
          </a:p>
          <a:p>
            <a:pPr lvl="1"/>
            <a:r>
              <a:rPr lang="en-US" altLang="zh-CN" sz="1800" dirty="0" smtClean="0"/>
              <a:t>User interface implementation</a:t>
            </a:r>
          </a:p>
          <a:p>
            <a:pPr lvl="1"/>
            <a:r>
              <a:rPr lang="en-US" altLang="zh-CN" sz="1800" dirty="0" smtClean="0"/>
              <a:t>Build connection between client application and database</a:t>
            </a:r>
          </a:p>
          <a:p>
            <a:pPr lvl="1"/>
            <a:r>
              <a:rPr lang="en-US" altLang="zh-CN" sz="1800" dirty="0" smtClean="0"/>
              <a:t>Application would work offline</a:t>
            </a:r>
          </a:p>
          <a:p>
            <a:pPr lvl="1"/>
            <a:r>
              <a:rPr lang="en-US" altLang="zh-CN" sz="1800" dirty="0" smtClean="0"/>
              <a:t>Picture matching analysis</a:t>
            </a:r>
          </a:p>
          <a:p>
            <a:pPr lvl="1"/>
            <a:r>
              <a:rPr lang="en-US" altLang="zh-CN" sz="1800" dirty="0" smtClean="0"/>
              <a:t>Calling phone’s system function, such as camera</a:t>
            </a:r>
          </a:p>
          <a:p>
            <a:endParaRPr lang="zh-CN" altLang="en-US" sz="2200" dirty="0"/>
          </a:p>
        </p:txBody>
      </p:sp>
      <p:pic>
        <p:nvPicPr>
          <p:cNvPr id="4" name="图片 3" descr="捕获.PNG"/>
          <p:cNvPicPr>
            <a:picLocks noChangeAspect="1"/>
          </p:cNvPicPr>
          <p:nvPr/>
        </p:nvPicPr>
        <p:blipFill>
          <a:blip r:embed="rId2" cstate="print"/>
          <a:stretch>
            <a:fillRect/>
          </a:stretch>
        </p:blipFill>
        <p:spPr>
          <a:xfrm>
            <a:off x="2971139" y="0"/>
            <a:ext cx="6172861" cy="105273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5608" y="1628800"/>
            <a:ext cx="7498080" cy="1224136"/>
          </a:xfrm>
        </p:spPr>
        <p:txBody>
          <a:bodyPr/>
          <a:lstStyle/>
          <a:p>
            <a:r>
              <a:rPr lang="en-US" altLang="zh-CN" dirty="0" smtClean="0"/>
              <a:t>Thank you…</a:t>
            </a:r>
            <a:endParaRPr lang="zh-CN" altLang="en-US" dirty="0"/>
          </a:p>
        </p:txBody>
      </p:sp>
      <p:sp>
        <p:nvSpPr>
          <p:cNvPr id="3" name="内容占位符 2"/>
          <p:cNvSpPr>
            <a:spLocks noGrp="1"/>
          </p:cNvSpPr>
          <p:nvPr>
            <p:ph idx="1"/>
          </p:nvPr>
        </p:nvSpPr>
        <p:spPr>
          <a:xfrm>
            <a:off x="1435608" y="2924944"/>
            <a:ext cx="7498080" cy="3312368"/>
          </a:xfrm>
        </p:spPr>
        <p:txBody>
          <a:bodyPr/>
          <a:lstStyle/>
          <a:p>
            <a:endParaRPr lang="en-US" altLang="zh-CN" dirty="0" smtClean="0"/>
          </a:p>
          <a:p>
            <a:endParaRPr lang="en-US" altLang="zh-CN" dirty="0" smtClean="0"/>
          </a:p>
          <a:p>
            <a:pPr>
              <a:buNone/>
            </a:pPr>
            <a:r>
              <a:rPr lang="en-US" altLang="zh-CN" dirty="0" smtClean="0"/>
              <a:t>            </a:t>
            </a:r>
            <a:r>
              <a:rPr lang="en-US" altLang="zh-CN" sz="3600" dirty="0" smtClean="0"/>
              <a:t>Any Question…</a:t>
            </a:r>
            <a:endParaRPr lang="zh-CN" altLang="en-US" sz="3600" dirty="0"/>
          </a:p>
        </p:txBody>
      </p:sp>
      <p:pic>
        <p:nvPicPr>
          <p:cNvPr id="4" name="图片 3" descr="捕获.PNG"/>
          <p:cNvPicPr>
            <a:picLocks noChangeAspect="1"/>
          </p:cNvPicPr>
          <p:nvPr/>
        </p:nvPicPr>
        <p:blipFill>
          <a:blip r:embed="rId2" cstate="print"/>
          <a:stretch>
            <a:fillRect/>
          </a:stretch>
        </p:blipFill>
        <p:spPr>
          <a:xfrm>
            <a:off x="2971139" y="0"/>
            <a:ext cx="6172861" cy="1052736"/>
          </a:xfrm>
          <a:prstGeom prst="rect">
            <a:avLst/>
          </a:prstGeom>
        </p:spPr>
      </p:pic>
      <p:sp>
        <p:nvSpPr>
          <p:cNvPr id="2050" name="AutoShape 2" descr="http://t1.baidu.com/it/u=2829828059,3538742411&amp;fm=1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6" name="图片 5" descr="u=2829828059,3538742411&amp;fm=11&amp;gp=0.jpg"/>
          <p:cNvPicPr>
            <a:picLocks noChangeAspect="1"/>
          </p:cNvPicPr>
          <p:nvPr/>
        </p:nvPicPr>
        <p:blipFill>
          <a:blip r:embed="rId3" cstate="print"/>
          <a:stretch>
            <a:fillRect/>
          </a:stretch>
        </p:blipFill>
        <p:spPr>
          <a:xfrm>
            <a:off x="5810250" y="3284984"/>
            <a:ext cx="3333750" cy="33337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5608" y="1196752"/>
            <a:ext cx="7498080" cy="936104"/>
          </a:xfrm>
        </p:spPr>
        <p:txBody>
          <a:bodyPr>
            <a:normAutofit/>
          </a:bodyPr>
          <a:lstStyle/>
          <a:p>
            <a:pPr algn="ctr"/>
            <a:r>
              <a:rPr lang="en-US" altLang="zh-CN" sz="3600" dirty="0" smtClean="0"/>
              <a:t>Outline</a:t>
            </a:r>
            <a:endParaRPr lang="zh-CN" altLang="en-US" sz="3600" dirty="0"/>
          </a:p>
        </p:txBody>
      </p:sp>
      <p:sp>
        <p:nvSpPr>
          <p:cNvPr id="3" name="内容占位符 2"/>
          <p:cNvSpPr>
            <a:spLocks noGrp="1"/>
          </p:cNvSpPr>
          <p:nvPr>
            <p:ph idx="1"/>
          </p:nvPr>
        </p:nvSpPr>
        <p:spPr>
          <a:xfrm>
            <a:off x="1435608" y="2132856"/>
            <a:ext cx="7498080" cy="4115544"/>
          </a:xfrm>
        </p:spPr>
        <p:txBody>
          <a:bodyPr>
            <a:normAutofit/>
          </a:bodyPr>
          <a:lstStyle/>
          <a:p>
            <a:r>
              <a:rPr lang="en-US" altLang="zh-CN" sz="2400" dirty="0" smtClean="0"/>
              <a:t>Overview</a:t>
            </a:r>
          </a:p>
          <a:p>
            <a:endParaRPr lang="en-US" altLang="zh-CN" sz="2400" dirty="0" smtClean="0"/>
          </a:p>
          <a:p>
            <a:r>
              <a:rPr lang="en-US" altLang="zh-CN" sz="2400" dirty="0" smtClean="0"/>
              <a:t>Requirement</a:t>
            </a:r>
          </a:p>
          <a:p>
            <a:endParaRPr lang="en-US" altLang="zh-CN" sz="2400" dirty="0" smtClean="0"/>
          </a:p>
          <a:p>
            <a:r>
              <a:rPr lang="en-US" altLang="zh-CN" sz="2400" dirty="0" smtClean="0"/>
              <a:t>My application Design</a:t>
            </a:r>
          </a:p>
          <a:p>
            <a:endParaRPr lang="en-US" altLang="zh-CN" sz="2400" dirty="0" smtClean="0"/>
          </a:p>
          <a:p>
            <a:r>
              <a:rPr lang="en-US" altLang="zh-CN" sz="2400" dirty="0" smtClean="0"/>
              <a:t>Development tool</a:t>
            </a:r>
          </a:p>
          <a:p>
            <a:endParaRPr lang="en-US" altLang="zh-CN" sz="2400" dirty="0" smtClean="0"/>
          </a:p>
          <a:p>
            <a:r>
              <a:rPr lang="en-US" altLang="zh-CN" sz="2400" dirty="0" smtClean="0"/>
              <a:t>Project </a:t>
            </a:r>
            <a:r>
              <a:rPr lang="en-US" altLang="zh-CN" sz="2800" dirty="0" smtClean="0"/>
              <a:t>plan</a:t>
            </a:r>
            <a:endParaRPr lang="zh-CN" altLang="en-US" sz="2800" dirty="0"/>
          </a:p>
        </p:txBody>
      </p:sp>
      <p:pic>
        <p:nvPicPr>
          <p:cNvPr id="4" name="图片 3" descr="捕获.PNG"/>
          <p:cNvPicPr>
            <a:picLocks noChangeAspect="1"/>
          </p:cNvPicPr>
          <p:nvPr/>
        </p:nvPicPr>
        <p:blipFill>
          <a:blip r:embed="rId2" cstate="print"/>
          <a:stretch>
            <a:fillRect/>
          </a:stretch>
        </p:blipFill>
        <p:spPr>
          <a:xfrm>
            <a:off x="2971139" y="0"/>
            <a:ext cx="6172861" cy="105273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5608" y="1268760"/>
            <a:ext cx="7498080" cy="864096"/>
          </a:xfrm>
        </p:spPr>
        <p:txBody>
          <a:bodyPr>
            <a:normAutofit/>
          </a:bodyPr>
          <a:lstStyle/>
          <a:p>
            <a:pPr algn="ctr"/>
            <a:r>
              <a:rPr lang="en-US" altLang="zh-CN" sz="3600" dirty="0" smtClean="0"/>
              <a:t>Overview</a:t>
            </a:r>
            <a:endParaRPr lang="zh-CN" altLang="en-US" sz="3600" dirty="0"/>
          </a:p>
        </p:txBody>
      </p:sp>
      <p:sp>
        <p:nvSpPr>
          <p:cNvPr id="3" name="内容占位符 2"/>
          <p:cNvSpPr>
            <a:spLocks noGrp="1"/>
          </p:cNvSpPr>
          <p:nvPr>
            <p:ph idx="1"/>
          </p:nvPr>
        </p:nvSpPr>
        <p:spPr>
          <a:xfrm>
            <a:off x="1435608" y="2132856"/>
            <a:ext cx="7498080" cy="4115544"/>
          </a:xfrm>
        </p:spPr>
        <p:txBody>
          <a:bodyPr>
            <a:normAutofit/>
          </a:bodyPr>
          <a:lstStyle/>
          <a:p>
            <a:r>
              <a:rPr lang="en-US" altLang="zh-CN" sz="2200" dirty="0" smtClean="0"/>
              <a:t>The purpose of my project is to develop a mobile application to assist the environmental protection organization The Pacific Invasives Initiative (PII). </a:t>
            </a:r>
          </a:p>
          <a:p>
            <a:pPr lvl="1"/>
            <a:r>
              <a:rPr lang="en-US" altLang="zh-CN" sz="1800" dirty="0" smtClean="0"/>
              <a:t>This will strengthen their capacity for managing invasive species.</a:t>
            </a:r>
          </a:p>
          <a:p>
            <a:r>
              <a:rPr lang="en-US" altLang="zh-CN" sz="2200" dirty="0" smtClean="0"/>
              <a:t>The application can help managers to monitor and evaluate the effectiveness, efficiency and accountability of an invasive plant object.</a:t>
            </a:r>
          </a:p>
          <a:p>
            <a:r>
              <a:rPr lang="en-US" altLang="zh-CN" sz="2200" dirty="0" smtClean="0"/>
              <a:t>The collection, management and analysis of data is central to the success of this project.</a:t>
            </a:r>
            <a:endParaRPr lang="zh-CN" altLang="en-US" sz="2200" dirty="0"/>
          </a:p>
        </p:txBody>
      </p:sp>
      <p:pic>
        <p:nvPicPr>
          <p:cNvPr id="4" name="图片 3" descr="捕获.PNG"/>
          <p:cNvPicPr>
            <a:picLocks noChangeAspect="1"/>
          </p:cNvPicPr>
          <p:nvPr/>
        </p:nvPicPr>
        <p:blipFill>
          <a:blip r:embed="rId2" cstate="print"/>
          <a:stretch>
            <a:fillRect/>
          </a:stretch>
        </p:blipFill>
        <p:spPr>
          <a:xfrm>
            <a:off x="2971139" y="0"/>
            <a:ext cx="6172861" cy="105273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5608" y="1124744"/>
            <a:ext cx="7498080" cy="1008112"/>
          </a:xfrm>
        </p:spPr>
        <p:txBody>
          <a:bodyPr>
            <a:normAutofit/>
          </a:bodyPr>
          <a:lstStyle/>
          <a:p>
            <a:pPr algn="ctr"/>
            <a:r>
              <a:rPr lang="en-US" altLang="zh-CN" sz="3600" dirty="0" smtClean="0"/>
              <a:t>Requirement</a:t>
            </a:r>
            <a:endParaRPr lang="zh-CN" altLang="en-US" sz="3600" dirty="0"/>
          </a:p>
        </p:txBody>
      </p:sp>
      <p:sp>
        <p:nvSpPr>
          <p:cNvPr id="3" name="内容占位符 2"/>
          <p:cNvSpPr>
            <a:spLocks noGrp="1"/>
          </p:cNvSpPr>
          <p:nvPr>
            <p:ph idx="1"/>
          </p:nvPr>
        </p:nvSpPr>
        <p:spPr>
          <a:xfrm>
            <a:off x="1435608" y="2132856"/>
            <a:ext cx="7498080" cy="4115544"/>
          </a:xfrm>
        </p:spPr>
        <p:txBody>
          <a:bodyPr>
            <a:normAutofit/>
          </a:bodyPr>
          <a:lstStyle/>
          <a:p>
            <a:r>
              <a:rPr lang="en-US" altLang="zh-CN" sz="2200" dirty="0" smtClean="0"/>
              <a:t>The database has been developed before.</a:t>
            </a:r>
          </a:p>
          <a:p>
            <a:r>
              <a:rPr lang="en-US" altLang="zh-CN" sz="2200" dirty="0" smtClean="0"/>
              <a:t>Collection, transcription, storage and analysis of those data are functions which the application should provide.</a:t>
            </a:r>
          </a:p>
          <a:p>
            <a:r>
              <a:rPr lang="en-US" altLang="zh-CN" sz="2200" dirty="0" smtClean="0"/>
              <a:t>Client could be able to directly record the data of invasive species, such as photograph, location… And smart device application would capture and send data to the agency’s database by easy and quick way.</a:t>
            </a:r>
          </a:p>
          <a:p>
            <a:r>
              <a:rPr lang="en-US" altLang="zh-CN" sz="2200" dirty="0" smtClean="0"/>
              <a:t>Application would have the ability to work offline.</a:t>
            </a:r>
          </a:p>
          <a:p>
            <a:r>
              <a:rPr lang="en-US" altLang="zh-CN" sz="2200" dirty="0" smtClean="0"/>
              <a:t>Additional function: identification of plants</a:t>
            </a:r>
          </a:p>
          <a:p>
            <a:pPr lvl="1"/>
            <a:r>
              <a:rPr lang="en-US" altLang="zh-CN" sz="1800" dirty="0" smtClean="0"/>
              <a:t>Use the photograph to match existing items in the database</a:t>
            </a:r>
          </a:p>
          <a:p>
            <a:pPr lvl="1"/>
            <a:r>
              <a:rPr lang="en-US" altLang="zh-CN" sz="1800" dirty="0" smtClean="0"/>
              <a:t>Receive information from the database</a:t>
            </a:r>
            <a:endParaRPr lang="zh-CN" altLang="en-US" sz="1800" dirty="0"/>
          </a:p>
        </p:txBody>
      </p:sp>
      <p:pic>
        <p:nvPicPr>
          <p:cNvPr id="4" name="图片 3" descr="捕获.PNG"/>
          <p:cNvPicPr>
            <a:picLocks noChangeAspect="1"/>
          </p:cNvPicPr>
          <p:nvPr/>
        </p:nvPicPr>
        <p:blipFill>
          <a:blip r:embed="rId2" cstate="print"/>
          <a:stretch>
            <a:fillRect/>
          </a:stretch>
        </p:blipFill>
        <p:spPr>
          <a:xfrm>
            <a:off x="2971139" y="0"/>
            <a:ext cx="6172861" cy="105273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20072" y="1268760"/>
            <a:ext cx="3713616" cy="864096"/>
          </a:xfrm>
        </p:spPr>
        <p:txBody>
          <a:bodyPr>
            <a:normAutofit/>
          </a:bodyPr>
          <a:lstStyle/>
          <a:p>
            <a:r>
              <a:rPr lang="en-US" altLang="zh-CN" sz="3600" dirty="0" smtClean="0"/>
              <a:t>Design</a:t>
            </a:r>
            <a:endParaRPr lang="zh-CN" altLang="en-US" sz="3600" dirty="0"/>
          </a:p>
        </p:txBody>
      </p:sp>
      <p:pic>
        <p:nvPicPr>
          <p:cNvPr id="4" name="图片 3" descr="捕获.PNG"/>
          <p:cNvPicPr>
            <a:picLocks noChangeAspect="1"/>
          </p:cNvPicPr>
          <p:nvPr/>
        </p:nvPicPr>
        <p:blipFill>
          <a:blip r:embed="rId2" cstate="print"/>
          <a:stretch>
            <a:fillRect/>
          </a:stretch>
        </p:blipFill>
        <p:spPr>
          <a:xfrm>
            <a:off x="2971139" y="0"/>
            <a:ext cx="6172861" cy="1052736"/>
          </a:xfrm>
          <a:prstGeom prst="rect">
            <a:avLst/>
          </a:prstGeom>
        </p:spPr>
      </p:pic>
      <p:sp>
        <p:nvSpPr>
          <p:cNvPr id="8" name="TextBox 7"/>
          <p:cNvSpPr txBox="1"/>
          <p:nvPr/>
        </p:nvSpPr>
        <p:spPr>
          <a:xfrm>
            <a:off x="4932040" y="2060848"/>
            <a:ext cx="4032448" cy="369332"/>
          </a:xfrm>
          <a:prstGeom prst="rect">
            <a:avLst/>
          </a:prstGeom>
          <a:noFill/>
        </p:spPr>
        <p:txBody>
          <a:bodyPr wrap="square" rtlCol="0">
            <a:spAutoFit/>
          </a:bodyPr>
          <a:lstStyle/>
          <a:p>
            <a:endParaRPr lang="zh-CN" altLang="en-US" dirty="0"/>
          </a:p>
        </p:txBody>
      </p:sp>
      <p:sp>
        <p:nvSpPr>
          <p:cNvPr id="9" name="内容占位符 8"/>
          <p:cNvSpPr>
            <a:spLocks noGrp="1"/>
          </p:cNvSpPr>
          <p:nvPr>
            <p:ph idx="1"/>
          </p:nvPr>
        </p:nvSpPr>
        <p:spPr>
          <a:xfrm>
            <a:off x="5148064" y="2132856"/>
            <a:ext cx="3785624" cy="4320480"/>
          </a:xfrm>
        </p:spPr>
        <p:txBody>
          <a:bodyPr>
            <a:normAutofit/>
          </a:bodyPr>
          <a:lstStyle/>
          <a:p>
            <a:r>
              <a:rPr lang="en-US" altLang="zh-CN" sz="2200" dirty="0" smtClean="0"/>
              <a:t>Home Page</a:t>
            </a:r>
          </a:p>
          <a:p>
            <a:pPr lvl="1"/>
            <a:r>
              <a:rPr lang="en-US" altLang="zh-CN" sz="1800" dirty="0" smtClean="0"/>
              <a:t>Home image can be downloaded from the Internet.</a:t>
            </a:r>
          </a:p>
          <a:p>
            <a:pPr lvl="1"/>
            <a:r>
              <a:rPr lang="en-US" altLang="zh-CN" sz="1800" dirty="0" smtClean="0"/>
              <a:t>Home image can be changed per five seconds, like auto-player.</a:t>
            </a:r>
          </a:p>
          <a:p>
            <a:pPr lvl="1"/>
            <a:endParaRPr lang="en-US" altLang="zh-CN" sz="2200" dirty="0" smtClean="0"/>
          </a:p>
          <a:p>
            <a:r>
              <a:rPr lang="en-US" altLang="zh-CN" sz="2200" dirty="0" smtClean="0"/>
              <a:t>Four Buttons</a:t>
            </a:r>
          </a:p>
          <a:p>
            <a:pPr lvl="1"/>
            <a:r>
              <a:rPr lang="en-US" altLang="zh-CN" sz="1800" dirty="0" smtClean="0"/>
              <a:t>Home</a:t>
            </a:r>
          </a:p>
          <a:p>
            <a:pPr lvl="1"/>
            <a:r>
              <a:rPr lang="en-US" altLang="zh-CN" sz="1800" dirty="0" smtClean="0"/>
              <a:t>Search</a:t>
            </a:r>
          </a:p>
          <a:p>
            <a:pPr lvl="1"/>
            <a:r>
              <a:rPr lang="en-US" altLang="zh-CN" sz="1800" dirty="0" smtClean="0"/>
              <a:t>My Collection</a:t>
            </a:r>
          </a:p>
          <a:p>
            <a:pPr lvl="1"/>
            <a:r>
              <a:rPr lang="en-US" altLang="zh-CN" sz="1800" dirty="0" smtClean="0"/>
              <a:t>Options</a:t>
            </a:r>
          </a:p>
        </p:txBody>
      </p:sp>
      <p:pic>
        <p:nvPicPr>
          <p:cNvPr id="11" name="图片 10" descr="IMG_20130604_011809.jpg"/>
          <p:cNvPicPr>
            <a:picLocks noChangeAspect="1"/>
          </p:cNvPicPr>
          <p:nvPr/>
        </p:nvPicPr>
        <p:blipFill>
          <a:blip r:embed="rId3" cstate="print"/>
          <a:stretch>
            <a:fillRect/>
          </a:stretch>
        </p:blipFill>
        <p:spPr>
          <a:xfrm>
            <a:off x="1331640" y="1268760"/>
            <a:ext cx="3744416" cy="537321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8064" y="1340768"/>
            <a:ext cx="3785624" cy="792088"/>
          </a:xfrm>
        </p:spPr>
        <p:txBody>
          <a:bodyPr>
            <a:normAutofit/>
          </a:bodyPr>
          <a:lstStyle/>
          <a:p>
            <a:r>
              <a:rPr lang="en-US" altLang="zh-CN" sz="3600" dirty="0" smtClean="0"/>
              <a:t>Design</a:t>
            </a:r>
            <a:endParaRPr lang="zh-CN" altLang="en-US" sz="3600" dirty="0"/>
          </a:p>
        </p:txBody>
      </p:sp>
      <p:sp>
        <p:nvSpPr>
          <p:cNvPr id="3" name="内容占位符 2"/>
          <p:cNvSpPr>
            <a:spLocks noGrp="1"/>
          </p:cNvSpPr>
          <p:nvPr>
            <p:ph idx="1"/>
          </p:nvPr>
        </p:nvSpPr>
        <p:spPr>
          <a:xfrm>
            <a:off x="5148064" y="2348880"/>
            <a:ext cx="3785624" cy="4176464"/>
          </a:xfrm>
        </p:spPr>
        <p:txBody>
          <a:bodyPr>
            <a:normAutofit/>
          </a:bodyPr>
          <a:lstStyle/>
          <a:p>
            <a:r>
              <a:rPr lang="en-US" altLang="zh-CN" sz="2200" dirty="0" smtClean="0"/>
              <a:t>Can enter species’ name and search it in database</a:t>
            </a:r>
          </a:p>
          <a:p>
            <a:r>
              <a:rPr lang="en-US" altLang="zh-CN" sz="2200" dirty="0" smtClean="0"/>
              <a:t>Display species’ photo, name and brief information</a:t>
            </a:r>
          </a:p>
          <a:p>
            <a:r>
              <a:rPr lang="en-US" altLang="zh-CN" sz="2200" dirty="0" smtClean="0"/>
              <a:t>Ability to Google search selected items</a:t>
            </a:r>
          </a:p>
          <a:p>
            <a:r>
              <a:rPr lang="en-US" altLang="zh-CN" sz="2200" dirty="0" smtClean="0"/>
              <a:t>To take a picture to identify the plant</a:t>
            </a:r>
          </a:p>
          <a:p>
            <a:r>
              <a:rPr lang="en-US" altLang="zh-CN" sz="2200" dirty="0" smtClean="0"/>
              <a:t>List view can be scrolled by touch.  </a:t>
            </a:r>
          </a:p>
          <a:p>
            <a:endParaRPr lang="en-US" altLang="zh-CN" sz="2200" dirty="0" smtClean="0"/>
          </a:p>
          <a:p>
            <a:endParaRPr lang="zh-CN" altLang="en-US" sz="2200" dirty="0"/>
          </a:p>
        </p:txBody>
      </p:sp>
      <p:pic>
        <p:nvPicPr>
          <p:cNvPr id="4" name="图片 3" descr="捕获.PNG"/>
          <p:cNvPicPr>
            <a:picLocks noChangeAspect="1"/>
          </p:cNvPicPr>
          <p:nvPr/>
        </p:nvPicPr>
        <p:blipFill>
          <a:blip r:embed="rId2" cstate="print"/>
          <a:stretch>
            <a:fillRect/>
          </a:stretch>
        </p:blipFill>
        <p:spPr>
          <a:xfrm>
            <a:off x="2971139" y="0"/>
            <a:ext cx="6172861" cy="1052736"/>
          </a:xfrm>
          <a:prstGeom prst="rect">
            <a:avLst/>
          </a:prstGeom>
        </p:spPr>
      </p:pic>
      <p:pic>
        <p:nvPicPr>
          <p:cNvPr id="5" name="图片 4" descr="IMG_20130604_011847.jpg"/>
          <p:cNvPicPr>
            <a:picLocks noChangeAspect="1"/>
          </p:cNvPicPr>
          <p:nvPr/>
        </p:nvPicPr>
        <p:blipFill>
          <a:blip r:embed="rId3" cstate="print"/>
          <a:stretch>
            <a:fillRect/>
          </a:stretch>
        </p:blipFill>
        <p:spPr>
          <a:xfrm>
            <a:off x="1331640" y="1340768"/>
            <a:ext cx="3672408" cy="525658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8064" y="1268760"/>
            <a:ext cx="3785624" cy="864096"/>
          </a:xfrm>
        </p:spPr>
        <p:txBody>
          <a:bodyPr>
            <a:normAutofit/>
          </a:bodyPr>
          <a:lstStyle/>
          <a:p>
            <a:r>
              <a:rPr lang="en-US" altLang="zh-CN" sz="3600" dirty="0" smtClean="0"/>
              <a:t>Design</a:t>
            </a:r>
            <a:endParaRPr lang="zh-CN" altLang="en-US" sz="3600" dirty="0"/>
          </a:p>
        </p:txBody>
      </p:sp>
      <p:sp>
        <p:nvSpPr>
          <p:cNvPr id="3" name="内容占位符 2"/>
          <p:cNvSpPr>
            <a:spLocks noGrp="1"/>
          </p:cNvSpPr>
          <p:nvPr>
            <p:ph idx="1"/>
          </p:nvPr>
        </p:nvSpPr>
        <p:spPr>
          <a:xfrm>
            <a:off x="5076056" y="2276872"/>
            <a:ext cx="3857632" cy="3971528"/>
          </a:xfrm>
        </p:spPr>
        <p:txBody>
          <a:bodyPr>
            <a:normAutofit/>
          </a:bodyPr>
          <a:lstStyle/>
          <a:p>
            <a:r>
              <a:rPr lang="en-US" altLang="zh-CN" sz="2200" dirty="0" smtClean="0"/>
              <a:t>Display species’ photo</a:t>
            </a:r>
          </a:p>
          <a:p>
            <a:r>
              <a:rPr lang="en-US" altLang="zh-CN" sz="2200" dirty="0" smtClean="0"/>
              <a:t>Tool to see full screen</a:t>
            </a:r>
          </a:p>
          <a:p>
            <a:r>
              <a:rPr lang="en-US" altLang="zh-CN" sz="2200" dirty="0" smtClean="0"/>
              <a:t>Other photos are on the bottom. User can scroll to change, or application can change photo per five seconds, like</a:t>
            </a:r>
            <a:r>
              <a:rPr lang="zh-CN" altLang="en-US" sz="2200" dirty="0" smtClean="0"/>
              <a:t> </a:t>
            </a:r>
            <a:r>
              <a:rPr lang="en-US" altLang="zh-CN" sz="2200" dirty="0" smtClean="0"/>
              <a:t>auto-player.</a:t>
            </a:r>
          </a:p>
          <a:p>
            <a:r>
              <a:rPr lang="en-US" altLang="zh-CN" sz="2200" dirty="0" smtClean="0"/>
              <a:t>Button – click to see description about this species.</a:t>
            </a:r>
            <a:endParaRPr lang="zh-CN" altLang="en-US" sz="2200" dirty="0"/>
          </a:p>
        </p:txBody>
      </p:sp>
      <p:pic>
        <p:nvPicPr>
          <p:cNvPr id="4" name="图片 3" descr="捕获.PNG"/>
          <p:cNvPicPr>
            <a:picLocks noChangeAspect="1"/>
          </p:cNvPicPr>
          <p:nvPr/>
        </p:nvPicPr>
        <p:blipFill>
          <a:blip r:embed="rId2" cstate="print"/>
          <a:stretch>
            <a:fillRect/>
          </a:stretch>
        </p:blipFill>
        <p:spPr>
          <a:xfrm>
            <a:off x="2971139" y="0"/>
            <a:ext cx="6172861" cy="1052736"/>
          </a:xfrm>
          <a:prstGeom prst="rect">
            <a:avLst/>
          </a:prstGeom>
        </p:spPr>
      </p:pic>
      <p:pic>
        <p:nvPicPr>
          <p:cNvPr id="5" name="图片 4" descr="IMG_20130604_011928.jpg"/>
          <p:cNvPicPr>
            <a:picLocks noChangeAspect="1"/>
          </p:cNvPicPr>
          <p:nvPr/>
        </p:nvPicPr>
        <p:blipFill>
          <a:blip r:embed="rId3" cstate="print"/>
          <a:stretch>
            <a:fillRect/>
          </a:stretch>
        </p:blipFill>
        <p:spPr>
          <a:xfrm>
            <a:off x="1259632" y="1340768"/>
            <a:ext cx="3744416" cy="5229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8064" y="1268760"/>
            <a:ext cx="3785624" cy="864096"/>
          </a:xfrm>
        </p:spPr>
        <p:txBody>
          <a:bodyPr>
            <a:normAutofit/>
          </a:bodyPr>
          <a:lstStyle/>
          <a:p>
            <a:r>
              <a:rPr lang="en-US" altLang="zh-CN" sz="3600" dirty="0" smtClean="0"/>
              <a:t>Design</a:t>
            </a:r>
            <a:endParaRPr lang="zh-CN" altLang="en-US" sz="3600" dirty="0"/>
          </a:p>
        </p:txBody>
      </p:sp>
      <p:sp>
        <p:nvSpPr>
          <p:cNvPr id="3" name="内容占位符 2"/>
          <p:cNvSpPr>
            <a:spLocks noGrp="1"/>
          </p:cNvSpPr>
          <p:nvPr>
            <p:ph idx="1"/>
          </p:nvPr>
        </p:nvSpPr>
        <p:spPr>
          <a:xfrm>
            <a:off x="5148064" y="2204864"/>
            <a:ext cx="3785624" cy="4043536"/>
          </a:xfrm>
        </p:spPr>
        <p:txBody>
          <a:bodyPr>
            <a:normAutofit/>
          </a:bodyPr>
          <a:lstStyle/>
          <a:p>
            <a:r>
              <a:rPr lang="en-US" altLang="zh-CN" sz="2200" dirty="0" smtClean="0"/>
              <a:t>Main screen will display the detail information of this species, which is the same with the database format.</a:t>
            </a:r>
          </a:p>
          <a:p>
            <a:r>
              <a:rPr lang="en-US" altLang="zh-CN" sz="2200" dirty="0" smtClean="0"/>
              <a:t>On the bottom of the screen, there is a Google map to indicate the location where this species was found.</a:t>
            </a:r>
          </a:p>
        </p:txBody>
      </p:sp>
      <p:pic>
        <p:nvPicPr>
          <p:cNvPr id="4" name="图片 3" descr="捕获.PNG"/>
          <p:cNvPicPr>
            <a:picLocks noChangeAspect="1"/>
          </p:cNvPicPr>
          <p:nvPr/>
        </p:nvPicPr>
        <p:blipFill>
          <a:blip r:embed="rId2" cstate="print"/>
          <a:stretch>
            <a:fillRect/>
          </a:stretch>
        </p:blipFill>
        <p:spPr>
          <a:xfrm>
            <a:off x="2971139" y="0"/>
            <a:ext cx="6172861" cy="1052736"/>
          </a:xfrm>
          <a:prstGeom prst="rect">
            <a:avLst/>
          </a:prstGeom>
        </p:spPr>
      </p:pic>
      <p:pic>
        <p:nvPicPr>
          <p:cNvPr id="5" name="图片 4" descr="IMG_20130604_012041.jpg"/>
          <p:cNvPicPr>
            <a:picLocks noChangeAspect="1"/>
          </p:cNvPicPr>
          <p:nvPr/>
        </p:nvPicPr>
        <p:blipFill>
          <a:blip r:embed="rId3" cstate="print"/>
          <a:stretch>
            <a:fillRect/>
          </a:stretch>
        </p:blipFill>
        <p:spPr>
          <a:xfrm>
            <a:off x="1187624" y="1340768"/>
            <a:ext cx="3888432" cy="5229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8064" y="1268760"/>
            <a:ext cx="3785624" cy="936104"/>
          </a:xfrm>
        </p:spPr>
        <p:txBody>
          <a:bodyPr>
            <a:normAutofit/>
          </a:bodyPr>
          <a:lstStyle/>
          <a:p>
            <a:r>
              <a:rPr lang="en-US" altLang="zh-CN" sz="3600" dirty="0" smtClean="0"/>
              <a:t>Design</a:t>
            </a:r>
            <a:endParaRPr lang="zh-CN" altLang="en-US" sz="3600" dirty="0"/>
          </a:p>
        </p:txBody>
      </p:sp>
      <p:sp>
        <p:nvSpPr>
          <p:cNvPr id="3" name="内容占位符 2"/>
          <p:cNvSpPr>
            <a:spLocks noGrp="1"/>
          </p:cNvSpPr>
          <p:nvPr>
            <p:ph idx="1"/>
          </p:nvPr>
        </p:nvSpPr>
        <p:spPr>
          <a:xfrm>
            <a:off x="5148064" y="2276872"/>
            <a:ext cx="3785624" cy="3971528"/>
          </a:xfrm>
        </p:spPr>
        <p:txBody>
          <a:bodyPr>
            <a:normAutofit/>
          </a:bodyPr>
          <a:lstStyle/>
          <a:p>
            <a:r>
              <a:rPr lang="en-US" altLang="zh-CN" sz="2200" dirty="0" smtClean="0"/>
              <a:t>Main screen will display the picture taken by phone’s camera.</a:t>
            </a:r>
          </a:p>
          <a:p>
            <a:r>
              <a:rPr lang="en-US" altLang="zh-CN" sz="2200" dirty="0" smtClean="0"/>
              <a:t>Two Buttons</a:t>
            </a:r>
          </a:p>
          <a:p>
            <a:pPr lvl="1"/>
            <a:r>
              <a:rPr lang="en-US" altLang="zh-CN" sz="1800" dirty="0" smtClean="0"/>
              <a:t>Matching</a:t>
            </a:r>
          </a:p>
          <a:p>
            <a:pPr lvl="1"/>
            <a:r>
              <a:rPr lang="en-US" altLang="zh-CN" sz="1800" dirty="0" smtClean="0"/>
              <a:t>Take New</a:t>
            </a:r>
          </a:p>
          <a:p>
            <a:r>
              <a:rPr lang="en-US" altLang="zh-CN" sz="2200" dirty="0" smtClean="0"/>
              <a:t>If matching is successful, display the species’ card.</a:t>
            </a:r>
          </a:p>
          <a:p>
            <a:r>
              <a:rPr lang="en-US" altLang="zh-CN" sz="2200" dirty="0" smtClean="0"/>
              <a:t>You can also choose to take a new picture.</a:t>
            </a:r>
          </a:p>
        </p:txBody>
      </p:sp>
      <p:pic>
        <p:nvPicPr>
          <p:cNvPr id="4" name="图片 3" descr="捕获.PNG"/>
          <p:cNvPicPr>
            <a:picLocks noChangeAspect="1"/>
          </p:cNvPicPr>
          <p:nvPr/>
        </p:nvPicPr>
        <p:blipFill>
          <a:blip r:embed="rId2" cstate="print"/>
          <a:stretch>
            <a:fillRect/>
          </a:stretch>
        </p:blipFill>
        <p:spPr>
          <a:xfrm>
            <a:off x="2971139" y="0"/>
            <a:ext cx="6172861" cy="1052736"/>
          </a:xfrm>
          <a:prstGeom prst="rect">
            <a:avLst/>
          </a:prstGeom>
        </p:spPr>
      </p:pic>
      <p:pic>
        <p:nvPicPr>
          <p:cNvPr id="6" name="图片 5" descr="IMG_20130604_012122.jpg"/>
          <p:cNvPicPr>
            <a:picLocks noChangeAspect="1"/>
          </p:cNvPicPr>
          <p:nvPr/>
        </p:nvPicPr>
        <p:blipFill>
          <a:blip r:embed="rId3" cstate="print"/>
          <a:stretch>
            <a:fillRect/>
          </a:stretch>
        </p:blipFill>
        <p:spPr>
          <a:xfrm>
            <a:off x="1187624" y="1340768"/>
            <a:ext cx="3888432" cy="518457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755</TotalTime>
  <Words>766</Words>
  <Application>Microsoft Office PowerPoint</Application>
  <PresentationFormat>全屏显示(4:3)</PresentationFormat>
  <Paragraphs>118</Paragraphs>
  <Slides>18</Slides>
  <Notes>0</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夏至</vt:lpstr>
      <vt:lpstr>               Smart devices to  assist the conservation of biodiversity</vt:lpstr>
      <vt:lpstr>Outline</vt:lpstr>
      <vt:lpstr>Overview</vt:lpstr>
      <vt:lpstr>Requirement</vt:lpstr>
      <vt:lpstr>Design</vt:lpstr>
      <vt:lpstr>Design</vt:lpstr>
      <vt:lpstr>Design</vt:lpstr>
      <vt:lpstr>Design</vt:lpstr>
      <vt:lpstr>Design</vt:lpstr>
      <vt:lpstr>Design</vt:lpstr>
      <vt:lpstr>Design</vt:lpstr>
      <vt:lpstr>Design</vt:lpstr>
      <vt:lpstr>Design</vt:lpstr>
      <vt:lpstr>Design</vt:lpstr>
      <vt:lpstr>Design</vt:lpstr>
      <vt:lpstr>Development Tool</vt:lpstr>
      <vt:lpstr>Project Plan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Smart devices   assist the conservation of biodiversity</dc:title>
  <dc:creator>zhuyanzhao</dc:creator>
  <cp:lastModifiedBy>zhuyanzhao</cp:lastModifiedBy>
  <cp:revision>82</cp:revision>
  <dcterms:created xsi:type="dcterms:W3CDTF">2013-06-03T04:18:16Z</dcterms:created>
  <dcterms:modified xsi:type="dcterms:W3CDTF">2013-06-04T08:49:08Z</dcterms:modified>
</cp:coreProperties>
</file>