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 id="260" r:id="rId6"/>
    <p:sldId id="264" r:id="rId7"/>
    <p:sldId id="261" r:id="rId8"/>
    <p:sldId id="262" r:id="rId9"/>
    <p:sldId id="263"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1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4" name="标题 13"/>
          <p:cNvSpPr>
            <a:spLocks noGrp="1"/>
          </p:cNvSpPr>
          <p:nvPr>
            <p:ph type="ctrTitle"/>
          </p:nvPr>
        </p:nvSpPr>
        <p:spPr>
          <a:xfrm>
            <a:off x="1432560" y="359898"/>
            <a:ext cx="7406640" cy="1472184"/>
          </a:xfrm>
        </p:spPr>
        <p:txBody>
          <a:bodyPr anchor="b"/>
          <a:lstStyle>
            <a:lvl1pPr algn="l">
              <a:defRPr/>
            </a:lvl1pPr>
            <a:extLst/>
          </a:lstStyle>
          <a:p>
            <a:r>
              <a:rPr kumimoji="0" lang="zh-CN" altLang="en-US" smtClean="0"/>
              <a:t>单击此处编辑母版标题样式</a:t>
            </a:r>
            <a:endParaRPr kumimoji="0" lang="en-US"/>
          </a:p>
        </p:txBody>
      </p:sp>
      <p:sp>
        <p:nvSpPr>
          <p:cNvPr id="22" name="副标题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7" name="日期占位符 6"/>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20" name="页脚占位符 19"/>
          <p:cNvSpPr>
            <a:spLocks noGrp="1"/>
          </p:cNvSpPr>
          <p:nvPr>
            <p:ph type="ftr" sz="quarter" idx="11"/>
          </p:nvPr>
        </p:nvSpPr>
        <p:spPr/>
        <p:txBody>
          <a:bodyPr/>
          <a:lstStyle>
            <a:extLst/>
          </a:lstStyle>
          <a:p>
            <a:endParaRPr lang="zh-CN" altLang="en-US"/>
          </a:p>
        </p:txBody>
      </p:sp>
      <p:sp>
        <p:nvSpPr>
          <p:cNvPr id="10" name="灯片编号占位符 9"/>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
        <p:nvSpPr>
          <p:cNvPr id="8" name="椭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椭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274639"/>
            <a:ext cx="1828800" cy="5851525"/>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1143000" y="274640"/>
            <a:ext cx="55626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椭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椭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nchor="ct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占位符 1"/>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extLst/>
          </a:lstStyle>
          <a:p>
            <a:fld id="{FED441D2-BC3F-4C7B-965B-3E077FA06EA5}" type="datetimeFigureOut">
              <a:rPr lang="zh-CN" altLang="en-US" smtClean="0"/>
              <a:pPr/>
              <a:t>2013/3/27</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8ED6DB4C-61D1-49FC-9DD2-00A113B34514}" type="slidenum">
              <a:rPr lang="zh-CN" altLang="en-US" smtClean="0"/>
              <a:pPr/>
              <a:t>‹#›</a:t>
            </a:fld>
            <a:endParaRPr lang="zh-CN"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图片占位符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CN" altLang="en-US" smtClean="0"/>
              <a:t>单击图标添加图片</a:t>
            </a:r>
            <a:endParaRPr kumimoji="0" lang="en-US" dirty="0"/>
          </a:p>
        </p:txBody>
      </p:sp>
      <p:sp>
        <p:nvSpPr>
          <p:cNvPr id="9" name="流程图: 过程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图: 过程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本占位符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饼形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椭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同心圆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标题占位符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CN" altLang="en-US" smtClean="0"/>
              <a:t>单击此处编辑母版标题样式</a:t>
            </a:r>
            <a:endParaRPr kumimoji="0" lang="en-US"/>
          </a:p>
        </p:txBody>
      </p:sp>
      <p:sp>
        <p:nvSpPr>
          <p:cNvPr id="9" name="文本占位符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ED441D2-BC3F-4C7B-965B-3E077FA06EA5}" type="datetimeFigureOut">
              <a:rPr lang="zh-CN" altLang="en-US" smtClean="0"/>
              <a:pPr/>
              <a:t>2013/3/27</a:t>
            </a:fld>
            <a:endParaRPr lang="zh-CN" altLang="en-US"/>
          </a:p>
        </p:txBody>
      </p:sp>
      <p:sp>
        <p:nvSpPr>
          <p:cNvPr id="10" name="页脚占位符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CN" altLang="en-US"/>
          </a:p>
        </p:txBody>
      </p:sp>
      <p:sp>
        <p:nvSpPr>
          <p:cNvPr id="22" name="灯片编号占位符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ED6DB4C-61D1-49FC-9DD2-00A113B34514}" type="slidenum">
              <a:rPr lang="zh-CN" altLang="en-US" smtClean="0"/>
              <a:pPr/>
              <a:t>‹#›</a:t>
            </a:fld>
            <a:endParaRPr lang="zh-CN"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n.doherty@auckland.ac.nz" TargetMode="External"/><Relationship Id="rId2" Type="http://schemas.openxmlformats.org/officeDocument/2006/relationships/hyperlink" Target="mailto:w.nagle@auckland.ac.nz"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mailto:yzhu114@auckland.ac.nz" TargetMode="External"/><Relationship Id="rId4" Type="http://schemas.openxmlformats.org/officeDocument/2006/relationships/hyperlink" Target="mailto:mano@cs.auckland.ac.nz"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32560" y="1268760"/>
            <a:ext cx="7406640" cy="1224136"/>
          </a:xfrm>
        </p:spPr>
        <p:txBody>
          <a:bodyPr>
            <a:noAutofit/>
          </a:bodyPr>
          <a:lstStyle/>
          <a:p>
            <a:r>
              <a:rPr lang="en-US" altLang="zh-CN" sz="4400" dirty="0" smtClean="0"/>
              <a:t>             </a:t>
            </a:r>
            <a:r>
              <a:rPr lang="en-US" altLang="zh-CN" sz="3600" dirty="0" smtClean="0"/>
              <a:t>Smart devices </a:t>
            </a:r>
            <a:br>
              <a:rPr lang="en-US" altLang="zh-CN" sz="3600" dirty="0" smtClean="0"/>
            </a:br>
            <a:r>
              <a:rPr lang="en-US" altLang="zh-CN" sz="3600" dirty="0" smtClean="0"/>
              <a:t> assist the conservation of biodiversity</a:t>
            </a:r>
            <a:endParaRPr lang="zh-CN" altLang="en-US" sz="4400" dirty="0"/>
          </a:p>
        </p:txBody>
      </p:sp>
      <p:sp>
        <p:nvSpPr>
          <p:cNvPr id="3" name="副标题 2"/>
          <p:cNvSpPr>
            <a:spLocks noGrp="1"/>
          </p:cNvSpPr>
          <p:nvPr>
            <p:ph type="subTitle" idx="1"/>
          </p:nvPr>
        </p:nvSpPr>
        <p:spPr>
          <a:xfrm>
            <a:off x="1432560" y="3429000"/>
            <a:ext cx="7406640" cy="1728192"/>
          </a:xfrm>
        </p:spPr>
        <p:txBody>
          <a:bodyPr>
            <a:normAutofit/>
          </a:bodyPr>
          <a:lstStyle/>
          <a:p>
            <a:r>
              <a:rPr lang="en-US" altLang="zh-CN" sz="3200" dirty="0" err="1" smtClean="0"/>
              <a:t>BTech</a:t>
            </a:r>
            <a:r>
              <a:rPr lang="en-US" altLang="zh-CN" sz="3200" dirty="0" smtClean="0"/>
              <a:t> 451 Project</a:t>
            </a:r>
          </a:p>
          <a:p>
            <a:r>
              <a:rPr lang="en-US" altLang="zh-CN" sz="3200" dirty="0" smtClean="0"/>
              <a:t>                -- Introductory Seminar</a:t>
            </a:r>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sp>
        <p:nvSpPr>
          <p:cNvPr id="5" name="TextBox 4"/>
          <p:cNvSpPr txBox="1"/>
          <p:nvPr/>
        </p:nvSpPr>
        <p:spPr>
          <a:xfrm>
            <a:off x="5652120" y="5517232"/>
            <a:ext cx="3240360" cy="400110"/>
          </a:xfrm>
          <a:prstGeom prst="rect">
            <a:avLst/>
          </a:prstGeom>
          <a:noFill/>
        </p:spPr>
        <p:txBody>
          <a:bodyPr wrap="square" rtlCol="0">
            <a:spAutoFit/>
          </a:bodyPr>
          <a:lstStyle/>
          <a:p>
            <a:r>
              <a:rPr lang="en-US" altLang="zh-CN" sz="2000" dirty="0" smtClean="0"/>
              <a:t>Presented by Zhu Yanzhao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196752"/>
            <a:ext cx="7498080" cy="720080"/>
          </a:xfrm>
        </p:spPr>
        <p:txBody>
          <a:bodyPr>
            <a:normAutofit fontScale="90000"/>
          </a:bodyPr>
          <a:lstStyle/>
          <a:p>
            <a:r>
              <a:rPr lang="en-US" altLang="zh-CN" dirty="0" smtClean="0"/>
              <a:t>                      </a:t>
            </a:r>
            <a:r>
              <a:rPr lang="en-US" altLang="zh-CN" sz="3600" dirty="0" smtClean="0"/>
              <a:t>Outline</a:t>
            </a:r>
            <a:endParaRPr lang="zh-CN" altLang="en-US" sz="3600" dirty="0"/>
          </a:p>
        </p:txBody>
      </p:sp>
      <p:sp>
        <p:nvSpPr>
          <p:cNvPr id="3" name="内容占位符 2"/>
          <p:cNvSpPr>
            <a:spLocks noGrp="1"/>
          </p:cNvSpPr>
          <p:nvPr>
            <p:ph idx="1"/>
          </p:nvPr>
        </p:nvSpPr>
        <p:spPr>
          <a:xfrm>
            <a:off x="1435608" y="2060848"/>
            <a:ext cx="7498080" cy="4248472"/>
          </a:xfrm>
        </p:spPr>
        <p:txBody>
          <a:bodyPr>
            <a:normAutofit fontScale="92500" lnSpcReduction="10000"/>
          </a:bodyPr>
          <a:lstStyle/>
          <a:p>
            <a:r>
              <a:rPr lang="en-US" altLang="zh-CN" sz="2400" dirty="0" smtClean="0"/>
              <a:t>About Company</a:t>
            </a:r>
          </a:p>
          <a:p>
            <a:endParaRPr lang="en-US" altLang="zh-CN" sz="2400" dirty="0" smtClean="0"/>
          </a:p>
          <a:p>
            <a:r>
              <a:rPr lang="en-US" altLang="zh-CN" sz="2400" dirty="0" smtClean="0"/>
              <a:t>People</a:t>
            </a:r>
          </a:p>
          <a:p>
            <a:endParaRPr lang="en-US" altLang="zh-CN" sz="2400" dirty="0" smtClean="0"/>
          </a:p>
          <a:p>
            <a:r>
              <a:rPr lang="en-US" altLang="zh-CN" sz="2400" dirty="0" smtClean="0"/>
              <a:t>Project Introduction</a:t>
            </a:r>
          </a:p>
          <a:p>
            <a:endParaRPr lang="en-US" altLang="zh-CN" sz="2400" dirty="0" smtClean="0"/>
          </a:p>
          <a:p>
            <a:r>
              <a:rPr lang="en-US" altLang="zh-CN" sz="2400" dirty="0" smtClean="0"/>
              <a:t>Project Plan</a:t>
            </a:r>
          </a:p>
          <a:p>
            <a:endParaRPr lang="en-US" altLang="zh-CN" sz="2400" dirty="0" smtClean="0"/>
          </a:p>
          <a:p>
            <a:r>
              <a:rPr lang="en-US" altLang="zh-CN" sz="2400" dirty="0" smtClean="0"/>
              <a:t>Hope to Achieve</a:t>
            </a:r>
          </a:p>
          <a:p>
            <a:endParaRPr lang="en-US" altLang="zh-CN" sz="2400" dirty="0" smtClean="0"/>
          </a:p>
          <a:p>
            <a:r>
              <a:rPr lang="en-US" altLang="zh-CN" sz="2400" dirty="0" smtClean="0"/>
              <a:t>Question</a:t>
            </a:r>
            <a:endParaRPr lang="zh-CN" altLang="en-US" sz="2400" dirty="0"/>
          </a:p>
        </p:txBody>
      </p:sp>
      <p:pic>
        <p:nvPicPr>
          <p:cNvPr id="5" name="图片 4" descr="捕获.PNG"/>
          <p:cNvPicPr>
            <a:picLocks noChangeAspect="1"/>
          </p:cNvPicPr>
          <p:nvPr/>
        </p:nvPicPr>
        <p:blipFill>
          <a:blip r:embed="rId2" cstate="print"/>
          <a:stretch>
            <a:fillRect/>
          </a:stretch>
        </p:blipFill>
        <p:spPr>
          <a:xfrm>
            <a:off x="2971139" y="0"/>
            <a:ext cx="6172861" cy="105273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268760"/>
            <a:ext cx="7498080" cy="648072"/>
          </a:xfrm>
        </p:spPr>
        <p:txBody>
          <a:bodyPr>
            <a:normAutofit fontScale="90000"/>
          </a:bodyPr>
          <a:lstStyle/>
          <a:p>
            <a:r>
              <a:rPr lang="en-US" altLang="zh-CN" dirty="0" smtClean="0"/>
              <a:t>             </a:t>
            </a:r>
            <a:r>
              <a:rPr lang="en-US" altLang="zh-CN" sz="4000" dirty="0" smtClean="0"/>
              <a:t>Company -- PII</a:t>
            </a:r>
            <a:endParaRPr lang="zh-CN" altLang="en-US" sz="4000" dirty="0"/>
          </a:p>
        </p:txBody>
      </p:sp>
      <p:sp>
        <p:nvSpPr>
          <p:cNvPr id="3" name="内容占位符 2"/>
          <p:cNvSpPr>
            <a:spLocks noGrp="1"/>
          </p:cNvSpPr>
          <p:nvPr>
            <p:ph idx="1"/>
          </p:nvPr>
        </p:nvSpPr>
        <p:spPr>
          <a:xfrm>
            <a:off x="1187624" y="2132856"/>
            <a:ext cx="6048672" cy="4248472"/>
          </a:xfrm>
        </p:spPr>
        <p:txBody>
          <a:bodyPr>
            <a:normAutofit/>
          </a:bodyPr>
          <a:lstStyle/>
          <a:p>
            <a:r>
              <a:rPr lang="en-US" altLang="zh-CN" sz="2200" dirty="0" smtClean="0"/>
              <a:t>The Pacific Invasives Initiative(PII)</a:t>
            </a:r>
          </a:p>
          <a:p>
            <a:endParaRPr lang="en-US" altLang="zh-CN" sz="2200" dirty="0" smtClean="0"/>
          </a:p>
          <a:p>
            <a:r>
              <a:rPr lang="en-US" altLang="zh-CN" sz="2200" dirty="0" smtClean="0"/>
              <a:t>Operating from The University of Auckland since 2004, PII works with Pacific agencies (both government and non-government organizations) to strengthen their capacity for managing invasive species in the Pacific region.</a:t>
            </a:r>
          </a:p>
          <a:p>
            <a:endParaRPr lang="en-US" altLang="zh-CN" sz="2200" dirty="0" smtClean="0"/>
          </a:p>
          <a:p>
            <a:r>
              <a:rPr lang="en-US" altLang="zh-CN" sz="2200" dirty="0" smtClean="0"/>
              <a:t>Website of PII: www.pacificinvasivesinitiative.org</a:t>
            </a:r>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pic>
        <p:nvPicPr>
          <p:cNvPr id="1026" name="Picture 2"/>
          <p:cNvPicPr>
            <a:picLocks noChangeAspect="1" noChangeArrowheads="1"/>
          </p:cNvPicPr>
          <p:nvPr/>
        </p:nvPicPr>
        <p:blipFill>
          <a:blip r:embed="rId3" cstate="print"/>
          <a:srcRect/>
          <a:stretch>
            <a:fillRect/>
          </a:stretch>
        </p:blipFill>
        <p:spPr bwMode="auto">
          <a:xfrm>
            <a:off x="7380312" y="1556792"/>
            <a:ext cx="1763688" cy="49685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196752"/>
            <a:ext cx="7498080" cy="792088"/>
          </a:xfrm>
        </p:spPr>
        <p:txBody>
          <a:bodyPr>
            <a:normAutofit/>
          </a:bodyPr>
          <a:lstStyle/>
          <a:p>
            <a:r>
              <a:rPr lang="en-US" altLang="zh-CN" sz="3600" dirty="0" smtClean="0"/>
              <a:t>                        People</a:t>
            </a:r>
            <a:endParaRPr lang="zh-CN" altLang="en-US" sz="3600" dirty="0"/>
          </a:p>
        </p:txBody>
      </p:sp>
      <p:sp>
        <p:nvSpPr>
          <p:cNvPr id="3" name="内容占位符 2"/>
          <p:cNvSpPr>
            <a:spLocks noGrp="1"/>
          </p:cNvSpPr>
          <p:nvPr>
            <p:ph idx="1"/>
          </p:nvPr>
        </p:nvSpPr>
        <p:spPr>
          <a:xfrm>
            <a:off x="1435608" y="1988840"/>
            <a:ext cx="7528880" cy="4259560"/>
          </a:xfrm>
        </p:spPr>
        <p:txBody>
          <a:bodyPr>
            <a:normAutofit/>
          </a:bodyPr>
          <a:lstStyle/>
          <a:p>
            <a:r>
              <a:rPr lang="en-US" altLang="zh-CN" sz="2800" dirty="0" smtClean="0"/>
              <a:t>Project  Coordinator</a:t>
            </a:r>
          </a:p>
          <a:p>
            <a:pPr>
              <a:buNone/>
            </a:pPr>
            <a:r>
              <a:rPr lang="en-US" altLang="zh-CN" sz="2800" dirty="0" smtClean="0"/>
              <a:t>     Bill Nagle</a:t>
            </a:r>
            <a:r>
              <a:rPr lang="zh-CN" altLang="en-US" sz="2800" dirty="0" smtClean="0"/>
              <a:t> </a:t>
            </a:r>
            <a:r>
              <a:rPr lang="en-US" altLang="zh-CN" sz="2800" dirty="0" smtClean="0"/>
              <a:t>-- </a:t>
            </a:r>
            <a:r>
              <a:rPr lang="en-SG" altLang="zh-CN" sz="2800" dirty="0" smtClean="0">
                <a:hlinkClick r:id="rId2"/>
              </a:rPr>
              <a:t>w.nagle@auckland.ac.nz</a:t>
            </a:r>
            <a:endParaRPr lang="en-SG" altLang="zh-CN" sz="2800" dirty="0" smtClean="0"/>
          </a:p>
          <a:p>
            <a:r>
              <a:rPr lang="en-SG" altLang="zh-CN" sz="2800" dirty="0" smtClean="0"/>
              <a:t>Programme Support Officer</a:t>
            </a:r>
          </a:p>
          <a:p>
            <a:pPr>
              <a:buNone/>
            </a:pPr>
            <a:r>
              <a:rPr lang="en-SG" altLang="zh-CN" sz="2800" dirty="0" smtClean="0"/>
              <a:t>     Natasha Doherty -- </a:t>
            </a:r>
            <a:r>
              <a:rPr lang="en-SG" altLang="zh-CN" sz="2800" dirty="0" smtClean="0">
                <a:hlinkClick r:id="rId3"/>
              </a:rPr>
              <a:t>n.doherty@auckland.ac.nz</a:t>
            </a:r>
            <a:endParaRPr lang="en-SG" altLang="zh-CN" sz="2800" dirty="0" smtClean="0"/>
          </a:p>
          <a:p>
            <a:r>
              <a:rPr lang="en-SG" altLang="zh-CN" sz="2800" dirty="0" smtClean="0"/>
              <a:t>Academic Supervisor</a:t>
            </a:r>
          </a:p>
          <a:p>
            <a:pPr>
              <a:buNone/>
            </a:pPr>
            <a:r>
              <a:rPr lang="en-SG" altLang="zh-CN" sz="2800" dirty="0" smtClean="0">
                <a:cs typeface="Calibri" pitchFamily="34" charset="0"/>
              </a:rPr>
              <a:t>     Dr S. Manoharan -- </a:t>
            </a:r>
            <a:r>
              <a:rPr lang="en-SG" altLang="zh-CN" sz="2800" dirty="0" smtClean="0">
                <a:hlinkClick r:id="rId4"/>
              </a:rPr>
              <a:t>mano@cs.auckland.ac.nz</a:t>
            </a:r>
            <a:endParaRPr lang="en-SG" altLang="zh-CN" sz="2800" dirty="0" smtClean="0"/>
          </a:p>
          <a:p>
            <a:r>
              <a:rPr lang="en-US" altLang="zh-CN" sz="2800" dirty="0" smtClean="0">
                <a:cs typeface="Calibri" pitchFamily="34" charset="0"/>
              </a:rPr>
              <a:t>Student</a:t>
            </a:r>
          </a:p>
          <a:p>
            <a:pPr>
              <a:buNone/>
            </a:pPr>
            <a:r>
              <a:rPr lang="en-US" altLang="zh-CN" sz="2800" dirty="0" smtClean="0">
                <a:cs typeface="Calibri" pitchFamily="34" charset="0"/>
              </a:rPr>
              <a:t>     Zhu Yanzhao – </a:t>
            </a:r>
            <a:r>
              <a:rPr lang="en-US" altLang="zh-CN" sz="2800" dirty="0" smtClean="0">
                <a:cs typeface="Calibri" pitchFamily="34" charset="0"/>
                <a:hlinkClick r:id="rId5"/>
              </a:rPr>
              <a:t>yzhu114@auckland.ac.nz</a:t>
            </a:r>
            <a:endParaRPr lang="en-US" altLang="zh-CN" sz="2800" dirty="0" smtClean="0">
              <a:cs typeface="Calibri" pitchFamily="34" charset="0"/>
            </a:endParaRPr>
          </a:p>
          <a:p>
            <a:pPr>
              <a:buNone/>
            </a:pPr>
            <a:endParaRPr lang="en-US" altLang="zh-CN" sz="2800" dirty="0" smtClean="0">
              <a:cs typeface="Calibri" pitchFamily="34" charset="0"/>
            </a:endParaRPr>
          </a:p>
          <a:p>
            <a:pPr>
              <a:buNone/>
            </a:pPr>
            <a:endParaRPr lang="en-SG" altLang="zh-CN" sz="2800" dirty="0" smtClean="0"/>
          </a:p>
          <a:p>
            <a:endParaRPr lang="en-US" altLang="zh-CN" sz="2800" dirty="0" smtClean="0"/>
          </a:p>
        </p:txBody>
      </p:sp>
      <p:pic>
        <p:nvPicPr>
          <p:cNvPr id="4" name="图片 3" descr="捕获.PNG"/>
          <p:cNvPicPr>
            <a:picLocks noChangeAspect="1"/>
          </p:cNvPicPr>
          <p:nvPr/>
        </p:nvPicPr>
        <p:blipFill>
          <a:blip r:embed="rId6" cstate="print"/>
          <a:stretch>
            <a:fillRect/>
          </a:stretch>
        </p:blipFill>
        <p:spPr>
          <a:xfrm>
            <a:off x="2971139" y="0"/>
            <a:ext cx="6172861" cy="105273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268760"/>
            <a:ext cx="7498080" cy="792088"/>
          </a:xfrm>
        </p:spPr>
        <p:txBody>
          <a:bodyPr>
            <a:normAutofit/>
          </a:bodyPr>
          <a:lstStyle/>
          <a:p>
            <a:r>
              <a:rPr lang="en-US" altLang="zh-CN" sz="3600" dirty="0" smtClean="0"/>
              <a:t>            Project Introduction</a:t>
            </a:r>
            <a:endParaRPr lang="zh-CN" altLang="en-US" sz="3600" dirty="0"/>
          </a:p>
        </p:txBody>
      </p:sp>
      <p:sp>
        <p:nvSpPr>
          <p:cNvPr id="3" name="内容占位符 2"/>
          <p:cNvSpPr>
            <a:spLocks noGrp="1"/>
          </p:cNvSpPr>
          <p:nvPr>
            <p:ph idx="1"/>
          </p:nvPr>
        </p:nvSpPr>
        <p:spPr>
          <a:xfrm>
            <a:off x="1435608" y="2132856"/>
            <a:ext cx="7498080" cy="4115544"/>
          </a:xfrm>
        </p:spPr>
        <p:txBody>
          <a:bodyPr>
            <a:normAutofit/>
          </a:bodyPr>
          <a:lstStyle/>
          <a:p>
            <a:r>
              <a:rPr lang="en-US" altLang="zh-CN" sz="2200" dirty="0" smtClean="0"/>
              <a:t>Background -- Invasive plant management projects, in particular, are usually complex and long-term.</a:t>
            </a:r>
          </a:p>
          <a:p>
            <a:r>
              <a:rPr lang="en-US" altLang="zh-CN" sz="2200" dirty="0" smtClean="0"/>
              <a:t>Solutions -- Develop a smart device to assist managers to monitor and evaluate the effectiveness, efficiency and accountability of an invasive plant project.</a:t>
            </a:r>
          </a:p>
          <a:p>
            <a:r>
              <a:rPr lang="en-US" altLang="zh-CN" sz="2200" dirty="0" smtClean="0"/>
              <a:t>Proposal – Database has been developed. Smart device will enable direct recording of data(location,  timing, area searched, photographs,…) in the field and transfer to the agency’s database. The application would have to be able to work offline,  i.e. pick up location without being online.</a:t>
            </a:r>
          </a:p>
          <a:p>
            <a:pPr>
              <a:buNone/>
            </a:pPr>
            <a:r>
              <a:rPr lang="en-US" altLang="zh-CN" sz="2800" dirty="0" smtClean="0"/>
              <a:t>                                                 Continue…</a:t>
            </a:r>
            <a:endParaRPr lang="zh-CN" altLang="en-US" sz="2800" dirty="0"/>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124744"/>
            <a:ext cx="7498080" cy="792088"/>
          </a:xfrm>
        </p:spPr>
        <p:txBody>
          <a:bodyPr>
            <a:normAutofit/>
          </a:bodyPr>
          <a:lstStyle/>
          <a:p>
            <a:r>
              <a:rPr lang="en-US" altLang="zh-CN" sz="3600" dirty="0" smtClean="0"/>
              <a:t>              Project Introduction</a:t>
            </a:r>
            <a:endParaRPr lang="zh-CN" altLang="en-US" sz="3600" dirty="0"/>
          </a:p>
        </p:txBody>
      </p:sp>
      <p:sp>
        <p:nvSpPr>
          <p:cNvPr id="3" name="内容占位符 2"/>
          <p:cNvSpPr>
            <a:spLocks noGrp="1"/>
          </p:cNvSpPr>
          <p:nvPr>
            <p:ph idx="1"/>
          </p:nvPr>
        </p:nvSpPr>
        <p:spPr>
          <a:xfrm>
            <a:off x="1435608" y="1988840"/>
            <a:ext cx="4648560" cy="4464496"/>
          </a:xfrm>
        </p:spPr>
        <p:txBody>
          <a:bodyPr>
            <a:normAutofit/>
          </a:bodyPr>
          <a:lstStyle/>
          <a:p>
            <a:r>
              <a:rPr lang="en-US" altLang="zh-CN" sz="2200" dirty="0" smtClean="0"/>
              <a:t>Special function – Smart device application would also enable to assist field teams to identify the plants. A photograph of plant or plant part taken in the field could be matched against records stored on the device.</a:t>
            </a:r>
            <a:endParaRPr lang="zh-CN" altLang="en-US" sz="2200" dirty="0"/>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pic>
        <p:nvPicPr>
          <p:cNvPr id="21506" name="Picture 2"/>
          <p:cNvPicPr>
            <a:picLocks noChangeAspect="1" noChangeArrowheads="1"/>
          </p:cNvPicPr>
          <p:nvPr/>
        </p:nvPicPr>
        <p:blipFill>
          <a:blip r:embed="rId3" cstate="print"/>
          <a:srcRect/>
          <a:stretch>
            <a:fillRect/>
          </a:stretch>
        </p:blipFill>
        <p:spPr bwMode="auto">
          <a:xfrm>
            <a:off x="6156176" y="2132856"/>
            <a:ext cx="2699792" cy="4038600"/>
          </a:xfrm>
          <a:prstGeom prst="rect">
            <a:avLst/>
          </a:prstGeom>
          <a:noFill/>
          <a:ln w="9525">
            <a:noFill/>
            <a:miter lim="800000"/>
            <a:headEnd/>
            <a:tailEnd/>
          </a:ln>
        </p:spPr>
      </p:pic>
      <p:sp>
        <p:nvSpPr>
          <p:cNvPr id="7" name="TextBox 6"/>
          <p:cNvSpPr txBox="1"/>
          <p:nvPr/>
        </p:nvSpPr>
        <p:spPr>
          <a:xfrm>
            <a:off x="6156176" y="6309320"/>
            <a:ext cx="2520280" cy="246221"/>
          </a:xfrm>
          <a:prstGeom prst="rect">
            <a:avLst/>
          </a:prstGeom>
          <a:noFill/>
        </p:spPr>
        <p:txBody>
          <a:bodyPr wrap="square" rtlCol="0">
            <a:spAutoFit/>
          </a:bodyPr>
          <a:lstStyle/>
          <a:p>
            <a:r>
              <a:rPr lang="en-US" altLang="zh-CN" sz="1000" dirty="0" smtClean="0"/>
              <a:t>Graph is captured from www.leafsnap.com </a:t>
            </a:r>
            <a:endParaRPr lang="zh-CN" altLang="en-US" sz="1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196752"/>
            <a:ext cx="7498080" cy="720080"/>
          </a:xfrm>
        </p:spPr>
        <p:txBody>
          <a:bodyPr>
            <a:normAutofit/>
          </a:bodyPr>
          <a:lstStyle/>
          <a:p>
            <a:r>
              <a:rPr lang="en-US" altLang="zh-CN" sz="3600" dirty="0" smtClean="0"/>
              <a:t>                    Project Plan</a:t>
            </a:r>
            <a:endParaRPr lang="zh-CN" altLang="en-US" sz="3600" dirty="0"/>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sp>
        <p:nvSpPr>
          <p:cNvPr id="12" name="内容占位符 11"/>
          <p:cNvSpPr>
            <a:spLocks noGrp="1"/>
          </p:cNvSpPr>
          <p:nvPr>
            <p:ph idx="1"/>
          </p:nvPr>
        </p:nvSpPr>
        <p:spPr>
          <a:xfrm>
            <a:off x="1435608" y="1844824"/>
            <a:ext cx="5584664" cy="4403576"/>
          </a:xfrm>
        </p:spPr>
        <p:txBody>
          <a:bodyPr>
            <a:normAutofit lnSpcReduction="10000"/>
          </a:bodyPr>
          <a:lstStyle/>
          <a:p>
            <a:r>
              <a:rPr lang="en-US" altLang="zh-CN" sz="2200" dirty="0" smtClean="0"/>
              <a:t>The application will </a:t>
            </a:r>
            <a:r>
              <a:rPr lang="en-US" altLang="zh-CN" sz="2200" smtClean="0"/>
              <a:t>be </a:t>
            </a:r>
            <a:r>
              <a:rPr lang="en-US" altLang="zh-CN" sz="2200" smtClean="0"/>
              <a:t>developed  </a:t>
            </a:r>
            <a:r>
              <a:rPr lang="en-US" altLang="zh-CN" sz="2200" dirty="0" smtClean="0"/>
              <a:t>by Java Programming Language.</a:t>
            </a:r>
          </a:p>
          <a:p>
            <a:r>
              <a:rPr lang="en-US" altLang="zh-CN" sz="2200" dirty="0" smtClean="0"/>
              <a:t>The application will be useable with Android Operation System.</a:t>
            </a:r>
          </a:p>
          <a:p>
            <a:r>
              <a:rPr lang="en-US" altLang="zh-CN" sz="2200" dirty="0" smtClean="0"/>
              <a:t>Aim at Android smart phone – Samsung Galaxy Nexus.</a:t>
            </a:r>
          </a:p>
          <a:p>
            <a:r>
              <a:rPr lang="en-US" altLang="zh-CN" sz="2200" dirty="0" smtClean="0"/>
              <a:t>Client User Interface will be designed friendly, conveniently. It will mostly use multiple choice question and avoid handwriting problem.</a:t>
            </a:r>
          </a:p>
          <a:p>
            <a:r>
              <a:rPr lang="en-US" altLang="zh-CN" sz="2200" dirty="0" smtClean="0"/>
              <a:t>Set up data communication between client and database. </a:t>
            </a:r>
          </a:p>
          <a:p>
            <a:pPr>
              <a:buNone/>
            </a:pPr>
            <a:endParaRPr lang="en-US" altLang="zh-CN" sz="2200" dirty="0" smtClean="0"/>
          </a:p>
        </p:txBody>
      </p:sp>
      <p:pic>
        <p:nvPicPr>
          <p:cNvPr id="13" name="图片 12" descr="u=1970795205,2264923073&amp;fm=21&amp;gp=0.jpg"/>
          <p:cNvPicPr>
            <a:picLocks noChangeAspect="1"/>
          </p:cNvPicPr>
          <p:nvPr/>
        </p:nvPicPr>
        <p:blipFill>
          <a:blip r:embed="rId3" cstate="print"/>
          <a:stretch>
            <a:fillRect/>
          </a:stretch>
        </p:blipFill>
        <p:spPr>
          <a:xfrm>
            <a:off x="6660232" y="2996952"/>
            <a:ext cx="2261989" cy="207682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196752"/>
            <a:ext cx="7498080" cy="720080"/>
          </a:xfrm>
        </p:spPr>
        <p:txBody>
          <a:bodyPr>
            <a:normAutofit/>
          </a:bodyPr>
          <a:lstStyle/>
          <a:p>
            <a:r>
              <a:rPr lang="en-US" altLang="zh-CN" sz="3600" dirty="0" smtClean="0"/>
              <a:t>                  Hope to Achieve</a:t>
            </a:r>
            <a:endParaRPr lang="zh-CN" altLang="en-US" sz="3600" dirty="0"/>
          </a:p>
        </p:txBody>
      </p:sp>
      <p:sp>
        <p:nvSpPr>
          <p:cNvPr id="3" name="内容占位符 2"/>
          <p:cNvSpPr>
            <a:spLocks noGrp="1"/>
          </p:cNvSpPr>
          <p:nvPr>
            <p:ph idx="1"/>
          </p:nvPr>
        </p:nvSpPr>
        <p:spPr>
          <a:xfrm>
            <a:off x="1435608" y="1988840"/>
            <a:ext cx="4936592" cy="4259560"/>
          </a:xfrm>
        </p:spPr>
        <p:txBody>
          <a:bodyPr>
            <a:normAutofit/>
          </a:bodyPr>
          <a:lstStyle/>
          <a:p>
            <a:r>
              <a:rPr lang="en-US" altLang="zh-CN" sz="2200" dirty="0" smtClean="0"/>
              <a:t>Achieve project planning skills</a:t>
            </a:r>
          </a:p>
          <a:p>
            <a:r>
              <a:rPr lang="en-US" altLang="zh-CN" sz="2200" dirty="0" smtClean="0"/>
              <a:t>Enhance the programming skills</a:t>
            </a:r>
          </a:p>
          <a:p>
            <a:r>
              <a:rPr lang="en-US" altLang="zh-CN" sz="2200" dirty="0" smtClean="0"/>
              <a:t>Gain the skills about how to collect</a:t>
            </a:r>
            <a:r>
              <a:rPr lang="en-US" altLang="zh-CN" sz="2200" smtClean="0"/>
              <a:t>, transmit,  </a:t>
            </a:r>
            <a:r>
              <a:rPr lang="en-US" altLang="zh-CN" sz="2200" dirty="0" smtClean="0"/>
              <a:t>store and </a:t>
            </a:r>
            <a:r>
              <a:rPr lang="en-US" altLang="zh-CN" sz="2200" smtClean="0"/>
              <a:t>analysis data.</a:t>
            </a:r>
            <a:endParaRPr lang="en-US" altLang="zh-CN" sz="2200" dirty="0" smtClean="0"/>
          </a:p>
          <a:p>
            <a:r>
              <a:rPr lang="en-US" altLang="zh-CN" sz="2200" dirty="0" smtClean="0"/>
              <a:t>Learn lots of knowledge about mobile application development</a:t>
            </a:r>
          </a:p>
          <a:p>
            <a:r>
              <a:rPr lang="en-US" altLang="zh-CN" sz="2200" dirty="0" smtClean="0"/>
              <a:t>Practice working skills in business environment</a:t>
            </a:r>
          </a:p>
          <a:p>
            <a:r>
              <a:rPr lang="en-US" altLang="zh-CN" sz="2200" dirty="0" smtClean="0"/>
              <a:t>Get experience about how to make communication with partner and client</a:t>
            </a:r>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pic>
        <p:nvPicPr>
          <p:cNvPr id="5" name="图片 4" descr="2012022322124010.jpg"/>
          <p:cNvPicPr>
            <a:picLocks noChangeAspect="1"/>
          </p:cNvPicPr>
          <p:nvPr/>
        </p:nvPicPr>
        <p:blipFill>
          <a:blip r:embed="rId3" cstate="print"/>
          <a:stretch>
            <a:fillRect/>
          </a:stretch>
        </p:blipFill>
        <p:spPr>
          <a:xfrm>
            <a:off x="6228184" y="2204864"/>
            <a:ext cx="2915816" cy="465313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5608" y="1628800"/>
            <a:ext cx="7498080" cy="1224136"/>
          </a:xfrm>
        </p:spPr>
        <p:txBody>
          <a:bodyPr/>
          <a:lstStyle/>
          <a:p>
            <a:r>
              <a:rPr lang="en-US" altLang="zh-CN" dirty="0" smtClean="0"/>
              <a:t>Thank you…</a:t>
            </a:r>
            <a:endParaRPr lang="zh-CN" altLang="en-US" dirty="0"/>
          </a:p>
        </p:txBody>
      </p:sp>
      <p:sp>
        <p:nvSpPr>
          <p:cNvPr id="3" name="内容占位符 2"/>
          <p:cNvSpPr>
            <a:spLocks noGrp="1"/>
          </p:cNvSpPr>
          <p:nvPr>
            <p:ph idx="1"/>
          </p:nvPr>
        </p:nvSpPr>
        <p:spPr>
          <a:xfrm>
            <a:off x="1435608" y="2924944"/>
            <a:ext cx="7498080" cy="3312368"/>
          </a:xfrm>
        </p:spPr>
        <p:txBody>
          <a:bodyPr/>
          <a:lstStyle/>
          <a:p>
            <a:endParaRPr lang="en-US" altLang="zh-CN" dirty="0" smtClean="0"/>
          </a:p>
          <a:p>
            <a:endParaRPr lang="en-US" altLang="zh-CN" dirty="0" smtClean="0"/>
          </a:p>
          <a:p>
            <a:pPr>
              <a:buNone/>
            </a:pPr>
            <a:r>
              <a:rPr lang="en-US" altLang="zh-CN" dirty="0" smtClean="0"/>
              <a:t>            </a:t>
            </a:r>
            <a:r>
              <a:rPr lang="en-US" altLang="zh-CN" sz="3600" dirty="0" smtClean="0"/>
              <a:t>Any Question…</a:t>
            </a:r>
            <a:endParaRPr lang="zh-CN" altLang="en-US" sz="3600" dirty="0"/>
          </a:p>
        </p:txBody>
      </p:sp>
      <p:pic>
        <p:nvPicPr>
          <p:cNvPr id="4" name="图片 3" descr="捕获.PNG"/>
          <p:cNvPicPr>
            <a:picLocks noChangeAspect="1"/>
          </p:cNvPicPr>
          <p:nvPr/>
        </p:nvPicPr>
        <p:blipFill>
          <a:blip r:embed="rId2" cstate="print"/>
          <a:stretch>
            <a:fillRect/>
          </a:stretch>
        </p:blipFill>
        <p:spPr>
          <a:xfrm>
            <a:off x="2971139" y="0"/>
            <a:ext cx="6172861" cy="1052736"/>
          </a:xfrm>
          <a:prstGeom prst="rect">
            <a:avLst/>
          </a:prstGeom>
        </p:spPr>
      </p:pic>
      <p:sp>
        <p:nvSpPr>
          <p:cNvPr id="2050" name="AutoShape 2" descr="http://t1.baidu.com/it/u=2829828059,3538742411&amp;fm=11&amp;gp=0.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pic>
        <p:nvPicPr>
          <p:cNvPr id="6" name="图片 5" descr="u=2829828059,3538742411&amp;fm=11&amp;gp=0.jpg"/>
          <p:cNvPicPr>
            <a:picLocks noChangeAspect="1"/>
          </p:cNvPicPr>
          <p:nvPr/>
        </p:nvPicPr>
        <p:blipFill>
          <a:blip r:embed="rId3" cstate="print"/>
          <a:stretch>
            <a:fillRect/>
          </a:stretch>
        </p:blipFill>
        <p:spPr>
          <a:xfrm>
            <a:off x="5810250" y="3284984"/>
            <a:ext cx="3333750" cy="333375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222</TotalTime>
  <Words>360</Words>
  <Application>Microsoft Office PowerPoint</Application>
  <PresentationFormat>全屏显示(4:3)</PresentationFormat>
  <Paragraphs>57</Paragraphs>
  <Slides>9</Slides>
  <Notes>0</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夏至</vt:lpstr>
      <vt:lpstr>             Smart devices   assist the conservation of biodiversity</vt:lpstr>
      <vt:lpstr>                      Outline</vt:lpstr>
      <vt:lpstr>             Company -- PII</vt:lpstr>
      <vt:lpstr>                        People</vt:lpstr>
      <vt:lpstr>            Project Introduction</vt:lpstr>
      <vt:lpstr>              Project Introduction</vt:lpstr>
      <vt:lpstr>                    Project Plan</vt:lpstr>
      <vt:lpstr>                  Hope to Achieve</vt:lpstr>
      <vt:lpstr>Thank you…</vt:lpstr>
    </vt:vector>
  </TitlesOfParts>
  <Company>中国石油大学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BTECH 451 Project</dc:title>
  <dc:creator>zhuyanzhao</dc:creator>
  <cp:lastModifiedBy>zhuyanzhao</cp:lastModifiedBy>
  <cp:revision>25</cp:revision>
  <dcterms:created xsi:type="dcterms:W3CDTF">2013-03-26T02:52:28Z</dcterms:created>
  <dcterms:modified xsi:type="dcterms:W3CDTF">2013-03-26T17:45:18Z</dcterms:modified>
</cp:coreProperties>
</file>