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8" r:id="rId3"/>
    <p:sldId id="260" r:id="rId4"/>
    <p:sldId id="273" r:id="rId5"/>
    <p:sldId id="274" r:id="rId6"/>
    <p:sldId id="275" r:id="rId7"/>
    <p:sldId id="276" r:id="rId8"/>
    <p:sldId id="277" r:id="rId9"/>
    <p:sldId id="278" r:id="rId10"/>
    <p:sldId id="261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04" autoAdjust="0"/>
  </p:normalViewPr>
  <p:slideViewPr>
    <p:cSldViewPr>
      <p:cViewPr varScale="1">
        <p:scale>
          <a:sx n="74" d="100"/>
          <a:sy n="74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88546-9F6E-47F2-9944-6E7F3062062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977D6-A67C-42B8-87E9-6C6E41A20BF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78675" y="274638"/>
            <a:ext cx="1908175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52563" y="274638"/>
            <a:ext cx="5573712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BA9E-497D-4AD1-84AC-18334DA3DAF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2563" y="274638"/>
            <a:ext cx="763428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1452563" y="1600200"/>
            <a:ext cx="7634287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17D34-BE18-40D4-A74D-308B5B27015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EB917-D3D0-4334-9214-8E87F8CC2A4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8B022-E7C4-4A26-9DF2-D3A5F5F0D7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525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5113" y="1600200"/>
            <a:ext cx="3741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76C60-B165-4EA5-9F25-70D7254141D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B76FD-4BBE-4EF5-8491-D601646EC8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9E0DB-D302-4079-9397-DB24585EB6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DD23C-73DE-405A-A9FD-68F3A0D96E1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BEC6F-AC68-44BF-B0E1-973CF57F99A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0887-1047-4C5D-91F1-B5AD87C7CE4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2563" y="274638"/>
            <a:ext cx="7634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600200"/>
            <a:ext cx="76342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E8026305-5407-457D-A118-03457EA58E4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altLang="zh-CN" sz="5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Electronic Data Capture</a:t>
            </a:r>
            <a:br>
              <a:rPr lang="en-US" altLang="zh-CN" sz="5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42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BTech</a:t>
            </a:r>
            <a:r>
              <a:rPr lang="en-US" altLang="zh-CN" sz="4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451</a:t>
            </a:r>
            <a:br>
              <a:rPr lang="en-US" altLang="zh-CN" sz="4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4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End of Semester Seminar</a:t>
            </a:r>
            <a:r>
              <a:rPr lang="en-US" altLang="zh-CN" sz="5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5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	</a:t>
            </a:r>
            <a:r>
              <a:rPr lang="en-US" altLang="zh-CN" sz="3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																				presented by </a:t>
            </a:r>
            <a:r>
              <a:rPr lang="en-US" altLang="zh-CN" sz="32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Siyu</a:t>
            </a:r>
            <a:r>
              <a:rPr lang="en-US" altLang="zh-CN" sz="3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Zeng</a:t>
            </a:r>
            <a:r>
              <a:rPr lang="en-US" altLang="zh-CN" sz="3200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3200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3200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3200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3200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3200" i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zh-CN" altLang="en-US" sz="3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Administrator\Desktop\btech\NZTA_COL_ClearSpace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84"/>
            <a:ext cx="9144000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zh-CN" sz="5000" i="1" dirty="0" smtClean="0"/>
              <a:t>Requirement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The goal is to build a prototype mobile application as a replacement of current TCR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This prototype should have reliable functionality for capturing and sending data and should be capable of reducing processing time for both police and coders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Also some additional functions can be provided such as automatic geo-location capture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Through the meetings with stakeholders, it was stressed that the geo-location as well as the crash diagram are important and data consistency should be strictly maintained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zh-CN" sz="5000" i="1" dirty="0" smtClean="0">
                <a:latin typeface="Calibri" pitchFamily="34" charset="0"/>
                <a:cs typeface="Calibri" pitchFamily="34" charset="0"/>
              </a:rPr>
              <a:t>Design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At the first glance of the project, it seems simple as everything we need is to interpret the forms into our application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However, since mobile applications have many powerful features that provide better support for interaction, the design considerations vary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Hence my implementation will be based on an intuitive design centered by crash diagram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smtClean="0">
                <a:latin typeface="Calibri" pitchFamily="34" charset="0"/>
                <a:cs typeface="Calibri" pitchFamily="34" charset="0"/>
              </a:rPr>
              <a:t>Users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are guided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by crash diagram for entering data rather than by screen navigation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Captured data are parsed into XML for transmission</a:t>
            </a:r>
          </a:p>
          <a:p>
            <a:pPr algn="l">
              <a:buClr>
                <a:schemeClr val="bg1">
                  <a:lumMod val="50000"/>
                </a:schemeClr>
              </a:buClr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zh-CN" sz="5000" i="1" dirty="0" smtClean="0">
                <a:latin typeface="Calibri" pitchFamily="34" charset="0"/>
                <a:cs typeface="Calibri" pitchFamily="34" charset="0"/>
              </a:rPr>
              <a:t>Progress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Currently working on crash diagram as well as XML schema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The crash diagram is implemented as a drawing panel which allows user to add objects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It is now capable of drawing several objects such as roads, vehicles and a variety kinds of lines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Touch events on these objects are handled such as dragging , selecting and deleting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Also the program is able to save the whole drawing surface as a picture for crash report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zh-CN" altLang="en-US" sz="3200" i="1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143108" y="5572140"/>
            <a:ext cx="7000892" cy="714356"/>
          </a:xfrm>
        </p:spPr>
        <p:txBody>
          <a:bodyPr/>
          <a:lstStyle/>
          <a:p>
            <a:r>
              <a:rPr lang="en-US" altLang="zh-CN" sz="2000" i="1" dirty="0" smtClean="0">
                <a:latin typeface="Calibri" pitchFamily="34" charset="0"/>
                <a:cs typeface="Calibri" pitchFamily="34" charset="0"/>
              </a:rPr>
              <a:t>A simple 3-way junction with two vehicles</a:t>
            </a:r>
            <a:endParaRPr lang="zh-CN" altLang="en-US" sz="20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 descr="C:\Users\Administrator\Desktop\CrashDiagram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33" r="10833"/>
          <a:stretch>
            <a:fillRect/>
          </a:stretch>
        </p:blipFill>
        <p:spPr bwMode="auto">
          <a:xfrm>
            <a:off x="1785918" y="-1"/>
            <a:ext cx="7358082" cy="5518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CN" sz="5000" i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zh-CN" altLang="en-US" sz="3200" i="1" dirty="0">
              <a:solidFill>
                <a:schemeClr val="accent4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8926" y="5286388"/>
            <a:ext cx="5486400" cy="804862"/>
          </a:xfrm>
        </p:spPr>
        <p:txBody>
          <a:bodyPr/>
          <a:lstStyle/>
          <a:p>
            <a:r>
              <a:rPr lang="en-US" altLang="zh-CN" sz="2000" i="1" dirty="0" smtClean="0">
                <a:latin typeface="Calibri" pitchFamily="34" charset="0"/>
                <a:cs typeface="Calibri" pitchFamily="34" charset="0"/>
              </a:rPr>
              <a:t>a form pops up for entering relative data when user click on a vehicle</a:t>
            </a:r>
            <a:endParaRPr lang="zh-CN" altLang="en-US" sz="20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Placeholder 6" descr="SC20120530-0411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4142" y="0"/>
            <a:ext cx="7709858" cy="51435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altLang="zh-CN" sz="5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Demo</a:t>
            </a:r>
            <a:endParaRPr lang="zh-CN" altLang="en-US" sz="3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zh-CN" sz="5000" i="1" dirty="0" smtClean="0">
                <a:latin typeface="Calibri" pitchFamily="34" charset="0"/>
                <a:cs typeface="Calibri" pitchFamily="34" charset="0"/>
              </a:rPr>
              <a:t>Issues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It is not predictable whether the intuitive design will be preferred by police or not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However, since the original TCR has been used for quite a few decades, it’s probably time to have some change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For the first delivery, we will send all recorded data by email because we don’t have a server at present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While rotating objects is possible, applying it on whole diagram is hard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Meanwhile, zooming on whole diagram seems unachievable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zh-CN" sz="5000" i="1" dirty="0" smtClean="0">
                <a:latin typeface="Calibri" pitchFamily="34" charset="0"/>
                <a:cs typeface="Calibri" pitchFamily="34" charset="0"/>
              </a:rPr>
              <a:t>Plan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Objects will be categorized and put together into toolkits selected from the menu 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The icons are used later instead of simple shapes for better appearance and easier drawing and maintenance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With the inaccurate GPS system we currently have, special algorithm is needed for obtaining geo-location precisely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Concerns of such algorithm include taking several measurements according to fixed time intervals or user movement</a:t>
            </a:r>
          </a:p>
          <a:p>
            <a:endParaRPr lang="en-US" altLang="zh-CN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zh-CN" sz="5000" dirty="0" smtClean="0">
              <a:latin typeface="Calibri" pitchFamily="34" charset="0"/>
              <a:cs typeface="Calibri" pitchFamily="34" charset="0"/>
            </a:endParaRPr>
          </a:p>
          <a:p>
            <a:endParaRPr lang="en-US" altLang="zh-CN" sz="5000" dirty="0" smtClean="0">
              <a:latin typeface="Calibri" pitchFamily="34" charset="0"/>
              <a:cs typeface="Calibri" pitchFamily="34" charset="0"/>
            </a:endParaRPr>
          </a:p>
          <a:p>
            <a:endParaRPr lang="en-US" altLang="zh-CN" sz="5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CN" sz="5000" dirty="0" smtClean="0">
                <a:latin typeface="Calibri" pitchFamily="34" charset="0"/>
                <a:cs typeface="Calibri" pitchFamily="34" charset="0"/>
              </a:rPr>
              <a:t>Questions?</a:t>
            </a:r>
            <a:endParaRPr lang="zh-CN" altLang="en-US" sz="5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5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Outline</a:t>
            </a:r>
            <a:endParaRPr lang="zh-CN" altLang="en-US" sz="3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i="1" dirty="0" smtClean="0">
                <a:latin typeface="Calibri" pitchFamily="34" charset="0"/>
                <a:cs typeface="Calibri" pitchFamily="34" charset="0"/>
              </a:rPr>
              <a:t>Overview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i="1" dirty="0" smtClean="0">
                <a:latin typeface="Calibri" pitchFamily="34" charset="0"/>
                <a:cs typeface="Calibri" pitchFamily="34" charset="0"/>
              </a:rPr>
              <a:t>Requirement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i="1" dirty="0" smtClean="0">
                <a:latin typeface="Calibri" pitchFamily="34" charset="0"/>
                <a:cs typeface="Calibri" pitchFamily="34" charset="0"/>
              </a:rPr>
              <a:t>Design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i="1" dirty="0" smtClean="0">
                <a:latin typeface="Calibri" pitchFamily="34" charset="0"/>
                <a:cs typeface="Calibri" pitchFamily="34" charset="0"/>
              </a:rPr>
              <a:t>Progress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i="1" dirty="0" smtClean="0">
                <a:latin typeface="Calibri" pitchFamily="34" charset="0"/>
                <a:cs typeface="Calibri" pitchFamily="34" charset="0"/>
              </a:rPr>
              <a:t>Demo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i="1" dirty="0" smtClean="0">
                <a:latin typeface="Calibri" pitchFamily="34" charset="0"/>
                <a:cs typeface="Calibri" pitchFamily="34" charset="0"/>
              </a:rPr>
              <a:t>Issues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i="1" dirty="0" smtClean="0">
                <a:latin typeface="Calibri" pitchFamily="34" charset="0"/>
                <a:cs typeface="Calibri" pitchFamily="34" charset="0"/>
              </a:rPr>
              <a:t>Plan</a:t>
            </a:r>
          </a:p>
          <a:p>
            <a:pPr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en-US" altLang="zh-CN" sz="5000" i="1" dirty="0" smtClean="0">
                <a:latin typeface="Calibri" pitchFamily="34" charset="0"/>
                <a:cs typeface="Calibri" pitchFamily="34" charset="0"/>
              </a:rPr>
              <a:t>Overview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NZTA is a government agency that creates transport solution for New Zealand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endParaRPr lang="en-US" altLang="zh-CN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dministrator\Desktop\btech\nzta-and-transport-system-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57364"/>
            <a:ext cx="6715140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altLang="zh-CN" sz="5000" i="1" dirty="0" smtClean="0">
                <a:latin typeface="Calibri" pitchFamily="34" charset="0"/>
                <a:cs typeface="Calibri" pitchFamily="34" charset="0"/>
              </a:rPr>
              <a:t>Overview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Current transport crash reports (TCR) recorded by police are paper-based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 crash of single car requires 5 pages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Takes time for police to process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The information in the report is coded and entered into computer later with the original copy still kept</a:t>
            </a:r>
          </a:p>
          <a:p>
            <a:pPr algn="l">
              <a:buClr>
                <a:schemeClr val="bg1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Data invalidation is the most critical problem that makes it difficult to know what actually happened in the crash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00694" y="0"/>
            <a:ext cx="3643306" cy="2714620"/>
          </a:xfrm>
        </p:spPr>
        <p:txBody>
          <a:bodyPr/>
          <a:lstStyle/>
          <a:p>
            <a:r>
              <a:rPr lang="en-US" altLang="zh-CN" sz="2000" i="1" dirty="0" smtClean="0">
                <a:latin typeface="Calibri" pitchFamily="34" charset="0"/>
                <a:cs typeface="Calibri" pitchFamily="34" charset="0"/>
              </a:rPr>
              <a:t>Current crash diagram</a:t>
            </a:r>
            <a:endParaRPr lang="zh-CN" altLang="en-US" sz="20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00694" y="0"/>
            <a:ext cx="3643306" cy="2714620"/>
          </a:xfrm>
        </p:spPr>
        <p:txBody>
          <a:bodyPr/>
          <a:lstStyle/>
          <a:p>
            <a:r>
              <a:rPr lang="en-US" altLang="zh-CN" sz="2000" i="1" dirty="0" smtClean="0">
                <a:latin typeface="Calibri" pitchFamily="34" charset="0"/>
                <a:cs typeface="Calibri" pitchFamily="34" charset="0"/>
              </a:rPr>
              <a:t>Current crash diagram(cont.)</a:t>
            </a:r>
            <a:endParaRPr lang="zh-CN" altLang="en-US" sz="20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00694" y="0"/>
            <a:ext cx="3643306" cy="2714620"/>
          </a:xfrm>
        </p:spPr>
        <p:txBody>
          <a:bodyPr/>
          <a:lstStyle/>
          <a:p>
            <a:r>
              <a:rPr lang="en-US" altLang="zh-CN" sz="2000" i="1" dirty="0" smtClean="0">
                <a:latin typeface="Calibri" pitchFamily="34" charset="0"/>
                <a:cs typeface="Calibri" pitchFamily="34" charset="0"/>
              </a:rPr>
              <a:t>Current crash diagram(cont.)</a:t>
            </a:r>
            <a:endParaRPr lang="zh-CN" altLang="en-US" sz="20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00694" y="0"/>
            <a:ext cx="3643306" cy="2714620"/>
          </a:xfrm>
        </p:spPr>
        <p:txBody>
          <a:bodyPr/>
          <a:lstStyle/>
          <a:p>
            <a:r>
              <a:rPr lang="en-US" altLang="zh-CN" sz="2000" i="1" dirty="0" smtClean="0">
                <a:latin typeface="Calibri" pitchFamily="34" charset="0"/>
                <a:cs typeface="Calibri" pitchFamily="34" charset="0"/>
              </a:rPr>
              <a:t>Current crash diagram(cont.)</a:t>
            </a:r>
            <a:endParaRPr lang="zh-CN" altLang="en-US" sz="20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500694" y="0"/>
            <a:ext cx="3643306" cy="2714620"/>
          </a:xfrm>
        </p:spPr>
        <p:txBody>
          <a:bodyPr/>
          <a:lstStyle/>
          <a:p>
            <a:r>
              <a:rPr lang="en-US" altLang="zh-CN" sz="2000" i="1" dirty="0" smtClean="0">
                <a:latin typeface="Calibri" pitchFamily="34" charset="0"/>
                <a:cs typeface="Calibri" pitchFamily="34" charset="0"/>
              </a:rPr>
              <a:t>Current crash diagram(cont.)</a:t>
            </a:r>
            <a:endParaRPr lang="zh-CN" altLang="en-US" sz="20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d_1977_slide">
  <a:themeElements>
    <a:clrScheme name="ind_1977_slide 1">
      <a:dk1>
        <a:srgbClr val="000000"/>
      </a:dk1>
      <a:lt1>
        <a:srgbClr val="B9D3EE"/>
      </a:lt1>
      <a:dk2>
        <a:srgbClr val="000000"/>
      </a:dk2>
      <a:lt2>
        <a:srgbClr val="B2B2B2"/>
      </a:lt2>
      <a:accent1>
        <a:srgbClr val="D2E3F4"/>
      </a:accent1>
      <a:accent2>
        <a:srgbClr val="679FDA"/>
      </a:accent2>
      <a:accent3>
        <a:srgbClr val="D9E6F5"/>
      </a:accent3>
      <a:accent4>
        <a:srgbClr val="000000"/>
      </a:accent4>
      <a:accent5>
        <a:srgbClr val="E5EFF8"/>
      </a:accent5>
      <a:accent6>
        <a:srgbClr val="5D90C5"/>
      </a:accent6>
      <a:hlink>
        <a:srgbClr val="2865A4"/>
      </a:hlink>
      <a:folHlink>
        <a:srgbClr val="2E4C6B"/>
      </a:folHlink>
    </a:clrScheme>
    <a:fontScheme name="ind_1977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1977_slide 1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D2E3F4"/>
        </a:accent1>
        <a:accent2>
          <a:srgbClr val="679FDA"/>
        </a:accent2>
        <a:accent3>
          <a:srgbClr val="D9E6F5"/>
        </a:accent3>
        <a:accent4>
          <a:srgbClr val="000000"/>
        </a:accent4>
        <a:accent5>
          <a:srgbClr val="E5EFF8"/>
        </a:accent5>
        <a:accent6>
          <a:srgbClr val="5D90C5"/>
        </a:accent6>
        <a:hlink>
          <a:srgbClr val="2865A4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977_slide 2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66B9CC"/>
        </a:accent1>
        <a:accent2>
          <a:srgbClr val="6666CC"/>
        </a:accent2>
        <a:accent3>
          <a:srgbClr val="D9E6F5"/>
        </a:accent3>
        <a:accent4>
          <a:srgbClr val="000000"/>
        </a:accent4>
        <a:accent5>
          <a:srgbClr val="B8D9E2"/>
        </a:accent5>
        <a:accent6>
          <a:srgbClr val="5C5CB9"/>
        </a:accent6>
        <a:hlink>
          <a:srgbClr val="2E4C6B"/>
        </a:hlink>
        <a:folHlink>
          <a:srgbClr val="2E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977_slide 3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C56230"/>
        </a:accent1>
        <a:accent2>
          <a:srgbClr val="B69715"/>
        </a:accent2>
        <a:accent3>
          <a:srgbClr val="D9E6F5"/>
        </a:accent3>
        <a:accent4>
          <a:srgbClr val="000000"/>
        </a:accent4>
        <a:accent5>
          <a:srgbClr val="DFB7AD"/>
        </a:accent5>
        <a:accent6>
          <a:srgbClr val="A58812"/>
        </a:accent6>
        <a:hlink>
          <a:srgbClr val="2E4C6B"/>
        </a:hlink>
        <a:folHlink>
          <a:srgbClr val="6B51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977_slide 4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B46E17"/>
        </a:accent1>
        <a:accent2>
          <a:srgbClr val="A7BC2E"/>
        </a:accent2>
        <a:accent3>
          <a:srgbClr val="D9E6F5"/>
        </a:accent3>
        <a:accent4>
          <a:srgbClr val="000000"/>
        </a:accent4>
        <a:accent5>
          <a:srgbClr val="D6BAAB"/>
        </a:accent5>
        <a:accent6>
          <a:srgbClr val="97AA29"/>
        </a:accent6>
        <a:hlink>
          <a:srgbClr val="2E4C6B"/>
        </a:hlink>
        <a:folHlink>
          <a:srgbClr val="6B2E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977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E3F4"/>
        </a:accent1>
        <a:accent2>
          <a:srgbClr val="679FDA"/>
        </a:accent2>
        <a:accent3>
          <a:srgbClr val="FFFFFF"/>
        </a:accent3>
        <a:accent4>
          <a:srgbClr val="000000"/>
        </a:accent4>
        <a:accent5>
          <a:srgbClr val="E5EFF8"/>
        </a:accent5>
        <a:accent6>
          <a:srgbClr val="5D90C5"/>
        </a:accent6>
        <a:hlink>
          <a:srgbClr val="2865A4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977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B9CC"/>
        </a:accent1>
        <a:accent2>
          <a:srgbClr val="6666CC"/>
        </a:accent2>
        <a:accent3>
          <a:srgbClr val="FFFFFF"/>
        </a:accent3>
        <a:accent4>
          <a:srgbClr val="000000"/>
        </a:accent4>
        <a:accent5>
          <a:srgbClr val="B8D9E2"/>
        </a:accent5>
        <a:accent6>
          <a:srgbClr val="5C5CB9"/>
        </a:accent6>
        <a:hlink>
          <a:srgbClr val="2E4C6B"/>
        </a:hlink>
        <a:folHlink>
          <a:srgbClr val="2E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977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6230"/>
        </a:accent1>
        <a:accent2>
          <a:srgbClr val="B69715"/>
        </a:accent2>
        <a:accent3>
          <a:srgbClr val="FFFFFF"/>
        </a:accent3>
        <a:accent4>
          <a:srgbClr val="000000"/>
        </a:accent4>
        <a:accent5>
          <a:srgbClr val="DFB7AD"/>
        </a:accent5>
        <a:accent6>
          <a:srgbClr val="A58812"/>
        </a:accent6>
        <a:hlink>
          <a:srgbClr val="2E4C6B"/>
        </a:hlink>
        <a:folHlink>
          <a:srgbClr val="6B51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1977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6E17"/>
        </a:accent1>
        <a:accent2>
          <a:srgbClr val="A7BC2E"/>
        </a:accent2>
        <a:accent3>
          <a:srgbClr val="FFFFFF"/>
        </a:accent3>
        <a:accent4>
          <a:srgbClr val="000000"/>
        </a:accent4>
        <a:accent5>
          <a:srgbClr val="D6BAAB"/>
        </a:accent5>
        <a:accent6>
          <a:srgbClr val="97AA29"/>
        </a:accent6>
        <a:hlink>
          <a:srgbClr val="2E4C6B"/>
        </a:hlink>
        <a:folHlink>
          <a:srgbClr val="6B2E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513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ind_1977_slide</vt:lpstr>
      <vt:lpstr>Electronic Data Capture BTech 451 End of Semester Seminar                         presented by Siyu Zeng   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         </vt:lpstr>
      <vt:lpstr> </vt:lpstr>
      <vt:lpstr>Demo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Calvin</dc:creator>
  <cp:lastModifiedBy>SkyUN.Org</cp:lastModifiedBy>
  <cp:revision>89</cp:revision>
  <dcterms:created xsi:type="dcterms:W3CDTF">2012-05-29T11:17:21Z</dcterms:created>
  <dcterms:modified xsi:type="dcterms:W3CDTF">2012-05-30T15:59:02Z</dcterms:modified>
</cp:coreProperties>
</file>