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  <p:sldMasterId id="214748373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5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vin Hansen" initials="M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4" autoAdjust="0"/>
    <p:restoredTop sz="91418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\Desktop\CU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(Sheet1!$B$8,Sheet1!$C$8,Sheet1!$D$8)</c:f>
              <c:strCache>
                <c:ptCount val="3"/>
                <c:pt idx="0">
                  <c:v>Disparity = 50</c:v>
                </c:pt>
                <c:pt idx="1">
                  <c:v>Disparity = 100</c:v>
                </c:pt>
                <c:pt idx="2">
                  <c:v>Disparity = 150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2</c:v>
                </c:pt>
                <c:pt idx="1">
                  <c:v>3.7</c:v>
                </c:pt>
                <c:pt idx="2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NVIDIA GeForce 8400 GS</c:v>
                </c:pt>
              </c:strCache>
            </c:strRef>
          </c:tx>
          <c:invertIfNegative val="0"/>
          <c:cat>
            <c:strRef>
              <c:f>(Sheet1!$B$8,Sheet1!$C$8,Sheet1!$D$8)</c:f>
              <c:strCache>
                <c:ptCount val="3"/>
                <c:pt idx="0">
                  <c:v>Disparity = 50</c:v>
                </c:pt>
                <c:pt idx="1">
                  <c:v>Disparity = 100</c:v>
                </c:pt>
                <c:pt idx="2">
                  <c:v>Disparity = 150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1.7000000000000002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75296"/>
        <c:axId val="93976832"/>
      </c:barChart>
      <c:catAx>
        <c:axId val="9397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93976832"/>
        <c:crosses val="autoZero"/>
        <c:auto val="1"/>
        <c:lblAlgn val="ctr"/>
        <c:lblOffset val="100"/>
        <c:noMultiLvlLbl val="0"/>
      </c:catAx>
      <c:valAx>
        <c:axId val="9397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93975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NZ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F2F8-068C-470D-BBD6-D4DC67FD7170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ACC6-AA61-4980-B646-2CE6F6FE750B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029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51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15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638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513" y="5319713"/>
            <a:ext cx="36464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UOA-Logo-4Col-H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895975"/>
            <a:ext cx="1828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7774632" cy="457200"/>
          </a:xfrm>
          <a:ln/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7774632" cy="457200"/>
          </a:xfrm>
          <a:ln/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7990656" cy="457200"/>
          </a:xfrm>
          <a:ln/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7774632" cy="457200"/>
          </a:xfrm>
          <a:ln/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632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5715101E-3DE3-401A-9D78-886F4851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02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79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499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403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07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069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629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653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12AE-7269-44AB-8313-32372F520ADD}" type="datetimeFigureOut">
              <a:rPr lang="en-NZ" smtClean="0"/>
              <a:pPr/>
              <a:t>19/10/2012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A719-CA5D-42A9-B761-784C5BCDAA8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20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4" descr="sky_TopSect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6629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5" descr="6835_powerpoint_v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5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64" charset="-128"/>
              </a:defRPr>
            </a:lvl1pPr>
          </a:lstStyle>
          <a:p>
            <a:fld id="{C69F9546-A3B8-41A7-B924-1701F2EA2B83}" type="datetimeFigureOut">
              <a:rPr lang="zh-CN" altLang="en-US" smtClean="0"/>
              <a:pPr/>
              <a:t>2012/10/19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2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321714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Btech451</a:t>
            </a:r>
            <a:br>
              <a:rPr lang="en-US" altLang="zh-CN" dirty="0" smtClean="0"/>
            </a:br>
            <a:r>
              <a:rPr lang="en-US" altLang="zh-CN" dirty="0" smtClean="0"/>
              <a:t>Final Presentation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SGM on CUDA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200800" cy="1199704"/>
          </a:xfrm>
        </p:spPr>
        <p:txBody>
          <a:bodyPr>
            <a:normAutofit/>
          </a:bodyPr>
          <a:lstStyle/>
          <a:p>
            <a:pPr algn="r"/>
            <a:r>
              <a:rPr lang="en-NZ" altLang="zh-CN" dirty="0" smtClean="0"/>
              <a:t>Presented by </a:t>
            </a:r>
            <a:r>
              <a:rPr lang="en-NZ" altLang="zh-CN" dirty="0" err="1" smtClean="0"/>
              <a:t>HaoYu</a:t>
            </a:r>
            <a:r>
              <a:rPr lang="en-NZ" altLang="zh-CN" dirty="0" smtClean="0"/>
              <a:t>, </a:t>
            </a:r>
            <a:r>
              <a:rPr lang="en-NZ" altLang="zh-CN" dirty="0" err="1" smtClean="0"/>
              <a:t>Gan</a:t>
            </a:r>
            <a:endParaRPr lang="en-NZ" altLang="zh-CN" dirty="0" smtClean="0"/>
          </a:p>
          <a:p>
            <a:pPr algn="r"/>
            <a:r>
              <a:rPr lang="en-NZ" altLang="zh-CN" dirty="0" smtClean="0"/>
              <a:t>UPI: hgan006</a:t>
            </a:r>
          </a:p>
          <a:p>
            <a:pPr algn="r"/>
            <a:r>
              <a:rPr lang="en-NZ" altLang="zh-CN" dirty="0" smtClean="0"/>
              <a:t>ID: 1184198</a:t>
            </a:r>
            <a:endParaRPr lang="zh-CN" altLang="en-US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</a:t>
            </a:r>
            <a:r>
              <a:rPr lang="en-NZ" dirty="0" smtClean="0"/>
              <a:t>programming model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942972"/>
          </a:xfrm>
        </p:spPr>
        <p:txBody>
          <a:bodyPr/>
          <a:lstStyle/>
          <a:p>
            <a:r>
              <a:rPr lang="en-NZ" dirty="0" smtClean="0"/>
              <a:t>In CUDA, it launched a “grid” of “blocks” of “threads” onto a GPU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71744"/>
            <a:ext cx="40957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14348" y="3429000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NZ" sz="2400" dirty="0" err="1" smtClean="0"/>
              <a:t>gridDim.x</a:t>
            </a:r>
            <a:r>
              <a:rPr lang="en-NZ" sz="2400" dirty="0" smtClean="0"/>
              <a:t> and </a:t>
            </a:r>
            <a:r>
              <a:rPr lang="en-NZ" sz="2400" dirty="0" err="1" smtClean="0"/>
              <a:t>gridDim.y</a:t>
            </a:r>
            <a:endParaRPr lang="en-NZ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NZ" sz="2400" dirty="0" err="1" smtClean="0"/>
              <a:t>blockId.x</a:t>
            </a:r>
            <a:r>
              <a:rPr lang="en-NZ" sz="2400" dirty="0" smtClean="0"/>
              <a:t> and </a:t>
            </a:r>
            <a:r>
              <a:rPr lang="en-NZ" sz="2400" dirty="0" err="1" smtClean="0"/>
              <a:t>blockId.y</a:t>
            </a:r>
            <a:endParaRPr lang="en-NZ" sz="240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threadID.x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threadID.y</a:t>
            </a:r>
            <a:endParaRPr kumimoji="0" lang="en-N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</a:t>
            </a:r>
            <a:r>
              <a:rPr lang="en-NZ" dirty="0" smtClean="0"/>
              <a:t>programming model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143116"/>
            <a:ext cx="7772400" cy="657220"/>
          </a:xfrm>
        </p:spPr>
        <p:txBody>
          <a:bodyPr/>
          <a:lstStyle/>
          <a:p>
            <a:r>
              <a:rPr lang="en-US" dirty="0" smtClean="0"/>
              <a:t>Let’s assume N =16, </a:t>
            </a:r>
            <a:r>
              <a:rPr lang="en-US" dirty="0" err="1" smtClean="0"/>
              <a:t>blockDim</a:t>
            </a:r>
            <a:r>
              <a:rPr lang="en-US" dirty="0" smtClean="0"/>
              <a:t>=4  -</a:t>
            </a:r>
            <a:r>
              <a:rPr lang="en-US" dirty="0" smtClean="0">
                <a:sym typeface="Wingdings" pitchFamily="2" charset="2"/>
              </a:rPr>
              <a:t> 4 blocks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8020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Heterogeneous Programming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idea is to divide the code into two parts, </a:t>
            </a:r>
          </a:p>
          <a:p>
            <a:endParaRPr lang="en-NZ" dirty="0" smtClean="0"/>
          </a:p>
          <a:p>
            <a:r>
              <a:rPr lang="en-NZ" dirty="0" smtClean="0"/>
              <a:t>Serial code executed in a host thread (i.e. CPU thread) and </a:t>
            </a:r>
          </a:p>
          <a:p>
            <a:endParaRPr lang="en-NZ" dirty="0" smtClean="0"/>
          </a:p>
          <a:p>
            <a:r>
              <a:rPr lang="en-NZ" dirty="0" smtClean="0"/>
              <a:t>Parallel kernel code executed in many device threads across multiple processing elements (i.e. GPU threads).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Heterogeneous Programming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585782"/>
          </a:xfrm>
        </p:spPr>
        <p:txBody>
          <a:bodyPr/>
          <a:lstStyle/>
          <a:p>
            <a:r>
              <a:rPr lang="en-US" dirty="0" smtClean="0"/>
              <a:t>Memory allocation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7242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6057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43446"/>
            <a:ext cx="8439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5429264"/>
            <a:ext cx="8772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2814630" cy="4371996"/>
          </a:xfrm>
        </p:spPr>
        <p:txBody>
          <a:bodyPr/>
          <a:lstStyle/>
          <a:p>
            <a:r>
              <a:rPr lang="en-US" dirty="0" smtClean="0"/>
              <a:t>Disparity range = 50, </a:t>
            </a:r>
          </a:p>
          <a:p>
            <a:endParaRPr lang="en-US" dirty="0" smtClean="0"/>
          </a:p>
          <a:p>
            <a:r>
              <a:rPr lang="en-US" dirty="0" smtClean="0"/>
              <a:t>3x3 window size,</a:t>
            </a:r>
          </a:p>
          <a:p>
            <a:endParaRPr lang="en-US" dirty="0" smtClean="0"/>
          </a:p>
          <a:p>
            <a:r>
              <a:rPr lang="en-US" dirty="0" smtClean="0"/>
              <a:t>width x height = 1252x1110</a:t>
            </a: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5314956" cy="46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3386134" cy="401480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Second row:</a:t>
            </a:r>
          </a:p>
          <a:p>
            <a:pPr lvl="1"/>
            <a:r>
              <a:rPr lang="en-US" dirty="0" smtClean="0"/>
              <a:t>3x3 SAD</a:t>
            </a:r>
          </a:p>
          <a:p>
            <a:pPr lvl="1"/>
            <a:r>
              <a:rPr lang="en-US" dirty="0" smtClean="0"/>
              <a:t>3x3 SGM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Third row:</a:t>
            </a:r>
          </a:p>
          <a:p>
            <a:pPr lvl="1"/>
            <a:r>
              <a:rPr lang="en-US" dirty="0" smtClean="0"/>
              <a:t>5x5 SAD</a:t>
            </a:r>
          </a:p>
          <a:p>
            <a:pPr lvl="1"/>
            <a:r>
              <a:rPr lang="en-US" dirty="0" smtClean="0"/>
              <a:t>5x5 SGM</a:t>
            </a:r>
            <a:endParaRPr lang="en-NZ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450059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3243258" cy="4157682"/>
          </a:xfrm>
        </p:spPr>
        <p:txBody>
          <a:bodyPr/>
          <a:lstStyle/>
          <a:p>
            <a:r>
              <a:rPr lang="en-US" dirty="0" smtClean="0"/>
              <a:t>An image size 450x375 with disparity of 50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at different window sizes of 3x3, 5x5 and 7x7</a:t>
            </a:r>
            <a:endParaRPr lang="en-NZ" dirty="0"/>
          </a:p>
        </p:txBody>
      </p:sp>
      <p:pic>
        <p:nvPicPr>
          <p:cNvPr id="2050" name="图表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14752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34215"/>
              </p:ext>
            </p:extLst>
          </p:nvPr>
        </p:nvGraphicFramePr>
        <p:xfrm>
          <a:off x="4000496" y="2285992"/>
          <a:ext cx="4290695" cy="1323975"/>
        </p:xfrm>
        <a:graphic>
          <a:graphicData uri="http://schemas.openxmlformats.org/drawingml/2006/table">
            <a:tbl>
              <a:tblPr/>
              <a:tblGrid>
                <a:gridCol w="1303655"/>
                <a:gridCol w="987425"/>
                <a:gridCol w="989965"/>
                <a:gridCol w="1009650"/>
              </a:tblGrid>
              <a:tr h="59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Image size: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450 x 375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Disparity = 50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3 x 3 Window Size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5 x 5 Window Size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7 x 7 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Window Size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Quad CPU Q6600 2.40Ghz</a:t>
                      </a:r>
                      <a:endParaRPr lang="en-NZ" sz="12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2.0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5.3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9.9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NVIDIA GeForce 8400 GS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1.0 sec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2.4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4.2 sec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2814630" cy="4014806"/>
          </a:xfrm>
        </p:spPr>
        <p:txBody>
          <a:bodyPr/>
          <a:lstStyle/>
          <a:p>
            <a:r>
              <a:rPr lang="en-US" dirty="0" smtClean="0"/>
              <a:t>An image size 450x375 with 3x3 window size</a:t>
            </a:r>
          </a:p>
          <a:p>
            <a:endParaRPr lang="en-US" dirty="0" smtClean="0"/>
          </a:p>
          <a:p>
            <a:r>
              <a:rPr lang="en-US" dirty="0" smtClean="0"/>
              <a:t>Run at different disparity ranges</a:t>
            </a:r>
            <a:endParaRPr lang="en-NZ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868" y="1714488"/>
          <a:ext cx="4951095" cy="1384935"/>
        </p:xfrm>
        <a:graphic>
          <a:graphicData uri="http://schemas.openxmlformats.org/drawingml/2006/table">
            <a:tbl>
              <a:tblPr/>
              <a:tblGrid>
                <a:gridCol w="1518920"/>
                <a:gridCol w="1091565"/>
                <a:gridCol w="1170305"/>
                <a:gridCol w="1170305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Image size: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Disparity = 50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Disparity = 100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Disparity = 150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 x 375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3x3 Window Size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Quad CPU Q6600 2.40Ghz</a:t>
                      </a:r>
                      <a:endParaRPr lang="en-NZ" sz="1200" dirty="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NVIDIA GeForce 8400 GS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sec</a:t>
                      </a:r>
                      <a:endParaRPr lang="en-NZ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3643306" y="3357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run-time of the method is scaled linear with the size of the window as well as the disparity range.</a:t>
            </a:r>
          </a:p>
          <a:p>
            <a:r>
              <a:rPr lang="en-US" dirty="0" smtClean="0"/>
              <a:t>Acceptable solution, even though “Peaks”, “Noise” and </a:t>
            </a:r>
            <a:r>
              <a:rPr lang="en-US" dirty="0" err="1" smtClean="0"/>
              <a:t>untextured</a:t>
            </a:r>
            <a:r>
              <a:rPr lang="en-US" dirty="0" smtClean="0"/>
              <a:t> background still exist.</a:t>
            </a:r>
          </a:p>
          <a:p>
            <a:r>
              <a:rPr lang="en-US" dirty="0" smtClean="0"/>
              <a:t>Due to that the number of paths is limited to only one path at this stage, the complexity of SGM is not fully implemented.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86244"/>
          </a:xfrm>
        </p:spPr>
        <p:txBody>
          <a:bodyPr/>
          <a:lstStyle/>
          <a:p>
            <a:r>
              <a:rPr lang="en-US" dirty="0" smtClean="0"/>
              <a:t>Apply </a:t>
            </a:r>
            <a:r>
              <a:rPr lang="en-NZ" dirty="0" smtClean="0"/>
              <a:t>census cost as</a:t>
            </a:r>
            <a:r>
              <a:rPr lang="en-US" dirty="0" smtClean="0"/>
              <a:t> suggested by Ralf Haeusler and Prof. </a:t>
            </a:r>
            <a:r>
              <a:rPr lang="en-US" dirty="0" err="1" smtClean="0"/>
              <a:t>Reinhard Klette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Explore 8 or 16 directions to achieve better SGM results.</a:t>
            </a:r>
          </a:p>
          <a:p>
            <a:r>
              <a:rPr lang="en-US" dirty="0" smtClean="0"/>
              <a:t>Get access to shared memory in order to improve speed.</a:t>
            </a:r>
          </a:p>
          <a:p>
            <a:r>
              <a:rPr lang="en-US" dirty="0" smtClean="0"/>
              <a:t>Compare with other stereo image processing methods if possible.</a:t>
            </a:r>
          </a:p>
          <a:p>
            <a:endParaRPr lang="en-US" dirty="0" smtClean="0"/>
          </a:p>
          <a:p>
            <a:endParaRPr lang="en-N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57682"/>
          </a:xfrm>
        </p:spPr>
        <p:txBody>
          <a:bodyPr/>
          <a:lstStyle/>
          <a:p>
            <a:r>
              <a:rPr lang="en-NZ" dirty="0" smtClean="0"/>
              <a:t>Project Goal</a:t>
            </a:r>
          </a:p>
          <a:p>
            <a:r>
              <a:rPr lang="en-NZ" dirty="0" smtClean="0"/>
              <a:t>SGM</a:t>
            </a:r>
          </a:p>
          <a:p>
            <a:r>
              <a:rPr lang="en-NZ" dirty="0"/>
              <a:t>Correspondence </a:t>
            </a:r>
            <a:r>
              <a:rPr lang="en-NZ" dirty="0" smtClean="0"/>
              <a:t>problems</a:t>
            </a:r>
          </a:p>
          <a:p>
            <a:r>
              <a:rPr lang="en-US" dirty="0" smtClean="0"/>
              <a:t>Algorithm (SGM)</a:t>
            </a:r>
          </a:p>
          <a:p>
            <a:r>
              <a:rPr lang="en-US" dirty="0" smtClean="0"/>
              <a:t>CUDA </a:t>
            </a:r>
            <a:r>
              <a:rPr lang="en-NZ" dirty="0" smtClean="0"/>
              <a:t>programming model</a:t>
            </a:r>
          </a:p>
          <a:p>
            <a:r>
              <a:rPr lang="en-NZ" dirty="0" smtClean="0"/>
              <a:t>Heterogeneous Programming</a:t>
            </a:r>
          </a:p>
          <a:p>
            <a:r>
              <a:rPr lang="en-US" dirty="0" smtClean="0"/>
              <a:t>Results</a:t>
            </a:r>
            <a:endParaRPr lang="en-NZ" dirty="0" smtClean="0"/>
          </a:p>
          <a:p>
            <a:r>
              <a:rPr lang="en-US" dirty="0" smtClean="0"/>
              <a:t>Conclusion and Future work</a:t>
            </a:r>
          </a:p>
          <a:p>
            <a:r>
              <a:rPr lang="en-NZ" dirty="0" smtClean="0"/>
              <a:t>Acknowledgments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46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Acknowledgments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I would like to thank everyone involved in this project.</a:t>
            </a:r>
          </a:p>
          <a:p>
            <a:r>
              <a:rPr lang="en-NZ" dirty="0" smtClean="0"/>
              <a:t>I thank T.N. Chan and Prof. </a:t>
            </a:r>
            <a:r>
              <a:rPr lang="en-NZ" dirty="0" err="1" smtClean="0"/>
              <a:t>Reinhard</a:t>
            </a:r>
            <a:r>
              <a:rPr lang="en-NZ" dirty="0" smtClean="0"/>
              <a:t> </a:t>
            </a:r>
            <a:r>
              <a:rPr lang="en-NZ" dirty="0" err="1" smtClean="0"/>
              <a:t>Klette</a:t>
            </a:r>
            <a:r>
              <a:rPr lang="en-NZ" dirty="0" smtClean="0"/>
              <a:t> for project supervision, Dr. S. </a:t>
            </a:r>
            <a:r>
              <a:rPr lang="en-NZ" dirty="0" err="1" smtClean="0"/>
              <a:t>Manoharan</a:t>
            </a:r>
            <a:r>
              <a:rPr lang="en-NZ" dirty="0" smtClean="0"/>
              <a:t> for his advice, and Ralf </a:t>
            </a:r>
            <a:r>
              <a:rPr lang="en-NZ" dirty="0" err="1" smtClean="0"/>
              <a:t>Haeusler</a:t>
            </a:r>
            <a:r>
              <a:rPr lang="en-NZ" dirty="0" smtClean="0"/>
              <a:t> for introducing me to semi-global matching.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02" y="3286124"/>
            <a:ext cx="3457572" cy="685800"/>
          </a:xfrm>
        </p:spPr>
        <p:txBody>
          <a:bodyPr/>
          <a:lstStyle/>
          <a:p>
            <a:r>
              <a:rPr lang="zh-CN" altLang="en-US" sz="3200" dirty="0" smtClean="0"/>
              <a:t>Questions ?</a:t>
            </a:r>
            <a:br>
              <a:rPr lang="zh-CN" altLang="en-US" sz="3200" dirty="0" smtClean="0"/>
            </a:b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357298"/>
            <a:ext cx="2171700" cy="2162175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60" y="3714752"/>
            <a:ext cx="1914792" cy="23911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goal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 this semester, </a:t>
            </a:r>
            <a:r>
              <a:rPr lang="en-NZ" dirty="0"/>
              <a:t>we would like to have our own experience of applying </a:t>
            </a:r>
            <a:r>
              <a:rPr lang="en-NZ" dirty="0" smtClean="0"/>
              <a:t>CUDA to </a:t>
            </a:r>
            <a:r>
              <a:rPr lang="en-NZ" dirty="0"/>
              <a:t>speed up semi-global matching (SGM</a:t>
            </a:r>
            <a:r>
              <a:rPr lang="en-NZ" dirty="0" smtClean="0"/>
              <a:t>)</a:t>
            </a:r>
          </a:p>
          <a:p>
            <a:endParaRPr lang="en-NZ" dirty="0" smtClean="0"/>
          </a:p>
          <a:p>
            <a:r>
              <a:rPr lang="en-NZ" dirty="0" smtClean="0"/>
              <a:t>The </a:t>
            </a:r>
            <a:r>
              <a:rPr lang="en-NZ" dirty="0"/>
              <a:t>comparison could also </a:t>
            </a:r>
            <a:r>
              <a:rPr lang="en-NZ" dirty="0" smtClean="0"/>
              <a:t>be drawn </a:t>
            </a:r>
            <a:r>
              <a:rPr lang="en-NZ" dirty="0"/>
              <a:t>with SGM on normal CPU</a:t>
            </a:r>
            <a:r>
              <a:rPr lang="en-NZ" dirty="0" smtClean="0"/>
              <a:t>.</a:t>
            </a:r>
          </a:p>
          <a:p>
            <a:endParaRPr lang="en-NZ" dirty="0"/>
          </a:p>
          <a:p>
            <a:r>
              <a:rPr lang="en-NZ" dirty="0" smtClean="0"/>
              <a:t>Explore and research on CUDA implementation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74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SGM 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NZ" dirty="0"/>
              <a:t>Stereo vision has been an intensive research area in the last decades. The </a:t>
            </a:r>
            <a:r>
              <a:rPr lang="en-NZ" dirty="0" smtClean="0"/>
              <a:t>solutions proposed </a:t>
            </a:r>
            <a:r>
              <a:rPr lang="en-NZ" dirty="0"/>
              <a:t>were originally split into two main categories, local and </a:t>
            </a:r>
            <a:r>
              <a:rPr lang="en-NZ" dirty="0" smtClean="0"/>
              <a:t>global methods.</a:t>
            </a:r>
          </a:p>
          <a:p>
            <a:pPr>
              <a:spcAft>
                <a:spcPts val="600"/>
              </a:spcAft>
            </a:pPr>
            <a:r>
              <a:rPr lang="en-NZ" b="1" dirty="0" smtClean="0"/>
              <a:t>Local methods</a:t>
            </a:r>
            <a:r>
              <a:rPr lang="en-NZ" dirty="0" smtClean="0"/>
              <a:t>: computations in a local pixel neighborhood only that allows real time application; did not prove to be accurate.</a:t>
            </a:r>
          </a:p>
          <a:p>
            <a:pPr>
              <a:spcAft>
                <a:spcPts val="600"/>
              </a:spcAft>
            </a:pPr>
            <a:r>
              <a:rPr lang="en-NZ" b="1" dirty="0" smtClean="0"/>
              <a:t>Global methods</a:t>
            </a:r>
            <a:r>
              <a:rPr lang="en-NZ" dirty="0" smtClean="0"/>
              <a:t>: improved quality but slow.</a:t>
            </a:r>
          </a:p>
          <a:p>
            <a:pPr>
              <a:spcAft>
                <a:spcPts val="600"/>
              </a:spcAft>
            </a:pPr>
            <a:r>
              <a:rPr lang="en-NZ" b="1" dirty="0" smtClean="0"/>
              <a:t>SGM</a:t>
            </a:r>
            <a:r>
              <a:rPr lang="en-NZ" dirty="0" smtClean="0"/>
              <a:t>: “semi-global” means “in-between”, but trying to keep the quality of the global methods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58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Semi-global matching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Hirschmüller’s</a:t>
            </a:r>
            <a:r>
              <a:rPr lang="en-NZ" dirty="0" smtClean="0"/>
              <a:t> original </a:t>
            </a:r>
            <a:r>
              <a:rPr lang="en-NZ" dirty="0"/>
              <a:t>semi-global matching algorithm uses a mutual-</a:t>
            </a:r>
            <a:r>
              <a:rPr lang="en-NZ" dirty="0" smtClean="0"/>
              <a:t>information based </a:t>
            </a:r>
            <a:r>
              <a:rPr lang="en-NZ" dirty="0"/>
              <a:t>pixel matching cost, and aggregates matching costs in </a:t>
            </a:r>
            <a:r>
              <a:rPr lang="en-NZ" dirty="0" smtClean="0"/>
              <a:t>multiple directions</a:t>
            </a:r>
            <a:r>
              <a:rPr lang="en-NZ" dirty="0"/>
              <a:t>, for instance, 8 or 16 directions.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SGM </a:t>
            </a:r>
            <a:r>
              <a:rPr lang="en-NZ" dirty="0"/>
              <a:t>finds at each pixel a minimum cost along </a:t>
            </a:r>
            <a:r>
              <a:rPr lang="en-NZ" dirty="0" smtClean="0"/>
              <a:t>a column </a:t>
            </a:r>
            <a:r>
              <a:rPr lang="en-NZ" dirty="0"/>
              <a:t>of all possible disparity values.</a:t>
            </a:r>
          </a:p>
        </p:txBody>
      </p:sp>
    </p:spTree>
    <p:extLst>
      <p:ext uri="{BB962C8B-B14F-4D97-AF65-F5344CB8AC3E}">
        <p14:creationId xmlns:p14="http://schemas.microsoft.com/office/powerpoint/2010/main" val="25988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539952"/>
          </a:xfrm>
        </p:spPr>
        <p:txBody>
          <a:bodyPr/>
          <a:lstStyle/>
          <a:p>
            <a:r>
              <a:rPr lang="en-NZ" dirty="0"/>
              <a:t>The approach is called correlation-based </a:t>
            </a:r>
            <a:r>
              <a:rPr lang="en-NZ" dirty="0" smtClean="0"/>
              <a:t>method.</a:t>
            </a:r>
          </a:p>
          <a:p>
            <a:r>
              <a:rPr lang="en-NZ" dirty="0" smtClean="0"/>
              <a:t>A simple cost function is shown below: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/>
              <a:t>The simplest form is to calculate the absolute difference, for each </a:t>
            </a:r>
            <a:r>
              <a:rPr lang="en-NZ" dirty="0" smtClean="0"/>
              <a:t>pixel, at </a:t>
            </a:r>
            <a:r>
              <a:rPr lang="en-NZ" dirty="0"/>
              <a:t>coordinate </a:t>
            </a:r>
            <a:r>
              <a:rPr lang="en-NZ" dirty="0" smtClean="0"/>
              <a:t>I</a:t>
            </a:r>
            <a:r>
              <a:rPr lang="en-NZ" baseline="-25000" dirty="0" smtClean="0"/>
              <a:t>1</a:t>
            </a:r>
            <a:r>
              <a:rPr lang="en-NZ" dirty="0" smtClean="0"/>
              <a:t>(x, </a:t>
            </a:r>
            <a:r>
              <a:rPr lang="en-NZ" dirty="0"/>
              <a:t>y) in </a:t>
            </a:r>
            <a:r>
              <a:rPr lang="en-NZ" dirty="0" smtClean="0"/>
              <a:t>left </a:t>
            </a:r>
            <a:r>
              <a:rPr lang="en-NZ" dirty="0"/>
              <a:t>image compared to </a:t>
            </a:r>
            <a:r>
              <a:rPr lang="en-NZ" dirty="0" smtClean="0"/>
              <a:t>right </a:t>
            </a:r>
            <a:r>
              <a:rPr lang="en-NZ" dirty="0"/>
              <a:t>image at  </a:t>
            </a:r>
            <a:r>
              <a:rPr lang="en-NZ" dirty="0" smtClean="0"/>
              <a:t>disparity </a:t>
            </a:r>
            <a:r>
              <a:rPr lang="en-NZ" dirty="0"/>
              <a:t>d which is the pixel at </a:t>
            </a:r>
            <a:r>
              <a:rPr lang="en-NZ" dirty="0" smtClean="0"/>
              <a:t>I</a:t>
            </a:r>
            <a:r>
              <a:rPr lang="en-NZ" baseline="-25000" dirty="0" smtClean="0"/>
              <a:t>2</a:t>
            </a:r>
            <a:r>
              <a:rPr lang="en-NZ" dirty="0" smtClean="0"/>
              <a:t>(x-d</a:t>
            </a:r>
            <a:r>
              <a:rPr lang="en-NZ" dirty="0"/>
              <a:t>,y).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2387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29200"/>
            <a:ext cx="8172480" cy="1224136"/>
          </a:xfrm>
        </p:spPr>
        <p:txBody>
          <a:bodyPr/>
          <a:lstStyle/>
          <a:p>
            <a:endParaRPr lang="en-NZ" dirty="0" smtClean="0"/>
          </a:p>
          <a:p>
            <a:r>
              <a:rPr lang="en-US" dirty="0" smtClean="0"/>
              <a:t>The most similar pixel value along </a:t>
            </a:r>
            <a:r>
              <a:rPr lang="en-US" dirty="0" err="1" smtClean="0"/>
              <a:t>epipolar</a:t>
            </a:r>
            <a:r>
              <a:rPr lang="en-US" dirty="0" smtClean="0"/>
              <a:t> line</a:t>
            </a:r>
            <a:endParaRPr lang="en-NZ" dirty="0" smtClean="0"/>
          </a:p>
          <a:p>
            <a:r>
              <a:rPr lang="en-NZ" dirty="0" smtClean="0"/>
              <a:t>“the winner takes </a:t>
            </a:r>
            <a:r>
              <a:rPr lang="en-NZ" dirty="0"/>
              <a:t>it </a:t>
            </a:r>
            <a:r>
              <a:rPr lang="en-NZ" dirty="0" smtClean="0"/>
              <a:t>all”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1" y="1916832"/>
            <a:ext cx="7269480" cy="365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539952"/>
          </a:xfrm>
        </p:spPr>
        <p:txBody>
          <a:bodyPr/>
          <a:lstStyle/>
          <a:p>
            <a:r>
              <a:rPr lang="en-NZ" dirty="0" smtClean="0"/>
              <a:t>A more complex local cost function: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In a small window (neighborhood)</a:t>
            </a:r>
          </a:p>
          <a:p>
            <a:pPr lvl="1"/>
            <a:r>
              <a:rPr lang="en-NZ" dirty="0"/>
              <a:t>may not capture enough image structure </a:t>
            </a:r>
            <a:r>
              <a:rPr lang="en-NZ" dirty="0" smtClean="0"/>
              <a:t>and</a:t>
            </a:r>
          </a:p>
          <a:p>
            <a:pPr lvl="1"/>
            <a:r>
              <a:rPr lang="en-NZ" dirty="0"/>
              <a:t>may be too noise </a:t>
            </a:r>
            <a:r>
              <a:rPr lang="en-NZ" dirty="0" smtClean="0"/>
              <a:t>sensitive</a:t>
            </a:r>
          </a:p>
          <a:p>
            <a:pPr lvl="1"/>
            <a:r>
              <a:rPr lang="en-NZ" dirty="0"/>
              <a:t>many false matches</a:t>
            </a:r>
            <a:endParaRPr lang="en-NZ" dirty="0" smtClean="0"/>
          </a:p>
          <a:p>
            <a:r>
              <a:rPr lang="en-NZ" dirty="0" smtClean="0"/>
              <a:t>If using a large window</a:t>
            </a:r>
          </a:p>
          <a:p>
            <a:pPr lvl="1"/>
            <a:r>
              <a:rPr lang="en-NZ" dirty="0" smtClean="0"/>
              <a:t>makes </a:t>
            </a:r>
            <a:r>
              <a:rPr lang="en-NZ" dirty="0"/>
              <a:t>matching less sensitive to noise but </a:t>
            </a:r>
            <a:r>
              <a:rPr lang="en-NZ" dirty="0" smtClean="0"/>
              <a:t>also</a:t>
            </a:r>
          </a:p>
          <a:p>
            <a:pPr lvl="1"/>
            <a:r>
              <a:rPr lang="en-NZ" dirty="0"/>
              <a:t>decrease precision (blurs disparity map)</a:t>
            </a:r>
            <a:endParaRPr lang="en-N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629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(SGM)</a:t>
            </a:r>
            <a:endParaRPr lang="en-NZ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5286388"/>
            <a:ext cx="7772400" cy="1147754"/>
          </a:xfrm>
        </p:spPr>
        <p:txBody>
          <a:bodyPr/>
          <a:lstStyle/>
          <a:p>
            <a:r>
              <a:rPr lang="en-NZ" dirty="0" smtClean="0"/>
              <a:t>For each linear path, cost is aggregated over all pixels from each starting point p0 (border pixel) to the current pixel p.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686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1709</TotalTime>
  <Words>758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Blank Presentation</vt:lpstr>
      <vt:lpstr>Btech451 Final Presentation  SGM on CUDA</vt:lpstr>
      <vt:lpstr>Outline</vt:lpstr>
      <vt:lpstr>Project goal</vt:lpstr>
      <vt:lpstr>What is SGM ?</vt:lpstr>
      <vt:lpstr>Semi-global matching</vt:lpstr>
      <vt:lpstr>Correspondence problem</vt:lpstr>
      <vt:lpstr>Correspondence problem</vt:lpstr>
      <vt:lpstr>Correspondence problem</vt:lpstr>
      <vt:lpstr>Algorithm (SGM)</vt:lpstr>
      <vt:lpstr>CUDA programming model</vt:lpstr>
      <vt:lpstr>CUDA programming model</vt:lpstr>
      <vt:lpstr>  Heterogeneous Programming  </vt:lpstr>
      <vt:lpstr>Heterogeneous Programming</vt:lpstr>
      <vt:lpstr>Result</vt:lpstr>
      <vt:lpstr>Result</vt:lpstr>
      <vt:lpstr>Result</vt:lpstr>
      <vt:lpstr>Result</vt:lpstr>
      <vt:lpstr>Conclusion</vt:lpstr>
      <vt:lpstr>Future work</vt:lpstr>
      <vt:lpstr>Acknowledgments</vt:lpstr>
      <vt:lpstr>Questions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MobiVine - A Middleware Layer to Handle Fragmentation of Platform Interfaces for Mobile Applications</dc:title>
  <dc:creator>jerry</dc:creator>
  <cp:lastModifiedBy>student</cp:lastModifiedBy>
  <cp:revision>285</cp:revision>
  <dcterms:created xsi:type="dcterms:W3CDTF">2012-10-17T03:13:04Z</dcterms:created>
  <dcterms:modified xsi:type="dcterms:W3CDTF">2012-10-19T07:23:42Z</dcterms:modified>
</cp:coreProperties>
</file>