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2F1C65B-2563-4007-B061-E5BC5193AB3B}" type="doc">
      <dgm:prSet loTypeId="urn:microsoft.com/office/officeart/2009/3/layout/StepUpProcess" loCatId="process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NZ"/>
        </a:p>
      </dgm:t>
    </dgm:pt>
    <dgm:pt modelId="{83881EA9-0324-4310-82EE-E86C172E1F92}">
      <dgm:prSet phldrT="[Text]"/>
      <dgm:spPr/>
      <dgm:t>
        <a:bodyPr/>
        <a:lstStyle/>
        <a:p>
          <a:r>
            <a:rPr lang="en-NZ" dirty="0" smtClean="0"/>
            <a:t>Familiarise myself with the work of the ISSG and understand the problem</a:t>
          </a:r>
          <a:endParaRPr lang="en-NZ" dirty="0"/>
        </a:p>
      </dgm:t>
    </dgm:pt>
    <dgm:pt modelId="{85C591DD-1698-40C1-BD15-80A5D559D330}" type="parTrans" cxnId="{A3A266E5-7CF9-415A-BB4C-FC4F6F76F713}">
      <dgm:prSet/>
      <dgm:spPr/>
      <dgm:t>
        <a:bodyPr/>
        <a:lstStyle/>
        <a:p>
          <a:endParaRPr lang="en-NZ"/>
        </a:p>
      </dgm:t>
    </dgm:pt>
    <dgm:pt modelId="{D2770A63-8BA3-45E7-AC06-02D2EDAB476B}" type="sibTrans" cxnId="{A3A266E5-7CF9-415A-BB4C-FC4F6F76F713}">
      <dgm:prSet/>
      <dgm:spPr/>
      <dgm:t>
        <a:bodyPr/>
        <a:lstStyle/>
        <a:p>
          <a:endParaRPr lang="en-NZ"/>
        </a:p>
      </dgm:t>
    </dgm:pt>
    <dgm:pt modelId="{260B9028-7724-437F-845F-791D3B2FB69C}">
      <dgm:prSet phldrT="[Text]"/>
      <dgm:spPr/>
      <dgm:t>
        <a:bodyPr/>
        <a:lstStyle/>
        <a:p>
          <a:r>
            <a:rPr lang="en-NZ" dirty="0" smtClean="0"/>
            <a:t>Develop a prototype of the Document Manager and Skills Register</a:t>
          </a:r>
          <a:endParaRPr lang="en-NZ" dirty="0"/>
        </a:p>
      </dgm:t>
    </dgm:pt>
    <dgm:pt modelId="{2BBC6268-FE31-4394-B799-C49CA8141FC1}" type="parTrans" cxnId="{C58BCFF8-2642-4C6E-A2E5-5749039F7FEB}">
      <dgm:prSet/>
      <dgm:spPr/>
      <dgm:t>
        <a:bodyPr/>
        <a:lstStyle/>
        <a:p>
          <a:endParaRPr lang="en-NZ"/>
        </a:p>
      </dgm:t>
    </dgm:pt>
    <dgm:pt modelId="{752C0C64-CD33-45A0-BBBC-98ED00256D7C}" type="sibTrans" cxnId="{C58BCFF8-2642-4C6E-A2E5-5749039F7FEB}">
      <dgm:prSet/>
      <dgm:spPr/>
      <dgm:t>
        <a:bodyPr/>
        <a:lstStyle/>
        <a:p>
          <a:endParaRPr lang="en-NZ"/>
        </a:p>
      </dgm:t>
    </dgm:pt>
    <dgm:pt modelId="{22659316-40D2-47C8-AA9F-5E240BE07DBB}">
      <dgm:prSet phldrT="[Text]"/>
      <dgm:spPr/>
      <dgm:t>
        <a:bodyPr/>
        <a:lstStyle/>
        <a:p>
          <a:r>
            <a:rPr lang="en-NZ" dirty="0" smtClean="0"/>
            <a:t>Use Microsoft SharePoint for the creation of the website and online database </a:t>
          </a:r>
          <a:endParaRPr lang="en-NZ" dirty="0"/>
        </a:p>
      </dgm:t>
    </dgm:pt>
    <dgm:pt modelId="{EB0BC8F2-BED4-4C34-B709-52833DD753EE}" type="parTrans" cxnId="{7F2B7CB2-D3FE-42E4-9671-EC16276FB417}">
      <dgm:prSet/>
      <dgm:spPr/>
      <dgm:t>
        <a:bodyPr/>
        <a:lstStyle/>
        <a:p>
          <a:endParaRPr lang="en-NZ"/>
        </a:p>
      </dgm:t>
    </dgm:pt>
    <dgm:pt modelId="{F774135E-534C-4FB0-B190-2FFEDB215C98}" type="sibTrans" cxnId="{7F2B7CB2-D3FE-42E4-9671-EC16276FB417}">
      <dgm:prSet/>
      <dgm:spPr/>
      <dgm:t>
        <a:bodyPr/>
        <a:lstStyle/>
        <a:p>
          <a:endParaRPr lang="en-NZ"/>
        </a:p>
      </dgm:t>
    </dgm:pt>
    <dgm:pt modelId="{8340BA38-B788-4195-9D85-381EB70D16F8}">
      <dgm:prSet phldrT="[Text]"/>
      <dgm:spPr/>
      <dgm:t>
        <a:bodyPr/>
        <a:lstStyle/>
        <a:p>
          <a:r>
            <a:rPr lang="en-NZ" dirty="0" smtClean="0"/>
            <a:t>Prepare a requirements report</a:t>
          </a:r>
          <a:endParaRPr lang="en-NZ" dirty="0"/>
        </a:p>
      </dgm:t>
    </dgm:pt>
    <dgm:pt modelId="{95D93F9C-25D3-40BF-AAF1-589A3CF2B2EE}" type="parTrans" cxnId="{CD04E1DC-51C6-4273-8F11-3168373D5326}">
      <dgm:prSet/>
      <dgm:spPr/>
      <dgm:t>
        <a:bodyPr/>
        <a:lstStyle/>
        <a:p>
          <a:endParaRPr lang="en-NZ"/>
        </a:p>
      </dgm:t>
    </dgm:pt>
    <dgm:pt modelId="{85B87813-D3A9-4A08-B674-6B9CA863C85A}" type="sibTrans" cxnId="{CD04E1DC-51C6-4273-8F11-3168373D5326}">
      <dgm:prSet/>
      <dgm:spPr/>
      <dgm:t>
        <a:bodyPr/>
        <a:lstStyle/>
        <a:p>
          <a:endParaRPr lang="en-NZ"/>
        </a:p>
      </dgm:t>
    </dgm:pt>
    <dgm:pt modelId="{D149AFF3-5276-4A61-BFA2-DA8A7B12D430}" type="pres">
      <dgm:prSet presAssocID="{62F1C65B-2563-4007-B061-E5BC5193AB3B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NZ"/>
        </a:p>
      </dgm:t>
    </dgm:pt>
    <dgm:pt modelId="{8CD5DA01-2401-4DD7-8199-8EAB9C6C9E4D}" type="pres">
      <dgm:prSet presAssocID="{83881EA9-0324-4310-82EE-E86C172E1F92}" presName="composite" presStyleCnt="0"/>
      <dgm:spPr/>
    </dgm:pt>
    <dgm:pt modelId="{7DBBE885-7E46-4B3F-A85E-5D4AA61149EE}" type="pres">
      <dgm:prSet presAssocID="{83881EA9-0324-4310-82EE-E86C172E1F92}" presName="LShape" presStyleLbl="alignNode1" presStyleIdx="0" presStyleCnt="7"/>
      <dgm:spPr>
        <a:solidFill>
          <a:srgbClr val="006600"/>
        </a:solidFill>
        <a:ln>
          <a:noFill/>
        </a:ln>
      </dgm:spPr>
    </dgm:pt>
    <dgm:pt modelId="{BB3AC088-F1CC-4397-8949-7F5582B8F32E}" type="pres">
      <dgm:prSet presAssocID="{83881EA9-0324-4310-82EE-E86C172E1F92}" presName="ParentText" presStyleLbl="revTx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NZ"/>
        </a:p>
      </dgm:t>
    </dgm:pt>
    <dgm:pt modelId="{0019F3F7-9884-41BB-ABD5-8175D1D5B410}" type="pres">
      <dgm:prSet presAssocID="{83881EA9-0324-4310-82EE-E86C172E1F92}" presName="Triangle" presStyleLbl="alignNode1" presStyleIdx="1" presStyleCnt="7"/>
      <dgm:spPr>
        <a:solidFill>
          <a:srgbClr val="006600"/>
        </a:solidFill>
        <a:ln>
          <a:noFill/>
        </a:ln>
      </dgm:spPr>
    </dgm:pt>
    <dgm:pt modelId="{F9037AA3-DA3E-48A8-BE65-5FB43B983A0A}" type="pres">
      <dgm:prSet presAssocID="{D2770A63-8BA3-45E7-AC06-02D2EDAB476B}" presName="sibTrans" presStyleCnt="0"/>
      <dgm:spPr/>
    </dgm:pt>
    <dgm:pt modelId="{3A387D30-6938-4066-B7B6-0645B1E866C9}" type="pres">
      <dgm:prSet presAssocID="{D2770A63-8BA3-45E7-AC06-02D2EDAB476B}" presName="space" presStyleCnt="0"/>
      <dgm:spPr/>
    </dgm:pt>
    <dgm:pt modelId="{14B69649-DD9F-49B2-AFE3-2ADB6A24C02B}" type="pres">
      <dgm:prSet presAssocID="{8340BA38-B788-4195-9D85-381EB70D16F8}" presName="composite" presStyleCnt="0"/>
      <dgm:spPr/>
    </dgm:pt>
    <dgm:pt modelId="{999E0A9A-22C0-4DCF-86A2-457F18887757}" type="pres">
      <dgm:prSet presAssocID="{8340BA38-B788-4195-9D85-381EB70D16F8}" presName="LShape" presStyleLbl="alignNode1" presStyleIdx="2" presStyleCnt="7"/>
      <dgm:spPr>
        <a:solidFill>
          <a:srgbClr val="006600"/>
        </a:solidFill>
        <a:ln>
          <a:noFill/>
        </a:ln>
      </dgm:spPr>
    </dgm:pt>
    <dgm:pt modelId="{039E2D9A-36B4-4A22-BD68-6B482ED687FE}" type="pres">
      <dgm:prSet presAssocID="{8340BA38-B788-4195-9D85-381EB70D16F8}" presName="ParentText" presStyleLbl="revTx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NZ"/>
        </a:p>
      </dgm:t>
    </dgm:pt>
    <dgm:pt modelId="{CAF79597-5561-4166-BF25-26DD0202E2F2}" type="pres">
      <dgm:prSet presAssocID="{8340BA38-B788-4195-9D85-381EB70D16F8}" presName="Triangle" presStyleLbl="alignNode1" presStyleIdx="3" presStyleCnt="7"/>
      <dgm:spPr>
        <a:solidFill>
          <a:srgbClr val="006600"/>
        </a:solidFill>
        <a:ln>
          <a:noFill/>
        </a:ln>
      </dgm:spPr>
    </dgm:pt>
    <dgm:pt modelId="{D34808FA-B444-4991-AC6F-2DFDC20BB513}" type="pres">
      <dgm:prSet presAssocID="{85B87813-D3A9-4A08-B674-6B9CA863C85A}" presName="sibTrans" presStyleCnt="0"/>
      <dgm:spPr/>
    </dgm:pt>
    <dgm:pt modelId="{FD1CE868-5F21-4059-9133-3A37A675BB42}" type="pres">
      <dgm:prSet presAssocID="{85B87813-D3A9-4A08-B674-6B9CA863C85A}" presName="space" presStyleCnt="0"/>
      <dgm:spPr/>
    </dgm:pt>
    <dgm:pt modelId="{42325946-22EB-410F-8503-0D9CE6ADAAC6}" type="pres">
      <dgm:prSet presAssocID="{260B9028-7724-437F-845F-791D3B2FB69C}" presName="composite" presStyleCnt="0"/>
      <dgm:spPr/>
    </dgm:pt>
    <dgm:pt modelId="{3AC1DF77-16A3-4562-B78D-998497692DC0}" type="pres">
      <dgm:prSet presAssocID="{260B9028-7724-437F-845F-791D3B2FB69C}" presName="LShape" presStyleLbl="alignNode1" presStyleIdx="4" presStyleCnt="7"/>
      <dgm:spPr>
        <a:solidFill>
          <a:srgbClr val="006600"/>
        </a:solidFill>
        <a:ln>
          <a:noFill/>
        </a:ln>
      </dgm:spPr>
    </dgm:pt>
    <dgm:pt modelId="{58E30883-9500-41F5-AC65-BF163D8B8C8A}" type="pres">
      <dgm:prSet presAssocID="{260B9028-7724-437F-845F-791D3B2FB69C}" presName="ParentText" presStyleLbl="revTx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NZ"/>
        </a:p>
      </dgm:t>
    </dgm:pt>
    <dgm:pt modelId="{F7941C30-F4FE-402E-AD09-E798542FB023}" type="pres">
      <dgm:prSet presAssocID="{260B9028-7724-437F-845F-791D3B2FB69C}" presName="Triangle" presStyleLbl="alignNode1" presStyleIdx="5" presStyleCnt="7"/>
      <dgm:spPr>
        <a:solidFill>
          <a:srgbClr val="006600"/>
        </a:solidFill>
        <a:ln>
          <a:noFill/>
        </a:ln>
      </dgm:spPr>
    </dgm:pt>
    <dgm:pt modelId="{326C7C66-9EFB-43E3-9A30-6E3AC008F8CA}" type="pres">
      <dgm:prSet presAssocID="{752C0C64-CD33-45A0-BBBC-98ED00256D7C}" presName="sibTrans" presStyleCnt="0"/>
      <dgm:spPr/>
    </dgm:pt>
    <dgm:pt modelId="{098B05B1-72FD-4453-8C10-443C202011BC}" type="pres">
      <dgm:prSet presAssocID="{752C0C64-CD33-45A0-BBBC-98ED00256D7C}" presName="space" presStyleCnt="0"/>
      <dgm:spPr/>
    </dgm:pt>
    <dgm:pt modelId="{F730FBC1-DD5D-4B2D-A76B-53AC8A9F28FC}" type="pres">
      <dgm:prSet presAssocID="{22659316-40D2-47C8-AA9F-5E240BE07DBB}" presName="composite" presStyleCnt="0"/>
      <dgm:spPr/>
    </dgm:pt>
    <dgm:pt modelId="{2A794494-A8B4-427F-958E-BC6CDC22828C}" type="pres">
      <dgm:prSet presAssocID="{22659316-40D2-47C8-AA9F-5E240BE07DBB}" presName="LShape" presStyleLbl="alignNode1" presStyleIdx="6" presStyleCnt="7"/>
      <dgm:spPr>
        <a:solidFill>
          <a:srgbClr val="006600"/>
        </a:solidFill>
        <a:ln>
          <a:noFill/>
        </a:ln>
      </dgm:spPr>
    </dgm:pt>
    <dgm:pt modelId="{295CB204-2E60-471F-93CF-CBD1A6CB28B1}" type="pres">
      <dgm:prSet presAssocID="{22659316-40D2-47C8-AA9F-5E240BE07DBB}" presName="ParentText" presStyleLbl="revTx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NZ"/>
        </a:p>
      </dgm:t>
    </dgm:pt>
  </dgm:ptLst>
  <dgm:cxnLst>
    <dgm:cxn modelId="{A3A266E5-7CF9-415A-BB4C-FC4F6F76F713}" srcId="{62F1C65B-2563-4007-B061-E5BC5193AB3B}" destId="{83881EA9-0324-4310-82EE-E86C172E1F92}" srcOrd="0" destOrd="0" parTransId="{85C591DD-1698-40C1-BD15-80A5D559D330}" sibTransId="{D2770A63-8BA3-45E7-AC06-02D2EDAB476B}"/>
    <dgm:cxn modelId="{6ECC97FF-F06C-4EB8-BC49-48BEE1DCCC16}" type="presOf" srcId="{83881EA9-0324-4310-82EE-E86C172E1F92}" destId="{BB3AC088-F1CC-4397-8949-7F5582B8F32E}" srcOrd="0" destOrd="0" presId="urn:microsoft.com/office/officeart/2009/3/layout/StepUpProcess"/>
    <dgm:cxn modelId="{C58BCFF8-2642-4C6E-A2E5-5749039F7FEB}" srcId="{62F1C65B-2563-4007-B061-E5BC5193AB3B}" destId="{260B9028-7724-437F-845F-791D3B2FB69C}" srcOrd="2" destOrd="0" parTransId="{2BBC6268-FE31-4394-B799-C49CA8141FC1}" sibTransId="{752C0C64-CD33-45A0-BBBC-98ED00256D7C}"/>
    <dgm:cxn modelId="{829DF196-2F2C-479E-9D7B-0AFA3AC2EB04}" type="presOf" srcId="{62F1C65B-2563-4007-B061-E5BC5193AB3B}" destId="{D149AFF3-5276-4A61-BFA2-DA8A7B12D430}" srcOrd="0" destOrd="0" presId="urn:microsoft.com/office/officeart/2009/3/layout/StepUpProcess"/>
    <dgm:cxn modelId="{7F2B7CB2-D3FE-42E4-9671-EC16276FB417}" srcId="{62F1C65B-2563-4007-B061-E5BC5193AB3B}" destId="{22659316-40D2-47C8-AA9F-5E240BE07DBB}" srcOrd="3" destOrd="0" parTransId="{EB0BC8F2-BED4-4C34-B709-52833DD753EE}" sibTransId="{F774135E-534C-4FB0-B190-2FFEDB215C98}"/>
    <dgm:cxn modelId="{142E18BB-DA8E-4235-8B5B-1D59EB8CFB1D}" type="presOf" srcId="{260B9028-7724-437F-845F-791D3B2FB69C}" destId="{58E30883-9500-41F5-AC65-BF163D8B8C8A}" srcOrd="0" destOrd="0" presId="urn:microsoft.com/office/officeart/2009/3/layout/StepUpProcess"/>
    <dgm:cxn modelId="{44F5AECE-C7A8-44F5-844E-953AF3A71542}" type="presOf" srcId="{22659316-40D2-47C8-AA9F-5E240BE07DBB}" destId="{295CB204-2E60-471F-93CF-CBD1A6CB28B1}" srcOrd="0" destOrd="0" presId="urn:microsoft.com/office/officeart/2009/3/layout/StepUpProcess"/>
    <dgm:cxn modelId="{34E5028E-BA08-4640-8F99-B198BE895443}" type="presOf" srcId="{8340BA38-B788-4195-9D85-381EB70D16F8}" destId="{039E2D9A-36B4-4A22-BD68-6B482ED687FE}" srcOrd="0" destOrd="0" presId="urn:microsoft.com/office/officeart/2009/3/layout/StepUpProcess"/>
    <dgm:cxn modelId="{CD04E1DC-51C6-4273-8F11-3168373D5326}" srcId="{62F1C65B-2563-4007-B061-E5BC5193AB3B}" destId="{8340BA38-B788-4195-9D85-381EB70D16F8}" srcOrd="1" destOrd="0" parTransId="{95D93F9C-25D3-40BF-AAF1-589A3CF2B2EE}" sibTransId="{85B87813-D3A9-4A08-B674-6B9CA863C85A}"/>
    <dgm:cxn modelId="{8F143288-2A26-4B70-B58D-2E55D78EA27B}" type="presParOf" srcId="{D149AFF3-5276-4A61-BFA2-DA8A7B12D430}" destId="{8CD5DA01-2401-4DD7-8199-8EAB9C6C9E4D}" srcOrd="0" destOrd="0" presId="urn:microsoft.com/office/officeart/2009/3/layout/StepUpProcess"/>
    <dgm:cxn modelId="{5BD82296-CFAE-4675-9984-CF4232B995C6}" type="presParOf" srcId="{8CD5DA01-2401-4DD7-8199-8EAB9C6C9E4D}" destId="{7DBBE885-7E46-4B3F-A85E-5D4AA61149EE}" srcOrd="0" destOrd="0" presId="urn:microsoft.com/office/officeart/2009/3/layout/StepUpProcess"/>
    <dgm:cxn modelId="{C43B0F08-6DAD-4BEC-AAE0-813705B32FC5}" type="presParOf" srcId="{8CD5DA01-2401-4DD7-8199-8EAB9C6C9E4D}" destId="{BB3AC088-F1CC-4397-8949-7F5582B8F32E}" srcOrd="1" destOrd="0" presId="urn:microsoft.com/office/officeart/2009/3/layout/StepUpProcess"/>
    <dgm:cxn modelId="{CBE696D5-69A6-4A8D-A385-6C473F1A2D7F}" type="presParOf" srcId="{8CD5DA01-2401-4DD7-8199-8EAB9C6C9E4D}" destId="{0019F3F7-9884-41BB-ABD5-8175D1D5B410}" srcOrd="2" destOrd="0" presId="urn:microsoft.com/office/officeart/2009/3/layout/StepUpProcess"/>
    <dgm:cxn modelId="{26E86CE1-F26D-4424-A8CC-25DEAF3222D1}" type="presParOf" srcId="{D149AFF3-5276-4A61-BFA2-DA8A7B12D430}" destId="{F9037AA3-DA3E-48A8-BE65-5FB43B983A0A}" srcOrd="1" destOrd="0" presId="urn:microsoft.com/office/officeart/2009/3/layout/StepUpProcess"/>
    <dgm:cxn modelId="{DB93BAC6-B48F-4FEC-AC19-463369E1757F}" type="presParOf" srcId="{F9037AA3-DA3E-48A8-BE65-5FB43B983A0A}" destId="{3A387D30-6938-4066-B7B6-0645B1E866C9}" srcOrd="0" destOrd="0" presId="urn:microsoft.com/office/officeart/2009/3/layout/StepUpProcess"/>
    <dgm:cxn modelId="{605E9864-563C-4878-8C20-D01DEE51458C}" type="presParOf" srcId="{D149AFF3-5276-4A61-BFA2-DA8A7B12D430}" destId="{14B69649-DD9F-49B2-AFE3-2ADB6A24C02B}" srcOrd="2" destOrd="0" presId="urn:microsoft.com/office/officeart/2009/3/layout/StepUpProcess"/>
    <dgm:cxn modelId="{763E5744-84D2-4689-BB35-14D3D2FBE500}" type="presParOf" srcId="{14B69649-DD9F-49B2-AFE3-2ADB6A24C02B}" destId="{999E0A9A-22C0-4DCF-86A2-457F18887757}" srcOrd="0" destOrd="0" presId="urn:microsoft.com/office/officeart/2009/3/layout/StepUpProcess"/>
    <dgm:cxn modelId="{204A2BC4-3AF3-4CE5-8BAD-F520AA5FB01B}" type="presParOf" srcId="{14B69649-DD9F-49B2-AFE3-2ADB6A24C02B}" destId="{039E2D9A-36B4-4A22-BD68-6B482ED687FE}" srcOrd="1" destOrd="0" presId="urn:microsoft.com/office/officeart/2009/3/layout/StepUpProcess"/>
    <dgm:cxn modelId="{A70936E4-2688-4A68-9072-1D4D3EDD20B8}" type="presParOf" srcId="{14B69649-DD9F-49B2-AFE3-2ADB6A24C02B}" destId="{CAF79597-5561-4166-BF25-26DD0202E2F2}" srcOrd="2" destOrd="0" presId="urn:microsoft.com/office/officeart/2009/3/layout/StepUpProcess"/>
    <dgm:cxn modelId="{B6EDD7D1-5588-4C4A-AF9E-8EF3C480F3C3}" type="presParOf" srcId="{D149AFF3-5276-4A61-BFA2-DA8A7B12D430}" destId="{D34808FA-B444-4991-AC6F-2DFDC20BB513}" srcOrd="3" destOrd="0" presId="urn:microsoft.com/office/officeart/2009/3/layout/StepUpProcess"/>
    <dgm:cxn modelId="{0235782A-C52D-451A-A73A-BBFEA8B00026}" type="presParOf" srcId="{D34808FA-B444-4991-AC6F-2DFDC20BB513}" destId="{FD1CE868-5F21-4059-9133-3A37A675BB42}" srcOrd="0" destOrd="0" presId="urn:microsoft.com/office/officeart/2009/3/layout/StepUpProcess"/>
    <dgm:cxn modelId="{A67ED22D-E785-40FF-82AB-15E28E3842AC}" type="presParOf" srcId="{D149AFF3-5276-4A61-BFA2-DA8A7B12D430}" destId="{42325946-22EB-410F-8503-0D9CE6ADAAC6}" srcOrd="4" destOrd="0" presId="urn:microsoft.com/office/officeart/2009/3/layout/StepUpProcess"/>
    <dgm:cxn modelId="{AAFB3BBF-3EA9-431C-8243-9C3D830F7F59}" type="presParOf" srcId="{42325946-22EB-410F-8503-0D9CE6ADAAC6}" destId="{3AC1DF77-16A3-4562-B78D-998497692DC0}" srcOrd="0" destOrd="0" presId="urn:microsoft.com/office/officeart/2009/3/layout/StepUpProcess"/>
    <dgm:cxn modelId="{D1120A86-A462-4D98-B2B4-95BD1158B272}" type="presParOf" srcId="{42325946-22EB-410F-8503-0D9CE6ADAAC6}" destId="{58E30883-9500-41F5-AC65-BF163D8B8C8A}" srcOrd="1" destOrd="0" presId="urn:microsoft.com/office/officeart/2009/3/layout/StepUpProcess"/>
    <dgm:cxn modelId="{A0518DDB-5686-497A-A446-1D5FA4F2C389}" type="presParOf" srcId="{42325946-22EB-410F-8503-0D9CE6ADAAC6}" destId="{F7941C30-F4FE-402E-AD09-E798542FB023}" srcOrd="2" destOrd="0" presId="urn:microsoft.com/office/officeart/2009/3/layout/StepUpProcess"/>
    <dgm:cxn modelId="{31C8CDF2-D41E-4F23-BBE3-8BE7042149FE}" type="presParOf" srcId="{D149AFF3-5276-4A61-BFA2-DA8A7B12D430}" destId="{326C7C66-9EFB-43E3-9A30-6E3AC008F8CA}" srcOrd="5" destOrd="0" presId="urn:microsoft.com/office/officeart/2009/3/layout/StepUpProcess"/>
    <dgm:cxn modelId="{90A8FDFD-36E1-4919-983C-16D54E83CDC9}" type="presParOf" srcId="{326C7C66-9EFB-43E3-9A30-6E3AC008F8CA}" destId="{098B05B1-72FD-4453-8C10-443C202011BC}" srcOrd="0" destOrd="0" presId="urn:microsoft.com/office/officeart/2009/3/layout/StepUpProcess"/>
    <dgm:cxn modelId="{4B38813F-1327-4F8B-8CDD-D1A982F4F4F5}" type="presParOf" srcId="{D149AFF3-5276-4A61-BFA2-DA8A7B12D430}" destId="{F730FBC1-DD5D-4B2D-A76B-53AC8A9F28FC}" srcOrd="6" destOrd="0" presId="urn:microsoft.com/office/officeart/2009/3/layout/StepUpProcess"/>
    <dgm:cxn modelId="{F090530E-C1CC-450C-8151-28C8A387A832}" type="presParOf" srcId="{F730FBC1-DD5D-4B2D-A76B-53AC8A9F28FC}" destId="{2A794494-A8B4-427F-958E-BC6CDC22828C}" srcOrd="0" destOrd="0" presId="urn:microsoft.com/office/officeart/2009/3/layout/StepUpProcess"/>
    <dgm:cxn modelId="{D5DB4FCD-FEA1-460F-9106-B330E12D205A}" type="presParOf" srcId="{F730FBC1-DD5D-4B2D-A76B-53AC8A9F28FC}" destId="{295CB204-2E60-471F-93CF-CBD1A6CB28B1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BBE885-7E46-4B3F-A85E-5D4AA61149EE}">
      <dsp:nvSpPr>
        <dsp:cNvPr id="0" name=""/>
        <dsp:cNvSpPr/>
      </dsp:nvSpPr>
      <dsp:spPr>
        <a:xfrm rot="5400000">
          <a:off x="366098" y="2022204"/>
          <a:ext cx="1091435" cy="1816124"/>
        </a:xfrm>
        <a:prstGeom prst="corner">
          <a:avLst>
            <a:gd name="adj1" fmla="val 16120"/>
            <a:gd name="adj2" fmla="val 16110"/>
          </a:avLst>
        </a:prstGeom>
        <a:solidFill>
          <a:srgbClr val="006600"/>
        </a:solidFill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BB3AC088-F1CC-4397-8949-7F5582B8F32E}">
      <dsp:nvSpPr>
        <dsp:cNvPr id="0" name=""/>
        <dsp:cNvSpPr/>
      </dsp:nvSpPr>
      <dsp:spPr>
        <a:xfrm>
          <a:off x="183910" y="2564834"/>
          <a:ext cx="1639607" cy="14372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NZ" sz="1700" kern="1200" dirty="0" smtClean="0"/>
            <a:t>Familiarise myself with the work of the ISSG and understand the problem</a:t>
          </a:r>
          <a:endParaRPr lang="en-NZ" sz="1700" kern="1200" dirty="0"/>
        </a:p>
      </dsp:txBody>
      <dsp:txXfrm>
        <a:off x="183910" y="2564834"/>
        <a:ext cx="1639607" cy="1437212"/>
      </dsp:txXfrm>
    </dsp:sp>
    <dsp:sp modelId="{0019F3F7-9884-41BB-ABD5-8175D1D5B410}">
      <dsp:nvSpPr>
        <dsp:cNvPr id="0" name=""/>
        <dsp:cNvSpPr/>
      </dsp:nvSpPr>
      <dsp:spPr>
        <a:xfrm>
          <a:off x="1514158" y="1888498"/>
          <a:ext cx="309359" cy="309359"/>
        </a:xfrm>
        <a:prstGeom prst="triangle">
          <a:avLst>
            <a:gd name="adj" fmla="val 100000"/>
          </a:avLst>
        </a:prstGeom>
        <a:solidFill>
          <a:srgbClr val="006600"/>
        </a:solidFill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99E0A9A-22C0-4DCF-86A2-457F18887757}">
      <dsp:nvSpPr>
        <dsp:cNvPr id="0" name=""/>
        <dsp:cNvSpPr/>
      </dsp:nvSpPr>
      <dsp:spPr>
        <a:xfrm rot="5400000">
          <a:off x="2373298" y="1525520"/>
          <a:ext cx="1091435" cy="1816124"/>
        </a:xfrm>
        <a:prstGeom prst="corner">
          <a:avLst>
            <a:gd name="adj1" fmla="val 16120"/>
            <a:gd name="adj2" fmla="val 16110"/>
          </a:avLst>
        </a:prstGeom>
        <a:solidFill>
          <a:srgbClr val="006600"/>
        </a:solidFill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39E2D9A-36B4-4A22-BD68-6B482ED687FE}">
      <dsp:nvSpPr>
        <dsp:cNvPr id="0" name=""/>
        <dsp:cNvSpPr/>
      </dsp:nvSpPr>
      <dsp:spPr>
        <a:xfrm>
          <a:off x="2191110" y="2068150"/>
          <a:ext cx="1639607" cy="14372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NZ" sz="1700" kern="1200" dirty="0" smtClean="0"/>
            <a:t>Prepare a requirements report</a:t>
          </a:r>
          <a:endParaRPr lang="en-NZ" sz="1700" kern="1200" dirty="0"/>
        </a:p>
      </dsp:txBody>
      <dsp:txXfrm>
        <a:off x="2191110" y="2068150"/>
        <a:ext cx="1639607" cy="1437212"/>
      </dsp:txXfrm>
    </dsp:sp>
    <dsp:sp modelId="{CAF79597-5561-4166-BF25-26DD0202E2F2}">
      <dsp:nvSpPr>
        <dsp:cNvPr id="0" name=""/>
        <dsp:cNvSpPr/>
      </dsp:nvSpPr>
      <dsp:spPr>
        <a:xfrm>
          <a:off x="3521358" y="1391815"/>
          <a:ext cx="309359" cy="309359"/>
        </a:xfrm>
        <a:prstGeom prst="triangle">
          <a:avLst>
            <a:gd name="adj" fmla="val 100000"/>
          </a:avLst>
        </a:prstGeom>
        <a:solidFill>
          <a:srgbClr val="006600"/>
        </a:solidFill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AC1DF77-16A3-4562-B78D-998497692DC0}">
      <dsp:nvSpPr>
        <dsp:cNvPr id="0" name=""/>
        <dsp:cNvSpPr/>
      </dsp:nvSpPr>
      <dsp:spPr>
        <a:xfrm rot="5400000">
          <a:off x="4380498" y="1028836"/>
          <a:ext cx="1091435" cy="1816124"/>
        </a:xfrm>
        <a:prstGeom prst="corner">
          <a:avLst>
            <a:gd name="adj1" fmla="val 16120"/>
            <a:gd name="adj2" fmla="val 16110"/>
          </a:avLst>
        </a:prstGeom>
        <a:solidFill>
          <a:srgbClr val="006600"/>
        </a:solidFill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8E30883-9500-41F5-AC65-BF163D8B8C8A}">
      <dsp:nvSpPr>
        <dsp:cNvPr id="0" name=""/>
        <dsp:cNvSpPr/>
      </dsp:nvSpPr>
      <dsp:spPr>
        <a:xfrm>
          <a:off x="4198310" y="1571466"/>
          <a:ext cx="1639607" cy="14372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NZ" sz="1700" kern="1200" dirty="0" smtClean="0"/>
            <a:t>Develop a prototype of the Document Manager and Skills Register</a:t>
          </a:r>
          <a:endParaRPr lang="en-NZ" sz="1700" kern="1200" dirty="0"/>
        </a:p>
      </dsp:txBody>
      <dsp:txXfrm>
        <a:off x="4198310" y="1571466"/>
        <a:ext cx="1639607" cy="1437212"/>
      </dsp:txXfrm>
    </dsp:sp>
    <dsp:sp modelId="{F7941C30-F4FE-402E-AD09-E798542FB023}">
      <dsp:nvSpPr>
        <dsp:cNvPr id="0" name=""/>
        <dsp:cNvSpPr/>
      </dsp:nvSpPr>
      <dsp:spPr>
        <a:xfrm>
          <a:off x="5528558" y="895131"/>
          <a:ext cx="309359" cy="309359"/>
        </a:xfrm>
        <a:prstGeom prst="triangle">
          <a:avLst>
            <a:gd name="adj" fmla="val 100000"/>
          </a:avLst>
        </a:prstGeom>
        <a:solidFill>
          <a:srgbClr val="006600"/>
        </a:solidFill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2A794494-A8B4-427F-958E-BC6CDC22828C}">
      <dsp:nvSpPr>
        <dsp:cNvPr id="0" name=""/>
        <dsp:cNvSpPr/>
      </dsp:nvSpPr>
      <dsp:spPr>
        <a:xfrm rot="5400000">
          <a:off x="6387698" y="532153"/>
          <a:ext cx="1091435" cy="1816124"/>
        </a:xfrm>
        <a:prstGeom prst="corner">
          <a:avLst>
            <a:gd name="adj1" fmla="val 16120"/>
            <a:gd name="adj2" fmla="val 16110"/>
          </a:avLst>
        </a:prstGeom>
        <a:solidFill>
          <a:srgbClr val="006600"/>
        </a:solidFill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295CB204-2E60-471F-93CF-CBD1A6CB28B1}">
      <dsp:nvSpPr>
        <dsp:cNvPr id="0" name=""/>
        <dsp:cNvSpPr/>
      </dsp:nvSpPr>
      <dsp:spPr>
        <a:xfrm>
          <a:off x="6205510" y="1074783"/>
          <a:ext cx="1639607" cy="14372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NZ" sz="1700" kern="1200" dirty="0" smtClean="0"/>
            <a:t>Use Microsoft SharePoint for the creation of the website and online database </a:t>
          </a:r>
          <a:endParaRPr lang="en-NZ" sz="1700" kern="1200" dirty="0"/>
        </a:p>
      </dsp:txBody>
      <dsp:txXfrm>
        <a:off x="6205510" y="1074783"/>
        <a:ext cx="1639607" cy="14372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B9F8F7-4E94-4E66-96ED-46E711BD4D42}" type="datetimeFigureOut">
              <a:rPr lang="en-NZ" smtClean="0"/>
              <a:t>30/03/2012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81121B-A8CF-4E4B-AFE1-65D8C31AAD8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52169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C8385-BA6B-466E-B7C6-A42932DE218A}" type="datetime1">
              <a:rPr lang="en-NZ" smtClean="0"/>
              <a:t>30/03/2012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Afshaa Sacranie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CF969-7C51-4EBB-8AAA-C107E2A3CAF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31853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D7D94-545F-4786-BB0D-BF77E66EF995}" type="datetime1">
              <a:rPr lang="en-NZ" smtClean="0"/>
              <a:t>30/03/2012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Afshaa Sacranie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CF969-7C51-4EBB-8AAA-C107E2A3CAF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33883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CD4D2-DB62-4DA4-B130-53F5C1CB73D2}" type="datetime1">
              <a:rPr lang="en-NZ" smtClean="0"/>
              <a:t>30/03/2012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Afshaa Sacranie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CF969-7C51-4EBB-8AAA-C107E2A3CAF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97040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D84EA-631E-4677-9C8D-5B70D8A065AE}" type="datetime1">
              <a:rPr lang="en-NZ" smtClean="0"/>
              <a:t>30/03/2012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Afshaa Sacranie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CF969-7C51-4EBB-8AAA-C107E2A3CAF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92333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D1998-114E-4ED9-ACCC-559406C3674F}" type="datetime1">
              <a:rPr lang="en-NZ" smtClean="0"/>
              <a:t>30/03/2012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Afshaa Sacranie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CF969-7C51-4EBB-8AAA-C107E2A3CAF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61340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BC629-76BC-4473-A7A8-2A73E8FEF603}" type="datetime1">
              <a:rPr lang="en-NZ" smtClean="0"/>
              <a:t>30/03/2012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Afshaa Sacranie</a:t>
            </a:r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CF969-7C51-4EBB-8AAA-C107E2A3CAF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58620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03999-54CD-42A0-9B9D-10ABE8272D28}" type="datetime1">
              <a:rPr lang="en-NZ" smtClean="0"/>
              <a:t>30/03/2012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Afshaa Sacranie</a:t>
            </a:r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CF969-7C51-4EBB-8AAA-C107E2A3CAF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1018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AB87A-E3EE-484D-BEF7-3212723AFFBC}" type="datetime1">
              <a:rPr lang="en-NZ" smtClean="0"/>
              <a:t>30/03/2012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Afshaa Sacranie</a:t>
            </a:r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CF969-7C51-4EBB-8AAA-C107E2A3CAF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96994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05E6E-CB3B-4E90-BEC2-592AC8B394A3}" type="datetime1">
              <a:rPr lang="en-NZ" smtClean="0"/>
              <a:t>30/03/2012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Afshaa Sacranie</a:t>
            </a:r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CF969-7C51-4EBB-8AAA-C107E2A3CAF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9695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585E2-824C-4E3C-B354-DB7B7D9D00FA}" type="datetime1">
              <a:rPr lang="en-NZ" smtClean="0"/>
              <a:t>30/03/2012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Afshaa Sacranie</a:t>
            </a:r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CF969-7C51-4EBB-8AAA-C107E2A3CAF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109893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10471-7D3C-4687-BE8F-B806065921E7}" type="datetime1">
              <a:rPr lang="en-NZ" smtClean="0"/>
              <a:t>30/03/2012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Afshaa Sacranie</a:t>
            </a:r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CF969-7C51-4EBB-8AAA-C107E2A3CAF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53458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A18D1E-16DD-4BC5-B393-ACAFCA83AB99}" type="datetime1">
              <a:rPr lang="en-NZ" smtClean="0"/>
              <a:t>30/03/2012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NZ" smtClean="0"/>
              <a:t>Afshaa Sacranie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ACF969-7C51-4EBB-8AAA-C107E2A3CAF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01631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16832"/>
            <a:ext cx="7772400" cy="1800199"/>
          </a:xfrm>
          <a:solidFill>
            <a:srgbClr val="99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 fontScale="90000"/>
          </a:bodyPr>
          <a:lstStyle/>
          <a:p>
            <a:r>
              <a:rPr lang="en-NZ" dirty="0" smtClean="0">
                <a:solidFill>
                  <a:schemeClr val="bg1"/>
                </a:solidFill>
                <a:latin typeface="Cambria" pitchFamily="18" charset="0"/>
              </a:rPr>
              <a:t>BTech 451 Project</a:t>
            </a:r>
            <a:br>
              <a:rPr lang="en-NZ" dirty="0" smtClean="0">
                <a:solidFill>
                  <a:schemeClr val="bg1"/>
                </a:solidFill>
                <a:latin typeface="Cambria" pitchFamily="18" charset="0"/>
              </a:rPr>
            </a:br>
            <a:r>
              <a:rPr lang="en-NZ" dirty="0" smtClean="0">
                <a:solidFill>
                  <a:schemeClr val="bg1"/>
                </a:solidFill>
                <a:latin typeface="Cambria" pitchFamily="18" charset="0"/>
              </a:rPr>
              <a:t>Invasive Species Specialist Group</a:t>
            </a:r>
            <a:br>
              <a:rPr lang="en-NZ" dirty="0" smtClean="0">
                <a:solidFill>
                  <a:schemeClr val="bg1"/>
                </a:solidFill>
                <a:latin typeface="Cambria" pitchFamily="18" charset="0"/>
              </a:rPr>
            </a:br>
            <a:r>
              <a:rPr lang="en-NZ" dirty="0" smtClean="0">
                <a:solidFill>
                  <a:schemeClr val="bg1"/>
                </a:solidFill>
                <a:latin typeface="Cambria" pitchFamily="18" charset="0"/>
              </a:rPr>
              <a:t>Introductory Seminar</a:t>
            </a:r>
            <a:endParaRPr lang="en-NZ" dirty="0">
              <a:solidFill>
                <a:schemeClr val="bg1"/>
              </a:solidFill>
              <a:latin typeface="Cambria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1720" y="3886200"/>
            <a:ext cx="6400800" cy="1752600"/>
          </a:xfrm>
        </p:spPr>
        <p:txBody>
          <a:bodyPr/>
          <a:lstStyle/>
          <a:p>
            <a:pPr algn="r"/>
            <a:r>
              <a:rPr lang="en-NZ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Afshaa Sacranie</a:t>
            </a:r>
          </a:p>
          <a:p>
            <a:pPr algn="r"/>
            <a:r>
              <a:rPr lang="en-NZ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UID: 1191654</a:t>
            </a:r>
          </a:p>
          <a:p>
            <a:endParaRPr lang="en-NZ" dirty="0"/>
          </a:p>
        </p:txBody>
      </p:sp>
      <p:pic>
        <p:nvPicPr>
          <p:cNvPr id="5" name="Picture 2" descr="C:\Users\asac008\Downloads\issglogo grey.t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235" y="5229200"/>
            <a:ext cx="1258887" cy="1155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593271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99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 fontScale="90000"/>
          </a:bodyPr>
          <a:lstStyle/>
          <a:p>
            <a:r>
              <a:rPr lang="en-NZ" dirty="0" smtClean="0">
                <a:solidFill>
                  <a:schemeClr val="bg1"/>
                </a:solidFill>
                <a:latin typeface="Cambria" pitchFamily="18" charset="0"/>
              </a:rPr>
              <a:t>UICN SCC Invasive Species Specialist Group-ISSG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r>
              <a:rPr lang="en-NZ" dirty="0" smtClean="0">
                <a:latin typeface="Calibri" pitchFamily="34" charset="0"/>
                <a:cs typeface="Calibri" pitchFamily="34" charset="0"/>
              </a:rPr>
              <a:t>UICN – International Union for Conservation of Nature</a:t>
            </a:r>
          </a:p>
          <a:p>
            <a:r>
              <a:rPr lang="en-NZ" dirty="0" smtClean="0">
                <a:latin typeface="Calibri" pitchFamily="34" charset="0"/>
                <a:cs typeface="Calibri" pitchFamily="34" charset="0"/>
              </a:rPr>
              <a:t>SCC – Species Survival Commission</a:t>
            </a:r>
          </a:p>
          <a:p>
            <a:r>
              <a:rPr lang="en-NZ" dirty="0" smtClean="0">
                <a:latin typeface="Calibri" pitchFamily="34" charset="0"/>
                <a:cs typeface="Calibri" pitchFamily="34" charset="0"/>
              </a:rPr>
              <a:t>Invasive Species are species, plants or insects that are a threat to the surrounding environment</a:t>
            </a:r>
          </a:p>
          <a:p>
            <a:r>
              <a:rPr lang="en-NZ" dirty="0" smtClean="0">
                <a:latin typeface="Calibri" pitchFamily="34" charset="0"/>
                <a:cs typeface="Calibri" pitchFamily="34" charset="0"/>
              </a:rPr>
              <a:t>Established in 1994</a:t>
            </a:r>
          </a:p>
          <a:p>
            <a:pPr marL="0" indent="0">
              <a:buNone/>
            </a:pPr>
            <a:endParaRPr lang="en-NZ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683568" y="6453336"/>
            <a:ext cx="7776864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Afshaa Sacranie</a:t>
            </a:r>
            <a:endParaRPr lang="en-NZ"/>
          </a:p>
        </p:txBody>
      </p:sp>
      <p:pic>
        <p:nvPicPr>
          <p:cNvPr id="7" name="Picture 2" descr="C:\Users\asac008\Downloads\issglogo grey.t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5157192"/>
            <a:ext cx="1258887" cy="1155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57563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99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r>
              <a:rPr lang="en-NZ" dirty="0" smtClean="0">
                <a:solidFill>
                  <a:schemeClr val="bg1"/>
                </a:solidFill>
                <a:latin typeface="Cambria" pitchFamily="18" charset="0"/>
              </a:rPr>
              <a:t>The ISSG’s Purpose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r>
              <a:rPr lang="en-NZ" dirty="0" smtClean="0">
                <a:latin typeface="Calibri" pitchFamily="34" charset="0"/>
                <a:cs typeface="Calibri" pitchFamily="34" charset="0"/>
              </a:rPr>
              <a:t>They are a global network of experts</a:t>
            </a:r>
          </a:p>
          <a:p>
            <a:r>
              <a:rPr lang="en-NZ" dirty="0" smtClean="0">
                <a:latin typeface="Calibri" pitchFamily="34" charset="0"/>
                <a:cs typeface="Calibri" pitchFamily="34" charset="0"/>
              </a:rPr>
              <a:t>They communicate and exchange information with other invasive species practitioners and with global stakeholders</a:t>
            </a:r>
          </a:p>
          <a:p>
            <a:r>
              <a:rPr lang="en-NZ" dirty="0" smtClean="0">
                <a:latin typeface="Calibri" pitchFamily="34" charset="0"/>
                <a:cs typeface="Calibri" pitchFamily="34" charset="0"/>
              </a:rPr>
              <a:t>The aim of the group is to increase awareness on the various invasive species and to manage them well enough to prevent their spread and growth</a:t>
            </a:r>
          </a:p>
          <a:p>
            <a:endParaRPr lang="en-NZ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683568" y="6453336"/>
            <a:ext cx="7776864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Afshaa Sacranie</a:t>
            </a:r>
            <a:endParaRPr lang="en-NZ"/>
          </a:p>
        </p:txBody>
      </p:sp>
      <p:pic>
        <p:nvPicPr>
          <p:cNvPr id="7" name="Picture 2" descr="C:\Users\asac008\Downloads\issglogo grey.t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5157192"/>
            <a:ext cx="1258887" cy="1155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27262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  <a:solidFill>
            <a:srgbClr val="99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Autofit/>
          </a:bodyPr>
          <a:lstStyle/>
          <a:p>
            <a:r>
              <a:rPr lang="en-NZ" dirty="0" smtClean="0">
                <a:solidFill>
                  <a:schemeClr val="bg1"/>
                </a:solidFill>
                <a:latin typeface="Cambria" pitchFamily="18" charset="0"/>
              </a:rPr>
              <a:t>The Project</a:t>
            </a:r>
            <a:endParaRPr lang="en-NZ" dirty="0"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>
            <a:normAutofit fontScale="70000" lnSpcReduction="20000"/>
          </a:bodyPr>
          <a:lstStyle/>
          <a:p>
            <a:r>
              <a:rPr lang="en-NZ" dirty="0">
                <a:latin typeface="Calibri" pitchFamily="34" charset="0"/>
                <a:cs typeface="Calibri" pitchFamily="34" charset="0"/>
              </a:rPr>
              <a:t>According to their website “the three core activity areas of the ISSG are policy and technical advice, information exchange and networking</a:t>
            </a:r>
            <a:r>
              <a:rPr lang="en-NZ" dirty="0" smtClean="0">
                <a:latin typeface="Calibri" pitchFamily="34" charset="0"/>
                <a:cs typeface="Calibri" pitchFamily="34" charset="0"/>
              </a:rPr>
              <a:t>”</a:t>
            </a:r>
          </a:p>
          <a:p>
            <a:r>
              <a:rPr lang="en-NZ" dirty="0" smtClean="0">
                <a:latin typeface="Calibri" pitchFamily="34" charset="0"/>
                <a:cs typeface="Calibri" pitchFamily="34" charset="0"/>
              </a:rPr>
              <a:t>The focus of the project is mainly on </a:t>
            </a:r>
            <a:r>
              <a:rPr lang="en-NZ" b="1" dirty="0" smtClean="0">
                <a:latin typeface="Calibri" pitchFamily="34" charset="0"/>
                <a:cs typeface="Calibri" pitchFamily="34" charset="0"/>
              </a:rPr>
              <a:t>Information exchange </a:t>
            </a:r>
            <a:r>
              <a:rPr lang="en-NZ" dirty="0" smtClean="0">
                <a:latin typeface="Calibri" pitchFamily="34" charset="0"/>
                <a:cs typeface="Calibri" pitchFamily="34" charset="0"/>
              </a:rPr>
              <a:t>and </a:t>
            </a:r>
            <a:r>
              <a:rPr lang="en-NZ" b="1" dirty="0" smtClean="0">
                <a:latin typeface="Calibri" pitchFamily="34" charset="0"/>
                <a:cs typeface="Calibri" pitchFamily="34" charset="0"/>
              </a:rPr>
              <a:t>networking</a:t>
            </a:r>
          </a:p>
          <a:p>
            <a:r>
              <a:rPr lang="en-NZ" dirty="0" smtClean="0">
                <a:latin typeface="Calibri" pitchFamily="34" charset="0"/>
                <a:cs typeface="Calibri" pitchFamily="34" charset="0"/>
              </a:rPr>
              <a:t>The creation of an online bibliography database that users may access to find information on various invasive species</a:t>
            </a:r>
          </a:p>
          <a:p>
            <a:r>
              <a:rPr lang="en-NZ" dirty="0" smtClean="0">
                <a:latin typeface="Calibri" pitchFamily="34" charset="0"/>
                <a:cs typeface="Calibri" pitchFamily="34" charset="0"/>
              </a:rPr>
              <a:t>To create a skills register that may aid in finding certain invasive species practitioners</a:t>
            </a:r>
          </a:p>
          <a:p>
            <a:r>
              <a:rPr lang="en-NZ" dirty="0" smtClean="0">
                <a:latin typeface="Calibri" pitchFamily="34" charset="0"/>
                <a:cs typeface="Calibri" pitchFamily="34" charset="0"/>
              </a:rPr>
              <a:t>A blog would act as a portal between the database and the skill register on which people can discuss and ask questions</a:t>
            </a:r>
            <a:r>
              <a:rPr lang="en-NZ" dirty="0" smtClean="0"/>
              <a:t> be it about information or a specialist</a:t>
            </a:r>
          </a:p>
          <a:p>
            <a:r>
              <a:rPr lang="en-NZ" dirty="0" smtClean="0">
                <a:latin typeface="Calibri" pitchFamily="34" charset="0"/>
                <a:cs typeface="Calibri" pitchFamily="34" charset="0"/>
              </a:rPr>
              <a:t>Focus is on creating a working, fast and efficient search engine or both the skills register and the bibliography database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683568" y="6453336"/>
            <a:ext cx="7776864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Afshaa Sacranie</a:t>
            </a:r>
            <a:endParaRPr lang="en-NZ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2913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rgbClr val="99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r>
              <a:rPr lang="en-NZ" dirty="0" smtClean="0">
                <a:solidFill>
                  <a:schemeClr val="bg1"/>
                </a:solidFill>
                <a:latin typeface="Cambria" pitchFamily="18" charset="0"/>
              </a:rPr>
              <a:t>The Plan So Far</a:t>
            </a:r>
            <a:endParaRPr lang="en-NZ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683568" y="6453336"/>
            <a:ext cx="7776864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Afshaa Sacranie</a:t>
            </a:r>
            <a:endParaRPr lang="en-NZ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745965011"/>
              </p:ext>
            </p:extLst>
          </p:nvPr>
        </p:nvGraphicFramePr>
        <p:xfrm>
          <a:off x="683568" y="1556792"/>
          <a:ext cx="7848872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991126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99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r>
              <a:rPr lang="en-NZ" dirty="0" smtClean="0">
                <a:solidFill>
                  <a:schemeClr val="bg1"/>
                </a:solidFill>
                <a:latin typeface="Cambria" pitchFamily="18" charset="0"/>
              </a:rPr>
              <a:t>What do I hope to gain?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/>
          <a:lstStyle/>
          <a:p>
            <a:r>
              <a:rPr lang="en-NZ" dirty="0" smtClean="0">
                <a:latin typeface="Calibri" pitchFamily="34" charset="0"/>
                <a:cs typeface="Calibri" pitchFamily="34" charset="0"/>
              </a:rPr>
              <a:t>To gain project planning skills</a:t>
            </a:r>
          </a:p>
          <a:p>
            <a:r>
              <a:rPr lang="en-NZ" dirty="0" smtClean="0">
                <a:latin typeface="Calibri" pitchFamily="34" charset="0"/>
                <a:cs typeface="Calibri" pitchFamily="34" charset="0"/>
              </a:rPr>
              <a:t>Enhance and apply appropriate programming skills</a:t>
            </a:r>
          </a:p>
          <a:p>
            <a:r>
              <a:rPr lang="en-NZ" dirty="0" smtClean="0">
                <a:latin typeface="Calibri" pitchFamily="34" charset="0"/>
                <a:cs typeface="Calibri" pitchFamily="34" charset="0"/>
              </a:rPr>
              <a:t>Experience the use of tools that will be used, </a:t>
            </a:r>
            <a:r>
              <a:rPr lang="en-NZ" dirty="0" err="1" smtClean="0">
                <a:latin typeface="Calibri" pitchFamily="34" charset="0"/>
                <a:cs typeface="Calibri" pitchFamily="34" charset="0"/>
              </a:rPr>
              <a:t>eg</a:t>
            </a:r>
            <a:r>
              <a:rPr lang="en-NZ" dirty="0" smtClean="0">
                <a:latin typeface="Calibri" pitchFamily="34" charset="0"/>
                <a:cs typeface="Calibri" pitchFamily="34" charset="0"/>
              </a:rPr>
              <a:t>. SharePoint </a:t>
            </a:r>
          </a:p>
          <a:p>
            <a:r>
              <a:rPr lang="en-NZ" dirty="0" smtClean="0">
                <a:latin typeface="Calibri" pitchFamily="34" charset="0"/>
                <a:cs typeface="Calibri" pitchFamily="34" charset="0"/>
              </a:rPr>
              <a:t>Communication and time management skills</a:t>
            </a:r>
          </a:p>
          <a:p>
            <a:r>
              <a:rPr lang="en-NZ" dirty="0" smtClean="0">
                <a:latin typeface="Calibri" pitchFamily="34" charset="0"/>
                <a:cs typeface="Calibri" pitchFamily="34" charset="0"/>
              </a:rPr>
              <a:t>Experience in a working environment</a:t>
            </a:r>
          </a:p>
          <a:p>
            <a:r>
              <a:rPr lang="en-NZ" dirty="0" smtClean="0">
                <a:latin typeface="Calibri" pitchFamily="34" charset="0"/>
                <a:cs typeface="Calibri" pitchFamily="34" charset="0"/>
              </a:rPr>
              <a:t>Fantastic results that will benefit ISSG!!</a:t>
            </a:r>
          </a:p>
          <a:p>
            <a:endParaRPr lang="en-NZ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683568" y="6453336"/>
            <a:ext cx="7776864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Afshaa Sacranie</a:t>
            </a:r>
            <a:endParaRPr lang="en-NZ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03793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316</Words>
  <Application>Microsoft Office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BTech 451 Project Invasive Species Specialist Group Introductory Seminar</vt:lpstr>
      <vt:lpstr>UICN SCC Invasive Species Specialist Group-ISSG</vt:lpstr>
      <vt:lpstr>The ISSG’s Purpose</vt:lpstr>
      <vt:lpstr>The Project</vt:lpstr>
      <vt:lpstr>The Plan So Far</vt:lpstr>
      <vt:lpstr>What do I hope to gain?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BTech 451 Project Invasive Species Specialist Group Introductory Seminar</dc:title>
  <dc:creator>Afshaa</dc:creator>
  <cp:lastModifiedBy>Afshaa</cp:lastModifiedBy>
  <cp:revision>14</cp:revision>
  <dcterms:created xsi:type="dcterms:W3CDTF">2012-03-26T05:08:53Z</dcterms:created>
  <dcterms:modified xsi:type="dcterms:W3CDTF">2012-03-30T03:17:01Z</dcterms:modified>
</cp:coreProperties>
</file>