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slideLayouts/slideLayout5.xml" ContentType="application/vnd.openxmlformats-officedocument.presentationml.slideLayout+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Override PartName="/ppt/slides/slide30.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notesSlides/notesSlide3.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notesMasterIdLst>
    <p:notesMasterId r:id="rId32"/>
  </p:notesMasterIdLst>
  <p:sldIdLst>
    <p:sldId id="256" r:id="rId2"/>
    <p:sldId id="257" r:id="rId3"/>
    <p:sldId id="258" r:id="rId4"/>
    <p:sldId id="259" r:id="rId5"/>
    <p:sldId id="261" r:id="rId6"/>
    <p:sldId id="262" r:id="rId7"/>
    <p:sldId id="263" r:id="rId8"/>
    <p:sldId id="266" r:id="rId9"/>
    <p:sldId id="264" r:id="rId10"/>
    <p:sldId id="267" r:id="rId11"/>
    <p:sldId id="265"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1" r:id="rId25"/>
    <p:sldId id="280" r:id="rId26"/>
    <p:sldId id="282" r:id="rId27"/>
    <p:sldId id="283" r:id="rId28"/>
    <p:sldId id="284" r:id="rId29"/>
    <p:sldId id="285" r:id="rId30"/>
    <p:sldId id="286"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p:cViewPr varScale="1">
        <p:scale>
          <a:sx n="117" d="100"/>
          <a:sy n="117" d="100"/>
        </p:scale>
        <p:origin x="-64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BB9FD2-89EF-A546-AA7A-7A4A972951E6}" type="datetimeFigureOut">
              <a:rPr lang="en-US" smtClean="0"/>
              <a:pPr/>
              <a:t>7/22/11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9AD458-165B-2148-8B8A-E11BCA6CD25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bar allows us</a:t>
            </a:r>
            <a:r>
              <a:rPr lang="en-US" baseline="0" dirty="0" smtClean="0"/>
              <a:t> do 2 things. Firstly set up the minimal change of speed. And secondly the speed that determines collision. </a:t>
            </a:r>
            <a:endParaRPr lang="en-US" dirty="0"/>
          </a:p>
        </p:txBody>
      </p:sp>
      <p:sp>
        <p:nvSpPr>
          <p:cNvPr id="4" name="Slide Number Placeholder 3"/>
          <p:cNvSpPr>
            <a:spLocks noGrp="1"/>
          </p:cNvSpPr>
          <p:nvPr>
            <p:ph type="sldNum" sz="quarter" idx="10"/>
          </p:nvPr>
        </p:nvSpPr>
        <p:spPr/>
        <p:txBody>
          <a:bodyPr/>
          <a:lstStyle/>
          <a:p>
            <a:fld id="{BA9AD458-165B-2148-8B8A-E11BCA6CD256}"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You</a:t>
            </a:r>
            <a:r>
              <a:rPr lang="en-US" baseline="0" dirty="0" smtClean="0"/>
              <a:t> may thinking…wow that’s </a:t>
            </a:r>
            <a:r>
              <a:rPr lang="en-US" baseline="0" dirty="0" err="1" smtClean="0"/>
              <a:t>gonna</a:t>
            </a:r>
            <a:r>
              <a:rPr lang="en-US" baseline="0" dirty="0" smtClean="0"/>
              <a:t> take up all my power. But bare in mind, that you turn it on only when you are driving and turn it off once destination reached. </a:t>
            </a:r>
            <a:endParaRPr lang="en-US" dirty="0"/>
          </a:p>
        </p:txBody>
      </p:sp>
      <p:sp>
        <p:nvSpPr>
          <p:cNvPr id="4" name="Slide Number Placeholder 3"/>
          <p:cNvSpPr>
            <a:spLocks noGrp="1"/>
          </p:cNvSpPr>
          <p:nvPr>
            <p:ph type="sldNum" sz="quarter" idx="10"/>
          </p:nvPr>
        </p:nvSpPr>
        <p:spPr/>
        <p:txBody>
          <a:bodyPr/>
          <a:lstStyle/>
          <a:p>
            <a:fld id="{BA9AD458-165B-2148-8B8A-E11BCA6CD256}" type="slidenum">
              <a:rPr lang="en-US" smtClean="0"/>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During</a:t>
            </a:r>
            <a:r>
              <a:rPr lang="en-US" baseline="0" dirty="0" smtClean="0"/>
              <a:t> my testing of the application, I set up my girlfriend as  my emergency contact to test. she also bought up the possible problem that the recipient may not know what the contents of the message is about. Longitude and gratitude of the GPS location may not be understood by all. So it is a good idea to perhaps have a pop up upon downloading and setting up the application in the first place, to note when installing your emergency contact, let the other person know that “ hey you are my emergency contact just in case </a:t>
            </a:r>
            <a:r>
              <a:rPr lang="en-US" baseline="0" dirty="0" err="1" smtClean="0"/>
              <a:t>im</a:t>
            </a:r>
            <a:r>
              <a:rPr lang="en-US" baseline="0" dirty="0" smtClean="0"/>
              <a:t> in an accident and just educate them on what might happen”   </a:t>
            </a:r>
            <a:endParaRPr lang="en-US" dirty="0"/>
          </a:p>
        </p:txBody>
      </p:sp>
      <p:sp>
        <p:nvSpPr>
          <p:cNvPr id="4" name="Slide Number Placeholder 3"/>
          <p:cNvSpPr>
            <a:spLocks noGrp="1"/>
          </p:cNvSpPr>
          <p:nvPr>
            <p:ph type="sldNum" sz="quarter" idx="10"/>
          </p:nvPr>
        </p:nvSpPr>
        <p:spPr/>
        <p:txBody>
          <a:bodyPr/>
          <a:lstStyle/>
          <a:p>
            <a:fld id="{BA9AD458-165B-2148-8B8A-E11BCA6CD256}" type="slidenum">
              <a:rPr lang="en-US" smtClean="0"/>
              <a:pPr/>
              <a:t>27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D9EECE9-A4A9-C048-8A18-6A1E2A6D68A1}" type="datetimeFigureOut">
              <a:rPr lang="en-US" smtClean="0"/>
              <a:pPr/>
              <a:t>7/22/11</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6F42FDE4-A7DD-41A7-A0A6-9B649FB43336}" type="slidenum">
              <a:rPr kumimoji="0" lang="en-US" smtClean="0"/>
              <a:pPr/>
              <a:t>‹#›</a:t>
            </a:fld>
            <a:endParaRPr kumimoji="0" lang="en-US" sz="1400" dirty="0">
              <a:solidFill>
                <a:srgbClr val="FFFFFF"/>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9EECE9-A4A9-C048-8A18-6A1E2A6D68A1}" type="datetimeFigureOut">
              <a:rPr lang="en-US" smtClean="0"/>
              <a:pPr/>
              <a:t>7/22/11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96E48C-D822-3441-BF97-EC3A9755101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5D9EECE9-A4A9-C048-8A18-6A1E2A6D68A1}" type="datetimeFigureOut">
              <a:rPr lang="en-US" smtClean="0"/>
              <a:pPr/>
              <a:t>7/22/11</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5596E48C-D822-3441-BF97-EC3A9755101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D9EECE9-A4A9-C048-8A18-6A1E2A6D68A1}" type="datetimeFigureOut">
              <a:rPr lang="en-US" smtClean="0"/>
              <a:pPr/>
              <a:t>7/22/11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5596E48C-D822-3441-BF97-EC3A97551018}"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5D9EECE9-A4A9-C048-8A18-6A1E2A6D68A1}" type="datetimeFigureOut">
              <a:rPr lang="en-US" smtClean="0"/>
              <a:pPr/>
              <a:t>7/22/11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5596E48C-D822-3441-BF97-EC3A97551018}"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5D9EECE9-A4A9-C048-8A18-6A1E2A6D68A1}" type="datetimeFigureOut">
              <a:rPr lang="en-US" smtClean="0"/>
              <a:pPr/>
              <a:t>7/22/11</a:t>
            </a:fld>
            <a:endParaRPr lang="en-US"/>
          </a:p>
        </p:txBody>
      </p:sp>
      <p:sp>
        <p:nvSpPr>
          <p:cNvPr id="10" name="Slide Number Placeholder 9"/>
          <p:cNvSpPr>
            <a:spLocks noGrp="1"/>
          </p:cNvSpPr>
          <p:nvPr>
            <p:ph type="sldNum" sz="quarter" idx="16"/>
          </p:nvPr>
        </p:nvSpPr>
        <p:spPr/>
        <p:txBody>
          <a:bodyPr rtlCol="0"/>
          <a:lstStyle/>
          <a:p>
            <a:fld id="{5596E48C-D822-3441-BF97-EC3A97551018}"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5D9EECE9-A4A9-C048-8A18-6A1E2A6D68A1}" type="datetimeFigureOut">
              <a:rPr lang="en-US" smtClean="0"/>
              <a:pPr/>
              <a:t>7/22/11</a:t>
            </a:fld>
            <a:endParaRPr lang="en-US"/>
          </a:p>
        </p:txBody>
      </p:sp>
      <p:sp>
        <p:nvSpPr>
          <p:cNvPr id="12" name="Slide Number Placeholder 11"/>
          <p:cNvSpPr>
            <a:spLocks noGrp="1"/>
          </p:cNvSpPr>
          <p:nvPr>
            <p:ph type="sldNum" sz="quarter" idx="16"/>
          </p:nvPr>
        </p:nvSpPr>
        <p:spPr/>
        <p:txBody>
          <a:bodyPr rtlCol="0"/>
          <a:lstStyle/>
          <a:p>
            <a:fld id="{5596E48C-D822-3441-BF97-EC3A97551018}"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D9EECE9-A4A9-C048-8A18-6A1E2A6D68A1}" type="datetimeFigureOut">
              <a:rPr lang="en-US" smtClean="0"/>
              <a:pPr/>
              <a:t>7/22/11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5596E48C-D822-3441-BF97-EC3A9755101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9EECE9-A4A9-C048-8A18-6A1E2A6D68A1}" type="datetimeFigureOut">
              <a:rPr lang="en-US" smtClean="0"/>
              <a:pPr/>
              <a:t>7/22/11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5596E48C-D822-3441-BF97-EC3A9755101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D9EECE9-A4A9-C048-8A18-6A1E2A6D68A1}" type="datetimeFigureOut">
              <a:rPr lang="en-US" smtClean="0"/>
              <a:pPr/>
              <a:t>7/22/11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5596E48C-D822-3441-BF97-EC3A97551018}"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5D9EECE9-A4A9-C048-8A18-6A1E2A6D68A1}" type="datetimeFigureOut">
              <a:rPr lang="en-US" smtClean="0"/>
              <a:pPr/>
              <a:t>7/22/11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5596E48C-D822-3441-BF97-EC3A97551018}"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D9EECE9-A4A9-C048-8A18-6A1E2A6D68A1}" type="datetimeFigureOut">
              <a:rPr lang="en-US" smtClean="0"/>
              <a:pPr/>
              <a:t>7/22/11</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5596E48C-D822-3441-BF97-EC3A9755101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 Id="rId3" Type="http://schemas.openxmlformats.org/officeDocument/2006/relationships/image" Target="../media/image1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png"/><Relationship Id="rId3" Type="http://schemas.openxmlformats.org/officeDocument/2006/relationships/image" Target="../media/image1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png"/><Relationship Id="rId3" Type="http://schemas.openxmlformats.org/officeDocument/2006/relationships/image" Target="../media/image1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png"/><Relationship Id="rId3" Type="http://schemas.openxmlformats.org/officeDocument/2006/relationships/image" Target="../media/image19.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0.png"/><Relationship Id="rId3" Type="http://schemas.openxmlformats.org/officeDocument/2006/relationships/image" Target="../media/image2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png"/><Relationship Id="rId3" Type="http://schemas.openxmlformats.org/officeDocument/2006/relationships/image" Target="../media/image19.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Emergency SOS  Mobile Application</a:t>
            </a:r>
            <a:endParaRPr lang="en-US" dirty="0"/>
          </a:p>
        </p:txBody>
      </p:sp>
      <p:sp>
        <p:nvSpPr>
          <p:cNvPr id="3" name="Subtitle 2"/>
          <p:cNvSpPr>
            <a:spLocks noGrp="1"/>
          </p:cNvSpPr>
          <p:nvPr>
            <p:ph type="subTitle" idx="1"/>
          </p:nvPr>
        </p:nvSpPr>
        <p:spPr/>
        <p:txBody>
          <a:bodyPr>
            <a:normAutofit/>
          </a:bodyPr>
          <a:lstStyle/>
          <a:p>
            <a:r>
              <a:rPr lang="en-US" dirty="0" smtClean="0"/>
              <a:t>Justin Ye-</a:t>
            </a:r>
            <a:r>
              <a:rPr lang="en-US" dirty="0" err="1" smtClean="0"/>
              <a:t>Yue</a:t>
            </a:r>
            <a:r>
              <a:rPr lang="en-US" dirty="0" smtClean="0"/>
              <a:t> Wu   3974847   22</a:t>
            </a:r>
            <a:r>
              <a:rPr lang="en-US" baseline="30000" dirty="0" smtClean="0"/>
              <a:t>nd</a:t>
            </a:r>
            <a:r>
              <a:rPr lang="en-US" dirty="0" smtClean="0"/>
              <a:t> Jul, 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Setting Page (Cont.)</a:t>
            </a:r>
            <a:endParaRPr lang="en-US" dirty="0"/>
          </a:p>
        </p:txBody>
      </p:sp>
      <p:pic>
        <p:nvPicPr>
          <p:cNvPr id="4" name="Content Placeholder 3" descr="Capture2.PNG"/>
          <p:cNvPicPr>
            <a:picLocks noGrp="1" noChangeAspect="1"/>
          </p:cNvPicPr>
          <p:nvPr>
            <p:ph sz="quarter" idx="1"/>
          </p:nvPr>
        </p:nvPicPr>
        <p:blipFill>
          <a:blip r:embed="rId2"/>
          <a:stretch>
            <a:fillRect/>
          </a:stretch>
        </p:blipFill>
        <p:spPr>
          <a:xfrm>
            <a:off x="3335115" y="1600200"/>
            <a:ext cx="2708720" cy="4495800"/>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 And Functions.</a:t>
            </a:r>
            <a:endParaRPr lang="en-US" dirty="0"/>
          </a:p>
        </p:txBody>
      </p:sp>
      <p:sp>
        <p:nvSpPr>
          <p:cNvPr id="3" name="Content Placeholder 2"/>
          <p:cNvSpPr>
            <a:spLocks noGrp="1"/>
          </p:cNvSpPr>
          <p:nvPr>
            <p:ph sz="quarter" idx="1"/>
          </p:nvPr>
        </p:nvSpPr>
        <p:spPr>
          <a:xfrm>
            <a:off x="765175" y="2070846"/>
            <a:ext cx="3883025" cy="4182035"/>
          </a:xfrm>
        </p:spPr>
        <p:txBody>
          <a:bodyPr>
            <a:normAutofit fontScale="70000" lnSpcReduction="20000"/>
          </a:bodyPr>
          <a:lstStyle/>
          <a:p>
            <a:r>
              <a:rPr lang="en-US" dirty="0" smtClean="0"/>
              <a:t>Title is done in red background to make it stand out and easier for users to read. </a:t>
            </a:r>
          </a:p>
          <a:p>
            <a:r>
              <a:rPr lang="en-US" dirty="0" smtClean="0"/>
              <a:t>The drop down menu below contains three different methods to determine collisions in a car. </a:t>
            </a:r>
          </a:p>
          <a:p>
            <a:pPr lvl="1"/>
            <a:r>
              <a:rPr lang="en-US" dirty="0" smtClean="0"/>
              <a:t>Mode 1 – Determined by the change of speed (km/h) of a driving vehicle.</a:t>
            </a:r>
          </a:p>
          <a:p>
            <a:pPr lvl="1"/>
            <a:r>
              <a:rPr lang="en-US" dirty="0" smtClean="0"/>
              <a:t>Mode 2 – Determined by the speed of the vehicle.</a:t>
            </a:r>
          </a:p>
          <a:p>
            <a:pPr lvl="1"/>
            <a:r>
              <a:rPr lang="en-US" dirty="0" smtClean="0"/>
              <a:t>Mode 3 – Use the combination of Mode 1 and Mode 2</a:t>
            </a:r>
            <a:endParaRPr lang="en-US" dirty="0"/>
          </a:p>
        </p:txBody>
      </p:sp>
      <p:pic>
        <p:nvPicPr>
          <p:cNvPr id="5" name="Picture 4" descr="Screen shot 2011-07-22 at 5.22.17 AM.png"/>
          <p:cNvPicPr>
            <a:picLocks noChangeAspect="1"/>
          </p:cNvPicPr>
          <p:nvPr/>
        </p:nvPicPr>
        <p:blipFill>
          <a:blip r:embed="rId2"/>
          <a:stretch>
            <a:fillRect/>
          </a:stretch>
        </p:blipFill>
        <p:spPr>
          <a:xfrm>
            <a:off x="4973637" y="2286000"/>
            <a:ext cx="3403600" cy="431800"/>
          </a:xfrm>
          <a:prstGeom prst="rect">
            <a:avLst/>
          </a:prstGeom>
        </p:spPr>
      </p:pic>
      <p:pic>
        <p:nvPicPr>
          <p:cNvPr id="6" name="Picture 5" descr="Screen shot 2011-07-22 at 5.23.02 AM.png"/>
          <p:cNvPicPr>
            <a:picLocks noChangeAspect="1"/>
          </p:cNvPicPr>
          <p:nvPr/>
        </p:nvPicPr>
        <p:blipFill>
          <a:blip r:embed="rId3"/>
          <a:stretch>
            <a:fillRect/>
          </a:stretch>
        </p:blipFill>
        <p:spPr>
          <a:xfrm>
            <a:off x="4973637" y="2946400"/>
            <a:ext cx="3403600" cy="635000"/>
          </a:xfrm>
          <a:prstGeom prst="rect">
            <a:avLst/>
          </a:prstGeom>
        </p:spPr>
      </p:pic>
      <p:pic>
        <p:nvPicPr>
          <p:cNvPr id="7" name="Picture 6" descr="Capture4.PNG"/>
          <p:cNvPicPr>
            <a:picLocks noChangeAspect="1"/>
          </p:cNvPicPr>
          <p:nvPr/>
        </p:nvPicPr>
        <p:blipFill>
          <a:blip r:embed="rId4"/>
          <a:stretch>
            <a:fillRect/>
          </a:stretch>
        </p:blipFill>
        <p:spPr>
          <a:xfrm>
            <a:off x="4967799" y="3733800"/>
            <a:ext cx="3409438" cy="2290481"/>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Collision Algorithm</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Mode 1 – Uses the change of speed of the vehicle and the combination of vibrations that is sensed by the mobile to determine if there has been a collision. </a:t>
            </a:r>
          </a:p>
          <a:p>
            <a:r>
              <a:rPr lang="en-US" dirty="0" smtClean="0"/>
              <a:t>Mode 2 – Sets up a minimal speed requirement and as long as the vehicle is driving over that speed requirement, if there is a vibration sensed by the application it will treat it as if collision has occurred.</a:t>
            </a:r>
          </a:p>
          <a:p>
            <a:r>
              <a:rPr lang="en-US" dirty="0" smtClean="0"/>
              <a:t>Mode 3 – Combines the two modes above to determine collision. Both change of speed and minimal speed requirement need to be met before collision can be determined.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 and Cons</a:t>
            </a:r>
            <a:endParaRPr lang="en-US" dirty="0"/>
          </a:p>
        </p:txBody>
      </p:sp>
      <p:sp>
        <p:nvSpPr>
          <p:cNvPr id="3" name="Content Placeholder 2"/>
          <p:cNvSpPr>
            <a:spLocks noGrp="1"/>
          </p:cNvSpPr>
          <p:nvPr>
            <p:ph sz="quarter" idx="1"/>
          </p:nvPr>
        </p:nvSpPr>
        <p:spPr/>
        <p:txBody>
          <a:bodyPr>
            <a:normAutofit/>
          </a:bodyPr>
          <a:lstStyle/>
          <a:p>
            <a:r>
              <a:rPr lang="en-US" dirty="0" smtClean="0"/>
              <a:t>Mode 1</a:t>
            </a:r>
          </a:p>
          <a:p>
            <a:pPr lvl="1"/>
            <a:r>
              <a:rPr lang="en-US" dirty="0" smtClean="0"/>
              <a:t>Pros</a:t>
            </a:r>
          </a:p>
          <a:p>
            <a:pPr lvl="2"/>
            <a:r>
              <a:rPr lang="en-US" dirty="0" smtClean="0"/>
              <a:t> Accurately determines collisions, as the speed change is usually significant when collisions occurs.</a:t>
            </a:r>
          </a:p>
          <a:p>
            <a:pPr lvl="2"/>
            <a:r>
              <a:rPr lang="en-US" dirty="0" smtClean="0"/>
              <a:t>Prevent false detection of collisions sensed by the vibration created when driving.   </a:t>
            </a:r>
          </a:p>
          <a:p>
            <a:pPr lvl="1"/>
            <a:r>
              <a:rPr lang="en-US" dirty="0" smtClean="0"/>
              <a:t>Con </a:t>
            </a:r>
          </a:p>
          <a:p>
            <a:pPr lvl="2"/>
            <a:r>
              <a:rPr lang="en-US" dirty="0" smtClean="0"/>
              <a:t>Change of speed is determine by GPS and can happen in a short time period. The slow GPS update can lead collision undetected.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 and Cons (Cont.)</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Mode 2</a:t>
            </a:r>
          </a:p>
          <a:p>
            <a:pPr lvl="1"/>
            <a:r>
              <a:rPr lang="en-US" dirty="0" smtClean="0"/>
              <a:t>Pro</a:t>
            </a:r>
          </a:p>
          <a:p>
            <a:pPr lvl="2"/>
            <a:r>
              <a:rPr lang="en-US" dirty="0" smtClean="0"/>
              <a:t>Chances of not detecting a collision are slim, as all vibration above a certain speed is sensed. </a:t>
            </a:r>
          </a:p>
          <a:p>
            <a:pPr lvl="1"/>
            <a:r>
              <a:rPr lang="en-US" dirty="0" smtClean="0"/>
              <a:t>Con</a:t>
            </a:r>
          </a:p>
          <a:p>
            <a:pPr lvl="2"/>
            <a:r>
              <a:rPr lang="en-US" dirty="0" smtClean="0"/>
              <a:t>Can easily make false determinations that there has been a collision, when driving on rock roads.</a:t>
            </a:r>
          </a:p>
          <a:p>
            <a:r>
              <a:rPr lang="en-US" dirty="0" smtClean="0"/>
              <a:t>Mode 3</a:t>
            </a:r>
          </a:p>
          <a:p>
            <a:pPr lvl="1"/>
            <a:r>
              <a:rPr lang="en-US" dirty="0" smtClean="0"/>
              <a:t>Pro</a:t>
            </a:r>
          </a:p>
          <a:p>
            <a:pPr lvl="2"/>
            <a:r>
              <a:rPr lang="en-US" dirty="0" smtClean="0"/>
              <a:t>Combine the two algorithms above to more accurately sense collisions.</a:t>
            </a:r>
          </a:p>
          <a:p>
            <a:pPr lvl="1"/>
            <a:r>
              <a:rPr lang="en-US" dirty="0" smtClean="0"/>
              <a:t>Con</a:t>
            </a:r>
          </a:p>
          <a:p>
            <a:pPr lvl="2"/>
            <a:r>
              <a:rPr lang="en-US" dirty="0" smtClean="0"/>
              <a:t>Same as Mode 1, slow GPS update can cause collisions to happen undetected. </a:t>
            </a:r>
          </a:p>
          <a:p>
            <a:pPr lvl="1"/>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Interface And Functions (Cont.)</a:t>
            </a:r>
            <a:endParaRPr lang="en-US" dirty="0"/>
          </a:p>
        </p:txBody>
      </p:sp>
      <p:sp>
        <p:nvSpPr>
          <p:cNvPr id="3" name="Content Placeholder 2"/>
          <p:cNvSpPr>
            <a:spLocks noGrp="1"/>
          </p:cNvSpPr>
          <p:nvPr>
            <p:ph sz="quarter" idx="1"/>
          </p:nvPr>
        </p:nvSpPr>
        <p:spPr>
          <a:xfrm>
            <a:off x="765175" y="2070846"/>
            <a:ext cx="4035425" cy="4182035"/>
          </a:xfrm>
        </p:spPr>
        <p:txBody>
          <a:bodyPr>
            <a:normAutofit fontScale="77500" lnSpcReduction="20000"/>
          </a:bodyPr>
          <a:lstStyle/>
          <a:p>
            <a:r>
              <a:rPr lang="en-US" dirty="0" smtClean="0"/>
              <a:t>Shows the GPS’s state and the location of the user in latitude, longitude.</a:t>
            </a:r>
          </a:p>
          <a:p>
            <a:r>
              <a:rPr lang="en-US" dirty="0" smtClean="0"/>
              <a:t>Show the setting, options that the user have chosen. (more detail later)</a:t>
            </a:r>
          </a:p>
          <a:p>
            <a:r>
              <a:rPr lang="en-US" dirty="0" smtClean="0"/>
              <a:t>Shows the information of the traveling vehicle. Shows the change of speed, current speed and previous speed 0.5 second ago. All speed are shown in km/h.</a:t>
            </a:r>
          </a:p>
          <a:p>
            <a:r>
              <a:rPr lang="en-US" dirty="0" smtClean="0"/>
              <a:t>Show a preview of the SOS SMS. </a:t>
            </a:r>
            <a:endParaRPr lang="en-US" dirty="0"/>
          </a:p>
        </p:txBody>
      </p:sp>
      <p:pic>
        <p:nvPicPr>
          <p:cNvPr id="7" name="Picture 6" descr="Capture.PNG"/>
          <p:cNvPicPr>
            <a:picLocks noChangeAspect="1"/>
          </p:cNvPicPr>
          <p:nvPr/>
        </p:nvPicPr>
        <p:blipFill>
          <a:blip r:embed="rId2"/>
          <a:stretch>
            <a:fillRect/>
          </a:stretch>
        </p:blipFill>
        <p:spPr>
          <a:xfrm>
            <a:off x="4800600" y="2365546"/>
            <a:ext cx="3965448" cy="3617019"/>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Interface And Functions (Cont.)</a:t>
            </a:r>
            <a:endParaRPr lang="en-US" dirty="0"/>
          </a:p>
        </p:txBody>
      </p:sp>
      <p:sp>
        <p:nvSpPr>
          <p:cNvPr id="3" name="Content Placeholder 2"/>
          <p:cNvSpPr>
            <a:spLocks noGrp="1"/>
          </p:cNvSpPr>
          <p:nvPr>
            <p:ph sz="quarter" idx="1"/>
          </p:nvPr>
        </p:nvSpPr>
        <p:spPr>
          <a:xfrm>
            <a:off x="765175" y="2070846"/>
            <a:ext cx="3883025" cy="4182035"/>
          </a:xfrm>
        </p:spPr>
        <p:txBody>
          <a:bodyPr>
            <a:normAutofit fontScale="85000" lnSpcReduction="20000"/>
          </a:bodyPr>
          <a:lstStyle/>
          <a:p>
            <a:r>
              <a:rPr lang="en-US" dirty="0" smtClean="0"/>
              <a:t>Four buttons located on the bottom of the Home page.</a:t>
            </a:r>
          </a:p>
          <a:p>
            <a:pPr lvl="1"/>
            <a:r>
              <a:rPr lang="en-US" dirty="0" smtClean="0"/>
              <a:t>Send – Sends out a SOS SMS to your assigned contact.</a:t>
            </a:r>
          </a:p>
          <a:p>
            <a:pPr lvl="1"/>
            <a:r>
              <a:rPr lang="en-US" dirty="0" smtClean="0"/>
              <a:t>Setting – Brings the user to the Setting page.</a:t>
            </a:r>
          </a:p>
          <a:p>
            <a:pPr lvl="1"/>
            <a:r>
              <a:rPr lang="en-US" dirty="0" smtClean="0"/>
              <a:t>Hide -  Hides the applications in back ground. So other applications can be run at the same time.</a:t>
            </a:r>
          </a:p>
        </p:txBody>
      </p:sp>
      <p:pic>
        <p:nvPicPr>
          <p:cNvPr id="4" name="Picture 3" descr="Screen shot 2011-07-22 at 6.02.12 AM.png"/>
          <p:cNvPicPr>
            <a:picLocks noChangeAspect="1"/>
          </p:cNvPicPr>
          <p:nvPr/>
        </p:nvPicPr>
        <p:blipFill>
          <a:blip r:embed="rId2"/>
          <a:stretch>
            <a:fillRect/>
          </a:stretch>
        </p:blipFill>
        <p:spPr>
          <a:xfrm>
            <a:off x="4899025" y="2540000"/>
            <a:ext cx="3784600" cy="1085746"/>
          </a:xfrm>
          <a:prstGeom prst="rect">
            <a:avLst/>
          </a:prstGeom>
        </p:spPr>
      </p:pic>
      <p:sp>
        <p:nvSpPr>
          <p:cNvPr id="7" name="Content Placeholder 2"/>
          <p:cNvSpPr txBox="1">
            <a:spLocks/>
          </p:cNvSpPr>
          <p:nvPr/>
        </p:nvSpPr>
        <p:spPr>
          <a:xfrm>
            <a:off x="5006975" y="4267200"/>
            <a:ext cx="3883025" cy="1985681"/>
          </a:xfrm>
          <a:prstGeom prst="rect">
            <a:avLst/>
          </a:prstGeom>
        </p:spPr>
        <p:txBody>
          <a:bodyPr vert="horz" lIns="91440" tIns="45720" rIns="91440" bIns="45720" rtlCol="0">
            <a:normAutofit/>
          </a:bodyPr>
          <a:lstStyle/>
          <a:p>
            <a:pPr marL="685800" marR="0" lvl="1" indent="-336550" algn="l" defTabSz="914400" rtl="0" eaLnBrk="1" fontAlgn="auto" latinLnBrk="0" hangingPunct="1">
              <a:lnSpc>
                <a:spcPct val="100000"/>
              </a:lnSpc>
              <a:spcBef>
                <a:spcPts val="600"/>
              </a:spcBef>
              <a:spcAft>
                <a:spcPts val="0"/>
              </a:spcAft>
              <a:buClrTx/>
              <a:buSzTx/>
              <a:tabLst/>
              <a:defRPr/>
            </a:pPr>
            <a:endParaRPr kumimoji="0" lang="en-US" sz="2000" b="0" i="0" u="none" strike="noStrike" kern="1200" cap="none" spc="0" normalizeH="0" baseline="0" noProof="0" dirty="0" smtClean="0">
              <a:ln>
                <a:noFill/>
              </a:ln>
              <a:effectLst>
                <a:outerShdw blurRad="63500" dist="50800" dir="2700000" algn="tl" rotWithShape="0">
                  <a:prstClr val="black">
                    <a:alpha val="50000"/>
                  </a:prstClr>
                </a:outerShdw>
              </a:effectLst>
              <a:uLnTx/>
              <a:uFillTx/>
              <a:latin typeface="+mn-lt"/>
              <a:ea typeface="+mn-ea"/>
              <a:cs typeface="+mn-cs"/>
            </a:endParaRPr>
          </a:p>
        </p:txBody>
      </p:sp>
      <p:sp>
        <p:nvSpPr>
          <p:cNvPr id="9" name="Content Placeholder 2"/>
          <p:cNvSpPr txBox="1">
            <a:spLocks/>
          </p:cNvSpPr>
          <p:nvPr/>
        </p:nvSpPr>
        <p:spPr>
          <a:xfrm>
            <a:off x="4800600" y="4267200"/>
            <a:ext cx="3883025" cy="2519081"/>
          </a:xfrm>
          <a:prstGeom prst="rect">
            <a:avLst/>
          </a:prstGeom>
        </p:spPr>
        <p:txBody>
          <a:bodyPr vert="horz">
            <a:normAutofit/>
          </a:bodyPr>
          <a:lstStyle/>
          <a:p>
            <a:pPr marL="640080" marR="0" lvl="1" indent="-274320" algn="l" defTabSz="914400" rtl="0" eaLnBrk="1" fontAlgn="auto" latinLnBrk="0" hangingPunct="1">
              <a:lnSpc>
                <a:spcPct val="100000"/>
              </a:lnSpc>
              <a:spcBef>
                <a:spcPts val="550"/>
              </a:spcBef>
              <a:spcAft>
                <a:spcPts val="0"/>
              </a:spcAft>
              <a:buClr>
                <a:schemeClr val="accent1"/>
              </a:buClr>
              <a:buSzPct val="70000"/>
              <a:buFont typeface="Wingdings 2"/>
              <a:buChar char=""/>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Close – Close the application</a:t>
            </a:r>
            <a:r>
              <a:rPr kumimoji="0" lang="en-US" sz="2200" b="0" i="0" u="none" strike="noStrike" kern="1200" cap="none" spc="0" normalizeH="0" noProof="0" dirty="0" smtClean="0">
                <a:ln>
                  <a:noFill/>
                </a:ln>
                <a:solidFill>
                  <a:schemeClr val="tx1"/>
                </a:solidFill>
                <a:effectLst/>
                <a:uLnTx/>
                <a:uFillTx/>
                <a:latin typeface="+mn-lt"/>
                <a:ea typeface="+mn-ea"/>
                <a:cs typeface="+mn-cs"/>
              </a:rPr>
              <a:t> to save power. Important as GPS drains power.</a:t>
            </a:r>
            <a:endParaRPr kumimoji="0" lang="en-US" sz="2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Interface And Functions (Cont.)</a:t>
            </a:r>
            <a:endParaRPr lang="en-US" dirty="0"/>
          </a:p>
        </p:txBody>
      </p:sp>
      <p:sp>
        <p:nvSpPr>
          <p:cNvPr id="3" name="Content Placeholder 2"/>
          <p:cNvSpPr>
            <a:spLocks noGrp="1"/>
          </p:cNvSpPr>
          <p:nvPr>
            <p:ph sz="quarter" idx="1"/>
          </p:nvPr>
        </p:nvSpPr>
        <p:spPr>
          <a:xfrm>
            <a:off x="765175" y="2070846"/>
            <a:ext cx="4264025" cy="4182035"/>
          </a:xfrm>
        </p:spPr>
        <p:txBody>
          <a:bodyPr>
            <a:normAutofit fontScale="92500" lnSpcReduction="20000"/>
          </a:bodyPr>
          <a:lstStyle/>
          <a:p>
            <a:r>
              <a:rPr lang="en-US" dirty="0" smtClean="0"/>
              <a:t>Once the Hide Button has been clicked, a notification message and icon will show on the top left hand side of the Android top status bar.</a:t>
            </a:r>
          </a:p>
          <a:p>
            <a:r>
              <a:rPr lang="en-US" dirty="0" smtClean="0"/>
              <a:t>This is to remind the user that the Emergency SOS application is still running. </a:t>
            </a:r>
          </a:p>
          <a:p>
            <a:r>
              <a:rPr lang="en-US" dirty="0" smtClean="0"/>
              <a:t>The notification message can be clicked to maximize the application. </a:t>
            </a:r>
          </a:p>
        </p:txBody>
      </p:sp>
      <p:pic>
        <p:nvPicPr>
          <p:cNvPr id="4" name="Picture 3" descr="hide icon.PNG"/>
          <p:cNvPicPr>
            <a:picLocks noChangeAspect="1"/>
          </p:cNvPicPr>
          <p:nvPr/>
        </p:nvPicPr>
        <p:blipFill>
          <a:blip r:embed="rId2"/>
          <a:stretch>
            <a:fillRect/>
          </a:stretch>
        </p:blipFill>
        <p:spPr>
          <a:xfrm>
            <a:off x="6629400" y="2609917"/>
            <a:ext cx="504930" cy="323917"/>
          </a:xfrm>
          <a:prstGeom prst="rect">
            <a:avLst/>
          </a:prstGeom>
        </p:spPr>
      </p:pic>
      <p:pic>
        <p:nvPicPr>
          <p:cNvPr id="5" name="Picture 4" descr="onGoing.PNG"/>
          <p:cNvPicPr>
            <a:picLocks noChangeAspect="1"/>
          </p:cNvPicPr>
          <p:nvPr/>
        </p:nvPicPr>
        <p:blipFill>
          <a:blip r:embed="rId3"/>
          <a:stretch>
            <a:fillRect/>
          </a:stretch>
        </p:blipFill>
        <p:spPr>
          <a:xfrm>
            <a:off x="5029199" y="3886200"/>
            <a:ext cx="3853761" cy="112636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 And Functions (Cont.)</a:t>
            </a:r>
            <a:endParaRPr lang="en-US" dirty="0"/>
          </a:p>
        </p:txBody>
      </p:sp>
      <p:sp>
        <p:nvSpPr>
          <p:cNvPr id="3" name="Content Placeholder 2"/>
          <p:cNvSpPr>
            <a:spLocks noGrp="1"/>
          </p:cNvSpPr>
          <p:nvPr>
            <p:ph sz="quarter" idx="1"/>
          </p:nvPr>
        </p:nvSpPr>
        <p:spPr>
          <a:xfrm>
            <a:off x="612648" y="1600200"/>
            <a:ext cx="4035552" cy="4495800"/>
          </a:xfrm>
        </p:spPr>
        <p:txBody>
          <a:bodyPr/>
          <a:lstStyle/>
          <a:p>
            <a:r>
              <a:rPr lang="en-US" dirty="0" smtClean="0"/>
              <a:t>Once the Setting button has been clicked it will bring up the Setting Page.</a:t>
            </a:r>
          </a:p>
          <a:p>
            <a:r>
              <a:rPr lang="en-US" dirty="0" smtClean="0"/>
              <a:t>Four text field space, where the user can enter the required information for this mobile application. </a:t>
            </a:r>
          </a:p>
          <a:p>
            <a:pPr lvl="1"/>
            <a:endParaRPr lang="en-US" dirty="0"/>
          </a:p>
        </p:txBody>
      </p:sp>
      <p:pic>
        <p:nvPicPr>
          <p:cNvPr id="5" name="Picture 4" descr="Screen shot 2011-07-22 at 6.23.32 AM.png"/>
          <p:cNvPicPr>
            <a:picLocks noChangeAspect="1"/>
          </p:cNvPicPr>
          <p:nvPr/>
        </p:nvPicPr>
        <p:blipFill>
          <a:blip r:embed="rId2"/>
          <a:stretch>
            <a:fillRect/>
          </a:stretch>
        </p:blipFill>
        <p:spPr>
          <a:xfrm>
            <a:off x="4684888" y="2057400"/>
            <a:ext cx="4081160" cy="3390900"/>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 And Functions (Cont.)</a:t>
            </a:r>
            <a:endParaRPr lang="en-US" dirty="0"/>
          </a:p>
        </p:txBody>
      </p:sp>
      <p:sp>
        <p:nvSpPr>
          <p:cNvPr id="3" name="Content Placeholder 2"/>
          <p:cNvSpPr>
            <a:spLocks noGrp="1"/>
          </p:cNvSpPr>
          <p:nvPr>
            <p:ph sz="quarter" idx="1"/>
          </p:nvPr>
        </p:nvSpPr>
        <p:spPr>
          <a:xfrm>
            <a:off x="612648" y="1600200"/>
            <a:ext cx="8153400" cy="3276600"/>
          </a:xfrm>
        </p:spPr>
        <p:txBody>
          <a:bodyPr>
            <a:normAutofit fontScale="92500" lnSpcReduction="10000"/>
          </a:bodyPr>
          <a:lstStyle/>
          <a:p>
            <a:r>
              <a:rPr lang="en-US" dirty="0" smtClean="0"/>
              <a:t>This control bar allows 2 things: Sets up the minimum change of speed required for mode 1 to detect collision and the minimum speed required for mode 2 to detect collision. </a:t>
            </a:r>
          </a:p>
          <a:p>
            <a:pPr lvl="1"/>
            <a:r>
              <a:rPr lang="en-US" dirty="0" smtClean="0"/>
              <a:t>The change of speed can be chosen from the range of 10km/h to 70km/h.</a:t>
            </a:r>
          </a:p>
          <a:p>
            <a:pPr lvl="1"/>
            <a:r>
              <a:rPr lang="en-US" dirty="0" smtClean="0"/>
              <a:t>The minimal speed can be chosen from the range of 30 km/h to 100km/h. </a:t>
            </a:r>
            <a:endParaRPr lang="en-US" dirty="0"/>
          </a:p>
        </p:txBody>
      </p:sp>
      <p:pic>
        <p:nvPicPr>
          <p:cNvPr id="4" name="Picture 3" descr="Screen shot 2011-07-22 at 6.30.01 AM.png"/>
          <p:cNvPicPr>
            <a:picLocks noChangeAspect="1"/>
          </p:cNvPicPr>
          <p:nvPr/>
        </p:nvPicPr>
        <p:blipFill>
          <a:blip r:embed="rId3"/>
          <a:stretch>
            <a:fillRect/>
          </a:stretch>
        </p:blipFill>
        <p:spPr>
          <a:xfrm>
            <a:off x="1517650" y="4876800"/>
            <a:ext cx="6108700" cy="16002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sz="quarter" idx="1"/>
          </p:nvPr>
        </p:nvSpPr>
        <p:spPr/>
        <p:txBody>
          <a:bodyPr/>
          <a:lstStyle/>
          <a:p>
            <a:r>
              <a:rPr lang="en-US" dirty="0" smtClean="0"/>
              <a:t>Company</a:t>
            </a:r>
          </a:p>
          <a:p>
            <a:r>
              <a:rPr lang="en-US" dirty="0" smtClean="0"/>
              <a:t>Project And Requirements</a:t>
            </a:r>
          </a:p>
          <a:p>
            <a:r>
              <a:rPr lang="en-US" dirty="0" smtClean="0"/>
              <a:t>Implementations</a:t>
            </a:r>
          </a:p>
          <a:p>
            <a:r>
              <a:rPr lang="en-US" dirty="0" smtClean="0"/>
              <a:t>Done So Far</a:t>
            </a:r>
          </a:p>
          <a:p>
            <a:r>
              <a:rPr lang="en-US" dirty="0" smtClean="0"/>
              <a:t>Interfaces And Functions</a:t>
            </a:r>
          </a:p>
          <a:p>
            <a:r>
              <a:rPr lang="en-US" dirty="0" smtClean="0"/>
              <a:t>Problems</a:t>
            </a:r>
          </a:p>
          <a:p>
            <a:r>
              <a:rPr lang="en-US" dirty="0" smtClean="0"/>
              <a:t>Future Work</a:t>
            </a:r>
          </a:p>
          <a:p>
            <a:r>
              <a:rPr lang="en-US" dirty="0" smtClean="0"/>
              <a:t>Plan</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 And Functions (Cont.)</a:t>
            </a:r>
            <a:endParaRPr lang="en-US" dirty="0"/>
          </a:p>
        </p:txBody>
      </p:sp>
      <p:sp>
        <p:nvSpPr>
          <p:cNvPr id="3" name="Content Placeholder 2"/>
          <p:cNvSpPr>
            <a:spLocks noGrp="1"/>
          </p:cNvSpPr>
          <p:nvPr>
            <p:ph sz="quarter" idx="1"/>
          </p:nvPr>
        </p:nvSpPr>
        <p:spPr>
          <a:xfrm>
            <a:off x="612647" y="1600200"/>
            <a:ext cx="4517295" cy="5029200"/>
          </a:xfrm>
        </p:spPr>
        <p:txBody>
          <a:bodyPr>
            <a:normAutofit fontScale="70000" lnSpcReduction="20000"/>
          </a:bodyPr>
          <a:lstStyle/>
          <a:p>
            <a:r>
              <a:rPr lang="en-US" dirty="0" smtClean="0"/>
              <a:t>Drop down menu. Used to choose the sensitivity of the application on when sensing vibrate.</a:t>
            </a:r>
          </a:p>
          <a:p>
            <a:pPr lvl="1"/>
            <a:r>
              <a:rPr lang="en-US" dirty="0" smtClean="0"/>
              <a:t>Has five levels, level one to level Five to choose from.</a:t>
            </a:r>
          </a:p>
          <a:p>
            <a:pPr lvl="1"/>
            <a:r>
              <a:rPr lang="en-US" dirty="0" smtClean="0"/>
              <a:t>Where level one is the most sensitive and level five the lest sensitive.</a:t>
            </a:r>
          </a:p>
          <a:p>
            <a:r>
              <a:rPr lang="en-US" dirty="0" smtClean="0"/>
              <a:t>Two tick box. The selected options for the tick box is shown on Home page of the application underneath the title Setting.  </a:t>
            </a:r>
          </a:p>
          <a:p>
            <a:pPr lvl="1"/>
            <a:r>
              <a:rPr lang="en-US" dirty="0" smtClean="0"/>
              <a:t>Dial Emergency Contact</a:t>
            </a:r>
          </a:p>
          <a:p>
            <a:pPr lvl="2"/>
            <a:r>
              <a:rPr lang="en-US" dirty="0" smtClean="0"/>
              <a:t>Allows the application to call the users assigned emergency contact after a SOS SMS.</a:t>
            </a:r>
          </a:p>
          <a:p>
            <a:pPr lvl="1"/>
            <a:r>
              <a:rPr lang="en-US" dirty="0" smtClean="0"/>
              <a:t>Dial 111</a:t>
            </a:r>
          </a:p>
          <a:p>
            <a:pPr lvl="2"/>
            <a:r>
              <a:rPr lang="en-US" dirty="0" smtClean="0"/>
              <a:t>Allows the application to call 111 after a SOS SMS.  </a:t>
            </a:r>
            <a:endParaRPr lang="en-US" dirty="0"/>
          </a:p>
        </p:txBody>
      </p:sp>
      <p:pic>
        <p:nvPicPr>
          <p:cNvPr id="6" name="Picture 5" descr="Vibrate.PNG"/>
          <p:cNvPicPr>
            <a:picLocks noChangeAspect="1"/>
          </p:cNvPicPr>
          <p:nvPr/>
        </p:nvPicPr>
        <p:blipFill>
          <a:blip r:embed="rId2"/>
          <a:stretch>
            <a:fillRect/>
          </a:stretch>
        </p:blipFill>
        <p:spPr>
          <a:xfrm>
            <a:off x="5852422" y="3886200"/>
            <a:ext cx="2505861" cy="2743200"/>
          </a:xfrm>
          <a:prstGeom prst="rect">
            <a:avLst/>
          </a:prstGeom>
        </p:spPr>
      </p:pic>
      <p:pic>
        <p:nvPicPr>
          <p:cNvPr id="7" name="Picture 6" descr="Capture5.PNG"/>
          <p:cNvPicPr>
            <a:picLocks noChangeAspect="1"/>
          </p:cNvPicPr>
          <p:nvPr/>
        </p:nvPicPr>
        <p:blipFill>
          <a:blip r:embed="rId3"/>
          <a:stretch>
            <a:fillRect/>
          </a:stretch>
        </p:blipFill>
        <p:spPr>
          <a:xfrm>
            <a:off x="5122833" y="1828800"/>
            <a:ext cx="3688563" cy="1904999"/>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 And Functions (Cont.)</a:t>
            </a:r>
            <a:endParaRPr lang="en-US" dirty="0"/>
          </a:p>
        </p:txBody>
      </p:sp>
      <p:sp>
        <p:nvSpPr>
          <p:cNvPr id="3" name="Content Placeholder 2"/>
          <p:cNvSpPr>
            <a:spLocks noGrp="1"/>
          </p:cNvSpPr>
          <p:nvPr>
            <p:ph sz="quarter" idx="1"/>
          </p:nvPr>
        </p:nvSpPr>
        <p:spPr>
          <a:xfrm>
            <a:off x="612648" y="1600200"/>
            <a:ext cx="4111752" cy="4495800"/>
          </a:xfrm>
        </p:spPr>
        <p:txBody>
          <a:bodyPr>
            <a:normAutofit fontScale="85000" lnSpcReduction="20000"/>
          </a:bodyPr>
          <a:lstStyle/>
          <a:p>
            <a:r>
              <a:rPr lang="en-US" dirty="0" smtClean="0"/>
              <a:t>Two buttons located at the bottom of the Setting page.</a:t>
            </a:r>
          </a:p>
          <a:p>
            <a:pPr lvl="1"/>
            <a:r>
              <a:rPr lang="en-US" dirty="0" smtClean="0"/>
              <a:t>Save – Save the newly implemented settings by the user.</a:t>
            </a:r>
          </a:p>
          <a:p>
            <a:pPr lvl="1"/>
            <a:r>
              <a:rPr lang="en-US" dirty="0" smtClean="0"/>
              <a:t>Cancel – To cancel or undo any newly setting implemented by the user. </a:t>
            </a:r>
          </a:p>
          <a:p>
            <a:r>
              <a:rPr lang="en-US" dirty="0" smtClean="0"/>
              <a:t>A extra Test button has been  created in the Home page to show what happen when a collision has been detected.   </a:t>
            </a:r>
          </a:p>
          <a:p>
            <a:endParaRPr lang="en-US" dirty="0"/>
          </a:p>
        </p:txBody>
      </p:sp>
      <p:pic>
        <p:nvPicPr>
          <p:cNvPr id="4" name="Picture 3" descr="Screen shot 2011-07-22 at 6.49.44 AM.png"/>
          <p:cNvPicPr>
            <a:picLocks noChangeAspect="1"/>
          </p:cNvPicPr>
          <p:nvPr/>
        </p:nvPicPr>
        <p:blipFill>
          <a:blip r:embed="rId2"/>
          <a:stretch>
            <a:fillRect/>
          </a:stretch>
        </p:blipFill>
        <p:spPr>
          <a:xfrm>
            <a:off x="4724400" y="2436662"/>
            <a:ext cx="4041648" cy="579588"/>
          </a:xfrm>
          <a:prstGeom prst="rect">
            <a:avLst/>
          </a:prstGeom>
        </p:spPr>
      </p:pic>
      <p:pic>
        <p:nvPicPr>
          <p:cNvPr id="5" name="Picture 4" descr="Screen shot 2011-07-22 at 6.50.32 AM.png"/>
          <p:cNvPicPr>
            <a:picLocks noChangeAspect="1"/>
          </p:cNvPicPr>
          <p:nvPr/>
        </p:nvPicPr>
        <p:blipFill>
          <a:blip r:embed="rId3"/>
          <a:stretch>
            <a:fillRect/>
          </a:stretch>
        </p:blipFill>
        <p:spPr>
          <a:xfrm>
            <a:off x="5334000" y="4343400"/>
            <a:ext cx="2832100" cy="939800"/>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Interfaces and Functions (Cont.)</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When a collision is detected, a dialog will pop up before either the SMS is send or emergency number called.  </a:t>
            </a:r>
          </a:p>
          <a:p>
            <a:r>
              <a:rPr lang="en-US" dirty="0" smtClean="0"/>
              <a:t>The dialog will show different warning messages according to settings set by the users </a:t>
            </a:r>
          </a:p>
          <a:p>
            <a:r>
              <a:rPr lang="en-US" dirty="0" smtClean="0"/>
              <a:t>The first dialog will tell the user a SOS SMS is going to be sent in 10 second. When this dialog first pop up the mobile running the application will send out a 1 second vibration to notify the user. </a:t>
            </a:r>
          </a:p>
          <a:p>
            <a:r>
              <a:rPr lang="en-US" dirty="0" smtClean="0"/>
              <a:t>The second dialog will pop up when there are only 5 second left for the users before sending out the SOS SMS. This time, the phone will vibrate 5 times on each second before the SOS SMS is sent.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Interfaces And Functions</a:t>
            </a:r>
            <a:endParaRPr lang="en-US" dirty="0"/>
          </a:p>
        </p:txBody>
      </p:sp>
      <p:sp>
        <p:nvSpPr>
          <p:cNvPr id="3" name="Content Placeholder 2"/>
          <p:cNvSpPr>
            <a:spLocks noGrp="1"/>
          </p:cNvSpPr>
          <p:nvPr>
            <p:ph sz="quarter" idx="1"/>
          </p:nvPr>
        </p:nvSpPr>
        <p:spPr>
          <a:xfrm>
            <a:off x="612648" y="1600200"/>
            <a:ext cx="4111752" cy="4495800"/>
          </a:xfrm>
        </p:spPr>
        <p:txBody>
          <a:bodyPr>
            <a:normAutofit/>
          </a:bodyPr>
          <a:lstStyle/>
          <a:p>
            <a:r>
              <a:rPr lang="en-US" dirty="0" smtClean="0"/>
              <a:t>Each dialog will have two buttons. </a:t>
            </a:r>
          </a:p>
          <a:p>
            <a:pPr lvl="1"/>
            <a:r>
              <a:rPr lang="en-US" dirty="0" smtClean="0"/>
              <a:t>Button 1 – Used to Send the emergency SOS SMS instantly with out waiting for the 5 or10 second. </a:t>
            </a:r>
          </a:p>
          <a:p>
            <a:pPr lvl="1"/>
            <a:r>
              <a:rPr lang="en-US" dirty="0" smtClean="0"/>
              <a:t>Button 2 – To cancel the sending of SOS SMS before it occurs. </a:t>
            </a:r>
          </a:p>
          <a:p>
            <a:pPr lvl="1">
              <a:buNone/>
            </a:pPr>
            <a:r>
              <a:rPr lang="en-US" dirty="0" smtClean="0"/>
              <a:t> </a:t>
            </a:r>
            <a:endParaRPr lang="en-US" dirty="0"/>
          </a:p>
        </p:txBody>
      </p:sp>
      <p:pic>
        <p:nvPicPr>
          <p:cNvPr id="6" name="Picture 5" descr="Capture2.PNG"/>
          <p:cNvPicPr>
            <a:picLocks noChangeAspect="1"/>
          </p:cNvPicPr>
          <p:nvPr/>
        </p:nvPicPr>
        <p:blipFill>
          <a:blip r:embed="rId2"/>
          <a:stretch>
            <a:fillRect/>
          </a:stretch>
        </p:blipFill>
        <p:spPr>
          <a:xfrm>
            <a:off x="5442644" y="3886200"/>
            <a:ext cx="2920278" cy="2052938"/>
          </a:xfrm>
          <a:prstGeom prst="rect">
            <a:avLst/>
          </a:prstGeom>
        </p:spPr>
      </p:pic>
      <p:pic>
        <p:nvPicPr>
          <p:cNvPr id="7" name="Picture 6" descr="Capture1.PNG"/>
          <p:cNvPicPr>
            <a:picLocks noChangeAspect="1"/>
          </p:cNvPicPr>
          <p:nvPr/>
        </p:nvPicPr>
        <p:blipFill>
          <a:blip r:embed="rId3"/>
          <a:stretch>
            <a:fillRect/>
          </a:stretch>
        </p:blipFill>
        <p:spPr>
          <a:xfrm>
            <a:off x="5442644" y="1671271"/>
            <a:ext cx="2920278" cy="2214929"/>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Interfaces And Functions</a:t>
            </a:r>
            <a:endParaRPr lang="en-US" dirty="0"/>
          </a:p>
        </p:txBody>
      </p:sp>
      <p:sp>
        <p:nvSpPr>
          <p:cNvPr id="3" name="Content Placeholder 2"/>
          <p:cNvSpPr>
            <a:spLocks noGrp="1"/>
          </p:cNvSpPr>
          <p:nvPr>
            <p:ph sz="quarter" idx="1"/>
          </p:nvPr>
        </p:nvSpPr>
        <p:spPr>
          <a:xfrm>
            <a:off x="612648" y="1600200"/>
            <a:ext cx="4187952" cy="4495800"/>
          </a:xfrm>
        </p:spPr>
        <p:txBody>
          <a:bodyPr>
            <a:normAutofit fontScale="77500" lnSpcReduction="20000"/>
          </a:bodyPr>
          <a:lstStyle/>
          <a:p>
            <a:r>
              <a:rPr lang="en-US" dirty="0" smtClean="0"/>
              <a:t>The same dialog templates are also used when an emergency number is going to be automatically dialed after the emergency message has been sent.</a:t>
            </a:r>
          </a:p>
          <a:p>
            <a:r>
              <a:rPr lang="en-US" dirty="0" smtClean="0"/>
              <a:t>It also contains the two buttons, to cancel or call the number instantly. </a:t>
            </a:r>
          </a:p>
          <a:p>
            <a:r>
              <a:rPr lang="en-US" dirty="0" smtClean="0"/>
              <a:t>The calling alert dialog will only appear, if the user has ticked either of the 2 tick box in Settings page to allow calling of your contact or 111.  </a:t>
            </a:r>
            <a:endParaRPr lang="en-US" dirty="0"/>
          </a:p>
        </p:txBody>
      </p:sp>
      <p:pic>
        <p:nvPicPr>
          <p:cNvPr id="4" name="Picture 3" descr="level3.1.PNG"/>
          <p:cNvPicPr>
            <a:picLocks noChangeAspect="1"/>
          </p:cNvPicPr>
          <p:nvPr/>
        </p:nvPicPr>
        <p:blipFill>
          <a:blip r:embed="rId2"/>
          <a:stretch>
            <a:fillRect/>
          </a:stretch>
        </p:blipFill>
        <p:spPr>
          <a:xfrm>
            <a:off x="5334000" y="1571635"/>
            <a:ext cx="3432048" cy="2116819"/>
          </a:xfrm>
          <a:prstGeom prst="rect">
            <a:avLst/>
          </a:prstGeom>
        </p:spPr>
      </p:pic>
      <p:pic>
        <p:nvPicPr>
          <p:cNvPr id="5" name="Picture 4" descr="level4.2.PNG"/>
          <p:cNvPicPr>
            <a:picLocks noChangeAspect="1"/>
          </p:cNvPicPr>
          <p:nvPr/>
        </p:nvPicPr>
        <p:blipFill>
          <a:blip r:embed="rId3"/>
          <a:stretch>
            <a:fillRect/>
          </a:stretch>
        </p:blipFill>
        <p:spPr>
          <a:xfrm>
            <a:off x="5333999" y="3688454"/>
            <a:ext cx="3432049" cy="2382516"/>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Dialog Messages</a:t>
            </a:r>
            <a:endParaRPr lang="en-US" dirty="0"/>
          </a:p>
        </p:txBody>
      </p:sp>
      <p:sp>
        <p:nvSpPr>
          <p:cNvPr id="10" name="TextBox 9"/>
          <p:cNvSpPr txBox="1"/>
          <p:nvPr/>
        </p:nvSpPr>
        <p:spPr>
          <a:xfrm>
            <a:off x="762000" y="4715143"/>
            <a:ext cx="3860510" cy="830997"/>
          </a:xfrm>
          <a:prstGeom prst="rect">
            <a:avLst/>
          </a:prstGeom>
          <a:noFill/>
        </p:spPr>
        <p:txBody>
          <a:bodyPr wrap="square" rtlCol="0">
            <a:spAutoFit/>
          </a:bodyPr>
          <a:lstStyle/>
          <a:p>
            <a:r>
              <a:rPr lang="en-US" sz="2400" dirty="0" smtClean="0"/>
              <a:t>Dial Emergency Contact ticked in setting. </a:t>
            </a:r>
          </a:p>
          <a:p>
            <a:endParaRPr dirty="0"/>
          </a:p>
        </p:txBody>
      </p:sp>
      <p:sp>
        <p:nvSpPr>
          <p:cNvPr id="12" name="Rectangle 11"/>
          <p:cNvSpPr/>
          <p:nvPr/>
        </p:nvSpPr>
        <p:spPr>
          <a:xfrm>
            <a:off x="4680702" y="4715143"/>
            <a:ext cx="3758678" cy="830997"/>
          </a:xfrm>
          <a:prstGeom prst="rect">
            <a:avLst/>
          </a:prstGeom>
        </p:spPr>
        <p:txBody>
          <a:bodyPr wrap="square">
            <a:spAutoFit/>
          </a:bodyPr>
          <a:lstStyle/>
          <a:p>
            <a:r>
              <a:rPr lang="en-US" sz="2400" dirty="0" smtClean="0"/>
              <a:t>Dial </a:t>
            </a:r>
            <a:r>
              <a:rPr lang="en-US" sz="2400" dirty="0" smtClean="0"/>
              <a:t>111 has been </a:t>
            </a:r>
            <a:r>
              <a:rPr lang="en-US" sz="2400" dirty="0" smtClean="0"/>
              <a:t>ticked in setting. </a:t>
            </a:r>
            <a:endParaRPr lang="en-US" sz="2400" dirty="0"/>
          </a:p>
        </p:txBody>
      </p:sp>
      <p:pic>
        <p:nvPicPr>
          <p:cNvPr id="13" name="Picture 12" descr="Capture2.PNG"/>
          <p:cNvPicPr>
            <a:picLocks noChangeAspect="1"/>
          </p:cNvPicPr>
          <p:nvPr/>
        </p:nvPicPr>
        <p:blipFill>
          <a:blip r:embed="rId2"/>
          <a:stretch>
            <a:fillRect/>
          </a:stretch>
        </p:blipFill>
        <p:spPr>
          <a:xfrm>
            <a:off x="4622510" y="1900139"/>
            <a:ext cx="4143538" cy="2815004"/>
          </a:xfrm>
          <a:prstGeom prst="rect">
            <a:avLst/>
          </a:prstGeom>
        </p:spPr>
      </p:pic>
      <p:pic>
        <p:nvPicPr>
          <p:cNvPr id="14" name="Picture 13" descr="Capture1.PNG"/>
          <p:cNvPicPr>
            <a:picLocks noChangeAspect="1"/>
          </p:cNvPicPr>
          <p:nvPr/>
        </p:nvPicPr>
        <p:blipFill>
          <a:blip r:embed="rId3"/>
          <a:stretch>
            <a:fillRect/>
          </a:stretch>
        </p:blipFill>
        <p:spPr>
          <a:xfrm>
            <a:off x="762000" y="1900140"/>
            <a:ext cx="3918702" cy="2815004"/>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Functions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When the application is running, it prevents the mobile from going into a sleep mode. </a:t>
            </a:r>
          </a:p>
          <a:p>
            <a:r>
              <a:rPr lang="en-US" dirty="0" smtClean="0"/>
              <a:t>Functions of the application will not be blocked due to the mobile going into sleep mode.</a:t>
            </a:r>
          </a:p>
          <a:p>
            <a:r>
              <a:rPr lang="en-US" dirty="0" smtClean="0"/>
              <a:t>Power life of mobile? </a:t>
            </a:r>
          </a:p>
          <a:p>
            <a:r>
              <a:rPr lang="en-US" dirty="0" smtClean="0"/>
              <a:t>The mobile will once again be able to go into sleep mode once the Close button has been click in the Home page. </a:t>
            </a:r>
          </a:p>
          <a:p>
            <a:r>
              <a:rPr lang="en-US" dirty="0" smtClean="0"/>
              <a:t>By Clicking the Hide buttons in the Home page, sleep mode is still block as the application is still running.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Unable to find a accurate way to determine height. So that the applications can be used to sense emergencies involving falling. </a:t>
            </a:r>
          </a:p>
          <a:p>
            <a:r>
              <a:rPr lang="en-US" dirty="0" smtClean="0"/>
              <a:t>Alert Dialog pop up some times produces errors in the application when vibrate is detected by the application. Most likely cause by the Activity Lifecycle for Android operating system.  </a:t>
            </a:r>
          </a:p>
          <a:p>
            <a:pPr lvl="1"/>
            <a:r>
              <a:rPr lang="en-US" dirty="0" smtClean="0"/>
              <a:t>Solutions includes putting home and setting page into one or use toast messages instead of dialog. </a:t>
            </a:r>
          </a:p>
          <a:p>
            <a:pPr lvl="1"/>
            <a:r>
              <a:rPr lang="en-US" dirty="0" smtClean="0"/>
              <a:t>However, both have strong disadvantages.</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Work</a:t>
            </a:r>
            <a:endParaRPr lang="en-US" dirty="0"/>
          </a:p>
        </p:txBody>
      </p:sp>
      <p:sp>
        <p:nvSpPr>
          <p:cNvPr id="3" name="Content Placeholder 2"/>
          <p:cNvSpPr>
            <a:spLocks noGrp="1"/>
          </p:cNvSpPr>
          <p:nvPr>
            <p:ph sz="quarter" idx="1"/>
          </p:nvPr>
        </p:nvSpPr>
        <p:spPr/>
        <p:txBody>
          <a:bodyPr/>
          <a:lstStyle/>
          <a:p>
            <a:r>
              <a:rPr lang="en-US" dirty="0" smtClean="0"/>
              <a:t>To find solutions to the problems mentioned above. </a:t>
            </a:r>
          </a:p>
          <a:p>
            <a:r>
              <a:rPr lang="en-US" dirty="0" smtClean="0"/>
              <a:t>Start implementing functions into the </a:t>
            </a:r>
            <a:r>
              <a:rPr lang="en-US" dirty="0" err="1" smtClean="0"/>
              <a:t>iPhone</a:t>
            </a:r>
            <a:r>
              <a:rPr lang="en-US" dirty="0" smtClean="0"/>
              <a:t> mobile applications.</a:t>
            </a:r>
          </a:p>
          <a:p>
            <a:r>
              <a:rPr lang="en-US" dirty="0" smtClean="0"/>
              <a:t>Research more on both mobile operating systems and also to see if there are better ways to sense collisions, explore the possibilities. </a:t>
            </a:r>
          </a:p>
          <a:p>
            <a:r>
              <a:rPr lang="en-US" dirty="0" smtClean="0"/>
              <a:t>Test the mobile application together and individually.</a:t>
            </a:r>
          </a:p>
          <a:p>
            <a:r>
              <a:rPr lang="en-US" dirty="0" smtClean="0"/>
              <a:t>Compare the results.  </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a:t>
            </a:r>
            <a:endParaRPr lang="en-US" dirty="0"/>
          </a:p>
        </p:txBody>
      </p:sp>
      <p:sp>
        <p:nvSpPr>
          <p:cNvPr id="3" name="Content Placeholder 2"/>
          <p:cNvSpPr>
            <a:spLocks noGrp="1"/>
          </p:cNvSpPr>
          <p:nvPr>
            <p:ph sz="quarter" idx="1"/>
          </p:nvPr>
        </p:nvSpPr>
        <p:spPr/>
        <p:txBody>
          <a:bodyPr/>
          <a:lstStyle/>
          <a:p>
            <a:r>
              <a:rPr lang="en-US" dirty="0" smtClean="0"/>
              <a:t>For the next couple of weeks:</a:t>
            </a:r>
          </a:p>
          <a:p>
            <a:pPr lvl="1"/>
            <a:r>
              <a:rPr lang="en-US" dirty="0" smtClean="0"/>
              <a:t>Starts on implementing functions into the </a:t>
            </a:r>
            <a:r>
              <a:rPr lang="en-US" dirty="0" err="1" smtClean="0"/>
              <a:t>iPhone</a:t>
            </a:r>
            <a:r>
              <a:rPr lang="en-US" dirty="0" smtClean="0"/>
              <a:t> mobile application.</a:t>
            </a:r>
          </a:p>
          <a:p>
            <a:pPr lvl="1"/>
            <a:r>
              <a:rPr lang="en-US" dirty="0" smtClean="0"/>
              <a:t>Finish up the Android mobile application.</a:t>
            </a:r>
          </a:p>
          <a:p>
            <a:r>
              <a:rPr lang="en-US" dirty="0" smtClean="0"/>
              <a:t>Weeks after that:</a:t>
            </a:r>
          </a:p>
          <a:p>
            <a:pPr lvl="1"/>
            <a:r>
              <a:rPr lang="en-US" dirty="0" smtClean="0"/>
              <a:t>Finish up the </a:t>
            </a:r>
            <a:r>
              <a:rPr lang="en-US" dirty="0" err="1" smtClean="0"/>
              <a:t>iPhone</a:t>
            </a:r>
            <a:r>
              <a:rPr lang="en-US" dirty="0" smtClean="0"/>
              <a:t> applications. </a:t>
            </a:r>
          </a:p>
          <a:p>
            <a:pPr lvl="1"/>
            <a:r>
              <a:rPr lang="en-US" dirty="0" smtClean="0"/>
              <a:t>If there is time to spare, start implementing on another mobile operating system. E.G. windows mobile  </a:t>
            </a:r>
          </a:p>
          <a:p>
            <a:pPr lvl="1"/>
            <a:r>
              <a:rPr lang="en-US" dirty="0" smtClean="0"/>
              <a:t>Test and compare results.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a:t>
            </a:r>
            <a:r>
              <a:rPr lang="en-US" dirty="0" err="1" smtClean="0"/>
              <a:t>BlackHawk</a:t>
            </a:r>
            <a:endParaRPr lang="en-US" dirty="0"/>
          </a:p>
        </p:txBody>
      </p:sp>
      <p:sp>
        <p:nvSpPr>
          <p:cNvPr id="3" name="Content Placeholder 2"/>
          <p:cNvSpPr>
            <a:spLocks noGrp="1"/>
          </p:cNvSpPr>
          <p:nvPr>
            <p:ph sz="quarter" idx="1"/>
          </p:nvPr>
        </p:nvSpPr>
        <p:spPr/>
        <p:txBody>
          <a:bodyPr>
            <a:normAutofit/>
          </a:bodyPr>
          <a:lstStyle/>
          <a:p>
            <a:r>
              <a:rPr lang="en-US" sz="3600" dirty="0" smtClean="0"/>
              <a:t>NZ Owned Company</a:t>
            </a:r>
          </a:p>
          <a:p>
            <a:endParaRPr lang="en-US" sz="3600" dirty="0" smtClean="0"/>
          </a:p>
          <a:p>
            <a:r>
              <a:rPr lang="en-US" sz="3600" dirty="0" smtClean="0"/>
              <a:t>Specialize in GPS tracking</a:t>
            </a:r>
          </a:p>
          <a:p>
            <a:endParaRPr lang="en-US" sz="3600" dirty="0" smtClean="0"/>
          </a:p>
          <a:p>
            <a:r>
              <a:rPr lang="en-US" sz="3600" dirty="0" smtClean="0"/>
              <a:t>Protection For Your Vehicle and Family</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a:xfrm>
            <a:off x="612648" y="2514600"/>
            <a:ext cx="7546848" cy="1828800"/>
          </a:xfrm>
        </p:spPr>
        <p:txBody>
          <a:bodyPr>
            <a:normAutofit/>
          </a:bodyPr>
          <a:lstStyle/>
          <a:p>
            <a:pPr>
              <a:buNone/>
            </a:pPr>
            <a:r>
              <a:rPr lang="en-US" sz="9600" dirty="0" smtClean="0"/>
              <a:t>		 Question?</a:t>
            </a:r>
            <a:endParaRPr lang="en-US" sz="9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And Requirement</a:t>
            </a:r>
            <a:endParaRPr lang="en-US" dirty="0"/>
          </a:p>
        </p:txBody>
      </p:sp>
      <p:sp>
        <p:nvSpPr>
          <p:cNvPr id="3" name="Content Placeholder 2"/>
          <p:cNvSpPr>
            <a:spLocks noGrp="1"/>
          </p:cNvSpPr>
          <p:nvPr>
            <p:ph sz="quarter" idx="1"/>
          </p:nvPr>
        </p:nvSpPr>
        <p:spPr/>
        <p:txBody>
          <a:bodyPr/>
          <a:lstStyle/>
          <a:p>
            <a:r>
              <a:rPr lang="en-US" dirty="0" smtClean="0"/>
              <a:t>Write an SOS emergency application on different mobile operation systems.</a:t>
            </a:r>
          </a:p>
          <a:p>
            <a:endParaRPr lang="en-US" dirty="0" smtClean="0"/>
          </a:p>
          <a:p>
            <a:r>
              <a:rPr lang="en-US" dirty="0" smtClean="0"/>
              <a:t>The mobile application will need to be able to sense collisions accidents.</a:t>
            </a:r>
          </a:p>
          <a:p>
            <a:endParaRPr lang="en-US" dirty="0" smtClean="0"/>
          </a:p>
          <a:p>
            <a:r>
              <a:rPr lang="en-US" dirty="0" smtClean="0"/>
              <a:t>Sends out emergency message to assigned contact.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a:t>
            </a:r>
            <a:endParaRPr lang="en-US" dirty="0"/>
          </a:p>
        </p:txBody>
      </p:sp>
      <p:sp>
        <p:nvSpPr>
          <p:cNvPr id="3" name="Content Placeholder 2"/>
          <p:cNvSpPr>
            <a:spLocks noGrp="1"/>
          </p:cNvSpPr>
          <p:nvPr>
            <p:ph sz="quarter" idx="1"/>
          </p:nvPr>
        </p:nvSpPr>
        <p:spPr/>
        <p:txBody>
          <a:bodyPr/>
          <a:lstStyle/>
          <a:p>
            <a:endParaRPr lang="en-US" dirty="0" smtClean="0"/>
          </a:p>
          <a:p>
            <a:r>
              <a:rPr lang="en-US" dirty="0" smtClean="0"/>
              <a:t>Uses of different SDK for different mobile operating systems. </a:t>
            </a:r>
          </a:p>
          <a:p>
            <a:r>
              <a:rPr lang="en-US" dirty="0" smtClean="0"/>
              <a:t>Different programming languages.</a:t>
            </a:r>
          </a:p>
          <a:p>
            <a:r>
              <a:rPr lang="en-US" dirty="0" smtClean="0"/>
              <a:t>For Android application, eclipses with android SDK is used on a windows computer. Using Java.</a:t>
            </a:r>
          </a:p>
          <a:p>
            <a:r>
              <a:rPr lang="en-US" dirty="0" smtClean="0"/>
              <a:t>For </a:t>
            </a:r>
            <a:r>
              <a:rPr lang="en-US" dirty="0" err="1" smtClean="0"/>
              <a:t>iPhone</a:t>
            </a:r>
            <a:r>
              <a:rPr lang="en-US" dirty="0" smtClean="0"/>
              <a:t> (IOS) application, </a:t>
            </a:r>
            <a:r>
              <a:rPr lang="en-US" dirty="0" err="1" smtClean="0"/>
              <a:t>Xcode</a:t>
            </a:r>
            <a:r>
              <a:rPr lang="en-US" dirty="0" smtClean="0"/>
              <a:t> is used on a </a:t>
            </a:r>
            <a:r>
              <a:rPr lang="en-US" dirty="0" err="1" smtClean="0"/>
              <a:t>mac</a:t>
            </a:r>
            <a:r>
              <a:rPr lang="en-US" dirty="0" smtClean="0"/>
              <a:t> laptop. Using Objective C.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Done So Far</a:t>
            </a:r>
            <a:endParaRPr lang="en-US" dirty="0"/>
          </a:p>
        </p:txBody>
      </p:sp>
      <p:sp>
        <p:nvSpPr>
          <p:cNvPr id="3" name="Content Placeholder 2"/>
          <p:cNvSpPr>
            <a:spLocks noGrp="1"/>
          </p:cNvSpPr>
          <p:nvPr>
            <p:ph sz="quarter" idx="1"/>
          </p:nvPr>
        </p:nvSpPr>
        <p:spPr/>
        <p:txBody>
          <a:bodyPr/>
          <a:lstStyle/>
          <a:p>
            <a:r>
              <a:rPr lang="en-US" dirty="0" smtClean="0"/>
              <a:t>Research on different tools that are needed for different applications.</a:t>
            </a:r>
          </a:p>
          <a:p>
            <a:r>
              <a:rPr lang="en-US" dirty="0" smtClean="0"/>
              <a:t>Created an Emergency SOS applications for Android operating system.</a:t>
            </a:r>
          </a:p>
          <a:p>
            <a:r>
              <a:rPr lang="en-US" dirty="0" smtClean="0"/>
              <a:t>Have a running prototype.</a:t>
            </a:r>
          </a:p>
          <a:p>
            <a:r>
              <a:rPr lang="en-US" dirty="0" smtClean="0"/>
              <a:t>Started Emergency SOS mobile application’s user template for </a:t>
            </a:r>
            <a:r>
              <a:rPr lang="en-US" dirty="0" err="1" smtClean="0"/>
              <a:t>iPhone</a:t>
            </a:r>
            <a:r>
              <a:rPr lang="en-US" dirty="0" smtClean="0"/>
              <a:t> (ISO).</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 Page</a:t>
            </a:r>
            <a:endParaRPr lang="en-US" dirty="0"/>
          </a:p>
        </p:txBody>
      </p:sp>
      <p:sp>
        <p:nvSpPr>
          <p:cNvPr id="3" name="Content Placeholder 2"/>
          <p:cNvSpPr>
            <a:spLocks noGrp="1"/>
          </p:cNvSpPr>
          <p:nvPr>
            <p:ph sz="quarter" idx="1"/>
          </p:nvPr>
        </p:nvSpPr>
        <p:spPr/>
        <p:txBody>
          <a:bodyPr>
            <a:normAutofit fontScale="92500"/>
          </a:bodyPr>
          <a:lstStyle/>
          <a:p>
            <a:pPr>
              <a:buNone/>
            </a:pPr>
            <a:r>
              <a:rPr lang="en-US" dirty="0" smtClean="0"/>
              <a:t>Android</a:t>
            </a:r>
          </a:p>
          <a:p>
            <a:r>
              <a:rPr lang="en-US" dirty="0" smtClean="0"/>
              <a:t>Start with title, showing the application’s name “Emergency SOS application”.</a:t>
            </a:r>
          </a:p>
          <a:p>
            <a:r>
              <a:rPr lang="en-US" dirty="0" smtClean="0"/>
              <a:t>With a drop down menu beneath it, where user can choose different kind of algorithms to sense the collision.</a:t>
            </a:r>
          </a:p>
          <a:p>
            <a:r>
              <a:rPr lang="en-US" dirty="0" smtClean="0"/>
              <a:t>Different information that are useful for the user are provided below. </a:t>
            </a:r>
          </a:p>
          <a:p>
            <a:r>
              <a:rPr lang="en-US" dirty="0" smtClean="0"/>
              <a:t>Four buttons on the end of the page to provide extra functions for the user.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 Page (Cont.)</a:t>
            </a:r>
            <a:endParaRPr lang="en-US" dirty="0"/>
          </a:p>
        </p:txBody>
      </p:sp>
      <p:pic>
        <p:nvPicPr>
          <p:cNvPr id="4" name="Content Placeholder 3" descr="Capture.PNG"/>
          <p:cNvPicPr>
            <a:picLocks noGrp="1" noChangeAspect="1"/>
          </p:cNvPicPr>
          <p:nvPr>
            <p:ph sz="quarter" idx="1"/>
          </p:nvPr>
        </p:nvPicPr>
        <p:blipFill>
          <a:blip r:embed="rId2"/>
          <a:stretch>
            <a:fillRect/>
          </a:stretch>
        </p:blipFill>
        <p:spPr>
          <a:xfrm>
            <a:off x="3318256" y="1600200"/>
            <a:ext cx="2742438" cy="4495800"/>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Setting Page</a:t>
            </a:r>
            <a:endParaRPr lang="en-US" dirty="0"/>
          </a:p>
        </p:txBody>
      </p:sp>
      <p:sp>
        <p:nvSpPr>
          <p:cNvPr id="3" name="Content Placeholder 2"/>
          <p:cNvSpPr>
            <a:spLocks noGrp="1"/>
          </p:cNvSpPr>
          <p:nvPr>
            <p:ph sz="quarter" idx="1"/>
          </p:nvPr>
        </p:nvSpPr>
        <p:spPr/>
        <p:txBody>
          <a:bodyPr/>
          <a:lstStyle/>
          <a:p>
            <a:r>
              <a:rPr lang="en-US" dirty="0" smtClean="0"/>
              <a:t>Access by clicking on the Setting button on the home page.</a:t>
            </a:r>
          </a:p>
          <a:p>
            <a:r>
              <a:rPr lang="en-US" dirty="0" smtClean="0"/>
              <a:t>Where users enter required information for the application.</a:t>
            </a:r>
          </a:p>
          <a:p>
            <a:r>
              <a:rPr lang="en-US" dirty="0" smtClean="0"/>
              <a:t>Also provides the ability for the users to adjust functions for this application.</a:t>
            </a:r>
          </a:p>
          <a:p>
            <a:r>
              <a:rPr lang="en-US" dirty="0" smtClean="0"/>
              <a:t>Two buttons located below are used to save or not save the settings the user have entered.</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559</TotalTime>
  <Words>1863</Words>
  <Application>Microsoft Macintosh PowerPoint</Application>
  <PresentationFormat>On-screen Show (4:3)</PresentationFormat>
  <Paragraphs>160</Paragraphs>
  <Slides>30</Slides>
  <Notes>3</Notes>
  <HiddenSlides>0</HiddenSlides>
  <MMClips>0</MMClips>
  <ScaleCrop>false</ScaleCrop>
  <HeadingPairs>
    <vt:vector size="4" baseType="variant">
      <vt:variant>
        <vt:lpstr>Design Template</vt:lpstr>
      </vt:variant>
      <vt:variant>
        <vt:i4>1</vt:i4>
      </vt:variant>
      <vt:variant>
        <vt:lpstr>Slide Titles</vt:lpstr>
      </vt:variant>
      <vt:variant>
        <vt:i4>30</vt:i4>
      </vt:variant>
    </vt:vector>
  </HeadingPairs>
  <TitlesOfParts>
    <vt:vector size="31" baseType="lpstr">
      <vt:lpstr>Median</vt:lpstr>
      <vt:lpstr>Emergency SOS  Mobile Application</vt:lpstr>
      <vt:lpstr>Overview</vt:lpstr>
      <vt:lpstr>About BlackHawk</vt:lpstr>
      <vt:lpstr>Project And Requirement</vt:lpstr>
      <vt:lpstr>Implementation</vt:lpstr>
      <vt:lpstr>Done So Far</vt:lpstr>
      <vt:lpstr>Home Page</vt:lpstr>
      <vt:lpstr>Home Page (Cont.)</vt:lpstr>
      <vt:lpstr>Setting Page</vt:lpstr>
      <vt:lpstr>Setting Page (Cont.)</vt:lpstr>
      <vt:lpstr>Interface And Functions.</vt:lpstr>
      <vt:lpstr>Collision Algorithm</vt:lpstr>
      <vt:lpstr>Pros and Cons</vt:lpstr>
      <vt:lpstr>Pros and Cons (Cont.)</vt:lpstr>
      <vt:lpstr>Interface And Functions (Cont.)</vt:lpstr>
      <vt:lpstr>Interface And Functions (Cont.)</vt:lpstr>
      <vt:lpstr>Interface And Functions (Cont.)</vt:lpstr>
      <vt:lpstr>Interface And Functions (Cont.)</vt:lpstr>
      <vt:lpstr>Interface And Functions (Cont.)</vt:lpstr>
      <vt:lpstr>Interface And Functions (Cont.)</vt:lpstr>
      <vt:lpstr>Interface And Functions (Cont.)</vt:lpstr>
      <vt:lpstr>Interfaces and Functions (Cont.)</vt:lpstr>
      <vt:lpstr>Interfaces And Functions</vt:lpstr>
      <vt:lpstr>Interfaces And Functions</vt:lpstr>
      <vt:lpstr>Different Dialog Messages</vt:lpstr>
      <vt:lpstr>Other Functions</vt:lpstr>
      <vt:lpstr>Problems</vt:lpstr>
      <vt:lpstr>Future Work</vt:lpstr>
      <vt:lpstr>Plan</vt:lpstr>
      <vt:lpstr>Slide 30</vt:lpstr>
    </vt:vector>
  </TitlesOfParts>
  <Company>University Of Auckland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Emergency SOS  Mobile Application</dc:title>
  <dc:creator>Justin Wu</dc:creator>
  <cp:lastModifiedBy>Justin Wu</cp:lastModifiedBy>
  <cp:revision>45</cp:revision>
  <dcterms:created xsi:type="dcterms:W3CDTF">2011-07-22T02:32:44Z</dcterms:created>
  <dcterms:modified xsi:type="dcterms:W3CDTF">2011-07-22T02:36:59Z</dcterms:modified>
</cp:coreProperties>
</file>