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256" r:id="rId2"/>
    <p:sldId id="590" r:id="rId3"/>
    <p:sldId id="589" r:id="rId4"/>
    <p:sldId id="592" r:id="rId5"/>
    <p:sldId id="593" r:id="rId6"/>
    <p:sldId id="594" r:id="rId7"/>
    <p:sldId id="595" r:id="rId8"/>
    <p:sldId id="577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</p:sldIdLst>
  <p:sldSz cx="9144000" cy="6858000" type="screen4x3"/>
  <p:notesSz cx="7099300" cy="10234613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C80000"/>
    <a:srgbClr val="66FFFF"/>
    <a:srgbClr val="663300"/>
    <a:srgbClr val="FF66FF"/>
    <a:srgbClr val="FF9999"/>
    <a:srgbClr val="FF00FF"/>
    <a:srgbClr val="CC00CC"/>
    <a:srgbClr val="FF616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2" autoAdjust="0"/>
    <p:restoredTop sz="94667" autoAdjust="0"/>
  </p:normalViewPr>
  <p:slideViewPr>
    <p:cSldViewPr>
      <p:cViewPr varScale="1">
        <p:scale>
          <a:sx n="63" d="100"/>
          <a:sy n="63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5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68D02-E49F-44E5-9A10-A5C29D73AD45}" type="datetimeFigureOut">
              <a:rPr lang="en-US" smtClean="0"/>
              <a:pPr/>
              <a:t>12/10/2016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AE9DC-B9F0-4302-A60E-529977CD52D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737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fld id="{8D780C19-7016-4788-A8BD-85183422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D1312-55F3-478A-8C6F-ADA19E80FAB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6903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780C19-7016-4788-A8BD-8518342278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7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780C19-7016-4788-A8BD-8518342278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AU" sz="2400">
              <a:latin typeface="Helvetica" pitchFamily="34" charset="0"/>
            </a:endParaRPr>
          </a:p>
        </p:txBody>
      </p:sp>
      <p:pic>
        <p:nvPicPr>
          <p:cNvPr id="5" name="Picture 72" descr="auckland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101758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258888" y="1484313"/>
            <a:ext cx="7678737" cy="108108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34927-BA37-49E8-9B44-2FD852158F95}" type="datetime1">
              <a:rPr lang="en-AU" smtClean="0"/>
              <a:t>10/12/2016</a:t>
            </a:fld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0E3E7-48CA-4ED1-84BF-D5FF5AC1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6E37-78DA-4DA7-94FB-63B972F679A2}" type="datetime1">
              <a:rPr lang="en-AU" smtClean="0"/>
              <a:t>10/12/2016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6671-30AC-4119-8C5D-7691F729F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228600"/>
            <a:ext cx="1966913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228600"/>
            <a:ext cx="5753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1239-E6EC-4982-A890-7EA2C5C3A313}" type="datetime1">
              <a:rPr lang="en-AU" smtClean="0"/>
              <a:t>10/12/2016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223B-0B0C-4607-9527-5995D079D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228600"/>
            <a:ext cx="781367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0" y="1557338"/>
            <a:ext cx="3841750" cy="453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557338"/>
            <a:ext cx="3841750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02075"/>
            <a:ext cx="3841750" cy="219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47E4-5A2F-44B3-989C-84D6D59F23AF}" type="datetime1">
              <a:rPr lang="en-AU" smtClean="0"/>
              <a:t>10/12/2016</a:t>
            </a:fld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874E-C0F9-4F85-8D2C-EB3C65E87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367B9-EFFB-4440-B357-57F2D98B497F}" type="datetime1">
              <a:rPr lang="en-AU" smtClean="0"/>
              <a:t>10/12/2016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1DFC-A1EE-420D-B943-EE74E669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5676-EE6C-4241-A330-F33854A90F8F}" type="datetime1">
              <a:rPr lang="en-AU" smtClean="0"/>
              <a:t>10/12/2016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697C-6F49-44A0-B429-198CF1C61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1557338"/>
            <a:ext cx="384175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57338"/>
            <a:ext cx="384175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BECB-0781-4AB4-852D-C0928FD738E0}" type="datetime1">
              <a:rPr lang="en-AU" smtClean="0"/>
              <a:t>10/12/2016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9F46-C369-4316-A4DB-B2319C9F1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7080-1B9E-4D5E-BEFA-D710524C2B09}" type="datetime1">
              <a:rPr lang="en-AU" smtClean="0"/>
              <a:t>10/12/2016</a:t>
            </a:fld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2C3A-6ACA-4D9D-B3FC-57CCC8DFC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90AA-AC85-4B2C-9E55-80340A4289E5}" type="datetime1">
              <a:rPr lang="en-AU" smtClean="0"/>
              <a:t>10/12/2016</a:t>
            </a:fld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7B68-4C2F-42C0-9273-C5F0EECE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DFBE-4507-4E4E-8C11-5DA9F5936580}" type="datetime1">
              <a:rPr lang="en-AU" smtClean="0"/>
              <a:t>10/12/2016</a:t>
            </a:fld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1595-B8C2-40CA-9665-7AFCBD609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CF87-F5BB-42BD-BAF4-57692DFC0867}" type="datetime1">
              <a:rPr lang="en-AU" smtClean="0"/>
              <a:t>10/12/2016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8531-37C1-47D2-AA11-C76EEB6B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8563-CA97-4814-B74A-1DA9668AD8C5}" type="datetime1">
              <a:rPr lang="en-AU" smtClean="0"/>
              <a:t>10/12/2016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3BBA-14D2-4CE8-8A66-C479A777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28601"/>
            <a:ext cx="7813675" cy="8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285860"/>
            <a:ext cx="7835900" cy="48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915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1850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7994FC18-032E-4AF1-A2C1-75F6F4AC99F5}" type="datetime1">
              <a:rPr lang="en-AU" smtClean="0"/>
              <a:t>10/12/2016</a:t>
            </a:fld>
            <a:endParaRPr lang="en-US"/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0250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9250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45BBAE71-37B3-4DF6-AE56-CE958BC2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ChangeArrowheads="1"/>
          </p:cNvSpPr>
          <p:nvPr userDrawn="1"/>
        </p:nvSpPr>
        <p:spPr bwMode="auto">
          <a:xfrm>
            <a:off x="3276600" y="1142984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AU" sz="2400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90" r:id="rId11"/>
    <p:sldLayoutId id="2147483687" r:id="rId12"/>
    <p:sldLayoutId id="214748368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612.0155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612.0155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025" y="357188"/>
            <a:ext cx="6624415" cy="1703660"/>
          </a:xfrm>
        </p:spPr>
        <p:txBody>
          <a:bodyPr/>
          <a:lstStyle/>
          <a:p>
            <a:pPr algn="r" eaLnBrk="1" hangingPunct="1"/>
            <a:r>
              <a:rPr kumimoji="1" lang="en-US" dirty="0" smtClean="0"/>
              <a:t>Privacy Patterns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3" y="3071813"/>
            <a:ext cx="7272808" cy="3453531"/>
          </a:xfrm>
        </p:spPr>
        <p:txBody>
          <a:bodyPr/>
          <a:lstStyle/>
          <a:p>
            <a:pPr algn="r" eaLnBrk="1" hangingPunct="1"/>
            <a:r>
              <a:rPr kumimoji="1" lang="en-NZ" sz="3600" dirty="0" smtClean="0"/>
              <a:t>Presented at PST’2016</a:t>
            </a:r>
          </a:p>
          <a:p>
            <a:pPr algn="r" eaLnBrk="1" hangingPunct="1"/>
            <a:endParaRPr kumimoji="1" lang="en-NZ" sz="3600" dirty="0" smtClean="0"/>
          </a:p>
          <a:p>
            <a:pPr algn="r" eaLnBrk="1" hangingPunct="1"/>
            <a:r>
              <a:rPr kumimoji="1" lang="en-NZ" sz="2800" dirty="0" smtClean="0"/>
              <a:t>Professor Clark Thomborson</a:t>
            </a:r>
          </a:p>
          <a:p>
            <a:pPr algn="r" eaLnBrk="1" hangingPunct="1"/>
            <a:r>
              <a:rPr kumimoji="1" lang="en-NZ" sz="2800" dirty="0" smtClean="0"/>
              <a:t>Computer Science Department</a:t>
            </a:r>
          </a:p>
          <a:p>
            <a:pPr algn="r" eaLnBrk="1" hangingPunct="1"/>
            <a:r>
              <a:rPr kumimoji="1" lang="en-NZ" sz="2800" dirty="0" smtClean="0"/>
              <a:t>13 December 2016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38663" y="1177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sz="24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Solitude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“</a:t>
            </a:r>
            <a:r>
              <a:rPr lang="en-NZ" dirty="0"/>
              <a:t>The first state of privacy is solitude; </a:t>
            </a:r>
            <a:endParaRPr lang="en-NZ" dirty="0" smtClean="0"/>
          </a:p>
          <a:p>
            <a:pPr lvl="1"/>
            <a:r>
              <a:rPr lang="en-NZ" dirty="0" smtClean="0"/>
              <a:t>here </a:t>
            </a:r>
            <a:r>
              <a:rPr lang="en-NZ" dirty="0"/>
              <a:t>the </a:t>
            </a:r>
            <a:r>
              <a:rPr lang="en-NZ" dirty="0" smtClean="0"/>
              <a:t>individual is </a:t>
            </a:r>
            <a:r>
              <a:rPr lang="en-NZ" dirty="0"/>
              <a:t>separated from the group and freed from </a:t>
            </a:r>
            <a:r>
              <a:rPr lang="en-NZ" dirty="0" smtClean="0"/>
              <a:t>the observation </a:t>
            </a:r>
            <a:r>
              <a:rPr lang="en-NZ" dirty="0"/>
              <a:t>of other persons</a:t>
            </a:r>
            <a:r>
              <a:rPr lang="en-NZ" dirty="0" smtClean="0"/>
              <a:t>.”  (Westin, 1967)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" y="3292793"/>
            <a:ext cx="433197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6" y="0"/>
            <a:ext cx="5226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Intimacy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“In </a:t>
            </a:r>
            <a:r>
              <a:rPr lang="en-NZ" dirty="0"/>
              <a:t>the second state of privacy, intimacy</a:t>
            </a:r>
            <a:r>
              <a:rPr lang="en-NZ" dirty="0" smtClean="0"/>
              <a:t>,</a:t>
            </a:r>
          </a:p>
          <a:p>
            <a:pPr lvl="1"/>
            <a:r>
              <a:rPr lang="en-NZ" dirty="0" smtClean="0"/>
              <a:t>the individual is acting as part of a small unit that claims and is allowed to exercise corporate seclusion so that </a:t>
            </a:r>
            <a:r>
              <a:rPr lang="en-NZ" dirty="0"/>
              <a:t>it may achieve a close, relaxed, and frank </a:t>
            </a:r>
            <a:r>
              <a:rPr lang="en-NZ" dirty="0" smtClean="0"/>
              <a:t>relationship between </a:t>
            </a:r>
            <a:r>
              <a:rPr lang="en-NZ" dirty="0"/>
              <a:t>two or more individuals</a:t>
            </a:r>
            <a:r>
              <a:rPr lang="en-NZ" dirty="0" smtClean="0"/>
              <a:t>.” (Westin, 1967)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4343400"/>
            <a:ext cx="42767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4" y="0"/>
            <a:ext cx="756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Anonymity, Reserve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“The </a:t>
            </a:r>
            <a:r>
              <a:rPr lang="en-NZ" dirty="0"/>
              <a:t>third state of privacy, anonymity, </a:t>
            </a:r>
            <a:endParaRPr lang="en-NZ" dirty="0" smtClean="0"/>
          </a:p>
          <a:p>
            <a:pPr lvl="1"/>
            <a:r>
              <a:rPr lang="en-NZ" dirty="0" smtClean="0"/>
              <a:t>occurs when the </a:t>
            </a:r>
            <a:r>
              <a:rPr lang="en-NZ" dirty="0"/>
              <a:t>individual is in public places or </a:t>
            </a:r>
            <a:r>
              <a:rPr lang="en-NZ" dirty="0" smtClean="0"/>
              <a:t>performing public </a:t>
            </a:r>
            <a:r>
              <a:rPr lang="en-NZ" dirty="0"/>
              <a:t>acts but still seeks, and finds, freedom </a:t>
            </a:r>
            <a:r>
              <a:rPr lang="en-NZ" dirty="0" smtClean="0"/>
              <a:t>from identification </a:t>
            </a:r>
            <a:r>
              <a:rPr lang="en-NZ" dirty="0"/>
              <a:t>and surveillance</a:t>
            </a:r>
            <a:r>
              <a:rPr lang="en-NZ" dirty="0" smtClean="0"/>
              <a:t>.</a:t>
            </a:r>
          </a:p>
          <a:p>
            <a:r>
              <a:rPr lang="en-NZ" dirty="0" smtClean="0"/>
              <a:t>“Reserve</a:t>
            </a:r>
            <a:r>
              <a:rPr lang="en-NZ" dirty="0"/>
              <a:t>, the fourth and most subtle state of privacy</a:t>
            </a:r>
            <a:r>
              <a:rPr lang="en-NZ" dirty="0" smtClean="0"/>
              <a:t>,</a:t>
            </a:r>
          </a:p>
          <a:p>
            <a:pPr lvl="1"/>
            <a:r>
              <a:rPr lang="en-NZ" dirty="0" smtClean="0"/>
              <a:t>is </a:t>
            </a:r>
            <a:r>
              <a:rPr lang="en-NZ" dirty="0"/>
              <a:t>the creation of a psychological barrier against </a:t>
            </a:r>
            <a:r>
              <a:rPr lang="en-NZ" dirty="0" smtClean="0"/>
              <a:t>unwanted intrusion</a:t>
            </a:r>
            <a:r>
              <a:rPr lang="en-NZ" dirty="0"/>
              <a:t>; this occurs when the </a:t>
            </a:r>
            <a:r>
              <a:rPr lang="en-NZ" dirty="0" smtClean="0"/>
              <a:t>individual’s need </a:t>
            </a:r>
            <a:r>
              <a:rPr lang="en-NZ" dirty="0"/>
              <a:t>to limit communication about himself is </a:t>
            </a:r>
            <a:r>
              <a:rPr lang="en-NZ" dirty="0" smtClean="0"/>
              <a:t>protected by </a:t>
            </a:r>
            <a:r>
              <a:rPr lang="en-NZ" dirty="0"/>
              <a:t>the willing discretion of those </a:t>
            </a:r>
            <a:r>
              <a:rPr lang="en-NZ" dirty="0" smtClean="0"/>
              <a:t>surrounding him.” (Westin,1967)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4" y="0"/>
            <a:ext cx="8042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Confidence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</a:t>
            </a:r>
            <a:r>
              <a:rPr lang="en-NZ" dirty="0" smtClean="0"/>
              <a:t> added a fifth state of privacy to Westin’s taxonomy, to handle “information privacy”</a:t>
            </a:r>
          </a:p>
          <a:p>
            <a:pPr lvl="1"/>
            <a:r>
              <a:rPr lang="en-NZ" dirty="0" smtClean="0"/>
              <a:t>Formally: this is a subclass of Intimacy</a:t>
            </a:r>
          </a:p>
          <a:p>
            <a:r>
              <a:rPr lang="en-NZ" dirty="0" smtClean="0"/>
              <a:t>A private individual enters the state of confidence when they release their personal information to a Trustee e.g.</a:t>
            </a:r>
          </a:p>
          <a:p>
            <a:pPr lvl="1"/>
            <a:r>
              <a:rPr lang="en-NZ" dirty="0" smtClean="0"/>
              <a:t>Doctor, lawyer, social network provider.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0"/>
            <a:ext cx="711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 smtClean="0"/>
              <a:t>Review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What is privacy?</a:t>
            </a:r>
          </a:p>
          <a:p>
            <a:pPr lvl="1"/>
            <a:r>
              <a:rPr lang="en-NZ" dirty="0" smtClean="0"/>
              <a:t>I offered a constructive definition, based on Westin’s 1967 survey</a:t>
            </a:r>
          </a:p>
          <a:p>
            <a:pPr lvl="1"/>
            <a:r>
              <a:rPr lang="en-NZ" dirty="0"/>
              <a:t>I</a:t>
            </a:r>
            <a:r>
              <a:rPr lang="en-NZ" dirty="0" smtClean="0"/>
              <a:t> extended Westin’s taxonomy, to cover the “information privacy” of the EU’s Data Protection Directive</a:t>
            </a:r>
          </a:p>
          <a:p>
            <a:r>
              <a:rPr lang="en-NZ" dirty="0" smtClean="0"/>
              <a:t>I taught you a bit about object-oriented design along the way…</a:t>
            </a:r>
          </a:p>
          <a:p>
            <a:r>
              <a:rPr lang="en-NZ" dirty="0" smtClean="0"/>
              <a:t>Working manuscript: </a:t>
            </a:r>
            <a:r>
              <a:rPr lang="en-NZ" u="sng" dirty="0">
                <a:hlinkClick r:id="rId3"/>
              </a:rPr>
              <a:t>http://arxiv.org/abs/1612.01553</a:t>
            </a:r>
            <a:endParaRPr lang="en-NZ" dirty="0"/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Privacy 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 smtClean="0"/>
              <a:t>How can software offer privacy?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What is privacy?</a:t>
            </a:r>
          </a:p>
          <a:p>
            <a:pPr lvl="1"/>
            <a:r>
              <a:rPr lang="en-NZ" dirty="0" smtClean="0"/>
              <a:t>I offer a constructive definition, based on Westin’s 1967 survey</a:t>
            </a:r>
          </a:p>
          <a:p>
            <a:pPr lvl="1"/>
            <a:r>
              <a:rPr lang="en-NZ" dirty="0"/>
              <a:t>I</a:t>
            </a:r>
            <a:r>
              <a:rPr lang="en-NZ" dirty="0" smtClean="0"/>
              <a:t> extend Westin’s taxonomy, to cover the “information privacy” of the EU’s Data Protection Directive</a:t>
            </a:r>
          </a:p>
          <a:p>
            <a:r>
              <a:rPr lang="en-NZ" dirty="0" smtClean="0"/>
              <a:t>I’ll teach you a bit about object-oriented design along the way…</a:t>
            </a:r>
          </a:p>
          <a:p>
            <a:r>
              <a:rPr lang="en-NZ" dirty="0" smtClean="0"/>
              <a:t>Working manuscript: </a:t>
            </a:r>
            <a:r>
              <a:rPr lang="en-NZ" u="sng" dirty="0">
                <a:hlinkClick r:id="rId3"/>
              </a:rPr>
              <a:t>http://arxiv.org/abs/1612.01553</a:t>
            </a:r>
            <a:endParaRPr lang="en-NZ" dirty="0"/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Privacy 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starting point: Aristotle(!)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All humans are mortal</a:t>
            </a:r>
          </a:p>
          <a:p>
            <a:r>
              <a:rPr lang="en-NZ" dirty="0" smtClean="0"/>
              <a:t>All Greeks are human</a:t>
            </a:r>
          </a:p>
          <a:p>
            <a:r>
              <a:rPr lang="en-NZ" dirty="0" smtClean="0"/>
              <a:t>Therefore: all Greeks are mortal</a:t>
            </a:r>
          </a:p>
          <a:p>
            <a:endParaRPr lang="en-NZ" dirty="0"/>
          </a:p>
          <a:p>
            <a:r>
              <a:rPr lang="en-NZ" dirty="0" smtClean="0"/>
              <a:t>In an object-oriented language:</a:t>
            </a:r>
          </a:p>
          <a:p>
            <a:pPr lvl="1"/>
            <a:r>
              <a:rPr lang="en-NZ" dirty="0">
                <a:latin typeface="Consolas" panose="020B0609020204030204" pitchFamily="49" charset="0"/>
                <a:cs typeface="Courier New" panose="02070309020205020404" pitchFamily="49" charset="0"/>
              </a:rPr>
              <a:t>Human</a:t>
            </a:r>
            <a:r>
              <a:rPr lang="en-NZ" dirty="0"/>
              <a:t> has a </a:t>
            </a:r>
            <a:r>
              <a:rPr lang="en-NZ" dirty="0">
                <a:latin typeface="Consolas" panose="020B0609020204030204" pitchFamily="49" charset="0"/>
                <a:cs typeface="Courier New" panose="02070309020205020404" pitchFamily="49" charset="0"/>
              </a:rPr>
              <a:t>die</a:t>
            </a:r>
            <a:r>
              <a:rPr lang="en-NZ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en-NZ" dirty="0" smtClean="0">
                <a:cs typeface="Courier New" panose="02070309020205020404" pitchFamily="49" charset="0"/>
              </a:rPr>
              <a:t> method</a:t>
            </a:r>
            <a:endParaRPr lang="en-N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NZ" dirty="0">
                <a:latin typeface="Consolas" panose="020B0609020204030204" pitchFamily="49" charset="0"/>
                <a:cs typeface="Courier New" panose="02070309020205020404" pitchFamily="49" charset="0"/>
              </a:rPr>
              <a:t>Greek</a:t>
            </a:r>
            <a:r>
              <a:rPr lang="en-NZ" dirty="0" smtClean="0"/>
              <a:t> is a subclass of </a:t>
            </a:r>
            <a:r>
              <a:rPr lang="en-NZ" dirty="0">
                <a:latin typeface="Consolas" panose="020B0609020204030204" pitchFamily="49" charset="0"/>
                <a:cs typeface="Courier New" panose="02070309020205020404" pitchFamily="49" charset="0"/>
              </a:rPr>
              <a:t>Human</a:t>
            </a:r>
          </a:p>
          <a:p>
            <a:pPr lvl="1"/>
            <a:r>
              <a:rPr lang="en-NZ" dirty="0" smtClean="0"/>
              <a:t>Therefore: any </a:t>
            </a:r>
            <a:r>
              <a:rPr lang="en-NZ" dirty="0">
                <a:latin typeface="Consolas" panose="020B0609020204030204" pitchFamily="49" charset="0"/>
                <a:cs typeface="Courier New" panose="02070309020205020404" pitchFamily="49" charset="0"/>
              </a:rPr>
              <a:t>Greek</a:t>
            </a:r>
            <a:r>
              <a:rPr lang="en-NZ" dirty="0" smtClean="0"/>
              <a:t> can </a:t>
            </a:r>
            <a:r>
              <a:rPr lang="en-NZ" dirty="0">
                <a:latin typeface="Consolas" panose="020B0609020204030204" pitchFamily="49" charset="0"/>
                <a:cs typeface="Courier New" panose="02070309020205020404" pitchFamily="49" charset="0"/>
              </a:rPr>
              <a:t>die()</a:t>
            </a:r>
          </a:p>
          <a:p>
            <a:pPr lvl="1"/>
            <a:endParaRPr lang="en-N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NZ" dirty="0" smtClean="0"/>
              <a:t>Not an exact translation</a:t>
            </a:r>
          </a:p>
          <a:p>
            <a:pPr lvl="1"/>
            <a:r>
              <a:rPr lang="en-NZ" dirty="0" smtClean="0"/>
              <a:t>Static logic </a:t>
            </a:r>
            <a:r>
              <a:rPr lang="en-NZ" dirty="0" smtClean="0">
                <a:sym typeface="Wingdings" panose="05000000000000000000" pitchFamily="2" charset="2"/>
              </a:rPr>
              <a:t></a:t>
            </a:r>
            <a:r>
              <a:rPr lang="en-NZ" dirty="0" smtClean="0"/>
              <a:t> dynamic system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564904"/>
            <a:ext cx="150495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Extending the 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4379714" cy="2471562"/>
          </a:xfrm>
        </p:spPr>
        <p:txBody>
          <a:bodyPr>
            <a:normAutofit fontScale="92500"/>
          </a:bodyPr>
          <a:lstStyle/>
          <a:p>
            <a:r>
              <a:rPr lang="en-NZ" dirty="0">
                <a:latin typeface="Consolas" panose="020B0609020204030204" pitchFamily="49" charset="0"/>
              </a:rPr>
              <a:t>Aristotle</a:t>
            </a:r>
            <a:r>
              <a:rPr lang="en-NZ" dirty="0" smtClean="0"/>
              <a:t> is-a </a:t>
            </a:r>
            <a:r>
              <a:rPr lang="en-NZ" dirty="0" smtClean="0">
                <a:latin typeface="Consolas" panose="020B0609020204030204" pitchFamily="49" charset="0"/>
              </a:rPr>
              <a:t>Greek</a:t>
            </a:r>
          </a:p>
          <a:p>
            <a:pPr lvl="1"/>
            <a:r>
              <a:rPr lang="en-NZ" dirty="0" smtClean="0"/>
              <a:t>An “instance” of his class</a:t>
            </a:r>
          </a:p>
          <a:p>
            <a:r>
              <a:rPr lang="en-NZ" dirty="0" smtClean="0"/>
              <a:t>I am not representable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4334" y="3789040"/>
            <a:ext cx="7980114" cy="26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NZ" kern="0" dirty="0" smtClean="0">
                <a:latin typeface="Consolas" panose="020B0609020204030204" pitchFamily="49" charset="0"/>
              </a:rPr>
              <a:t>Clark</a:t>
            </a:r>
            <a:r>
              <a:rPr lang="en-NZ" kern="0" dirty="0" smtClean="0"/>
              <a:t> is-a </a:t>
            </a:r>
            <a:r>
              <a:rPr lang="en-NZ" kern="0" dirty="0" err="1">
                <a:latin typeface="Consolas" panose="020B0609020204030204" pitchFamily="49" charset="0"/>
              </a:rPr>
              <a:t>NZperson</a:t>
            </a:r>
            <a:endParaRPr lang="en-NZ" kern="0" dirty="0">
              <a:latin typeface="Consolas" panose="020B0609020204030204" pitchFamily="49" charset="0"/>
            </a:endParaRPr>
          </a:p>
          <a:p>
            <a:pPr lvl="1"/>
            <a:r>
              <a:rPr lang="en-NZ" kern="0" dirty="0">
                <a:latin typeface="Consolas" panose="020B0609020204030204" pitchFamily="49" charset="0"/>
              </a:rPr>
              <a:t>Clark2</a:t>
            </a:r>
            <a:r>
              <a:rPr lang="en-NZ" kern="0" dirty="0" smtClean="0"/>
              <a:t> is-a </a:t>
            </a:r>
            <a:r>
              <a:rPr lang="en-NZ" kern="0" dirty="0" err="1">
                <a:latin typeface="Consolas" panose="020B0609020204030204" pitchFamily="49" charset="0"/>
              </a:rPr>
              <a:t>USperson</a:t>
            </a:r>
            <a:endParaRPr lang="en-NZ" kern="0" dirty="0">
              <a:latin typeface="Consolas" panose="020B0609020204030204" pitchFamily="49" charset="0"/>
            </a:endParaRPr>
          </a:p>
          <a:p>
            <a:pPr lvl="1"/>
            <a:r>
              <a:rPr lang="en-NZ" kern="0" dirty="0" smtClean="0"/>
              <a:t>An instance is a member of </a:t>
            </a:r>
            <a:r>
              <a:rPr lang="en-NZ" i="1" kern="0" dirty="0" smtClean="0"/>
              <a:t>exactly one </a:t>
            </a:r>
            <a:r>
              <a:rPr lang="en-NZ" kern="0" dirty="0" smtClean="0"/>
              <a:t>class.</a:t>
            </a:r>
          </a:p>
          <a:p>
            <a:r>
              <a:rPr lang="en-NZ" kern="0" dirty="0" smtClean="0"/>
              <a:t>Problem: representing multiple identities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40386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 smtClean="0"/>
              <a:t>Design Patterns (Gamma,1994)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“Design </a:t>
            </a:r>
            <a:r>
              <a:rPr lang="en-NZ" dirty="0"/>
              <a:t>patterns capture solutions that have </a:t>
            </a:r>
            <a:r>
              <a:rPr lang="en-NZ" dirty="0" smtClean="0"/>
              <a:t>developed and </a:t>
            </a:r>
            <a:r>
              <a:rPr lang="en-NZ" dirty="0"/>
              <a:t>evolved over time. </a:t>
            </a:r>
            <a:endParaRPr lang="en-NZ" dirty="0" smtClean="0"/>
          </a:p>
          <a:p>
            <a:pPr lvl="1"/>
            <a:r>
              <a:rPr lang="en-NZ" dirty="0" smtClean="0"/>
              <a:t>“Hence </a:t>
            </a:r>
            <a:r>
              <a:rPr lang="en-NZ" dirty="0"/>
              <a:t>they aren’t </a:t>
            </a:r>
            <a:r>
              <a:rPr lang="en-NZ" dirty="0" smtClean="0"/>
              <a:t>the designs </a:t>
            </a:r>
            <a:r>
              <a:rPr lang="en-NZ" dirty="0"/>
              <a:t>people tend to generate initially. </a:t>
            </a:r>
            <a:endParaRPr lang="en-NZ" dirty="0" smtClean="0"/>
          </a:p>
          <a:p>
            <a:pPr lvl="1"/>
            <a:r>
              <a:rPr lang="en-NZ" dirty="0" smtClean="0"/>
              <a:t>“They reflect untold </a:t>
            </a:r>
            <a:r>
              <a:rPr lang="en-NZ" dirty="0"/>
              <a:t>redesign and recoding as developers </a:t>
            </a:r>
            <a:r>
              <a:rPr lang="en-NZ" dirty="0" smtClean="0"/>
              <a:t>have struggled </a:t>
            </a:r>
            <a:r>
              <a:rPr lang="en-NZ" dirty="0"/>
              <a:t>for greater reuse and flexibility in </a:t>
            </a:r>
            <a:r>
              <a:rPr lang="en-NZ" dirty="0" smtClean="0"/>
              <a:t>their software.</a:t>
            </a:r>
          </a:p>
          <a:p>
            <a:r>
              <a:rPr lang="en-NZ" dirty="0" smtClean="0"/>
              <a:t>“Design </a:t>
            </a:r>
            <a:r>
              <a:rPr lang="en-NZ" dirty="0"/>
              <a:t>patterns capture these solutions </a:t>
            </a:r>
            <a:r>
              <a:rPr lang="en-NZ" dirty="0" smtClean="0"/>
              <a:t>in a </a:t>
            </a:r>
            <a:r>
              <a:rPr lang="en-NZ" dirty="0"/>
              <a:t>succinct and easily applied form</a:t>
            </a:r>
            <a:r>
              <a:rPr lang="en-NZ" dirty="0" smtClean="0"/>
              <a:t>.”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Privacy Patterns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A subclass of design patterns</a:t>
            </a:r>
          </a:p>
          <a:p>
            <a:pPr lvl="1"/>
            <a:r>
              <a:rPr lang="en-NZ" dirty="0" smtClean="0"/>
              <a:t>Foundational patterns, for private identities</a:t>
            </a:r>
          </a:p>
          <a:p>
            <a:pPr lvl="1"/>
            <a:r>
              <a:rPr lang="en-NZ" dirty="0" smtClean="0"/>
              <a:t>Privacy affordances, for </a:t>
            </a:r>
          </a:p>
          <a:p>
            <a:pPr lvl="2"/>
            <a:r>
              <a:rPr lang="en-NZ" dirty="0" smtClean="0"/>
              <a:t>Solitude</a:t>
            </a:r>
          </a:p>
          <a:p>
            <a:pPr lvl="2"/>
            <a:r>
              <a:rPr lang="en-NZ" dirty="0" smtClean="0"/>
              <a:t>Intimacy</a:t>
            </a:r>
          </a:p>
          <a:p>
            <a:pPr lvl="2"/>
            <a:r>
              <a:rPr lang="en-NZ" dirty="0" smtClean="0"/>
              <a:t>Anonymity</a:t>
            </a:r>
          </a:p>
          <a:p>
            <a:pPr lvl="2"/>
            <a:r>
              <a:rPr lang="en-NZ" dirty="0" smtClean="0"/>
              <a:t>Reserve</a:t>
            </a:r>
          </a:p>
          <a:p>
            <a:pPr lvl="2"/>
            <a:r>
              <a:rPr lang="en-NZ" dirty="0" smtClean="0"/>
              <a:t>Confidence</a:t>
            </a:r>
            <a:endParaRPr lang="en-NZ" dirty="0"/>
          </a:p>
          <a:p>
            <a:r>
              <a:rPr lang="en-NZ" dirty="0" smtClean="0"/>
              <a:t>Your feedback is welcome, this is a work-in-progress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Entity, Aspect, Role, Context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14" y="1285875"/>
            <a:ext cx="5200372" cy="4810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228601"/>
            <a:ext cx="8137400" cy="842946"/>
          </a:xfrm>
        </p:spPr>
        <p:txBody>
          <a:bodyPr/>
          <a:lstStyle/>
          <a:p>
            <a:r>
              <a:rPr lang="en-NZ" dirty="0" smtClean="0"/>
              <a:t>Persona = aspect of a human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6912768" cy="5023460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Thousands of years ago, Roman actors wore </a:t>
            </a:r>
            <a:r>
              <a:rPr lang="en-NZ" i="1" dirty="0" smtClean="0">
                <a:solidFill>
                  <a:schemeClr val="tx2"/>
                </a:solidFill>
              </a:rPr>
              <a:t>personae</a:t>
            </a:r>
            <a:r>
              <a:rPr lang="en-NZ" dirty="0" smtClean="0"/>
              <a:t> (masks) </a:t>
            </a:r>
            <a:br>
              <a:rPr lang="en-NZ" dirty="0" smtClean="0"/>
            </a:br>
            <a:r>
              <a:rPr lang="en-NZ" dirty="0" smtClean="0"/>
              <a:t>to depict their roles.</a:t>
            </a:r>
          </a:p>
          <a:p>
            <a:endParaRPr lang="en-NZ" dirty="0" smtClean="0"/>
          </a:p>
          <a:p>
            <a:r>
              <a:rPr lang="en-NZ" dirty="0" smtClean="0"/>
              <a:t>A hundred years ago, Carl Jung asserted that, as social beings, </a:t>
            </a:r>
            <a:br>
              <a:rPr lang="en-NZ" dirty="0" smtClean="0"/>
            </a:br>
            <a:r>
              <a:rPr lang="en-NZ" dirty="0" smtClean="0"/>
              <a:t>we must hide our true identity:</a:t>
            </a:r>
          </a:p>
          <a:p>
            <a:pPr lvl="1"/>
            <a:r>
              <a:rPr lang="en-NZ" dirty="0" smtClean="0"/>
              <a:t> A </a:t>
            </a:r>
            <a:r>
              <a:rPr lang="en-NZ" i="1" dirty="0" smtClean="0">
                <a:solidFill>
                  <a:schemeClr val="tx2"/>
                </a:solidFill>
              </a:rPr>
              <a:t>persona</a:t>
            </a:r>
            <a:r>
              <a:rPr lang="en-NZ" dirty="0" smtClean="0"/>
              <a:t> is “a </a:t>
            </a:r>
            <a:r>
              <a:rPr lang="en-NZ" dirty="0">
                <a:solidFill>
                  <a:srgbClr val="C00000"/>
                </a:solidFill>
              </a:rPr>
              <a:t>compromise between the individual and society</a:t>
            </a:r>
            <a:r>
              <a:rPr lang="en-NZ" dirty="0">
                <a:solidFill>
                  <a:srgbClr val="C80000"/>
                </a:solidFill>
              </a:rPr>
              <a:t> </a:t>
            </a:r>
            <a:r>
              <a:rPr lang="en-NZ" dirty="0"/>
              <a:t>as to what a man should appear to </a:t>
            </a:r>
            <a:r>
              <a:rPr lang="en-NZ" dirty="0" smtClean="0"/>
              <a:t>be”.</a:t>
            </a:r>
          </a:p>
          <a:p>
            <a:pPr lvl="1"/>
            <a:endParaRPr lang="en-N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7" name="Picture 3" descr="C:\Users\ctho065\Desktop\MB900054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41" y="141277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tho065\Favorites\Downloads\MC90033430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9000"/>
            <a:ext cx="16324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taxpayer is a persona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36" y="1285875"/>
            <a:ext cx="5260975" cy="37528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Privacy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552" y="5038725"/>
            <a:ext cx="8330664" cy="146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NZ" kern="0" dirty="0" smtClean="0"/>
              <a:t>One-way navigability from Human to Persona</a:t>
            </a:r>
          </a:p>
          <a:p>
            <a:pPr lvl="1"/>
            <a:r>
              <a:rPr lang="en-NZ" kern="0" dirty="0" err="1" smtClean="0"/>
              <a:t>ssNumber</a:t>
            </a:r>
            <a:r>
              <a:rPr lang="en-NZ" kern="0" dirty="0" smtClean="0"/>
              <a:t> doesn’t reveal </a:t>
            </a:r>
            <a:r>
              <a:rPr lang="en-NZ" kern="0" dirty="0" err="1" smtClean="0"/>
              <a:t>irdNumber</a:t>
            </a:r>
            <a:endParaRPr lang="en-NZ" kern="0" dirty="0"/>
          </a:p>
          <a:p>
            <a:pPr lvl="1"/>
            <a:r>
              <a:rPr lang="en-NZ" kern="0" dirty="0" err="1" smtClean="0"/>
              <a:t>irdNumber</a:t>
            </a:r>
            <a:r>
              <a:rPr lang="en-NZ" kern="0" dirty="0" smtClean="0"/>
              <a:t> doesn’t reveal </a:t>
            </a:r>
            <a:r>
              <a:rPr lang="en-NZ" kern="0" dirty="0" err="1" smtClean="0"/>
              <a:t>ssNumber</a:t>
            </a:r>
            <a:endParaRPr lang="en-NZ" kern="0" dirty="0" smtClean="0"/>
          </a:p>
        </p:txBody>
      </p:sp>
    </p:spTree>
    <p:extLst>
      <p:ext uri="{BB962C8B-B14F-4D97-AF65-F5344CB8AC3E}">
        <p14:creationId xmlns:p14="http://schemas.microsoft.com/office/powerpoint/2010/main" val="13783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THO065@SYS0Y636SVWXY5ML" val="3527"/>
</p:tagLst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7089</TotalTime>
  <Words>619</Words>
  <Application>Microsoft Office PowerPoint</Application>
  <PresentationFormat>On-screen Show (4:3)</PresentationFormat>
  <Paragraphs>108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Consolas</vt:lpstr>
      <vt:lpstr>Courier New</vt:lpstr>
      <vt:lpstr>Helvetica</vt:lpstr>
      <vt:lpstr>Wingdings</vt:lpstr>
      <vt:lpstr>Bold Stripes</vt:lpstr>
      <vt:lpstr>Privacy Patterns</vt:lpstr>
      <vt:lpstr>How can software offer privacy?</vt:lpstr>
      <vt:lpstr>Our starting point: Aristotle(!)</vt:lpstr>
      <vt:lpstr>Extending the design</vt:lpstr>
      <vt:lpstr>Design Patterns (Gamma,1994)</vt:lpstr>
      <vt:lpstr>Privacy Patterns</vt:lpstr>
      <vt:lpstr>Entity, Aspect, Role, Context</vt:lpstr>
      <vt:lpstr>Persona = aspect of a human</vt:lpstr>
      <vt:lpstr>A taxpayer is a persona</vt:lpstr>
      <vt:lpstr>Solitude</vt:lpstr>
      <vt:lpstr>PowerPoint Presentation</vt:lpstr>
      <vt:lpstr>Intimacy</vt:lpstr>
      <vt:lpstr>PowerPoint Presentation</vt:lpstr>
      <vt:lpstr>Anonymity, Reserve</vt:lpstr>
      <vt:lpstr>PowerPoint Presentation</vt:lpstr>
      <vt:lpstr>Confidence</vt:lpstr>
      <vt:lpstr>PowerPoint Presentation</vt:lpstr>
      <vt:lpstr>Review</vt:lpstr>
    </vt:vector>
  </TitlesOfParts>
  <Company>Matt Barrett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NGSCB A New Tool for Securing Applications</dc:title>
  <dc:creator>Matt Barrett</dc:creator>
  <cp:lastModifiedBy>ctho065</cp:lastModifiedBy>
  <cp:revision>414</cp:revision>
  <cp:lastPrinted>1904-01-01T00:00:00Z</cp:lastPrinted>
  <dcterms:created xsi:type="dcterms:W3CDTF">2004-08-01T04:55:29Z</dcterms:created>
  <dcterms:modified xsi:type="dcterms:W3CDTF">2016-12-10T06:28:11Z</dcterms:modified>
</cp:coreProperties>
</file>