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48" r:id="rId3"/>
    <p:sldId id="349" r:id="rId4"/>
    <p:sldId id="350" r:id="rId5"/>
    <p:sldId id="351" r:id="rId6"/>
    <p:sldId id="354" r:id="rId7"/>
    <p:sldId id="352" r:id="rId8"/>
    <p:sldId id="353" r:id="rId9"/>
    <p:sldId id="355" r:id="rId10"/>
    <p:sldId id="321" r:id="rId11"/>
    <p:sldId id="332" r:id="rId12"/>
    <p:sldId id="330" r:id="rId13"/>
    <p:sldId id="331" r:id="rId14"/>
    <p:sldId id="314" r:id="rId15"/>
    <p:sldId id="315" r:id="rId16"/>
    <p:sldId id="333" r:id="rId17"/>
    <p:sldId id="334" r:id="rId18"/>
    <p:sldId id="335" r:id="rId19"/>
    <p:sldId id="337" r:id="rId20"/>
    <p:sldId id="312" r:id="rId21"/>
    <p:sldId id="341" r:id="rId22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1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97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5BF2AC-E336-430F-8958-728A332B5D1C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52BD3-56AE-42F0-A058-B354F705067E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B3CFC-69DF-4D04-A629-430CE678DF4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9AEB2-5C2A-4B46-AA0B-BDF3AC3ABD20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CF6D8-7BC5-4607-BB5D-71A802A3BC4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34D6E2-A501-4AF0-AB2C-DB98A26716B2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8BA82-7B06-4FED-A336-0D9FF757942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326F2-EC43-4B1A-98C2-1BD898A2A427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A872D-B305-45CF-91FA-B52B6CC2868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06929-8DD2-4AB0-8202-189F87743482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00CE9-C37D-45F4-9933-D86D604E6E5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84F5C-3099-441F-BE9A-D26EA8E46CA4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6BB5-3877-4C0C-B3F3-A650CD1180B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18CA2F-FBF9-49E6-91A5-55932AD2AB10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C0789-BB50-481E-8F04-74A78EA4DFB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5F518D-28C6-4E66-A83A-CD90639AD152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A6811-DB7D-49CF-BD36-88A337C8B81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95224-4F31-4E48-B467-F767A24ACBA5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A0B32-55D0-4035-90E0-93A55EED82F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76EA4-445E-425A-B9E1-DF6C6FEFA41F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340E4-FEC1-4F1F-A8D1-02ABA9B8FEC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7AD92-6A94-49FF-8900-37C3EB66FD83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DF142-C06C-40B8-9ABA-DE03FC6834E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B20C621-D469-4BE5-9B5D-5418C825E477}" type="datetime5">
              <a:rPr lang="en-AU"/>
              <a:pPr/>
              <a:t>18-Mar-10</a:t>
            </a:fld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AU"/>
              <a:t>Obfuscated Interpretation (MSR)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FE9492-2D2D-423B-86E0-7256D9F197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CE7-0790-4F6E-9EC0-430EC643AA8E}" type="slidenum">
              <a:rPr lang="en-AU"/>
              <a:pPr/>
              <a:t>1</a:t>
            </a:fld>
            <a:endParaRPr lang="en-A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30338"/>
          </a:xfrm>
        </p:spPr>
        <p:txBody>
          <a:bodyPr/>
          <a:lstStyle/>
          <a:p>
            <a:r>
              <a:rPr lang="en-US" dirty="0" smtClean="0"/>
              <a:t>Obfuscation and </a:t>
            </a:r>
            <a:r>
              <a:rPr lang="en-US" dirty="0" err="1" smtClean="0"/>
              <a:t>Tamperproofing</a:t>
            </a: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7563"/>
            <a:ext cx="6729413" cy="2281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Clark Thomborson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19 March 2010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0CCB-6FD5-4661-AF7B-50B918685AAD}" type="slidenum">
              <a:rPr lang="en-AU"/>
              <a:pPr/>
              <a:t>10</a:t>
            </a:fld>
            <a:endParaRPr lang="en-A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/>
              <a:t>Typical Obfuscation Techniques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041400"/>
            <a:ext cx="8134350" cy="5146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Lexical</a:t>
            </a:r>
            <a:r>
              <a:rPr lang="en-US" sz="2800"/>
              <a:t> obfuscations: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Obscure names of variables, methods, classes, interfaces, </a:t>
            </a:r>
            <a:r>
              <a:rPr lang="en-US" sz="2400" i="1"/>
              <a:t>etc.  </a:t>
            </a:r>
            <a:r>
              <a:rPr lang="en-US" sz="2400"/>
              <a:t>(We </a:t>
            </a:r>
            <a:r>
              <a:rPr lang="en-US" sz="2400">
                <a:solidFill>
                  <a:srgbClr val="CC0000"/>
                </a:solidFill>
              </a:rPr>
              <a:t>obscure opcodes</a:t>
            </a:r>
            <a:r>
              <a:rPr lang="en-US" sz="2400"/>
              <a:t> in our new framework.)</a:t>
            </a:r>
            <a:endParaRPr lang="en-US" sz="2400" i="1"/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CC0000"/>
                </a:solidFill>
              </a:rPr>
              <a:t>Data</a:t>
            </a:r>
            <a:r>
              <a:rPr lang="en-US" sz="2800"/>
              <a:t> obfuscations: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Obscure values of variables, </a:t>
            </a:r>
            <a:r>
              <a:rPr lang="en-US" sz="2400" i="1"/>
              <a:t>e.g.</a:t>
            </a:r>
            <a:r>
              <a:rPr lang="en-US" sz="2400"/>
              <a:t> encoding several booleans in one </a:t>
            </a:r>
            <a:r>
              <a:rPr lang="en-US" sz="2400">
                <a:latin typeface="Courier New" pitchFamily="49" charset="0"/>
              </a:rPr>
              <a:t>int</a:t>
            </a:r>
            <a:r>
              <a:rPr lang="en-US" sz="2400"/>
              <a:t>, or encoding one </a:t>
            </a:r>
            <a:r>
              <a:rPr lang="en-US" sz="2400">
                <a:latin typeface="Courier New" pitchFamily="49" charset="0"/>
              </a:rPr>
              <a:t>int</a:t>
            </a:r>
            <a:r>
              <a:rPr lang="en-US" sz="2400"/>
              <a:t> in several </a:t>
            </a:r>
            <a:r>
              <a:rPr lang="en-US" sz="2400">
                <a:latin typeface="Courier New" pitchFamily="49" charset="0"/>
              </a:rPr>
              <a:t>float</a:t>
            </a:r>
            <a:r>
              <a:rPr lang="en-US" sz="2400"/>
              <a:t>s;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Obscure data structures, </a:t>
            </a:r>
            <a:r>
              <a:rPr lang="en-US" sz="2400" i="1"/>
              <a:t>e.g.</a:t>
            </a:r>
            <a:r>
              <a:rPr lang="en-US" sz="2400"/>
              <a:t> transforming 2-d arrays into vectors, and vice versa;</a:t>
            </a:r>
          </a:p>
          <a:p>
            <a:pPr>
              <a:lnSpc>
                <a:spcPct val="80000"/>
              </a:lnSpc>
            </a:pPr>
            <a:r>
              <a:rPr lang="en-AU" sz="2800">
                <a:solidFill>
                  <a:srgbClr val="CC0000"/>
                </a:solidFill>
              </a:rPr>
              <a:t>Control </a:t>
            </a:r>
            <a:r>
              <a:rPr lang="en-AU" sz="2800"/>
              <a:t>obfuscations: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Inlining and outlining, to obscure procedural abstractions;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Opaque predicates, to obscure control flow.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(Control </a:t>
            </a:r>
            <a:r>
              <a:rPr lang="en-US" sz="2400">
                <a:solidFill>
                  <a:srgbClr val="CC0000"/>
                </a:solidFill>
              </a:rPr>
              <a:t>flow</a:t>
            </a:r>
            <a:r>
              <a:rPr lang="en-US" sz="2400"/>
              <a:t> is obscured in our new obfuscation, because branching opcodes look like non-branching opcodes.)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724" y="754063"/>
            <a:ext cx="8328025" cy="5762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Put a secret FSM in the CPU </a:t>
            </a:r>
            <a:r>
              <a:rPr lang="en-US" sz="2400" dirty="0" smtClean="0"/>
              <a:t>fetch-execute hardware, or in the interpreter.  The FSM translates </a:t>
            </a:r>
            <a:r>
              <a:rPr lang="en-US" sz="2400" dirty="0" err="1" smtClean="0"/>
              <a:t>opcodes</a:t>
            </a:r>
            <a:r>
              <a:rPr lang="en-US" sz="2400" dirty="0" smtClean="0"/>
              <a:t> immediately after the decode. 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Software is “diversified” before it is obfuscated: basic blocks are subdivided, scrambled into random order, and instructions within blocks are reordered randomly (where possible).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Diversified software must be custom-translated for each FSM.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implies that the software producer must know the serial number of its customer’s FSM.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 cannot allow the attacker to learn this information.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is a classic key-distribution problem.  Unfortunately, the keying is symmetric, because our </a:t>
            </a:r>
            <a:r>
              <a:rPr lang="en-US" sz="2000" dirty="0" err="1"/>
              <a:t>opcode</a:t>
            </a:r>
            <a:r>
              <a:rPr lang="en-US" sz="2000" dirty="0"/>
              <a:t> translation is not a one-way function.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Individualised</a:t>
            </a:r>
            <a:r>
              <a:rPr lang="en-US" sz="2400" dirty="0"/>
              <a:t> FSMs could be distributed as obfuscated software or firmware, or </a:t>
            </a:r>
            <a:r>
              <a:rPr lang="en-US" sz="2400" dirty="0" smtClean="0"/>
              <a:t>might be </a:t>
            </a:r>
            <a:r>
              <a:rPr lang="en-US" sz="2400" dirty="0"/>
              <a:t>hard-wired into CPU chips.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687388"/>
          </a:xfrm>
        </p:spPr>
        <p:txBody>
          <a:bodyPr/>
          <a:lstStyle/>
          <a:p>
            <a:r>
              <a:rPr lang="en-US" sz="4000"/>
              <a:t>Obfuscated Interpretation</a:t>
            </a:r>
          </a:p>
        </p:txBody>
      </p: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1558925" y="1400175"/>
            <a:ext cx="5705475" cy="1382713"/>
            <a:chOff x="802" y="1034"/>
            <a:chExt cx="3594" cy="871"/>
          </a:xfrm>
        </p:grpSpPr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802" y="1381"/>
              <a:ext cx="546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Fetch</a:t>
              </a:r>
            </a:p>
            <a:p>
              <a:r>
                <a:rPr lang="en-US"/>
                <a:t>Unit</a:t>
              </a:r>
            </a:p>
          </p:txBody>
        </p:sp>
        <p:sp>
          <p:nvSpPr>
            <p:cNvPr id="96261" name="Text Box 5"/>
            <p:cNvSpPr txBox="1">
              <a:spLocks noChangeArrowheads="1"/>
            </p:cNvSpPr>
            <p:nvPr/>
          </p:nvSpPr>
          <p:spPr bwMode="auto">
            <a:xfrm>
              <a:off x="1714" y="1381"/>
              <a:ext cx="706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Decode</a:t>
              </a:r>
            </a:p>
            <a:p>
              <a:r>
                <a:rPr lang="en-US"/>
                <a:t>Unit</a:t>
              </a:r>
            </a:p>
          </p:txBody>
        </p:sp>
        <p:cxnSp>
          <p:nvCxnSpPr>
            <p:cNvPr id="96263" name="AutoShape 7"/>
            <p:cNvCxnSpPr>
              <a:cxnSpLocks noChangeShapeType="1"/>
              <a:stCxn id="96260" idx="3"/>
              <a:endCxn id="96261" idx="1"/>
            </p:cNvCxnSpPr>
            <p:nvPr/>
          </p:nvCxnSpPr>
          <p:spPr bwMode="auto">
            <a:xfrm>
              <a:off x="1348" y="1643"/>
              <a:ext cx="36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264" name="Text Box 8"/>
            <p:cNvSpPr txBox="1">
              <a:spLocks noChangeArrowheads="1"/>
            </p:cNvSpPr>
            <p:nvPr/>
          </p:nvSpPr>
          <p:spPr bwMode="auto">
            <a:xfrm>
              <a:off x="2782" y="1381"/>
              <a:ext cx="505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FSM</a:t>
              </a:r>
            </a:p>
            <a:p>
              <a:r>
                <a:rPr lang="en-US"/>
                <a:t>Unit</a:t>
              </a:r>
            </a:p>
          </p:txBody>
        </p:sp>
        <p:sp>
          <p:nvSpPr>
            <p:cNvPr id="96265" name="Text Box 9"/>
            <p:cNvSpPr txBox="1">
              <a:spLocks noChangeArrowheads="1"/>
            </p:cNvSpPr>
            <p:nvPr/>
          </p:nvSpPr>
          <p:spPr bwMode="auto">
            <a:xfrm>
              <a:off x="3659" y="1381"/>
              <a:ext cx="737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Execute</a:t>
              </a:r>
            </a:p>
            <a:p>
              <a:r>
                <a:rPr lang="en-US"/>
                <a:t>Unit</a:t>
              </a:r>
            </a:p>
          </p:txBody>
        </p:sp>
        <p:cxnSp>
          <p:nvCxnSpPr>
            <p:cNvPr id="96266" name="AutoShape 10"/>
            <p:cNvCxnSpPr>
              <a:cxnSpLocks noChangeShapeType="1"/>
              <a:stCxn id="96264" idx="3"/>
              <a:endCxn id="96265" idx="1"/>
            </p:cNvCxnSpPr>
            <p:nvPr/>
          </p:nvCxnSpPr>
          <p:spPr bwMode="auto">
            <a:xfrm>
              <a:off x="3287" y="1643"/>
              <a:ext cx="3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6267" name="AutoShape 11"/>
            <p:cNvCxnSpPr>
              <a:cxnSpLocks noChangeShapeType="1"/>
              <a:stCxn id="96261" idx="3"/>
            </p:cNvCxnSpPr>
            <p:nvPr/>
          </p:nvCxnSpPr>
          <p:spPr bwMode="auto">
            <a:xfrm>
              <a:off x="2420" y="1643"/>
              <a:ext cx="3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6268" name="AutoShape 12"/>
            <p:cNvCxnSpPr>
              <a:cxnSpLocks noChangeShapeType="1"/>
              <a:stCxn id="96269" idx="3"/>
              <a:endCxn id="96264" idx="0"/>
            </p:cNvCxnSpPr>
            <p:nvPr/>
          </p:nvCxnSpPr>
          <p:spPr bwMode="auto">
            <a:xfrm>
              <a:off x="2782" y="1178"/>
              <a:ext cx="253" cy="20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1805" y="1034"/>
              <a:ext cx="9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/>
                <a:t>Start / Stop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8C94-4E67-4773-AF3F-C71570CF3BDC}" type="slidenum">
              <a:rPr lang="en-AU"/>
              <a:pPr/>
              <a:t>12</a:t>
            </a:fld>
            <a:endParaRPr lang="en-AU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"/>
            <a:ext cx="7772400" cy="1143000"/>
          </a:xfrm>
        </p:spPr>
        <p:txBody>
          <a:bodyPr/>
          <a:lstStyle/>
          <a:p>
            <a:r>
              <a:rPr lang="en-US"/>
              <a:t>Obfuscated 2-op Ass’y Code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81100"/>
            <a:ext cx="3810000" cy="3459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Cleartext</a:t>
            </a:r>
            <a:r>
              <a:rPr lang="en-US" sz="2400" b="1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Let x =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Let p =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Loop: if x = = 0 exit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</a:t>
            </a:r>
            <a:r>
              <a:rPr lang="en-US" sz="2400" u="sng"/>
              <a:t>add</a:t>
            </a:r>
            <a:r>
              <a:rPr lang="en-US" sz="2400"/>
              <a:t> p, 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</a:t>
            </a:r>
            <a:r>
              <a:rPr lang="en-US" sz="2400" u="sng"/>
              <a:t>sub</a:t>
            </a:r>
            <a:r>
              <a:rPr lang="en-US" sz="2400"/>
              <a:t> x,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goto Loop;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81100"/>
            <a:ext cx="3810000" cy="3459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Obfuscated text</a:t>
            </a:r>
            <a:r>
              <a:rPr lang="en-US" sz="2400" b="1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Let x =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Let p =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Loop: if x = = 0 exit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sub p, 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add x,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add p,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goto Loop;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236538" y="4102100"/>
            <a:ext cx="4532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 i="1"/>
              <a:t>FSM translator (in CPU pipeline):</a:t>
            </a:r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3111500" y="4787900"/>
            <a:ext cx="2011363" cy="1189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NZ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551238" y="4957763"/>
            <a:ext cx="11287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add/</a:t>
            </a:r>
            <a:r>
              <a:rPr lang="en-US" u="sng"/>
              <a:t>sub</a:t>
            </a:r>
          </a:p>
          <a:p>
            <a:pPr algn="l"/>
            <a:r>
              <a:rPr lang="en-US"/>
              <a:t>sub/</a:t>
            </a:r>
            <a:r>
              <a:rPr lang="en-US" u="sng"/>
              <a:t>add</a:t>
            </a:r>
          </a:p>
        </p:txBody>
      </p:sp>
      <p:sp>
        <p:nvSpPr>
          <p:cNvPr id="92170" name="Oval 10"/>
          <p:cNvSpPr>
            <a:spLocks noChangeArrowheads="1"/>
          </p:cNvSpPr>
          <p:nvPr/>
        </p:nvSpPr>
        <p:spPr bwMode="auto">
          <a:xfrm>
            <a:off x="6219825" y="4787900"/>
            <a:ext cx="2011363" cy="1189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NZ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667500" y="4973638"/>
            <a:ext cx="1144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add/</a:t>
            </a:r>
            <a:r>
              <a:rPr lang="en-US" u="sng"/>
              <a:t>add</a:t>
            </a:r>
          </a:p>
          <a:p>
            <a:pPr algn="l"/>
            <a:r>
              <a:rPr lang="en-US"/>
              <a:t>sub/</a:t>
            </a:r>
            <a:r>
              <a:rPr lang="en-US" u="sng"/>
              <a:t>sub</a:t>
            </a:r>
          </a:p>
        </p:txBody>
      </p:sp>
      <p:cxnSp>
        <p:nvCxnSpPr>
          <p:cNvPr id="92173" name="AutoShape 13"/>
          <p:cNvCxnSpPr>
            <a:cxnSpLocks noChangeShapeType="1"/>
            <a:stCxn id="92168" idx="7"/>
            <a:endCxn id="92170" idx="1"/>
          </p:cNvCxnSpPr>
          <p:nvPr/>
        </p:nvCxnSpPr>
        <p:spPr bwMode="auto">
          <a:xfrm rot="5400000" flipV="1">
            <a:off x="5670550" y="4119563"/>
            <a:ext cx="1588" cy="1687512"/>
          </a:xfrm>
          <a:prstGeom prst="curvedConnector3">
            <a:avLst>
              <a:gd name="adj1" fmla="val -25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174" name="AutoShape 14"/>
          <p:cNvCxnSpPr>
            <a:cxnSpLocks noChangeShapeType="1"/>
            <a:stCxn id="92170" idx="3"/>
            <a:endCxn id="92168" idx="5"/>
          </p:cNvCxnSpPr>
          <p:nvPr/>
        </p:nvCxnSpPr>
        <p:spPr bwMode="auto">
          <a:xfrm rot="5400000">
            <a:off x="5670550" y="4959351"/>
            <a:ext cx="1587" cy="1687512"/>
          </a:xfrm>
          <a:prstGeom prst="curvedConnector3">
            <a:avLst>
              <a:gd name="adj1" fmla="val 25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176" name="AutoShape 16"/>
          <p:cNvCxnSpPr>
            <a:cxnSpLocks noChangeShapeType="1"/>
            <a:stCxn id="92170" idx="6"/>
            <a:endCxn id="92170" idx="7"/>
          </p:cNvCxnSpPr>
          <p:nvPr/>
        </p:nvCxnSpPr>
        <p:spPr bwMode="auto">
          <a:xfrm flipH="1" flipV="1">
            <a:off x="7935913" y="4962525"/>
            <a:ext cx="295275" cy="420688"/>
          </a:xfrm>
          <a:prstGeom prst="curvedConnector4">
            <a:avLst>
              <a:gd name="adj1" fmla="val -77421"/>
              <a:gd name="adj2" fmla="val 19584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177" name="AutoShape 17"/>
          <p:cNvCxnSpPr>
            <a:cxnSpLocks noChangeShapeType="1"/>
            <a:stCxn id="92168" idx="2"/>
            <a:endCxn id="92168" idx="1"/>
          </p:cNvCxnSpPr>
          <p:nvPr/>
        </p:nvCxnSpPr>
        <p:spPr bwMode="auto">
          <a:xfrm rot="10800000" flipH="1">
            <a:off x="3111500" y="4962525"/>
            <a:ext cx="295275" cy="420688"/>
          </a:xfrm>
          <a:prstGeom prst="curvedConnector4">
            <a:avLst>
              <a:gd name="adj1" fmla="val -77421"/>
              <a:gd name="adj2" fmla="val 19584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178" name="AutoShape 18"/>
          <p:cNvCxnSpPr>
            <a:cxnSpLocks noChangeShapeType="1"/>
            <a:stCxn id="92184" idx="3"/>
            <a:endCxn id="92168" idx="3"/>
          </p:cNvCxnSpPr>
          <p:nvPr/>
        </p:nvCxnSpPr>
        <p:spPr bwMode="auto">
          <a:xfrm flipV="1">
            <a:off x="2590800" y="5802313"/>
            <a:ext cx="81597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5376863" y="4559300"/>
            <a:ext cx="620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5413375" y="571817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add 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2284413" y="4633913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sub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8437563" y="4473575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sub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762000" y="55753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Starting State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6362700" y="3060700"/>
            <a:ext cx="255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“dummy instruction”</a:t>
            </a:r>
          </a:p>
          <a:p>
            <a:pPr algn="l"/>
            <a:r>
              <a:rPr lang="en-US" sz="2000">
                <a:solidFill>
                  <a:srgbClr val="CC0000"/>
                </a:solidFill>
              </a:rPr>
              <a:t>to force FSM transition</a:t>
            </a:r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H="1">
            <a:off x="5934075" y="3397250"/>
            <a:ext cx="428625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5" grpId="0"/>
      <p:bldP spid="921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0065-1435-4C99-A52B-3153A35379FE}" type="slidenum">
              <a:rPr lang="en-AU"/>
              <a:pPr/>
              <a:t>13</a:t>
            </a:fld>
            <a:endParaRPr lang="en-AU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3188"/>
            <a:ext cx="7772400" cy="944562"/>
          </a:xfrm>
        </p:spPr>
        <p:txBody>
          <a:bodyPr/>
          <a:lstStyle/>
          <a:p>
            <a:r>
              <a:rPr lang="en-US"/>
              <a:t>Obfuscated Java Bytecode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2378075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    iconst_0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    istore_2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3    iload_1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4    istore_1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5    if_icmpne Label3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6   Label1: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7    irem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8    iload_2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9    iload_1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10  iload_1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11 Label4: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12  goto Label2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13  iadd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14  istore_2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292475" y="1524000"/>
            <a:ext cx="2408238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15   bipush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16   bipush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17   iload_1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18   pop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19 Label2: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20   iinc 1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21   bipush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22   goto Label4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23 Label3: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24   iconst_1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25   iload_0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26   if_icmple Label1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27   iadd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28   ireturn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5700713" y="1047750"/>
            <a:ext cx="3154362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65125" indent="-365125" algn="l">
              <a:spcBef>
                <a:spcPct val="50000"/>
              </a:spcBef>
              <a:buFontTx/>
              <a:buChar char="•"/>
            </a:pPr>
            <a:r>
              <a:rPr lang="en-US"/>
              <a:t>The translating FSM has 8 states, one for each opcode it translates:  {goto, if_icmpne, iload_1, iconst_1, iconst_2, iadd, iload_2, irem}</a:t>
            </a:r>
          </a:p>
          <a:p>
            <a:pPr marL="365125" indent="-365125" algn="l">
              <a:spcBef>
                <a:spcPct val="50000"/>
              </a:spcBef>
              <a:buFontTx/>
              <a:buChar char="•"/>
            </a:pPr>
            <a:r>
              <a:rPr lang="en-US"/>
              <a:t>Could you de-obfuscate this?</a:t>
            </a:r>
          </a:p>
          <a:p>
            <a:pPr marL="365125" indent="-365125" algn="l">
              <a:spcBef>
                <a:spcPct val="50000"/>
              </a:spcBef>
              <a:buFontTx/>
              <a:buChar char="•"/>
            </a:pPr>
            <a:r>
              <a:rPr lang="en-US"/>
              <a:t>Could you develop a “class attack”?  Note: each CPU has a different FSM.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D356-ED96-4D1E-96C4-3FE0F2D947DE}" type="slidenum">
              <a:rPr lang="en-AU"/>
              <a:pPr/>
              <a:t>14</a:t>
            </a:fld>
            <a:endParaRPr lang="en-AU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en-US"/>
              <a:t>Security Analysis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989888" cy="4970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Tampering: an attacker should not be able to modify the obfuscated code.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CC0000"/>
                </a:solidFill>
              </a:rPr>
              <a:t>Level 1 Attack</a:t>
            </a:r>
            <a:r>
              <a:rPr lang="en-US"/>
              <a:t>: an attacker makes a desired change in program behaviour with a small number of localized changes to representation and semantics, </a:t>
            </a:r>
            <a:r>
              <a:rPr lang="en-US" i="1"/>
              <a:t>i.e.</a:t>
            </a:r>
            <a:r>
              <a:rPr lang="en-US"/>
              <a:t> changing “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if (licensed) goto L</a:t>
            </a:r>
            <a:r>
              <a:rPr lang="en-US"/>
              <a:t>” into “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goto L</a:t>
            </a:r>
            <a:r>
              <a:rPr lang="en-US"/>
              <a:t>”.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CC0000"/>
                </a:solidFill>
              </a:rPr>
              <a:t>Level 2 Attack</a:t>
            </a:r>
            <a:r>
              <a:rPr lang="en-US"/>
              <a:t>: an attacker makes a large change in program representation, i.e. by decompiling and recompiling.  This may obliterate a watermark, and it will facilitate other attacks.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05D7-CAB6-4430-A94B-1871D7F45194}" type="slidenum">
              <a:rPr lang="en-AU"/>
              <a:pPr/>
              <a:t>15</a:t>
            </a:fld>
            <a:endParaRPr lang="en-A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en-US"/>
              <a:t>Prohibited Actions (cont.)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Reverse Engineering: an attacker should not be able to modify or re-use substantial portions (constants, objects, loops, functions) of an obfuscated code.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Level 3 Attack</a:t>
            </a:r>
            <a:r>
              <a:rPr lang="en-US" sz="2400"/>
              <a:t>: an attacker makes large-scale changes in program behaviour, for example by de-obfuscating a decryption key to produce a “cracked” program.</a:t>
            </a:r>
          </a:p>
          <a:p>
            <a:pPr>
              <a:lnSpc>
                <a:spcPct val="90000"/>
              </a:lnSpc>
            </a:pPr>
            <a:r>
              <a:rPr lang="en-US" sz="2800"/>
              <a:t>Automated De-obfuscation: “class attack”.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Level 4 Attack</a:t>
            </a:r>
            <a:r>
              <a:rPr lang="en-US" sz="2400"/>
              <a:t>: an attacker makes large-scale changes to the behaviour of a large number of obfuscated programs, for example by publishing a cracking tool suitable for use by script-kiddies.</a:t>
            </a:r>
            <a:endParaRPr lang="en-US" sz="24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6F24-6198-4198-AE70-8C4D74976041}" type="slidenum">
              <a:rPr lang="en-AU"/>
              <a:pPr/>
              <a:t>16</a:t>
            </a:fld>
            <a:endParaRPr lang="en-AU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9538"/>
            <a:ext cx="7772400" cy="1143000"/>
          </a:xfrm>
        </p:spPr>
        <p:txBody>
          <a:bodyPr/>
          <a:lstStyle/>
          <a:p>
            <a:r>
              <a:rPr lang="en-US"/>
              <a:t>3-D Threat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2538"/>
            <a:ext cx="7772400" cy="4916487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An adversary might have relevant </a:t>
            </a:r>
            <a:r>
              <a:rPr lang="en-US">
                <a:solidFill>
                  <a:srgbClr val="CC0000"/>
                </a:solidFill>
              </a:rPr>
              <a:t>knowledge</a:t>
            </a:r>
            <a:r>
              <a:rPr lang="en-US"/>
              <a:t> &amp; tools;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An adversary might have relevant powers of </a:t>
            </a:r>
            <a:r>
              <a:rPr lang="en-US">
                <a:solidFill>
                  <a:srgbClr val="CC0000"/>
                </a:solidFill>
              </a:rPr>
              <a:t>observation</a:t>
            </a:r>
            <a:r>
              <a:rPr lang="en-US"/>
              <a:t>;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An adversary might have relevant </a:t>
            </a:r>
            <a:r>
              <a:rPr lang="en-US">
                <a:solidFill>
                  <a:srgbClr val="CC0000"/>
                </a:solidFill>
              </a:rPr>
              <a:t>control</a:t>
            </a:r>
            <a:r>
              <a:rPr lang="en-US"/>
              <a:t> powers (</a:t>
            </a:r>
            <a:r>
              <a:rPr lang="en-US" i="1"/>
              <a:t>i.e. </a:t>
            </a:r>
            <a:r>
              <a:rPr lang="en-US"/>
              <a:t>causing the CPU to fetch and execute arbitrary codes).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rgbClr val="CC0000"/>
                </a:solidFill>
              </a:rPr>
              <a:t>Goal</a:t>
            </a:r>
            <a:r>
              <a:rPr lang="en-US"/>
              <a:t> of security analysis: what adversarial powers enable a level-</a:t>
            </a:r>
            <a:r>
              <a:rPr lang="en-US" i="1"/>
              <a:t>k</a:t>
            </a:r>
            <a:r>
              <a:rPr lang="en-US"/>
              <a:t> attack?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2AA-7A25-476F-8DE8-75F3125E9BFF}" type="slidenum">
              <a:rPr lang="en-AU"/>
              <a:pPr/>
              <a:t>17</a:t>
            </a:fld>
            <a:endParaRPr lang="en-AU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9700"/>
            <a:ext cx="7772400" cy="898525"/>
          </a:xfrm>
        </p:spPr>
        <p:txBody>
          <a:bodyPr/>
          <a:lstStyle/>
          <a:p>
            <a:r>
              <a:rPr lang="en-US"/>
              <a:t>A. Knowledge and Tools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038225"/>
            <a:ext cx="8429625" cy="5478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Level A0: adversary has an obfuscated code X’ and a computer system with a FSM that correctly translates and executes X’.</a:t>
            </a:r>
          </a:p>
          <a:p>
            <a:pPr>
              <a:lnSpc>
                <a:spcPct val="80000"/>
              </a:lnSpc>
            </a:pPr>
            <a:r>
              <a:rPr lang="en-US" sz="2400"/>
              <a:t>Level A1: adversary attended this seminar.</a:t>
            </a:r>
          </a:p>
          <a:p>
            <a:pPr>
              <a:lnSpc>
                <a:spcPct val="80000"/>
              </a:lnSpc>
            </a:pPr>
            <a:r>
              <a:rPr lang="en-US" sz="2400"/>
              <a:t>Level A2: adversary knows how to use a debugger with a breakpoint facility.</a:t>
            </a:r>
          </a:p>
          <a:p>
            <a:pPr>
              <a:lnSpc>
                <a:spcPct val="80000"/>
              </a:lnSpc>
            </a:pPr>
            <a:r>
              <a:rPr lang="en-US" sz="2400"/>
              <a:t>Level A3: adversary has tracing software that collects sequences of de-obfuscated instruction executions, correlated with sequences of obfuscated instructions; and adversary can do elementary statistical computations on these traces.</a:t>
            </a:r>
          </a:p>
          <a:p>
            <a:pPr>
              <a:lnSpc>
                <a:spcPct val="80000"/>
              </a:lnSpc>
            </a:pPr>
            <a:r>
              <a:rPr lang="en-US" sz="2400"/>
              <a:t>Level A4: adversary has an implementation of every FSM F</a:t>
            </a:r>
            <a:r>
              <a:rPr lang="en-US" sz="2400" i="1" baseline="-25000"/>
              <a:t>k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), obfuscator F</a:t>
            </a:r>
            <a:r>
              <a:rPr lang="en-US" sz="2400" i="1" baseline="-25000"/>
              <a:t>k</a:t>
            </a:r>
            <a:r>
              <a:rPr lang="en-US" sz="2400" baseline="30000"/>
              <a:t>-1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), and an efficient way to derive obfuscation key </a:t>
            </a:r>
            <a:r>
              <a:rPr lang="en-US" sz="2400" i="1"/>
              <a:t>k </a:t>
            </a:r>
            <a:r>
              <a:rPr lang="en-US" sz="2400"/>
              <a:t>from X’.</a:t>
            </a:r>
          </a:p>
          <a:p>
            <a:pPr>
              <a:lnSpc>
                <a:spcPct val="80000"/>
              </a:lnSpc>
              <a:buFont typeface="Wingdings" pitchFamily="2" charset="2"/>
              <a:buChar char="F"/>
            </a:pPr>
            <a:r>
              <a:rPr lang="en-US" sz="2400">
                <a:solidFill>
                  <a:srgbClr val="CC0000"/>
                </a:solidFill>
              </a:rPr>
              <a:t>Our framework seems secure against level-A1 adversaries.</a:t>
            </a:r>
          </a:p>
          <a:p>
            <a:pPr>
              <a:lnSpc>
                <a:spcPct val="80000"/>
              </a:lnSpc>
              <a:buFont typeface="Wingdings" pitchFamily="2" charset="2"/>
              <a:buChar char="F"/>
            </a:pPr>
            <a:r>
              <a:rPr lang="en-US" sz="2400">
                <a:solidFill>
                  <a:srgbClr val="CC0000"/>
                </a:solidFill>
              </a:rPr>
              <a:t>Level-A2 adversaries with sufficient motivation (and a debugger) will eventually progress to Level-A3 and then Level-A4 (which enables a level-4 “class attack”).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368F-F322-4A03-A324-E1858EF90913}" type="slidenum">
              <a:rPr lang="en-AU"/>
              <a:pPr/>
              <a:t>18</a:t>
            </a:fld>
            <a:endParaRPr lang="en-AU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375"/>
            <a:ext cx="7772400" cy="960438"/>
          </a:xfrm>
        </p:spPr>
        <p:txBody>
          <a:bodyPr/>
          <a:lstStyle/>
          <a:p>
            <a:r>
              <a:rPr lang="en-US"/>
              <a:t>B.  Observations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0275"/>
            <a:ext cx="8458200" cy="5441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Level-B0 observation: run X’ on a computer, observe output.</a:t>
            </a:r>
          </a:p>
          <a:p>
            <a:pPr>
              <a:lnSpc>
                <a:spcPct val="80000"/>
              </a:lnSpc>
            </a:pPr>
            <a:r>
              <a:rPr lang="en-US" sz="2400"/>
              <a:t>Level-B1 observation: given X’’ and an input I, determine whether  X’’(I) differs from X’(I) in its I/O behaviour.</a:t>
            </a:r>
          </a:p>
          <a:p>
            <a:pPr>
              <a:lnSpc>
                <a:spcPct val="80000"/>
              </a:lnSpc>
            </a:pPr>
            <a:r>
              <a:rPr lang="en-US" sz="2400"/>
              <a:t>Level-B2 observation: record a few opcodes and operands before and after FSM translation.  (Use level-A2 tool.)</a:t>
            </a:r>
          </a:p>
          <a:p>
            <a:pPr>
              <a:lnSpc>
                <a:spcPct val="80000"/>
              </a:lnSpc>
            </a:pPr>
            <a:r>
              <a:rPr lang="en-US" sz="2400"/>
              <a:t>Level-B3 observation: record a complete trace of de-obfuscated instructions from a run of P’</a:t>
            </a:r>
          </a:p>
          <a:p>
            <a:pPr>
              <a:lnSpc>
                <a:spcPct val="80000"/>
              </a:lnSpc>
            </a:pPr>
            <a:r>
              <a:rPr lang="en-US" sz="2400"/>
              <a:t>Level-B4 observation: determine the index </a:t>
            </a:r>
            <a:r>
              <a:rPr lang="en-US" sz="2400" i="1"/>
              <a:t>x </a:t>
            </a:r>
            <a:r>
              <a:rPr lang="en-US" sz="2400"/>
              <a:t>of a FSM which could produce a given trace from a run of P’</a:t>
            </a:r>
          </a:p>
          <a:p>
            <a:pPr>
              <a:lnSpc>
                <a:spcPct val="80000"/>
              </a:lnSpc>
              <a:buFont typeface="Wingdings" pitchFamily="2" charset="2"/>
              <a:buChar char="F"/>
            </a:pPr>
            <a:r>
              <a:rPr lang="en-US" sz="2400">
                <a:solidFill>
                  <a:srgbClr val="CC0000"/>
                </a:solidFill>
              </a:rPr>
              <a:t>We estimate that O(</a:t>
            </a:r>
            <a:r>
              <a:rPr lang="en-US" sz="2400" i="1">
                <a:solidFill>
                  <a:srgbClr val="CC0000"/>
                </a:solidFill>
              </a:rPr>
              <a:t>n</a:t>
            </a:r>
            <a:r>
              <a:rPr lang="en-US" sz="2400" baseline="30000">
                <a:solidFill>
                  <a:srgbClr val="CC0000"/>
                </a:solidFill>
              </a:rPr>
              <a:t>2</a:t>
            </a:r>
            <a:r>
              <a:rPr lang="en-US" sz="2400">
                <a:solidFill>
                  <a:srgbClr val="CC0000"/>
                </a:solidFill>
              </a:rPr>
              <a:t>) level-B2 observations are enough to promote a level-A2 adversary to level-A3, for FSMs with </a:t>
            </a:r>
            <a:r>
              <a:rPr lang="en-US" sz="2400" i="1">
                <a:solidFill>
                  <a:srgbClr val="CC0000"/>
                </a:solidFill>
              </a:rPr>
              <a:t>n</a:t>
            </a:r>
            <a:r>
              <a:rPr lang="en-US" sz="2400">
                <a:solidFill>
                  <a:srgbClr val="CC0000"/>
                </a:solidFill>
              </a:rPr>
              <a:t> states.  (The adversary could look for commonly-repeated patterns immediately before branches; these are likely to be “dummy sequences”.  Branches may be recognized by their characteristic operand values.)</a:t>
            </a:r>
          </a:p>
          <a:p>
            <a:pPr>
              <a:lnSpc>
                <a:spcPct val="80000"/>
              </a:lnSpc>
              <a:buFont typeface="Wingdings" pitchFamily="2" charset="2"/>
              <a:buChar char="F"/>
            </a:pPr>
            <a:r>
              <a:rPr lang="en-US" sz="2400">
                <a:solidFill>
                  <a:srgbClr val="CC0000"/>
                </a:solidFill>
              </a:rPr>
              <a:t>Level-B4 requires great cryptographic skill or level-C2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CE5-9D6D-4FA4-81A9-07CBAD06E4AC}" type="slidenum">
              <a:rPr lang="en-AU"/>
              <a:pPr/>
              <a:t>19</a:t>
            </a:fld>
            <a:endParaRPr lang="en-AU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892175"/>
          </a:xfrm>
        </p:spPr>
        <p:txBody>
          <a:bodyPr/>
          <a:lstStyle/>
          <a:p>
            <a:r>
              <a:rPr lang="en-US"/>
              <a:t>C. Control Steps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0275"/>
            <a:ext cx="7772400" cy="5165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Level-C0 control: keyboard and mouse inputs for a program run.</a:t>
            </a:r>
          </a:p>
          <a:p>
            <a:pPr>
              <a:lnSpc>
                <a:spcPct val="80000"/>
              </a:lnSpc>
            </a:pPr>
            <a:r>
              <a:rPr lang="en-US" sz="2400"/>
              <a:t>Level-C1 control: adversary makes arbitrary changes to the executable P’, then runs the resulting P’’</a:t>
            </a:r>
          </a:p>
          <a:p>
            <a:pPr>
              <a:lnSpc>
                <a:spcPct val="80000"/>
              </a:lnSpc>
            </a:pPr>
            <a:r>
              <a:rPr lang="en-US" sz="2400"/>
              <a:t>Level-C2 control: adversary injects a few (arbitrarily chosen) opcodes into the fetch unit of the CPU after it reaches an execution  breakpoint that is chosen by the adversary.  (Use level-A2 tool: debugger.) </a:t>
            </a:r>
          </a:p>
          <a:p>
            <a:pPr>
              <a:lnSpc>
                <a:spcPct val="80000"/>
              </a:lnSpc>
            </a:pPr>
            <a:r>
              <a:rPr lang="en-US" sz="2400"/>
              <a:t>Level-C3 control: Adversary restarts the FSM, then injects arbitrary inputs into the fetch unit at full execution bandwidth.</a:t>
            </a:r>
          </a:p>
          <a:p>
            <a:pPr>
              <a:lnSpc>
                <a:spcPct val="80000"/>
              </a:lnSpc>
            </a:pPr>
            <a:r>
              <a:rPr lang="en-US" sz="2400"/>
              <a:t>Level-C4 control: Adversary can inject arbitrary inputs into software implementations of FSM F(</a:t>
            </a:r>
            <a:r>
              <a:rPr lang="en-US" sz="2400" i="1"/>
              <a:t>x</a:t>
            </a:r>
            <a:r>
              <a:rPr lang="en-US" sz="2400"/>
              <a:t>) and obfuscator F</a:t>
            </a:r>
            <a:r>
              <a:rPr lang="en-US" sz="2400" baseline="30000"/>
              <a:t>-1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for all </a:t>
            </a:r>
            <a:r>
              <a:rPr lang="en-US" sz="2400" i="1"/>
              <a:t>x.</a:t>
            </a:r>
          </a:p>
          <a:p>
            <a:pPr>
              <a:lnSpc>
                <a:spcPct val="80000"/>
              </a:lnSpc>
              <a:buFont typeface="Wingdings" pitchFamily="2" charset="2"/>
              <a:buChar char="F"/>
            </a:pPr>
            <a:r>
              <a:rPr lang="en-US" sz="2400">
                <a:solidFill>
                  <a:srgbClr val="CC0000"/>
                </a:solidFill>
              </a:rPr>
              <a:t>Level-C2 adversaries will eventually reach Levels C3 and then C4.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2E2-B0F2-42AF-969D-71C9F2FB9C60}" type="slidenum">
              <a:rPr lang="en-AU"/>
              <a:pPr/>
              <a:t>2</a:t>
            </a:fld>
            <a:endParaRPr lang="en-AU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34988"/>
            <a:ext cx="7772400" cy="838200"/>
          </a:xfrm>
        </p:spPr>
        <p:txBody>
          <a:bodyPr/>
          <a:lstStyle/>
          <a:p>
            <a:r>
              <a:rPr lang="en-US"/>
              <a:t>What Secrets are in Software?</a:t>
            </a:r>
            <a:endParaRPr lang="en-A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28763"/>
            <a:ext cx="8053387" cy="4310062"/>
          </a:xfrm>
        </p:spPr>
        <p:txBody>
          <a:bodyPr/>
          <a:lstStyle/>
          <a:p>
            <a:r>
              <a:rPr lang="en-US" sz="2800">
                <a:solidFill>
                  <a:srgbClr val="CC0000"/>
                </a:solidFill>
              </a:rPr>
              <a:t>Source Code, Algorithms: </a:t>
            </a:r>
            <a:r>
              <a:rPr lang="en-US" sz="2800"/>
              <a:t>competitors might provide similar functionality at less R&amp;D cost.</a:t>
            </a:r>
          </a:p>
          <a:p>
            <a:r>
              <a:rPr lang="en-US" sz="2800">
                <a:solidFill>
                  <a:srgbClr val="CC0000"/>
                </a:solidFill>
              </a:rPr>
              <a:t>Constants: </a:t>
            </a:r>
            <a:r>
              <a:rPr lang="en-US" sz="2800"/>
              <a:t>pirates might exploit knowledge of a decryption key or other compact secret.</a:t>
            </a:r>
          </a:p>
          <a:p>
            <a:r>
              <a:rPr lang="en-US" sz="2800">
                <a:solidFill>
                  <a:srgbClr val="CC0000"/>
                </a:solidFill>
              </a:rPr>
              <a:t>Internal function points:</a:t>
            </a:r>
            <a:r>
              <a:rPr lang="en-US" sz="2800"/>
              <a:t> pirates might tamper with critical code </a:t>
            </a:r>
            <a:r>
              <a:rPr lang="en-US" sz="2800" i="1"/>
              <a:t>e.g.</a:t>
            </a:r>
            <a:r>
              <a:rPr lang="en-US" sz="2800"/>
              <a:t> </a:t>
            </a:r>
            <a:r>
              <a:rPr lang="en-US" sz="2400">
                <a:latin typeface="Courier New" pitchFamily="49" charset="0"/>
              </a:rPr>
              <a:t>if ( not licensed ) exit( )</a:t>
            </a:r>
            <a:r>
              <a:rPr lang="en-US" sz="2800"/>
              <a:t>.</a:t>
            </a:r>
          </a:p>
          <a:p>
            <a:r>
              <a:rPr lang="en-US" sz="2800">
                <a:solidFill>
                  <a:srgbClr val="CC0000"/>
                </a:solidFill>
              </a:rPr>
              <a:t>External interfaces: </a:t>
            </a:r>
            <a:r>
              <a:rPr lang="en-US" sz="2800"/>
              <a:t>competitors might exploit a “service entrance”; attackers might create a “backdoor”.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4C25-C50E-45E7-9F78-1A4452199FF8}" type="slidenum">
              <a:rPr lang="en-AU"/>
              <a:pPr/>
              <a:t>20</a:t>
            </a:fld>
            <a:endParaRPr lang="en-AU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/>
              <a:t>Summary and Discussion</a:t>
            </a:r>
            <a:endParaRPr lang="en-A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181100"/>
            <a:ext cx="8456613" cy="4551363"/>
          </a:xfrm>
        </p:spPr>
        <p:txBody>
          <a:bodyPr/>
          <a:lstStyle/>
          <a:p>
            <a:r>
              <a:rPr lang="en-US"/>
              <a:t>New framework for obfuscated interpretation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Faster and cheaper</a:t>
            </a:r>
            <a:r>
              <a:rPr lang="en-US"/>
              <a:t> than encryption schemes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Secure</a:t>
            </a:r>
            <a:r>
              <a:rPr lang="en-US"/>
              <a:t>, unless an attacker is able to </a:t>
            </a:r>
            <a:r>
              <a:rPr lang="en-US">
                <a:solidFill>
                  <a:srgbClr val="CC0000"/>
                </a:solidFill>
              </a:rPr>
              <a:t>observe and control</a:t>
            </a:r>
            <a:r>
              <a:rPr lang="en-US"/>
              <a:t> the FSM using a debugger (= a level-2 adversary).</a:t>
            </a:r>
          </a:p>
          <a:p>
            <a:pPr lvl="1"/>
            <a:r>
              <a:rPr lang="en-US"/>
              <a:t>We are still trying to develop an obfuscation-by-translation scheme that can be cracked only by a cryptographer who is also expert in compiler technology (= a level-4 adversary).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D61D-5603-4542-AA43-DA6ED3999010}" type="slidenum">
              <a:rPr lang="en-AU"/>
              <a:pPr/>
              <a:t>21</a:t>
            </a:fld>
            <a:endParaRPr lang="en-AU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73138"/>
            <a:ext cx="8153400" cy="5122862"/>
          </a:xfrm>
        </p:spPr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Prototype</a:t>
            </a:r>
            <a:r>
              <a:rPr lang="en-US"/>
              <a:t> implementation for Java bytecode.</a:t>
            </a:r>
          </a:p>
          <a:p>
            <a:r>
              <a:rPr lang="en-US">
                <a:solidFill>
                  <a:srgbClr val="CC0000"/>
                </a:solidFill>
              </a:rPr>
              <a:t>Dummy insertions</a:t>
            </a:r>
            <a:r>
              <a:rPr lang="en-US"/>
              <a:t> need not occur immediately before branches.</a:t>
            </a:r>
          </a:p>
          <a:p>
            <a:pPr lvl="1"/>
            <a:r>
              <a:rPr lang="en-US"/>
              <a:t>When translating a basic block, we will randomly choose among the efficiently-executable synonyms that end in the desired state.</a:t>
            </a:r>
          </a:p>
          <a:p>
            <a:pPr lvl="1"/>
            <a:r>
              <a:rPr lang="en-US"/>
              <a:t>This is the usual process of code optimization, plus randomization and a side-constraint.</a:t>
            </a:r>
          </a:p>
          <a:p>
            <a:r>
              <a:rPr lang="en-US">
                <a:solidFill>
                  <a:srgbClr val="CC0000"/>
                </a:solidFill>
              </a:rPr>
              <a:t>Operand</a:t>
            </a:r>
            <a:r>
              <a:rPr lang="en-US"/>
              <a:t> obfuscation!!</a:t>
            </a:r>
          </a:p>
          <a:p>
            <a:pPr lvl="1"/>
            <a:r>
              <a:rPr lang="en-US"/>
              <a:t>Operand values leak information about opcodes.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677B-8F03-4E8D-A156-917EDD969638}" type="slidenum">
              <a:rPr lang="en-AU"/>
              <a:pPr/>
              <a:t>3</a:t>
            </a:fld>
            <a:endParaRPr lang="en-AU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85800" y="1652588"/>
            <a:ext cx="4608513" cy="4176712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348343" y="260350"/>
            <a:ext cx="8609919" cy="1143000"/>
          </a:xfrm>
        </p:spPr>
        <p:txBody>
          <a:bodyPr/>
          <a:lstStyle/>
          <a:p>
            <a:r>
              <a:rPr lang="en-US" sz="4000" dirty="0"/>
              <a:t>Security Boundary for </a:t>
            </a:r>
            <a:r>
              <a:rPr lang="en-US" sz="4000" dirty="0" smtClean="0"/>
              <a:t>Obfuscated Code</a:t>
            </a:r>
            <a:endParaRPr lang="en-US" sz="4000" dirty="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174746" y="2716213"/>
            <a:ext cx="15103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Algorithm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755650" y="32845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971550" y="34274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Function Points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403350" y="505777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Keys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929818" y="4221840"/>
            <a:ext cx="2244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Interface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971550" y="1963738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 code </a:t>
            </a:r>
            <a:r>
              <a:rPr lang="en-US" dirty="0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5716588" y="1609725"/>
            <a:ext cx="3241675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2563" indent="-182563" algn="l"/>
            <a:r>
              <a:rPr lang="en-US" dirty="0" smtClean="0"/>
              <a:t>Obfuscated code </a:t>
            </a:r>
            <a:r>
              <a:rPr lang="en-US" dirty="0" smtClean="0">
                <a:solidFill>
                  <a:srgbClr val="CC0000"/>
                </a:solidFill>
              </a:rPr>
              <a:t>O(X)</a:t>
            </a:r>
            <a:endParaRPr lang="en-US" dirty="0">
              <a:solidFill>
                <a:srgbClr val="CC0000"/>
              </a:solidFill>
            </a:endParaRPr>
          </a:p>
          <a:p>
            <a:pPr marL="182563" indent="-182563" algn="l">
              <a:buFontTx/>
              <a:buChar char="•"/>
            </a:pPr>
            <a:r>
              <a:rPr lang="en-US" dirty="0"/>
              <a:t>Same </a:t>
            </a:r>
            <a:r>
              <a:rPr lang="en-US" dirty="0" err="1"/>
              <a:t>behaviour</a:t>
            </a:r>
            <a:r>
              <a:rPr lang="en-US" dirty="0"/>
              <a:t> as </a:t>
            </a:r>
            <a:r>
              <a:rPr lang="en-US" dirty="0">
                <a:solidFill>
                  <a:srgbClr val="CC0000"/>
                </a:solidFill>
              </a:rPr>
              <a:t>X</a:t>
            </a:r>
          </a:p>
          <a:p>
            <a:pPr marL="182563" indent="-182563" algn="l">
              <a:buFontTx/>
              <a:buChar char="•"/>
            </a:pPr>
            <a:r>
              <a:rPr lang="en-US" dirty="0"/>
              <a:t>Released to attackers who want to know secrets: source code </a:t>
            </a:r>
            <a:r>
              <a:rPr lang="en-US" dirty="0">
                <a:solidFill>
                  <a:srgbClr val="CC0000"/>
                </a:solidFill>
              </a:rPr>
              <a:t>P</a:t>
            </a:r>
            <a:r>
              <a:rPr lang="en-US" dirty="0"/>
              <a:t>, algorithm, </a:t>
            </a:r>
            <a:r>
              <a:rPr lang="en-US" dirty="0" err="1"/>
              <a:t>unobfuscated</a:t>
            </a:r>
            <a:r>
              <a:rPr lang="en-US" dirty="0"/>
              <a:t> </a:t>
            </a:r>
            <a:r>
              <a:rPr lang="en-US" dirty="0">
                <a:solidFill>
                  <a:srgbClr val="CC0000"/>
                </a:solidFill>
              </a:rPr>
              <a:t>X</a:t>
            </a:r>
            <a:r>
              <a:rPr lang="en-US" dirty="0"/>
              <a:t>, function points, …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419475" y="4437063"/>
            <a:ext cx="15478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CC0000"/>
                </a:solidFill>
              </a:rPr>
              <a:t>Obfuscator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276600" y="36195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Executable </a:t>
            </a:r>
            <a:r>
              <a:rPr lang="en-US">
                <a:solidFill>
                  <a:srgbClr val="CC0000"/>
                </a:solidFill>
              </a:rPr>
              <a:t>X</a:t>
            </a:r>
          </a:p>
        </p:txBody>
      </p:sp>
      <p:pic>
        <p:nvPicPr>
          <p:cNvPr id="119821" name="Picture 13" descr="pd0qqj2k[1]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19938" y="5360988"/>
            <a:ext cx="931862" cy="1082675"/>
          </a:xfrm>
          <a:noFill/>
          <a:ln/>
        </p:spPr>
      </p:pic>
      <p:cxnSp>
        <p:nvCxnSpPr>
          <p:cNvPr id="119822" name="AutoShape 14"/>
          <p:cNvCxnSpPr>
            <a:cxnSpLocks noChangeShapeType="1"/>
            <a:stCxn id="119819" idx="3"/>
            <a:endCxn id="119818" idx="1"/>
          </p:cNvCxnSpPr>
          <p:nvPr/>
        </p:nvCxnSpPr>
        <p:spPr bwMode="auto">
          <a:xfrm flipV="1">
            <a:off x="4967288" y="3121025"/>
            <a:ext cx="749300" cy="154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3" name="AutoShape 15"/>
          <p:cNvCxnSpPr>
            <a:cxnSpLocks noChangeShapeType="1"/>
            <a:stCxn id="119817" idx="3"/>
          </p:cNvCxnSpPr>
          <p:nvPr/>
        </p:nvCxnSpPr>
        <p:spPr bwMode="auto">
          <a:xfrm>
            <a:off x="2898775" y="2192338"/>
            <a:ext cx="1289050" cy="536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3516313" y="2728913"/>
            <a:ext cx="1343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Compiler</a:t>
            </a:r>
          </a:p>
        </p:txBody>
      </p:sp>
      <p:cxnSp>
        <p:nvCxnSpPr>
          <p:cNvPr id="119825" name="AutoShape 17"/>
          <p:cNvCxnSpPr>
            <a:cxnSpLocks noChangeShapeType="1"/>
            <a:stCxn id="119824" idx="2"/>
            <a:endCxn id="119820" idx="0"/>
          </p:cNvCxnSpPr>
          <p:nvPr/>
        </p:nvCxnSpPr>
        <p:spPr bwMode="auto">
          <a:xfrm>
            <a:off x="4187825" y="3195638"/>
            <a:ext cx="4763" cy="423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6" name="AutoShape 18"/>
          <p:cNvCxnSpPr>
            <a:cxnSpLocks noChangeShapeType="1"/>
            <a:stCxn id="119820" idx="2"/>
            <a:endCxn id="119819" idx="0"/>
          </p:cNvCxnSpPr>
          <p:nvPr/>
        </p:nvCxnSpPr>
        <p:spPr bwMode="auto">
          <a:xfrm>
            <a:off x="4192588" y="4076700"/>
            <a:ext cx="1587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7" name="AutoShape 19"/>
          <p:cNvCxnSpPr>
            <a:cxnSpLocks noChangeShapeType="1"/>
            <a:stCxn id="119815" idx="3"/>
            <a:endCxn id="119819" idx="1"/>
          </p:cNvCxnSpPr>
          <p:nvPr/>
        </p:nvCxnSpPr>
        <p:spPr bwMode="auto">
          <a:xfrm flipV="1">
            <a:off x="3132138" y="4670426"/>
            <a:ext cx="287337" cy="6159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5868988" y="5048250"/>
            <a:ext cx="10080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CPU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5970586" y="5892432"/>
            <a:ext cx="817562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GUI</a:t>
            </a:r>
          </a:p>
        </p:txBody>
      </p:sp>
      <p:cxnSp>
        <p:nvCxnSpPr>
          <p:cNvPr id="119831" name="AutoShape 23"/>
          <p:cNvCxnSpPr>
            <a:cxnSpLocks noChangeShapeType="1"/>
            <a:stCxn id="119818" idx="2"/>
            <a:endCxn id="119821" idx="0"/>
          </p:cNvCxnSpPr>
          <p:nvPr/>
        </p:nvCxnSpPr>
        <p:spPr bwMode="auto">
          <a:xfrm rot="16200000" flipH="1">
            <a:off x="7097316" y="4872434"/>
            <a:ext cx="728663" cy="2484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33" name="AutoShape 25"/>
          <p:cNvCxnSpPr>
            <a:cxnSpLocks noChangeShapeType="1"/>
            <a:stCxn id="119828" idx="2"/>
            <a:endCxn id="119830" idx="0"/>
          </p:cNvCxnSpPr>
          <p:nvPr/>
        </p:nvCxnSpPr>
        <p:spPr bwMode="auto">
          <a:xfrm rot="16200000" flipH="1">
            <a:off x="6187465" y="5700529"/>
            <a:ext cx="377457" cy="63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AutoShape 17"/>
          <p:cNvCxnSpPr>
            <a:cxnSpLocks noChangeShapeType="1"/>
            <a:stCxn id="119812" idx="0"/>
            <a:endCxn id="119817" idx="2"/>
          </p:cNvCxnSpPr>
          <p:nvPr/>
        </p:nvCxnSpPr>
        <p:spPr bwMode="auto">
          <a:xfrm rot="5400000" flipH="1" flipV="1">
            <a:off x="1784916" y="2565966"/>
            <a:ext cx="295275" cy="52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119816" idx="0"/>
            <a:endCxn id="119814" idx="2"/>
          </p:cNvCxnSpPr>
          <p:nvPr/>
        </p:nvCxnSpPr>
        <p:spPr bwMode="auto">
          <a:xfrm rot="16200000" flipV="1">
            <a:off x="1883399" y="4053059"/>
            <a:ext cx="337227" cy="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Curved Connector 43"/>
          <p:cNvCxnSpPr>
            <a:stCxn id="119814" idx="1"/>
            <a:endCxn id="119817" idx="1"/>
          </p:cNvCxnSpPr>
          <p:nvPr/>
        </p:nvCxnSpPr>
        <p:spPr bwMode="auto">
          <a:xfrm rot="10800000">
            <a:off x="971550" y="2192339"/>
            <a:ext cx="1588" cy="14636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AutoShape 23"/>
          <p:cNvCxnSpPr>
            <a:cxnSpLocks noChangeShapeType="1"/>
            <a:endCxn id="119828" idx="3"/>
          </p:cNvCxnSpPr>
          <p:nvPr/>
        </p:nvCxnSpPr>
        <p:spPr bwMode="auto">
          <a:xfrm rot="16200000" flipV="1">
            <a:off x="6724650" y="5434013"/>
            <a:ext cx="547688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25"/>
          <p:cNvCxnSpPr>
            <a:cxnSpLocks noChangeShapeType="1"/>
            <a:stCxn id="119821" idx="1"/>
          </p:cNvCxnSpPr>
          <p:nvPr/>
        </p:nvCxnSpPr>
        <p:spPr bwMode="auto">
          <a:xfrm rot="10800000" flipV="1">
            <a:off x="6788148" y="5902325"/>
            <a:ext cx="331790" cy="1425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CDB-348A-4E4E-A257-1AA197E6D610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908050"/>
            <a:ext cx="5973763" cy="4321175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348343" y="38100"/>
            <a:ext cx="8544831" cy="869950"/>
          </a:xfrm>
        </p:spPr>
        <p:txBody>
          <a:bodyPr/>
          <a:lstStyle/>
          <a:p>
            <a:r>
              <a:rPr lang="en-US" sz="4000" dirty="0"/>
              <a:t>Security Boundary for </a:t>
            </a:r>
            <a:r>
              <a:rPr lang="en-US" sz="4000" dirty="0" smtClean="0"/>
              <a:t>Encrypted Code</a:t>
            </a:r>
            <a:endParaRPr lang="en-US" sz="4000" dirty="0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755650" y="2540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84513" y="1738313"/>
            <a:ext cx="1343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Compiler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7380288" y="2894013"/>
            <a:ext cx="1763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/>
            <a:r>
              <a:rPr lang="en-US" dirty="0">
                <a:solidFill>
                  <a:srgbClr val="CC0000"/>
                </a:solidFill>
              </a:rPr>
              <a:t>Encrypted </a:t>
            </a:r>
            <a:r>
              <a:rPr lang="en-US" dirty="0" smtClean="0">
                <a:solidFill>
                  <a:srgbClr val="CC0000"/>
                </a:solidFill>
              </a:rPr>
              <a:t>code </a:t>
            </a:r>
            <a:r>
              <a:rPr lang="en-US" dirty="0">
                <a:solidFill>
                  <a:srgbClr val="CC0000"/>
                </a:solidFill>
              </a:rPr>
              <a:t>E(X)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4662488" y="2205038"/>
            <a:ext cx="1393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Encrypter</a:t>
            </a: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4662488" y="125412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Executable X</a:t>
            </a:r>
          </a:p>
        </p:txBody>
      </p:sp>
      <p:pic>
        <p:nvPicPr>
          <p:cNvPr id="120845" name="Picture 13" descr="pd0qqj2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3999600"/>
            <a:ext cx="93186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7302500" y="5421768"/>
            <a:ext cx="759619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dirty="0" smtClean="0"/>
              <a:t>GUI</a:t>
            </a:r>
            <a:endParaRPr lang="en-US" i="1" dirty="0"/>
          </a:p>
        </p:txBody>
      </p:sp>
      <p:cxnSp>
        <p:nvCxnSpPr>
          <p:cNvPr id="120854" name="AutoShape 22"/>
          <p:cNvCxnSpPr>
            <a:cxnSpLocks noChangeShapeType="1"/>
            <a:stCxn id="120845" idx="1"/>
            <a:endCxn id="120855" idx="3"/>
          </p:cNvCxnSpPr>
          <p:nvPr/>
        </p:nvCxnSpPr>
        <p:spPr bwMode="auto">
          <a:xfrm rot="10800000">
            <a:off x="6084208" y="3722692"/>
            <a:ext cx="1511980" cy="8182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4672921" y="3489329"/>
            <a:ext cx="14112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Decrypter</a:t>
            </a:r>
            <a:endParaRPr lang="en-US" dirty="0"/>
          </a:p>
        </p:txBody>
      </p:sp>
      <p:cxnSp>
        <p:nvCxnSpPr>
          <p:cNvPr id="120856" name="AutoShape 24"/>
          <p:cNvCxnSpPr>
            <a:cxnSpLocks noChangeShapeType="1"/>
            <a:stCxn id="120843" idx="3"/>
            <a:endCxn id="120845" idx="0"/>
          </p:cNvCxnSpPr>
          <p:nvPr/>
        </p:nvCxnSpPr>
        <p:spPr bwMode="auto">
          <a:xfrm>
            <a:off x="6056313" y="2438401"/>
            <a:ext cx="2005806" cy="15611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7" name="AutoShape 25"/>
          <p:cNvCxnSpPr>
            <a:cxnSpLocks noChangeShapeType="1"/>
            <a:stCxn id="59" idx="3"/>
            <a:endCxn id="120843" idx="1"/>
          </p:cNvCxnSpPr>
          <p:nvPr/>
        </p:nvCxnSpPr>
        <p:spPr bwMode="auto">
          <a:xfrm flipV="1">
            <a:off x="3132138" y="2438401"/>
            <a:ext cx="1530350" cy="21222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8" name="AutoShape 26"/>
          <p:cNvCxnSpPr>
            <a:cxnSpLocks noChangeShapeType="1"/>
            <a:stCxn id="61" idx="3"/>
            <a:endCxn id="120841" idx="0"/>
          </p:cNvCxnSpPr>
          <p:nvPr/>
        </p:nvCxnSpPr>
        <p:spPr bwMode="auto">
          <a:xfrm>
            <a:off x="2898775" y="1466638"/>
            <a:ext cx="857251" cy="27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9" name="AutoShape 27"/>
          <p:cNvCxnSpPr>
            <a:cxnSpLocks noChangeShapeType="1"/>
            <a:stCxn id="120841" idx="3"/>
            <a:endCxn id="120844" idx="1"/>
          </p:cNvCxnSpPr>
          <p:nvPr/>
        </p:nvCxnSpPr>
        <p:spPr bwMode="auto">
          <a:xfrm flipV="1">
            <a:off x="4427538" y="1482725"/>
            <a:ext cx="234950" cy="488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60" name="AutoShape 28"/>
          <p:cNvCxnSpPr>
            <a:cxnSpLocks noChangeShapeType="1"/>
            <a:stCxn id="120844" idx="2"/>
            <a:endCxn id="120843" idx="0"/>
          </p:cNvCxnSpPr>
          <p:nvPr/>
        </p:nvCxnSpPr>
        <p:spPr bwMode="auto">
          <a:xfrm flipH="1">
            <a:off x="5359400" y="1711325"/>
            <a:ext cx="219075" cy="493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4932590" y="4847774"/>
            <a:ext cx="90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CPU</a:t>
            </a:r>
          </a:p>
        </p:txBody>
      </p:sp>
      <p:cxnSp>
        <p:nvCxnSpPr>
          <p:cNvPr id="120866" name="AutoShape 34"/>
          <p:cNvCxnSpPr>
            <a:cxnSpLocks noChangeShapeType="1"/>
            <a:stCxn id="120848" idx="3"/>
            <a:endCxn id="120851" idx="1"/>
          </p:cNvCxnSpPr>
          <p:nvPr/>
        </p:nvCxnSpPr>
        <p:spPr bwMode="auto">
          <a:xfrm>
            <a:off x="5834742" y="5078607"/>
            <a:ext cx="1467758" cy="5750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AutoShape 28"/>
          <p:cNvCxnSpPr>
            <a:cxnSpLocks noChangeShapeType="1"/>
            <a:stCxn id="120855" idx="2"/>
            <a:endCxn id="41" idx="0"/>
          </p:cNvCxnSpPr>
          <p:nvPr/>
        </p:nvCxnSpPr>
        <p:spPr bwMode="auto">
          <a:xfrm rot="5400000">
            <a:off x="5272152" y="4057819"/>
            <a:ext cx="208179" cy="46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340454" y="4164233"/>
            <a:ext cx="2066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Decrypted X</a:t>
            </a:r>
            <a:endParaRPr lang="en-US" dirty="0"/>
          </a:p>
        </p:txBody>
      </p:sp>
      <p:cxnSp>
        <p:nvCxnSpPr>
          <p:cNvPr id="45" name="AutoShape 28"/>
          <p:cNvCxnSpPr>
            <a:cxnSpLocks noChangeShapeType="1"/>
            <a:stCxn id="41" idx="2"/>
            <a:endCxn id="120848" idx="0"/>
          </p:cNvCxnSpPr>
          <p:nvPr/>
        </p:nvCxnSpPr>
        <p:spPr bwMode="auto">
          <a:xfrm rot="16200000" flipH="1">
            <a:off x="5267853" y="4731961"/>
            <a:ext cx="221876" cy="9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720725" y="5421768"/>
            <a:ext cx="73413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>
              <a:buFont typeface="Arial" pitchFamily="34" charset="0"/>
              <a:buChar char="•"/>
            </a:pPr>
            <a:r>
              <a:rPr lang="en-US" dirty="0" smtClean="0"/>
              <a:t>Encryption requires a black-box CPU.</a:t>
            </a:r>
            <a:endParaRPr lang="en-US" dirty="0">
              <a:solidFill>
                <a:srgbClr val="CC0000"/>
              </a:solidFill>
            </a:endParaRPr>
          </a:p>
          <a:p>
            <a:pPr marL="182563" indent="-182563" algn="l">
              <a:buFontTx/>
              <a:buChar char="•"/>
            </a:pPr>
            <a:r>
              <a:rPr lang="en-US" dirty="0" smtClean="0"/>
              <a:t>Note: I/O must be limited.  No debuggers allowed!</a:t>
            </a:r>
            <a:endParaRPr lang="en-US" dirty="0"/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174746" y="1990513"/>
            <a:ext cx="15103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Algorithm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971550" y="27017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Function Points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03350" y="433207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Keys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929818" y="3496140"/>
            <a:ext cx="2244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Interface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971550" y="1238038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 code </a:t>
            </a:r>
            <a:r>
              <a:rPr lang="en-US" dirty="0">
                <a:solidFill>
                  <a:srgbClr val="CC0000"/>
                </a:solidFill>
              </a:rPr>
              <a:t>P</a:t>
            </a:r>
          </a:p>
        </p:txBody>
      </p:sp>
      <p:cxnSp>
        <p:nvCxnSpPr>
          <p:cNvPr id="63" name="AutoShape 17"/>
          <p:cNvCxnSpPr>
            <a:cxnSpLocks noChangeShapeType="1"/>
            <a:stCxn id="57" idx="0"/>
            <a:endCxn id="61" idx="2"/>
          </p:cNvCxnSpPr>
          <p:nvPr/>
        </p:nvCxnSpPr>
        <p:spPr bwMode="auto">
          <a:xfrm rot="5400000" flipH="1" flipV="1">
            <a:off x="1784916" y="1840266"/>
            <a:ext cx="295275" cy="52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17"/>
          <p:cNvCxnSpPr>
            <a:cxnSpLocks noChangeShapeType="1"/>
            <a:stCxn id="60" idx="0"/>
            <a:endCxn id="58" idx="2"/>
          </p:cNvCxnSpPr>
          <p:nvPr/>
        </p:nvCxnSpPr>
        <p:spPr bwMode="auto">
          <a:xfrm rot="16200000" flipV="1">
            <a:off x="1883399" y="3327359"/>
            <a:ext cx="337227" cy="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5"/>
          <p:cNvCxnSpPr>
            <a:cxnSpLocks noChangeShapeType="1"/>
            <a:stCxn id="59" idx="3"/>
            <a:endCxn id="120855" idx="1"/>
          </p:cNvCxnSpPr>
          <p:nvPr/>
        </p:nvCxnSpPr>
        <p:spPr bwMode="auto">
          <a:xfrm flipV="1">
            <a:off x="3132138" y="3722692"/>
            <a:ext cx="1540783" cy="8379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Curved Connector 76"/>
          <p:cNvCxnSpPr>
            <a:stCxn id="58" idx="1"/>
            <a:endCxn id="61" idx="1"/>
          </p:cNvCxnSpPr>
          <p:nvPr/>
        </p:nvCxnSpPr>
        <p:spPr bwMode="auto">
          <a:xfrm rot="10800000">
            <a:off x="971550" y="1466639"/>
            <a:ext cx="1588" cy="14636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AutoShape 25"/>
          <p:cNvCxnSpPr>
            <a:cxnSpLocks noChangeShapeType="1"/>
            <a:stCxn id="120845" idx="2"/>
          </p:cNvCxnSpPr>
          <p:nvPr/>
        </p:nvCxnSpPr>
        <p:spPr bwMode="auto">
          <a:xfrm rot="5400000">
            <a:off x="7659408" y="5019056"/>
            <a:ext cx="339493" cy="4659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1F03-4210-4986-9914-DBD7067F70A6}" type="slidenum">
              <a:rPr lang="en-AU"/>
              <a:pPr/>
              <a:t>5</a:t>
            </a:fld>
            <a:endParaRPr lang="en-AU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3829" y="188913"/>
            <a:ext cx="8124371" cy="1143000"/>
          </a:xfrm>
        </p:spPr>
        <p:txBody>
          <a:bodyPr/>
          <a:lstStyle/>
          <a:p>
            <a:r>
              <a:rPr lang="en-US" sz="4000" dirty="0" smtClean="0"/>
              <a:t>Design Issues for Encrypted Code</a:t>
            </a:r>
            <a:endParaRPr lang="en-US" sz="4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484313"/>
            <a:ext cx="8137525" cy="50326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Key distribution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Tradeoff: security for expense &amp; functionality.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Branches </a:t>
            </a:r>
            <a:r>
              <a:rPr lang="en-US" sz="2800" dirty="0"/>
              <a:t>into an </a:t>
            </a:r>
            <a:r>
              <a:rPr lang="en-US" sz="2800" dirty="0" err="1"/>
              <a:t>undecrypted</a:t>
            </a:r>
            <a:r>
              <a:rPr lang="en-US" sz="2800" dirty="0"/>
              <a:t> block will stall the CPU until the target is decrypted.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/>
              <a:t>This runtime penalty is proportional to block size.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/>
              <a:t>Stronger encryption </a:t>
            </a:r>
            <a:r>
              <a:rPr lang="en-US" sz="2400" dirty="0">
                <a:sym typeface="Symbol" pitchFamily="18" charset="2"/>
              </a:rPr>
              <a:t></a:t>
            </a:r>
            <a:r>
              <a:rPr lang="en-US" sz="2400" dirty="0"/>
              <a:t> larger blocks </a:t>
            </a:r>
            <a:r>
              <a:rPr lang="en-US" sz="2400" dirty="0">
                <a:sym typeface="Symbol" pitchFamily="18" charset="2"/>
              </a:rPr>
              <a:t> larger runtime penalty</a:t>
            </a:r>
            <a:r>
              <a:rPr lang="en-US" sz="2400" dirty="0" smtClean="0"/>
              <a:t>.   Another tradeoff.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The RAM buffer and the </a:t>
            </a:r>
            <a:r>
              <a:rPr lang="en-US" sz="2800" dirty="0" err="1"/>
              <a:t>decrypter</a:t>
            </a:r>
            <a:r>
              <a:rPr lang="en-US" sz="2800" dirty="0"/>
              <a:t> must be large and fast, to minimize the number of </a:t>
            </a:r>
            <a:r>
              <a:rPr lang="en-US" sz="2800" dirty="0" err="1"/>
              <a:t>undecrypted</a:t>
            </a:r>
            <a:r>
              <a:rPr lang="en-US" sz="2800" dirty="0"/>
              <a:t> blocks.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A black-box system with a large and fast RAM (more than will fit in the caches of a single-chip CPU) will be either expensive or insecure.  A third tradeoff.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CDB-348A-4E4E-A257-1AA197E6D610}" type="slidenum">
              <a:rPr lang="en-AU"/>
              <a:pPr/>
              <a:t>6</a:t>
            </a:fld>
            <a:endParaRPr lang="en-AU" dirty="0"/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908050"/>
            <a:ext cx="5973763" cy="4321175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348343" y="38100"/>
            <a:ext cx="8544831" cy="869950"/>
          </a:xfrm>
        </p:spPr>
        <p:txBody>
          <a:bodyPr/>
          <a:lstStyle/>
          <a:p>
            <a:r>
              <a:rPr lang="en-US" sz="4000" dirty="0" smtClean="0"/>
              <a:t>Debugging Encrypted Code</a:t>
            </a:r>
            <a:endParaRPr lang="en-US" sz="4000" dirty="0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755650" y="2540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84513" y="1738313"/>
            <a:ext cx="1343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Compiler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6933860" y="2671763"/>
            <a:ext cx="892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/>
            <a:r>
              <a:rPr lang="en-US" dirty="0" smtClean="0"/>
              <a:t>E(X</a:t>
            </a:r>
            <a:r>
              <a:rPr lang="en-US" dirty="0"/>
              <a:t>)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4662488" y="2205038"/>
            <a:ext cx="1393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Encrypter</a:t>
            </a: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4662488" y="125412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Executable X</a:t>
            </a: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7723406" y="4434816"/>
            <a:ext cx="759619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dirty="0" smtClean="0"/>
              <a:t>GUI</a:t>
            </a:r>
            <a:endParaRPr lang="en-US" i="1" dirty="0"/>
          </a:p>
        </p:txBody>
      </p:sp>
      <p:cxnSp>
        <p:nvCxnSpPr>
          <p:cNvPr id="120854" name="AutoShape 22"/>
          <p:cNvCxnSpPr>
            <a:cxnSpLocks noChangeShapeType="1"/>
            <a:endCxn id="120855" idx="3"/>
          </p:cNvCxnSpPr>
          <p:nvPr/>
        </p:nvCxnSpPr>
        <p:spPr bwMode="auto">
          <a:xfrm rot="10800000" flipV="1">
            <a:off x="6084208" y="3655584"/>
            <a:ext cx="1511980" cy="67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4672921" y="3489329"/>
            <a:ext cx="14112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Decrypter</a:t>
            </a:r>
            <a:endParaRPr lang="en-US" dirty="0"/>
          </a:p>
        </p:txBody>
      </p:sp>
      <p:cxnSp>
        <p:nvCxnSpPr>
          <p:cNvPr id="120856" name="AutoShape 24"/>
          <p:cNvCxnSpPr>
            <a:cxnSpLocks noChangeShapeType="1"/>
            <a:stCxn id="120843" idx="3"/>
          </p:cNvCxnSpPr>
          <p:nvPr/>
        </p:nvCxnSpPr>
        <p:spPr bwMode="auto">
          <a:xfrm>
            <a:off x="6056313" y="2438401"/>
            <a:ext cx="1539875" cy="1217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7" name="AutoShape 25"/>
          <p:cNvCxnSpPr>
            <a:cxnSpLocks noChangeShapeType="1"/>
            <a:stCxn id="59" idx="3"/>
            <a:endCxn id="120843" idx="1"/>
          </p:cNvCxnSpPr>
          <p:nvPr/>
        </p:nvCxnSpPr>
        <p:spPr bwMode="auto">
          <a:xfrm flipV="1">
            <a:off x="3132138" y="2438401"/>
            <a:ext cx="1530350" cy="21222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8" name="AutoShape 26"/>
          <p:cNvCxnSpPr>
            <a:cxnSpLocks noChangeShapeType="1"/>
            <a:stCxn id="61" idx="3"/>
            <a:endCxn id="120841" idx="0"/>
          </p:cNvCxnSpPr>
          <p:nvPr/>
        </p:nvCxnSpPr>
        <p:spPr bwMode="auto">
          <a:xfrm>
            <a:off x="2898775" y="1466638"/>
            <a:ext cx="857251" cy="27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9" name="AutoShape 27"/>
          <p:cNvCxnSpPr>
            <a:cxnSpLocks noChangeShapeType="1"/>
            <a:stCxn id="120841" idx="3"/>
            <a:endCxn id="120844" idx="1"/>
          </p:cNvCxnSpPr>
          <p:nvPr/>
        </p:nvCxnSpPr>
        <p:spPr bwMode="auto">
          <a:xfrm flipV="1">
            <a:off x="4427538" y="1482725"/>
            <a:ext cx="234950" cy="488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60" name="AutoShape 28"/>
          <p:cNvCxnSpPr>
            <a:cxnSpLocks noChangeShapeType="1"/>
            <a:stCxn id="120844" idx="2"/>
            <a:endCxn id="120843" idx="0"/>
          </p:cNvCxnSpPr>
          <p:nvPr/>
        </p:nvCxnSpPr>
        <p:spPr bwMode="auto">
          <a:xfrm flipH="1">
            <a:off x="5359400" y="1711325"/>
            <a:ext cx="219075" cy="493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4932590" y="4847774"/>
            <a:ext cx="90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CPU</a:t>
            </a:r>
          </a:p>
        </p:txBody>
      </p:sp>
      <p:cxnSp>
        <p:nvCxnSpPr>
          <p:cNvPr id="120866" name="AutoShape 34"/>
          <p:cNvCxnSpPr>
            <a:cxnSpLocks noChangeShapeType="1"/>
            <a:stCxn id="120848" idx="3"/>
            <a:endCxn id="120851" idx="1"/>
          </p:cNvCxnSpPr>
          <p:nvPr/>
        </p:nvCxnSpPr>
        <p:spPr bwMode="auto">
          <a:xfrm flipV="1">
            <a:off x="5834742" y="4666739"/>
            <a:ext cx="1888664" cy="411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AutoShape 28"/>
          <p:cNvCxnSpPr>
            <a:cxnSpLocks noChangeShapeType="1"/>
            <a:stCxn id="120855" idx="2"/>
            <a:endCxn id="41" idx="0"/>
          </p:cNvCxnSpPr>
          <p:nvPr/>
        </p:nvCxnSpPr>
        <p:spPr bwMode="auto">
          <a:xfrm rot="5400000">
            <a:off x="5272152" y="4057819"/>
            <a:ext cx="208179" cy="46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340454" y="4164233"/>
            <a:ext cx="2066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Decrypted X</a:t>
            </a:r>
            <a:endParaRPr lang="en-US" dirty="0"/>
          </a:p>
        </p:txBody>
      </p:sp>
      <p:cxnSp>
        <p:nvCxnSpPr>
          <p:cNvPr id="45" name="AutoShape 28"/>
          <p:cNvCxnSpPr>
            <a:cxnSpLocks noChangeShapeType="1"/>
            <a:stCxn id="41" idx="2"/>
            <a:endCxn id="120848" idx="0"/>
          </p:cNvCxnSpPr>
          <p:nvPr/>
        </p:nvCxnSpPr>
        <p:spPr bwMode="auto">
          <a:xfrm rot="16200000" flipH="1">
            <a:off x="5267853" y="4731961"/>
            <a:ext cx="221876" cy="9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48344" y="5421768"/>
            <a:ext cx="87956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>
              <a:buFont typeface="Arial" pitchFamily="34" charset="0"/>
              <a:buChar char="•"/>
            </a:pPr>
            <a:r>
              <a:rPr lang="en-US" dirty="0" smtClean="0"/>
              <a:t>Usually, a secret interface is an Easter Egg: easy to find if you know where to look!   A confidentiality risk.</a:t>
            </a:r>
          </a:p>
          <a:p>
            <a:pPr marL="182563" indent="-182563" algn="l">
              <a:buFont typeface="Arial" pitchFamily="34" charset="0"/>
              <a:buChar char="•"/>
            </a:pPr>
            <a:r>
              <a:rPr lang="en-US" dirty="0" smtClean="0"/>
              <a:t>Mitigation: special hardware required to access the secret interface.</a:t>
            </a:r>
            <a:endParaRPr lang="en-US" dirty="0"/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174746" y="1990513"/>
            <a:ext cx="15103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Algorithm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971550" y="27017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Function Points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03350" y="433207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Keys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929818" y="3496140"/>
            <a:ext cx="2244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Interface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971550" y="1238038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 code </a:t>
            </a:r>
            <a:r>
              <a:rPr lang="en-US" dirty="0">
                <a:solidFill>
                  <a:srgbClr val="CC0000"/>
                </a:solidFill>
              </a:rPr>
              <a:t>P</a:t>
            </a:r>
          </a:p>
        </p:txBody>
      </p:sp>
      <p:cxnSp>
        <p:nvCxnSpPr>
          <p:cNvPr id="63" name="AutoShape 17"/>
          <p:cNvCxnSpPr>
            <a:cxnSpLocks noChangeShapeType="1"/>
            <a:stCxn id="57" idx="0"/>
            <a:endCxn id="61" idx="2"/>
          </p:cNvCxnSpPr>
          <p:nvPr/>
        </p:nvCxnSpPr>
        <p:spPr bwMode="auto">
          <a:xfrm rot="5400000" flipH="1" flipV="1">
            <a:off x="1784916" y="1840266"/>
            <a:ext cx="295275" cy="52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17"/>
          <p:cNvCxnSpPr>
            <a:cxnSpLocks noChangeShapeType="1"/>
            <a:stCxn id="60" idx="0"/>
            <a:endCxn id="58" idx="2"/>
          </p:cNvCxnSpPr>
          <p:nvPr/>
        </p:nvCxnSpPr>
        <p:spPr bwMode="auto">
          <a:xfrm rot="16200000" flipV="1">
            <a:off x="1883399" y="3327359"/>
            <a:ext cx="337227" cy="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5"/>
          <p:cNvCxnSpPr>
            <a:cxnSpLocks noChangeShapeType="1"/>
            <a:stCxn id="59" idx="3"/>
            <a:endCxn id="120855" idx="1"/>
          </p:cNvCxnSpPr>
          <p:nvPr/>
        </p:nvCxnSpPr>
        <p:spPr bwMode="auto">
          <a:xfrm flipV="1">
            <a:off x="3132138" y="3722692"/>
            <a:ext cx="1540783" cy="8379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Curved Connector 76"/>
          <p:cNvCxnSpPr>
            <a:stCxn id="58" idx="1"/>
            <a:endCxn id="61" idx="1"/>
          </p:cNvCxnSpPr>
          <p:nvPr/>
        </p:nvCxnSpPr>
        <p:spPr bwMode="auto">
          <a:xfrm rot="10800000">
            <a:off x="971550" y="1466639"/>
            <a:ext cx="1588" cy="14636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029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3194698"/>
            <a:ext cx="1077529" cy="1100023"/>
          </a:xfrm>
          <a:prstGeom prst="rect">
            <a:avLst/>
          </a:prstGeom>
          <a:noFill/>
        </p:spPr>
      </p:pic>
      <p:cxnSp>
        <p:nvCxnSpPr>
          <p:cNvPr id="53" name="Curved Connector 52"/>
          <p:cNvCxnSpPr>
            <a:stCxn id="60" idx="3"/>
          </p:cNvCxnSpPr>
          <p:nvPr/>
        </p:nvCxnSpPr>
        <p:spPr bwMode="auto">
          <a:xfrm>
            <a:off x="3174541" y="3726973"/>
            <a:ext cx="4652174" cy="591731"/>
          </a:xfrm>
          <a:prstGeom prst="curvedConnector3">
            <a:avLst>
              <a:gd name="adj1" fmla="val 33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CDB-348A-4E4E-A257-1AA197E6D610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908050"/>
            <a:ext cx="5973763" cy="4321175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407313" y="38100"/>
            <a:ext cx="8156121" cy="869950"/>
          </a:xfrm>
        </p:spPr>
        <p:txBody>
          <a:bodyPr/>
          <a:lstStyle/>
          <a:p>
            <a:r>
              <a:rPr lang="en-US" sz="4000" dirty="0" smtClean="0"/>
              <a:t>Tampering Attack on Encrypted Code</a:t>
            </a:r>
            <a:endParaRPr lang="en-US" sz="4000" dirty="0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755650" y="2540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84513" y="1738313"/>
            <a:ext cx="1343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Compiler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7046466" y="2386023"/>
            <a:ext cx="1015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/>
            <a:r>
              <a:rPr lang="en-US" dirty="0" smtClean="0"/>
              <a:t>E(X</a:t>
            </a:r>
            <a:r>
              <a:rPr lang="en-US" dirty="0"/>
              <a:t>)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4662488" y="2205038"/>
            <a:ext cx="1393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Encrypter</a:t>
            </a: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4662488" y="125412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Executable X</a:t>
            </a:r>
          </a:p>
        </p:txBody>
      </p:sp>
      <p:pic>
        <p:nvPicPr>
          <p:cNvPr id="120845" name="Picture 13" descr="pd0qqj2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3201330"/>
            <a:ext cx="93186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7302500" y="4405788"/>
            <a:ext cx="759619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dirty="0" smtClean="0"/>
              <a:t>GUI</a:t>
            </a:r>
            <a:endParaRPr lang="en-US" i="1" dirty="0"/>
          </a:p>
        </p:txBody>
      </p:sp>
      <p:cxnSp>
        <p:nvCxnSpPr>
          <p:cNvPr id="120854" name="AutoShape 22"/>
          <p:cNvCxnSpPr>
            <a:cxnSpLocks noChangeShapeType="1"/>
            <a:stCxn id="120845" idx="1"/>
            <a:endCxn id="120855" idx="3"/>
          </p:cNvCxnSpPr>
          <p:nvPr/>
        </p:nvCxnSpPr>
        <p:spPr bwMode="auto">
          <a:xfrm rot="10800000">
            <a:off x="6084208" y="3722692"/>
            <a:ext cx="1511980" cy="199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4672921" y="3489329"/>
            <a:ext cx="14112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Decrypter</a:t>
            </a:r>
            <a:endParaRPr lang="en-US" dirty="0"/>
          </a:p>
        </p:txBody>
      </p:sp>
      <p:cxnSp>
        <p:nvCxnSpPr>
          <p:cNvPr id="120856" name="AutoShape 24"/>
          <p:cNvCxnSpPr>
            <a:cxnSpLocks noChangeShapeType="1"/>
            <a:stCxn id="120843" idx="3"/>
            <a:endCxn id="120845" idx="0"/>
          </p:cNvCxnSpPr>
          <p:nvPr/>
        </p:nvCxnSpPr>
        <p:spPr bwMode="auto">
          <a:xfrm>
            <a:off x="6056313" y="2438401"/>
            <a:ext cx="2005806" cy="7629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7" name="AutoShape 25"/>
          <p:cNvCxnSpPr>
            <a:cxnSpLocks noChangeShapeType="1"/>
            <a:stCxn id="59" idx="3"/>
            <a:endCxn id="120843" idx="1"/>
          </p:cNvCxnSpPr>
          <p:nvPr/>
        </p:nvCxnSpPr>
        <p:spPr bwMode="auto">
          <a:xfrm flipV="1">
            <a:off x="3132138" y="2438401"/>
            <a:ext cx="1530350" cy="21222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8" name="AutoShape 26"/>
          <p:cNvCxnSpPr>
            <a:cxnSpLocks noChangeShapeType="1"/>
            <a:stCxn id="61" idx="3"/>
            <a:endCxn id="120841" idx="0"/>
          </p:cNvCxnSpPr>
          <p:nvPr/>
        </p:nvCxnSpPr>
        <p:spPr bwMode="auto">
          <a:xfrm>
            <a:off x="2898775" y="1466638"/>
            <a:ext cx="857251" cy="27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9" name="AutoShape 27"/>
          <p:cNvCxnSpPr>
            <a:cxnSpLocks noChangeShapeType="1"/>
            <a:stCxn id="120841" idx="3"/>
            <a:endCxn id="120844" idx="1"/>
          </p:cNvCxnSpPr>
          <p:nvPr/>
        </p:nvCxnSpPr>
        <p:spPr bwMode="auto">
          <a:xfrm flipV="1">
            <a:off x="4427538" y="1482725"/>
            <a:ext cx="234950" cy="488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60" name="AutoShape 28"/>
          <p:cNvCxnSpPr>
            <a:cxnSpLocks noChangeShapeType="1"/>
            <a:stCxn id="120844" idx="2"/>
            <a:endCxn id="120843" idx="0"/>
          </p:cNvCxnSpPr>
          <p:nvPr/>
        </p:nvCxnSpPr>
        <p:spPr bwMode="auto">
          <a:xfrm flipH="1">
            <a:off x="5359400" y="1711325"/>
            <a:ext cx="219075" cy="493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4932590" y="4847774"/>
            <a:ext cx="90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CPU</a:t>
            </a:r>
          </a:p>
        </p:txBody>
      </p:sp>
      <p:cxnSp>
        <p:nvCxnSpPr>
          <p:cNvPr id="120866" name="AutoShape 34"/>
          <p:cNvCxnSpPr>
            <a:cxnSpLocks noChangeShapeType="1"/>
            <a:stCxn id="120848" idx="3"/>
            <a:endCxn id="120851" idx="1"/>
          </p:cNvCxnSpPr>
          <p:nvPr/>
        </p:nvCxnSpPr>
        <p:spPr bwMode="auto">
          <a:xfrm flipV="1">
            <a:off x="5834742" y="4637711"/>
            <a:ext cx="1467758" cy="440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AutoShape 28"/>
          <p:cNvCxnSpPr>
            <a:cxnSpLocks noChangeShapeType="1"/>
            <a:stCxn id="120855" idx="2"/>
            <a:endCxn id="41" idx="0"/>
          </p:cNvCxnSpPr>
          <p:nvPr/>
        </p:nvCxnSpPr>
        <p:spPr bwMode="auto">
          <a:xfrm rot="5400000">
            <a:off x="5272152" y="4057819"/>
            <a:ext cx="208179" cy="46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340454" y="4164233"/>
            <a:ext cx="2066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Decrypted X</a:t>
            </a:r>
            <a:endParaRPr lang="en-US" dirty="0"/>
          </a:p>
        </p:txBody>
      </p:sp>
      <p:cxnSp>
        <p:nvCxnSpPr>
          <p:cNvPr id="45" name="AutoShape 28"/>
          <p:cNvCxnSpPr>
            <a:cxnSpLocks noChangeShapeType="1"/>
            <a:stCxn id="41" idx="2"/>
            <a:endCxn id="120848" idx="0"/>
          </p:cNvCxnSpPr>
          <p:nvPr/>
        </p:nvCxnSpPr>
        <p:spPr bwMode="auto">
          <a:xfrm rot="16200000" flipH="1">
            <a:off x="5267853" y="4731961"/>
            <a:ext cx="221876" cy="9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551532" y="5334684"/>
            <a:ext cx="8062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>
              <a:buFont typeface="Arial" pitchFamily="34" charset="0"/>
              <a:buChar char="•"/>
            </a:pPr>
            <a:r>
              <a:rPr lang="en-US" dirty="0" smtClean="0"/>
              <a:t>Random x86 code is likely to crash or loop (</a:t>
            </a:r>
            <a:r>
              <a:rPr lang="en-US" dirty="0" err="1" smtClean="0"/>
              <a:t>Barrantes</a:t>
            </a:r>
            <a:r>
              <a:rPr lang="en-US" dirty="0" smtClean="0"/>
              <a:t>, 2003).</a:t>
            </a:r>
            <a:endParaRPr lang="en-US" dirty="0" smtClean="0"/>
          </a:p>
          <a:p>
            <a:pPr marL="182563" indent="-182563" algn="l">
              <a:buFont typeface="Arial" pitchFamily="34" charset="0"/>
              <a:buChar char="•"/>
            </a:pPr>
            <a:r>
              <a:rPr lang="en-US" dirty="0" smtClean="0"/>
              <a:t>Mitigation: cryptographically signed code.  The system should test the signature on an executable before running it.</a:t>
            </a:r>
            <a:endParaRPr lang="en-US" dirty="0"/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174746" y="1990513"/>
            <a:ext cx="15103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Algorithm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971550" y="27017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Function Points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03350" y="433207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Keys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929818" y="3496140"/>
            <a:ext cx="2244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Interface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971550" y="1238038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 code </a:t>
            </a:r>
            <a:r>
              <a:rPr lang="en-US" dirty="0">
                <a:solidFill>
                  <a:srgbClr val="CC0000"/>
                </a:solidFill>
              </a:rPr>
              <a:t>P</a:t>
            </a:r>
          </a:p>
        </p:txBody>
      </p:sp>
      <p:cxnSp>
        <p:nvCxnSpPr>
          <p:cNvPr id="63" name="AutoShape 17"/>
          <p:cNvCxnSpPr>
            <a:cxnSpLocks noChangeShapeType="1"/>
            <a:stCxn id="57" idx="0"/>
            <a:endCxn id="61" idx="2"/>
          </p:cNvCxnSpPr>
          <p:nvPr/>
        </p:nvCxnSpPr>
        <p:spPr bwMode="auto">
          <a:xfrm rot="5400000" flipH="1" flipV="1">
            <a:off x="1784916" y="1840266"/>
            <a:ext cx="295275" cy="52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17"/>
          <p:cNvCxnSpPr>
            <a:cxnSpLocks noChangeShapeType="1"/>
            <a:stCxn id="60" idx="0"/>
            <a:endCxn id="58" idx="2"/>
          </p:cNvCxnSpPr>
          <p:nvPr/>
        </p:nvCxnSpPr>
        <p:spPr bwMode="auto">
          <a:xfrm rot="16200000" flipV="1">
            <a:off x="1883399" y="3327359"/>
            <a:ext cx="337227" cy="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5"/>
          <p:cNvCxnSpPr>
            <a:cxnSpLocks noChangeShapeType="1"/>
            <a:stCxn id="59" idx="3"/>
            <a:endCxn id="120855" idx="1"/>
          </p:cNvCxnSpPr>
          <p:nvPr/>
        </p:nvCxnSpPr>
        <p:spPr bwMode="auto">
          <a:xfrm flipV="1">
            <a:off x="3132138" y="3722692"/>
            <a:ext cx="1540783" cy="8379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Curved Connector 76"/>
          <p:cNvCxnSpPr>
            <a:stCxn id="58" idx="1"/>
            <a:endCxn id="61" idx="1"/>
          </p:cNvCxnSpPr>
          <p:nvPr/>
        </p:nvCxnSpPr>
        <p:spPr bwMode="auto">
          <a:xfrm rot="10800000">
            <a:off x="971550" y="1466639"/>
            <a:ext cx="1588" cy="14636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750291" y="3231794"/>
            <a:ext cx="1043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/>
            <a:r>
              <a:rPr lang="en-US" dirty="0" smtClean="0">
                <a:solidFill>
                  <a:srgbClr val="CC0000"/>
                </a:solidFill>
              </a:rPr>
              <a:t>E’(X</a:t>
            </a:r>
            <a:r>
              <a:rPr lang="en-US" dirty="0">
                <a:solidFill>
                  <a:srgbClr val="CC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CDB-348A-4E4E-A257-1AA197E6D610}" type="slidenum">
              <a:rPr lang="en-AU"/>
              <a:pPr/>
              <a:t>8</a:t>
            </a:fld>
            <a:endParaRPr lang="en-AU" dirty="0"/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908050"/>
            <a:ext cx="5973763" cy="4321175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0856" y="38100"/>
            <a:ext cx="7772400" cy="869950"/>
          </a:xfrm>
        </p:spPr>
        <p:txBody>
          <a:bodyPr/>
          <a:lstStyle/>
          <a:p>
            <a:r>
              <a:rPr lang="en-US" sz="4000" dirty="0" smtClean="0"/>
              <a:t>Intrusion Attack on Encrypted Code</a:t>
            </a:r>
            <a:endParaRPr lang="en-US" sz="4000" dirty="0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755650" y="2540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84513" y="1738313"/>
            <a:ext cx="1343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Compiler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7046466" y="2415051"/>
            <a:ext cx="1015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/>
            <a:r>
              <a:rPr lang="en-US" dirty="0" smtClean="0"/>
              <a:t>E(X</a:t>
            </a:r>
            <a:r>
              <a:rPr lang="en-US" dirty="0"/>
              <a:t>)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4662488" y="2205038"/>
            <a:ext cx="1393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Encrypter</a:t>
            </a: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4662488" y="1254125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Executable X</a:t>
            </a:r>
          </a:p>
        </p:txBody>
      </p:sp>
      <p:pic>
        <p:nvPicPr>
          <p:cNvPr id="120845" name="Picture 13" descr="pd0qqj2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3201330"/>
            <a:ext cx="93186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7302500" y="4405788"/>
            <a:ext cx="759619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dirty="0" smtClean="0">
                <a:solidFill>
                  <a:srgbClr val="CC0000"/>
                </a:solidFill>
              </a:rPr>
              <a:t>GUI</a:t>
            </a:r>
            <a:endParaRPr lang="en-US" i="1" dirty="0">
              <a:solidFill>
                <a:srgbClr val="CC0000"/>
              </a:solidFill>
            </a:endParaRPr>
          </a:p>
        </p:txBody>
      </p:sp>
      <p:cxnSp>
        <p:nvCxnSpPr>
          <p:cNvPr id="120854" name="AutoShape 22"/>
          <p:cNvCxnSpPr>
            <a:cxnSpLocks noChangeShapeType="1"/>
            <a:stCxn id="120845" idx="1"/>
            <a:endCxn id="120855" idx="3"/>
          </p:cNvCxnSpPr>
          <p:nvPr/>
        </p:nvCxnSpPr>
        <p:spPr bwMode="auto">
          <a:xfrm rot="10800000">
            <a:off x="6084208" y="3722692"/>
            <a:ext cx="1511980" cy="199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4672921" y="3489329"/>
            <a:ext cx="14112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Decrypter</a:t>
            </a:r>
            <a:endParaRPr lang="en-US" dirty="0"/>
          </a:p>
        </p:txBody>
      </p:sp>
      <p:cxnSp>
        <p:nvCxnSpPr>
          <p:cNvPr id="120856" name="AutoShape 24"/>
          <p:cNvCxnSpPr>
            <a:cxnSpLocks noChangeShapeType="1"/>
            <a:stCxn id="120843" idx="3"/>
            <a:endCxn id="120845" idx="0"/>
          </p:cNvCxnSpPr>
          <p:nvPr/>
        </p:nvCxnSpPr>
        <p:spPr bwMode="auto">
          <a:xfrm>
            <a:off x="6056313" y="2438401"/>
            <a:ext cx="2005806" cy="7629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7" name="AutoShape 25"/>
          <p:cNvCxnSpPr>
            <a:cxnSpLocks noChangeShapeType="1"/>
            <a:stCxn id="59" idx="3"/>
            <a:endCxn id="120843" idx="1"/>
          </p:cNvCxnSpPr>
          <p:nvPr/>
        </p:nvCxnSpPr>
        <p:spPr bwMode="auto">
          <a:xfrm flipV="1">
            <a:off x="3132138" y="2438401"/>
            <a:ext cx="1530350" cy="21222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8" name="AutoShape 26"/>
          <p:cNvCxnSpPr>
            <a:cxnSpLocks noChangeShapeType="1"/>
            <a:stCxn id="61" idx="3"/>
            <a:endCxn id="120841" idx="0"/>
          </p:cNvCxnSpPr>
          <p:nvPr/>
        </p:nvCxnSpPr>
        <p:spPr bwMode="auto">
          <a:xfrm>
            <a:off x="2898775" y="1466638"/>
            <a:ext cx="857251" cy="27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59" name="AutoShape 27"/>
          <p:cNvCxnSpPr>
            <a:cxnSpLocks noChangeShapeType="1"/>
            <a:stCxn id="120841" idx="3"/>
            <a:endCxn id="120844" idx="1"/>
          </p:cNvCxnSpPr>
          <p:nvPr/>
        </p:nvCxnSpPr>
        <p:spPr bwMode="auto">
          <a:xfrm flipV="1">
            <a:off x="4427538" y="1482725"/>
            <a:ext cx="234950" cy="488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60" name="AutoShape 28"/>
          <p:cNvCxnSpPr>
            <a:cxnSpLocks noChangeShapeType="1"/>
            <a:stCxn id="120844" idx="2"/>
            <a:endCxn id="120843" idx="0"/>
          </p:cNvCxnSpPr>
          <p:nvPr/>
        </p:nvCxnSpPr>
        <p:spPr bwMode="auto">
          <a:xfrm flipH="1">
            <a:off x="5359400" y="1711325"/>
            <a:ext cx="219075" cy="493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4932590" y="4847774"/>
            <a:ext cx="90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CPU</a:t>
            </a:r>
          </a:p>
        </p:txBody>
      </p:sp>
      <p:cxnSp>
        <p:nvCxnSpPr>
          <p:cNvPr id="120866" name="AutoShape 34"/>
          <p:cNvCxnSpPr>
            <a:cxnSpLocks noChangeShapeType="1"/>
            <a:stCxn id="120848" idx="3"/>
            <a:endCxn id="120851" idx="1"/>
          </p:cNvCxnSpPr>
          <p:nvPr/>
        </p:nvCxnSpPr>
        <p:spPr bwMode="auto">
          <a:xfrm flipV="1">
            <a:off x="5834742" y="4637711"/>
            <a:ext cx="1467758" cy="440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AutoShape 28"/>
          <p:cNvCxnSpPr>
            <a:cxnSpLocks noChangeShapeType="1"/>
            <a:stCxn id="120855" idx="2"/>
            <a:endCxn id="41" idx="0"/>
          </p:cNvCxnSpPr>
          <p:nvPr/>
        </p:nvCxnSpPr>
        <p:spPr bwMode="auto">
          <a:xfrm rot="5400000">
            <a:off x="5272152" y="4057819"/>
            <a:ext cx="208179" cy="46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340454" y="4164233"/>
            <a:ext cx="2066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Decrypted X</a:t>
            </a:r>
            <a:endParaRPr lang="en-US" dirty="0"/>
          </a:p>
        </p:txBody>
      </p:sp>
      <p:cxnSp>
        <p:nvCxnSpPr>
          <p:cNvPr id="45" name="AutoShape 28"/>
          <p:cNvCxnSpPr>
            <a:cxnSpLocks noChangeShapeType="1"/>
            <a:stCxn id="41" idx="2"/>
            <a:endCxn id="120848" idx="0"/>
          </p:cNvCxnSpPr>
          <p:nvPr/>
        </p:nvCxnSpPr>
        <p:spPr bwMode="auto">
          <a:xfrm rot="16200000" flipH="1">
            <a:off x="5267853" y="4731961"/>
            <a:ext cx="221876" cy="9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566046" y="5247600"/>
            <a:ext cx="806211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>
              <a:buFont typeface="Arial" pitchFamily="34" charset="0"/>
              <a:buChar char="•"/>
            </a:pPr>
            <a:r>
              <a:rPr lang="en-US" dirty="0" smtClean="0"/>
              <a:t>The attacker might find a way to inject code through the GUI.</a:t>
            </a:r>
          </a:p>
          <a:p>
            <a:pPr marL="182563" indent="-182563" algn="l">
              <a:buFont typeface="Arial" pitchFamily="34" charset="0"/>
              <a:buChar char="•"/>
            </a:pPr>
            <a:r>
              <a:rPr lang="en-US" dirty="0" smtClean="0"/>
              <a:t>Mitigations: secure programming techniques, type-safe programming languages, safety analysis on X, runtime intrusion detections, sandboxing, …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174746" y="1990513"/>
            <a:ext cx="15103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Algorithm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971550" y="27017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Function Points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03350" y="433207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Keys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929818" y="3496140"/>
            <a:ext cx="2244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Interface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971550" y="1238038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 code </a:t>
            </a:r>
            <a:r>
              <a:rPr lang="en-US" dirty="0">
                <a:solidFill>
                  <a:srgbClr val="CC0000"/>
                </a:solidFill>
              </a:rPr>
              <a:t>P</a:t>
            </a:r>
          </a:p>
        </p:txBody>
      </p:sp>
      <p:cxnSp>
        <p:nvCxnSpPr>
          <p:cNvPr id="63" name="AutoShape 17"/>
          <p:cNvCxnSpPr>
            <a:cxnSpLocks noChangeShapeType="1"/>
            <a:stCxn id="57" idx="0"/>
            <a:endCxn id="61" idx="2"/>
          </p:cNvCxnSpPr>
          <p:nvPr/>
        </p:nvCxnSpPr>
        <p:spPr bwMode="auto">
          <a:xfrm rot="5400000" flipH="1" flipV="1">
            <a:off x="1784916" y="1840266"/>
            <a:ext cx="295275" cy="52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17"/>
          <p:cNvCxnSpPr>
            <a:cxnSpLocks noChangeShapeType="1"/>
            <a:stCxn id="60" idx="0"/>
            <a:endCxn id="58" idx="2"/>
          </p:cNvCxnSpPr>
          <p:nvPr/>
        </p:nvCxnSpPr>
        <p:spPr bwMode="auto">
          <a:xfrm rot="16200000" flipV="1">
            <a:off x="1883399" y="3327359"/>
            <a:ext cx="337227" cy="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5"/>
          <p:cNvCxnSpPr>
            <a:cxnSpLocks noChangeShapeType="1"/>
            <a:stCxn id="59" idx="3"/>
            <a:endCxn id="120855" idx="1"/>
          </p:cNvCxnSpPr>
          <p:nvPr/>
        </p:nvCxnSpPr>
        <p:spPr bwMode="auto">
          <a:xfrm flipV="1">
            <a:off x="3132138" y="3722692"/>
            <a:ext cx="1540783" cy="8379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Curved Connector 76"/>
          <p:cNvCxnSpPr>
            <a:stCxn id="58" idx="1"/>
            <a:endCxn id="61" idx="1"/>
          </p:cNvCxnSpPr>
          <p:nvPr/>
        </p:nvCxnSpPr>
        <p:spPr bwMode="auto">
          <a:xfrm rot="10800000">
            <a:off x="971550" y="1466639"/>
            <a:ext cx="1588" cy="14636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750291" y="3231794"/>
            <a:ext cx="1043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/>
            <a:r>
              <a:rPr lang="en-US" dirty="0"/>
              <a:t>E(X)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677B-8F03-4E8D-A156-917EDD969638}" type="slidenum">
              <a:rPr lang="en-AU"/>
              <a:pPr/>
              <a:t>9</a:t>
            </a:fld>
            <a:endParaRPr lang="en-AU" dirty="0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85800" y="1652588"/>
            <a:ext cx="4608513" cy="4176712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348343" y="260350"/>
            <a:ext cx="8609919" cy="1143000"/>
          </a:xfrm>
        </p:spPr>
        <p:txBody>
          <a:bodyPr/>
          <a:lstStyle/>
          <a:p>
            <a:r>
              <a:rPr lang="en-US" sz="4000" dirty="0" smtClean="0"/>
              <a:t>Tampering Attack on Obfuscated Code</a:t>
            </a:r>
            <a:endParaRPr lang="en-US" sz="4000" dirty="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174746" y="2716213"/>
            <a:ext cx="15103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Algorithm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755650" y="32845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971550" y="34274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Function Points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403350" y="505777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Keys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929818" y="4221840"/>
            <a:ext cx="2244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Secret Interface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971550" y="1963738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 code </a:t>
            </a:r>
            <a:r>
              <a:rPr lang="en-US" dirty="0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5282743" y="1362987"/>
            <a:ext cx="367551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3538" indent="-363538" algn="l">
              <a:buFontTx/>
              <a:buChar char="•"/>
            </a:pPr>
            <a:r>
              <a:rPr lang="en-US" dirty="0" smtClean="0"/>
              <a:t>Mitigation 1: O(X) might check its own signature.  Note: O’(X) might not include this check!</a:t>
            </a:r>
          </a:p>
          <a:p>
            <a:pPr marL="363538" indent="-363538" algn="l">
              <a:buFontTx/>
              <a:buChar char="•"/>
            </a:pPr>
            <a:r>
              <a:rPr lang="en-US" dirty="0" smtClean="0">
                <a:sym typeface="Symbol" pitchFamily="18" charset="2"/>
              </a:rPr>
              <a:t>Mitigation 2: obfuscate X so heavily that attacker is only able to inject random code.</a:t>
            </a:r>
            <a:endParaRPr lang="en-US" dirty="0">
              <a:sym typeface="Symbol" pitchFamily="18" charset="2"/>
            </a:endParaRPr>
          </a:p>
          <a:p>
            <a:pPr marL="363538" indent="-363538" algn="l">
              <a:buFontTx/>
              <a:buChar char="•"/>
            </a:pPr>
            <a:endParaRPr lang="en-US" dirty="0" smtClean="0"/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419475" y="4437063"/>
            <a:ext cx="15478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Obfuscator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276600" y="36195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Executable X</a:t>
            </a:r>
          </a:p>
        </p:txBody>
      </p:sp>
      <p:pic>
        <p:nvPicPr>
          <p:cNvPr id="119821" name="Picture 13" descr="pd0qqj2k[1]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30257" y="4432300"/>
            <a:ext cx="931862" cy="1082675"/>
          </a:xfrm>
          <a:noFill/>
          <a:ln/>
        </p:spPr>
      </p:pic>
      <p:cxnSp>
        <p:nvCxnSpPr>
          <p:cNvPr id="119823" name="AutoShape 15"/>
          <p:cNvCxnSpPr>
            <a:cxnSpLocks noChangeShapeType="1"/>
            <a:stCxn id="119817" idx="3"/>
          </p:cNvCxnSpPr>
          <p:nvPr/>
        </p:nvCxnSpPr>
        <p:spPr bwMode="auto">
          <a:xfrm>
            <a:off x="2898775" y="2192338"/>
            <a:ext cx="1289050" cy="536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3516313" y="2728913"/>
            <a:ext cx="1343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Compiler</a:t>
            </a:r>
          </a:p>
        </p:txBody>
      </p:sp>
      <p:cxnSp>
        <p:nvCxnSpPr>
          <p:cNvPr id="119825" name="AutoShape 17"/>
          <p:cNvCxnSpPr>
            <a:cxnSpLocks noChangeShapeType="1"/>
            <a:stCxn id="119824" idx="2"/>
            <a:endCxn id="119820" idx="0"/>
          </p:cNvCxnSpPr>
          <p:nvPr/>
        </p:nvCxnSpPr>
        <p:spPr bwMode="auto">
          <a:xfrm>
            <a:off x="4187825" y="3195638"/>
            <a:ext cx="4763" cy="423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6" name="AutoShape 18"/>
          <p:cNvCxnSpPr>
            <a:cxnSpLocks noChangeShapeType="1"/>
            <a:stCxn id="119820" idx="2"/>
            <a:endCxn id="119819" idx="0"/>
          </p:cNvCxnSpPr>
          <p:nvPr/>
        </p:nvCxnSpPr>
        <p:spPr bwMode="auto">
          <a:xfrm>
            <a:off x="4192588" y="4076700"/>
            <a:ext cx="1587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7" name="AutoShape 19"/>
          <p:cNvCxnSpPr>
            <a:cxnSpLocks noChangeShapeType="1"/>
            <a:stCxn id="119815" idx="3"/>
            <a:endCxn id="119819" idx="1"/>
          </p:cNvCxnSpPr>
          <p:nvPr/>
        </p:nvCxnSpPr>
        <p:spPr bwMode="auto">
          <a:xfrm flipV="1">
            <a:off x="3132138" y="4670426"/>
            <a:ext cx="287337" cy="6159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6028642" y="6064230"/>
            <a:ext cx="10080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CPU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7491295" y="5960528"/>
            <a:ext cx="817562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 smtClean="0"/>
              <a:t>GUI</a:t>
            </a:r>
            <a:endParaRPr lang="en-US" dirty="0"/>
          </a:p>
        </p:txBody>
      </p:sp>
      <p:cxnSp>
        <p:nvCxnSpPr>
          <p:cNvPr id="119833" name="AutoShape 25"/>
          <p:cNvCxnSpPr>
            <a:cxnSpLocks noChangeShapeType="1"/>
            <a:stCxn id="119828" idx="3"/>
            <a:endCxn id="119830" idx="1"/>
          </p:cNvCxnSpPr>
          <p:nvPr/>
        </p:nvCxnSpPr>
        <p:spPr bwMode="auto">
          <a:xfrm flipV="1">
            <a:off x="7036704" y="6192451"/>
            <a:ext cx="454591" cy="1051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AutoShape 17"/>
          <p:cNvCxnSpPr>
            <a:cxnSpLocks noChangeShapeType="1"/>
            <a:stCxn id="119812" idx="0"/>
            <a:endCxn id="119817" idx="2"/>
          </p:cNvCxnSpPr>
          <p:nvPr/>
        </p:nvCxnSpPr>
        <p:spPr bwMode="auto">
          <a:xfrm rot="5400000" flipH="1" flipV="1">
            <a:off x="1784916" y="2565966"/>
            <a:ext cx="295275" cy="52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119816" idx="0"/>
            <a:endCxn id="119814" idx="2"/>
          </p:cNvCxnSpPr>
          <p:nvPr/>
        </p:nvCxnSpPr>
        <p:spPr bwMode="auto">
          <a:xfrm rot="16200000" flipV="1">
            <a:off x="1883399" y="4053059"/>
            <a:ext cx="337227" cy="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Curved Connector 43"/>
          <p:cNvCxnSpPr>
            <a:stCxn id="119814" idx="1"/>
            <a:endCxn id="119817" idx="1"/>
          </p:cNvCxnSpPr>
          <p:nvPr/>
        </p:nvCxnSpPr>
        <p:spPr bwMode="auto">
          <a:xfrm rot="10800000">
            <a:off x="971550" y="2192339"/>
            <a:ext cx="1588" cy="14636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717675" y="4380102"/>
            <a:ext cx="1015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/>
            <a:r>
              <a:rPr lang="en-US" dirty="0" smtClean="0"/>
              <a:t>O(X</a:t>
            </a:r>
            <a:r>
              <a:rPr lang="en-US" dirty="0"/>
              <a:t>)</a:t>
            </a:r>
          </a:p>
        </p:txBody>
      </p:sp>
      <p:cxnSp>
        <p:nvCxnSpPr>
          <p:cNvPr id="32" name="AutoShape 24"/>
          <p:cNvCxnSpPr>
            <a:cxnSpLocks noChangeShapeType="1"/>
            <a:stCxn id="119819" idx="3"/>
            <a:endCxn id="119821" idx="1"/>
          </p:cNvCxnSpPr>
          <p:nvPr/>
        </p:nvCxnSpPr>
        <p:spPr bwMode="auto">
          <a:xfrm>
            <a:off x="4967288" y="4670426"/>
            <a:ext cx="2162969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5964814" y="5138117"/>
            <a:ext cx="1043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 algn="l"/>
            <a:r>
              <a:rPr lang="en-US" dirty="0" smtClean="0">
                <a:solidFill>
                  <a:srgbClr val="CC0000"/>
                </a:solidFill>
              </a:rPr>
              <a:t>O’(X</a:t>
            </a:r>
            <a:r>
              <a:rPr lang="en-US" dirty="0">
                <a:solidFill>
                  <a:srgbClr val="CC0000"/>
                </a:solidFill>
              </a:rPr>
              <a:t>)</a:t>
            </a:r>
          </a:p>
        </p:txBody>
      </p:sp>
      <p:cxnSp>
        <p:nvCxnSpPr>
          <p:cNvPr id="42" name="AutoShape 22"/>
          <p:cNvCxnSpPr>
            <a:cxnSpLocks noChangeShapeType="1"/>
            <a:stCxn id="119821" idx="1"/>
            <a:endCxn id="119828" idx="0"/>
          </p:cNvCxnSpPr>
          <p:nvPr/>
        </p:nvCxnSpPr>
        <p:spPr bwMode="auto">
          <a:xfrm rot="10800000" flipV="1">
            <a:off x="6532673" y="4973638"/>
            <a:ext cx="597584" cy="1090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5"/>
          <p:cNvCxnSpPr>
            <a:cxnSpLocks noChangeShapeType="1"/>
            <a:stCxn id="119830" idx="0"/>
            <a:endCxn id="119821" idx="2"/>
          </p:cNvCxnSpPr>
          <p:nvPr/>
        </p:nvCxnSpPr>
        <p:spPr bwMode="auto">
          <a:xfrm rot="16200000" flipV="1">
            <a:off x="7525356" y="5585808"/>
            <a:ext cx="445553" cy="303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99"/>
      </a:hlink>
      <a:folHlink>
        <a:srgbClr val="1C1C1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1846</Words>
  <Application>Microsoft Office PowerPoint</Application>
  <PresentationFormat>On-screen Show (4:3)</PresentationFormat>
  <Paragraphs>273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 New Roman</vt:lpstr>
      <vt:lpstr>Courier New</vt:lpstr>
      <vt:lpstr>Symbol</vt:lpstr>
      <vt:lpstr>Wingdings</vt:lpstr>
      <vt:lpstr>Default Design</vt:lpstr>
      <vt:lpstr>Obfuscation and Tamperproofing</vt:lpstr>
      <vt:lpstr>What Secrets are in Software?</vt:lpstr>
      <vt:lpstr>Security Boundary for Obfuscated Code</vt:lpstr>
      <vt:lpstr>Security Boundary for Encrypted Code</vt:lpstr>
      <vt:lpstr>Design Issues for Encrypted Code</vt:lpstr>
      <vt:lpstr>Debugging Encrypted Code</vt:lpstr>
      <vt:lpstr>Tampering Attack on Encrypted Code</vt:lpstr>
      <vt:lpstr>Intrusion Attack on Encrypted Code</vt:lpstr>
      <vt:lpstr>Tampering Attack on Obfuscated Code</vt:lpstr>
      <vt:lpstr>Typical Obfuscation Techniques</vt:lpstr>
      <vt:lpstr>Obfuscated Interpretation</vt:lpstr>
      <vt:lpstr>Obfuscated 2-op Ass’y Code</vt:lpstr>
      <vt:lpstr>Obfuscated Java Bytecode</vt:lpstr>
      <vt:lpstr>Security Analysis</vt:lpstr>
      <vt:lpstr>Prohibited Actions (cont.)</vt:lpstr>
      <vt:lpstr>3-D Threat Model</vt:lpstr>
      <vt:lpstr>A. Knowledge and Tools</vt:lpstr>
      <vt:lpstr>B.  Observations</vt:lpstr>
      <vt:lpstr>C. Control Steps</vt:lpstr>
      <vt:lpstr>Summary and Discussion</vt:lpstr>
      <vt:lpstr>Future Work</vt:lpstr>
    </vt:vector>
  </TitlesOfParts>
  <Company>University of Auckland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Technologies and Goals for Software Protection</dc:title>
  <dc:creator>Clark Thomborson</dc:creator>
  <cp:lastModifiedBy>Clark</cp:lastModifiedBy>
  <cp:revision>94</cp:revision>
  <dcterms:created xsi:type="dcterms:W3CDTF">2002-08-08T07:06:34Z</dcterms:created>
  <dcterms:modified xsi:type="dcterms:W3CDTF">2010-03-17T19:34:26Z</dcterms:modified>
</cp:coreProperties>
</file>