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2" r:id="rId3"/>
    <p:sldId id="426" r:id="rId4"/>
    <p:sldId id="427" r:id="rId5"/>
    <p:sldId id="441" r:id="rId6"/>
    <p:sldId id="435" r:id="rId7"/>
    <p:sldId id="431" r:id="rId8"/>
    <p:sldId id="432" r:id="rId9"/>
    <p:sldId id="430" r:id="rId10"/>
    <p:sldId id="433" r:id="rId11"/>
    <p:sldId id="440" r:id="rId12"/>
    <p:sldId id="436" r:id="rId13"/>
    <p:sldId id="437" r:id="rId14"/>
    <p:sldId id="438" r:id="rId15"/>
    <p:sldId id="439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50" r:id="rId24"/>
    <p:sldId id="449" r:id="rId25"/>
    <p:sldId id="451" r:id="rId26"/>
    <p:sldId id="452" r:id="rId27"/>
    <p:sldId id="408" r:id="rId28"/>
    <p:sldId id="410" r:id="rId2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8F8F"/>
    <a:srgbClr val="FF2D2D"/>
    <a:srgbClr val="FF8B8B"/>
    <a:srgbClr val="FF3B3B"/>
    <a:srgbClr val="FF66FF"/>
    <a:srgbClr val="FFDDDD"/>
    <a:srgbClr val="FFEDB3"/>
    <a:srgbClr val="33CC33"/>
    <a:srgbClr val="66FF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4667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53" d="100"/>
          <a:sy n="53" d="100"/>
        </p:scale>
        <p:origin x="-2640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68D02-E49F-44E5-9A10-A5C29D73AD45}" type="datetimeFigureOut">
              <a:rPr lang="en-US" smtClean="0"/>
              <a:pPr/>
              <a:t>3/13/2010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AE9DC-B9F0-4302-A60E-529977CD52D5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Helvetica" pitchFamily="34" charset="0"/>
              </a:defRPr>
            </a:lvl1pPr>
          </a:lstStyle>
          <a:p>
            <a:pPr>
              <a:defRPr/>
            </a:pPr>
            <a:fld id="{8D780C19-7016-4788-A8BD-851834227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erworld.co.nz/news.nsf/spec/39F776F41977E7FECC2575780011554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D1312-55F3-478A-8C6F-ADA19E80FAB9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D2BBB-0A2D-4FC0-BAA9-EA655439AB0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Source: Infoworld, http://www.infoworld.com/article/08/04/07/15FE-cloud-computing-utility_1.html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882FC-F143-4828-A58F-D5DFAE2E067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http://arstechnica.com/software/news/2008/10/washington-dc-latest-to-drop-microsoft-for-web-apps.ars</a:t>
            </a:r>
          </a:p>
          <a:p>
            <a:pPr eaLnBrk="1" hangingPunct="1"/>
            <a:r>
              <a:rPr lang="en-US" dirty="0" smtClean="0"/>
              <a:t>Quote is from http://www.nextgov.com/nextgov/ng_20081126_1117.php</a:t>
            </a:r>
          </a:p>
          <a:p>
            <a:pPr eaLnBrk="1" hangingPunct="1"/>
            <a:endParaRPr lang="en-US" dirty="0" smtClean="0"/>
          </a:p>
          <a:p>
            <a:r>
              <a:rPr lang="en-NZ" sz="1200" u="sng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  <a:hlinkClick r:id="rId3"/>
              </a:rPr>
              <a:t>http://computerworld.co.nz/news.nsf/spec/39F776F41977E7FECC25757800115547</a:t>
            </a:r>
            <a:endParaRPr lang="en-NZ" sz="1200" kern="1200" dirty="0" smtClean="0">
              <a:solidFill>
                <a:schemeClr val="tx1"/>
              </a:solidFill>
              <a:latin typeface="Helvetica" pitchFamily="34" charset="0"/>
              <a:ea typeface="+mn-ea"/>
              <a:cs typeface="+mn-cs"/>
            </a:endParaRPr>
          </a:p>
          <a:p>
            <a:r>
              <a:rPr lang="en-NZ" sz="12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 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US Army tries out Salesforce.com in recruiting CRM vendor used in hiring programme By Patrick </a:t>
            </a:r>
            <a:r>
              <a:rPr lang="en-NZ" sz="1200" kern="1200" dirty="0" err="1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Thibodeau</a:t>
            </a:r>
            <a:r>
              <a:rPr lang="en-NZ" sz="12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 | Washington | Monday, 16 March, 2009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AU" sz="2400">
              <a:latin typeface="Helvetica" pitchFamily="34" charset="0"/>
            </a:endParaRPr>
          </a:p>
        </p:txBody>
      </p:sp>
      <p:pic>
        <p:nvPicPr>
          <p:cNvPr id="5" name="Picture 72" descr="auckland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101758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1258888" y="1484313"/>
            <a:ext cx="7678737" cy="108108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EEEA28-7741-4536-84A1-CDD0ADAFE95F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0E3E7-48CA-4ED1-84BF-D5FF5AC1C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73BA-D40E-4044-976E-B202D216B939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6671-30AC-4119-8C5D-7691F729F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228600"/>
            <a:ext cx="1966913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228600"/>
            <a:ext cx="5753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6C199-1073-4CAC-9309-0764B7047D74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223B-0B0C-4607-9527-5995D079D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228600"/>
            <a:ext cx="781367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0" y="1557338"/>
            <a:ext cx="3841750" cy="4538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557338"/>
            <a:ext cx="3841750" cy="219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902075"/>
            <a:ext cx="3841750" cy="219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E0DD-2CBD-4636-9746-C6DE90AF6BB7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874E-C0F9-4F85-8D2C-EB3C65E87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3965-B158-4699-B2C5-03178E5D6D79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1DFC-A1EE-420D-B943-EE74E669D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2191D-69D0-4D4B-806A-1F4A52CDE7F2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697C-6F49-44A0-B429-198CF1C61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0" y="1557338"/>
            <a:ext cx="3841750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557338"/>
            <a:ext cx="3841750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01701-606B-4F42-A844-B4843D3D9B62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9F46-C369-4316-A4DB-B2319C9F1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E935F-EB08-4B57-9C8B-152D10D796E2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2C3A-6ACA-4D9D-B3FC-57CCC8DFC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9965-2835-4F1F-9938-98256603A3F9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7B68-4C2F-42C0-9273-C5F0EECEA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5A20-4842-4231-9622-5782C99AEC7A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1595-B8C2-40CA-9665-7AFCBD609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07DE0-DFFC-4DEA-A589-0166A7B3D1BA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58531-37C1-47D2-AA11-C76EEB6B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98720-CCF8-4A05-A7EC-559B3138F0CE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3BBA-14D2-4CE8-8A66-C479A777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28601"/>
            <a:ext cx="7813675" cy="84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285860"/>
            <a:ext cx="7835900" cy="48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915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1850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2995D892-7C03-4AD5-82EE-1F8CE8AD95B0}" type="datetime1">
              <a:rPr lang="en-AU" smtClean="0"/>
              <a:pPr>
                <a:defRPr/>
              </a:pPr>
              <a:t>13/03/2010</a:t>
            </a:fld>
            <a:endParaRPr lang="en-US"/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0250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9250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45BBAE71-37B3-4DF6-AE56-CE958BC2B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159" name="Rectangle 71"/>
          <p:cNvSpPr>
            <a:spLocks noChangeArrowheads="1"/>
          </p:cNvSpPr>
          <p:nvPr userDrawn="1"/>
        </p:nvSpPr>
        <p:spPr bwMode="auto">
          <a:xfrm>
            <a:off x="3276600" y="1142984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AU" sz="2400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auckland.ac.nz/~cthombor/Pubs/Foundation/foundationv21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groups/SNS/cloud-comput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8875" y="357188"/>
            <a:ext cx="6391275" cy="1693862"/>
          </a:xfrm>
        </p:spPr>
        <p:txBody>
          <a:bodyPr/>
          <a:lstStyle/>
          <a:p>
            <a:pPr eaLnBrk="1" hangingPunct="1"/>
            <a:r>
              <a:rPr kumimoji="1" lang="en-US" dirty="0" smtClean="0"/>
              <a:t>Software Security</a:t>
            </a:r>
            <a:br>
              <a:rPr kumimoji="1" lang="en-US" dirty="0" smtClean="0"/>
            </a:br>
            <a:r>
              <a:rPr kumimoji="1" lang="en-US" dirty="0" smtClean="0"/>
              <a:t>for the Cloud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75" y="3071813"/>
            <a:ext cx="4968875" cy="3376612"/>
          </a:xfrm>
        </p:spPr>
        <p:txBody>
          <a:bodyPr/>
          <a:lstStyle/>
          <a:p>
            <a:pPr eaLnBrk="1" hangingPunct="1"/>
            <a:r>
              <a:rPr kumimoji="1" lang="en-NZ" dirty="0" smtClean="0"/>
              <a:t>Public Lecture</a:t>
            </a:r>
          </a:p>
          <a:p>
            <a:pPr eaLnBrk="1" hangingPunct="1"/>
            <a:r>
              <a:rPr kumimoji="1" lang="en-NZ" dirty="0" smtClean="0"/>
              <a:t>for </a:t>
            </a:r>
            <a:r>
              <a:rPr kumimoji="1" lang="en-NZ" dirty="0" err="1" smtClean="0"/>
              <a:t>Tsinghua</a:t>
            </a:r>
            <a:r>
              <a:rPr kumimoji="1" lang="en-NZ" dirty="0" smtClean="0"/>
              <a:t> University</a:t>
            </a:r>
          </a:p>
          <a:p>
            <a:pPr eaLnBrk="1" hangingPunct="1"/>
            <a:endParaRPr kumimoji="1" lang="en-US" dirty="0" smtClean="0"/>
          </a:p>
          <a:p>
            <a:pPr eaLnBrk="1" hangingPunct="1"/>
            <a:r>
              <a:rPr kumimoji="1" lang="en-NZ" sz="2400" dirty="0" smtClean="0"/>
              <a:t>Clark Thomborson</a:t>
            </a:r>
          </a:p>
          <a:p>
            <a:pPr eaLnBrk="1" hangingPunct="1"/>
            <a:endParaRPr kumimoji="1" lang="en-US" sz="2400" dirty="0" smtClean="0"/>
          </a:p>
          <a:p>
            <a:pPr eaLnBrk="1" hangingPunct="1"/>
            <a:r>
              <a:rPr kumimoji="1" lang="en-US" sz="2600" dirty="0" smtClean="0"/>
              <a:t>11 March 2010</a:t>
            </a:r>
            <a:endParaRPr kumimoji="1" lang="en-US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38663" y="1177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 sz="24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Cloud Security Alliance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247092" cy="5214974"/>
          </a:xfrm>
        </p:spPr>
        <p:txBody>
          <a:bodyPr/>
          <a:lstStyle/>
          <a:p>
            <a:r>
              <a:rPr lang="en-NZ" sz="2800" i="1" dirty="0" smtClean="0"/>
              <a:t>Security Guidance for Critical Areas of Focus in Cloud Computing</a:t>
            </a:r>
            <a:r>
              <a:rPr lang="en-NZ" sz="2800" dirty="0" smtClean="0"/>
              <a:t> v2.1, Dec. 2009, 76 pp.</a:t>
            </a:r>
          </a:p>
          <a:p>
            <a:pPr lvl="1"/>
            <a:r>
              <a:rPr lang="en-NZ" dirty="0" smtClean="0"/>
              <a:t>“Generally, </a:t>
            </a:r>
            <a:r>
              <a:rPr lang="en-NZ" dirty="0" err="1" smtClean="0"/>
              <a:t>SaaS</a:t>
            </a:r>
            <a:r>
              <a:rPr lang="en-NZ" dirty="0" smtClean="0"/>
              <a:t> provides the most integrated functionality... with the least consumer extensibility... the provider bears a responsibility for security.”</a:t>
            </a:r>
          </a:p>
          <a:p>
            <a:pPr lvl="1"/>
            <a:r>
              <a:rPr lang="en-NZ" dirty="0" err="1" smtClean="0"/>
              <a:t>PaaS</a:t>
            </a:r>
            <a:r>
              <a:rPr lang="en-NZ" dirty="0" smtClean="0"/>
              <a:t> is “more extensible than </a:t>
            </a:r>
            <a:r>
              <a:rPr lang="en-NZ" dirty="0" err="1" smtClean="0"/>
              <a:t>SaaS</a:t>
            </a:r>
            <a:r>
              <a:rPr lang="en-NZ" dirty="0" smtClean="0"/>
              <a:t>... with more flexibility to layer on additional security.” </a:t>
            </a:r>
          </a:p>
          <a:p>
            <a:pPr lvl="1"/>
            <a:r>
              <a:rPr lang="en-NZ" dirty="0" err="1" smtClean="0"/>
              <a:t>IaaS</a:t>
            </a:r>
            <a:r>
              <a:rPr lang="en-NZ" dirty="0" smtClean="0"/>
              <a:t> “requires that operating systems, applications, and content be managed and secured by the cloud consumer.”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73767-BDFB-4729-BB57-4B2CD2BACC9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Service Model Architectures</a:t>
            </a: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ph idx="1"/>
          </p:nvPr>
        </p:nvGraphicFramePr>
        <p:xfrm>
          <a:off x="990600" y="1295400"/>
          <a:ext cx="7764463" cy="5299075"/>
        </p:xfrm>
        <a:graphic>
          <a:graphicData uri="http://schemas.openxmlformats.org/presentationml/2006/ole">
            <p:oleObj spid="_x0000_s3074" name="Visio" r:id="rId3" imgW="7291700" imgH="4976439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can we ...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... be sure that a cloud provider is adequately discharging their “responsibility for security”?</a:t>
            </a:r>
          </a:p>
          <a:p>
            <a:r>
              <a:rPr lang="en-NZ" dirty="0" smtClean="0"/>
              <a:t>... “layer on additional security”?</a:t>
            </a:r>
          </a:p>
          <a:p>
            <a:r>
              <a:rPr lang="en-NZ" dirty="0" smtClean="0"/>
              <a:t>... design a cloud infrastructure on which OS, application, and content security can be adequately “managed and secured by the cloud consumer”?</a:t>
            </a:r>
          </a:p>
          <a:p>
            <a:r>
              <a:rPr lang="en-NZ" dirty="0" smtClean="0"/>
              <a:t>These are not easy questions!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Building Block #1: The PC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85860"/>
            <a:ext cx="7947054" cy="5357850"/>
          </a:xfrm>
        </p:spPr>
        <p:txBody>
          <a:bodyPr/>
          <a:lstStyle/>
          <a:p>
            <a:r>
              <a:rPr lang="en-NZ" sz="2800" dirty="0" smtClean="0"/>
              <a:t>The PC is (usually) an open platform.</a:t>
            </a:r>
          </a:p>
          <a:p>
            <a:pPr lvl="1"/>
            <a:r>
              <a:rPr lang="en-NZ" dirty="0" smtClean="0"/>
              <a:t>Software changes are very frequent.</a:t>
            </a:r>
          </a:p>
          <a:p>
            <a:pPr lvl="1"/>
            <a:r>
              <a:rPr lang="en-NZ" dirty="0" smtClean="0"/>
              <a:t>Hardware changes aren’t difficult.</a:t>
            </a:r>
          </a:p>
          <a:p>
            <a:pPr lvl="1"/>
            <a:r>
              <a:rPr lang="en-NZ" dirty="0" smtClean="0"/>
              <a:t>Firmware can be updated, for devices such as disk drives, and network cards.</a:t>
            </a:r>
          </a:p>
          <a:p>
            <a:pPr lvl="1"/>
            <a:r>
              <a:rPr lang="en-NZ" dirty="0" smtClean="0"/>
              <a:t>The TPM can attest to a BIOS.</a:t>
            </a:r>
          </a:p>
          <a:p>
            <a:pPr lvl="1"/>
            <a:r>
              <a:rPr lang="en-NZ" dirty="0" smtClean="0"/>
              <a:t>Remote attestation of a PC’s complete software configuration is meaningless, </a:t>
            </a:r>
          </a:p>
          <a:p>
            <a:pPr lvl="2"/>
            <a:r>
              <a:rPr lang="en-NZ" dirty="0" smtClean="0"/>
              <a:t>unless you are able to distinguish a trustworthy configuration from an untrustworthy one. I can’t do this... Can you?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Building Block #2: The Managed PC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85860"/>
            <a:ext cx="7835900" cy="5286412"/>
          </a:xfrm>
        </p:spPr>
        <p:txBody>
          <a:bodyPr/>
          <a:lstStyle/>
          <a:p>
            <a:r>
              <a:rPr lang="en-NZ" dirty="0" smtClean="0"/>
              <a:t>Imagine a world in which every PC has an owner who is responsible for (accountable for) its security.</a:t>
            </a:r>
          </a:p>
          <a:p>
            <a:r>
              <a:rPr lang="en-NZ" dirty="0" smtClean="0"/>
              <a:t>Large enterprises already have clear lines of accountability.</a:t>
            </a:r>
          </a:p>
          <a:p>
            <a:pPr lvl="1"/>
            <a:r>
              <a:rPr lang="en-NZ" dirty="0" smtClean="0"/>
              <a:t>Users should not administer their own PC.</a:t>
            </a:r>
          </a:p>
          <a:p>
            <a:pPr lvl="1"/>
            <a:r>
              <a:rPr lang="en-NZ" dirty="0" smtClean="0"/>
              <a:t>My University owns my PC, and is ultimately responsible for its security.</a:t>
            </a:r>
          </a:p>
          <a:p>
            <a:pPr lvl="1"/>
            <a:r>
              <a:rPr lang="en-NZ" dirty="0" smtClean="0"/>
              <a:t>Unauthorised, careless, and clueless administrators create big problems for their enterprises!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Building Block #3: The COA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85860"/>
            <a:ext cx="8018492" cy="5000660"/>
          </a:xfrm>
        </p:spPr>
        <p:txBody>
          <a:bodyPr/>
          <a:lstStyle/>
          <a:p>
            <a:r>
              <a:rPr lang="en-NZ" dirty="0" smtClean="0"/>
              <a:t>The Jericho Forum defines a “collaboration oriented architecture” as an information architecture which</a:t>
            </a:r>
          </a:p>
          <a:p>
            <a:pPr lvl="1"/>
            <a:r>
              <a:rPr lang="en-NZ" dirty="0" smtClean="0"/>
              <a:t>an enterprise can use securely, and reliably, to interact across governance boundaries. </a:t>
            </a:r>
          </a:p>
          <a:p>
            <a:r>
              <a:rPr lang="en-NZ" dirty="0" smtClean="0"/>
              <a:t>The COA framework  has principles, processes, services, attributes, and technologies.</a:t>
            </a:r>
          </a:p>
          <a:p>
            <a:pPr lvl="1"/>
            <a:r>
              <a:rPr lang="en-NZ" dirty="0" smtClean="0"/>
              <a:t>We cannot have security without people!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ud 31"/>
          <p:cNvSpPr/>
          <p:nvPr/>
        </p:nvSpPr>
        <p:spPr bwMode="auto">
          <a:xfrm>
            <a:off x="6500826" y="2714620"/>
            <a:ext cx="2286016" cy="192882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Time for a picture...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76380"/>
            <a:ext cx="3786214" cy="5238768"/>
          </a:xfrm>
        </p:spPr>
        <p:txBody>
          <a:bodyPr/>
          <a:lstStyle/>
          <a:p>
            <a:r>
              <a:rPr lang="en-NZ" sz="2400" dirty="0" smtClean="0"/>
              <a:t>Oscar owns a PC.</a:t>
            </a:r>
          </a:p>
          <a:p>
            <a:r>
              <a:rPr lang="en-NZ" sz="2400" dirty="0" smtClean="0"/>
              <a:t>Alice owns cloud A.</a:t>
            </a:r>
          </a:p>
          <a:p>
            <a:r>
              <a:rPr lang="en-NZ" sz="2400" dirty="0" smtClean="0"/>
              <a:t>Oscar’s alias (as the administrator of a virtual PC in Alice’s cloud) is accountable to Alice.</a:t>
            </a:r>
          </a:p>
          <a:p>
            <a:r>
              <a:rPr lang="en-NZ" sz="2400" dirty="0" smtClean="0"/>
              <a:t>PCA can be a trusted member of A, because </a:t>
            </a:r>
          </a:p>
          <a:p>
            <a:pPr lvl="1"/>
            <a:r>
              <a:rPr lang="en-NZ" sz="2400" dirty="0" smtClean="0"/>
              <a:t>Alice can control Oscar, and </a:t>
            </a:r>
          </a:p>
          <a:p>
            <a:pPr lvl="1"/>
            <a:r>
              <a:rPr lang="en-NZ" sz="2400" dirty="0" smtClean="0"/>
              <a:t>Alice can remove PCA from 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0" y="1643050"/>
            <a:ext cx="85725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Oscar</a:t>
            </a:r>
            <a:endParaRPr lang="en-US" b="1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643438" y="2214554"/>
            <a:ext cx="720725" cy="43180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37093" y="3997332"/>
            <a:ext cx="720725" cy="4318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929454" y="3783018"/>
            <a:ext cx="720725" cy="431800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9" name="AutoShape 8"/>
          <p:cNvCxnSpPr>
            <a:cxnSpLocks noChangeShapeType="1"/>
            <a:stCxn id="7" idx="0"/>
            <a:endCxn id="6" idx="4"/>
          </p:cNvCxnSpPr>
          <p:nvPr/>
        </p:nvCxnSpPr>
        <p:spPr bwMode="auto">
          <a:xfrm rot="5400000" flipH="1" flipV="1">
            <a:off x="4325139" y="3318671"/>
            <a:ext cx="1350978" cy="63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72264" y="1142984"/>
            <a:ext cx="90965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Alice</a:t>
            </a:r>
            <a:endParaRPr lang="en-US" b="1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286512" y="1497002"/>
            <a:ext cx="720725" cy="4318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15" name="AutoShape 14"/>
          <p:cNvCxnSpPr>
            <a:cxnSpLocks noChangeShapeType="1"/>
            <a:stCxn id="25" idx="0"/>
            <a:endCxn id="12" idx="3"/>
          </p:cNvCxnSpPr>
          <p:nvPr/>
        </p:nvCxnSpPr>
        <p:spPr bwMode="auto">
          <a:xfrm rot="5400000" flipH="1" flipV="1">
            <a:off x="6060807" y="1880130"/>
            <a:ext cx="345816" cy="3166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429520" y="3559734"/>
            <a:ext cx="785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PCA</a:t>
            </a:r>
            <a:endParaRPr lang="en-US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808915" y="2357430"/>
            <a:ext cx="33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A</a:t>
            </a:r>
            <a:endParaRPr lang="en-US" dirty="0"/>
          </a:p>
        </p:txBody>
      </p:sp>
      <p:cxnSp>
        <p:nvCxnSpPr>
          <p:cNvPr id="21" name="AutoShape 25"/>
          <p:cNvCxnSpPr>
            <a:cxnSpLocks noChangeShapeType="1"/>
            <a:stCxn id="7" idx="7"/>
            <a:endCxn id="8" idx="1"/>
          </p:cNvCxnSpPr>
          <p:nvPr/>
        </p:nvCxnSpPr>
        <p:spPr bwMode="auto">
          <a:xfrm rot="5400000" flipH="1" flipV="1">
            <a:off x="6036479" y="3062045"/>
            <a:ext cx="214314" cy="1782732"/>
          </a:xfrm>
          <a:prstGeom prst="curvedConnector3">
            <a:avLst>
              <a:gd name="adj1" fmla="val 236172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929058" y="3571876"/>
            <a:ext cx="1143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Oscar’s PC</a:t>
            </a:r>
            <a:endParaRPr lang="en-US" b="1" dirty="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715008" y="2211382"/>
            <a:ext cx="720725" cy="431800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429256" y="2571744"/>
            <a:ext cx="1285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Oscar: Admin of PCA</a:t>
            </a:r>
            <a:endParaRPr lang="en-US" b="1" dirty="0"/>
          </a:p>
        </p:txBody>
      </p:sp>
      <p:cxnSp>
        <p:nvCxnSpPr>
          <p:cNvPr id="27" name="AutoShape 25"/>
          <p:cNvCxnSpPr>
            <a:cxnSpLocks noChangeShapeType="1"/>
            <a:stCxn id="25" idx="1"/>
            <a:endCxn id="6" idx="7"/>
          </p:cNvCxnSpPr>
          <p:nvPr/>
        </p:nvCxnSpPr>
        <p:spPr bwMode="auto">
          <a:xfrm rot="16200000" flipH="1" flipV="1">
            <a:off x="5538000" y="1995233"/>
            <a:ext cx="3172" cy="561941"/>
          </a:xfrm>
          <a:prstGeom prst="curvedConnector3">
            <a:avLst>
              <a:gd name="adj1" fmla="val -9200378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9" name="AutoShape 14"/>
          <p:cNvCxnSpPr>
            <a:cxnSpLocks noChangeShapeType="1"/>
            <a:stCxn id="32" idx="3"/>
            <a:endCxn id="12" idx="5"/>
          </p:cNvCxnSpPr>
          <p:nvPr/>
        </p:nvCxnSpPr>
        <p:spPr bwMode="auto">
          <a:xfrm rot="16200000" flipV="1">
            <a:off x="6793094" y="1974161"/>
            <a:ext cx="959336" cy="742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cxnSp>
        <p:nvCxnSpPr>
          <p:cNvPr id="52" name="Curved Connector 51"/>
          <p:cNvCxnSpPr>
            <a:stCxn id="12" idx="2"/>
            <a:endCxn id="12" idx="0"/>
          </p:cNvCxnSpPr>
          <p:nvPr/>
        </p:nvCxnSpPr>
        <p:spPr bwMode="auto">
          <a:xfrm rot="10800000" flipH="1">
            <a:off x="6286511" y="1497002"/>
            <a:ext cx="360363" cy="215900"/>
          </a:xfrm>
          <a:prstGeom prst="curvedConnector4">
            <a:avLst>
              <a:gd name="adj1" fmla="val -63436"/>
              <a:gd name="adj2" fmla="val 2058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Curved Connector 51"/>
          <p:cNvCxnSpPr>
            <a:stCxn id="6" idx="2"/>
            <a:endCxn id="6" idx="0"/>
          </p:cNvCxnSpPr>
          <p:nvPr/>
        </p:nvCxnSpPr>
        <p:spPr bwMode="auto">
          <a:xfrm rot="10800000" flipH="1">
            <a:off x="4643437" y="2214554"/>
            <a:ext cx="360363" cy="215900"/>
          </a:xfrm>
          <a:prstGeom prst="curvedConnector4">
            <a:avLst>
              <a:gd name="adj1" fmla="val -63436"/>
              <a:gd name="adj2" fmla="val 2058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071934" y="4691090"/>
            <a:ext cx="4643470" cy="202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NZ" sz="2400" kern="0" dirty="0" smtClean="0">
                <a:latin typeface="+mn-lt"/>
              </a:rPr>
              <a:t>Arrows indicate </a:t>
            </a:r>
            <a:r>
              <a:rPr lang="en-NZ" sz="2400" kern="0" dirty="0" err="1" smtClean="0">
                <a:latin typeface="+mn-lt"/>
              </a:rPr>
              <a:t>observability</a:t>
            </a:r>
            <a:r>
              <a:rPr lang="en-NZ" sz="2400" kern="0" dirty="0" smtClean="0">
                <a:latin typeface="+mn-lt"/>
              </a:rPr>
              <a:t> and control (= accountability).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Dotted lines indicate aliases: </a:t>
            </a:r>
            <a:r>
              <a:rPr kumimoji="0" lang="en-N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overdetermined</a:t>
            </a: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 (= a security risk).</a:t>
            </a:r>
          </a:p>
        </p:txBody>
      </p:sp>
      <p:cxnSp>
        <p:nvCxnSpPr>
          <p:cNvPr id="59" name="Straight Arrow Connector 58"/>
          <p:cNvCxnSpPr>
            <a:endCxn id="8" idx="0"/>
          </p:cNvCxnSpPr>
          <p:nvPr/>
        </p:nvCxnSpPr>
        <p:spPr bwMode="auto">
          <a:xfrm rot="5400000">
            <a:off x="7181074" y="3466306"/>
            <a:ext cx="425455" cy="207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Security Threats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1285860"/>
            <a:ext cx="4714908" cy="5429288"/>
          </a:xfrm>
        </p:spPr>
        <p:txBody>
          <a:bodyPr/>
          <a:lstStyle/>
          <a:p>
            <a:r>
              <a:rPr lang="en-NZ" sz="2000" dirty="0" smtClean="0"/>
              <a:t>Oscar may be incompetent or unable to administer his PC (for example, it may be stolen from him).</a:t>
            </a:r>
          </a:p>
          <a:p>
            <a:r>
              <a:rPr lang="en-NZ" sz="2000" dirty="0" smtClean="0"/>
              <a:t>Oscar’s self-interests may conflict with his role as administrator of PCA.</a:t>
            </a:r>
          </a:p>
          <a:p>
            <a:r>
              <a:rPr lang="en-NZ" sz="2000" dirty="0" smtClean="0"/>
              <a:t>The security policy on Oscar’s PC may conflict with cloud A’s requirements.</a:t>
            </a:r>
          </a:p>
          <a:p>
            <a:r>
              <a:rPr lang="en-NZ" sz="2000" dirty="0" smtClean="0"/>
              <a:t>Cloud A may lose control of PCA.</a:t>
            </a:r>
          </a:p>
          <a:p>
            <a:r>
              <a:rPr lang="en-NZ" sz="2000" dirty="0" smtClean="0"/>
              <a:t>Alice may be unable to control A.</a:t>
            </a:r>
          </a:p>
          <a:p>
            <a:r>
              <a:rPr lang="en-NZ" sz="2000" dirty="0" smtClean="0"/>
              <a:t>Alice may be unable to control Oscar.</a:t>
            </a:r>
          </a:p>
          <a:p>
            <a:r>
              <a:rPr lang="en-NZ" sz="2000" dirty="0" smtClean="0"/>
              <a:t>Charles may be harmed by PCA.</a:t>
            </a:r>
          </a:p>
          <a:p>
            <a:r>
              <a:rPr lang="en-NZ" sz="2000" dirty="0" smtClean="0"/>
              <a:t>Charles may be unable to hold Alice accountable.</a:t>
            </a:r>
          </a:p>
          <a:p>
            <a:r>
              <a:rPr lang="en-NZ" sz="2000" dirty="0" smtClean="0"/>
              <a:t>Charles may abuse his PCA access.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6500826" y="2714620"/>
            <a:ext cx="2286016" cy="192882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0" y="1643050"/>
            <a:ext cx="85725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Oscar</a:t>
            </a:r>
            <a:endParaRPr lang="en-US" b="1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43438" y="2214554"/>
            <a:ext cx="720725" cy="43180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37093" y="3643314"/>
            <a:ext cx="720725" cy="4318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851671" y="3571876"/>
            <a:ext cx="720725" cy="431800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10" name="AutoShape 8"/>
          <p:cNvCxnSpPr>
            <a:cxnSpLocks noChangeShapeType="1"/>
            <a:stCxn id="8" idx="0"/>
            <a:endCxn id="7" idx="4"/>
          </p:cNvCxnSpPr>
          <p:nvPr/>
        </p:nvCxnSpPr>
        <p:spPr bwMode="auto">
          <a:xfrm rot="5400000" flipH="1" flipV="1">
            <a:off x="4502148" y="3141662"/>
            <a:ext cx="996960" cy="63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72264" y="1142984"/>
            <a:ext cx="90965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12" name="AutoShape 14"/>
          <p:cNvCxnSpPr>
            <a:cxnSpLocks noChangeShapeType="1"/>
            <a:stCxn id="17" idx="0"/>
            <a:endCxn id="24" idx="3"/>
          </p:cNvCxnSpPr>
          <p:nvPr/>
        </p:nvCxnSpPr>
        <p:spPr bwMode="auto">
          <a:xfrm rot="5400000" flipH="1" flipV="1">
            <a:off x="6060807" y="1880130"/>
            <a:ext cx="345816" cy="3166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286644" y="3273982"/>
            <a:ext cx="785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PCA</a:t>
            </a:r>
            <a:endParaRPr lang="en-US" dirty="0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7572396" y="2416726"/>
            <a:ext cx="33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A</a:t>
            </a:r>
            <a:endParaRPr lang="en-US" dirty="0"/>
          </a:p>
        </p:txBody>
      </p:sp>
      <p:cxnSp>
        <p:nvCxnSpPr>
          <p:cNvPr id="15" name="AutoShape 25"/>
          <p:cNvCxnSpPr>
            <a:cxnSpLocks noChangeShapeType="1"/>
            <a:stCxn id="8" idx="7"/>
            <a:endCxn id="9" idx="1"/>
          </p:cNvCxnSpPr>
          <p:nvPr/>
        </p:nvCxnSpPr>
        <p:spPr bwMode="auto">
          <a:xfrm rot="5400000" flipH="1" flipV="1">
            <a:off x="6069025" y="2818357"/>
            <a:ext cx="71438" cy="1704949"/>
          </a:xfrm>
          <a:prstGeom prst="curvedConnector3">
            <a:avLst>
              <a:gd name="adj1" fmla="val 508516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214942" y="3571876"/>
            <a:ext cx="1143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Oscar’s PC</a:t>
            </a:r>
            <a:endParaRPr lang="en-US" b="1" dirty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715008" y="2211382"/>
            <a:ext cx="720725" cy="431800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29256" y="2639793"/>
            <a:ext cx="128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Admin of PCA</a:t>
            </a:r>
            <a:endParaRPr lang="en-US" b="1" dirty="0"/>
          </a:p>
        </p:txBody>
      </p:sp>
      <p:cxnSp>
        <p:nvCxnSpPr>
          <p:cNvPr id="19" name="AutoShape 25"/>
          <p:cNvCxnSpPr>
            <a:cxnSpLocks noChangeShapeType="1"/>
            <a:stCxn id="17" idx="1"/>
            <a:endCxn id="7" idx="7"/>
          </p:cNvCxnSpPr>
          <p:nvPr/>
        </p:nvCxnSpPr>
        <p:spPr bwMode="auto">
          <a:xfrm rot="16200000" flipH="1" flipV="1">
            <a:off x="5538000" y="1995233"/>
            <a:ext cx="3172" cy="561941"/>
          </a:xfrm>
          <a:prstGeom prst="curvedConnector3">
            <a:avLst>
              <a:gd name="adj1" fmla="val -9200378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" name="AutoShape 14"/>
          <p:cNvCxnSpPr>
            <a:cxnSpLocks noChangeShapeType="1"/>
            <a:stCxn id="5" idx="3"/>
            <a:endCxn id="24" idx="5"/>
          </p:cNvCxnSpPr>
          <p:nvPr/>
        </p:nvCxnSpPr>
        <p:spPr bwMode="auto">
          <a:xfrm rot="16200000" flipV="1">
            <a:off x="6793094" y="1974161"/>
            <a:ext cx="959336" cy="742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cxnSp>
        <p:nvCxnSpPr>
          <p:cNvPr id="21" name="Curved Connector 51"/>
          <p:cNvCxnSpPr>
            <a:stCxn id="24" idx="2"/>
            <a:endCxn id="24" idx="0"/>
          </p:cNvCxnSpPr>
          <p:nvPr/>
        </p:nvCxnSpPr>
        <p:spPr bwMode="auto">
          <a:xfrm rot="10800000" flipH="1">
            <a:off x="6286511" y="1497002"/>
            <a:ext cx="360363" cy="215900"/>
          </a:xfrm>
          <a:prstGeom prst="curvedConnector4">
            <a:avLst>
              <a:gd name="adj1" fmla="val -63436"/>
              <a:gd name="adj2" fmla="val 2058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urved Connector 51"/>
          <p:cNvCxnSpPr>
            <a:stCxn id="7" idx="2"/>
            <a:endCxn id="7" idx="0"/>
          </p:cNvCxnSpPr>
          <p:nvPr/>
        </p:nvCxnSpPr>
        <p:spPr bwMode="auto">
          <a:xfrm rot="10800000" flipH="1">
            <a:off x="4643437" y="2214554"/>
            <a:ext cx="360363" cy="215900"/>
          </a:xfrm>
          <a:prstGeom prst="curvedConnector4">
            <a:avLst>
              <a:gd name="adj1" fmla="val -63436"/>
              <a:gd name="adj2" fmla="val 2058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endCxn id="9" idx="0"/>
          </p:cNvCxnSpPr>
          <p:nvPr/>
        </p:nvCxnSpPr>
        <p:spPr bwMode="auto">
          <a:xfrm rot="5400000">
            <a:off x="7103291" y="3255164"/>
            <a:ext cx="425455" cy="207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286512" y="1497002"/>
            <a:ext cx="720725" cy="4318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429256" y="5619784"/>
            <a:ext cx="3500462" cy="8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NZ" sz="2000" kern="0" dirty="0" smtClean="0">
                <a:latin typeface="+mn-lt"/>
              </a:rPr>
              <a:t>Arrow: control &amp; observe.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N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Dotted line:</a:t>
            </a:r>
            <a:r>
              <a:rPr kumimoji="0" lang="en-NZ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N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alias.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500562" y="4357694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Charles</a:t>
            </a:r>
            <a:endParaRPr lang="en-US" b="1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714876" y="4926026"/>
            <a:ext cx="720725" cy="431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28" name="AutoShape 14"/>
          <p:cNvCxnSpPr>
            <a:cxnSpLocks noChangeShapeType="1"/>
            <a:stCxn id="29" idx="0"/>
            <a:endCxn id="9" idx="3"/>
          </p:cNvCxnSpPr>
          <p:nvPr/>
        </p:nvCxnSpPr>
        <p:spPr bwMode="auto">
          <a:xfrm rot="5400000" flipH="1" flipV="1">
            <a:off x="6411652" y="4026442"/>
            <a:ext cx="631568" cy="459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137291" y="4572008"/>
            <a:ext cx="720725" cy="431800"/>
          </a:xfrm>
          <a:prstGeom prst="ellipse">
            <a:avLst/>
          </a:prstGeom>
          <a:solidFill>
            <a:srgbClr val="FFDF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30" name="AutoShape 25"/>
          <p:cNvCxnSpPr>
            <a:cxnSpLocks noChangeShapeType="1"/>
            <a:stCxn id="29" idx="1"/>
            <a:endCxn id="27" idx="7"/>
          </p:cNvCxnSpPr>
          <p:nvPr/>
        </p:nvCxnSpPr>
        <p:spPr bwMode="auto">
          <a:xfrm rot="16200000" flipH="1" flipV="1">
            <a:off x="5609437" y="4355860"/>
            <a:ext cx="354018" cy="912786"/>
          </a:xfrm>
          <a:prstGeom prst="curvedConnector3">
            <a:avLst>
              <a:gd name="adj1" fmla="val -7100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2" name="Curved Connector 51"/>
          <p:cNvCxnSpPr>
            <a:stCxn id="27" idx="2"/>
            <a:endCxn id="27" idx="0"/>
          </p:cNvCxnSpPr>
          <p:nvPr/>
        </p:nvCxnSpPr>
        <p:spPr bwMode="auto">
          <a:xfrm rot="10800000" flipH="1">
            <a:off x="4714875" y="4926026"/>
            <a:ext cx="360363" cy="215900"/>
          </a:xfrm>
          <a:prstGeom prst="curvedConnector4">
            <a:avLst>
              <a:gd name="adj1" fmla="val -63436"/>
              <a:gd name="adj2" fmla="val 2058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6000760" y="4917056"/>
            <a:ext cx="1285884" cy="65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Charles: </a:t>
            </a:r>
            <a:r>
              <a:rPr lang="en-US" b="1" dirty="0" err="1" smtClean="0"/>
              <a:t>IaaS</a:t>
            </a:r>
            <a:r>
              <a:rPr lang="en-US" b="1" dirty="0" smtClean="0"/>
              <a:t> login</a:t>
            </a:r>
            <a:endParaRPr lang="en-US" b="1" dirty="0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858148" y="6000768"/>
            <a:ext cx="720725" cy="431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35" name="AutoShape 25"/>
          <p:cNvCxnSpPr>
            <a:cxnSpLocks noChangeShapeType="1"/>
            <a:stCxn id="34" idx="7"/>
            <a:endCxn id="24" idx="7"/>
          </p:cNvCxnSpPr>
          <p:nvPr/>
        </p:nvCxnSpPr>
        <p:spPr bwMode="auto">
          <a:xfrm rot="16200000" flipV="1">
            <a:off x="5435624" y="3026303"/>
            <a:ext cx="4503766" cy="1571636"/>
          </a:xfrm>
          <a:prstGeom prst="curvedConnector3">
            <a:avLst>
              <a:gd name="adj1" fmla="val 102532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46" name="AutoShape 14"/>
          <p:cNvCxnSpPr>
            <a:cxnSpLocks noChangeShapeType="1"/>
            <a:stCxn id="34" idx="0"/>
            <a:endCxn id="27" idx="5"/>
          </p:cNvCxnSpPr>
          <p:nvPr/>
        </p:nvCxnSpPr>
        <p:spPr bwMode="auto">
          <a:xfrm rot="16200000" flipV="1">
            <a:off x="6421193" y="4203450"/>
            <a:ext cx="706178" cy="28884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7000892" y="5274246"/>
            <a:ext cx="1785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Alice: </a:t>
            </a:r>
            <a:r>
              <a:rPr lang="en-US" b="1" dirty="0" err="1" smtClean="0"/>
              <a:t>IaaS</a:t>
            </a:r>
            <a:r>
              <a:rPr lang="en-US" b="1" dirty="0" smtClean="0"/>
              <a:t> vendor</a:t>
            </a:r>
            <a:endParaRPr lang="en-US" b="1" dirty="0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7351737" y="4071942"/>
            <a:ext cx="720725" cy="431800"/>
          </a:xfrm>
          <a:prstGeom prst="ellipse">
            <a:avLst/>
          </a:prstGeom>
          <a:solidFill>
            <a:srgbClr val="FFDDD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39" name="AutoShape 25"/>
          <p:cNvCxnSpPr>
            <a:cxnSpLocks noChangeShapeType="1"/>
            <a:stCxn id="9" idx="4"/>
            <a:endCxn id="38" idx="1"/>
          </p:cNvCxnSpPr>
          <p:nvPr/>
        </p:nvCxnSpPr>
        <p:spPr bwMode="auto">
          <a:xfrm rot="16200000" flipH="1">
            <a:off x="7268908" y="3946801"/>
            <a:ext cx="131502" cy="24525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42" name="AutoShape 14"/>
          <p:cNvCxnSpPr>
            <a:cxnSpLocks noChangeShapeType="1"/>
            <a:stCxn id="38" idx="3"/>
            <a:endCxn id="29" idx="6"/>
          </p:cNvCxnSpPr>
          <p:nvPr/>
        </p:nvCxnSpPr>
        <p:spPr bwMode="auto">
          <a:xfrm rot="5400000">
            <a:off x="6983950" y="4314573"/>
            <a:ext cx="347402" cy="5992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7500958" y="3774048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PCAC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1" grpId="0"/>
      <p:bldP spid="13" grpId="0"/>
      <p:bldP spid="14" grpId="0"/>
      <p:bldP spid="16" grpId="0"/>
      <p:bldP spid="17" grpId="0" animBg="1"/>
      <p:bldP spid="18" grpId="0"/>
      <p:bldP spid="24" grpId="0" animBg="1"/>
      <p:bldP spid="26" grpId="0"/>
      <p:bldP spid="27" grpId="0" animBg="1"/>
      <p:bldP spid="29" grpId="0" animBg="1"/>
      <p:bldP spid="37" grpId="0"/>
      <p:bldP spid="34" grpId="0" animBg="1"/>
      <p:bldP spid="50" grpId="0"/>
      <p:bldP spid="38" grpId="0" animBg="1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Building Block #4: Guards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142984"/>
            <a:ext cx="3714776" cy="5572140"/>
          </a:xfrm>
        </p:spPr>
        <p:txBody>
          <a:bodyPr/>
          <a:lstStyle/>
          <a:p>
            <a:r>
              <a:rPr lang="en-NZ" sz="2000" dirty="0" smtClean="0"/>
              <a:t>A common design pattern in secure systems:</a:t>
            </a:r>
          </a:p>
          <a:p>
            <a:pPr lvl="1"/>
            <a:r>
              <a:rPr lang="en-NZ" sz="2000" dirty="0" smtClean="0"/>
              <a:t>Alice employs a guard.</a:t>
            </a:r>
          </a:p>
          <a:p>
            <a:pPr lvl="1"/>
            <a:r>
              <a:rPr lang="en-NZ" sz="2000" dirty="0" smtClean="0"/>
              <a:t>Charles cannot access Alice’s resource until he proves, to the guard’s satisfaction, that he is authorised. </a:t>
            </a:r>
          </a:p>
          <a:p>
            <a:pPr lvl="1"/>
            <a:r>
              <a:rPr lang="en-NZ" sz="2000" dirty="0" smtClean="0"/>
              <a:t>Alice can put Charles on the guard’s blacklist.</a:t>
            </a:r>
          </a:p>
          <a:p>
            <a:pPr lvl="1"/>
            <a:r>
              <a:rPr lang="en-NZ" sz="2000" dirty="0" smtClean="0"/>
              <a:t>Alice can terminate PCAC through PCA.</a:t>
            </a:r>
          </a:p>
          <a:p>
            <a:r>
              <a:rPr lang="en-NZ" sz="2000" dirty="0" smtClean="0"/>
              <a:t>Threats:</a:t>
            </a:r>
          </a:p>
          <a:p>
            <a:pPr lvl="1"/>
            <a:r>
              <a:rPr lang="en-NZ" sz="2000" dirty="0" smtClean="0"/>
              <a:t>Guard may allow an unauthorised access.</a:t>
            </a:r>
          </a:p>
          <a:p>
            <a:pPr lvl="1"/>
            <a:r>
              <a:rPr lang="en-NZ" sz="2000" dirty="0" smtClean="0"/>
              <a:t>Guard may disallow an authorised access.</a:t>
            </a:r>
          </a:p>
          <a:p>
            <a:pPr lvl="1"/>
            <a:endParaRPr lang="en-NZ" sz="2000" dirty="0" smtClean="0"/>
          </a:p>
          <a:p>
            <a:pPr lvl="1"/>
            <a:endParaRPr lang="en-NZ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loud 4"/>
          <p:cNvSpPr/>
          <p:nvPr/>
        </p:nvSpPr>
        <p:spPr bwMode="auto">
          <a:xfrm>
            <a:off x="6215074" y="2357430"/>
            <a:ext cx="2286016" cy="192882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14744" y="3639924"/>
            <a:ext cx="1214446" cy="6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Login Agent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79969" y="3783018"/>
            <a:ext cx="720725" cy="431800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43702" y="2997200"/>
            <a:ext cx="720725" cy="431800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929454" y="1142984"/>
            <a:ext cx="90965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12" name="AutoShape 14"/>
          <p:cNvCxnSpPr>
            <a:cxnSpLocks noChangeShapeType="1"/>
            <a:stCxn id="17" idx="0"/>
            <a:endCxn id="24" idx="3"/>
          </p:cNvCxnSpPr>
          <p:nvPr/>
        </p:nvCxnSpPr>
        <p:spPr bwMode="auto">
          <a:xfrm rot="5400000" flipH="1" flipV="1">
            <a:off x="6029573" y="1625612"/>
            <a:ext cx="479722" cy="9596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215206" y="2786058"/>
            <a:ext cx="785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PCA</a:t>
            </a:r>
            <a:endParaRPr lang="en-US" dirty="0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7643834" y="2000240"/>
            <a:ext cx="33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A</a:t>
            </a:r>
            <a:endParaRPr lang="en-US" dirty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429256" y="2345288"/>
            <a:ext cx="720725" cy="43180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14942" y="2702478"/>
            <a:ext cx="1071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Guard</a:t>
            </a:r>
            <a:endParaRPr lang="en-US" b="1" dirty="0"/>
          </a:p>
        </p:txBody>
      </p:sp>
      <p:cxnSp>
        <p:nvCxnSpPr>
          <p:cNvPr id="19" name="AutoShape 25"/>
          <p:cNvCxnSpPr>
            <a:cxnSpLocks noChangeShapeType="1"/>
            <a:stCxn id="17" idx="1"/>
            <a:endCxn id="7" idx="1"/>
          </p:cNvCxnSpPr>
          <p:nvPr/>
        </p:nvCxnSpPr>
        <p:spPr bwMode="auto">
          <a:xfrm rot="16200000" flipH="1" flipV="1">
            <a:off x="4491296" y="2802745"/>
            <a:ext cx="1437730" cy="649287"/>
          </a:xfrm>
          <a:prstGeom prst="curvedConnector3">
            <a:avLst>
              <a:gd name="adj1" fmla="val -20298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" name="AutoShape 14"/>
          <p:cNvCxnSpPr>
            <a:cxnSpLocks noChangeShapeType="1"/>
            <a:stCxn id="5" idx="3"/>
            <a:endCxn id="24" idx="5"/>
          </p:cNvCxnSpPr>
          <p:nvPr/>
        </p:nvCxnSpPr>
        <p:spPr bwMode="auto">
          <a:xfrm rot="16200000" flipV="1">
            <a:off x="7007408" y="2117037"/>
            <a:ext cx="602146" cy="992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cxnSp>
        <p:nvCxnSpPr>
          <p:cNvPr id="21" name="Curved Connector 51"/>
          <p:cNvCxnSpPr>
            <a:stCxn id="24" idx="2"/>
            <a:endCxn id="24" idx="0"/>
          </p:cNvCxnSpPr>
          <p:nvPr/>
        </p:nvCxnSpPr>
        <p:spPr bwMode="auto">
          <a:xfrm rot="10800000" flipH="1">
            <a:off x="6643701" y="1497002"/>
            <a:ext cx="360363" cy="215900"/>
          </a:xfrm>
          <a:prstGeom prst="curvedConnector4">
            <a:avLst>
              <a:gd name="adj1" fmla="val -63436"/>
              <a:gd name="adj2" fmla="val 2058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endCxn id="9" idx="0"/>
          </p:cNvCxnSpPr>
          <p:nvPr/>
        </p:nvCxnSpPr>
        <p:spPr bwMode="auto">
          <a:xfrm rot="5400000">
            <a:off x="6895322" y="2680488"/>
            <a:ext cx="425455" cy="207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43702" y="1497002"/>
            <a:ext cx="720725" cy="4318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143636" y="5500702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Charles</a:t>
            </a:r>
            <a:endParaRPr lang="en-US" b="1" dirty="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9388" y="4997464"/>
            <a:ext cx="720725" cy="431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27" name="AutoShape 14"/>
          <p:cNvCxnSpPr>
            <a:cxnSpLocks noChangeShapeType="1"/>
            <a:stCxn id="28" idx="0"/>
            <a:endCxn id="7" idx="4"/>
          </p:cNvCxnSpPr>
          <p:nvPr/>
        </p:nvCxnSpPr>
        <p:spPr bwMode="auto">
          <a:xfrm rot="16200000" flipV="1">
            <a:off x="4716463" y="4638687"/>
            <a:ext cx="854084" cy="63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786314" y="5068902"/>
            <a:ext cx="720725" cy="431800"/>
          </a:xfrm>
          <a:prstGeom prst="ellipse">
            <a:avLst/>
          </a:prstGeom>
          <a:solidFill>
            <a:srgbClr val="FFDF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29" name="AutoShape 25"/>
          <p:cNvCxnSpPr>
            <a:cxnSpLocks noChangeShapeType="1"/>
            <a:stCxn id="28" idx="7"/>
            <a:endCxn id="26" idx="1"/>
          </p:cNvCxnSpPr>
          <p:nvPr/>
        </p:nvCxnSpPr>
        <p:spPr bwMode="auto">
          <a:xfrm rot="5400000" flipH="1" flipV="1">
            <a:off x="5932494" y="4529697"/>
            <a:ext cx="71438" cy="1133445"/>
          </a:xfrm>
          <a:prstGeom prst="curvedConnector3">
            <a:avLst>
              <a:gd name="adj1" fmla="val 508516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0" name="Curved Connector 51"/>
          <p:cNvCxnSpPr>
            <a:stCxn id="26" idx="6"/>
            <a:endCxn id="26" idx="0"/>
          </p:cNvCxnSpPr>
          <p:nvPr/>
        </p:nvCxnSpPr>
        <p:spPr bwMode="auto">
          <a:xfrm flipH="1" flipV="1">
            <a:off x="6789751" y="4997464"/>
            <a:ext cx="360362" cy="215900"/>
          </a:xfrm>
          <a:prstGeom prst="curvedConnector4">
            <a:avLst>
              <a:gd name="adj1" fmla="val -63436"/>
              <a:gd name="adj2" fmla="val 2058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500562" y="5488560"/>
            <a:ext cx="1428760" cy="65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Charles: </a:t>
            </a:r>
            <a:r>
              <a:rPr lang="en-US" b="1" dirty="0" err="1" smtClean="0"/>
              <a:t>IaaS</a:t>
            </a:r>
            <a:r>
              <a:rPr lang="en-US" b="1" dirty="0" smtClean="0"/>
              <a:t> login</a:t>
            </a:r>
            <a:endParaRPr lang="en-US" b="1" dirty="0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8215338" y="6000768"/>
            <a:ext cx="720725" cy="431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33" name="AutoShape 25"/>
          <p:cNvCxnSpPr>
            <a:cxnSpLocks noChangeShapeType="1"/>
            <a:stCxn id="32" idx="7"/>
            <a:endCxn id="24" idx="7"/>
          </p:cNvCxnSpPr>
          <p:nvPr/>
        </p:nvCxnSpPr>
        <p:spPr bwMode="auto">
          <a:xfrm rot="16200000" flipV="1">
            <a:off x="5792814" y="3026303"/>
            <a:ext cx="4503766" cy="1571636"/>
          </a:xfrm>
          <a:prstGeom prst="curvedConnector3">
            <a:avLst>
              <a:gd name="adj1" fmla="val 101968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4" name="AutoShape 14"/>
          <p:cNvCxnSpPr>
            <a:cxnSpLocks noChangeShapeType="1"/>
            <a:stCxn id="32" idx="0"/>
            <a:endCxn id="26" idx="5"/>
          </p:cNvCxnSpPr>
          <p:nvPr/>
        </p:nvCxnSpPr>
        <p:spPr bwMode="auto">
          <a:xfrm rot="16200000" flipV="1">
            <a:off x="7492763" y="4917830"/>
            <a:ext cx="634740" cy="15311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500958" y="5143512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Alice: </a:t>
            </a:r>
            <a:r>
              <a:rPr lang="en-US" b="1" dirty="0" err="1" smtClean="0"/>
              <a:t>IaaS</a:t>
            </a:r>
            <a:r>
              <a:rPr lang="en-US" b="1" dirty="0" smtClean="0"/>
              <a:t> vendor</a:t>
            </a:r>
            <a:endParaRPr lang="en-US" b="1" dirty="0"/>
          </a:p>
        </p:txBody>
      </p:sp>
      <p:cxnSp>
        <p:nvCxnSpPr>
          <p:cNvPr id="40" name="AutoShape 14"/>
          <p:cNvCxnSpPr>
            <a:cxnSpLocks noChangeShapeType="1"/>
            <a:stCxn id="7" idx="6"/>
            <a:endCxn id="9" idx="3"/>
          </p:cNvCxnSpPr>
          <p:nvPr/>
        </p:nvCxnSpPr>
        <p:spPr bwMode="auto">
          <a:xfrm flipV="1">
            <a:off x="5500694" y="3365764"/>
            <a:ext cx="1248556" cy="6331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7212034" y="3568704"/>
            <a:ext cx="720725" cy="431800"/>
          </a:xfrm>
          <a:prstGeom prst="ellipse">
            <a:avLst/>
          </a:prstGeom>
          <a:solidFill>
            <a:srgbClr val="FFDDD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37" name="AutoShape 25"/>
          <p:cNvCxnSpPr>
            <a:cxnSpLocks noChangeShapeType="1"/>
            <a:stCxn id="9" idx="5"/>
          </p:cNvCxnSpPr>
          <p:nvPr/>
        </p:nvCxnSpPr>
        <p:spPr bwMode="auto">
          <a:xfrm rot="16200000" flipH="1">
            <a:off x="7169705" y="3454937"/>
            <a:ext cx="277552" cy="9920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8" name="AutoShape 14"/>
          <p:cNvCxnSpPr>
            <a:cxnSpLocks noChangeShapeType="1"/>
            <a:stCxn id="36" idx="3"/>
            <a:endCxn id="28" idx="6"/>
          </p:cNvCxnSpPr>
          <p:nvPr/>
        </p:nvCxnSpPr>
        <p:spPr bwMode="auto">
          <a:xfrm rot="5400000">
            <a:off x="5738544" y="3705764"/>
            <a:ext cx="1347534" cy="1810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7361255" y="3270810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PCAC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6" grpId="0" animBg="1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Implementing Guards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8" y="1285860"/>
            <a:ext cx="8304244" cy="5072098"/>
          </a:xfrm>
        </p:spPr>
        <p:txBody>
          <a:bodyPr/>
          <a:lstStyle/>
          <a:p>
            <a:r>
              <a:rPr lang="en-NZ" sz="2800" dirty="0" smtClean="0"/>
              <a:t>Guards may be human, hardware, or software.</a:t>
            </a:r>
          </a:p>
          <a:p>
            <a:pPr lvl="1"/>
            <a:r>
              <a:rPr lang="en-NZ" sz="2400" dirty="0" smtClean="0"/>
              <a:t>Software guards are the most economical and flexible.</a:t>
            </a:r>
          </a:p>
          <a:p>
            <a:r>
              <a:rPr lang="en-NZ" sz="2800" dirty="0" smtClean="0"/>
              <a:t>Guards should always take orders from their superiors, but never from customers.</a:t>
            </a:r>
          </a:p>
          <a:p>
            <a:pPr lvl="1">
              <a:buFont typeface="Wingdings" pitchFamily="2" charset="2"/>
              <a:buChar char="Ø"/>
            </a:pPr>
            <a:r>
              <a:rPr lang="en-NZ" sz="2400" dirty="0" smtClean="0"/>
              <a:t>Guards must be protected from customers!</a:t>
            </a:r>
          </a:p>
          <a:p>
            <a:pPr marL="342900" lvl="1" indent="-342900">
              <a:buSzPct val="75000"/>
            </a:pPr>
            <a:r>
              <a:rPr lang="en-NZ" dirty="0" smtClean="0"/>
              <a:t>Design pattern = prevention + detection + response.</a:t>
            </a:r>
          </a:p>
          <a:p>
            <a:pPr lvl="1"/>
            <a:r>
              <a:rPr lang="en-NZ" sz="2400" dirty="0" smtClean="0"/>
              <a:t>We must design secure “guardhouses”.</a:t>
            </a:r>
          </a:p>
          <a:p>
            <a:pPr lvl="1"/>
            <a:r>
              <a:rPr lang="en-NZ" sz="2400" dirty="0" smtClean="0"/>
              <a:t>Our software guards must be able to “call for help”.</a:t>
            </a:r>
          </a:p>
          <a:p>
            <a:pPr lvl="1"/>
            <a:r>
              <a:rPr lang="en-NZ" sz="2400" dirty="0" smtClean="0"/>
              <a:t>We must “send in reinforcements” if a guard calls for help.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174068" cy="75247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Questions to be (Partially) Answered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557338"/>
            <a:ext cx="7835900" cy="3898900"/>
          </a:xfrm>
        </p:spPr>
        <p:txBody>
          <a:bodyPr/>
          <a:lstStyle/>
          <a:p>
            <a:pPr eaLnBrk="1" hangingPunct="1"/>
            <a:r>
              <a:rPr lang="en-US" dirty="0" smtClean="0"/>
              <a:t>What is cloud computing?</a:t>
            </a:r>
          </a:p>
          <a:p>
            <a:pPr eaLnBrk="1" hangingPunct="1"/>
            <a:r>
              <a:rPr lang="en-NZ" dirty="0" smtClean="0"/>
              <a:t>What is a trusted cloud?</a:t>
            </a:r>
          </a:p>
          <a:p>
            <a:pPr eaLnBrk="1" hangingPunct="1"/>
            <a:r>
              <a:rPr lang="en-NZ" dirty="0" smtClean="0"/>
              <a:t>How could a cloud be secured?</a:t>
            </a:r>
          </a:p>
          <a:p>
            <a:pPr eaLnBrk="1" hangingPunct="1"/>
            <a:r>
              <a:rPr lang="en-NZ" dirty="0" smtClean="0"/>
              <a:t>What software security technologies are applicable to clouds?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Guards in JavaScript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000660"/>
          </a:xfrm>
        </p:spPr>
        <p:txBody>
          <a:bodyPr/>
          <a:lstStyle/>
          <a:p>
            <a:r>
              <a:rPr lang="en-NZ" sz="2800" dirty="0" smtClean="0"/>
              <a:t>Increasingly, we use browsers for remote access to services.</a:t>
            </a:r>
          </a:p>
          <a:p>
            <a:pPr lvl="1"/>
            <a:r>
              <a:rPr lang="en-NZ" sz="2400" dirty="0" smtClean="0"/>
              <a:t>Our personal guards, and their security wrappers, are typically written in JavaScript.</a:t>
            </a:r>
          </a:p>
          <a:p>
            <a:pPr lvl="1"/>
            <a:r>
              <a:rPr lang="en-NZ" sz="2400" dirty="0" smtClean="0"/>
              <a:t>We give orders to our personal guards by clicking and typing.</a:t>
            </a:r>
          </a:p>
          <a:p>
            <a:pPr lvl="1"/>
            <a:r>
              <a:rPr lang="en-NZ" sz="2400" dirty="0" smtClean="0"/>
              <a:t>Our guards allow access to our bank accounts, e-commerce sites, </a:t>
            </a:r>
            <a:r>
              <a:rPr lang="en-NZ" sz="2400" dirty="0" err="1" smtClean="0"/>
              <a:t>Facebook</a:t>
            </a:r>
            <a:r>
              <a:rPr lang="en-NZ" sz="2400" dirty="0" smtClean="0"/>
              <a:t> pages, work-related services, etc.</a:t>
            </a:r>
          </a:p>
          <a:p>
            <a:pPr lvl="1"/>
            <a:r>
              <a:rPr lang="en-NZ" sz="2400" dirty="0" smtClean="0"/>
              <a:t>JavaScript security is insufficient, but is being improved.</a:t>
            </a:r>
          </a:p>
          <a:p>
            <a:r>
              <a:rPr lang="en-NZ" sz="2800" dirty="0" smtClean="0"/>
              <a:t>Our administrators have more powerful guards in our platform hardware, OS, and apps.</a:t>
            </a:r>
            <a:endParaRPr lang="en-N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Multilayer Guards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2786082" cy="5000660"/>
          </a:xfrm>
        </p:spPr>
        <p:txBody>
          <a:bodyPr/>
          <a:lstStyle/>
          <a:p>
            <a:r>
              <a:rPr lang="en-NZ" sz="2000" dirty="0" smtClean="0"/>
              <a:t>Alice and Bob both have guards.</a:t>
            </a:r>
            <a:endParaRPr lang="en-NZ" sz="2000" dirty="0" smtClean="0"/>
          </a:p>
          <a:p>
            <a:r>
              <a:rPr lang="en-NZ" sz="2000" dirty="0" smtClean="0"/>
              <a:t>Charles will not access </a:t>
            </a:r>
            <a:r>
              <a:rPr lang="en-NZ" sz="2000" dirty="0" err="1" smtClean="0"/>
              <a:t>IaaS</a:t>
            </a:r>
            <a:r>
              <a:rPr lang="en-NZ" sz="2000" dirty="0" smtClean="0"/>
              <a:t> unless </a:t>
            </a:r>
            <a:r>
              <a:rPr lang="en-NZ" sz="2000" dirty="0" smtClean="0"/>
              <a:t>both guards agree.</a:t>
            </a:r>
          </a:p>
          <a:p>
            <a:r>
              <a:rPr lang="en-NZ" sz="2000" dirty="0" smtClean="0"/>
              <a:t>Charles is logged into Bob’s guarded PC.</a:t>
            </a:r>
          </a:p>
          <a:p>
            <a:r>
              <a:rPr lang="en-NZ" sz="2000" dirty="0" smtClean="0"/>
              <a:t>Bob’s </a:t>
            </a:r>
            <a:r>
              <a:rPr lang="en-NZ" sz="2000" dirty="0" smtClean="0"/>
              <a:t>PC is logged into the </a:t>
            </a:r>
            <a:r>
              <a:rPr lang="en-NZ" sz="2000" dirty="0" err="1" smtClean="0"/>
              <a:t>IaaS</a:t>
            </a:r>
            <a:r>
              <a:rPr lang="en-NZ" sz="2000" dirty="0" smtClean="0"/>
              <a:t>.</a:t>
            </a:r>
          </a:p>
          <a:p>
            <a:r>
              <a:rPr lang="en-NZ" sz="2000" dirty="0" smtClean="0"/>
              <a:t>Threat: personal guards might be subverted by their </a:t>
            </a:r>
            <a:r>
              <a:rPr lang="en-NZ" sz="2000" dirty="0" smtClean="0"/>
              <a:t>restricted-access aliases. </a:t>
            </a:r>
            <a:endParaRPr lang="en-NZ" sz="2000" dirty="0" smtClean="0"/>
          </a:p>
          <a:p>
            <a:pPr lvl="1"/>
            <a:endParaRPr lang="en-NZ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6215074" y="2357430"/>
            <a:ext cx="2286016" cy="192882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71802" y="2854107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/>
              <a:t>IaaS</a:t>
            </a:r>
            <a:r>
              <a:rPr lang="en-US" b="1" dirty="0" smtClean="0"/>
              <a:t> Guard:  Login Agent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08531" y="2925545"/>
            <a:ext cx="720725" cy="431800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43702" y="2928934"/>
            <a:ext cx="720725" cy="431800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234241" y="1490652"/>
            <a:ext cx="90965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12" name="AutoShape 14"/>
          <p:cNvCxnSpPr>
            <a:cxnSpLocks noChangeShapeType="1"/>
            <a:stCxn id="17" idx="7"/>
            <a:endCxn id="24" idx="3"/>
          </p:cNvCxnSpPr>
          <p:nvPr/>
        </p:nvCxnSpPr>
        <p:spPr bwMode="auto">
          <a:xfrm rot="5400000" flipH="1" flipV="1">
            <a:off x="6297886" y="1612113"/>
            <a:ext cx="197910" cy="7048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215206" y="2773916"/>
            <a:ext cx="785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PCA</a:t>
            </a:r>
            <a:endParaRPr lang="en-US" dirty="0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7643834" y="2000240"/>
            <a:ext cx="33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A</a:t>
            </a:r>
            <a:endParaRPr lang="en-US" dirty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429256" y="2000240"/>
            <a:ext cx="720725" cy="43180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86380" y="2357430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/>
              <a:t>IaaS</a:t>
            </a:r>
            <a:r>
              <a:rPr lang="en-US" b="1" dirty="0" smtClean="0"/>
              <a:t> Guard</a:t>
            </a:r>
            <a:endParaRPr lang="en-US" b="1" dirty="0"/>
          </a:p>
        </p:txBody>
      </p:sp>
      <p:cxnSp>
        <p:nvCxnSpPr>
          <p:cNvPr id="19" name="AutoShape 25"/>
          <p:cNvCxnSpPr>
            <a:cxnSpLocks noChangeShapeType="1"/>
            <a:stCxn id="17" idx="1"/>
            <a:endCxn id="7" idx="1"/>
          </p:cNvCxnSpPr>
          <p:nvPr/>
        </p:nvCxnSpPr>
        <p:spPr bwMode="auto">
          <a:xfrm rot="16200000" flipH="1" flipV="1">
            <a:off x="4711789" y="2165765"/>
            <a:ext cx="925305" cy="720725"/>
          </a:xfrm>
          <a:prstGeom prst="curvedConnector3">
            <a:avLst>
              <a:gd name="adj1" fmla="val -31539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" name="AutoShape 14"/>
          <p:cNvCxnSpPr>
            <a:cxnSpLocks noChangeShapeType="1"/>
            <a:stCxn id="5" idx="3"/>
            <a:endCxn id="24" idx="5"/>
          </p:cNvCxnSpPr>
          <p:nvPr/>
        </p:nvCxnSpPr>
        <p:spPr bwMode="auto">
          <a:xfrm rot="16200000" flipV="1">
            <a:off x="7007408" y="2117037"/>
            <a:ext cx="602146" cy="992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cxnSp>
        <p:nvCxnSpPr>
          <p:cNvPr id="21" name="Curved Connector 51"/>
          <p:cNvCxnSpPr>
            <a:stCxn id="24" idx="2"/>
            <a:endCxn id="24" idx="0"/>
          </p:cNvCxnSpPr>
          <p:nvPr/>
        </p:nvCxnSpPr>
        <p:spPr bwMode="auto">
          <a:xfrm rot="10800000" flipH="1">
            <a:off x="6643701" y="1497002"/>
            <a:ext cx="360363" cy="215900"/>
          </a:xfrm>
          <a:prstGeom prst="curvedConnector4">
            <a:avLst>
              <a:gd name="adj1" fmla="val -63436"/>
              <a:gd name="adj2" fmla="val 2058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endCxn id="9" idx="0"/>
          </p:cNvCxnSpPr>
          <p:nvPr/>
        </p:nvCxnSpPr>
        <p:spPr bwMode="auto">
          <a:xfrm rot="5400000">
            <a:off x="6895322" y="2612222"/>
            <a:ext cx="425455" cy="207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43702" y="1497002"/>
            <a:ext cx="720725" cy="4318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00892" y="5143512"/>
            <a:ext cx="1071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Charles</a:t>
            </a:r>
            <a:endParaRPr lang="en-US" b="1" dirty="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143768" y="4786322"/>
            <a:ext cx="720725" cy="431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27" name="AutoShape 14"/>
          <p:cNvCxnSpPr>
            <a:cxnSpLocks noChangeShapeType="1"/>
            <a:stCxn id="28" idx="0"/>
            <a:endCxn id="53" idx="4"/>
          </p:cNvCxnSpPr>
          <p:nvPr/>
        </p:nvCxnSpPr>
        <p:spPr bwMode="auto">
          <a:xfrm rot="5400000" flipH="1" flipV="1">
            <a:off x="3864074" y="5140232"/>
            <a:ext cx="922133" cy="357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786182" y="5779893"/>
            <a:ext cx="720725" cy="431800"/>
          </a:xfrm>
          <a:prstGeom prst="ellipse">
            <a:avLst/>
          </a:prstGeom>
          <a:solidFill>
            <a:srgbClr val="FFDF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29" name="AutoShape 25"/>
          <p:cNvCxnSpPr>
            <a:cxnSpLocks noChangeShapeType="1"/>
            <a:stCxn id="28" idx="7"/>
            <a:endCxn id="69" idx="1"/>
          </p:cNvCxnSpPr>
          <p:nvPr/>
        </p:nvCxnSpPr>
        <p:spPr bwMode="auto">
          <a:xfrm rot="16200000" flipH="1">
            <a:off x="4786205" y="5458282"/>
            <a:ext cx="6561" cy="776255"/>
          </a:xfrm>
          <a:prstGeom prst="curvedConnector3">
            <a:avLst>
              <a:gd name="adj1" fmla="val -4448041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0" name="Curved Connector 51"/>
          <p:cNvCxnSpPr>
            <a:stCxn id="26" idx="6"/>
            <a:endCxn id="26" idx="0"/>
          </p:cNvCxnSpPr>
          <p:nvPr/>
        </p:nvCxnSpPr>
        <p:spPr bwMode="auto">
          <a:xfrm flipH="1" flipV="1">
            <a:off x="7504131" y="4786322"/>
            <a:ext cx="360362" cy="215900"/>
          </a:xfrm>
          <a:prstGeom prst="curvedConnector4">
            <a:avLst>
              <a:gd name="adj1" fmla="val -63436"/>
              <a:gd name="adj2" fmla="val 2058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714876" y="6143644"/>
            <a:ext cx="15001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Charles: </a:t>
            </a:r>
            <a:r>
              <a:rPr lang="en-US" b="1" dirty="0" err="1" smtClean="0"/>
              <a:t>IaaS</a:t>
            </a:r>
            <a:r>
              <a:rPr lang="en-US" b="1" dirty="0" smtClean="0"/>
              <a:t> login</a:t>
            </a:r>
            <a:endParaRPr lang="en-US" b="1" dirty="0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8351869" y="6000768"/>
            <a:ext cx="720725" cy="431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33" name="AutoShape 25"/>
          <p:cNvCxnSpPr>
            <a:cxnSpLocks noChangeShapeType="1"/>
            <a:stCxn id="32" idx="7"/>
            <a:endCxn id="24" idx="7"/>
          </p:cNvCxnSpPr>
          <p:nvPr/>
        </p:nvCxnSpPr>
        <p:spPr bwMode="auto">
          <a:xfrm rot="16200000" flipV="1">
            <a:off x="5861080" y="2958037"/>
            <a:ext cx="4503766" cy="1708167"/>
          </a:xfrm>
          <a:prstGeom prst="curvedConnector3">
            <a:avLst>
              <a:gd name="adj1" fmla="val 106480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34" name="AutoShape 14"/>
          <p:cNvCxnSpPr>
            <a:cxnSpLocks noChangeShapeType="1"/>
            <a:stCxn id="32" idx="2"/>
            <a:endCxn id="44" idx="6"/>
          </p:cNvCxnSpPr>
          <p:nvPr/>
        </p:nvCxnSpPr>
        <p:spPr bwMode="auto">
          <a:xfrm rot="10800000">
            <a:off x="6929455" y="5788040"/>
            <a:ext cx="1422415" cy="4286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001024" y="5148876"/>
            <a:ext cx="10001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Alice: </a:t>
            </a:r>
            <a:r>
              <a:rPr lang="en-US" b="1" dirty="0" err="1" smtClean="0"/>
              <a:t>IaaS</a:t>
            </a:r>
            <a:r>
              <a:rPr lang="en-US" b="1" dirty="0" smtClean="0"/>
              <a:t> vendor</a:t>
            </a:r>
            <a:endParaRPr lang="en-US" b="1" dirty="0"/>
          </a:p>
        </p:txBody>
      </p:sp>
      <p:cxnSp>
        <p:nvCxnSpPr>
          <p:cNvPr id="40" name="AutoShape 14"/>
          <p:cNvCxnSpPr>
            <a:cxnSpLocks noChangeShapeType="1"/>
            <a:stCxn id="7" idx="6"/>
            <a:endCxn id="9" idx="2"/>
          </p:cNvCxnSpPr>
          <p:nvPr/>
        </p:nvCxnSpPr>
        <p:spPr bwMode="auto">
          <a:xfrm>
            <a:off x="5429256" y="3141445"/>
            <a:ext cx="1214446" cy="33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6072198" y="4062420"/>
            <a:ext cx="85725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572132" y="3783018"/>
            <a:ext cx="720725" cy="431800"/>
          </a:xfrm>
          <a:prstGeom prst="ellipse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43" name="Curved Connector 51"/>
          <p:cNvCxnSpPr>
            <a:stCxn id="38" idx="2"/>
            <a:endCxn id="38" idx="0"/>
          </p:cNvCxnSpPr>
          <p:nvPr/>
        </p:nvCxnSpPr>
        <p:spPr bwMode="auto">
          <a:xfrm rot="10800000" flipH="1">
            <a:off x="5572131" y="3783018"/>
            <a:ext cx="360363" cy="215900"/>
          </a:xfrm>
          <a:prstGeom prst="curvedConnector4">
            <a:avLst>
              <a:gd name="adj1" fmla="val -63436"/>
              <a:gd name="adj2" fmla="val 2058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208729" y="5572140"/>
            <a:ext cx="720725" cy="431800"/>
          </a:xfrm>
          <a:prstGeom prst="ellipse">
            <a:avLst/>
          </a:prstGeom>
          <a:solidFill>
            <a:srgbClr val="FFDF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46" name="AutoShape 25"/>
          <p:cNvCxnSpPr>
            <a:cxnSpLocks noChangeShapeType="1"/>
            <a:stCxn id="44" idx="7"/>
            <a:endCxn id="26" idx="1"/>
          </p:cNvCxnSpPr>
          <p:nvPr/>
        </p:nvCxnSpPr>
        <p:spPr bwMode="auto">
          <a:xfrm rot="5400000" flipH="1" flipV="1">
            <a:off x="6643702" y="5029762"/>
            <a:ext cx="785818" cy="425410"/>
          </a:xfrm>
          <a:prstGeom prst="curvedConnector3">
            <a:avLst>
              <a:gd name="adj1" fmla="val 137138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49" name="AutoShape 14"/>
          <p:cNvCxnSpPr>
            <a:cxnSpLocks noChangeShapeType="1"/>
            <a:stCxn id="44" idx="0"/>
            <a:endCxn id="38" idx="5"/>
          </p:cNvCxnSpPr>
          <p:nvPr/>
        </p:nvCxnSpPr>
        <p:spPr bwMode="auto">
          <a:xfrm rot="16200000" flipV="1">
            <a:off x="5667922" y="4670969"/>
            <a:ext cx="1420558" cy="3817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4143372" y="4425960"/>
            <a:ext cx="720725" cy="431800"/>
          </a:xfrm>
          <a:prstGeom prst="ellipse">
            <a:avLst/>
          </a:prstGeom>
          <a:solidFill>
            <a:srgbClr val="FF8F8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55" name="AutoShape 14"/>
          <p:cNvCxnSpPr>
            <a:cxnSpLocks noChangeShapeType="1"/>
            <a:stCxn id="53" idx="0"/>
            <a:endCxn id="7" idx="4"/>
          </p:cNvCxnSpPr>
          <p:nvPr/>
        </p:nvCxnSpPr>
        <p:spPr bwMode="auto">
          <a:xfrm rot="5400000" flipH="1" flipV="1">
            <a:off x="4252007" y="3609074"/>
            <a:ext cx="1068615" cy="5651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5929322" y="5929330"/>
            <a:ext cx="13573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Charles: Bob’s employee</a:t>
            </a:r>
            <a:endParaRPr lang="en-US" b="1" dirty="0"/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928926" y="4354305"/>
            <a:ext cx="128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Bob’s PC: User level</a:t>
            </a:r>
            <a:endParaRPr lang="en-US" b="1" dirty="0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5072066" y="5786454"/>
            <a:ext cx="720725" cy="431800"/>
          </a:xfrm>
          <a:prstGeom prst="ellipse">
            <a:avLst/>
          </a:prstGeom>
          <a:solidFill>
            <a:srgbClr val="FFEDB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3357554" y="6140255"/>
            <a:ext cx="128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Charles: PC login</a:t>
            </a:r>
            <a:endParaRPr lang="en-US" b="1" dirty="0"/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6929454" y="3571876"/>
            <a:ext cx="720725" cy="431800"/>
          </a:xfrm>
          <a:prstGeom prst="ellipse">
            <a:avLst/>
          </a:prstGeom>
          <a:solidFill>
            <a:srgbClr val="FFDDD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82" name="AutoShape 25"/>
          <p:cNvCxnSpPr>
            <a:cxnSpLocks noChangeShapeType="1"/>
            <a:stCxn id="9" idx="5"/>
            <a:endCxn id="81" idx="1"/>
          </p:cNvCxnSpPr>
          <p:nvPr/>
        </p:nvCxnSpPr>
        <p:spPr bwMode="auto">
          <a:xfrm rot="5400000">
            <a:off x="6978134" y="3354367"/>
            <a:ext cx="337614" cy="22387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83" name="AutoShape 14"/>
          <p:cNvCxnSpPr>
            <a:cxnSpLocks noChangeShapeType="1"/>
            <a:stCxn id="81" idx="3"/>
            <a:endCxn id="69" idx="0"/>
          </p:cNvCxnSpPr>
          <p:nvPr/>
        </p:nvCxnSpPr>
        <p:spPr bwMode="auto">
          <a:xfrm rot="5400000">
            <a:off x="5310709" y="4062161"/>
            <a:ext cx="1846014" cy="16025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7286644" y="3286124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PCAC</a:t>
            </a:r>
            <a:endParaRPr lang="en-US" dirty="0"/>
          </a:p>
        </p:txBody>
      </p:sp>
      <p:cxnSp>
        <p:nvCxnSpPr>
          <p:cNvPr id="51" name="AutoShape 14"/>
          <p:cNvCxnSpPr>
            <a:cxnSpLocks noChangeShapeType="1"/>
            <a:stCxn id="56" idx="0"/>
            <a:endCxn id="38" idx="3"/>
          </p:cNvCxnSpPr>
          <p:nvPr/>
        </p:nvCxnSpPr>
        <p:spPr bwMode="auto">
          <a:xfrm rot="5400000" flipH="1" flipV="1">
            <a:off x="5416279" y="4167732"/>
            <a:ext cx="277550" cy="2452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</p:cxn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5072066" y="4429132"/>
            <a:ext cx="720725" cy="431800"/>
          </a:xfrm>
          <a:prstGeom prst="ellipse">
            <a:avLst/>
          </a:prstGeom>
          <a:solidFill>
            <a:srgbClr val="FF2D2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cxnSp>
        <p:nvCxnSpPr>
          <p:cNvPr id="61" name="AutoShape 25"/>
          <p:cNvCxnSpPr>
            <a:cxnSpLocks noChangeShapeType="1"/>
            <a:stCxn id="53" idx="7"/>
            <a:endCxn id="56" idx="1"/>
          </p:cNvCxnSpPr>
          <p:nvPr/>
        </p:nvCxnSpPr>
        <p:spPr bwMode="auto">
          <a:xfrm rot="16200000" flipH="1">
            <a:off x="4966495" y="4281250"/>
            <a:ext cx="3172" cy="419065"/>
          </a:xfrm>
          <a:prstGeom prst="curvedConnector3">
            <a:avLst>
              <a:gd name="adj1" fmla="val -9200378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5072066" y="4786322"/>
            <a:ext cx="857256" cy="65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Bob’s PC</a:t>
            </a:r>
            <a:endParaRPr lang="en-US" b="1" dirty="0"/>
          </a:p>
        </p:txBody>
      </p:sp>
      <p:cxnSp>
        <p:nvCxnSpPr>
          <p:cNvPr id="77" name="AutoShape 25"/>
          <p:cNvCxnSpPr>
            <a:cxnSpLocks noChangeShapeType="1"/>
            <a:stCxn id="69" idx="7"/>
            <a:endCxn id="44" idx="1"/>
          </p:cNvCxnSpPr>
          <p:nvPr/>
        </p:nvCxnSpPr>
        <p:spPr bwMode="auto">
          <a:xfrm rot="5400000" flipH="1" flipV="1">
            <a:off x="5893603" y="5429016"/>
            <a:ext cx="214314" cy="627034"/>
          </a:xfrm>
          <a:prstGeom prst="curvedConnector3">
            <a:avLst>
              <a:gd name="adj1" fmla="val 236172"/>
            </a:avLst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357166"/>
            <a:ext cx="8102630" cy="628631"/>
          </a:xfrm>
        </p:spPr>
        <p:txBody>
          <a:bodyPr/>
          <a:lstStyle/>
          <a:p>
            <a:r>
              <a:rPr lang="en-NZ" sz="4000" dirty="0" smtClean="0"/>
              <a:t>Building Block #5: Cryptography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85860"/>
            <a:ext cx="7835900" cy="5143536"/>
          </a:xfrm>
        </p:spPr>
        <p:txBody>
          <a:bodyPr/>
          <a:lstStyle/>
          <a:p>
            <a:r>
              <a:rPr lang="en-NZ" dirty="0" smtClean="0"/>
              <a:t>Communications can be secured by cryptography, if both parties have a cryptographically-secure identity.</a:t>
            </a:r>
          </a:p>
          <a:p>
            <a:pPr lvl="1"/>
            <a:r>
              <a:rPr lang="en-NZ" dirty="0" smtClean="0"/>
              <a:t>Designing a secure public-key infrastructure is easy (assuming we have secure public-key cryptography).</a:t>
            </a:r>
          </a:p>
          <a:p>
            <a:r>
              <a:rPr lang="en-NZ" dirty="0" smtClean="0"/>
              <a:t>Designing a </a:t>
            </a:r>
            <a:r>
              <a:rPr lang="en-NZ" i="1" dirty="0" smtClean="0"/>
              <a:t>usable</a:t>
            </a:r>
            <a:r>
              <a:rPr lang="en-NZ" dirty="0" smtClean="0"/>
              <a:t> public-key infrastructure is hard.</a:t>
            </a:r>
          </a:p>
          <a:p>
            <a:pPr lvl="1"/>
            <a:r>
              <a:rPr lang="en-NZ" dirty="0" smtClean="0"/>
              <a:t>People have trouble managing their keys.</a:t>
            </a:r>
          </a:p>
          <a:p>
            <a:pPr lvl="1"/>
            <a:r>
              <a:rPr lang="en-NZ" dirty="0" smtClean="0"/>
              <a:t>Key distribution is also problematic.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Building Block #6: Identifiers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 smtClean="0"/>
              <a:t>We identify other actors by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400" dirty="0" smtClean="0"/>
              <a:t>Observing their behaviour and appearance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400" dirty="0" smtClean="0"/>
              <a:t>Asking them a question, to see if they know the correct answer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400" dirty="0" smtClean="0"/>
              <a:t>Asking them to show us something that is difficult to reproduce, and that we can recognise.</a:t>
            </a:r>
          </a:p>
          <a:p>
            <a:r>
              <a:rPr lang="en-NZ" sz="2400" dirty="0" smtClean="0"/>
              <a:t>This is a dark art.</a:t>
            </a:r>
          </a:p>
          <a:p>
            <a:pPr lvl="1"/>
            <a:r>
              <a:rPr lang="en-NZ" sz="2400" dirty="0" smtClean="0"/>
              <a:t>When an identification method fails, we must use another one.</a:t>
            </a:r>
          </a:p>
          <a:p>
            <a:pPr lvl="1"/>
            <a:r>
              <a:rPr lang="en-NZ" sz="2400" dirty="0" smtClean="0"/>
              <a:t>We may never learn about our failures!</a:t>
            </a:r>
            <a:endParaRPr lang="en-N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 smtClean="0"/>
              <a:t>Building Block #7: </a:t>
            </a:r>
            <a:r>
              <a:rPr lang="en-NZ" sz="4000" dirty="0" err="1" smtClean="0"/>
              <a:t>Steganography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85860"/>
            <a:ext cx="7835900" cy="5000660"/>
          </a:xfrm>
        </p:spPr>
        <p:txBody>
          <a:bodyPr/>
          <a:lstStyle/>
          <a:p>
            <a:r>
              <a:rPr lang="en-NZ" dirty="0" smtClean="0"/>
              <a:t>If we’re clever, we can find a way to communicate without our adversaries knowing that we are communicating.</a:t>
            </a:r>
          </a:p>
          <a:p>
            <a:r>
              <a:rPr lang="en-NZ" dirty="0" smtClean="0"/>
              <a:t>This is another dark art.  </a:t>
            </a:r>
          </a:p>
          <a:p>
            <a:pPr lvl="1"/>
            <a:r>
              <a:rPr lang="en-NZ" dirty="0" smtClean="0"/>
              <a:t>As soon as our secret is known, we must find another </a:t>
            </a:r>
            <a:r>
              <a:rPr lang="en-NZ" dirty="0" err="1" smtClean="0"/>
              <a:t>stegochannel</a:t>
            </a:r>
            <a:r>
              <a:rPr lang="en-NZ" dirty="0" smtClean="0"/>
              <a:t>.</a:t>
            </a:r>
          </a:p>
          <a:p>
            <a:pPr lvl="1"/>
            <a:r>
              <a:rPr lang="en-NZ" dirty="0" smtClean="0"/>
              <a:t>We can never be sure that no one has discovered our secret.</a:t>
            </a:r>
          </a:p>
          <a:p>
            <a:pPr lvl="1"/>
            <a:r>
              <a:rPr lang="en-NZ" dirty="0" smtClean="0"/>
              <a:t>Cryptography has a similar problem with secrecy, but it is restricted to the keys.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Putting it all together...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85860"/>
            <a:ext cx="8161368" cy="5072098"/>
          </a:xfrm>
        </p:spPr>
        <p:txBody>
          <a:bodyPr/>
          <a:lstStyle/>
          <a:p>
            <a:r>
              <a:rPr lang="en-NZ" sz="2400" dirty="0" smtClean="0"/>
              <a:t>We need to establish clear identities for ourselves, in each of our aliases.</a:t>
            </a:r>
          </a:p>
          <a:p>
            <a:r>
              <a:rPr lang="en-NZ" sz="2400" dirty="0" smtClean="0"/>
              <a:t>We need to give appropriate orders to our guards: </a:t>
            </a:r>
          </a:p>
          <a:p>
            <a:pPr lvl="1"/>
            <a:r>
              <a:rPr lang="en-NZ" sz="2400" dirty="0" smtClean="0"/>
              <a:t>Who should be allowed to do what, how often, when, and under which other conditions?</a:t>
            </a:r>
          </a:p>
          <a:p>
            <a:pPr lvl="1"/>
            <a:r>
              <a:rPr lang="en-NZ" sz="2400" dirty="0" smtClean="0"/>
              <a:t>If we over-constrain, our e-organisations will be unproductive.</a:t>
            </a:r>
          </a:p>
          <a:p>
            <a:pPr lvl="1"/>
            <a:r>
              <a:rPr lang="en-NZ" sz="2400" dirty="0" smtClean="0"/>
              <a:t>If we under-constrain, our e-organisations will be insecure.</a:t>
            </a:r>
          </a:p>
          <a:p>
            <a:r>
              <a:rPr lang="en-NZ" sz="2400" dirty="0" smtClean="0"/>
              <a:t>Our guards must be in secure guardhouses.</a:t>
            </a:r>
          </a:p>
          <a:p>
            <a:r>
              <a:rPr lang="en-NZ" sz="2400" dirty="0" smtClean="0"/>
              <a:t>Our guards must be monitored: they may call for help, and they may show signs of subversion.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Monitoring Guards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14422"/>
            <a:ext cx="8089930" cy="5357850"/>
          </a:xfrm>
        </p:spPr>
        <p:txBody>
          <a:bodyPr/>
          <a:lstStyle/>
          <a:p>
            <a:r>
              <a:rPr lang="en-NZ" sz="2400" dirty="0" err="1" smtClean="0"/>
              <a:t>Stegochannels</a:t>
            </a:r>
            <a:r>
              <a:rPr lang="en-NZ" sz="2400" dirty="0" smtClean="0"/>
              <a:t> and visible watermarks are important for guards.</a:t>
            </a:r>
          </a:p>
          <a:p>
            <a:r>
              <a:rPr lang="en-NZ" sz="2400" dirty="0" smtClean="0"/>
              <a:t>A guard should use a </a:t>
            </a:r>
            <a:r>
              <a:rPr lang="en-NZ" sz="2400" dirty="0" err="1" smtClean="0"/>
              <a:t>stegochannel</a:t>
            </a:r>
            <a:r>
              <a:rPr lang="en-NZ" sz="2400" dirty="0" smtClean="0"/>
              <a:t> (and, possibly, also an overt channel) when calling for help.</a:t>
            </a:r>
          </a:p>
          <a:p>
            <a:pPr lvl="1"/>
            <a:r>
              <a:rPr lang="en-NZ" sz="2400" dirty="0" smtClean="0"/>
              <a:t>An adversary may block all overt channels.</a:t>
            </a:r>
          </a:p>
          <a:p>
            <a:pPr lvl="1"/>
            <a:r>
              <a:rPr lang="en-NZ" sz="2400" dirty="0" smtClean="0"/>
              <a:t>JavaScript offers many possible </a:t>
            </a:r>
            <a:r>
              <a:rPr lang="en-NZ" sz="2400" dirty="0" err="1" smtClean="0"/>
              <a:t>stegochannels</a:t>
            </a:r>
            <a:r>
              <a:rPr lang="en-NZ" sz="2400" dirty="0" smtClean="0"/>
              <a:t>...</a:t>
            </a:r>
          </a:p>
          <a:p>
            <a:r>
              <a:rPr lang="en-NZ" sz="2400" dirty="0" smtClean="0"/>
              <a:t>A guard should have a visible watermark (soft ID, easily recognisable by others) as well as a hard (cryptographic) ID.</a:t>
            </a:r>
          </a:p>
          <a:p>
            <a:pPr lvl="1"/>
            <a:r>
              <a:rPr lang="en-NZ" sz="2400" dirty="0" smtClean="0"/>
              <a:t>Soft IDs seem to need legal and social protection; technical protections seem insufficient.  An important research question!</a:t>
            </a:r>
          </a:p>
          <a:p>
            <a:pPr lvl="1"/>
            <a:r>
              <a:rPr lang="en-NZ" sz="2400" dirty="0" smtClean="0"/>
              <a:t>Human-factors problem: can we recognise guards?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Lecture Plan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Our next lecture will describe our method for modelling and analysing secure systems.</a:t>
            </a:r>
          </a:p>
          <a:p>
            <a:pPr lvl="1"/>
            <a:r>
              <a:rPr lang="en-NZ" dirty="0" smtClean="0"/>
              <a:t>“A Framework for System Security”, by Clark Thomborson, in </a:t>
            </a:r>
            <a:r>
              <a:rPr lang="en-NZ" i="1" dirty="0" smtClean="0"/>
              <a:t>Handbook of Information and Communication Security</a:t>
            </a:r>
            <a:r>
              <a:rPr lang="en-NZ" dirty="0" smtClean="0"/>
              <a:t>, eds. </a:t>
            </a:r>
            <a:r>
              <a:rPr lang="en-NZ" dirty="0" err="1" smtClean="0"/>
              <a:t>Stavroulakis</a:t>
            </a:r>
            <a:r>
              <a:rPr lang="en-NZ" dirty="0" smtClean="0"/>
              <a:t> and Stamp, Springer, April 2010.  </a:t>
            </a:r>
          </a:p>
          <a:p>
            <a:pPr lvl="1"/>
            <a:r>
              <a:rPr lang="en-NZ" dirty="0" smtClean="0">
                <a:hlinkClick r:id="rId2"/>
              </a:rPr>
              <a:t>http://www.cs.auckland.ac.nz/~cthombor/ Pubs/Foundation/foundationv21.pdf</a:t>
            </a:r>
            <a:r>
              <a:rPr lang="en-NZ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Lecture Plan (cont.)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85860"/>
            <a:ext cx="7835900" cy="471490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NZ" dirty="0" smtClean="0"/>
              <a:t>Techniques for software watermarking and fingerprinting.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NZ" dirty="0" smtClean="0"/>
              <a:t>Techniques for software obfuscation and </a:t>
            </a:r>
            <a:r>
              <a:rPr lang="en-NZ" dirty="0" err="1" smtClean="0"/>
              <a:t>tamperproofing</a:t>
            </a:r>
            <a:r>
              <a:rPr lang="en-NZ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NZ" dirty="0" err="1" smtClean="0"/>
              <a:t>Steganography</a:t>
            </a:r>
            <a:r>
              <a:rPr lang="en-NZ" dirty="0" smtClean="0"/>
              <a:t>: functions and threats.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NZ" dirty="0" smtClean="0"/>
              <a:t>Axiomatic and behavioural trust.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NIST’s Definition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85860"/>
            <a:ext cx="7835900" cy="5072098"/>
          </a:xfrm>
        </p:spPr>
        <p:txBody>
          <a:bodyPr/>
          <a:lstStyle/>
          <a:p>
            <a:r>
              <a:rPr lang="en-NZ" dirty="0" smtClean="0"/>
              <a:t>Cloud computing is a model for enabling</a:t>
            </a:r>
          </a:p>
          <a:p>
            <a:pPr lvl="1"/>
            <a:r>
              <a:rPr lang="en-NZ" dirty="0" smtClean="0"/>
              <a:t>convenient, on-demand network access</a:t>
            </a:r>
          </a:p>
          <a:p>
            <a:pPr lvl="1"/>
            <a:r>
              <a:rPr lang="en-NZ" dirty="0" smtClean="0"/>
              <a:t>to a shared pool of configurable computing resources </a:t>
            </a:r>
          </a:p>
          <a:p>
            <a:pPr lvl="2"/>
            <a:r>
              <a:rPr lang="en-NZ" dirty="0" smtClean="0"/>
              <a:t>(e.g., networks, servers, storage, applications, and services) </a:t>
            </a:r>
          </a:p>
          <a:p>
            <a:pPr lvl="1"/>
            <a:r>
              <a:rPr lang="en-NZ" dirty="0" smtClean="0"/>
              <a:t>that can be rapidly provisioned and released with minimal management effort or service provider interaction.</a:t>
            </a:r>
          </a:p>
          <a:p>
            <a:pPr lvl="1"/>
            <a:r>
              <a:rPr lang="en-NZ" sz="2400" dirty="0" smtClean="0">
                <a:hlinkClick r:id="rId2"/>
              </a:rPr>
              <a:t>http://csrc.nist.gov/groups/SNS/cloud-computing/</a:t>
            </a:r>
            <a:r>
              <a:rPr lang="en-NZ" sz="2400" dirty="0" smtClean="0"/>
              <a:t> (next six slides).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Types of Clouds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85860"/>
            <a:ext cx="7875616" cy="5357850"/>
          </a:xfrm>
        </p:spPr>
        <p:txBody>
          <a:bodyPr/>
          <a:lstStyle/>
          <a:p>
            <a:r>
              <a:rPr lang="en-NZ" sz="2800" dirty="0" smtClean="0"/>
              <a:t>NIST identifies five essential characteristics, three service models, and four deployment models.</a:t>
            </a:r>
          </a:p>
          <a:p>
            <a:r>
              <a:rPr lang="en-NZ" sz="2800" dirty="0" smtClean="0"/>
              <a:t>It’s not cloud computing unless it has...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400" dirty="0" smtClean="0"/>
              <a:t>On-demand self-service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400" dirty="0" smtClean="0"/>
              <a:t>Broad network access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400" dirty="0" smtClean="0"/>
              <a:t>Resource pooling</a:t>
            </a:r>
          </a:p>
          <a:p>
            <a:pPr marL="1371600" lvl="2" indent="-514350"/>
            <a:r>
              <a:rPr lang="en-NZ" dirty="0" smtClean="0"/>
              <a:t>Customer doesn’t know location of resources, but may specify high-level constraints (e.g. within a country, state, or </a:t>
            </a:r>
            <a:r>
              <a:rPr lang="en-NZ" dirty="0" err="1" smtClean="0"/>
              <a:t>datacenter</a:t>
            </a:r>
            <a:r>
              <a:rPr lang="en-NZ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400" dirty="0" smtClean="0"/>
              <a:t>Rapid elasticity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sz="2400" dirty="0" smtClean="0"/>
              <a:t>Measured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31DFC-A1EE-420D-B943-EE74E669DA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D1595-B8C2-40CA-9665-7AFCBD6097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800" y="38099"/>
            <a:ext cx="9052560" cy="67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D1595-B8C2-40CA-9665-7AFCBD6097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773"/>
            <a:ext cx="8458200" cy="680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114E8D-6CCC-46BD-A88C-8A6CBE73FFE2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24"/>
            <a:ext cx="7813675" cy="842946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Early Amazon Cloud Users: </a:t>
            </a:r>
            <a:br>
              <a:rPr lang="en-US" sz="3600" dirty="0" smtClean="0"/>
            </a:br>
            <a:r>
              <a:rPr lang="en-US" sz="3600" dirty="0" smtClean="0"/>
              <a:t>New York Times and </a:t>
            </a:r>
            <a:r>
              <a:rPr lang="en-US" sz="3600" dirty="0" err="1" smtClean="0"/>
              <a:t>Nasdaq</a:t>
            </a:r>
            <a:r>
              <a:rPr lang="en-US" sz="3600" dirty="0" smtClean="0"/>
              <a:t> (2008)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47800"/>
            <a:ext cx="8286808" cy="48387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New York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Did not coordinate with Amazon: used a credit card!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Converted 15 million scanned news articles to PDF (4TB data)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Used 100 Linux computers for 24 hours.  This computation would have taken months on NYT computers.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“It was cheap experimentation, and the learning curve isn't steep.” – Derrick </a:t>
            </a:r>
            <a:r>
              <a:rPr lang="en-US" sz="2000" dirty="0" err="1" smtClean="0"/>
              <a:t>Gottfrid</a:t>
            </a:r>
            <a:r>
              <a:rPr lang="en-US" sz="2000" dirty="0" smtClean="0"/>
              <a:t>, </a:t>
            </a:r>
            <a:r>
              <a:rPr lang="en-US" sz="2000" dirty="0" err="1" smtClean="0"/>
              <a:t>Nasdaq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Nasdaq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Delivers historic stock and fund information, from millions of files showing price changes over 10 minute segments.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“The expenses of keeping all that data online [in </a:t>
            </a:r>
            <a:r>
              <a:rPr lang="en-US" sz="2000" dirty="0" err="1" smtClean="0"/>
              <a:t>Nasdaq</a:t>
            </a:r>
            <a:r>
              <a:rPr lang="en-US" sz="2000" dirty="0" smtClean="0"/>
              <a:t> servers] was too high.” – Claude </a:t>
            </a:r>
            <a:r>
              <a:rPr lang="en-US" sz="2000" dirty="0" err="1" smtClean="0"/>
              <a:t>Courbois</a:t>
            </a:r>
            <a:r>
              <a:rPr lang="en-US" sz="2000" dirty="0" smtClean="0"/>
              <a:t>, </a:t>
            </a:r>
            <a:r>
              <a:rPr lang="en-US" sz="2000" dirty="0" err="1" smtClean="0"/>
              <a:t>Nasdaq</a:t>
            </a:r>
            <a:r>
              <a:rPr lang="en-US" sz="2000" dirty="0" smtClean="0"/>
              <a:t> VP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Note: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low requirements for confidentiality,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high requirements for flexibility and cost-efficiency.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421547-D47E-4BAD-9143-EA0EAB0E7EA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28601"/>
            <a:ext cx="8286808" cy="842946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Salesforce.com in </a:t>
            </a:r>
            <a:r>
              <a:rPr lang="en-US" sz="4000" dirty="0" err="1" smtClean="0"/>
              <a:t>gov’t</a:t>
            </a:r>
            <a:r>
              <a:rPr lang="en-US" sz="4000" dirty="0" smtClean="0"/>
              <a:t> apps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8"/>
            <a:ext cx="8001056" cy="52149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/>
              <a:t>New Jersey Transit: </a:t>
            </a:r>
            <a:r>
              <a:rPr lang="en-US" sz="2400" dirty="0" smtClean="0"/>
              <a:t>call  center, incident management, complaint tracking, and service portal.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Arial" pitchFamily="34" charset="0"/>
              </a:rPr>
              <a:t>600% more inquiries handled, 36% improvement in response time, with 0 new agents.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ym typeface="Arial" pitchFamily="34" charset="0"/>
              </a:rPr>
              <a:t>U.S. Army: t</a:t>
            </a:r>
            <a:r>
              <a:rPr lang="en-US" sz="2400" dirty="0" smtClean="0">
                <a:ea typeface="+mn-ea"/>
                <a:cs typeface="+mn-cs"/>
                <a:sym typeface="Arial" pitchFamily="34" charset="0"/>
              </a:rPr>
              <a:t>racks </a:t>
            </a:r>
            <a:r>
              <a:rPr lang="en-US" sz="2400" dirty="0" smtClean="0">
                <a:sym typeface="Arial" pitchFamily="34" charset="0"/>
              </a:rPr>
              <a:t>potential recruits who visit an Army Experience Center, saving time and resources.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dirty="0" smtClean="0">
                <a:sym typeface="Arial" pitchFamily="34" charset="0"/>
              </a:rPr>
              <a:t>Lauren Jones: “... federal spending on </a:t>
            </a:r>
            <a:r>
              <a:rPr lang="en-NZ" sz="2400" dirty="0" err="1" smtClean="0">
                <a:sym typeface="Arial" pitchFamily="34" charset="0"/>
              </a:rPr>
              <a:t>SaaS</a:t>
            </a:r>
            <a:r>
              <a:rPr lang="en-NZ" sz="2400" dirty="0" smtClean="0">
                <a:sym typeface="Arial" pitchFamily="34" charset="0"/>
              </a:rPr>
              <a:t> is largely confined to low-level productivity collaboration tools such as email and word processing, and also for CRM.”</a:t>
            </a:r>
            <a:endParaRPr lang="en-US" sz="2400" dirty="0" smtClean="0">
              <a:sym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NZ" sz="2400" dirty="0" smtClean="0">
                <a:sym typeface="Arial" pitchFamily="34" charset="0"/>
              </a:rPr>
              <a:t>Personally identifiable information, such as Social Security numbers, is </a:t>
            </a:r>
            <a:r>
              <a:rPr lang="en-NZ" sz="2400" i="1" dirty="0" smtClean="0">
                <a:sym typeface="Arial" pitchFamily="34" charset="0"/>
              </a:rPr>
              <a:t>not </a:t>
            </a:r>
            <a:r>
              <a:rPr lang="en-NZ" sz="2400" dirty="0" smtClean="0">
                <a:sym typeface="Arial" pitchFamily="34" charset="0"/>
              </a:rPr>
              <a:t>collected in this system.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dirty="0" smtClean="0">
                <a:sym typeface="Arial" pitchFamily="34" charset="0"/>
              </a:rPr>
              <a:t>If someone decides to enlist, the process is handled outside the </a:t>
            </a:r>
            <a:r>
              <a:rPr lang="en-NZ" sz="2400" dirty="0" err="1" smtClean="0">
                <a:sym typeface="Arial" pitchFamily="34" charset="0"/>
              </a:rPr>
              <a:t>SaaS</a:t>
            </a:r>
            <a:r>
              <a:rPr lang="en-NZ" sz="2400" dirty="0" smtClean="0">
                <a:sym typeface="Arial" pitchFamily="34" charset="0"/>
              </a:rPr>
              <a:t> application.</a:t>
            </a:r>
            <a:endParaRPr lang="en-US" sz="2400" dirty="0" smtClean="0"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A2BFE6-8BBC-4241-AB8C-41671334B29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Demand for a Secure Cloud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344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4301</TotalTime>
  <Words>1867</Words>
  <Application>Microsoft Office PowerPoint</Application>
  <PresentationFormat>On-screen Show (4:3)</PresentationFormat>
  <Paragraphs>251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Bold Stripes</vt:lpstr>
      <vt:lpstr>Visio</vt:lpstr>
      <vt:lpstr>Software Security for the Cloud</vt:lpstr>
      <vt:lpstr>Questions to be (Partially) Answered</vt:lpstr>
      <vt:lpstr>NIST’s Definition</vt:lpstr>
      <vt:lpstr>Types of Clouds</vt:lpstr>
      <vt:lpstr>Slide 5</vt:lpstr>
      <vt:lpstr>Slide 6</vt:lpstr>
      <vt:lpstr>Early Amazon Cloud Users:  New York Times and Nasdaq (2008)</vt:lpstr>
      <vt:lpstr>Salesforce.com in gov’t apps</vt:lpstr>
      <vt:lpstr>Demand for a Secure Cloud</vt:lpstr>
      <vt:lpstr>Cloud Security Alliance</vt:lpstr>
      <vt:lpstr>Service Model Architectures</vt:lpstr>
      <vt:lpstr>How can we ...</vt:lpstr>
      <vt:lpstr>Building Block #1: The PC</vt:lpstr>
      <vt:lpstr>Building Block #2: The Managed PC</vt:lpstr>
      <vt:lpstr>Building Block #3: The COA</vt:lpstr>
      <vt:lpstr>Time for a picture...</vt:lpstr>
      <vt:lpstr>Security Threats</vt:lpstr>
      <vt:lpstr>Building Block #4: Guards </vt:lpstr>
      <vt:lpstr>Implementing Guards</vt:lpstr>
      <vt:lpstr>Guards in JavaScript</vt:lpstr>
      <vt:lpstr>Multilayer Guards</vt:lpstr>
      <vt:lpstr>Building Block #5: Cryptography</vt:lpstr>
      <vt:lpstr>Building Block #6: Identifiers</vt:lpstr>
      <vt:lpstr>Building Block #7: Steganography</vt:lpstr>
      <vt:lpstr>Putting it all together...</vt:lpstr>
      <vt:lpstr>Monitoring Guards</vt:lpstr>
      <vt:lpstr>Lecture Plan</vt:lpstr>
      <vt:lpstr>Lecture Plan (cont.)</vt:lpstr>
    </vt:vector>
  </TitlesOfParts>
  <Company>Matt Barrett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NGSCB A New Tool for Securing Applications</dc:title>
  <dc:creator>Matt Barrett</dc:creator>
  <cp:lastModifiedBy>Clark</cp:lastModifiedBy>
  <cp:revision>242</cp:revision>
  <cp:lastPrinted>1904-01-01T00:00:00Z</cp:lastPrinted>
  <dcterms:created xsi:type="dcterms:W3CDTF">2004-08-01T04:55:29Z</dcterms:created>
  <dcterms:modified xsi:type="dcterms:W3CDTF">2010-03-12T23:01:10Z</dcterms:modified>
</cp:coreProperties>
</file>