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2" r:id="rId1"/>
  </p:sldMasterIdLst>
  <p:notesMasterIdLst>
    <p:notesMasterId r:id="rId105"/>
  </p:notesMasterIdLst>
  <p:handoutMasterIdLst>
    <p:handoutMasterId r:id="rId106"/>
  </p:handoutMasterIdLst>
  <p:sldIdLst>
    <p:sldId id="256" r:id="rId2"/>
    <p:sldId id="580" r:id="rId3"/>
    <p:sldId id="259" r:id="rId4"/>
    <p:sldId id="339" r:id="rId5"/>
    <p:sldId id="469" r:id="rId6"/>
    <p:sldId id="597" r:id="rId7"/>
    <p:sldId id="598" r:id="rId8"/>
    <p:sldId id="599" r:id="rId9"/>
    <p:sldId id="600" r:id="rId10"/>
    <p:sldId id="434" r:id="rId11"/>
    <p:sldId id="435" r:id="rId12"/>
    <p:sldId id="504" r:id="rId13"/>
    <p:sldId id="505" r:id="rId14"/>
    <p:sldId id="584" r:id="rId15"/>
    <p:sldId id="585" r:id="rId16"/>
    <p:sldId id="506" r:id="rId17"/>
    <p:sldId id="507" r:id="rId18"/>
    <p:sldId id="508" r:id="rId19"/>
    <p:sldId id="586" r:id="rId20"/>
    <p:sldId id="510" r:id="rId21"/>
    <p:sldId id="509" r:id="rId22"/>
    <p:sldId id="470" r:id="rId23"/>
    <p:sldId id="471" r:id="rId24"/>
    <p:sldId id="433" r:id="rId25"/>
    <p:sldId id="601" r:id="rId26"/>
    <p:sldId id="610" r:id="rId27"/>
    <p:sldId id="603" r:id="rId28"/>
    <p:sldId id="604" r:id="rId29"/>
    <p:sldId id="611" r:id="rId30"/>
    <p:sldId id="623" r:id="rId31"/>
    <p:sldId id="613" r:id="rId32"/>
    <p:sldId id="612" r:id="rId33"/>
    <p:sldId id="614" r:id="rId34"/>
    <p:sldId id="615" r:id="rId35"/>
    <p:sldId id="616" r:id="rId36"/>
    <p:sldId id="617" r:id="rId37"/>
    <p:sldId id="472" r:id="rId38"/>
    <p:sldId id="475" r:id="rId39"/>
    <p:sldId id="474" r:id="rId40"/>
    <p:sldId id="528" r:id="rId41"/>
    <p:sldId id="527" r:id="rId42"/>
    <p:sldId id="523" r:id="rId43"/>
    <p:sldId id="529" r:id="rId44"/>
    <p:sldId id="530" r:id="rId45"/>
    <p:sldId id="531" r:id="rId46"/>
    <p:sldId id="532" r:id="rId47"/>
    <p:sldId id="533" r:id="rId48"/>
    <p:sldId id="534" r:id="rId49"/>
    <p:sldId id="535" r:id="rId50"/>
    <p:sldId id="536" r:id="rId51"/>
    <p:sldId id="537" r:id="rId52"/>
    <p:sldId id="541" r:id="rId53"/>
    <p:sldId id="548" r:id="rId54"/>
    <p:sldId id="549" r:id="rId55"/>
    <p:sldId id="550" r:id="rId56"/>
    <p:sldId id="558" r:id="rId57"/>
    <p:sldId id="559" r:id="rId58"/>
    <p:sldId id="555" r:id="rId59"/>
    <p:sldId id="556" r:id="rId60"/>
    <p:sldId id="557" r:id="rId61"/>
    <p:sldId id="561" r:id="rId62"/>
    <p:sldId id="562" r:id="rId63"/>
    <p:sldId id="563" r:id="rId64"/>
    <p:sldId id="564" r:id="rId65"/>
    <p:sldId id="565" r:id="rId66"/>
    <p:sldId id="566" r:id="rId67"/>
    <p:sldId id="567" r:id="rId68"/>
    <p:sldId id="568" r:id="rId69"/>
    <p:sldId id="569" r:id="rId70"/>
    <p:sldId id="551" r:id="rId71"/>
    <p:sldId id="552" r:id="rId72"/>
    <p:sldId id="553" r:id="rId73"/>
    <p:sldId id="591" r:id="rId74"/>
    <p:sldId id="587" r:id="rId75"/>
    <p:sldId id="592" r:id="rId76"/>
    <p:sldId id="593" r:id="rId77"/>
    <p:sldId id="594" r:id="rId78"/>
    <p:sldId id="595" r:id="rId79"/>
    <p:sldId id="596" r:id="rId80"/>
    <p:sldId id="576" r:id="rId81"/>
    <p:sldId id="577" r:id="rId82"/>
    <p:sldId id="578" r:id="rId83"/>
    <p:sldId id="573" r:id="rId84"/>
    <p:sldId id="412" r:id="rId85"/>
    <p:sldId id="496" r:id="rId86"/>
    <p:sldId id="497" r:id="rId87"/>
    <p:sldId id="498" r:id="rId88"/>
    <p:sldId id="499" r:id="rId89"/>
    <p:sldId id="334" r:id="rId90"/>
    <p:sldId id="501" r:id="rId91"/>
    <p:sldId id="624" r:id="rId92"/>
    <p:sldId id="625" r:id="rId93"/>
    <p:sldId id="626" r:id="rId94"/>
    <p:sldId id="326" r:id="rId95"/>
    <p:sldId id="500" r:id="rId96"/>
    <p:sldId id="409" r:id="rId97"/>
    <p:sldId id="560" r:id="rId98"/>
    <p:sldId id="516" r:id="rId99"/>
    <p:sldId id="618" r:id="rId100"/>
    <p:sldId id="619" r:id="rId101"/>
    <p:sldId id="620" r:id="rId102"/>
    <p:sldId id="621" r:id="rId103"/>
    <p:sldId id="622" r:id="rId104"/>
  </p:sldIdLst>
  <p:sldSz cx="9144000" cy="6858000" type="screen4x3"/>
  <p:notesSz cx="7315200" cy="9601200"/>
  <p:defaultTextStyle>
    <a:defPPr>
      <a:defRPr lang="de-DE"/>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2" y="-5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04"/>
    </p:cViewPr>
  </p:sorterViewPr>
  <p:notesViewPr>
    <p:cSldViewPr>
      <p:cViewPr varScale="1">
        <p:scale>
          <a:sx n="136" d="100"/>
          <a:sy n="136" d="100"/>
        </p:scale>
        <p:origin x="-3672"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7680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fld id="{F89410F0-E01A-471E-AAD6-E609F203E3E7}" type="slidenum">
              <a:rPr lang="de-DE"/>
              <a:pPr/>
              <a:t>‹#›</a:t>
            </a:fld>
            <a:endParaRPr lang="de-DE"/>
          </a:p>
        </p:txBody>
      </p:sp>
    </p:spTree>
    <p:extLst>
      <p:ext uri="{BB962C8B-B14F-4D97-AF65-F5344CB8AC3E}">
        <p14:creationId xmlns:p14="http://schemas.microsoft.com/office/powerpoint/2010/main" val="3446437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88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fld id="{3D905010-774A-40E7-86F7-CE4788ADF407}" type="slidenum">
              <a:rPr lang="de-DE"/>
              <a:pPr/>
              <a:t>‹#›</a:t>
            </a:fld>
            <a:endParaRPr lang="de-DE"/>
          </a:p>
        </p:txBody>
      </p:sp>
    </p:spTree>
    <p:extLst>
      <p:ext uri="{BB962C8B-B14F-4D97-AF65-F5344CB8AC3E}">
        <p14:creationId xmlns:p14="http://schemas.microsoft.com/office/powerpoint/2010/main" val="2293281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60E965C-0282-4112-9C4C-6EB41A17C5E6}" type="slidenum">
              <a:rPr lang="de-DE" sz="1300"/>
              <a:pPr/>
              <a:t>1</a:t>
            </a:fld>
            <a:endParaRPr lang="de-D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95410E7-1844-4C50-87FB-E7AA63D9C994}" type="slidenum">
              <a:rPr lang="de-DE" sz="1300"/>
              <a:pPr/>
              <a:t>10</a:t>
            </a:fld>
            <a:endParaRPr lang="de-D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1E05F18-C945-406C-98A0-F4A53496883C}" type="slidenum">
              <a:rPr lang="de-DE" sz="1300"/>
              <a:pPr/>
              <a:t>11</a:t>
            </a:fld>
            <a:endParaRPr lang="de-DE"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D2B1754B-88FF-46E7-ACFA-8612CF068301}" type="slidenum">
              <a:rPr lang="de-DE" sz="1300"/>
              <a:pPr/>
              <a:t>12</a:t>
            </a:fld>
            <a:endParaRPr lang="de-DE"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ea typeface="ヒラギノ角ゴ Pro W3" charset="-128"/>
              </a:rPr>
              <a:t>Propositional logic deals only with truth-functional validity: any assignment of truth-values to the variables of the argument should make either the conclusion true or at least one of the premises false.</a:t>
            </a:r>
          </a:p>
          <a:p>
            <a:endParaRPr lang="en-US" sz="1100" dirty="0" smtClean="0">
              <a:ea typeface="ヒラギノ角ゴ Pro W3" charset="-128"/>
            </a:endParaRPr>
          </a:p>
          <a:p>
            <a:r>
              <a:rPr lang="en-US" sz="1100" dirty="0" smtClean="0">
                <a:ea typeface="ヒラギノ角ゴ Pro W3" charset="-128"/>
              </a:rPr>
              <a:t>    * All men are mortal</a:t>
            </a:r>
          </a:p>
          <a:p>
            <a:r>
              <a:rPr lang="en-US" sz="1100" dirty="0" smtClean="0">
                <a:ea typeface="ヒラギノ角ゴ Pro W3" charset="-128"/>
              </a:rPr>
              <a:t>    * Socrates is a man</a:t>
            </a:r>
          </a:p>
          <a:p>
            <a:r>
              <a:rPr lang="en-US" sz="1100" dirty="0" smtClean="0">
                <a:ea typeface="ヒラギノ角ゴ Pro W3" charset="-128"/>
              </a:rPr>
              <a:t>    * Therefore, Socrates is mortal</a:t>
            </a:r>
          </a:p>
          <a:p>
            <a:endParaRPr lang="en-US" sz="1100" dirty="0" smtClean="0">
              <a:ea typeface="ヒラギノ角ゴ Pro W3" charset="-128"/>
            </a:endParaRPr>
          </a:p>
          <a:p>
            <a:r>
              <a:rPr lang="en-US" sz="1100" dirty="0" smtClean="0">
                <a:ea typeface="ヒラギノ角ゴ Pro W3" charset="-128"/>
              </a:rPr>
              <a:t>which upon translation into propositional logic yields:</a:t>
            </a:r>
          </a:p>
          <a:p>
            <a:endParaRPr lang="en-US" sz="1100" dirty="0" smtClean="0">
              <a:ea typeface="ヒラギノ角ゴ Pro W3" charset="-128"/>
            </a:endParaRPr>
          </a:p>
          <a:p>
            <a:r>
              <a:rPr lang="en-US" sz="1100" dirty="0" smtClean="0">
                <a:ea typeface="ヒラギノ角ゴ Pro W3" charset="-128"/>
              </a:rPr>
              <a:t>    * A</a:t>
            </a:r>
          </a:p>
          <a:p>
            <a:r>
              <a:rPr lang="en-US" sz="1100" dirty="0" smtClean="0">
                <a:ea typeface="ヒラギノ角ゴ Pro W3" charset="-128"/>
              </a:rPr>
              <a:t>    * B</a:t>
            </a:r>
          </a:p>
          <a:p>
            <a:r>
              <a:rPr lang="en-US" sz="1100" dirty="0" smtClean="0">
                <a:ea typeface="ヒラギノ角ゴ Pro W3" charset="-128"/>
              </a:rPr>
              <a:t>    * Therefore C</a:t>
            </a:r>
          </a:p>
          <a:p>
            <a:endParaRPr lang="en-US" sz="1100" dirty="0" smtClean="0">
              <a:ea typeface="ヒラギノ角ゴ Pro W3" charset="-128"/>
            </a:endParaRPr>
          </a:p>
          <a:p>
            <a:r>
              <a:rPr lang="en-US" sz="1100" dirty="0" smtClean="0">
                <a:ea typeface="ヒラギノ角ゴ Pro W3" charset="-128"/>
              </a:rPr>
              <a:t>According to propositional logic, this translation is invalid: Propositional logic validates arguments according to their structure, and nothing in the structure of this translated argument (C follows from A and B, for arbitrary A, B, C) suggests that it is valid. A translation that preserves the intuitive (and formal) validity of the argument must take into consideration the deeper structure of propositions, such as the essential notions of predication and quantification.</a:t>
            </a:r>
          </a:p>
          <a:p>
            <a:endParaRPr lang="en-US" sz="1100" dirty="0" smtClean="0">
              <a:ea typeface="ヒラギノ角ゴ Pro W3" charset="-128"/>
            </a:endParaRPr>
          </a:p>
          <a:p>
            <a:r>
              <a:rPr lang="en-US" sz="1100" dirty="0" smtClean="0">
                <a:ea typeface="ヒラギノ角ゴ Pro W3" charset="-128"/>
              </a:rPr>
              <a:t>First Order Logic satisfies such needs!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1178C39-B3E7-4B7D-8878-3D89BDFE652B}" type="slidenum">
              <a:rPr lang="de-DE" sz="1300"/>
              <a:pPr/>
              <a:t>13</a:t>
            </a:fld>
            <a:endParaRPr lang="de-D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F2FBDB09-A9D3-4D4B-A870-B258247C981F}" type="slidenum">
              <a:rPr lang="de-DE" sz="1300"/>
              <a:pPr/>
              <a:t>16</a:t>
            </a:fld>
            <a:endParaRPr lang="de-D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0D4404A-6E30-414C-963B-DA516E45A63C}" type="slidenum">
              <a:rPr lang="de-DE" sz="1300"/>
              <a:pPr/>
              <a:t>17</a:t>
            </a:fld>
            <a:endParaRPr lang="de-D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6184051-B71F-4FA7-A27F-0D884D658CB2}" type="slidenum">
              <a:rPr lang="de-DE" sz="1300"/>
              <a:pPr/>
              <a:t>18</a:t>
            </a:fld>
            <a:endParaRPr lang="de-DE"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052F0163-E941-43E9-9F46-643E4D3BF79B}" type="slidenum">
              <a:rPr lang="en-US" sz="1300"/>
              <a:pPr/>
              <a:t>20</a:t>
            </a:fld>
            <a:endParaRPr 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A Semantic network is a network, which represents semantic relations between the concepts.</a:t>
            </a:r>
          </a:p>
          <a:p>
            <a:endParaRPr lang="en-US" smtClean="0">
              <a:ea typeface="ヒラギノ角ゴ Pro W3" charset="-128"/>
            </a:endParaRPr>
          </a:p>
          <a:p>
            <a:r>
              <a:rPr lang="en-US" smtClean="0">
                <a:ea typeface="ヒラギノ角ゴ Pro W3" charset="-128"/>
              </a:rPr>
              <a:t>KL-ONE is a well known knowledge representation system in the tradition of semantic networks and frames; that is, it is a frame language. The system is an attempt to overcome semantic indistinctness in semantic network representations and to explicitly represent conceptual information as a structured inheritance network.</a:t>
            </a:r>
          </a:p>
          <a:p>
            <a:endParaRPr lang="en-US" smtClean="0">
              <a:ea typeface="ヒラギノ角ゴ Pro W3" charset="-128"/>
            </a:endParaRPr>
          </a:p>
          <a:p>
            <a:r>
              <a:rPr lang="en-US" smtClean="0">
                <a:ea typeface="ヒラギノ角ゴ Pro W3" charset="-128"/>
              </a:rPr>
              <a:t>C</a:t>
            </a:r>
            <a:r>
              <a:rPr lang="en-US" baseline="-25000" smtClean="0">
                <a:ea typeface="ヒラギノ角ゴ Pro W3" charset="-128"/>
              </a:rPr>
              <a:t>2 </a:t>
            </a:r>
            <a:r>
              <a:rPr lang="en-US" smtClean="0">
                <a:ea typeface="ヒラギノ角ゴ Pro W3" charset="-128"/>
              </a:rPr>
              <a:t>a fragment of FOL where predicates have 2 variables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D3DDC8F-302A-4617-B7CD-0F42FCF0B41F}" type="slidenum">
              <a:rPr lang="de-DE" sz="1300"/>
              <a:pPr/>
              <a:t>21</a:t>
            </a:fld>
            <a:endParaRPr lang="de-D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35732F0-B46E-43A3-8971-A171DC554B59}" type="slidenum">
              <a:rPr lang="de-DE" sz="1300"/>
              <a:pPr/>
              <a:t>22</a:t>
            </a:fld>
            <a:endParaRPr lang="de-D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04FFE5E-A55F-45CC-B596-370BDE2CFF4C}" type="slidenum">
              <a:rPr lang="en-US" sz="1300"/>
              <a:pP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45FC11A-EF10-4798-8EB7-A75CDCE168FC}" type="slidenum">
              <a:rPr lang="de-DE" sz="1300"/>
              <a:pPr/>
              <a:t>23</a:t>
            </a:fld>
            <a:endParaRPr lang="de-DE"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24</a:t>
            </a:fld>
            <a:endParaRPr lang="de-D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25</a:t>
            </a:fld>
            <a:endParaRPr lang="de-D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solidFill>
                  <a:prstClr val="black"/>
                </a:solidFill>
              </a:rPr>
              <a:pPr/>
              <a:t>26</a:t>
            </a:fld>
            <a:endParaRPr lang="de-DE" sz="13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27</a:t>
            </a:fld>
            <a:endParaRPr lang="de-D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28</a:t>
            </a:fld>
            <a:endParaRPr lang="de-DE"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29</a:t>
            </a:fld>
            <a:endParaRPr lang="de-DE"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30</a:t>
            </a:fld>
            <a:endParaRPr lang="de-DE"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31</a:t>
            </a:fld>
            <a:endParaRPr lang="de-DE"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32</a:t>
            </a:fld>
            <a:endParaRPr lang="de-D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6AB87B3-AAD3-4FDC-8C31-E5EE6C0B647C}" type="slidenum">
              <a:rPr lang="en-US" sz="1300"/>
              <a:pPr/>
              <a:t>3</a:t>
            </a:fld>
            <a:endParaRPr 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ea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094C7C6-5006-42EE-A63E-5DA00CF8B7C0}" type="slidenum">
              <a:rPr lang="de-DE" sz="1300"/>
              <a:pPr/>
              <a:t>33</a:t>
            </a:fld>
            <a:endParaRPr lang="de-D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094C7C6-5006-42EE-A63E-5DA00CF8B7C0}" type="slidenum">
              <a:rPr lang="de-DE" sz="1300"/>
              <a:pPr/>
              <a:t>34</a:t>
            </a:fld>
            <a:endParaRPr lang="de-D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35</a:t>
            </a:fld>
            <a:endParaRPr lang="de-DE"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285AED-C16B-4449-8937-BC88601D1D7A}" type="slidenum">
              <a:rPr lang="de-DE" sz="1300"/>
              <a:pPr/>
              <a:t>36</a:t>
            </a:fld>
            <a:endParaRPr lang="de-DE"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094C7C6-5006-42EE-A63E-5DA00CF8B7C0}" type="slidenum">
              <a:rPr lang="de-DE" sz="1300"/>
              <a:pPr/>
              <a:t>37</a:t>
            </a:fld>
            <a:endParaRPr lang="de-DE"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3FEAA142-8153-4B31-B4F3-784FDE97B552}" type="slidenum">
              <a:rPr lang="de-DE" sz="1300"/>
              <a:pPr/>
              <a:t>38</a:t>
            </a:fld>
            <a:endParaRPr lang="de-DE"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D365E43D-2551-4446-8165-B82D0F0B2B0B}" type="slidenum">
              <a:rPr lang="de-DE" sz="1300"/>
              <a:pPr/>
              <a:t>39</a:t>
            </a:fld>
            <a:endParaRPr lang="de-DE"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8C20AC8-4014-4A59-8C98-978DCA3FA206}" type="slidenum">
              <a:rPr lang="de-DE" sz="1300"/>
              <a:pPr/>
              <a:t>42</a:t>
            </a:fld>
            <a:endParaRPr lang="de-DE"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0E455D4-2D7E-44F5-A937-7CFECD157B4B}" type="slidenum">
              <a:rPr lang="de-DE" sz="1300"/>
              <a:pPr/>
              <a:t>52</a:t>
            </a:fld>
            <a:endParaRPr lang="de-DE"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38DE131-7DD4-4848-8FA9-A5F68FAA5870}" type="slidenum">
              <a:rPr lang="de-DE" sz="1300"/>
              <a:pPr/>
              <a:t>70</a:t>
            </a:fld>
            <a:endParaRPr lang="de-DE"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3E37BF50-DF9C-48CA-9E72-EE0AF5953D45}" type="slidenum">
              <a:rPr lang="de-DE" sz="1300"/>
              <a:pPr/>
              <a:t>4</a:t>
            </a:fld>
            <a:endParaRPr lang="de-DE"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FEF2F8E-F872-4904-956D-F9B2F0531817}" type="slidenum">
              <a:rPr lang="de-DE" sz="1300"/>
              <a:pPr/>
              <a:t>71</a:t>
            </a:fld>
            <a:endParaRPr lang="de-DE"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0E8C76C5-6AC6-480E-97B6-0549BC3228BE}" type="slidenum">
              <a:rPr lang="de-DE" sz="1300"/>
              <a:pPr/>
              <a:t>84</a:t>
            </a:fld>
            <a:endParaRPr lang="de-DE"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A3DCFDC-48BE-484D-BDA6-113BCD944EAE}" type="slidenum">
              <a:rPr lang="de-DE" sz="1300"/>
              <a:pPr/>
              <a:t>85</a:t>
            </a:fld>
            <a:endParaRPr lang="de-DE"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3F8AE57C-7CB3-441B-9281-8135212327EE}" type="slidenum">
              <a:rPr lang="de-DE" sz="1300"/>
              <a:pPr/>
              <a:t>86</a:t>
            </a:fld>
            <a:endParaRPr lang="de-DE"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E0B2354-0EE4-4A72-9BC9-B1B4F50AFD94}" type="slidenum">
              <a:rPr lang="de-DE" sz="1300"/>
              <a:pPr/>
              <a:t>87</a:t>
            </a:fld>
            <a:endParaRPr lang="de-DE"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8C71C1E-3572-41AE-A597-6E04AF8F6ADD}" type="slidenum">
              <a:rPr lang="de-DE" sz="1300"/>
              <a:pPr/>
              <a:t>88</a:t>
            </a:fld>
            <a:endParaRPr lang="de-DE"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BB7E3F3-BA33-4A9F-A7EC-9DE733871805}" type="slidenum">
              <a:rPr lang="de-DE" sz="1300"/>
              <a:pPr/>
              <a:t>89</a:t>
            </a:fld>
            <a:endParaRPr lang="de-DE"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B4C8E3-E206-4B4D-A426-E50716796DD9}" type="slidenum">
              <a:rPr lang="de-DE" sz="1300"/>
              <a:pPr/>
              <a:t>90</a:t>
            </a:fld>
            <a:endParaRPr lang="de-DE"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B4C8E3-E206-4B4D-A426-E50716796DD9}" type="slidenum">
              <a:rPr lang="de-DE" sz="1300"/>
              <a:pPr/>
              <a:t>91</a:t>
            </a:fld>
            <a:endParaRPr lang="de-DE"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B4C8E3-E206-4B4D-A426-E50716796DD9}" type="slidenum">
              <a:rPr lang="de-DE" sz="1300"/>
              <a:pPr/>
              <a:t>92</a:t>
            </a:fld>
            <a:endParaRPr lang="de-D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7140753-C7EA-4316-95A5-399BB76392B9}" type="slidenum">
              <a:rPr lang="de-DE" sz="1300"/>
              <a:pPr/>
              <a:t>5</a:t>
            </a:fld>
            <a:endParaRPr lang="de-DE"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B4C8E3-E206-4B4D-A426-E50716796DD9}" type="slidenum">
              <a:rPr lang="de-DE" sz="1300"/>
              <a:pPr/>
              <a:t>93</a:t>
            </a:fld>
            <a:endParaRPr lang="de-DE"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8D54FAF-6395-4F49-BD8F-3AEB8DFD9A7D}" type="slidenum">
              <a:rPr lang="de-DE" sz="1300"/>
              <a:pPr/>
              <a:t>94</a:t>
            </a:fld>
            <a:endParaRPr lang="de-DE"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95</a:t>
            </a:fld>
            <a:endParaRPr lang="de-DE"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A0EB984-A081-45BD-B93F-5A9BDF2BD1A7}" type="slidenum">
              <a:rPr lang="de-DE" sz="1300"/>
              <a:pPr/>
              <a:t>96</a:t>
            </a:fld>
            <a:endParaRPr lang="de-DE"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1220788" y="720725"/>
            <a:ext cx="4876800" cy="3600450"/>
          </a:xfrm>
          <a:prstGeom prst="rect">
            <a:avLst/>
          </a:prstGeom>
          <a:solidFill>
            <a:srgbClr val="FFFFFF"/>
          </a:solidFill>
          <a:ln w="9525">
            <a:solidFill>
              <a:srgbClr val="000000"/>
            </a:solidFill>
            <a:miter lim="800000"/>
            <a:headEnd/>
            <a:tailEnd/>
          </a:ln>
        </p:spPr>
        <p:txBody>
          <a:bodyPr wrap="none" lIns="96661" tIns="48331" rIns="96661" bIns="48331"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GB"/>
          </a:p>
        </p:txBody>
      </p:sp>
      <p:sp>
        <p:nvSpPr>
          <p:cNvPr id="126979"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82600"/>
            <a:endParaRPr lang="en-GB" smtClean="0">
              <a:ea typeface="ＭＳ Ｐゴシック" charset="-128"/>
            </a:endParaRPr>
          </a:p>
        </p:txBody>
      </p:sp>
      <p:sp>
        <p:nvSpPr>
          <p:cNvPr id="126980" name="Text Box 4"/>
          <p:cNvSpPr txBox="1">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661" tIns="48331" rIns="96661" bIns="48331" anchor="b"/>
          <a:lstStyle>
            <a:lvl1pPr defTabSz="482600" eaLnBrk="0" hangingPunct="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1pPr>
            <a:lvl2pPr marL="37931725" indent="-37474525" defTabSz="482600" eaLnBrk="0" hangingPunct="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2pPr>
            <a:lvl3pPr eaLnBrk="0" hangingPunct="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3pPr>
            <a:lvl4pPr eaLnBrk="0" hangingPunct="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4pPr>
            <a:lvl5pPr eaLnBrk="0" hangingPunct="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5pPr>
            <a:lvl6pPr marL="4572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6pPr>
            <a:lvl7pPr marL="9144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7pPr>
            <a:lvl8pPr marL="13716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8pPr>
            <a:lvl9pPr marL="18288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9pPr>
          </a:lstStyle>
          <a:p>
            <a:pPr algn="r" eaLnBrk="1" hangingPunct="1">
              <a:buClr>
                <a:srgbClr val="000000"/>
              </a:buClr>
              <a:buSzPct val="100000"/>
            </a:pPr>
            <a:fld id="{DE18B03E-E3AC-4D32-9EA2-07A169B6183C}" type="slidenum">
              <a:rPr lang="de-DE" sz="1300">
                <a:solidFill>
                  <a:srgbClr val="000000"/>
                </a:solidFill>
              </a:rPr>
              <a:pPr algn="r" eaLnBrk="1" hangingPunct="1">
                <a:buClr>
                  <a:srgbClr val="000000"/>
                </a:buClr>
                <a:buSzPct val="100000"/>
              </a:pPr>
              <a:t>98</a:t>
            </a:fld>
            <a:endParaRPr lang="de-DE" sz="13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99</a:t>
            </a:fld>
            <a:endParaRPr lang="de-DE"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100</a:t>
            </a:fld>
            <a:endParaRPr lang="de-DE"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101</a:t>
            </a:fld>
            <a:endParaRPr lang="de-DE"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102</a:t>
            </a:fld>
            <a:endParaRPr lang="de-DE"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70047EE-02F9-4CB9-8C23-D12D8F12D0D6}" type="slidenum">
              <a:rPr lang="de-DE" sz="1300"/>
              <a:pPr/>
              <a:t>103</a:t>
            </a:fld>
            <a:endParaRPr lang="de-D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95410E7-1844-4C50-87FB-E7AA63D9C994}" type="slidenum">
              <a:rPr lang="de-DE" sz="1300"/>
              <a:pPr/>
              <a:t>6</a:t>
            </a:fld>
            <a:endParaRPr lang="de-D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95410E7-1844-4C50-87FB-E7AA63D9C994}" type="slidenum">
              <a:rPr lang="de-DE" sz="1300"/>
              <a:pPr/>
              <a:t>7</a:t>
            </a:fld>
            <a:endParaRPr lang="de-D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95410E7-1844-4C50-87FB-E7AA63D9C994}" type="slidenum">
              <a:rPr lang="de-DE" sz="1300"/>
              <a:pPr/>
              <a:t>8</a:t>
            </a:fld>
            <a:endParaRPr lang="de-D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95410E7-1844-4C50-87FB-E7AA63D9C994}" type="slidenum">
              <a:rPr lang="de-DE" sz="1300"/>
              <a:pPr/>
              <a:t>9</a:t>
            </a:fld>
            <a:endParaRPr lang="de-D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4"/>
          <p:cNvSpPr>
            <a:spLocks noChangeArrowheads="1"/>
          </p:cNvSpPr>
          <p:nvPr userDrawn="1"/>
        </p:nvSpPr>
        <p:spPr bwMode="auto">
          <a:xfrm>
            <a:off x="0" y="1905000"/>
            <a:ext cx="9144000" cy="76200"/>
          </a:xfrm>
          <a:prstGeom prst="rect">
            <a:avLst/>
          </a:prstGeom>
          <a:solidFill>
            <a:srgbClr val="58585A"/>
          </a:solidFill>
          <a:ln w="9525">
            <a:noFill/>
            <a:miter lim="800000"/>
            <a:headEnd/>
            <a:tailEnd/>
          </a:ln>
          <a:effectLst/>
        </p:spPr>
        <p:txBody>
          <a:bodyPr wrap="none" anchor="ctr"/>
          <a:lstStyle/>
          <a:p>
            <a:pPr fontAlgn="auto">
              <a:spcBef>
                <a:spcPts val="0"/>
              </a:spcBef>
              <a:spcAft>
                <a:spcPts val="0"/>
              </a:spcAft>
              <a:defRPr/>
            </a:pPr>
            <a:endParaRPr lang="en-US">
              <a:latin typeface="+mn-lt"/>
              <a:cs typeface="ヒラギノ角ゴ Pro W3" charset="-128"/>
            </a:endParaRPr>
          </a:p>
        </p:txBody>
      </p:sp>
      <p:sp>
        <p:nvSpPr>
          <p:cNvPr id="9" name="Rectangle 8"/>
          <p:cNvSpPr>
            <a:spLocks noChangeArrowheads="1"/>
          </p:cNvSpPr>
          <p:nvPr userDrawn="1"/>
        </p:nvSpPr>
        <p:spPr bwMode="auto">
          <a:xfrm>
            <a:off x="0" y="6604000"/>
            <a:ext cx="9144000" cy="228600"/>
          </a:xfrm>
          <a:prstGeom prst="rect">
            <a:avLst/>
          </a:prstGeom>
          <a:solidFill>
            <a:schemeClr val="bg1"/>
          </a:solidFill>
          <a:ln w="9525">
            <a:noFill/>
            <a:miter lim="800000"/>
            <a:headEnd/>
            <a:tailEnd/>
          </a:ln>
          <a:effectLst/>
        </p:spPr>
        <p:txBody>
          <a:bodyPr wrap="none" anchor="ctr"/>
          <a:lstStyle/>
          <a:p>
            <a:r>
              <a:rPr lang="en-US" sz="1400" dirty="0" smtClean="0">
                <a:solidFill>
                  <a:srgbClr val="800000"/>
                </a:solidFill>
                <a:latin typeface="Arial" charset="0"/>
                <a:cs typeface="Arial" charset="0"/>
                <a:sym typeface="Symbol" charset="2"/>
              </a:rPr>
              <a:t>Slides</a:t>
            </a:r>
            <a:r>
              <a:rPr lang="en-US" sz="1400" baseline="0" dirty="0" smtClean="0">
                <a:solidFill>
                  <a:srgbClr val="800000"/>
                </a:solidFill>
                <a:latin typeface="Arial" charset="0"/>
                <a:cs typeface="Arial" charset="0"/>
                <a:sym typeface="Symbol" charset="2"/>
              </a:rPr>
              <a:t> are based on Lecture Notes by</a:t>
            </a:r>
            <a:r>
              <a:rPr lang="en-US" sz="1600" baseline="0" dirty="0" smtClean="0">
                <a:solidFill>
                  <a:srgbClr val="800000"/>
                </a:solidFill>
                <a:latin typeface="Calibri" charset="0"/>
                <a:cs typeface="+mn-cs"/>
                <a:sym typeface="Symbol" charset="2"/>
              </a:rPr>
              <a:t> </a:t>
            </a:r>
            <a:r>
              <a:rPr lang="en-US" sz="1600" dirty="0" smtClean="0">
                <a:solidFill>
                  <a:srgbClr val="800000"/>
                </a:solidFill>
                <a:latin typeface="Calibri" charset="0"/>
              </a:rPr>
              <a:t>Dieter </a:t>
            </a:r>
            <a:r>
              <a:rPr lang="en-US" sz="1600" dirty="0" err="1">
                <a:solidFill>
                  <a:srgbClr val="800000"/>
                </a:solidFill>
                <a:latin typeface="Calibri" charset="0"/>
              </a:rPr>
              <a:t>Fensel</a:t>
            </a:r>
            <a:r>
              <a:rPr lang="en-US" sz="1600" dirty="0">
                <a:solidFill>
                  <a:srgbClr val="800000"/>
                </a:solidFill>
                <a:latin typeface="Calibri" charset="0"/>
              </a:rPr>
              <a:t> and Federico </a:t>
            </a:r>
            <a:r>
              <a:rPr lang="en-US" sz="1600" dirty="0" err="1" smtClean="0">
                <a:solidFill>
                  <a:srgbClr val="800000"/>
                </a:solidFill>
                <a:latin typeface="Calibri" charset="0"/>
              </a:rPr>
              <a:t>Facca</a:t>
            </a:r>
            <a:r>
              <a:rPr lang="en-US" sz="1600" dirty="0" smtClean="0">
                <a:solidFill>
                  <a:srgbClr val="800000"/>
                </a:solidFill>
                <a:latin typeface="Calibri" charset="0"/>
              </a:rPr>
              <a:t>, and Ivan Herman</a:t>
            </a:r>
            <a:endParaRPr lang="en-US" sz="1600" dirty="0">
              <a:solidFill>
                <a:srgbClr val="800000"/>
              </a:solidFill>
              <a:latin typeface="Calibri" charset="0"/>
            </a:endParaRPr>
          </a:p>
        </p:txBody>
      </p:sp>
      <p:sp>
        <p:nvSpPr>
          <p:cNvPr id="2" name="Title 1"/>
          <p:cNvSpPr>
            <a:spLocks noGrp="1"/>
          </p:cNvSpPr>
          <p:nvPr>
            <p:ph type="ctrTitle"/>
          </p:nvPr>
        </p:nvSpPr>
        <p:spPr>
          <a:xfrm>
            <a:off x="0" y="533400"/>
            <a:ext cx="9144000" cy="1143000"/>
          </a:xfrm>
        </p:spPr>
        <p:txBody>
          <a:bodyPr/>
          <a:lstStyle>
            <a:lvl1pPr algn="ctr">
              <a:defRPr sz="3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124200"/>
            <a:ext cx="9144000" cy="457200"/>
          </a:xfrm>
        </p:spPr>
        <p:txBody>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27870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500"/>
            </a:lvl2pPr>
            <a:lvl3pPr>
              <a:defRPr sz="1300"/>
            </a:lvl3pPr>
            <a:lvl4pPr>
              <a:defRPr sz="11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611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65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0312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7"/>
          <p:cNvSpPr>
            <a:spLocks noGrp="1"/>
          </p:cNvSpPr>
          <p:nvPr>
            <p:ph type="sldNum" sz="quarter" idx="10"/>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00AE777B-EBF0-4C67-A252-EE798799E2EF}" type="slidenum">
              <a:rPr lang="en-US"/>
              <a:pPr/>
              <a:t>‹#›</a:t>
            </a:fld>
            <a:endParaRPr lang="en-US"/>
          </a:p>
        </p:txBody>
      </p:sp>
      <p:sp>
        <p:nvSpPr>
          <p:cNvPr id="5" name="Footer Placeholder 4"/>
          <p:cNvSpPr>
            <a:spLocks noGrp="1"/>
          </p:cNvSpPr>
          <p:nvPr>
            <p:ph type="ftr" sz="quarter" idx="11"/>
          </p:nvPr>
        </p:nvSpPr>
        <p:spPr>
          <a:xfrm>
            <a:off x="2514600" y="6629400"/>
            <a:ext cx="3886200" cy="228600"/>
          </a:xfrm>
          <a:prstGeom prst="rect">
            <a:avLst/>
          </a:prstGeom>
        </p:spPr>
        <p:txBody>
          <a:bodyPr/>
          <a:lstStyle>
            <a:lvl1pPr>
              <a:defRPr>
                <a:cs typeface="ヒラギノ角ゴ Pro W3" charset="-128"/>
              </a:defRPr>
            </a:lvl1pPr>
          </a:lstStyle>
          <a:p>
            <a:pPr>
              <a:defRPr/>
            </a:pPr>
            <a:endParaRPr lang="en-US"/>
          </a:p>
        </p:txBody>
      </p:sp>
    </p:spTree>
    <p:extLst>
      <p:ext uri="{BB962C8B-B14F-4D97-AF65-F5344CB8AC3E}">
        <p14:creationId xmlns:p14="http://schemas.microsoft.com/office/powerpoint/2010/main" val="213525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1"/>
            <a:ext cx="9144001" cy="1065213"/>
          </a:xfrm>
          <a:prstGeom prst="rect">
            <a:avLst/>
          </a:prstGeom>
        </p:spPr>
      </p:pic>
      <p:sp>
        <p:nvSpPr>
          <p:cNvPr id="1026" name="Title Placeholder 1"/>
          <p:cNvSpPr>
            <a:spLocks noGrp="1"/>
          </p:cNvSpPr>
          <p:nvPr>
            <p:ph type="title"/>
          </p:nvPr>
        </p:nvSpPr>
        <p:spPr bwMode="auto">
          <a:xfrm>
            <a:off x="457200" y="30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7"/>
          <p:cNvSpPr>
            <a:spLocks noChangeArrowheads="1"/>
          </p:cNvSpPr>
          <p:nvPr userDrawn="1"/>
        </p:nvSpPr>
        <p:spPr bwMode="auto">
          <a:xfrm>
            <a:off x="0" y="6589713"/>
            <a:ext cx="9144000" cy="228600"/>
          </a:xfrm>
          <a:prstGeom prst="rect">
            <a:avLst/>
          </a:prstGeom>
          <a:solidFill>
            <a:schemeClr val="bg1"/>
          </a:solidFill>
          <a:ln w="9525">
            <a:noFill/>
            <a:miter lim="800000"/>
            <a:headEnd/>
            <a:tailEnd/>
          </a:ln>
          <a:effectLst/>
        </p:spPr>
        <p:txBody>
          <a:bodyPr wrap="none" anchor="ctr"/>
          <a:lstStyle/>
          <a:p>
            <a:pPr algn="r"/>
            <a:fld id="{0EE58ABD-55AD-4A24-B9A0-13DD22CB5CE1}" type="slidenum">
              <a:rPr lang="en-US" sz="1600">
                <a:solidFill>
                  <a:srgbClr val="800000"/>
                </a:solidFill>
                <a:latin typeface="Calibri" charset="0"/>
              </a:rPr>
              <a:pPr algn="r"/>
              <a:t>‹#›</a:t>
            </a:fld>
            <a:endParaRPr lang="en-US" sz="1600">
              <a:solidFill>
                <a:srgbClr val="800000"/>
              </a:solidFill>
              <a:latin typeface="Calibri" charset="0"/>
            </a:endParaRPr>
          </a:p>
        </p:txBody>
      </p:sp>
      <p:cxnSp>
        <p:nvCxnSpPr>
          <p:cNvPr id="32" name="Straight Connector 31"/>
          <p:cNvCxnSpPr>
            <a:cxnSpLocks noChangeShapeType="1"/>
          </p:cNvCxnSpPr>
          <p:nvPr userDrawn="1"/>
        </p:nvCxnSpPr>
        <p:spPr bwMode="auto">
          <a:xfrm>
            <a:off x="0" y="10652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userDrawn="1"/>
        </p:nvCxnSpPr>
        <p:spPr bwMode="auto">
          <a:xfrm>
            <a:off x="0" y="65516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08304" y="210815"/>
            <a:ext cx="1632784" cy="643579"/>
          </a:xfrm>
          <a:prstGeom prst="rect">
            <a:avLst/>
          </a:prstGeom>
        </p:spPr>
      </p:pic>
    </p:spTree>
  </p:cSld>
  <p:clrMap bg1="lt1" tx1="dk1" bg2="lt2" tx2="dk2" accent1="accent1" accent2="accent2" accent3="accent3" accent4="accent4" accent5="accent5" accent6="accent6" hlink="hlink" folHlink="folHlink"/>
  <p:sldLayoutIdLst>
    <p:sldLayoutId id="2147484006" r:id="rId1"/>
    <p:sldLayoutId id="2147484003" r:id="rId2"/>
    <p:sldLayoutId id="2147484004" r:id="rId3"/>
    <p:sldLayoutId id="2147484005" r:id="rId4"/>
    <p:sldLayoutId id="2147484007" r:id="rId5"/>
  </p:sldLayoutIdLst>
  <p:hf sldNum="0" hdr="0" ftr="0" dt="0"/>
  <p:txStyles>
    <p:titleStyle>
      <a:lvl1pPr algn="l" rtl="0" eaLnBrk="0" fontAlgn="base" hangingPunct="0">
        <a:spcBef>
          <a:spcPct val="0"/>
        </a:spcBef>
        <a:spcAft>
          <a:spcPct val="0"/>
        </a:spcAft>
        <a:defRPr sz="2000" b="1" kern="1200">
          <a:solidFill>
            <a:schemeClr val="tx1"/>
          </a:solidFill>
          <a:latin typeface="Arial" pitchFamily="34" charset="0"/>
          <a:ea typeface="Arial" pitchFamily="-109" charset="0"/>
          <a:cs typeface="Arial" pitchFamily="34" charset="0"/>
        </a:defRPr>
      </a:lvl1pPr>
      <a:lvl2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2pPr>
      <a:lvl3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3pPr>
      <a:lvl4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4pPr>
      <a:lvl5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5pPr>
      <a:lvl6pPr marL="457200" algn="l" rtl="0" fontAlgn="base">
        <a:spcBef>
          <a:spcPct val="0"/>
        </a:spcBef>
        <a:spcAft>
          <a:spcPct val="0"/>
        </a:spcAft>
        <a:defRPr sz="2000" b="1">
          <a:solidFill>
            <a:srgbClr val="901A24"/>
          </a:solidFill>
          <a:latin typeface="Calibri" pitchFamily="34" charset="0"/>
        </a:defRPr>
      </a:lvl6pPr>
      <a:lvl7pPr marL="914400" algn="l" rtl="0" fontAlgn="base">
        <a:spcBef>
          <a:spcPct val="0"/>
        </a:spcBef>
        <a:spcAft>
          <a:spcPct val="0"/>
        </a:spcAft>
        <a:defRPr sz="2000" b="1">
          <a:solidFill>
            <a:srgbClr val="901A24"/>
          </a:solidFill>
          <a:latin typeface="Calibri" pitchFamily="34" charset="0"/>
        </a:defRPr>
      </a:lvl7pPr>
      <a:lvl8pPr marL="1371600" algn="l" rtl="0" fontAlgn="base">
        <a:spcBef>
          <a:spcPct val="0"/>
        </a:spcBef>
        <a:spcAft>
          <a:spcPct val="0"/>
        </a:spcAft>
        <a:defRPr sz="2000" b="1">
          <a:solidFill>
            <a:srgbClr val="901A24"/>
          </a:solidFill>
          <a:latin typeface="Calibri" pitchFamily="34" charset="0"/>
        </a:defRPr>
      </a:lvl8pPr>
      <a:lvl9pPr marL="1828800" algn="l" rtl="0" fontAlgn="base">
        <a:spcBef>
          <a:spcPct val="0"/>
        </a:spcBef>
        <a:spcAft>
          <a:spcPct val="0"/>
        </a:spcAft>
        <a:defRPr sz="2000" b="1">
          <a:solidFill>
            <a:srgbClr val="901A2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w3.org/2007/rif-builtin-predicat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example.com/2009/ucr4.2.3" TargetMode="External"/><Relationship Id="rId4" Type="http://schemas.openxmlformats.org/officeDocument/2006/relationships/hyperlink" Target="http://www.w3.org/2007/rif-builtin-function"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w3.org/2007/rif-builtin-predicat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example.com/2009/ucr4.2.3" TargetMode="External"/><Relationship Id="rId4" Type="http://schemas.openxmlformats.org/officeDocument/2006/relationships/hyperlink" Target="http://www.w3.org/2007/rif-builtin-function"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w3.org/TR/rif-cor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w3.org/TR/rif-prd/" TargetMode="External"/><Relationship Id="rId5" Type="http://schemas.openxmlformats.org/officeDocument/2006/relationships/hyperlink" Target="http://www.w3.org/TR/rif-fld/" TargetMode="External"/><Relationship Id="rId4" Type="http://schemas.openxmlformats.org/officeDocument/2006/relationships/hyperlink" Target="http://www.w3.org/TR/rif-bld/"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en.wikipedia.org/wiki/Production_rule" TargetMode="External"/><Relationship Id="rId2" Type="http://schemas.openxmlformats.org/officeDocument/2006/relationships/hyperlink" Target="http://en.wikipedia.org/wiki/Rule_Interchange_Format" TargetMode="External"/><Relationship Id="rId1" Type="http://schemas.openxmlformats.org/officeDocument/2006/relationships/slideLayout" Target="../slideLayouts/slideLayout2.xml"/><Relationship Id="rId6" Type="http://schemas.openxmlformats.org/officeDocument/2006/relationships/hyperlink" Target="http://en.wikipedia.org/wiki/Datalog" TargetMode="External"/><Relationship Id="rId5" Type="http://schemas.openxmlformats.org/officeDocument/2006/relationships/hyperlink" Target="http://en.wikipedia.org/wiki/Horn_logic" TargetMode="External"/><Relationship Id="rId4" Type="http://schemas.openxmlformats.org/officeDocument/2006/relationships/hyperlink" Target="http://en.wikipedia.org/wiki/Production_system"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de-AT" dirty="0" smtClean="0">
                <a:solidFill>
                  <a:srgbClr val="000000"/>
                </a:solidFill>
                <a:latin typeface="Arial" charset="0"/>
                <a:cs typeface="Arial" charset="0"/>
              </a:rPr>
              <a:t>COMPSCI 732:</a:t>
            </a:r>
            <a:br>
              <a:rPr lang="de-AT" dirty="0" smtClean="0">
                <a:solidFill>
                  <a:srgbClr val="000000"/>
                </a:solidFill>
                <a:latin typeface="Arial" charset="0"/>
                <a:cs typeface="Arial" charset="0"/>
              </a:rPr>
            </a:br>
            <a:r>
              <a:rPr lang="de-AT" i="1" dirty="0" smtClean="0">
                <a:solidFill>
                  <a:srgbClr val="000000"/>
                </a:solidFill>
                <a:latin typeface="Arial" charset="0"/>
                <a:cs typeface="Arial" charset="0"/>
              </a:rPr>
              <a:t>Semantic Web Technologies</a:t>
            </a:r>
            <a:endParaRPr lang="en-US" i="1" dirty="0" smtClean="0">
              <a:solidFill>
                <a:srgbClr val="000000"/>
              </a:solidFill>
              <a:latin typeface="Arial" charset="0"/>
              <a:cs typeface="Arial" charset="0"/>
            </a:endParaRPr>
          </a:p>
        </p:txBody>
      </p:sp>
      <p:sp>
        <p:nvSpPr>
          <p:cNvPr id="9219" name="Rectangle 3"/>
          <p:cNvSpPr>
            <a:spLocks noGrp="1" noChangeArrowheads="1"/>
          </p:cNvSpPr>
          <p:nvPr>
            <p:ph type="subTitle" idx="1"/>
          </p:nvPr>
        </p:nvSpPr>
        <p:spPr>
          <a:xfrm>
            <a:off x="0" y="2430586"/>
            <a:ext cx="9144000" cy="1214438"/>
          </a:xfrm>
        </p:spPr>
        <p:txBody>
          <a:bodyPr/>
          <a:lstStyle/>
          <a:p>
            <a:pPr eaLnBrk="1" hangingPunct="1"/>
            <a:r>
              <a:rPr lang="en-US" dirty="0" smtClean="0">
                <a:latin typeface="Arial" charset="0"/>
                <a:cs typeface="Arial" charset="0"/>
              </a:rPr>
              <a:t>Rule Interchange Format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645024"/>
            <a:ext cx="7788726" cy="2814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Arial" charset="0"/>
                <a:cs typeface="Arial" charset="0"/>
              </a:rPr>
              <a:t>Why Rule Exchange?</a:t>
            </a:r>
            <a:br>
              <a:rPr lang="en-US" smtClean="0">
                <a:latin typeface="Arial" charset="0"/>
                <a:cs typeface="Arial" charset="0"/>
              </a:rPr>
            </a:br>
            <a:r>
              <a:rPr lang="en-US" smtClean="0">
                <a:latin typeface="Arial" charset="0"/>
                <a:cs typeface="Arial" charset="0"/>
              </a:rPr>
              <a:t>(and not The One True Rule Language)</a:t>
            </a:r>
          </a:p>
        </p:txBody>
      </p:sp>
      <p:sp>
        <p:nvSpPr>
          <p:cNvPr id="19459" name="Rectangle 3"/>
          <p:cNvSpPr>
            <a:spLocks noGrp="1" noChangeArrowheads="1"/>
          </p:cNvSpPr>
          <p:nvPr>
            <p:ph idx="1"/>
          </p:nvPr>
        </p:nvSpPr>
        <p:spPr/>
        <p:txBody>
          <a:bodyPr/>
          <a:lstStyle/>
          <a:p>
            <a:r>
              <a:rPr lang="en-US" smtClean="0">
                <a:latin typeface="Arial" charset="0"/>
                <a:cs typeface="Arial" charset="0"/>
              </a:rPr>
              <a:t>Many different paradigms for rule languages</a:t>
            </a:r>
          </a:p>
          <a:p>
            <a:pPr lvl="1"/>
            <a:r>
              <a:rPr lang="en-US" smtClean="0">
                <a:latin typeface="Arial" charset="0"/>
                <a:cs typeface="Arial" charset="0"/>
              </a:rPr>
              <a:t>Pure first-order</a:t>
            </a:r>
          </a:p>
          <a:p>
            <a:pPr lvl="1"/>
            <a:r>
              <a:rPr lang="en-US" smtClean="0">
                <a:latin typeface="Arial" charset="0"/>
                <a:cs typeface="Arial" charset="0"/>
              </a:rPr>
              <a:t>Logic programming/deductive databases</a:t>
            </a:r>
          </a:p>
          <a:p>
            <a:pPr lvl="1"/>
            <a:r>
              <a:rPr lang="en-US" smtClean="0">
                <a:latin typeface="Arial" charset="0"/>
                <a:cs typeface="Arial" charset="0"/>
              </a:rPr>
              <a:t>Production rules</a:t>
            </a:r>
          </a:p>
          <a:p>
            <a:pPr lvl="1"/>
            <a:r>
              <a:rPr lang="en-US" smtClean="0">
                <a:latin typeface="Arial" charset="0"/>
                <a:cs typeface="Arial" charset="0"/>
              </a:rPr>
              <a:t>Reactive rules</a:t>
            </a:r>
          </a:p>
          <a:p>
            <a:r>
              <a:rPr lang="en-US" smtClean="0">
                <a:latin typeface="Arial" charset="0"/>
                <a:cs typeface="Arial" charset="0"/>
              </a:rPr>
              <a:t>Many different features, syntaxes</a:t>
            </a:r>
          </a:p>
          <a:p>
            <a:r>
              <a:rPr lang="en-US" smtClean="0">
                <a:latin typeface="Arial" charset="0"/>
                <a:cs typeface="Arial" charset="0"/>
              </a:rPr>
              <a:t>Different commercial interests</a:t>
            </a:r>
          </a:p>
          <a:p>
            <a:r>
              <a:rPr lang="en-US" smtClean="0">
                <a:latin typeface="Arial" charset="0"/>
                <a:cs typeface="Arial" charset="0"/>
              </a:rPr>
              <a:t>Many egos, different preferences, ...</a:t>
            </a:r>
          </a:p>
        </p:txBody>
      </p:sp>
      <p:sp>
        <p:nvSpPr>
          <p:cNvPr id="19460" name="TextBox 8"/>
          <p:cNvSpPr txBox="1">
            <a:spLocks noChangeArrowheads="1"/>
          </p:cNvSpPr>
          <p:nvPr/>
        </p:nvSpPr>
        <p:spPr bwMode="auto">
          <a:xfrm>
            <a:off x="1000125" y="6143625"/>
            <a:ext cx="792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r" eaLnBrk="1" hangingPunct="1"/>
            <a:r>
              <a:rPr lang="en-US" sz="2000">
                <a:solidFill>
                  <a:srgbClr val="000000"/>
                </a:solidFill>
              </a:rPr>
              <a:t>[Michael Kifer, </a:t>
            </a:r>
            <a:r>
              <a:rPr lang="en-US" sz="2000" i="1">
                <a:solidFill>
                  <a:srgbClr val="000000"/>
                </a:solidFill>
              </a:rPr>
              <a:t>Rule Interchange Format: The Framework</a:t>
            </a:r>
            <a:r>
              <a:rPr lang="en-US" sz="2000">
                <a:solidFill>
                  <a:srgbClr val="000000"/>
                </a:solidFill>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dirty="0" smtClean="0">
                <a:latin typeface="Arial" charset="0"/>
                <a:cs typeface="Arial" charset="0"/>
              </a:rPr>
              <a:t>Recall the integration example from intro</a:t>
            </a:r>
          </a:p>
        </p:txBody>
      </p:sp>
      <p:grpSp>
        <p:nvGrpSpPr>
          <p:cNvPr id="5" name="Group 57"/>
          <p:cNvGrpSpPr/>
          <p:nvPr/>
        </p:nvGrpSpPr>
        <p:grpSpPr>
          <a:xfrm>
            <a:off x="1751166" y="1140670"/>
            <a:ext cx="4493454" cy="914400"/>
            <a:chOff x="1687513" y="1265237"/>
            <a:chExt cx="4493454" cy="914400"/>
          </a:xfrm>
        </p:grpSpPr>
        <p:pic>
          <p:nvPicPr>
            <p:cNvPr id="6" name="Picture 5"/>
            <p:cNvPicPr>
              <a:picLocks noChangeAspect="1"/>
            </p:cNvPicPr>
            <p:nvPr/>
          </p:nvPicPr>
          <p:blipFill>
            <a:blip r:embed="rId3"/>
            <a:stretch>
              <a:fillRect/>
            </a:stretch>
          </p:blipFill>
          <p:spPr>
            <a:xfrm>
              <a:off x="1687513" y="1265237"/>
              <a:ext cx="1304260" cy="914400"/>
            </a:xfrm>
            <a:prstGeom prst="rect">
              <a:avLst/>
            </a:prstGeom>
          </p:spPr>
        </p:pic>
        <p:pic>
          <p:nvPicPr>
            <p:cNvPr id="7" name="Picture 6"/>
            <p:cNvPicPr>
              <a:picLocks noChangeAspect="1"/>
            </p:cNvPicPr>
            <p:nvPr/>
          </p:nvPicPr>
          <p:blipFill>
            <a:blip r:embed="rId4"/>
            <a:stretch>
              <a:fillRect/>
            </a:stretch>
          </p:blipFill>
          <p:spPr>
            <a:xfrm>
              <a:off x="4964112" y="1265237"/>
              <a:ext cx="1216855" cy="914400"/>
            </a:xfrm>
            <a:prstGeom prst="rect">
              <a:avLst/>
            </a:prstGeom>
          </p:spPr>
        </p:pic>
      </p:grpSp>
      <p:grpSp>
        <p:nvGrpSpPr>
          <p:cNvPr id="8" name="Group 56"/>
          <p:cNvGrpSpPr/>
          <p:nvPr/>
        </p:nvGrpSpPr>
        <p:grpSpPr>
          <a:xfrm>
            <a:off x="302228" y="5517232"/>
            <a:ext cx="7391399" cy="838200"/>
            <a:chOff x="392112" y="6180137"/>
            <a:chExt cx="7391399" cy="838200"/>
          </a:xfrm>
        </p:grpSpPr>
        <p:pic>
          <p:nvPicPr>
            <p:cNvPr id="9" name="Picture 8"/>
            <p:cNvPicPr>
              <a:picLocks noChangeAspect="1"/>
            </p:cNvPicPr>
            <p:nvPr/>
          </p:nvPicPr>
          <p:blipFill>
            <a:blip r:embed="rId5"/>
            <a:stretch>
              <a:fillRect/>
            </a:stretch>
          </p:blipFill>
          <p:spPr>
            <a:xfrm>
              <a:off x="5396401" y="6271011"/>
              <a:ext cx="1143000" cy="656453"/>
            </a:xfrm>
            <a:prstGeom prst="rect">
              <a:avLst/>
            </a:prstGeom>
          </p:spPr>
        </p:pic>
        <p:pic>
          <p:nvPicPr>
            <p:cNvPr id="10" name="Picture 9"/>
            <p:cNvPicPr>
              <a:picLocks noChangeAspect="1"/>
            </p:cNvPicPr>
            <p:nvPr/>
          </p:nvPicPr>
          <p:blipFill>
            <a:blip r:embed="rId6"/>
            <a:stretch>
              <a:fillRect/>
            </a:stretch>
          </p:blipFill>
          <p:spPr>
            <a:xfrm>
              <a:off x="1941024" y="6291369"/>
              <a:ext cx="1066799" cy="615736"/>
            </a:xfrm>
            <a:prstGeom prst="rect">
              <a:avLst/>
            </a:prstGeom>
          </p:spPr>
        </p:pic>
        <p:pic>
          <p:nvPicPr>
            <p:cNvPr id="11" name="Picture 10"/>
            <p:cNvPicPr>
              <a:picLocks noChangeAspect="1"/>
            </p:cNvPicPr>
            <p:nvPr/>
          </p:nvPicPr>
          <p:blipFill>
            <a:blip r:embed="rId7"/>
            <a:stretch>
              <a:fillRect/>
            </a:stretch>
          </p:blipFill>
          <p:spPr>
            <a:xfrm>
              <a:off x="392112" y="6180137"/>
              <a:ext cx="838200" cy="838200"/>
            </a:xfrm>
            <a:prstGeom prst="rect">
              <a:avLst/>
            </a:prstGeom>
          </p:spPr>
        </p:pic>
        <p:pic>
          <p:nvPicPr>
            <p:cNvPr id="12" name="Picture 11"/>
            <p:cNvPicPr>
              <a:picLocks noChangeAspect="1"/>
            </p:cNvPicPr>
            <p:nvPr/>
          </p:nvPicPr>
          <p:blipFill>
            <a:blip r:embed="rId8"/>
            <a:stretch>
              <a:fillRect/>
            </a:stretch>
          </p:blipFill>
          <p:spPr>
            <a:xfrm>
              <a:off x="7250112" y="6253871"/>
              <a:ext cx="533399" cy="690732"/>
            </a:xfrm>
            <a:prstGeom prst="rect">
              <a:avLst/>
            </a:prstGeom>
          </p:spPr>
        </p:pic>
        <p:grpSp>
          <p:nvGrpSpPr>
            <p:cNvPr id="13" name="Group 33"/>
            <p:cNvGrpSpPr/>
            <p:nvPr/>
          </p:nvGrpSpPr>
          <p:grpSpPr>
            <a:xfrm>
              <a:off x="3718535" y="6180137"/>
              <a:ext cx="967154" cy="838200"/>
              <a:chOff x="4659312" y="2789237"/>
              <a:chExt cx="1143000" cy="990600"/>
            </a:xfrm>
          </p:grpSpPr>
          <p:sp>
            <p:nvSpPr>
              <p:cNvPr id="14" name="Oval 13"/>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5" name="Oval 14"/>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6" name="Oval 15"/>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7" name="Oval 16"/>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8" name="Oval 17"/>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9" name="Oval 18"/>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20" name="Straight Arrow Connector 19"/>
              <p:cNvCxnSpPr>
                <a:stCxn id="14" idx="6"/>
                <a:endCxn id="16"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1" name="Straight Arrow Connector 20"/>
              <p:cNvCxnSpPr>
                <a:stCxn id="14" idx="5"/>
                <a:endCxn id="17"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2" name="Straight Arrow Connector 21"/>
              <p:cNvCxnSpPr>
                <a:stCxn id="18" idx="7"/>
                <a:endCxn id="15"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3" name="Straight Arrow Connector 22"/>
              <p:cNvCxnSpPr>
                <a:stCxn id="15" idx="5"/>
                <a:endCxn id="19"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4" name="Straight Arrow Connector 23"/>
              <p:cNvCxnSpPr>
                <a:stCxn id="19" idx="7"/>
                <a:endCxn id="16"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nvGrpSpPr>
          <p:cNvPr id="25" name="Group 55"/>
          <p:cNvGrpSpPr/>
          <p:nvPr/>
        </p:nvGrpSpPr>
        <p:grpSpPr>
          <a:xfrm>
            <a:off x="835593" y="3140918"/>
            <a:ext cx="6324600" cy="1524000"/>
            <a:chOff x="696912" y="3170237"/>
            <a:chExt cx="6324600" cy="1524000"/>
          </a:xfrm>
        </p:grpSpPr>
        <p:sp>
          <p:nvSpPr>
            <p:cNvPr id="26" name="Oval 25"/>
            <p:cNvSpPr/>
            <p:nvPr/>
          </p:nvSpPr>
          <p:spPr bwMode="auto">
            <a:xfrm>
              <a:off x="1535112" y="3398837"/>
              <a:ext cx="533400" cy="457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7" name="Oval 26"/>
            <p:cNvSpPr/>
            <p:nvPr/>
          </p:nvSpPr>
          <p:spPr bwMode="auto">
            <a:xfrm>
              <a:off x="2754312" y="4160837"/>
              <a:ext cx="533400" cy="4572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8" name="Oval 27"/>
            <p:cNvSpPr/>
            <p:nvPr/>
          </p:nvSpPr>
          <p:spPr bwMode="auto">
            <a:xfrm>
              <a:off x="4049712" y="3170237"/>
              <a:ext cx="533400" cy="4572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9" name="Oval 28"/>
            <p:cNvSpPr/>
            <p:nvPr/>
          </p:nvSpPr>
          <p:spPr bwMode="auto">
            <a:xfrm>
              <a:off x="5116512" y="4237037"/>
              <a:ext cx="533400" cy="457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30" name="Oval 29"/>
            <p:cNvSpPr/>
            <p:nvPr/>
          </p:nvSpPr>
          <p:spPr bwMode="auto">
            <a:xfrm>
              <a:off x="696912" y="4160837"/>
              <a:ext cx="5334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31" name="Oval 30"/>
            <p:cNvSpPr/>
            <p:nvPr/>
          </p:nvSpPr>
          <p:spPr bwMode="auto">
            <a:xfrm>
              <a:off x="6488112" y="3779837"/>
              <a:ext cx="533400" cy="457200"/>
            </a:xfrm>
            <a:prstGeom prst="ellipse">
              <a:avLst/>
            </a:prstGeom>
            <a:solidFill>
              <a:srgbClr val="F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32" name="Straight Arrow Connector 31"/>
            <p:cNvCxnSpPr>
              <a:stCxn id="30" idx="7"/>
              <a:endCxn id="26" idx="3"/>
            </p:cNvCxnSpPr>
            <p:nvPr/>
          </p:nvCxnSpPr>
          <p:spPr bwMode="auto">
            <a:xfrm rot="5400000" flipH="1" flipV="1">
              <a:off x="1163357" y="3777922"/>
              <a:ext cx="438710" cy="46103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3" name="Straight Arrow Connector 32"/>
            <p:cNvCxnSpPr>
              <a:stCxn id="30" idx="6"/>
              <a:endCxn id="28" idx="2"/>
            </p:cNvCxnSpPr>
            <p:nvPr/>
          </p:nvCxnSpPr>
          <p:spPr bwMode="auto">
            <a:xfrm flipV="1">
              <a:off x="1230312" y="3398837"/>
              <a:ext cx="2819400" cy="99060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4" name="Straight Arrow Connector 33"/>
            <p:cNvCxnSpPr>
              <a:stCxn id="26" idx="5"/>
              <a:endCxn id="27" idx="1"/>
            </p:cNvCxnSpPr>
            <p:nvPr/>
          </p:nvCxnSpPr>
          <p:spPr bwMode="auto">
            <a:xfrm rot="16200000" flipH="1">
              <a:off x="2192057" y="3587422"/>
              <a:ext cx="438710" cy="84203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5" name="Straight Arrow Connector 34"/>
            <p:cNvCxnSpPr>
              <a:stCxn id="29" idx="1"/>
              <a:endCxn id="28" idx="4"/>
            </p:cNvCxnSpPr>
            <p:nvPr/>
          </p:nvCxnSpPr>
          <p:spPr bwMode="auto">
            <a:xfrm rot="16200000" flipV="1">
              <a:off x="4417243" y="3526607"/>
              <a:ext cx="676555" cy="878215"/>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6" name="Straight Arrow Connector 35"/>
            <p:cNvCxnSpPr>
              <a:stCxn id="31" idx="2"/>
              <a:endCxn id="26" idx="6"/>
            </p:cNvCxnSpPr>
            <p:nvPr/>
          </p:nvCxnSpPr>
          <p:spPr bwMode="auto">
            <a:xfrm rot="10800000">
              <a:off x="2068512" y="3627437"/>
              <a:ext cx="4419600" cy="38100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grpSp>
      <p:cxnSp>
        <p:nvCxnSpPr>
          <p:cNvPr id="37" name="Straight Connector 36"/>
          <p:cNvCxnSpPr/>
          <p:nvPr/>
        </p:nvCxnSpPr>
        <p:spPr bwMode="auto">
          <a:xfrm>
            <a:off x="111693" y="2521001"/>
            <a:ext cx="7484643" cy="1588"/>
          </a:xfrm>
          <a:prstGeom prst="line">
            <a:avLst/>
          </a:prstGeom>
          <a:solidFill>
            <a:srgbClr val="00B8FF"/>
          </a:solidFill>
          <a:ln w="25400" cap="flat" cmpd="sng" algn="ctr">
            <a:solidFill>
              <a:schemeClr val="accent2">
                <a:lumMod val="50000"/>
              </a:schemeClr>
            </a:solidFill>
            <a:prstDash val="solid"/>
            <a:round/>
            <a:headEnd type="none" w="med" len="med"/>
            <a:tailEnd type="none" w="med" len="med"/>
          </a:ln>
          <a:effectLst/>
        </p:spPr>
      </p:cxnSp>
      <p:cxnSp>
        <p:nvCxnSpPr>
          <p:cNvPr id="38" name="Straight Connector 37"/>
          <p:cNvCxnSpPr/>
          <p:nvPr/>
        </p:nvCxnSpPr>
        <p:spPr bwMode="auto">
          <a:xfrm>
            <a:off x="111693" y="5283252"/>
            <a:ext cx="7484643" cy="7783"/>
          </a:xfrm>
          <a:prstGeom prst="line">
            <a:avLst/>
          </a:prstGeom>
          <a:solidFill>
            <a:srgbClr val="00B8FF"/>
          </a:solidFill>
          <a:ln w="25400" cap="flat" cmpd="sng" algn="ctr">
            <a:solidFill>
              <a:schemeClr val="accent2">
                <a:lumMod val="50000"/>
              </a:schemeClr>
            </a:solidFill>
            <a:prstDash val="solid"/>
            <a:round/>
            <a:headEnd type="none" w="med" len="med"/>
            <a:tailEnd type="none" w="med" len="med"/>
          </a:ln>
          <a:effectLst/>
        </p:spPr>
      </p:cxnSp>
      <p:sp>
        <p:nvSpPr>
          <p:cNvPr id="39" name="TextBox 38"/>
          <p:cNvSpPr txBox="1"/>
          <p:nvPr/>
        </p:nvSpPr>
        <p:spPr>
          <a:xfrm>
            <a:off x="35526" y="4965441"/>
            <a:ext cx="3867689" cy="325594"/>
          </a:xfrm>
          <a:prstGeom prst="rect">
            <a:avLst/>
          </a:prstGeom>
          <a:noFill/>
        </p:spPr>
        <p:txBody>
          <a:bodyPr wrap="none" lIns="91132" tIns="45567" rIns="91132" bIns="45567" rtlCol="0">
            <a:spAutoFit/>
          </a:bodyPr>
          <a:lstStyle/>
          <a:p>
            <a:r>
              <a:rPr lang="en-US" sz="1700" b="1" dirty="0">
                <a:solidFill>
                  <a:schemeClr val="tx1">
                    <a:lumMod val="95000"/>
                    <a:lumOff val="5000"/>
                  </a:schemeClr>
                </a:solidFill>
              </a:rPr>
              <a:t>Data represented in abstract format</a:t>
            </a:r>
          </a:p>
        </p:txBody>
      </p:sp>
      <p:sp>
        <p:nvSpPr>
          <p:cNvPr id="40" name="TextBox 39"/>
          <p:cNvSpPr txBox="1"/>
          <p:nvPr/>
        </p:nvSpPr>
        <p:spPr>
          <a:xfrm>
            <a:off x="35496" y="2191067"/>
            <a:ext cx="1492803" cy="325594"/>
          </a:xfrm>
          <a:prstGeom prst="rect">
            <a:avLst/>
          </a:prstGeom>
          <a:noFill/>
        </p:spPr>
        <p:txBody>
          <a:bodyPr wrap="none" lIns="91132" tIns="45567" rIns="91132" bIns="45567" rtlCol="0">
            <a:spAutoFit/>
          </a:bodyPr>
          <a:lstStyle/>
          <a:p>
            <a:r>
              <a:rPr lang="en-US" sz="1700" b="1" dirty="0">
                <a:solidFill>
                  <a:schemeClr val="tx1">
                    <a:lumMod val="95000"/>
                    <a:lumOff val="5000"/>
                  </a:schemeClr>
                </a:solidFill>
              </a:rPr>
              <a:t>Applications</a:t>
            </a:r>
          </a:p>
        </p:txBody>
      </p:sp>
      <p:sp>
        <p:nvSpPr>
          <p:cNvPr id="41" name="Up-Down Arrow 40"/>
          <p:cNvSpPr/>
          <p:nvPr/>
        </p:nvSpPr>
        <p:spPr bwMode="auto">
          <a:xfrm>
            <a:off x="7668344" y="4798274"/>
            <a:ext cx="304800" cy="914400"/>
          </a:xfrm>
          <a:prstGeom prst="upDown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132" tIns="45567" rIns="91132" bIns="45567" numCol="1" rtlCol="0" anchor="t" anchorCtr="0" compatLnSpc="1">
            <a:prstTxWarp prst="textNoShape">
              <a:avLst/>
            </a:prstTxWarp>
          </a:bodyPr>
          <a:lstStyle/>
          <a:p>
            <a:endParaRPr lang="en-US" b="1"/>
          </a:p>
        </p:txBody>
      </p:sp>
      <p:sp>
        <p:nvSpPr>
          <p:cNvPr id="42" name="Up-Down Arrow 41"/>
          <p:cNvSpPr/>
          <p:nvPr/>
        </p:nvSpPr>
        <p:spPr bwMode="auto">
          <a:xfrm>
            <a:off x="7668344" y="2055071"/>
            <a:ext cx="304800" cy="914400"/>
          </a:xfrm>
          <a:prstGeom prst="upDown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132" tIns="45567" rIns="91132" bIns="45567" numCol="1" rtlCol="0" anchor="t" anchorCtr="0" compatLnSpc="1">
            <a:prstTxWarp prst="textNoShape">
              <a:avLst/>
            </a:prstTxWarp>
          </a:bodyPr>
          <a:lstStyle/>
          <a:p>
            <a:endParaRPr lang="en-US" b="1"/>
          </a:p>
        </p:txBody>
      </p:sp>
      <p:sp>
        <p:nvSpPr>
          <p:cNvPr id="43" name="TextBox 42"/>
          <p:cNvSpPr txBox="1"/>
          <p:nvPr/>
        </p:nvSpPr>
        <p:spPr>
          <a:xfrm>
            <a:off x="8028384" y="4952461"/>
            <a:ext cx="1020699" cy="780795"/>
          </a:xfrm>
          <a:prstGeom prst="rect">
            <a:avLst/>
          </a:prstGeom>
          <a:noFill/>
        </p:spPr>
        <p:txBody>
          <a:bodyPr wrap="none" lIns="91132" tIns="45567" rIns="91132" bIns="45567" rtlCol="0">
            <a:spAutoFit/>
          </a:bodyPr>
          <a:lstStyle/>
          <a:p>
            <a:r>
              <a:rPr lang="en-US" sz="1700" b="1" dirty="0">
                <a:solidFill>
                  <a:schemeClr val="tx1">
                    <a:lumMod val="95000"/>
                    <a:lumOff val="5000"/>
                  </a:schemeClr>
                </a:solidFill>
              </a:rPr>
              <a:t>Map,</a:t>
            </a:r>
          </a:p>
          <a:p>
            <a:r>
              <a:rPr lang="en-US" sz="1700" b="1" dirty="0">
                <a:solidFill>
                  <a:schemeClr val="tx1">
                    <a:lumMod val="95000"/>
                    <a:lumOff val="5000"/>
                  </a:schemeClr>
                </a:solidFill>
              </a:rPr>
              <a:t>Expose,</a:t>
            </a:r>
          </a:p>
          <a:p>
            <a:r>
              <a:rPr lang="en-US" sz="1700" b="1" dirty="0">
                <a:solidFill>
                  <a:schemeClr val="tx1">
                    <a:lumMod val="95000"/>
                    <a:lumOff val="5000"/>
                  </a:schemeClr>
                </a:solidFill>
              </a:rPr>
              <a:t>…</a:t>
            </a:r>
          </a:p>
        </p:txBody>
      </p:sp>
      <p:sp>
        <p:nvSpPr>
          <p:cNvPr id="44" name="TextBox 43"/>
          <p:cNvSpPr txBox="1"/>
          <p:nvPr/>
        </p:nvSpPr>
        <p:spPr>
          <a:xfrm>
            <a:off x="7884368" y="2216157"/>
            <a:ext cx="1323229" cy="780795"/>
          </a:xfrm>
          <a:prstGeom prst="rect">
            <a:avLst/>
          </a:prstGeom>
          <a:noFill/>
        </p:spPr>
        <p:txBody>
          <a:bodyPr wrap="none" lIns="91132" tIns="45567" rIns="91132" bIns="45567" rtlCol="0">
            <a:spAutoFit/>
          </a:bodyPr>
          <a:lstStyle/>
          <a:p>
            <a:r>
              <a:rPr lang="en-US" sz="1700" b="1" dirty="0">
                <a:solidFill>
                  <a:schemeClr val="tx1">
                    <a:lumMod val="95000"/>
                    <a:lumOff val="5000"/>
                  </a:schemeClr>
                </a:solidFill>
              </a:rPr>
              <a:t>Manipulate</a:t>
            </a:r>
          </a:p>
          <a:p>
            <a:r>
              <a:rPr lang="en-US" sz="1700" b="1" dirty="0">
                <a:solidFill>
                  <a:schemeClr val="tx1">
                    <a:lumMod val="95000"/>
                    <a:lumOff val="5000"/>
                  </a:schemeClr>
                </a:solidFill>
              </a:rPr>
              <a:t>Query</a:t>
            </a:r>
          </a:p>
          <a:p>
            <a:r>
              <a:rPr lang="en-US" sz="1700" b="1" dirty="0">
                <a:solidFill>
                  <a:schemeClr val="tx1">
                    <a:lumMod val="95000"/>
                    <a:lumOff val="5000"/>
                  </a:schemeClr>
                </a:solidFill>
              </a:rPr>
              <a:t>…</a:t>
            </a:r>
          </a:p>
        </p:txBody>
      </p:sp>
    </p:spTree>
    <p:extLst>
      <p:ext uri="{BB962C8B-B14F-4D97-AF65-F5344CB8AC3E}">
        <p14:creationId xmlns:p14="http://schemas.microsoft.com/office/powerpoint/2010/main" val="37115707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dirty="0" smtClean="0">
                <a:latin typeface="Arial" charset="0"/>
                <a:cs typeface="Arial" charset="0"/>
              </a:rPr>
              <a:t>The same with what we have learned</a:t>
            </a:r>
          </a:p>
        </p:txBody>
      </p:sp>
      <p:grpSp>
        <p:nvGrpSpPr>
          <p:cNvPr id="5" name="Group 57"/>
          <p:cNvGrpSpPr/>
          <p:nvPr/>
        </p:nvGrpSpPr>
        <p:grpSpPr>
          <a:xfrm>
            <a:off x="1751166" y="1140670"/>
            <a:ext cx="4493454" cy="914400"/>
            <a:chOff x="1687513" y="1265237"/>
            <a:chExt cx="4493454" cy="914400"/>
          </a:xfrm>
        </p:grpSpPr>
        <p:pic>
          <p:nvPicPr>
            <p:cNvPr id="6" name="Picture 5"/>
            <p:cNvPicPr>
              <a:picLocks noChangeAspect="1"/>
            </p:cNvPicPr>
            <p:nvPr/>
          </p:nvPicPr>
          <p:blipFill>
            <a:blip r:embed="rId3"/>
            <a:stretch>
              <a:fillRect/>
            </a:stretch>
          </p:blipFill>
          <p:spPr>
            <a:xfrm>
              <a:off x="1687513" y="1265237"/>
              <a:ext cx="1304260" cy="914400"/>
            </a:xfrm>
            <a:prstGeom prst="rect">
              <a:avLst/>
            </a:prstGeom>
          </p:spPr>
        </p:pic>
        <p:pic>
          <p:nvPicPr>
            <p:cNvPr id="7" name="Picture 6"/>
            <p:cNvPicPr>
              <a:picLocks noChangeAspect="1"/>
            </p:cNvPicPr>
            <p:nvPr/>
          </p:nvPicPr>
          <p:blipFill>
            <a:blip r:embed="rId4"/>
            <a:stretch>
              <a:fillRect/>
            </a:stretch>
          </p:blipFill>
          <p:spPr>
            <a:xfrm>
              <a:off x="4964112" y="1265237"/>
              <a:ext cx="1216855" cy="914400"/>
            </a:xfrm>
            <a:prstGeom prst="rect">
              <a:avLst/>
            </a:prstGeom>
          </p:spPr>
        </p:pic>
      </p:grpSp>
      <p:grpSp>
        <p:nvGrpSpPr>
          <p:cNvPr id="8" name="Group 56"/>
          <p:cNvGrpSpPr/>
          <p:nvPr/>
        </p:nvGrpSpPr>
        <p:grpSpPr>
          <a:xfrm>
            <a:off x="302228" y="5517232"/>
            <a:ext cx="7391399" cy="838200"/>
            <a:chOff x="392112" y="6180137"/>
            <a:chExt cx="7391399" cy="838200"/>
          </a:xfrm>
        </p:grpSpPr>
        <p:pic>
          <p:nvPicPr>
            <p:cNvPr id="9" name="Picture 8"/>
            <p:cNvPicPr>
              <a:picLocks noChangeAspect="1"/>
            </p:cNvPicPr>
            <p:nvPr/>
          </p:nvPicPr>
          <p:blipFill>
            <a:blip r:embed="rId5"/>
            <a:stretch>
              <a:fillRect/>
            </a:stretch>
          </p:blipFill>
          <p:spPr>
            <a:xfrm>
              <a:off x="5396401" y="6271011"/>
              <a:ext cx="1143000" cy="656453"/>
            </a:xfrm>
            <a:prstGeom prst="rect">
              <a:avLst/>
            </a:prstGeom>
          </p:spPr>
        </p:pic>
        <p:pic>
          <p:nvPicPr>
            <p:cNvPr id="10" name="Picture 9"/>
            <p:cNvPicPr>
              <a:picLocks noChangeAspect="1"/>
            </p:cNvPicPr>
            <p:nvPr/>
          </p:nvPicPr>
          <p:blipFill>
            <a:blip r:embed="rId6"/>
            <a:stretch>
              <a:fillRect/>
            </a:stretch>
          </p:blipFill>
          <p:spPr>
            <a:xfrm>
              <a:off x="1941024" y="6291369"/>
              <a:ext cx="1066799" cy="615736"/>
            </a:xfrm>
            <a:prstGeom prst="rect">
              <a:avLst/>
            </a:prstGeom>
          </p:spPr>
        </p:pic>
        <p:pic>
          <p:nvPicPr>
            <p:cNvPr id="11" name="Picture 10"/>
            <p:cNvPicPr>
              <a:picLocks noChangeAspect="1"/>
            </p:cNvPicPr>
            <p:nvPr/>
          </p:nvPicPr>
          <p:blipFill>
            <a:blip r:embed="rId7"/>
            <a:stretch>
              <a:fillRect/>
            </a:stretch>
          </p:blipFill>
          <p:spPr>
            <a:xfrm>
              <a:off x="392112" y="6180137"/>
              <a:ext cx="838200" cy="838200"/>
            </a:xfrm>
            <a:prstGeom prst="rect">
              <a:avLst/>
            </a:prstGeom>
          </p:spPr>
        </p:pic>
        <p:pic>
          <p:nvPicPr>
            <p:cNvPr id="12" name="Picture 11"/>
            <p:cNvPicPr>
              <a:picLocks noChangeAspect="1"/>
            </p:cNvPicPr>
            <p:nvPr/>
          </p:nvPicPr>
          <p:blipFill>
            <a:blip r:embed="rId8"/>
            <a:stretch>
              <a:fillRect/>
            </a:stretch>
          </p:blipFill>
          <p:spPr>
            <a:xfrm>
              <a:off x="7250112" y="6253871"/>
              <a:ext cx="533399" cy="690732"/>
            </a:xfrm>
            <a:prstGeom prst="rect">
              <a:avLst/>
            </a:prstGeom>
          </p:spPr>
        </p:pic>
        <p:grpSp>
          <p:nvGrpSpPr>
            <p:cNvPr id="13" name="Group 33"/>
            <p:cNvGrpSpPr/>
            <p:nvPr/>
          </p:nvGrpSpPr>
          <p:grpSpPr>
            <a:xfrm>
              <a:off x="3718535" y="6180137"/>
              <a:ext cx="967154" cy="838200"/>
              <a:chOff x="4659312" y="2789237"/>
              <a:chExt cx="1143000" cy="990600"/>
            </a:xfrm>
          </p:grpSpPr>
          <p:sp>
            <p:nvSpPr>
              <p:cNvPr id="14" name="Oval 13"/>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5" name="Oval 14"/>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6" name="Oval 15"/>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7" name="Oval 16"/>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8" name="Oval 17"/>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19" name="Oval 18"/>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20" name="Straight Arrow Connector 19"/>
              <p:cNvCxnSpPr>
                <a:stCxn id="14" idx="6"/>
                <a:endCxn id="16"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1" name="Straight Arrow Connector 20"/>
              <p:cNvCxnSpPr>
                <a:stCxn id="14" idx="5"/>
                <a:endCxn id="17"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2" name="Straight Arrow Connector 21"/>
              <p:cNvCxnSpPr>
                <a:stCxn id="18" idx="7"/>
                <a:endCxn id="15"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3" name="Straight Arrow Connector 22"/>
              <p:cNvCxnSpPr>
                <a:stCxn id="15" idx="5"/>
                <a:endCxn id="19"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4" name="Straight Arrow Connector 23"/>
              <p:cNvCxnSpPr>
                <a:stCxn id="19" idx="7"/>
                <a:endCxn id="16"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nvGrpSpPr>
          <p:cNvPr id="25" name="Group 55"/>
          <p:cNvGrpSpPr/>
          <p:nvPr/>
        </p:nvGrpSpPr>
        <p:grpSpPr>
          <a:xfrm>
            <a:off x="835593" y="3140918"/>
            <a:ext cx="6324600" cy="1524000"/>
            <a:chOff x="696912" y="3170237"/>
            <a:chExt cx="6324600" cy="1524000"/>
          </a:xfrm>
        </p:grpSpPr>
        <p:sp>
          <p:nvSpPr>
            <p:cNvPr id="26" name="Oval 25"/>
            <p:cNvSpPr/>
            <p:nvPr/>
          </p:nvSpPr>
          <p:spPr bwMode="auto">
            <a:xfrm>
              <a:off x="1535112" y="3398837"/>
              <a:ext cx="533400" cy="457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7" name="Oval 26"/>
            <p:cNvSpPr/>
            <p:nvPr/>
          </p:nvSpPr>
          <p:spPr bwMode="auto">
            <a:xfrm>
              <a:off x="2754312" y="4160837"/>
              <a:ext cx="533400" cy="4572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8" name="Oval 27"/>
            <p:cNvSpPr/>
            <p:nvPr/>
          </p:nvSpPr>
          <p:spPr bwMode="auto">
            <a:xfrm>
              <a:off x="4049712" y="3170237"/>
              <a:ext cx="533400" cy="4572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9" name="Oval 28"/>
            <p:cNvSpPr/>
            <p:nvPr/>
          </p:nvSpPr>
          <p:spPr bwMode="auto">
            <a:xfrm>
              <a:off x="5116512" y="4237037"/>
              <a:ext cx="533400" cy="457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30" name="Oval 29"/>
            <p:cNvSpPr/>
            <p:nvPr/>
          </p:nvSpPr>
          <p:spPr bwMode="auto">
            <a:xfrm>
              <a:off x="696912" y="4160837"/>
              <a:ext cx="5334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31" name="Oval 30"/>
            <p:cNvSpPr/>
            <p:nvPr/>
          </p:nvSpPr>
          <p:spPr bwMode="auto">
            <a:xfrm>
              <a:off x="6488112" y="3779837"/>
              <a:ext cx="533400" cy="457200"/>
            </a:xfrm>
            <a:prstGeom prst="ellipse">
              <a:avLst/>
            </a:prstGeom>
            <a:solidFill>
              <a:srgbClr val="F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32" name="Straight Arrow Connector 31"/>
            <p:cNvCxnSpPr>
              <a:stCxn id="30" idx="7"/>
              <a:endCxn id="26" idx="3"/>
            </p:cNvCxnSpPr>
            <p:nvPr/>
          </p:nvCxnSpPr>
          <p:spPr bwMode="auto">
            <a:xfrm rot="5400000" flipH="1" flipV="1">
              <a:off x="1163357" y="3777922"/>
              <a:ext cx="438710" cy="46103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3" name="Straight Arrow Connector 32"/>
            <p:cNvCxnSpPr>
              <a:stCxn id="30" idx="6"/>
              <a:endCxn id="28" idx="2"/>
            </p:cNvCxnSpPr>
            <p:nvPr/>
          </p:nvCxnSpPr>
          <p:spPr bwMode="auto">
            <a:xfrm flipV="1">
              <a:off x="1230312" y="3398837"/>
              <a:ext cx="2819400" cy="99060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4" name="Straight Arrow Connector 33"/>
            <p:cNvCxnSpPr>
              <a:stCxn id="26" idx="5"/>
              <a:endCxn id="27" idx="1"/>
            </p:cNvCxnSpPr>
            <p:nvPr/>
          </p:nvCxnSpPr>
          <p:spPr bwMode="auto">
            <a:xfrm rot="16200000" flipH="1">
              <a:off x="2192057" y="3587422"/>
              <a:ext cx="438710" cy="84203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5" name="Straight Arrow Connector 34"/>
            <p:cNvCxnSpPr>
              <a:stCxn id="29" idx="1"/>
              <a:endCxn id="28" idx="4"/>
            </p:cNvCxnSpPr>
            <p:nvPr/>
          </p:nvCxnSpPr>
          <p:spPr bwMode="auto">
            <a:xfrm rot="16200000" flipV="1">
              <a:off x="4417243" y="3526607"/>
              <a:ext cx="676555" cy="878215"/>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cxnSp>
          <p:nvCxnSpPr>
            <p:cNvPr id="36" name="Straight Arrow Connector 35"/>
            <p:cNvCxnSpPr>
              <a:stCxn id="31" idx="2"/>
              <a:endCxn id="26" idx="6"/>
            </p:cNvCxnSpPr>
            <p:nvPr/>
          </p:nvCxnSpPr>
          <p:spPr bwMode="auto">
            <a:xfrm rot="10800000">
              <a:off x="2068512" y="3627437"/>
              <a:ext cx="4419600" cy="381000"/>
            </a:xfrm>
            <a:prstGeom prst="straightConnector1">
              <a:avLst/>
            </a:prstGeom>
            <a:solidFill>
              <a:srgbClr val="00B8FF"/>
            </a:solidFill>
            <a:ln w="15875" cap="flat" cmpd="sng" algn="ctr">
              <a:solidFill>
                <a:schemeClr val="tx1"/>
              </a:solidFill>
              <a:prstDash val="solid"/>
              <a:round/>
              <a:headEnd type="none" w="med" len="med"/>
              <a:tailEnd type="triangle" w="med" len="lg"/>
            </a:ln>
            <a:effectLst/>
          </p:spPr>
        </p:cxnSp>
      </p:grpSp>
      <p:cxnSp>
        <p:nvCxnSpPr>
          <p:cNvPr id="37" name="Straight Connector 36"/>
          <p:cNvCxnSpPr/>
          <p:nvPr/>
        </p:nvCxnSpPr>
        <p:spPr bwMode="auto">
          <a:xfrm>
            <a:off x="111693" y="2521001"/>
            <a:ext cx="7484643" cy="1588"/>
          </a:xfrm>
          <a:prstGeom prst="line">
            <a:avLst/>
          </a:prstGeom>
          <a:solidFill>
            <a:srgbClr val="00B8FF"/>
          </a:solidFill>
          <a:ln w="25400" cap="flat" cmpd="sng" algn="ctr">
            <a:solidFill>
              <a:schemeClr val="accent2">
                <a:lumMod val="50000"/>
              </a:schemeClr>
            </a:solidFill>
            <a:prstDash val="solid"/>
            <a:round/>
            <a:headEnd type="none" w="med" len="med"/>
            <a:tailEnd type="none" w="med" len="med"/>
          </a:ln>
          <a:effectLst/>
        </p:spPr>
      </p:cxnSp>
      <p:cxnSp>
        <p:nvCxnSpPr>
          <p:cNvPr id="38" name="Straight Connector 37"/>
          <p:cNvCxnSpPr/>
          <p:nvPr/>
        </p:nvCxnSpPr>
        <p:spPr bwMode="auto">
          <a:xfrm>
            <a:off x="111693" y="5283252"/>
            <a:ext cx="7484643" cy="7783"/>
          </a:xfrm>
          <a:prstGeom prst="line">
            <a:avLst/>
          </a:prstGeom>
          <a:solidFill>
            <a:srgbClr val="00B8FF"/>
          </a:solidFill>
          <a:ln w="25400" cap="flat" cmpd="sng" algn="ctr">
            <a:solidFill>
              <a:schemeClr val="accent2">
                <a:lumMod val="50000"/>
              </a:schemeClr>
            </a:solidFill>
            <a:prstDash val="solid"/>
            <a:round/>
            <a:headEnd type="none" w="med" len="med"/>
            <a:tailEnd type="none" w="med" len="med"/>
          </a:ln>
          <a:effectLst/>
        </p:spPr>
      </p:cxnSp>
      <p:sp>
        <p:nvSpPr>
          <p:cNvPr id="40" name="TextBox 39"/>
          <p:cNvSpPr txBox="1"/>
          <p:nvPr/>
        </p:nvSpPr>
        <p:spPr>
          <a:xfrm>
            <a:off x="35496" y="2191067"/>
            <a:ext cx="1492803" cy="325594"/>
          </a:xfrm>
          <a:prstGeom prst="rect">
            <a:avLst/>
          </a:prstGeom>
          <a:noFill/>
        </p:spPr>
        <p:txBody>
          <a:bodyPr wrap="none" lIns="91132" tIns="45567" rIns="91132" bIns="45567" rtlCol="0">
            <a:spAutoFit/>
          </a:bodyPr>
          <a:lstStyle/>
          <a:p>
            <a:r>
              <a:rPr lang="en-US" sz="1700" b="1" dirty="0">
                <a:solidFill>
                  <a:schemeClr val="tx1">
                    <a:lumMod val="95000"/>
                    <a:lumOff val="5000"/>
                  </a:schemeClr>
                </a:solidFill>
              </a:rPr>
              <a:t>Applications</a:t>
            </a:r>
          </a:p>
        </p:txBody>
      </p:sp>
      <p:sp>
        <p:nvSpPr>
          <p:cNvPr id="41" name="Up-Down Arrow 40"/>
          <p:cNvSpPr/>
          <p:nvPr/>
        </p:nvSpPr>
        <p:spPr bwMode="auto">
          <a:xfrm>
            <a:off x="7668344" y="4798274"/>
            <a:ext cx="304800" cy="914400"/>
          </a:xfrm>
          <a:prstGeom prst="upDown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132" tIns="45567" rIns="91132" bIns="45567" numCol="1" rtlCol="0" anchor="t" anchorCtr="0" compatLnSpc="1">
            <a:prstTxWarp prst="textNoShape">
              <a:avLst/>
            </a:prstTxWarp>
          </a:bodyPr>
          <a:lstStyle/>
          <a:p>
            <a:endParaRPr lang="en-US" b="1"/>
          </a:p>
        </p:txBody>
      </p:sp>
      <p:sp>
        <p:nvSpPr>
          <p:cNvPr id="42" name="Up-Down Arrow 41"/>
          <p:cNvSpPr/>
          <p:nvPr/>
        </p:nvSpPr>
        <p:spPr bwMode="auto">
          <a:xfrm>
            <a:off x="7668344" y="2055071"/>
            <a:ext cx="304800" cy="914400"/>
          </a:xfrm>
          <a:prstGeom prst="upDown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132" tIns="45567" rIns="91132" bIns="45567" numCol="1" rtlCol="0" anchor="t" anchorCtr="0" compatLnSpc="1">
            <a:prstTxWarp prst="textNoShape">
              <a:avLst/>
            </a:prstTxWarp>
          </a:bodyPr>
          <a:lstStyle/>
          <a:p>
            <a:endParaRPr lang="en-US" b="1"/>
          </a:p>
        </p:txBody>
      </p:sp>
      <p:sp>
        <p:nvSpPr>
          <p:cNvPr id="45" name="TextBox 44"/>
          <p:cNvSpPr txBox="1"/>
          <p:nvPr/>
        </p:nvSpPr>
        <p:spPr>
          <a:xfrm>
            <a:off x="7953099" y="2122587"/>
            <a:ext cx="1224759" cy="954107"/>
          </a:xfrm>
          <a:prstGeom prst="rect">
            <a:avLst/>
          </a:prstGeom>
          <a:noFill/>
        </p:spPr>
        <p:txBody>
          <a:bodyPr wrap="none" rtlCol="0">
            <a:spAutoFit/>
          </a:bodyPr>
          <a:lstStyle/>
          <a:p>
            <a:r>
              <a:rPr lang="en-US" sz="1400" b="1" dirty="0" err="1" smtClean="0">
                <a:solidFill>
                  <a:schemeClr val="tx1">
                    <a:lumMod val="95000"/>
                    <a:lumOff val="5000"/>
                  </a:schemeClr>
                </a:solidFill>
              </a:rPr>
              <a:t>RESTful</a:t>
            </a:r>
            <a:r>
              <a:rPr lang="en-US" sz="1400" b="1" dirty="0" smtClean="0">
                <a:solidFill>
                  <a:schemeClr val="tx1">
                    <a:lumMod val="95000"/>
                    <a:lumOff val="5000"/>
                  </a:schemeClr>
                </a:solidFill>
              </a:rPr>
              <a:t> API</a:t>
            </a:r>
          </a:p>
          <a:p>
            <a:r>
              <a:rPr lang="en-US" sz="1400" b="1" dirty="0" smtClean="0">
                <a:solidFill>
                  <a:schemeClr val="tx1">
                    <a:lumMod val="95000"/>
                    <a:lumOff val="5000"/>
                  </a:schemeClr>
                </a:solidFill>
              </a:rPr>
              <a:t>SPARQL</a:t>
            </a:r>
            <a:r>
              <a:rPr lang="en-US" sz="1400" b="1" dirty="0">
                <a:solidFill>
                  <a:schemeClr val="tx1">
                    <a:lumMod val="95000"/>
                    <a:lumOff val="5000"/>
                  </a:schemeClr>
                </a:solidFill>
              </a:rPr>
              <a:t>,</a:t>
            </a:r>
          </a:p>
          <a:p>
            <a:r>
              <a:rPr lang="en-US" sz="1400" b="1" dirty="0">
                <a:solidFill>
                  <a:schemeClr val="tx1">
                    <a:lumMod val="95000"/>
                    <a:lumOff val="5000"/>
                  </a:schemeClr>
                </a:solidFill>
              </a:rPr>
              <a:t>Inferences</a:t>
            </a:r>
          </a:p>
          <a:p>
            <a:r>
              <a:rPr lang="en-US" sz="1400" b="1" dirty="0">
                <a:solidFill>
                  <a:schemeClr val="tx1">
                    <a:lumMod val="95000"/>
                    <a:lumOff val="5000"/>
                  </a:schemeClr>
                </a:solidFill>
              </a:rPr>
              <a:t>…</a:t>
            </a:r>
          </a:p>
        </p:txBody>
      </p:sp>
      <p:sp>
        <p:nvSpPr>
          <p:cNvPr id="46" name="TextBox 45"/>
          <p:cNvSpPr txBox="1"/>
          <p:nvPr/>
        </p:nvSpPr>
        <p:spPr>
          <a:xfrm>
            <a:off x="-36512" y="4941168"/>
            <a:ext cx="7888623" cy="325602"/>
          </a:xfrm>
          <a:prstGeom prst="rect">
            <a:avLst/>
          </a:prstGeom>
          <a:noFill/>
        </p:spPr>
        <p:txBody>
          <a:bodyPr wrap="none" rtlCol="0">
            <a:spAutoFit/>
          </a:bodyPr>
          <a:lstStyle/>
          <a:p>
            <a:r>
              <a:rPr lang="en-US" sz="1700" b="1" dirty="0">
                <a:solidFill>
                  <a:schemeClr val="tx1">
                    <a:lumMod val="95000"/>
                    <a:lumOff val="5000"/>
                  </a:schemeClr>
                </a:solidFill>
              </a:rPr>
              <a:t>Data represented in RDF with extra knowledge (RDFS, SKOS, RIF, OWL,…)</a:t>
            </a:r>
          </a:p>
        </p:txBody>
      </p:sp>
      <p:sp>
        <p:nvSpPr>
          <p:cNvPr id="47" name="TextBox 46"/>
          <p:cNvSpPr txBox="1"/>
          <p:nvPr/>
        </p:nvSpPr>
        <p:spPr>
          <a:xfrm>
            <a:off x="8067413" y="4810912"/>
            <a:ext cx="1056700" cy="1138773"/>
          </a:xfrm>
          <a:prstGeom prst="rect">
            <a:avLst/>
          </a:prstGeom>
          <a:noFill/>
        </p:spPr>
        <p:txBody>
          <a:bodyPr wrap="none" rtlCol="0">
            <a:spAutoFit/>
          </a:bodyPr>
          <a:lstStyle/>
          <a:p>
            <a:r>
              <a:rPr lang="en-US" sz="1700" b="1" dirty="0">
                <a:solidFill>
                  <a:schemeClr val="tx1">
                    <a:lumMod val="95000"/>
                    <a:lumOff val="5000"/>
                  </a:schemeClr>
                </a:solidFill>
              </a:rPr>
              <a:t>R2RML</a:t>
            </a:r>
            <a:r>
              <a:rPr lang="en-US" sz="1700" b="1" dirty="0" smtClean="0">
                <a:solidFill>
                  <a:schemeClr val="tx1">
                    <a:lumMod val="95000"/>
                    <a:lumOff val="5000"/>
                  </a:schemeClr>
                </a:solidFill>
              </a:rPr>
              <a:t>, </a:t>
            </a:r>
            <a:endParaRPr lang="en-US" sz="1700" b="1" dirty="0">
              <a:solidFill>
                <a:schemeClr val="tx1">
                  <a:lumMod val="95000"/>
                  <a:lumOff val="5000"/>
                </a:schemeClr>
              </a:solidFill>
            </a:endParaRPr>
          </a:p>
          <a:p>
            <a:r>
              <a:rPr lang="en-US" sz="1700" b="1" dirty="0">
                <a:solidFill>
                  <a:schemeClr val="tx1">
                    <a:lumMod val="95000"/>
                    <a:lumOff val="5000"/>
                  </a:schemeClr>
                </a:solidFill>
              </a:rPr>
              <a:t>RDFa,</a:t>
            </a:r>
          </a:p>
          <a:p>
            <a:r>
              <a:rPr lang="en-US" sz="1700" b="1" dirty="0" smtClean="0">
                <a:solidFill>
                  <a:schemeClr val="tx1">
                    <a:lumMod val="95000"/>
                    <a:lumOff val="5000"/>
                  </a:schemeClr>
                </a:solidFill>
              </a:rPr>
              <a:t>GRDDL</a:t>
            </a:r>
          </a:p>
          <a:p>
            <a:r>
              <a:rPr lang="en-US" sz="1700" b="1" dirty="0" smtClean="0">
                <a:solidFill>
                  <a:schemeClr val="tx1">
                    <a:lumMod val="95000"/>
                    <a:lumOff val="5000"/>
                  </a:schemeClr>
                </a:solidFill>
              </a:rPr>
              <a:t>…</a:t>
            </a:r>
            <a:endParaRPr lang="en-US" sz="1700" b="1" dirty="0">
              <a:solidFill>
                <a:schemeClr val="tx1">
                  <a:lumMod val="95000"/>
                  <a:lumOff val="5000"/>
                </a:schemeClr>
              </a:solidFill>
            </a:endParaRPr>
          </a:p>
        </p:txBody>
      </p:sp>
    </p:spTree>
    <p:extLst>
      <p:ext uri="{BB962C8B-B14F-4D97-AF65-F5344CB8AC3E}">
        <p14:creationId xmlns:p14="http://schemas.microsoft.com/office/powerpoint/2010/main" val="38784797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dirty="0" smtClean="0">
                <a:latin typeface="Arial" charset="0"/>
                <a:cs typeface="Arial" charset="0"/>
              </a:rPr>
              <a:t>Recall the integration example from intro</a:t>
            </a:r>
          </a:p>
        </p:txBody>
      </p:sp>
      <p:grpSp>
        <p:nvGrpSpPr>
          <p:cNvPr id="45" name="Group 44"/>
          <p:cNvGrpSpPr/>
          <p:nvPr/>
        </p:nvGrpSpPr>
        <p:grpSpPr>
          <a:xfrm>
            <a:off x="1381597" y="1341426"/>
            <a:ext cx="6540907" cy="5024691"/>
            <a:chOff x="502633" y="64718"/>
            <a:chExt cx="7932384" cy="6826227"/>
          </a:xfrm>
        </p:grpSpPr>
        <p:sp>
          <p:nvSpPr>
            <p:cNvPr id="46" name="TextBox 45"/>
            <p:cNvSpPr txBox="1"/>
            <p:nvPr/>
          </p:nvSpPr>
          <p:spPr>
            <a:xfrm>
              <a:off x="826539" y="2683506"/>
              <a:ext cx="1348342" cy="332827"/>
            </a:xfrm>
            <a:prstGeom prst="rect">
              <a:avLst/>
            </a:prstGeom>
            <a:noFill/>
          </p:spPr>
          <p:txBody>
            <a:bodyPr wrap="none" rtlCol="0">
              <a:spAutoFit/>
            </a:bodyPr>
            <a:lstStyle/>
            <a:p>
              <a:pPr algn="r"/>
              <a:r>
                <a:rPr lang="en-US" sz="1400" b="1" noProof="1">
                  <a:solidFill>
                    <a:schemeClr val="accent5"/>
                  </a:solidFill>
                </a:rPr>
                <a:t>Inferencing</a:t>
              </a:r>
            </a:p>
          </p:txBody>
        </p:sp>
        <p:sp>
          <p:nvSpPr>
            <p:cNvPr id="47" name="TextBox 46"/>
            <p:cNvSpPr txBox="1"/>
            <p:nvPr/>
          </p:nvSpPr>
          <p:spPr>
            <a:xfrm>
              <a:off x="4484645" y="1335805"/>
              <a:ext cx="2031776" cy="332827"/>
            </a:xfrm>
            <a:prstGeom prst="rect">
              <a:avLst/>
            </a:prstGeom>
            <a:noFill/>
          </p:spPr>
          <p:txBody>
            <a:bodyPr wrap="none" rtlCol="0">
              <a:spAutoFit/>
            </a:bodyPr>
            <a:lstStyle/>
            <a:p>
              <a:r>
                <a:rPr lang="en-US" sz="1400" b="1" dirty="0">
                  <a:solidFill>
                    <a:schemeClr val="accent5"/>
                  </a:solidFill>
                </a:rPr>
                <a:t>Query and Update</a:t>
              </a:r>
            </a:p>
          </p:txBody>
        </p:sp>
        <p:sp>
          <p:nvSpPr>
            <p:cNvPr id="48" name="Curved Right Arrow 47"/>
            <p:cNvSpPr/>
            <p:nvPr/>
          </p:nvSpPr>
          <p:spPr>
            <a:xfrm>
              <a:off x="2174881" y="2600573"/>
              <a:ext cx="774723" cy="668404"/>
            </a:xfrm>
            <a:prstGeom prst="curvedRightArrow">
              <a:avLst>
                <a:gd name="adj1" fmla="val 11197"/>
                <a:gd name="adj2" fmla="val 50000"/>
                <a:gd name="adj3" fmla="val 21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Up-Down Arrow 48"/>
            <p:cNvSpPr/>
            <p:nvPr/>
          </p:nvSpPr>
          <p:spPr>
            <a:xfrm>
              <a:off x="4183889" y="3884374"/>
              <a:ext cx="275362" cy="72074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36"/>
            <p:cNvGrpSpPr/>
            <p:nvPr/>
          </p:nvGrpSpPr>
          <p:grpSpPr>
            <a:xfrm>
              <a:off x="3118430" y="64718"/>
              <a:ext cx="2406281" cy="1071588"/>
              <a:chOff x="5727454" y="2176923"/>
              <a:chExt cx="2406281" cy="1071588"/>
            </a:xfrm>
          </p:grpSpPr>
          <p:sp>
            <p:nvSpPr>
              <p:cNvPr id="94" name="Process 106"/>
              <p:cNvSpPr/>
              <p:nvPr/>
            </p:nvSpPr>
            <p:spPr>
              <a:xfrm>
                <a:off x="5727454" y="2176923"/>
                <a:ext cx="2406281" cy="107158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5" name="TextBox 94"/>
              <p:cNvSpPr txBox="1"/>
              <p:nvPr/>
            </p:nvSpPr>
            <p:spPr>
              <a:xfrm>
                <a:off x="6233711" y="2226405"/>
                <a:ext cx="1393763" cy="503741"/>
              </a:xfrm>
              <a:prstGeom prst="rect">
                <a:avLst/>
              </a:prstGeom>
              <a:noFill/>
            </p:spPr>
            <p:txBody>
              <a:bodyPr wrap="square" rtlCol="0">
                <a:spAutoFit/>
              </a:bodyPr>
              <a:lstStyle/>
              <a:p>
                <a:pPr algn="ctr"/>
                <a:r>
                  <a:rPr lang="en-US" sz="1200" b="1" dirty="0">
                    <a:solidFill>
                      <a:schemeClr val="tx2">
                        <a:lumMod val="90000"/>
                        <a:lumOff val="10000"/>
                      </a:schemeClr>
                    </a:solidFill>
                  </a:rPr>
                  <a:t>Web of Data Applications</a:t>
                </a:r>
              </a:p>
            </p:txBody>
          </p:sp>
          <p:grpSp>
            <p:nvGrpSpPr>
              <p:cNvPr id="96" name="Group 34"/>
              <p:cNvGrpSpPr/>
              <p:nvPr/>
            </p:nvGrpSpPr>
            <p:grpSpPr>
              <a:xfrm>
                <a:off x="5756332" y="2788057"/>
                <a:ext cx="2348524" cy="398838"/>
                <a:chOff x="5760470" y="2788057"/>
                <a:chExt cx="2348524" cy="398838"/>
              </a:xfrm>
            </p:grpSpPr>
            <p:sp>
              <p:nvSpPr>
                <p:cNvPr id="97" name="TextBox 96"/>
                <p:cNvSpPr txBox="1"/>
                <p:nvPr/>
              </p:nvSpPr>
              <p:spPr>
                <a:xfrm>
                  <a:off x="7077809" y="2788057"/>
                  <a:ext cx="1031185" cy="3988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a:solidFill>
                        <a:schemeClr val="tx1"/>
                      </a:solidFill>
                    </a:rPr>
                    <a:t>Browser Applications</a:t>
                  </a:r>
                </a:p>
              </p:txBody>
            </p:sp>
            <p:sp>
              <p:nvSpPr>
                <p:cNvPr id="98" name="TextBox 97"/>
                <p:cNvSpPr txBox="1"/>
                <p:nvPr/>
              </p:nvSpPr>
              <p:spPr>
                <a:xfrm>
                  <a:off x="5760470" y="2788057"/>
                  <a:ext cx="1031185" cy="3988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a:solidFill>
                        <a:schemeClr val="tx1"/>
                      </a:solidFill>
                    </a:rPr>
                    <a:t>Stand Alone Applications</a:t>
                  </a:r>
                </a:p>
              </p:txBody>
            </p:sp>
          </p:grpSp>
        </p:grpSp>
        <p:grpSp>
          <p:nvGrpSpPr>
            <p:cNvPr id="51" name="Group 53"/>
            <p:cNvGrpSpPr/>
            <p:nvPr/>
          </p:nvGrpSpPr>
          <p:grpSpPr>
            <a:xfrm>
              <a:off x="2949604" y="1733690"/>
              <a:ext cx="2743932" cy="2176604"/>
              <a:chOff x="2949604" y="1673827"/>
              <a:chExt cx="2743932" cy="2176604"/>
            </a:xfrm>
          </p:grpSpPr>
          <p:pic>
            <p:nvPicPr>
              <p:cNvPr id="92" name="Picture 91" descr="cloud07b.png"/>
              <p:cNvPicPr>
                <a:picLocks noChangeAspect="1"/>
              </p:cNvPicPr>
              <p:nvPr/>
            </p:nvPicPr>
            <p:blipFill>
              <a:blip r:embed="rId3">
                <a:alphaModFix amt="82000"/>
              </a:blip>
              <a:stretch>
                <a:fillRect/>
              </a:stretch>
            </p:blipFill>
            <p:spPr>
              <a:xfrm>
                <a:off x="2949604" y="1673827"/>
                <a:ext cx="2743932" cy="2176604"/>
              </a:xfrm>
              <a:prstGeom prst="rect">
                <a:avLst/>
              </a:prstGeom>
            </p:spPr>
          </p:pic>
          <p:sp>
            <p:nvSpPr>
              <p:cNvPr id="93" name="TextBox 92"/>
              <p:cNvSpPr txBox="1"/>
              <p:nvPr/>
            </p:nvSpPr>
            <p:spPr>
              <a:xfrm>
                <a:off x="3076486" y="2300130"/>
                <a:ext cx="2503536" cy="1463440"/>
              </a:xfrm>
              <a:prstGeom prst="rect">
                <a:avLst/>
              </a:prstGeom>
              <a:noFill/>
            </p:spPr>
            <p:txBody>
              <a:bodyPr wrap="square" rtlCol="0">
                <a:spAutoFit/>
              </a:bodyPr>
              <a:lstStyle/>
              <a:p>
                <a:pPr algn="ctr"/>
                <a:r>
                  <a:rPr lang="en-US" sz="1600" b="1" dirty="0">
                    <a:solidFill>
                      <a:schemeClr val="tx2">
                        <a:lumMod val="90000"/>
                        <a:lumOff val="10000"/>
                      </a:schemeClr>
                    </a:solidFill>
                  </a:rPr>
                  <a:t>Common “Graph” Format &amp;</a:t>
                </a:r>
              </a:p>
              <a:p>
                <a:pPr algn="ctr"/>
                <a:r>
                  <a:rPr lang="en-US" sz="1600" b="1" dirty="0">
                    <a:solidFill>
                      <a:schemeClr val="tx2">
                        <a:lumMod val="90000"/>
                        <a:lumOff val="10000"/>
                      </a:schemeClr>
                    </a:solidFill>
                  </a:rPr>
                  <a:t>Common Vocabularies</a:t>
                </a:r>
              </a:p>
            </p:txBody>
          </p:sp>
        </p:grpSp>
        <p:sp>
          <p:nvSpPr>
            <p:cNvPr id="52" name="TextBox 51"/>
            <p:cNvSpPr txBox="1"/>
            <p:nvPr/>
          </p:nvSpPr>
          <p:spPr>
            <a:xfrm>
              <a:off x="4484645" y="4057790"/>
              <a:ext cx="1208322" cy="332827"/>
            </a:xfrm>
            <a:prstGeom prst="rect">
              <a:avLst/>
            </a:prstGeom>
            <a:noFill/>
          </p:spPr>
          <p:txBody>
            <a:bodyPr wrap="none" rtlCol="0">
              <a:spAutoFit/>
            </a:bodyPr>
            <a:lstStyle/>
            <a:p>
              <a:r>
                <a:rPr lang="en-US" sz="1400" b="1" dirty="0">
                  <a:solidFill>
                    <a:srgbClr val="0F3661"/>
                  </a:solidFill>
                </a:rPr>
                <a:t>“</a:t>
              </a:r>
              <a:r>
                <a:rPr lang="en-US" sz="1400" b="1" dirty="0">
                  <a:solidFill>
                    <a:schemeClr val="accent5"/>
                  </a:solidFill>
                </a:rPr>
                <a:t>Bridges</a:t>
              </a:r>
              <a:r>
                <a:rPr lang="en-US" sz="1400" b="1" dirty="0">
                  <a:solidFill>
                    <a:srgbClr val="0F3661"/>
                  </a:solidFill>
                </a:rPr>
                <a:t>”</a:t>
              </a:r>
            </a:p>
          </p:txBody>
        </p:sp>
        <p:sp>
          <p:nvSpPr>
            <p:cNvPr id="53" name="Up-Down Arrow 52"/>
            <p:cNvSpPr/>
            <p:nvPr/>
          </p:nvSpPr>
          <p:spPr>
            <a:xfrm>
              <a:off x="4140164" y="1144946"/>
              <a:ext cx="275362" cy="70870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3365608" y="6488667"/>
              <a:ext cx="2445309" cy="402278"/>
            </a:xfrm>
            <a:prstGeom prst="rect">
              <a:avLst/>
            </a:prstGeom>
            <a:noFill/>
          </p:spPr>
          <p:txBody>
            <a:bodyPr wrap="square" rtlCol="0">
              <a:spAutoFit/>
            </a:bodyPr>
            <a:lstStyle/>
            <a:p>
              <a:pPr algn="ctr"/>
              <a:r>
                <a:rPr lang="en-US" sz="1800" b="1" dirty="0">
                  <a:solidFill>
                    <a:schemeClr val="tx2">
                      <a:lumMod val="90000"/>
                      <a:lumOff val="10000"/>
                    </a:schemeClr>
                  </a:solidFill>
                </a:rPr>
                <a:t>Data on the Web</a:t>
              </a:r>
            </a:p>
          </p:txBody>
        </p:sp>
        <p:grpSp>
          <p:nvGrpSpPr>
            <p:cNvPr id="55" name="Group 54"/>
            <p:cNvGrpSpPr/>
            <p:nvPr/>
          </p:nvGrpSpPr>
          <p:grpSpPr>
            <a:xfrm>
              <a:off x="502633" y="4521383"/>
              <a:ext cx="2446971" cy="1941042"/>
              <a:chOff x="502633" y="4521383"/>
              <a:chExt cx="2446971" cy="1941042"/>
            </a:xfrm>
          </p:grpSpPr>
          <p:grpSp>
            <p:nvGrpSpPr>
              <p:cNvPr id="86" name="Group 52"/>
              <p:cNvGrpSpPr/>
              <p:nvPr/>
            </p:nvGrpSpPr>
            <p:grpSpPr>
              <a:xfrm>
                <a:off x="502633" y="4521383"/>
                <a:ext cx="2446971" cy="1941042"/>
                <a:chOff x="2949604" y="4248478"/>
                <a:chExt cx="2743932" cy="2176604"/>
              </a:xfrm>
            </p:grpSpPr>
            <p:pic>
              <p:nvPicPr>
                <p:cNvPr id="89" name="Picture 88"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0" name="Vertical Scroll 89"/>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1" name="Document 103"/>
                <p:cNvSpPr/>
                <p:nvPr/>
              </p:nvSpPr>
              <p:spPr>
                <a:xfrm>
                  <a:off x="3907526" y="5370530"/>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7" name="Magnetic Disk 99"/>
              <p:cNvSpPr/>
              <p:nvPr/>
            </p:nvSpPr>
            <p:spPr>
              <a:xfrm>
                <a:off x="2148961" y="5670735"/>
                <a:ext cx="315390" cy="497586"/>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8" name="Multidocument 100"/>
              <p:cNvSpPr/>
              <p:nvPr/>
            </p:nvSpPr>
            <p:spPr>
              <a:xfrm>
                <a:off x="897008" y="4935845"/>
                <a:ext cx="563552" cy="4030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56" name="Group 55"/>
            <p:cNvGrpSpPr/>
            <p:nvPr/>
          </p:nvGrpSpPr>
          <p:grpSpPr>
            <a:xfrm>
              <a:off x="3245340" y="4521383"/>
              <a:ext cx="2446971" cy="1941042"/>
              <a:chOff x="3245340" y="4521383"/>
              <a:chExt cx="2446971" cy="1941042"/>
            </a:xfrm>
          </p:grpSpPr>
          <p:grpSp>
            <p:nvGrpSpPr>
              <p:cNvPr id="80" name="Group 52"/>
              <p:cNvGrpSpPr/>
              <p:nvPr/>
            </p:nvGrpSpPr>
            <p:grpSpPr>
              <a:xfrm>
                <a:off x="3245340" y="4521383"/>
                <a:ext cx="2446971" cy="1941042"/>
                <a:chOff x="2949604" y="4248478"/>
                <a:chExt cx="2743932" cy="2176604"/>
              </a:xfrm>
            </p:grpSpPr>
            <p:pic>
              <p:nvPicPr>
                <p:cNvPr id="83" name="Picture 82"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84" name="Magnetic Disk 96"/>
                <p:cNvSpPr/>
                <p:nvPr/>
              </p:nvSpPr>
              <p:spPr>
                <a:xfrm>
                  <a:off x="3302319" y="4701999"/>
                  <a:ext cx="481263" cy="37214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5" name="Document 97"/>
                <p:cNvSpPr/>
                <p:nvPr/>
              </p:nvSpPr>
              <p:spPr>
                <a:xfrm>
                  <a:off x="3783582" y="5351242"/>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1" name="Direct Access Storage 93"/>
              <p:cNvSpPr/>
              <p:nvPr/>
            </p:nvSpPr>
            <p:spPr>
              <a:xfrm>
                <a:off x="4612387" y="5853868"/>
                <a:ext cx="406064" cy="297467"/>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Internal Storage 94"/>
              <p:cNvSpPr/>
              <p:nvPr/>
            </p:nvSpPr>
            <p:spPr>
              <a:xfrm>
                <a:off x="4849977" y="5185108"/>
                <a:ext cx="336947" cy="336893"/>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7" name="Up-Down Arrow 56"/>
            <p:cNvSpPr/>
            <p:nvPr/>
          </p:nvSpPr>
          <p:spPr>
            <a:xfrm rot="2972012">
              <a:off x="2717845" y="3392399"/>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Up-Down Arrow 57"/>
            <p:cNvSpPr/>
            <p:nvPr/>
          </p:nvSpPr>
          <p:spPr>
            <a:xfrm rot="18303808">
              <a:off x="6101466" y="3339407"/>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58"/>
            <p:cNvGrpSpPr/>
            <p:nvPr/>
          </p:nvGrpSpPr>
          <p:grpSpPr>
            <a:xfrm>
              <a:off x="5988046" y="4521383"/>
              <a:ext cx="2446971" cy="1941042"/>
              <a:chOff x="5988046" y="4521383"/>
              <a:chExt cx="2446971" cy="1941042"/>
            </a:xfrm>
          </p:grpSpPr>
          <p:grpSp>
            <p:nvGrpSpPr>
              <p:cNvPr id="60" name="Group 59"/>
              <p:cNvGrpSpPr/>
              <p:nvPr/>
            </p:nvGrpSpPr>
            <p:grpSpPr>
              <a:xfrm>
                <a:off x="5988046" y="4521383"/>
                <a:ext cx="2446971" cy="1941042"/>
                <a:chOff x="5988046" y="4521383"/>
                <a:chExt cx="2446971" cy="1941042"/>
              </a:xfrm>
            </p:grpSpPr>
            <p:grpSp>
              <p:nvGrpSpPr>
                <p:cNvPr id="75" name="Group 52"/>
                <p:cNvGrpSpPr/>
                <p:nvPr/>
              </p:nvGrpSpPr>
              <p:grpSpPr>
                <a:xfrm>
                  <a:off x="5988046" y="4521383"/>
                  <a:ext cx="2446971" cy="1941042"/>
                  <a:chOff x="2949604" y="4248478"/>
                  <a:chExt cx="2743932" cy="2176604"/>
                </a:xfrm>
              </p:grpSpPr>
              <p:pic>
                <p:nvPicPr>
                  <p:cNvPr id="77" name="Picture 76"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78" name="Vertical Scroll 77"/>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9" name="Document 91"/>
                  <p:cNvSpPr/>
                  <p:nvPr/>
                </p:nvSpPr>
                <p:spPr>
                  <a:xfrm>
                    <a:off x="4359005" y="5537314"/>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76" name="Multidocument 88"/>
                <p:cNvSpPr/>
                <p:nvPr/>
              </p:nvSpPr>
              <p:spPr>
                <a:xfrm>
                  <a:off x="6602391" y="5056177"/>
                  <a:ext cx="563552" cy="403023"/>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61" name="Group 60"/>
              <p:cNvGrpSpPr/>
              <p:nvPr/>
            </p:nvGrpSpPr>
            <p:grpSpPr>
              <a:xfrm>
                <a:off x="6602391" y="5687934"/>
                <a:ext cx="393414" cy="331868"/>
                <a:chOff x="825870" y="3910294"/>
                <a:chExt cx="393414" cy="331868"/>
              </a:xfrm>
            </p:grpSpPr>
            <p:sp>
              <p:nvSpPr>
                <p:cNvPr id="62" name="Vertical Scroll 61"/>
                <p:cNvSpPr/>
                <p:nvPr/>
              </p:nvSpPr>
              <p:spPr>
                <a:xfrm>
                  <a:off x="825870" y="3910294"/>
                  <a:ext cx="393414" cy="3318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3" name="Group 33"/>
                <p:cNvGrpSpPr/>
                <p:nvPr/>
              </p:nvGrpSpPr>
              <p:grpSpPr>
                <a:xfrm>
                  <a:off x="905352" y="3996929"/>
                  <a:ext cx="231375" cy="200525"/>
                  <a:chOff x="4659312" y="2789237"/>
                  <a:chExt cx="1143000" cy="990600"/>
                </a:xfrm>
              </p:grpSpPr>
              <p:sp>
                <p:nvSpPr>
                  <p:cNvPr id="64" name="Oval 63"/>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65" name="Oval 64"/>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66" name="Oval 65"/>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67" name="Oval 66"/>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68" name="Oval 67"/>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69" name="Oval 68"/>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70" name="Straight Arrow Connector 69"/>
                  <p:cNvCxnSpPr>
                    <a:stCxn id="64" idx="6"/>
                    <a:endCxn id="66"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71" name="Straight Arrow Connector 70"/>
                  <p:cNvCxnSpPr>
                    <a:stCxn id="64" idx="5"/>
                    <a:endCxn id="67"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72" name="Straight Arrow Connector 71"/>
                  <p:cNvCxnSpPr>
                    <a:stCxn id="68" idx="7"/>
                    <a:endCxn id="65"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73" name="Straight Arrow Connector 72"/>
                  <p:cNvCxnSpPr>
                    <a:stCxn id="65" idx="5"/>
                    <a:endCxn id="69"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74" name="Straight Arrow Connector 29"/>
                  <p:cNvCxnSpPr>
                    <a:stCxn id="69" idx="7"/>
                    <a:endCxn id="66"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grpSp>
    </p:spTree>
    <p:extLst>
      <p:ext uri="{BB962C8B-B14F-4D97-AF65-F5344CB8AC3E}">
        <p14:creationId xmlns:p14="http://schemas.microsoft.com/office/powerpoint/2010/main" val="21332873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dirty="0" smtClean="0">
                <a:latin typeface="Arial" charset="0"/>
                <a:cs typeface="Arial" charset="0"/>
              </a:rPr>
              <a:t>Same with what we have learned</a:t>
            </a:r>
          </a:p>
        </p:txBody>
      </p:sp>
      <p:grpSp>
        <p:nvGrpSpPr>
          <p:cNvPr id="3" name="Group 2"/>
          <p:cNvGrpSpPr/>
          <p:nvPr/>
        </p:nvGrpSpPr>
        <p:grpSpPr>
          <a:xfrm>
            <a:off x="1475656" y="1280519"/>
            <a:ext cx="6235900" cy="5100809"/>
            <a:chOff x="502633" y="64718"/>
            <a:chExt cx="7932384" cy="6925393"/>
          </a:xfrm>
        </p:grpSpPr>
        <p:sp>
          <p:nvSpPr>
            <p:cNvPr id="4" name="TextBox 3"/>
            <p:cNvSpPr txBox="1"/>
            <p:nvPr/>
          </p:nvSpPr>
          <p:spPr>
            <a:xfrm>
              <a:off x="826539" y="2683506"/>
              <a:ext cx="1348342" cy="332827"/>
            </a:xfrm>
            <a:prstGeom prst="rect">
              <a:avLst/>
            </a:prstGeom>
            <a:noFill/>
          </p:spPr>
          <p:txBody>
            <a:bodyPr wrap="none" rtlCol="0">
              <a:spAutoFit/>
            </a:bodyPr>
            <a:lstStyle/>
            <a:p>
              <a:pPr algn="r"/>
              <a:r>
                <a:rPr lang="en-US" sz="1400" b="1" noProof="1">
                  <a:solidFill>
                    <a:schemeClr val="accent5"/>
                  </a:solidFill>
                </a:rPr>
                <a:t>Inferencing</a:t>
              </a:r>
            </a:p>
          </p:txBody>
        </p:sp>
        <p:sp>
          <p:nvSpPr>
            <p:cNvPr id="5" name="TextBox 4"/>
            <p:cNvSpPr txBox="1"/>
            <p:nvPr/>
          </p:nvSpPr>
          <p:spPr>
            <a:xfrm>
              <a:off x="4484645" y="1335805"/>
              <a:ext cx="2597129" cy="332827"/>
            </a:xfrm>
            <a:prstGeom prst="rect">
              <a:avLst/>
            </a:prstGeom>
            <a:noFill/>
          </p:spPr>
          <p:txBody>
            <a:bodyPr wrap="none" rtlCol="0">
              <a:spAutoFit/>
            </a:bodyPr>
            <a:lstStyle/>
            <a:p>
              <a:r>
                <a:rPr lang="en-US" sz="1400" b="1" dirty="0">
                  <a:solidFill>
                    <a:schemeClr val="accent5"/>
                  </a:solidFill>
                </a:rPr>
                <a:t>SPARQL, </a:t>
              </a:r>
              <a:r>
                <a:rPr lang="en-US" sz="1400" b="1" dirty="0" err="1" smtClean="0">
                  <a:solidFill>
                    <a:schemeClr val="accent5"/>
                  </a:solidFill>
                </a:rPr>
                <a:t>RESTful</a:t>
              </a:r>
              <a:r>
                <a:rPr lang="en-US" sz="1400" b="1" dirty="0" smtClean="0">
                  <a:solidFill>
                    <a:schemeClr val="accent5"/>
                  </a:solidFill>
                </a:rPr>
                <a:t> API</a:t>
              </a:r>
              <a:r>
                <a:rPr lang="en-US" sz="1400" b="1" dirty="0">
                  <a:solidFill>
                    <a:schemeClr val="accent5"/>
                  </a:solidFill>
                </a:rPr>
                <a:t>-s</a:t>
              </a:r>
            </a:p>
          </p:txBody>
        </p:sp>
        <p:sp>
          <p:nvSpPr>
            <p:cNvPr id="6" name="Curved Right Arrow 5"/>
            <p:cNvSpPr/>
            <p:nvPr/>
          </p:nvSpPr>
          <p:spPr>
            <a:xfrm>
              <a:off x="2174881" y="2600573"/>
              <a:ext cx="774723" cy="668404"/>
            </a:xfrm>
            <a:prstGeom prst="curvedRightArrow">
              <a:avLst>
                <a:gd name="adj1" fmla="val 11197"/>
                <a:gd name="adj2" fmla="val 50000"/>
                <a:gd name="adj3" fmla="val 21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Up-Down Arrow 6"/>
            <p:cNvSpPr/>
            <p:nvPr/>
          </p:nvSpPr>
          <p:spPr>
            <a:xfrm>
              <a:off x="4183889" y="3884374"/>
              <a:ext cx="275362" cy="72074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36"/>
            <p:cNvGrpSpPr/>
            <p:nvPr/>
          </p:nvGrpSpPr>
          <p:grpSpPr>
            <a:xfrm>
              <a:off x="3118430" y="64718"/>
              <a:ext cx="2406281" cy="1071588"/>
              <a:chOff x="5727454" y="2176923"/>
              <a:chExt cx="2406281" cy="1071588"/>
            </a:xfrm>
          </p:grpSpPr>
          <p:sp>
            <p:nvSpPr>
              <p:cNvPr id="52" name="Process 106"/>
              <p:cNvSpPr/>
              <p:nvPr/>
            </p:nvSpPr>
            <p:spPr>
              <a:xfrm>
                <a:off x="5727454" y="2176923"/>
                <a:ext cx="2406281" cy="107158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3" name="TextBox 52"/>
              <p:cNvSpPr txBox="1"/>
              <p:nvPr/>
            </p:nvSpPr>
            <p:spPr>
              <a:xfrm>
                <a:off x="6144962" y="2226405"/>
                <a:ext cx="1566770" cy="503741"/>
              </a:xfrm>
              <a:prstGeom prst="rect">
                <a:avLst/>
              </a:prstGeom>
              <a:noFill/>
            </p:spPr>
            <p:txBody>
              <a:bodyPr wrap="square" rtlCol="0">
                <a:spAutoFit/>
              </a:bodyPr>
              <a:lstStyle/>
              <a:p>
                <a:pPr algn="ctr"/>
                <a:r>
                  <a:rPr lang="en-US" sz="1200" b="1" dirty="0">
                    <a:solidFill>
                      <a:schemeClr val="tx2">
                        <a:lumMod val="90000"/>
                        <a:lumOff val="10000"/>
                      </a:schemeClr>
                    </a:solidFill>
                  </a:rPr>
                  <a:t>Semantic Web Applications</a:t>
                </a:r>
              </a:p>
            </p:txBody>
          </p:sp>
          <p:grpSp>
            <p:nvGrpSpPr>
              <p:cNvPr id="54" name="Group 34"/>
              <p:cNvGrpSpPr/>
              <p:nvPr/>
            </p:nvGrpSpPr>
            <p:grpSpPr>
              <a:xfrm>
                <a:off x="5756332" y="2788057"/>
                <a:ext cx="2348524" cy="398838"/>
                <a:chOff x="5760470" y="2788057"/>
                <a:chExt cx="2348524" cy="398838"/>
              </a:xfrm>
            </p:grpSpPr>
            <p:sp>
              <p:nvSpPr>
                <p:cNvPr id="55" name="TextBox 54"/>
                <p:cNvSpPr txBox="1"/>
                <p:nvPr/>
              </p:nvSpPr>
              <p:spPr>
                <a:xfrm>
                  <a:off x="7077809" y="2788057"/>
                  <a:ext cx="1031185" cy="3988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a:solidFill>
                        <a:schemeClr val="tx1"/>
                      </a:solidFill>
                    </a:rPr>
                    <a:t>Browser Applications</a:t>
                  </a:r>
                </a:p>
              </p:txBody>
            </p:sp>
            <p:sp>
              <p:nvSpPr>
                <p:cNvPr id="56" name="TextBox 55"/>
                <p:cNvSpPr txBox="1"/>
                <p:nvPr/>
              </p:nvSpPr>
              <p:spPr>
                <a:xfrm>
                  <a:off x="5760470" y="2788057"/>
                  <a:ext cx="1031185" cy="3988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a:solidFill>
                        <a:schemeClr val="tx1"/>
                      </a:solidFill>
                    </a:rPr>
                    <a:t>Stand Alone Applications</a:t>
                  </a:r>
                </a:p>
              </p:txBody>
            </p:sp>
          </p:grpSp>
        </p:grpSp>
        <p:grpSp>
          <p:nvGrpSpPr>
            <p:cNvPr id="9" name="Group 53"/>
            <p:cNvGrpSpPr/>
            <p:nvPr/>
          </p:nvGrpSpPr>
          <p:grpSpPr>
            <a:xfrm>
              <a:off x="2939145" y="1733690"/>
              <a:ext cx="2754391" cy="2176604"/>
              <a:chOff x="2939145" y="1673827"/>
              <a:chExt cx="2754391" cy="2176604"/>
            </a:xfrm>
          </p:grpSpPr>
          <p:pic>
            <p:nvPicPr>
              <p:cNvPr id="50" name="Picture 49" descr="cloud07b.png"/>
              <p:cNvPicPr>
                <a:picLocks noChangeAspect="1"/>
              </p:cNvPicPr>
              <p:nvPr/>
            </p:nvPicPr>
            <p:blipFill>
              <a:blip r:embed="rId3">
                <a:alphaModFix amt="82000"/>
              </a:blip>
              <a:stretch>
                <a:fillRect/>
              </a:stretch>
            </p:blipFill>
            <p:spPr>
              <a:xfrm>
                <a:off x="2949604" y="1673827"/>
                <a:ext cx="2743932" cy="2176604"/>
              </a:xfrm>
              <a:prstGeom prst="rect">
                <a:avLst/>
              </a:prstGeom>
            </p:spPr>
          </p:pic>
          <p:sp>
            <p:nvSpPr>
              <p:cNvPr id="51" name="TextBox 50"/>
              <p:cNvSpPr txBox="1"/>
              <p:nvPr/>
            </p:nvSpPr>
            <p:spPr>
              <a:xfrm>
                <a:off x="2939145" y="2142273"/>
                <a:ext cx="2503536" cy="1462544"/>
              </a:xfrm>
              <a:prstGeom prst="rect">
                <a:avLst/>
              </a:prstGeom>
              <a:noFill/>
            </p:spPr>
            <p:txBody>
              <a:bodyPr wrap="square" rtlCol="0">
                <a:spAutoFit/>
              </a:bodyPr>
              <a:lstStyle/>
              <a:p>
                <a:pPr algn="ctr"/>
                <a:r>
                  <a:rPr lang="en-US" sz="1600" b="1" dirty="0">
                    <a:solidFill>
                      <a:schemeClr val="tx2">
                        <a:lumMod val="90000"/>
                        <a:lumOff val="10000"/>
                      </a:schemeClr>
                    </a:solidFill>
                  </a:rPr>
                  <a:t>RDF Graph with vocabularies in RDFS, SKOS, OWL, RIF, …</a:t>
                </a:r>
              </a:p>
            </p:txBody>
          </p:sp>
        </p:grpSp>
        <p:sp>
          <p:nvSpPr>
            <p:cNvPr id="10" name="TextBox 9"/>
            <p:cNvSpPr txBox="1"/>
            <p:nvPr/>
          </p:nvSpPr>
          <p:spPr>
            <a:xfrm>
              <a:off x="4377218" y="3962465"/>
              <a:ext cx="2245378" cy="710378"/>
            </a:xfrm>
            <a:prstGeom prst="rect">
              <a:avLst/>
            </a:prstGeom>
            <a:noFill/>
          </p:spPr>
          <p:txBody>
            <a:bodyPr wrap="none" rtlCol="0">
              <a:spAutoFit/>
            </a:bodyPr>
            <a:lstStyle/>
            <a:p>
              <a:r>
                <a:rPr lang="en-US" sz="1400" b="1" dirty="0">
                  <a:solidFill>
                    <a:srgbClr val="0F3661"/>
                  </a:solidFill>
                </a:rPr>
                <a:t>RDFa, </a:t>
              </a:r>
              <a:r>
                <a:rPr lang="en-US" sz="1400" b="1" dirty="0" err="1" smtClean="0">
                  <a:solidFill>
                    <a:srgbClr val="0F3661"/>
                  </a:solidFill>
                </a:rPr>
                <a:t>μData</a:t>
              </a:r>
              <a:r>
                <a:rPr lang="en-US" sz="1400" b="1" dirty="0">
                  <a:solidFill>
                    <a:srgbClr val="0F3661"/>
                  </a:solidFill>
                </a:rPr>
                <a:t>, </a:t>
              </a:r>
              <a:endParaRPr lang="en-US" sz="1400" b="1" dirty="0" smtClean="0">
                <a:solidFill>
                  <a:srgbClr val="0F3661"/>
                </a:solidFill>
              </a:endParaRPr>
            </a:p>
            <a:p>
              <a:r>
                <a:rPr lang="en-US" sz="1400" b="1" dirty="0" smtClean="0">
                  <a:solidFill>
                    <a:srgbClr val="0F3661"/>
                  </a:solidFill>
                </a:rPr>
                <a:t>R2RML</a:t>
              </a:r>
              <a:r>
                <a:rPr lang="en-US" sz="1400" b="1" dirty="0">
                  <a:solidFill>
                    <a:srgbClr val="0F3661"/>
                  </a:solidFill>
                </a:rPr>
                <a:t>, </a:t>
              </a:r>
              <a:r>
                <a:rPr lang="en-US" sz="1400" b="1" dirty="0" smtClean="0">
                  <a:solidFill>
                    <a:srgbClr val="0F3661"/>
                  </a:solidFill>
                </a:rPr>
                <a:t>GRDDL </a:t>
              </a:r>
              <a:r>
                <a:rPr lang="en-US" sz="1400" b="1" dirty="0">
                  <a:solidFill>
                    <a:srgbClr val="0F3661"/>
                  </a:solidFill>
                </a:rPr>
                <a:t>…</a:t>
              </a:r>
            </a:p>
          </p:txBody>
        </p:sp>
        <p:sp>
          <p:nvSpPr>
            <p:cNvPr id="11" name="Up-Down Arrow 10"/>
            <p:cNvSpPr/>
            <p:nvPr/>
          </p:nvSpPr>
          <p:spPr>
            <a:xfrm>
              <a:off x="4140164" y="1144946"/>
              <a:ext cx="275362" cy="70870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89782" y="6488667"/>
              <a:ext cx="2663173" cy="501444"/>
            </a:xfrm>
            <a:prstGeom prst="rect">
              <a:avLst/>
            </a:prstGeom>
            <a:noFill/>
          </p:spPr>
          <p:txBody>
            <a:bodyPr wrap="square" rtlCol="0">
              <a:spAutoFit/>
            </a:bodyPr>
            <a:lstStyle/>
            <a:p>
              <a:pPr algn="ctr"/>
              <a:r>
                <a:rPr lang="en-US" sz="1800" b="1" dirty="0">
                  <a:solidFill>
                    <a:schemeClr val="tx2">
                      <a:lumMod val="90000"/>
                      <a:lumOff val="10000"/>
                    </a:schemeClr>
                  </a:solidFill>
                </a:rPr>
                <a:t>Data on the Web</a:t>
              </a:r>
            </a:p>
          </p:txBody>
        </p:sp>
        <p:grpSp>
          <p:nvGrpSpPr>
            <p:cNvPr id="13" name="Group 12"/>
            <p:cNvGrpSpPr/>
            <p:nvPr/>
          </p:nvGrpSpPr>
          <p:grpSpPr>
            <a:xfrm>
              <a:off x="502633" y="4521383"/>
              <a:ext cx="2446971" cy="1941042"/>
              <a:chOff x="502633" y="4521383"/>
              <a:chExt cx="2446971" cy="1941042"/>
            </a:xfrm>
          </p:grpSpPr>
          <p:grpSp>
            <p:nvGrpSpPr>
              <p:cNvPr id="44" name="Group 52"/>
              <p:cNvGrpSpPr/>
              <p:nvPr/>
            </p:nvGrpSpPr>
            <p:grpSpPr>
              <a:xfrm>
                <a:off x="502633" y="4521383"/>
                <a:ext cx="2446971" cy="1941042"/>
                <a:chOff x="2949604" y="4248478"/>
                <a:chExt cx="2743932" cy="2176604"/>
              </a:xfrm>
            </p:grpSpPr>
            <p:pic>
              <p:nvPicPr>
                <p:cNvPr id="47" name="Picture 46"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48" name="Vertical Scroll 47"/>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9" name="Document 103"/>
                <p:cNvSpPr/>
                <p:nvPr/>
              </p:nvSpPr>
              <p:spPr>
                <a:xfrm>
                  <a:off x="3907526" y="5370530"/>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5" name="Magnetic Disk 99"/>
              <p:cNvSpPr/>
              <p:nvPr/>
            </p:nvSpPr>
            <p:spPr>
              <a:xfrm>
                <a:off x="2148961" y="5670735"/>
                <a:ext cx="315390" cy="497586"/>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Multidocument 100"/>
              <p:cNvSpPr/>
              <p:nvPr/>
            </p:nvSpPr>
            <p:spPr>
              <a:xfrm>
                <a:off x="897008" y="4935845"/>
                <a:ext cx="563552" cy="4030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4" name="Group 13"/>
            <p:cNvGrpSpPr/>
            <p:nvPr/>
          </p:nvGrpSpPr>
          <p:grpSpPr>
            <a:xfrm>
              <a:off x="3245340" y="4521383"/>
              <a:ext cx="2446971" cy="1941042"/>
              <a:chOff x="3245340" y="4521383"/>
              <a:chExt cx="2446971" cy="1941042"/>
            </a:xfrm>
          </p:grpSpPr>
          <p:grpSp>
            <p:nvGrpSpPr>
              <p:cNvPr id="38" name="Group 52"/>
              <p:cNvGrpSpPr/>
              <p:nvPr/>
            </p:nvGrpSpPr>
            <p:grpSpPr>
              <a:xfrm>
                <a:off x="3245340" y="4521383"/>
                <a:ext cx="2446971" cy="1941042"/>
                <a:chOff x="2949604" y="4248478"/>
                <a:chExt cx="2743932" cy="2176604"/>
              </a:xfrm>
            </p:grpSpPr>
            <p:pic>
              <p:nvPicPr>
                <p:cNvPr id="41" name="Picture 40"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42" name="Magnetic Disk 96"/>
                <p:cNvSpPr/>
                <p:nvPr/>
              </p:nvSpPr>
              <p:spPr>
                <a:xfrm>
                  <a:off x="3302319" y="4701999"/>
                  <a:ext cx="481263" cy="37214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Document 97"/>
                <p:cNvSpPr/>
                <p:nvPr/>
              </p:nvSpPr>
              <p:spPr>
                <a:xfrm>
                  <a:off x="3783582" y="5351242"/>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9" name="Direct Access Storage 93"/>
              <p:cNvSpPr/>
              <p:nvPr/>
            </p:nvSpPr>
            <p:spPr>
              <a:xfrm>
                <a:off x="4612387" y="5853868"/>
                <a:ext cx="406064" cy="297467"/>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nternal Storage 94"/>
              <p:cNvSpPr/>
              <p:nvPr/>
            </p:nvSpPr>
            <p:spPr>
              <a:xfrm>
                <a:off x="4849977" y="5185108"/>
                <a:ext cx="336947" cy="336893"/>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5" name="Up-Down Arrow 14"/>
            <p:cNvSpPr/>
            <p:nvPr/>
          </p:nvSpPr>
          <p:spPr>
            <a:xfrm rot="2972012">
              <a:off x="2717845" y="3392399"/>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Down Arrow 15"/>
            <p:cNvSpPr/>
            <p:nvPr/>
          </p:nvSpPr>
          <p:spPr>
            <a:xfrm rot="18303808">
              <a:off x="6101466" y="3339407"/>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988046" y="4521383"/>
              <a:ext cx="2446971" cy="1941042"/>
              <a:chOff x="5988046" y="4521383"/>
              <a:chExt cx="2446971" cy="1941042"/>
            </a:xfrm>
          </p:grpSpPr>
          <p:grpSp>
            <p:nvGrpSpPr>
              <p:cNvPr id="18" name="Group 17"/>
              <p:cNvGrpSpPr/>
              <p:nvPr/>
            </p:nvGrpSpPr>
            <p:grpSpPr>
              <a:xfrm>
                <a:off x="5988046" y="4521383"/>
                <a:ext cx="2446971" cy="1941042"/>
                <a:chOff x="5988046" y="4521383"/>
                <a:chExt cx="2446971" cy="1941042"/>
              </a:xfrm>
            </p:grpSpPr>
            <p:grpSp>
              <p:nvGrpSpPr>
                <p:cNvPr id="33" name="Group 52"/>
                <p:cNvGrpSpPr/>
                <p:nvPr/>
              </p:nvGrpSpPr>
              <p:grpSpPr>
                <a:xfrm>
                  <a:off x="5988046" y="4521383"/>
                  <a:ext cx="2446971" cy="1941042"/>
                  <a:chOff x="2949604" y="4248478"/>
                  <a:chExt cx="2743932" cy="2176604"/>
                </a:xfrm>
              </p:grpSpPr>
              <p:pic>
                <p:nvPicPr>
                  <p:cNvPr id="35" name="Picture 34"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36" name="Vertical Scroll 35"/>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7" name="Document 91"/>
                  <p:cNvSpPr/>
                  <p:nvPr/>
                </p:nvSpPr>
                <p:spPr>
                  <a:xfrm>
                    <a:off x="4359005" y="5537314"/>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4" name="Multidocument 88"/>
                <p:cNvSpPr/>
                <p:nvPr/>
              </p:nvSpPr>
              <p:spPr>
                <a:xfrm>
                  <a:off x="6602391" y="5056177"/>
                  <a:ext cx="563552" cy="403023"/>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19" name="Group 18"/>
              <p:cNvGrpSpPr/>
              <p:nvPr/>
            </p:nvGrpSpPr>
            <p:grpSpPr>
              <a:xfrm>
                <a:off x="6602391" y="5687934"/>
                <a:ext cx="393414" cy="331868"/>
                <a:chOff x="825870" y="3910294"/>
                <a:chExt cx="393414" cy="331868"/>
              </a:xfrm>
            </p:grpSpPr>
            <p:sp>
              <p:nvSpPr>
                <p:cNvPr id="20" name="Vertical Scroll 19"/>
                <p:cNvSpPr/>
                <p:nvPr/>
              </p:nvSpPr>
              <p:spPr>
                <a:xfrm>
                  <a:off x="825870" y="3910294"/>
                  <a:ext cx="393414" cy="3318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21" name="Group 33"/>
                <p:cNvGrpSpPr/>
                <p:nvPr/>
              </p:nvGrpSpPr>
              <p:grpSpPr>
                <a:xfrm>
                  <a:off x="905352" y="3996929"/>
                  <a:ext cx="231375" cy="200525"/>
                  <a:chOff x="4659312" y="2789237"/>
                  <a:chExt cx="1143000" cy="990600"/>
                </a:xfrm>
              </p:grpSpPr>
              <p:sp>
                <p:nvSpPr>
                  <p:cNvPr id="22" name="Oval 21"/>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3" name="Oval 22"/>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4" name="Oval 23"/>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5" name="Oval 24"/>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6" name="Oval 25"/>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27" name="Oval 26"/>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28" name="Straight Arrow Connector 27"/>
                  <p:cNvCxnSpPr>
                    <a:stCxn id="22" idx="6"/>
                    <a:endCxn id="24"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9" name="Straight Arrow Connector 28"/>
                  <p:cNvCxnSpPr>
                    <a:stCxn id="22" idx="5"/>
                    <a:endCxn id="25"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0" name="Straight Arrow Connector 29"/>
                  <p:cNvCxnSpPr>
                    <a:stCxn id="26" idx="7"/>
                    <a:endCxn id="23"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1" name="Straight Arrow Connector 30"/>
                  <p:cNvCxnSpPr>
                    <a:stCxn id="23" idx="5"/>
                    <a:endCxn id="27"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2" name="Straight Arrow Connector 29"/>
                  <p:cNvCxnSpPr>
                    <a:stCxn id="27" idx="7"/>
                    <a:endCxn id="24"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grpSp>
    </p:spTree>
    <p:extLst>
      <p:ext uri="{BB962C8B-B14F-4D97-AF65-F5344CB8AC3E}">
        <p14:creationId xmlns:p14="http://schemas.microsoft.com/office/powerpoint/2010/main" val="35685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latin typeface="Arial" charset="0"/>
                <a:cs typeface="Arial" charset="0"/>
              </a:rPr>
              <a:t>Why Different Dialects?</a:t>
            </a:r>
            <a:br>
              <a:rPr lang="en-US" smtClean="0">
                <a:latin typeface="Arial" charset="0"/>
                <a:cs typeface="Arial" charset="0"/>
              </a:rPr>
            </a:br>
            <a:r>
              <a:rPr lang="en-US" smtClean="0">
                <a:latin typeface="Arial" charset="0"/>
                <a:cs typeface="Arial" charset="0"/>
              </a:rPr>
              <a:t>(and Not Just One Dialect)</a:t>
            </a:r>
          </a:p>
        </p:txBody>
      </p:sp>
      <p:sp>
        <p:nvSpPr>
          <p:cNvPr id="21507" name="Rectangle 3"/>
          <p:cNvSpPr>
            <a:spLocks noGrp="1" noChangeArrowheads="1"/>
          </p:cNvSpPr>
          <p:nvPr>
            <p:ph idx="1"/>
          </p:nvPr>
        </p:nvSpPr>
        <p:spPr/>
        <p:txBody>
          <a:bodyPr/>
          <a:lstStyle/>
          <a:p>
            <a:r>
              <a:rPr lang="en-US" dirty="0" smtClean="0">
                <a:latin typeface="Arial" charset="0"/>
                <a:cs typeface="Arial" charset="0"/>
              </a:rPr>
              <a:t>Again: many incomparable paradigms for rule languages</a:t>
            </a:r>
          </a:p>
          <a:p>
            <a:pPr lvl="1"/>
            <a:r>
              <a:rPr lang="en-US" dirty="0" smtClean="0">
                <a:latin typeface="Arial" charset="0"/>
                <a:cs typeface="Arial" charset="0"/>
              </a:rPr>
              <a:t>First-order rules</a:t>
            </a:r>
          </a:p>
          <a:p>
            <a:pPr lvl="1"/>
            <a:r>
              <a:rPr lang="en-US" dirty="0" smtClean="0">
                <a:latin typeface="Arial" charset="0"/>
                <a:cs typeface="Arial" charset="0"/>
              </a:rPr>
              <a:t>Logic programming/deductive databases</a:t>
            </a:r>
          </a:p>
          <a:p>
            <a:pPr lvl="1"/>
            <a:r>
              <a:rPr lang="en-US" dirty="0" smtClean="0">
                <a:latin typeface="Arial" charset="0"/>
                <a:cs typeface="Arial" charset="0"/>
              </a:rPr>
              <a:t>Reactive rules</a:t>
            </a:r>
          </a:p>
          <a:p>
            <a:pPr lvl="1"/>
            <a:r>
              <a:rPr lang="en-US" dirty="0" smtClean="0">
                <a:latin typeface="Arial" charset="0"/>
                <a:cs typeface="Arial" charset="0"/>
              </a:rPr>
              <a:t>Production rules</a:t>
            </a:r>
          </a:p>
          <a:p>
            <a:r>
              <a:rPr lang="en-US" dirty="0" smtClean="0">
                <a:latin typeface="Arial" charset="0"/>
                <a:cs typeface="Arial" charset="0"/>
              </a:rPr>
              <a:t>Many different semantics</a:t>
            </a:r>
          </a:p>
          <a:p>
            <a:pPr lvl="1"/>
            <a:r>
              <a:rPr lang="en-US" dirty="0" smtClean="0">
                <a:latin typeface="Arial" charset="0"/>
                <a:cs typeface="Arial" charset="0"/>
              </a:rPr>
              <a:t>Classical first-order</a:t>
            </a:r>
          </a:p>
          <a:p>
            <a:pPr lvl="1"/>
            <a:r>
              <a:rPr lang="en-US" dirty="0" smtClean="0">
                <a:latin typeface="Arial" charset="0"/>
                <a:cs typeface="Arial" charset="0"/>
              </a:rPr>
              <a:t>Stable-model semantics for negation</a:t>
            </a:r>
          </a:p>
          <a:p>
            <a:pPr lvl="1"/>
            <a:r>
              <a:rPr lang="en-US" dirty="0" smtClean="0">
                <a:latin typeface="Arial" charset="0"/>
                <a:cs typeface="Arial" charset="0"/>
              </a:rPr>
              <a:t>Well-founded semantics for negation</a:t>
            </a:r>
          </a:p>
          <a:p>
            <a:pPr lvl="1"/>
            <a:r>
              <a:rPr lang="en-US" dirty="0" smtClean="0">
                <a:latin typeface="Arial" charset="0"/>
                <a:cs typeface="Arial" charset="0"/>
              </a:rPr>
              <a:t>... ... ...</a:t>
            </a:r>
          </a:p>
          <a:p>
            <a:r>
              <a:rPr lang="en-US" dirty="0" smtClean="0">
                <a:latin typeface="Arial" charset="0"/>
                <a:cs typeface="Arial" charset="0"/>
              </a:rPr>
              <a:t>A carefully chosen set of interrelated dialects can serve the purpose of sharing and exchanging rules over the Web</a:t>
            </a:r>
          </a:p>
        </p:txBody>
      </p:sp>
      <p:sp>
        <p:nvSpPr>
          <p:cNvPr id="21508" name="TextBox 8"/>
          <p:cNvSpPr txBox="1">
            <a:spLocks noChangeArrowheads="1"/>
          </p:cNvSpPr>
          <p:nvPr/>
        </p:nvSpPr>
        <p:spPr bwMode="auto">
          <a:xfrm>
            <a:off x="1000125" y="6143625"/>
            <a:ext cx="792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r" eaLnBrk="1" hangingPunct="1"/>
            <a:r>
              <a:rPr lang="en-US" sz="2000">
                <a:solidFill>
                  <a:srgbClr val="000000"/>
                </a:solidFill>
              </a:rPr>
              <a:t>[Michael Kifer, </a:t>
            </a:r>
            <a:r>
              <a:rPr lang="en-US" sz="2000" i="1">
                <a:solidFill>
                  <a:srgbClr val="000000"/>
                </a:solidFill>
              </a:rPr>
              <a:t>Rule Interchange Format: The Framework</a:t>
            </a:r>
            <a:r>
              <a:rPr lang="en-US" sz="2000">
                <a:solidFill>
                  <a:srgbClr val="00000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smtClean="0">
                <a:latin typeface="Arial" charset="0"/>
                <a:cs typeface="Arial" charset="0"/>
              </a:rPr>
              <a:t>The importance of logic</a:t>
            </a:r>
          </a:p>
        </p:txBody>
      </p:sp>
      <p:sp>
        <p:nvSpPr>
          <p:cNvPr id="25603" name="Content Placeholder 5"/>
          <p:cNvSpPr>
            <a:spLocks noGrp="1"/>
          </p:cNvSpPr>
          <p:nvPr>
            <p:ph idx="1"/>
          </p:nvPr>
        </p:nvSpPr>
        <p:spPr>
          <a:xfrm>
            <a:off x="457200" y="1600200"/>
            <a:ext cx="8507288" cy="4525963"/>
          </a:xfrm>
        </p:spPr>
        <p:txBody>
          <a:bodyPr>
            <a:normAutofit fontScale="92500" lnSpcReduction="10000"/>
          </a:bodyPr>
          <a:lstStyle/>
          <a:p>
            <a:pPr>
              <a:defRPr/>
            </a:pPr>
            <a:r>
              <a:rPr lang="en-US" dirty="0" smtClean="0">
                <a:latin typeface="Arial" charset="0"/>
                <a:cs typeface="Arial" charset="0"/>
              </a:rPr>
              <a:t>Rules needs a proper formalization</a:t>
            </a:r>
          </a:p>
          <a:p>
            <a:pPr lvl="1">
              <a:defRPr/>
            </a:pPr>
            <a:r>
              <a:rPr lang="en-US" dirty="0" smtClean="0">
                <a:latin typeface="Arial" charset="0"/>
                <a:cs typeface="Arial" charset="0"/>
              </a:rPr>
              <a:t>Disambiguation: rules should always be interpreted consistently according to their underlying formal semantics</a:t>
            </a:r>
          </a:p>
          <a:p>
            <a:pPr>
              <a:defRPr/>
            </a:pPr>
            <a:r>
              <a:rPr lang="en-US" dirty="0" smtClean="0">
                <a:latin typeface="Arial" charset="0"/>
                <a:cs typeface="Arial" charset="0"/>
              </a:rPr>
              <a:t>Rules need to be expressed in a high level language</a:t>
            </a:r>
          </a:p>
          <a:p>
            <a:pPr>
              <a:defRPr/>
            </a:pPr>
            <a:r>
              <a:rPr lang="en-US" dirty="0" smtClean="0">
                <a:latin typeface="Arial" charset="0"/>
                <a:cs typeface="Arial" charset="0"/>
              </a:rPr>
              <a:t>Rules are generally structured in the form </a:t>
            </a:r>
            <a:r>
              <a:rPr lang="en-US" dirty="0" smtClean="0">
                <a:solidFill>
                  <a:srgbClr val="000000"/>
                </a:solidFill>
                <a:latin typeface="Arial" charset="0"/>
                <a:cs typeface="Arial" charset="0"/>
              </a:rPr>
              <a:t>IF </a:t>
            </a:r>
            <a:r>
              <a:rPr lang="en-US" i="1" dirty="0" smtClean="0">
                <a:solidFill>
                  <a:srgbClr val="000000"/>
                </a:solidFill>
                <a:latin typeface="Arial" charset="0"/>
                <a:cs typeface="Arial" charset="0"/>
              </a:rPr>
              <a:t>X</a:t>
            </a:r>
            <a:r>
              <a:rPr lang="en-US" dirty="0" smtClean="0">
                <a:solidFill>
                  <a:srgbClr val="000000"/>
                </a:solidFill>
                <a:latin typeface="Arial" charset="0"/>
                <a:cs typeface="Arial" charset="0"/>
              </a:rPr>
              <a:t> THEN </a:t>
            </a:r>
            <a:r>
              <a:rPr lang="en-US" i="1" dirty="0" smtClean="0">
                <a:solidFill>
                  <a:srgbClr val="000000"/>
                </a:solidFill>
                <a:latin typeface="Arial" charset="0"/>
                <a:cs typeface="Arial" charset="0"/>
              </a:rPr>
              <a:t>Y</a:t>
            </a:r>
          </a:p>
          <a:p>
            <a:pPr>
              <a:defRPr/>
            </a:pPr>
            <a:r>
              <a:rPr lang="en-US" dirty="0" smtClean="0">
                <a:solidFill>
                  <a:srgbClr val="000000"/>
                </a:solidFill>
                <a:latin typeface="Arial" charset="0"/>
                <a:cs typeface="Arial" charset="0"/>
              </a:rPr>
              <a:t>Rules can be employed using different notions of entailment (consequence)</a:t>
            </a:r>
          </a:p>
          <a:p>
            <a:pPr>
              <a:defRPr/>
            </a:pPr>
            <a:endParaRPr lang="en-US" dirty="0" smtClean="0">
              <a:latin typeface="Arial" charset="0"/>
              <a:cs typeface="Arial" charset="0"/>
            </a:endParaRPr>
          </a:p>
          <a:p>
            <a:pPr>
              <a:buFont typeface="Arial" charset="0"/>
              <a:buNone/>
              <a:defRPr/>
            </a:pPr>
            <a:r>
              <a:rPr lang="en-US" dirty="0" smtClean="0">
                <a:solidFill>
                  <a:srgbClr val="000000"/>
                </a:solidFill>
                <a:latin typeface="Arial" charset="0"/>
                <a:cs typeface="Arial" charset="0"/>
              </a:rPr>
              <a:t>Logic provides</a:t>
            </a:r>
          </a:p>
          <a:p>
            <a:pPr>
              <a:defRPr/>
            </a:pPr>
            <a:r>
              <a:rPr lang="en-US" dirty="0" smtClean="0">
                <a:latin typeface="Arial" charset="0"/>
                <a:cs typeface="Arial" charset="0"/>
              </a:rPr>
              <a:t>High-level language</a:t>
            </a:r>
          </a:p>
          <a:p>
            <a:pPr>
              <a:defRPr/>
            </a:pPr>
            <a:r>
              <a:rPr lang="en-US" dirty="0" smtClean="0">
                <a:latin typeface="Arial" charset="0"/>
                <a:cs typeface="Arial" charset="0"/>
              </a:rPr>
              <a:t>Well-understood formal semantics</a:t>
            </a:r>
          </a:p>
          <a:p>
            <a:pPr>
              <a:defRPr/>
            </a:pPr>
            <a:r>
              <a:rPr lang="en-US" dirty="0" smtClean="0">
                <a:latin typeface="Arial" charset="0"/>
                <a:cs typeface="Arial" charset="0"/>
              </a:rPr>
              <a:t>Precise notion of logical consequence</a:t>
            </a:r>
          </a:p>
          <a:p>
            <a:pPr>
              <a:defRPr/>
            </a:pPr>
            <a:r>
              <a:rPr lang="en-US" dirty="0" smtClean="0">
                <a:latin typeface="Arial" charset="0"/>
                <a:cs typeface="Arial" charset="0"/>
              </a:rPr>
              <a:t>Proof systems</a:t>
            </a:r>
          </a:p>
          <a:p>
            <a:pPr lvl="1">
              <a:defRPr/>
            </a:pPr>
            <a:r>
              <a:rPr lang="en-US" dirty="0" smtClean="0">
                <a:latin typeface="Arial" charset="0"/>
                <a:cs typeface="Arial" charset="0"/>
              </a:rPr>
              <a:t>Automatic derivation of statements  from a set of premises</a:t>
            </a:r>
          </a:p>
          <a:p>
            <a:pPr lvl="1">
              <a:defRPr/>
            </a:pPr>
            <a:r>
              <a:rPr lang="en-US" dirty="0" smtClean="0">
                <a:latin typeface="Arial" charset="0"/>
                <a:cs typeface="Arial" charset="0"/>
              </a:rPr>
              <a:t>Sound and complete  (Predicate logic)</a:t>
            </a:r>
          </a:p>
          <a:p>
            <a:pPr lvl="1">
              <a:defRPr/>
            </a:pPr>
            <a:r>
              <a:rPr lang="en-US" dirty="0" smtClean="0">
                <a:latin typeface="Arial" charset="0"/>
                <a:cs typeface="Arial" charset="0"/>
              </a:rPr>
              <a:t>More expressive logics (higher-order logics) are not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smtClean="0">
                <a:latin typeface="Arial" charset="0"/>
                <a:cs typeface="Arial" charset="0"/>
              </a:rPr>
              <a:t>First Order Logic in Short</a:t>
            </a:r>
          </a:p>
        </p:txBody>
      </p:sp>
      <p:sp>
        <p:nvSpPr>
          <p:cNvPr id="25603" name="Content Placeholder 5"/>
          <p:cNvSpPr>
            <a:spLocks noGrp="1"/>
          </p:cNvSpPr>
          <p:nvPr>
            <p:ph idx="1"/>
          </p:nvPr>
        </p:nvSpPr>
        <p:spPr>
          <a:xfrm>
            <a:off x="467544" y="1412776"/>
            <a:ext cx="8229600" cy="4824536"/>
          </a:xfrm>
        </p:spPr>
        <p:txBody>
          <a:bodyPr/>
          <a:lstStyle/>
          <a:p>
            <a:pPr>
              <a:lnSpc>
                <a:spcPct val="80000"/>
              </a:lnSpc>
            </a:pPr>
            <a:r>
              <a:rPr lang="en-US" sz="2200" dirty="0" smtClean="0">
                <a:latin typeface="Arial" charset="0"/>
                <a:cs typeface="Arial" charset="0"/>
              </a:rPr>
              <a:t>“Classical” logic</a:t>
            </a:r>
          </a:p>
          <a:p>
            <a:pPr lvl="1">
              <a:lnSpc>
                <a:spcPct val="80000"/>
              </a:lnSpc>
            </a:pPr>
            <a:r>
              <a:rPr lang="en-US" sz="1900" dirty="0" smtClean="0">
                <a:latin typeface="Arial" charset="0"/>
                <a:cs typeface="Arial" charset="0"/>
              </a:rPr>
              <a:t>Based on propositional logic (Aristotle, around 300 BC)</a:t>
            </a:r>
          </a:p>
          <a:p>
            <a:pPr lvl="1">
              <a:lnSpc>
                <a:spcPct val="80000"/>
              </a:lnSpc>
            </a:pPr>
            <a:r>
              <a:rPr lang="en-US" sz="1900" dirty="0" smtClean="0">
                <a:latin typeface="Arial" charset="0"/>
                <a:cs typeface="Arial" charset="0"/>
              </a:rPr>
              <a:t>Developed in 19th century (</a:t>
            </a:r>
            <a:r>
              <a:rPr lang="en-US" sz="1900" dirty="0" err="1" smtClean="0">
                <a:latin typeface="Arial" charset="0"/>
                <a:cs typeface="Arial" charset="0"/>
              </a:rPr>
              <a:t>Frege</a:t>
            </a:r>
            <a:r>
              <a:rPr lang="en-US" sz="1900" dirty="0" smtClean="0">
                <a:latin typeface="Arial" charset="0"/>
                <a:cs typeface="Arial" charset="0"/>
              </a:rPr>
              <a:t>, 1879)</a:t>
            </a:r>
          </a:p>
          <a:p>
            <a:pPr>
              <a:lnSpc>
                <a:spcPct val="80000"/>
              </a:lnSpc>
            </a:pPr>
            <a:r>
              <a:rPr lang="en-US" sz="2200" dirty="0" smtClean="0">
                <a:latin typeface="Arial" charset="0"/>
                <a:cs typeface="Arial" charset="0"/>
              </a:rPr>
              <a:t>Semi-decidable logic</a:t>
            </a:r>
          </a:p>
          <a:p>
            <a:pPr lvl="1">
              <a:lnSpc>
                <a:spcPct val="80000"/>
              </a:lnSpc>
            </a:pPr>
            <a:r>
              <a:rPr lang="en-US" sz="1900" dirty="0" smtClean="0">
                <a:latin typeface="Arial" charset="0"/>
                <a:cs typeface="Arial" charset="0"/>
              </a:rPr>
              <a:t>Enumerate all true sentences</a:t>
            </a:r>
          </a:p>
          <a:p>
            <a:pPr lvl="1">
              <a:lnSpc>
                <a:spcPct val="80000"/>
              </a:lnSpc>
            </a:pPr>
            <a:r>
              <a:rPr lang="en-US" sz="1900" dirty="0" smtClean="0">
                <a:latin typeface="Arial" charset="0"/>
                <a:cs typeface="Arial" charset="0"/>
              </a:rPr>
              <a:t>If a sentence is false, the algorithm might not terminate</a:t>
            </a:r>
          </a:p>
          <a:p>
            <a:pPr>
              <a:lnSpc>
                <a:spcPct val="80000"/>
              </a:lnSpc>
            </a:pPr>
            <a:r>
              <a:rPr lang="en-US" sz="2200" dirty="0" smtClean="0">
                <a:latin typeface="Arial" charset="0"/>
                <a:cs typeface="Arial" charset="0"/>
              </a:rPr>
              <a:t>FOL is the basis for</a:t>
            </a:r>
          </a:p>
          <a:p>
            <a:pPr lvl="1">
              <a:lnSpc>
                <a:spcPct val="80000"/>
              </a:lnSpc>
            </a:pPr>
            <a:r>
              <a:rPr lang="nn-NO" sz="1900" dirty="0" smtClean="0">
                <a:latin typeface="Arial" charset="0"/>
                <a:cs typeface="Arial" charset="0"/>
              </a:rPr>
              <a:t>Logic Programming: Horn Logic</a:t>
            </a:r>
          </a:p>
          <a:p>
            <a:pPr lvl="1">
              <a:lnSpc>
                <a:spcPct val="80000"/>
              </a:lnSpc>
            </a:pPr>
            <a:r>
              <a:rPr lang="fr-FR" sz="1900" dirty="0" smtClean="0">
                <a:latin typeface="Arial" charset="0"/>
                <a:cs typeface="Arial" charset="0"/>
              </a:rPr>
              <a:t>Description </a:t>
            </a:r>
            <a:r>
              <a:rPr lang="fr-FR" sz="1900" dirty="0" err="1" smtClean="0">
                <a:latin typeface="Arial" charset="0"/>
                <a:cs typeface="Arial" charset="0"/>
              </a:rPr>
              <a:t>Logics</a:t>
            </a:r>
            <a:r>
              <a:rPr lang="fr-FR" sz="1900" dirty="0" smtClean="0">
                <a:latin typeface="Arial" charset="0"/>
                <a:cs typeface="Arial" charset="0"/>
              </a:rPr>
              <a:t>: 2-variable fragment</a:t>
            </a:r>
          </a:p>
          <a:p>
            <a:pPr>
              <a:lnSpc>
                <a:spcPct val="80000"/>
              </a:lnSpc>
            </a:pPr>
            <a:r>
              <a:rPr lang="en-US" sz="2200" dirty="0" smtClean="0">
                <a:latin typeface="Arial" charset="0"/>
                <a:cs typeface="Arial" charset="0"/>
              </a:rPr>
              <a:t>A logic to describe and reason about objects, functions and relations</a:t>
            </a:r>
          </a:p>
          <a:p>
            <a:pPr lvl="1">
              <a:lnSpc>
                <a:spcPct val="80000"/>
              </a:lnSpc>
            </a:pPr>
            <a:r>
              <a:rPr lang="en-US" sz="1900" dirty="0" smtClean="0">
                <a:latin typeface="Arial" charset="0"/>
                <a:cs typeface="Arial" charset="0"/>
              </a:rPr>
              <a:t>Objects are “things” in the world: persons, cars, etc.</a:t>
            </a:r>
          </a:p>
          <a:p>
            <a:pPr lvl="1">
              <a:lnSpc>
                <a:spcPct val="80000"/>
              </a:lnSpc>
            </a:pPr>
            <a:r>
              <a:rPr lang="en-US" sz="1900" dirty="0" smtClean="0">
                <a:latin typeface="Arial" charset="0"/>
                <a:cs typeface="Arial" charset="0"/>
              </a:rPr>
              <a:t>Functions take a number of objects as argument and “return” an object, depending on the arguments: addition, father-of, etc.</a:t>
            </a:r>
          </a:p>
          <a:p>
            <a:pPr lvl="1">
              <a:lnSpc>
                <a:spcPct val="80000"/>
              </a:lnSpc>
            </a:pPr>
            <a:r>
              <a:rPr lang="en-US" sz="1900" dirty="0" smtClean="0">
                <a:latin typeface="Arial" charset="0"/>
                <a:cs typeface="Arial" charset="0"/>
              </a:rPr>
              <a:t>Relations hold between objects: distance, marriage, etc.</a:t>
            </a:r>
          </a:p>
          <a:p>
            <a:pPr lvl="1">
              <a:lnSpc>
                <a:spcPct val="80000"/>
              </a:lnSpc>
            </a:pPr>
            <a:r>
              <a:rPr lang="en-US" sz="1900" dirty="0" smtClean="0">
                <a:latin typeface="Arial" charset="0"/>
                <a:cs typeface="Arial" charset="0"/>
              </a:rPr>
              <a:t>Often, a function can also be modeled as a relation</a:t>
            </a:r>
          </a:p>
          <a:p>
            <a:pPr>
              <a:lnSpc>
                <a:spcPct val="80000"/>
              </a:lnSpc>
            </a:pPr>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5987008" cy="457200"/>
          </a:xfrm>
        </p:spPr>
        <p:txBody>
          <a:bodyPr/>
          <a:lstStyle/>
          <a:p>
            <a:r>
              <a:rPr lang="en-US" dirty="0" smtClean="0">
                <a:latin typeface="Arial" charset="0"/>
                <a:cs typeface="Arial" charset="0"/>
              </a:rPr>
              <a:t>Limited Expressiveness of Propositional Logic</a:t>
            </a:r>
          </a:p>
        </p:txBody>
      </p:sp>
      <p:sp>
        <p:nvSpPr>
          <p:cNvPr id="27651" name="Content Placeholder 2"/>
          <p:cNvSpPr>
            <a:spLocks noGrp="1"/>
          </p:cNvSpPr>
          <p:nvPr>
            <p:ph idx="1"/>
          </p:nvPr>
        </p:nvSpPr>
        <p:spPr/>
        <p:txBody>
          <a:bodyPr/>
          <a:lstStyle/>
          <a:p>
            <a:r>
              <a:rPr lang="en-US" sz="2000" dirty="0" smtClean="0">
                <a:latin typeface="Arial" charset="0"/>
                <a:ea typeface="ヒラギノ角ゴ Pro W3" charset="-128"/>
                <a:cs typeface="Arial" charset="0"/>
              </a:rPr>
              <a:t>Propositional logic deals only with truth-functional validity: any assignment of truth-values to the variables of the argument should make either the conclusion true or at least one of the premises false.</a:t>
            </a:r>
          </a:p>
          <a:p>
            <a:pPr lvl="1"/>
            <a:r>
              <a:rPr lang="en-US" sz="1800" dirty="0" smtClean="0">
                <a:latin typeface="Arial" charset="0"/>
                <a:ea typeface="ヒラギノ角ゴ Pro W3" charset="-128"/>
                <a:cs typeface="Arial" charset="0"/>
              </a:rPr>
              <a:t>All humans are mortal</a:t>
            </a:r>
          </a:p>
          <a:p>
            <a:pPr lvl="1"/>
            <a:r>
              <a:rPr lang="en-US" sz="1800" dirty="0" smtClean="0">
                <a:latin typeface="Arial" charset="0"/>
                <a:ea typeface="ヒラギノ角ゴ Pro W3" charset="-128"/>
                <a:cs typeface="Arial" charset="0"/>
              </a:rPr>
              <a:t>Socrates is a human</a:t>
            </a:r>
          </a:p>
          <a:p>
            <a:pPr lvl="1"/>
            <a:r>
              <a:rPr lang="en-US" sz="1800" dirty="0" smtClean="0">
                <a:latin typeface="Arial" charset="0"/>
                <a:ea typeface="ヒラギノ角ゴ Pro W3" charset="-128"/>
                <a:cs typeface="Arial" charset="0"/>
              </a:rPr>
              <a:t>Therefore, Socrates is morta</a:t>
            </a:r>
            <a:r>
              <a:rPr lang="en-US" sz="1600" dirty="0" smtClean="0">
                <a:latin typeface="Arial" charset="0"/>
                <a:ea typeface="ヒラギノ角ゴ Pro W3" charset="-128"/>
                <a:cs typeface="Arial" charset="0"/>
              </a:rPr>
              <a:t>l</a:t>
            </a:r>
          </a:p>
          <a:p>
            <a:endParaRPr lang="en-US" sz="2000" dirty="0" smtClean="0">
              <a:latin typeface="Arial" charset="0"/>
              <a:ea typeface="ヒラギノ角ゴ Pro W3" charset="-128"/>
              <a:cs typeface="Arial" charset="0"/>
            </a:endParaRPr>
          </a:p>
          <a:p>
            <a:r>
              <a:rPr lang="en-US" sz="2000" dirty="0">
                <a:latin typeface="Arial" charset="0"/>
                <a:ea typeface="ヒラギノ角ゴ Pro W3" charset="-128"/>
                <a:cs typeface="Arial" charset="0"/>
              </a:rPr>
              <a:t>W</a:t>
            </a:r>
            <a:r>
              <a:rPr lang="en-US" sz="2000" dirty="0" smtClean="0">
                <a:latin typeface="Arial" charset="0"/>
                <a:ea typeface="ヒラギノ角ゴ Pro W3" charset="-128"/>
                <a:cs typeface="Arial" charset="0"/>
              </a:rPr>
              <a:t>hich upon translation into propositional logic yields:</a:t>
            </a:r>
          </a:p>
          <a:p>
            <a:pPr lvl="1"/>
            <a:r>
              <a:rPr lang="en-US" sz="1800" dirty="0" smtClean="0">
                <a:latin typeface="Arial" charset="0"/>
                <a:ea typeface="ヒラギノ角ゴ Pro W3" charset="-128"/>
                <a:cs typeface="Arial" charset="0"/>
              </a:rPr>
              <a:t>A</a:t>
            </a:r>
          </a:p>
          <a:p>
            <a:pPr lvl="1"/>
            <a:r>
              <a:rPr lang="en-US" sz="1800" dirty="0" smtClean="0">
                <a:latin typeface="Arial" charset="0"/>
                <a:ea typeface="ヒラギノ角ゴ Pro W3" charset="-128"/>
                <a:cs typeface="Arial" charset="0"/>
              </a:rPr>
              <a:t>B</a:t>
            </a:r>
          </a:p>
          <a:p>
            <a:pPr lvl="1"/>
            <a:r>
              <a:rPr lang="en-US" sz="1800" dirty="0" smtClean="0">
                <a:latin typeface="Arial" charset="0"/>
                <a:ea typeface="ヒラギノ角ゴ Pro W3" charset="-128"/>
                <a:cs typeface="Arial" charset="0"/>
              </a:rPr>
              <a:t>Therefore 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latin typeface="Arial" charset="0"/>
                <a:cs typeface="Arial" charset="0"/>
              </a:rPr>
              <a:t>First Order Logic in Short</a:t>
            </a:r>
          </a:p>
        </p:txBody>
      </p:sp>
      <mc:AlternateContent xmlns:mc="http://schemas.openxmlformats.org/markup-compatibility/2006">
        <mc:Choice xmlns:a14="http://schemas.microsoft.com/office/drawing/2010/main" Requires="a14">
          <p:sp>
            <p:nvSpPr>
              <p:cNvPr id="28675" name="Content Placeholder 2"/>
              <p:cNvSpPr>
                <a:spLocks noGrp="1"/>
              </p:cNvSpPr>
              <p:nvPr>
                <p:ph idx="1"/>
              </p:nvPr>
            </p:nvSpPr>
            <p:spPr>
              <a:xfrm>
                <a:off x="467544" y="1340768"/>
                <a:ext cx="8229600" cy="5112568"/>
              </a:xfrm>
            </p:spPr>
            <p:txBody>
              <a:bodyPr/>
              <a:lstStyle/>
              <a:p>
                <a:r>
                  <a:rPr lang="en-US" sz="2000" dirty="0" smtClean="0">
                    <a:latin typeface="Arial" charset="0"/>
                    <a:ea typeface="ヒラギノ角ゴ Pro W3" charset="-128"/>
                    <a:cs typeface="Arial" charset="0"/>
                  </a:rPr>
                  <a:t>According to propositional logic, this translation is invalid.</a:t>
                </a: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Propositional logic validates arguments according to their structure, and nothing in the structure of this translated argument (C follows from A and B, for arbitrary A, B, C) suggests that it is valid.</a:t>
                </a:r>
                <a:endParaRPr lang="en-US" sz="2400" dirty="0" smtClean="0">
                  <a:latin typeface="Arial" charset="0"/>
                  <a:ea typeface="ヒラギノ角ゴ Pro W3" charset="-128"/>
                  <a:cs typeface="Arial" charset="0"/>
                </a:endParaRP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Expressiveness of First Order Logic satisfies such needs</a:t>
                </a:r>
                <a:r>
                  <a:rPr lang="en-US" sz="2000" dirty="0" smtClean="0">
                    <a:latin typeface="Arial" charset="0"/>
                    <a:ea typeface="ヒラギノ角ゴ Pro W3" charset="-128"/>
                    <a:cs typeface="Arial" charset="0"/>
                  </a:rPr>
                  <a:t>!</a:t>
                </a:r>
                <a:br>
                  <a:rPr lang="en-US" sz="2000" dirty="0" smtClean="0">
                    <a:latin typeface="Arial" charset="0"/>
                    <a:ea typeface="ヒラギノ角ゴ Pro W3" charset="-128"/>
                    <a:cs typeface="Arial" charset="0"/>
                  </a:rPr>
                </a:br>
                <a:endParaRPr lang="en-US" sz="2000" dirty="0" smtClean="0">
                  <a:latin typeface="Arial" charset="0"/>
                  <a:ea typeface="ヒラギノ角ゴ Pro W3" charset="-128"/>
                  <a:cs typeface="Arial"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2000" i="1" smtClean="0">
                              <a:latin typeface="Cambria Math"/>
                              <a:ea typeface="ヒラギノ角ゴ Pro W3" charset="-128"/>
                              <a:cs typeface="Arial" charset="0"/>
                            </a:rPr>
                          </m:ctrlPr>
                        </m:fPr>
                        <m:num>
                          <m:r>
                            <a:rPr lang="en-NZ" sz="2000" b="0" i="1" smtClean="0">
                              <a:latin typeface="Cambria Math"/>
                              <a:ea typeface="ヒラギノ角ゴ Pro W3" charset="-128"/>
                              <a:cs typeface="Arial" charset="0"/>
                            </a:rPr>
                            <m:t>𝐻</m:t>
                          </m:r>
                          <m:d>
                            <m:dPr>
                              <m:ctrlPr>
                                <a:rPr lang="en-NZ" sz="2000" b="0" i="1" smtClean="0">
                                  <a:latin typeface="Cambria Math"/>
                                  <a:ea typeface="ヒラギノ角ゴ Pro W3" charset="-128"/>
                                  <a:cs typeface="Arial" charset="0"/>
                                </a:rPr>
                              </m:ctrlPr>
                            </m:dPr>
                            <m:e>
                              <m:r>
                                <a:rPr lang="en-NZ" sz="2000" b="0" i="1" smtClean="0">
                                  <a:latin typeface="Cambria Math"/>
                                  <a:ea typeface="ヒラギノ角ゴ Pro W3" charset="-128"/>
                                  <a:cs typeface="Arial" charset="0"/>
                                </a:rPr>
                                <m:t>𝑠</m:t>
                              </m:r>
                            </m:e>
                          </m:d>
                          <m:r>
                            <a:rPr lang="en-NZ" sz="2000" b="0" i="1" smtClean="0">
                              <a:latin typeface="Cambria Math"/>
                              <a:ea typeface="ヒラギノ角ゴ Pro W3" charset="-128"/>
                              <a:cs typeface="Arial" charset="0"/>
                            </a:rPr>
                            <m:t>,</m:t>
                          </m:r>
                          <m:r>
                            <a:rPr lang="en-NZ" sz="2000" b="0" i="1" smtClean="0">
                              <a:latin typeface="Cambria Math"/>
                              <a:ea typeface="Cambria Math"/>
                              <a:cs typeface="Arial" charset="0"/>
                            </a:rPr>
                            <m:t>∀</m:t>
                          </m:r>
                          <m:r>
                            <a:rPr lang="en-NZ" sz="2000" b="0" i="1" smtClean="0">
                              <a:latin typeface="Cambria Math"/>
                              <a:ea typeface="Cambria Math"/>
                              <a:cs typeface="Arial" charset="0"/>
                            </a:rPr>
                            <m:t>𝑥</m:t>
                          </m:r>
                          <m:r>
                            <a:rPr lang="en-NZ" sz="2000" b="0" i="1" smtClean="0">
                              <a:latin typeface="Cambria Math"/>
                              <a:ea typeface="Cambria Math"/>
                              <a:cs typeface="Arial" charset="0"/>
                            </a:rPr>
                            <m:t>(</m:t>
                          </m:r>
                          <m:r>
                            <a:rPr lang="en-NZ" sz="2000" b="0" i="1" smtClean="0">
                              <a:latin typeface="Cambria Math"/>
                              <a:ea typeface="Cambria Math"/>
                              <a:cs typeface="Arial" charset="0"/>
                            </a:rPr>
                            <m:t>𝐻</m:t>
                          </m:r>
                          <m:r>
                            <a:rPr lang="en-NZ" sz="2000" b="0" i="1" smtClean="0">
                              <a:latin typeface="Cambria Math"/>
                              <a:ea typeface="Cambria Math"/>
                              <a:cs typeface="Arial" charset="0"/>
                            </a:rPr>
                            <m:t>(</m:t>
                          </m:r>
                          <m:r>
                            <a:rPr lang="en-NZ" sz="2000" b="0" i="1" smtClean="0">
                              <a:latin typeface="Cambria Math"/>
                              <a:ea typeface="Cambria Math"/>
                              <a:cs typeface="Arial" charset="0"/>
                            </a:rPr>
                            <m:t>𝑥</m:t>
                          </m:r>
                          <m:r>
                            <a:rPr lang="en-NZ" sz="2000" b="0" i="1" smtClean="0">
                              <a:latin typeface="Cambria Math"/>
                              <a:ea typeface="Cambria Math"/>
                              <a:cs typeface="Arial" charset="0"/>
                            </a:rPr>
                            <m:t>)→</m:t>
                          </m:r>
                          <m:r>
                            <a:rPr lang="en-NZ" sz="2000" b="0" i="1" smtClean="0">
                              <a:latin typeface="Cambria Math"/>
                              <a:ea typeface="Cambria Math"/>
                              <a:cs typeface="Arial" charset="0"/>
                            </a:rPr>
                            <m:t>𝑚</m:t>
                          </m:r>
                          <m:r>
                            <a:rPr lang="en-NZ" sz="2000" b="0" i="1" smtClean="0">
                              <a:latin typeface="Cambria Math"/>
                              <a:ea typeface="Cambria Math"/>
                              <a:cs typeface="Arial" charset="0"/>
                            </a:rPr>
                            <m:t>(</m:t>
                          </m:r>
                          <m:r>
                            <a:rPr lang="en-NZ" sz="2000" b="0" i="1" smtClean="0">
                              <a:latin typeface="Cambria Math"/>
                              <a:ea typeface="Cambria Math"/>
                              <a:cs typeface="Arial" charset="0"/>
                            </a:rPr>
                            <m:t>𝑥</m:t>
                          </m:r>
                          <m:r>
                            <a:rPr lang="en-NZ" sz="2000" b="0" i="1" smtClean="0">
                              <a:latin typeface="Cambria Math"/>
                              <a:ea typeface="Cambria Math"/>
                              <a:cs typeface="Arial" charset="0"/>
                            </a:rPr>
                            <m:t>))</m:t>
                          </m:r>
                        </m:num>
                        <m:den>
                          <m:r>
                            <a:rPr lang="en-NZ" sz="2000" b="0" i="1" smtClean="0">
                              <a:latin typeface="Cambria Math"/>
                              <a:ea typeface="ヒラギノ角ゴ Pro W3" charset="-128"/>
                              <a:cs typeface="Arial" charset="0"/>
                            </a:rPr>
                            <m:t>𝑚</m:t>
                          </m:r>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𝑠</m:t>
                          </m:r>
                          <m:r>
                            <a:rPr lang="en-NZ" sz="2000" b="0" i="1" smtClean="0">
                              <a:latin typeface="Cambria Math"/>
                              <a:ea typeface="ヒラギノ角ゴ Pro W3" charset="-128"/>
                              <a:cs typeface="Arial" charset="0"/>
                            </a:rPr>
                            <m:t>)</m:t>
                          </m:r>
                        </m:den>
                      </m:f>
                    </m:oMath>
                  </m:oMathPara>
                </a14:m>
                <a:endParaRPr lang="en-US" sz="2000" dirty="0" smtClean="0">
                  <a:latin typeface="Arial" charset="0"/>
                  <a:ea typeface="ヒラギノ角ゴ Pro W3" charset="-128"/>
                  <a:cs typeface="Arial" charset="0"/>
                </a:endParaRP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Is this enough to apply such logic on the Web? </a:t>
                </a:r>
                <a:br>
                  <a:rPr lang="en-US" sz="2000" dirty="0" smtClean="0">
                    <a:latin typeface="Arial" charset="0"/>
                    <a:ea typeface="ヒラギノ角ゴ Pro W3" charset="-128"/>
                    <a:cs typeface="Arial" charset="0"/>
                  </a:rPr>
                </a:br>
                <a:r>
                  <a:rPr lang="en-US" sz="2000" dirty="0" smtClean="0">
                    <a:latin typeface="Arial" charset="0"/>
                    <a:ea typeface="ヒラギノ角ゴ Pro W3" charset="-128"/>
                    <a:cs typeface="Arial" charset="0"/>
                  </a:rPr>
                  <a:t>	</a:t>
                </a:r>
              </a:p>
              <a:p>
                <a:r>
                  <a:rPr lang="en-US" sz="2000" dirty="0" smtClean="0">
                    <a:latin typeface="Arial" charset="0"/>
                    <a:ea typeface="ヒラギノ角ゴ Pro W3" charset="-128"/>
                    <a:cs typeface="Arial" charset="0"/>
                  </a:rPr>
                  <a:t>Unfortunately no… Entailment of FOL sentences is </a:t>
                </a:r>
                <a:r>
                  <a:rPr lang="en-US" sz="2000" dirty="0" err="1" smtClean="0">
                    <a:latin typeface="Arial" charset="0"/>
                    <a:ea typeface="ヒラギノ角ゴ Pro W3" charset="-128"/>
                    <a:cs typeface="Arial" charset="0"/>
                  </a:rPr>
                  <a:t>undecidable</a:t>
                </a:r>
                <a:r>
                  <a:rPr lang="en-US" sz="2000" dirty="0" smtClean="0">
                    <a:latin typeface="Arial" charset="0"/>
                    <a:ea typeface="ヒラギノ角ゴ Pro W3" charset="-128"/>
                    <a:cs typeface="Arial" charset="0"/>
                  </a:rPr>
                  <a:t>.</a:t>
                </a:r>
              </a:p>
              <a:p>
                <a:endParaRPr lang="en-US" sz="1800" dirty="0" smtClean="0">
                  <a:latin typeface="Arial" charset="0"/>
                  <a:ea typeface="ヒラギノ角ゴ Pro W3" charset="-128"/>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mc:Choice>
        <mc:Fallback>
          <p:sp>
            <p:nvSpPr>
              <p:cNvPr id="28675" name="Content Placeholder 2"/>
              <p:cNvSpPr>
                <a:spLocks noGrp="1" noRot="1" noChangeAspect="1" noMove="1" noResize="1" noEditPoints="1" noAdjustHandles="1" noChangeArrowheads="1" noChangeShapeType="1" noTextEdit="1"/>
              </p:cNvSpPr>
              <p:nvPr>
                <p:ph idx="1"/>
              </p:nvPr>
            </p:nvSpPr>
            <p:spPr>
              <a:xfrm>
                <a:off x="467544" y="1340768"/>
                <a:ext cx="8229600" cy="5112568"/>
              </a:xfrm>
              <a:blipFill rotWithShape="1">
                <a:blip r:embed="rId2"/>
                <a:stretch>
                  <a:fillRect l="-667" t="-477"/>
                </a:stretch>
              </a:blipFill>
            </p:spPr>
            <p:txBody>
              <a:bodyPr/>
              <a:lstStyle/>
              <a:p>
                <a:r>
                  <a:rPr lang="en-NZ">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Arial" charset="0"/>
                <a:cs typeface="Arial" charset="0"/>
              </a:rPr>
              <a:t>Why cannot we use FOL in the SW?</a:t>
            </a:r>
          </a:p>
        </p:txBody>
      </p:sp>
      <p:sp>
        <p:nvSpPr>
          <p:cNvPr id="29699" name="Content Placeholder 2"/>
          <p:cNvSpPr>
            <a:spLocks noGrp="1"/>
          </p:cNvSpPr>
          <p:nvPr>
            <p:ph idx="1"/>
          </p:nvPr>
        </p:nvSpPr>
        <p:spPr/>
        <p:txBody>
          <a:bodyPr/>
          <a:lstStyle/>
          <a:p>
            <a:r>
              <a:rPr lang="en-US" sz="2000" dirty="0" smtClean="0">
                <a:latin typeface="Arial" charset="0"/>
                <a:cs typeface="Arial" charset="0"/>
              </a:rPr>
              <a:t>FOL is </a:t>
            </a:r>
            <a:r>
              <a:rPr lang="en-US" sz="2000" dirty="0" err="1" smtClean="0">
                <a:latin typeface="Arial" charset="0"/>
                <a:cs typeface="Arial" charset="0"/>
              </a:rPr>
              <a:t>undecidable</a:t>
            </a:r>
            <a:endParaRPr lang="en-US" sz="2000" dirty="0" smtClean="0">
              <a:latin typeface="Arial" charset="0"/>
              <a:cs typeface="Arial" charset="0"/>
            </a:endParaRPr>
          </a:p>
          <a:p>
            <a:endParaRPr lang="en-US" sz="2000" dirty="0" smtClean="0">
              <a:latin typeface="Arial" charset="0"/>
              <a:cs typeface="Arial" charset="0"/>
            </a:endParaRPr>
          </a:p>
          <a:p>
            <a:r>
              <a:rPr lang="en-US" sz="2000" dirty="0" smtClean="0">
                <a:latin typeface="Arial" charset="0"/>
                <a:cs typeface="Arial" charset="0"/>
              </a:rPr>
              <a:t>Reasoning is hard, e.g., Model Checking is </a:t>
            </a:r>
            <a:r>
              <a:rPr lang="en-US" sz="2000" i="1" dirty="0" smtClean="0">
                <a:latin typeface="Arial" charset="0"/>
                <a:cs typeface="Arial" charset="0"/>
              </a:rPr>
              <a:t>PSPACE</a:t>
            </a:r>
            <a:r>
              <a:rPr lang="en-US" sz="2000" dirty="0" smtClean="0">
                <a:latin typeface="Arial" charset="0"/>
                <a:cs typeface="Arial" charset="0"/>
              </a:rPr>
              <a:t>-complete</a:t>
            </a:r>
            <a:endParaRPr lang="en-US" sz="2000" dirty="0" smtClean="0">
              <a:latin typeface="Arial" charset="0"/>
              <a:ea typeface="ヒラギノ角ゴ Pro W3" charset="-128"/>
              <a:cs typeface="Arial" charset="0"/>
            </a:endParaRP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Can we maintain some of the advantages of FOL and achieve decidability, without stepping back to propositional logic limitations?</a:t>
            </a: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There are many logic families originated from FOL trying to deal with such problems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Arial" charset="0"/>
                <a:cs typeface="Arial" charset="0"/>
              </a:rPr>
              <a:t>Horn Logic 1/3</a:t>
            </a:r>
          </a:p>
        </p:txBody>
      </p:sp>
      <p:sp>
        <p:nvSpPr>
          <p:cNvPr id="31747" name="Content Placeholder 2"/>
          <p:cNvSpPr>
            <a:spLocks noGrp="1"/>
          </p:cNvSpPr>
          <p:nvPr>
            <p:ph idx="1"/>
          </p:nvPr>
        </p:nvSpPr>
        <p:spPr/>
        <p:txBody>
          <a:bodyPr/>
          <a:lstStyle/>
          <a:p>
            <a:r>
              <a:rPr lang="en-US" sz="2000" dirty="0" smtClean="0">
                <a:latin typeface="Arial" charset="0"/>
                <a:cs typeface="Arial" charset="0"/>
              </a:rPr>
              <a:t>Simpler knowledge representation</a:t>
            </a:r>
          </a:p>
          <a:p>
            <a:pPr lvl="1"/>
            <a:r>
              <a:rPr lang="en-US" sz="1800" dirty="0" smtClean="0">
                <a:latin typeface="Arial" charset="0"/>
                <a:cs typeface="Arial" charset="0"/>
              </a:rPr>
              <a:t>“if ... then ...” rules</a:t>
            </a:r>
          </a:p>
          <a:p>
            <a:endParaRPr lang="en-US" sz="2000" dirty="0" smtClean="0">
              <a:latin typeface="Arial" charset="0"/>
              <a:cs typeface="Arial" charset="0"/>
            </a:endParaRPr>
          </a:p>
          <a:p>
            <a:r>
              <a:rPr lang="en-US" sz="2000" dirty="0" smtClean="0">
                <a:latin typeface="Arial" charset="0"/>
                <a:cs typeface="Arial" charset="0"/>
              </a:rPr>
              <a:t>Efficient reasoning algorithms, e.g.</a:t>
            </a:r>
          </a:p>
          <a:p>
            <a:pPr lvl="1"/>
            <a:r>
              <a:rPr lang="en-US" sz="1800" dirty="0" smtClean="0">
                <a:latin typeface="Arial" charset="0"/>
                <a:cs typeface="Arial" charset="0"/>
              </a:rPr>
              <a:t>Forward chaining</a:t>
            </a:r>
          </a:p>
          <a:p>
            <a:pPr lvl="1"/>
            <a:r>
              <a:rPr lang="en-US" sz="1800" dirty="0" smtClean="0">
                <a:latin typeface="Arial" charset="0"/>
                <a:cs typeface="Arial" charset="0"/>
              </a:rPr>
              <a:t>Backward chaining</a:t>
            </a:r>
          </a:p>
          <a:p>
            <a:pPr lvl="1"/>
            <a:r>
              <a:rPr lang="en-US" sz="1800" dirty="0" smtClean="0">
                <a:latin typeface="Arial" charset="0"/>
                <a:cs typeface="Arial" charset="0"/>
              </a:rPr>
              <a:t>SLDNF resolution</a:t>
            </a:r>
          </a:p>
          <a:p>
            <a:endParaRPr lang="en-US" sz="2000" dirty="0" smtClean="0">
              <a:latin typeface="Arial" charset="0"/>
              <a:cs typeface="Arial" charset="0"/>
            </a:endParaRPr>
          </a:p>
          <a:p>
            <a:r>
              <a:rPr lang="en-US" sz="2000" dirty="0" smtClean="0">
                <a:latin typeface="Arial" charset="0"/>
                <a:cs typeface="Arial" charset="0"/>
              </a:rPr>
              <a:t>Basis for Logic Programming and Deductive Databases</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Arial" charset="0"/>
                <a:cs typeface="Arial" charset="0"/>
              </a:rPr>
              <a:t>Horn Logic 2/3</a:t>
            </a:r>
          </a:p>
        </p:txBody>
      </p:sp>
      <mc:AlternateContent xmlns:mc="http://schemas.openxmlformats.org/markup-compatibility/2006" xmlns:a14="http://schemas.microsoft.com/office/drawing/2010/main">
        <mc:Choice Requires="a14">
          <p:sp>
            <p:nvSpPr>
              <p:cNvPr id="33795" name="Content Placeholder 2"/>
              <p:cNvSpPr>
                <a:spLocks noGrp="1"/>
              </p:cNvSpPr>
              <p:nvPr>
                <p:ph idx="1"/>
              </p:nvPr>
            </p:nvSpPr>
            <p:spPr/>
            <p:txBody>
              <a:bodyPr/>
              <a:lstStyle/>
              <a:p>
                <a:r>
                  <a:rPr lang="en-US" dirty="0" smtClean="0">
                    <a:latin typeface="Arial" charset="0"/>
                    <a:cs typeface="Arial" charset="0"/>
                  </a:rPr>
                  <a:t>A Horn formula is a disjunction of literals with one positive literal, with all variables universally quantified:</a:t>
                </a:r>
              </a:p>
              <a:p>
                <a:pPr lvl="1"/>
                <a:r>
                  <a:rPr lang="pt-BR" sz="1800" dirty="0" smtClean="0">
                    <a:latin typeface="Arial" charset="0"/>
                    <a:cs typeface="Arial" charset="0"/>
                  </a:rPr>
                  <a:t>(</a:t>
                </a:r>
                <a:r>
                  <a:rPr lang="en-US" sz="1800" dirty="0" smtClean="0">
                    <a:latin typeface="Arial" charset="0"/>
                    <a:cs typeface="Arial" charset="0"/>
                    <a:sym typeface="Symbol" charset="2"/>
                  </a:rPr>
                  <a:t></a:t>
                </a:r>
                <a:r>
                  <a:rPr lang="pt-BR" sz="1800" dirty="0" smtClean="0">
                    <a:latin typeface="Arial" charset="0"/>
                    <a:cs typeface="Arial" charset="0"/>
                  </a:rPr>
                  <a:t>)</a:t>
                </a:r>
                <a:r>
                  <a:rPr lang="en-US" sz="1800" dirty="0" smtClean="0">
                    <a:latin typeface="Arial" charset="0"/>
                    <a:cs typeface="Arial" charset="0"/>
                    <a:sym typeface="Symbol" charset="2"/>
                  </a:rPr>
                  <a:t>  </a:t>
                </a:r>
                <a:r>
                  <a:rPr lang="pt-BR" sz="1800" i="1" dirty="0" smtClean="0">
                    <a:latin typeface="Arial" charset="0"/>
                    <a:cs typeface="Arial" charset="0"/>
                  </a:rPr>
                  <a:t>B</a:t>
                </a:r>
                <a:r>
                  <a:rPr lang="pt-BR" sz="1800" baseline="-25000" dirty="0" smtClean="0">
                    <a:latin typeface="Arial" charset="0"/>
                    <a:cs typeface="Arial" charset="0"/>
                  </a:rPr>
                  <a:t>1</a:t>
                </a:r>
                <a:r>
                  <a:rPr lang="pt-BR" sz="1800" dirty="0" smtClean="0">
                    <a:latin typeface="Arial" charset="0"/>
                    <a:cs typeface="Arial" charset="0"/>
                  </a:rPr>
                  <a:t> </a:t>
                </a:r>
                <a:r>
                  <a:rPr lang="en-US" sz="1800" dirty="0" smtClean="0">
                    <a:latin typeface="Arial" charset="0"/>
                    <a:cs typeface="Arial" charset="0"/>
                    <a:sym typeface="Symbol" charset="2"/>
                  </a:rPr>
                  <a:t></a:t>
                </a:r>
                <a:r>
                  <a:rPr lang="pt-BR" sz="1800" dirty="0" smtClean="0">
                    <a:latin typeface="Arial" charset="0"/>
                    <a:cs typeface="Arial" charset="0"/>
                  </a:rPr>
                  <a:t> ... </a:t>
                </a:r>
                <a:r>
                  <a:rPr lang="en-US" sz="1800" dirty="0" smtClean="0">
                    <a:latin typeface="Arial" charset="0"/>
                    <a:cs typeface="Arial" charset="0"/>
                    <a:sym typeface="Symbol" charset="2"/>
                  </a:rPr>
                  <a:t></a:t>
                </a:r>
                <a:r>
                  <a:rPr lang="pt-BR" sz="1800" dirty="0" smtClean="0">
                    <a:latin typeface="Arial" charset="0"/>
                    <a:cs typeface="Arial" charset="0"/>
                  </a:rPr>
                  <a:t> </a:t>
                </a:r>
                <a:r>
                  <a:rPr lang="en-US" sz="1800" dirty="0" smtClean="0">
                    <a:latin typeface="Arial" charset="0"/>
                    <a:cs typeface="Arial" charset="0"/>
                    <a:sym typeface="Symbol" charset="2"/>
                  </a:rPr>
                  <a:t> </a:t>
                </a:r>
                <a:r>
                  <a:rPr lang="pt-BR" sz="1800" dirty="0" smtClean="0">
                    <a:latin typeface="Arial" charset="0"/>
                    <a:cs typeface="Arial" charset="0"/>
                  </a:rPr>
                  <a:t>B</a:t>
                </a:r>
                <a:r>
                  <a:rPr lang="pt-BR" sz="1800" i="1" baseline="-25000" dirty="0" smtClean="0">
                    <a:latin typeface="Arial" charset="0"/>
                    <a:cs typeface="Arial" charset="0"/>
                  </a:rPr>
                  <a:t>n</a:t>
                </a:r>
                <a:r>
                  <a:rPr lang="pt-BR" sz="1800" dirty="0" smtClean="0">
                    <a:latin typeface="Arial" charset="0"/>
                    <a:cs typeface="Arial" charset="0"/>
                  </a:rPr>
                  <a:t> </a:t>
                </a:r>
                <a:r>
                  <a:rPr lang="en-US" sz="1800" dirty="0" smtClean="0">
                    <a:latin typeface="Arial" charset="0"/>
                    <a:cs typeface="Arial" charset="0"/>
                    <a:sym typeface="Symbol" charset="2"/>
                  </a:rPr>
                  <a:t> </a:t>
                </a:r>
                <a:r>
                  <a:rPr lang="pt-BR" sz="1800" i="1" dirty="0" smtClean="0">
                    <a:latin typeface="Arial" charset="0"/>
                    <a:cs typeface="Arial" charset="0"/>
                  </a:rPr>
                  <a:t>H</a:t>
                </a:r>
              </a:p>
              <a:p>
                <a:endParaRPr lang="en-US" dirty="0" smtClean="0">
                  <a:latin typeface="Arial" charset="0"/>
                  <a:cs typeface="Arial" charset="0"/>
                </a:endParaRPr>
              </a:p>
              <a:p>
                <a:r>
                  <a:rPr lang="en-US" sz="2000" dirty="0" smtClean="0">
                    <a:latin typeface="Arial" charset="0"/>
                    <a:cs typeface="Arial" charset="0"/>
                  </a:rPr>
                  <a:t>Can be written as an implication:</a:t>
                </a:r>
              </a:p>
              <a:p>
                <a:pPr lvl="1"/>
                <a:r>
                  <a:rPr lang="en-US" sz="1800" dirty="0" smtClean="0">
                    <a:latin typeface="Arial" charset="0"/>
                    <a:cs typeface="Arial" charset="0"/>
                    <a:sym typeface="Symbol" charset="2"/>
                  </a:rPr>
                  <a:t>(</a:t>
                </a:r>
                <a:r>
                  <a:rPr lang="pt-BR" sz="1800" dirty="0" smtClean="0">
                    <a:latin typeface="Arial" charset="0"/>
                    <a:cs typeface="Arial" charset="0"/>
                  </a:rPr>
                  <a:t>)</a:t>
                </a:r>
                <a:r>
                  <a:rPr lang="en-US" sz="1800" dirty="0" smtClean="0">
                    <a:latin typeface="Arial" charset="0"/>
                    <a:cs typeface="Arial" charset="0"/>
                    <a:sym typeface="Symbol" charset="2"/>
                  </a:rPr>
                  <a:t> </a:t>
                </a:r>
                <a14:m>
                  <m:oMath xmlns:m="http://schemas.openxmlformats.org/officeDocument/2006/math">
                    <m:r>
                      <a:rPr lang="en-NZ" sz="1800" b="0" i="0" dirty="0" smtClean="0">
                        <a:latin typeface="Cambria Math"/>
                        <a:cs typeface="Arial" charset="0"/>
                      </a:rPr>
                      <m:t>(</m:t>
                    </m:r>
                    <m:r>
                      <a:rPr lang="pt-BR" sz="1800" i="1" dirty="0" smtClean="0">
                        <a:latin typeface="Cambria Math"/>
                        <a:cs typeface="Arial" charset="0"/>
                      </a:rPr>
                      <m:t>𝐵</m:t>
                    </m:r>
                    <m:r>
                      <a:rPr lang="pt-BR" sz="1800" i="1" baseline="-25000" dirty="0" smtClean="0">
                        <a:latin typeface="Cambria Math"/>
                        <a:cs typeface="Arial" charset="0"/>
                      </a:rPr>
                      <m:t>1</m:t>
                    </m:r>
                    <m:r>
                      <a:rPr lang="pt-BR" sz="1800" i="1" dirty="0" smtClean="0">
                        <a:latin typeface="Cambria Math"/>
                        <a:cs typeface="Arial" charset="0"/>
                      </a:rPr>
                      <m:t> </m:t>
                    </m:r>
                    <m:r>
                      <a:rPr lang="pt-BR" sz="1800" i="1" dirty="0" smtClean="0">
                        <a:latin typeface="Cambria Math"/>
                        <a:ea typeface="Cambria Math"/>
                        <a:cs typeface="Arial" charset="0"/>
                      </a:rPr>
                      <m:t>∧</m:t>
                    </m:r>
                    <m:r>
                      <a:rPr lang="pt-BR" sz="1800" i="1" dirty="0" smtClean="0">
                        <a:latin typeface="Cambria Math"/>
                        <a:cs typeface="Arial" charset="0"/>
                      </a:rPr>
                      <m:t>… </m:t>
                    </m:r>
                    <m:r>
                      <a:rPr lang="en-US" sz="1800" i="1" dirty="0">
                        <a:latin typeface="Cambria Math"/>
                        <a:ea typeface="Cambria Math"/>
                        <a:cs typeface="Arial" charset="0"/>
                        <a:sym typeface="Symbol" charset="2"/>
                      </a:rPr>
                      <m:t>∧</m:t>
                    </m:r>
                    <m:r>
                      <a:rPr lang="pt-BR" sz="1800" i="1" dirty="0" smtClean="0">
                        <a:latin typeface="Cambria Math"/>
                        <a:cs typeface="Arial" charset="0"/>
                      </a:rPr>
                      <m:t> </m:t>
                    </m:r>
                    <m:sSub>
                      <m:sSubPr>
                        <m:ctrlPr>
                          <a:rPr lang="pt-BR" sz="1800" i="1" dirty="0" smtClean="0">
                            <a:latin typeface="Cambria Math"/>
                            <a:cs typeface="Arial" charset="0"/>
                          </a:rPr>
                        </m:ctrlPr>
                      </m:sSubPr>
                      <m:e>
                        <m:r>
                          <a:rPr lang="en-NZ" sz="1800" b="0" i="1" dirty="0" smtClean="0">
                            <a:latin typeface="Cambria Math"/>
                            <a:cs typeface="Arial" charset="0"/>
                          </a:rPr>
                          <m:t>𝐵</m:t>
                        </m:r>
                      </m:e>
                      <m:sub>
                        <m:r>
                          <a:rPr lang="en-NZ" sz="1800" b="0" i="1" dirty="0" smtClean="0">
                            <a:latin typeface="Cambria Math"/>
                            <a:cs typeface="Arial" charset="0"/>
                          </a:rPr>
                          <m:t>𝑛</m:t>
                        </m:r>
                      </m:sub>
                    </m:sSub>
                  </m:oMath>
                </a14:m>
                <a:r>
                  <a:rPr lang="pt-BR" sz="1800" dirty="0" smtClean="0">
                    <a:latin typeface="Arial" charset="0"/>
                    <a:cs typeface="Arial" charset="0"/>
                  </a:rPr>
                  <a:t>) </a:t>
                </a:r>
                <a:r>
                  <a:rPr lang="en-US" sz="1800" dirty="0" smtClean="0">
                    <a:latin typeface="Arial" charset="0"/>
                    <a:cs typeface="Arial" charset="0"/>
                    <a:sym typeface="Symbol" charset="2"/>
                  </a:rPr>
                  <a:t></a:t>
                </a:r>
                <a:r>
                  <a:rPr lang="en-US" sz="1800" dirty="0" smtClean="0">
                    <a:latin typeface="Arial" charset="0"/>
                    <a:cs typeface="Arial" charset="0"/>
                  </a:rPr>
                  <a:t> </a:t>
                </a:r>
                <a:r>
                  <a:rPr lang="pt-BR" sz="1800" i="1" dirty="0" smtClean="0">
                    <a:latin typeface="Arial" charset="0"/>
                    <a:cs typeface="Arial" charset="0"/>
                  </a:rPr>
                  <a:t>H</a:t>
                </a:r>
                <a:endParaRPr lang="en-US" sz="1800" dirty="0" smtClean="0">
                  <a:latin typeface="Arial" charset="0"/>
                  <a:cs typeface="Arial" charset="0"/>
                </a:endParaRPr>
              </a:p>
              <a:p>
                <a:endParaRPr lang="en-US" dirty="0" smtClean="0">
                  <a:latin typeface="Arial" charset="0"/>
                  <a:cs typeface="Arial" charset="0"/>
                </a:endParaRPr>
              </a:p>
              <a:p>
                <a:r>
                  <a:rPr lang="en-US" sz="2000" dirty="0" smtClean="0">
                    <a:latin typeface="Arial" charset="0"/>
                    <a:cs typeface="Arial" charset="0"/>
                  </a:rPr>
                  <a:t>Decidable reasoning</a:t>
                </a:r>
              </a:p>
              <a:p>
                <a:pPr lvl="1"/>
                <a:r>
                  <a:rPr lang="en-US" sz="1800" dirty="0" smtClean="0">
                    <a:latin typeface="Arial" charset="0"/>
                    <a:cs typeface="Arial" charset="0"/>
                  </a:rPr>
                  <a:t>without function symbols</a:t>
                </a:r>
              </a:p>
              <a:p>
                <a:pPr lvl="1"/>
                <a:r>
                  <a:rPr lang="en-US" sz="1800" dirty="0" smtClean="0">
                    <a:latin typeface="Arial" charset="0"/>
                    <a:cs typeface="Arial" charset="0"/>
                  </a:rPr>
                  <a:t>limited use of function symbols</a:t>
                </a:r>
              </a:p>
              <a:p>
                <a:pPr lvl="2"/>
                <a:r>
                  <a:rPr lang="en-US" sz="1600" dirty="0" smtClean="0">
                    <a:latin typeface="Arial" charset="0"/>
                    <a:cs typeface="Arial" charset="0"/>
                  </a:rPr>
                  <a:t>e.g., no recursion over function symbols</a:t>
                </a:r>
              </a:p>
              <a:p>
                <a:endParaRPr lang="en-US" dirty="0" smtClean="0">
                  <a:latin typeface="Arial" charset="0"/>
                  <a:cs typeface="Arial" charset="0"/>
                </a:endParaRPr>
              </a:p>
            </p:txBody>
          </p:sp>
        </mc:Choice>
        <mc:Fallback xmlns="">
          <p:sp>
            <p:nvSpPr>
              <p:cNvPr id="33795"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809" r="-1111"/>
                </a:stretch>
              </a:blipFill>
            </p:spPr>
            <p:txBody>
              <a:bodyPr/>
              <a:lstStyle/>
              <a:p>
                <a:r>
                  <a:rPr lang="en-NZ">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charset="0"/>
                <a:cs typeface="Arial" charset="0"/>
              </a:rPr>
              <a:t>Horn Logic 3/3: Algorithms</a:t>
            </a:r>
          </a:p>
        </p:txBody>
      </p:sp>
      <p:sp>
        <p:nvSpPr>
          <p:cNvPr id="35843" name="Content Placeholder 2"/>
          <p:cNvSpPr>
            <a:spLocks noGrp="1"/>
          </p:cNvSpPr>
          <p:nvPr>
            <p:ph idx="1"/>
          </p:nvPr>
        </p:nvSpPr>
        <p:spPr/>
        <p:txBody>
          <a:bodyPr/>
          <a:lstStyle/>
          <a:p>
            <a:r>
              <a:rPr lang="en-US" smtClean="0">
                <a:latin typeface="Arial" charset="0"/>
                <a:ea typeface="ヒラギノ角ゴ Pro W3" charset="-128"/>
                <a:cs typeface="Arial" charset="0"/>
              </a:rPr>
              <a:t>Forward chaining: An inference engine using forward chaining searches the inference rules until it finds one where the antecedent (If clause) is known to be true. When found it can conclude, or infer, the consequent (Then clause), resulting in the addition of new information to its data.</a:t>
            </a:r>
          </a:p>
          <a:p>
            <a:endParaRPr lang="en-US" smtClean="0">
              <a:latin typeface="Arial" charset="0"/>
              <a:ea typeface="ヒラギノ角ゴ Pro W3" charset="-128"/>
              <a:cs typeface="Arial" charset="0"/>
            </a:endParaRPr>
          </a:p>
          <a:p>
            <a:r>
              <a:rPr lang="en-US" smtClean="0">
                <a:latin typeface="Arial" charset="0"/>
                <a:ea typeface="ヒラギノ角ゴ Pro W3" charset="-128"/>
                <a:cs typeface="Arial" charset="0"/>
              </a:rPr>
              <a:t>Backward chaining: An inference engine using backward chaining would search the inference rules until it finds one which has a consequent (Then clause) that matches a desired goal. If the antecedent (If clause) of that rule is not known to be true, then it is added to the list of goals (in order for your goal to be confirmed you must also provide data that confirms this new rule).</a:t>
            </a:r>
          </a:p>
          <a:p>
            <a:endParaRPr lang="en-US" smtClean="0">
              <a:latin typeface="Arial" charset="0"/>
              <a:ea typeface="ヒラギノ角ゴ Pro W3" charset="-128"/>
              <a:cs typeface="Arial" charset="0"/>
            </a:endParaRPr>
          </a:p>
          <a:p>
            <a:r>
              <a:rPr lang="en-US" smtClean="0">
                <a:latin typeface="Arial" charset="0"/>
                <a:ea typeface="ヒラギノ角ゴ Pro W3" charset="-128"/>
                <a:cs typeface="Arial" charset="0"/>
              </a:rPr>
              <a:t>Selective Linear Definite clause resolution is the basic inference rule used in logic programming. SLDNF is an extension to deal with negation as failure.</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mtClean="0">
                <a:latin typeface="Arial" charset="0"/>
                <a:cs typeface="Arial" charset="0"/>
              </a:rPr>
              <a:t>Where are we?</a:t>
            </a:r>
          </a:p>
        </p:txBody>
      </p:sp>
      <p:graphicFrame>
        <p:nvGraphicFramePr>
          <p:cNvPr id="19535" name="Group 79"/>
          <p:cNvGraphicFramePr>
            <a:graphicFrameLocks noGrp="1"/>
          </p:cNvGraphicFramePr>
          <p:nvPr>
            <p:ph idx="1"/>
            <p:extLst>
              <p:ext uri="{D42A27DB-BD31-4B8C-83A1-F6EECF244321}">
                <p14:modId xmlns:p14="http://schemas.microsoft.com/office/powerpoint/2010/main" val="1566857043"/>
              </p:ext>
            </p:extLst>
          </p:nvPr>
        </p:nvGraphicFramePr>
        <p:xfrm>
          <a:off x="832048" y="2111223"/>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11317" name="Right Arrow 5"/>
          <p:cNvSpPr>
            <a:spLocks noChangeArrowheads="1"/>
          </p:cNvSpPr>
          <p:nvPr/>
        </p:nvSpPr>
        <p:spPr bwMode="auto">
          <a:xfrm>
            <a:off x="179512" y="4656559"/>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mtClean="0">
                <a:latin typeface="Arial" charset="0"/>
                <a:cs typeface="Arial" charset="0"/>
              </a:rPr>
              <a:t>Description Logics 1/2</a:t>
            </a:r>
            <a:endParaRPr lang="en-US" smtClean="0">
              <a:latin typeface="Arial" charset="0"/>
              <a:cs typeface="Arial" charset="0"/>
            </a:endParaRPr>
          </a:p>
        </p:txBody>
      </p:sp>
      <p:sp>
        <p:nvSpPr>
          <p:cNvPr id="36867" name="Rectangle 3"/>
          <p:cNvSpPr>
            <a:spLocks noGrp="1" noChangeArrowheads="1"/>
          </p:cNvSpPr>
          <p:nvPr>
            <p:ph idx="1"/>
          </p:nvPr>
        </p:nvSpPr>
        <p:spPr/>
        <p:txBody>
          <a:bodyPr/>
          <a:lstStyle/>
          <a:p>
            <a:r>
              <a:rPr lang="en-US" dirty="0" smtClean="0">
                <a:latin typeface="Arial" charset="0"/>
                <a:cs typeface="Arial" charset="0"/>
              </a:rPr>
              <a:t>A family of logic based Knowledge Representation formalisms</a:t>
            </a:r>
          </a:p>
          <a:p>
            <a:pPr lvl="1"/>
            <a:r>
              <a:rPr lang="en-US" sz="1800" dirty="0" smtClean="0">
                <a:latin typeface="Arial" charset="0"/>
                <a:cs typeface="Arial" charset="0"/>
              </a:rPr>
              <a:t>Descendants of semantic networks and KL-ONE</a:t>
            </a:r>
          </a:p>
          <a:p>
            <a:pPr lvl="1"/>
            <a:r>
              <a:rPr lang="en-US" sz="1800" dirty="0" smtClean="0">
                <a:latin typeface="Arial" charset="0"/>
                <a:cs typeface="Arial" charset="0"/>
              </a:rPr>
              <a:t>Describe domain in terms of concepts (classes), roles (properties, relationships) and individuals</a:t>
            </a:r>
          </a:p>
          <a:p>
            <a:endParaRPr lang="en-US" dirty="0" smtClean="0">
              <a:latin typeface="Arial" charset="0"/>
              <a:cs typeface="Arial" charset="0"/>
            </a:endParaRPr>
          </a:p>
          <a:p>
            <a:r>
              <a:rPr lang="en-US" dirty="0" smtClean="0">
                <a:latin typeface="Arial" charset="0"/>
                <a:cs typeface="Arial" charset="0"/>
              </a:rPr>
              <a:t>Distinguished by:</a:t>
            </a:r>
          </a:p>
          <a:p>
            <a:pPr lvl="1"/>
            <a:r>
              <a:rPr lang="en-US" sz="1800" dirty="0" smtClean="0">
                <a:latin typeface="Arial" charset="0"/>
                <a:cs typeface="Arial" charset="0"/>
              </a:rPr>
              <a:t>Formal semantics (typically model theoretic)</a:t>
            </a:r>
          </a:p>
          <a:p>
            <a:pPr lvl="2"/>
            <a:r>
              <a:rPr lang="en-US" sz="1600" dirty="0" smtClean="0">
                <a:latin typeface="Arial" charset="0"/>
                <a:cs typeface="Arial" charset="0"/>
              </a:rPr>
              <a:t>Decidable fragments of FOL (often contained in C</a:t>
            </a:r>
            <a:r>
              <a:rPr lang="en-US" sz="1600" baseline="-25000" dirty="0" smtClean="0">
                <a:latin typeface="Arial" charset="0"/>
                <a:cs typeface="Arial" charset="0"/>
              </a:rPr>
              <a:t>2</a:t>
            </a:r>
            <a:r>
              <a:rPr lang="en-US" sz="1600" dirty="0" smtClean="0">
                <a:latin typeface="Arial" charset="0"/>
                <a:cs typeface="Arial" charset="0"/>
              </a:rPr>
              <a:t>)</a:t>
            </a:r>
          </a:p>
          <a:p>
            <a:pPr lvl="2"/>
            <a:r>
              <a:rPr lang="en-US" sz="1600" dirty="0" smtClean="0">
                <a:latin typeface="Arial" charset="0"/>
                <a:cs typeface="Arial" charset="0"/>
              </a:rPr>
              <a:t>Closely related to Propositional Modal &amp; Dynamic Logics</a:t>
            </a:r>
          </a:p>
          <a:p>
            <a:pPr lvl="2"/>
            <a:r>
              <a:rPr lang="en-US" sz="1600" dirty="0" smtClean="0">
                <a:latin typeface="Arial" charset="0"/>
                <a:cs typeface="Arial" charset="0"/>
              </a:rPr>
              <a:t>Closely related to Guarded Fragment</a:t>
            </a:r>
          </a:p>
          <a:p>
            <a:pPr lvl="1"/>
            <a:r>
              <a:rPr lang="en-US" sz="1800" dirty="0" smtClean="0">
                <a:latin typeface="Arial" charset="0"/>
                <a:cs typeface="Arial" charset="0"/>
              </a:rPr>
              <a:t>Provision of inference services</a:t>
            </a:r>
          </a:p>
          <a:p>
            <a:pPr lvl="2"/>
            <a:r>
              <a:rPr lang="en-US" sz="1600" dirty="0" smtClean="0">
                <a:latin typeface="Arial" charset="0"/>
                <a:cs typeface="Arial" charset="0"/>
              </a:rPr>
              <a:t>Decision procedures for key problems (</a:t>
            </a:r>
            <a:r>
              <a:rPr lang="en-US" sz="1600" dirty="0" err="1" smtClean="0">
                <a:latin typeface="Arial" charset="0"/>
                <a:cs typeface="Arial" charset="0"/>
              </a:rPr>
              <a:t>satisfiability</a:t>
            </a:r>
            <a:r>
              <a:rPr lang="en-US" sz="1600" dirty="0" smtClean="0">
                <a:latin typeface="Arial" charset="0"/>
                <a:cs typeface="Arial" charset="0"/>
              </a:rPr>
              <a:t>, </a:t>
            </a:r>
            <a:r>
              <a:rPr lang="en-US" sz="1600" dirty="0" err="1" smtClean="0">
                <a:latin typeface="Arial" charset="0"/>
                <a:cs typeface="Arial" charset="0"/>
              </a:rPr>
              <a:t>subsumption</a:t>
            </a:r>
            <a:r>
              <a:rPr lang="en-US" sz="1600" dirty="0" smtClean="0">
                <a:latin typeface="Arial" charset="0"/>
                <a:cs typeface="Arial" charset="0"/>
              </a:rPr>
              <a:t>, </a:t>
            </a:r>
            <a:r>
              <a:rPr lang="en-US" sz="1600" dirty="0" err="1" smtClean="0">
                <a:latin typeface="Arial" charset="0"/>
                <a:cs typeface="Arial" charset="0"/>
              </a:rPr>
              <a:t>etc</a:t>
            </a:r>
            <a:r>
              <a:rPr lang="en-US" sz="1600" dirty="0" smtClean="0">
                <a:latin typeface="Arial" charset="0"/>
                <a:cs typeface="Arial" charset="0"/>
              </a:rPr>
              <a:t>)</a:t>
            </a:r>
          </a:p>
          <a:p>
            <a:pPr lvl="2"/>
            <a:r>
              <a:rPr lang="en-US" sz="1600" dirty="0" smtClean="0">
                <a:latin typeface="Arial" charset="0"/>
                <a:cs typeface="Arial" charset="0"/>
              </a:rPr>
              <a:t>Implemented systems (highly optimized)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latin typeface="Arial" charset="0"/>
                <a:cs typeface="Arial" charset="0"/>
              </a:rPr>
              <a:t>Description Logics 2/2</a:t>
            </a:r>
            <a:endParaRPr lang="en-US" smtClean="0">
              <a:latin typeface="Arial" charset="0"/>
              <a:cs typeface="Arial" charset="0"/>
            </a:endParaRPr>
          </a:p>
        </p:txBody>
      </p:sp>
      <p:sp>
        <p:nvSpPr>
          <p:cNvPr id="38915" name="Content Placeholder 2"/>
          <p:cNvSpPr>
            <a:spLocks noGrp="1"/>
          </p:cNvSpPr>
          <p:nvPr>
            <p:ph idx="1"/>
          </p:nvPr>
        </p:nvSpPr>
        <p:spPr/>
        <p:txBody>
          <a:bodyPr/>
          <a:lstStyle/>
          <a:p>
            <a:r>
              <a:rPr lang="en-US" sz="2000" dirty="0" smtClean="0">
                <a:latin typeface="Arial" charset="0"/>
                <a:cs typeface="Arial" charset="0"/>
              </a:rPr>
              <a:t>Formalization for frame-based knowledge representation</a:t>
            </a:r>
          </a:p>
          <a:p>
            <a:endParaRPr lang="en-US" sz="2000" dirty="0" smtClean="0">
              <a:latin typeface="Arial" charset="0"/>
              <a:cs typeface="Arial" charset="0"/>
            </a:endParaRPr>
          </a:p>
          <a:p>
            <a:r>
              <a:rPr lang="en-US" sz="2000" dirty="0" smtClean="0">
                <a:latin typeface="Arial" charset="0"/>
                <a:cs typeface="Arial" charset="0"/>
              </a:rPr>
              <a:t>Frame = all information about a class</a:t>
            </a:r>
          </a:p>
          <a:p>
            <a:pPr lvl="1"/>
            <a:r>
              <a:rPr lang="en-US" sz="1800" dirty="0" err="1" smtClean="0">
                <a:latin typeface="Arial" charset="0"/>
                <a:cs typeface="Arial" charset="0"/>
              </a:rPr>
              <a:t>Superclasses</a:t>
            </a:r>
            <a:endParaRPr lang="en-US" sz="1800" dirty="0" smtClean="0">
              <a:latin typeface="Arial" charset="0"/>
              <a:cs typeface="Arial" charset="0"/>
            </a:endParaRPr>
          </a:p>
          <a:p>
            <a:pPr lvl="1"/>
            <a:r>
              <a:rPr lang="en-US" sz="1800" dirty="0" smtClean="0">
                <a:latin typeface="Arial" charset="0"/>
                <a:cs typeface="Arial" charset="0"/>
              </a:rPr>
              <a:t>Property restrictions</a:t>
            </a:r>
          </a:p>
          <a:p>
            <a:endParaRPr lang="en-US" sz="2000" dirty="0" smtClean="0">
              <a:latin typeface="Arial" charset="0"/>
              <a:cs typeface="Arial" charset="0"/>
            </a:endParaRPr>
          </a:p>
          <a:p>
            <a:r>
              <a:rPr lang="en-US" sz="2000" dirty="0" smtClean="0">
                <a:latin typeface="Arial" charset="0"/>
                <a:cs typeface="Arial" charset="0"/>
              </a:rPr>
              <a:t>Description Logic Knowledge Base</a:t>
            </a:r>
          </a:p>
          <a:p>
            <a:pPr lvl="1"/>
            <a:r>
              <a:rPr lang="en-US" sz="1800" dirty="0" smtClean="0">
                <a:latin typeface="Arial" charset="0"/>
                <a:cs typeface="Arial" charset="0"/>
              </a:rPr>
              <a:t>Terminological Box (</a:t>
            </a:r>
            <a:r>
              <a:rPr lang="en-US" sz="1800" dirty="0" err="1" smtClean="0">
                <a:latin typeface="Arial" charset="0"/>
                <a:cs typeface="Arial" charset="0"/>
              </a:rPr>
              <a:t>TBox</a:t>
            </a:r>
            <a:r>
              <a:rPr lang="en-US" sz="1800" dirty="0" smtClean="0">
                <a:latin typeface="Arial" charset="0"/>
                <a:cs typeface="Arial" charset="0"/>
              </a:rPr>
              <a:t>)</a:t>
            </a:r>
          </a:p>
          <a:p>
            <a:pPr lvl="2"/>
            <a:r>
              <a:rPr lang="en-US" sz="1600" dirty="0" smtClean="0">
                <a:latin typeface="Arial" charset="0"/>
                <a:cs typeface="Arial" charset="0"/>
              </a:rPr>
              <a:t>Class definitions</a:t>
            </a:r>
          </a:p>
          <a:p>
            <a:pPr lvl="1"/>
            <a:r>
              <a:rPr lang="en-US" sz="1800" dirty="0" err="1" smtClean="0">
                <a:latin typeface="Arial" charset="0"/>
                <a:cs typeface="Arial" charset="0"/>
              </a:rPr>
              <a:t>Assertional</a:t>
            </a:r>
            <a:r>
              <a:rPr lang="en-US" sz="1800" dirty="0" smtClean="0">
                <a:latin typeface="Arial" charset="0"/>
                <a:cs typeface="Arial" charset="0"/>
              </a:rPr>
              <a:t> Box (</a:t>
            </a:r>
            <a:r>
              <a:rPr lang="en-US" sz="1800" dirty="0" err="1" smtClean="0">
                <a:latin typeface="Arial" charset="0"/>
                <a:cs typeface="Arial" charset="0"/>
              </a:rPr>
              <a:t>ABox</a:t>
            </a:r>
            <a:r>
              <a:rPr lang="en-US" sz="1800" dirty="0" smtClean="0">
                <a:latin typeface="Arial" charset="0"/>
                <a:cs typeface="Arial" charset="0"/>
              </a:rPr>
              <a:t>)</a:t>
            </a:r>
          </a:p>
          <a:p>
            <a:pPr lvl="2"/>
            <a:r>
              <a:rPr lang="en-US" sz="1600" dirty="0" smtClean="0">
                <a:latin typeface="Arial" charset="0"/>
                <a:cs typeface="Arial" charset="0"/>
              </a:rPr>
              <a:t>Concrete (instance) data</a:t>
            </a:r>
          </a:p>
          <a:p>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cap="none" smtClean="0">
                <a:latin typeface="Arial" charset="0"/>
                <a:cs typeface="Arial" charset="0"/>
              </a:rPr>
              <a:t>TECHNICAL SOLUTION</a:t>
            </a:r>
          </a:p>
        </p:txBody>
      </p:sp>
      <p:sp>
        <p:nvSpPr>
          <p:cNvPr id="40963" name="Text Placeholder 5"/>
          <p:cNvSpPr>
            <a:spLocks noGrp="1"/>
          </p:cNvSpPr>
          <p:nvPr>
            <p:ph type="body" idx="1"/>
          </p:nvPr>
        </p:nvSpPr>
        <p:spPr/>
        <p:txBody>
          <a:bodyPr/>
          <a:lstStyle/>
          <a:p>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cap="none" smtClean="0">
                <a:latin typeface="Arial" charset="0"/>
                <a:cs typeface="Arial" charset="0"/>
              </a:rPr>
              <a:t>PRINCIPLES</a:t>
            </a:r>
          </a:p>
        </p:txBody>
      </p:sp>
      <p:sp>
        <p:nvSpPr>
          <p:cNvPr id="43011" name="Text Placeholder 5"/>
          <p:cNvSpPr>
            <a:spLocks noGrp="1"/>
          </p:cNvSpPr>
          <p:nvPr>
            <p:ph type="body" idx="1"/>
          </p:nvPr>
        </p:nvSpPr>
        <p:spPr/>
        <p:txBody>
          <a:bodyPr/>
          <a:lstStyle/>
          <a:p>
            <a:r>
              <a:rPr lang="en-US" dirty="0" smtClean="0">
                <a:latin typeface="Arial" charset="0"/>
                <a:cs typeface="Arial" charset="0"/>
              </a:rPr>
              <a:t>A rule interchange format to suit all the needs!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What is the Rule Interchange Format (RIF)?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491471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charset="0"/>
                <a:cs typeface="Arial" charset="0"/>
              </a:rPr>
              <a:t>An ideal world of rule exchange</a:t>
            </a:r>
          </a:p>
        </p:txBody>
      </p:sp>
      <p:grpSp>
        <p:nvGrpSpPr>
          <p:cNvPr id="4" name="Group 40"/>
          <p:cNvGrpSpPr/>
          <p:nvPr/>
        </p:nvGrpSpPr>
        <p:grpSpPr>
          <a:xfrm>
            <a:off x="35496" y="1196752"/>
            <a:ext cx="8991600" cy="5256584"/>
            <a:chOff x="392112" y="1493837"/>
            <a:chExt cx="9525000" cy="5410200"/>
          </a:xfrm>
        </p:grpSpPr>
        <p:sp>
          <p:nvSpPr>
            <p:cNvPr id="5" name="Rectangle 4"/>
            <p:cNvSpPr/>
            <p:nvPr/>
          </p:nvSpPr>
          <p:spPr>
            <a:xfrm>
              <a:off x="4049712" y="3170237"/>
              <a:ext cx="2286000" cy="16764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n-US" dirty="0" smtClean="0"/>
                <a:t>Universal RULE exchange format and language</a:t>
              </a:r>
              <a:endParaRPr lang="en-US" dirty="0"/>
            </a:p>
          </p:txBody>
        </p:sp>
        <p:sp>
          <p:nvSpPr>
            <p:cNvPr id="6" name="Oval 5"/>
            <p:cNvSpPr/>
            <p:nvPr/>
          </p:nvSpPr>
          <p:spPr>
            <a:xfrm>
              <a:off x="1077912" y="20272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#8</a:t>
              </a:r>
            </a:p>
          </p:txBody>
        </p:sp>
        <p:sp>
          <p:nvSpPr>
            <p:cNvPr id="7" name="Oval 6"/>
            <p:cNvSpPr/>
            <p:nvPr/>
          </p:nvSpPr>
          <p:spPr>
            <a:xfrm>
              <a:off x="6945312" y="20272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#2</a:t>
              </a:r>
            </a:p>
          </p:txBody>
        </p:sp>
        <p:sp>
          <p:nvSpPr>
            <p:cNvPr id="8" name="Oval 7"/>
            <p:cNvSpPr/>
            <p:nvPr/>
          </p:nvSpPr>
          <p:spPr>
            <a:xfrm>
              <a:off x="392112" y="3683319"/>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#7</a:t>
              </a:r>
            </a:p>
          </p:txBody>
        </p:sp>
        <p:sp>
          <p:nvSpPr>
            <p:cNvPr id="9" name="Oval 8"/>
            <p:cNvSpPr/>
            <p:nvPr/>
          </p:nvSpPr>
          <p:spPr>
            <a:xfrm>
              <a:off x="1077912" y="53800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#6</a:t>
              </a:r>
            </a:p>
          </p:txBody>
        </p:sp>
        <p:sp>
          <p:nvSpPr>
            <p:cNvPr id="10" name="Oval 9"/>
            <p:cNvSpPr/>
            <p:nvPr/>
          </p:nvSpPr>
          <p:spPr>
            <a:xfrm>
              <a:off x="3973512" y="62182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#5</a:t>
              </a:r>
            </a:p>
          </p:txBody>
        </p:sp>
        <p:sp>
          <p:nvSpPr>
            <p:cNvPr id="11" name="Oval 10"/>
            <p:cNvSpPr/>
            <p:nvPr/>
          </p:nvSpPr>
          <p:spPr>
            <a:xfrm>
              <a:off x="6945312" y="53800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#4</a:t>
              </a:r>
            </a:p>
          </p:txBody>
        </p:sp>
        <p:sp>
          <p:nvSpPr>
            <p:cNvPr id="12" name="Oval 11"/>
            <p:cNvSpPr/>
            <p:nvPr/>
          </p:nvSpPr>
          <p:spPr>
            <a:xfrm>
              <a:off x="7478712" y="3657914"/>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#3</a:t>
              </a:r>
            </a:p>
          </p:txBody>
        </p:sp>
        <p:sp>
          <p:nvSpPr>
            <p:cNvPr id="13" name="Oval 12"/>
            <p:cNvSpPr/>
            <p:nvPr/>
          </p:nvSpPr>
          <p:spPr>
            <a:xfrm>
              <a:off x="3973512" y="1493837"/>
              <a:ext cx="2438400" cy="685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700" dirty="0"/>
                <a:t>Rule system #1</a:t>
              </a:r>
            </a:p>
          </p:txBody>
        </p:sp>
        <p:cxnSp>
          <p:nvCxnSpPr>
            <p:cNvPr id="14" name="Straight Arrow Connector 13"/>
            <p:cNvCxnSpPr>
              <a:stCxn id="5" idx="0"/>
              <a:endCxn id="13" idx="4"/>
            </p:cNvCxnSpPr>
            <p:nvPr/>
          </p:nvCxnSpPr>
          <p:spPr>
            <a:xfrm rot="5400000" flipH="1" flipV="1">
              <a:off x="4697412" y="2674937"/>
              <a:ext cx="990600" cy="158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7" idx="3"/>
            </p:cNvCxnSpPr>
            <p:nvPr/>
          </p:nvCxnSpPr>
          <p:spPr>
            <a:xfrm flipV="1">
              <a:off x="6335712" y="2612604"/>
              <a:ext cx="966695" cy="5576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a:endCxn id="12" idx="2"/>
            </p:cNvCxnSpPr>
            <p:nvPr/>
          </p:nvCxnSpPr>
          <p:spPr>
            <a:xfrm flipV="1">
              <a:off x="6335712" y="4000814"/>
              <a:ext cx="1143000" cy="762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1" idx="1"/>
            </p:cNvCxnSpPr>
            <p:nvPr/>
          </p:nvCxnSpPr>
          <p:spPr>
            <a:xfrm>
              <a:off x="6335712" y="4846637"/>
              <a:ext cx="966695" cy="6338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a:endCxn id="10" idx="0"/>
            </p:cNvCxnSpPr>
            <p:nvPr/>
          </p:nvCxnSpPr>
          <p:spPr>
            <a:xfrm rot="5400000">
              <a:off x="4506912" y="5532437"/>
              <a:ext cx="1371600" cy="158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1"/>
              <a:endCxn id="8" idx="6"/>
            </p:cNvCxnSpPr>
            <p:nvPr/>
          </p:nvCxnSpPr>
          <p:spPr>
            <a:xfrm rot="10800000" flipV="1">
              <a:off x="2830512" y="4008437"/>
              <a:ext cx="1219200" cy="1778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5"/>
            </p:cNvCxnSpPr>
            <p:nvPr/>
          </p:nvCxnSpPr>
          <p:spPr>
            <a:xfrm rot="10800000">
              <a:off x="3159218" y="2612605"/>
              <a:ext cx="890495" cy="5576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7"/>
            </p:cNvCxnSpPr>
            <p:nvPr/>
          </p:nvCxnSpPr>
          <p:spPr>
            <a:xfrm rot="5400000" flipH="1" flipV="1">
              <a:off x="3287548" y="4718307"/>
              <a:ext cx="633833" cy="89049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9614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latin typeface="Arial" charset="0"/>
                <a:cs typeface="Arial" charset="0"/>
              </a:rPr>
              <a:t>A partial interchange</a:t>
            </a:r>
            <a:endParaRPr lang="en-US" dirty="0" smtClean="0">
              <a:latin typeface="Arial" charset="0"/>
              <a:cs typeface="Arial" charset="0"/>
            </a:endParaRPr>
          </a:p>
        </p:txBody>
      </p:sp>
      <p:sp>
        <p:nvSpPr>
          <p:cNvPr id="3" name="Rectangle 2"/>
          <p:cNvSpPr/>
          <p:nvPr/>
        </p:nvSpPr>
        <p:spPr>
          <a:xfrm>
            <a:off x="3540696" y="3409531"/>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lIns="91132" tIns="45567" rIns="91132" bIns="45567" rtlCol="0" anchor="ctr">
            <a:normAutofit/>
          </a:bodyPr>
          <a:lstStyle/>
          <a:p>
            <a:pPr algn="ctr"/>
            <a:r>
              <a:rPr lang="en-US" dirty="0" smtClean="0"/>
              <a:t>“Core”</a:t>
            </a:r>
            <a:endParaRPr lang="en-US" dirty="0"/>
          </a:p>
        </p:txBody>
      </p:sp>
      <p:grpSp>
        <p:nvGrpSpPr>
          <p:cNvPr id="4" name="Group 37"/>
          <p:cNvGrpSpPr/>
          <p:nvPr/>
        </p:nvGrpSpPr>
        <p:grpSpPr>
          <a:xfrm>
            <a:off x="179512" y="3522566"/>
            <a:ext cx="2294384" cy="1066800"/>
            <a:chOff x="239712" y="3470845"/>
            <a:chExt cx="2438400" cy="1066800"/>
          </a:xfrm>
        </p:grpSpPr>
        <p:sp>
          <p:nvSpPr>
            <p:cNvPr id="5" name="Oval 4"/>
            <p:cNvSpPr/>
            <p:nvPr/>
          </p:nvSpPr>
          <p:spPr>
            <a:xfrm>
              <a:off x="239712" y="3470845"/>
              <a:ext cx="2438400" cy="1066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b" anchorCtr="1">
              <a:noAutofit/>
            </a:bodyPr>
            <a:lstStyle/>
            <a:p>
              <a:pPr algn="ctr"/>
              <a:r>
                <a:rPr lang="en-US" sz="1700" dirty="0"/>
                <a:t>Rule system #4</a:t>
              </a:r>
            </a:p>
          </p:txBody>
        </p:sp>
        <p:sp>
          <p:nvSpPr>
            <p:cNvPr id="6" name="Rectangle 5"/>
            <p:cNvSpPr/>
            <p:nvPr/>
          </p:nvSpPr>
          <p:spPr>
            <a:xfrm>
              <a:off x="773112" y="3561396"/>
              <a:ext cx="1306487" cy="269489"/>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55000" lnSpcReduction="20000"/>
            </a:bodyPr>
            <a:lstStyle/>
            <a:p>
              <a:pPr algn="ctr"/>
              <a:endParaRPr lang="en-US" dirty="0"/>
            </a:p>
          </p:txBody>
        </p:sp>
      </p:grpSp>
      <p:grpSp>
        <p:nvGrpSpPr>
          <p:cNvPr id="7" name="Group 38"/>
          <p:cNvGrpSpPr/>
          <p:nvPr/>
        </p:nvGrpSpPr>
        <p:grpSpPr>
          <a:xfrm>
            <a:off x="3485146" y="5314528"/>
            <a:ext cx="2438400" cy="1066800"/>
            <a:chOff x="239712" y="3398837"/>
            <a:chExt cx="2438400" cy="1066800"/>
          </a:xfrm>
        </p:grpSpPr>
        <p:sp>
          <p:nvSpPr>
            <p:cNvPr id="8" name="Oval 7"/>
            <p:cNvSpPr/>
            <p:nvPr/>
          </p:nvSpPr>
          <p:spPr>
            <a:xfrm>
              <a:off x="239712" y="3398837"/>
              <a:ext cx="2438400" cy="1066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b" anchorCtr="1">
              <a:noAutofit/>
            </a:bodyPr>
            <a:lstStyle/>
            <a:p>
              <a:pPr algn="ctr"/>
              <a:r>
                <a:rPr lang="en-US" sz="1700" dirty="0"/>
                <a:t>Rule system #3</a:t>
              </a:r>
            </a:p>
          </p:txBody>
        </p:sp>
        <p:sp>
          <p:nvSpPr>
            <p:cNvPr id="9" name="Rectangle 8"/>
            <p:cNvSpPr/>
            <p:nvPr/>
          </p:nvSpPr>
          <p:spPr>
            <a:xfrm>
              <a:off x="773112" y="3561396"/>
              <a:ext cx="1333871" cy="236697"/>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7500" lnSpcReduction="20000"/>
            </a:bodyPr>
            <a:lstStyle/>
            <a:p>
              <a:pPr algn="ctr"/>
              <a:endParaRPr lang="en-US" dirty="0"/>
            </a:p>
          </p:txBody>
        </p:sp>
      </p:grpSp>
      <p:grpSp>
        <p:nvGrpSpPr>
          <p:cNvPr id="10" name="Group 41"/>
          <p:cNvGrpSpPr/>
          <p:nvPr/>
        </p:nvGrpSpPr>
        <p:grpSpPr>
          <a:xfrm>
            <a:off x="6893496" y="3481810"/>
            <a:ext cx="2143000" cy="1066800"/>
            <a:chOff x="239712" y="3398837"/>
            <a:chExt cx="2438400" cy="1066800"/>
          </a:xfrm>
        </p:grpSpPr>
        <p:sp>
          <p:nvSpPr>
            <p:cNvPr id="11" name="Oval 10"/>
            <p:cNvSpPr/>
            <p:nvPr/>
          </p:nvSpPr>
          <p:spPr>
            <a:xfrm>
              <a:off x="239712" y="3398837"/>
              <a:ext cx="2438400" cy="1066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b" anchorCtr="1">
              <a:noAutofit/>
            </a:bodyPr>
            <a:lstStyle/>
            <a:p>
              <a:pPr algn="ctr"/>
              <a:r>
                <a:rPr lang="en-US" sz="1700" dirty="0"/>
                <a:t>Rule system #2</a:t>
              </a:r>
            </a:p>
          </p:txBody>
        </p:sp>
        <p:sp>
          <p:nvSpPr>
            <p:cNvPr id="12" name="Rectangle 11"/>
            <p:cNvSpPr/>
            <p:nvPr/>
          </p:nvSpPr>
          <p:spPr>
            <a:xfrm>
              <a:off x="773112" y="3561396"/>
              <a:ext cx="1289247" cy="197481"/>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32500" lnSpcReduction="20000"/>
            </a:bodyPr>
            <a:lstStyle/>
            <a:p>
              <a:pPr algn="ctr"/>
              <a:endParaRPr lang="en-US" dirty="0"/>
            </a:p>
          </p:txBody>
        </p:sp>
      </p:grpSp>
      <p:grpSp>
        <p:nvGrpSpPr>
          <p:cNvPr id="13" name="Group 44"/>
          <p:cNvGrpSpPr/>
          <p:nvPr/>
        </p:nvGrpSpPr>
        <p:grpSpPr>
          <a:xfrm>
            <a:off x="3485146" y="1199728"/>
            <a:ext cx="2438400" cy="1066800"/>
            <a:chOff x="239712" y="3398837"/>
            <a:chExt cx="2438400" cy="1066800"/>
          </a:xfrm>
        </p:grpSpPr>
        <p:sp>
          <p:nvSpPr>
            <p:cNvPr id="14" name="Oval 13"/>
            <p:cNvSpPr/>
            <p:nvPr/>
          </p:nvSpPr>
          <p:spPr>
            <a:xfrm>
              <a:off x="239712" y="3398837"/>
              <a:ext cx="2438400" cy="1066800"/>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b" anchorCtr="1">
              <a:noAutofit/>
            </a:bodyPr>
            <a:lstStyle/>
            <a:p>
              <a:pPr algn="ctr"/>
              <a:r>
                <a:rPr lang="en-US" sz="1700" dirty="0"/>
                <a:t>Rule system #1</a:t>
              </a:r>
            </a:p>
          </p:txBody>
        </p:sp>
        <p:sp>
          <p:nvSpPr>
            <p:cNvPr id="15" name="Rectangle 14"/>
            <p:cNvSpPr/>
            <p:nvPr/>
          </p:nvSpPr>
          <p:spPr>
            <a:xfrm>
              <a:off x="773112" y="3561396"/>
              <a:ext cx="1333871" cy="247041"/>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7500" lnSpcReduction="20000"/>
            </a:bodyPr>
            <a:lstStyle/>
            <a:p>
              <a:pPr algn="ctr"/>
              <a:endParaRPr lang="en-US" dirty="0"/>
            </a:p>
          </p:txBody>
        </p:sp>
      </p:grpSp>
      <p:cxnSp>
        <p:nvCxnSpPr>
          <p:cNvPr id="16" name="Straight Arrow Connector 15"/>
          <p:cNvCxnSpPr>
            <a:stCxn id="3" idx="2"/>
            <a:endCxn id="9" idx="0"/>
          </p:cNvCxnSpPr>
          <p:nvPr/>
        </p:nvCxnSpPr>
        <p:spPr>
          <a:xfrm>
            <a:off x="4683696" y="4095331"/>
            <a:ext cx="1786" cy="138175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3" idx="3"/>
            <a:endCxn id="12" idx="1"/>
          </p:cNvCxnSpPr>
          <p:nvPr/>
        </p:nvCxnSpPr>
        <p:spPr>
          <a:xfrm flipV="1">
            <a:off x="5826696" y="3743110"/>
            <a:ext cx="1535581" cy="9321"/>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3" idx="1"/>
            <a:endCxn id="6" idx="3"/>
          </p:cNvCxnSpPr>
          <p:nvPr/>
        </p:nvCxnSpPr>
        <p:spPr>
          <a:xfrm flipH="1" flipV="1">
            <a:off x="1910732" y="3747862"/>
            <a:ext cx="1629964" cy="4569"/>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 idx="0"/>
            <a:endCxn id="15" idx="2"/>
          </p:cNvCxnSpPr>
          <p:nvPr/>
        </p:nvCxnSpPr>
        <p:spPr>
          <a:xfrm flipV="1">
            <a:off x="4683696" y="1609328"/>
            <a:ext cx="1786" cy="180020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024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charset="0"/>
                <a:cs typeface="Arial" charset="0"/>
              </a:rPr>
              <a:t>RIF Dialects</a:t>
            </a:r>
          </a:p>
        </p:txBody>
      </p:sp>
      <p:grpSp>
        <p:nvGrpSpPr>
          <p:cNvPr id="3" name="Group 2"/>
          <p:cNvGrpSpPr/>
          <p:nvPr/>
        </p:nvGrpSpPr>
        <p:grpSpPr>
          <a:xfrm>
            <a:off x="539552" y="1174570"/>
            <a:ext cx="8305800" cy="5312035"/>
            <a:chOff x="925512" y="1215467"/>
            <a:chExt cx="8305800" cy="5312036"/>
          </a:xfrm>
        </p:grpSpPr>
        <p:sp>
          <p:nvSpPr>
            <p:cNvPr id="4" name="TextBox 3"/>
            <p:cNvSpPr txBox="1"/>
            <p:nvPr/>
          </p:nvSpPr>
          <p:spPr>
            <a:xfrm>
              <a:off x="4278312" y="1215467"/>
              <a:ext cx="1524000" cy="343790"/>
            </a:xfrm>
            <a:prstGeom prst="rect">
              <a:avLst/>
            </a:prstGeom>
            <a:noFill/>
          </p:spPr>
          <p:txBody>
            <a:bodyPr wrap="square" rtlCol="0">
              <a:spAutoFit/>
            </a:bodyPr>
            <a:lstStyle/>
            <a:p>
              <a:pPr algn="ctr"/>
              <a:r>
                <a:rPr lang="en-US" sz="1800" dirty="0">
                  <a:solidFill>
                    <a:srgbClr val="7F7F7F"/>
                  </a:solidFill>
                  <a:latin typeface="Helvetica Neue"/>
                  <a:cs typeface="Helvetica Neue"/>
                </a:rPr>
                <a:t>Dialect #1</a:t>
              </a:r>
            </a:p>
          </p:txBody>
        </p:sp>
        <p:sp>
          <p:nvSpPr>
            <p:cNvPr id="5" name="Rectangle 4"/>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en-US" dirty="0" smtClean="0"/>
                <a:t>“Core”</a:t>
              </a:r>
              <a:endParaRPr lang="en-US" dirty="0"/>
            </a:p>
          </p:txBody>
        </p:sp>
        <p:grpSp>
          <p:nvGrpSpPr>
            <p:cNvPr id="6" name="Group 238"/>
            <p:cNvGrpSpPr/>
            <p:nvPr/>
          </p:nvGrpSpPr>
          <p:grpSpPr>
            <a:xfrm>
              <a:off x="4278312" y="5635067"/>
              <a:ext cx="1676400" cy="533400"/>
              <a:chOff x="4278312" y="5837237"/>
              <a:chExt cx="1676400" cy="533400"/>
            </a:xfrm>
          </p:grpSpPr>
          <p:sp>
            <p:nvSpPr>
              <p:cNvPr id="24" name="Rectangle 23"/>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Rectangle 24"/>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92500" lnSpcReduction="20000"/>
              </a:bodyPr>
              <a:lstStyle/>
              <a:p>
                <a:pPr algn="ctr"/>
                <a:endParaRPr lang="en-US" dirty="0"/>
              </a:p>
            </p:txBody>
          </p:sp>
        </p:grpSp>
        <p:grpSp>
          <p:nvGrpSpPr>
            <p:cNvPr id="7" name="Group 33"/>
            <p:cNvGrpSpPr/>
            <p:nvPr/>
          </p:nvGrpSpPr>
          <p:grpSpPr>
            <a:xfrm>
              <a:off x="7554912" y="3658954"/>
              <a:ext cx="1676400" cy="990600"/>
              <a:chOff x="2220912" y="5684837"/>
              <a:chExt cx="1676400" cy="990600"/>
            </a:xfrm>
          </p:grpSpPr>
          <p:sp>
            <p:nvSpPr>
              <p:cNvPr id="22" name="Rectangle 21"/>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Rectangle 22"/>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92500" lnSpcReduction="20000"/>
              </a:bodyPr>
              <a:lstStyle/>
              <a:p>
                <a:pPr algn="ctr"/>
                <a:endParaRPr lang="en-US" dirty="0"/>
              </a:p>
            </p:txBody>
          </p:sp>
        </p:grpSp>
        <p:grpSp>
          <p:nvGrpSpPr>
            <p:cNvPr id="8" name="Group 237"/>
            <p:cNvGrpSpPr/>
            <p:nvPr/>
          </p:nvGrpSpPr>
          <p:grpSpPr>
            <a:xfrm>
              <a:off x="4202112" y="1520267"/>
              <a:ext cx="1676400" cy="685800"/>
              <a:chOff x="4202112" y="1722437"/>
              <a:chExt cx="1676400" cy="685800"/>
            </a:xfrm>
          </p:grpSpPr>
          <p:sp>
            <p:nvSpPr>
              <p:cNvPr id="20" name="Rectangle 19"/>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92500" lnSpcReduction="20000"/>
              </a:bodyPr>
              <a:lstStyle/>
              <a:p>
                <a:pPr algn="ctr"/>
                <a:endParaRPr lang="en-US" dirty="0"/>
              </a:p>
            </p:txBody>
          </p:sp>
        </p:grpSp>
        <p:cxnSp>
          <p:nvCxnSpPr>
            <p:cNvPr id="9" name="Straight Arrow Connector 8"/>
            <p:cNvCxnSpPr>
              <a:stCxn id="5" idx="3"/>
            </p:cNvCxnSpPr>
            <p:nvPr/>
          </p:nvCxnSpPr>
          <p:spPr>
            <a:xfrm>
              <a:off x="6183312" y="3920567"/>
              <a:ext cx="1524000" cy="5087"/>
            </a:xfrm>
            <a:prstGeom prst="straightConnector1">
              <a:avLst/>
            </a:prstGeom>
            <a:ln w="38100" cmpd="sng">
              <a:solidFill>
                <a:srgbClr val="0000FF"/>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0"/>
            </p:cNvCxnSpPr>
            <p:nvPr/>
          </p:nvCxnSpPr>
          <p:spPr>
            <a:xfrm rot="5400000" flipH="1" flipV="1">
              <a:off x="4240212" y="2777567"/>
              <a:ext cx="1600200" cy="1588"/>
            </a:xfrm>
            <a:prstGeom prst="straightConnector1">
              <a:avLst/>
            </a:prstGeom>
            <a:ln w="38100" cmpd="sng">
              <a:solidFill>
                <a:srgbClr val="0000FF"/>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p:cNvCxnSpPr>
            <p:nvPr/>
          </p:nvCxnSpPr>
          <p:spPr>
            <a:xfrm rot="5400000">
              <a:off x="4316412" y="4987367"/>
              <a:ext cx="1447800" cy="1588"/>
            </a:xfrm>
            <a:prstGeom prst="straightConnector1">
              <a:avLst/>
            </a:prstGeom>
            <a:ln w="38100" cmpd="sng">
              <a:solidFill>
                <a:srgbClr val="0000FF"/>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12" name="Group 242"/>
            <p:cNvGrpSpPr/>
            <p:nvPr/>
          </p:nvGrpSpPr>
          <p:grpSpPr>
            <a:xfrm>
              <a:off x="925512" y="3653867"/>
              <a:ext cx="1676400" cy="1105789"/>
              <a:chOff x="925512" y="3856037"/>
              <a:chExt cx="1676400" cy="1105789"/>
            </a:xfrm>
          </p:grpSpPr>
          <p:grpSp>
            <p:nvGrpSpPr>
              <p:cNvPr id="16" name="Group 236"/>
              <p:cNvGrpSpPr/>
              <p:nvPr/>
            </p:nvGrpSpPr>
            <p:grpSpPr>
              <a:xfrm>
                <a:off x="925512" y="3856037"/>
                <a:ext cx="1676400" cy="762000"/>
                <a:chOff x="925512" y="3856037"/>
                <a:chExt cx="1676400" cy="762000"/>
              </a:xfrm>
            </p:grpSpPr>
            <p:sp>
              <p:nvSpPr>
                <p:cNvPr id="18" name="Rectangle 17"/>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18"/>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92500" lnSpcReduction="20000"/>
                </a:bodyPr>
                <a:lstStyle/>
                <a:p>
                  <a:pPr algn="ctr"/>
                  <a:endParaRPr lang="en-US" dirty="0"/>
                </a:p>
              </p:txBody>
            </p:sp>
          </p:grpSp>
          <p:sp>
            <p:nvSpPr>
              <p:cNvPr id="17" name="TextBox 16"/>
              <p:cNvSpPr txBox="1"/>
              <p:nvPr/>
            </p:nvSpPr>
            <p:spPr>
              <a:xfrm>
                <a:off x="1001712" y="4618036"/>
                <a:ext cx="1524000" cy="343790"/>
              </a:xfrm>
              <a:prstGeom prst="rect">
                <a:avLst/>
              </a:prstGeom>
              <a:noFill/>
            </p:spPr>
            <p:txBody>
              <a:bodyPr wrap="square" rtlCol="0">
                <a:spAutoFit/>
              </a:bodyPr>
              <a:lstStyle/>
              <a:p>
                <a:pPr algn="ctr"/>
                <a:r>
                  <a:rPr lang="en-US" sz="1800" dirty="0">
                    <a:solidFill>
                      <a:srgbClr val="7F7F7F"/>
                    </a:solidFill>
                    <a:latin typeface="Helvetica Neue"/>
                    <a:cs typeface="Helvetica Neue"/>
                  </a:rPr>
                  <a:t>Dialect #3</a:t>
                </a:r>
              </a:p>
            </p:txBody>
          </p:sp>
        </p:grpSp>
        <p:sp>
          <p:nvSpPr>
            <p:cNvPr id="13" name="TextBox 12"/>
            <p:cNvSpPr txBox="1"/>
            <p:nvPr/>
          </p:nvSpPr>
          <p:spPr>
            <a:xfrm>
              <a:off x="4354512" y="6183713"/>
              <a:ext cx="1524000" cy="343790"/>
            </a:xfrm>
            <a:prstGeom prst="rect">
              <a:avLst/>
            </a:prstGeom>
            <a:noFill/>
          </p:spPr>
          <p:txBody>
            <a:bodyPr wrap="square" rtlCol="0">
              <a:spAutoFit/>
            </a:bodyPr>
            <a:lstStyle/>
            <a:p>
              <a:pPr algn="ctr"/>
              <a:r>
                <a:rPr lang="en-US" sz="1800" dirty="0">
                  <a:solidFill>
                    <a:srgbClr val="7F7F7F"/>
                  </a:solidFill>
                  <a:latin typeface="Helvetica Neue"/>
                  <a:cs typeface="Helvetica Neue"/>
                </a:rPr>
                <a:t>Dialect #3</a:t>
              </a:r>
            </a:p>
          </p:txBody>
        </p:sp>
        <p:sp>
          <p:nvSpPr>
            <p:cNvPr id="14" name="TextBox 13"/>
            <p:cNvSpPr txBox="1"/>
            <p:nvPr/>
          </p:nvSpPr>
          <p:spPr>
            <a:xfrm>
              <a:off x="7646358" y="4644467"/>
              <a:ext cx="1524000" cy="343790"/>
            </a:xfrm>
            <a:prstGeom prst="rect">
              <a:avLst/>
            </a:prstGeom>
            <a:noFill/>
          </p:spPr>
          <p:txBody>
            <a:bodyPr wrap="square" rtlCol="0">
              <a:spAutoFit/>
            </a:bodyPr>
            <a:lstStyle/>
            <a:p>
              <a:pPr algn="ctr"/>
              <a:r>
                <a:rPr lang="en-US" sz="1800" dirty="0">
                  <a:solidFill>
                    <a:srgbClr val="7F7F7F"/>
                  </a:solidFill>
                  <a:latin typeface="Helvetica Neue"/>
                  <a:cs typeface="Helvetica Neue"/>
                </a:rPr>
                <a:t>Dialect #2</a:t>
              </a:r>
            </a:p>
          </p:txBody>
        </p:sp>
        <p:cxnSp>
          <p:nvCxnSpPr>
            <p:cNvPr id="15" name="Straight Arrow Connector 14"/>
            <p:cNvCxnSpPr>
              <a:stCxn id="5" idx="1"/>
            </p:cNvCxnSpPr>
            <p:nvPr/>
          </p:nvCxnSpPr>
          <p:spPr>
            <a:xfrm rot="10800000">
              <a:off x="2449512" y="3920567"/>
              <a:ext cx="1447800" cy="1588"/>
            </a:xfrm>
            <a:prstGeom prst="straightConnector1">
              <a:avLst/>
            </a:prstGeom>
            <a:ln w="38100" cmpd="sng">
              <a:solidFill>
                <a:srgbClr val="0000FF"/>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1024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grpSp>
        <p:nvGrpSpPr>
          <p:cNvPr id="3" name="Group 27"/>
          <p:cNvGrpSpPr/>
          <p:nvPr/>
        </p:nvGrpSpPr>
        <p:grpSpPr>
          <a:xfrm>
            <a:off x="2849366" y="2770395"/>
            <a:ext cx="3487216" cy="1864192"/>
            <a:chOff x="1077912" y="1981514"/>
            <a:chExt cx="3487216" cy="1864192"/>
          </a:xfrm>
        </p:grpSpPr>
        <p:grpSp>
          <p:nvGrpSpPr>
            <p:cNvPr id="4" name="Group 4"/>
            <p:cNvGrpSpPr/>
            <p:nvPr/>
          </p:nvGrpSpPr>
          <p:grpSpPr>
            <a:xfrm>
              <a:off x="1077912" y="2179637"/>
              <a:ext cx="3487216" cy="1666069"/>
              <a:chOff x="925512" y="1520267"/>
              <a:chExt cx="8305800" cy="5327466"/>
            </a:xfrm>
          </p:grpSpPr>
          <p:sp>
            <p:nvSpPr>
              <p:cNvPr id="6" name="Rectangle 5"/>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0000" lnSpcReduction="20000"/>
              </a:bodyPr>
              <a:lstStyle/>
              <a:p>
                <a:pPr algn="ctr"/>
                <a:r>
                  <a:rPr lang="en-US" dirty="0" smtClean="0"/>
                  <a:t>“Core”</a:t>
                </a:r>
                <a:endParaRPr lang="en-US" dirty="0"/>
              </a:p>
            </p:txBody>
          </p:sp>
          <p:grpSp>
            <p:nvGrpSpPr>
              <p:cNvPr id="7" name="Group 238"/>
              <p:cNvGrpSpPr/>
              <p:nvPr/>
            </p:nvGrpSpPr>
            <p:grpSpPr>
              <a:xfrm>
                <a:off x="4278312" y="5635067"/>
                <a:ext cx="1676400" cy="533400"/>
                <a:chOff x="4278312" y="5837237"/>
                <a:chExt cx="1676400" cy="533400"/>
              </a:xfrm>
            </p:grpSpPr>
            <p:sp>
              <p:nvSpPr>
                <p:cNvPr id="25" name="Rectangle 24"/>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8" name="Group 33"/>
              <p:cNvGrpSpPr/>
              <p:nvPr/>
            </p:nvGrpSpPr>
            <p:grpSpPr>
              <a:xfrm>
                <a:off x="7554912" y="3658954"/>
                <a:ext cx="1676400" cy="990600"/>
                <a:chOff x="2220912" y="5684837"/>
                <a:chExt cx="1676400" cy="990600"/>
              </a:xfrm>
            </p:grpSpPr>
            <p:sp>
              <p:nvSpPr>
                <p:cNvPr id="23" name="Rectangle 22"/>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9" name="Group 237"/>
              <p:cNvGrpSpPr/>
              <p:nvPr/>
            </p:nvGrpSpPr>
            <p:grpSpPr>
              <a:xfrm>
                <a:off x="4202112" y="1520267"/>
                <a:ext cx="1676400" cy="685800"/>
                <a:chOff x="4202112" y="1722437"/>
                <a:chExt cx="1676400" cy="685800"/>
              </a:xfrm>
            </p:grpSpPr>
            <p:sp>
              <p:nvSpPr>
                <p:cNvPr id="21" name="Rectangle 20"/>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cxnSp>
            <p:nvCxnSpPr>
              <p:cNvPr id="10" name="Straight Arrow Connector 9"/>
              <p:cNvCxnSpPr>
                <a:stCxn id="6" idx="3"/>
              </p:cNvCxnSpPr>
              <p:nvPr/>
            </p:nvCxnSpPr>
            <p:spPr>
              <a:xfrm>
                <a:off x="6183312" y="3920567"/>
                <a:ext cx="1524000" cy="5087"/>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0"/>
              </p:cNvCxnSpPr>
              <p:nvPr/>
            </p:nvCxnSpPr>
            <p:spPr>
              <a:xfrm rot="5400000" flipH="1" flipV="1">
                <a:off x="4240212" y="2777567"/>
                <a:ext cx="16002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rot="5400000">
                <a:off x="4316412" y="49873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3" name="Group 242"/>
              <p:cNvGrpSpPr/>
              <p:nvPr/>
            </p:nvGrpSpPr>
            <p:grpSpPr>
              <a:xfrm>
                <a:off x="925512" y="3653867"/>
                <a:ext cx="1676400" cy="1426020"/>
                <a:chOff x="925512" y="3856037"/>
                <a:chExt cx="1676400" cy="1426020"/>
              </a:xfrm>
            </p:grpSpPr>
            <p:grpSp>
              <p:nvGrpSpPr>
                <p:cNvPr id="17" name="Group 236"/>
                <p:cNvGrpSpPr/>
                <p:nvPr/>
              </p:nvGrpSpPr>
              <p:grpSpPr>
                <a:xfrm>
                  <a:off x="925512" y="3856037"/>
                  <a:ext cx="1676400" cy="762000"/>
                  <a:chOff x="925512" y="3856037"/>
                  <a:chExt cx="1676400" cy="762000"/>
                </a:xfrm>
              </p:grpSpPr>
              <p:sp>
                <p:nvSpPr>
                  <p:cNvPr id="19" name="Rectangle 18"/>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18" name="TextBox 17"/>
                <p:cNvSpPr txBox="1"/>
                <p:nvPr/>
              </p:nvSpPr>
              <p:spPr>
                <a:xfrm>
                  <a:off x="1001711" y="4618038"/>
                  <a:ext cx="1524001" cy="664019"/>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14" name="TextBox 13"/>
              <p:cNvSpPr txBox="1"/>
              <p:nvPr/>
            </p:nvSpPr>
            <p:spPr>
              <a:xfrm>
                <a:off x="4354512" y="6183715"/>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sp>
            <p:nvSpPr>
              <p:cNvPr id="15" name="TextBox 14"/>
              <p:cNvSpPr txBox="1"/>
              <p:nvPr/>
            </p:nvSpPr>
            <p:spPr>
              <a:xfrm>
                <a:off x="7646358" y="4644470"/>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#2</a:t>
                </a:r>
              </a:p>
            </p:txBody>
          </p:sp>
          <p:cxnSp>
            <p:nvCxnSpPr>
              <p:cNvPr id="16" name="Straight Arrow Connector 15"/>
              <p:cNvCxnSpPr>
                <a:stCxn id="6" idx="1"/>
              </p:cNvCxnSpPr>
              <p:nvPr/>
            </p:nvCxnSpPr>
            <p:spPr>
              <a:xfrm rot="10800000">
                <a:off x="2449512" y="39205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2495235" y="1981514"/>
              <a:ext cx="639857" cy="207660"/>
            </a:xfrm>
            <a:prstGeom prst="rect">
              <a:avLst/>
            </a:prstGeom>
            <a:noFill/>
          </p:spPr>
          <p:txBody>
            <a:bodyPr wrap="square" rtlCol="0">
              <a:spAutoFit/>
            </a:bodyPr>
            <a:lstStyle/>
            <a:p>
              <a:pPr algn="ctr"/>
              <a:r>
                <a:rPr lang="en-US" sz="800" dirty="0">
                  <a:solidFill>
                    <a:srgbClr val="000000"/>
                  </a:solidFill>
                  <a:latin typeface="Gill Sans MT"/>
                  <a:cs typeface="Gill Sans MT"/>
                </a:rPr>
                <a:t>Dialect #1</a:t>
              </a:r>
            </a:p>
          </p:txBody>
        </p:sp>
      </p:grpSp>
    </p:spTree>
    <p:extLst>
      <p:ext uri="{BB962C8B-B14F-4D97-AF65-F5344CB8AC3E}">
        <p14:creationId xmlns:p14="http://schemas.microsoft.com/office/powerpoint/2010/main" val="322102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grpSp>
        <p:nvGrpSpPr>
          <p:cNvPr id="3" name="Group 27"/>
          <p:cNvGrpSpPr/>
          <p:nvPr/>
        </p:nvGrpSpPr>
        <p:grpSpPr>
          <a:xfrm>
            <a:off x="2849366" y="2770395"/>
            <a:ext cx="3487216" cy="1864192"/>
            <a:chOff x="1077912" y="1981514"/>
            <a:chExt cx="3487216" cy="1864192"/>
          </a:xfrm>
        </p:grpSpPr>
        <p:grpSp>
          <p:nvGrpSpPr>
            <p:cNvPr id="4" name="Group 4"/>
            <p:cNvGrpSpPr/>
            <p:nvPr/>
          </p:nvGrpSpPr>
          <p:grpSpPr>
            <a:xfrm>
              <a:off x="1077912" y="2179637"/>
              <a:ext cx="3487216" cy="1666069"/>
              <a:chOff x="925512" y="1520267"/>
              <a:chExt cx="8305800" cy="5327466"/>
            </a:xfrm>
          </p:grpSpPr>
          <p:sp>
            <p:nvSpPr>
              <p:cNvPr id="6" name="Rectangle 5"/>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0000" lnSpcReduction="20000"/>
              </a:bodyPr>
              <a:lstStyle/>
              <a:p>
                <a:pPr algn="ctr"/>
                <a:r>
                  <a:rPr lang="en-US" dirty="0" smtClean="0"/>
                  <a:t>“Core”</a:t>
                </a:r>
                <a:endParaRPr lang="en-US" dirty="0"/>
              </a:p>
            </p:txBody>
          </p:sp>
          <p:grpSp>
            <p:nvGrpSpPr>
              <p:cNvPr id="7" name="Group 238"/>
              <p:cNvGrpSpPr/>
              <p:nvPr/>
            </p:nvGrpSpPr>
            <p:grpSpPr>
              <a:xfrm>
                <a:off x="4278312" y="5635067"/>
                <a:ext cx="1676400" cy="533400"/>
                <a:chOff x="4278312" y="5837237"/>
                <a:chExt cx="1676400" cy="533400"/>
              </a:xfrm>
            </p:grpSpPr>
            <p:sp>
              <p:nvSpPr>
                <p:cNvPr id="25" name="Rectangle 24"/>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8" name="Group 33"/>
              <p:cNvGrpSpPr/>
              <p:nvPr/>
            </p:nvGrpSpPr>
            <p:grpSpPr>
              <a:xfrm>
                <a:off x="7554912" y="3658954"/>
                <a:ext cx="1676400" cy="990600"/>
                <a:chOff x="2220912" y="5684837"/>
                <a:chExt cx="1676400" cy="990600"/>
              </a:xfrm>
            </p:grpSpPr>
            <p:sp>
              <p:nvSpPr>
                <p:cNvPr id="23" name="Rectangle 22"/>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9" name="Group 237"/>
              <p:cNvGrpSpPr/>
              <p:nvPr/>
            </p:nvGrpSpPr>
            <p:grpSpPr>
              <a:xfrm>
                <a:off x="4202112" y="1520267"/>
                <a:ext cx="1676400" cy="685800"/>
                <a:chOff x="4202112" y="1722437"/>
                <a:chExt cx="1676400" cy="685800"/>
              </a:xfrm>
            </p:grpSpPr>
            <p:sp>
              <p:nvSpPr>
                <p:cNvPr id="21" name="Rectangle 20"/>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cxnSp>
            <p:nvCxnSpPr>
              <p:cNvPr id="10" name="Straight Arrow Connector 9"/>
              <p:cNvCxnSpPr>
                <a:stCxn id="6" idx="3"/>
              </p:cNvCxnSpPr>
              <p:nvPr/>
            </p:nvCxnSpPr>
            <p:spPr>
              <a:xfrm>
                <a:off x="6183312" y="3920567"/>
                <a:ext cx="1524000" cy="5087"/>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0"/>
              </p:cNvCxnSpPr>
              <p:nvPr/>
            </p:nvCxnSpPr>
            <p:spPr>
              <a:xfrm rot="5400000" flipH="1" flipV="1">
                <a:off x="4240212" y="2777567"/>
                <a:ext cx="16002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rot="5400000">
                <a:off x="4316412" y="49873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3" name="Group 242"/>
              <p:cNvGrpSpPr/>
              <p:nvPr/>
            </p:nvGrpSpPr>
            <p:grpSpPr>
              <a:xfrm>
                <a:off x="925512" y="3653867"/>
                <a:ext cx="1676400" cy="1426020"/>
                <a:chOff x="925512" y="3856037"/>
                <a:chExt cx="1676400" cy="1426020"/>
              </a:xfrm>
            </p:grpSpPr>
            <p:grpSp>
              <p:nvGrpSpPr>
                <p:cNvPr id="17" name="Group 236"/>
                <p:cNvGrpSpPr/>
                <p:nvPr/>
              </p:nvGrpSpPr>
              <p:grpSpPr>
                <a:xfrm>
                  <a:off x="925512" y="3856037"/>
                  <a:ext cx="1676400" cy="762000"/>
                  <a:chOff x="925512" y="3856037"/>
                  <a:chExt cx="1676400" cy="762000"/>
                </a:xfrm>
              </p:grpSpPr>
              <p:sp>
                <p:nvSpPr>
                  <p:cNvPr id="19" name="Rectangle 18"/>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18" name="TextBox 17"/>
                <p:cNvSpPr txBox="1"/>
                <p:nvPr/>
              </p:nvSpPr>
              <p:spPr>
                <a:xfrm>
                  <a:off x="1001711" y="4618038"/>
                  <a:ext cx="1524001" cy="664019"/>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14" name="TextBox 13"/>
              <p:cNvSpPr txBox="1"/>
              <p:nvPr/>
            </p:nvSpPr>
            <p:spPr>
              <a:xfrm>
                <a:off x="4354512" y="6183715"/>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sp>
            <p:nvSpPr>
              <p:cNvPr id="15" name="TextBox 14"/>
              <p:cNvSpPr txBox="1"/>
              <p:nvPr/>
            </p:nvSpPr>
            <p:spPr>
              <a:xfrm>
                <a:off x="7646358" y="4644470"/>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#2</a:t>
                </a:r>
              </a:p>
            </p:txBody>
          </p:sp>
          <p:cxnSp>
            <p:nvCxnSpPr>
              <p:cNvPr id="16" name="Straight Arrow Connector 15"/>
              <p:cNvCxnSpPr>
                <a:stCxn id="6" idx="1"/>
              </p:cNvCxnSpPr>
              <p:nvPr/>
            </p:nvCxnSpPr>
            <p:spPr>
              <a:xfrm rot="10800000">
                <a:off x="2449512" y="39205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2495235" y="1981514"/>
              <a:ext cx="639857" cy="207660"/>
            </a:xfrm>
            <a:prstGeom prst="rect">
              <a:avLst/>
            </a:prstGeom>
            <a:noFill/>
          </p:spPr>
          <p:txBody>
            <a:bodyPr wrap="square" rtlCol="0">
              <a:spAutoFit/>
            </a:bodyPr>
            <a:lstStyle/>
            <a:p>
              <a:pPr algn="ctr"/>
              <a:r>
                <a:rPr lang="en-US" sz="800" dirty="0">
                  <a:solidFill>
                    <a:srgbClr val="000000"/>
                  </a:solidFill>
                  <a:latin typeface="Gill Sans MT"/>
                  <a:cs typeface="Gill Sans MT"/>
                </a:rPr>
                <a:t>Dialect #1</a:t>
              </a:r>
            </a:p>
          </p:txBody>
        </p:sp>
      </p:grpSp>
      <p:sp>
        <p:nvSpPr>
          <p:cNvPr id="27" name="Oval 26"/>
          <p:cNvSpPr/>
          <p:nvPr/>
        </p:nvSpPr>
        <p:spPr>
          <a:xfrm>
            <a:off x="1074961" y="257418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#9</a:t>
            </a:r>
            <a:endParaRPr lang="en-US" dirty="0"/>
          </a:p>
        </p:txBody>
      </p:sp>
      <p:sp>
        <p:nvSpPr>
          <p:cNvPr id="28" name="Oval 27"/>
          <p:cNvSpPr/>
          <p:nvPr/>
        </p:nvSpPr>
        <p:spPr>
          <a:xfrm>
            <a:off x="503461" y="35691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#8</a:t>
            </a:r>
            <a:endParaRPr lang="en-US" dirty="0"/>
          </a:p>
        </p:txBody>
      </p:sp>
      <p:sp>
        <p:nvSpPr>
          <p:cNvPr id="29" name="Oval 28"/>
          <p:cNvSpPr/>
          <p:nvPr/>
        </p:nvSpPr>
        <p:spPr>
          <a:xfrm>
            <a:off x="1045022" y="4654317"/>
            <a:ext cx="11430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#10</a:t>
            </a:r>
            <a:endParaRPr lang="en-US" dirty="0"/>
          </a:p>
        </p:txBody>
      </p:sp>
      <p:sp>
        <p:nvSpPr>
          <p:cNvPr id="30" name="Oval 29"/>
          <p:cNvSpPr/>
          <p:nvPr/>
        </p:nvSpPr>
        <p:spPr>
          <a:xfrm>
            <a:off x="2555776" y="181733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a:t>
            </a:r>
            <a:endParaRPr lang="en-US" dirty="0"/>
          </a:p>
        </p:txBody>
      </p:sp>
      <p:sp>
        <p:nvSpPr>
          <p:cNvPr id="31" name="Oval 30"/>
          <p:cNvSpPr/>
          <p:nvPr/>
        </p:nvSpPr>
        <p:spPr>
          <a:xfrm>
            <a:off x="5457662" y="17917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#2</a:t>
            </a:r>
            <a:endParaRPr lang="en-US" dirty="0"/>
          </a:p>
        </p:txBody>
      </p:sp>
      <p:sp>
        <p:nvSpPr>
          <p:cNvPr id="32" name="Oval 31"/>
          <p:cNvSpPr/>
          <p:nvPr/>
        </p:nvSpPr>
        <p:spPr>
          <a:xfrm>
            <a:off x="7148557" y="257418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#3</a:t>
            </a:r>
            <a:endParaRPr lang="en-US" dirty="0"/>
          </a:p>
        </p:txBody>
      </p:sp>
      <p:sp>
        <p:nvSpPr>
          <p:cNvPr id="33" name="Oval 32"/>
          <p:cNvSpPr/>
          <p:nvPr/>
        </p:nvSpPr>
        <p:spPr>
          <a:xfrm>
            <a:off x="7148557" y="465431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#4</a:t>
            </a:r>
            <a:endParaRPr lang="en-US" dirty="0"/>
          </a:p>
        </p:txBody>
      </p:sp>
      <p:sp>
        <p:nvSpPr>
          <p:cNvPr id="34" name="Oval 33"/>
          <p:cNvSpPr/>
          <p:nvPr/>
        </p:nvSpPr>
        <p:spPr>
          <a:xfrm>
            <a:off x="2667886" y="5697811"/>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#7</a:t>
            </a:r>
            <a:endParaRPr lang="en-US" dirty="0"/>
          </a:p>
        </p:txBody>
      </p:sp>
      <p:sp>
        <p:nvSpPr>
          <p:cNvPr id="35" name="Oval 34"/>
          <p:cNvSpPr/>
          <p:nvPr/>
        </p:nvSpPr>
        <p:spPr>
          <a:xfrm>
            <a:off x="5451261" y="567449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#5</a:t>
            </a:r>
            <a:endParaRPr lang="en-US" dirty="0"/>
          </a:p>
        </p:txBody>
      </p:sp>
      <p:sp>
        <p:nvSpPr>
          <p:cNvPr id="36" name="Oval 35"/>
          <p:cNvSpPr/>
          <p:nvPr/>
        </p:nvSpPr>
        <p:spPr>
          <a:xfrm>
            <a:off x="4053217" y="5700478"/>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#6</a:t>
            </a:r>
            <a:endParaRPr lang="en-US" dirty="0"/>
          </a:p>
        </p:txBody>
      </p:sp>
    </p:spTree>
    <p:extLst>
      <p:ext uri="{BB962C8B-B14F-4D97-AF65-F5344CB8AC3E}">
        <p14:creationId xmlns:p14="http://schemas.microsoft.com/office/powerpoint/2010/main" val="141940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de-AT" smtClean="0">
                <a:latin typeface="Arial" charset="0"/>
                <a:cs typeface="Arial" charset="0"/>
              </a:rPr>
              <a:t>Agenda</a:t>
            </a:r>
          </a:p>
        </p:txBody>
      </p:sp>
      <p:sp>
        <p:nvSpPr>
          <p:cNvPr id="13315" name="Rectangle 5"/>
          <p:cNvSpPr>
            <a:spLocks noGrp="1" noChangeArrowheads="1"/>
          </p:cNvSpPr>
          <p:nvPr>
            <p:ph idx="1"/>
          </p:nvPr>
        </p:nvSpPr>
        <p:spPr/>
        <p:txBody>
          <a:bodyPr/>
          <a:lstStyle/>
          <a:p>
            <a:pPr marL="457200" indent="-457200">
              <a:buFont typeface="Calibri" charset="0"/>
              <a:buAutoNum type="arabicPeriod"/>
            </a:pPr>
            <a:r>
              <a:rPr lang="de-AT" dirty="0" smtClean="0">
                <a:latin typeface="Arial" charset="0"/>
                <a:cs typeface="Arial" charset="0"/>
              </a:rPr>
              <a:t>Introduction and Motivation</a:t>
            </a:r>
          </a:p>
          <a:p>
            <a:pPr marL="457200" indent="-457200">
              <a:buFont typeface="Calibri" charset="0"/>
              <a:buAutoNum type="arabicPeriod"/>
            </a:pPr>
            <a:r>
              <a:rPr lang="de-AT" dirty="0" smtClean="0">
                <a:latin typeface="Arial" charset="0"/>
                <a:cs typeface="Arial" charset="0"/>
              </a:rPr>
              <a:t>Technical Solution</a:t>
            </a:r>
          </a:p>
          <a:p>
            <a:pPr marL="914400" lvl="1" indent="-457200">
              <a:buFont typeface="Calibri" charset="0"/>
              <a:buAutoNum type="arabicPeriod"/>
            </a:pPr>
            <a:r>
              <a:rPr lang="en-US" dirty="0" smtClean="0">
                <a:latin typeface="Arial" charset="0"/>
                <a:cs typeface="Arial" charset="0"/>
              </a:rPr>
              <a:t>Principles</a:t>
            </a:r>
          </a:p>
          <a:p>
            <a:pPr marL="914400" lvl="1" indent="-457200">
              <a:buFont typeface="Calibri" charset="0"/>
              <a:buAutoNum type="arabicPeriod"/>
            </a:pPr>
            <a:r>
              <a:rPr lang="en-US" dirty="0" smtClean="0">
                <a:latin typeface="Arial" charset="0"/>
                <a:cs typeface="Arial" charset="0"/>
              </a:rPr>
              <a:t>Dialects</a:t>
            </a:r>
          </a:p>
          <a:p>
            <a:pPr marL="914400" lvl="1" indent="-457200">
              <a:buFont typeface="Calibri" charset="0"/>
              <a:buAutoNum type="arabicPeriod"/>
            </a:pPr>
            <a:r>
              <a:rPr lang="en-US" dirty="0" smtClean="0">
                <a:latin typeface="Arial" charset="0"/>
                <a:cs typeface="Arial" charset="0"/>
              </a:rPr>
              <a:t>Syntax</a:t>
            </a:r>
          </a:p>
          <a:p>
            <a:pPr marL="914400" lvl="1" indent="-457200">
              <a:buFont typeface="Calibri" charset="0"/>
              <a:buAutoNum type="arabicPeriod"/>
            </a:pPr>
            <a:r>
              <a:rPr lang="en-US" dirty="0" smtClean="0">
                <a:latin typeface="Arial" charset="0"/>
                <a:cs typeface="Arial" charset="0"/>
              </a:rPr>
              <a:t>Semantics</a:t>
            </a:r>
          </a:p>
          <a:p>
            <a:pPr marL="914400" lvl="1" indent="-457200">
              <a:buFont typeface="Calibri" charset="0"/>
              <a:buAutoNum type="arabicPeriod"/>
            </a:pPr>
            <a:r>
              <a:rPr lang="en-US" dirty="0" smtClean="0">
                <a:latin typeface="Arial" charset="0"/>
                <a:cs typeface="Arial" charset="0"/>
              </a:rPr>
              <a:t>Tools</a:t>
            </a:r>
          </a:p>
          <a:p>
            <a:pPr marL="457200" indent="-457200">
              <a:buFont typeface="Calibri" charset="0"/>
              <a:buAutoNum type="arabicPeriod"/>
            </a:pPr>
            <a:r>
              <a:rPr lang="de-AT" dirty="0" smtClean="0">
                <a:latin typeface="Arial" charset="0"/>
                <a:cs typeface="Arial" charset="0"/>
              </a:rPr>
              <a:t>Illustration by an example</a:t>
            </a:r>
          </a:p>
          <a:p>
            <a:pPr marL="457200" indent="-457200">
              <a:buFont typeface="Calibri" charset="0"/>
              <a:buAutoNum type="arabicPeriod"/>
            </a:pPr>
            <a:r>
              <a:rPr lang="de-AT" dirty="0" smtClean="0">
                <a:latin typeface="Arial" charset="0"/>
                <a:cs typeface="Arial" charset="0"/>
              </a:rPr>
              <a:t>Extensions</a:t>
            </a:r>
          </a:p>
          <a:p>
            <a:pPr marL="457200" indent="-457200">
              <a:buFont typeface="Calibri" charset="0"/>
              <a:buAutoNum type="arabicPeriod"/>
            </a:pPr>
            <a:r>
              <a:rPr lang="de-AT" dirty="0" smtClean="0">
                <a:latin typeface="Arial" charset="0"/>
                <a:cs typeface="Arial" charset="0"/>
              </a:rPr>
              <a:t>Summary</a:t>
            </a:r>
          </a:p>
          <a:p>
            <a:pPr marL="457200" indent="-457200">
              <a:buFont typeface="Calibri" charset="0"/>
              <a:buAutoNum type="arabicPeriod"/>
            </a:pPr>
            <a:r>
              <a:rPr lang="de-AT" dirty="0" smtClean="0">
                <a:latin typeface="Arial" charset="0"/>
                <a:cs typeface="Arial" charset="0"/>
              </a:rPr>
              <a:t>References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185" y="1484784"/>
            <a:ext cx="5044709" cy="3896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483768" y="4027295"/>
            <a:ext cx="4176463" cy="2507263"/>
          </a:xfrm>
          <a:custGeom>
            <a:avLst/>
            <a:gdLst>
              <a:gd name="connsiteX0" fmla="*/ 1697302 w 3729174"/>
              <a:gd name="connsiteY0" fmla="*/ 11513 h 2713633"/>
              <a:gd name="connsiteX1" fmla="*/ 1575390 w 3729174"/>
              <a:gd name="connsiteY1" fmla="*/ 21672 h 2713633"/>
              <a:gd name="connsiteX2" fmla="*/ 1534753 w 3729174"/>
              <a:gd name="connsiteY2" fmla="*/ 31832 h 2713633"/>
              <a:gd name="connsiteX3" fmla="*/ 1402681 w 3729174"/>
              <a:gd name="connsiteY3" fmla="*/ 41991 h 2713633"/>
              <a:gd name="connsiteX4" fmla="*/ 1321406 w 3729174"/>
              <a:gd name="connsiteY4" fmla="*/ 52150 h 2713633"/>
              <a:gd name="connsiteX5" fmla="*/ 1250291 w 3729174"/>
              <a:gd name="connsiteY5" fmla="*/ 92787 h 2713633"/>
              <a:gd name="connsiteX6" fmla="*/ 1219813 w 3729174"/>
              <a:gd name="connsiteY6" fmla="*/ 102946 h 2713633"/>
              <a:gd name="connsiteX7" fmla="*/ 1189334 w 3729174"/>
              <a:gd name="connsiteY7" fmla="*/ 123264 h 2713633"/>
              <a:gd name="connsiteX8" fmla="*/ 1148697 w 3729174"/>
              <a:gd name="connsiteY8" fmla="*/ 143582 h 2713633"/>
              <a:gd name="connsiteX9" fmla="*/ 1108060 w 3729174"/>
              <a:gd name="connsiteY9" fmla="*/ 174060 h 2713633"/>
              <a:gd name="connsiteX10" fmla="*/ 1077581 w 3729174"/>
              <a:gd name="connsiteY10" fmla="*/ 194378 h 2713633"/>
              <a:gd name="connsiteX11" fmla="*/ 1036944 w 3729174"/>
              <a:gd name="connsiteY11" fmla="*/ 265492 h 2713633"/>
              <a:gd name="connsiteX12" fmla="*/ 1006466 w 3729174"/>
              <a:gd name="connsiteY12" fmla="*/ 295969 h 2713633"/>
              <a:gd name="connsiteX13" fmla="*/ 965829 w 3729174"/>
              <a:gd name="connsiteY13" fmla="*/ 326447 h 2713633"/>
              <a:gd name="connsiteX14" fmla="*/ 915032 w 3729174"/>
              <a:gd name="connsiteY14" fmla="*/ 387402 h 2713633"/>
              <a:gd name="connsiteX15" fmla="*/ 813438 w 3729174"/>
              <a:gd name="connsiteY15" fmla="*/ 519471 h 2713633"/>
              <a:gd name="connsiteX16" fmla="*/ 752482 w 3729174"/>
              <a:gd name="connsiteY16" fmla="*/ 621062 h 2713633"/>
              <a:gd name="connsiteX17" fmla="*/ 711845 w 3729174"/>
              <a:gd name="connsiteY17" fmla="*/ 692176 h 2713633"/>
              <a:gd name="connsiteX18" fmla="*/ 681366 w 3729174"/>
              <a:gd name="connsiteY18" fmla="*/ 732813 h 2713633"/>
              <a:gd name="connsiteX19" fmla="*/ 650888 w 3729174"/>
              <a:gd name="connsiteY19" fmla="*/ 793768 h 2713633"/>
              <a:gd name="connsiteX20" fmla="*/ 610251 w 3729174"/>
              <a:gd name="connsiteY20" fmla="*/ 864882 h 2713633"/>
              <a:gd name="connsiteX21" fmla="*/ 589932 w 3729174"/>
              <a:gd name="connsiteY21" fmla="*/ 905518 h 2713633"/>
              <a:gd name="connsiteX22" fmla="*/ 559454 w 3729174"/>
              <a:gd name="connsiteY22" fmla="*/ 935996 h 2713633"/>
              <a:gd name="connsiteX23" fmla="*/ 539135 w 3729174"/>
              <a:gd name="connsiteY23" fmla="*/ 976632 h 2713633"/>
              <a:gd name="connsiteX24" fmla="*/ 508657 w 3729174"/>
              <a:gd name="connsiteY24" fmla="*/ 1017269 h 2713633"/>
              <a:gd name="connsiteX25" fmla="*/ 478179 w 3729174"/>
              <a:gd name="connsiteY25" fmla="*/ 1078224 h 2713633"/>
              <a:gd name="connsiteX26" fmla="*/ 457861 w 3729174"/>
              <a:gd name="connsiteY26" fmla="*/ 1118860 h 2713633"/>
              <a:gd name="connsiteX27" fmla="*/ 427382 w 3729174"/>
              <a:gd name="connsiteY27" fmla="*/ 1159497 h 2713633"/>
              <a:gd name="connsiteX28" fmla="*/ 407064 w 3729174"/>
              <a:gd name="connsiteY28" fmla="*/ 1200134 h 2713633"/>
              <a:gd name="connsiteX29" fmla="*/ 386745 w 3729174"/>
              <a:gd name="connsiteY29" fmla="*/ 1230611 h 2713633"/>
              <a:gd name="connsiteX30" fmla="*/ 305470 w 3729174"/>
              <a:gd name="connsiteY30" fmla="*/ 1342362 h 2713633"/>
              <a:gd name="connsiteX31" fmla="*/ 244514 w 3729174"/>
              <a:gd name="connsiteY31" fmla="*/ 1413476 h 2713633"/>
              <a:gd name="connsiteX32" fmla="*/ 214036 w 3729174"/>
              <a:gd name="connsiteY32" fmla="*/ 1433794 h 2713633"/>
              <a:gd name="connsiteX33" fmla="*/ 153080 w 3729174"/>
              <a:gd name="connsiteY33" fmla="*/ 1484590 h 2713633"/>
              <a:gd name="connsiteX34" fmla="*/ 132761 w 3729174"/>
              <a:gd name="connsiteY34" fmla="*/ 1515067 h 2713633"/>
              <a:gd name="connsiteX35" fmla="*/ 92124 w 3729174"/>
              <a:gd name="connsiteY35" fmla="*/ 1545544 h 2713633"/>
              <a:gd name="connsiteX36" fmla="*/ 51486 w 3729174"/>
              <a:gd name="connsiteY36" fmla="*/ 1626818 h 2713633"/>
              <a:gd name="connsiteX37" fmla="*/ 41327 w 3729174"/>
              <a:gd name="connsiteY37" fmla="*/ 1677613 h 2713633"/>
              <a:gd name="connsiteX38" fmla="*/ 10849 w 3729174"/>
              <a:gd name="connsiteY38" fmla="*/ 1769046 h 2713633"/>
              <a:gd name="connsiteX39" fmla="*/ 51486 w 3729174"/>
              <a:gd name="connsiteY39" fmla="*/ 2155093 h 2713633"/>
              <a:gd name="connsiteX40" fmla="*/ 132761 w 3729174"/>
              <a:gd name="connsiteY40" fmla="*/ 2266844 h 2713633"/>
              <a:gd name="connsiteX41" fmla="*/ 193717 w 3729174"/>
              <a:gd name="connsiteY41" fmla="*/ 2327799 h 2713633"/>
              <a:gd name="connsiteX42" fmla="*/ 264833 w 3729174"/>
              <a:gd name="connsiteY42" fmla="*/ 2368435 h 2713633"/>
              <a:gd name="connsiteX43" fmla="*/ 305470 w 3729174"/>
              <a:gd name="connsiteY43" fmla="*/ 2409072 h 2713633"/>
              <a:gd name="connsiteX44" fmla="*/ 366426 w 3729174"/>
              <a:gd name="connsiteY44" fmla="*/ 2439549 h 2713633"/>
              <a:gd name="connsiteX45" fmla="*/ 417223 w 3729174"/>
              <a:gd name="connsiteY45" fmla="*/ 2470027 h 2713633"/>
              <a:gd name="connsiteX46" fmla="*/ 498498 w 3729174"/>
              <a:gd name="connsiteY46" fmla="*/ 2520823 h 2713633"/>
              <a:gd name="connsiteX47" fmla="*/ 579773 w 3729174"/>
              <a:gd name="connsiteY47" fmla="*/ 2551300 h 2713633"/>
              <a:gd name="connsiteX48" fmla="*/ 640729 w 3729174"/>
              <a:gd name="connsiteY48" fmla="*/ 2571618 h 2713633"/>
              <a:gd name="connsiteX49" fmla="*/ 711845 w 3729174"/>
              <a:gd name="connsiteY49" fmla="*/ 2602096 h 2713633"/>
              <a:gd name="connsiteX50" fmla="*/ 742323 w 3729174"/>
              <a:gd name="connsiteY50" fmla="*/ 2622414 h 2713633"/>
              <a:gd name="connsiteX51" fmla="*/ 854076 w 3729174"/>
              <a:gd name="connsiteY51" fmla="*/ 2652891 h 2713633"/>
              <a:gd name="connsiteX52" fmla="*/ 955669 w 3729174"/>
              <a:gd name="connsiteY52" fmla="*/ 2663051 h 2713633"/>
              <a:gd name="connsiteX53" fmla="*/ 1016625 w 3729174"/>
              <a:gd name="connsiteY53" fmla="*/ 2673210 h 2713633"/>
              <a:gd name="connsiteX54" fmla="*/ 1605868 w 3729174"/>
              <a:gd name="connsiteY54" fmla="*/ 2683369 h 2713633"/>
              <a:gd name="connsiteX55" fmla="*/ 1646506 w 3729174"/>
              <a:gd name="connsiteY55" fmla="*/ 2693528 h 2713633"/>
              <a:gd name="connsiteX56" fmla="*/ 3160250 w 3729174"/>
              <a:gd name="connsiteY56" fmla="*/ 2693528 h 2713633"/>
              <a:gd name="connsiteX57" fmla="*/ 3231366 w 3729174"/>
              <a:gd name="connsiteY57" fmla="*/ 2673210 h 2713633"/>
              <a:gd name="connsiteX58" fmla="*/ 3383756 w 3729174"/>
              <a:gd name="connsiteY58" fmla="*/ 2622414 h 2713633"/>
              <a:gd name="connsiteX59" fmla="*/ 3434553 w 3729174"/>
              <a:gd name="connsiteY59" fmla="*/ 2591937 h 2713633"/>
              <a:gd name="connsiteX60" fmla="*/ 3475190 w 3729174"/>
              <a:gd name="connsiteY60" fmla="*/ 2571618 h 2713633"/>
              <a:gd name="connsiteX61" fmla="*/ 3546306 w 3729174"/>
              <a:gd name="connsiteY61" fmla="*/ 2490345 h 2713633"/>
              <a:gd name="connsiteX62" fmla="*/ 3597103 w 3729174"/>
              <a:gd name="connsiteY62" fmla="*/ 2429390 h 2713633"/>
              <a:gd name="connsiteX63" fmla="*/ 3698696 w 3729174"/>
              <a:gd name="connsiteY63" fmla="*/ 2246526 h 2713633"/>
              <a:gd name="connsiteX64" fmla="*/ 3729174 w 3729174"/>
              <a:gd name="connsiteY64" fmla="*/ 2114457 h 2713633"/>
              <a:gd name="connsiteX65" fmla="*/ 3719015 w 3729174"/>
              <a:gd name="connsiteY65" fmla="*/ 1464271 h 2713633"/>
              <a:gd name="connsiteX66" fmla="*/ 3688537 w 3729174"/>
              <a:gd name="connsiteY66" fmla="*/ 1342362 h 2713633"/>
              <a:gd name="connsiteX67" fmla="*/ 3658059 w 3729174"/>
              <a:gd name="connsiteY67" fmla="*/ 1250929 h 2713633"/>
              <a:gd name="connsiteX68" fmla="*/ 3647900 w 3729174"/>
              <a:gd name="connsiteY68" fmla="*/ 1210293 h 2713633"/>
              <a:gd name="connsiteX69" fmla="*/ 3627581 w 3729174"/>
              <a:gd name="connsiteY69" fmla="*/ 1159497 h 2713633"/>
              <a:gd name="connsiteX70" fmla="*/ 3556465 w 3729174"/>
              <a:gd name="connsiteY70" fmla="*/ 976632 h 2713633"/>
              <a:gd name="connsiteX71" fmla="*/ 3515828 w 3729174"/>
              <a:gd name="connsiteY71" fmla="*/ 935996 h 2713633"/>
              <a:gd name="connsiteX72" fmla="*/ 3465031 w 3729174"/>
              <a:gd name="connsiteY72" fmla="*/ 875041 h 2713633"/>
              <a:gd name="connsiteX73" fmla="*/ 3424394 w 3729174"/>
              <a:gd name="connsiteY73" fmla="*/ 834404 h 2713633"/>
              <a:gd name="connsiteX74" fmla="*/ 3343119 w 3729174"/>
              <a:gd name="connsiteY74" fmla="*/ 763290 h 2713633"/>
              <a:gd name="connsiteX75" fmla="*/ 3200888 w 3729174"/>
              <a:gd name="connsiteY75" fmla="*/ 682017 h 2713633"/>
              <a:gd name="connsiteX76" fmla="*/ 3160250 w 3729174"/>
              <a:gd name="connsiteY76" fmla="*/ 661699 h 2713633"/>
              <a:gd name="connsiteX77" fmla="*/ 3129772 w 3729174"/>
              <a:gd name="connsiteY77" fmla="*/ 641380 h 2713633"/>
              <a:gd name="connsiteX78" fmla="*/ 3048497 w 3729174"/>
              <a:gd name="connsiteY78" fmla="*/ 600744 h 2713633"/>
              <a:gd name="connsiteX79" fmla="*/ 2987541 w 3729174"/>
              <a:gd name="connsiteY79" fmla="*/ 570266 h 2713633"/>
              <a:gd name="connsiteX80" fmla="*/ 2875788 w 3729174"/>
              <a:gd name="connsiteY80" fmla="*/ 519471 h 2713633"/>
              <a:gd name="connsiteX81" fmla="*/ 2835151 w 3729174"/>
              <a:gd name="connsiteY81" fmla="*/ 509312 h 2713633"/>
              <a:gd name="connsiteX82" fmla="*/ 2753876 w 3729174"/>
              <a:gd name="connsiteY82" fmla="*/ 448357 h 2713633"/>
              <a:gd name="connsiteX83" fmla="*/ 2733557 w 3729174"/>
              <a:gd name="connsiteY83" fmla="*/ 428038 h 2713633"/>
              <a:gd name="connsiteX84" fmla="*/ 2652282 w 3729174"/>
              <a:gd name="connsiteY84" fmla="*/ 387402 h 2713633"/>
              <a:gd name="connsiteX85" fmla="*/ 2611645 w 3729174"/>
              <a:gd name="connsiteY85" fmla="*/ 346765 h 2713633"/>
              <a:gd name="connsiteX86" fmla="*/ 2510051 w 3729174"/>
              <a:gd name="connsiteY86" fmla="*/ 224855 h 2713633"/>
              <a:gd name="connsiteX87" fmla="*/ 2449095 w 3729174"/>
              <a:gd name="connsiteY87" fmla="*/ 184219 h 2713633"/>
              <a:gd name="connsiteX88" fmla="*/ 2408458 w 3729174"/>
              <a:gd name="connsiteY88" fmla="*/ 174060 h 2713633"/>
              <a:gd name="connsiteX89" fmla="*/ 2388139 w 3729174"/>
              <a:gd name="connsiteY89" fmla="*/ 143582 h 2713633"/>
              <a:gd name="connsiteX90" fmla="*/ 2276386 w 3729174"/>
              <a:gd name="connsiteY90" fmla="*/ 92787 h 2713633"/>
              <a:gd name="connsiteX91" fmla="*/ 2235749 w 3729174"/>
              <a:gd name="connsiteY91" fmla="*/ 82627 h 2713633"/>
              <a:gd name="connsiteX92" fmla="*/ 2174792 w 3729174"/>
              <a:gd name="connsiteY92" fmla="*/ 62309 h 2713633"/>
              <a:gd name="connsiteX93" fmla="*/ 2134155 w 3729174"/>
              <a:gd name="connsiteY93" fmla="*/ 52150 h 2713633"/>
              <a:gd name="connsiteX94" fmla="*/ 2083358 w 3729174"/>
              <a:gd name="connsiteY94" fmla="*/ 41991 h 2713633"/>
              <a:gd name="connsiteX95" fmla="*/ 1971605 w 3729174"/>
              <a:gd name="connsiteY95" fmla="*/ 11513 h 2713633"/>
              <a:gd name="connsiteX96" fmla="*/ 1758259 w 3729174"/>
              <a:gd name="connsiteY96" fmla="*/ 1354 h 2713633"/>
              <a:gd name="connsiteX97" fmla="*/ 1616028 w 3729174"/>
              <a:gd name="connsiteY97" fmla="*/ 1354 h 27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29174" h="2713633">
                <a:moveTo>
                  <a:pt x="1697302" y="11513"/>
                </a:moveTo>
                <a:cubicBezTo>
                  <a:pt x="1656665" y="14899"/>
                  <a:pt x="1615853" y="16614"/>
                  <a:pt x="1575390" y="21672"/>
                </a:cubicBezTo>
                <a:cubicBezTo>
                  <a:pt x="1561535" y="23404"/>
                  <a:pt x="1548620" y="30201"/>
                  <a:pt x="1534753" y="31832"/>
                </a:cubicBezTo>
                <a:cubicBezTo>
                  <a:pt x="1490901" y="36991"/>
                  <a:pt x="1446636" y="37805"/>
                  <a:pt x="1402681" y="41991"/>
                </a:cubicBezTo>
                <a:cubicBezTo>
                  <a:pt x="1375501" y="44579"/>
                  <a:pt x="1348498" y="48764"/>
                  <a:pt x="1321406" y="52150"/>
                </a:cubicBezTo>
                <a:cubicBezTo>
                  <a:pt x="1235459" y="73636"/>
                  <a:pt x="1322923" y="44366"/>
                  <a:pt x="1250291" y="92787"/>
                </a:cubicBezTo>
                <a:cubicBezTo>
                  <a:pt x="1241381" y="98727"/>
                  <a:pt x="1229391" y="98157"/>
                  <a:pt x="1219813" y="102946"/>
                </a:cubicBezTo>
                <a:cubicBezTo>
                  <a:pt x="1208892" y="108406"/>
                  <a:pt x="1199935" y="117206"/>
                  <a:pt x="1189334" y="123264"/>
                </a:cubicBezTo>
                <a:cubicBezTo>
                  <a:pt x="1176185" y="130778"/>
                  <a:pt x="1161539" y="135555"/>
                  <a:pt x="1148697" y="143582"/>
                </a:cubicBezTo>
                <a:cubicBezTo>
                  <a:pt x="1134339" y="152556"/>
                  <a:pt x="1121838" y="164219"/>
                  <a:pt x="1108060" y="174060"/>
                </a:cubicBezTo>
                <a:cubicBezTo>
                  <a:pt x="1098124" y="181157"/>
                  <a:pt x="1087741" y="187605"/>
                  <a:pt x="1077581" y="194378"/>
                </a:cubicBezTo>
                <a:cubicBezTo>
                  <a:pt x="1065158" y="219224"/>
                  <a:pt x="1054896" y="243950"/>
                  <a:pt x="1036944" y="265492"/>
                </a:cubicBezTo>
                <a:cubicBezTo>
                  <a:pt x="1027746" y="276529"/>
                  <a:pt x="1017374" y="286619"/>
                  <a:pt x="1006466" y="295969"/>
                </a:cubicBezTo>
                <a:cubicBezTo>
                  <a:pt x="993610" y="306988"/>
                  <a:pt x="977802" y="314474"/>
                  <a:pt x="965829" y="326447"/>
                </a:cubicBezTo>
                <a:cubicBezTo>
                  <a:pt x="947127" y="345149"/>
                  <a:pt x="932604" y="367634"/>
                  <a:pt x="915032" y="387402"/>
                </a:cubicBezTo>
                <a:cubicBezTo>
                  <a:pt x="864805" y="443906"/>
                  <a:pt x="865515" y="415322"/>
                  <a:pt x="813438" y="519471"/>
                </a:cubicBezTo>
                <a:cubicBezTo>
                  <a:pt x="772059" y="602226"/>
                  <a:pt x="817869" y="514810"/>
                  <a:pt x="752482" y="621062"/>
                </a:cubicBezTo>
                <a:cubicBezTo>
                  <a:pt x="738173" y="644314"/>
                  <a:pt x="726503" y="669143"/>
                  <a:pt x="711845" y="692176"/>
                </a:cubicBezTo>
                <a:cubicBezTo>
                  <a:pt x="702754" y="706461"/>
                  <a:pt x="690078" y="718294"/>
                  <a:pt x="681366" y="732813"/>
                </a:cubicBezTo>
                <a:cubicBezTo>
                  <a:pt x="669678" y="752292"/>
                  <a:pt x="661658" y="773767"/>
                  <a:pt x="650888" y="793768"/>
                </a:cubicBezTo>
                <a:cubicBezTo>
                  <a:pt x="637944" y="817807"/>
                  <a:pt x="623325" y="840914"/>
                  <a:pt x="610251" y="864882"/>
                </a:cubicBezTo>
                <a:cubicBezTo>
                  <a:pt x="602999" y="878177"/>
                  <a:pt x="598735" y="893195"/>
                  <a:pt x="589932" y="905518"/>
                </a:cubicBezTo>
                <a:cubicBezTo>
                  <a:pt x="581581" y="917209"/>
                  <a:pt x="567805" y="924305"/>
                  <a:pt x="559454" y="935996"/>
                </a:cubicBezTo>
                <a:cubicBezTo>
                  <a:pt x="550651" y="948319"/>
                  <a:pt x="547162" y="963790"/>
                  <a:pt x="539135" y="976632"/>
                </a:cubicBezTo>
                <a:cubicBezTo>
                  <a:pt x="530161" y="990990"/>
                  <a:pt x="518816" y="1003723"/>
                  <a:pt x="508657" y="1017269"/>
                </a:cubicBezTo>
                <a:cubicBezTo>
                  <a:pt x="490031" y="1073148"/>
                  <a:pt x="509690" y="1023080"/>
                  <a:pt x="478179" y="1078224"/>
                </a:cubicBezTo>
                <a:cubicBezTo>
                  <a:pt x="470665" y="1091373"/>
                  <a:pt x="465888" y="1106018"/>
                  <a:pt x="457861" y="1118860"/>
                </a:cubicBezTo>
                <a:cubicBezTo>
                  <a:pt x="448887" y="1133218"/>
                  <a:pt x="436356" y="1145138"/>
                  <a:pt x="427382" y="1159497"/>
                </a:cubicBezTo>
                <a:cubicBezTo>
                  <a:pt x="419355" y="1172339"/>
                  <a:pt x="414578" y="1186985"/>
                  <a:pt x="407064" y="1200134"/>
                </a:cubicBezTo>
                <a:cubicBezTo>
                  <a:pt x="401006" y="1210735"/>
                  <a:pt x="393842" y="1220676"/>
                  <a:pt x="386745" y="1230611"/>
                </a:cubicBezTo>
                <a:cubicBezTo>
                  <a:pt x="359973" y="1268091"/>
                  <a:pt x="334244" y="1306395"/>
                  <a:pt x="305470" y="1342362"/>
                </a:cubicBezTo>
                <a:cubicBezTo>
                  <a:pt x="294722" y="1355796"/>
                  <a:pt x="264319" y="1397632"/>
                  <a:pt x="244514" y="1413476"/>
                </a:cubicBezTo>
                <a:cubicBezTo>
                  <a:pt x="234980" y="1421103"/>
                  <a:pt x="223416" y="1425978"/>
                  <a:pt x="214036" y="1433794"/>
                </a:cubicBezTo>
                <a:cubicBezTo>
                  <a:pt x="135804" y="1498985"/>
                  <a:pt x="228758" y="1434137"/>
                  <a:pt x="153080" y="1484590"/>
                </a:cubicBezTo>
                <a:cubicBezTo>
                  <a:pt x="146307" y="1494749"/>
                  <a:pt x="141395" y="1506434"/>
                  <a:pt x="132761" y="1515067"/>
                </a:cubicBezTo>
                <a:cubicBezTo>
                  <a:pt x="120788" y="1527039"/>
                  <a:pt x="102083" y="1531851"/>
                  <a:pt x="92124" y="1545544"/>
                </a:cubicBezTo>
                <a:cubicBezTo>
                  <a:pt x="74309" y="1570040"/>
                  <a:pt x="51486" y="1626818"/>
                  <a:pt x="51486" y="1626818"/>
                </a:cubicBezTo>
                <a:cubicBezTo>
                  <a:pt x="48100" y="1643750"/>
                  <a:pt x="46071" y="1661010"/>
                  <a:pt x="41327" y="1677613"/>
                </a:cubicBezTo>
                <a:cubicBezTo>
                  <a:pt x="32501" y="1708503"/>
                  <a:pt x="10849" y="1769046"/>
                  <a:pt x="10849" y="1769046"/>
                </a:cubicBezTo>
                <a:cubicBezTo>
                  <a:pt x="16442" y="1858539"/>
                  <a:pt x="0" y="2041825"/>
                  <a:pt x="51486" y="2155093"/>
                </a:cubicBezTo>
                <a:cubicBezTo>
                  <a:pt x="69714" y="2195194"/>
                  <a:pt x="103958" y="2235423"/>
                  <a:pt x="132761" y="2266844"/>
                </a:cubicBezTo>
                <a:cubicBezTo>
                  <a:pt x="152178" y="2288026"/>
                  <a:pt x="168768" y="2313543"/>
                  <a:pt x="193717" y="2327799"/>
                </a:cubicBezTo>
                <a:cubicBezTo>
                  <a:pt x="217422" y="2341344"/>
                  <a:pt x="242752" y="2352377"/>
                  <a:pt x="264833" y="2368435"/>
                </a:cubicBezTo>
                <a:cubicBezTo>
                  <a:pt x="280326" y="2379702"/>
                  <a:pt x="289776" y="2398087"/>
                  <a:pt x="305470" y="2409072"/>
                </a:cubicBezTo>
                <a:cubicBezTo>
                  <a:pt x="324080" y="2422099"/>
                  <a:pt x="346483" y="2428671"/>
                  <a:pt x="366426" y="2439549"/>
                </a:cubicBezTo>
                <a:cubicBezTo>
                  <a:pt x="383761" y="2449004"/>
                  <a:pt x="400406" y="2459678"/>
                  <a:pt x="417223" y="2470027"/>
                </a:cubicBezTo>
                <a:cubicBezTo>
                  <a:pt x="444432" y="2486771"/>
                  <a:pt x="468584" y="2509606"/>
                  <a:pt x="498498" y="2520823"/>
                </a:cubicBezTo>
                <a:lnTo>
                  <a:pt x="579773" y="2551300"/>
                </a:lnTo>
                <a:cubicBezTo>
                  <a:pt x="599943" y="2558503"/>
                  <a:pt x="620739" y="2563930"/>
                  <a:pt x="640729" y="2571618"/>
                </a:cubicBezTo>
                <a:cubicBezTo>
                  <a:pt x="664801" y="2580876"/>
                  <a:pt x="688777" y="2590562"/>
                  <a:pt x="711845" y="2602096"/>
                </a:cubicBezTo>
                <a:cubicBezTo>
                  <a:pt x="722766" y="2607556"/>
                  <a:pt x="731165" y="2617455"/>
                  <a:pt x="742323" y="2622414"/>
                </a:cubicBezTo>
                <a:cubicBezTo>
                  <a:pt x="772958" y="2636029"/>
                  <a:pt x="819930" y="2648338"/>
                  <a:pt x="854076" y="2652891"/>
                </a:cubicBezTo>
                <a:cubicBezTo>
                  <a:pt x="887811" y="2657389"/>
                  <a:pt x="921899" y="2658830"/>
                  <a:pt x="955669" y="2663051"/>
                </a:cubicBezTo>
                <a:cubicBezTo>
                  <a:pt x="976109" y="2665606"/>
                  <a:pt x="996036" y="2672567"/>
                  <a:pt x="1016625" y="2673210"/>
                </a:cubicBezTo>
                <a:cubicBezTo>
                  <a:pt x="1212973" y="2679346"/>
                  <a:pt x="1409454" y="2679983"/>
                  <a:pt x="1605868" y="2683369"/>
                </a:cubicBezTo>
                <a:cubicBezTo>
                  <a:pt x="1619414" y="2686755"/>
                  <a:pt x="1632553" y="2693001"/>
                  <a:pt x="1646506" y="2693528"/>
                </a:cubicBezTo>
                <a:cubicBezTo>
                  <a:pt x="2179301" y="2713633"/>
                  <a:pt x="2597857" y="2699152"/>
                  <a:pt x="3160250" y="2693528"/>
                </a:cubicBezTo>
                <a:cubicBezTo>
                  <a:pt x="3183955" y="2686755"/>
                  <a:pt x="3207977" y="2681006"/>
                  <a:pt x="3231366" y="2673210"/>
                </a:cubicBezTo>
                <a:cubicBezTo>
                  <a:pt x="3427047" y="2607984"/>
                  <a:pt x="3207008" y="2672912"/>
                  <a:pt x="3383756" y="2622414"/>
                </a:cubicBezTo>
                <a:cubicBezTo>
                  <a:pt x="3400688" y="2612255"/>
                  <a:pt x="3417292" y="2601526"/>
                  <a:pt x="3434553" y="2591937"/>
                </a:cubicBezTo>
                <a:cubicBezTo>
                  <a:pt x="3447792" y="2584582"/>
                  <a:pt x="3463074" y="2580705"/>
                  <a:pt x="3475190" y="2571618"/>
                </a:cubicBezTo>
                <a:cubicBezTo>
                  <a:pt x="3509414" y="2545950"/>
                  <a:pt x="3520586" y="2522494"/>
                  <a:pt x="3546306" y="2490345"/>
                </a:cubicBezTo>
                <a:cubicBezTo>
                  <a:pt x="3562829" y="2469692"/>
                  <a:pt x="3582432" y="2451397"/>
                  <a:pt x="3597103" y="2429390"/>
                </a:cubicBezTo>
                <a:cubicBezTo>
                  <a:pt x="3605382" y="2416972"/>
                  <a:pt x="3683046" y="2287215"/>
                  <a:pt x="3698696" y="2246526"/>
                </a:cubicBezTo>
                <a:cubicBezTo>
                  <a:pt x="3717798" y="2196862"/>
                  <a:pt x="3720707" y="2165259"/>
                  <a:pt x="3729174" y="2114457"/>
                </a:cubicBezTo>
                <a:cubicBezTo>
                  <a:pt x="3725788" y="1897728"/>
                  <a:pt x="3725295" y="1680935"/>
                  <a:pt x="3719015" y="1464271"/>
                </a:cubicBezTo>
                <a:cubicBezTo>
                  <a:pt x="3718272" y="1438626"/>
                  <a:pt x="3693253" y="1359654"/>
                  <a:pt x="3688537" y="1342362"/>
                </a:cubicBezTo>
                <a:cubicBezTo>
                  <a:pt x="3652015" y="1208451"/>
                  <a:pt x="3712219" y="1413406"/>
                  <a:pt x="3658059" y="1250929"/>
                </a:cubicBezTo>
                <a:cubicBezTo>
                  <a:pt x="3653644" y="1237683"/>
                  <a:pt x="3652315" y="1223539"/>
                  <a:pt x="3647900" y="1210293"/>
                </a:cubicBezTo>
                <a:cubicBezTo>
                  <a:pt x="3642133" y="1192992"/>
                  <a:pt x="3632944" y="1176927"/>
                  <a:pt x="3627581" y="1159497"/>
                </a:cubicBezTo>
                <a:cubicBezTo>
                  <a:pt x="3608991" y="1099081"/>
                  <a:pt x="3604956" y="1025122"/>
                  <a:pt x="3556465" y="976632"/>
                </a:cubicBezTo>
                <a:lnTo>
                  <a:pt x="3515828" y="935996"/>
                </a:lnTo>
                <a:cubicBezTo>
                  <a:pt x="3492535" y="866115"/>
                  <a:pt x="3526537" y="948846"/>
                  <a:pt x="3465031" y="875041"/>
                </a:cubicBezTo>
                <a:cubicBezTo>
                  <a:pt x="3423351" y="825026"/>
                  <a:pt x="3493166" y="857327"/>
                  <a:pt x="3424394" y="834404"/>
                </a:cubicBezTo>
                <a:cubicBezTo>
                  <a:pt x="3394400" y="804411"/>
                  <a:pt x="3379090" y="785272"/>
                  <a:pt x="3343119" y="763290"/>
                </a:cubicBezTo>
                <a:cubicBezTo>
                  <a:pt x="3296526" y="734817"/>
                  <a:pt x="3249728" y="706436"/>
                  <a:pt x="3200888" y="682017"/>
                </a:cubicBezTo>
                <a:cubicBezTo>
                  <a:pt x="3187342" y="675244"/>
                  <a:pt x="3173399" y="669213"/>
                  <a:pt x="3160250" y="661699"/>
                </a:cubicBezTo>
                <a:cubicBezTo>
                  <a:pt x="3149649" y="655641"/>
                  <a:pt x="3140491" y="647227"/>
                  <a:pt x="3129772" y="641380"/>
                </a:cubicBezTo>
                <a:cubicBezTo>
                  <a:pt x="3103181" y="626876"/>
                  <a:pt x="3075589" y="614290"/>
                  <a:pt x="3048497" y="600744"/>
                </a:cubicBezTo>
                <a:lnTo>
                  <a:pt x="2987541" y="570266"/>
                </a:lnTo>
                <a:cubicBezTo>
                  <a:pt x="2947615" y="550303"/>
                  <a:pt x="2920330" y="535668"/>
                  <a:pt x="2875788" y="519471"/>
                </a:cubicBezTo>
                <a:cubicBezTo>
                  <a:pt x="2862666" y="514700"/>
                  <a:pt x="2848697" y="512698"/>
                  <a:pt x="2835151" y="509312"/>
                </a:cubicBezTo>
                <a:cubicBezTo>
                  <a:pt x="2788553" y="462714"/>
                  <a:pt x="2845778" y="517282"/>
                  <a:pt x="2753876" y="448357"/>
                </a:cubicBezTo>
                <a:cubicBezTo>
                  <a:pt x="2746213" y="442610"/>
                  <a:pt x="2741037" y="434022"/>
                  <a:pt x="2733557" y="428038"/>
                </a:cubicBezTo>
                <a:cubicBezTo>
                  <a:pt x="2703123" y="403691"/>
                  <a:pt x="2691686" y="403163"/>
                  <a:pt x="2652282" y="387402"/>
                </a:cubicBezTo>
                <a:cubicBezTo>
                  <a:pt x="2638736" y="373856"/>
                  <a:pt x="2623612" y="361724"/>
                  <a:pt x="2611645" y="346765"/>
                </a:cubicBezTo>
                <a:cubicBezTo>
                  <a:pt x="2568810" y="293223"/>
                  <a:pt x="2572103" y="266222"/>
                  <a:pt x="2510051" y="224855"/>
                </a:cubicBezTo>
                <a:cubicBezTo>
                  <a:pt x="2489732" y="211310"/>
                  <a:pt x="2472786" y="190142"/>
                  <a:pt x="2449095" y="184219"/>
                </a:cubicBezTo>
                <a:lnTo>
                  <a:pt x="2408458" y="174060"/>
                </a:lnTo>
                <a:cubicBezTo>
                  <a:pt x="2401685" y="163901"/>
                  <a:pt x="2398142" y="150584"/>
                  <a:pt x="2388139" y="143582"/>
                </a:cubicBezTo>
                <a:cubicBezTo>
                  <a:pt x="2360393" y="124161"/>
                  <a:pt x="2313287" y="103330"/>
                  <a:pt x="2276386" y="92787"/>
                </a:cubicBezTo>
                <a:cubicBezTo>
                  <a:pt x="2262961" y="88951"/>
                  <a:pt x="2249123" y="86639"/>
                  <a:pt x="2235749" y="82627"/>
                </a:cubicBezTo>
                <a:cubicBezTo>
                  <a:pt x="2215234" y="76473"/>
                  <a:pt x="2195571" y="67504"/>
                  <a:pt x="2174792" y="62309"/>
                </a:cubicBezTo>
                <a:cubicBezTo>
                  <a:pt x="2161246" y="58923"/>
                  <a:pt x="2147785" y="55179"/>
                  <a:pt x="2134155" y="52150"/>
                </a:cubicBezTo>
                <a:cubicBezTo>
                  <a:pt x="2117299" y="48404"/>
                  <a:pt x="2100017" y="46534"/>
                  <a:pt x="2083358" y="41991"/>
                </a:cubicBezTo>
                <a:cubicBezTo>
                  <a:pt x="2038055" y="29636"/>
                  <a:pt x="2017577" y="15049"/>
                  <a:pt x="1971605" y="11513"/>
                </a:cubicBezTo>
                <a:cubicBezTo>
                  <a:pt x="1900619" y="6053"/>
                  <a:pt x="1829426" y="3387"/>
                  <a:pt x="1758259" y="1354"/>
                </a:cubicBezTo>
                <a:cubicBezTo>
                  <a:pt x="1710868" y="0"/>
                  <a:pt x="1663438" y="1354"/>
                  <a:pt x="1616028" y="1354"/>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0" name="Freeform 39"/>
          <p:cNvSpPr/>
          <p:nvPr/>
        </p:nvSpPr>
        <p:spPr>
          <a:xfrm>
            <a:off x="2336393" y="1156418"/>
            <a:ext cx="4500447" cy="2205546"/>
          </a:xfrm>
          <a:custGeom>
            <a:avLst/>
            <a:gdLst>
              <a:gd name="connsiteX0" fmla="*/ 264143 w 4500447"/>
              <a:gd name="connsiteY0" fmla="*/ 223501 h 2205546"/>
              <a:gd name="connsiteX1" fmla="*/ 182868 w 4500447"/>
              <a:gd name="connsiteY1" fmla="*/ 284456 h 2205546"/>
              <a:gd name="connsiteX2" fmla="*/ 172709 w 4500447"/>
              <a:gd name="connsiteY2" fmla="*/ 314933 h 2205546"/>
              <a:gd name="connsiteX3" fmla="*/ 121912 w 4500447"/>
              <a:gd name="connsiteY3" fmla="*/ 365729 h 2205546"/>
              <a:gd name="connsiteX4" fmla="*/ 91434 w 4500447"/>
              <a:gd name="connsiteY4" fmla="*/ 406365 h 2205546"/>
              <a:gd name="connsiteX5" fmla="*/ 71115 w 4500447"/>
              <a:gd name="connsiteY5" fmla="*/ 477479 h 2205546"/>
              <a:gd name="connsiteX6" fmla="*/ 60956 w 4500447"/>
              <a:gd name="connsiteY6" fmla="*/ 528275 h 2205546"/>
              <a:gd name="connsiteX7" fmla="*/ 40637 w 4500447"/>
              <a:gd name="connsiteY7" fmla="*/ 568912 h 2205546"/>
              <a:gd name="connsiteX8" fmla="*/ 10159 w 4500447"/>
              <a:gd name="connsiteY8" fmla="*/ 741617 h 2205546"/>
              <a:gd name="connsiteX9" fmla="*/ 0 w 4500447"/>
              <a:gd name="connsiteY9" fmla="*/ 883845 h 2205546"/>
              <a:gd name="connsiteX10" fmla="*/ 20318 w 4500447"/>
              <a:gd name="connsiteY10" fmla="*/ 1015914 h 2205546"/>
              <a:gd name="connsiteX11" fmla="*/ 60956 w 4500447"/>
              <a:gd name="connsiteY11" fmla="*/ 1107347 h 2205546"/>
              <a:gd name="connsiteX12" fmla="*/ 81275 w 4500447"/>
              <a:gd name="connsiteY12" fmla="*/ 1158142 h 2205546"/>
              <a:gd name="connsiteX13" fmla="*/ 111753 w 4500447"/>
              <a:gd name="connsiteY13" fmla="*/ 1198779 h 2205546"/>
              <a:gd name="connsiteX14" fmla="*/ 132071 w 4500447"/>
              <a:gd name="connsiteY14" fmla="*/ 1249575 h 2205546"/>
              <a:gd name="connsiteX15" fmla="*/ 182868 w 4500447"/>
              <a:gd name="connsiteY15" fmla="*/ 1310530 h 2205546"/>
              <a:gd name="connsiteX16" fmla="*/ 203187 w 4500447"/>
              <a:gd name="connsiteY16" fmla="*/ 1341007 h 2205546"/>
              <a:gd name="connsiteX17" fmla="*/ 243824 w 4500447"/>
              <a:gd name="connsiteY17" fmla="*/ 1432439 h 2205546"/>
              <a:gd name="connsiteX18" fmla="*/ 264143 w 4500447"/>
              <a:gd name="connsiteY18" fmla="*/ 1452758 h 2205546"/>
              <a:gd name="connsiteX19" fmla="*/ 325099 w 4500447"/>
              <a:gd name="connsiteY19" fmla="*/ 1564508 h 2205546"/>
              <a:gd name="connsiteX20" fmla="*/ 386055 w 4500447"/>
              <a:gd name="connsiteY20" fmla="*/ 1625463 h 2205546"/>
              <a:gd name="connsiteX21" fmla="*/ 426693 w 4500447"/>
              <a:gd name="connsiteY21" fmla="*/ 1645781 h 2205546"/>
              <a:gd name="connsiteX22" fmla="*/ 497808 w 4500447"/>
              <a:gd name="connsiteY22" fmla="*/ 1686418 h 2205546"/>
              <a:gd name="connsiteX23" fmla="*/ 558765 w 4500447"/>
              <a:gd name="connsiteY23" fmla="*/ 1737214 h 2205546"/>
              <a:gd name="connsiteX24" fmla="*/ 629880 w 4500447"/>
              <a:gd name="connsiteY24" fmla="*/ 1767691 h 2205546"/>
              <a:gd name="connsiteX25" fmla="*/ 690836 w 4500447"/>
              <a:gd name="connsiteY25" fmla="*/ 1808328 h 2205546"/>
              <a:gd name="connsiteX26" fmla="*/ 721314 w 4500447"/>
              <a:gd name="connsiteY26" fmla="*/ 1818487 h 2205546"/>
              <a:gd name="connsiteX27" fmla="*/ 812749 w 4500447"/>
              <a:gd name="connsiteY27" fmla="*/ 1859123 h 2205546"/>
              <a:gd name="connsiteX28" fmla="*/ 843227 w 4500447"/>
              <a:gd name="connsiteY28" fmla="*/ 1879442 h 2205546"/>
              <a:gd name="connsiteX29" fmla="*/ 883864 w 4500447"/>
              <a:gd name="connsiteY29" fmla="*/ 1889601 h 2205546"/>
              <a:gd name="connsiteX30" fmla="*/ 985458 w 4500447"/>
              <a:gd name="connsiteY30" fmla="*/ 1909919 h 2205546"/>
              <a:gd name="connsiteX31" fmla="*/ 1056573 w 4500447"/>
              <a:gd name="connsiteY31" fmla="*/ 1930237 h 2205546"/>
              <a:gd name="connsiteX32" fmla="*/ 1107370 w 4500447"/>
              <a:gd name="connsiteY32" fmla="*/ 1940397 h 2205546"/>
              <a:gd name="connsiteX33" fmla="*/ 1137848 w 4500447"/>
              <a:gd name="connsiteY33" fmla="*/ 1950556 h 2205546"/>
              <a:gd name="connsiteX34" fmla="*/ 1178486 w 4500447"/>
              <a:gd name="connsiteY34" fmla="*/ 1960715 h 2205546"/>
              <a:gd name="connsiteX35" fmla="*/ 1259760 w 4500447"/>
              <a:gd name="connsiteY35" fmla="*/ 1991192 h 2205546"/>
              <a:gd name="connsiteX36" fmla="*/ 1300398 w 4500447"/>
              <a:gd name="connsiteY36" fmla="*/ 2011511 h 2205546"/>
              <a:gd name="connsiteX37" fmla="*/ 1351195 w 4500447"/>
              <a:gd name="connsiteY37" fmla="*/ 2021670 h 2205546"/>
              <a:gd name="connsiteX38" fmla="*/ 1422310 w 4500447"/>
              <a:gd name="connsiteY38" fmla="*/ 2041988 h 2205546"/>
              <a:gd name="connsiteX39" fmla="*/ 1462948 w 4500447"/>
              <a:gd name="connsiteY39" fmla="*/ 2052147 h 2205546"/>
              <a:gd name="connsiteX40" fmla="*/ 1493426 w 4500447"/>
              <a:gd name="connsiteY40" fmla="*/ 2072466 h 2205546"/>
              <a:gd name="connsiteX41" fmla="*/ 1615338 w 4500447"/>
              <a:gd name="connsiteY41" fmla="*/ 2102943 h 2205546"/>
              <a:gd name="connsiteX42" fmla="*/ 1777888 w 4500447"/>
              <a:gd name="connsiteY42" fmla="*/ 2143580 h 2205546"/>
              <a:gd name="connsiteX43" fmla="*/ 1818525 w 4500447"/>
              <a:gd name="connsiteY43" fmla="*/ 2163898 h 2205546"/>
              <a:gd name="connsiteX44" fmla="*/ 1950597 w 4500447"/>
              <a:gd name="connsiteY44" fmla="*/ 2174057 h 2205546"/>
              <a:gd name="connsiteX45" fmla="*/ 2042031 w 4500447"/>
              <a:gd name="connsiteY45" fmla="*/ 2184216 h 2205546"/>
              <a:gd name="connsiteX46" fmla="*/ 2102987 w 4500447"/>
              <a:gd name="connsiteY46" fmla="*/ 2194375 h 2205546"/>
              <a:gd name="connsiteX47" fmla="*/ 2174103 w 4500447"/>
              <a:gd name="connsiteY47" fmla="*/ 2204534 h 2205546"/>
              <a:gd name="connsiteX48" fmla="*/ 2610955 w 4500447"/>
              <a:gd name="connsiteY48" fmla="*/ 2194375 h 2205546"/>
              <a:gd name="connsiteX49" fmla="*/ 2702390 w 4500447"/>
              <a:gd name="connsiteY49" fmla="*/ 2163898 h 2205546"/>
              <a:gd name="connsiteX50" fmla="*/ 2783664 w 4500447"/>
              <a:gd name="connsiteY50" fmla="*/ 2123261 h 2205546"/>
              <a:gd name="connsiteX51" fmla="*/ 2824302 w 4500447"/>
              <a:gd name="connsiteY51" fmla="*/ 2102943 h 2205546"/>
              <a:gd name="connsiteX52" fmla="*/ 2885258 w 4500447"/>
              <a:gd name="connsiteY52" fmla="*/ 2062306 h 2205546"/>
              <a:gd name="connsiteX53" fmla="*/ 2925895 w 4500447"/>
              <a:gd name="connsiteY53" fmla="*/ 2031829 h 2205546"/>
              <a:gd name="connsiteX54" fmla="*/ 3047808 w 4500447"/>
              <a:gd name="connsiteY54" fmla="*/ 1981033 h 2205546"/>
              <a:gd name="connsiteX55" fmla="*/ 3108764 w 4500447"/>
              <a:gd name="connsiteY55" fmla="*/ 1940397 h 2205546"/>
              <a:gd name="connsiteX56" fmla="*/ 3159561 w 4500447"/>
              <a:gd name="connsiteY56" fmla="*/ 1930237 h 2205546"/>
              <a:gd name="connsiteX57" fmla="*/ 3220517 w 4500447"/>
              <a:gd name="connsiteY57" fmla="*/ 1909919 h 2205546"/>
              <a:gd name="connsiteX58" fmla="*/ 3250995 w 4500447"/>
              <a:gd name="connsiteY58" fmla="*/ 1889601 h 2205546"/>
              <a:gd name="connsiteX59" fmla="*/ 3311951 w 4500447"/>
              <a:gd name="connsiteY59" fmla="*/ 1859123 h 2205546"/>
              <a:gd name="connsiteX60" fmla="*/ 3383067 w 4500447"/>
              <a:gd name="connsiteY60" fmla="*/ 1838805 h 2205546"/>
              <a:gd name="connsiteX61" fmla="*/ 3423704 w 4500447"/>
              <a:gd name="connsiteY61" fmla="*/ 1808328 h 2205546"/>
              <a:gd name="connsiteX62" fmla="*/ 3565935 w 4500447"/>
              <a:gd name="connsiteY62" fmla="*/ 1747373 h 2205546"/>
              <a:gd name="connsiteX63" fmla="*/ 3657369 w 4500447"/>
              <a:gd name="connsiteY63" fmla="*/ 1716895 h 2205546"/>
              <a:gd name="connsiteX64" fmla="*/ 3789441 w 4500447"/>
              <a:gd name="connsiteY64" fmla="*/ 1645781 h 2205546"/>
              <a:gd name="connsiteX65" fmla="*/ 4023106 w 4500447"/>
              <a:gd name="connsiteY65" fmla="*/ 1523872 h 2205546"/>
              <a:gd name="connsiteX66" fmla="*/ 4063744 w 4500447"/>
              <a:gd name="connsiteY66" fmla="*/ 1493394 h 2205546"/>
              <a:gd name="connsiteX67" fmla="*/ 4114541 w 4500447"/>
              <a:gd name="connsiteY67" fmla="*/ 1432439 h 2205546"/>
              <a:gd name="connsiteX68" fmla="*/ 4155178 w 4500447"/>
              <a:gd name="connsiteY68" fmla="*/ 1391803 h 2205546"/>
              <a:gd name="connsiteX69" fmla="*/ 4195815 w 4500447"/>
              <a:gd name="connsiteY69" fmla="*/ 1341007 h 2205546"/>
              <a:gd name="connsiteX70" fmla="*/ 4277090 w 4500447"/>
              <a:gd name="connsiteY70" fmla="*/ 1259734 h 2205546"/>
              <a:gd name="connsiteX71" fmla="*/ 4378684 w 4500447"/>
              <a:gd name="connsiteY71" fmla="*/ 1117506 h 2205546"/>
              <a:gd name="connsiteX72" fmla="*/ 4409162 w 4500447"/>
              <a:gd name="connsiteY72" fmla="*/ 1046392 h 2205546"/>
              <a:gd name="connsiteX73" fmla="*/ 4449799 w 4500447"/>
              <a:gd name="connsiteY73" fmla="*/ 954959 h 2205546"/>
              <a:gd name="connsiteX74" fmla="*/ 4490437 w 4500447"/>
              <a:gd name="connsiteY74" fmla="*/ 833050 h 2205546"/>
              <a:gd name="connsiteX75" fmla="*/ 4480278 w 4500447"/>
              <a:gd name="connsiteY75" fmla="*/ 365729 h 2205546"/>
              <a:gd name="connsiteX76" fmla="*/ 4470118 w 4500447"/>
              <a:gd name="connsiteY76" fmla="*/ 304774 h 2205546"/>
              <a:gd name="connsiteX77" fmla="*/ 4419321 w 4500447"/>
              <a:gd name="connsiteY77" fmla="*/ 223501 h 2205546"/>
              <a:gd name="connsiteX78" fmla="*/ 4378684 w 4500447"/>
              <a:gd name="connsiteY78" fmla="*/ 142228 h 2205546"/>
              <a:gd name="connsiteX79" fmla="*/ 4327887 w 4500447"/>
              <a:gd name="connsiteY79" fmla="*/ 121909 h 2205546"/>
              <a:gd name="connsiteX80" fmla="*/ 4297409 w 4500447"/>
              <a:gd name="connsiteY80" fmla="*/ 101591 h 2205546"/>
              <a:gd name="connsiteX81" fmla="*/ 4145019 w 4500447"/>
              <a:gd name="connsiteY81" fmla="*/ 50795 h 2205546"/>
              <a:gd name="connsiteX82" fmla="*/ 4104381 w 4500447"/>
              <a:gd name="connsiteY82" fmla="*/ 30477 h 2205546"/>
              <a:gd name="connsiteX83" fmla="*/ 3931672 w 4500447"/>
              <a:gd name="connsiteY83" fmla="*/ 0 h 2205546"/>
              <a:gd name="connsiteX84" fmla="*/ 2214740 w 4500447"/>
              <a:gd name="connsiteY84" fmla="*/ 10159 h 2205546"/>
              <a:gd name="connsiteX85" fmla="*/ 1909959 w 4500447"/>
              <a:gd name="connsiteY85" fmla="*/ 20318 h 2205546"/>
              <a:gd name="connsiteX86" fmla="*/ 1564541 w 4500447"/>
              <a:gd name="connsiteY86" fmla="*/ 30477 h 2205546"/>
              <a:gd name="connsiteX87" fmla="*/ 1361354 w 4500447"/>
              <a:gd name="connsiteY87" fmla="*/ 50795 h 2205546"/>
              <a:gd name="connsiteX88" fmla="*/ 1320717 w 4500447"/>
              <a:gd name="connsiteY88" fmla="*/ 60954 h 2205546"/>
              <a:gd name="connsiteX89" fmla="*/ 1168326 w 4500447"/>
              <a:gd name="connsiteY89" fmla="*/ 81273 h 2205546"/>
              <a:gd name="connsiteX90" fmla="*/ 1056573 w 4500447"/>
              <a:gd name="connsiteY90" fmla="*/ 111750 h 2205546"/>
              <a:gd name="connsiteX91" fmla="*/ 1015936 w 4500447"/>
              <a:gd name="connsiteY91" fmla="*/ 132068 h 2205546"/>
              <a:gd name="connsiteX92" fmla="*/ 894023 w 4500447"/>
              <a:gd name="connsiteY92" fmla="*/ 152387 h 2205546"/>
              <a:gd name="connsiteX93" fmla="*/ 822908 w 4500447"/>
              <a:gd name="connsiteY93" fmla="*/ 172705 h 2205546"/>
              <a:gd name="connsiteX94" fmla="*/ 670518 w 4500447"/>
              <a:gd name="connsiteY94" fmla="*/ 193023 h 2205546"/>
              <a:gd name="connsiteX95" fmla="*/ 538446 w 4500447"/>
              <a:gd name="connsiteY95" fmla="*/ 213342 h 2205546"/>
              <a:gd name="connsiteX96" fmla="*/ 264143 w 4500447"/>
              <a:gd name="connsiteY96" fmla="*/ 223501 h 220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00447" h="2205546">
                <a:moveTo>
                  <a:pt x="264143" y="223501"/>
                </a:moveTo>
                <a:cubicBezTo>
                  <a:pt x="204880" y="235353"/>
                  <a:pt x="220454" y="246870"/>
                  <a:pt x="182868" y="284456"/>
                </a:cubicBezTo>
                <a:cubicBezTo>
                  <a:pt x="179482" y="294615"/>
                  <a:pt x="179134" y="306366"/>
                  <a:pt x="172709" y="314933"/>
                </a:cubicBezTo>
                <a:cubicBezTo>
                  <a:pt x="158341" y="334089"/>
                  <a:pt x="137821" y="347832"/>
                  <a:pt x="121912" y="365729"/>
                </a:cubicBezTo>
                <a:cubicBezTo>
                  <a:pt x="110663" y="378384"/>
                  <a:pt x="101593" y="392820"/>
                  <a:pt x="91434" y="406365"/>
                </a:cubicBezTo>
                <a:cubicBezTo>
                  <a:pt x="84661" y="430070"/>
                  <a:pt x="77094" y="453562"/>
                  <a:pt x="71115" y="477479"/>
                </a:cubicBezTo>
                <a:cubicBezTo>
                  <a:pt x="66927" y="494231"/>
                  <a:pt x="66416" y="511894"/>
                  <a:pt x="60956" y="528275"/>
                </a:cubicBezTo>
                <a:cubicBezTo>
                  <a:pt x="56167" y="542642"/>
                  <a:pt x="47410" y="555366"/>
                  <a:pt x="40637" y="568912"/>
                </a:cubicBezTo>
                <a:cubicBezTo>
                  <a:pt x="29427" y="624960"/>
                  <a:pt x="15630" y="684175"/>
                  <a:pt x="10159" y="741617"/>
                </a:cubicBezTo>
                <a:cubicBezTo>
                  <a:pt x="5653" y="788933"/>
                  <a:pt x="3386" y="836436"/>
                  <a:pt x="0" y="883845"/>
                </a:cubicBezTo>
                <a:cubicBezTo>
                  <a:pt x="6773" y="927868"/>
                  <a:pt x="10656" y="972434"/>
                  <a:pt x="20318" y="1015914"/>
                </a:cubicBezTo>
                <a:cubicBezTo>
                  <a:pt x="27010" y="1046027"/>
                  <a:pt x="48469" y="1079253"/>
                  <a:pt x="60956" y="1107347"/>
                </a:cubicBezTo>
                <a:cubicBezTo>
                  <a:pt x="68363" y="1124011"/>
                  <a:pt x="72419" y="1142201"/>
                  <a:pt x="81275" y="1158142"/>
                </a:cubicBezTo>
                <a:cubicBezTo>
                  <a:pt x="89498" y="1172943"/>
                  <a:pt x="103530" y="1183978"/>
                  <a:pt x="111753" y="1198779"/>
                </a:cubicBezTo>
                <a:cubicBezTo>
                  <a:pt x="120609" y="1214720"/>
                  <a:pt x="123915" y="1233264"/>
                  <a:pt x="132071" y="1249575"/>
                </a:cubicBezTo>
                <a:cubicBezTo>
                  <a:pt x="150986" y="1287404"/>
                  <a:pt x="154787" y="1276833"/>
                  <a:pt x="182868" y="1310530"/>
                </a:cubicBezTo>
                <a:cubicBezTo>
                  <a:pt x="190685" y="1319910"/>
                  <a:pt x="197726" y="1330086"/>
                  <a:pt x="203187" y="1341007"/>
                </a:cubicBezTo>
                <a:cubicBezTo>
                  <a:pt x="220785" y="1376201"/>
                  <a:pt x="222281" y="1400125"/>
                  <a:pt x="243824" y="1432439"/>
                </a:cubicBezTo>
                <a:cubicBezTo>
                  <a:pt x="249137" y="1440409"/>
                  <a:pt x="259215" y="1444545"/>
                  <a:pt x="264143" y="1452758"/>
                </a:cubicBezTo>
                <a:cubicBezTo>
                  <a:pt x="274853" y="1470607"/>
                  <a:pt x="302245" y="1538798"/>
                  <a:pt x="325099" y="1564508"/>
                </a:cubicBezTo>
                <a:cubicBezTo>
                  <a:pt x="344189" y="1585984"/>
                  <a:pt x="360354" y="1612613"/>
                  <a:pt x="386055" y="1625463"/>
                </a:cubicBezTo>
                <a:lnTo>
                  <a:pt x="426693" y="1645781"/>
                </a:lnTo>
                <a:cubicBezTo>
                  <a:pt x="495121" y="1714209"/>
                  <a:pt x="415947" y="1645489"/>
                  <a:pt x="497808" y="1686418"/>
                </a:cubicBezTo>
                <a:cubicBezTo>
                  <a:pt x="587829" y="1731427"/>
                  <a:pt x="502873" y="1699953"/>
                  <a:pt x="558765" y="1737214"/>
                </a:cubicBezTo>
                <a:cubicBezTo>
                  <a:pt x="583872" y="1753952"/>
                  <a:pt x="602789" y="1758661"/>
                  <a:pt x="629880" y="1767691"/>
                </a:cubicBezTo>
                <a:cubicBezTo>
                  <a:pt x="650199" y="1781237"/>
                  <a:pt x="669489" y="1796469"/>
                  <a:pt x="690836" y="1808328"/>
                </a:cubicBezTo>
                <a:cubicBezTo>
                  <a:pt x="700197" y="1813529"/>
                  <a:pt x="711736" y="1813698"/>
                  <a:pt x="721314" y="1818487"/>
                </a:cubicBezTo>
                <a:cubicBezTo>
                  <a:pt x="809192" y="1862424"/>
                  <a:pt x="735200" y="1839737"/>
                  <a:pt x="812749" y="1859123"/>
                </a:cubicBezTo>
                <a:cubicBezTo>
                  <a:pt x="822908" y="1865896"/>
                  <a:pt x="832004" y="1874632"/>
                  <a:pt x="843227" y="1879442"/>
                </a:cubicBezTo>
                <a:cubicBezTo>
                  <a:pt x="856061" y="1884942"/>
                  <a:pt x="870439" y="1885765"/>
                  <a:pt x="883864" y="1889601"/>
                </a:cubicBezTo>
                <a:cubicBezTo>
                  <a:pt x="954790" y="1909865"/>
                  <a:pt x="864093" y="1892582"/>
                  <a:pt x="985458" y="1909919"/>
                </a:cubicBezTo>
                <a:cubicBezTo>
                  <a:pt x="1019400" y="1921233"/>
                  <a:pt x="1018301" y="1921732"/>
                  <a:pt x="1056573" y="1930237"/>
                </a:cubicBezTo>
                <a:cubicBezTo>
                  <a:pt x="1073429" y="1933983"/>
                  <a:pt x="1090618" y="1936209"/>
                  <a:pt x="1107370" y="1940397"/>
                </a:cubicBezTo>
                <a:cubicBezTo>
                  <a:pt x="1117759" y="1942994"/>
                  <a:pt x="1127551" y="1947614"/>
                  <a:pt x="1137848" y="1950556"/>
                </a:cubicBezTo>
                <a:cubicBezTo>
                  <a:pt x="1151274" y="1954392"/>
                  <a:pt x="1164940" y="1957329"/>
                  <a:pt x="1178486" y="1960715"/>
                </a:cubicBezTo>
                <a:cubicBezTo>
                  <a:pt x="1291632" y="2017286"/>
                  <a:pt x="1149095" y="1949693"/>
                  <a:pt x="1259760" y="1991192"/>
                </a:cubicBezTo>
                <a:cubicBezTo>
                  <a:pt x="1273941" y="1996510"/>
                  <a:pt x="1286030" y="2006722"/>
                  <a:pt x="1300398" y="2011511"/>
                </a:cubicBezTo>
                <a:cubicBezTo>
                  <a:pt x="1316780" y="2016971"/>
                  <a:pt x="1334443" y="2017482"/>
                  <a:pt x="1351195" y="2021670"/>
                </a:cubicBezTo>
                <a:cubicBezTo>
                  <a:pt x="1375112" y="2027649"/>
                  <a:pt x="1398525" y="2035501"/>
                  <a:pt x="1422310" y="2041988"/>
                </a:cubicBezTo>
                <a:cubicBezTo>
                  <a:pt x="1435781" y="2045662"/>
                  <a:pt x="1449402" y="2048761"/>
                  <a:pt x="1462948" y="2052147"/>
                </a:cubicBezTo>
                <a:cubicBezTo>
                  <a:pt x="1473107" y="2058920"/>
                  <a:pt x="1481843" y="2068605"/>
                  <a:pt x="1493426" y="2072466"/>
                </a:cubicBezTo>
                <a:cubicBezTo>
                  <a:pt x="1533164" y="2085712"/>
                  <a:pt x="1615338" y="2102943"/>
                  <a:pt x="1615338" y="2102943"/>
                </a:cubicBezTo>
                <a:cubicBezTo>
                  <a:pt x="1717130" y="2164016"/>
                  <a:pt x="1610628" y="2110128"/>
                  <a:pt x="1777888" y="2143580"/>
                </a:cubicBezTo>
                <a:cubicBezTo>
                  <a:pt x="1792738" y="2146550"/>
                  <a:pt x="1803611" y="2161266"/>
                  <a:pt x="1818525" y="2163898"/>
                </a:cubicBezTo>
                <a:cubicBezTo>
                  <a:pt x="1862007" y="2171571"/>
                  <a:pt x="1906624" y="2170060"/>
                  <a:pt x="1950597" y="2174057"/>
                </a:cubicBezTo>
                <a:cubicBezTo>
                  <a:pt x="1981137" y="2176833"/>
                  <a:pt x="2011634" y="2180163"/>
                  <a:pt x="2042031" y="2184216"/>
                </a:cubicBezTo>
                <a:cubicBezTo>
                  <a:pt x="2062449" y="2186938"/>
                  <a:pt x="2082628" y="2191243"/>
                  <a:pt x="2102987" y="2194375"/>
                </a:cubicBezTo>
                <a:cubicBezTo>
                  <a:pt x="2126655" y="2198016"/>
                  <a:pt x="2150398" y="2201148"/>
                  <a:pt x="2174103" y="2204534"/>
                </a:cubicBezTo>
                <a:cubicBezTo>
                  <a:pt x="2319720" y="2201148"/>
                  <a:pt x="2465727" y="2205546"/>
                  <a:pt x="2610955" y="2194375"/>
                </a:cubicBezTo>
                <a:cubicBezTo>
                  <a:pt x="2642987" y="2191911"/>
                  <a:pt x="2672683" y="2176130"/>
                  <a:pt x="2702390" y="2163898"/>
                </a:cubicBezTo>
                <a:cubicBezTo>
                  <a:pt x="2730398" y="2152366"/>
                  <a:pt x="2756573" y="2136806"/>
                  <a:pt x="2783664" y="2123261"/>
                </a:cubicBezTo>
                <a:cubicBezTo>
                  <a:pt x="2797210" y="2116488"/>
                  <a:pt x="2811701" y="2111344"/>
                  <a:pt x="2824302" y="2102943"/>
                </a:cubicBezTo>
                <a:cubicBezTo>
                  <a:pt x="2844621" y="2089397"/>
                  <a:pt x="2865252" y="2076310"/>
                  <a:pt x="2885258" y="2062306"/>
                </a:cubicBezTo>
                <a:cubicBezTo>
                  <a:pt x="2899129" y="2052596"/>
                  <a:pt x="2911376" y="2040540"/>
                  <a:pt x="2925895" y="2031829"/>
                </a:cubicBezTo>
                <a:cubicBezTo>
                  <a:pt x="3071749" y="1944318"/>
                  <a:pt x="2903320" y="2053274"/>
                  <a:pt x="3047808" y="1981033"/>
                </a:cubicBezTo>
                <a:cubicBezTo>
                  <a:pt x="3069650" y="1970112"/>
                  <a:pt x="3086533" y="1950502"/>
                  <a:pt x="3108764" y="1940397"/>
                </a:cubicBezTo>
                <a:cubicBezTo>
                  <a:pt x="3124484" y="1933252"/>
                  <a:pt x="3142902" y="1934780"/>
                  <a:pt x="3159561" y="1930237"/>
                </a:cubicBezTo>
                <a:cubicBezTo>
                  <a:pt x="3180224" y="1924602"/>
                  <a:pt x="3200945" y="1918617"/>
                  <a:pt x="3220517" y="1909919"/>
                </a:cubicBezTo>
                <a:cubicBezTo>
                  <a:pt x="3231675" y="1904960"/>
                  <a:pt x="3240322" y="1895531"/>
                  <a:pt x="3250995" y="1889601"/>
                </a:cubicBezTo>
                <a:cubicBezTo>
                  <a:pt x="3270853" y="1878569"/>
                  <a:pt x="3290748" y="1867278"/>
                  <a:pt x="3311951" y="1859123"/>
                </a:cubicBezTo>
                <a:cubicBezTo>
                  <a:pt x="3334962" y="1850273"/>
                  <a:pt x="3359362" y="1845578"/>
                  <a:pt x="3383067" y="1838805"/>
                </a:cubicBezTo>
                <a:cubicBezTo>
                  <a:pt x="3396613" y="1828646"/>
                  <a:pt x="3409185" y="1817039"/>
                  <a:pt x="3423704" y="1808328"/>
                </a:cubicBezTo>
                <a:cubicBezTo>
                  <a:pt x="3468208" y="1781626"/>
                  <a:pt x="3517305" y="1764536"/>
                  <a:pt x="3565935" y="1747373"/>
                </a:cubicBezTo>
                <a:cubicBezTo>
                  <a:pt x="3596230" y="1736681"/>
                  <a:pt x="3627288" y="1728175"/>
                  <a:pt x="3657369" y="1716895"/>
                </a:cubicBezTo>
                <a:cubicBezTo>
                  <a:pt x="3788546" y="1667705"/>
                  <a:pt x="3671410" y="1709335"/>
                  <a:pt x="3789441" y="1645781"/>
                </a:cubicBezTo>
                <a:cubicBezTo>
                  <a:pt x="3916290" y="1577480"/>
                  <a:pt x="3841472" y="1660096"/>
                  <a:pt x="4023106" y="1523872"/>
                </a:cubicBezTo>
                <a:cubicBezTo>
                  <a:pt x="4036652" y="1513713"/>
                  <a:pt x="4051771" y="1505367"/>
                  <a:pt x="4063744" y="1493394"/>
                </a:cubicBezTo>
                <a:cubicBezTo>
                  <a:pt x="4082446" y="1474692"/>
                  <a:pt x="4096847" y="1452098"/>
                  <a:pt x="4114541" y="1432439"/>
                </a:cubicBezTo>
                <a:cubicBezTo>
                  <a:pt x="4127356" y="1418200"/>
                  <a:pt x="4142451" y="1406120"/>
                  <a:pt x="4155178" y="1391803"/>
                </a:cubicBezTo>
                <a:cubicBezTo>
                  <a:pt x="4169584" y="1375597"/>
                  <a:pt x="4181107" y="1356940"/>
                  <a:pt x="4195815" y="1341007"/>
                </a:cubicBezTo>
                <a:cubicBezTo>
                  <a:pt x="4221802" y="1312855"/>
                  <a:pt x="4253568" y="1289976"/>
                  <a:pt x="4277090" y="1259734"/>
                </a:cubicBezTo>
                <a:cubicBezTo>
                  <a:pt x="4314386" y="1211783"/>
                  <a:pt x="4351835" y="1171202"/>
                  <a:pt x="4378684" y="1117506"/>
                </a:cubicBezTo>
                <a:cubicBezTo>
                  <a:pt x="4390218" y="1094439"/>
                  <a:pt x="4398490" y="1069870"/>
                  <a:pt x="4409162" y="1046392"/>
                </a:cubicBezTo>
                <a:cubicBezTo>
                  <a:pt x="4431292" y="997706"/>
                  <a:pt x="4431496" y="1009868"/>
                  <a:pt x="4449799" y="954959"/>
                </a:cubicBezTo>
                <a:cubicBezTo>
                  <a:pt x="4500447" y="803016"/>
                  <a:pt x="4442233" y="953554"/>
                  <a:pt x="4490437" y="833050"/>
                </a:cubicBezTo>
                <a:cubicBezTo>
                  <a:pt x="4487051" y="677276"/>
                  <a:pt x="4486266" y="521424"/>
                  <a:pt x="4480278" y="365729"/>
                </a:cubicBezTo>
                <a:cubicBezTo>
                  <a:pt x="4479486" y="345146"/>
                  <a:pt x="4477158" y="324132"/>
                  <a:pt x="4470118" y="304774"/>
                </a:cubicBezTo>
                <a:cubicBezTo>
                  <a:pt x="4458408" y="272572"/>
                  <a:pt x="4435104" y="252436"/>
                  <a:pt x="4419321" y="223501"/>
                </a:cubicBezTo>
                <a:cubicBezTo>
                  <a:pt x="4404817" y="196911"/>
                  <a:pt x="4406806" y="153477"/>
                  <a:pt x="4378684" y="142228"/>
                </a:cubicBezTo>
                <a:cubicBezTo>
                  <a:pt x="4361752" y="135455"/>
                  <a:pt x="4344198" y="130065"/>
                  <a:pt x="4327887" y="121909"/>
                </a:cubicBezTo>
                <a:cubicBezTo>
                  <a:pt x="4316966" y="116449"/>
                  <a:pt x="4308525" y="106643"/>
                  <a:pt x="4297409" y="101591"/>
                </a:cubicBezTo>
                <a:cubicBezTo>
                  <a:pt x="4184849" y="50429"/>
                  <a:pt x="4250943" y="89312"/>
                  <a:pt x="4145019" y="50795"/>
                </a:cubicBezTo>
                <a:cubicBezTo>
                  <a:pt x="4130786" y="45619"/>
                  <a:pt x="4118943" y="34637"/>
                  <a:pt x="4104381" y="30477"/>
                </a:cubicBezTo>
                <a:cubicBezTo>
                  <a:pt x="4054350" y="16183"/>
                  <a:pt x="3984942" y="7610"/>
                  <a:pt x="3931672" y="0"/>
                </a:cubicBezTo>
                <a:lnTo>
                  <a:pt x="2214740" y="10159"/>
                </a:lnTo>
                <a:cubicBezTo>
                  <a:pt x="2113095" y="11181"/>
                  <a:pt x="2011559" y="17143"/>
                  <a:pt x="1909959" y="20318"/>
                </a:cubicBezTo>
                <a:lnTo>
                  <a:pt x="1564541" y="30477"/>
                </a:lnTo>
                <a:cubicBezTo>
                  <a:pt x="1440384" y="55307"/>
                  <a:pt x="1600079" y="25667"/>
                  <a:pt x="1361354" y="50795"/>
                </a:cubicBezTo>
                <a:cubicBezTo>
                  <a:pt x="1347468" y="52257"/>
                  <a:pt x="1334408" y="58216"/>
                  <a:pt x="1320717" y="60954"/>
                </a:cubicBezTo>
                <a:cubicBezTo>
                  <a:pt x="1263705" y="72356"/>
                  <a:pt x="1229331" y="74495"/>
                  <a:pt x="1168326" y="81273"/>
                </a:cubicBezTo>
                <a:cubicBezTo>
                  <a:pt x="1136604" y="89203"/>
                  <a:pt x="1083140" y="102089"/>
                  <a:pt x="1056573" y="111750"/>
                </a:cubicBezTo>
                <a:cubicBezTo>
                  <a:pt x="1042340" y="116925"/>
                  <a:pt x="1030303" y="127279"/>
                  <a:pt x="1015936" y="132068"/>
                </a:cubicBezTo>
                <a:cubicBezTo>
                  <a:pt x="990658" y="140494"/>
                  <a:pt x="914282" y="148704"/>
                  <a:pt x="894023" y="152387"/>
                </a:cubicBezTo>
                <a:cubicBezTo>
                  <a:pt x="772333" y="174512"/>
                  <a:pt x="920829" y="150946"/>
                  <a:pt x="822908" y="172705"/>
                </a:cubicBezTo>
                <a:cubicBezTo>
                  <a:pt x="777306" y="182838"/>
                  <a:pt x="714537" y="188132"/>
                  <a:pt x="670518" y="193023"/>
                </a:cubicBezTo>
                <a:cubicBezTo>
                  <a:pt x="614092" y="207130"/>
                  <a:pt x="613095" y="209307"/>
                  <a:pt x="538446" y="213342"/>
                </a:cubicBezTo>
                <a:cubicBezTo>
                  <a:pt x="443703" y="218463"/>
                  <a:pt x="323406" y="211649"/>
                  <a:pt x="264143" y="223501"/>
                </a:cubicBezTo>
                <a:close/>
              </a:path>
            </a:pathLst>
          </a:cu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132" tIns="45567" rIns="91132" bIns="45567" rtlCol="0" anchor="ctr"/>
          <a:lstStyle/>
          <a:p>
            <a:pPr algn="ctr"/>
            <a:endParaRPr lang="en-US"/>
          </a:p>
        </p:txBody>
      </p:sp>
      <p:sp>
        <p:nvSpPr>
          <p:cNvPr id="39" name="Freeform 38"/>
          <p:cNvSpPr/>
          <p:nvPr/>
        </p:nvSpPr>
        <p:spPr>
          <a:xfrm>
            <a:off x="5464331" y="2510871"/>
            <a:ext cx="3368451" cy="2326444"/>
          </a:xfrm>
          <a:custGeom>
            <a:avLst/>
            <a:gdLst>
              <a:gd name="connsiteX0" fmla="*/ 1076892 w 3368451"/>
              <a:gd name="connsiteY0" fmla="*/ 2082625 h 2326444"/>
              <a:gd name="connsiteX1" fmla="*/ 1107370 w 3368451"/>
              <a:gd name="connsiteY1" fmla="*/ 2102943 h 2326444"/>
              <a:gd name="connsiteX2" fmla="*/ 1208963 w 3368451"/>
              <a:gd name="connsiteY2" fmla="*/ 2143580 h 2326444"/>
              <a:gd name="connsiteX3" fmla="*/ 1249601 w 3368451"/>
              <a:gd name="connsiteY3" fmla="*/ 2163898 h 2326444"/>
              <a:gd name="connsiteX4" fmla="*/ 1828684 w 3368451"/>
              <a:gd name="connsiteY4" fmla="*/ 2245171 h 2326444"/>
              <a:gd name="connsiteX5" fmla="*/ 1869322 w 3368451"/>
              <a:gd name="connsiteY5" fmla="*/ 2255330 h 2326444"/>
              <a:gd name="connsiteX6" fmla="*/ 2031872 w 3368451"/>
              <a:gd name="connsiteY6" fmla="*/ 2275648 h 2326444"/>
              <a:gd name="connsiteX7" fmla="*/ 2133465 w 3368451"/>
              <a:gd name="connsiteY7" fmla="*/ 2295967 h 2326444"/>
              <a:gd name="connsiteX8" fmla="*/ 2275696 w 3368451"/>
              <a:gd name="connsiteY8" fmla="*/ 2316285 h 2326444"/>
              <a:gd name="connsiteX9" fmla="*/ 2692230 w 3368451"/>
              <a:gd name="connsiteY9" fmla="*/ 2326444 h 2326444"/>
              <a:gd name="connsiteX10" fmla="*/ 2773505 w 3368451"/>
              <a:gd name="connsiteY10" fmla="*/ 2316285 h 2326444"/>
              <a:gd name="connsiteX11" fmla="*/ 2854780 w 3368451"/>
              <a:gd name="connsiteY11" fmla="*/ 2275648 h 2326444"/>
              <a:gd name="connsiteX12" fmla="*/ 2976692 w 3368451"/>
              <a:gd name="connsiteY12" fmla="*/ 2214694 h 2326444"/>
              <a:gd name="connsiteX13" fmla="*/ 3017330 w 3368451"/>
              <a:gd name="connsiteY13" fmla="*/ 2194375 h 2326444"/>
              <a:gd name="connsiteX14" fmla="*/ 3047808 w 3368451"/>
              <a:gd name="connsiteY14" fmla="*/ 2163898 h 2326444"/>
              <a:gd name="connsiteX15" fmla="*/ 3139242 w 3368451"/>
              <a:gd name="connsiteY15" fmla="*/ 2082625 h 2326444"/>
              <a:gd name="connsiteX16" fmla="*/ 3179879 w 3368451"/>
              <a:gd name="connsiteY16" fmla="*/ 2021670 h 2326444"/>
              <a:gd name="connsiteX17" fmla="*/ 3200198 w 3368451"/>
              <a:gd name="connsiteY17" fmla="*/ 1981033 h 2326444"/>
              <a:gd name="connsiteX18" fmla="*/ 3230676 w 3368451"/>
              <a:gd name="connsiteY18" fmla="*/ 1960715 h 2326444"/>
              <a:gd name="connsiteX19" fmla="*/ 3281473 w 3368451"/>
              <a:gd name="connsiteY19" fmla="*/ 1869283 h 2326444"/>
              <a:gd name="connsiteX20" fmla="*/ 3322110 w 3368451"/>
              <a:gd name="connsiteY20" fmla="*/ 1777850 h 2326444"/>
              <a:gd name="connsiteX21" fmla="*/ 3332270 w 3368451"/>
              <a:gd name="connsiteY21" fmla="*/ 1737214 h 2326444"/>
              <a:gd name="connsiteX22" fmla="*/ 3322110 w 3368451"/>
              <a:gd name="connsiteY22" fmla="*/ 1147983 h 2326444"/>
              <a:gd name="connsiteX23" fmla="*/ 3311951 w 3368451"/>
              <a:gd name="connsiteY23" fmla="*/ 954959 h 2326444"/>
              <a:gd name="connsiteX24" fmla="*/ 3301792 w 3368451"/>
              <a:gd name="connsiteY24" fmla="*/ 894005 h 2326444"/>
              <a:gd name="connsiteX25" fmla="*/ 3291632 w 3368451"/>
              <a:gd name="connsiteY25" fmla="*/ 782254 h 2326444"/>
              <a:gd name="connsiteX26" fmla="*/ 3250995 w 3368451"/>
              <a:gd name="connsiteY26" fmla="*/ 700981 h 2326444"/>
              <a:gd name="connsiteX27" fmla="*/ 3240835 w 3368451"/>
              <a:gd name="connsiteY27" fmla="*/ 670503 h 2326444"/>
              <a:gd name="connsiteX28" fmla="*/ 3220517 w 3368451"/>
              <a:gd name="connsiteY28" fmla="*/ 629867 h 2326444"/>
              <a:gd name="connsiteX29" fmla="*/ 3200198 w 3368451"/>
              <a:gd name="connsiteY29" fmla="*/ 558753 h 2326444"/>
              <a:gd name="connsiteX30" fmla="*/ 3190039 w 3368451"/>
              <a:gd name="connsiteY30" fmla="*/ 528275 h 2326444"/>
              <a:gd name="connsiteX31" fmla="*/ 3149401 w 3368451"/>
              <a:gd name="connsiteY31" fmla="*/ 447002 h 2326444"/>
              <a:gd name="connsiteX32" fmla="*/ 3139242 w 3368451"/>
              <a:gd name="connsiteY32" fmla="*/ 416525 h 2326444"/>
              <a:gd name="connsiteX33" fmla="*/ 3088445 w 3368451"/>
              <a:gd name="connsiteY33" fmla="*/ 345411 h 2326444"/>
              <a:gd name="connsiteX34" fmla="*/ 2986851 w 3368451"/>
              <a:gd name="connsiteY34" fmla="*/ 213342 h 2326444"/>
              <a:gd name="connsiteX35" fmla="*/ 2946214 w 3368451"/>
              <a:gd name="connsiteY35" fmla="*/ 172705 h 2326444"/>
              <a:gd name="connsiteX36" fmla="*/ 2885258 w 3368451"/>
              <a:gd name="connsiteY36" fmla="*/ 132069 h 2326444"/>
              <a:gd name="connsiteX37" fmla="*/ 2864939 w 3368451"/>
              <a:gd name="connsiteY37" fmla="*/ 111750 h 2326444"/>
              <a:gd name="connsiteX38" fmla="*/ 2732867 w 3368451"/>
              <a:gd name="connsiteY38" fmla="*/ 30477 h 2326444"/>
              <a:gd name="connsiteX39" fmla="*/ 2702389 w 3368451"/>
              <a:gd name="connsiteY39" fmla="*/ 20318 h 2326444"/>
              <a:gd name="connsiteX40" fmla="*/ 2651593 w 3368451"/>
              <a:gd name="connsiteY40" fmla="*/ 10159 h 2326444"/>
              <a:gd name="connsiteX41" fmla="*/ 2610955 w 3368451"/>
              <a:gd name="connsiteY41" fmla="*/ 0 h 2326444"/>
              <a:gd name="connsiteX42" fmla="*/ 1849003 w 3368451"/>
              <a:gd name="connsiteY42" fmla="*/ 10159 h 2326444"/>
              <a:gd name="connsiteX43" fmla="*/ 1727091 w 3368451"/>
              <a:gd name="connsiteY43" fmla="*/ 30477 h 2326444"/>
              <a:gd name="connsiteX44" fmla="*/ 1615338 w 3368451"/>
              <a:gd name="connsiteY44" fmla="*/ 40636 h 2326444"/>
              <a:gd name="connsiteX45" fmla="*/ 1574700 w 3368451"/>
              <a:gd name="connsiteY45" fmla="*/ 50795 h 2326444"/>
              <a:gd name="connsiteX46" fmla="*/ 1523904 w 3368451"/>
              <a:gd name="connsiteY46" fmla="*/ 60954 h 2326444"/>
              <a:gd name="connsiteX47" fmla="*/ 1442629 w 3368451"/>
              <a:gd name="connsiteY47" fmla="*/ 81273 h 2326444"/>
              <a:gd name="connsiteX48" fmla="*/ 1401991 w 3368451"/>
              <a:gd name="connsiteY48" fmla="*/ 91432 h 2326444"/>
              <a:gd name="connsiteX49" fmla="*/ 1361354 w 3368451"/>
              <a:gd name="connsiteY49" fmla="*/ 111750 h 2326444"/>
              <a:gd name="connsiteX50" fmla="*/ 1330876 w 3368451"/>
              <a:gd name="connsiteY50" fmla="*/ 121909 h 2326444"/>
              <a:gd name="connsiteX51" fmla="*/ 1188645 w 3368451"/>
              <a:gd name="connsiteY51" fmla="*/ 152387 h 2326444"/>
              <a:gd name="connsiteX52" fmla="*/ 1087051 w 3368451"/>
              <a:gd name="connsiteY52" fmla="*/ 193023 h 2326444"/>
              <a:gd name="connsiteX53" fmla="*/ 1005776 w 3368451"/>
              <a:gd name="connsiteY53" fmla="*/ 203183 h 2326444"/>
              <a:gd name="connsiteX54" fmla="*/ 965139 w 3368451"/>
              <a:gd name="connsiteY54" fmla="*/ 223501 h 2326444"/>
              <a:gd name="connsiteX55" fmla="*/ 934661 w 3368451"/>
              <a:gd name="connsiteY55" fmla="*/ 233660 h 2326444"/>
              <a:gd name="connsiteX56" fmla="*/ 812748 w 3368451"/>
              <a:gd name="connsiteY56" fmla="*/ 304774 h 2326444"/>
              <a:gd name="connsiteX57" fmla="*/ 660358 w 3368451"/>
              <a:gd name="connsiteY57" fmla="*/ 365729 h 2326444"/>
              <a:gd name="connsiteX58" fmla="*/ 599402 w 3368451"/>
              <a:gd name="connsiteY58" fmla="*/ 406365 h 2326444"/>
              <a:gd name="connsiteX59" fmla="*/ 579083 w 3368451"/>
              <a:gd name="connsiteY59" fmla="*/ 426684 h 2326444"/>
              <a:gd name="connsiteX60" fmla="*/ 507968 w 3368451"/>
              <a:gd name="connsiteY60" fmla="*/ 457161 h 2326444"/>
              <a:gd name="connsiteX61" fmla="*/ 447011 w 3368451"/>
              <a:gd name="connsiteY61" fmla="*/ 497798 h 2326444"/>
              <a:gd name="connsiteX62" fmla="*/ 406374 w 3368451"/>
              <a:gd name="connsiteY62" fmla="*/ 507957 h 2326444"/>
              <a:gd name="connsiteX63" fmla="*/ 325099 w 3368451"/>
              <a:gd name="connsiteY63" fmla="*/ 548594 h 2326444"/>
              <a:gd name="connsiteX64" fmla="*/ 304780 w 3368451"/>
              <a:gd name="connsiteY64" fmla="*/ 579071 h 2326444"/>
              <a:gd name="connsiteX65" fmla="*/ 213346 w 3368451"/>
              <a:gd name="connsiteY65" fmla="*/ 629867 h 2326444"/>
              <a:gd name="connsiteX66" fmla="*/ 193027 w 3368451"/>
              <a:gd name="connsiteY66" fmla="*/ 660344 h 2326444"/>
              <a:gd name="connsiteX67" fmla="*/ 162549 w 3368451"/>
              <a:gd name="connsiteY67" fmla="*/ 680662 h 2326444"/>
              <a:gd name="connsiteX68" fmla="*/ 121912 w 3368451"/>
              <a:gd name="connsiteY68" fmla="*/ 741617 h 2326444"/>
              <a:gd name="connsiteX69" fmla="*/ 101593 w 3368451"/>
              <a:gd name="connsiteY69" fmla="*/ 772095 h 2326444"/>
              <a:gd name="connsiteX70" fmla="*/ 81274 w 3368451"/>
              <a:gd name="connsiteY70" fmla="*/ 812731 h 2326444"/>
              <a:gd name="connsiteX71" fmla="*/ 50796 w 3368451"/>
              <a:gd name="connsiteY71" fmla="*/ 853368 h 2326444"/>
              <a:gd name="connsiteX72" fmla="*/ 30478 w 3368451"/>
              <a:gd name="connsiteY72" fmla="*/ 904164 h 2326444"/>
              <a:gd name="connsiteX73" fmla="*/ 0 w 3368451"/>
              <a:gd name="connsiteY73" fmla="*/ 1026073 h 2326444"/>
              <a:gd name="connsiteX74" fmla="*/ 20318 w 3368451"/>
              <a:gd name="connsiteY74" fmla="*/ 1229256 h 2326444"/>
              <a:gd name="connsiteX75" fmla="*/ 71115 w 3368451"/>
              <a:gd name="connsiteY75" fmla="*/ 1320689 h 2326444"/>
              <a:gd name="connsiteX76" fmla="*/ 101593 w 3368451"/>
              <a:gd name="connsiteY76" fmla="*/ 1391803 h 2326444"/>
              <a:gd name="connsiteX77" fmla="*/ 121912 w 3368451"/>
              <a:gd name="connsiteY77" fmla="*/ 1422280 h 2326444"/>
              <a:gd name="connsiteX78" fmla="*/ 142231 w 3368451"/>
              <a:gd name="connsiteY78" fmla="*/ 1473076 h 2326444"/>
              <a:gd name="connsiteX79" fmla="*/ 172709 w 3368451"/>
              <a:gd name="connsiteY79" fmla="*/ 1503553 h 2326444"/>
              <a:gd name="connsiteX80" fmla="*/ 223506 w 3368451"/>
              <a:gd name="connsiteY80" fmla="*/ 1584826 h 2326444"/>
              <a:gd name="connsiteX81" fmla="*/ 304780 w 3368451"/>
              <a:gd name="connsiteY81" fmla="*/ 1686418 h 2326444"/>
              <a:gd name="connsiteX82" fmla="*/ 335258 w 3368451"/>
              <a:gd name="connsiteY82" fmla="*/ 1696577 h 2326444"/>
              <a:gd name="connsiteX83" fmla="*/ 365737 w 3368451"/>
              <a:gd name="connsiteY83" fmla="*/ 1727055 h 2326444"/>
              <a:gd name="connsiteX84" fmla="*/ 426693 w 3368451"/>
              <a:gd name="connsiteY84" fmla="*/ 1767691 h 2326444"/>
              <a:gd name="connsiteX85" fmla="*/ 457171 w 3368451"/>
              <a:gd name="connsiteY85" fmla="*/ 1798169 h 2326444"/>
              <a:gd name="connsiteX86" fmla="*/ 477490 w 3368451"/>
              <a:gd name="connsiteY86" fmla="*/ 1828646 h 2326444"/>
              <a:gd name="connsiteX87" fmla="*/ 518127 w 3368451"/>
              <a:gd name="connsiteY87" fmla="*/ 1848964 h 2326444"/>
              <a:gd name="connsiteX88" fmla="*/ 579083 w 3368451"/>
              <a:gd name="connsiteY88" fmla="*/ 1889601 h 2326444"/>
              <a:gd name="connsiteX89" fmla="*/ 619721 w 3368451"/>
              <a:gd name="connsiteY89" fmla="*/ 1920078 h 2326444"/>
              <a:gd name="connsiteX90" fmla="*/ 650199 w 3368451"/>
              <a:gd name="connsiteY90" fmla="*/ 1930237 h 2326444"/>
              <a:gd name="connsiteX91" fmla="*/ 690836 w 3368451"/>
              <a:gd name="connsiteY91" fmla="*/ 1950556 h 2326444"/>
              <a:gd name="connsiteX92" fmla="*/ 731474 w 3368451"/>
              <a:gd name="connsiteY92" fmla="*/ 1960715 h 2326444"/>
              <a:gd name="connsiteX93" fmla="*/ 792430 w 3368451"/>
              <a:gd name="connsiteY93" fmla="*/ 1981033 h 2326444"/>
              <a:gd name="connsiteX94" fmla="*/ 833067 w 3368451"/>
              <a:gd name="connsiteY94" fmla="*/ 1991192 h 2326444"/>
              <a:gd name="connsiteX95" fmla="*/ 883864 w 3368451"/>
              <a:gd name="connsiteY95" fmla="*/ 2001351 h 2326444"/>
              <a:gd name="connsiteX96" fmla="*/ 944820 w 3368451"/>
              <a:gd name="connsiteY96" fmla="*/ 2021670 h 2326444"/>
              <a:gd name="connsiteX97" fmla="*/ 975298 w 3368451"/>
              <a:gd name="connsiteY97" fmla="*/ 2031829 h 2326444"/>
              <a:gd name="connsiteX98" fmla="*/ 1005776 w 3368451"/>
              <a:gd name="connsiteY98" fmla="*/ 2041988 h 2326444"/>
              <a:gd name="connsiteX99" fmla="*/ 1036254 w 3368451"/>
              <a:gd name="connsiteY99" fmla="*/ 2052147 h 2326444"/>
              <a:gd name="connsiteX100" fmla="*/ 1056573 w 3368451"/>
              <a:gd name="connsiteY100" fmla="*/ 2072466 h 2326444"/>
              <a:gd name="connsiteX101" fmla="*/ 1127689 w 3368451"/>
              <a:gd name="connsiteY101" fmla="*/ 2113102 h 232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368451" h="2326444">
                <a:moveTo>
                  <a:pt x="1076892" y="2082625"/>
                </a:moveTo>
                <a:cubicBezTo>
                  <a:pt x="1087051" y="2089398"/>
                  <a:pt x="1096449" y="2097483"/>
                  <a:pt x="1107370" y="2102943"/>
                </a:cubicBezTo>
                <a:cubicBezTo>
                  <a:pt x="1283769" y="2191140"/>
                  <a:pt x="1114388" y="2103048"/>
                  <a:pt x="1208963" y="2143580"/>
                </a:cubicBezTo>
                <a:cubicBezTo>
                  <a:pt x="1222883" y="2149546"/>
                  <a:pt x="1234656" y="2161448"/>
                  <a:pt x="1249601" y="2163898"/>
                </a:cubicBezTo>
                <a:cubicBezTo>
                  <a:pt x="1441953" y="2195430"/>
                  <a:pt x="1635852" y="2216721"/>
                  <a:pt x="1828684" y="2245171"/>
                </a:cubicBezTo>
                <a:cubicBezTo>
                  <a:pt x="1842497" y="2247209"/>
                  <a:pt x="1855499" y="2253355"/>
                  <a:pt x="1869322" y="2255330"/>
                </a:cubicBezTo>
                <a:cubicBezTo>
                  <a:pt x="2211193" y="2304167"/>
                  <a:pt x="1804318" y="2237724"/>
                  <a:pt x="2031872" y="2275648"/>
                </a:cubicBezTo>
                <a:cubicBezTo>
                  <a:pt x="2087304" y="2294126"/>
                  <a:pt x="2046747" y="2282626"/>
                  <a:pt x="2133465" y="2295967"/>
                </a:cubicBezTo>
                <a:cubicBezTo>
                  <a:pt x="2174165" y="2302228"/>
                  <a:pt x="2236524" y="2314686"/>
                  <a:pt x="2275696" y="2316285"/>
                </a:cubicBezTo>
                <a:cubicBezTo>
                  <a:pt x="2414466" y="2321949"/>
                  <a:pt x="2553385" y="2323058"/>
                  <a:pt x="2692230" y="2326444"/>
                </a:cubicBezTo>
                <a:cubicBezTo>
                  <a:pt x="2719322" y="2323058"/>
                  <a:pt x="2747445" y="2324429"/>
                  <a:pt x="2773505" y="2316285"/>
                </a:cubicBezTo>
                <a:cubicBezTo>
                  <a:pt x="2802416" y="2307251"/>
                  <a:pt x="2826045" y="2285226"/>
                  <a:pt x="2854780" y="2275648"/>
                </a:cubicBezTo>
                <a:cubicBezTo>
                  <a:pt x="3007981" y="2224583"/>
                  <a:pt x="2819154" y="2293463"/>
                  <a:pt x="2976692" y="2214694"/>
                </a:cubicBezTo>
                <a:cubicBezTo>
                  <a:pt x="2990238" y="2207921"/>
                  <a:pt x="3005006" y="2203178"/>
                  <a:pt x="3017330" y="2194375"/>
                </a:cubicBezTo>
                <a:cubicBezTo>
                  <a:pt x="3029021" y="2186024"/>
                  <a:pt x="3036771" y="2173095"/>
                  <a:pt x="3047808" y="2163898"/>
                </a:cubicBezTo>
                <a:cubicBezTo>
                  <a:pt x="3093614" y="2125728"/>
                  <a:pt x="3089847" y="2156717"/>
                  <a:pt x="3139242" y="2082625"/>
                </a:cubicBezTo>
                <a:cubicBezTo>
                  <a:pt x="3152788" y="2062307"/>
                  <a:pt x="3167315" y="2042610"/>
                  <a:pt x="3179879" y="2021670"/>
                </a:cubicBezTo>
                <a:cubicBezTo>
                  <a:pt x="3187671" y="2008684"/>
                  <a:pt x="3190503" y="1992667"/>
                  <a:pt x="3200198" y="1981033"/>
                </a:cubicBezTo>
                <a:cubicBezTo>
                  <a:pt x="3208015" y="1971653"/>
                  <a:pt x="3220517" y="1967488"/>
                  <a:pt x="3230676" y="1960715"/>
                </a:cubicBezTo>
                <a:cubicBezTo>
                  <a:pt x="3246139" y="1934943"/>
                  <a:pt x="3269815" y="1898428"/>
                  <a:pt x="3281473" y="1869283"/>
                </a:cubicBezTo>
                <a:cubicBezTo>
                  <a:pt x="3317745" y="1778606"/>
                  <a:pt x="3283019" y="1836489"/>
                  <a:pt x="3322110" y="1777850"/>
                </a:cubicBezTo>
                <a:cubicBezTo>
                  <a:pt x="3325497" y="1764305"/>
                  <a:pt x="3329772" y="1750951"/>
                  <a:pt x="3332270" y="1737214"/>
                </a:cubicBezTo>
                <a:cubicBezTo>
                  <a:pt x="3368451" y="1538227"/>
                  <a:pt x="3331968" y="1378005"/>
                  <a:pt x="3322110" y="1147983"/>
                </a:cubicBezTo>
                <a:cubicBezTo>
                  <a:pt x="3319351" y="1083612"/>
                  <a:pt x="3317089" y="1019184"/>
                  <a:pt x="3311951" y="954959"/>
                </a:cubicBezTo>
                <a:cubicBezTo>
                  <a:pt x="3310308" y="934426"/>
                  <a:pt x="3304199" y="914462"/>
                  <a:pt x="3301792" y="894005"/>
                </a:cubicBezTo>
                <a:cubicBezTo>
                  <a:pt x="3297422" y="856857"/>
                  <a:pt x="3298525" y="819017"/>
                  <a:pt x="3291632" y="782254"/>
                </a:cubicBezTo>
                <a:cubicBezTo>
                  <a:pt x="3281085" y="726003"/>
                  <a:pt x="3271852" y="742693"/>
                  <a:pt x="3250995" y="700981"/>
                </a:cubicBezTo>
                <a:cubicBezTo>
                  <a:pt x="3246206" y="691403"/>
                  <a:pt x="3245054" y="680346"/>
                  <a:pt x="3240835" y="670503"/>
                </a:cubicBezTo>
                <a:cubicBezTo>
                  <a:pt x="3234869" y="656583"/>
                  <a:pt x="3226483" y="643787"/>
                  <a:pt x="3220517" y="629867"/>
                </a:cubicBezTo>
                <a:cubicBezTo>
                  <a:pt x="3210075" y="605504"/>
                  <a:pt x="3207565" y="584536"/>
                  <a:pt x="3200198" y="558753"/>
                </a:cubicBezTo>
                <a:cubicBezTo>
                  <a:pt x="3197256" y="548456"/>
                  <a:pt x="3194470" y="538024"/>
                  <a:pt x="3190039" y="528275"/>
                </a:cubicBezTo>
                <a:cubicBezTo>
                  <a:pt x="3177505" y="500701"/>
                  <a:pt x="3158979" y="475737"/>
                  <a:pt x="3149401" y="447002"/>
                </a:cubicBezTo>
                <a:cubicBezTo>
                  <a:pt x="3146015" y="436843"/>
                  <a:pt x="3144031" y="426103"/>
                  <a:pt x="3139242" y="416525"/>
                </a:cubicBezTo>
                <a:cubicBezTo>
                  <a:pt x="3131260" y="400562"/>
                  <a:pt x="3096117" y="356151"/>
                  <a:pt x="3088445" y="345411"/>
                </a:cubicBezTo>
                <a:cubicBezTo>
                  <a:pt x="3048617" y="289654"/>
                  <a:pt x="3059602" y="286093"/>
                  <a:pt x="2986851" y="213342"/>
                </a:cubicBezTo>
                <a:cubicBezTo>
                  <a:pt x="2973305" y="199796"/>
                  <a:pt x="2961173" y="184672"/>
                  <a:pt x="2946214" y="172705"/>
                </a:cubicBezTo>
                <a:cubicBezTo>
                  <a:pt x="2927145" y="157450"/>
                  <a:pt x="2902525" y="149336"/>
                  <a:pt x="2885258" y="132069"/>
                </a:cubicBezTo>
                <a:cubicBezTo>
                  <a:pt x="2878485" y="125296"/>
                  <a:pt x="2872212" y="117983"/>
                  <a:pt x="2864939" y="111750"/>
                </a:cubicBezTo>
                <a:cubicBezTo>
                  <a:pt x="2821545" y="74556"/>
                  <a:pt x="2790157" y="49573"/>
                  <a:pt x="2732867" y="30477"/>
                </a:cubicBezTo>
                <a:cubicBezTo>
                  <a:pt x="2722708" y="27091"/>
                  <a:pt x="2712778" y="22915"/>
                  <a:pt x="2702389" y="20318"/>
                </a:cubicBezTo>
                <a:cubicBezTo>
                  <a:pt x="2685637" y="16130"/>
                  <a:pt x="2668449" y="13905"/>
                  <a:pt x="2651593" y="10159"/>
                </a:cubicBezTo>
                <a:cubicBezTo>
                  <a:pt x="2637963" y="7130"/>
                  <a:pt x="2624501" y="3386"/>
                  <a:pt x="2610955" y="0"/>
                </a:cubicBezTo>
                <a:lnTo>
                  <a:pt x="1849003" y="10159"/>
                </a:lnTo>
                <a:cubicBezTo>
                  <a:pt x="1787876" y="11650"/>
                  <a:pt x="1781839" y="23634"/>
                  <a:pt x="1727091" y="30477"/>
                </a:cubicBezTo>
                <a:cubicBezTo>
                  <a:pt x="1689975" y="35116"/>
                  <a:pt x="1652589" y="37250"/>
                  <a:pt x="1615338" y="40636"/>
                </a:cubicBezTo>
                <a:cubicBezTo>
                  <a:pt x="1601792" y="44022"/>
                  <a:pt x="1588330" y="47766"/>
                  <a:pt x="1574700" y="50795"/>
                </a:cubicBezTo>
                <a:cubicBezTo>
                  <a:pt x="1557844" y="54541"/>
                  <a:pt x="1540729" y="57071"/>
                  <a:pt x="1523904" y="60954"/>
                </a:cubicBezTo>
                <a:cubicBezTo>
                  <a:pt x="1496694" y="67233"/>
                  <a:pt x="1469721" y="74500"/>
                  <a:pt x="1442629" y="81273"/>
                </a:cubicBezTo>
                <a:lnTo>
                  <a:pt x="1401991" y="91432"/>
                </a:lnTo>
                <a:cubicBezTo>
                  <a:pt x="1388445" y="98205"/>
                  <a:pt x="1375274" y="105784"/>
                  <a:pt x="1361354" y="111750"/>
                </a:cubicBezTo>
                <a:cubicBezTo>
                  <a:pt x="1351511" y="115968"/>
                  <a:pt x="1341208" y="119091"/>
                  <a:pt x="1330876" y="121909"/>
                </a:cubicBezTo>
                <a:cubicBezTo>
                  <a:pt x="1251311" y="143609"/>
                  <a:pt x="1261144" y="140304"/>
                  <a:pt x="1188645" y="152387"/>
                </a:cubicBezTo>
                <a:cubicBezTo>
                  <a:pt x="1151043" y="171187"/>
                  <a:pt x="1130990" y="183608"/>
                  <a:pt x="1087051" y="193023"/>
                </a:cubicBezTo>
                <a:cubicBezTo>
                  <a:pt x="1060355" y="198744"/>
                  <a:pt x="1032868" y="199796"/>
                  <a:pt x="1005776" y="203183"/>
                </a:cubicBezTo>
                <a:cubicBezTo>
                  <a:pt x="992230" y="209956"/>
                  <a:pt x="979059" y="217535"/>
                  <a:pt x="965139" y="223501"/>
                </a:cubicBezTo>
                <a:cubicBezTo>
                  <a:pt x="955296" y="227719"/>
                  <a:pt x="944110" y="228621"/>
                  <a:pt x="934661" y="233660"/>
                </a:cubicBezTo>
                <a:cubicBezTo>
                  <a:pt x="893150" y="255799"/>
                  <a:pt x="857984" y="291850"/>
                  <a:pt x="812748" y="304774"/>
                </a:cubicBezTo>
                <a:cubicBezTo>
                  <a:pt x="749301" y="322901"/>
                  <a:pt x="718481" y="326981"/>
                  <a:pt x="660358" y="365729"/>
                </a:cubicBezTo>
                <a:cubicBezTo>
                  <a:pt x="640039" y="379274"/>
                  <a:pt x="616669" y="389098"/>
                  <a:pt x="599402" y="406365"/>
                </a:cubicBezTo>
                <a:cubicBezTo>
                  <a:pt x="592629" y="413138"/>
                  <a:pt x="587053" y="421371"/>
                  <a:pt x="579083" y="426684"/>
                </a:cubicBezTo>
                <a:cubicBezTo>
                  <a:pt x="553976" y="443422"/>
                  <a:pt x="535059" y="448131"/>
                  <a:pt x="507968" y="457161"/>
                </a:cubicBezTo>
                <a:cubicBezTo>
                  <a:pt x="487649" y="470707"/>
                  <a:pt x="468853" y="486877"/>
                  <a:pt x="447011" y="497798"/>
                </a:cubicBezTo>
                <a:cubicBezTo>
                  <a:pt x="434522" y="504042"/>
                  <a:pt x="418863" y="501713"/>
                  <a:pt x="406374" y="507957"/>
                </a:cubicBezTo>
                <a:cubicBezTo>
                  <a:pt x="302755" y="559765"/>
                  <a:pt x="424890" y="523645"/>
                  <a:pt x="325099" y="548594"/>
                </a:cubicBezTo>
                <a:cubicBezTo>
                  <a:pt x="318326" y="558753"/>
                  <a:pt x="314050" y="571125"/>
                  <a:pt x="304780" y="579071"/>
                </a:cubicBezTo>
                <a:cubicBezTo>
                  <a:pt x="286922" y="594378"/>
                  <a:pt x="236422" y="618329"/>
                  <a:pt x="213346" y="629867"/>
                </a:cubicBezTo>
                <a:cubicBezTo>
                  <a:pt x="206573" y="640026"/>
                  <a:pt x="201661" y="651711"/>
                  <a:pt x="193027" y="660344"/>
                </a:cubicBezTo>
                <a:cubicBezTo>
                  <a:pt x="184393" y="668978"/>
                  <a:pt x="169322" y="670503"/>
                  <a:pt x="162549" y="680662"/>
                </a:cubicBezTo>
                <a:cubicBezTo>
                  <a:pt x="110067" y="759385"/>
                  <a:pt x="198429" y="690607"/>
                  <a:pt x="121912" y="741617"/>
                </a:cubicBezTo>
                <a:cubicBezTo>
                  <a:pt x="115139" y="751776"/>
                  <a:pt x="107651" y="761494"/>
                  <a:pt x="101593" y="772095"/>
                </a:cubicBezTo>
                <a:cubicBezTo>
                  <a:pt x="94079" y="785244"/>
                  <a:pt x="89301" y="799889"/>
                  <a:pt x="81274" y="812731"/>
                </a:cubicBezTo>
                <a:cubicBezTo>
                  <a:pt x="72300" y="827089"/>
                  <a:pt x="59019" y="838567"/>
                  <a:pt x="50796" y="853368"/>
                </a:cubicBezTo>
                <a:cubicBezTo>
                  <a:pt x="41940" y="869309"/>
                  <a:pt x="36245" y="886864"/>
                  <a:pt x="30478" y="904164"/>
                </a:cubicBezTo>
                <a:cubicBezTo>
                  <a:pt x="11680" y="960559"/>
                  <a:pt x="10606" y="973041"/>
                  <a:pt x="0" y="1026073"/>
                </a:cubicBezTo>
                <a:cubicBezTo>
                  <a:pt x="6773" y="1093801"/>
                  <a:pt x="11514" y="1161762"/>
                  <a:pt x="20318" y="1229256"/>
                </a:cubicBezTo>
                <a:cubicBezTo>
                  <a:pt x="24859" y="1264068"/>
                  <a:pt x="54961" y="1293767"/>
                  <a:pt x="71115" y="1320689"/>
                </a:cubicBezTo>
                <a:cubicBezTo>
                  <a:pt x="134545" y="1426403"/>
                  <a:pt x="59547" y="1307713"/>
                  <a:pt x="101593" y="1391803"/>
                </a:cubicBezTo>
                <a:cubicBezTo>
                  <a:pt x="107053" y="1402724"/>
                  <a:pt x="116451" y="1411359"/>
                  <a:pt x="121912" y="1422280"/>
                </a:cubicBezTo>
                <a:cubicBezTo>
                  <a:pt x="130068" y="1438591"/>
                  <a:pt x="132566" y="1457612"/>
                  <a:pt x="142231" y="1473076"/>
                </a:cubicBezTo>
                <a:cubicBezTo>
                  <a:pt x="149846" y="1485259"/>
                  <a:pt x="164089" y="1492059"/>
                  <a:pt x="172709" y="1503553"/>
                </a:cubicBezTo>
                <a:cubicBezTo>
                  <a:pt x="273726" y="1638240"/>
                  <a:pt x="152501" y="1492520"/>
                  <a:pt x="223506" y="1584826"/>
                </a:cubicBezTo>
                <a:cubicBezTo>
                  <a:pt x="249948" y="1619200"/>
                  <a:pt x="263638" y="1672705"/>
                  <a:pt x="304780" y="1686418"/>
                </a:cubicBezTo>
                <a:lnTo>
                  <a:pt x="335258" y="1696577"/>
                </a:lnTo>
                <a:cubicBezTo>
                  <a:pt x="345418" y="1706736"/>
                  <a:pt x="354396" y="1718234"/>
                  <a:pt x="365737" y="1727055"/>
                </a:cubicBezTo>
                <a:cubicBezTo>
                  <a:pt x="385013" y="1742047"/>
                  <a:pt x="409426" y="1750424"/>
                  <a:pt x="426693" y="1767691"/>
                </a:cubicBezTo>
                <a:cubicBezTo>
                  <a:pt x="436852" y="1777850"/>
                  <a:pt x="447973" y="1787132"/>
                  <a:pt x="457171" y="1798169"/>
                </a:cubicBezTo>
                <a:cubicBezTo>
                  <a:pt x="464988" y="1807549"/>
                  <a:pt x="468110" y="1820830"/>
                  <a:pt x="477490" y="1828646"/>
                </a:cubicBezTo>
                <a:cubicBezTo>
                  <a:pt x="489124" y="1838341"/>
                  <a:pt x="504581" y="1842191"/>
                  <a:pt x="518127" y="1848964"/>
                </a:cubicBezTo>
                <a:cubicBezTo>
                  <a:pt x="559527" y="1890364"/>
                  <a:pt x="513480" y="1848600"/>
                  <a:pt x="579083" y="1889601"/>
                </a:cubicBezTo>
                <a:cubicBezTo>
                  <a:pt x="593442" y="1898575"/>
                  <a:pt x="605020" y="1911678"/>
                  <a:pt x="619721" y="1920078"/>
                </a:cubicBezTo>
                <a:cubicBezTo>
                  <a:pt x="629019" y="1925391"/>
                  <a:pt x="640356" y="1926019"/>
                  <a:pt x="650199" y="1930237"/>
                </a:cubicBezTo>
                <a:cubicBezTo>
                  <a:pt x="664119" y="1936203"/>
                  <a:pt x="676656" y="1945238"/>
                  <a:pt x="690836" y="1950556"/>
                </a:cubicBezTo>
                <a:cubicBezTo>
                  <a:pt x="703910" y="1955459"/>
                  <a:pt x="718100" y="1956703"/>
                  <a:pt x="731474" y="1960715"/>
                </a:cubicBezTo>
                <a:cubicBezTo>
                  <a:pt x="751988" y="1966869"/>
                  <a:pt x="771652" y="1975839"/>
                  <a:pt x="792430" y="1981033"/>
                </a:cubicBezTo>
                <a:cubicBezTo>
                  <a:pt x="805976" y="1984419"/>
                  <a:pt x="819437" y="1988163"/>
                  <a:pt x="833067" y="1991192"/>
                </a:cubicBezTo>
                <a:cubicBezTo>
                  <a:pt x="849923" y="1994938"/>
                  <a:pt x="867205" y="1996808"/>
                  <a:pt x="883864" y="2001351"/>
                </a:cubicBezTo>
                <a:cubicBezTo>
                  <a:pt x="904527" y="2006986"/>
                  <a:pt x="924501" y="2014897"/>
                  <a:pt x="944820" y="2021670"/>
                </a:cubicBezTo>
                <a:lnTo>
                  <a:pt x="975298" y="2031829"/>
                </a:lnTo>
                <a:lnTo>
                  <a:pt x="1005776" y="2041988"/>
                </a:lnTo>
                <a:lnTo>
                  <a:pt x="1036254" y="2052147"/>
                </a:lnTo>
                <a:cubicBezTo>
                  <a:pt x="1043027" y="2058920"/>
                  <a:pt x="1048779" y="2066899"/>
                  <a:pt x="1056573" y="2072466"/>
                </a:cubicBezTo>
                <a:cubicBezTo>
                  <a:pt x="1083308" y="2091562"/>
                  <a:pt x="1101426" y="2099971"/>
                  <a:pt x="1127689" y="2113102"/>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37" name="Freeform 36"/>
          <p:cNvSpPr/>
          <p:nvPr/>
        </p:nvSpPr>
        <p:spPr>
          <a:xfrm>
            <a:off x="7488" y="2091787"/>
            <a:ext cx="3785665" cy="3239646"/>
          </a:xfrm>
          <a:custGeom>
            <a:avLst/>
            <a:gdLst>
              <a:gd name="connsiteX0" fmla="*/ 966773 w 3785665"/>
              <a:gd name="connsiteY0" fmla="*/ 120788 h 3239646"/>
              <a:gd name="connsiteX1" fmla="*/ 1088685 w 3785665"/>
              <a:gd name="connsiteY1" fmla="*/ 141106 h 3239646"/>
              <a:gd name="connsiteX2" fmla="*/ 1119163 w 3785665"/>
              <a:gd name="connsiteY2" fmla="*/ 151265 h 3239646"/>
              <a:gd name="connsiteX3" fmla="*/ 1230916 w 3785665"/>
              <a:gd name="connsiteY3" fmla="*/ 161424 h 3239646"/>
              <a:gd name="connsiteX4" fmla="*/ 1271554 w 3785665"/>
              <a:gd name="connsiteY4" fmla="*/ 171583 h 3239646"/>
              <a:gd name="connsiteX5" fmla="*/ 1342669 w 3785665"/>
              <a:gd name="connsiteY5" fmla="*/ 181742 h 3239646"/>
              <a:gd name="connsiteX6" fmla="*/ 1393466 w 3785665"/>
              <a:gd name="connsiteY6" fmla="*/ 202061 h 3239646"/>
              <a:gd name="connsiteX7" fmla="*/ 1464582 w 3785665"/>
              <a:gd name="connsiteY7" fmla="*/ 212220 h 3239646"/>
              <a:gd name="connsiteX8" fmla="*/ 1556016 w 3785665"/>
              <a:gd name="connsiteY8" fmla="*/ 232538 h 3239646"/>
              <a:gd name="connsiteX9" fmla="*/ 1606813 w 3785665"/>
              <a:gd name="connsiteY9" fmla="*/ 242697 h 3239646"/>
              <a:gd name="connsiteX10" fmla="*/ 1698247 w 3785665"/>
              <a:gd name="connsiteY10" fmla="*/ 273175 h 3239646"/>
              <a:gd name="connsiteX11" fmla="*/ 1799840 w 3785665"/>
              <a:gd name="connsiteY11" fmla="*/ 293493 h 3239646"/>
              <a:gd name="connsiteX12" fmla="*/ 1921753 w 3785665"/>
              <a:gd name="connsiteY12" fmla="*/ 334130 h 3239646"/>
              <a:gd name="connsiteX13" fmla="*/ 1982709 w 3785665"/>
              <a:gd name="connsiteY13" fmla="*/ 354448 h 3239646"/>
              <a:gd name="connsiteX14" fmla="*/ 2063984 w 3785665"/>
              <a:gd name="connsiteY14" fmla="*/ 374766 h 3239646"/>
              <a:gd name="connsiteX15" fmla="*/ 2104621 w 3785665"/>
              <a:gd name="connsiteY15" fmla="*/ 384925 h 3239646"/>
              <a:gd name="connsiteX16" fmla="*/ 2206215 w 3785665"/>
              <a:gd name="connsiteY16" fmla="*/ 425562 h 3239646"/>
              <a:gd name="connsiteX17" fmla="*/ 2287490 w 3785665"/>
              <a:gd name="connsiteY17" fmla="*/ 466199 h 3239646"/>
              <a:gd name="connsiteX18" fmla="*/ 2328127 w 3785665"/>
              <a:gd name="connsiteY18" fmla="*/ 486517 h 3239646"/>
              <a:gd name="connsiteX19" fmla="*/ 2368765 w 3785665"/>
              <a:gd name="connsiteY19" fmla="*/ 506835 h 3239646"/>
              <a:gd name="connsiteX20" fmla="*/ 2399243 w 3785665"/>
              <a:gd name="connsiteY20" fmla="*/ 527153 h 3239646"/>
              <a:gd name="connsiteX21" fmla="*/ 2541474 w 3785665"/>
              <a:gd name="connsiteY21" fmla="*/ 588108 h 3239646"/>
              <a:gd name="connsiteX22" fmla="*/ 2653227 w 3785665"/>
              <a:gd name="connsiteY22" fmla="*/ 669381 h 3239646"/>
              <a:gd name="connsiteX23" fmla="*/ 2673545 w 3785665"/>
              <a:gd name="connsiteY23" fmla="*/ 699859 h 3239646"/>
              <a:gd name="connsiteX24" fmla="*/ 2775139 w 3785665"/>
              <a:gd name="connsiteY24" fmla="*/ 760814 h 3239646"/>
              <a:gd name="connsiteX25" fmla="*/ 2825936 w 3785665"/>
              <a:gd name="connsiteY25" fmla="*/ 791291 h 3239646"/>
              <a:gd name="connsiteX26" fmla="*/ 2846255 w 3785665"/>
              <a:gd name="connsiteY26" fmla="*/ 811610 h 3239646"/>
              <a:gd name="connsiteX27" fmla="*/ 2958007 w 3785665"/>
              <a:gd name="connsiteY27" fmla="*/ 862405 h 3239646"/>
              <a:gd name="connsiteX28" fmla="*/ 2978326 w 3785665"/>
              <a:gd name="connsiteY28" fmla="*/ 882724 h 3239646"/>
              <a:gd name="connsiteX29" fmla="*/ 3008804 w 3785665"/>
              <a:gd name="connsiteY29" fmla="*/ 892883 h 3239646"/>
              <a:gd name="connsiteX30" fmla="*/ 3059601 w 3785665"/>
              <a:gd name="connsiteY30" fmla="*/ 923360 h 3239646"/>
              <a:gd name="connsiteX31" fmla="*/ 3140876 w 3785665"/>
              <a:gd name="connsiteY31" fmla="*/ 984315 h 3239646"/>
              <a:gd name="connsiteX32" fmla="*/ 3181513 w 3785665"/>
              <a:gd name="connsiteY32" fmla="*/ 1014792 h 3239646"/>
              <a:gd name="connsiteX33" fmla="*/ 3222151 w 3785665"/>
              <a:gd name="connsiteY33" fmla="*/ 1035111 h 3239646"/>
              <a:gd name="connsiteX34" fmla="*/ 3293266 w 3785665"/>
              <a:gd name="connsiteY34" fmla="*/ 1085906 h 3239646"/>
              <a:gd name="connsiteX35" fmla="*/ 3313585 w 3785665"/>
              <a:gd name="connsiteY35" fmla="*/ 1106225 h 3239646"/>
              <a:gd name="connsiteX36" fmla="*/ 3384701 w 3785665"/>
              <a:gd name="connsiteY36" fmla="*/ 1146861 h 3239646"/>
              <a:gd name="connsiteX37" fmla="*/ 3415179 w 3785665"/>
              <a:gd name="connsiteY37" fmla="*/ 1177339 h 3239646"/>
              <a:gd name="connsiteX38" fmla="*/ 3445657 w 3785665"/>
              <a:gd name="connsiteY38" fmla="*/ 1197657 h 3239646"/>
              <a:gd name="connsiteX39" fmla="*/ 3506613 w 3785665"/>
              <a:gd name="connsiteY39" fmla="*/ 1258612 h 3239646"/>
              <a:gd name="connsiteX40" fmla="*/ 3537091 w 3785665"/>
              <a:gd name="connsiteY40" fmla="*/ 1289089 h 3239646"/>
              <a:gd name="connsiteX41" fmla="*/ 3557410 w 3785665"/>
              <a:gd name="connsiteY41" fmla="*/ 1309408 h 3239646"/>
              <a:gd name="connsiteX42" fmla="*/ 3587888 w 3785665"/>
              <a:gd name="connsiteY42" fmla="*/ 1329726 h 3239646"/>
              <a:gd name="connsiteX43" fmla="*/ 3608207 w 3785665"/>
              <a:gd name="connsiteY43" fmla="*/ 1370363 h 3239646"/>
              <a:gd name="connsiteX44" fmla="*/ 3628525 w 3785665"/>
              <a:gd name="connsiteY44" fmla="*/ 1400840 h 3239646"/>
              <a:gd name="connsiteX45" fmla="*/ 3659003 w 3785665"/>
              <a:gd name="connsiteY45" fmla="*/ 1471954 h 3239646"/>
              <a:gd name="connsiteX46" fmla="*/ 3699641 w 3785665"/>
              <a:gd name="connsiteY46" fmla="*/ 1522750 h 3239646"/>
              <a:gd name="connsiteX47" fmla="*/ 3719959 w 3785665"/>
              <a:gd name="connsiteY47" fmla="*/ 1553227 h 3239646"/>
              <a:gd name="connsiteX48" fmla="*/ 3730119 w 3785665"/>
              <a:gd name="connsiteY48" fmla="*/ 1583705 h 3239646"/>
              <a:gd name="connsiteX49" fmla="*/ 3780916 w 3785665"/>
              <a:gd name="connsiteY49" fmla="*/ 1664978 h 3239646"/>
              <a:gd name="connsiteX50" fmla="*/ 3750438 w 3785665"/>
              <a:gd name="connsiteY50" fmla="*/ 1776728 h 3239646"/>
              <a:gd name="connsiteX51" fmla="*/ 3719959 w 3785665"/>
              <a:gd name="connsiteY51" fmla="*/ 1797047 h 3239646"/>
              <a:gd name="connsiteX52" fmla="*/ 3669163 w 3785665"/>
              <a:gd name="connsiteY52" fmla="*/ 1858002 h 3239646"/>
              <a:gd name="connsiteX53" fmla="*/ 3628525 w 3785665"/>
              <a:gd name="connsiteY53" fmla="*/ 1888479 h 3239646"/>
              <a:gd name="connsiteX54" fmla="*/ 3577728 w 3785665"/>
              <a:gd name="connsiteY54" fmla="*/ 1939275 h 3239646"/>
              <a:gd name="connsiteX55" fmla="*/ 3547250 w 3785665"/>
              <a:gd name="connsiteY55" fmla="*/ 1969752 h 3239646"/>
              <a:gd name="connsiteX56" fmla="*/ 3506613 w 3785665"/>
              <a:gd name="connsiteY56" fmla="*/ 2020548 h 3239646"/>
              <a:gd name="connsiteX57" fmla="*/ 3486294 w 3785665"/>
              <a:gd name="connsiteY57" fmla="*/ 2061185 h 3239646"/>
              <a:gd name="connsiteX58" fmla="*/ 3405019 w 3785665"/>
              <a:gd name="connsiteY58" fmla="*/ 2122139 h 3239646"/>
              <a:gd name="connsiteX59" fmla="*/ 3344063 w 3785665"/>
              <a:gd name="connsiteY59" fmla="*/ 2172935 h 3239646"/>
              <a:gd name="connsiteX60" fmla="*/ 3293266 w 3785665"/>
              <a:gd name="connsiteY60" fmla="*/ 2244049 h 3239646"/>
              <a:gd name="connsiteX61" fmla="*/ 3201832 w 3785665"/>
              <a:gd name="connsiteY61" fmla="*/ 2315163 h 3239646"/>
              <a:gd name="connsiteX62" fmla="*/ 3110398 w 3785665"/>
              <a:gd name="connsiteY62" fmla="*/ 2447232 h 3239646"/>
              <a:gd name="connsiteX63" fmla="*/ 3079920 w 3785665"/>
              <a:gd name="connsiteY63" fmla="*/ 2477710 h 3239646"/>
              <a:gd name="connsiteX64" fmla="*/ 3049442 w 3785665"/>
              <a:gd name="connsiteY64" fmla="*/ 2538664 h 3239646"/>
              <a:gd name="connsiteX65" fmla="*/ 2937689 w 3785665"/>
              <a:gd name="connsiteY65" fmla="*/ 2640256 h 3239646"/>
              <a:gd name="connsiteX66" fmla="*/ 2846255 w 3785665"/>
              <a:gd name="connsiteY66" fmla="*/ 2701211 h 3239646"/>
              <a:gd name="connsiteX67" fmla="*/ 2825936 w 3785665"/>
              <a:gd name="connsiteY67" fmla="*/ 2731688 h 3239646"/>
              <a:gd name="connsiteX68" fmla="*/ 2724342 w 3785665"/>
              <a:gd name="connsiteY68" fmla="*/ 2792643 h 3239646"/>
              <a:gd name="connsiteX69" fmla="*/ 2673545 w 3785665"/>
              <a:gd name="connsiteY69" fmla="*/ 2823121 h 3239646"/>
              <a:gd name="connsiteX70" fmla="*/ 2612589 w 3785665"/>
              <a:gd name="connsiteY70" fmla="*/ 2873916 h 3239646"/>
              <a:gd name="connsiteX71" fmla="*/ 2571952 w 3785665"/>
              <a:gd name="connsiteY71" fmla="*/ 2894235 h 3239646"/>
              <a:gd name="connsiteX72" fmla="*/ 2541474 w 3785665"/>
              <a:gd name="connsiteY72" fmla="*/ 2924712 h 3239646"/>
              <a:gd name="connsiteX73" fmla="*/ 2470358 w 3785665"/>
              <a:gd name="connsiteY73" fmla="*/ 2955189 h 3239646"/>
              <a:gd name="connsiteX74" fmla="*/ 2419561 w 3785665"/>
              <a:gd name="connsiteY74" fmla="*/ 2985667 h 3239646"/>
              <a:gd name="connsiteX75" fmla="*/ 2358605 w 3785665"/>
              <a:gd name="connsiteY75" fmla="*/ 3016144 h 3239646"/>
              <a:gd name="connsiteX76" fmla="*/ 2328127 w 3785665"/>
              <a:gd name="connsiteY76" fmla="*/ 3046622 h 3239646"/>
              <a:gd name="connsiteX77" fmla="*/ 2165577 w 3785665"/>
              <a:gd name="connsiteY77" fmla="*/ 3117736 h 3239646"/>
              <a:gd name="connsiteX78" fmla="*/ 2104621 w 3785665"/>
              <a:gd name="connsiteY78" fmla="*/ 3148213 h 3239646"/>
              <a:gd name="connsiteX79" fmla="*/ 2033506 w 3785665"/>
              <a:gd name="connsiteY79" fmla="*/ 3168532 h 3239646"/>
              <a:gd name="connsiteX80" fmla="*/ 1911593 w 3785665"/>
              <a:gd name="connsiteY80" fmla="*/ 3199009 h 3239646"/>
              <a:gd name="connsiteX81" fmla="*/ 1870956 w 3785665"/>
              <a:gd name="connsiteY81" fmla="*/ 3209168 h 3239646"/>
              <a:gd name="connsiteX82" fmla="*/ 1820159 w 3785665"/>
              <a:gd name="connsiteY82" fmla="*/ 3219327 h 3239646"/>
              <a:gd name="connsiteX83" fmla="*/ 1779522 w 3785665"/>
              <a:gd name="connsiteY83" fmla="*/ 3229486 h 3239646"/>
              <a:gd name="connsiteX84" fmla="*/ 1667769 w 3785665"/>
              <a:gd name="connsiteY84" fmla="*/ 3239646 h 3239646"/>
              <a:gd name="connsiteX85" fmla="*/ 1037888 w 3785665"/>
              <a:gd name="connsiteY85" fmla="*/ 3229486 h 3239646"/>
              <a:gd name="connsiteX86" fmla="*/ 936295 w 3785665"/>
              <a:gd name="connsiteY86" fmla="*/ 3199009 h 3239646"/>
              <a:gd name="connsiteX87" fmla="*/ 834701 w 3785665"/>
              <a:gd name="connsiteY87" fmla="*/ 3168532 h 3239646"/>
              <a:gd name="connsiteX88" fmla="*/ 733108 w 3785665"/>
              <a:gd name="connsiteY88" fmla="*/ 3066940 h 3239646"/>
              <a:gd name="connsiteX89" fmla="*/ 682311 w 3785665"/>
              <a:gd name="connsiteY89" fmla="*/ 3016144 h 3239646"/>
              <a:gd name="connsiteX90" fmla="*/ 621355 w 3785665"/>
              <a:gd name="connsiteY90" fmla="*/ 2975508 h 3239646"/>
              <a:gd name="connsiteX91" fmla="*/ 560399 w 3785665"/>
              <a:gd name="connsiteY91" fmla="*/ 2914553 h 3239646"/>
              <a:gd name="connsiteX92" fmla="*/ 489283 w 3785665"/>
              <a:gd name="connsiteY92" fmla="*/ 2863757 h 3239646"/>
              <a:gd name="connsiteX93" fmla="*/ 458805 w 3785665"/>
              <a:gd name="connsiteY93" fmla="*/ 2853598 h 3239646"/>
              <a:gd name="connsiteX94" fmla="*/ 306415 w 3785665"/>
              <a:gd name="connsiteY94" fmla="*/ 2691052 h 3239646"/>
              <a:gd name="connsiteX95" fmla="*/ 265777 w 3785665"/>
              <a:gd name="connsiteY95" fmla="*/ 2650415 h 3239646"/>
              <a:gd name="connsiteX96" fmla="*/ 255618 w 3785665"/>
              <a:gd name="connsiteY96" fmla="*/ 2619938 h 3239646"/>
              <a:gd name="connsiteX97" fmla="*/ 235299 w 3785665"/>
              <a:gd name="connsiteY97" fmla="*/ 2579301 h 3239646"/>
              <a:gd name="connsiteX98" fmla="*/ 225140 w 3785665"/>
              <a:gd name="connsiteY98" fmla="*/ 2528505 h 3239646"/>
              <a:gd name="connsiteX99" fmla="*/ 184502 w 3785665"/>
              <a:gd name="connsiteY99" fmla="*/ 2437073 h 3239646"/>
              <a:gd name="connsiteX100" fmla="*/ 154024 w 3785665"/>
              <a:gd name="connsiteY100" fmla="*/ 2376118 h 3239646"/>
              <a:gd name="connsiteX101" fmla="*/ 133705 w 3785665"/>
              <a:gd name="connsiteY101" fmla="*/ 2315163 h 3239646"/>
              <a:gd name="connsiteX102" fmla="*/ 103227 w 3785665"/>
              <a:gd name="connsiteY102" fmla="*/ 2233890 h 3239646"/>
              <a:gd name="connsiteX103" fmla="*/ 82909 w 3785665"/>
              <a:gd name="connsiteY103" fmla="*/ 2142458 h 3239646"/>
              <a:gd name="connsiteX104" fmla="*/ 32112 w 3785665"/>
              <a:gd name="connsiteY104" fmla="*/ 2020548 h 3239646"/>
              <a:gd name="connsiteX105" fmla="*/ 21952 w 3785665"/>
              <a:gd name="connsiteY105" fmla="*/ 1990071 h 3239646"/>
              <a:gd name="connsiteX106" fmla="*/ 1634 w 3785665"/>
              <a:gd name="connsiteY106" fmla="*/ 1817365 h 3239646"/>
              <a:gd name="connsiteX107" fmla="*/ 32112 w 3785665"/>
              <a:gd name="connsiteY107" fmla="*/ 1319567 h 3239646"/>
              <a:gd name="connsiteX108" fmla="*/ 42271 w 3785665"/>
              <a:gd name="connsiteY108" fmla="*/ 1136702 h 3239646"/>
              <a:gd name="connsiteX109" fmla="*/ 82909 w 3785665"/>
              <a:gd name="connsiteY109" fmla="*/ 994474 h 3239646"/>
              <a:gd name="connsiteX110" fmla="*/ 103227 w 3785665"/>
              <a:gd name="connsiteY110" fmla="*/ 923360 h 3239646"/>
              <a:gd name="connsiteX111" fmla="*/ 164183 w 3785665"/>
              <a:gd name="connsiteY111" fmla="*/ 730336 h 3239646"/>
              <a:gd name="connsiteX112" fmla="*/ 184502 w 3785665"/>
              <a:gd name="connsiteY112" fmla="*/ 638904 h 3239646"/>
              <a:gd name="connsiteX113" fmla="*/ 204821 w 3785665"/>
              <a:gd name="connsiteY113" fmla="*/ 405244 h 3239646"/>
              <a:gd name="connsiteX114" fmla="*/ 214980 w 3785665"/>
              <a:gd name="connsiteY114" fmla="*/ 344289 h 3239646"/>
              <a:gd name="connsiteX115" fmla="*/ 235299 w 3785665"/>
              <a:gd name="connsiteY115" fmla="*/ 293493 h 3239646"/>
              <a:gd name="connsiteX116" fmla="*/ 245458 w 3785665"/>
              <a:gd name="connsiteY116" fmla="*/ 252856 h 3239646"/>
              <a:gd name="connsiteX117" fmla="*/ 286096 w 3785665"/>
              <a:gd name="connsiteY117" fmla="*/ 171583 h 3239646"/>
              <a:gd name="connsiteX118" fmla="*/ 296255 w 3785665"/>
              <a:gd name="connsiteY118" fmla="*/ 141106 h 3239646"/>
              <a:gd name="connsiteX119" fmla="*/ 418167 w 3785665"/>
              <a:gd name="connsiteY119" fmla="*/ 90310 h 3239646"/>
              <a:gd name="connsiteX120" fmla="*/ 458805 w 3785665"/>
              <a:gd name="connsiteY120" fmla="*/ 80151 h 3239646"/>
              <a:gd name="connsiteX121" fmla="*/ 509602 w 3785665"/>
              <a:gd name="connsiteY121" fmla="*/ 69992 h 3239646"/>
              <a:gd name="connsiteX122" fmla="*/ 540080 w 3785665"/>
              <a:gd name="connsiteY122" fmla="*/ 59833 h 3239646"/>
              <a:gd name="connsiteX123" fmla="*/ 733108 w 3785665"/>
              <a:gd name="connsiteY123" fmla="*/ 39514 h 3239646"/>
              <a:gd name="connsiteX124" fmla="*/ 976932 w 3785665"/>
              <a:gd name="connsiteY124" fmla="*/ 80151 h 3239646"/>
              <a:gd name="connsiteX125" fmla="*/ 997251 w 3785665"/>
              <a:gd name="connsiteY125" fmla="*/ 110628 h 3239646"/>
              <a:gd name="connsiteX126" fmla="*/ 1017570 w 3785665"/>
              <a:gd name="connsiteY126" fmla="*/ 141106 h 3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785665" h="3239646">
                <a:moveTo>
                  <a:pt x="966773" y="120788"/>
                </a:moveTo>
                <a:cubicBezTo>
                  <a:pt x="1038225" y="144605"/>
                  <a:pt x="952582" y="118423"/>
                  <a:pt x="1088685" y="141106"/>
                </a:cubicBezTo>
                <a:cubicBezTo>
                  <a:pt x="1099248" y="142866"/>
                  <a:pt x="1108562" y="149751"/>
                  <a:pt x="1119163" y="151265"/>
                </a:cubicBezTo>
                <a:cubicBezTo>
                  <a:pt x="1156192" y="156555"/>
                  <a:pt x="1193665" y="158038"/>
                  <a:pt x="1230916" y="161424"/>
                </a:cubicBezTo>
                <a:cubicBezTo>
                  <a:pt x="1244462" y="164810"/>
                  <a:pt x="1257816" y="169085"/>
                  <a:pt x="1271554" y="171583"/>
                </a:cubicBezTo>
                <a:cubicBezTo>
                  <a:pt x="1295113" y="175866"/>
                  <a:pt x="1319438" y="175934"/>
                  <a:pt x="1342669" y="181742"/>
                </a:cubicBezTo>
                <a:cubicBezTo>
                  <a:pt x="1360361" y="186165"/>
                  <a:pt x="1375774" y="197638"/>
                  <a:pt x="1393466" y="202061"/>
                </a:cubicBezTo>
                <a:cubicBezTo>
                  <a:pt x="1416697" y="207869"/>
                  <a:pt x="1441046" y="207807"/>
                  <a:pt x="1464582" y="212220"/>
                </a:cubicBezTo>
                <a:cubicBezTo>
                  <a:pt x="1495269" y="217974"/>
                  <a:pt x="1525488" y="225996"/>
                  <a:pt x="1556016" y="232538"/>
                </a:cubicBezTo>
                <a:cubicBezTo>
                  <a:pt x="1572900" y="236156"/>
                  <a:pt x="1589957" y="238951"/>
                  <a:pt x="1606813" y="242697"/>
                </a:cubicBezTo>
                <a:cubicBezTo>
                  <a:pt x="1679850" y="258927"/>
                  <a:pt x="1615276" y="245518"/>
                  <a:pt x="1698247" y="273175"/>
                </a:cubicBezTo>
                <a:cubicBezTo>
                  <a:pt x="1728556" y="283278"/>
                  <a:pt x="1769830" y="288492"/>
                  <a:pt x="1799840" y="293493"/>
                </a:cubicBezTo>
                <a:cubicBezTo>
                  <a:pt x="1891476" y="339309"/>
                  <a:pt x="1777806" y="286149"/>
                  <a:pt x="1921753" y="334130"/>
                </a:cubicBezTo>
                <a:cubicBezTo>
                  <a:pt x="1942072" y="340903"/>
                  <a:pt x="1962115" y="348564"/>
                  <a:pt x="1982709" y="354448"/>
                </a:cubicBezTo>
                <a:cubicBezTo>
                  <a:pt x="2009560" y="362119"/>
                  <a:pt x="2036892" y="367993"/>
                  <a:pt x="2063984" y="374766"/>
                </a:cubicBezTo>
                <a:lnTo>
                  <a:pt x="2104621" y="384925"/>
                </a:lnTo>
                <a:cubicBezTo>
                  <a:pt x="2235427" y="450328"/>
                  <a:pt x="2030468" y="350243"/>
                  <a:pt x="2206215" y="425562"/>
                </a:cubicBezTo>
                <a:cubicBezTo>
                  <a:pt x="2234055" y="437493"/>
                  <a:pt x="2260398" y="452653"/>
                  <a:pt x="2287490" y="466199"/>
                </a:cubicBezTo>
                <a:lnTo>
                  <a:pt x="2328127" y="486517"/>
                </a:lnTo>
                <a:cubicBezTo>
                  <a:pt x="2341673" y="493290"/>
                  <a:pt x="2356164" y="498434"/>
                  <a:pt x="2368765" y="506835"/>
                </a:cubicBezTo>
                <a:cubicBezTo>
                  <a:pt x="2378924" y="513608"/>
                  <a:pt x="2388085" y="522194"/>
                  <a:pt x="2399243" y="527153"/>
                </a:cubicBezTo>
                <a:cubicBezTo>
                  <a:pt x="2457038" y="552839"/>
                  <a:pt x="2486150" y="543849"/>
                  <a:pt x="2541474" y="588108"/>
                </a:cubicBezTo>
                <a:cubicBezTo>
                  <a:pt x="2611340" y="644000"/>
                  <a:pt x="2574229" y="616717"/>
                  <a:pt x="2653227" y="669381"/>
                </a:cubicBezTo>
                <a:cubicBezTo>
                  <a:pt x="2660000" y="679540"/>
                  <a:pt x="2664356" y="691819"/>
                  <a:pt x="2673545" y="699859"/>
                </a:cubicBezTo>
                <a:cubicBezTo>
                  <a:pt x="2716641" y="737567"/>
                  <a:pt x="2731552" y="736599"/>
                  <a:pt x="2775139" y="760814"/>
                </a:cubicBezTo>
                <a:cubicBezTo>
                  <a:pt x="2792400" y="770403"/>
                  <a:pt x="2809868" y="779814"/>
                  <a:pt x="2825936" y="791291"/>
                </a:cubicBezTo>
                <a:cubicBezTo>
                  <a:pt x="2833730" y="796858"/>
                  <a:pt x="2838132" y="806533"/>
                  <a:pt x="2846255" y="811610"/>
                </a:cubicBezTo>
                <a:cubicBezTo>
                  <a:pt x="2880593" y="833071"/>
                  <a:pt x="2920581" y="847435"/>
                  <a:pt x="2958007" y="862405"/>
                </a:cubicBezTo>
                <a:cubicBezTo>
                  <a:pt x="2964780" y="869178"/>
                  <a:pt x="2970113" y="877796"/>
                  <a:pt x="2978326" y="882724"/>
                </a:cubicBezTo>
                <a:cubicBezTo>
                  <a:pt x="2987509" y="888234"/>
                  <a:pt x="2999226" y="888094"/>
                  <a:pt x="3008804" y="892883"/>
                </a:cubicBezTo>
                <a:cubicBezTo>
                  <a:pt x="3026466" y="901713"/>
                  <a:pt x="3043366" y="912121"/>
                  <a:pt x="3059601" y="923360"/>
                </a:cubicBezTo>
                <a:cubicBezTo>
                  <a:pt x="3087444" y="942636"/>
                  <a:pt x="3113784" y="963997"/>
                  <a:pt x="3140876" y="984315"/>
                </a:cubicBezTo>
                <a:cubicBezTo>
                  <a:pt x="3154422" y="994474"/>
                  <a:pt x="3166369" y="1007220"/>
                  <a:pt x="3181513" y="1014792"/>
                </a:cubicBezTo>
                <a:cubicBezTo>
                  <a:pt x="3195059" y="1021565"/>
                  <a:pt x="3209827" y="1026308"/>
                  <a:pt x="3222151" y="1035111"/>
                </a:cubicBezTo>
                <a:cubicBezTo>
                  <a:pt x="3318252" y="1103753"/>
                  <a:pt x="3181894" y="1030221"/>
                  <a:pt x="3293266" y="1085906"/>
                </a:cubicBezTo>
                <a:cubicBezTo>
                  <a:pt x="3300039" y="1092679"/>
                  <a:pt x="3306105" y="1100241"/>
                  <a:pt x="3313585" y="1106225"/>
                </a:cubicBezTo>
                <a:cubicBezTo>
                  <a:pt x="3337517" y="1125371"/>
                  <a:pt x="3356891" y="1132957"/>
                  <a:pt x="3384701" y="1146861"/>
                </a:cubicBezTo>
                <a:cubicBezTo>
                  <a:pt x="3394860" y="1157020"/>
                  <a:pt x="3404142" y="1168141"/>
                  <a:pt x="3415179" y="1177339"/>
                </a:cubicBezTo>
                <a:cubicBezTo>
                  <a:pt x="3424559" y="1185156"/>
                  <a:pt x="3436531" y="1189545"/>
                  <a:pt x="3445657" y="1197657"/>
                </a:cubicBezTo>
                <a:cubicBezTo>
                  <a:pt x="3467134" y="1216747"/>
                  <a:pt x="3486294" y="1238294"/>
                  <a:pt x="3506613" y="1258612"/>
                </a:cubicBezTo>
                <a:lnTo>
                  <a:pt x="3537091" y="1289089"/>
                </a:lnTo>
                <a:cubicBezTo>
                  <a:pt x="3543864" y="1295862"/>
                  <a:pt x="3549440" y="1304095"/>
                  <a:pt x="3557410" y="1309408"/>
                </a:cubicBezTo>
                <a:lnTo>
                  <a:pt x="3587888" y="1329726"/>
                </a:lnTo>
                <a:cubicBezTo>
                  <a:pt x="3594661" y="1343272"/>
                  <a:pt x="3600693" y="1357214"/>
                  <a:pt x="3608207" y="1370363"/>
                </a:cubicBezTo>
                <a:cubicBezTo>
                  <a:pt x="3614265" y="1380964"/>
                  <a:pt x="3623065" y="1389919"/>
                  <a:pt x="3628525" y="1400840"/>
                </a:cubicBezTo>
                <a:cubicBezTo>
                  <a:pt x="3640059" y="1423907"/>
                  <a:pt x="3647469" y="1448887"/>
                  <a:pt x="3659003" y="1471954"/>
                </a:cubicBezTo>
                <a:cubicBezTo>
                  <a:pt x="3679848" y="1513643"/>
                  <a:pt x="3674444" y="1491254"/>
                  <a:pt x="3699641" y="1522750"/>
                </a:cubicBezTo>
                <a:cubicBezTo>
                  <a:pt x="3707268" y="1532284"/>
                  <a:pt x="3714499" y="1542306"/>
                  <a:pt x="3719959" y="1553227"/>
                </a:cubicBezTo>
                <a:cubicBezTo>
                  <a:pt x="3724748" y="1562805"/>
                  <a:pt x="3725900" y="1573862"/>
                  <a:pt x="3730119" y="1583705"/>
                </a:cubicBezTo>
                <a:cubicBezTo>
                  <a:pt x="3748713" y="1627089"/>
                  <a:pt x="3751747" y="1626086"/>
                  <a:pt x="3780916" y="1664978"/>
                </a:cubicBezTo>
                <a:cubicBezTo>
                  <a:pt x="3770757" y="1702228"/>
                  <a:pt x="3766619" y="1741671"/>
                  <a:pt x="3750438" y="1776728"/>
                </a:cubicBezTo>
                <a:cubicBezTo>
                  <a:pt x="3745321" y="1787814"/>
                  <a:pt x="3728593" y="1788413"/>
                  <a:pt x="3719959" y="1797047"/>
                </a:cubicBezTo>
                <a:cubicBezTo>
                  <a:pt x="3625904" y="1891100"/>
                  <a:pt x="3785665" y="1758146"/>
                  <a:pt x="3669163" y="1858002"/>
                </a:cubicBezTo>
                <a:cubicBezTo>
                  <a:pt x="3656307" y="1869021"/>
                  <a:pt x="3641180" y="1877230"/>
                  <a:pt x="3628525" y="1888479"/>
                </a:cubicBezTo>
                <a:cubicBezTo>
                  <a:pt x="3610628" y="1904387"/>
                  <a:pt x="3594660" y="1922343"/>
                  <a:pt x="3577728" y="1939275"/>
                </a:cubicBezTo>
                <a:cubicBezTo>
                  <a:pt x="3567569" y="1949434"/>
                  <a:pt x="3556225" y="1958533"/>
                  <a:pt x="3547250" y="1969752"/>
                </a:cubicBezTo>
                <a:cubicBezTo>
                  <a:pt x="3533704" y="1986684"/>
                  <a:pt x="3518641" y="2002506"/>
                  <a:pt x="3506613" y="2020548"/>
                </a:cubicBezTo>
                <a:cubicBezTo>
                  <a:pt x="3498212" y="2033149"/>
                  <a:pt x="3496267" y="2049788"/>
                  <a:pt x="3486294" y="2061185"/>
                </a:cubicBezTo>
                <a:cubicBezTo>
                  <a:pt x="3446391" y="2106787"/>
                  <a:pt x="3442036" y="2091292"/>
                  <a:pt x="3405019" y="2122139"/>
                </a:cubicBezTo>
                <a:cubicBezTo>
                  <a:pt x="3326796" y="2187324"/>
                  <a:pt x="3419734" y="2122489"/>
                  <a:pt x="3344063" y="2172935"/>
                </a:cubicBezTo>
                <a:cubicBezTo>
                  <a:pt x="3323521" y="2214019"/>
                  <a:pt x="3328569" y="2214630"/>
                  <a:pt x="3293266" y="2244049"/>
                </a:cubicBezTo>
                <a:cubicBezTo>
                  <a:pt x="3263604" y="2268767"/>
                  <a:pt x="3201832" y="2315163"/>
                  <a:pt x="3201832" y="2315163"/>
                </a:cubicBezTo>
                <a:cubicBezTo>
                  <a:pt x="3175156" y="2359623"/>
                  <a:pt x="3146802" y="2410828"/>
                  <a:pt x="3110398" y="2447232"/>
                </a:cubicBezTo>
                <a:cubicBezTo>
                  <a:pt x="3100239" y="2457391"/>
                  <a:pt x="3087890" y="2465756"/>
                  <a:pt x="3079920" y="2477710"/>
                </a:cubicBezTo>
                <a:cubicBezTo>
                  <a:pt x="3067319" y="2496611"/>
                  <a:pt x="3063477" y="2520802"/>
                  <a:pt x="3049442" y="2538664"/>
                </a:cubicBezTo>
                <a:cubicBezTo>
                  <a:pt x="2986758" y="2618442"/>
                  <a:pt x="2991370" y="2601914"/>
                  <a:pt x="2937689" y="2640256"/>
                </a:cubicBezTo>
                <a:cubicBezTo>
                  <a:pt x="2863615" y="2693163"/>
                  <a:pt x="2932140" y="2649679"/>
                  <a:pt x="2846255" y="2701211"/>
                </a:cubicBezTo>
                <a:cubicBezTo>
                  <a:pt x="2839482" y="2711370"/>
                  <a:pt x="2835125" y="2723648"/>
                  <a:pt x="2825936" y="2731688"/>
                </a:cubicBezTo>
                <a:cubicBezTo>
                  <a:pt x="2782824" y="2769410"/>
                  <a:pt x="2767941" y="2768422"/>
                  <a:pt x="2724342" y="2792643"/>
                </a:cubicBezTo>
                <a:cubicBezTo>
                  <a:pt x="2707081" y="2802232"/>
                  <a:pt x="2690290" y="2812656"/>
                  <a:pt x="2673545" y="2823121"/>
                </a:cubicBezTo>
                <a:cubicBezTo>
                  <a:pt x="2544559" y="2903736"/>
                  <a:pt x="2753547" y="2773232"/>
                  <a:pt x="2612589" y="2873916"/>
                </a:cubicBezTo>
                <a:cubicBezTo>
                  <a:pt x="2600265" y="2882719"/>
                  <a:pt x="2584276" y="2885432"/>
                  <a:pt x="2571952" y="2894235"/>
                </a:cubicBezTo>
                <a:cubicBezTo>
                  <a:pt x="2560261" y="2902586"/>
                  <a:pt x="2553794" y="2917320"/>
                  <a:pt x="2541474" y="2924712"/>
                </a:cubicBezTo>
                <a:cubicBezTo>
                  <a:pt x="2519359" y="2937981"/>
                  <a:pt x="2493426" y="2943655"/>
                  <a:pt x="2470358" y="2955189"/>
                </a:cubicBezTo>
                <a:cubicBezTo>
                  <a:pt x="2452696" y="2964020"/>
                  <a:pt x="2436896" y="2976212"/>
                  <a:pt x="2419561" y="2985667"/>
                </a:cubicBezTo>
                <a:cubicBezTo>
                  <a:pt x="2399618" y="2996545"/>
                  <a:pt x="2378924" y="3005985"/>
                  <a:pt x="2358605" y="3016144"/>
                </a:cubicBezTo>
                <a:cubicBezTo>
                  <a:pt x="2348446" y="3026303"/>
                  <a:pt x="2340447" y="3039230"/>
                  <a:pt x="2328127" y="3046622"/>
                </a:cubicBezTo>
                <a:cubicBezTo>
                  <a:pt x="2232126" y="3104222"/>
                  <a:pt x="2238491" y="3099508"/>
                  <a:pt x="2165577" y="3117736"/>
                </a:cubicBezTo>
                <a:cubicBezTo>
                  <a:pt x="2145258" y="3127895"/>
                  <a:pt x="2125380" y="3138987"/>
                  <a:pt x="2104621" y="3148213"/>
                </a:cubicBezTo>
                <a:cubicBezTo>
                  <a:pt x="2080990" y="3158715"/>
                  <a:pt x="2058334" y="3161084"/>
                  <a:pt x="2033506" y="3168532"/>
                </a:cubicBezTo>
                <a:cubicBezTo>
                  <a:pt x="1897741" y="3209262"/>
                  <a:pt x="2046831" y="3171962"/>
                  <a:pt x="1911593" y="3199009"/>
                </a:cubicBezTo>
                <a:cubicBezTo>
                  <a:pt x="1897902" y="3201747"/>
                  <a:pt x="1884586" y="3206139"/>
                  <a:pt x="1870956" y="3209168"/>
                </a:cubicBezTo>
                <a:cubicBezTo>
                  <a:pt x="1854100" y="3212914"/>
                  <a:pt x="1837015" y="3215581"/>
                  <a:pt x="1820159" y="3219327"/>
                </a:cubicBezTo>
                <a:cubicBezTo>
                  <a:pt x="1806529" y="3222356"/>
                  <a:pt x="1793362" y="3227641"/>
                  <a:pt x="1779522" y="3229486"/>
                </a:cubicBezTo>
                <a:cubicBezTo>
                  <a:pt x="1742445" y="3234430"/>
                  <a:pt x="1705020" y="3236259"/>
                  <a:pt x="1667769" y="3239646"/>
                </a:cubicBezTo>
                <a:lnTo>
                  <a:pt x="1037888" y="3229486"/>
                </a:lnTo>
                <a:cubicBezTo>
                  <a:pt x="998484" y="3228310"/>
                  <a:pt x="972207" y="3212476"/>
                  <a:pt x="936295" y="3199009"/>
                </a:cubicBezTo>
                <a:cubicBezTo>
                  <a:pt x="907565" y="3188236"/>
                  <a:pt x="858245" y="3175258"/>
                  <a:pt x="834701" y="3168532"/>
                </a:cubicBezTo>
                <a:lnTo>
                  <a:pt x="733108" y="3066940"/>
                </a:lnTo>
                <a:cubicBezTo>
                  <a:pt x="716176" y="3050008"/>
                  <a:pt x="702235" y="3029426"/>
                  <a:pt x="682311" y="3016144"/>
                </a:cubicBezTo>
                <a:cubicBezTo>
                  <a:pt x="661992" y="3002599"/>
                  <a:pt x="640115" y="2991141"/>
                  <a:pt x="621355" y="2975508"/>
                </a:cubicBezTo>
                <a:cubicBezTo>
                  <a:pt x="599280" y="2957113"/>
                  <a:pt x="581758" y="2933775"/>
                  <a:pt x="560399" y="2914553"/>
                </a:cubicBezTo>
                <a:cubicBezTo>
                  <a:pt x="554646" y="2909375"/>
                  <a:pt x="501651" y="2869941"/>
                  <a:pt x="489283" y="2863757"/>
                </a:cubicBezTo>
                <a:cubicBezTo>
                  <a:pt x="479705" y="2858968"/>
                  <a:pt x="468964" y="2856984"/>
                  <a:pt x="458805" y="2853598"/>
                </a:cubicBezTo>
                <a:cubicBezTo>
                  <a:pt x="377349" y="2755853"/>
                  <a:pt x="426709" y="2811344"/>
                  <a:pt x="306415" y="2691052"/>
                </a:cubicBezTo>
                <a:lnTo>
                  <a:pt x="265777" y="2650415"/>
                </a:lnTo>
                <a:cubicBezTo>
                  <a:pt x="262391" y="2640256"/>
                  <a:pt x="259836" y="2629781"/>
                  <a:pt x="255618" y="2619938"/>
                </a:cubicBezTo>
                <a:cubicBezTo>
                  <a:pt x="249652" y="2606018"/>
                  <a:pt x="240088" y="2593668"/>
                  <a:pt x="235299" y="2579301"/>
                </a:cubicBezTo>
                <a:cubicBezTo>
                  <a:pt x="229839" y="2562920"/>
                  <a:pt x="230102" y="2545044"/>
                  <a:pt x="225140" y="2528505"/>
                </a:cubicBezTo>
                <a:cubicBezTo>
                  <a:pt x="209388" y="2476001"/>
                  <a:pt x="204512" y="2483763"/>
                  <a:pt x="184502" y="2437073"/>
                </a:cubicBezTo>
                <a:cubicBezTo>
                  <a:pt x="159265" y="2378187"/>
                  <a:pt x="193073" y="2434691"/>
                  <a:pt x="154024" y="2376118"/>
                </a:cubicBezTo>
                <a:cubicBezTo>
                  <a:pt x="147251" y="2355800"/>
                  <a:pt x="141659" y="2335049"/>
                  <a:pt x="133705" y="2315163"/>
                </a:cubicBezTo>
                <a:cubicBezTo>
                  <a:pt x="127497" y="2299644"/>
                  <a:pt x="108533" y="2255114"/>
                  <a:pt x="103227" y="2233890"/>
                </a:cubicBezTo>
                <a:cubicBezTo>
                  <a:pt x="98399" y="2214579"/>
                  <a:pt x="90731" y="2163317"/>
                  <a:pt x="82909" y="2142458"/>
                </a:cubicBezTo>
                <a:cubicBezTo>
                  <a:pt x="67451" y="2101238"/>
                  <a:pt x="46035" y="2062312"/>
                  <a:pt x="32112" y="2020548"/>
                </a:cubicBezTo>
                <a:lnTo>
                  <a:pt x="21952" y="1990071"/>
                </a:lnTo>
                <a:cubicBezTo>
                  <a:pt x="16246" y="1950127"/>
                  <a:pt x="1007" y="1850599"/>
                  <a:pt x="1634" y="1817365"/>
                </a:cubicBezTo>
                <a:cubicBezTo>
                  <a:pt x="8650" y="1445490"/>
                  <a:pt x="0" y="1512222"/>
                  <a:pt x="32112" y="1319567"/>
                </a:cubicBezTo>
                <a:cubicBezTo>
                  <a:pt x="35498" y="1258612"/>
                  <a:pt x="35273" y="1197349"/>
                  <a:pt x="42271" y="1136702"/>
                </a:cubicBezTo>
                <a:cubicBezTo>
                  <a:pt x="47558" y="1090883"/>
                  <a:pt x="69272" y="1038792"/>
                  <a:pt x="82909" y="994474"/>
                </a:cubicBezTo>
                <a:cubicBezTo>
                  <a:pt x="90159" y="970911"/>
                  <a:pt x="95874" y="946891"/>
                  <a:pt x="103227" y="923360"/>
                </a:cubicBezTo>
                <a:cubicBezTo>
                  <a:pt x="130712" y="835410"/>
                  <a:pt x="140072" y="821955"/>
                  <a:pt x="164183" y="730336"/>
                </a:cubicBezTo>
                <a:cubicBezTo>
                  <a:pt x="172129" y="700143"/>
                  <a:pt x="177729" y="669381"/>
                  <a:pt x="184502" y="638904"/>
                </a:cubicBezTo>
                <a:cubicBezTo>
                  <a:pt x="198751" y="382452"/>
                  <a:pt x="181804" y="531840"/>
                  <a:pt x="204821" y="405244"/>
                </a:cubicBezTo>
                <a:cubicBezTo>
                  <a:pt x="208506" y="384978"/>
                  <a:pt x="209560" y="364162"/>
                  <a:pt x="214980" y="344289"/>
                </a:cubicBezTo>
                <a:cubicBezTo>
                  <a:pt x="219778" y="326695"/>
                  <a:pt x="229532" y="310794"/>
                  <a:pt x="235299" y="293493"/>
                </a:cubicBezTo>
                <a:cubicBezTo>
                  <a:pt x="239714" y="280247"/>
                  <a:pt x="240088" y="265744"/>
                  <a:pt x="245458" y="252856"/>
                </a:cubicBezTo>
                <a:cubicBezTo>
                  <a:pt x="257108" y="224897"/>
                  <a:pt x="276518" y="200318"/>
                  <a:pt x="286096" y="171583"/>
                </a:cubicBezTo>
                <a:cubicBezTo>
                  <a:pt x="289482" y="161424"/>
                  <a:pt x="289399" y="149332"/>
                  <a:pt x="296255" y="141106"/>
                </a:cubicBezTo>
                <a:cubicBezTo>
                  <a:pt x="329402" y="101331"/>
                  <a:pt x="369665" y="102435"/>
                  <a:pt x="418167" y="90310"/>
                </a:cubicBezTo>
                <a:cubicBezTo>
                  <a:pt x="431713" y="86924"/>
                  <a:pt x="445113" y="82889"/>
                  <a:pt x="458805" y="80151"/>
                </a:cubicBezTo>
                <a:cubicBezTo>
                  <a:pt x="475737" y="76765"/>
                  <a:pt x="492850" y="74180"/>
                  <a:pt x="509602" y="69992"/>
                </a:cubicBezTo>
                <a:cubicBezTo>
                  <a:pt x="519991" y="67395"/>
                  <a:pt x="529544" y="61749"/>
                  <a:pt x="540080" y="59833"/>
                </a:cubicBezTo>
                <a:cubicBezTo>
                  <a:pt x="584469" y="51763"/>
                  <a:pt x="695548" y="42929"/>
                  <a:pt x="733108" y="39514"/>
                </a:cubicBezTo>
                <a:cubicBezTo>
                  <a:pt x="891297" y="47047"/>
                  <a:pt x="910137" y="0"/>
                  <a:pt x="976932" y="80151"/>
                </a:cubicBezTo>
                <a:cubicBezTo>
                  <a:pt x="984749" y="89531"/>
                  <a:pt x="989623" y="101094"/>
                  <a:pt x="997251" y="110628"/>
                </a:cubicBezTo>
                <a:cubicBezTo>
                  <a:pt x="1019964" y="139019"/>
                  <a:pt x="1017570" y="119361"/>
                  <a:pt x="1017570" y="141106"/>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grpSp>
        <p:nvGrpSpPr>
          <p:cNvPr id="3" name="Group 27"/>
          <p:cNvGrpSpPr/>
          <p:nvPr/>
        </p:nvGrpSpPr>
        <p:grpSpPr>
          <a:xfrm>
            <a:off x="2849366" y="2770395"/>
            <a:ext cx="3487216" cy="1864192"/>
            <a:chOff x="1077912" y="1981514"/>
            <a:chExt cx="3487216" cy="1864192"/>
          </a:xfrm>
        </p:grpSpPr>
        <p:grpSp>
          <p:nvGrpSpPr>
            <p:cNvPr id="4" name="Group 4"/>
            <p:cNvGrpSpPr/>
            <p:nvPr/>
          </p:nvGrpSpPr>
          <p:grpSpPr>
            <a:xfrm>
              <a:off x="1077912" y="2179637"/>
              <a:ext cx="3487216" cy="1666069"/>
              <a:chOff x="925512" y="1520267"/>
              <a:chExt cx="8305800" cy="5327466"/>
            </a:xfrm>
          </p:grpSpPr>
          <p:sp>
            <p:nvSpPr>
              <p:cNvPr id="6" name="Rectangle 5"/>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0000" lnSpcReduction="20000"/>
              </a:bodyPr>
              <a:lstStyle/>
              <a:p>
                <a:pPr algn="ctr"/>
                <a:r>
                  <a:rPr lang="en-US" dirty="0" smtClean="0"/>
                  <a:t>“Core”</a:t>
                </a:r>
                <a:endParaRPr lang="en-US" dirty="0"/>
              </a:p>
            </p:txBody>
          </p:sp>
          <p:grpSp>
            <p:nvGrpSpPr>
              <p:cNvPr id="7" name="Group 238"/>
              <p:cNvGrpSpPr/>
              <p:nvPr/>
            </p:nvGrpSpPr>
            <p:grpSpPr>
              <a:xfrm>
                <a:off x="4278312" y="5635067"/>
                <a:ext cx="1676400" cy="533400"/>
                <a:chOff x="4278312" y="5837237"/>
                <a:chExt cx="1676400" cy="533400"/>
              </a:xfrm>
            </p:grpSpPr>
            <p:sp>
              <p:nvSpPr>
                <p:cNvPr id="25" name="Rectangle 24"/>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8" name="Group 33"/>
              <p:cNvGrpSpPr/>
              <p:nvPr/>
            </p:nvGrpSpPr>
            <p:grpSpPr>
              <a:xfrm>
                <a:off x="7554912" y="3658954"/>
                <a:ext cx="1676400" cy="990600"/>
                <a:chOff x="2220912" y="5684837"/>
                <a:chExt cx="1676400" cy="990600"/>
              </a:xfrm>
            </p:grpSpPr>
            <p:sp>
              <p:nvSpPr>
                <p:cNvPr id="23" name="Rectangle 22"/>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9" name="Group 237"/>
              <p:cNvGrpSpPr/>
              <p:nvPr/>
            </p:nvGrpSpPr>
            <p:grpSpPr>
              <a:xfrm>
                <a:off x="4202112" y="1520267"/>
                <a:ext cx="1676400" cy="685800"/>
                <a:chOff x="4202112" y="1722437"/>
                <a:chExt cx="1676400" cy="685800"/>
              </a:xfrm>
            </p:grpSpPr>
            <p:sp>
              <p:nvSpPr>
                <p:cNvPr id="21" name="Rectangle 20"/>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cxnSp>
            <p:nvCxnSpPr>
              <p:cNvPr id="10" name="Straight Arrow Connector 9"/>
              <p:cNvCxnSpPr>
                <a:stCxn id="6" idx="3"/>
              </p:cNvCxnSpPr>
              <p:nvPr/>
            </p:nvCxnSpPr>
            <p:spPr>
              <a:xfrm>
                <a:off x="6183312" y="3920567"/>
                <a:ext cx="1524000" cy="5087"/>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0"/>
              </p:cNvCxnSpPr>
              <p:nvPr/>
            </p:nvCxnSpPr>
            <p:spPr>
              <a:xfrm rot="5400000" flipH="1" flipV="1">
                <a:off x="4240212" y="2777567"/>
                <a:ext cx="16002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rot="5400000">
                <a:off x="4316412" y="49873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3" name="Group 242"/>
              <p:cNvGrpSpPr/>
              <p:nvPr/>
            </p:nvGrpSpPr>
            <p:grpSpPr>
              <a:xfrm>
                <a:off x="925512" y="3653867"/>
                <a:ext cx="1676400" cy="1426020"/>
                <a:chOff x="925512" y="3856037"/>
                <a:chExt cx="1676400" cy="1426020"/>
              </a:xfrm>
            </p:grpSpPr>
            <p:grpSp>
              <p:nvGrpSpPr>
                <p:cNvPr id="17" name="Group 236"/>
                <p:cNvGrpSpPr/>
                <p:nvPr/>
              </p:nvGrpSpPr>
              <p:grpSpPr>
                <a:xfrm>
                  <a:off x="925512" y="3856037"/>
                  <a:ext cx="1676400" cy="762000"/>
                  <a:chOff x="925512" y="3856037"/>
                  <a:chExt cx="1676400" cy="762000"/>
                </a:xfrm>
              </p:grpSpPr>
              <p:sp>
                <p:nvSpPr>
                  <p:cNvPr id="19" name="Rectangle 18"/>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18" name="TextBox 17"/>
                <p:cNvSpPr txBox="1"/>
                <p:nvPr/>
              </p:nvSpPr>
              <p:spPr>
                <a:xfrm>
                  <a:off x="1001711" y="4618038"/>
                  <a:ext cx="1524001" cy="664019"/>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15" name="TextBox 14"/>
              <p:cNvSpPr txBox="1"/>
              <p:nvPr/>
            </p:nvSpPr>
            <p:spPr>
              <a:xfrm>
                <a:off x="7646358" y="4644470"/>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#2</a:t>
                </a:r>
              </a:p>
            </p:txBody>
          </p:sp>
          <p:cxnSp>
            <p:nvCxnSpPr>
              <p:cNvPr id="16" name="Straight Arrow Connector 15"/>
              <p:cNvCxnSpPr>
                <a:stCxn id="6" idx="1"/>
              </p:cNvCxnSpPr>
              <p:nvPr/>
            </p:nvCxnSpPr>
            <p:spPr>
              <a:xfrm rot="10800000">
                <a:off x="2449512" y="39205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54512" y="6183715"/>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5" name="TextBox 4"/>
            <p:cNvSpPr txBox="1"/>
            <p:nvPr/>
          </p:nvSpPr>
          <p:spPr>
            <a:xfrm>
              <a:off x="2495235" y="1981514"/>
              <a:ext cx="639857" cy="207660"/>
            </a:xfrm>
            <a:prstGeom prst="rect">
              <a:avLst/>
            </a:prstGeom>
            <a:noFill/>
          </p:spPr>
          <p:txBody>
            <a:bodyPr wrap="square" rtlCol="0">
              <a:spAutoFit/>
            </a:bodyPr>
            <a:lstStyle/>
            <a:p>
              <a:pPr algn="ctr"/>
              <a:r>
                <a:rPr lang="en-US" sz="800" dirty="0">
                  <a:solidFill>
                    <a:srgbClr val="000000"/>
                  </a:solidFill>
                  <a:latin typeface="Gill Sans MT"/>
                  <a:cs typeface="Gill Sans MT"/>
                </a:rPr>
                <a:t>Dialect #1</a:t>
              </a:r>
            </a:p>
          </p:txBody>
        </p:sp>
      </p:grpSp>
      <p:sp>
        <p:nvSpPr>
          <p:cNvPr id="27" name="Oval 26"/>
          <p:cNvSpPr/>
          <p:nvPr/>
        </p:nvSpPr>
        <p:spPr>
          <a:xfrm>
            <a:off x="1074961" y="257418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#9</a:t>
            </a:r>
            <a:endParaRPr lang="en-US" dirty="0"/>
          </a:p>
        </p:txBody>
      </p:sp>
      <p:sp>
        <p:nvSpPr>
          <p:cNvPr id="28" name="Oval 27"/>
          <p:cNvSpPr/>
          <p:nvPr/>
        </p:nvSpPr>
        <p:spPr>
          <a:xfrm>
            <a:off x="503461" y="35691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#8</a:t>
            </a:r>
            <a:endParaRPr lang="en-US" dirty="0"/>
          </a:p>
        </p:txBody>
      </p:sp>
      <p:sp>
        <p:nvSpPr>
          <p:cNvPr id="29" name="Oval 28"/>
          <p:cNvSpPr/>
          <p:nvPr/>
        </p:nvSpPr>
        <p:spPr>
          <a:xfrm>
            <a:off x="1045022" y="4654317"/>
            <a:ext cx="11430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#10</a:t>
            </a:r>
            <a:endParaRPr lang="en-US" dirty="0"/>
          </a:p>
        </p:txBody>
      </p:sp>
      <p:sp>
        <p:nvSpPr>
          <p:cNvPr id="30" name="Oval 29"/>
          <p:cNvSpPr/>
          <p:nvPr/>
        </p:nvSpPr>
        <p:spPr>
          <a:xfrm>
            <a:off x="2555776" y="181733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a:t>
            </a:r>
            <a:endParaRPr lang="en-US" dirty="0"/>
          </a:p>
        </p:txBody>
      </p:sp>
      <p:sp>
        <p:nvSpPr>
          <p:cNvPr id="31" name="Oval 30"/>
          <p:cNvSpPr/>
          <p:nvPr/>
        </p:nvSpPr>
        <p:spPr>
          <a:xfrm>
            <a:off x="5457662" y="17917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#2</a:t>
            </a:r>
            <a:endParaRPr lang="en-US" dirty="0"/>
          </a:p>
        </p:txBody>
      </p:sp>
      <p:sp>
        <p:nvSpPr>
          <p:cNvPr id="32" name="Oval 31"/>
          <p:cNvSpPr/>
          <p:nvPr/>
        </p:nvSpPr>
        <p:spPr>
          <a:xfrm>
            <a:off x="6948264" y="296148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#3</a:t>
            </a:r>
            <a:endParaRPr lang="en-US" dirty="0"/>
          </a:p>
        </p:txBody>
      </p:sp>
      <p:sp>
        <p:nvSpPr>
          <p:cNvPr id="33" name="Oval 32"/>
          <p:cNvSpPr/>
          <p:nvPr/>
        </p:nvSpPr>
        <p:spPr>
          <a:xfrm>
            <a:off x="6948264" y="424831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#4</a:t>
            </a:r>
            <a:endParaRPr lang="en-US" dirty="0"/>
          </a:p>
        </p:txBody>
      </p:sp>
      <p:sp>
        <p:nvSpPr>
          <p:cNvPr id="34" name="Oval 33"/>
          <p:cNvSpPr/>
          <p:nvPr/>
        </p:nvSpPr>
        <p:spPr>
          <a:xfrm>
            <a:off x="2667886" y="5697811"/>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#7</a:t>
            </a:r>
            <a:endParaRPr lang="en-US" dirty="0"/>
          </a:p>
        </p:txBody>
      </p:sp>
      <p:sp>
        <p:nvSpPr>
          <p:cNvPr id="35" name="Oval 34"/>
          <p:cNvSpPr/>
          <p:nvPr/>
        </p:nvSpPr>
        <p:spPr>
          <a:xfrm>
            <a:off x="5451261" y="567449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#5</a:t>
            </a:r>
            <a:endParaRPr lang="en-US" dirty="0"/>
          </a:p>
        </p:txBody>
      </p:sp>
      <p:sp>
        <p:nvSpPr>
          <p:cNvPr id="36" name="Oval 35"/>
          <p:cNvSpPr/>
          <p:nvPr/>
        </p:nvSpPr>
        <p:spPr>
          <a:xfrm>
            <a:off x="4053217" y="5700478"/>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#6</a:t>
            </a:r>
            <a:endParaRPr lang="en-US" dirty="0"/>
          </a:p>
        </p:txBody>
      </p:sp>
    </p:spTree>
    <p:extLst>
      <p:ext uri="{BB962C8B-B14F-4D97-AF65-F5344CB8AC3E}">
        <p14:creationId xmlns:p14="http://schemas.microsoft.com/office/powerpoint/2010/main" val="3340286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483768" y="4027295"/>
            <a:ext cx="4176463" cy="2507263"/>
          </a:xfrm>
          <a:custGeom>
            <a:avLst/>
            <a:gdLst>
              <a:gd name="connsiteX0" fmla="*/ 1697302 w 3729174"/>
              <a:gd name="connsiteY0" fmla="*/ 11513 h 2713633"/>
              <a:gd name="connsiteX1" fmla="*/ 1575390 w 3729174"/>
              <a:gd name="connsiteY1" fmla="*/ 21672 h 2713633"/>
              <a:gd name="connsiteX2" fmla="*/ 1534753 w 3729174"/>
              <a:gd name="connsiteY2" fmla="*/ 31832 h 2713633"/>
              <a:gd name="connsiteX3" fmla="*/ 1402681 w 3729174"/>
              <a:gd name="connsiteY3" fmla="*/ 41991 h 2713633"/>
              <a:gd name="connsiteX4" fmla="*/ 1321406 w 3729174"/>
              <a:gd name="connsiteY4" fmla="*/ 52150 h 2713633"/>
              <a:gd name="connsiteX5" fmla="*/ 1250291 w 3729174"/>
              <a:gd name="connsiteY5" fmla="*/ 92787 h 2713633"/>
              <a:gd name="connsiteX6" fmla="*/ 1219813 w 3729174"/>
              <a:gd name="connsiteY6" fmla="*/ 102946 h 2713633"/>
              <a:gd name="connsiteX7" fmla="*/ 1189334 w 3729174"/>
              <a:gd name="connsiteY7" fmla="*/ 123264 h 2713633"/>
              <a:gd name="connsiteX8" fmla="*/ 1148697 w 3729174"/>
              <a:gd name="connsiteY8" fmla="*/ 143582 h 2713633"/>
              <a:gd name="connsiteX9" fmla="*/ 1108060 w 3729174"/>
              <a:gd name="connsiteY9" fmla="*/ 174060 h 2713633"/>
              <a:gd name="connsiteX10" fmla="*/ 1077581 w 3729174"/>
              <a:gd name="connsiteY10" fmla="*/ 194378 h 2713633"/>
              <a:gd name="connsiteX11" fmla="*/ 1036944 w 3729174"/>
              <a:gd name="connsiteY11" fmla="*/ 265492 h 2713633"/>
              <a:gd name="connsiteX12" fmla="*/ 1006466 w 3729174"/>
              <a:gd name="connsiteY12" fmla="*/ 295969 h 2713633"/>
              <a:gd name="connsiteX13" fmla="*/ 965829 w 3729174"/>
              <a:gd name="connsiteY13" fmla="*/ 326447 h 2713633"/>
              <a:gd name="connsiteX14" fmla="*/ 915032 w 3729174"/>
              <a:gd name="connsiteY14" fmla="*/ 387402 h 2713633"/>
              <a:gd name="connsiteX15" fmla="*/ 813438 w 3729174"/>
              <a:gd name="connsiteY15" fmla="*/ 519471 h 2713633"/>
              <a:gd name="connsiteX16" fmla="*/ 752482 w 3729174"/>
              <a:gd name="connsiteY16" fmla="*/ 621062 h 2713633"/>
              <a:gd name="connsiteX17" fmla="*/ 711845 w 3729174"/>
              <a:gd name="connsiteY17" fmla="*/ 692176 h 2713633"/>
              <a:gd name="connsiteX18" fmla="*/ 681366 w 3729174"/>
              <a:gd name="connsiteY18" fmla="*/ 732813 h 2713633"/>
              <a:gd name="connsiteX19" fmla="*/ 650888 w 3729174"/>
              <a:gd name="connsiteY19" fmla="*/ 793768 h 2713633"/>
              <a:gd name="connsiteX20" fmla="*/ 610251 w 3729174"/>
              <a:gd name="connsiteY20" fmla="*/ 864882 h 2713633"/>
              <a:gd name="connsiteX21" fmla="*/ 589932 w 3729174"/>
              <a:gd name="connsiteY21" fmla="*/ 905518 h 2713633"/>
              <a:gd name="connsiteX22" fmla="*/ 559454 w 3729174"/>
              <a:gd name="connsiteY22" fmla="*/ 935996 h 2713633"/>
              <a:gd name="connsiteX23" fmla="*/ 539135 w 3729174"/>
              <a:gd name="connsiteY23" fmla="*/ 976632 h 2713633"/>
              <a:gd name="connsiteX24" fmla="*/ 508657 w 3729174"/>
              <a:gd name="connsiteY24" fmla="*/ 1017269 h 2713633"/>
              <a:gd name="connsiteX25" fmla="*/ 478179 w 3729174"/>
              <a:gd name="connsiteY25" fmla="*/ 1078224 h 2713633"/>
              <a:gd name="connsiteX26" fmla="*/ 457861 w 3729174"/>
              <a:gd name="connsiteY26" fmla="*/ 1118860 h 2713633"/>
              <a:gd name="connsiteX27" fmla="*/ 427382 w 3729174"/>
              <a:gd name="connsiteY27" fmla="*/ 1159497 h 2713633"/>
              <a:gd name="connsiteX28" fmla="*/ 407064 w 3729174"/>
              <a:gd name="connsiteY28" fmla="*/ 1200134 h 2713633"/>
              <a:gd name="connsiteX29" fmla="*/ 386745 w 3729174"/>
              <a:gd name="connsiteY29" fmla="*/ 1230611 h 2713633"/>
              <a:gd name="connsiteX30" fmla="*/ 305470 w 3729174"/>
              <a:gd name="connsiteY30" fmla="*/ 1342362 h 2713633"/>
              <a:gd name="connsiteX31" fmla="*/ 244514 w 3729174"/>
              <a:gd name="connsiteY31" fmla="*/ 1413476 h 2713633"/>
              <a:gd name="connsiteX32" fmla="*/ 214036 w 3729174"/>
              <a:gd name="connsiteY32" fmla="*/ 1433794 h 2713633"/>
              <a:gd name="connsiteX33" fmla="*/ 153080 w 3729174"/>
              <a:gd name="connsiteY33" fmla="*/ 1484590 h 2713633"/>
              <a:gd name="connsiteX34" fmla="*/ 132761 w 3729174"/>
              <a:gd name="connsiteY34" fmla="*/ 1515067 h 2713633"/>
              <a:gd name="connsiteX35" fmla="*/ 92124 w 3729174"/>
              <a:gd name="connsiteY35" fmla="*/ 1545544 h 2713633"/>
              <a:gd name="connsiteX36" fmla="*/ 51486 w 3729174"/>
              <a:gd name="connsiteY36" fmla="*/ 1626818 h 2713633"/>
              <a:gd name="connsiteX37" fmla="*/ 41327 w 3729174"/>
              <a:gd name="connsiteY37" fmla="*/ 1677613 h 2713633"/>
              <a:gd name="connsiteX38" fmla="*/ 10849 w 3729174"/>
              <a:gd name="connsiteY38" fmla="*/ 1769046 h 2713633"/>
              <a:gd name="connsiteX39" fmla="*/ 51486 w 3729174"/>
              <a:gd name="connsiteY39" fmla="*/ 2155093 h 2713633"/>
              <a:gd name="connsiteX40" fmla="*/ 132761 w 3729174"/>
              <a:gd name="connsiteY40" fmla="*/ 2266844 h 2713633"/>
              <a:gd name="connsiteX41" fmla="*/ 193717 w 3729174"/>
              <a:gd name="connsiteY41" fmla="*/ 2327799 h 2713633"/>
              <a:gd name="connsiteX42" fmla="*/ 264833 w 3729174"/>
              <a:gd name="connsiteY42" fmla="*/ 2368435 h 2713633"/>
              <a:gd name="connsiteX43" fmla="*/ 305470 w 3729174"/>
              <a:gd name="connsiteY43" fmla="*/ 2409072 h 2713633"/>
              <a:gd name="connsiteX44" fmla="*/ 366426 w 3729174"/>
              <a:gd name="connsiteY44" fmla="*/ 2439549 h 2713633"/>
              <a:gd name="connsiteX45" fmla="*/ 417223 w 3729174"/>
              <a:gd name="connsiteY45" fmla="*/ 2470027 h 2713633"/>
              <a:gd name="connsiteX46" fmla="*/ 498498 w 3729174"/>
              <a:gd name="connsiteY46" fmla="*/ 2520823 h 2713633"/>
              <a:gd name="connsiteX47" fmla="*/ 579773 w 3729174"/>
              <a:gd name="connsiteY47" fmla="*/ 2551300 h 2713633"/>
              <a:gd name="connsiteX48" fmla="*/ 640729 w 3729174"/>
              <a:gd name="connsiteY48" fmla="*/ 2571618 h 2713633"/>
              <a:gd name="connsiteX49" fmla="*/ 711845 w 3729174"/>
              <a:gd name="connsiteY49" fmla="*/ 2602096 h 2713633"/>
              <a:gd name="connsiteX50" fmla="*/ 742323 w 3729174"/>
              <a:gd name="connsiteY50" fmla="*/ 2622414 h 2713633"/>
              <a:gd name="connsiteX51" fmla="*/ 854076 w 3729174"/>
              <a:gd name="connsiteY51" fmla="*/ 2652891 h 2713633"/>
              <a:gd name="connsiteX52" fmla="*/ 955669 w 3729174"/>
              <a:gd name="connsiteY52" fmla="*/ 2663051 h 2713633"/>
              <a:gd name="connsiteX53" fmla="*/ 1016625 w 3729174"/>
              <a:gd name="connsiteY53" fmla="*/ 2673210 h 2713633"/>
              <a:gd name="connsiteX54" fmla="*/ 1605868 w 3729174"/>
              <a:gd name="connsiteY54" fmla="*/ 2683369 h 2713633"/>
              <a:gd name="connsiteX55" fmla="*/ 1646506 w 3729174"/>
              <a:gd name="connsiteY55" fmla="*/ 2693528 h 2713633"/>
              <a:gd name="connsiteX56" fmla="*/ 3160250 w 3729174"/>
              <a:gd name="connsiteY56" fmla="*/ 2693528 h 2713633"/>
              <a:gd name="connsiteX57" fmla="*/ 3231366 w 3729174"/>
              <a:gd name="connsiteY57" fmla="*/ 2673210 h 2713633"/>
              <a:gd name="connsiteX58" fmla="*/ 3383756 w 3729174"/>
              <a:gd name="connsiteY58" fmla="*/ 2622414 h 2713633"/>
              <a:gd name="connsiteX59" fmla="*/ 3434553 w 3729174"/>
              <a:gd name="connsiteY59" fmla="*/ 2591937 h 2713633"/>
              <a:gd name="connsiteX60" fmla="*/ 3475190 w 3729174"/>
              <a:gd name="connsiteY60" fmla="*/ 2571618 h 2713633"/>
              <a:gd name="connsiteX61" fmla="*/ 3546306 w 3729174"/>
              <a:gd name="connsiteY61" fmla="*/ 2490345 h 2713633"/>
              <a:gd name="connsiteX62" fmla="*/ 3597103 w 3729174"/>
              <a:gd name="connsiteY62" fmla="*/ 2429390 h 2713633"/>
              <a:gd name="connsiteX63" fmla="*/ 3698696 w 3729174"/>
              <a:gd name="connsiteY63" fmla="*/ 2246526 h 2713633"/>
              <a:gd name="connsiteX64" fmla="*/ 3729174 w 3729174"/>
              <a:gd name="connsiteY64" fmla="*/ 2114457 h 2713633"/>
              <a:gd name="connsiteX65" fmla="*/ 3719015 w 3729174"/>
              <a:gd name="connsiteY65" fmla="*/ 1464271 h 2713633"/>
              <a:gd name="connsiteX66" fmla="*/ 3688537 w 3729174"/>
              <a:gd name="connsiteY66" fmla="*/ 1342362 h 2713633"/>
              <a:gd name="connsiteX67" fmla="*/ 3658059 w 3729174"/>
              <a:gd name="connsiteY67" fmla="*/ 1250929 h 2713633"/>
              <a:gd name="connsiteX68" fmla="*/ 3647900 w 3729174"/>
              <a:gd name="connsiteY68" fmla="*/ 1210293 h 2713633"/>
              <a:gd name="connsiteX69" fmla="*/ 3627581 w 3729174"/>
              <a:gd name="connsiteY69" fmla="*/ 1159497 h 2713633"/>
              <a:gd name="connsiteX70" fmla="*/ 3556465 w 3729174"/>
              <a:gd name="connsiteY70" fmla="*/ 976632 h 2713633"/>
              <a:gd name="connsiteX71" fmla="*/ 3515828 w 3729174"/>
              <a:gd name="connsiteY71" fmla="*/ 935996 h 2713633"/>
              <a:gd name="connsiteX72" fmla="*/ 3465031 w 3729174"/>
              <a:gd name="connsiteY72" fmla="*/ 875041 h 2713633"/>
              <a:gd name="connsiteX73" fmla="*/ 3424394 w 3729174"/>
              <a:gd name="connsiteY73" fmla="*/ 834404 h 2713633"/>
              <a:gd name="connsiteX74" fmla="*/ 3343119 w 3729174"/>
              <a:gd name="connsiteY74" fmla="*/ 763290 h 2713633"/>
              <a:gd name="connsiteX75" fmla="*/ 3200888 w 3729174"/>
              <a:gd name="connsiteY75" fmla="*/ 682017 h 2713633"/>
              <a:gd name="connsiteX76" fmla="*/ 3160250 w 3729174"/>
              <a:gd name="connsiteY76" fmla="*/ 661699 h 2713633"/>
              <a:gd name="connsiteX77" fmla="*/ 3129772 w 3729174"/>
              <a:gd name="connsiteY77" fmla="*/ 641380 h 2713633"/>
              <a:gd name="connsiteX78" fmla="*/ 3048497 w 3729174"/>
              <a:gd name="connsiteY78" fmla="*/ 600744 h 2713633"/>
              <a:gd name="connsiteX79" fmla="*/ 2987541 w 3729174"/>
              <a:gd name="connsiteY79" fmla="*/ 570266 h 2713633"/>
              <a:gd name="connsiteX80" fmla="*/ 2875788 w 3729174"/>
              <a:gd name="connsiteY80" fmla="*/ 519471 h 2713633"/>
              <a:gd name="connsiteX81" fmla="*/ 2835151 w 3729174"/>
              <a:gd name="connsiteY81" fmla="*/ 509312 h 2713633"/>
              <a:gd name="connsiteX82" fmla="*/ 2753876 w 3729174"/>
              <a:gd name="connsiteY82" fmla="*/ 448357 h 2713633"/>
              <a:gd name="connsiteX83" fmla="*/ 2733557 w 3729174"/>
              <a:gd name="connsiteY83" fmla="*/ 428038 h 2713633"/>
              <a:gd name="connsiteX84" fmla="*/ 2652282 w 3729174"/>
              <a:gd name="connsiteY84" fmla="*/ 387402 h 2713633"/>
              <a:gd name="connsiteX85" fmla="*/ 2611645 w 3729174"/>
              <a:gd name="connsiteY85" fmla="*/ 346765 h 2713633"/>
              <a:gd name="connsiteX86" fmla="*/ 2510051 w 3729174"/>
              <a:gd name="connsiteY86" fmla="*/ 224855 h 2713633"/>
              <a:gd name="connsiteX87" fmla="*/ 2449095 w 3729174"/>
              <a:gd name="connsiteY87" fmla="*/ 184219 h 2713633"/>
              <a:gd name="connsiteX88" fmla="*/ 2408458 w 3729174"/>
              <a:gd name="connsiteY88" fmla="*/ 174060 h 2713633"/>
              <a:gd name="connsiteX89" fmla="*/ 2388139 w 3729174"/>
              <a:gd name="connsiteY89" fmla="*/ 143582 h 2713633"/>
              <a:gd name="connsiteX90" fmla="*/ 2276386 w 3729174"/>
              <a:gd name="connsiteY90" fmla="*/ 92787 h 2713633"/>
              <a:gd name="connsiteX91" fmla="*/ 2235749 w 3729174"/>
              <a:gd name="connsiteY91" fmla="*/ 82627 h 2713633"/>
              <a:gd name="connsiteX92" fmla="*/ 2174792 w 3729174"/>
              <a:gd name="connsiteY92" fmla="*/ 62309 h 2713633"/>
              <a:gd name="connsiteX93" fmla="*/ 2134155 w 3729174"/>
              <a:gd name="connsiteY93" fmla="*/ 52150 h 2713633"/>
              <a:gd name="connsiteX94" fmla="*/ 2083358 w 3729174"/>
              <a:gd name="connsiteY94" fmla="*/ 41991 h 2713633"/>
              <a:gd name="connsiteX95" fmla="*/ 1971605 w 3729174"/>
              <a:gd name="connsiteY95" fmla="*/ 11513 h 2713633"/>
              <a:gd name="connsiteX96" fmla="*/ 1758259 w 3729174"/>
              <a:gd name="connsiteY96" fmla="*/ 1354 h 2713633"/>
              <a:gd name="connsiteX97" fmla="*/ 1616028 w 3729174"/>
              <a:gd name="connsiteY97" fmla="*/ 1354 h 27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29174" h="2713633">
                <a:moveTo>
                  <a:pt x="1697302" y="11513"/>
                </a:moveTo>
                <a:cubicBezTo>
                  <a:pt x="1656665" y="14899"/>
                  <a:pt x="1615853" y="16614"/>
                  <a:pt x="1575390" y="21672"/>
                </a:cubicBezTo>
                <a:cubicBezTo>
                  <a:pt x="1561535" y="23404"/>
                  <a:pt x="1548620" y="30201"/>
                  <a:pt x="1534753" y="31832"/>
                </a:cubicBezTo>
                <a:cubicBezTo>
                  <a:pt x="1490901" y="36991"/>
                  <a:pt x="1446636" y="37805"/>
                  <a:pt x="1402681" y="41991"/>
                </a:cubicBezTo>
                <a:cubicBezTo>
                  <a:pt x="1375501" y="44579"/>
                  <a:pt x="1348498" y="48764"/>
                  <a:pt x="1321406" y="52150"/>
                </a:cubicBezTo>
                <a:cubicBezTo>
                  <a:pt x="1235459" y="73636"/>
                  <a:pt x="1322923" y="44366"/>
                  <a:pt x="1250291" y="92787"/>
                </a:cubicBezTo>
                <a:cubicBezTo>
                  <a:pt x="1241381" y="98727"/>
                  <a:pt x="1229391" y="98157"/>
                  <a:pt x="1219813" y="102946"/>
                </a:cubicBezTo>
                <a:cubicBezTo>
                  <a:pt x="1208892" y="108406"/>
                  <a:pt x="1199935" y="117206"/>
                  <a:pt x="1189334" y="123264"/>
                </a:cubicBezTo>
                <a:cubicBezTo>
                  <a:pt x="1176185" y="130778"/>
                  <a:pt x="1161539" y="135555"/>
                  <a:pt x="1148697" y="143582"/>
                </a:cubicBezTo>
                <a:cubicBezTo>
                  <a:pt x="1134339" y="152556"/>
                  <a:pt x="1121838" y="164219"/>
                  <a:pt x="1108060" y="174060"/>
                </a:cubicBezTo>
                <a:cubicBezTo>
                  <a:pt x="1098124" y="181157"/>
                  <a:pt x="1087741" y="187605"/>
                  <a:pt x="1077581" y="194378"/>
                </a:cubicBezTo>
                <a:cubicBezTo>
                  <a:pt x="1065158" y="219224"/>
                  <a:pt x="1054896" y="243950"/>
                  <a:pt x="1036944" y="265492"/>
                </a:cubicBezTo>
                <a:cubicBezTo>
                  <a:pt x="1027746" y="276529"/>
                  <a:pt x="1017374" y="286619"/>
                  <a:pt x="1006466" y="295969"/>
                </a:cubicBezTo>
                <a:cubicBezTo>
                  <a:pt x="993610" y="306988"/>
                  <a:pt x="977802" y="314474"/>
                  <a:pt x="965829" y="326447"/>
                </a:cubicBezTo>
                <a:cubicBezTo>
                  <a:pt x="947127" y="345149"/>
                  <a:pt x="932604" y="367634"/>
                  <a:pt x="915032" y="387402"/>
                </a:cubicBezTo>
                <a:cubicBezTo>
                  <a:pt x="864805" y="443906"/>
                  <a:pt x="865515" y="415322"/>
                  <a:pt x="813438" y="519471"/>
                </a:cubicBezTo>
                <a:cubicBezTo>
                  <a:pt x="772059" y="602226"/>
                  <a:pt x="817869" y="514810"/>
                  <a:pt x="752482" y="621062"/>
                </a:cubicBezTo>
                <a:cubicBezTo>
                  <a:pt x="738173" y="644314"/>
                  <a:pt x="726503" y="669143"/>
                  <a:pt x="711845" y="692176"/>
                </a:cubicBezTo>
                <a:cubicBezTo>
                  <a:pt x="702754" y="706461"/>
                  <a:pt x="690078" y="718294"/>
                  <a:pt x="681366" y="732813"/>
                </a:cubicBezTo>
                <a:cubicBezTo>
                  <a:pt x="669678" y="752292"/>
                  <a:pt x="661658" y="773767"/>
                  <a:pt x="650888" y="793768"/>
                </a:cubicBezTo>
                <a:cubicBezTo>
                  <a:pt x="637944" y="817807"/>
                  <a:pt x="623325" y="840914"/>
                  <a:pt x="610251" y="864882"/>
                </a:cubicBezTo>
                <a:cubicBezTo>
                  <a:pt x="602999" y="878177"/>
                  <a:pt x="598735" y="893195"/>
                  <a:pt x="589932" y="905518"/>
                </a:cubicBezTo>
                <a:cubicBezTo>
                  <a:pt x="581581" y="917209"/>
                  <a:pt x="567805" y="924305"/>
                  <a:pt x="559454" y="935996"/>
                </a:cubicBezTo>
                <a:cubicBezTo>
                  <a:pt x="550651" y="948319"/>
                  <a:pt x="547162" y="963790"/>
                  <a:pt x="539135" y="976632"/>
                </a:cubicBezTo>
                <a:cubicBezTo>
                  <a:pt x="530161" y="990990"/>
                  <a:pt x="518816" y="1003723"/>
                  <a:pt x="508657" y="1017269"/>
                </a:cubicBezTo>
                <a:cubicBezTo>
                  <a:pt x="490031" y="1073148"/>
                  <a:pt x="509690" y="1023080"/>
                  <a:pt x="478179" y="1078224"/>
                </a:cubicBezTo>
                <a:cubicBezTo>
                  <a:pt x="470665" y="1091373"/>
                  <a:pt x="465888" y="1106018"/>
                  <a:pt x="457861" y="1118860"/>
                </a:cubicBezTo>
                <a:cubicBezTo>
                  <a:pt x="448887" y="1133218"/>
                  <a:pt x="436356" y="1145138"/>
                  <a:pt x="427382" y="1159497"/>
                </a:cubicBezTo>
                <a:cubicBezTo>
                  <a:pt x="419355" y="1172339"/>
                  <a:pt x="414578" y="1186985"/>
                  <a:pt x="407064" y="1200134"/>
                </a:cubicBezTo>
                <a:cubicBezTo>
                  <a:pt x="401006" y="1210735"/>
                  <a:pt x="393842" y="1220676"/>
                  <a:pt x="386745" y="1230611"/>
                </a:cubicBezTo>
                <a:cubicBezTo>
                  <a:pt x="359973" y="1268091"/>
                  <a:pt x="334244" y="1306395"/>
                  <a:pt x="305470" y="1342362"/>
                </a:cubicBezTo>
                <a:cubicBezTo>
                  <a:pt x="294722" y="1355796"/>
                  <a:pt x="264319" y="1397632"/>
                  <a:pt x="244514" y="1413476"/>
                </a:cubicBezTo>
                <a:cubicBezTo>
                  <a:pt x="234980" y="1421103"/>
                  <a:pt x="223416" y="1425978"/>
                  <a:pt x="214036" y="1433794"/>
                </a:cubicBezTo>
                <a:cubicBezTo>
                  <a:pt x="135804" y="1498985"/>
                  <a:pt x="228758" y="1434137"/>
                  <a:pt x="153080" y="1484590"/>
                </a:cubicBezTo>
                <a:cubicBezTo>
                  <a:pt x="146307" y="1494749"/>
                  <a:pt x="141395" y="1506434"/>
                  <a:pt x="132761" y="1515067"/>
                </a:cubicBezTo>
                <a:cubicBezTo>
                  <a:pt x="120788" y="1527039"/>
                  <a:pt x="102083" y="1531851"/>
                  <a:pt x="92124" y="1545544"/>
                </a:cubicBezTo>
                <a:cubicBezTo>
                  <a:pt x="74309" y="1570040"/>
                  <a:pt x="51486" y="1626818"/>
                  <a:pt x="51486" y="1626818"/>
                </a:cubicBezTo>
                <a:cubicBezTo>
                  <a:pt x="48100" y="1643750"/>
                  <a:pt x="46071" y="1661010"/>
                  <a:pt x="41327" y="1677613"/>
                </a:cubicBezTo>
                <a:cubicBezTo>
                  <a:pt x="32501" y="1708503"/>
                  <a:pt x="10849" y="1769046"/>
                  <a:pt x="10849" y="1769046"/>
                </a:cubicBezTo>
                <a:cubicBezTo>
                  <a:pt x="16442" y="1858539"/>
                  <a:pt x="0" y="2041825"/>
                  <a:pt x="51486" y="2155093"/>
                </a:cubicBezTo>
                <a:cubicBezTo>
                  <a:pt x="69714" y="2195194"/>
                  <a:pt x="103958" y="2235423"/>
                  <a:pt x="132761" y="2266844"/>
                </a:cubicBezTo>
                <a:cubicBezTo>
                  <a:pt x="152178" y="2288026"/>
                  <a:pt x="168768" y="2313543"/>
                  <a:pt x="193717" y="2327799"/>
                </a:cubicBezTo>
                <a:cubicBezTo>
                  <a:pt x="217422" y="2341344"/>
                  <a:pt x="242752" y="2352377"/>
                  <a:pt x="264833" y="2368435"/>
                </a:cubicBezTo>
                <a:cubicBezTo>
                  <a:pt x="280326" y="2379702"/>
                  <a:pt x="289776" y="2398087"/>
                  <a:pt x="305470" y="2409072"/>
                </a:cubicBezTo>
                <a:cubicBezTo>
                  <a:pt x="324080" y="2422099"/>
                  <a:pt x="346483" y="2428671"/>
                  <a:pt x="366426" y="2439549"/>
                </a:cubicBezTo>
                <a:cubicBezTo>
                  <a:pt x="383761" y="2449004"/>
                  <a:pt x="400406" y="2459678"/>
                  <a:pt x="417223" y="2470027"/>
                </a:cubicBezTo>
                <a:cubicBezTo>
                  <a:pt x="444432" y="2486771"/>
                  <a:pt x="468584" y="2509606"/>
                  <a:pt x="498498" y="2520823"/>
                </a:cubicBezTo>
                <a:lnTo>
                  <a:pt x="579773" y="2551300"/>
                </a:lnTo>
                <a:cubicBezTo>
                  <a:pt x="599943" y="2558503"/>
                  <a:pt x="620739" y="2563930"/>
                  <a:pt x="640729" y="2571618"/>
                </a:cubicBezTo>
                <a:cubicBezTo>
                  <a:pt x="664801" y="2580876"/>
                  <a:pt x="688777" y="2590562"/>
                  <a:pt x="711845" y="2602096"/>
                </a:cubicBezTo>
                <a:cubicBezTo>
                  <a:pt x="722766" y="2607556"/>
                  <a:pt x="731165" y="2617455"/>
                  <a:pt x="742323" y="2622414"/>
                </a:cubicBezTo>
                <a:cubicBezTo>
                  <a:pt x="772958" y="2636029"/>
                  <a:pt x="819930" y="2648338"/>
                  <a:pt x="854076" y="2652891"/>
                </a:cubicBezTo>
                <a:cubicBezTo>
                  <a:pt x="887811" y="2657389"/>
                  <a:pt x="921899" y="2658830"/>
                  <a:pt x="955669" y="2663051"/>
                </a:cubicBezTo>
                <a:cubicBezTo>
                  <a:pt x="976109" y="2665606"/>
                  <a:pt x="996036" y="2672567"/>
                  <a:pt x="1016625" y="2673210"/>
                </a:cubicBezTo>
                <a:cubicBezTo>
                  <a:pt x="1212973" y="2679346"/>
                  <a:pt x="1409454" y="2679983"/>
                  <a:pt x="1605868" y="2683369"/>
                </a:cubicBezTo>
                <a:cubicBezTo>
                  <a:pt x="1619414" y="2686755"/>
                  <a:pt x="1632553" y="2693001"/>
                  <a:pt x="1646506" y="2693528"/>
                </a:cubicBezTo>
                <a:cubicBezTo>
                  <a:pt x="2179301" y="2713633"/>
                  <a:pt x="2597857" y="2699152"/>
                  <a:pt x="3160250" y="2693528"/>
                </a:cubicBezTo>
                <a:cubicBezTo>
                  <a:pt x="3183955" y="2686755"/>
                  <a:pt x="3207977" y="2681006"/>
                  <a:pt x="3231366" y="2673210"/>
                </a:cubicBezTo>
                <a:cubicBezTo>
                  <a:pt x="3427047" y="2607984"/>
                  <a:pt x="3207008" y="2672912"/>
                  <a:pt x="3383756" y="2622414"/>
                </a:cubicBezTo>
                <a:cubicBezTo>
                  <a:pt x="3400688" y="2612255"/>
                  <a:pt x="3417292" y="2601526"/>
                  <a:pt x="3434553" y="2591937"/>
                </a:cubicBezTo>
                <a:cubicBezTo>
                  <a:pt x="3447792" y="2584582"/>
                  <a:pt x="3463074" y="2580705"/>
                  <a:pt x="3475190" y="2571618"/>
                </a:cubicBezTo>
                <a:cubicBezTo>
                  <a:pt x="3509414" y="2545950"/>
                  <a:pt x="3520586" y="2522494"/>
                  <a:pt x="3546306" y="2490345"/>
                </a:cubicBezTo>
                <a:cubicBezTo>
                  <a:pt x="3562829" y="2469692"/>
                  <a:pt x="3582432" y="2451397"/>
                  <a:pt x="3597103" y="2429390"/>
                </a:cubicBezTo>
                <a:cubicBezTo>
                  <a:pt x="3605382" y="2416972"/>
                  <a:pt x="3683046" y="2287215"/>
                  <a:pt x="3698696" y="2246526"/>
                </a:cubicBezTo>
                <a:cubicBezTo>
                  <a:pt x="3717798" y="2196862"/>
                  <a:pt x="3720707" y="2165259"/>
                  <a:pt x="3729174" y="2114457"/>
                </a:cubicBezTo>
                <a:cubicBezTo>
                  <a:pt x="3725788" y="1897728"/>
                  <a:pt x="3725295" y="1680935"/>
                  <a:pt x="3719015" y="1464271"/>
                </a:cubicBezTo>
                <a:cubicBezTo>
                  <a:pt x="3718272" y="1438626"/>
                  <a:pt x="3693253" y="1359654"/>
                  <a:pt x="3688537" y="1342362"/>
                </a:cubicBezTo>
                <a:cubicBezTo>
                  <a:pt x="3652015" y="1208451"/>
                  <a:pt x="3712219" y="1413406"/>
                  <a:pt x="3658059" y="1250929"/>
                </a:cubicBezTo>
                <a:cubicBezTo>
                  <a:pt x="3653644" y="1237683"/>
                  <a:pt x="3652315" y="1223539"/>
                  <a:pt x="3647900" y="1210293"/>
                </a:cubicBezTo>
                <a:cubicBezTo>
                  <a:pt x="3642133" y="1192992"/>
                  <a:pt x="3632944" y="1176927"/>
                  <a:pt x="3627581" y="1159497"/>
                </a:cubicBezTo>
                <a:cubicBezTo>
                  <a:pt x="3608991" y="1099081"/>
                  <a:pt x="3604956" y="1025122"/>
                  <a:pt x="3556465" y="976632"/>
                </a:cubicBezTo>
                <a:lnTo>
                  <a:pt x="3515828" y="935996"/>
                </a:lnTo>
                <a:cubicBezTo>
                  <a:pt x="3492535" y="866115"/>
                  <a:pt x="3526537" y="948846"/>
                  <a:pt x="3465031" y="875041"/>
                </a:cubicBezTo>
                <a:cubicBezTo>
                  <a:pt x="3423351" y="825026"/>
                  <a:pt x="3493166" y="857327"/>
                  <a:pt x="3424394" y="834404"/>
                </a:cubicBezTo>
                <a:cubicBezTo>
                  <a:pt x="3394400" y="804411"/>
                  <a:pt x="3379090" y="785272"/>
                  <a:pt x="3343119" y="763290"/>
                </a:cubicBezTo>
                <a:cubicBezTo>
                  <a:pt x="3296526" y="734817"/>
                  <a:pt x="3249728" y="706436"/>
                  <a:pt x="3200888" y="682017"/>
                </a:cubicBezTo>
                <a:cubicBezTo>
                  <a:pt x="3187342" y="675244"/>
                  <a:pt x="3173399" y="669213"/>
                  <a:pt x="3160250" y="661699"/>
                </a:cubicBezTo>
                <a:cubicBezTo>
                  <a:pt x="3149649" y="655641"/>
                  <a:pt x="3140491" y="647227"/>
                  <a:pt x="3129772" y="641380"/>
                </a:cubicBezTo>
                <a:cubicBezTo>
                  <a:pt x="3103181" y="626876"/>
                  <a:pt x="3075589" y="614290"/>
                  <a:pt x="3048497" y="600744"/>
                </a:cubicBezTo>
                <a:lnTo>
                  <a:pt x="2987541" y="570266"/>
                </a:lnTo>
                <a:cubicBezTo>
                  <a:pt x="2947615" y="550303"/>
                  <a:pt x="2920330" y="535668"/>
                  <a:pt x="2875788" y="519471"/>
                </a:cubicBezTo>
                <a:cubicBezTo>
                  <a:pt x="2862666" y="514700"/>
                  <a:pt x="2848697" y="512698"/>
                  <a:pt x="2835151" y="509312"/>
                </a:cubicBezTo>
                <a:cubicBezTo>
                  <a:pt x="2788553" y="462714"/>
                  <a:pt x="2845778" y="517282"/>
                  <a:pt x="2753876" y="448357"/>
                </a:cubicBezTo>
                <a:cubicBezTo>
                  <a:pt x="2746213" y="442610"/>
                  <a:pt x="2741037" y="434022"/>
                  <a:pt x="2733557" y="428038"/>
                </a:cubicBezTo>
                <a:cubicBezTo>
                  <a:pt x="2703123" y="403691"/>
                  <a:pt x="2691686" y="403163"/>
                  <a:pt x="2652282" y="387402"/>
                </a:cubicBezTo>
                <a:cubicBezTo>
                  <a:pt x="2638736" y="373856"/>
                  <a:pt x="2623612" y="361724"/>
                  <a:pt x="2611645" y="346765"/>
                </a:cubicBezTo>
                <a:cubicBezTo>
                  <a:pt x="2568810" y="293223"/>
                  <a:pt x="2572103" y="266222"/>
                  <a:pt x="2510051" y="224855"/>
                </a:cubicBezTo>
                <a:cubicBezTo>
                  <a:pt x="2489732" y="211310"/>
                  <a:pt x="2472786" y="190142"/>
                  <a:pt x="2449095" y="184219"/>
                </a:cubicBezTo>
                <a:lnTo>
                  <a:pt x="2408458" y="174060"/>
                </a:lnTo>
                <a:cubicBezTo>
                  <a:pt x="2401685" y="163901"/>
                  <a:pt x="2398142" y="150584"/>
                  <a:pt x="2388139" y="143582"/>
                </a:cubicBezTo>
                <a:cubicBezTo>
                  <a:pt x="2360393" y="124161"/>
                  <a:pt x="2313287" y="103330"/>
                  <a:pt x="2276386" y="92787"/>
                </a:cubicBezTo>
                <a:cubicBezTo>
                  <a:pt x="2262961" y="88951"/>
                  <a:pt x="2249123" y="86639"/>
                  <a:pt x="2235749" y="82627"/>
                </a:cubicBezTo>
                <a:cubicBezTo>
                  <a:pt x="2215234" y="76473"/>
                  <a:pt x="2195571" y="67504"/>
                  <a:pt x="2174792" y="62309"/>
                </a:cubicBezTo>
                <a:cubicBezTo>
                  <a:pt x="2161246" y="58923"/>
                  <a:pt x="2147785" y="55179"/>
                  <a:pt x="2134155" y="52150"/>
                </a:cubicBezTo>
                <a:cubicBezTo>
                  <a:pt x="2117299" y="48404"/>
                  <a:pt x="2100017" y="46534"/>
                  <a:pt x="2083358" y="41991"/>
                </a:cubicBezTo>
                <a:cubicBezTo>
                  <a:pt x="2038055" y="29636"/>
                  <a:pt x="2017577" y="15049"/>
                  <a:pt x="1971605" y="11513"/>
                </a:cubicBezTo>
                <a:cubicBezTo>
                  <a:pt x="1900619" y="6053"/>
                  <a:pt x="1829426" y="3387"/>
                  <a:pt x="1758259" y="1354"/>
                </a:cubicBezTo>
                <a:cubicBezTo>
                  <a:pt x="1710868" y="0"/>
                  <a:pt x="1663438" y="1354"/>
                  <a:pt x="1616028" y="1354"/>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0" name="Freeform 39"/>
          <p:cNvSpPr/>
          <p:nvPr/>
        </p:nvSpPr>
        <p:spPr>
          <a:xfrm>
            <a:off x="2336393" y="1156418"/>
            <a:ext cx="4500447" cy="2205546"/>
          </a:xfrm>
          <a:custGeom>
            <a:avLst/>
            <a:gdLst>
              <a:gd name="connsiteX0" fmla="*/ 264143 w 4500447"/>
              <a:gd name="connsiteY0" fmla="*/ 223501 h 2205546"/>
              <a:gd name="connsiteX1" fmla="*/ 182868 w 4500447"/>
              <a:gd name="connsiteY1" fmla="*/ 284456 h 2205546"/>
              <a:gd name="connsiteX2" fmla="*/ 172709 w 4500447"/>
              <a:gd name="connsiteY2" fmla="*/ 314933 h 2205546"/>
              <a:gd name="connsiteX3" fmla="*/ 121912 w 4500447"/>
              <a:gd name="connsiteY3" fmla="*/ 365729 h 2205546"/>
              <a:gd name="connsiteX4" fmla="*/ 91434 w 4500447"/>
              <a:gd name="connsiteY4" fmla="*/ 406365 h 2205546"/>
              <a:gd name="connsiteX5" fmla="*/ 71115 w 4500447"/>
              <a:gd name="connsiteY5" fmla="*/ 477479 h 2205546"/>
              <a:gd name="connsiteX6" fmla="*/ 60956 w 4500447"/>
              <a:gd name="connsiteY6" fmla="*/ 528275 h 2205546"/>
              <a:gd name="connsiteX7" fmla="*/ 40637 w 4500447"/>
              <a:gd name="connsiteY7" fmla="*/ 568912 h 2205546"/>
              <a:gd name="connsiteX8" fmla="*/ 10159 w 4500447"/>
              <a:gd name="connsiteY8" fmla="*/ 741617 h 2205546"/>
              <a:gd name="connsiteX9" fmla="*/ 0 w 4500447"/>
              <a:gd name="connsiteY9" fmla="*/ 883845 h 2205546"/>
              <a:gd name="connsiteX10" fmla="*/ 20318 w 4500447"/>
              <a:gd name="connsiteY10" fmla="*/ 1015914 h 2205546"/>
              <a:gd name="connsiteX11" fmla="*/ 60956 w 4500447"/>
              <a:gd name="connsiteY11" fmla="*/ 1107347 h 2205546"/>
              <a:gd name="connsiteX12" fmla="*/ 81275 w 4500447"/>
              <a:gd name="connsiteY12" fmla="*/ 1158142 h 2205546"/>
              <a:gd name="connsiteX13" fmla="*/ 111753 w 4500447"/>
              <a:gd name="connsiteY13" fmla="*/ 1198779 h 2205546"/>
              <a:gd name="connsiteX14" fmla="*/ 132071 w 4500447"/>
              <a:gd name="connsiteY14" fmla="*/ 1249575 h 2205546"/>
              <a:gd name="connsiteX15" fmla="*/ 182868 w 4500447"/>
              <a:gd name="connsiteY15" fmla="*/ 1310530 h 2205546"/>
              <a:gd name="connsiteX16" fmla="*/ 203187 w 4500447"/>
              <a:gd name="connsiteY16" fmla="*/ 1341007 h 2205546"/>
              <a:gd name="connsiteX17" fmla="*/ 243824 w 4500447"/>
              <a:gd name="connsiteY17" fmla="*/ 1432439 h 2205546"/>
              <a:gd name="connsiteX18" fmla="*/ 264143 w 4500447"/>
              <a:gd name="connsiteY18" fmla="*/ 1452758 h 2205546"/>
              <a:gd name="connsiteX19" fmla="*/ 325099 w 4500447"/>
              <a:gd name="connsiteY19" fmla="*/ 1564508 h 2205546"/>
              <a:gd name="connsiteX20" fmla="*/ 386055 w 4500447"/>
              <a:gd name="connsiteY20" fmla="*/ 1625463 h 2205546"/>
              <a:gd name="connsiteX21" fmla="*/ 426693 w 4500447"/>
              <a:gd name="connsiteY21" fmla="*/ 1645781 h 2205546"/>
              <a:gd name="connsiteX22" fmla="*/ 497808 w 4500447"/>
              <a:gd name="connsiteY22" fmla="*/ 1686418 h 2205546"/>
              <a:gd name="connsiteX23" fmla="*/ 558765 w 4500447"/>
              <a:gd name="connsiteY23" fmla="*/ 1737214 h 2205546"/>
              <a:gd name="connsiteX24" fmla="*/ 629880 w 4500447"/>
              <a:gd name="connsiteY24" fmla="*/ 1767691 h 2205546"/>
              <a:gd name="connsiteX25" fmla="*/ 690836 w 4500447"/>
              <a:gd name="connsiteY25" fmla="*/ 1808328 h 2205546"/>
              <a:gd name="connsiteX26" fmla="*/ 721314 w 4500447"/>
              <a:gd name="connsiteY26" fmla="*/ 1818487 h 2205546"/>
              <a:gd name="connsiteX27" fmla="*/ 812749 w 4500447"/>
              <a:gd name="connsiteY27" fmla="*/ 1859123 h 2205546"/>
              <a:gd name="connsiteX28" fmla="*/ 843227 w 4500447"/>
              <a:gd name="connsiteY28" fmla="*/ 1879442 h 2205546"/>
              <a:gd name="connsiteX29" fmla="*/ 883864 w 4500447"/>
              <a:gd name="connsiteY29" fmla="*/ 1889601 h 2205546"/>
              <a:gd name="connsiteX30" fmla="*/ 985458 w 4500447"/>
              <a:gd name="connsiteY30" fmla="*/ 1909919 h 2205546"/>
              <a:gd name="connsiteX31" fmla="*/ 1056573 w 4500447"/>
              <a:gd name="connsiteY31" fmla="*/ 1930237 h 2205546"/>
              <a:gd name="connsiteX32" fmla="*/ 1107370 w 4500447"/>
              <a:gd name="connsiteY32" fmla="*/ 1940397 h 2205546"/>
              <a:gd name="connsiteX33" fmla="*/ 1137848 w 4500447"/>
              <a:gd name="connsiteY33" fmla="*/ 1950556 h 2205546"/>
              <a:gd name="connsiteX34" fmla="*/ 1178486 w 4500447"/>
              <a:gd name="connsiteY34" fmla="*/ 1960715 h 2205546"/>
              <a:gd name="connsiteX35" fmla="*/ 1259760 w 4500447"/>
              <a:gd name="connsiteY35" fmla="*/ 1991192 h 2205546"/>
              <a:gd name="connsiteX36" fmla="*/ 1300398 w 4500447"/>
              <a:gd name="connsiteY36" fmla="*/ 2011511 h 2205546"/>
              <a:gd name="connsiteX37" fmla="*/ 1351195 w 4500447"/>
              <a:gd name="connsiteY37" fmla="*/ 2021670 h 2205546"/>
              <a:gd name="connsiteX38" fmla="*/ 1422310 w 4500447"/>
              <a:gd name="connsiteY38" fmla="*/ 2041988 h 2205546"/>
              <a:gd name="connsiteX39" fmla="*/ 1462948 w 4500447"/>
              <a:gd name="connsiteY39" fmla="*/ 2052147 h 2205546"/>
              <a:gd name="connsiteX40" fmla="*/ 1493426 w 4500447"/>
              <a:gd name="connsiteY40" fmla="*/ 2072466 h 2205546"/>
              <a:gd name="connsiteX41" fmla="*/ 1615338 w 4500447"/>
              <a:gd name="connsiteY41" fmla="*/ 2102943 h 2205546"/>
              <a:gd name="connsiteX42" fmla="*/ 1777888 w 4500447"/>
              <a:gd name="connsiteY42" fmla="*/ 2143580 h 2205546"/>
              <a:gd name="connsiteX43" fmla="*/ 1818525 w 4500447"/>
              <a:gd name="connsiteY43" fmla="*/ 2163898 h 2205546"/>
              <a:gd name="connsiteX44" fmla="*/ 1950597 w 4500447"/>
              <a:gd name="connsiteY44" fmla="*/ 2174057 h 2205546"/>
              <a:gd name="connsiteX45" fmla="*/ 2042031 w 4500447"/>
              <a:gd name="connsiteY45" fmla="*/ 2184216 h 2205546"/>
              <a:gd name="connsiteX46" fmla="*/ 2102987 w 4500447"/>
              <a:gd name="connsiteY46" fmla="*/ 2194375 h 2205546"/>
              <a:gd name="connsiteX47" fmla="*/ 2174103 w 4500447"/>
              <a:gd name="connsiteY47" fmla="*/ 2204534 h 2205546"/>
              <a:gd name="connsiteX48" fmla="*/ 2610955 w 4500447"/>
              <a:gd name="connsiteY48" fmla="*/ 2194375 h 2205546"/>
              <a:gd name="connsiteX49" fmla="*/ 2702390 w 4500447"/>
              <a:gd name="connsiteY49" fmla="*/ 2163898 h 2205546"/>
              <a:gd name="connsiteX50" fmla="*/ 2783664 w 4500447"/>
              <a:gd name="connsiteY50" fmla="*/ 2123261 h 2205546"/>
              <a:gd name="connsiteX51" fmla="*/ 2824302 w 4500447"/>
              <a:gd name="connsiteY51" fmla="*/ 2102943 h 2205546"/>
              <a:gd name="connsiteX52" fmla="*/ 2885258 w 4500447"/>
              <a:gd name="connsiteY52" fmla="*/ 2062306 h 2205546"/>
              <a:gd name="connsiteX53" fmla="*/ 2925895 w 4500447"/>
              <a:gd name="connsiteY53" fmla="*/ 2031829 h 2205546"/>
              <a:gd name="connsiteX54" fmla="*/ 3047808 w 4500447"/>
              <a:gd name="connsiteY54" fmla="*/ 1981033 h 2205546"/>
              <a:gd name="connsiteX55" fmla="*/ 3108764 w 4500447"/>
              <a:gd name="connsiteY55" fmla="*/ 1940397 h 2205546"/>
              <a:gd name="connsiteX56" fmla="*/ 3159561 w 4500447"/>
              <a:gd name="connsiteY56" fmla="*/ 1930237 h 2205546"/>
              <a:gd name="connsiteX57" fmla="*/ 3220517 w 4500447"/>
              <a:gd name="connsiteY57" fmla="*/ 1909919 h 2205546"/>
              <a:gd name="connsiteX58" fmla="*/ 3250995 w 4500447"/>
              <a:gd name="connsiteY58" fmla="*/ 1889601 h 2205546"/>
              <a:gd name="connsiteX59" fmla="*/ 3311951 w 4500447"/>
              <a:gd name="connsiteY59" fmla="*/ 1859123 h 2205546"/>
              <a:gd name="connsiteX60" fmla="*/ 3383067 w 4500447"/>
              <a:gd name="connsiteY60" fmla="*/ 1838805 h 2205546"/>
              <a:gd name="connsiteX61" fmla="*/ 3423704 w 4500447"/>
              <a:gd name="connsiteY61" fmla="*/ 1808328 h 2205546"/>
              <a:gd name="connsiteX62" fmla="*/ 3565935 w 4500447"/>
              <a:gd name="connsiteY62" fmla="*/ 1747373 h 2205546"/>
              <a:gd name="connsiteX63" fmla="*/ 3657369 w 4500447"/>
              <a:gd name="connsiteY63" fmla="*/ 1716895 h 2205546"/>
              <a:gd name="connsiteX64" fmla="*/ 3789441 w 4500447"/>
              <a:gd name="connsiteY64" fmla="*/ 1645781 h 2205546"/>
              <a:gd name="connsiteX65" fmla="*/ 4023106 w 4500447"/>
              <a:gd name="connsiteY65" fmla="*/ 1523872 h 2205546"/>
              <a:gd name="connsiteX66" fmla="*/ 4063744 w 4500447"/>
              <a:gd name="connsiteY66" fmla="*/ 1493394 h 2205546"/>
              <a:gd name="connsiteX67" fmla="*/ 4114541 w 4500447"/>
              <a:gd name="connsiteY67" fmla="*/ 1432439 h 2205546"/>
              <a:gd name="connsiteX68" fmla="*/ 4155178 w 4500447"/>
              <a:gd name="connsiteY68" fmla="*/ 1391803 h 2205546"/>
              <a:gd name="connsiteX69" fmla="*/ 4195815 w 4500447"/>
              <a:gd name="connsiteY69" fmla="*/ 1341007 h 2205546"/>
              <a:gd name="connsiteX70" fmla="*/ 4277090 w 4500447"/>
              <a:gd name="connsiteY70" fmla="*/ 1259734 h 2205546"/>
              <a:gd name="connsiteX71" fmla="*/ 4378684 w 4500447"/>
              <a:gd name="connsiteY71" fmla="*/ 1117506 h 2205546"/>
              <a:gd name="connsiteX72" fmla="*/ 4409162 w 4500447"/>
              <a:gd name="connsiteY72" fmla="*/ 1046392 h 2205546"/>
              <a:gd name="connsiteX73" fmla="*/ 4449799 w 4500447"/>
              <a:gd name="connsiteY73" fmla="*/ 954959 h 2205546"/>
              <a:gd name="connsiteX74" fmla="*/ 4490437 w 4500447"/>
              <a:gd name="connsiteY74" fmla="*/ 833050 h 2205546"/>
              <a:gd name="connsiteX75" fmla="*/ 4480278 w 4500447"/>
              <a:gd name="connsiteY75" fmla="*/ 365729 h 2205546"/>
              <a:gd name="connsiteX76" fmla="*/ 4470118 w 4500447"/>
              <a:gd name="connsiteY76" fmla="*/ 304774 h 2205546"/>
              <a:gd name="connsiteX77" fmla="*/ 4419321 w 4500447"/>
              <a:gd name="connsiteY77" fmla="*/ 223501 h 2205546"/>
              <a:gd name="connsiteX78" fmla="*/ 4378684 w 4500447"/>
              <a:gd name="connsiteY78" fmla="*/ 142228 h 2205546"/>
              <a:gd name="connsiteX79" fmla="*/ 4327887 w 4500447"/>
              <a:gd name="connsiteY79" fmla="*/ 121909 h 2205546"/>
              <a:gd name="connsiteX80" fmla="*/ 4297409 w 4500447"/>
              <a:gd name="connsiteY80" fmla="*/ 101591 h 2205546"/>
              <a:gd name="connsiteX81" fmla="*/ 4145019 w 4500447"/>
              <a:gd name="connsiteY81" fmla="*/ 50795 h 2205546"/>
              <a:gd name="connsiteX82" fmla="*/ 4104381 w 4500447"/>
              <a:gd name="connsiteY82" fmla="*/ 30477 h 2205546"/>
              <a:gd name="connsiteX83" fmla="*/ 3931672 w 4500447"/>
              <a:gd name="connsiteY83" fmla="*/ 0 h 2205546"/>
              <a:gd name="connsiteX84" fmla="*/ 2214740 w 4500447"/>
              <a:gd name="connsiteY84" fmla="*/ 10159 h 2205546"/>
              <a:gd name="connsiteX85" fmla="*/ 1909959 w 4500447"/>
              <a:gd name="connsiteY85" fmla="*/ 20318 h 2205546"/>
              <a:gd name="connsiteX86" fmla="*/ 1564541 w 4500447"/>
              <a:gd name="connsiteY86" fmla="*/ 30477 h 2205546"/>
              <a:gd name="connsiteX87" fmla="*/ 1361354 w 4500447"/>
              <a:gd name="connsiteY87" fmla="*/ 50795 h 2205546"/>
              <a:gd name="connsiteX88" fmla="*/ 1320717 w 4500447"/>
              <a:gd name="connsiteY88" fmla="*/ 60954 h 2205546"/>
              <a:gd name="connsiteX89" fmla="*/ 1168326 w 4500447"/>
              <a:gd name="connsiteY89" fmla="*/ 81273 h 2205546"/>
              <a:gd name="connsiteX90" fmla="*/ 1056573 w 4500447"/>
              <a:gd name="connsiteY90" fmla="*/ 111750 h 2205546"/>
              <a:gd name="connsiteX91" fmla="*/ 1015936 w 4500447"/>
              <a:gd name="connsiteY91" fmla="*/ 132068 h 2205546"/>
              <a:gd name="connsiteX92" fmla="*/ 894023 w 4500447"/>
              <a:gd name="connsiteY92" fmla="*/ 152387 h 2205546"/>
              <a:gd name="connsiteX93" fmla="*/ 822908 w 4500447"/>
              <a:gd name="connsiteY93" fmla="*/ 172705 h 2205546"/>
              <a:gd name="connsiteX94" fmla="*/ 670518 w 4500447"/>
              <a:gd name="connsiteY94" fmla="*/ 193023 h 2205546"/>
              <a:gd name="connsiteX95" fmla="*/ 538446 w 4500447"/>
              <a:gd name="connsiteY95" fmla="*/ 213342 h 2205546"/>
              <a:gd name="connsiteX96" fmla="*/ 264143 w 4500447"/>
              <a:gd name="connsiteY96" fmla="*/ 223501 h 220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00447" h="2205546">
                <a:moveTo>
                  <a:pt x="264143" y="223501"/>
                </a:moveTo>
                <a:cubicBezTo>
                  <a:pt x="204880" y="235353"/>
                  <a:pt x="220454" y="246870"/>
                  <a:pt x="182868" y="284456"/>
                </a:cubicBezTo>
                <a:cubicBezTo>
                  <a:pt x="179482" y="294615"/>
                  <a:pt x="179134" y="306366"/>
                  <a:pt x="172709" y="314933"/>
                </a:cubicBezTo>
                <a:cubicBezTo>
                  <a:pt x="158341" y="334089"/>
                  <a:pt x="137821" y="347832"/>
                  <a:pt x="121912" y="365729"/>
                </a:cubicBezTo>
                <a:cubicBezTo>
                  <a:pt x="110663" y="378384"/>
                  <a:pt x="101593" y="392820"/>
                  <a:pt x="91434" y="406365"/>
                </a:cubicBezTo>
                <a:cubicBezTo>
                  <a:pt x="84661" y="430070"/>
                  <a:pt x="77094" y="453562"/>
                  <a:pt x="71115" y="477479"/>
                </a:cubicBezTo>
                <a:cubicBezTo>
                  <a:pt x="66927" y="494231"/>
                  <a:pt x="66416" y="511894"/>
                  <a:pt x="60956" y="528275"/>
                </a:cubicBezTo>
                <a:cubicBezTo>
                  <a:pt x="56167" y="542642"/>
                  <a:pt x="47410" y="555366"/>
                  <a:pt x="40637" y="568912"/>
                </a:cubicBezTo>
                <a:cubicBezTo>
                  <a:pt x="29427" y="624960"/>
                  <a:pt x="15630" y="684175"/>
                  <a:pt x="10159" y="741617"/>
                </a:cubicBezTo>
                <a:cubicBezTo>
                  <a:pt x="5653" y="788933"/>
                  <a:pt x="3386" y="836436"/>
                  <a:pt x="0" y="883845"/>
                </a:cubicBezTo>
                <a:cubicBezTo>
                  <a:pt x="6773" y="927868"/>
                  <a:pt x="10656" y="972434"/>
                  <a:pt x="20318" y="1015914"/>
                </a:cubicBezTo>
                <a:cubicBezTo>
                  <a:pt x="27010" y="1046027"/>
                  <a:pt x="48469" y="1079253"/>
                  <a:pt x="60956" y="1107347"/>
                </a:cubicBezTo>
                <a:cubicBezTo>
                  <a:pt x="68363" y="1124011"/>
                  <a:pt x="72419" y="1142201"/>
                  <a:pt x="81275" y="1158142"/>
                </a:cubicBezTo>
                <a:cubicBezTo>
                  <a:pt x="89498" y="1172943"/>
                  <a:pt x="103530" y="1183978"/>
                  <a:pt x="111753" y="1198779"/>
                </a:cubicBezTo>
                <a:cubicBezTo>
                  <a:pt x="120609" y="1214720"/>
                  <a:pt x="123915" y="1233264"/>
                  <a:pt x="132071" y="1249575"/>
                </a:cubicBezTo>
                <a:cubicBezTo>
                  <a:pt x="150986" y="1287404"/>
                  <a:pt x="154787" y="1276833"/>
                  <a:pt x="182868" y="1310530"/>
                </a:cubicBezTo>
                <a:cubicBezTo>
                  <a:pt x="190685" y="1319910"/>
                  <a:pt x="197726" y="1330086"/>
                  <a:pt x="203187" y="1341007"/>
                </a:cubicBezTo>
                <a:cubicBezTo>
                  <a:pt x="220785" y="1376201"/>
                  <a:pt x="222281" y="1400125"/>
                  <a:pt x="243824" y="1432439"/>
                </a:cubicBezTo>
                <a:cubicBezTo>
                  <a:pt x="249137" y="1440409"/>
                  <a:pt x="259215" y="1444545"/>
                  <a:pt x="264143" y="1452758"/>
                </a:cubicBezTo>
                <a:cubicBezTo>
                  <a:pt x="274853" y="1470607"/>
                  <a:pt x="302245" y="1538798"/>
                  <a:pt x="325099" y="1564508"/>
                </a:cubicBezTo>
                <a:cubicBezTo>
                  <a:pt x="344189" y="1585984"/>
                  <a:pt x="360354" y="1612613"/>
                  <a:pt x="386055" y="1625463"/>
                </a:cubicBezTo>
                <a:lnTo>
                  <a:pt x="426693" y="1645781"/>
                </a:lnTo>
                <a:cubicBezTo>
                  <a:pt x="495121" y="1714209"/>
                  <a:pt x="415947" y="1645489"/>
                  <a:pt x="497808" y="1686418"/>
                </a:cubicBezTo>
                <a:cubicBezTo>
                  <a:pt x="587829" y="1731427"/>
                  <a:pt x="502873" y="1699953"/>
                  <a:pt x="558765" y="1737214"/>
                </a:cubicBezTo>
                <a:cubicBezTo>
                  <a:pt x="583872" y="1753952"/>
                  <a:pt x="602789" y="1758661"/>
                  <a:pt x="629880" y="1767691"/>
                </a:cubicBezTo>
                <a:cubicBezTo>
                  <a:pt x="650199" y="1781237"/>
                  <a:pt x="669489" y="1796469"/>
                  <a:pt x="690836" y="1808328"/>
                </a:cubicBezTo>
                <a:cubicBezTo>
                  <a:pt x="700197" y="1813529"/>
                  <a:pt x="711736" y="1813698"/>
                  <a:pt x="721314" y="1818487"/>
                </a:cubicBezTo>
                <a:cubicBezTo>
                  <a:pt x="809192" y="1862424"/>
                  <a:pt x="735200" y="1839737"/>
                  <a:pt x="812749" y="1859123"/>
                </a:cubicBezTo>
                <a:cubicBezTo>
                  <a:pt x="822908" y="1865896"/>
                  <a:pt x="832004" y="1874632"/>
                  <a:pt x="843227" y="1879442"/>
                </a:cubicBezTo>
                <a:cubicBezTo>
                  <a:pt x="856061" y="1884942"/>
                  <a:pt x="870439" y="1885765"/>
                  <a:pt x="883864" y="1889601"/>
                </a:cubicBezTo>
                <a:cubicBezTo>
                  <a:pt x="954790" y="1909865"/>
                  <a:pt x="864093" y="1892582"/>
                  <a:pt x="985458" y="1909919"/>
                </a:cubicBezTo>
                <a:cubicBezTo>
                  <a:pt x="1019400" y="1921233"/>
                  <a:pt x="1018301" y="1921732"/>
                  <a:pt x="1056573" y="1930237"/>
                </a:cubicBezTo>
                <a:cubicBezTo>
                  <a:pt x="1073429" y="1933983"/>
                  <a:pt x="1090618" y="1936209"/>
                  <a:pt x="1107370" y="1940397"/>
                </a:cubicBezTo>
                <a:cubicBezTo>
                  <a:pt x="1117759" y="1942994"/>
                  <a:pt x="1127551" y="1947614"/>
                  <a:pt x="1137848" y="1950556"/>
                </a:cubicBezTo>
                <a:cubicBezTo>
                  <a:pt x="1151274" y="1954392"/>
                  <a:pt x="1164940" y="1957329"/>
                  <a:pt x="1178486" y="1960715"/>
                </a:cubicBezTo>
                <a:cubicBezTo>
                  <a:pt x="1291632" y="2017286"/>
                  <a:pt x="1149095" y="1949693"/>
                  <a:pt x="1259760" y="1991192"/>
                </a:cubicBezTo>
                <a:cubicBezTo>
                  <a:pt x="1273941" y="1996510"/>
                  <a:pt x="1286030" y="2006722"/>
                  <a:pt x="1300398" y="2011511"/>
                </a:cubicBezTo>
                <a:cubicBezTo>
                  <a:pt x="1316780" y="2016971"/>
                  <a:pt x="1334443" y="2017482"/>
                  <a:pt x="1351195" y="2021670"/>
                </a:cubicBezTo>
                <a:cubicBezTo>
                  <a:pt x="1375112" y="2027649"/>
                  <a:pt x="1398525" y="2035501"/>
                  <a:pt x="1422310" y="2041988"/>
                </a:cubicBezTo>
                <a:cubicBezTo>
                  <a:pt x="1435781" y="2045662"/>
                  <a:pt x="1449402" y="2048761"/>
                  <a:pt x="1462948" y="2052147"/>
                </a:cubicBezTo>
                <a:cubicBezTo>
                  <a:pt x="1473107" y="2058920"/>
                  <a:pt x="1481843" y="2068605"/>
                  <a:pt x="1493426" y="2072466"/>
                </a:cubicBezTo>
                <a:cubicBezTo>
                  <a:pt x="1533164" y="2085712"/>
                  <a:pt x="1615338" y="2102943"/>
                  <a:pt x="1615338" y="2102943"/>
                </a:cubicBezTo>
                <a:cubicBezTo>
                  <a:pt x="1717130" y="2164016"/>
                  <a:pt x="1610628" y="2110128"/>
                  <a:pt x="1777888" y="2143580"/>
                </a:cubicBezTo>
                <a:cubicBezTo>
                  <a:pt x="1792738" y="2146550"/>
                  <a:pt x="1803611" y="2161266"/>
                  <a:pt x="1818525" y="2163898"/>
                </a:cubicBezTo>
                <a:cubicBezTo>
                  <a:pt x="1862007" y="2171571"/>
                  <a:pt x="1906624" y="2170060"/>
                  <a:pt x="1950597" y="2174057"/>
                </a:cubicBezTo>
                <a:cubicBezTo>
                  <a:pt x="1981137" y="2176833"/>
                  <a:pt x="2011634" y="2180163"/>
                  <a:pt x="2042031" y="2184216"/>
                </a:cubicBezTo>
                <a:cubicBezTo>
                  <a:pt x="2062449" y="2186938"/>
                  <a:pt x="2082628" y="2191243"/>
                  <a:pt x="2102987" y="2194375"/>
                </a:cubicBezTo>
                <a:cubicBezTo>
                  <a:pt x="2126655" y="2198016"/>
                  <a:pt x="2150398" y="2201148"/>
                  <a:pt x="2174103" y="2204534"/>
                </a:cubicBezTo>
                <a:cubicBezTo>
                  <a:pt x="2319720" y="2201148"/>
                  <a:pt x="2465727" y="2205546"/>
                  <a:pt x="2610955" y="2194375"/>
                </a:cubicBezTo>
                <a:cubicBezTo>
                  <a:pt x="2642987" y="2191911"/>
                  <a:pt x="2672683" y="2176130"/>
                  <a:pt x="2702390" y="2163898"/>
                </a:cubicBezTo>
                <a:cubicBezTo>
                  <a:pt x="2730398" y="2152366"/>
                  <a:pt x="2756573" y="2136806"/>
                  <a:pt x="2783664" y="2123261"/>
                </a:cubicBezTo>
                <a:cubicBezTo>
                  <a:pt x="2797210" y="2116488"/>
                  <a:pt x="2811701" y="2111344"/>
                  <a:pt x="2824302" y="2102943"/>
                </a:cubicBezTo>
                <a:cubicBezTo>
                  <a:pt x="2844621" y="2089397"/>
                  <a:pt x="2865252" y="2076310"/>
                  <a:pt x="2885258" y="2062306"/>
                </a:cubicBezTo>
                <a:cubicBezTo>
                  <a:pt x="2899129" y="2052596"/>
                  <a:pt x="2911376" y="2040540"/>
                  <a:pt x="2925895" y="2031829"/>
                </a:cubicBezTo>
                <a:cubicBezTo>
                  <a:pt x="3071749" y="1944318"/>
                  <a:pt x="2903320" y="2053274"/>
                  <a:pt x="3047808" y="1981033"/>
                </a:cubicBezTo>
                <a:cubicBezTo>
                  <a:pt x="3069650" y="1970112"/>
                  <a:pt x="3086533" y="1950502"/>
                  <a:pt x="3108764" y="1940397"/>
                </a:cubicBezTo>
                <a:cubicBezTo>
                  <a:pt x="3124484" y="1933252"/>
                  <a:pt x="3142902" y="1934780"/>
                  <a:pt x="3159561" y="1930237"/>
                </a:cubicBezTo>
                <a:cubicBezTo>
                  <a:pt x="3180224" y="1924602"/>
                  <a:pt x="3200945" y="1918617"/>
                  <a:pt x="3220517" y="1909919"/>
                </a:cubicBezTo>
                <a:cubicBezTo>
                  <a:pt x="3231675" y="1904960"/>
                  <a:pt x="3240322" y="1895531"/>
                  <a:pt x="3250995" y="1889601"/>
                </a:cubicBezTo>
                <a:cubicBezTo>
                  <a:pt x="3270853" y="1878569"/>
                  <a:pt x="3290748" y="1867278"/>
                  <a:pt x="3311951" y="1859123"/>
                </a:cubicBezTo>
                <a:cubicBezTo>
                  <a:pt x="3334962" y="1850273"/>
                  <a:pt x="3359362" y="1845578"/>
                  <a:pt x="3383067" y="1838805"/>
                </a:cubicBezTo>
                <a:cubicBezTo>
                  <a:pt x="3396613" y="1828646"/>
                  <a:pt x="3409185" y="1817039"/>
                  <a:pt x="3423704" y="1808328"/>
                </a:cubicBezTo>
                <a:cubicBezTo>
                  <a:pt x="3468208" y="1781626"/>
                  <a:pt x="3517305" y="1764536"/>
                  <a:pt x="3565935" y="1747373"/>
                </a:cubicBezTo>
                <a:cubicBezTo>
                  <a:pt x="3596230" y="1736681"/>
                  <a:pt x="3627288" y="1728175"/>
                  <a:pt x="3657369" y="1716895"/>
                </a:cubicBezTo>
                <a:cubicBezTo>
                  <a:pt x="3788546" y="1667705"/>
                  <a:pt x="3671410" y="1709335"/>
                  <a:pt x="3789441" y="1645781"/>
                </a:cubicBezTo>
                <a:cubicBezTo>
                  <a:pt x="3916290" y="1577480"/>
                  <a:pt x="3841472" y="1660096"/>
                  <a:pt x="4023106" y="1523872"/>
                </a:cubicBezTo>
                <a:cubicBezTo>
                  <a:pt x="4036652" y="1513713"/>
                  <a:pt x="4051771" y="1505367"/>
                  <a:pt x="4063744" y="1493394"/>
                </a:cubicBezTo>
                <a:cubicBezTo>
                  <a:pt x="4082446" y="1474692"/>
                  <a:pt x="4096847" y="1452098"/>
                  <a:pt x="4114541" y="1432439"/>
                </a:cubicBezTo>
                <a:cubicBezTo>
                  <a:pt x="4127356" y="1418200"/>
                  <a:pt x="4142451" y="1406120"/>
                  <a:pt x="4155178" y="1391803"/>
                </a:cubicBezTo>
                <a:cubicBezTo>
                  <a:pt x="4169584" y="1375597"/>
                  <a:pt x="4181107" y="1356940"/>
                  <a:pt x="4195815" y="1341007"/>
                </a:cubicBezTo>
                <a:cubicBezTo>
                  <a:pt x="4221802" y="1312855"/>
                  <a:pt x="4253568" y="1289976"/>
                  <a:pt x="4277090" y="1259734"/>
                </a:cubicBezTo>
                <a:cubicBezTo>
                  <a:pt x="4314386" y="1211783"/>
                  <a:pt x="4351835" y="1171202"/>
                  <a:pt x="4378684" y="1117506"/>
                </a:cubicBezTo>
                <a:cubicBezTo>
                  <a:pt x="4390218" y="1094439"/>
                  <a:pt x="4398490" y="1069870"/>
                  <a:pt x="4409162" y="1046392"/>
                </a:cubicBezTo>
                <a:cubicBezTo>
                  <a:pt x="4431292" y="997706"/>
                  <a:pt x="4431496" y="1009868"/>
                  <a:pt x="4449799" y="954959"/>
                </a:cubicBezTo>
                <a:cubicBezTo>
                  <a:pt x="4500447" y="803016"/>
                  <a:pt x="4442233" y="953554"/>
                  <a:pt x="4490437" y="833050"/>
                </a:cubicBezTo>
                <a:cubicBezTo>
                  <a:pt x="4487051" y="677276"/>
                  <a:pt x="4486266" y="521424"/>
                  <a:pt x="4480278" y="365729"/>
                </a:cubicBezTo>
                <a:cubicBezTo>
                  <a:pt x="4479486" y="345146"/>
                  <a:pt x="4477158" y="324132"/>
                  <a:pt x="4470118" y="304774"/>
                </a:cubicBezTo>
                <a:cubicBezTo>
                  <a:pt x="4458408" y="272572"/>
                  <a:pt x="4435104" y="252436"/>
                  <a:pt x="4419321" y="223501"/>
                </a:cubicBezTo>
                <a:cubicBezTo>
                  <a:pt x="4404817" y="196911"/>
                  <a:pt x="4406806" y="153477"/>
                  <a:pt x="4378684" y="142228"/>
                </a:cubicBezTo>
                <a:cubicBezTo>
                  <a:pt x="4361752" y="135455"/>
                  <a:pt x="4344198" y="130065"/>
                  <a:pt x="4327887" y="121909"/>
                </a:cubicBezTo>
                <a:cubicBezTo>
                  <a:pt x="4316966" y="116449"/>
                  <a:pt x="4308525" y="106643"/>
                  <a:pt x="4297409" y="101591"/>
                </a:cubicBezTo>
                <a:cubicBezTo>
                  <a:pt x="4184849" y="50429"/>
                  <a:pt x="4250943" y="89312"/>
                  <a:pt x="4145019" y="50795"/>
                </a:cubicBezTo>
                <a:cubicBezTo>
                  <a:pt x="4130786" y="45619"/>
                  <a:pt x="4118943" y="34637"/>
                  <a:pt x="4104381" y="30477"/>
                </a:cubicBezTo>
                <a:cubicBezTo>
                  <a:pt x="4054350" y="16183"/>
                  <a:pt x="3984942" y="7610"/>
                  <a:pt x="3931672" y="0"/>
                </a:cubicBezTo>
                <a:lnTo>
                  <a:pt x="2214740" y="10159"/>
                </a:lnTo>
                <a:cubicBezTo>
                  <a:pt x="2113095" y="11181"/>
                  <a:pt x="2011559" y="17143"/>
                  <a:pt x="1909959" y="20318"/>
                </a:cubicBezTo>
                <a:lnTo>
                  <a:pt x="1564541" y="30477"/>
                </a:lnTo>
                <a:cubicBezTo>
                  <a:pt x="1440384" y="55307"/>
                  <a:pt x="1600079" y="25667"/>
                  <a:pt x="1361354" y="50795"/>
                </a:cubicBezTo>
                <a:cubicBezTo>
                  <a:pt x="1347468" y="52257"/>
                  <a:pt x="1334408" y="58216"/>
                  <a:pt x="1320717" y="60954"/>
                </a:cubicBezTo>
                <a:cubicBezTo>
                  <a:pt x="1263705" y="72356"/>
                  <a:pt x="1229331" y="74495"/>
                  <a:pt x="1168326" y="81273"/>
                </a:cubicBezTo>
                <a:cubicBezTo>
                  <a:pt x="1136604" y="89203"/>
                  <a:pt x="1083140" y="102089"/>
                  <a:pt x="1056573" y="111750"/>
                </a:cubicBezTo>
                <a:cubicBezTo>
                  <a:pt x="1042340" y="116925"/>
                  <a:pt x="1030303" y="127279"/>
                  <a:pt x="1015936" y="132068"/>
                </a:cubicBezTo>
                <a:cubicBezTo>
                  <a:pt x="990658" y="140494"/>
                  <a:pt x="914282" y="148704"/>
                  <a:pt x="894023" y="152387"/>
                </a:cubicBezTo>
                <a:cubicBezTo>
                  <a:pt x="772333" y="174512"/>
                  <a:pt x="920829" y="150946"/>
                  <a:pt x="822908" y="172705"/>
                </a:cubicBezTo>
                <a:cubicBezTo>
                  <a:pt x="777306" y="182838"/>
                  <a:pt x="714537" y="188132"/>
                  <a:pt x="670518" y="193023"/>
                </a:cubicBezTo>
                <a:cubicBezTo>
                  <a:pt x="614092" y="207130"/>
                  <a:pt x="613095" y="209307"/>
                  <a:pt x="538446" y="213342"/>
                </a:cubicBezTo>
                <a:cubicBezTo>
                  <a:pt x="443703" y="218463"/>
                  <a:pt x="323406" y="211649"/>
                  <a:pt x="264143" y="223501"/>
                </a:cubicBezTo>
                <a:close/>
              </a:path>
            </a:pathLst>
          </a:cu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132" tIns="45567" rIns="91132" bIns="45567" rtlCol="0" anchor="ctr"/>
          <a:lstStyle/>
          <a:p>
            <a:pPr algn="ctr"/>
            <a:endParaRPr lang="en-US"/>
          </a:p>
        </p:txBody>
      </p:sp>
      <p:sp>
        <p:nvSpPr>
          <p:cNvPr id="39" name="Freeform 38"/>
          <p:cNvSpPr/>
          <p:nvPr/>
        </p:nvSpPr>
        <p:spPr>
          <a:xfrm>
            <a:off x="5464331" y="2510871"/>
            <a:ext cx="3368451" cy="2326444"/>
          </a:xfrm>
          <a:custGeom>
            <a:avLst/>
            <a:gdLst>
              <a:gd name="connsiteX0" fmla="*/ 1076892 w 3368451"/>
              <a:gd name="connsiteY0" fmla="*/ 2082625 h 2326444"/>
              <a:gd name="connsiteX1" fmla="*/ 1107370 w 3368451"/>
              <a:gd name="connsiteY1" fmla="*/ 2102943 h 2326444"/>
              <a:gd name="connsiteX2" fmla="*/ 1208963 w 3368451"/>
              <a:gd name="connsiteY2" fmla="*/ 2143580 h 2326444"/>
              <a:gd name="connsiteX3" fmla="*/ 1249601 w 3368451"/>
              <a:gd name="connsiteY3" fmla="*/ 2163898 h 2326444"/>
              <a:gd name="connsiteX4" fmla="*/ 1828684 w 3368451"/>
              <a:gd name="connsiteY4" fmla="*/ 2245171 h 2326444"/>
              <a:gd name="connsiteX5" fmla="*/ 1869322 w 3368451"/>
              <a:gd name="connsiteY5" fmla="*/ 2255330 h 2326444"/>
              <a:gd name="connsiteX6" fmla="*/ 2031872 w 3368451"/>
              <a:gd name="connsiteY6" fmla="*/ 2275648 h 2326444"/>
              <a:gd name="connsiteX7" fmla="*/ 2133465 w 3368451"/>
              <a:gd name="connsiteY7" fmla="*/ 2295967 h 2326444"/>
              <a:gd name="connsiteX8" fmla="*/ 2275696 w 3368451"/>
              <a:gd name="connsiteY8" fmla="*/ 2316285 h 2326444"/>
              <a:gd name="connsiteX9" fmla="*/ 2692230 w 3368451"/>
              <a:gd name="connsiteY9" fmla="*/ 2326444 h 2326444"/>
              <a:gd name="connsiteX10" fmla="*/ 2773505 w 3368451"/>
              <a:gd name="connsiteY10" fmla="*/ 2316285 h 2326444"/>
              <a:gd name="connsiteX11" fmla="*/ 2854780 w 3368451"/>
              <a:gd name="connsiteY11" fmla="*/ 2275648 h 2326444"/>
              <a:gd name="connsiteX12" fmla="*/ 2976692 w 3368451"/>
              <a:gd name="connsiteY12" fmla="*/ 2214694 h 2326444"/>
              <a:gd name="connsiteX13" fmla="*/ 3017330 w 3368451"/>
              <a:gd name="connsiteY13" fmla="*/ 2194375 h 2326444"/>
              <a:gd name="connsiteX14" fmla="*/ 3047808 w 3368451"/>
              <a:gd name="connsiteY14" fmla="*/ 2163898 h 2326444"/>
              <a:gd name="connsiteX15" fmla="*/ 3139242 w 3368451"/>
              <a:gd name="connsiteY15" fmla="*/ 2082625 h 2326444"/>
              <a:gd name="connsiteX16" fmla="*/ 3179879 w 3368451"/>
              <a:gd name="connsiteY16" fmla="*/ 2021670 h 2326444"/>
              <a:gd name="connsiteX17" fmla="*/ 3200198 w 3368451"/>
              <a:gd name="connsiteY17" fmla="*/ 1981033 h 2326444"/>
              <a:gd name="connsiteX18" fmla="*/ 3230676 w 3368451"/>
              <a:gd name="connsiteY18" fmla="*/ 1960715 h 2326444"/>
              <a:gd name="connsiteX19" fmla="*/ 3281473 w 3368451"/>
              <a:gd name="connsiteY19" fmla="*/ 1869283 h 2326444"/>
              <a:gd name="connsiteX20" fmla="*/ 3322110 w 3368451"/>
              <a:gd name="connsiteY20" fmla="*/ 1777850 h 2326444"/>
              <a:gd name="connsiteX21" fmla="*/ 3332270 w 3368451"/>
              <a:gd name="connsiteY21" fmla="*/ 1737214 h 2326444"/>
              <a:gd name="connsiteX22" fmla="*/ 3322110 w 3368451"/>
              <a:gd name="connsiteY22" fmla="*/ 1147983 h 2326444"/>
              <a:gd name="connsiteX23" fmla="*/ 3311951 w 3368451"/>
              <a:gd name="connsiteY23" fmla="*/ 954959 h 2326444"/>
              <a:gd name="connsiteX24" fmla="*/ 3301792 w 3368451"/>
              <a:gd name="connsiteY24" fmla="*/ 894005 h 2326444"/>
              <a:gd name="connsiteX25" fmla="*/ 3291632 w 3368451"/>
              <a:gd name="connsiteY25" fmla="*/ 782254 h 2326444"/>
              <a:gd name="connsiteX26" fmla="*/ 3250995 w 3368451"/>
              <a:gd name="connsiteY26" fmla="*/ 700981 h 2326444"/>
              <a:gd name="connsiteX27" fmla="*/ 3240835 w 3368451"/>
              <a:gd name="connsiteY27" fmla="*/ 670503 h 2326444"/>
              <a:gd name="connsiteX28" fmla="*/ 3220517 w 3368451"/>
              <a:gd name="connsiteY28" fmla="*/ 629867 h 2326444"/>
              <a:gd name="connsiteX29" fmla="*/ 3200198 w 3368451"/>
              <a:gd name="connsiteY29" fmla="*/ 558753 h 2326444"/>
              <a:gd name="connsiteX30" fmla="*/ 3190039 w 3368451"/>
              <a:gd name="connsiteY30" fmla="*/ 528275 h 2326444"/>
              <a:gd name="connsiteX31" fmla="*/ 3149401 w 3368451"/>
              <a:gd name="connsiteY31" fmla="*/ 447002 h 2326444"/>
              <a:gd name="connsiteX32" fmla="*/ 3139242 w 3368451"/>
              <a:gd name="connsiteY32" fmla="*/ 416525 h 2326444"/>
              <a:gd name="connsiteX33" fmla="*/ 3088445 w 3368451"/>
              <a:gd name="connsiteY33" fmla="*/ 345411 h 2326444"/>
              <a:gd name="connsiteX34" fmla="*/ 2986851 w 3368451"/>
              <a:gd name="connsiteY34" fmla="*/ 213342 h 2326444"/>
              <a:gd name="connsiteX35" fmla="*/ 2946214 w 3368451"/>
              <a:gd name="connsiteY35" fmla="*/ 172705 h 2326444"/>
              <a:gd name="connsiteX36" fmla="*/ 2885258 w 3368451"/>
              <a:gd name="connsiteY36" fmla="*/ 132069 h 2326444"/>
              <a:gd name="connsiteX37" fmla="*/ 2864939 w 3368451"/>
              <a:gd name="connsiteY37" fmla="*/ 111750 h 2326444"/>
              <a:gd name="connsiteX38" fmla="*/ 2732867 w 3368451"/>
              <a:gd name="connsiteY38" fmla="*/ 30477 h 2326444"/>
              <a:gd name="connsiteX39" fmla="*/ 2702389 w 3368451"/>
              <a:gd name="connsiteY39" fmla="*/ 20318 h 2326444"/>
              <a:gd name="connsiteX40" fmla="*/ 2651593 w 3368451"/>
              <a:gd name="connsiteY40" fmla="*/ 10159 h 2326444"/>
              <a:gd name="connsiteX41" fmla="*/ 2610955 w 3368451"/>
              <a:gd name="connsiteY41" fmla="*/ 0 h 2326444"/>
              <a:gd name="connsiteX42" fmla="*/ 1849003 w 3368451"/>
              <a:gd name="connsiteY42" fmla="*/ 10159 h 2326444"/>
              <a:gd name="connsiteX43" fmla="*/ 1727091 w 3368451"/>
              <a:gd name="connsiteY43" fmla="*/ 30477 h 2326444"/>
              <a:gd name="connsiteX44" fmla="*/ 1615338 w 3368451"/>
              <a:gd name="connsiteY44" fmla="*/ 40636 h 2326444"/>
              <a:gd name="connsiteX45" fmla="*/ 1574700 w 3368451"/>
              <a:gd name="connsiteY45" fmla="*/ 50795 h 2326444"/>
              <a:gd name="connsiteX46" fmla="*/ 1523904 w 3368451"/>
              <a:gd name="connsiteY46" fmla="*/ 60954 h 2326444"/>
              <a:gd name="connsiteX47" fmla="*/ 1442629 w 3368451"/>
              <a:gd name="connsiteY47" fmla="*/ 81273 h 2326444"/>
              <a:gd name="connsiteX48" fmla="*/ 1401991 w 3368451"/>
              <a:gd name="connsiteY48" fmla="*/ 91432 h 2326444"/>
              <a:gd name="connsiteX49" fmla="*/ 1361354 w 3368451"/>
              <a:gd name="connsiteY49" fmla="*/ 111750 h 2326444"/>
              <a:gd name="connsiteX50" fmla="*/ 1330876 w 3368451"/>
              <a:gd name="connsiteY50" fmla="*/ 121909 h 2326444"/>
              <a:gd name="connsiteX51" fmla="*/ 1188645 w 3368451"/>
              <a:gd name="connsiteY51" fmla="*/ 152387 h 2326444"/>
              <a:gd name="connsiteX52" fmla="*/ 1087051 w 3368451"/>
              <a:gd name="connsiteY52" fmla="*/ 193023 h 2326444"/>
              <a:gd name="connsiteX53" fmla="*/ 1005776 w 3368451"/>
              <a:gd name="connsiteY53" fmla="*/ 203183 h 2326444"/>
              <a:gd name="connsiteX54" fmla="*/ 965139 w 3368451"/>
              <a:gd name="connsiteY54" fmla="*/ 223501 h 2326444"/>
              <a:gd name="connsiteX55" fmla="*/ 934661 w 3368451"/>
              <a:gd name="connsiteY55" fmla="*/ 233660 h 2326444"/>
              <a:gd name="connsiteX56" fmla="*/ 812748 w 3368451"/>
              <a:gd name="connsiteY56" fmla="*/ 304774 h 2326444"/>
              <a:gd name="connsiteX57" fmla="*/ 660358 w 3368451"/>
              <a:gd name="connsiteY57" fmla="*/ 365729 h 2326444"/>
              <a:gd name="connsiteX58" fmla="*/ 599402 w 3368451"/>
              <a:gd name="connsiteY58" fmla="*/ 406365 h 2326444"/>
              <a:gd name="connsiteX59" fmla="*/ 579083 w 3368451"/>
              <a:gd name="connsiteY59" fmla="*/ 426684 h 2326444"/>
              <a:gd name="connsiteX60" fmla="*/ 507968 w 3368451"/>
              <a:gd name="connsiteY60" fmla="*/ 457161 h 2326444"/>
              <a:gd name="connsiteX61" fmla="*/ 447011 w 3368451"/>
              <a:gd name="connsiteY61" fmla="*/ 497798 h 2326444"/>
              <a:gd name="connsiteX62" fmla="*/ 406374 w 3368451"/>
              <a:gd name="connsiteY62" fmla="*/ 507957 h 2326444"/>
              <a:gd name="connsiteX63" fmla="*/ 325099 w 3368451"/>
              <a:gd name="connsiteY63" fmla="*/ 548594 h 2326444"/>
              <a:gd name="connsiteX64" fmla="*/ 304780 w 3368451"/>
              <a:gd name="connsiteY64" fmla="*/ 579071 h 2326444"/>
              <a:gd name="connsiteX65" fmla="*/ 213346 w 3368451"/>
              <a:gd name="connsiteY65" fmla="*/ 629867 h 2326444"/>
              <a:gd name="connsiteX66" fmla="*/ 193027 w 3368451"/>
              <a:gd name="connsiteY66" fmla="*/ 660344 h 2326444"/>
              <a:gd name="connsiteX67" fmla="*/ 162549 w 3368451"/>
              <a:gd name="connsiteY67" fmla="*/ 680662 h 2326444"/>
              <a:gd name="connsiteX68" fmla="*/ 121912 w 3368451"/>
              <a:gd name="connsiteY68" fmla="*/ 741617 h 2326444"/>
              <a:gd name="connsiteX69" fmla="*/ 101593 w 3368451"/>
              <a:gd name="connsiteY69" fmla="*/ 772095 h 2326444"/>
              <a:gd name="connsiteX70" fmla="*/ 81274 w 3368451"/>
              <a:gd name="connsiteY70" fmla="*/ 812731 h 2326444"/>
              <a:gd name="connsiteX71" fmla="*/ 50796 w 3368451"/>
              <a:gd name="connsiteY71" fmla="*/ 853368 h 2326444"/>
              <a:gd name="connsiteX72" fmla="*/ 30478 w 3368451"/>
              <a:gd name="connsiteY72" fmla="*/ 904164 h 2326444"/>
              <a:gd name="connsiteX73" fmla="*/ 0 w 3368451"/>
              <a:gd name="connsiteY73" fmla="*/ 1026073 h 2326444"/>
              <a:gd name="connsiteX74" fmla="*/ 20318 w 3368451"/>
              <a:gd name="connsiteY74" fmla="*/ 1229256 h 2326444"/>
              <a:gd name="connsiteX75" fmla="*/ 71115 w 3368451"/>
              <a:gd name="connsiteY75" fmla="*/ 1320689 h 2326444"/>
              <a:gd name="connsiteX76" fmla="*/ 101593 w 3368451"/>
              <a:gd name="connsiteY76" fmla="*/ 1391803 h 2326444"/>
              <a:gd name="connsiteX77" fmla="*/ 121912 w 3368451"/>
              <a:gd name="connsiteY77" fmla="*/ 1422280 h 2326444"/>
              <a:gd name="connsiteX78" fmla="*/ 142231 w 3368451"/>
              <a:gd name="connsiteY78" fmla="*/ 1473076 h 2326444"/>
              <a:gd name="connsiteX79" fmla="*/ 172709 w 3368451"/>
              <a:gd name="connsiteY79" fmla="*/ 1503553 h 2326444"/>
              <a:gd name="connsiteX80" fmla="*/ 223506 w 3368451"/>
              <a:gd name="connsiteY80" fmla="*/ 1584826 h 2326444"/>
              <a:gd name="connsiteX81" fmla="*/ 304780 w 3368451"/>
              <a:gd name="connsiteY81" fmla="*/ 1686418 h 2326444"/>
              <a:gd name="connsiteX82" fmla="*/ 335258 w 3368451"/>
              <a:gd name="connsiteY82" fmla="*/ 1696577 h 2326444"/>
              <a:gd name="connsiteX83" fmla="*/ 365737 w 3368451"/>
              <a:gd name="connsiteY83" fmla="*/ 1727055 h 2326444"/>
              <a:gd name="connsiteX84" fmla="*/ 426693 w 3368451"/>
              <a:gd name="connsiteY84" fmla="*/ 1767691 h 2326444"/>
              <a:gd name="connsiteX85" fmla="*/ 457171 w 3368451"/>
              <a:gd name="connsiteY85" fmla="*/ 1798169 h 2326444"/>
              <a:gd name="connsiteX86" fmla="*/ 477490 w 3368451"/>
              <a:gd name="connsiteY86" fmla="*/ 1828646 h 2326444"/>
              <a:gd name="connsiteX87" fmla="*/ 518127 w 3368451"/>
              <a:gd name="connsiteY87" fmla="*/ 1848964 h 2326444"/>
              <a:gd name="connsiteX88" fmla="*/ 579083 w 3368451"/>
              <a:gd name="connsiteY88" fmla="*/ 1889601 h 2326444"/>
              <a:gd name="connsiteX89" fmla="*/ 619721 w 3368451"/>
              <a:gd name="connsiteY89" fmla="*/ 1920078 h 2326444"/>
              <a:gd name="connsiteX90" fmla="*/ 650199 w 3368451"/>
              <a:gd name="connsiteY90" fmla="*/ 1930237 h 2326444"/>
              <a:gd name="connsiteX91" fmla="*/ 690836 w 3368451"/>
              <a:gd name="connsiteY91" fmla="*/ 1950556 h 2326444"/>
              <a:gd name="connsiteX92" fmla="*/ 731474 w 3368451"/>
              <a:gd name="connsiteY92" fmla="*/ 1960715 h 2326444"/>
              <a:gd name="connsiteX93" fmla="*/ 792430 w 3368451"/>
              <a:gd name="connsiteY93" fmla="*/ 1981033 h 2326444"/>
              <a:gd name="connsiteX94" fmla="*/ 833067 w 3368451"/>
              <a:gd name="connsiteY94" fmla="*/ 1991192 h 2326444"/>
              <a:gd name="connsiteX95" fmla="*/ 883864 w 3368451"/>
              <a:gd name="connsiteY95" fmla="*/ 2001351 h 2326444"/>
              <a:gd name="connsiteX96" fmla="*/ 944820 w 3368451"/>
              <a:gd name="connsiteY96" fmla="*/ 2021670 h 2326444"/>
              <a:gd name="connsiteX97" fmla="*/ 975298 w 3368451"/>
              <a:gd name="connsiteY97" fmla="*/ 2031829 h 2326444"/>
              <a:gd name="connsiteX98" fmla="*/ 1005776 w 3368451"/>
              <a:gd name="connsiteY98" fmla="*/ 2041988 h 2326444"/>
              <a:gd name="connsiteX99" fmla="*/ 1036254 w 3368451"/>
              <a:gd name="connsiteY99" fmla="*/ 2052147 h 2326444"/>
              <a:gd name="connsiteX100" fmla="*/ 1056573 w 3368451"/>
              <a:gd name="connsiteY100" fmla="*/ 2072466 h 2326444"/>
              <a:gd name="connsiteX101" fmla="*/ 1127689 w 3368451"/>
              <a:gd name="connsiteY101" fmla="*/ 2113102 h 232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368451" h="2326444">
                <a:moveTo>
                  <a:pt x="1076892" y="2082625"/>
                </a:moveTo>
                <a:cubicBezTo>
                  <a:pt x="1087051" y="2089398"/>
                  <a:pt x="1096449" y="2097483"/>
                  <a:pt x="1107370" y="2102943"/>
                </a:cubicBezTo>
                <a:cubicBezTo>
                  <a:pt x="1283769" y="2191140"/>
                  <a:pt x="1114388" y="2103048"/>
                  <a:pt x="1208963" y="2143580"/>
                </a:cubicBezTo>
                <a:cubicBezTo>
                  <a:pt x="1222883" y="2149546"/>
                  <a:pt x="1234656" y="2161448"/>
                  <a:pt x="1249601" y="2163898"/>
                </a:cubicBezTo>
                <a:cubicBezTo>
                  <a:pt x="1441953" y="2195430"/>
                  <a:pt x="1635852" y="2216721"/>
                  <a:pt x="1828684" y="2245171"/>
                </a:cubicBezTo>
                <a:cubicBezTo>
                  <a:pt x="1842497" y="2247209"/>
                  <a:pt x="1855499" y="2253355"/>
                  <a:pt x="1869322" y="2255330"/>
                </a:cubicBezTo>
                <a:cubicBezTo>
                  <a:pt x="2211193" y="2304167"/>
                  <a:pt x="1804318" y="2237724"/>
                  <a:pt x="2031872" y="2275648"/>
                </a:cubicBezTo>
                <a:cubicBezTo>
                  <a:pt x="2087304" y="2294126"/>
                  <a:pt x="2046747" y="2282626"/>
                  <a:pt x="2133465" y="2295967"/>
                </a:cubicBezTo>
                <a:cubicBezTo>
                  <a:pt x="2174165" y="2302228"/>
                  <a:pt x="2236524" y="2314686"/>
                  <a:pt x="2275696" y="2316285"/>
                </a:cubicBezTo>
                <a:cubicBezTo>
                  <a:pt x="2414466" y="2321949"/>
                  <a:pt x="2553385" y="2323058"/>
                  <a:pt x="2692230" y="2326444"/>
                </a:cubicBezTo>
                <a:cubicBezTo>
                  <a:pt x="2719322" y="2323058"/>
                  <a:pt x="2747445" y="2324429"/>
                  <a:pt x="2773505" y="2316285"/>
                </a:cubicBezTo>
                <a:cubicBezTo>
                  <a:pt x="2802416" y="2307251"/>
                  <a:pt x="2826045" y="2285226"/>
                  <a:pt x="2854780" y="2275648"/>
                </a:cubicBezTo>
                <a:cubicBezTo>
                  <a:pt x="3007981" y="2224583"/>
                  <a:pt x="2819154" y="2293463"/>
                  <a:pt x="2976692" y="2214694"/>
                </a:cubicBezTo>
                <a:cubicBezTo>
                  <a:pt x="2990238" y="2207921"/>
                  <a:pt x="3005006" y="2203178"/>
                  <a:pt x="3017330" y="2194375"/>
                </a:cubicBezTo>
                <a:cubicBezTo>
                  <a:pt x="3029021" y="2186024"/>
                  <a:pt x="3036771" y="2173095"/>
                  <a:pt x="3047808" y="2163898"/>
                </a:cubicBezTo>
                <a:cubicBezTo>
                  <a:pt x="3093614" y="2125728"/>
                  <a:pt x="3089847" y="2156717"/>
                  <a:pt x="3139242" y="2082625"/>
                </a:cubicBezTo>
                <a:cubicBezTo>
                  <a:pt x="3152788" y="2062307"/>
                  <a:pt x="3167315" y="2042610"/>
                  <a:pt x="3179879" y="2021670"/>
                </a:cubicBezTo>
                <a:cubicBezTo>
                  <a:pt x="3187671" y="2008684"/>
                  <a:pt x="3190503" y="1992667"/>
                  <a:pt x="3200198" y="1981033"/>
                </a:cubicBezTo>
                <a:cubicBezTo>
                  <a:pt x="3208015" y="1971653"/>
                  <a:pt x="3220517" y="1967488"/>
                  <a:pt x="3230676" y="1960715"/>
                </a:cubicBezTo>
                <a:cubicBezTo>
                  <a:pt x="3246139" y="1934943"/>
                  <a:pt x="3269815" y="1898428"/>
                  <a:pt x="3281473" y="1869283"/>
                </a:cubicBezTo>
                <a:cubicBezTo>
                  <a:pt x="3317745" y="1778606"/>
                  <a:pt x="3283019" y="1836489"/>
                  <a:pt x="3322110" y="1777850"/>
                </a:cubicBezTo>
                <a:cubicBezTo>
                  <a:pt x="3325497" y="1764305"/>
                  <a:pt x="3329772" y="1750951"/>
                  <a:pt x="3332270" y="1737214"/>
                </a:cubicBezTo>
                <a:cubicBezTo>
                  <a:pt x="3368451" y="1538227"/>
                  <a:pt x="3331968" y="1378005"/>
                  <a:pt x="3322110" y="1147983"/>
                </a:cubicBezTo>
                <a:cubicBezTo>
                  <a:pt x="3319351" y="1083612"/>
                  <a:pt x="3317089" y="1019184"/>
                  <a:pt x="3311951" y="954959"/>
                </a:cubicBezTo>
                <a:cubicBezTo>
                  <a:pt x="3310308" y="934426"/>
                  <a:pt x="3304199" y="914462"/>
                  <a:pt x="3301792" y="894005"/>
                </a:cubicBezTo>
                <a:cubicBezTo>
                  <a:pt x="3297422" y="856857"/>
                  <a:pt x="3298525" y="819017"/>
                  <a:pt x="3291632" y="782254"/>
                </a:cubicBezTo>
                <a:cubicBezTo>
                  <a:pt x="3281085" y="726003"/>
                  <a:pt x="3271852" y="742693"/>
                  <a:pt x="3250995" y="700981"/>
                </a:cubicBezTo>
                <a:cubicBezTo>
                  <a:pt x="3246206" y="691403"/>
                  <a:pt x="3245054" y="680346"/>
                  <a:pt x="3240835" y="670503"/>
                </a:cubicBezTo>
                <a:cubicBezTo>
                  <a:pt x="3234869" y="656583"/>
                  <a:pt x="3226483" y="643787"/>
                  <a:pt x="3220517" y="629867"/>
                </a:cubicBezTo>
                <a:cubicBezTo>
                  <a:pt x="3210075" y="605504"/>
                  <a:pt x="3207565" y="584536"/>
                  <a:pt x="3200198" y="558753"/>
                </a:cubicBezTo>
                <a:cubicBezTo>
                  <a:pt x="3197256" y="548456"/>
                  <a:pt x="3194470" y="538024"/>
                  <a:pt x="3190039" y="528275"/>
                </a:cubicBezTo>
                <a:cubicBezTo>
                  <a:pt x="3177505" y="500701"/>
                  <a:pt x="3158979" y="475737"/>
                  <a:pt x="3149401" y="447002"/>
                </a:cubicBezTo>
                <a:cubicBezTo>
                  <a:pt x="3146015" y="436843"/>
                  <a:pt x="3144031" y="426103"/>
                  <a:pt x="3139242" y="416525"/>
                </a:cubicBezTo>
                <a:cubicBezTo>
                  <a:pt x="3131260" y="400562"/>
                  <a:pt x="3096117" y="356151"/>
                  <a:pt x="3088445" y="345411"/>
                </a:cubicBezTo>
                <a:cubicBezTo>
                  <a:pt x="3048617" y="289654"/>
                  <a:pt x="3059602" y="286093"/>
                  <a:pt x="2986851" y="213342"/>
                </a:cubicBezTo>
                <a:cubicBezTo>
                  <a:pt x="2973305" y="199796"/>
                  <a:pt x="2961173" y="184672"/>
                  <a:pt x="2946214" y="172705"/>
                </a:cubicBezTo>
                <a:cubicBezTo>
                  <a:pt x="2927145" y="157450"/>
                  <a:pt x="2902525" y="149336"/>
                  <a:pt x="2885258" y="132069"/>
                </a:cubicBezTo>
                <a:cubicBezTo>
                  <a:pt x="2878485" y="125296"/>
                  <a:pt x="2872212" y="117983"/>
                  <a:pt x="2864939" y="111750"/>
                </a:cubicBezTo>
                <a:cubicBezTo>
                  <a:pt x="2821545" y="74556"/>
                  <a:pt x="2790157" y="49573"/>
                  <a:pt x="2732867" y="30477"/>
                </a:cubicBezTo>
                <a:cubicBezTo>
                  <a:pt x="2722708" y="27091"/>
                  <a:pt x="2712778" y="22915"/>
                  <a:pt x="2702389" y="20318"/>
                </a:cubicBezTo>
                <a:cubicBezTo>
                  <a:pt x="2685637" y="16130"/>
                  <a:pt x="2668449" y="13905"/>
                  <a:pt x="2651593" y="10159"/>
                </a:cubicBezTo>
                <a:cubicBezTo>
                  <a:pt x="2637963" y="7130"/>
                  <a:pt x="2624501" y="3386"/>
                  <a:pt x="2610955" y="0"/>
                </a:cubicBezTo>
                <a:lnTo>
                  <a:pt x="1849003" y="10159"/>
                </a:lnTo>
                <a:cubicBezTo>
                  <a:pt x="1787876" y="11650"/>
                  <a:pt x="1781839" y="23634"/>
                  <a:pt x="1727091" y="30477"/>
                </a:cubicBezTo>
                <a:cubicBezTo>
                  <a:pt x="1689975" y="35116"/>
                  <a:pt x="1652589" y="37250"/>
                  <a:pt x="1615338" y="40636"/>
                </a:cubicBezTo>
                <a:cubicBezTo>
                  <a:pt x="1601792" y="44022"/>
                  <a:pt x="1588330" y="47766"/>
                  <a:pt x="1574700" y="50795"/>
                </a:cubicBezTo>
                <a:cubicBezTo>
                  <a:pt x="1557844" y="54541"/>
                  <a:pt x="1540729" y="57071"/>
                  <a:pt x="1523904" y="60954"/>
                </a:cubicBezTo>
                <a:cubicBezTo>
                  <a:pt x="1496694" y="67233"/>
                  <a:pt x="1469721" y="74500"/>
                  <a:pt x="1442629" y="81273"/>
                </a:cubicBezTo>
                <a:lnTo>
                  <a:pt x="1401991" y="91432"/>
                </a:lnTo>
                <a:cubicBezTo>
                  <a:pt x="1388445" y="98205"/>
                  <a:pt x="1375274" y="105784"/>
                  <a:pt x="1361354" y="111750"/>
                </a:cubicBezTo>
                <a:cubicBezTo>
                  <a:pt x="1351511" y="115968"/>
                  <a:pt x="1341208" y="119091"/>
                  <a:pt x="1330876" y="121909"/>
                </a:cubicBezTo>
                <a:cubicBezTo>
                  <a:pt x="1251311" y="143609"/>
                  <a:pt x="1261144" y="140304"/>
                  <a:pt x="1188645" y="152387"/>
                </a:cubicBezTo>
                <a:cubicBezTo>
                  <a:pt x="1151043" y="171187"/>
                  <a:pt x="1130990" y="183608"/>
                  <a:pt x="1087051" y="193023"/>
                </a:cubicBezTo>
                <a:cubicBezTo>
                  <a:pt x="1060355" y="198744"/>
                  <a:pt x="1032868" y="199796"/>
                  <a:pt x="1005776" y="203183"/>
                </a:cubicBezTo>
                <a:cubicBezTo>
                  <a:pt x="992230" y="209956"/>
                  <a:pt x="979059" y="217535"/>
                  <a:pt x="965139" y="223501"/>
                </a:cubicBezTo>
                <a:cubicBezTo>
                  <a:pt x="955296" y="227719"/>
                  <a:pt x="944110" y="228621"/>
                  <a:pt x="934661" y="233660"/>
                </a:cubicBezTo>
                <a:cubicBezTo>
                  <a:pt x="893150" y="255799"/>
                  <a:pt x="857984" y="291850"/>
                  <a:pt x="812748" y="304774"/>
                </a:cubicBezTo>
                <a:cubicBezTo>
                  <a:pt x="749301" y="322901"/>
                  <a:pt x="718481" y="326981"/>
                  <a:pt x="660358" y="365729"/>
                </a:cubicBezTo>
                <a:cubicBezTo>
                  <a:pt x="640039" y="379274"/>
                  <a:pt x="616669" y="389098"/>
                  <a:pt x="599402" y="406365"/>
                </a:cubicBezTo>
                <a:cubicBezTo>
                  <a:pt x="592629" y="413138"/>
                  <a:pt x="587053" y="421371"/>
                  <a:pt x="579083" y="426684"/>
                </a:cubicBezTo>
                <a:cubicBezTo>
                  <a:pt x="553976" y="443422"/>
                  <a:pt x="535059" y="448131"/>
                  <a:pt x="507968" y="457161"/>
                </a:cubicBezTo>
                <a:cubicBezTo>
                  <a:pt x="487649" y="470707"/>
                  <a:pt x="468853" y="486877"/>
                  <a:pt x="447011" y="497798"/>
                </a:cubicBezTo>
                <a:cubicBezTo>
                  <a:pt x="434522" y="504042"/>
                  <a:pt x="418863" y="501713"/>
                  <a:pt x="406374" y="507957"/>
                </a:cubicBezTo>
                <a:cubicBezTo>
                  <a:pt x="302755" y="559765"/>
                  <a:pt x="424890" y="523645"/>
                  <a:pt x="325099" y="548594"/>
                </a:cubicBezTo>
                <a:cubicBezTo>
                  <a:pt x="318326" y="558753"/>
                  <a:pt x="314050" y="571125"/>
                  <a:pt x="304780" y="579071"/>
                </a:cubicBezTo>
                <a:cubicBezTo>
                  <a:pt x="286922" y="594378"/>
                  <a:pt x="236422" y="618329"/>
                  <a:pt x="213346" y="629867"/>
                </a:cubicBezTo>
                <a:cubicBezTo>
                  <a:pt x="206573" y="640026"/>
                  <a:pt x="201661" y="651711"/>
                  <a:pt x="193027" y="660344"/>
                </a:cubicBezTo>
                <a:cubicBezTo>
                  <a:pt x="184393" y="668978"/>
                  <a:pt x="169322" y="670503"/>
                  <a:pt x="162549" y="680662"/>
                </a:cubicBezTo>
                <a:cubicBezTo>
                  <a:pt x="110067" y="759385"/>
                  <a:pt x="198429" y="690607"/>
                  <a:pt x="121912" y="741617"/>
                </a:cubicBezTo>
                <a:cubicBezTo>
                  <a:pt x="115139" y="751776"/>
                  <a:pt x="107651" y="761494"/>
                  <a:pt x="101593" y="772095"/>
                </a:cubicBezTo>
                <a:cubicBezTo>
                  <a:pt x="94079" y="785244"/>
                  <a:pt x="89301" y="799889"/>
                  <a:pt x="81274" y="812731"/>
                </a:cubicBezTo>
                <a:cubicBezTo>
                  <a:pt x="72300" y="827089"/>
                  <a:pt x="59019" y="838567"/>
                  <a:pt x="50796" y="853368"/>
                </a:cubicBezTo>
                <a:cubicBezTo>
                  <a:pt x="41940" y="869309"/>
                  <a:pt x="36245" y="886864"/>
                  <a:pt x="30478" y="904164"/>
                </a:cubicBezTo>
                <a:cubicBezTo>
                  <a:pt x="11680" y="960559"/>
                  <a:pt x="10606" y="973041"/>
                  <a:pt x="0" y="1026073"/>
                </a:cubicBezTo>
                <a:cubicBezTo>
                  <a:pt x="6773" y="1093801"/>
                  <a:pt x="11514" y="1161762"/>
                  <a:pt x="20318" y="1229256"/>
                </a:cubicBezTo>
                <a:cubicBezTo>
                  <a:pt x="24859" y="1264068"/>
                  <a:pt x="54961" y="1293767"/>
                  <a:pt x="71115" y="1320689"/>
                </a:cubicBezTo>
                <a:cubicBezTo>
                  <a:pt x="134545" y="1426403"/>
                  <a:pt x="59547" y="1307713"/>
                  <a:pt x="101593" y="1391803"/>
                </a:cubicBezTo>
                <a:cubicBezTo>
                  <a:pt x="107053" y="1402724"/>
                  <a:pt x="116451" y="1411359"/>
                  <a:pt x="121912" y="1422280"/>
                </a:cubicBezTo>
                <a:cubicBezTo>
                  <a:pt x="130068" y="1438591"/>
                  <a:pt x="132566" y="1457612"/>
                  <a:pt x="142231" y="1473076"/>
                </a:cubicBezTo>
                <a:cubicBezTo>
                  <a:pt x="149846" y="1485259"/>
                  <a:pt x="164089" y="1492059"/>
                  <a:pt x="172709" y="1503553"/>
                </a:cubicBezTo>
                <a:cubicBezTo>
                  <a:pt x="273726" y="1638240"/>
                  <a:pt x="152501" y="1492520"/>
                  <a:pt x="223506" y="1584826"/>
                </a:cubicBezTo>
                <a:cubicBezTo>
                  <a:pt x="249948" y="1619200"/>
                  <a:pt x="263638" y="1672705"/>
                  <a:pt x="304780" y="1686418"/>
                </a:cubicBezTo>
                <a:lnTo>
                  <a:pt x="335258" y="1696577"/>
                </a:lnTo>
                <a:cubicBezTo>
                  <a:pt x="345418" y="1706736"/>
                  <a:pt x="354396" y="1718234"/>
                  <a:pt x="365737" y="1727055"/>
                </a:cubicBezTo>
                <a:cubicBezTo>
                  <a:pt x="385013" y="1742047"/>
                  <a:pt x="409426" y="1750424"/>
                  <a:pt x="426693" y="1767691"/>
                </a:cubicBezTo>
                <a:cubicBezTo>
                  <a:pt x="436852" y="1777850"/>
                  <a:pt x="447973" y="1787132"/>
                  <a:pt x="457171" y="1798169"/>
                </a:cubicBezTo>
                <a:cubicBezTo>
                  <a:pt x="464988" y="1807549"/>
                  <a:pt x="468110" y="1820830"/>
                  <a:pt x="477490" y="1828646"/>
                </a:cubicBezTo>
                <a:cubicBezTo>
                  <a:pt x="489124" y="1838341"/>
                  <a:pt x="504581" y="1842191"/>
                  <a:pt x="518127" y="1848964"/>
                </a:cubicBezTo>
                <a:cubicBezTo>
                  <a:pt x="559527" y="1890364"/>
                  <a:pt x="513480" y="1848600"/>
                  <a:pt x="579083" y="1889601"/>
                </a:cubicBezTo>
                <a:cubicBezTo>
                  <a:pt x="593442" y="1898575"/>
                  <a:pt x="605020" y="1911678"/>
                  <a:pt x="619721" y="1920078"/>
                </a:cubicBezTo>
                <a:cubicBezTo>
                  <a:pt x="629019" y="1925391"/>
                  <a:pt x="640356" y="1926019"/>
                  <a:pt x="650199" y="1930237"/>
                </a:cubicBezTo>
                <a:cubicBezTo>
                  <a:pt x="664119" y="1936203"/>
                  <a:pt x="676656" y="1945238"/>
                  <a:pt x="690836" y="1950556"/>
                </a:cubicBezTo>
                <a:cubicBezTo>
                  <a:pt x="703910" y="1955459"/>
                  <a:pt x="718100" y="1956703"/>
                  <a:pt x="731474" y="1960715"/>
                </a:cubicBezTo>
                <a:cubicBezTo>
                  <a:pt x="751988" y="1966869"/>
                  <a:pt x="771652" y="1975839"/>
                  <a:pt x="792430" y="1981033"/>
                </a:cubicBezTo>
                <a:cubicBezTo>
                  <a:pt x="805976" y="1984419"/>
                  <a:pt x="819437" y="1988163"/>
                  <a:pt x="833067" y="1991192"/>
                </a:cubicBezTo>
                <a:cubicBezTo>
                  <a:pt x="849923" y="1994938"/>
                  <a:pt x="867205" y="1996808"/>
                  <a:pt x="883864" y="2001351"/>
                </a:cubicBezTo>
                <a:cubicBezTo>
                  <a:pt x="904527" y="2006986"/>
                  <a:pt x="924501" y="2014897"/>
                  <a:pt x="944820" y="2021670"/>
                </a:cubicBezTo>
                <a:lnTo>
                  <a:pt x="975298" y="2031829"/>
                </a:lnTo>
                <a:lnTo>
                  <a:pt x="1005776" y="2041988"/>
                </a:lnTo>
                <a:lnTo>
                  <a:pt x="1036254" y="2052147"/>
                </a:lnTo>
                <a:cubicBezTo>
                  <a:pt x="1043027" y="2058920"/>
                  <a:pt x="1048779" y="2066899"/>
                  <a:pt x="1056573" y="2072466"/>
                </a:cubicBezTo>
                <a:cubicBezTo>
                  <a:pt x="1083308" y="2091562"/>
                  <a:pt x="1101426" y="2099971"/>
                  <a:pt x="1127689" y="2113102"/>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37" name="Freeform 36"/>
          <p:cNvSpPr/>
          <p:nvPr/>
        </p:nvSpPr>
        <p:spPr>
          <a:xfrm>
            <a:off x="7488" y="2091787"/>
            <a:ext cx="3785665" cy="3239646"/>
          </a:xfrm>
          <a:custGeom>
            <a:avLst/>
            <a:gdLst>
              <a:gd name="connsiteX0" fmla="*/ 966773 w 3785665"/>
              <a:gd name="connsiteY0" fmla="*/ 120788 h 3239646"/>
              <a:gd name="connsiteX1" fmla="*/ 1088685 w 3785665"/>
              <a:gd name="connsiteY1" fmla="*/ 141106 h 3239646"/>
              <a:gd name="connsiteX2" fmla="*/ 1119163 w 3785665"/>
              <a:gd name="connsiteY2" fmla="*/ 151265 h 3239646"/>
              <a:gd name="connsiteX3" fmla="*/ 1230916 w 3785665"/>
              <a:gd name="connsiteY3" fmla="*/ 161424 h 3239646"/>
              <a:gd name="connsiteX4" fmla="*/ 1271554 w 3785665"/>
              <a:gd name="connsiteY4" fmla="*/ 171583 h 3239646"/>
              <a:gd name="connsiteX5" fmla="*/ 1342669 w 3785665"/>
              <a:gd name="connsiteY5" fmla="*/ 181742 h 3239646"/>
              <a:gd name="connsiteX6" fmla="*/ 1393466 w 3785665"/>
              <a:gd name="connsiteY6" fmla="*/ 202061 h 3239646"/>
              <a:gd name="connsiteX7" fmla="*/ 1464582 w 3785665"/>
              <a:gd name="connsiteY7" fmla="*/ 212220 h 3239646"/>
              <a:gd name="connsiteX8" fmla="*/ 1556016 w 3785665"/>
              <a:gd name="connsiteY8" fmla="*/ 232538 h 3239646"/>
              <a:gd name="connsiteX9" fmla="*/ 1606813 w 3785665"/>
              <a:gd name="connsiteY9" fmla="*/ 242697 h 3239646"/>
              <a:gd name="connsiteX10" fmla="*/ 1698247 w 3785665"/>
              <a:gd name="connsiteY10" fmla="*/ 273175 h 3239646"/>
              <a:gd name="connsiteX11" fmla="*/ 1799840 w 3785665"/>
              <a:gd name="connsiteY11" fmla="*/ 293493 h 3239646"/>
              <a:gd name="connsiteX12" fmla="*/ 1921753 w 3785665"/>
              <a:gd name="connsiteY12" fmla="*/ 334130 h 3239646"/>
              <a:gd name="connsiteX13" fmla="*/ 1982709 w 3785665"/>
              <a:gd name="connsiteY13" fmla="*/ 354448 h 3239646"/>
              <a:gd name="connsiteX14" fmla="*/ 2063984 w 3785665"/>
              <a:gd name="connsiteY14" fmla="*/ 374766 h 3239646"/>
              <a:gd name="connsiteX15" fmla="*/ 2104621 w 3785665"/>
              <a:gd name="connsiteY15" fmla="*/ 384925 h 3239646"/>
              <a:gd name="connsiteX16" fmla="*/ 2206215 w 3785665"/>
              <a:gd name="connsiteY16" fmla="*/ 425562 h 3239646"/>
              <a:gd name="connsiteX17" fmla="*/ 2287490 w 3785665"/>
              <a:gd name="connsiteY17" fmla="*/ 466199 h 3239646"/>
              <a:gd name="connsiteX18" fmla="*/ 2328127 w 3785665"/>
              <a:gd name="connsiteY18" fmla="*/ 486517 h 3239646"/>
              <a:gd name="connsiteX19" fmla="*/ 2368765 w 3785665"/>
              <a:gd name="connsiteY19" fmla="*/ 506835 h 3239646"/>
              <a:gd name="connsiteX20" fmla="*/ 2399243 w 3785665"/>
              <a:gd name="connsiteY20" fmla="*/ 527153 h 3239646"/>
              <a:gd name="connsiteX21" fmla="*/ 2541474 w 3785665"/>
              <a:gd name="connsiteY21" fmla="*/ 588108 h 3239646"/>
              <a:gd name="connsiteX22" fmla="*/ 2653227 w 3785665"/>
              <a:gd name="connsiteY22" fmla="*/ 669381 h 3239646"/>
              <a:gd name="connsiteX23" fmla="*/ 2673545 w 3785665"/>
              <a:gd name="connsiteY23" fmla="*/ 699859 h 3239646"/>
              <a:gd name="connsiteX24" fmla="*/ 2775139 w 3785665"/>
              <a:gd name="connsiteY24" fmla="*/ 760814 h 3239646"/>
              <a:gd name="connsiteX25" fmla="*/ 2825936 w 3785665"/>
              <a:gd name="connsiteY25" fmla="*/ 791291 h 3239646"/>
              <a:gd name="connsiteX26" fmla="*/ 2846255 w 3785665"/>
              <a:gd name="connsiteY26" fmla="*/ 811610 h 3239646"/>
              <a:gd name="connsiteX27" fmla="*/ 2958007 w 3785665"/>
              <a:gd name="connsiteY27" fmla="*/ 862405 h 3239646"/>
              <a:gd name="connsiteX28" fmla="*/ 2978326 w 3785665"/>
              <a:gd name="connsiteY28" fmla="*/ 882724 h 3239646"/>
              <a:gd name="connsiteX29" fmla="*/ 3008804 w 3785665"/>
              <a:gd name="connsiteY29" fmla="*/ 892883 h 3239646"/>
              <a:gd name="connsiteX30" fmla="*/ 3059601 w 3785665"/>
              <a:gd name="connsiteY30" fmla="*/ 923360 h 3239646"/>
              <a:gd name="connsiteX31" fmla="*/ 3140876 w 3785665"/>
              <a:gd name="connsiteY31" fmla="*/ 984315 h 3239646"/>
              <a:gd name="connsiteX32" fmla="*/ 3181513 w 3785665"/>
              <a:gd name="connsiteY32" fmla="*/ 1014792 h 3239646"/>
              <a:gd name="connsiteX33" fmla="*/ 3222151 w 3785665"/>
              <a:gd name="connsiteY33" fmla="*/ 1035111 h 3239646"/>
              <a:gd name="connsiteX34" fmla="*/ 3293266 w 3785665"/>
              <a:gd name="connsiteY34" fmla="*/ 1085906 h 3239646"/>
              <a:gd name="connsiteX35" fmla="*/ 3313585 w 3785665"/>
              <a:gd name="connsiteY35" fmla="*/ 1106225 h 3239646"/>
              <a:gd name="connsiteX36" fmla="*/ 3384701 w 3785665"/>
              <a:gd name="connsiteY36" fmla="*/ 1146861 h 3239646"/>
              <a:gd name="connsiteX37" fmla="*/ 3415179 w 3785665"/>
              <a:gd name="connsiteY37" fmla="*/ 1177339 h 3239646"/>
              <a:gd name="connsiteX38" fmla="*/ 3445657 w 3785665"/>
              <a:gd name="connsiteY38" fmla="*/ 1197657 h 3239646"/>
              <a:gd name="connsiteX39" fmla="*/ 3506613 w 3785665"/>
              <a:gd name="connsiteY39" fmla="*/ 1258612 h 3239646"/>
              <a:gd name="connsiteX40" fmla="*/ 3537091 w 3785665"/>
              <a:gd name="connsiteY40" fmla="*/ 1289089 h 3239646"/>
              <a:gd name="connsiteX41" fmla="*/ 3557410 w 3785665"/>
              <a:gd name="connsiteY41" fmla="*/ 1309408 h 3239646"/>
              <a:gd name="connsiteX42" fmla="*/ 3587888 w 3785665"/>
              <a:gd name="connsiteY42" fmla="*/ 1329726 h 3239646"/>
              <a:gd name="connsiteX43" fmla="*/ 3608207 w 3785665"/>
              <a:gd name="connsiteY43" fmla="*/ 1370363 h 3239646"/>
              <a:gd name="connsiteX44" fmla="*/ 3628525 w 3785665"/>
              <a:gd name="connsiteY44" fmla="*/ 1400840 h 3239646"/>
              <a:gd name="connsiteX45" fmla="*/ 3659003 w 3785665"/>
              <a:gd name="connsiteY45" fmla="*/ 1471954 h 3239646"/>
              <a:gd name="connsiteX46" fmla="*/ 3699641 w 3785665"/>
              <a:gd name="connsiteY46" fmla="*/ 1522750 h 3239646"/>
              <a:gd name="connsiteX47" fmla="*/ 3719959 w 3785665"/>
              <a:gd name="connsiteY47" fmla="*/ 1553227 h 3239646"/>
              <a:gd name="connsiteX48" fmla="*/ 3730119 w 3785665"/>
              <a:gd name="connsiteY48" fmla="*/ 1583705 h 3239646"/>
              <a:gd name="connsiteX49" fmla="*/ 3780916 w 3785665"/>
              <a:gd name="connsiteY49" fmla="*/ 1664978 h 3239646"/>
              <a:gd name="connsiteX50" fmla="*/ 3750438 w 3785665"/>
              <a:gd name="connsiteY50" fmla="*/ 1776728 h 3239646"/>
              <a:gd name="connsiteX51" fmla="*/ 3719959 w 3785665"/>
              <a:gd name="connsiteY51" fmla="*/ 1797047 h 3239646"/>
              <a:gd name="connsiteX52" fmla="*/ 3669163 w 3785665"/>
              <a:gd name="connsiteY52" fmla="*/ 1858002 h 3239646"/>
              <a:gd name="connsiteX53" fmla="*/ 3628525 w 3785665"/>
              <a:gd name="connsiteY53" fmla="*/ 1888479 h 3239646"/>
              <a:gd name="connsiteX54" fmla="*/ 3577728 w 3785665"/>
              <a:gd name="connsiteY54" fmla="*/ 1939275 h 3239646"/>
              <a:gd name="connsiteX55" fmla="*/ 3547250 w 3785665"/>
              <a:gd name="connsiteY55" fmla="*/ 1969752 h 3239646"/>
              <a:gd name="connsiteX56" fmla="*/ 3506613 w 3785665"/>
              <a:gd name="connsiteY56" fmla="*/ 2020548 h 3239646"/>
              <a:gd name="connsiteX57" fmla="*/ 3486294 w 3785665"/>
              <a:gd name="connsiteY57" fmla="*/ 2061185 h 3239646"/>
              <a:gd name="connsiteX58" fmla="*/ 3405019 w 3785665"/>
              <a:gd name="connsiteY58" fmla="*/ 2122139 h 3239646"/>
              <a:gd name="connsiteX59" fmla="*/ 3344063 w 3785665"/>
              <a:gd name="connsiteY59" fmla="*/ 2172935 h 3239646"/>
              <a:gd name="connsiteX60" fmla="*/ 3293266 w 3785665"/>
              <a:gd name="connsiteY60" fmla="*/ 2244049 h 3239646"/>
              <a:gd name="connsiteX61" fmla="*/ 3201832 w 3785665"/>
              <a:gd name="connsiteY61" fmla="*/ 2315163 h 3239646"/>
              <a:gd name="connsiteX62" fmla="*/ 3110398 w 3785665"/>
              <a:gd name="connsiteY62" fmla="*/ 2447232 h 3239646"/>
              <a:gd name="connsiteX63" fmla="*/ 3079920 w 3785665"/>
              <a:gd name="connsiteY63" fmla="*/ 2477710 h 3239646"/>
              <a:gd name="connsiteX64" fmla="*/ 3049442 w 3785665"/>
              <a:gd name="connsiteY64" fmla="*/ 2538664 h 3239646"/>
              <a:gd name="connsiteX65" fmla="*/ 2937689 w 3785665"/>
              <a:gd name="connsiteY65" fmla="*/ 2640256 h 3239646"/>
              <a:gd name="connsiteX66" fmla="*/ 2846255 w 3785665"/>
              <a:gd name="connsiteY66" fmla="*/ 2701211 h 3239646"/>
              <a:gd name="connsiteX67" fmla="*/ 2825936 w 3785665"/>
              <a:gd name="connsiteY67" fmla="*/ 2731688 h 3239646"/>
              <a:gd name="connsiteX68" fmla="*/ 2724342 w 3785665"/>
              <a:gd name="connsiteY68" fmla="*/ 2792643 h 3239646"/>
              <a:gd name="connsiteX69" fmla="*/ 2673545 w 3785665"/>
              <a:gd name="connsiteY69" fmla="*/ 2823121 h 3239646"/>
              <a:gd name="connsiteX70" fmla="*/ 2612589 w 3785665"/>
              <a:gd name="connsiteY70" fmla="*/ 2873916 h 3239646"/>
              <a:gd name="connsiteX71" fmla="*/ 2571952 w 3785665"/>
              <a:gd name="connsiteY71" fmla="*/ 2894235 h 3239646"/>
              <a:gd name="connsiteX72" fmla="*/ 2541474 w 3785665"/>
              <a:gd name="connsiteY72" fmla="*/ 2924712 h 3239646"/>
              <a:gd name="connsiteX73" fmla="*/ 2470358 w 3785665"/>
              <a:gd name="connsiteY73" fmla="*/ 2955189 h 3239646"/>
              <a:gd name="connsiteX74" fmla="*/ 2419561 w 3785665"/>
              <a:gd name="connsiteY74" fmla="*/ 2985667 h 3239646"/>
              <a:gd name="connsiteX75" fmla="*/ 2358605 w 3785665"/>
              <a:gd name="connsiteY75" fmla="*/ 3016144 h 3239646"/>
              <a:gd name="connsiteX76" fmla="*/ 2328127 w 3785665"/>
              <a:gd name="connsiteY76" fmla="*/ 3046622 h 3239646"/>
              <a:gd name="connsiteX77" fmla="*/ 2165577 w 3785665"/>
              <a:gd name="connsiteY77" fmla="*/ 3117736 h 3239646"/>
              <a:gd name="connsiteX78" fmla="*/ 2104621 w 3785665"/>
              <a:gd name="connsiteY78" fmla="*/ 3148213 h 3239646"/>
              <a:gd name="connsiteX79" fmla="*/ 2033506 w 3785665"/>
              <a:gd name="connsiteY79" fmla="*/ 3168532 h 3239646"/>
              <a:gd name="connsiteX80" fmla="*/ 1911593 w 3785665"/>
              <a:gd name="connsiteY80" fmla="*/ 3199009 h 3239646"/>
              <a:gd name="connsiteX81" fmla="*/ 1870956 w 3785665"/>
              <a:gd name="connsiteY81" fmla="*/ 3209168 h 3239646"/>
              <a:gd name="connsiteX82" fmla="*/ 1820159 w 3785665"/>
              <a:gd name="connsiteY82" fmla="*/ 3219327 h 3239646"/>
              <a:gd name="connsiteX83" fmla="*/ 1779522 w 3785665"/>
              <a:gd name="connsiteY83" fmla="*/ 3229486 h 3239646"/>
              <a:gd name="connsiteX84" fmla="*/ 1667769 w 3785665"/>
              <a:gd name="connsiteY84" fmla="*/ 3239646 h 3239646"/>
              <a:gd name="connsiteX85" fmla="*/ 1037888 w 3785665"/>
              <a:gd name="connsiteY85" fmla="*/ 3229486 h 3239646"/>
              <a:gd name="connsiteX86" fmla="*/ 936295 w 3785665"/>
              <a:gd name="connsiteY86" fmla="*/ 3199009 h 3239646"/>
              <a:gd name="connsiteX87" fmla="*/ 834701 w 3785665"/>
              <a:gd name="connsiteY87" fmla="*/ 3168532 h 3239646"/>
              <a:gd name="connsiteX88" fmla="*/ 733108 w 3785665"/>
              <a:gd name="connsiteY88" fmla="*/ 3066940 h 3239646"/>
              <a:gd name="connsiteX89" fmla="*/ 682311 w 3785665"/>
              <a:gd name="connsiteY89" fmla="*/ 3016144 h 3239646"/>
              <a:gd name="connsiteX90" fmla="*/ 621355 w 3785665"/>
              <a:gd name="connsiteY90" fmla="*/ 2975508 h 3239646"/>
              <a:gd name="connsiteX91" fmla="*/ 560399 w 3785665"/>
              <a:gd name="connsiteY91" fmla="*/ 2914553 h 3239646"/>
              <a:gd name="connsiteX92" fmla="*/ 489283 w 3785665"/>
              <a:gd name="connsiteY92" fmla="*/ 2863757 h 3239646"/>
              <a:gd name="connsiteX93" fmla="*/ 458805 w 3785665"/>
              <a:gd name="connsiteY93" fmla="*/ 2853598 h 3239646"/>
              <a:gd name="connsiteX94" fmla="*/ 306415 w 3785665"/>
              <a:gd name="connsiteY94" fmla="*/ 2691052 h 3239646"/>
              <a:gd name="connsiteX95" fmla="*/ 265777 w 3785665"/>
              <a:gd name="connsiteY95" fmla="*/ 2650415 h 3239646"/>
              <a:gd name="connsiteX96" fmla="*/ 255618 w 3785665"/>
              <a:gd name="connsiteY96" fmla="*/ 2619938 h 3239646"/>
              <a:gd name="connsiteX97" fmla="*/ 235299 w 3785665"/>
              <a:gd name="connsiteY97" fmla="*/ 2579301 h 3239646"/>
              <a:gd name="connsiteX98" fmla="*/ 225140 w 3785665"/>
              <a:gd name="connsiteY98" fmla="*/ 2528505 h 3239646"/>
              <a:gd name="connsiteX99" fmla="*/ 184502 w 3785665"/>
              <a:gd name="connsiteY99" fmla="*/ 2437073 h 3239646"/>
              <a:gd name="connsiteX100" fmla="*/ 154024 w 3785665"/>
              <a:gd name="connsiteY100" fmla="*/ 2376118 h 3239646"/>
              <a:gd name="connsiteX101" fmla="*/ 133705 w 3785665"/>
              <a:gd name="connsiteY101" fmla="*/ 2315163 h 3239646"/>
              <a:gd name="connsiteX102" fmla="*/ 103227 w 3785665"/>
              <a:gd name="connsiteY102" fmla="*/ 2233890 h 3239646"/>
              <a:gd name="connsiteX103" fmla="*/ 82909 w 3785665"/>
              <a:gd name="connsiteY103" fmla="*/ 2142458 h 3239646"/>
              <a:gd name="connsiteX104" fmla="*/ 32112 w 3785665"/>
              <a:gd name="connsiteY104" fmla="*/ 2020548 h 3239646"/>
              <a:gd name="connsiteX105" fmla="*/ 21952 w 3785665"/>
              <a:gd name="connsiteY105" fmla="*/ 1990071 h 3239646"/>
              <a:gd name="connsiteX106" fmla="*/ 1634 w 3785665"/>
              <a:gd name="connsiteY106" fmla="*/ 1817365 h 3239646"/>
              <a:gd name="connsiteX107" fmla="*/ 32112 w 3785665"/>
              <a:gd name="connsiteY107" fmla="*/ 1319567 h 3239646"/>
              <a:gd name="connsiteX108" fmla="*/ 42271 w 3785665"/>
              <a:gd name="connsiteY108" fmla="*/ 1136702 h 3239646"/>
              <a:gd name="connsiteX109" fmla="*/ 82909 w 3785665"/>
              <a:gd name="connsiteY109" fmla="*/ 994474 h 3239646"/>
              <a:gd name="connsiteX110" fmla="*/ 103227 w 3785665"/>
              <a:gd name="connsiteY110" fmla="*/ 923360 h 3239646"/>
              <a:gd name="connsiteX111" fmla="*/ 164183 w 3785665"/>
              <a:gd name="connsiteY111" fmla="*/ 730336 h 3239646"/>
              <a:gd name="connsiteX112" fmla="*/ 184502 w 3785665"/>
              <a:gd name="connsiteY112" fmla="*/ 638904 h 3239646"/>
              <a:gd name="connsiteX113" fmla="*/ 204821 w 3785665"/>
              <a:gd name="connsiteY113" fmla="*/ 405244 h 3239646"/>
              <a:gd name="connsiteX114" fmla="*/ 214980 w 3785665"/>
              <a:gd name="connsiteY114" fmla="*/ 344289 h 3239646"/>
              <a:gd name="connsiteX115" fmla="*/ 235299 w 3785665"/>
              <a:gd name="connsiteY115" fmla="*/ 293493 h 3239646"/>
              <a:gd name="connsiteX116" fmla="*/ 245458 w 3785665"/>
              <a:gd name="connsiteY116" fmla="*/ 252856 h 3239646"/>
              <a:gd name="connsiteX117" fmla="*/ 286096 w 3785665"/>
              <a:gd name="connsiteY117" fmla="*/ 171583 h 3239646"/>
              <a:gd name="connsiteX118" fmla="*/ 296255 w 3785665"/>
              <a:gd name="connsiteY118" fmla="*/ 141106 h 3239646"/>
              <a:gd name="connsiteX119" fmla="*/ 418167 w 3785665"/>
              <a:gd name="connsiteY119" fmla="*/ 90310 h 3239646"/>
              <a:gd name="connsiteX120" fmla="*/ 458805 w 3785665"/>
              <a:gd name="connsiteY120" fmla="*/ 80151 h 3239646"/>
              <a:gd name="connsiteX121" fmla="*/ 509602 w 3785665"/>
              <a:gd name="connsiteY121" fmla="*/ 69992 h 3239646"/>
              <a:gd name="connsiteX122" fmla="*/ 540080 w 3785665"/>
              <a:gd name="connsiteY122" fmla="*/ 59833 h 3239646"/>
              <a:gd name="connsiteX123" fmla="*/ 733108 w 3785665"/>
              <a:gd name="connsiteY123" fmla="*/ 39514 h 3239646"/>
              <a:gd name="connsiteX124" fmla="*/ 976932 w 3785665"/>
              <a:gd name="connsiteY124" fmla="*/ 80151 h 3239646"/>
              <a:gd name="connsiteX125" fmla="*/ 997251 w 3785665"/>
              <a:gd name="connsiteY125" fmla="*/ 110628 h 3239646"/>
              <a:gd name="connsiteX126" fmla="*/ 1017570 w 3785665"/>
              <a:gd name="connsiteY126" fmla="*/ 141106 h 3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785665" h="3239646">
                <a:moveTo>
                  <a:pt x="966773" y="120788"/>
                </a:moveTo>
                <a:cubicBezTo>
                  <a:pt x="1038225" y="144605"/>
                  <a:pt x="952582" y="118423"/>
                  <a:pt x="1088685" y="141106"/>
                </a:cubicBezTo>
                <a:cubicBezTo>
                  <a:pt x="1099248" y="142866"/>
                  <a:pt x="1108562" y="149751"/>
                  <a:pt x="1119163" y="151265"/>
                </a:cubicBezTo>
                <a:cubicBezTo>
                  <a:pt x="1156192" y="156555"/>
                  <a:pt x="1193665" y="158038"/>
                  <a:pt x="1230916" y="161424"/>
                </a:cubicBezTo>
                <a:cubicBezTo>
                  <a:pt x="1244462" y="164810"/>
                  <a:pt x="1257816" y="169085"/>
                  <a:pt x="1271554" y="171583"/>
                </a:cubicBezTo>
                <a:cubicBezTo>
                  <a:pt x="1295113" y="175866"/>
                  <a:pt x="1319438" y="175934"/>
                  <a:pt x="1342669" y="181742"/>
                </a:cubicBezTo>
                <a:cubicBezTo>
                  <a:pt x="1360361" y="186165"/>
                  <a:pt x="1375774" y="197638"/>
                  <a:pt x="1393466" y="202061"/>
                </a:cubicBezTo>
                <a:cubicBezTo>
                  <a:pt x="1416697" y="207869"/>
                  <a:pt x="1441046" y="207807"/>
                  <a:pt x="1464582" y="212220"/>
                </a:cubicBezTo>
                <a:cubicBezTo>
                  <a:pt x="1495269" y="217974"/>
                  <a:pt x="1525488" y="225996"/>
                  <a:pt x="1556016" y="232538"/>
                </a:cubicBezTo>
                <a:cubicBezTo>
                  <a:pt x="1572900" y="236156"/>
                  <a:pt x="1589957" y="238951"/>
                  <a:pt x="1606813" y="242697"/>
                </a:cubicBezTo>
                <a:cubicBezTo>
                  <a:pt x="1679850" y="258927"/>
                  <a:pt x="1615276" y="245518"/>
                  <a:pt x="1698247" y="273175"/>
                </a:cubicBezTo>
                <a:cubicBezTo>
                  <a:pt x="1728556" y="283278"/>
                  <a:pt x="1769830" y="288492"/>
                  <a:pt x="1799840" y="293493"/>
                </a:cubicBezTo>
                <a:cubicBezTo>
                  <a:pt x="1891476" y="339309"/>
                  <a:pt x="1777806" y="286149"/>
                  <a:pt x="1921753" y="334130"/>
                </a:cubicBezTo>
                <a:cubicBezTo>
                  <a:pt x="1942072" y="340903"/>
                  <a:pt x="1962115" y="348564"/>
                  <a:pt x="1982709" y="354448"/>
                </a:cubicBezTo>
                <a:cubicBezTo>
                  <a:pt x="2009560" y="362119"/>
                  <a:pt x="2036892" y="367993"/>
                  <a:pt x="2063984" y="374766"/>
                </a:cubicBezTo>
                <a:lnTo>
                  <a:pt x="2104621" y="384925"/>
                </a:lnTo>
                <a:cubicBezTo>
                  <a:pt x="2235427" y="450328"/>
                  <a:pt x="2030468" y="350243"/>
                  <a:pt x="2206215" y="425562"/>
                </a:cubicBezTo>
                <a:cubicBezTo>
                  <a:pt x="2234055" y="437493"/>
                  <a:pt x="2260398" y="452653"/>
                  <a:pt x="2287490" y="466199"/>
                </a:cubicBezTo>
                <a:lnTo>
                  <a:pt x="2328127" y="486517"/>
                </a:lnTo>
                <a:cubicBezTo>
                  <a:pt x="2341673" y="493290"/>
                  <a:pt x="2356164" y="498434"/>
                  <a:pt x="2368765" y="506835"/>
                </a:cubicBezTo>
                <a:cubicBezTo>
                  <a:pt x="2378924" y="513608"/>
                  <a:pt x="2388085" y="522194"/>
                  <a:pt x="2399243" y="527153"/>
                </a:cubicBezTo>
                <a:cubicBezTo>
                  <a:pt x="2457038" y="552839"/>
                  <a:pt x="2486150" y="543849"/>
                  <a:pt x="2541474" y="588108"/>
                </a:cubicBezTo>
                <a:cubicBezTo>
                  <a:pt x="2611340" y="644000"/>
                  <a:pt x="2574229" y="616717"/>
                  <a:pt x="2653227" y="669381"/>
                </a:cubicBezTo>
                <a:cubicBezTo>
                  <a:pt x="2660000" y="679540"/>
                  <a:pt x="2664356" y="691819"/>
                  <a:pt x="2673545" y="699859"/>
                </a:cubicBezTo>
                <a:cubicBezTo>
                  <a:pt x="2716641" y="737567"/>
                  <a:pt x="2731552" y="736599"/>
                  <a:pt x="2775139" y="760814"/>
                </a:cubicBezTo>
                <a:cubicBezTo>
                  <a:pt x="2792400" y="770403"/>
                  <a:pt x="2809868" y="779814"/>
                  <a:pt x="2825936" y="791291"/>
                </a:cubicBezTo>
                <a:cubicBezTo>
                  <a:pt x="2833730" y="796858"/>
                  <a:pt x="2838132" y="806533"/>
                  <a:pt x="2846255" y="811610"/>
                </a:cubicBezTo>
                <a:cubicBezTo>
                  <a:pt x="2880593" y="833071"/>
                  <a:pt x="2920581" y="847435"/>
                  <a:pt x="2958007" y="862405"/>
                </a:cubicBezTo>
                <a:cubicBezTo>
                  <a:pt x="2964780" y="869178"/>
                  <a:pt x="2970113" y="877796"/>
                  <a:pt x="2978326" y="882724"/>
                </a:cubicBezTo>
                <a:cubicBezTo>
                  <a:pt x="2987509" y="888234"/>
                  <a:pt x="2999226" y="888094"/>
                  <a:pt x="3008804" y="892883"/>
                </a:cubicBezTo>
                <a:cubicBezTo>
                  <a:pt x="3026466" y="901713"/>
                  <a:pt x="3043366" y="912121"/>
                  <a:pt x="3059601" y="923360"/>
                </a:cubicBezTo>
                <a:cubicBezTo>
                  <a:pt x="3087444" y="942636"/>
                  <a:pt x="3113784" y="963997"/>
                  <a:pt x="3140876" y="984315"/>
                </a:cubicBezTo>
                <a:cubicBezTo>
                  <a:pt x="3154422" y="994474"/>
                  <a:pt x="3166369" y="1007220"/>
                  <a:pt x="3181513" y="1014792"/>
                </a:cubicBezTo>
                <a:cubicBezTo>
                  <a:pt x="3195059" y="1021565"/>
                  <a:pt x="3209827" y="1026308"/>
                  <a:pt x="3222151" y="1035111"/>
                </a:cubicBezTo>
                <a:cubicBezTo>
                  <a:pt x="3318252" y="1103753"/>
                  <a:pt x="3181894" y="1030221"/>
                  <a:pt x="3293266" y="1085906"/>
                </a:cubicBezTo>
                <a:cubicBezTo>
                  <a:pt x="3300039" y="1092679"/>
                  <a:pt x="3306105" y="1100241"/>
                  <a:pt x="3313585" y="1106225"/>
                </a:cubicBezTo>
                <a:cubicBezTo>
                  <a:pt x="3337517" y="1125371"/>
                  <a:pt x="3356891" y="1132957"/>
                  <a:pt x="3384701" y="1146861"/>
                </a:cubicBezTo>
                <a:cubicBezTo>
                  <a:pt x="3394860" y="1157020"/>
                  <a:pt x="3404142" y="1168141"/>
                  <a:pt x="3415179" y="1177339"/>
                </a:cubicBezTo>
                <a:cubicBezTo>
                  <a:pt x="3424559" y="1185156"/>
                  <a:pt x="3436531" y="1189545"/>
                  <a:pt x="3445657" y="1197657"/>
                </a:cubicBezTo>
                <a:cubicBezTo>
                  <a:pt x="3467134" y="1216747"/>
                  <a:pt x="3486294" y="1238294"/>
                  <a:pt x="3506613" y="1258612"/>
                </a:cubicBezTo>
                <a:lnTo>
                  <a:pt x="3537091" y="1289089"/>
                </a:lnTo>
                <a:cubicBezTo>
                  <a:pt x="3543864" y="1295862"/>
                  <a:pt x="3549440" y="1304095"/>
                  <a:pt x="3557410" y="1309408"/>
                </a:cubicBezTo>
                <a:lnTo>
                  <a:pt x="3587888" y="1329726"/>
                </a:lnTo>
                <a:cubicBezTo>
                  <a:pt x="3594661" y="1343272"/>
                  <a:pt x="3600693" y="1357214"/>
                  <a:pt x="3608207" y="1370363"/>
                </a:cubicBezTo>
                <a:cubicBezTo>
                  <a:pt x="3614265" y="1380964"/>
                  <a:pt x="3623065" y="1389919"/>
                  <a:pt x="3628525" y="1400840"/>
                </a:cubicBezTo>
                <a:cubicBezTo>
                  <a:pt x="3640059" y="1423907"/>
                  <a:pt x="3647469" y="1448887"/>
                  <a:pt x="3659003" y="1471954"/>
                </a:cubicBezTo>
                <a:cubicBezTo>
                  <a:pt x="3679848" y="1513643"/>
                  <a:pt x="3674444" y="1491254"/>
                  <a:pt x="3699641" y="1522750"/>
                </a:cubicBezTo>
                <a:cubicBezTo>
                  <a:pt x="3707268" y="1532284"/>
                  <a:pt x="3714499" y="1542306"/>
                  <a:pt x="3719959" y="1553227"/>
                </a:cubicBezTo>
                <a:cubicBezTo>
                  <a:pt x="3724748" y="1562805"/>
                  <a:pt x="3725900" y="1573862"/>
                  <a:pt x="3730119" y="1583705"/>
                </a:cubicBezTo>
                <a:cubicBezTo>
                  <a:pt x="3748713" y="1627089"/>
                  <a:pt x="3751747" y="1626086"/>
                  <a:pt x="3780916" y="1664978"/>
                </a:cubicBezTo>
                <a:cubicBezTo>
                  <a:pt x="3770757" y="1702228"/>
                  <a:pt x="3766619" y="1741671"/>
                  <a:pt x="3750438" y="1776728"/>
                </a:cubicBezTo>
                <a:cubicBezTo>
                  <a:pt x="3745321" y="1787814"/>
                  <a:pt x="3728593" y="1788413"/>
                  <a:pt x="3719959" y="1797047"/>
                </a:cubicBezTo>
                <a:cubicBezTo>
                  <a:pt x="3625904" y="1891100"/>
                  <a:pt x="3785665" y="1758146"/>
                  <a:pt x="3669163" y="1858002"/>
                </a:cubicBezTo>
                <a:cubicBezTo>
                  <a:pt x="3656307" y="1869021"/>
                  <a:pt x="3641180" y="1877230"/>
                  <a:pt x="3628525" y="1888479"/>
                </a:cubicBezTo>
                <a:cubicBezTo>
                  <a:pt x="3610628" y="1904387"/>
                  <a:pt x="3594660" y="1922343"/>
                  <a:pt x="3577728" y="1939275"/>
                </a:cubicBezTo>
                <a:cubicBezTo>
                  <a:pt x="3567569" y="1949434"/>
                  <a:pt x="3556225" y="1958533"/>
                  <a:pt x="3547250" y="1969752"/>
                </a:cubicBezTo>
                <a:cubicBezTo>
                  <a:pt x="3533704" y="1986684"/>
                  <a:pt x="3518641" y="2002506"/>
                  <a:pt x="3506613" y="2020548"/>
                </a:cubicBezTo>
                <a:cubicBezTo>
                  <a:pt x="3498212" y="2033149"/>
                  <a:pt x="3496267" y="2049788"/>
                  <a:pt x="3486294" y="2061185"/>
                </a:cubicBezTo>
                <a:cubicBezTo>
                  <a:pt x="3446391" y="2106787"/>
                  <a:pt x="3442036" y="2091292"/>
                  <a:pt x="3405019" y="2122139"/>
                </a:cubicBezTo>
                <a:cubicBezTo>
                  <a:pt x="3326796" y="2187324"/>
                  <a:pt x="3419734" y="2122489"/>
                  <a:pt x="3344063" y="2172935"/>
                </a:cubicBezTo>
                <a:cubicBezTo>
                  <a:pt x="3323521" y="2214019"/>
                  <a:pt x="3328569" y="2214630"/>
                  <a:pt x="3293266" y="2244049"/>
                </a:cubicBezTo>
                <a:cubicBezTo>
                  <a:pt x="3263604" y="2268767"/>
                  <a:pt x="3201832" y="2315163"/>
                  <a:pt x="3201832" y="2315163"/>
                </a:cubicBezTo>
                <a:cubicBezTo>
                  <a:pt x="3175156" y="2359623"/>
                  <a:pt x="3146802" y="2410828"/>
                  <a:pt x="3110398" y="2447232"/>
                </a:cubicBezTo>
                <a:cubicBezTo>
                  <a:pt x="3100239" y="2457391"/>
                  <a:pt x="3087890" y="2465756"/>
                  <a:pt x="3079920" y="2477710"/>
                </a:cubicBezTo>
                <a:cubicBezTo>
                  <a:pt x="3067319" y="2496611"/>
                  <a:pt x="3063477" y="2520802"/>
                  <a:pt x="3049442" y="2538664"/>
                </a:cubicBezTo>
                <a:cubicBezTo>
                  <a:pt x="2986758" y="2618442"/>
                  <a:pt x="2991370" y="2601914"/>
                  <a:pt x="2937689" y="2640256"/>
                </a:cubicBezTo>
                <a:cubicBezTo>
                  <a:pt x="2863615" y="2693163"/>
                  <a:pt x="2932140" y="2649679"/>
                  <a:pt x="2846255" y="2701211"/>
                </a:cubicBezTo>
                <a:cubicBezTo>
                  <a:pt x="2839482" y="2711370"/>
                  <a:pt x="2835125" y="2723648"/>
                  <a:pt x="2825936" y="2731688"/>
                </a:cubicBezTo>
                <a:cubicBezTo>
                  <a:pt x="2782824" y="2769410"/>
                  <a:pt x="2767941" y="2768422"/>
                  <a:pt x="2724342" y="2792643"/>
                </a:cubicBezTo>
                <a:cubicBezTo>
                  <a:pt x="2707081" y="2802232"/>
                  <a:pt x="2690290" y="2812656"/>
                  <a:pt x="2673545" y="2823121"/>
                </a:cubicBezTo>
                <a:cubicBezTo>
                  <a:pt x="2544559" y="2903736"/>
                  <a:pt x="2753547" y="2773232"/>
                  <a:pt x="2612589" y="2873916"/>
                </a:cubicBezTo>
                <a:cubicBezTo>
                  <a:pt x="2600265" y="2882719"/>
                  <a:pt x="2584276" y="2885432"/>
                  <a:pt x="2571952" y="2894235"/>
                </a:cubicBezTo>
                <a:cubicBezTo>
                  <a:pt x="2560261" y="2902586"/>
                  <a:pt x="2553794" y="2917320"/>
                  <a:pt x="2541474" y="2924712"/>
                </a:cubicBezTo>
                <a:cubicBezTo>
                  <a:pt x="2519359" y="2937981"/>
                  <a:pt x="2493426" y="2943655"/>
                  <a:pt x="2470358" y="2955189"/>
                </a:cubicBezTo>
                <a:cubicBezTo>
                  <a:pt x="2452696" y="2964020"/>
                  <a:pt x="2436896" y="2976212"/>
                  <a:pt x="2419561" y="2985667"/>
                </a:cubicBezTo>
                <a:cubicBezTo>
                  <a:pt x="2399618" y="2996545"/>
                  <a:pt x="2378924" y="3005985"/>
                  <a:pt x="2358605" y="3016144"/>
                </a:cubicBezTo>
                <a:cubicBezTo>
                  <a:pt x="2348446" y="3026303"/>
                  <a:pt x="2340447" y="3039230"/>
                  <a:pt x="2328127" y="3046622"/>
                </a:cubicBezTo>
                <a:cubicBezTo>
                  <a:pt x="2232126" y="3104222"/>
                  <a:pt x="2238491" y="3099508"/>
                  <a:pt x="2165577" y="3117736"/>
                </a:cubicBezTo>
                <a:cubicBezTo>
                  <a:pt x="2145258" y="3127895"/>
                  <a:pt x="2125380" y="3138987"/>
                  <a:pt x="2104621" y="3148213"/>
                </a:cubicBezTo>
                <a:cubicBezTo>
                  <a:pt x="2080990" y="3158715"/>
                  <a:pt x="2058334" y="3161084"/>
                  <a:pt x="2033506" y="3168532"/>
                </a:cubicBezTo>
                <a:cubicBezTo>
                  <a:pt x="1897741" y="3209262"/>
                  <a:pt x="2046831" y="3171962"/>
                  <a:pt x="1911593" y="3199009"/>
                </a:cubicBezTo>
                <a:cubicBezTo>
                  <a:pt x="1897902" y="3201747"/>
                  <a:pt x="1884586" y="3206139"/>
                  <a:pt x="1870956" y="3209168"/>
                </a:cubicBezTo>
                <a:cubicBezTo>
                  <a:pt x="1854100" y="3212914"/>
                  <a:pt x="1837015" y="3215581"/>
                  <a:pt x="1820159" y="3219327"/>
                </a:cubicBezTo>
                <a:cubicBezTo>
                  <a:pt x="1806529" y="3222356"/>
                  <a:pt x="1793362" y="3227641"/>
                  <a:pt x="1779522" y="3229486"/>
                </a:cubicBezTo>
                <a:cubicBezTo>
                  <a:pt x="1742445" y="3234430"/>
                  <a:pt x="1705020" y="3236259"/>
                  <a:pt x="1667769" y="3239646"/>
                </a:cubicBezTo>
                <a:lnTo>
                  <a:pt x="1037888" y="3229486"/>
                </a:lnTo>
                <a:cubicBezTo>
                  <a:pt x="998484" y="3228310"/>
                  <a:pt x="972207" y="3212476"/>
                  <a:pt x="936295" y="3199009"/>
                </a:cubicBezTo>
                <a:cubicBezTo>
                  <a:pt x="907565" y="3188236"/>
                  <a:pt x="858245" y="3175258"/>
                  <a:pt x="834701" y="3168532"/>
                </a:cubicBezTo>
                <a:lnTo>
                  <a:pt x="733108" y="3066940"/>
                </a:lnTo>
                <a:cubicBezTo>
                  <a:pt x="716176" y="3050008"/>
                  <a:pt x="702235" y="3029426"/>
                  <a:pt x="682311" y="3016144"/>
                </a:cubicBezTo>
                <a:cubicBezTo>
                  <a:pt x="661992" y="3002599"/>
                  <a:pt x="640115" y="2991141"/>
                  <a:pt x="621355" y="2975508"/>
                </a:cubicBezTo>
                <a:cubicBezTo>
                  <a:pt x="599280" y="2957113"/>
                  <a:pt x="581758" y="2933775"/>
                  <a:pt x="560399" y="2914553"/>
                </a:cubicBezTo>
                <a:cubicBezTo>
                  <a:pt x="554646" y="2909375"/>
                  <a:pt x="501651" y="2869941"/>
                  <a:pt x="489283" y="2863757"/>
                </a:cubicBezTo>
                <a:cubicBezTo>
                  <a:pt x="479705" y="2858968"/>
                  <a:pt x="468964" y="2856984"/>
                  <a:pt x="458805" y="2853598"/>
                </a:cubicBezTo>
                <a:cubicBezTo>
                  <a:pt x="377349" y="2755853"/>
                  <a:pt x="426709" y="2811344"/>
                  <a:pt x="306415" y="2691052"/>
                </a:cubicBezTo>
                <a:lnTo>
                  <a:pt x="265777" y="2650415"/>
                </a:lnTo>
                <a:cubicBezTo>
                  <a:pt x="262391" y="2640256"/>
                  <a:pt x="259836" y="2629781"/>
                  <a:pt x="255618" y="2619938"/>
                </a:cubicBezTo>
                <a:cubicBezTo>
                  <a:pt x="249652" y="2606018"/>
                  <a:pt x="240088" y="2593668"/>
                  <a:pt x="235299" y="2579301"/>
                </a:cubicBezTo>
                <a:cubicBezTo>
                  <a:pt x="229839" y="2562920"/>
                  <a:pt x="230102" y="2545044"/>
                  <a:pt x="225140" y="2528505"/>
                </a:cubicBezTo>
                <a:cubicBezTo>
                  <a:pt x="209388" y="2476001"/>
                  <a:pt x="204512" y="2483763"/>
                  <a:pt x="184502" y="2437073"/>
                </a:cubicBezTo>
                <a:cubicBezTo>
                  <a:pt x="159265" y="2378187"/>
                  <a:pt x="193073" y="2434691"/>
                  <a:pt x="154024" y="2376118"/>
                </a:cubicBezTo>
                <a:cubicBezTo>
                  <a:pt x="147251" y="2355800"/>
                  <a:pt x="141659" y="2335049"/>
                  <a:pt x="133705" y="2315163"/>
                </a:cubicBezTo>
                <a:cubicBezTo>
                  <a:pt x="127497" y="2299644"/>
                  <a:pt x="108533" y="2255114"/>
                  <a:pt x="103227" y="2233890"/>
                </a:cubicBezTo>
                <a:cubicBezTo>
                  <a:pt x="98399" y="2214579"/>
                  <a:pt x="90731" y="2163317"/>
                  <a:pt x="82909" y="2142458"/>
                </a:cubicBezTo>
                <a:cubicBezTo>
                  <a:pt x="67451" y="2101238"/>
                  <a:pt x="46035" y="2062312"/>
                  <a:pt x="32112" y="2020548"/>
                </a:cubicBezTo>
                <a:lnTo>
                  <a:pt x="21952" y="1990071"/>
                </a:lnTo>
                <a:cubicBezTo>
                  <a:pt x="16246" y="1950127"/>
                  <a:pt x="1007" y="1850599"/>
                  <a:pt x="1634" y="1817365"/>
                </a:cubicBezTo>
                <a:cubicBezTo>
                  <a:pt x="8650" y="1445490"/>
                  <a:pt x="0" y="1512222"/>
                  <a:pt x="32112" y="1319567"/>
                </a:cubicBezTo>
                <a:cubicBezTo>
                  <a:pt x="35498" y="1258612"/>
                  <a:pt x="35273" y="1197349"/>
                  <a:pt x="42271" y="1136702"/>
                </a:cubicBezTo>
                <a:cubicBezTo>
                  <a:pt x="47558" y="1090883"/>
                  <a:pt x="69272" y="1038792"/>
                  <a:pt x="82909" y="994474"/>
                </a:cubicBezTo>
                <a:cubicBezTo>
                  <a:pt x="90159" y="970911"/>
                  <a:pt x="95874" y="946891"/>
                  <a:pt x="103227" y="923360"/>
                </a:cubicBezTo>
                <a:cubicBezTo>
                  <a:pt x="130712" y="835410"/>
                  <a:pt x="140072" y="821955"/>
                  <a:pt x="164183" y="730336"/>
                </a:cubicBezTo>
                <a:cubicBezTo>
                  <a:pt x="172129" y="700143"/>
                  <a:pt x="177729" y="669381"/>
                  <a:pt x="184502" y="638904"/>
                </a:cubicBezTo>
                <a:cubicBezTo>
                  <a:pt x="198751" y="382452"/>
                  <a:pt x="181804" y="531840"/>
                  <a:pt x="204821" y="405244"/>
                </a:cubicBezTo>
                <a:cubicBezTo>
                  <a:pt x="208506" y="384978"/>
                  <a:pt x="209560" y="364162"/>
                  <a:pt x="214980" y="344289"/>
                </a:cubicBezTo>
                <a:cubicBezTo>
                  <a:pt x="219778" y="326695"/>
                  <a:pt x="229532" y="310794"/>
                  <a:pt x="235299" y="293493"/>
                </a:cubicBezTo>
                <a:cubicBezTo>
                  <a:pt x="239714" y="280247"/>
                  <a:pt x="240088" y="265744"/>
                  <a:pt x="245458" y="252856"/>
                </a:cubicBezTo>
                <a:cubicBezTo>
                  <a:pt x="257108" y="224897"/>
                  <a:pt x="276518" y="200318"/>
                  <a:pt x="286096" y="171583"/>
                </a:cubicBezTo>
                <a:cubicBezTo>
                  <a:pt x="289482" y="161424"/>
                  <a:pt x="289399" y="149332"/>
                  <a:pt x="296255" y="141106"/>
                </a:cubicBezTo>
                <a:cubicBezTo>
                  <a:pt x="329402" y="101331"/>
                  <a:pt x="369665" y="102435"/>
                  <a:pt x="418167" y="90310"/>
                </a:cubicBezTo>
                <a:cubicBezTo>
                  <a:pt x="431713" y="86924"/>
                  <a:pt x="445113" y="82889"/>
                  <a:pt x="458805" y="80151"/>
                </a:cubicBezTo>
                <a:cubicBezTo>
                  <a:pt x="475737" y="76765"/>
                  <a:pt x="492850" y="74180"/>
                  <a:pt x="509602" y="69992"/>
                </a:cubicBezTo>
                <a:cubicBezTo>
                  <a:pt x="519991" y="67395"/>
                  <a:pt x="529544" y="61749"/>
                  <a:pt x="540080" y="59833"/>
                </a:cubicBezTo>
                <a:cubicBezTo>
                  <a:pt x="584469" y="51763"/>
                  <a:pt x="695548" y="42929"/>
                  <a:pt x="733108" y="39514"/>
                </a:cubicBezTo>
                <a:cubicBezTo>
                  <a:pt x="891297" y="47047"/>
                  <a:pt x="910137" y="0"/>
                  <a:pt x="976932" y="80151"/>
                </a:cubicBezTo>
                <a:cubicBezTo>
                  <a:pt x="984749" y="89531"/>
                  <a:pt x="989623" y="101094"/>
                  <a:pt x="997251" y="110628"/>
                </a:cubicBezTo>
                <a:cubicBezTo>
                  <a:pt x="1019964" y="139019"/>
                  <a:pt x="1017570" y="119361"/>
                  <a:pt x="1017570" y="141106"/>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grpSp>
        <p:nvGrpSpPr>
          <p:cNvPr id="3" name="Group 27"/>
          <p:cNvGrpSpPr/>
          <p:nvPr/>
        </p:nvGrpSpPr>
        <p:grpSpPr>
          <a:xfrm>
            <a:off x="2849366" y="2770395"/>
            <a:ext cx="3487216" cy="1864192"/>
            <a:chOff x="1077912" y="1981514"/>
            <a:chExt cx="3487216" cy="1864192"/>
          </a:xfrm>
        </p:grpSpPr>
        <p:grpSp>
          <p:nvGrpSpPr>
            <p:cNvPr id="4" name="Group 4"/>
            <p:cNvGrpSpPr/>
            <p:nvPr/>
          </p:nvGrpSpPr>
          <p:grpSpPr>
            <a:xfrm>
              <a:off x="1077912" y="2179637"/>
              <a:ext cx="3487216" cy="1666069"/>
              <a:chOff x="925512" y="1520267"/>
              <a:chExt cx="8305800" cy="5327466"/>
            </a:xfrm>
          </p:grpSpPr>
          <p:sp>
            <p:nvSpPr>
              <p:cNvPr id="6" name="Rectangle 5"/>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0000" lnSpcReduction="20000"/>
              </a:bodyPr>
              <a:lstStyle/>
              <a:p>
                <a:pPr algn="ctr"/>
                <a:r>
                  <a:rPr lang="en-US" dirty="0" smtClean="0"/>
                  <a:t>“Core”</a:t>
                </a:r>
                <a:endParaRPr lang="en-US" dirty="0"/>
              </a:p>
            </p:txBody>
          </p:sp>
          <p:grpSp>
            <p:nvGrpSpPr>
              <p:cNvPr id="7" name="Group 238"/>
              <p:cNvGrpSpPr/>
              <p:nvPr/>
            </p:nvGrpSpPr>
            <p:grpSpPr>
              <a:xfrm>
                <a:off x="4278312" y="5635067"/>
                <a:ext cx="1676400" cy="533400"/>
                <a:chOff x="4278312" y="5837237"/>
                <a:chExt cx="1676400" cy="533400"/>
              </a:xfrm>
            </p:grpSpPr>
            <p:sp>
              <p:nvSpPr>
                <p:cNvPr id="25" name="Rectangle 24"/>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8" name="Group 33"/>
              <p:cNvGrpSpPr/>
              <p:nvPr/>
            </p:nvGrpSpPr>
            <p:grpSpPr>
              <a:xfrm>
                <a:off x="7554912" y="3658954"/>
                <a:ext cx="1676400" cy="990600"/>
                <a:chOff x="2220912" y="5684837"/>
                <a:chExt cx="1676400" cy="990600"/>
              </a:xfrm>
            </p:grpSpPr>
            <p:sp>
              <p:nvSpPr>
                <p:cNvPr id="23" name="Rectangle 22"/>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9" name="Group 237"/>
              <p:cNvGrpSpPr/>
              <p:nvPr/>
            </p:nvGrpSpPr>
            <p:grpSpPr>
              <a:xfrm>
                <a:off x="4202112" y="1520267"/>
                <a:ext cx="1676400" cy="685800"/>
                <a:chOff x="4202112" y="1722437"/>
                <a:chExt cx="1676400" cy="685800"/>
              </a:xfrm>
            </p:grpSpPr>
            <p:sp>
              <p:nvSpPr>
                <p:cNvPr id="21" name="Rectangle 20"/>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cxnSp>
            <p:nvCxnSpPr>
              <p:cNvPr id="10" name="Straight Arrow Connector 9"/>
              <p:cNvCxnSpPr>
                <a:stCxn id="6" idx="3"/>
              </p:cNvCxnSpPr>
              <p:nvPr/>
            </p:nvCxnSpPr>
            <p:spPr>
              <a:xfrm>
                <a:off x="6183312" y="3920567"/>
                <a:ext cx="1524000" cy="5087"/>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0"/>
              </p:cNvCxnSpPr>
              <p:nvPr/>
            </p:nvCxnSpPr>
            <p:spPr>
              <a:xfrm rot="5400000" flipH="1" flipV="1">
                <a:off x="4240212" y="2777567"/>
                <a:ext cx="16002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rot="5400000">
                <a:off x="4316412" y="49873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3" name="Group 242"/>
              <p:cNvGrpSpPr/>
              <p:nvPr/>
            </p:nvGrpSpPr>
            <p:grpSpPr>
              <a:xfrm>
                <a:off x="925512" y="3653867"/>
                <a:ext cx="1676400" cy="1426020"/>
                <a:chOff x="925512" y="3856037"/>
                <a:chExt cx="1676400" cy="1426020"/>
              </a:xfrm>
            </p:grpSpPr>
            <p:grpSp>
              <p:nvGrpSpPr>
                <p:cNvPr id="17" name="Group 236"/>
                <p:cNvGrpSpPr/>
                <p:nvPr/>
              </p:nvGrpSpPr>
              <p:grpSpPr>
                <a:xfrm>
                  <a:off x="925512" y="3856037"/>
                  <a:ext cx="1676400" cy="762000"/>
                  <a:chOff x="925512" y="3856037"/>
                  <a:chExt cx="1676400" cy="762000"/>
                </a:xfrm>
              </p:grpSpPr>
              <p:sp>
                <p:nvSpPr>
                  <p:cNvPr id="19" name="Rectangle 18"/>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18" name="TextBox 17"/>
                <p:cNvSpPr txBox="1"/>
                <p:nvPr/>
              </p:nvSpPr>
              <p:spPr>
                <a:xfrm>
                  <a:off x="1001711" y="4618038"/>
                  <a:ext cx="1524001" cy="664019"/>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15" name="TextBox 14"/>
              <p:cNvSpPr txBox="1"/>
              <p:nvPr/>
            </p:nvSpPr>
            <p:spPr>
              <a:xfrm>
                <a:off x="7646358" y="4644470"/>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#2</a:t>
                </a:r>
              </a:p>
            </p:txBody>
          </p:sp>
          <p:cxnSp>
            <p:nvCxnSpPr>
              <p:cNvPr id="16" name="Straight Arrow Connector 15"/>
              <p:cNvCxnSpPr>
                <a:stCxn id="6" idx="1"/>
              </p:cNvCxnSpPr>
              <p:nvPr/>
            </p:nvCxnSpPr>
            <p:spPr>
              <a:xfrm rot="10800000">
                <a:off x="2449512" y="39205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54512" y="6183715"/>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5" name="TextBox 4"/>
            <p:cNvSpPr txBox="1"/>
            <p:nvPr/>
          </p:nvSpPr>
          <p:spPr>
            <a:xfrm>
              <a:off x="2495235" y="1981514"/>
              <a:ext cx="639857" cy="207660"/>
            </a:xfrm>
            <a:prstGeom prst="rect">
              <a:avLst/>
            </a:prstGeom>
            <a:noFill/>
          </p:spPr>
          <p:txBody>
            <a:bodyPr wrap="square" rtlCol="0">
              <a:spAutoFit/>
            </a:bodyPr>
            <a:lstStyle/>
            <a:p>
              <a:pPr algn="ctr"/>
              <a:r>
                <a:rPr lang="en-US" sz="800" dirty="0">
                  <a:solidFill>
                    <a:srgbClr val="000000"/>
                  </a:solidFill>
                  <a:latin typeface="Gill Sans MT"/>
                  <a:cs typeface="Gill Sans MT"/>
                </a:rPr>
                <a:t>Dialect #1</a:t>
              </a:r>
            </a:p>
          </p:txBody>
        </p:sp>
      </p:grpSp>
      <p:sp>
        <p:nvSpPr>
          <p:cNvPr id="27" name="Oval 26"/>
          <p:cNvSpPr/>
          <p:nvPr/>
        </p:nvSpPr>
        <p:spPr>
          <a:xfrm>
            <a:off x="1074961" y="257418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#9</a:t>
            </a:r>
            <a:endParaRPr lang="en-US" dirty="0"/>
          </a:p>
        </p:txBody>
      </p:sp>
      <p:sp>
        <p:nvSpPr>
          <p:cNvPr id="28" name="Oval 27"/>
          <p:cNvSpPr/>
          <p:nvPr/>
        </p:nvSpPr>
        <p:spPr>
          <a:xfrm>
            <a:off x="503461" y="35691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#8</a:t>
            </a:r>
            <a:endParaRPr lang="en-US" dirty="0"/>
          </a:p>
        </p:txBody>
      </p:sp>
      <p:sp>
        <p:nvSpPr>
          <p:cNvPr id="29" name="Oval 28"/>
          <p:cNvSpPr/>
          <p:nvPr/>
        </p:nvSpPr>
        <p:spPr>
          <a:xfrm>
            <a:off x="1045022" y="4654317"/>
            <a:ext cx="11430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#10</a:t>
            </a:r>
            <a:endParaRPr lang="en-US" dirty="0"/>
          </a:p>
        </p:txBody>
      </p:sp>
      <p:sp>
        <p:nvSpPr>
          <p:cNvPr id="30" name="Oval 29"/>
          <p:cNvSpPr/>
          <p:nvPr/>
        </p:nvSpPr>
        <p:spPr>
          <a:xfrm>
            <a:off x="2555776" y="181733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a:t>
            </a:r>
            <a:endParaRPr lang="en-US" dirty="0"/>
          </a:p>
        </p:txBody>
      </p:sp>
      <p:sp>
        <p:nvSpPr>
          <p:cNvPr id="31" name="Oval 30"/>
          <p:cNvSpPr/>
          <p:nvPr/>
        </p:nvSpPr>
        <p:spPr>
          <a:xfrm>
            <a:off x="5457662" y="17917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#2</a:t>
            </a:r>
            <a:endParaRPr lang="en-US" dirty="0"/>
          </a:p>
        </p:txBody>
      </p:sp>
      <p:sp>
        <p:nvSpPr>
          <p:cNvPr id="32" name="Oval 31"/>
          <p:cNvSpPr/>
          <p:nvPr/>
        </p:nvSpPr>
        <p:spPr>
          <a:xfrm>
            <a:off x="6948264" y="296148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#3</a:t>
            </a:r>
            <a:endParaRPr lang="en-US" dirty="0"/>
          </a:p>
        </p:txBody>
      </p:sp>
      <p:sp>
        <p:nvSpPr>
          <p:cNvPr id="33" name="Oval 32"/>
          <p:cNvSpPr/>
          <p:nvPr/>
        </p:nvSpPr>
        <p:spPr>
          <a:xfrm>
            <a:off x="6948264" y="424831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#4</a:t>
            </a:r>
            <a:endParaRPr lang="en-US" dirty="0"/>
          </a:p>
        </p:txBody>
      </p:sp>
      <p:sp>
        <p:nvSpPr>
          <p:cNvPr id="34" name="Oval 33"/>
          <p:cNvSpPr/>
          <p:nvPr/>
        </p:nvSpPr>
        <p:spPr>
          <a:xfrm>
            <a:off x="2667886" y="5697811"/>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#7</a:t>
            </a:r>
            <a:endParaRPr lang="en-US" dirty="0"/>
          </a:p>
        </p:txBody>
      </p:sp>
      <p:sp>
        <p:nvSpPr>
          <p:cNvPr id="35" name="Oval 34"/>
          <p:cNvSpPr/>
          <p:nvPr/>
        </p:nvSpPr>
        <p:spPr>
          <a:xfrm>
            <a:off x="5451261" y="567449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#5</a:t>
            </a:r>
            <a:endParaRPr lang="en-US" dirty="0"/>
          </a:p>
        </p:txBody>
      </p:sp>
      <p:sp>
        <p:nvSpPr>
          <p:cNvPr id="36" name="Oval 35"/>
          <p:cNvSpPr/>
          <p:nvPr/>
        </p:nvSpPr>
        <p:spPr>
          <a:xfrm>
            <a:off x="4053217" y="5700478"/>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#6</a:t>
            </a:r>
            <a:endParaRPr lang="en-US" dirty="0"/>
          </a:p>
        </p:txBody>
      </p:sp>
      <p:cxnSp>
        <p:nvCxnSpPr>
          <p:cNvPr id="41" name="Straight Arrow Connector 40"/>
          <p:cNvCxnSpPr/>
          <p:nvPr/>
        </p:nvCxnSpPr>
        <p:spPr>
          <a:xfrm flipH="1" flipV="1">
            <a:off x="1835696" y="2874225"/>
            <a:ext cx="1152128" cy="737958"/>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9" idx="1"/>
          </p:cNvCxnSpPr>
          <p:nvPr/>
        </p:nvCxnSpPr>
        <p:spPr>
          <a:xfrm flipH="1" flipV="1">
            <a:off x="1575316" y="3745103"/>
            <a:ext cx="1274050" cy="9811"/>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900320" y="3879971"/>
            <a:ext cx="1080173" cy="774346"/>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1" idx="1"/>
          </p:cNvCxnSpPr>
          <p:nvPr/>
        </p:nvCxnSpPr>
        <p:spPr>
          <a:xfrm flipH="1" flipV="1">
            <a:off x="3313066" y="2117377"/>
            <a:ext cx="911991" cy="958377"/>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928899" y="2091788"/>
            <a:ext cx="987394" cy="983966"/>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336582" y="3266896"/>
            <a:ext cx="1031882" cy="498307"/>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346454" y="3844110"/>
            <a:ext cx="889842" cy="411238"/>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419872" y="4426927"/>
            <a:ext cx="828590" cy="1270884"/>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906546" y="4438117"/>
            <a:ext cx="961598" cy="1259694"/>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55976" y="4422159"/>
            <a:ext cx="38159" cy="1278319"/>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65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483768" y="4027295"/>
            <a:ext cx="4176463" cy="2507263"/>
          </a:xfrm>
          <a:custGeom>
            <a:avLst/>
            <a:gdLst>
              <a:gd name="connsiteX0" fmla="*/ 1697302 w 3729174"/>
              <a:gd name="connsiteY0" fmla="*/ 11513 h 2713633"/>
              <a:gd name="connsiteX1" fmla="*/ 1575390 w 3729174"/>
              <a:gd name="connsiteY1" fmla="*/ 21672 h 2713633"/>
              <a:gd name="connsiteX2" fmla="*/ 1534753 w 3729174"/>
              <a:gd name="connsiteY2" fmla="*/ 31832 h 2713633"/>
              <a:gd name="connsiteX3" fmla="*/ 1402681 w 3729174"/>
              <a:gd name="connsiteY3" fmla="*/ 41991 h 2713633"/>
              <a:gd name="connsiteX4" fmla="*/ 1321406 w 3729174"/>
              <a:gd name="connsiteY4" fmla="*/ 52150 h 2713633"/>
              <a:gd name="connsiteX5" fmla="*/ 1250291 w 3729174"/>
              <a:gd name="connsiteY5" fmla="*/ 92787 h 2713633"/>
              <a:gd name="connsiteX6" fmla="*/ 1219813 w 3729174"/>
              <a:gd name="connsiteY6" fmla="*/ 102946 h 2713633"/>
              <a:gd name="connsiteX7" fmla="*/ 1189334 w 3729174"/>
              <a:gd name="connsiteY7" fmla="*/ 123264 h 2713633"/>
              <a:gd name="connsiteX8" fmla="*/ 1148697 w 3729174"/>
              <a:gd name="connsiteY8" fmla="*/ 143582 h 2713633"/>
              <a:gd name="connsiteX9" fmla="*/ 1108060 w 3729174"/>
              <a:gd name="connsiteY9" fmla="*/ 174060 h 2713633"/>
              <a:gd name="connsiteX10" fmla="*/ 1077581 w 3729174"/>
              <a:gd name="connsiteY10" fmla="*/ 194378 h 2713633"/>
              <a:gd name="connsiteX11" fmla="*/ 1036944 w 3729174"/>
              <a:gd name="connsiteY11" fmla="*/ 265492 h 2713633"/>
              <a:gd name="connsiteX12" fmla="*/ 1006466 w 3729174"/>
              <a:gd name="connsiteY12" fmla="*/ 295969 h 2713633"/>
              <a:gd name="connsiteX13" fmla="*/ 965829 w 3729174"/>
              <a:gd name="connsiteY13" fmla="*/ 326447 h 2713633"/>
              <a:gd name="connsiteX14" fmla="*/ 915032 w 3729174"/>
              <a:gd name="connsiteY14" fmla="*/ 387402 h 2713633"/>
              <a:gd name="connsiteX15" fmla="*/ 813438 w 3729174"/>
              <a:gd name="connsiteY15" fmla="*/ 519471 h 2713633"/>
              <a:gd name="connsiteX16" fmla="*/ 752482 w 3729174"/>
              <a:gd name="connsiteY16" fmla="*/ 621062 h 2713633"/>
              <a:gd name="connsiteX17" fmla="*/ 711845 w 3729174"/>
              <a:gd name="connsiteY17" fmla="*/ 692176 h 2713633"/>
              <a:gd name="connsiteX18" fmla="*/ 681366 w 3729174"/>
              <a:gd name="connsiteY18" fmla="*/ 732813 h 2713633"/>
              <a:gd name="connsiteX19" fmla="*/ 650888 w 3729174"/>
              <a:gd name="connsiteY19" fmla="*/ 793768 h 2713633"/>
              <a:gd name="connsiteX20" fmla="*/ 610251 w 3729174"/>
              <a:gd name="connsiteY20" fmla="*/ 864882 h 2713633"/>
              <a:gd name="connsiteX21" fmla="*/ 589932 w 3729174"/>
              <a:gd name="connsiteY21" fmla="*/ 905518 h 2713633"/>
              <a:gd name="connsiteX22" fmla="*/ 559454 w 3729174"/>
              <a:gd name="connsiteY22" fmla="*/ 935996 h 2713633"/>
              <a:gd name="connsiteX23" fmla="*/ 539135 w 3729174"/>
              <a:gd name="connsiteY23" fmla="*/ 976632 h 2713633"/>
              <a:gd name="connsiteX24" fmla="*/ 508657 w 3729174"/>
              <a:gd name="connsiteY24" fmla="*/ 1017269 h 2713633"/>
              <a:gd name="connsiteX25" fmla="*/ 478179 w 3729174"/>
              <a:gd name="connsiteY25" fmla="*/ 1078224 h 2713633"/>
              <a:gd name="connsiteX26" fmla="*/ 457861 w 3729174"/>
              <a:gd name="connsiteY26" fmla="*/ 1118860 h 2713633"/>
              <a:gd name="connsiteX27" fmla="*/ 427382 w 3729174"/>
              <a:gd name="connsiteY27" fmla="*/ 1159497 h 2713633"/>
              <a:gd name="connsiteX28" fmla="*/ 407064 w 3729174"/>
              <a:gd name="connsiteY28" fmla="*/ 1200134 h 2713633"/>
              <a:gd name="connsiteX29" fmla="*/ 386745 w 3729174"/>
              <a:gd name="connsiteY29" fmla="*/ 1230611 h 2713633"/>
              <a:gd name="connsiteX30" fmla="*/ 305470 w 3729174"/>
              <a:gd name="connsiteY30" fmla="*/ 1342362 h 2713633"/>
              <a:gd name="connsiteX31" fmla="*/ 244514 w 3729174"/>
              <a:gd name="connsiteY31" fmla="*/ 1413476 h 2713633"/>
              <a:gd name="connsiteX32" fmla="*/ 214036 w 3729174"/>
              <a:gd name="connsiteY32" fmla="*/ 1433794 h 2713633"/>
              <a:gd name="connsiteX33" fmla="*/ 153080 w 3729174"/>
              <a:gd name="connsiteY33" fmla="*/ 1484590 h 2713633"/>
              <a:gd name="connsiteX34" fmla="*/ 132761 w 3729174"/>
              <a:gd name="connsiteY34" fmla="*/ 1515067 h 2713633"/>
              <a:gd name="connsiteX35" fmla="*/ 92124 w 3729174"/>
              <a:gd name="connsiteY35" fmla="*/ 1545544 h 2713633"/>
              <a:gd name="connsiteX36" fmla="*/ 51486 w 3729174"/>
              <a:gd name="connsiteY36" fmla="*/ 1626818 h 2713633"/>
              <a:gd name="connsiteX37" fmla="*/ 41327 w 3729174"/>
              <a:gd name="connsiteY37" fmla="*/ 1677613 h 2713633"/>
              <a:gd name="connsiteX38" fmla="*/ 10849 w 3729174"/>
              <a:gd name="connsiteY38" fmla="*/ 1769046 h 2713633"/>
              <a:gd name="connsiteX39" fmla="*/ 51486 w 3729174"/>
              <a:gd name="connsiteY39" fmla="*/ 2155093 h 2713633"/>
              <a:gd name="connsiteX40" fmla="*/ 132761 w 3729174"/>
              <a:gd name="connsiteY40" fmla="*/ 2266844 h 2713633"/>
              <a:gd name="connsiteX41" fmla="*/ 193717 w 3729174"/>
              <a:gd name="connsiteY41" fmla="*/ 2327799 h 2713633"/>
              <a:gd name="connsiteX42" fmla="*/ 264833 w 3729174"/>
              <a:gd name="connsiteY42" fmla="*/ 2368435 h 2713633"/>
              <a:gd name="connsiteX43" fmla="*/ 305470 w 3729174"/>
              <a:gd name="connsiteY43" fmla="*/ 2409072 h 2713633"/>
              <a:gd name="connsiteX44" fmla="*/ 366426 w 3729174"/>
              <a:gd name="connsiteY44" fmla="*/ 2439549 h 2713633"/>
              <a:gd name="connsiteX45" fmla="*/ 417223 w 3729174"/>
              <a:gd name="connsiteY45" fmla="*/ 2470027 h 2713633"/>
              <a:gd name="connsiteX46" fmla="*/ 498498 w 3729174"/>
              <a:gd name="connsiteY46" fmla="*/ 2520823 h 2713633"/>
              <a:gd name="connsiteX47" fmla="*/ 579773 w 3729174"/>
              <a:gd name="connsiteY47" fmla="*/ 2551300 h 2713633"/>
              <a:gd name="connsiteX48" fmla="*/ 640729 w 3729174"/>
              <a:gd name="connsiteY48" fmla="*/ 2571618 h 2713633"/>
              <a:gd name="connsiteX49" fmla="*/ 711845 w 3729174"/>
              <a:gd name="connsiteY49" fmla="*/ 2602096 h 2713633"/>
              <a:gd name="connsiteX50" fmla="*/ 742323 w 3729174"/>
              <a:gd name="connsiteY50" fmla="*/ 2622414 h 2713633"/>
              <a:gd name="connsiteX51" fmla="*/ 854076 w 3729174"/>
              <a:gd name="connsiteY51" fmla="*/ 2652891 h 2713633"/>
              <a:gd name="connsiteX52" fmla="*/ 955669 w 3729174"/>
              <a:gd name="connsiteY52" fmla="*/ 2663051 h 2713633"/>
              <a:gd name="connsiteX53" fmla="*/ 1016625 w 3729174"/>
              <a:gd name="connsiteY53" fmla="*/ 2673210 h 2713633"/>
              <a:gd name="connsiteX54" fmla="*/ 1605868 w 3729174"/>
              <a:gd name="connsiteY54" fmla="*/ 2683369 h 2713633"/>
              <a:gd name="connsiteX55" fmla="*/ 1646506 w 3729174"/>
              <a:gd name="connsiteY55" fmla="*/ 2693528 h 2713633"/>
              <a:gd name="connsiteX56" fmla="*/ 3160250 w 3729174"/>
              <a:gd name="connsiteY56" fmla="*/ 2693528 h 2713633"/>
              <a:gd name="connsiteX57" fmla="*/ 3231366 w 3729174"/>
              <a:gd name="connsiteY57" fmla="*/ 2673210 h 2713633"/>
              <a:gd name="connsiteX58" fmla="*/ 3383756 w 3729174"/>
              <a:gd name="connsiteY58" fmla="*/ 2622414 h 2713633"/>
              <a:gd name="connsiteX59" fmla="*/ 3434553 w 3729174"/>
              <a:gd name="connsiteY59" fmla="*/ 2591937 h 2713633"/>
              <a:gd name="connsiteX60" fmla="*/ 3475190 w 3729174"/>
              <a:gd name="connsiteY60" fmla="*/ 2571618 h 2713633"/>
              <a:gd name="connsiteX61" fmla="*/ 3546306 w 3729174"/>
              <a:gd name="connsiteY61" fmla="*/ 2490345 h 2713633"/>
              <a:gd name="connsiteX62" fmla="*/ 3597103 w 3729174"/>
              <a:gd name="connsiteY62" fmla="*/ 2429390 h 2713633"/>
              <a:gd name="connsiteX63" fmla="*/ 3698696 w 3729174"/>
              <a:gd name="connsiteY63" fmla="*/ 2246526 h 2713633"/>
              <a:gd name="connsiteX64" fmla="*/ 3729174 w 3729174"/>
              <a:gd name="connsiteY64" fmla="*/ 2114457 h 2713633"/>
              <a:gd name="connsiteX65" fmla="*/ 3719015 w 3729174"/>
              <a:gd name="connsiteY65" fmla="*/ 1464271 h 2713633"/>
              <a:gd name="connsiteX66" fmla="*/ 3688537 w 3729174"/>
              <a:gd name="connsiteY66" fmla="*/ 1342362 h 2713633"/>
              <a:gd name="connsiteX67" fmla="*/ 3658059 w 3729174"/>
              <a:gd name="connsiteY67" fmla="*/ 1250929 h 2713633"/>
              <a:gd name="connsiteX68" fmla="*/ 3647900 w 3729174"/>
              <a:gd name="connsiteY68" fmla="*/ 1210293 h 2713633"/>
              <a:gd name="connsiteX69" fmla="*/ 3627581 w 3729174"/>
              <a:gd name="connsiteY69" fmla="*/ 1159497 h 2713633"/>
              <a:gd name="connsiteX70" fmla="*/ 3556465 w 3729174"/>
              <a:gd name="connsiteY70" fmla="*/ 976632 h 2713633"/>
              <a:gd name="connsiteX71" fmla="*/ 3515828 w 3729174"/>
              <a:gd name="connsiteY71" fmla="*/ 935996 h 2713633"/>
              <a:gd name="connsiteX72" fmla="*/ 3465031 w 3729174"/>
              <a:gd name="connsiteY72" fmla="*/ 875041 h 2713633"/>
              <a:gd name="connsiteX73" fmla="*/ 3424394 w 3729174"/>
              <a:gd name="connsiteY73" fmla="*/ 834404 h 2713633"/>
              <a:gd name="connsiteX74" fmla="*/ 3343119 w 3729174"/>
              <a:gd name="connsiteY74" fmla="*/ 763290 h 2713633"/>
              <a:gd name="connsiteX75" fmla="*/ 3200888 w 3729174"/>
              <a:gd name="connsiteY75" fmla="*/ 682017 h 2713633"/>
              <a:gd name="connsiteX76" fmla="*/ 3160250 w 3729174"/>
              <a:gd name="connsiteY76" fmla="*/ 661699 h 2713633"/>
              <a:gd name="connsiteX77" fmla="*/ 3129772 w 3729174"/>
              <a:gd name="connsiteY77" fmla="*/ 641380 h 2713633"/>
              <a:gd name="connsiteX78" fmla="*/ 3048497 w 3729174"/>
              <a:gd name="connsiteY78" fmla="*/ 600744 h 2713633"/>
              <a:gd name="connsiteX79" fmla="*/ 2987541 w 3729174"/>
              <a:gd name="connsiteY79" fmla="*/ 570266 h 2713633"/>
              <a:gd name="connsiteX80" fmla="*/ 2875788 w 3729174"/>
              <a:gd name="connsiteY80" fmla="*/ 519471 h 2713633"/>
              <a:gd name="connsiteX81" fmla="*/ 2835151 w 3729174"/>
              <a:gd name="connsiteY81" fmla="*/ 509312 h 2713633"/>
              <a:gd name="connsiteX82" fmla="*/ 2753876 w 3729174"/>
              <a:gd name="connsiteY82" fmla="*/ 448357 h 2713633"/>
              <a:gd name="connsiteX83" fmla="*/ 2733557 w 3729174"/>
              <a:gd name="connsiteY83" fmla="*/ 428038 h 2713633"/>
              <a:gd name="connsiteX84" fmla="*/ 2652282 w 3729174"/>
              <a:gd name="connsiteY84" fmla="*/ 387402 h 2713633"/>
              <a:gd name="connsiteX85" fmla="*/ 2611645 w 3729174"/>
              <a:gd name="connsiteY85" fmla="*/ 346765 h 2713633"/>
              <a:gd name="connsiteX86" fmla="*/ 2510051 w 3729174"/>
              <a:gd name="connsiteY86" fmla="*/ 224855 h 2713633"/>
              <a:gd name="connsiteX87" fmla="*/ 2449095 w 3729174"/>
              <a:gd name="connsiteY87" fmla="*/ 184219 h 2713633"/>
              <a:gd name="connsiteX88" fmla="*/ 2408458 w 3729174"/>
              <a:gd name="connsiteY88" fmla="*/ 174060 h 2713633"/>
              <a:gd name="connsiteX89" fmla="*/ 2388139 w 3729174"/>
              <a:gd name="connsiteY89" fmla="*/ 143582 h 2713633"/>
              <a:gd name="connsiteX90" fmla="*/ 2276386 w 3729174"/>
              <a:gd name="connsiteY90" fmla="*/ 92787 h 2713633"/>
              <a:gd name="connsiteX91" fmla="*/ 2235749 w 3729174"/>
              <a:gd name="connsiteY91" fmla="*/ 82627 h 2713633"/>
              <a:gd name="connsiteX92" fmla="*/ 2174792 w 3729174"/>
              <a:gd name="connsiteY92" fmla="*/ 62309 h 2713633"/>
              <a:gd name="connsiteX93" fmla="*/ 2134155 w 3729174"/>
              <a:gd name="connsiteY93" fmla="*/ 52150 h 2713633"/>
              <a:gd name="connsiteX94" fmla="*/ 2083358 w 3729174"/>
              <a:gd name="connsiteY94" fmla="*/ 41991 h 2713633"/>
              <a:gd name="connsiteX95" fmla="*/ 1971605 w 3729174"/>
              <a:gd name="connsiteY95" fmla="*/ 11513 h 2713633"/>
              <a:gd name="connsiteX96" fmla="*/ 1758259 w 3729174"/>
              <a:gd name="connsiteY96" fmla="*/ 1354 h 2713633"/>
              <a:gd name="connsiteX97" fmla="*/ 1616028 w 3729174"/>
              <a:gd name="connsiteY97" fmla="*/ 1354 h 27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29174" h="2713633">
                <a:moveTo>
                  <a:pt x="1697302" y="11513"/>
                </a:moveTo>
                <a:cubicBezTo>
                  <a:pt x="1656665" y="14899"/>
                  <a:pt x="1615853" y="16614"/>
                  <a:pt x="1575390" y="21672"/>
                </a:cubicBezTo>
                <a:cubicBezTo>
                  <a:pt x="1561535" y="23404"/>
                  <a:pt x="1548620" y="30201"/>
                  <a:pt x="1534753" y="31832"/>
                </a:cubicBezTo>
                <a:cubicBezTo>
                  <a:pt x="1490901" y="36991"/>
                  <a:pt x="1446636" y="37805"/>
                  <a:pt x="1402681" y="41991"/>
                </a:cubicBezTo>
                <a:cubicBezTo>
                  <a:pt x="1375501" y="44579"/>
                  <a:pt x="1348498" y="48764"/>
                  <a:pt x="1321406" y="52150"/>
                </a:cubicBezTo>
                <a:cubicBezTo>
                  <a:pt x="1235459" y="73636"/>
                  <a:pt x="1322923" y="44366"/>
                  <a:pt x="1250291" y="92787"/>
                </a:cubicBezTo>
                <a:cubicBezTo>
                  <a:pt x="1241381" y="98727"/>
                  <a:pt x="1229391" y="98157"/>
                  <a:pt x="1219813" y="102946"/>
                </a:cubicBezTo>
                <a:cubicBezTo>
                  <a:pt x="1208892" y="108406"/>
                  <a:pt x="1199935" y="117206"/>
                  <a:pt x="1189334" y="123264"/>
                </a:cubicBezTo>
                <a:cubicBezTo>
                  <a:pt x="1176185" y="130778"/>
                  <a:pt x="1161539" y="135555"/>
                  <a:pt x="1148697" y="143582"/>
                </a:cubicBezTo>
                <a:cubicBezTo>
                  <a:pt x="1134339" y="152556"/>
                  <a:pt x="1121838" y="164219"/>
                  <a:pt x="1108060" y="174060"/>
                </a:cubicBezTo>
                <a:cubicBezTo>
                  <a:pt x="1098124" y="181157"/>
                  <a:pt x="1087741" y="187605"/>
                  <a:pt x="1077581" y="194378"/>
                </a:cubicBezTo>
                <a:cubicBezTo>
                  <a:pt x="1065158" y="219224"/>
                  <a:pt x="1054896" y="243950"/>
                  <a:pt x="1036944" y="265492"/>
                </a:cubicBezTo>
                <a:cubicBezTo>
                  <a:pt x="1027746" y="276529"/>
                  <a:pt x="1017374" y="286619"/>
                  <a:pt x="1006466" y="295969"/>
                </a:cubicBezTo>
                <a:cubicBezTo>
                  <a:pt x="993610" y="306988"/>
                  <a:pt x="977802" y="314474"/>
                  <a:pt x="965829" y="326447"/>
                </a:cubicBezTo>
                <a:cubicBezTo>
                  <a:pt x="947127" y="345149"/>
                  <a:pt x="932604" y="367634"/>
                  <a:pt x="915032" y="387402"/>
                </a:cubicBezTo>
                <a:cubicBezTo>
                  <a:pt x="864805" y="443906"/>
                  <a:pt x="865515" y="415322"/>
                  <a:pt x="813438" y="519471"/>
                </a:cubicBezTo>
                <a:cubicBezTo>
                  <a:pt x="772059" y="602226"/>
                  <a:pt x="817869" y="514810"/>
                  <a:pt x="752482" y="621062"/>
                </a:cubicBezTo>
                <a:cubicBezTo>
                  <a:pt x="738173" y="644314"/>
                  <a:pt x="726503" y="669143"/>
                  <a:pt x="711845" y="692176"/>
                </a:cubicBezTo>
                <a:cubicBezTo>
                  <a:pt x="702754" y="706461"/>
                  <a:pt x="690078" y="718294"/>
                  <a:pt x="681366" y="732813"/>
                </a:cubicBezTo>
                <a:cubicBezTo>
                  <a:pt x="669678" y="752292"/>
                  <a:pt x="661658" y="773767"/>
                  <a:pt x="650888" y="793768"/>
                </a:cubicBezTo>
                <a:cubicBezTo>
                  <a:pt x="637944" y="817807"/>
                  <a:pt x="623325" y="840914"/>
                  <a:pt x="610251" y="864882"/>
                </a:cubicBezTo>
                <a:cubicBezTo>
                  <a:pt x="602999" y="878177"/>
                  <a:pt x="598735" y="893195"/>
                  <a:pt x="589932" y="905518"/>
                </a:cubicBezTo>
                <a:cubicBezTo>
                  <a:pt x="581581" y="917209"/>
                  <a:pt x="567805" y="924305"/>
                  <a:pt x="559454" y="935996"/>
                </a:cubicBezTo>
                <a:cubicBezTo>
                  <a:pt x="550651" y="948319"/>
                  <a:pt x="547162" y="963790"/>
                  <a:pt x="539135" y="976632"/>
                </a:cubicBezTo>
                <a:cubicBezTo>
                  <a:pt x="530161" y="990990"/>
                  <a:pt x="518816" y="1003723"/>
                  <a:pt x="508657" y="1017269"/>
                </a:cubicBezTo>
                <a:cubicBezTo>
                  <a:pt x="490031" y="1073148"/>
                  <a:pt x="509690" y="1023080"/>
                  <a:pt x="478179" y="1078224"/>
                </a:cubicBezTo>
                <a:cubicBezTo>
                  <a:pt x="470665" y="1091373"/>
                  <a:pt x="465888" y="1106018"/>
                  <a:pt x="457861" y="1118860"/>
                </a:cubicBezTo>
                <a:cubicBezTo>
                  <a:pt x="448887" y="1133218"/>
                  <a:pt x="436356" y="1145138"/>
                  <a:pt x="427382" y="1159497"/>
                </a:cubicBezTo>
                <a:cubicBezTo>
                  <a:pt x="419355" y="1172339"/>
                  <a:pt x="414578" y="1186985"/>
                  <a:pt x="407064" y="1200134"/>
                </a:cubicBezTo>
                <a:cubicBezTo>
                  <a:pt x="401006" y="1210735"/>
                  <a:pt x="393842" y="1220676"/>
                  <a:pt x="386745" y="1230611"/>
                </a:cubicBezTo>
                <a:cubicBezTo>
                  <a:pt x="359973" y="1268091"/>
                  <a:pt x="334244" y="1306395"/>
                  <a:pt x="305470" y="1342362"/>
                </a:cubicBezTo>
                <a:cubicBezTo>
                  <a:pt x="294722" y="1355796"/>
                  <a:pt x="264319" y="1397632"/>
                  <a:pt x="244514" y="1413476"/>
                </a:cubicBezTo>
                <a:cubicBezTo>
                  <a:pt x="234980" y="1421103"/>
                  <a:pt x="223416" y="1425978"/>
                  <a:pt x="214036" y="1433794"/>
                </a:cubicBezTo>
                <a:cubicBezTo>
                  <a:pt x="135804" y="1498985"/>
                  <a:pt x="228758" y="1434137"/>
                  <a:pt x="153080" y="1484590"/>
                </a:cubicBezTo>
                <a:cubicBezTo>
                  <a:pt x="146307" y="1494749"/>
                  <a:pt x="141395" y="1506434"/>
                  <a:pt x="132761" y="1515067"/>
                </a:cubicBezTo>
                <a:cubicBezTo>
                  <a:pt x="120788" y="1527039"/>
                  <a:pt x="102083" y="1531851"/>
                  <a:pt x="92124" y="1545544"/>
                </a:cubicBezTo>
                <a:cubicBezTo>
                  <a:pt x="74309" y="1570040"/>
                  <a:pt x="51486" y="1626818"/>
                  <a:pt x="51486" y="1626818"/>
                </a:cubicBezTo>
                <a:cubicBezTo>
                  <a:pt x="48100" y="1643750"/>
                  <a:pt x="46071" y="1661010"/>
                  <a:pt x="41327" y="1677613"/>
                </a:cubicBezTo>
                <a:cubicBezTo>
                  <a:pt x="32501" y="1708503"/>
                  <a:pt x="10849" y="1769046"/>
                  <a:pt x="10849" y="1769046"/>
                </a:cubicBezTo>
                <a:cubicBezTo>
                  <a:pt x="16442" y="1858539"/>
                  <a:pt x="0" y="2041825"/>
                  <a:pt x="51486" y="2155093"/>
                </a:cubicBezTo>
                <a:cubicBezTo>
                  <a:pt x="69714" y="2195194"/>
                  <a:pt x="103958" y="2235423"/>
                  <a:pt x="132761" y="2266844"/>
                </a:cubicBezTo>
                <a:cubicBezTo>
                  <a:pt x="152178" y="2288026"/>
                  <a:pt x="168768" y="2313543"/>
                  <a:pt x="193717" y="2327799"/>
                </a:cubicBezTo>
                <a:cubicBezTo>
                  <a:pt x="217422" y="2341344"/>
                  <a:pt x="242752" y="2352377"/>
                  <a:pt x="264833" y="2368435"/>
                </a:cubicBezTo>
                <a:cubicBezTo>
                  <a:pt x="280326" y="2379702"/>
                  <a:pt x="289776" y="2398087"/>
                  <a:pt x="305470" y="2409072"/>
                </a:cubicBezTo>
                <a:cubicBezTo>
                  <a:pt x="324080" y="2422099"/>
                  <a:pt x="346483" y="2428671"/>
                  <a:pt x="366426" y="2439549"/>
                </a:cubicBezTo>
                <a:cubicBezTo>
                  <a:pt x="383761" y="2449004"/>
                  <a:pt x="400406" y="2459678"/>
                  <a:pt x="417223" y="2470027"/>
                </a:cubicBezTo>
                <a:cubicBezTo>
                  <a:pt x="444432" y="2486771"/>
                  <a:pt x="468584" y="2509606"/>
                  <a:pt x="498498" y="2520823"/>
                </a:cubicBezTo>
                <a:lnTo>
                  <a:pt x="579773" y="2551300"/>
                </a:lnTo>
                <a:cubicBezTo>
                  <a:pt x="599943" y="2558503"/>
                  <a:pt x="620739" y="2563930"/>
                  <a:pt x="640729" y="2571618"/>
                </a:cubicBezTo>
                <a:cubicBezTo>
                  <a:pt x="664801" y="2580876"/>
                  <a:pt x="688777" y="2590562"/>
                  <a:pt x="711845" y="2602096"/>
                </a:cubicBezTo>
                <a:cubicBezTo>
                  <a:pt x="722766" y="2607556"/>
                  <a:pt x="731165" y="2617455"/>
                  <a:pt x="742323" y="2622414"/>
                </a:cubicBezTo>
                <a:cubicBezTo>
                  <a:pt x="772958" y="2636029"/>
                  <a:pt x="819930" y="2648338"/>
                  <a:pt x="854076" y="2652891"/>
                </a:cubicBezTo>
                <a:cubicBezTo>
                  <a:pt x="887811" y="2657389"/>
                  <a:pt x="921899" y="2658830"/>
                  <a:pt x="955669" y="2663051"/>
                </a:cubicBezTo>
                <a:cubicBezTo>
                  <a:pt x="976109" y="2665606"/>
                  <a:pt x="996036" y="2672567"/>
                  <a:pt x="1016625" y="2673210"/>
                </a:cubicBezTo>
                <a:cubicBezTo>
                  <a:pt x="1212973" y="2679346"/>
                  <a:pt x="1409454" y="2679983"/>
                  <a:pt x="1605868" y="2683369"/>
                </a:cubicBezTo>
                <a:cubicBezTo>
                  <a:pt x="1619414" y="2686755"/>
                  <a:pt x="1632553" y="2693001"/>
                  <a:pt x="1646506" y="2693528"/>
                </a:cubicBezTo>
                <a:cubicBezTo>
                  <a:pt x="2179301" y="2713633"/>
                  <a:pt x="2597857" y="2699152"/>
                  <a:pt x="3160250" y="2693528"/>
                </a:cubicBezTo>
                <a:cubicBezTo>
                  <a:pt x="3183955" y="2686755"/>
                  <a:pt x="3207977" y="2681006"/>
                  <a:pt x="3231366" y="2673210"/>
                </a:cubicBezTo>
                <a:cubicBezTo>
                  <a:pt x="3427047" y="2607984"/>
                  <a:pt x="3207008" y="2672912"/>
                  <a:pt x="3383756" y="2622414"/>
                </a:cubicBezTo>
                <a:cubicBezTo>
                  <a:pt x="3400688" y="2612255"/>
                  <a:pt x="3417292" y="2601526"/>
                  <a:pt x="3434553" y="2591937"/>
                </a:cubicBezTo>
                <a:cubicBezTo>
                  <a:pt x="3447792" y="2584582"/>
                  <a:pt x="3463074" y="2580705"/>
                  <a:pt x="3475190" y="2571618"/>
                </a:cubicBezTo>
                <a:cubicBezTo>
                  <a:pt x="3509414" y="2545950"/>
                  <a:pt x="3520586" y="2522494"/>
                  <a:pt x="3546306" y="2490345"/>
                </a:cubicBezTo>
                <a:cubicBezTo>
                  <a:pt x="3562829" y="2469692"/>
                  <a:pt x="3582432" y="2451397"/>
                  <a:pt x="3597103" y="2429390"/>
                </a:cubicBezTo>
                <a:cubicBezTo>
                  <a:pt x="3605382" y="2416972"/>
                  <a:pt x="3683046" y="2287215"/>
                  <a:pt x="3698696" y="2246526"/>
                </a:cubicBezTo>
                <a:cubicBezTo>
                  <a:pt x="3717798" y="2196862"/>
                  <a:pt x="3720707" y="2165259"/>
                  <a:pt x="3729174" y="2114457"/>
                </a:cubicBezTo>
                <a:cubicBezTo>
                  <a:pt x="3725788" y="1897728"/>
                  <a:pt x="3725295" y="1680935"/>
                  <a:pt x="3719015" y="1464271"/>
                </a:cubicBezTo>
                <a:cubicBezTo>
                  <a:pt x="3718272" y="1438626"/>
                  <a:pt x="3693253" y="1359654"/>
                  <a:pt x="3688537" y="1342362"/>
                </a:cubicBezTo>
                <a:cubicBezTo>
                  <a:pt x="3652015" y="1208451"/>
                  <a:pt x="3712219" y="1413406"/>
                  <a:pt x="3658059" y="1250929"/>
                </a:cubicBezTo>
                <a:cubicBezTo>
                  <a:pt x="3653644" y="1237683"/>
                  <a:pt x="3652315" y="1223539"/>
                  <a:pt x="3647900" y="1210293"/>
                </a:cubicBezTo>
                <a:cubicBezTo>
                  <a:pt x="3642133" y="1192992"/>
                  <a:pt x="3632944" y="1176927"/>
                  <a:pt x="3627581" y="1159497"/>
                </a:cubicBezTo>
                <a:cubicBezTo>
                  <a:pt x="3608991" y="1099081"/>
                  <a:pt x="3604956" y="1025122"/>
                  <a:pt x="3556465" y="976632"/>
                </a:cubicBezTo>
                <a:lnTo>
                  <a:pt x="3515828" y="935996"/>
                </a:lnTo>
                <a:cubicBezTo>
                  <a:pt x="3492535" y="866115"/>
                  <a:pt x="3526537" y="948846"/>
                  <a:pt x="3465031" y="875041"/>
                </a:cubicBezTo>
                <a:cubicBezTo>
                  <a:pt x="3423351" y="825026"/>
                  <a:pt x="3493166" y="857327"/>
                  <a:pt x="3424394" y="834404"/>
                </a:cubicBezTo>
                <a:cubicBezTo>
                  <a:pt x="3394400" y="804411"/>
                  <a:pt x="3379090" y="785272"/>
                  <a:pt x="3343119" y="763290"/>
                </a:cubicBezTo>
                <a:cubicBezTo>
                  <a:pt x="3296526" y="734817"/>
                  <a:pt x="3249728" y="706436"/>
                  <a:pt x="3200888" y="682017"/>
                </a:cubicBezTo>
                <a:cubicBezTo>
                  <a:pt x="3187342" y="675244"/>
                  <a:pt x="3173399" y="669213"/>
                  <a:pt x="3160250" y="661699"/>
                </a:cubicBezTo>
                <a:cubicBezTo>
                  <a:pt x="3149649" y="655641"/>
                  <a:pt x="3140491" y="647227"/>
                  <a:pt x="3129772" y="641380"/>
                </a:cubicBezTo>
                <a:cubicBezTo>
                  <a:pt x="3103181" y="626876"/>
                  <a:pt x="3075589" y="614290"/>
                  <a:pt x="3048497" y="600744"/>
                </a:cubicBezTo>
                <a:lnTo>
                  <a:pt x="2987541" y="570266"/>
                </a:lnTo>
                <a:cubicBezTo>
                  <a:pt x="2947615" y="550303"/>
                  <a:pt x="2920330" y="535668"/>
                  <a:pt x="2875788" y="519471"/>
                </a:cubicBezTo>
                <a:cubicBezTo>
                  <a:pt x="2862666" y="514700"/>
                  <a:pt x="2848697" y="512698"/>
                  <a:pt x="2835151" y="509312"/>
                </a:cubicBezTo>
                <a:cubicBezTo>
                  <a:pt x="2788553" y="462714"/>
                  <a:pt x="2845778" y="517282"/>
                  <a:pt x="2753876" y="448357"/>
                </a:cubicBezTo>
                <a:cubicBezTo>
                  <a:pt x="2746213" y="442610"/>
                  <a:pt x="2741037" y="434022"/>
                  <a:pt x="2733557" y="428038"/>
                </a:cubicBezTo>
                <a:cubicBezTo>
                  <a:pt x="2703123" y="403691"/>
                  <a:pt x="2691686" y="403163"/>
                  <a:pt x="2652282" y="387402"/>
                </a:cubicBezTo>
                <a:cubicBezTo>
                  <a:pt x="2638736" y="373856"/>
                  <a:pt x="2623612" y="361724"/>
                  <a:pt x="2611645" y="346765"/>
                </a:cubicBezTo>
                <a:cubicBezTo>
                  <a:pt x="2568810" y="293223"/>
                  <a:pt x="2572103" y="266222"/>
                  <a:pt x="2510051" y="224855"/>
                </a:cubicBezTo>
                <a:cubicBezTo>
                  <a:pt x="2489732" y="211310"/>
                  <a:pt x="2472786" y="190142"/>
                  <a:pt x="2449095" y="184219"/>
                </a:cubicBezTo>
                <a:lnTo>
                  <a:pt x="2408458" y="174060"/>
                </a:lnTo>
                <a:cubicBezTo>
                  <a:pt x="2401685" y="163901"/>
                  <a:pt x="2398142" y="150584"/>
                  <a:pt x="2388139" y="143582"/>
                </a:cubicBezTo>
                <a:cubicBezTo>
                  <a:pt x="2360393" y="124161"/>
                  <a:pt x="2313287" y="103330"/>
                  <a:pt x="2276386" y="92787"/>
                </a:cubicBezTo>
                <a:cubicBezTo>
                  <a:pt x="2262961" y="88951"/>
                  <a:pt x="2249123" y="86639"/>
                  <a:pt x="2235749" y="82627"/>
                </a:cubicBezTo>
                <a:cubicBezTo>
                  <a:pt x="2215234" y="76473"/>
                  <a:pt x="2195571" y="67504"/>
                  <a:pt x="2174792" y="62309"/>
                </a:cubicBezTo>
                <a:cubicBezTo>
                  <a:pt x="2161246" y="58923"/>
                  <a:pt x="2147785" y="55179"/>
                  <a:pt x="2134155" y="52150"/>
                </a:cubicBezTo>
                <a:cubicBezTo>
                  <a:pt x="2117299" y="48404"/>
                  <a:pt x="2100017" y="46534"/>
                  <a:pt x="2083358" y="41991"/>
                </a:cubicBezTo>
                <a:cubicBezTo>
                  <a:pt x="2038055" y="29636"/>
                  <a:pt x="2017577" y="15049"/>
                  <a:pt x="1971605" y="11513"/>
                </a:cubicBezTo>
                <a:cubicBezTo>
                  <a:pt x="1900619" y="6053"/>
                  <a:pt x="1829426" y="3387"/>
                  <a:pt x="1758259" y="1354"/>
                </a:cubicBezTo>
                <a:cubicBezTo>
                  <a:pt x="1710868" y="0"/>
                  <a:pt x="1663438" y="1354"/>
                  <a:pt x="1616028" y="1354"/>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0" name="Freeform 39"/>
          <p:cNvSpPr/>
          <p:nvPr/>
        </p:nvSpPr>
        <p:spPr>
          <a:xfrm>
            <a:off x="2336393" y="1156418"/>
            <a:ext cx="4500447" cy="2205546"/>
          </a:xfrm>
          <a:custGeom>
            <a:avLst/>
            <a:gdLst>
              <a:gd name="connsiteX0" fmla="*/ 264143 w 4500447"/>
              <a:gd name="connsiteY0" fmla="*/ 223501 h 2205546"/>
              <a:gd name="connsiteX1" fmla="*/ 182868 w 4500447"/>
              <a:gd name="connsiteY1" fmla="*/ 284456 h 2205546"/>
              <a:gd name="connsiteX2" fmla="*/ 172709 w 4500447"/>
              <a:gd name="connsiteY2" fmla="*/ 314933 h 2205546"/>
              <a:gd name="connsiteX3" fmla="*/ 121912 w 4500447"/>
              <a:gd name="connsiteY3" fmla="*/ 365729 h 2205546"/>
              <a:gd name="connsiteX4" fmla="*/ 91434 w 4500447"/>
              <a:gd name="connsiteY4" fmla="*/ 406365 h 2205546"/>
              <a:gd name="connsiteX5" fmla="*/ 71115 w 4500447"/>
              <a:gd name="connsiteY5" fmla="*/ 477479 h 2205546"/>
              <a:gd name="connsiteX6" fmla="*/ 60956 w 4500447"/>
              <a:gd name="connsiteY6" fmla="*/ 528275 h 2205546"/>
              <a:gd name="connsiteX7" fmla="*/ 40637 w 4500447"/>
              <a:gd name="connsiteY7" fmla="*/ 568912 h 2205546"/>
              <a:gd name="connsiteX8" fmla="*/ 10159 w 4500447"/>
              <a:gd name="connsiteY8" fmla="*/ 741617 h 2205546"/>
              <a:gd name="connsiteX9" fmla="*/ 0 w 4500447"/>
              <a:gd name="connsiteY9" fmla="*/ 883845 h 2205546"/>
              <a:gd name="connsiteX10" fmla="*/ 20318 w 4500447"/>
              <a:gd name="connsiteY10" fmla="*/ 1015914 h 2205546"/>
              <a:gd name="connsiteX11" fmla="*/ 60956 w 4500447"/>
              <a:gd name="connsiteY11" fmla="*/ 1107347 h 2205546"/>
              <a:gd name="connsiteX12" fmla="*/ 81275 w 4500447"/>
              <a:gd name="connsiteY12" fmla="*/ 1158142 h 2205546"/>
              <a:gd name="connsiteX13" fmla="*/ 111753 w 4500447"/>
              <a:gd name="connsiteY13" fmla="*/ 1198779 h 2205546"/>
              <a:gd name="connsiteX14" fmla="*/ 132071 w 4500447"/>
              <a:gd name="connsiteY14" fmla="*/ 1249575 h 2205546"/>
              <a:gd name="connsiteX15" fmla="*/ 182868 w 4500447"/>
              <a:gd name="connsiteY15" fmla="*/ 1310530 h 2205546"/>
              <a:gd name="connsiteX16" fmla="*/ 203187 w 4500447"/>
              <a:gd name="connsiteY16" fmla="*/ 1341007 h 2205546"/>
              <a:gd name="connsiteX17" fmla="*/ 243824 w 4500447"/>
              <a:gd name="connsiteY17" fmla="*/ 1432439 h 2205546"/>
              <a:gd name="connsiteX18" fmla="*/ 264143 w 4500447"/>
              <a:gd name="connsiteY18" fmla="*/ 1452758 h 2205546"/>
              <a:gd name="connsiteX19" fmla="*/ 325099 w 4500447"/>
              <a:gd name="connsiteY19" fmla="*/ 1564508 h 2205546"/>
              <a:gd name="connsiteX20" fmla="*/ 386055 w 4500447"/>
              <a:gd name="connsiteY20" fmla="*/ 1625463 h 2205546"/>
              <a:gd name="connsiteX21" fmla="*/ 426693 w 4500447"/>
              <a:gd name="connsiteY21" fmla="*/ 1645781 h 2205546"/>
              <a:gd name="connsiteX22" fmla="*/ 497808 w 4500447"/>
              <a:gd name="connsiteY22" fmla="*/ 1686418 h 2205546"/>
              <a:gd name="connsiteX23" fmla="*/ 558765 w 4500447"/>
              <a:gd name="connsiteY23" fmla="*/ 1737214 h 2205546"/>
              <a:gd name="connsiteX24" fmla="*/ 629880 w 4500447"/>
              <a:gd name="connsiteY24" fmla="*/ 1767691 h 2205546"/>
              <a:gd name="connsiteX25" fmla="*/ 690836 w 4500447"/>
              <a:gd name="connsiteY25" fmla="*/ 1808328 h 2205546"/>
              <a:gd name="connsiteX26" fmla="*/ 721314 w 4500447"/>
              <a:gd name="connsiteY26" fmla="*/ 1818487 h 2205546"/>
              <a:gd name="connsiteX27" fmla="*/ 812749 w 4500447"/>
              <a:gd name="connsiteY27" fmla="*/ 1859123 h 2205546"/>
              <a:gd name="connsiteX28" fmla="*/ 843227 w 4500447"/>
              <a:gd name="connsiteY28" fmla="*/ 1879442 h 2205546"/>
              <a:gd name="connsiteX29" fmla="*/ 883864 w 4500447"/>
              <a:gd name="connsiteY29" fmla="*/ 1889601 h 2205546"/>
              <a:gd name="connsiteX30" fmla="*/ 985458 w 4500447"/>
              <a:gd name="connsiteY30" fmla="*/ 1909919 h 2205546"/>
              <a:gd name="connsiteX31" fmla="*/ 1056573 w 4500447"/>
              <a:gd name="connsiteY31" fmla="*/ 1930237 h 2205546"/>
              <a:gd name="connsiteX32" fmla="*/ 1107370 w 4500447"/>
              <a:gd name="connsiteY32" fmla="*/ 1940397 h 2205546"/>
              <a:gd name="connsiteX33" fmla="*/ 1137848 w 4500447"/>
              <a:gd name="connsiteY33" fmla="*/ 1950556 h 2205546"/>
              <a:gd name="connsiteX34" fmla="*/ 1178486 w 4500447"/>
              <a:gd name="connsiteY34" fmla="*/ 1960715 h 2205546"/>
              <a:gd name="connsiteX35" fmla="*/ 1259760 w 4500447"/>
              <a:gd name="connsiteY35" fmla="*/ 1991192 h 2205546"/>
              <a:gd name="connsiteX36" fmla="*/ 1300398 w 4500447"/>
              <a:gd name="connsiteY36" fmla="*/ 2011511 h 2205546"/>
              <a:gd name="connsiteX37" fmla="*/ 1351195 w 4500447"/>
              <a:gd name="connsiteY37" fmla="*/ 2021670 h 2205546"/>
              <a:gd name="connsiteX38" fmla="*/ 1422310 w 4500447"/>
              <a:gd name="connsiteY38" fmla="*/ 2041988 h 2205546"/>
              <a:gd name="connsiteX39" fmla="*/ 1462948 w 4500447"/>
              <a:gd name="connsiteY39" fmla="*/ 2052147 h 2205546"/>
              <a:gd name="connsiteX40" fmla="*/ 1493426 w 4500447"/>
              <a:gd name="connsiteY40" fmla="*/ 2072466 h 2205546"/>
              <a:gd name="connsiteX41" fmla="*/ 1615338 w 4500447"/>
              <a:gd name="connsiteY41" fmla="*/ 2102943 h 2205546"/>
              <a:gd name="connsiteX42" fmla="*/ 1777888 w 4500447"/>
              <a:gd name="connsiteY42" fmla="*/ 2143580 h 2205546"/>
              <a:gd name="connsiteX43" fmla="*/ 1818525 w 4500447"/>
              <a:gd name="connsiteY43" fmla="*/ 2163898 h 2205546"/>
              <a:gd name="connsiteX44" fmla="*/ 1950597 w 4500447"/>
              <a:gd name="connsiteY44" fmla="*/ 2174057 h 2205546"/>
              <a:gd name="connsiteX45" fmla="*/ 2042031 w 4500447"/>
              <a:gd name="connsiteY45" fmla="*/ 2184216 h 2205546"/>
              <a:gd name="connsiteX46" fmla="*/ 2102987 w 4500447"/>
              <a:gd name="connsiteY46" fmla="*/ 2194375 h 2205546"/>
              <a:gd name="connsiteX47" fmla="*/ 2174103 w 4500447"/>
              <a:gd name="connsiteY47" fmla="*/ 2204534 h 2205546"/>
              <a:gd name="connsiteX48" fmla="*/ 2610955 w 4500447"/>
              <a:gd name="connsiteY48" fmla="*/ 2194375 h 2205546"/>
              <a:gd name="connsiteX49" fmla="*/ 2702390 w 4500447"/>
              <a:gd name="connsiteY49" fmla="*/ 2163898 h 2205546"/>
              <a:gd name="connsiteX50" fmla="*/ 2783664 w 4500447"/>
              <a:gd name="connsiteY50" fmla="*/ 2123261 h 2205546"/>
              <a:gd name="connsiteX51" fmla="*/ 2824302 w 4500447"/>
              <a:gd name="connsiteY51" fmla="*/ 2102943 h 2205546"/>
              <a:gd name="connsiteX52" fmla="*/ 2885258 w 4500447"/>
              <a:gd name="connsiteY52" fmla="*/ 2062306 h 2205546"/>
              <a:gd name="connsiteX53" fmla="*/ 2925895 w 4500447"/>
              <a:gd name="connsiteY53" fmla="*/ 2031829 h 2205546"/>
              <a:gd name="connsiteX54" fmla="*/ 3047808 w 4500447"/>
              <a:gd name="connsiteY54" fmla="*/ 1981033 h 2205546"/>
              <a:gd name="connsiteX55" fmla="*/ 3108764 w 4500447"/>
              <a:gd name="connsiteY55" fmla="*/ 1940397 h 2205546"/>
              <a:gd name="connsiteX56" fmla="*/ 3159561 w 4500447"/>
              <a:gd name="connsiteY56" fmla="*/ 1930237 h 2205546"/>
              <a:gd name="connsiteX57" fmla="*/ 3220517 w 4500447"/>
              <a:gd name="connsiteY57" fmla="*/ 1909919 h 2205546"/>
              <a:gd name="connsiteX58" fmla="*/ 3250995 w 4500447"/>
              <a:gd name="connsiteY58" fmla="*/ 1889601 h 2205546"/>
              <a:gd name="connsiteX59" fmla="*/ 3311951 w 4500447"/>
              <a:gd name="connsiteY59" fmla="*/ 1859123 h 2205546"/>
              <a:gd name="connsiteX60" fmla="*/ 3383067 w 4500447"/>
              <a:gd name="connsiteY60" fmla="*/ 1838805 h 2205546"/>
              <a:gd name="connsiteX61" fmla="*/ 3423704 w 4500447"/>
              <a:gd name="connsiteY61" fmla="*/ 1808328 h 2205546"/>
              <a:gd name="connsiteX62" fmla="*/ 3565935 w 4500447"/>
              <a:gd name="connsiteY62" fmla="*/ 1747373 h 2205546"/>
              <a:gd name="connsiteX63" fmla="*/ 3657369 w 4500447"/>
              <a:gd name="connsiteY63" fmla="*/ 1716895 h 2205546"/>
              <a:gd name="connsiteX64" fmla="*/ 3789441 w 4500447"/>
              <a:gd name="connsiteY64" fmla="*/ 1645781 h 2205546"/>
              <a:gd name="connsiteX65" fmla="*/ 4023106 w 4500447"/>
              <a:gd name="connsiteY65" fmla="*/ 1523872 h 2205546"/>
              <a:gd name="connsiteX66" fmla="*/ 4063744 w 4500447"/>
              <a:gd name="connsiteY66" fmla="*/ 1493394 h 2205546"/>
              <a:gd name="connsiteX67" fmla="*/ 4114541 w 4500447"/>
              <a:gd name="connsiteY67" fmla="*/ 1432439 h 2205546"/>
              <a:gd name="connsiteX68" fmla="*/ 4155178 w 4500447"/>
              <a:gd name="connsiteY68" fmla="*/ 1391803 h 2205546"/>
              <a:gd name="connsiteX69" fmla="*/ 4195815 w 4500447"/>
              <a:gd name="connsiteY69" fmla="*/ 1341007 h 2205546"/>
              <a:gd name="connsiteX70" fmla="*/ 4277090 w 4500447"/>
              <a:gd name="connsiteY70" fmla="*/ 1259734 h 2205546"/>
              <a:gd name="connsiteX71" fmla="*/ 4378684 w 4500447"/>
              <a:gd name="connsiteY71" fmla="*/ 1117506 h 2205546"/>
              <a:gd name="connsiteX72" fmla="*/ 4409162 w 4500447"/>
              <a:gd name="connsiteY72" fmla="*/ 1046392 h 2205546"/>
              <a:gd name="connsiteX73" fmla="*/ 4449799 w 4500447"/>
              <a:gd name="connsiteY73" fmla="*/ 954959 h 2205546"/>
              <a:gd name="connsiteX74" fmla="*/ 4490437 w 4500447"/>
              <a:gd name="connsiteY74" fmla="*/ 833050 h 2205546"/>
              <a:gd name="connsiteX75" fmla="*/ 4480278 w 4500447"/>
              <a:gd name="connsiteY75" fmla="*/ 365729 h 2205546"/>
              <a:gd name="connsiteX76" fmla="*/ 4470118 w 4500447"/>
              <a:gd name="connsiteY76" fmla="*/ 304774 h 2205546"/>
              <a:gd name="connsiteX77" fmla="*/ 4419321 w 4500447"/>
              <a:gd name="connsiteY77" fmla="*/ 223501 h 2205546"/>
              <a:gd name="connsiteX78" fmla="*/ 4378684 w 4500447"/>
              <a:gd name="connsiteY78" fmla="*/ 142228 h 2205546"/>
              <a:gd name="connsiteX79" fmla="*/ 4327887 w 4500447"/>
              <a:gd name="connsiteY79" fmla="*/ 121909 h 2205546"/>
              <a:gd name="connsiteX80" fmla="*/ 4297409 w 4500447"/>
              <a:gd name="connsiteY80" fmla="*/ 101591 h 2205546"/>
              <a:gd name="connsiteX81" fmla="*/ 4145019 w 4500447"/>
              <a:gd name="connsiteY81" fmla="*/ 50795 h 2205546"/>
              <a:gd name="connsiteX82" fmla="*/ 4104381 w 4500447"/>
              <a:gd name="connsiteY82" fmla="*/ 30477 h 2205546"/>
              <a:gd name="connsiteX83" fmla="*/ 3931672 w 4500447"/>
              <a:gd name="connsiteY83" fmla="*/ 0 h 2205546"/>
              <a:gd name="connsiteX84" fmla="*/ 2214740 w 4500447"/>
              <a:gd name="connsiteY84" fmla="*/ 10159 h 2205546"/>
              <a:gd name="connsiteX85" fmla="*/ 1909959 w 4500447"/>
              <a:gd name="connsiteY85" fmla="*/ 20318 h 2205546"/>
              <a:gd name="connsiteX86" fmla="*/ 1564541 w 4500447"/>
              <a:gd name="connsiteY86" fmla="*/ 30477 h 2205546"/>
              <a:gd name="connsiteX87" fmla="*/ 1361354 w 4500447"/>
              <a:gd name="connsiteY87" fmla="*/ 50795 h 2205546"/>
              <a:gd name="connsiteX88" fmla="*/ 1320717 w 4500447"/>
              <a:gd name="connsiteY88" fmla="*/ 60954 h 2205546"/>
              <a:gd name="connsiteX89" fmla="*/ 1168326 w 4500447"/>
              <a:gd name="connsiteY89" fmla="*/ 81273 h 2205546"/>
              <a:gd name="connsiteX90" fmla="*/ 1056573 w 4500447"/>
              <a:gd name="connsiteY90" fmla="*/ 111750 h 2205546"/>
              <a:gd name="connsiteX91" fmla="*/ 1015936 w 4500447"/>
              <a:gd name="connsiteY91" fmla="*/ 132068 h 2205546"/>
              <a:gd name="connsiteX92" fmla="*/ 894023 w 4500447"/>
              <a:gd name="connsiteY92" fmla="*/ 152387 h 2205546"/>
              <a:gd name="connsiteX93" fmla="*/ 822908 w 4500447"/>
              <a:gd name="connsiteY93" fmla="*/ 172705 h 2205546"/>
              <a:gd name="connsiteX94" fmla="*/ 670518 w 4500447"/>
              <a:gd name="connsiteY94" fmla="*/ 193023 h 2205546"/>
              <a:gd name="connsiteX95" fmla="*/ 538446 w 4500447"/>
              <a:gd name="connsiteY95" fmla="*/ 213342 h 2205546"/>
              <a:gd name="connsiteX96" fmla="*/ 264143 w 4500447"/>
              <a:gd name="connsiteY96" fmla="*/ 223501 h 220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00447" h="2205546">
                <a:moveTo>
                  <a:pt x="264143" y="223501"/>
                </a:moveTo>
                <a:cubicBezTo>
                  <a:pt x="204880" y="235353"/>
                  <a:pt x="220454" y="246870"/>
                  <a:pt x="182868" y="284456"/>
                </a:cubicBezTo>
                <a:cubicBezTo>
                  <a:pt x="179482" y="294615"/>
                  <a:pt x="179134" y="306366"/>
                  <a:pt x="172709" y="314933"/>
                </a:cubicBezTo>
                <a:cubicBezTo>
                  <a:pt x="158341" y="334089"/>
                  <a:pt x="137821" y="347832"/>
                  <a:pt x="121912" y="365729"/>
                </a:cubicBezTo>
                <a:cubicBezTo>
                  <a:pt x="110663" y="378384"/>
                  <a:pt x="101593" y="392820"/>
                  <a:pt x="91434" y="406365"/>
                </a:cubicBezTo>
                <a:cubicBezTo>
                  <a:pt x="84661" y="430070"/>
                  <a:pt x="77094" y="453562"/>
                  <a:pt x="71115" y="477479"/>
                </a:cubicBezTo>
                <a:cubicBezTo>
                  <a:pt x="66927" y="494231"/>
                  <a:pt x="66416" y="511894"/>
                  <a:pt x="60956" y="528275"/>
                </a:cubicBezTo>
                <a:cubicBezTo>
                  <a:pt x="56167" y="542642"/>
                  <a:pt x="47410" y="555366"/>
                  <a:pt x="40637" y="568912"/>
                </a:cubicBezTo>
                <a:cubicBezTo>
                  <a:pt x="29427" y="624960"/>
                  <a:pt x="15630" y="684175"/>
                  <a:pt x="10159" y="741617"/>
                </a:cubicBezTo>
                <a:cubicBezTo>
                  <a:pt x="5653" y="788933"/>
                  <a:pt x="3386" y="836436"/>
                  <a:pt x="0" y="883845"/>
                </a:cubicBezTo>
                <a:cubicBezTo>
                  <a:pt x="6773" y="927868"/>
                  <a:pt x="10656" y="972434"/>
                  <a:pt x="20318" y="1015914"/>
                </a:cubicBezTo>
                <a:cubicBezTo>
                  <a:pt x="27010" y="1046027"/>
                  <a:pt x="48469" y="1079253"/>
                  <a:pt x="60956" y="1107347"/>
                </a:cubicBezTo>
                <a:cubicBezTo>
                  <a:pt x="68363" y="1124011"/>
                  <a:pt x="72419" y="1142201"/>
                  <a:pt x="81275" y="1158142"/>
                </a:cubicBezTo>
                <a:cubicBezTo>
                  <a:pt x="89498" y="1172943"/>
                  <a:pt x="103530" y="1183978"/>
                  <a:pt x="111753" y="1198779"/>
                </a:cubicBezTo>
                <a:cubicBezTo>
                  <a:pt x="120609" y="1214720"/>
                  <a:pt x="123915" y="1233264"/>
                  <a:pt x="132071" y="1249575"/>
                </a:cubicBezTo>
                <a:cubicBezTo>
                  <a:pt x="150986" y="1287404"/>
                  <a:pt x="154787" y="1276833"/>
                  <a:pt x="182868" y="1310530"/>
                </a:cubicBezTo>
                <a:cubicBezTo>
                  <a:pt x="190685" y="1319910"/>
                  <a:pt x="197726" y="1330086"/>
                  <a:pt x="203187" y="1341007"/>
                </a:cubicBezTo>
                <a:cubicBezTo>
                  <a:pt x="220785" y="1376201"/>
                  <a:pt x="222281" y="1400125"/>
                  <a:pt x="243824" y="1432439"/>
                </a:cubicBezTo>
                <a:cubicBezTo>
                  <a:pt x="249137" y="1440409"/>
                  <a:pt x="259215" y="1444545"/>
                  <a:pt x="264143" y="1452758"/>
                </a:cubicBezTo>
                <a:cubicBezTo>
                  <a:pt x="274853" y="1470607"/>
                  <a:pt x="302245" y="1538798"/>
                  <a:pt x="325099" y="1564508"/>
                </a:cubicBezTo>
                <a:cubicBezTo>
                  <a:pt x="344189" y="1585984"/>
                  <a:pt x="360354" y="1612613"/>
                  <a:pt x="386055" y="1625463"/>
                </a:cubicBezTo>
                <a:lnTo>
                  <a:pt x="426693" y="1645781"/>
                </a:lnTo>
                <a:cubicBezTo>
                  <a:pt x="495121" y="1714209"/>
                  <a:pt x="415947" y="1645489"/>
                  <a:pt x="497808" y="1686418"/>
                </a:cubicBezTo>
                <a:cubicBezTo>
                  <a:pt x="587829" y="1731427"/>
                  <a:pt x="502873" y="1699953"/>
                  <a:pt x="558765" y="1737214"/>
                </a:cubicBezTo>
                <a:cubicBezTo>
                  <a:pt x="583872" y="1753952"/>
                  <a:pt x="602789" y="1758661"/>
                  <a:pt x="629880" y="1767691"/>
                </a:cubicBezTo>
                <a:cubicBezTo>
                  <a:pt x="650199" y="1781237"/>
                  <a:pt x="669489" y="1796469"/>
                  <a:pt x="690836" y="1808328"/>
                </a:cubicBezTo>
                <a:cubicBezTo>
                  <a:pt x="700197" y="1813529"/>
                  <a:pt x="711736" y="1813698"/>
                  <a:pt x="721314" y="1818487"/>
                </a:cubicBezTo>
                <a:cubicBezTo>
                  <a:pt x="809192" y="1862424"/>
                  <a:pt x="735200" y="1839737"/>
                  <a:pt x="812749" y="1859123"/>
                </a:cubicBezTo>
                <a:cubicBezTo>
                  <a:pt x="822908" y="1865896"/>
                  <a:pt x="832004" y="1874632"/>
                  <a:pt x="843227" y="1879442"/>
                </a:cubicBezTo>
                <a:cubicBezTo>
                  <a:pt x="856061" y="1884942"/>
                  <a:pt x="870439" y="1885765"/>
                  <a:pt x="883864" y="1889601"/>
                </a:cubicBezTo>
                <a:cubicBezTo>
                  <a:pt x="954790" y="1909865"/>
                  <a:pt x="864093" y="1892582"/>
                  <a:pt x="985458" y="1909919"/>
                </a:cubicBezTo>
                <a:cubicBezTo>
                  <a:pt x="1019400" y="1921233"/>
                  <a:pt x="1018301" y="1921732"/>
                  <a:pt x="1056573" y="1930237"/>
                </a:cubicBezTo>
                <a:cubicBezTo>
                  <a:pt x="1073429" y="1933983"/>
                  <a:pt x="1090618" y="1936209"/>
                  <a:pt x="1107370" y="1940397"/>
                </a:cubicBezTo>
                <a:cubicBezTo>
                  <a:pt x="1117759" y="1942994"/>
                  <a:pt x="1127551" y="1947614"/>
                  <a:pt x="1137848" y="1950556"/>
                </a:cubicBezTo>
                <a:cubicBezTo>
                  <a:pt x="1151274" y="1954392"/>
                  <a:pt x="1164940" y="1957329"/>
                  <a:pt x="1178486" y="1960715"/>
                </a:cubicBezTo>
                <a:cubicBezTo>
                  <a:pt x="1291632" y="2017286"/>
                  <a:pt x="1149095" y="1949693"/>
                  <a:pt x="1259760" y="1991192"/>
                </a:cubicBezTo>
                <a:cubicBezTo>
                  <a:pt x="1273941" y="1996510"/>
                  <a:pt x="1286030" y="2006722"/>
                  <a:pt x="1300398" y="2011511"/>
                </a:cubicBezTo>
                <a:cubicBezTo>
                  <a:pt x="1316780" y="2016971"/>
                  <a:pt x="1334443" y="2017482"/>
                  <a:pt x="1351195" y="2021670"/>
                </a:cubicBezTo>
                <a:cubicBezTo>
                  <a:pt x="1375112" y="2027649"/>
                  <a:pt x="1398525" y="2035501"/>
                  <a:pt x="1422310" y="2041988"/>
                </a:cubicBezTo>
                <a:cubicBezTo>
                  <a:pt x="1435781" y="2045662"/>
                  <a:pt x="1449402" y="2048761"/>
                  <a:pt x="1462948" y="2052147"/>
                </a:cubicBezTo>
                <a:cubicBezTo>
                  <a:pt x="1473107" y="2058920"/>
                  <a:pt x="1481843" y="2068605"/>
                  <a:pt x="1493426" y="2072466"/>
                </a:cubicBezTo>
                <a:cubicBezTo>
                  <a:pt x="1533164" y="2085712"/>
                  <a:pt x="1615338" y="2102943"/>
                  <a:pt x="1615338" y="2102943"/>
                </a:cubicBezTo>
                <a:cubicBezTo>
                  <a:pt x="1717130" y="2164016"/>
                  <a:pt x="1610628" y="2110128"/>
                  <a:pt x="1777888" y="2143580"/>
                </a:cubicBezTo>
                <a:cubicBezTo>
                  <a:pt x="1792738" y="2146550"/>
                  <a:pt x="1803611" y="2161266"/>
                  <a:pt x="1818525" y="2163898"/>
                </a:cubicBezTo>
                <a:cubicBezTo>
                  <a:pt x="1862007" y="2171571"/>
                  <a:pt x="1906624" y="2170060"/>
                  <a:pt x="1950597" y="2174057"/>
                </a:cubicBezTo>
                <a:cubicBezTo>
                  <a:pt x="1981137" y="2176833"/>
                  <a:pt x="2011634" y="2180163"/>
                  <a:pt x="2042031" y="2184216"/>
                </a:cubicBezTo>
                <a:cubicBezTo>
                  <a:pt x="2062449" y="2186938"/>
                  <a:pt x="2082628" y="2191243"/>
                  <a:pt x="2102987" y="2194375"/>
                </a:cubicBezTo>
                <a:cubicBezTo>
                  <a:pt x="2126655" y="2198016"/>
                  <a:pt x="2150398" y="2201148"/>
                  <a:pt x="2174103" y="2204534"/>
                </a:cubicBezTo>
                <a:cubicBezTo>
                  <a:pt x="2319720" y="2201148"/>
                  <a:pt x="2465727" y="2205546"/>
                  <a:pt x="2610955" y="2194375"/>
                </a:cubicBezTo>
                <a:cubicBezTo>
                  <a:pt x="2642987" y="2191911"/>
                  <a:pt x="2672683" y="2176130"/>
                  <a:pt x="2702390" y="2163898"/>
                </a:cubicBezTo>
                <a:cubicBezTo>
                  <a:pt x="2730398" y="2152366"/>
                  <a:pt x="2756573" y="2136806"/>
                  <a:pt x="2783664" y="2123261"/>
                </a:cubicBezTo>
                <a:cubicBezTo>
                  <a:pt x="2797210" y="2116488"/>
                  <a:pt x="2811701" y="2111344"/>
                  <a:pt x="2824302" y="2102943"/>
                </a:cubicBezTo>
                <a:cubicBezTo>
                  <a:pt x="2844621" y="2089397"/>
                  <a:pt x="2865252" y="2076310"/>
                  <a:pt x="2885258" y="2062306"/>
                </a:cubicBezTo>
                <a:cubicBezTo>
                  <a:pt x="2899129" y="2052596"/>
                  <a:pt x="2911376" y="2040540"/>
                  <a:pt x="2925895" y="2031829"/>
                </a:cubicBezTo>
                <a:cubicBezTo>
                  <a:pt x="3071749" y="1944318"/>
                  <a:pt x="2903320" y="2053274"/>
                  <a:pt x="3047808" y="1981033"/>
                </a:cubicBezTo>
                <a:cubicBezTo>
                  <a:pt x="3069650" y="1970112"/>
                  <a:pt x="3086533" y="1950502"/>
                  <a:pt x="3108764" y="1940397"/>
                </a:cubicBezTo>
                <a:cubicBezTo>
                  <a:pt x="3124484" y="1933252"/>
                  <a:pt x="3142902" y="1934780"/>
                  <a:pt x="3159561" y="1930237"/>
                </a:cubicBezTo>
                <a:cubicBezTo>
                  <a:pt x="3180224" y="1924602"/>
                  <a:pt x="3200945" y="1918617"/>
                  <a:pt x="3220517" y="1909919"/>
                </a:cubicBezTo>
                <a:cubicBezTo>
                  <a:pt x="3231675" y="1904960"/>
                  <a:pt x="3240322" y="1895531"/>
                  <a:pt x="3250995" y="1889601"/>
                </a:cubicBezTo>
                <a:cubicBezTo>
                  <a:pt x="3270853" y="1878569"/>
                  <a:pt x="3290748" y="1867278"/>
                  <a:pt x="3311951" y="1859123"/>
                </a:cubicBezTo>
                <a:cubicBezTo>
                  <a:pt x="3334962" y="1850273"/>
                  <a:pt x="3359362" y="1845578"/>
                  <a:pt x="3383067" y="1838805"/>
                </a:cubicBezTo>
                <a:cubicBezTo>
                  <a:pt x="3396613" y="1828646"/>
                  <a:pt x="3409185" y="1817039"/>
                  <a:pt x="3423704" y="1808328"/>
                </a:cubicBezTo>
                <a:cubicBezTo>
                  <a:pt x="3468208" y="1781626"/>
                  <a:pt x="3517305" y="1764536"/>
                  <a:pt x="3565935" y="1747373"/>
                </a:cubicBezTo>
                <a:cubicBezTo>
                  <a:pt x="3596230" y="1736681"/>
                  <a:pt x="3627288" y="1728175"/>
                  <a:pt x="3657369" y="1716895"/>
                </a:cubicBezTo>
                <a:cubicBezTo>
                  <a:pt x="3788546" y="1667705"/>
                  <a:pt x="3671410" y="1709335"/>
                  <a:pt x="3789441" y="1645781"/>
                </a:cubicBezTo>
                <a:cubicBezTo>
                  <a:pt x="3916290" y="1577480"/>
                  <a:pt x="3841472" y="1660096"/>
                  <a:pt x="4023106" y="1523872"/>
                </a:cubicBezTo>
                <a:cubicBezTo>
                  <a:pt x="4036652" y="1513713"/>
                  <a:pt x="4051771" y="1505367"/>
                  <a:pt x="4063744" y="1493394"/>
                </a:cubicBezTo>
                <a:cubicBezTo>
                  <a:pt x="4082446" y="1474692"/>
                  <a:pt x="4096847" y="1452098"/>
                  <a:pt x="4114541" y="1432439"/>
                </a:cubicBezTo>
                <a:cubicBezTo>
                  <a:pt x="4127356" y="1418200"/>
                  <a:pt x="4142451" y="1406120"/>
                  <a:pt x="4155178" y="1391803"/>
                </a:cubicBezTo>
                <a:cubicBezTo>
                  <a:pt x="4169584" y="1375597"/>
                  <a:pt x="4181107" y="1356940"/>
                  <a:pt x="4195815" y="1341007"/>
                </a:cubicBezTo>
                <a:cubicBezTo>
                  <a:pt x="4221802" y="1312855"/>
                  <a:pt x="4253568" y="1289976"/>
                  <a:pt x="4277090" y="1259734"/>
                </a:cubicBezTo>
                <a:cubicBezTo>
                  <a:pt x="4314386" y="1211783"/>
                  <a:pt x="4351835" y="1171202"/>
                  <a:pt x="4378684" y="1117506"/>
                </a:cubicBezTo>
                <a:cubicBezTo>
                  <a:pt x="4390218" y="1094439"/>
                  <a:pt x="4398490" y="1069870"/>
                  <a:pt x="4409162" y="1046392"/>
                </a:cubicBezTo>
                <a:cubicBezTo>
                  <a:pt x="4431292" y="997706"/>
                  <a:pt x="4431496" y="1009868"/>
                  <a:pt x="4449799" y="954959"/>
                </a:cubicBezTo>
                <a:cubicBezTo>
                  <a:pt x="4500447" y="803016"/>
                  <a:pt x="4442233" y="953554"/>
                  <a:pt x="4490437" y="833050"/>
                </a:cubicBezTo>
                <a:cubicBezTo>
                  <a:pt x="4487051" y="677276"/>
                  <a:pt x="4486266" y="521424"/>
                  <a:pt x="4480278" y="365729"/>
                </a:cubicBezTo>
                <a:cubicBezTo>
                  <a:pt x="4479486" y="345146"/>
                  <a:pt x="4477158" y="324132"/>
                  <a:pt x="4470118" y="304774"/>
                </a:cubicBezTo>
                <a:cubicBezTo>
                  <a:pt x="4458408" y="272572"/>
                  <a:pt x="4435104" y="252436"/>
                  <a:pt x="4419321" y="223501"/>
                </a:cubicBezTo>
                <a:cubicBezTo>
                  <a:pt x="4404817" y="196911"/>
                  <a:pt x="4406806" y="153477"/>
                  <a:pt x="4378684" y="142228"/>
                </a:cubicBezTo>
                <a:cubicBezTo>
                  <a:pt x="4361752" y="135455"/>
                  <a:pt x="4344198" y="130065"/>
                  <a:pt x="4327887" y="121909"/>
                </a:cubicBezTo>
                <a:cubicBezTo>
                  <a:pt x="4316966" y="116449"/>
                  <a:pt x="4308525" y="106643"/>
                  <a:pt x="4297409" y="101591"/>
                </a:cubicBezTo>
                <a:cubicBezTo>
                  <a:pt x="4184849" y="50429"/>
                  <a:pt x="4250943" y="89312"/>
                  <a:pt x="4145019" y="50795"/>
                </a:cubicBezTo>
                <a:cubicBezTo>
                  <a:pt x="4130786" y="45619"/>
                  <a:pt x="4118943" y="34637"/>
                  <a:pt x="4104381" y="30477"/>
                </a:cubicBezTo>
                <a:cubicBezTo>
                  <a:pt x="4054350" y="16183"/>
                  <a:pt x="3984942" y="7610"/>
                  <a:pt x="3931672" y="0"/>
                </a:cubicBezTo>
                <a:lnTo>
                  <a:pt x="2214740" y="10159"/>
                </a:lnTo>
                <a:cubicBezTo>
                  <a:pt x="2113095" y="11181"/>
                  <a:pt x="2011559" y="17143"/>
                  <a:pt x="1909959" y="20318"/>
                </a:cubicBezTo>
                <a:lnTo>
                  <a:pt x="1564541" y="30477"/>
                </a:lnTo>
                <a:cubicBezTo>
                  <a:pt x="1440384" y="55307"/>
                  <a:pt x="1600079" y="25667"/>
                  <a:pt x="1361354" y="50795"/>
                </a:cubicBezTo>
                <a:cubicBezTo>
                  <a:pt x="1347468" y="52257"/>
                  <a:pt x="1334408" y="58216"/>
                  <a:pt x="1320717" y="60954"/>
                </a:cubicBezTo>
                <a:cubicBezTo>
                  <a:pt x="1263705" y="72356"/>
                  <a:pt x="1229331" y="74495"/>
                  <a:pt x="1168326" y="81273"/>
                </a:cubicBezTo>
                <a:cubicBezTo>
                  <a:pt x="1136604" y="89203"/>
                  <a:pt x="1083140" y="102089"/>
                  <a:pt x="1056573" y="111750"/>
                </a:cubicBezTo>
                <a:cubicBezTo>
                  <a:pt x="1042340" y="116925"/>
                  <a:pt x="1030303" y="127279"/>
                  <a:pt x="1015936" y="132068"/>
                </a:cubicBezTo>
                <a:cubicBezTo>
                  <a:pt x="990658" y="140494"/>
                  <a:pt x="914282" y="148704"/>
                  <a:pt x="894023" y="152387"/>
                </a:cubicBezTo>
                <a:cubicBezTo>
                  <a:pt x="772333" y="174512"/>
                  <a:pt x="920829" y="150946"/>
                  <a:pt x="822908" y="172705"/>
                </a:cubicBezTo>
                <a:cubicBezTo>
                  <a:pt x="777306" y="182838"/>
                  <a:pt x="714537" y="188132"/>
                  <a:pt x="670518" y="193023"/>
                </a:cubicBezTo>
                <a:cubicBezTo>
                  <a:pt x="614092" y="207130"/>
                  <a:pt x="613095" y="209307"/>
                  <a:pt x="538446" y="213342"/>
                </a:cubicBezTo>
                <a:cubicBezTo>
                  <a:pt x="443703" y="218463"/>
                  <a:pt x="323406" y="211649"/>
                  <a:pt x="264143" y="223501"/>
                </a:cubicBezTo>
                <a:close/>
              </a:path>
            </a:pathLst>
          </a:cu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132" tIns="45567" rIns="91132" bIns="45567" rtlCol="0" anchor="ctr"/>
          <a:lstStyle/>
          <a:p>
            <a:pPr algn="ctr"/>
            <a:endParaRPr lang="en-US"/>
          </a:p>
        </p:txBody>
      </p:sp>
      <p:sp>
        <p:nvSpPr>
          <p:cNvPr id="39" name="Freeform 38"/>
          <p:cNvSpPr/>
          <p:nvPr/>
        </p:nvSpPr>
        <p:spPr>
          <a:xfrm>
            <a:off x="5464331" y="2510871"/>
            <a:ext cx="3368451" cy="2326444"/>
          </a:xfrm>
          <a:custGeom>
            <a:avLst/>
            <a:gdLst>
              <a:gd name="connsiteX0" fmla="*/ 1076892 w 3368451"/>
              <a:gd name="connsiteY0" fmla="*/ 2082625 h 2326444"/>
              <a:gd name="connsiteX1" fmla="*/ 1107370 w 3368451"/>
              <a:gd name="connsiteY1" fmla="*/ 2102943 h 2326444"/>
              <a:gd name="connsiteX2" fmla="*/ 1208963 w 3368451"/>
              <a:gd name="connsiteY2" fmla="*/ 2143580 h 2326444"/>
              <a:gd name="connsiteX3" fmla="*/ 1249601 w 3368451"/>
              <a:gd name="connsiteY3" fmla="*/ 2163898 h 2326444"/>
              <a:gd name="connsiteX4" fmla="*/ 1828684 w 3368451"/>
              <a:gd name="connsiteY4" fmla="*/ 2245171 h 2326444"/>
              <a:gd name="connsiteX5" fmla="*/ 1869322 w 3368451"/>
              <a:gd name="connsiteY5" fmla="*/ 2255330 h 2326444"/>
              <a:gd name="connsiteX6" fmla="*/ 2031872 w 3368451"/>
              <a:gd name="connsiteY6" fmla="*/ 2275648 h 2326444"/>
              <a:gd name="connsiteX7" fmla="*/ 2133465 w 3368451"/>
              <a:gd name="connsiteY7" fmla="*/ 2295967 h 2326444"/>
              <a:gd name="connsiteX8" fmla="*/ 2275696 w 3368451"/>
              <a:gd name="connsiteY8" fmla="*/ 2316285 h 2326444"/>
              <a:gd name="connsiteX9" fmla="*/ 2692230 w 3368451"/>
              <a:gd name="connsiteY9" fmla="*/ 2326444 h 2326444"/>
              <a:gd name="connsiteX10" fmla="*/ 2773505 w 3368451"/>
              <a:gd name="connsiteY10" fmla="*/ 2316285 h 2326444"/>
              <a:gd name="connsiteX11" fmla="*/ 2854780 w 3368451"/>
              <a:gd name="connsiteY11" fmla="*/ 2275648 h 2326444"/>
              <a:gd name="connsiteX12" fmla="*/ 2976692 w 3368451"/>
              <a:gd name="connsiteY12" fmla="*/ 2214694 h 2326444"/>
              <a:gd name="connsiteX13" fmla="*/ 3017330 w 3368451"/>
              <a:gd name="connsiteY13" fmla="*/ 2194375 h 2326444"/>
              <a:gd name="connsiteX14" fmla="*/ 3047808 w 3368451"/>
              <a:gd name="connsiteY14" fmla="*/ 2163898 h 2326444"/>
              <a:gd name="connsiteX15" fmla="*/ 3139242 w 3368451"/>
              <a:gd name="connsiteY15" fmla="*/ 2082625 h 2326444"/>
              <a:gd name="connsiteX16" fmla="*/ 3179879 w 3368451"/>
              <a:gd name="connsiteY16" fmla="*/ 2021670 h 2326444"/>
              <a:gd name="connsiteX17" fmla="*/ 3200198 w 3368451"/>
              <a:gd name="connsiteY17" fmla="*/ 1981033 h 2326444"/>
              <a:gd name="connsiteX18" fmla="*/ 3230676 w 3368451"/>
              <a:gd name="connsiteY18" fmla="*/ 1960715 h 2326444"/>
              <a:gd name="connsiteX19" fmla="*/ 3281473 w 3368451"/>
              <a:gd name="connsiteY19" fmla="*/ 1869283 h 2326444"/>
              <a:gd name="connsiteX20" fmla="*/ 3322110 w 3368451"/>
              <a:gd name="connsiteY20" fmla="*/ 1777850 h 2326444"/>
              <a:gd name="connsiteX21" fmla="*/ 3332270 w 3368451"/>
              <a:gd name="connsiteY21" fmla="*/ 1737214 h 2326444"/>
              <a:gd name="connsiteX22" fmla="*/ 3322110 w 3368451"/>
              <a:gd name="connsiteY22" fmla="*/ 1147983 h 2326444"/>
              <a:gd name="connsiteX23" fmla="*/ 3311951 w 3368451"/>
              <a:gd name="connsiteY23" fmla="*/ 954959 h 2326444"/>
              <a:gd name="connsiteX24" fmla="*/ 3301792 w 3368451"/>
              <a:gd name="connsiteY24" fmla="*/ 894005 h 2326444"/>
              <a:gd name="connsiteX25" fmla="*/ 3291632 w 3368451"/>
              <a:gd name="connsiteY25" fmla="*/ 782254 h 2326444"/>
              <a:gd name="connsiteX26" fmla="*/ 3250995 w 3368451"/>
              <a:gd name="connsiteY26" fmla="*/ 700981 h 2326444"/>
              <a:gd name="connsiteX27" fmla="*/ 3240835 w 3368451"/>
              <a:gd name="connsiteY27" fmla="*/ 670503 h 2326444"/>
              <a:gd name="connsiteX28" fmla="*/ 3220517 w 3368451"/>
              <a:gd name="connsiteY28" fmla="*/ 629867 h 2326444"/>
              <a:gd name="connsiteX29" fmla="*/ 3200198 w 3368451"/>
              <a:gd name="connsiteY29" fmla="*/ 558753 h 2326444"/>
              <a:gd name="connsiteX30" fmla="*/ 3190039 w 3368451"/>
              <a:gd name="connsiteY30" fmla="*/ 528275 h 2326444"/>
              <a:gd name="connsiteX31" fmla="*/ 3149401 w 3368451"/>
              <a:gd name="connsiteY31" fmla="*/ 447002 h 2326444"/>
              <a:gd name="connsiteX32" fmla="*/ 3139242 w 3368451"/>
              <a:gd name="connsiteY32" fmla="*/ 416525 h 2326444"/>
              <a:gd name="connsiteX33" fmla="*/ 3088445 w 3368451"/>
              <a:gd name="connsiteY33" fmla="*/ 345411 h 2326444"/>
              <a:gd name="connsiteX34" fmla="*/ 2986851 w 3368451"/>
              <a:gd name="connsiteY34" fmla="*/ 213342 h 2326444"/>
              <a:gd name="connsiteX35" fmla="*/ 2946214 w 3368451"/>
              <a:gd name="connsiteY35" fmla="*/ 172705 h 2326444"/>
              <a:gd name="connsiteX36" fmla="*/ 2885258 w 3368451"/>
              <a:gd name="connsiteY36" fmla="*/ 132069 h 2326444"/>
              <a:gd name="connsiteX37" fmla="*/ 2864939 w 3368451"/>
              <a:gd name="connsiteY37" fmla="*/ 111750 h 2326444"/>
              <a:gd name="connsiteX38" fmla="*/ 2732867 w 3368451"/>
              <a:gd name="connsiteY38" fmla="*/ 30477 h 2326444"/>
              <a:gd name="connsiteX39" fmla="*/ 2702389 w 3368451"/>
              <a:gd name="connsiteY39" fmla="*/ 20318 h 2326444"/>
              <a:gd name="connsiteX40" fmla="*/ 2651593 w 3368451"/>
              <a:gd name="connsiteY40" fmla="*/ 10159 h 2326444"/>
              <a:gd name="connsiteX41" fmla="*/ 2610955 w 3368451"/>
              <a:gd name="connsiteY41" fmla="*/ 0 h 2326444"/>
              <a:gd name="connsiteX42" fmla="*/ 1849003 w 3368451"/>
              <a:gd name="connsiteY42" fmla="*/ 10159 h 2326444"/>
              <a:gd name="connsiteX43" fmla="*/ 1727091 w 3368451"/>
              <a:gd name="connsiteY43" fmla="*/ 30477 h 2326444"/>
              <a:gd name="connsiteX44" fmla="*/ 1615338 w 3368451"/>
              <a:gd name="connsiteY44" fmla="*/ 40636 h 2326444"/>
              <a:gd name="connsiteX45" fmla="*/ 1574700 w 3368451"/>
              <a:gd name="connsiteY45" fmla="*/ 50795 h 2326444"/>
              <a:gd name="connsiteX46" fmla="*/ 1523904 w 3368451"/>
              <a:gd name="connsiteY46" fmla="*/ 60954 h 2326444"/>
              <a:gd name="connsiteX47" fmla="*/ 1442629 w 3368451"/>
              <a:gd name="connsiteY47" fmla="*/ 81273 h 2326444"/>
              <a:gd name="connsiteX48" fmla="*/ 1401991 w 3368451"/>
              <a:gd name="connsiteY48" fmla="*/ 91432 h 2326444"/>
              <a:gd name="connsiteX49" fmla="*/ 1361354 w 3368451"/>
              <a:gd name="connsiteY49" fmla="*/ 111750 h 2326444"/>
              <a:gd name="connsiteX50" fmla="*/ 1330876 w 3368451"/>
              <a:gd name="connsiteY50" fmla="*/ 121909 h 2326444"/>
              <a:gd name="connsiteX51" fmla="*/ 1188645 w 3368451"/>
              <a:gd name="connsiteY51" fmla="*/ 152387 h 2326444"/>
              <a:gd name="connsiteX52" fmla="*/ 1087051 w 3368451"/>
              <a:gd name="connsiteY52" fmla="*/ 193023 h 2326444"/>
              <a:gd name="connsiteX53" fmla="*/ 1005776 w 3368451"/>
              <a:gd name="connsiteY53" fmla="*/ 203183 h 2326444"/>
              <a:gd name="connsiteX54" fmla="*/ 965139 w 3368451"/>
              <a:gd name="connsiteY54" fmla="*/ 223501 h 2326444"/>
              <a:gd name="connsiteX55" fmla="*/ 934661 w 3368451"/>
              <a:gd name="connsiteY55" fmla="*/ 233660 h 2326444"/>
              <a:gd name="connsiteX56" fmla="*/ 812748 w 3368451"/>
              <a:gd name="connsiteY56" fmla="*/ 304774 h 2326444"/>
              <a:gd name="connsiteX57" fmla="*/ 660358 w 3368451"/>
              <a:gd name="connsiteY57" fmla="*/ 365729 h 2326444"/>
              <a:gd name="connsiteX58" fmla="*/ 599402 w 3368451"/>
              <a:gd name="connsiteY58" fmla="*/ 406365 h 2326444"/>
              <a:gd name="connsiteX59" fmla="*/ 579083 w 3368451"/>
              <a:gd name="connsiteY59" fmla="*/ 426684 h 2326444"/>
              <a:gd name="connsiteX60" fmla="*/ 507968 w 3368451"/>
              <a:gd name="connsiteY60" fmla="*/ 457161 h 2326444"/>
              <a:gd name="connsiteX61" fmla="*/ 447011 w 3368451"/>
              <a:gd name="connsiteY61" fmla="*/ 497798 h 2326444"/>
              <a:gd name="connsiteX62" fmla="*/ 406374 w 3368451"/>
              <a:gd name="connsiteY62" fmla="*/ 507957 h 2326444"/>
              <a:gd name="connsiteX63" fmla="*/ 325099 w 3368451"/>
              <a:gd name="connsiteY63" fmla="*/ 548594 h 2326444"/>
              <a:gd name="connsiteX64" fmla="*/ 304780 w 3368451"/>
              <a:gd name="connsiteY64" fmla="*/ 579071 h 2326444"/>
              <a:gd name="connsiteX65" fmla="*/ 213346 w 3368451"/>
              <a:gd name="connsiteY65" fmla="*/ 629867 h 2326444"/>
              <a:gd name="connsiteX66" fmla="*/ 193027 w 3368451"/>
              <a:gd name="connsiteY66" fmla="*/ 660344 h 2326444"/>
              <a:gd name="connsiteX67" fmla="*/ 162549 w 3368451"/>
              <a:gd name="connsiteY67" fmla="*/ 680662 h 2326444"/>
              <a:gd name="connsiteX68" fmla="*/ 121912 w 3368451"/>
              <a:gd name="connsiteY68" fmla="*/ 741617 h 2326444"/>
              <a:gd name="connsiteX69" fmla="*/ 101593 w 3368451"/>
              <a:gd name="connsiteY69" fmla="*/ 772095 h 2326444"/>
              <a:gd name="connsiteX70" fmla="*/ 81274 w 3368451"/>
              <a:gd name="connsiteY70" fmla="*/ 812731 h 2326444"/>
              <a:gd name="connsiteX71" fmla="*/ 50796 w 3368451"/>
              <a:gd name="connsiteY71" fmla="*/ 853368 h 2326444"/>
              <a:gd name="connsiteX72" fmla="*/ 30478 w 3368451"/>
              <a:gd name="connsiteY72" fmla="*/ 904164 h 2326444"/>
              <a:gd name="connsiteX73" fmla="*/ 0 w 3368451"/>
              <a:gd name="connsiteY73" fmla="*/ 1026073 h 2326444"/>
              <a:gd name="connsiteX74" fmla="*/ 20318 w 3368451"/>
              <a:gd name="connsiteY74" fmla="*/ 1229256 h 2326444"/>
              <a:gd name="connsiteX75" fmla="*/ 71115 w 3368451"/>
              <a:gd name="connsiteY75" fmla="*/ 1320689 h 2326444"/>
              <a:gd name="connsiteX76" fmla="*/ 101593 w 3368451"/>
              <a:gd name="connsiteY76" fmla="*/ 1391803 h 2326444"/>
              <a:gd name="connsiteX77" fmla="*/ 121912 w 3368451"/>
              <a:gd name="connsiteY77" fmla="*/ 1422280 h 2326444"/>
              <a:gd name="connsiteX78" fmla="*/ 142231 w 3368451"/>
              <a:gd name="connsiteY78" fmla="*/ 1473076 h 2326444"/>
              <a:gd name="connsiteX79" fmla="*/ 172709 w 3368451"/>
              <a:gd name="connsiteY79" fmla="*/ 1503553 h 2326444"/>
              <a:gd name="connsiteX80" fmla="*/ 223506 w 3368451"/>
              <a:gd name="connsiteY80" fmla="*/ 1584826 h 2326444"/>
              <a:gd name="connsiteX81" fmla="*/ 304780 w 3368451"/>
              <a:gd name="connsiteY81" fmla="*/ 1686418 h 2326444"/>
              <a:gd name="connsiteX82" fmla="*/ 335258 w 3368451"/>
              <a:gd name="connsiteY82" fmla="*/ 1696577 h 2326444"/>
              <a:gd name="connsiteX83" fmla="*/ 365737 w 3368451"/>
              <a:gd name="connsiteY83" fmla="*/ 1727055 h 2326444"/>
              <a:gd name="connsiteX84" fmla="*/ 426693 w 3368451"/>
              <a:gd name="connsiteY84" fmla="*/ 1767691 h 2326444"/>
              <a:gd name="connsiteX85" fmla="*/ 457171 w 3368451"/>
              <a:gd name="connsiteY85" fmla="*/ 1798169 h 2326444"/>
              <a:gd name="connsiteX86" fmla="*/ 477490 w 3368451"/>
              <a:gd name="connsiteY86" fmla="*/ 1828646 h 2326444"/>
              <a:gd name="connsiteX87" fmla="*/ 518127 w 3368451"/>
              <a:gd name="connsiteY87" fmla="*/ 1848964 h 2326444"/>
              <a:gd name="connsiteX88" fmla="*/ 579083 w 3368451"/>
              <a:gd name="connsiteY88" fmla="*/ 1889601 h 2326444"/>
              <a:gd name="connsiteX89" fmla="*/ 619721 w 3368451"/>
              <a:gd name="connsiteY89" fmla="*/ 1920078 h 2326444"/>
              <a:gd name="connsiteX90" fmla="*/ 650199 w 3368451"/>
              <a:gd name="connsiteY90" fmla="*/ 1930237 h 2326444"/>
              <a:gd name="connsiteX91" fmla="*/ 690836 w 3368451"/>
              <a:gd name="connsiteY91" fmla="*/ 1950556 h 2326444"/>
              <a:gd name="connsiteX92" fmla="*/ 731474 w 3368451"/>
              <a:gd name="connsiteY92" fmla="*/ 1960715 h 2326444"/>
              <a:gd name="connsiteX93" fmla="*/ 792430 w 3368451"/>
              <a:gd name="connsiteY93" fmla="*/ 1981033 h 2326444"/>
              <a:gd name="connsiteX94" fmla="*/ 833067 w 3368451"/>
              <a:gd name="connsiteY94" fmla="*/ 1991192 h 2326444"/>
              <a:gd name="connsiteX95" fmla="*/ 883864 w 3368451"/>
              <a:gd name="connsiteY95" fmla="*/ 2001351 h 2326444"/>
              <a:gd name="connsiteX96" fmla="*/ 944820 w 3368451"/>
              <a:gd name="connsiteY96" fmla="*/ 2021670 h 2326444"/>
              <a:gd name="connsiteX97" fmla="*/ 975298 w 3368451"/>
              <a:gd name="connsiteY97" fmla="*/ 2031829 h 2326444"/>
              <a:gd name="connsiteX98" fmla="*/ 1005776 w 3368451"/>
              <a:gd name="connsiteY98" fmla="*/ 2041988 h 2326444"/>
              <a:gd name="connsiteX99" fmla="*/ 1036254 w 3368451"/>
              <a:gd name="connsiteY99" fmla="*/ 2052147 h 2326444"/>
              <a:gd name="connsiteX100" fmla="*/ 1056573 w 3368451"/>
              <a:gd name="connsiteY100" fmla="*/ 2072466 h 2326444"/>
              <a:gd name="connsiteX101" fmla="*/ 1127689 w 3368451"/>
              <a:gd name="connsiteY101" fmla="*/ 2113102 h 232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368451" h="2326444">
                <a:moveTo>
                  <a:pt x="1076892" y="2082625"/>
                </a:moveTo>
                <a:cubicBezTo>
                  <a:pt x="1087051" y="2089398"/>
                  <a:pt x="1096449" y="2097483"/>
                  <a:pt x="1107370" y="2102943"/>
                </a:cubicBezTo>
                <a:cubicBezTo>
                  <a:pt x="1283769" y="2191140"/>
                  <a:pt x="1114388" y="2103048"/>
                  <a:pt x="1208963" y="2143580"/>
                </a:cubicBezTo>
                <a:cubicBezTo>
                  <a:pt x="1222883" y="2149546"/>
                  <a:pt x="1234656" y="2161448"/>
                  <a:pt x="1249601" y="2163898"/>
                </a:cubicBezTo>
                <a:cubicBezTo>
                  <a:pt x="1441953" y="2195430"/>
                  <a:pt x="1635852" y="2216721"/>
                  <a:pt x="1828684" y="2245171"/>
                </a:cubicBezTo>
                <a:cubicBezTo>
                  <a:pt x="1842497" y="2247209"/>
                  <a:pt x="1855499" y="2253355"/>
                  <a:pt x="1869322" y="2255330"/>
                </a:cubicBezTo>
                <a:cubicBezTo>
                  <a:pt x="2211193" y="2304167"/>
                  <a:pt x="1804318" y="2237724"/>
                  <a:pt x="2031872" y="2275648"/>
                </a:cubicBezTo>
                <a:cubicBezTo>
                  <a:pt x="2087304" y="2294126"/>
                  <a:pt x="2046747" y="2282626"/>
                  <a:pt x="2133465" y="2295967"/>
                </a:cubicBezTo>
                <a:cubicBezTo>
                  <a:pt x="2174165" y="2302228"/>
                  <a:pt x="2236524" y="2314686"/>
                  <a:pt x="2275696" y="2316285"/>
                </a:cubicBezTo>
                <a:cubicBezTo>
                  <a:pt x="2414466" y="2321949"/>
                  <a:pt x="2553385" y="2323058"/>
                  <a:pt x="2692230" y="2326444"/>
                </a:cubicBezTo>
                <a:cubicBezTo>
                  <a:pt x="2719322" y="2323058"/>
                  <a:pt x="2747445" y="2324429"/>
                  <a:pt x="2773505" y="2316285"/>
                </a:cubicBezTo>
                <a:cubicBezTo>
                  <a:pt x="2802416" y="2307251"/>
                  <a:pt x="2826045" y="2285226"/>
                  <a:pt x="2854780" y="2275648"/>
                </a:cubicBezTo>
                <a:cubicBezTo>
                  <a:pt x="3007981" y="2224583"/>
                  <a:pt x="2819154" y="2293463"/>
                  <a:pt x="2976692" y="2214694"/>
                </a:cubicBezTo>
                <a:cubicBezTo>
                  <a:pt x="2990238" y="2207921"/>
                  <a:pt x="3005006" y="2203178"/>
                  <a:pt x="3017330" y="2194375"/>
                </a:cubicBezTo>
                <a:cubicBezTo>
                  <a:pt x="3029021" y="2186024"/>
                  <a:pt x="3036771" y="2173095"/>
                  <a:pt x="3047808" y="2163898"/>
                </a:cubicBezTo>
                <a:cubicBezTo>
                  <a:pt x="3093614" y="2125728"/>
                  <a:pt x="3089847" y="2156717"/>
                  <a:pt x="3139242" y="2082625"/>
                </a:cubicBezTo>
                <a:cubicBezTo>
                  <a:pt x="3152788" y="2062307"/>
                  <a:pt x="3167315" y="2042610"/>
                  <a:pt x="3179879" y="2021670"/>
                </a:cubicBezTo>
                <a:cubicBezTo>
                  <a:pt x="3187671" y="2008684"/>
                  <a:pt x="3190503" y="1992667"/>
                  <a:pt x="3200198" y="1981033"/>
                </a:cubicBezTo>
                <a:cubicBezTo>
                  <a:pt x="3208015" y="1971653"/>
                  <a:pt x="3220517" y="1967488"/>
                  <a:pt x="3230676" y="1960715"/>
                </a:cubicBezTo>
                <a:cubicBezTo>
                  <a:pt x="3246139" y="1934943"/>
                  <a:pt x="3269815" y="1898428"/>
                  <a:pt x="3281473" y="1869283"/>
                </a:cubicBezTo>
                <a:cubicBezTo>
                  <a:pt x="3317745" y="1778606"/>
                  <a:pt x="3283019" y="1836489"/>
                  <a:pt x="3322110" y="1777850"/>
                </a:cubicBezTo>
                <a:cubicBezTo>
                  <a:pt x="3325497" y="1764305"/>
                  <a:pt x="3329772" y="1750951"/>
                  <a:pt x="3332270" y="1737214"/>
                </a:cubicBezTo>
                <a:cubicBezTo>
                  <a:pt x="3368451" y="1538227"/>
                  <a:pt x="3331968" y="1378005"/>
                  <a:pt x="3322110" y="1147983"/>
                </a:cubicBezTo>
                <a:cubicBezTo>
                  <a:pt x="3319351" y="1083612"/>
                  <a:pt x="3317089" y="1019184"/>
                  <a:pt x="3311951" y="954959"/>
                </a:cubicBezTo>
                <a:cubicBezTo>
                  <a:pt x="3310308" y="934426"/>
                  <a:pt x="3304199" y="914462"/>
                  <a:pt x="3301792" y="894005"/>
                </a:cubicBezTo>
                <a:cubicBezTo>
                  <a:pt x="3297422" y="856857"/>
                  <a:pt x="3298525" y="819017"/>
                  <a:pt x="3291632" y="782254"/>
                </a:cubicBezTo>
                <a:cubicBezTo>
                  <a:pt x="3281085" y="726003"/>
                  <a:pt x="3271852" y="742693"/>
                  <a:pt x="3250995" y="700981"/>
                </a:cubicBezTo>
                <a:cubicBezTo>
                  <a:pt x="3246206" y="691403"/>
                  <a:pt x="3245054" y="680346"/>
                  <a:pt x="3240835" y="670503"/>
                </a:cubicBezTo>
                <a:cubicBezTo>
                  <a:pt x="3234869" y="656583"/>
                  <a:pt x="3226483" y="643787"/>
                  <a:pt x="3220517" y="629867"/>
                </a:cubicBezTo>
                <a:cubicBezTo>
                  <a:pt x="3210075" y="605504"/>
                  <a:pt x="3207565" y="584536"/>
                  <a:pt x="3200198" y="558753"/>
                </a:cubicBezTo>
                <a:cubicBezTo>
                  <a:pt x="3197256" y="548456"/>
                  <a:pt x="3194470" y="538024"/>
                  <a:pt x="3190039" y="528275"/>
                </a:cubicBezTo>
                <a:cubicBezTo>
                  <a:pt x="3177505" y="500701"/>
                  <a:pt x="3158979" y="475737"/>
                  <a:pt x="3149401" y="447002"/>
                </a:cubicBezTo>
                <a:cubicBezTo>
                  <a:pt x="3146015" y="436843"/>
                  <a:pt x="3144031" y="426103"/>
                  <a:pt x="3139242" y="416525"/>
                </a:cubicBezTo>
                <a:cubicBezTo>
                  <a:pt x="3131260" y="400562"/>
                  <a:pt x="3096117" y="356151"/>
                  <a:pt x="3088445" y="345411"/>
                </a:cubicBezTo>
                <a:cubicBezTo>
                  <a:pt x="3048617" y="289654"/>
                  <a:pt x="3059602" y="286093"/>
                  <a:pt x="2986851" y="213342"/>
                </a:cubicBezTo>
                <a:cubicBezTo>
                  <a:pt x="2973305" y="199796"/>
                  <a:pt x="2961173" y="184672"/>
                  <a:pt x="2946214" y="172705"/>
                </a:cubicBezTo>
                <a:cubicBezTo>
                  <a:pt x="2927145" y="157450"/>
                  <a:pt x="2902525" y="149336"/>
                  <a:pt x="2885258" y="132069"/>
                </a:cubicBezTo>
                <a:cubicBezTo>
                  <a:pt x="2878485" y="125296"/>
                  <a:pt x="2872212" y="117983"/>
                  <a:pt x="2864939" y="111750"/>
                </a:cubicBezTo>
                <a:cubicBezTo>
                  <a:pt x="2821545" y="74556"/>
                  <a:pt x="2790157" y="49573"/>
                  <a:pt x="2732867" y="30477"/>
                </a:cubicBezTo>
                <a:cubicBezTo>
                  <a:pt x="2722708" y="27091"/>
                  <a:pt x="2712778" y="22915"/>
                  <a:pt x="2702389" y="20318"/>
                </a:cubicBezTo>
                <a:cubicBezTo>
                  <a:pt x="2685637" y="16130"/>
                  <a:pt x="2668449" y="13905"/>
                  <a:pt x="2651593" y="10159"/>
                </a:cubicBezTo>
                <a:cubicBezTo>
                  <a:pt x="2637963" y="7130"/>
                  <a:pt x="2624501" y="3386"/>
                  <a:pt x="2610955" y="0"/>
                </a:cubicBezTo>
                <a:lnTo>
                  <a:pt x="1849003" y="10159"/>
                </a:lnTo>
                <a:cubicBezTo>
                  <a:pt x="1787876" y="11650"/>
                  <a:pt x="1781839" y="23634"/>
                  <a:pt x="1727091" y="30477"/>
                </a:cubicBezTo>
                <a:cubicBezTo>
                  <a:pt x="1689975" y="35116"/>
                  <a:pt x="1652589" y="37250"/>
                  <a:pt x="1615338" y="40636"/>
                </a:cubicBezTo>
                <a:cubicBezTo>
                  <a:pt x="1601792" y="44022"/>
                  <a:pt x="1588330" y="47766"/>
                  <a:pt x="1574700" y="50795"/>
                </a:cubicBezTo>
                <a:cubicBezTo>
                  <a:pt x="1557844" y="54541"/>
                  <a:pt x="1540729" y="57071"/>
                  <a:pt x="1523904" y="60954"/>
                </a:cubicBezTo>
                <a:cubicBezTo>
                  <a:pt x="1496694" y="67233"/>
                  <a:pt x="1469721" y="74500"/>
                  <a:pt x="1442629" y="81273"/>
                </a:cubicBezTo>
                <a:lnTo>
                  <a:pt x="1401991" y="91432"/>
                </a:lnTo>
                <a:cubicBezTo>
                  <a:pt x="1388445" y="98205"/>
                  <a:pt x="1375274" y="105784"/>
                  <a:pt x="1361354" y="111750"/>
                </a:cubicBezTo>
                <a:cubicBezTo>
                  <a:pt x="1351511" y="115968"/>
                  <a:pt x="1341208" y="119091"/>
                  <a:pt x="1330876" y="121909"/>
                </a:cubicBezTo>
                <a:cubicBezTo>
                  <a:pt x="1251311" y="143609"/>
                  <a:pt x="1261144" y="140304"/>
                  <a:pt x="1188645" y="152387"/>
                </a:cubicBezTo>
                <a:cubicBezTo>
                  <a:pt x="1151043" y="171187"/>
                  <a:pt x="1130990" y="183608"/>
                  <a:pt x="1087051" y="193023"/>
                </a:cubicBezTo>
                <a:cubicBezTo>
                  <a:pt x="1060355" y="198744"/>
                  <a:pt x="1032868" y="199796"/>
                  <a:pt x="1005776" y="203183"/>
                </a:cubicBezTo>
                <a:cubicBezTo>
                  <a:pt x="992230" y="209956"/>
                  <a:pt x="979059" y="217535"/>
                  <a:pt x="965139" y="223501"/>
                </a:cubicBezTo>
                <a:cubicBezTo>
                  <a:pt x="955296" y="227719"/>
                  <a:pt x="944110" y="228621"/>
                  <a:pt x="934661" y="233660"/>
                </a:cubicBezTo>
                <a:cubicBezTo>
                  <a:pt x="893150" y="255799"/>
                  <a:pt x="857984" y="291850"/>
                  <a:pt x="812748" y="304774"/>
                </a:cubicBezTo>
                <a:cubicBezTo>
                  <a:pt x="749301" y="322901"/>
                  <a:pt x="718481" y="326981"/>
                  <a:pt x="660358" y="365729"/>
                </a:cubicBezTo>
                <a:cubicBezTo>
                  <a:pt x="640039" y="379274"/>
                  <a:pt x="616669" y="389098"/>
                  <a:pt x="599402" y="406365"/>
                </a:cubicBezTo>
                <a:cubicBezTo>
                  <a:pt x="592629" y="413138"/>
                  <a:pt x="587053" y="421371"/>
                  <a:pt x="579083" y="426684"/>
                </a:cubicBezTo>
                <a:cubicBezTo>
                  <a:pt x="553976" y="443422"/>
                  <a:pt x="535059" y="448131"/>
                  <a:pt x="507968" y="457161"/>
                </a:cubicBezTo>
                <a:cubicBezTo>
                  <a:pt x="487649" y="470707"/>
                  <a:pt x="468853" y="486877"/>
                  <a:pt x="447011" y="497798"/>
                </a:cubicBezTo>
                <a:cubicBezTo>
                  <a:pt x="434522" y="504042"/>
                  <a:pt x="418863" y="501713"/>
                  <a:pt x="406374" y="507957"/>
                </a:cubicBezTo>
                <a:cubicBezTo>
                  <a:pt x="302755" y="559765"/>
                  <a:pt x="424890" y="523645"/>
                  <a:pt x="325099" y="548594"/>
                </a:cubicBezTo>
                <a:cubicBezTo>
                  <a:pt x="318326" y="558753"/>
                  <a:pt x="314050" y="571125"/>
                  <a:pt x="304780" y="579071"/>
                </a:cubicBezTo>
                <a:cubicBezTo>
                  <a:pt x="286922" y="594378"/>
                  <a:pt x="236422" y="618329"/>
                  <a:pt x="213346" y="629867"/>
                </a:cubicBezTo>
                <a:cubicBezTo>
                  <a:pt x="206573" y="640026"/>
                  <a:pt x="201661" y="651711"/>
                  <a:pt x="193027" y="660344"/>
                </a:cubicBezTo>
                <a:cubicBezTo>
                  <a:pt x="184393" y="668978"/>
                  <a:pt x="169322" y="670503"/>
                  <a:pt x="162549" y="680662"/>
                </a:cubicBezTo>
                <a:cubicBezTo>
                  <a:pt x="110067" y="759385"/>
                  <a:pt x="198429" y="690607"/>
                  <a:pt x="121912" y="741617"/>
                </a:cubicBezTo>
                <a:cubicBezTo>
                  <a:pt x="115139" y="751776"/>
                  <a:pt x="107651" y="761494"/>
                  <a:pt x="101593" y="772095"/>
                </a:cubicBezTo>
                <a:cubicBezTo>
                  <a:pt x="94079" y="785244"/>
                  <a:pt x="89301" y="799889"/>
                  <a:pt x="81274" y="812731"/>
                </a:cubicBezTo>
                <a:cubicBezTo>
                  <a:pt x="72300" y="827089"/>
                  <a:pt x="59019" y="838567"/>
                  <a:pt x="50796" y="853368"/>
                </a:cubicBezTo>
                <a:cubicBezTo>
                  <a:pt x="41940" y="869309"/>
                  <a:pt x="36245" y="886864"/>
                  <a:pt x="30478" y="904164"/>
                </a:cubicBezTo>
                <a:cubicBezTo>
                  <a:pt x="11680" y="960559"/>
                  <a:pt x="10606" y="973041"/>
                  <a:pt x="0" y="1026073"/>
                </a:cubicBezTo>
                <a:cubicBezTo>
                  <a:pt x="6773" y="1093801"/>
                  <a:pt x="11514" y="1161762"/>
                  <a:pt x="20318" y="1229256"/>
                </a:cubicBezTo>
                <a:cubicBezTo>
                  <a:pt x="24859" y="1264068"/>
                  <a:pt x="54961" y="1293767"/>
                  <a:pt x="71115" y="1320689"/>
                </a:cubicBezTo>
                <a:cubicBezTo>
                  <a:pt x="134545" y="1426403"/>
                  <a:pt x="59547" y="1307713"/>
                  <a:pt x="101593" y="1391803"/>
                </a:cubicBezTo>
                <a:cubicBezTo>
                  <a:pt x="107053" y="1402724"/>
                  <a:pt x="116451" y="1411359"/>
                  <a:pt x="121912" y="1422280"/>
                </a:cubicBezTo>
                <a:cubicBezTo>
                  <a:pt x="130068" y="1438591"/>
                  <a:pt x="132566" y="1457612"/>
                  <a:pt x="142231" y="1473076"/>
                </a:cubicBezTo>
                <a:cubicBezTo>
                  <a:pt x="149846" y="1485259"/>
                  <a:pt x="164089" y="1492059"/>
                  <a:pt x="172709" y="1503553"/>
                </a:cubicBezTo>
                <a:cubicBezTo>
                  <a:pt x="273726" y="1638240"/>
                  <a:pt x="152501" y="1492520"/>
                  <a:pt x="223506" y="1584826"/>
                </a:cubicBezTo>
                <a:cubicBezTo>
                  <a:pt x="249948" y="1619200"/>
                  <a:pt x="263638" y="1672705"/>
                  <a:pt x="304780" y="1686418"/>
                </a:cubicBezTo>
                <a:lnTo>
                  <a:pt x="335258" y="1696577"/>
                </a:lnTo>
                <a:cubicBezTo>
                  <a:pt x="345418" y="1706736"/>
                  <a:pt x="354396" y="1718234"/>
                  <a:pt x="365737" y="1727055"/>
                </a:cubicBezTo>
                <a:cubicBezTo>
                  <a:pt x="385013" y="1742047"/>
                  <a:pt x="409426" y="1750424"/>
                  <a:pt x="426693" y="1767691"/>
                </a:cubicBezTo>
                <a:cubicBezTo>
                  <a:pt x="436852" y="1777850"/>
                  <a:pt x="447973" y="1787132"/>
                  <a:pt x="457171" y="1798169"/>
                </a:cubicBezTo>
                <a:cubicBezTo>
                  <a:pt x="464988" y="1807549"/>
                  <a:pt x="468110" y="1820830"/>
                  <a:pt x="477490" y="1828646"/>
                </a:cubicBezTo>
                <a:cubicBezTo>
                  <a:pt x="489124" y="1838341"/>
                  <a:pt x="504581" y="1842191"/>
                  <a:pt x="518127" y="1848964"/>
                </a:cubicBezTo>
                <a:cubicBezTo>
                  <a:pt x="559527" y="1890364"/>
                  <a:pt x="513480" y="1848600"/>
                  <a:pt x="579083" y="1889601"/>
                </a:cubicBezTo>
                <a:cubicBezTo>
                  <a:pt x="593442" y="1898575"/>
                  <a:pt x="605020" y="1911678"/>
                  <a:pt x="619721" y="1920078"/>
                </a:cubicBezTo>
                <a:cubicBezTo>
                  <a:pt x="629019" y="1925391"/>
                  <a:pt x="640356" y="1926019"/>
                  <a:pt x="650199" y="1930237"/>
                </a:cubicBezTo>
                <a:cubicBezTo>
                  <a:pt x="664119" y="1936203"/>
                  <a:pt x="676656" y="1945238"/>
                  <a:pt x="690836" y="1950556"/>
                </a:cubicBezTo>
                <a:cubicBezTo>
                  <a:pt x="703910" y="1955459"/>
                  <a:pt x="718100" y="1956703"/>
                  <a:pt x="731474" y="1960715"/>
                </a:cubicBezTo>
                <a:cubicBezTo>
                  <a:pt x="751988" y="1966869"/>
                  <a:pt x="771652" y="1975839"/>
                  <a:pt x="792430" y="1981033"/>
                </a:cubicBezTo>
                <a:cubicBezTo>
                  <a:pt x="805976" y="1984419"/>
                  <a:pt x="819437" y="1988163"/>
                  <a:pt x="833067" y="1991192"/>
                </a:cubicBezTo>
                <a:cubicBezTo>
                  <a:pt x="849923" y="1994938"/>
                  <a:pt x="867205" y="1996808"/>
                  <a:pt x="883864" y="2001351"/>
                </a:cubicBezTo>
                <a:cubicBezTo>
                  <a:pt x="904527" y="2006986"/>
                  <a:pt x="924501" y="2014897"/>
                  <a:pt x="944820" y="2021670"/>
                </a:cubicBezTo>
                <a:lnTo>
                  <a:pt x="975298" y="2031829"/>
                </a:lnTo>
                <a:lnTo>
                  <a:pt x="1005776" y="2041988"/>
                </a:lnTo>
                <a:lnTo>
                  <a:pt x="1036254" y="2052147"/>
                </a:lnTo>
                <a:cubicBezTo>
                  <a:pt x="1043027" y="2058920"/>
                  <a:pt x="1048779" y="2066899"/>
                  <a:pt x="1056573" y="2072466"/>
                </a:cubicBezTo>
                <a:cubicBezTo>
                  <a:pt x="1083308" y="2091562"/>
                  <a:pt x="1101426" y="2099971"/>
                  <a:pt x="1127689" y="2113102"/>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37" name="Freeform 36"/>
          <p:cNvSpPr/>
          <p:nvPr/>
        </p:nvSpPr>
        <p:spPr>
          <a:xfrm>
            <a:off x="7488" y="2091787"/>
            <a:ext cx="3785665" cy="3239646"/>
          </a:xfrm>
          <a:custGeom>
            <a:avLst/>
            <a:gdLst>
              <a:gd name="connsiteX0" fmla="*/ 966773 w 3785665"/>
              <a:gd name="connsiteY0" fmla="*/ 120788 h 3239646"/>
              <a:gd name="connsiteX1" fmla="*/ 1088685 w 3785665"/>
              <a:gd name="connsiteY1" fmla="*/ 141106 h 3239646"/>
              <a:gd name="connsiteX2" fmla="*/ 1119163 w 3785665"/>
              <a:gd name="connsiteY2" fmla="*/ 151265 h 3239646"/>
              <a:gd name="connsiteX3" fmla="*/ 1230916 w 3785665"/>
              <a:gd name="connsiteY3" fmla="*/ 161424 h 3239646"/>
              <a:gd name="connsiteX4" fmla="*/ 1271554 w 3785665"/>
              <a:gd name="connsiteY4" fmla="*/ 171583 h 3239646"/>
              <a:gd name="connsiteX5" fmla="*/ 1342669 w 3785665"/>
              <a:gd name="connsiteY5" fmla="*/ 181742 h 3239646"/>
              <a:gd name="connsiteX6" fmla="*/ 1393466 w 3785665"/>
              <a:gd name="connsiteY6" fmla="*/ 202061 h 3239646"/>
              <a:gd name="connsiteX7" fmla="*/ 1464582 w 3785665"/>
              <a:gd name="connsiteY7" fmla="*/ 212220 h 3239646"/>
              <a:gd name="connsiteX8" fmla="*/ 1556016 w 3785665"/>
              <a:gd name="connsiteY8" fmla="*/ 232538 h 3239646"/>
              <a:gd name="connsiteX9" fmla="*/ 1606813 w 3785665"/>
              <a:gd name="connsiteY9" fmla="*/ 242697 h 3239646"/>
              <a:gd name="connsiteX10" fmla="*/ 1698247 w 3785665"/>
              <a:gd name="connsiteY10" fmla="*/ 273175 h 3239646"/>
              <a:gd name="connsiteX11" fmla="*/ 1799840 w 3785665"/>
              <a:gd name="connsiteY11" fmla="*/ 293493 h 3239646"/>
              <a:gd name="connsiteX12" fmla="*/ 1921753 w 3785665"/>
              <a:gd name="connsiteY12" fmla="*/ 334130 h 3239646"/>
              <a:gd name="connsiteX13" fmla="*/ 1982709 w 3785665"/>
              <a:gd name="connsiteY13" fmla="*/ 354448 h 3239646"/>
              <a:gd name="connsiteX14" fmla="*/ 2063984 w 3785665"/>
              <a:gd name="connsiteY14" fmla="*/ 374766 h 3239646"/>
              <a:gd name="connsiteX15" fmla="*/ 2104621 w 3785665"/>
              <a:gd name="connsiteY15" fmla="*/ 384925 h 3239646"/>
              <a:gd name="connsiteX16" fmla="*/ 2206215 w 3785665"/>
              <a:gd name="connsiteY16" fmla="*/ 425562 h 3239646"/>
              <a:gd name="connsiteX17" fmla="*/ 2287490 w 3785665"/>
              <a:gd name="connsiteY17" fmla="*/ 466199 h 3239646"/>
              <a:gd name="connsiteX18" fmla="*/ 2328127 w 3785665"/>
              <a:gd name="connsiteY18" fmla="*/ 486517 h 3239646"/>
              <a:gd name="connsiteX19" fmla="*/ 2368765 w 3785665"/>
              <a:gd name="connsiteY19" fmla="*/ 506835 h 3239646"/>
              <a:gd name="connsiteX20" fmla="*/ 2399243 w 3785665"/>
              <a:gd name="connsiteY20" fmla="*/ 527153 h 3239646"/>
              <a:gd name="connsiteX21" fmla="*/ 2541474 w 3785665"/>
              <a:gd name="connsiteY21" fmla="*/ 588108 h 3239646"/>
              <a:gd name="connsiteX22" fmla="*/ 2653227 w 3785665"/>
              <a:gd name="connsiteY22" fmla="*/ 669381 h 3239646"/>
              <a:gd name="connsiteX23" fmla="*/ 2673545 w 3785665"/>
              <a:gd name="connsiteY23" fmla="*/ 699859 h 3239646"/>
              <a:gd name="connsiteX24" fmla="*/ 2775139 w 3785665"/>
              <a:gd name="connsiteY24" fmla="*/ 760814 h 3239646"/>
              <a:gd name="connsiteX25" fmla="*/ 2825936 w 3785665"/>
              <a:gd name="connsiteY25" fmla="*/ 791291 h 3239646"/>
              <a:gd name="connsiteX26" fmla="*/ 2846255 w 3785665"/>
              <a:gd name="connsiteY26" fmla="*/ 811610 h 3239646"/>
              <a:gd name="connsiteX27" fmla="*/ 2958007 w 3785665"/>
              <a:gd name="connsiteY27" fmla="*/ 862405 h 3239646"/>
              <a:gd name="connsiteX28" fmla="*/ 2978326 w 3785665"/>
              <a:gd name="connsiteY28" fmla="*/ 882724 h 3239646"/>
              <a:gd name="connsiteX29" fmla="*/ 3008804 w 3785665"/>
              <a:gd name="connsiteY29" fmla="*/ 892883 h 3239646"/>
              <a:gd name="connsiteX30" fmla="*/ 3059601 w 3785665"/>
              <a:gd name="connsiteY30" fmla="*/ 923360 h 3239646"/>
              <a:gd name="connsiteX31" fmla="*/ 3140876 w 3785665"/>
              <a:gd name="connsiteY31" fmla="*/ 984315 h 3239646"/>
              <a:gd name="connsiteX32" fmla="*/ 3181513 w 3785665"/>
              <a:gd name="connsiteY32" fmla="*/ 1014792 h 3239646"/>
              <a:gd name="connsiteX33" fmla="*/ 3222151 w 3785665"/>
              <a:gd name="connsiteY33" fmla="*/ 1035111 h 3239646"/>
              <a:gd name="connsiteX34" fmla="*/ 3293266 w 3785665"/>
              <a:gd name="connsiteY34" fmla="*/ 1085906 h 3239646"/>
              <a:gd name="connsiteX35" fmla="*/ 3313585 w 3785665"/>
              <a:gd name="connsiteY35" fmla="*/ 1106225 h 3239646"/>
              <a:gd name="connsiteX36" fmla="*/ 3384701 w 3785665"/>
              <a:gd name="connsiteY36" fmla="*/ 1146861 h 3239646"/>
              <a:gd name="connsiteX37" fmla="*/ 3415179 w 3785665"/>
              <a:gd name="connsiteY37" fmla="*/ 1177339 h 3239646"/>
              <a:gd name="connsiteX38" fmla="*/ 3445657 w 3785665"/>
              <a:gd name="connsiteY38" fmla="*/ 1197657 h 3239646"/>
              <a:gd name="connsiteX39" fmla="*/ 3506613 w 3785665"/>
              <a:gd name="connsiteY39" fmla="*/ 1258612 h 3239646"/>
              <a:gd name="connsiteX40" fmla="*/ 3537091 w 3785665"/>
              <a:gd name="connsiteY40" fmla="*/ 1289089 h 3239646"/>
              <a:gd name="connsiteX41" fmla="*/ 3557410 w 3785665"/>
              <a:gd name="connsiteY41" fmla="*/ 1309408 h 3239646"/>
              <a:gd name="connsiteX42" fmla="*/ 3587888 w 3785665"/>
              <a:gd name="connsiteY42" fmla="*/ 1329726 h 3239646"/>
              <a:gd name="connsiteX43" fmla="*/ 3608207 w 3785665"/>
              <a:gd name="connsiteY43" fmla="*/ 1370363 h 3239646"/>
              <a:gd name="connsiteX44" fmla="*/ 3628525 w 3785665"/>
              <a:gd name="connsiteY44" fmla="*/ 1400840 h 3239646"/>
              <a:gd name="connsiteX45" fmla="*/ 3659003 w 3785665"/>
              <a:gd name="connsiteY45" fmla="*/ 1471954 h 3239646"/>
              <a:gd name="connsiteX46" fmla="*/ 3699641 w 3785665"/>
              <a:gd name="connsiteY46" fmla="*/ 1522750 h 3239646"/>
              <a:gd name="connsiteX47" fmla="*/ 3719959 w 3785665"/>
              <a:gd name="connsiteY47" fmla="*/ 1553227 h 3239646"/>
              <a:gd name="connsiteX48" fmla="*/ 3730119 w 3785665"/>
              <a:gd name="connsiteY48" fmla="*/ 1583705 h 3239646"/>
              <a:gd name="connsiteX49" fmla="*/ 3780916 w 3785665"/>
              <a:gd name="connsiteY49" fmla="*/ 1664978 h 3239646"/>
              <a:gd name="connsiteX50" fmla="*/ 3750438 w 3785665"/>
              <a:gd name="connsiteY50" fmla="*/ 1776728 h 3239646"/>
              <a:gd name="connsiteX51" fmla="*/ 3719959 w 3785665"/>
              <a:gd name="connsiteY51" fmla="*/ 1797047 h 3239646"/>
              <a:gd name="connsiteX52" fmla="*/ 3669163 w 3785665"/>
              <a:gd name="connsiteY52" fmla="*/ 1858002 h 3239646"/>
              <a:gd name="connsiteX53" fmla="*/ 3628525 w 3785665"/>
              <a:gd name="connsiteY53" fmla="*/ 1888479 h 3239646"/>
              <a:gd name="connsiteX54" fmla="*/ 3577728 w 3785665"/>
              <a:gd name="connsiteY54" fmla="*/ 1939275 h 3239646"/>
              <a:gd name="connsiteX55" fmla="*/ 3547250 w 3785665"/>
              <a:gd name="connsiteY55" fmla="*/ 1969752 h 3239646"/>
              <a:gd name="connsiteX56" fmla="*/ 3506613 w 3785665"/>
              <a:gd name="connsiteY56" fmla="*/ 2020548 h 3239646"/>
              <a:gd name="connsiteX57" fmla="*/ 3486294 w 3785665"/>
              <a:gd name="connsiteY57" fmla="*/ 2061185 h 3239646"/>
              <a:gd name="connsiteX58" fmla="*/ 3405019 w 3785665"/>
              <a:gd name="connsiteY58" fmla="*/ 2122139 h 3239646"/>
              <a:gd name="connsiteX59" fmla="*/ 3344063 w 3785665"/>
              <a:gd name="connsiteY59" fmla="*/ 2172935 h 3239646"/>
              <a:gd name="connsiteX60" fmla="*/ 3293266 w 3785665"/>
              <a:gd name="connsiteY60" fmla="*/ 2244049 h 3239646"/>
              <a:gd name="connsiteX61" fmla="*/ 3201832 w 3785665"/>
              <a:gd name="connsiteY61" fmla="*/ 2315163 h 3239646"/>
              <a:gd name="connsiteX62" fmla="*/ 3110398 w 3785665"/>
              <a:gd name="connsiteY62" fmla="*/ 2447232 h 3239646"/>
              <a:gd name="connsiteX63" fmla="*/ 3079920 w 3785665"/>
              <a:gd name="connsiteY63" fmla="*/ 2477710 h 3239646"/>
              <a:gd name="connsiteX64" fmla="*/ 3049442 w 3785665"/>
              <a:gd name="connsiteY64" fmla="*/ 2538664 h 3239646"/>
              <a:gd name="connsiteX65" fmla="*/ 2937689 w 3785665"/>
              <a:gd name="connsiteY65" fmla="*/ 2640256 h 3239646"/>
              <a:gd name="connsiteX66" fmla="*/ 2846255 w 3785665"/>
              <a:gd name="connsiteY66" fmla="*/ 2701211 h 3239646"/>
              <a:gd name="connsiteX67" fmla="*/ 2825936 w 3785665"/>
              <a:gd name="connsiteY67" fmla="*/ 2731688 h 3239646"/>
              <a:gd name="connsiteX68" fmla="*/ 2724342 w 3785665"/>
              <a:gd name="connsiteY68" fmla="*/ 2792643 h 3239646"/>
              <a:gd name="connsiteX69" fmla="*/ 2673545 w 3785665"/>
              <a:gd name="connsiteY69" fmla="*/ 2823121 h 3239646"/>
              <a:gd name="connsiteX70" fmla="*/ 2612589 w 3785665"/>
              <a:gd name="connsiteY70" fmla="*/ 2873916 h 3239646"/>
              <a:gd name="connsiteX71" fmla="*/ 2571952 w 3785665"/>
              <a:gd name="connsiteY71" fmla="*/ 2894235 h 3239646"/>
              <a:gd name="connsiteX72" fmla="*/ 2541474 w 3785665"/>
              <a:gd name="connsiteY72" fmla="*/ 2924712 h 3239646"/>
              <a:gd name="connsiteX73" fmla="*/ 2470358 w 3785665"/>
              <a:gd name="connsiteY73" fmla="*/ 2955189 h 3239646"/>
              <a:gd name="connsiteX74" fmla="*/ 2419561 w 3785665"/>
              <a:gd name="connsiteY74" fmla="*/ 2985667 h 3239646"/>
              <a:gd name="connsiteX75" fmla="*/ 2358605 w 3785665"/>
              <a:gd name="connsiteY75" fmla="*/ 3016144 h 3239646"/>
              <a:gd name="connsiteX76" fmla="*/ 2328127 w 3785665"/>
              <a:gd name="connsiteY76" fmla="*/ 3046622 h 3239646"/>
              <a:gd name="connsiteX77" fmla="*/ 2165577 w 3785665"/>
              <a:gd name="connsiteY77" fmla="*/ 3117736 h 3239646"/>
              <a:gd name="connsiteX78" fmla="*/ 2104621 w 3785665"/>
              <a:gd name="connsiteY78" fmla="*/ 3148213 h 3239646"/>
              <a:gd name="connsiteX79" fmla="*/ 2033506 w 3785665"/>
              <a:gd name="connsiteY79" fmla="*/ 3168532 h 3239646"/>
              <a:gd name="connsiteX80" fmla="*/ 1911593 w 3785665"/>
              <a:gd name="connsiteY80" fmla="*/ 3199009 h 3239646"/>
              <a:gd name="connsiteX81" fmla="*/ 1870956 w 3785665"/>
              <a:gd name="connsiteY81" fmla="*/ 3209168 h 3239646"/>
              <a:gd name="connsiteX82" fmla="*/ 1820159 w 3785665"/>
              <a:gd name="connsiteY82" fmla="*/ 3219327 h 3239646"/>
              <a:gd name="connsiteX83" fmla="*/ 1779522 w 3785665"/>
              <a:gd name="connsiteY83" fmla="*/ 3229486 h 3239646"/>
              <a:gd name="connsiteX84" fmla="*/ 1667769 w 3785665"/>
              <a:gd name="connsiteY84" fmla="*/ 3239646 h 3239646"/>
              <a:gd name="connsiteX85" fmla="*/ 1037888 w 3785665"/>
              <a:gd name="connsiteY85" fmla="*/ 3229486 h 3239646"/>
              <a:gd name="connsiteX86" fmla="*/ 936295 w 3785665"/>
              <a:gd name="connsiteY86" fmla="*/ 3199009 h 3239646"/>
              <a:gd name="connsiteX87" fmla="*/ 834701 w 3785665"/>
              <a:gd name="connsiteY87" fmla="*/ 3168532 h 3239646"/>
              <a:gd name="connsiteX88" fmla="*/ 733108 w 3785665"/>
              <a:gd name="connsiteY88" fmla="*/ 3066940 h 3239646"/>
              <a:gd name="connsiteX89" fmla="*/ 682311 w 3785665"/>
              <a:gd name="connsiteY89" fmla="*/ 3016144 h 3239646"/>
              <a:gd name="connsiteX90" fmla="*/ 621355 w 3785665"/>
              <a:gd name="connsiteY90" fmla="*/ 2975508 h 3239646"/>
              <a:gd name="connsiteX91" fmla="*/ 560399 w 3785665"/>
              <a:gd name="connsiteY91" fmla="*/ 2914553 h 3239646"/>
              <a:gd name="connsiteX92" fmla="*/ 489283 w 3785665"/>
              <a:gd name="connsiteY92" fmla="*/ 2863757 h 3239646"/>
              <a:gd name="connsiteX93" fmla="*/ 458805 w 3785665"/>
              <a:gd name="connsiteY93" fmla="*/ 2853598 h 3239646"/>
              <a:gd name="connsiteX94" fmla="*/ 306415 w 3785665"/>
              <a:gd name="connsiteY94" fmla="*/ 2691052 h 3239646"/>
              <a:gd name="connsiteX95" fmla="*/ 265777 w 3785665"/>
              <a:gd name="connsiteY95" fmla="*/ 2650415 h 3239646"/>
              <a:gd name="connsiteX96" fmla="*/ 255618 w 3785665"/>
              <a:gd name="connsiteY96" fmla="*/ 2619938 h 3239646"/>
              <a:gd name="connsiteX97" fmla="*/ 235299 w 3785665"/>
              <a:gd name="connsiteY97" fmla="*/ 2579301 h 3239646"/>
              <a:gd name="connsiteX98" fmla="*/ 225140 w 3785665"/>
              <a:gd name="connsiteY98" fmla="*/ 2528505 h 3239646"/>
              <a:gd name="connsiteX99" fmla="*/ 184502 w 3785665"/>
              <a:gd name="connsiteY99" fmla="*/ 2437073 h 3239646"/>
              <a:gd name="connsiteX100" fmla="*/ 154024 w 3785665"/>
              <a:gd name="connsiteY100" fmla="*/ 2376118 h 3239646"/>
              <a:gd name="connsiteX101" fmla="*/ 133705 w 3785665"/>
              <a:gd name="connsiteY101" fmla="*/ 2315163 h 3239646"/>
              <a:gd name="connsiteX102" fmla="*/ 103227 w 3785665"/>
              <a:gd name="connsiteY102" fmla="*/ 2233890 h 3239646"/>
              <a:gd name="connsiteX103" fmla="*/ 82909 w 3785665"/>
              <a:gd name="connsiteY103" fmla="*/ 2142458 h 3239646"/>
              <a:gd name="connsiteX104" fmla="*/ 32112 w 3785665"/>
              <a:gd name="connsiteY104" fmla="*/ 2020548 h 3239646"/>
              <a:gd name="connsiteX105" fmla="*/ 21952 w 3785665"/>
              <a:gd name="connsiteY105" fmla="*/ 1990071 h 3239646"/>
              <a:gd name="connsiteX106" fmla="*/ 1634 w 3785665"/>
              <a:gd name="connsiteY106" fmla="*/ 1817365 h 3239646"/>
              <a:gd name="connsiteX107" fmla="*/ 32112 w 3785665"/>
              <a:gd name="connsiteY107" fmla="*/ 1319567 h 3239646"/>
              <a:gd name="connsiteX108" fmla="*/ 42271 w 3785665"/>
              <a:gd name="connsiteY108" fmla="*/ 1136702 h 3239646"/>
              <a:gd name="connsiteX109" fmla="*/ 82909 w 3785665"/>
              <a:gd name="connsiteY109" fmla="*/ 994474 h 3239646"/>
              <a:gd name="connsiteX110" fmla="*/ 103227 w 3785665"/>
              <a:gd name="connsiteY110" fmla="*/ 923360 h 3239646"/>
              <a:gd name="connsiteX111" fmla="*/ 164183 w 3785665"/>
              <a:gd name="connsiteY111" fmla="*/ 730336 h 3239646"/>
              <a:gd name="connsiteX112" fmla="*/ 184502 w 3785665"/>
              <a:gd name="connsiteY112" fmla="*/ 638904 h 3239646"/>
              <a:gd name="connsiteX113" fmla="*/ 204821 w 3785665"/>
              <a:gd name="connsiteY113" fmla="*/ 405244 h 3239646"/>
              <a:gd name="connsiteX114" fmla="*/ 214980 w 3785665"/>
              <a:gd name="connsiteY114" fmla="*/ 344289 h 3239646"/>
              <a:gd name="connsiteX115" fmla="*/ 235299 w 3785665"/>
              <a:gd name="connsiteY115" fmla="*/ 293493 h 3239646"/>
              <a:gd name="connsiteX116" fmla="*/ 245458 w 3785665"/>
              <a:gd name="connsiteY116" fmla="*/ 252856 h 3239646"/>
              <a:gd name="connsiteX117" fmla="*/ 286096 w 3785665"/>
              <a:gd name="connsiteY117" fmla="*/ 171583 h 3239646"/>
              <a:gd name="connsiteX118" fmla="*/ 296255 w 3785665"/>
              <a:gd name="connsiteY118" fmla="*/ 141106 h 3239646"/>
              <a:gd name="connsiteX119" fmla="*/ 418167 w 3785665"/>
              <a:gd name="connsiteY119" fmla="*/ 90310 h 3239646"/>
              <a:gd name="connsiteX120" fmla="*/ 458805 w 3785665"/>
              <a:gd name="connsiteY120" fmla="*/ 80151 h 3239646"/>
              <a:gd name="connsiteX121" fmla="*/ 509602 w 3785665"/>
              <a:gd name="connsiteY121" fmla="*/ 69992 h 3239646"/>
              <a:gd name="connsiteX122" fmla="*/ 540080 w 3785665"/>
              <a:gd name="connsiteY122" fmla="*/ 59833 h 3239646"/>
              <a:gd name="connsiteX123" fmla="*/ 733108 w 3785665"/>
              <a:gd name="connsiteY123" fmla="*/ 39514 h 3239646"/>
              <a:gd name="connsiteX124" fmla="*/ 976932 w 3785665"/>
              <a:gd name="connsiteY124" fmla="*/ 80151 h 3239646"/>
              <a:gd name="connsiteX125" fmla="*/ 997251 w 3785665"/>
              <a:gd name="connsiteY125" fmla="*/ 110628 h 3239646"/>
              <a:gd name="connsiteX126" fmla="*/ 1017570 w 3785665"/>
              <a:gd name="connsiteY126" fmla="*/ 141106 h 3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785665" h="3239646">
                <a:moveTo>
                  <a:pt x="966773" y="120788"/>
                </a:moveTo>
                <a:cubicBezTo>
                  <a:pt x="1038225" y="144605"/>
                  <a:pt x="952582" y="118423"/>
                  <a:pt x="1088685" y="141106"/>
                </a:cubicBezTo>
                <a:cubicBezTo>
                  <a:pt x="1099248" y="142866"/>
                  <a:pt x="1108562" y="149751"/>
                  <a:pt x="1119163" y="151265"/>
                </a:cubicBezTo>
                <a:cubicBezTo>
                  <a:pt x="1156192" y="156555"/>
                  <a:pt x="1193665" y="158038"/>
                  <a:pt x="1230916" y="161424"/>
                </a:cubicBezTo>
                <a:cubicBezTo>
                  <a:pt x="1244462" y="164810"/>
                  <a:pt x="1257816" y="169085"/>
                  <a:pt x="1271554" y="171583"/>
                </a:cubicBezTo>
                <a:cubicBezTo>
                  <a:pt x="1295113" y="175866"/>
                  <a:pt x="1319438" y="175934"/>
                  <a:pt x="1342669" y="181742"/>
                </a:cubicBezTo>
                <a:cubicBezTo>
                  <a:pt x="1360361" y="186165"/>
                  <a:pt x="1375774" y="197638"/>
                  <a:pt x="1393466" y="202061"/>
                </a:cubicBezTo>
                <a:cubicBezTo>
                  <a:pt x="1416697" y="207869"/>
                  <a:pt x="1441046" y="207807"/>
                  <a:pt x="1464582" y="212220"/>
                </a:cubicBezTo>
                <a:cubicBezTo>
                  <a:pt x="1495269" y="217974"/>
                  <a:pt x="1525488" y="225996"/>
                  <a:pt x="1556016" y="232538"/>
                </a:cubicBezTo>
                <a:cubicBezTo>
                  <a:pt x="1572900" y="236156"/>
                  <a:pt x="1589957" y="238951"/>
                  <a:pt x="1606813" y="242697"/>
                </a:cubicBezTo>
                <a:cubicBezTo>
                  <a:pt x="1679850" y="258927"/>
                  <a:pt x="1615276" y="245518"/>
                  <a:pt x="1698247" y="273175"/>
                </a:cubicBezTo>
                <a:cubicBezTo>
                  <a:pt x="1728556" y="283278"/>
                  <a:pt x="1769830" y="288492"/>
                  <a:pt x="1799840" y="293493"/>
                </a:cubicBezTo>
                <a:cubicBezTo>
                  <a:pt x="1891476" y="339309"/>
                  <a:pt x="1777806" y="286149"/>
                  <a:pt x="1921753" y="334130"/>
                </a:cubicBezTo>
                <a:cubicBezTo>
                  <a:pt x="1942072" y="340903"/>
                  <a:pt x="1962115" y="348564"/>
                  <a:pt x="1982709" y="354448"/>
                </a:cubicBezTo>
                <a:cubicBezTo>
                  <a:pt x="2009560" y="362119"/>
                  <a:pt x="2036892" y="367993"/>
                  <a:pt x="2063984" y="374766"/>
                </a:cubicBezTo>
                <a:lnTo>
                  <a:pt x="2104621" y="384925"/>
                </a:lnTo>
                <a:cubicBezTo>
                  <a:pt x="2235427" y="450328"/>
                  <a:pt x="2030468" y="350243"/>
                  <a:pt x="2206215" y="425562"/>
                </a:cubicBezTo>
                <a:cubicBezTo>
                  <a:pt x="2234055" y="437493"/>
                  <a:pt x="2260398" y="452653"/>
                  <a:pt x="2287490" y="466199"/>
                </a:cubicBezTo>
                <a:lnTo>
                  <a:pt x="2328127" y="486517"/>
                </a:lnTo>
                <a:cubicBezTo>
                  <a:pt x="2341673" y="493290"/>
                  <a:pt x="2356164" y="498434"/>
                  <a:pt x="2368765" y="506835"/>
                </a:cubicBezTo>
                <a:cubicBezTo>
                  <a:pt x="2378924" y="513608"/>
                  <a:pt x="2388085" y="522194"/>
                  <a:pt x="2399243" y="527153"/>
                </a:cubicBezTo>
                <a:cubicBezTo>
                  <a:pt x="2457038" y="552839"/>
                  <a:pt x="2486150" y="543849"/>
                  <a:pt x="2541474" y="588108"/>
                </a:cubicBezTo>
                <a:cubicBezTo>
                  <a:pt x="2611340" y="644000"/>
                  <a:pt x="2574229" y="616717"/>
                  <a:pt x="2653227" y="669381"/>
                </a:cubicBezTo>
                <a:cubicBezTo>
                  <a:pt x="2660000" y="679540"/>
                  <a:pt x="2664356" y="691819"/>
                  <a:pt x="2673545" y="699859"/>
                </a:cubicBezTo>
                <a:cubicBezTo>
                  <a:pt x="2716641" y="737567"/>
                  <a:pt x="2731552" y="736599"/>
                  <a:pt x="2775139" y="760814"/>
                </a:cubicBezTo>
                <a:cubicBezTo>
                  <a:pt x="2792400" y="770403"/>
                  <a:pt x="2809868" y="779814"/>
                  <a:pt x="2825936" y="791291"/>
                </a:cubicBezTo>
                <a:cubicBezTo>
                  <a:pt x="2833730" y="796858"/>
                  <a:pt x="2838132" y="806533"/>
                  <a:pt x="2846255" y="811610"/>
                </a:cubicBezTo>
                <a:cubicBezTo>
                  <a:pt x="2880593" y="833071"/>
                  <a:pt x="2920581" y="847435"/>
                  <a:pt x="2958007" y="862405"/>
                </a:cubicBezTo>
                <a:cubicBezTo>
                  <a:pt x="2964780" y="869178"/>
                  <a:pt x="2970113" y="877796"/>
                  <a:pt x="2978326" y="882724"/>
                </a:cubicBezTo>
                <a:cubicBezTo>
                  <a:pt x="2987509" y="888234"/>
                  <a:pt x="2999226" y="888094"/>
                  <a:pt x="3008804" y="892883"/>
                </a:cubicBezTo>
                <a:cubicBezTo>
                  <a:pt x="3026466" y="901713"/>
                  <a:pt x="3043366" y="912121"/>
                  <a:pt x="3059601" y="923360"/>
                </a:cubicBezTo>
                <a:cubicBezTo>
                  <a:pt x="3087444" y="942636"/>
                  <a:pt x="3113784" y="963997"/>
                  <a:pt x="3140876" y="984315"/>
                </a:cubicBezTo>
                <a:cubicBezTo>
                  <a:pt x="3154422" y="994474"/>
                  <a:pt x="3166369" y="1007220"/>
                  <a:pt x="3181513" y="1014792"/>
                </a:cubicBezTo>
                <a:cubicBezTo>
                  <a:pt x="3195059" y="1021565"/>
                  <a:pt x="3209827" y="1026308"/>
                  <a:pt x="3222151" y="1035111"/>
                </a:cubicBezTo>
                <a:cubicBezTo>
                  <a:pt x="3318252" y="1103753"/>
                  <a:pt x="3181894" y="1030221"/>
                  <a:pt x="3293266" y="1085906"/>
                </a:cubicBezTo>
                <a:cubicBezTo>
                  <a:pt x="3300039" y="1092679"/>
                  <a:pt x="3306105" y="1100241"/>
                  <a:pt x="3313585" y="1106225"/>
                </a:cubicBezTo>
                <a:cubicBezTo>
                  <a:pt x="3337517" y="1125371"/>
                  <a:pt x="3356891" y="1132957"/>
                  <a:pt x="3384701" y="1146861"/>
                </a:cubicBezTo>
                <a:cubicBezTo>
                  <a:pt x="3394860" y="1157020"/>
                  <a:pt x="3404142" y="1168141"/>
                  <a:pt x="3415179" y="1177339"/>
                </a:cubicBezTo>
                <a:cubicBezTo>
                  <a:pt x="3424559" y="1185156"/>
                  <a:pt x="3436531" y="1189545"/>
                  <a:pt x="3445657" y="1197657"/>
                </a:cubicBezTo>
                <a:cubicBezTo>
                  <a:pt x="3467134" y="1216747"/>
                  <a:pt x="3486294" y="1238294"/>
                  <a:pt x="3506613" y="1258612"/>
                </a:cubicBezTo>
                <a:lnTo>
                  <a:pt x="3537091" y="1289089"/>
                </a:lnTo>
                <a:cubicBezTo>
                  <a:pt x="3543864" y="1295862"/>
                  <a:pt x="3549440" y="1304095"/>
                  <a:pt x="3557410" y="1309408"/>
                </a:cubicBezTo>
                <a:lnTo>
                  <a:pt x="3587888" y="1329726"/>
                </a:lnTo>
                <a:cubicBezTo>
                  <a:pt x="3594661" y="1343272"/>
                  <a:pt x="3600693" y="1357214"/>
                  <a:pt x="3608207" y="1370363"/>
                </a:cubicBezTo>
                <a:cubicBezTo>
                  <a:pt x="3614265" y="1380964"/>
                  <a:pt x="3623065" y="1389919"/>
                  <a:pt x="3628525" y="1400840"/>
                </a:cubicBezTo>
                <a:cubicBezTo>
                  <a:pt x="3640059" y="1423907"/>
                  <a:pt x="3647469" y="1448887"/>
                  <a:pt x="3659003" y="1471954"/>
                </a:cubicBezTo>
                <a:cubicBezTo>
                  <a:pt x="3679848" y="1513643"/>
                  <a:pt x="3674444" y="1491254"/>
                  <a:pt x="3699641" y="1522750"/>
                </a:cubicBezTo>
                <a:cubicBezTo>
                  <a:pt x="3707268" y="1532284"/>
                  <a:pt x="3714499" y="1542306"/>
                  <a:pt x="3719959" y="1553227"/>
                </a:cubicBezTo>
                <a:cubicBezTo>
                  <a:pt x="3724748" y="1562805"/>
                  <a:pt x="3725900" y="1573862"/>
                  <a:pt x="3730119" y="1583705"/>
                </a:cubicBezTo>
                <a:cubicBezTo>
                  <a:pt x="3748713" y="1627089"/>
                  <a:pt x="3751747" y="1626086"/>
                  <a:pt x="3780916" y="1664978"/>
                </a:cubicBezTo>
                <a:cubicBezTo>
                  <a:pt x="3770757" y="1702228"/>
                  <a:pt x="3766619" y="1741671"/>
                  <a:pt x="3750438" y="1776728"/>
                </a:cubicBezTo>
                <a:cubicBezTo>
                  <a:pt x="3745321" y="1787814"/>
                  <a:pt x="3728593" y="1788413"/>
                  <a:pt x="3719959" y="1797047"/>
                </a:cubicBezTo>
                <a:cubicBezTo>
                  <a:pt x="3625904" y="1891100"/>
                  <a:pt x="3785665" y="1758146"/>
                  <a:pt x="3669163" y="1858002"/>
                </a:cubicBezTo>
                <a:cubicBezTo>
                  <a:pt x="3656307" y="1869021"/>
                  <a:pt x="3641180" y="1877230"/>
                  <a:pt x="3628525" y="1888479"/>
                </a:cubicBezTo>
                <a:cubicBezTo>
                  <a:pt x="3610628" y="1904387"/>
                  <a:pt x="3594660" y="1922343"/>
                  <a:pt x="3577728" y="1939275"/>
                </a:cubicBezTo>
                <a:cubicBezTo>
                  <a:pt x="3567569" y="1949434"/>
                  <a:pt x="3556225" y="1958533"/>
                  <a:pt x="3547250" y="1969752"/>
                </a:cubicBezTo>
                <a:cubicBezTo>
                  <a:pt x="3533704" y="1986684"/>
                  <a:pt x="3518641" y="2002506"/>
                  <a:pt x="3506613" y="2020548"/>
                </a:cubicBezTo>
                <a:cubicBezTo>
                  <a:pt x="3498212" y="2033149"/>
                  <a:pt x="3496267" y="2049788"/>
                  <a:pt x="3486294" y="2061185"/>
                </a:cubicBezTo>
                <a:cubicBezTo>
                  <a:pt x="3446391" y="2106787"/>
                  <a:pt x="3442036" y="2091292"/>
                  <a:pt x="3405019" y="2122139"/>
                </a:cubicBezTo>
                <a:cubicBezTo>
                  <a:pt x="3326796" y="2187324"/>
                  <a:pt x="3419734" y="2122489"/>
                  <a:pt x="3344063" y="2172935"/>
                </a:cubicBezTo>
                <a:cubicBezTo>
                  <a:pt x="3323521" y="2214019"/>
                  <a:pt x="3328569" y="2214630"/>
                  <a:pt x="3293266" y="2244049"/>
                </a:cubicBezTo>
                <a:cubicBezTo>
                  <a:pt x="3263604" y="2268767"/>
                  <a:pt x="3201832" y="2315163"/>
                  <a:pt x="3201832" y="2315163"/>
                </a:cubicBezTo>
                <a:cubicBezTo>
                  <a:pt x="3175156" y="2359623"/>
                  <a:pt x="3146802" y="2410828"/>
                  <a:pt x="3110398" y="2447232"/>
                </a:cubicBezTo>
                <a:cubicBezTo>
                  <a:pt x="3100239" y="2457391"/>
                  <a:pt x="3087890" y="2465756"/>
                  <a:pt x="3079920" y="2477710"/>
                </a:cubicBezTo>
                <a:cubicBezTo>
                  <a:pt x="3067319" y="2496611"/>
                  <a:pt x="3063477" y="2520802"/>
                  <a:pt x="3049442" y="2538664"/>
                </a:cubicBezTo>
                <a:cubicBezTo>
                  <a:pt x="2986758" y="2618442"/>
                  <a:pt x="2991370" y="2601914"/>
                  <a:pt x="2937689" y="2640256"/>
                </a:cubicBezTo>
                <a:cubicBezTo>
                  <a:pt x="2863615" y="2693163"/>
                  <a:pt x="2932140" y="2649679"/>
                  <a:pt x="2846255" y="2701211"/>
                </a:cubicBezTo>
                <a:cubicBezTo>
                  <a:pt x="2839482" y="2711370"/>
                  <a:pt x="2835125" y="2723648"/>
                  <a:pt x="2825936" y="2731688"/>
                </a:cubicBezTo>
                <a:cubicBezTo>
                  <a:pt x="2782824" y="2769410"/>
                  <a:pt x="2767941" y="2768422"/>
                  <a:pt x="2724342" y="2792643"/>
                </a:cubicBezTo>
                <a:cubicBezTo>
                  <a:pt x="2707081" y="2802232"/>
                  <a:pt x="2690290" y="2812656"/>
                  <a:pt x="2673545" y="2823121"/>
                </a:cubicBezTo>
                <a:cubicBezTo>
                  <a:pt x="2544559" y="2903736"/>
                  <a:pt x="2753547" y="2773232"/>
                  <a:pt x="2612589" y="2873916"/>
                </a:cubicBezTo>
                <a:cubicBezTo>
                  <a:pt x="2600265" y="2882719"/>
                  <a:pt x="2584276" y="2885432"/>
                  <a:pt x="2571952" y="2894235"/>
                </a:cubicBezTo>
                <a:cubicBezTo>
                  <a:pt x="2560261" y="2902586"/>
                  <a:pt x="2553794" y="2917320"/>
                  <a:pt x="2541474" y="2924712"/>
                </a:cubicBezTo>
                <a:cubicBezTo>
                  <a:pt x="2519359" y="2937981"/>
                  <a:pt x="2493426" y="2943655"/>
                  <a:pt x="2470358" y="2955189"/>
                </a:cubicBezTo>
                <a:cubicBezTo>
                  <a:pt x="2452696" y="2964020"/>
                  <a:pt x="2436896" y="2976212"/>
                  <a:pt x="2419561" y="2985667"/>
                </a:cubicBezTo>
                <a:cubicBezTo>
                  <a:pt x="2399618" y="2996545"/>
                  <a:pt x="2378924" y="3005985"/>
                  <a:pt x="2358605" y="3016144"/>
                </a:cubicBezTo>
                <a:cubicBezTo>
                  <a:pt x="2348446" y="3026303"/>
                  <a:pt x="2340447" y="3039230"/>
                  <a:pt x="2328127" y="3046622"/>
                </a:cubicBezTo>
                <a:cubicBezTo>
                  <a:pt x="2232126" y="3104222"/>
                  <a:pt x="2238491" y="3099508"/>
                  <a:pt x="2165577" y="3117736"/>
                </a:cubicBezTo>
                <a:cubicBezTo>
                  <a:pt x="2145258" y="3127895"/>
                  <a:pt x="2125380" y="3138987"/>
                  <a:pt x="2104621" y="3148213"/>
                </a:cubicBezTo>
                <a:cubicBezTo>
                  <a:pt x="2080990" y="3158715"/>
                  <a:pt x="2058334" y="3161084"/>
                  <a:pt x="2033506" y="3168532"/>
                </a:cubicBezTo>
                <a:cubicBezTo>
                  <a:pt x="1897741" y="3209262"/>
                  <a:pt x="2046831" y="3171962"/>
                  <a:pt x="1911593" y="3199009"/>
                </a:cubicBezTo>
                <a:cubicBezTo>
                  <a:pt x="1897902" y="3201747"/>
                  <a:pt x="1884586" y="3206139"/>
                  <a:pt x="1870956" y="3209168"/>
                </a:cubicBezTo>
                <a:cubicBezTo>
                  <a:pt x="1854100" y="3212914"/>
                  <a:pt x="1837015" y="3215581"/>
                  <a:pt x="1820159" y="3219327"/>
                </a:cubicBezTo>
                <a:cubicBezTo>
                  <a:pt x="1806529" y="3222356"/>
                  <a:pt x="1793362" y="3227641"/>
                  <a:pt x="1779522" y="3229486"/>
                </a:cubicBezTo>
                <a:cubicBezTo>
                  <a:pt x="1742445" y="3234430"/>
                  <a:pt x="1705020" y="3236259"/>
                  <a:pt x="1667769" y="3239646"/>
                </a:cubicBezTo>
                <a:lnTo>
                  <a:pt x="1037888" y="3229486"/>
                </a:lnTo>
                <a:cubicBezTo>
                  <a:pt x="998484" y="3228310"/>
                  <a:pt x="972207" y="3212476"/>
                  <a:pt x="936295" y="3199009"/>
                </a:cubicBezTo>
                <a:cubicBezTo>
                  <a:pt x="907565" y="3188236"/>
                  <a:pt x="858245" y="3175258"/>
                  <a:pt x="834701" y="3168532"/>
                </a:cubicBezTo>
                <a:lnTo>
                  <a:pt x="733108" y="3066940"/>
                </a:lnTo>
                <a:cubicBezTo>
                  <a:pt x="716176" y="3050008"/>
                  <a:pt x="702235" y="3029426"/>
                  <a:pt x="682311" y="3016144"/>
                </a:cubicBezTo>
                <a:cubicBezTo>
                  <a:pt x="661992" y="3002599"/>
                  <a:pt x="640115" y="2991141"/>
                  <a:pt x="621355" y="2975508"/>
                </a:cubicBezTo>
                <a:cubicBezTo>
                  <a:pt x="599280" y="2957113"/>
                  <a:pt x="581758" y="2933775"/>
                  <a:pt x="560399" y="2914553"/>
                </a:cubicBezTo>
                <a:cubicBezTo>
                  <a:pt x="554646" y="2909375"/>
                  <a:pt x="501651" y="2869941"/>
                  <a:pt x="489283" y="2863757"/>
                </a:cubicBezTo>
                <a:cubicBezTo>
                  <a:pt x="479705" y="2858968"/>
                  <a:pt x="468964" y="2856984"/>
                  <a:pt x="458805" y="2853598"/>
                </a:cubicBezTo>
                <a:cubicBezTo>
                  <a:pt x="377349" y="2755853"/>
                  <a:pt x="426709" y="2811344"/>
                  <a:pt x="306415" y="2691052"/>
                </a:cubicBezTo>
                <a:lnTo>
                  <a:pt x="265777" y="2650415"/>
                </a:lnTo>
                <a:cubicBezTo>
                  <a:pt x="262391" y="2640256"/>
                  <a:pt x="259836" y="2629781"/>
                  <a:pt x="255618" y="2619938"/>
                </a:cubicBezTo>
                <a:cubicBezTo>
                  <a:pt x="249652" y="2606018"/>
                  <a:pt x="240088" y="2593668"/>
                  <a:pt x="235299" y="2579301"/>
                </a:cubicBezTo>
                <a:cubicBezTo>
                  <a:pt x="229839" y="2562920"/>
                  <a:pt x="230102" y="2545044"/>
                  <a:pt x="225140" y="2528505"/>
                </a:cubicBezTo>
                <a:cubicBezTo>
                  <a:pt x="209388" y="2476001"/>
                  <a:pt x="204512" y="2483763"/>
                  <a:pt x="184502" y="2437073"/>
                </a:cubicBezTo>
                <a:cubicBezTo>
                  <a:pt x="159265" y="2378187"/>
                  <a:pt x="193073" y="2434691"/>
                  <a:pt x="154024" y="2376118"/>
                </a:cubicBezTo>
                <a:cubicBezTo>
                  <a:pt x="147251" y="2355800"/>
                  <a:pt x="141659" y="2335049"/>
                  <a:pt x="133705" y="2315163"/>
                </a:cubicBezTo>
                <a:cubicBezTo>
                  <a:pt x="127497" y="2299644"/>
                  <a:pt x="108533" y="2255114"/>
                  <a:pt x="103227" y="2233890"/>
                </a:cubicBezTo>
                <a:cubicBezTo>
                  <a:pt x="98399" y="2214579"/>
                  <a:pt x="90731" y="2163317"/>
                  <a:pt x="82909" y="2142458"/>
                </a:cubicBezTo>
                <a:cubicBezTo>
                  <a:pt x="67451" y="2101238"/>
                  <a:pt x="46035" y="2062312"/>
                  <a:pt x="32112" y="2020548"/>
                </a:cubicBezTo>
                <a:lnTo>
                  <a:pt x="21952" y="1990071"/>
                </a:lnTo>
                <a:cubicBezTo>
                  <a:pt x="16246" y="1950127"/>
                  <a:pt x="1007" y="1850599"/>
                  <a:pt x="1634" y="1817365"/>
                </a:cubicBezTo>
                <a:cubicBezTo>
                  <a:pt x="8650" y="1445490"/>
                  <a:pt x="0" y="1512222"/>
                  <a:pt x="32112" y="1319567"/>
                </a:cubicBezTo>
                <a:cubicBezTo>
                  <a:pt x="35498" y="1258612"/>
                  <a:pt x="35273" y="1197349"/>
                  <a:pt x="42271" y="1136702"/>
                </a:cubicBezTo>
                <a:cubicBezTo>
                  <a:pt x="47558" y="1090883"/>
                  <a:pt x="69272" y="1038792"/>
                  <a:pt x="82909" y="994474"/>
                </a:cubicBezTo>
                <a:cubicBezTo>
                  <a:pt x="90159" y="970911"/>
                  <a:pt x="95874" y="946891"/>
                  <a:pt x="103227" y="923360"/>
                </a:cubicBezTo>
                <a:cubicBezTo>
                  <a:pt x="130712" y="835410"/>
                  <a:pt x="140072" y="821955"/>
                  <a:pt x="164183" y="730336"/>
                </a:cubicBezTo>
                <a:cubicBezTo>
                  <a:pt x="172129" y="700143"/>
                  <a:pt x="177729" y="669381"/>
                  <a:pt x="184502" y="638904"/>
                </a:cubicBezTo>
                <a:cubicBezTo>
                  <a:pt x="198751" y="382452"/>
                  <a:pt x="181804" y="531840"/>
                  <a:pt x="204821" y="405244"/>
                </a:cubicBezTo>
                <a:cubicBezTo>
                  <a:pt x="208506" y="384978"/>
                  <a:pt x="209560" y="364162"/>
                  <a:pt x="214980" y="344289"/>
                </a:cubicBezTo>
                <a:cubicBezTo>
                  <a:pt x="219778" y="326695"/>
                  <a:pt x="229532" y="310794"/>
                  <a:pt x="235299" y="293493"/>
                </a:cubicBezTo>
                <a:cubicBezTo>
                  <a:pt x="239714" y="280247"/>
                  <a:pt x="240088" y="265744"/>
                  <a:pt x="245458" y="252856"/>
                </a:cubicBezTo>
                <a:cubicBezTo>
                  <a:pt x="257108" y="224897"/>
                  <a:pt x="276518" y="200318"/>
                  <a:pt x="286096" y="171583"/>
                </a:cubicBezTo>
                <a:cubicBezTo>
                  <a:pt x="289482" y="161424"/>
                  <a:pt x="289399" y="149332"/>
                  <a:pt x="296255" y="141106"/>
                </a:cubicBezTo>
                <a:cubicBezTo>
                  <a:pt x="329402" y="101331"/>
                  <a:pt x="369665" y="102435"/>
                  <a:pt x="418167" y="90310"/>
                </a:cubicBezTo>
                <a:cubicBezTo>
                  <a:pt x="431713" y="86924"/>
                  <a:pt x="445113" y="82889"/>
                  <a:pt x="458805" y="80151"/>
                </a:cubicBezTo>
                <a:cubicBezTo>
                  <a:pt x="475737" y="76765"/>
                  <a:pt x="492850" y="74180"/>
                  <a:pt x="509602" y="69992"/>
                </a:cubicBezTo>
                <a:cubicBezTo>
                  <a:pt x="519991" y="67395"/>
                  <a:pt x="529544" y="61749"/>
                  <a:pt x="540080" y="59833"/>
                </a:cubicBezTo>
                <a:cubicBezTo>
                  <a:pt x="584469" y="51763"/>
                  <a:pt x="695548" y="42929"/>
                  <a:pt x="733108" y="39514"/>
                </a:cubicBezTo>
                <a:cubicBezTo>
                  <a:pt x="891297" y="47047"/>
                  <a:pt x="910137" y="0"/>
                  <a:pt x="976932" y="80151"/>
                </a:cubicBezTo>
                <a:cubicBezTo>
                  <a:pt x="984749" y="89531"/>
                  <a:pt x="989623" y="101094"/>
                  <a:pt x="997251" y="110628"/>
                </a:cubicBezTo>
                <a:cubicBezTo>
                  <a:pt x="1019964" y="139019"/>
                  <a:pt x="1017570" y="119361"/>
                  <a:pt x="1017570" y="141106"/>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grpSp>
        <p:nvGrpSpPr>
          <p:cNvPr id="3" name="Group 27"/>
          <p:cNvGrpSpPr/>
          <p:nvPr/>
        </p:nvGrpSpPr>
        <p:grpSpPr>
          <a:xfrm>
            <a:off x="2849366" y="2770395"/>
            <a:ext cx="3487216" cy="1864192"/>
            <a:chOff x="1077912" y="1981514"/>
            <a:chExt cx="3487216" cy="1864192"/>
          </a:xfrm>
        </p:grpSpPr>
        <p:grpSp>
          <p:nvGrpSpPr>
            <p:cNvPr id="4" name="Group 4"/>
            <p:cNvGrpSpPr/>
            <p:nvPr/>
          </p:nvGrpSpPr>
          <p:grpSpPr>
            <a:xfrm>
              <a:off x="1077912" y="2179637"/>
              <a:ext cx="3487216" cy="1666069"/>
              <a:chOff x="925512" y="1520267"/>
              <a:chExt cx="8305800" cy="5327466"/>
            </a:xfrm>
          </p:grpSpPr>
          <p:sp>
            <p:nvSpPr>
              <p:cNvPr id="6" name="Rectangle 5"/>
              <p:cNvSpPr/>
              <p:nvPr/>
            </p:nvSpPr>
            <p:spPr>
              <a:xfrm>
                <a:off x="3897312" y="3577667"/>
                <a:ext cx="2286000" cy="6858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40000" lnSpcReduction="20000"/>
              </a:bodyPr>
              <a:lstStyle/>
              <a:p>
                <a:pPr algn="ctr"/>
                <a:r>
                  <a:rPr lang="en-US" dirty="0" smtClean="0"/>
                  <a:t>“Core”</a:t>
                </a:r>
                <a:endParaRPr lang="en-US" dirty="0"/>
              </a:p>
            </p:txBody>
          </p:sp>
          <p:grpSp>
            <p:nvGrpSpPr>
              <p:cNvPr id="7" name="Group 238"/>
              <p:cNvGrpSpPr/>
              <p:nvPr/>
            </p:nvGrpSpPr>
            <p:grpSpPr>
              <a:xfrm>
                <a:off x="4278312" y="5635067"/>
                <a:ext cx="1676400" cy="533400"/>
                <a:chOff x="4278312" y="5837237"/>
                <a:chExt cx="1676400" cy="533400"/>
              </a:xfrm>
            </p:grpSpPr>
            <p:sp>
              <p:nvSpPr>
                <p:cNvPr id="25" name="Rectangle 24"/>
                <p:cNvSpPr/>
                <p:nvPr/>
              </p:nvSpPr>
              <p:spPr>
                <a:xfrm>
                  <a:off x="4278312" y="5837237"/>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354512" y="59134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8" name="Group 33"/>
              <p:cNvGrpSpPr/>
              <p:nvPr/>
            </p:nvGrpSpPr>
            <p:grpSpPr>
              <a:xfrm>
                <a:off x="7554912" y="3658954"/>
                <a:ext cx="1676400" cy="990600"/>
                <a:chOff x="2220912" y="5684837"/>
                <a:chExt cx="1676400" cy="990600"/>
              </a:xfrm>
            </p:grpSpPr>
            <p:sp>
              <p:nvSpPr>
                <p:cNvPr id="23" name="Rectangle 22"/>
                <p:cNvSpPr/>
                <p:nvPr/>
              </p:nvSpPr>
              <p:spPr>
                <a:xfrm>
                  <a:off x="2220912" y="5684837"/>
                  <a:ext cx="1676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2373312" y="57610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grpSp>
            <p:nvGrpSpPr>
              <p:cNvPr id="9" name="Group 237"/>
              <p:cNvGrpSpPr/>
              <p:nvPr/>
            </p:nvGrpSpPr>
            <p:grpSpPr>
              <a:xfrm>
                <a:off x="4202112" y="1520267"/>
                <a:ext cx="1676400" cy="685800"/>
                <a:chOff x="4202112" y="1722437"/>
                <a:chExt cx="1676400" cy="685800"/>
              </a:xfrm>
            </p:grpSpPr>
            <p:sp>
              <p:nvSpPr>
                <p:cNvPr id="21" name="Rectangle 20"/>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cxnSp>
            <p:nvCxnSpPr>
              <p:cNvPr id="10" name="Straight Arrow Connector 9"/>
              <p:cNvCxnSpPr>
                <a:stCxn id="6" idx="3"/>
              </p:cNvCxnSpPr>
              <p:nvPr/>
            </p:nvCxnSpPr>
            <p:spPr>
              <a:xfrm>
                <a:off x="6183312" y="3920567"/>
                <a:ext cx="1524000" cy="5087"/>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0"/>
              </p:cNvCxnSpPr>
              <p:nvPr/>
            </p:nvCxnSpPr>
            <p:spPr>
              <a:xfrm rot="5400000" flipH="1" flipV="1">
                <a:off x="4240212" y="2777567"/>
                <a:ext cx="16002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rot="5400000">
                <a:off x="4316412" y="49873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3" name="Group 242"/>
              <p:cNvGrpSpPr/>
              <p:nvPr/>
            </p:nvGrpSpPr>
            <p:grpSpPr>
              <a:xfrm>
                <a:off x="925512" y="3653867"/>
                <a:ext cx="1676400" cy="1426020"/>
                <a:chOff x="925512" y="3856037"/>
                <a:chExt cx="1676400" cy="1426020"/>
              </a:xfrm>
            </p:grpSpPr>
            <p:grpSp>
              <p:nvGrpSpPr>
                <p:cNvPr id="17" name="Group 236"/>
                <p:cNvGrpSpPr/>
                <p:nvPr/>
              </p:nvGrpSpPr>
              <p:grpSpPr>
                <a:xfrm>
                  <a:off x="925512" y="3856037"/>
                  <a:ext cx="1676400" cy="762000"/>
                  <a:chOff x="925512" y="3856037"/>
                  <a:chExt cx="1676400" cy="762000"/>
                </a:xfrm>
              </p:grpSpPr>
              <p:sp>
                <p:nvSpPr>
                  <p:cNvPr id="19" name="Rectangle 18"/>
                  <p:cNvSpPr/>
                  <p:nvPr/>
                </p:nvSpPr>
                <p:spPr>
                  <a:xfrm>
                    <a:off x="925512" y="3856037"/>
                    <a:ext cx="1676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1077912" y="39322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18" name="TextBox 17"/>
                <p:cNvSpPr txBox="1"/>
                <p:nvPr/>
              </p:nvSpPr>
              <p:spPr>
                <a:xfrm>
                  <a:off x="1001711" y="4618038"/>
                  <a:ext cx="1524001" cy="664019"/>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15" name="TextBox 14"/>
              <p:cNvSpPr txBox="1"/>
              <p:nvPr/>
            </p:nvSpPr>
            <p:spPr>
              <a:xfrm>
                <a:off x="7646358" y="4644470"/>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#2</a:t>
                </a:r>
              </a:p>
            </p:txBody>
          </p:sp>
          <p:cxnSp>
            <p:nvCxnSpPr>
              <p:cNvPr id="16" name="Straight Arrow Connector 15"/>
              <p:cNvCxnSpPr>
                <a:stCxn id="6" idx="1"/>
              </p:cNvCxnSpPr>
              <p:nvPr/>
            </p:nvCxnSpPr>
            <p:spPr>
              <a:xfrm rot="10800000">
                <a:off x="2449512" y="3920567"/>
                <a:ext cx="1447800" cy="1588"/>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54512" y="6183715"/>
                <a:ext cx="1524003" cy="664018"/>
              </a:xfrm>
              <a:prstGeom prst="rect">
                <a:avLst/>
              </a:prstGeom>
              <a:noFill/>
            </p:spPr>
            <p:txBody>
              <a:bodyPr wrap="square" rtlCol="0">
                <a:spAutoFit/>
              </a:bodyPr>
              <a:lstStyle/>
              <a:p>
                <a:pPr algn="ctr"/>
                <a:r>
                  <a:rPr lang="en-US" sz="800" dirty="0">
                    <a:solidFill>
                      <a:srgbClr val="000000"/>
                    </a:solidFill>
                    <a:latin typeface="Gill Sans MT"/>
                    <a:cs typeface="Gill Sans MT"/>
                  </a:rPr>
                  <a:t>Dialect #3</a:t>
                </a:r>
              </a:p>
            </p:txBody>
          </p:sp>
        </p:grpSp>
        <p:sp>
          <p:nvSpPr>
            <p:cNvPr id="5" name="TextBox 4"/>
            <p:cNvSpPr txBox="1"/>
            <p:nvPr/>
          </p:nvSpPr>
          <p:spPr>
            <a:xfrm>
              <a:off x="2495235" y="1981514"/>
              <a:ext cx="639857" cy="207660"/>
            </a:xfrm>
            <a:prstGeom prst="rect">
              <a:avLst/>
            </a:prstGeom>
            <a:noFill/>
          </p:spPr>
          <p:txBody>
            <a:bodyPr wrap="square" rtlCol="0">
              <a:spAutoFit/>
            </a:bodyPr>
            <a:lstStyle/>
            <a:p>
              <a:pPr algn="ctr"/>
              <a:r>
                <a:rPr lang="en-US" sz="800" dirty="0">
                  <a:solidFill>
                    <a:srgbClr val="000000"/>
                  </a:solidFill>
                  <a:latin typeface="Gill Sans MT"/>
                  <a:cs typeface="Gill Sans MT"/>
                </a:rPr>
                <a:t>Dialect #1</a:t>
              </a:r>
            </a:p>
          </p:txBody>
        </p:sp>
      </p:grpSp>
      <p:sp>
        <p:nvSpPr>
          <p:cNvPr id="27" name="Oval 26"/>
          <p:cNvSpPr/>
          <p:nvPr/>
        </p:nvSpPr>
        <p:spPr>
          <a:xfrm>
            <a:off x="1074961" y="257418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#9</a:t>
            </a:r>
            <a:endParaRPr lang="en-US" dirty="0"/>
          </a:p>
        </p:txBody>
      </p:sp>
      <p:sp>
        <p:nvSpPr>
          <p:cNvPr id="28" name="Oval 27"/>
          <p:cNvSpPr/>
          <p:nvPr/>
        </p:nvSpPr>
        <p:spPr>
          <a:xfrm>
            <a:off x="503461" y="35691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#8</a:t>
            </a:r>
            <a:endParaRPr lang="en-US" dirty="0"/>
          </a:p>
        </p:txBody>
      </p:sp>
      <p:sp>
        <p:nvSpPr>
          <p:cNvPr id="29" name="Oval 28"/>
          <p:cNvSpPr/>
          <p:nvPr/>
        </p:nvSpPr>
        <p:spPr>
          <a:xfrm>
            <a:off x="1045022" y="4654317"/>
            <a:ext cx="11430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#10</a:t>
            </a:r>
            <a:endParaRPr lang="en-US" dirty="0"/>
          </a:p>
        </p:txBody>
      </p:sp>
      <p:sp>
        <p:nvSpPr>
          <p:cNvPr id="30" name="Oval 29"/>
          <p:cNvSpPr/>
          <p:nvPr/>
        </p:nvSpPr>
        <p:spPr>
          <a:xfrm>
            <a:off x="2555776" y="181733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#1</a:t>
            </a:r>
            <a:endParaRPr lang="en-US" dirty="0"/>
          </a:p>
        </p:txBody>
      </p:sp>
      <p:sp>
        <p:nvSpPr>
          <p:cNvPr id="31" name="Oval 30"/>
          <p:cNvSpPr/>
          <p:nvPr/>
        </p:nvSpPr>
        <p:spPr>
          <a:xfrm>
            <a:off x="5457662" y="1791749"/>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#2</a:t>
            </a:r>
            <a:endParaRPr lang="en-US" dirty="0"/>
          </a:p>
        </p:txBody>
      </p:sp>
      <p:sp>
        <p:nvSpPr>
          <p:cNvPr id="32" name="Oval 31"/>
          <p:cNvSpPr/>
          <p:nvPr/>
        </p:nvSpPr>
        <p:spPr>
          <a:xfrm>
            <a:off x="6948264" y="296148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#3</a:t>
            </a:r>
            <a:endParaRPr lang="en-US" dirty="0"/>
          </a:p>
        </p:txBody>
      </p:sp>
      <p:sp>
        <p:nvSpPr>
          <p:cNvPr id="33" name="Oval 32"/>
          <p:cNvSpPr/>
          <p:nvPr/>
        </p:nvSpPr>
        <p:spPr>
          <a:xfrm>
            <a:off x="6948264" y="4248310"/>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#4</a:t>
            </a:r>
            <a:endParaRPr lang="en-US" dirty="0"/>
          </a:p>
        </p:txBody>
      </p:sp>
      <p:sp>
        <p:nvSpPr>
          <p:cNvPr id="34" name="Oval 33"/>
          <p:cNvSpPr/>
          <p:nvPr/>
        </p:nvSpPr>
        <p:spPr>
          <a:xfrm>
            <a:off x="2667886" y="5697811"/>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#7</a:t>
            </a:r>
            <a:endParaRPr lang="en-US" dirty="0"/>
          </a:p>
        </p:txBody>
      </p:sp>
      <p:sp>
        <p:nvSpPr>
          <p:cNvPr id="35" name="Oval 34"/>
          <p:cNvSpPr/>
          <p:nvPr/>
        </p:nvSpPr>
        <p:spPr>
          <a:xfrm>
            <a:off x="5451261" y="567449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#5</a:t>
            </a:r>
            <a:endParaRPr lang="en-US" dirty="0"/>
          </a:p>
        </p:txBody>
      </p:sp>
      <p:sp>
        <p:nvSpPr>
          <p:cNvPr id="36" name="Oval 35"/>
          <p:cNvSpPr/>
          <p:nvPr/>
        </p:nvSpPr>
        <p:spPr>
          <a:xfrm>
            <a:off x="4053217" y="5700478"/>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91132" tIns="45567" rIns="91132" bIns="45567" rtlCol="0" anchor="ctr">
            <a:normAutofit fontScale="25000" lnSpcReduction="20000"/>
          </a:bodyPr>
          <a:lstStyle/>
          <a:p>
            <a:pPr algn="ctr"/>
            <a:r>
              <a:rPr lang="en-US" dirty="0" smtClean="0"/>
              <a:t>Rule system #6</a:t>
            </a:r>
            <a:endParaRPr lang="en-US" dirty="0"/>
          </a:p>
        </p:txBody>
      </p:sp>
      <p:cxnSp>
        <p:nvCxnSpPr>
          <p:cNvPr id="41" name="Straight Arrow Connector 40"/>
          <p:cNvCxnSpPr/>
          <p:nvPr/>
        </p:nvCxnSpPr>
        <p:spPr>
          <a:xfrm flipH="1" flipV="1">
            <a:off x="1835696" y="2874225"/>
            <a:ext cx="1152128" cy="737958"/>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9" idx="1"/>
          </p:cNvCxnSpPr>
          <p:nvPr/>
        </p:nvCxnSpPr>
        <p:spPr>
          <a:xfrm flipH="1" flipV="1">
            <a:off x="1575316" y="3745103"/>
            <a:ext cx="1274050" cy="9811"/>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900320" y="3879971"/>
            <a:ext cx="1080173" cy="774346"/>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1" idx="1"/>
          </p:cNvCxnSpPr>
          <p:nvPr/>
        </p:nvCxnSpPr>
        <p:spPr>
          <a:xfrm flipH="1" flipV="1">
            <a:off x="3313066" y="2117377"/>
            <a:ext cx="911991" cy="958377"/>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928899" y="2091788"/>
            <a:ext cx="987394" cy="983966"/>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336582" y="3266896"/>
            <a:ext cx="1031882" cy="498307"/>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346454" y="3844110"/>
            <a:ext cx="889842" cy="411238"/>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419872" y="4426927"/>
            <a:ext cx="828590" cy="1270884"/>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906546" y="4438117"/>
            <a:ext cx="961598" cy="1259694"/>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55976" y="4422159"/>
            <a:ext cx="38159" cy="1278319"/>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51" name="Shape 90"/>
          <p:cNvCxnSpPr>
            <a:stCxn id="33" idx="2"/>
          </p:cNvCxnSpPr>
          <p:nvPr/>
        </p:nvCxnSpPr>
        <p:spPr>
          <a:xfrm rot="10800000">
            <a:off x="5056870" y="3826655"/>
            <a:ext cx="1891394" cy="571674"/>
          </a:xfrm>
          <a:prstGeom prst="curvedConnector3">
            <a:avLst>
              <a:gd name="adj1" fmla="val 28130"/>
            </a:avLst>
          </a:prstGeom>
          <a:ln w="28575"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hape 91"/>
          <p:cNvCxnSpPr/>
          <p:nvPr/>
        </p:nvCxnSpPr>
        <p:spPr>
          <a:xfrm rot="5400000">
            <a:off x="4774366" y="2278315"/>
            <a:ext cx="1520145" cy="1147091"/>
          </a:xfrm>
          <a:prstGeom prst="curvedConnector3">
            <a:avLst>
              <a:gd name="adj1" fmla="val 50000"/>
            </a:avLst>
          </a:prstGeom>
          <a:ln w="28575"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hape 90"/>
          <p:cNvCxnSpPr/>
          <p:nvPr/>
        </p:nvCxnSpPr>
        <p:spPr>
          <a:xfrm rot="5400000" flipH="1" flipV="1">
            <a:off x="2789128" y="4238568"/>
            <a:ext cx="1848093" cy="1023769"/>
          </a:xfrm>
          <a:prstGeom prst="curvedConnector3">
            <a:avLst>
              <a:gd name="adj1" fmla="val 50000"/>
            </a:avLst>
          </a:prstGeom>
          <a:ln w="28575"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hape 101"/>
          <p:cNvCxnSpPr>
            <a:stCxn id="27" idx="6"/>
          </p:cNvCxnSpPr>
          <p:nvPr/>
        </p:nvCxnSpPr>
        <p:spPr>
          <a:xfrm>
            <a:off x="2141761" y="2724206"/>
            <a:ext cx="1955324" cy="887727"/>
          </a:xfrm>
          <a:prstGeom prst="curvedConnector3">
            <a:avLst>
              <a:gd name="adj1" fmla="val 50000"/>
            </a:avLst>
          </a:prstGeom>
          <a:ln w="28575"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296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latin typeface="Arial" charset="0"/>
                <a:cs typeface="Arial" charset="0"/>
              </a:rPr>
              <a:t>However…</a:t>
            </a:r>
          </a:p>
        </p:txBody>
      </p:sp>
      <p:sp>
        <p:nvSpPr>
          <p:cNvPr id="47107" name="Content Placeholder 2"/>
          <p:cNvSpPr>
            <a:spLocks noGrp="1"/>
          </p:cNvSpPr>
          <p:nvPr>
            <p:ph idx="1"/>
          </p:nvPr>
        </p:nvSpPr>
        <p:spPr/>
        <p:txBody>
          <a:bodyPr/>
          <a:lstStyle/>
          <a:p>
            <a:r>
              <a:rPr lang="en-US" sz="2400" dirty="0" smtClean="0"/>
              <a:t>Even </a:t>
            </a:r>
            <a:r>
              <a:rPr lang="en-US" sz="2400" dirty="0"/>
              <a:t>this model does not completely work</a:t>
            </a:r>
          </a:p>
          <a:p>
            <a:endParaRPr lang="en-US" sz="2400" dirty="0" smtClean="0"/>
          </a:p>
          <a:p>
            <a:r>
              <a:rPr lang="en-US" sz="2400" dirty="0" smtClean="0"/>
              <a:t>The </a:t>
            </a:r>
            <a:r>
              <a:rPr lang="en-US" sz="2400" dirty="0"/>
              <a:t>gap between production rules and “traditional” logic systems is too large</a:t>
            </a:r>
          </a:p>
          <a:p>
            <a:endParaRPr lang="en-US" sz="2400" dirty="0" smtClean="0"/>
          </a:p>
          <a:p>
            <a:r>
              <a:rPr lang="en-US" sz="2400" dirty="0" smtClean="0"/>
              <a:t>A </a:t>
            </a:r>
            <a:r>
              <a:rPr lang="en-US" sz="2400" dirty="0"/>
              <a:t>hierarchy of cores is necessary:</a:t>
            </a:r>
          </a:p>
          <a:p>
            <a:pPr lvl="1"/>
            <a:r>
              <a:rPr lang="en-US" sz="1800" dirty="0"/>
              <a:t>a Basic Logic Dialect and Production Rule Dialect as “cores” for families of languages</a:t>
            </a:r>
          </a:p>
          <a:p>
            <a:pPr lvl="1"/>
            <a:r>
              <a:rPr lang="en-US" sz="1800" dirty="0"/>
              <a:t>the common RIF Core binding these two</a:t>
            </a:r>
          </a:p>
          <a:p>
            <a:endParaRPr lang="en-US" dirty="0" smtClean="0">
              <a:latin typeface="Arial" charset="0"/>
              <a:cs typeface="Arial" charset="0"/>
            </a:endParaRPr>
          </a:p>
        </p:txBody>
      </p:sp>
    </p:spTree>
    <p:extLst>
      <p:ext uri="{BB962C8B-B14F-4D97-AF65-F5344CB8AC3E}">
        <p14:creationId xmlns:p14="http://schemas.microsoft.com/office/powerpoint/2010/main" val="535816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latin typeface="Arial" charset="0"/>
                <a:cs typeface="Arial" charset="0"/>
              </a:rPr>
              <a:t>Schematically…</a:t>
            </a:r>
          </a:p>
        </p:txBody>
      </p:sp>
      <p:sp>
        <p:nvSpPr>
          <p:cNvPr id="47107" name="Content Placeholder 2"/>
          <p:cNvSpPr>
            <a:spLocks noGrp="1"/>
          </p:cNvSpPr>
          <p:nvPr>
            <p:ph idx="1"/>
          </p:nvPr>
        </p:nvSpPr>
        <p:spPr/>
        <p:txBody>
          <a:bodyPr/>
          <a:lstStyle/>
          <a:p>
            <a:r>
              <a:rPr lang="en-US" sz="2400" dirty="0" smtClean="0"/>
              <a:t>The </a:t>
            </a:r>
            <a:r>
              <a:rPr lang="en-US" sz="2400" dirty="0"/>
              <a:t>“BLD (Basic Logic Dialect)” is of the form:</a:t>
            </a:r>
          </a:p>
          <a:p>
            <a:pPr lvl="1"/>
            <a:r>
              <a:rPr lang="en-US" sz="1800" dirty="0"/>
              <a:t>“if condition true then this is true”</a:t>
            </a:r>
          </a:p>
          <a:p>
            <a:pPr lvl="1"/>
            <a:r>
              <a:rPr lang="en-US" sz="1800" dirty="0"/>
              <a:t>conditions may include functions, hierarchies</a:t>
            </a:r>
          </a:p>
          <a:p>
            <a:endParaRPr lang="en-US" sz="2400" dirty="0" smtClean="0"/>
          </a:p>
          <a:p>
            <a:r>
              <a:rPr lang="en-US" sz="2400" dirty="0" smtClean="0"/>
              <a:t>The </a:t>
            </a:r>
            <a:r>
              <a:rPr lang="en-US" sz="2400" dirty="0"/>
              <a:t>“PLD (Production Logic Dialect)” is of the form:</a:t>
            </a:r>
          </a:p>
          <a:p>
            <a:pPr lvl="1"/>
            <a:r>
              <a:rPr lang="en-US" sz="1800" dirty="0"/>
              <a:t>“if condition is true then do something”</a:t>
            </a:r>
          </a:p>
          <a:p>
            <a:endParaRPr lang="en-US" sz="2400" dirty="0" smtClean="0"/>
          </a:p>
          <a:p>
            <a:r>
              <a:rPr lang="en-US" sz="2400" dirty="0" smtClean="0"/>
              <a:t>The </a:t>
            </a:r>
            <a:r>
              <a:rPr lang="en-US" sz="2400" dirty="0"/>
              <a:t>“Core”: shared subset of major language</a:t>
            </a:r>
          </a:p>
          <a:p>
            <a:endParaRPr lang="en-US" dirty="0" smtClean="0">
              <a:latin typeface="Arial" charset="0"/>
              <a:cs typeface="Arial" charset="0"/>
            </a:endParaRPr>
          </a:p>
        </p:txBody>
      </p:sp>
    </p:spTree>
    <p:extLst>
      <p:ext uri="{BB962C8B-B14F-4D97-AF65-F5344CB8AC3E}">
        <p14:creationId xmlns:p14="http://schemas.microsoft.com/office/powerpoint/2010/main" val="1214035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76"/>
          <p:cNvSpPr/>
          <p:nvPr/>
        </p:nvSpPr>
        <p:spPr>
          <a:xfrm>
            <a:off x="6084169" y="3605619"/>
            <a:ext cx="2976339" cy="2055628"/>
          </a:xfrm>
          <a:custGeom>
            <a:avLst/>
            <a:gdLst>
              <a:gd name="connsiteX0" fmla="*/ 1076892 w 3368451"/>
              <a:gd name="connsiteY0" fmla="*/ 2082625 h 2326444"/>
              <a:gd name="connsiteX1" fmla="*/ 1107370 w 3368451"/>
              <a:gd name="connsiteY1" fmla="*/ 2102943 h 2326444"/>
              <a:gd name="connsiteX2" fmla="*/ 1208963 w 3368451"/>
              <a:gd name="connsiteY2" fmla="*/ 2143580 h 2326444"/>
              <a:gd name="connsiteX3" fmla="*/ 1249601 w 3368451"/>
              <a:gd name="connsiteY3" fmla="*/ 2163898 h 2326444"/>
              <a:gd name="connsiteX4" fmla="*/ 1828684 w 3368451"/>
              <a:gd name="connsiteY4" fmla="*/ 2245171 h 2326444"/>
              <a:gd name="connsiteX5" fmla="*/ 1869322 w 3368451"/>
              <a:gd name="connsiteY5" fmla="*/ 2255330 h 2326444"/>
              <a:gd name="connsiteX6" fmla="*/ 2031872 w 3368451"/>
              <a:gd name="connsiteY6" fmla="*/ 2275648 h 2326444"/>
              <a:gd name="connsiteX7" fmla="*/ 2133465 w 3368451"/>
              <a:gd name="connsiteY7" fmla="*/ 2295967 h 2326444"/>
              <a:gd name="connsiteX8" fmla="*/ 2275696 w 3368451"/>
              <a:gd name="connsiteY8" fmla="*/ 2316285 h 2326444"/>
              <a:gd name="connsiteX9" fmla="*/ 2692230 w 3368451"/>
              <a:gd name="connsiteY9" fmla="*/ 2326444 h 2326444"/>
              <a:gd name="connsiteX10" fmla="*/ 2773505 w 3368451"/>
              <a:gd name="connsiteY10" fmla="*/ 2316285 h 2326444"/>
              <a:gd name="connsiteX11" fmla="*/ 2854780 w 3368451"/>
              <a:gd name="connsiteY11" fmla="*/ 2275648 h 2326444"/>
              <a:gd name="connsiteX12" fmla="*/ 2976692 w 3368451"/>
              <a:gd name="connsiteY12" fmla="*/ 2214694 h 2326444"/>
              <a:gd name="connsiteX13" fmla="*/ 3017330 w 3368451"/>
              <a:gd name="connsiteY13" fmla="*/ 2194375 h 2326444"/>
              <a:gd name="connsiteX14" fmla="*/ 3047808 w 3368451"/>
              <a:gd name="connsiteY14" fmla="*/ 2163898 h 2326444"/>
              <a:gd name="connsiteX15" fmla="*/ 3139242 w 3368451"/>
              <a:gd name="connsiteY15" fmla="*/ 2082625 h 2326444"/>
              <a:gd name="connsiteX16" fmla="*/ 3179879 w 3368451"/>
              <a:gd name="connsiteY16" fmla="*/ 2021670 h 2326444"/>
              <a:gd name="connsiteX17" fmla="*/ 3200198 w 3368451"/>
              <a:gd name="connsiteY17" fmla="*/ 1981033 h 2326444"/>
              <a:gd name="connsiteX18" fmla="*/ 3230676 w 3368451"/>
              <a:gd name="connsiteY18" fmla="*/ 1960715 h 2326444"/>
              <a:gd name="connsiteX19" fmla="*/ 3281473 w 3368451"/>
              <a:gd name="connsiteY19" fmla="*/ 1869283 h 2326444"/>
              <a:gd name="connsiteX20" fmla="*/ 3322110 w 3368451"/>
              <a:gd name="connsiteY20" fmla="*/ 1777850 h 2326444"/>
              <a:gd name="connsiteX21" fmla="*/ 3332270 w 3368451"/>
              <a:gd name="connsiteY21" fmla="*/ 1737214 h 2326444"/>
              <a:gd name="connsiteX22" fmla="*/ 3322110 w 3368451"/>
              <a:gd name="connsiteY22" fmla="*/ 1147983 h 2326444"/>
              <a:gd name="connsiteX23" fmla="*/ 3311951 w 3368451"/>
              <a:gd name="connsiteY23" fmla="*/ 954959 h 2326444"/>
              <a:gd name="connsiteX24" fmla="*/ 3301792 w 3368451"/>
              <a:gd name="connsiteY24" fmla="*/ 894005 h 2326444"/>
              <a:gd name="connsiteX25" fmla="*/ 3291632 w 3368451"/>
              <a:gd name="connsiteY25" fmla="*/ 782254 h 2326444"/>
              <a:gd name="connsiteX26" fmla="*/ 3250995 w 3368451"/>
              <a:gd name="connsiteY26" fmla="*/ 700981 h 2326444"/>
              <a:gd name="connsiteX27" fmla="*/ 3240835 w 3368451"/>
              <a:gd name="connsiteY27" fmla="*/ 670503 h 2326444"/>
              <a:gd name="connsiteX28" fmla="*/ 3220517 w 3368451"/>
              <a:gd name="connsiteY28" fmla="*/ 629867 h 2326444"/>
              <a:gd name="connsiteX29" fmla="*/ 3200198 w 3368451"/>
              <a:gd name="connsiteY29" fmla="*/ 558753 h 2326444"/>
              <a:gd name="connsiteX30" fmla="*/ 3190039 w 3368451"/>
              <a:gd name="connsiteY30" fmla="*/ 528275 h 2326444"/>
              <a:gd name="connsiteX31" fmla="*/ 3149401 w 3368451"/>
              <a:gd name="connsiteY31" fmla="*/ 447002 h 2326444"/>
              <a:gd name="connsiteX32" fmla="*/ 3139242 w 3368451"/>
              <a:gd name="connsiteY32" fmla="*/ 416525 h 2326444"/>
              <a:gd name="connsiteX33" fmla="*/ 3088445 w 3368451"/>
              <a:gd name="connsiteY33" fmla="*/ 345411 h 2326444"/>
              <a:gd name="connsiteX34" fmla="*/ 2986851 w 3368451"/>
              <a:gd name="connsiteY34" fmla="*/ 213342 h 2326444"/>
              <a:gd name="connsiteX35" fmla="*/ 2946214 w 3368451"/>
              <a:gd name="connsiteY35" fmla="*/ 172705 h 2326444"/>
              <a:gd name="connsiteX36" fmla="*/ 2885258 w 3368451"/>
              <a:gd name="connsiteY36" fmla="*/ 132069 h 2326444"/>
              <a:gd name="connsiteX37" fmla="*/ 2864939 w 3368451"/>
              <a:gd name="connsiteY37" fmla="*/ 111750 h 2326444"/>
              <a:gd name="connsiteX38" fmla="*/ 2732867 w 3368451"/>
              <a:gd name="connsiteY38" fmla="*/ 30477 h 2326444"/>
              <a:gd name="connsiteX39" fmla="*/ 2702389 w 3368451"/>
              <a:gd name="connsiteY39" fmla="*/ 20318 h 2326444"/>
              <a:gd name="connsiteX40" fmla="*/ 2651593 w 3368451"/>
              <a:gd name="connsiteY40" fmla="*/ 10159 h 2326444"/>
              <a:gd name="connsiteX41" fmla="*/ 2610955 w 3368451"/>
              <a:gd name="connsiteY41" fmla="*/ 0 h 2326444"/>
              <a:gd name="connsiteX42" fmla="*/ 1849003 w 3368451"/>
              <a:gd name="connsiteY42" fmla="*/ 10159 h 2326444"/>
              <a:gd name="connsiteX43" fmla="*/ 1727091 w 3368451"/>
              <a:gd name="connsiteY43" fmla="*/ 30477 h 2326444"/>
              <a:gd name="connsiteX44" fmla="*/ 1615338 w 3368451"/>
              <a:gd name="connsiteY44" fmla="*/ 40636 h 2326444"/>
              <a:gd name="connsiteX45" fmla="*/ 1574700 w 3368451"/>
              <a:gd name="connsiteY45" fmla="*/ 50795 h 2326444"/>
              <a:gd name="connsiteX46" fmla="*/ 1523904 w 3368451"/>
              <a:gd name="connsiteY46" fmla="*/ 60954 h 2326444"/>
              <a:gd name="connsiteX47" fmla="*/ 1442629 w 3368451"/>
              <a:gd name="connsiteY47" fmla="*/ 81273 h 2326444"/>
              <a:gd name="connsiteX48" fmla="*/ 1401991 w 3368451"/>
              <a:gd name="connsiteY48" fmla="*/ 91432 h 2326444"/>
              <a:gd name="connsiteX49" fmla="*/ 1361354 w 3368451"/>
              <a:gd name="connsiteY49" fmla="*/ 111750 h 2326444"/>
              <a:gd name="connsiteX50" fmla="*/ 1330876 w 3368451"/>
              <a:gd name="connsiteY50" fmla="*/ 121909 h 2326444"/>
              <a:gd name="connsiteX51" fmla="*/ 1188645 w 3368451"/>
              <a:gd name="connsiteY51" fmla="*/ 152387 h 2326444"/>
              <a:gd name="connsiteX52" fmla="*/ 1087051 w 3368451"/>
              <a:gd name="connsiteY52" fmla="*/ 193023 h 2326444"/>
              <a:gd name="connsiteX53" fmla="*/ 1005776 w 3368451"/>
              <a:gd name="connsiteY53" fmla="*/ 203183 h 2326444"/>
              <a:gd name="connsiteX54" fmla="*/ 965139 w 3368451"/>
              <a:gd name="connsiteY54" fmla="*/ 223501 h 2326444"/>
              <a:gd name="connsiteX55" fmla="*/ 934661 w 3368451"/>
              <a:gd name="connsiteY55" fmla="*/ 233660 h 2326444"/>
              <a:gd name="connsiteX56" fmla="*/ 812748 w 3368451"/>
              <a:gd name="connsiteY56" fmla="*/ 304774 h 2326444"/>
              <a:gd name="connsiteX57" fmla="*/ 660358 w 3368451"/>
              <a:gd name="connsiteY57" fmla="*/ 365729 h 2326444"/>
              <a:gd name="connsiteX58" fmla="*/ 599402 w 3368451"/>
              <a:gd name="connsiteY58" fmla="*/ 406365 h 2326444"/>
              <a:gd name="connsiteX59" fmla="*/ 579083 w 3368451"/>
              <a:gd name="connsiteY59" fmla="*/ 426684 h 2326444"/>
              <a:gd name="connsiteX60" fmla="*/ 507968 w 3368451"/>
              <a:gd name="connsiteY60" fmla="*/ 457161 h 2326444"/>
              <a:gd name="connsiteX61" fmla="*/ 447011 w 3368451"/>
              <a:gd name="connsiteY61" fmla="*/ 497798 h 2326444"/>
              <a:gd name="connsiteX62" fmla="*/ 406374 w 3368451"/>
              <a:gd name="connsiteY62" fmla="*/ 507957 h 2326444"/>
              <a:gd name="connsiteX63" fmla="*/ 325099 w 3368451"/>
              <a:gd name="connsiteY63" fmla="*/ 548594 h 2326444"/>
              <a:gd name="connsiteX64" fmla="*/ 304780 w 3368451"/>
              <a:gd name="connsiteY64" fmla="*/ 579071 h 2326444"/>
              <a:gd name="connsiteX65" fmla="*/ 213346 w 3368451"/>
              <a:gd name="connsiteY65" fmla="*/ 629867 h 2326444"/>
              <a:gd name="connsiteX66" fmla="*/ 193027 w 3368451"/>
              <a:gd name="connsiteY66" fmla="*/ 660344 h 2326444"/>
              <a:gd name="connsiteX67" fmla="*/ 162549 w 3368451"/>
              <a:gd name="connsiteY67" fmla="*/ 680662 h 2326444"/>
              <a:gd name="connsiteX68" fmla="*/ 121912 w 3368451"/>
              <a:gd name="connsiteY68" fmla="*/ 741617 h 2326444"/>
              <a:gd name="connsiteX69" fmla="*/ 101593 w 3368451"/>
              <a:gd name="connsiteY69" fmla="*/ 772095 h 2326444"/>
              <a:gd name="connsiteX70" fmla="*/ 81274 w 3368451"/>
              <a:gd name="connsiteY70" fmla="*/ 812731 h 2326444"/>
              <a:gd name="connsiteX71" fmla="*/ 50796 w 3368451"/>
              <a:gd name="connsiteY71" fmla="*/ 853368 h 2326444"/>
              <a:gd name="connsiteX72" fmla="*/ 30478 w 3368451"/>
              <a:gd name="connsiteY72" fmla="*/ 904164 h 2326444"/>
              <a:gd name="connsiteX73" fmla="*/ 0 w 3368451"/>
              <a:gd name="connsiteY73" fmla="*/ 1026073 h 2326444"/>
              <a:gd name="connsiteX74" fmla="*/ 20318 w 3368451"/>
              <a:gd name="connsiteY74" fmla="*/ 1229256 h 2326444"/>
              <a:gd name="connsiteX75" fmla="*/ 71115 w 3368451"/>
              <a:gd name="connsiteY75" fmla="*/ 1320689 h 2326444"/>
              <a:gd name="connsiteX76" fmla="*/ 101593 w 3368451"/>
              <a:gd name="connsiteY76" fmla="*/ 1391803 h 2326444"/>
              <a:gd name="connsiteX77" fmla="*/ 121912 w 3368451"/>
              <a:gd name="connsiteY77" fmla="*/ 1422280 h 2326444"/>
              <a:gd name="connsiteX78" fmla="*/ 142231 w 3368451"/>
              <a:gd name="connsiteY78" fmla="*/ 1473076 h 2326444"/>
              <a:gd name="connsiteX79" fmla="*/ 172709 w 3368451"/>
              <a:gd name="connsiteY79" fmla="*/ 1503553 h 2326444"/>
              <a:gd name="connsiteX80" fmla="*/ 223506 w 3368451"/>
              <a:gd name="connsiteY80" fmla="*/ 1584826 h 2326444"/>
              <a:gd name="connsiteX81" fmla="*/ 304780 w 3368451"/>
              <a:gd name="connsiteY81" fmla="*/ 1686418 h 2326444"/>
              <a:gd name="connsiteX82" fmla="*/ 335258 w 3368451"/>
              <a:gd name="connsiteY82" fmla="*/ 1696577 h 2326444"/>
              <a:gd name="connsiteX83" fmla="*/ 365737 w 3368451"/>
              <a:gd name="connsiteY83" fmla="*/ 1727055 h 2326444"/>
              <a:gd name="connsiteX84" fmla="*/ 426693 w 3368451"/>
              <a:gd name="connsiteY84" fmla="*/ 1767691 h 2326444"/>
              <a:gd name="connsiteX85" fmla="*/ 457171 w 3368451"/>
              <a:gd name="connsiteY85" fmla="*/ 1798169 h 2326444"/>
              <a:gd name="connsiteX86" fmla="*/ 477490 w 3368451"/>
              <a:gd name="connsiteY86" fmla="*/ 1828646 h 2326444"/>
              <a:gd name="connsiteX87" fmla="*/ 518127 w 3368451"/>
              <a:gd name="connsiteY87" fmla="*/ 1848964 h 2326444"/>
              <a:gd name="connsiteX88" fmla="*/ 579083 w 3368451"/>
              <a:gd name="connsiteY88" fmla="*/ 1889601 h 2326444"/>
              <a:gd name="connsiteX89" fmla="*/ 619721 w 3368451"/>
              <a:gd name="connsiteY89" fmla="*/ 1920078 h 2326444"/>
              <a:gd name="connsiteX90" fmla="*/ 650199 w 3368451"/>
              <a:gd name="connsiteY90" fmla="*/ 1930237 h 2326444"/>
              <a:gd name="connsiteX91" fmla="*/ 690836 w 3368451"/>
              <a:gd name="connsiteY91" fmla="*/ 1950556 h 2326444"/>
              <a:gd name="connsiteX92" fmla="*/ 731474 w 3368451"/>
              <a:gd name="connsiteY92" fmla="*/ 1960715 h 2326444"/>
              <a:gd name="connsiteX93" fmla="*/ 792430 w 3368451"/>
              <a:gd name="connsiteY93" fmla="*/ 1981033 h 2326444"/>
              <a:gd name="connsiteX94" fmla="*/ 833067 w 3368451"/>
              <a:gd name="connsiteY94" fmla="*/ 1991192 h 2326444"/>
              <a:gd name="connsiteX95" fmla="*/ 883864 w 3368451"/>
              <a:gd name="connsiteY95" fmla="*/ 2001351 h 2326444"/>
              <a:gd name="connsiteX96" fmla="*/ 944820 w 3368451"/>
              <a:gd name="connsiteY96" fmla="*/ 2021670 h 2326444"/>
              <a:gd name="connsiteX97" fmla="*/ 975298 w 3368451"/>
              <a:gd name="connsiteY97" fmla="*/ 2031829 h 2326444"/>
              <a:gd name="connsiteX98" fmla="*/ 1005776 w 3368451"/>
              <a:gd name="connsiteY98" fmla="*/ 2041988 h 2326444"/>
              <a:gd name="connsiteX99" fmla="*/ 1036254 w 3368451"/>
              <a:gd name="connsiteY99" fmla="*/ 2052147 h 2326444"/>
              <a:gd name="connsiteX100" fmla="*/ 1056573 w 3368451"/>
              <a:gd name="connsiteY100" fmla="*/ 2072466 h 2326444"/>
              <a:gd name="connsiteX101" fmla="*/ 1127689 w 3368451"/>
              <a:gd name="connsiteY101" fmla="*/ 2113102 h 232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368451" h="2326444">
                <a:moveTo>
                  <a:pt x="1076892" y="2082625"/>
                </a:moveTo>
                <a:cubicBezTo>
                  <a:pt x="1087051" y="2089398"/>
                  <a:pt x="1096449" y="2097483"/>
                  <a:pt x="1107370" y="2102943"/>
                </a:cubicBezTo>
                <a:cubicBezTo>
                  <a:pt x="1283769" y="2191140"/>
                  <a:pt x="1114388" y="2103048"/>
                  <a:pt x="1208963" y="2143580"/>
                </a:cubicBezTo>
                <a:cubicBezTo>
                  <a:pt x="1222883" y="2149546"/>
                  <a:pt x="1234656" y="2161448"/>
                  <a:pt x="1249601" y="2163898"/>
                </a:cubicBezTo>
                <a:cubicBezTo>
                  <a:pt x="1441953" y="2195430"/>
                  <a:pt x="1635852" y="2216721"/>
                  <a:pt x="1828684" y="2245171"/>
                </a:cubicBezTo>
                <a:cubicBezTo>
                  <a:pt x="1842497" y="2247209"/>
                  <a:pt x="1855499" y="2253355"/>
                  <a:pt x="1869322" y="2255330"/>
                </a:cubicBezTo>
                <a:cubicBezTo>
                  <a:pt x="2211193" y="2304167"/>
                  <a:pt x="1804318" y="2237724"/>
                  <a:pt x="2031872" y="2275648"/>
                </a:cubicBezTo>
                <a:cubicBezTo>
                  <a:pt x="2087304" y="2294126"/>
                  <a:pt x="2046747" y="2282626"/>
                  <a:pt x="2133465" y="2295967"/>
                </a:cubicBezTo>
                <a:cubicBezTo>
                  <a:pt x="2174165" y="2302228"/>
                  <a:pt x="2236524" y="2314686"/>
                  <a:pt x="2275696" y="2316285"/>
                </a:cubicBezTo>
                <a:cubicBezTo>
                  <a:pt x="2414466" y="2321949"/>
                  <a:pt x="2553385" y="2323058"/>
                  <a:pt x="2692230" y="2326444"/>
                </a:cubicBezTo>
                <a:cubicBezTo>
                  <a:pt x="2719322" y="2323058"/>
                  <a:pt x="2747445" y="2324429"/>
                  <a:pt x="2773505" y="2316285"/>
                </a:cubicBezTo>
                <a:cubicBezTo>
                  <a:pt x="2802416" y="2307251"/>
                  <a:pt x="2826045" y="2285226"/>
                  <a:pt x="2854780" y="2275648"/>
                </a:cubicBezTo>
                <a:cubicBezTo>
                  <a:pt x="3007981" y="2224583"/>
                  <a:pt x="2819154" y="2293463"/>
                  <a:pt x="2976692" y="2214694"/>
                </a:cubicBezTo>
                <a:cubicBezTo>
                  <a:pt x="2990238" y="2207921"/>
                  <a:pt x="3005006" y="2203178"/>
                  <a:pt x="3017330" y="2194375"/>
                </a:cubicBezTo>
                <a:cubicBezTo>
                  <a:pt x="3029021" y="2186024"/>
                  <a:pt x="3036771" y="2173095"/>
                  <a:pt x="3047808" y="2163898"/>
                </a:cubicBezTo>
                <a:cubicBezTo>
                  <a:pt x="3093614" y="2125728"/>
                  <a:pt x="3089847" y="2156717"/>
                  <a:pt x="3139242" y="2082625"/>
                </a:cubicBezTo>
                <a:cubicBezTo>
                  <a:pt x="3152788" y="2062307"/>
                  <a:pt x="3167315" y="2042610"/>
                  <a:pt x="3179879" y="2021670"/>
                </a:cubicBezTo>
                <a:cubicBezTo>
                  <a:pt x="3187671" y="2008684"/>
                  <a:pt x="3190503" y="1992667"/>
                  <a:pt x="3200198" y="1981033"/>
                </a:cubicBezTo>
                <a:cubicBezTo>
                  <a:pt x="3208015" y="1971653"/>
                  <a:pt x="3220517" y="1967488"/>
                  <a:pt x="3230676" y="1960715"/>
                </a:cubicBezTo>
                <a:cubicBezTo>
                  <a:pt x="3246139" y="1934943"/>
                  <a:pt x="3269815" y="1898428"/>
                  <a:pt x="3281473" y="1869283"/>
                </a:cubicBezTo>
                <a:cubicBezTo>
                  <a:pt x="3317745" y="1778606"/>
                  <a:pt x="3283019" y="1836489"/>
                  <a:pt x="3322110" y="1777850"/>
                </a:cubicBezTo>
                <a:cubicBezTo>
                  <a:pt x="3325497" y="1764305"/>
                  <a:pt x="3329772" y="1750951"/>
                  <a:pt x="3332270" y="1737214"/>
                </a:cubicBezTo>
                <a:cubicBezTo>
                  <a:pt x="3368451" y="1538227"/>
                  <a:pt x="3331968" y="1378005"/>
                  <a:pt x="3322110" y="1147983"/>
                </a:cubicBezTo>
                <a:cubicBezTo>
                  <a:pt x="3319351" y="1083612"/>
                  <a:pt x="3317089" y="1019184"/>
                  <a:pt x="3311951" y="954959"/>
                </a:cubicBezTo>
                <a:cubicBezTo>
                  <a:pt x="3310308" y="934426"/>
                  <a:pt x="3304199" y="914462"/>
                  <a:pt x="3301792" y="894005"/>
                </a:cubicBezTo>
                <a:cubicBezTo>
                  <a:pt x="3297422" y="856857"/>
                  <a:pt x="3298525" y="819017"/>
                  <a:pt x="3291632" y="782254"/>
                </a:cubicBezTo>
                <a:cubicBezTo>
                  <a:pt x="3281085" y="726003"/>
                  <a:pt x="3271852" y="742693"/>
                  <a:pt x="3250995" y="700981"/>
                </a:cubicBezTo>
                <a:cubicBezTo>
                  <a:pt x="3246206" y="691403"/>
                  <a:pt x="3245054" y="680346"/>
                  <a:pt x="3240835" y="670503"/>
                </a:cubicBezTo>
                <a:cubicBezTo>
                  <a:pt x="3234869" y="656583"/>
                  <a:pt x="3226483" y="643787"/>
                  <a:pt x="3220517" y="629867"/>
                </a:cubicBezTo>
                <a:cubicBezTo>
                  <a:pt x="3210075" y="605504"/>
                  <a:pt x="3207565" y="584536"/>
                  <a:pt x="3200198" y="558753"/>
                </a:cubicBezTo>
                <a:cubicBezTo>
                  <a:pt x="3197256" y="548456"/>
                  <a:pt x="3194470" y="538024"/>
                  <a:pt x="3190039" y="528275"/>
                </a:cubicBezTo>
                <a:cubicBezTo>
                  <a:pt x="3177505" y="500701"/>
                  <a:pt x="3158979" y="475737"/>
                  <a:pt x="3149401" y="447002"/>
                </a:cubicBezTo>
                <a:cubicBezTo>
                  <a:pt x="3146015" y="436843"/>
                  <a:pt x="3144031" y="426103"/>
                  <a:pt x="3139242" y="416525"/>
                </a:cubicBezTo>
                <a:cubicBezTo>
                  <a:pt x="3131260" y="400562"/>
                  <a:pt x="3096117" y="356151"/>
                  <a:pt x="3088445" y="345411"/>
                </a:cubicBezTo>
                <a:cubicBezTo>
                  <a:pt x="3048617" y="289654"/>
                  <a:pt x="3059602" y="286093"/>
                  <a:pt x="2986851" y="213342"/>
                </a:cubicBezTo>
                <a:cubicBezTo>
                  <a:pt x="2973305" y="199796"/>
                  <a:pt x="2961173" y="184672"/>
                  <a:pt x="2946214" y="172705"/>
                </a:cubicBezTo>
                <a:cubicBezTo>
                  <a:pt x="2927145" y="157450"/>
                  <a:pt x="2902525" y="149336"/>
                  <a:pt x="2885258" y="132069"/>
                </a:cubicBezTo>
                <a:cubicBezTo>
                  <a:pt x="2878485" y="125296"/>
                  <a:pt x="2872212" y="117983"/>
                  <a:pt x="2864939" y="111750"/>
                </a:cubicBezTo>
                <a:cubicBezTo>
                  <a:pt x="2821545" y="74556"/>
                  <a:pt x="2790157" y="49573"/>
                  <a:pt x="2732867" y="30477"/>
                </a:cubicBezTo>
                <a:cubicBezTo>
                  <a:pt x="2722708" y="27091"/>
                  <a:pt x="2712778" y="22915"/>
                  <a:pt x="2702389" y="20318"/>
                </a:cubicBezTo>
                <a:cubicBezTo>
                  <a:pt x="2685637" y="16130"/>
                  <a:pt x="2668449" y="13905"/>
                  <a:pt x="2651593" y="10159"/>
                </a:cubicBezTo>
                <a:cubicBezTo>
                  <a:pt x="2637963" y="7130"/>
                  <a:pt x="2624501" y="3386"/>
                  <a:pt x="2610955" y="0"/>
                </a:cubicBezTo>
                <a:lnTo>
                  <a:pt x="1849003" y="10159"/>
                </a:lnTo>
                <a:cubicBezTo>
                  <a:pt x="1787876" y="11650"/>
                  <a:pt x="1781839" y="23634"/>
                  <a:pt x="1727091" y="30477"/>
                </a:cubicBezTo>
                <a:cubicBezTo>
                  <a:pt x="1689975" y="35116"/>
                  <a:pt x="1652589" y="37250"/>
                  <a:pt x="1615338" y="40636"/>
                </a:cubicBezTo>
                <a:cubicBezTo>
                  <a:pt x="1601792" y="44022"/>
                  <a:pt x="1588330" y="47766"/>
                  <a:pt x="1574700" y="50795"/>
                </a:cubicBezTo>
                <a:cubicBezTo>
                  <a:pt x="1557844" y="54541"/>
                  <a:pt x="1540729" y="57071"/>
                  <a:pt x="1523904" y="60954"/>
                </a:cubicBezTo>
                <a:cubicBezTo>
                  <a:pt x="1496694" y="67233"/>
                  <a:pt x="1469721" y="74500"/>
                  <a:pt x="1442629" y="81273"/>
                </a:cubicBezTo>
                <a:lnTo>
                  <a:pt x="1401991" y="91432"/>
                </a:lnTo>
                <a:cubicBezTo>
                  <a:pt x="1388445" y="98205"/>
                  <a:pt x="1375274" y="105784"/>
                  <a:pt x="1361354" y="111750"/>
                </a:cubicBezTo>
                <a:cubicBezTo>
                  <a:pt x="1351511" y="115968"/>
                  <a:pt x="1341208" y="119091"/>
                  <a:pt x="1330876" y="121909"/>
                </a:cubicBezTo>
                <a:cubicBezTo>
                  <a:pt x="1251311" y="143609"/>
                  <a:pt x="1261144" y="140304"/>
                  <a:pt x="1188645" y="152387"/>
                </a:cubicBezTo>
                <a:cubicBezTo>
                  <a:pt x="1151043" y="171187"/>
                  <a:pt x="1130990" y="183608"/>
                  <a:pt x="1087051" y="193023"/>
                </a:cubicBezTo>
                <a:cubicBezTo>
                  <a:pt x="1060355" y="198744"/>
                  <a:pt x="1032868" y="199796"/>
                  <a:pt x="1005776" y="203183"/>
                </a:cubicBezTo>
                <a:cubicBezTo>
                  <a:pt x="992230" y="209956"/>
                  <a:pt x="979059" y="217535"/>
                  <a:pt x="965139" y="223501"/>
                </a:cubicBezTo>
                <a:cubicBezTo>
                  <a:pt x="955296" y="227719"/>
                  <a:pt x="944110" y="228621"/>
                  <a:pt x="934661" y="233660"/>
                </a:cubicBezTo>
                <a:cubicBezTo>
                  <a:pt x="893150" y="255799"/>
                  <a:pt x="857984" y="291850"/>
                  <a:pt x="812748" y="304774"/>
                </a:cubicBezTo>
                <a:cubicBezTo>
                  <a:pt x="749301" y="322901"/>
                  <a:pt x="718481" y="326981"/>
                  <a:pt x="660358" y="365729"/>
                </a:cubicBezTo>
                <a:cubicBezTo>
                  <a:pt x="640039" y="379274"/>
                  <a:pt x="616669" y="389098"/>
                  <a:pt x="599402" y="406365"/>
                </a:cubicBezTo>
                <a:cubicBezTo>
                  <a:pt x="592629" y="413138"/>
                  <a:pt x="587053" y="421371"/>
                  <a:pt x="579083" y="426684"/>
                </a:cubicBezTo>
                <a:cubicBezTo>
                  <a:pt x="553976" y="443422"/>
                  <a:pt x="535059" y="448131"/>
                  <a:pt x="507968" y="457161"/>
                </a:cubicBezTo>
                <a:cubicBezTo>
                  <a:pt x="487649" y="470707"/>
                  <a:pt x="468853" y="486877"/>
                  <a:pt x="447011" y="497798"/>
                </a:cubicBezTo>
                <a:cubicBezTo>
                  <a:pt x="434522" y="504042"/>
                  <a:pt x="418863" y="501713"/>
                  <a:pt x="406374" y="507957"/>
                </a:cubicBezTo>
                <a:cubicBezTo>
                  <a:pt x="302755" y="559765"/>
                  <a:pt x="424890" y="523645"/>
                  <a:pt x="325099" y="548594"/>
                </a:cubicBezTo>
                <a:cubicBezTo>
                  <a:pt x="318326" y="558753"/>
                  <a:pt x="314050" y="571125"/>
                  <a:pt x="304780" y="579071"/>
                </a:cubicBezTo>
                <a:cubicBezTo>
                  <a:pt x="286922" y="594378"/>
                  <a:pt x="236422" y="618329"/>
                  <a:pt x="213346" y="629867"/>
                </a:cubicBezTo>
                <a:cubicBezTo>
                  <a:pt x="206573" y="640026"/>
                  <a:pt x="201661" y="651711"/>
                  <a:pt x="193027" y="660344"/>
                </a:cubicBezTo>
                <a:cubicBezTo>
                  <a:pt x="184393" y="668978"/>
                  <a:pt x="169322" y="670503"/>
                  <a:pt x="162549" y="680662"/>
                </a:cubicBezTo>
                <a:cubicBezTo>
                  <a:pt x="110067" y="759385"/>
                  <a:pt x="198429" y="690607"/>
                  <a:pt x="121912" y="741617"/>
                </a:cubicBezTo>
                <a:cubicBezTo>
                  <a:pt x="115139" y="751776"/>
                  <a:pt x="107651" y="761494"/>
                  <a:pt x="101593" y="772095"/>
                </a:cubicBezTo>
                <a:cubicBezTo>
                  <a:pt x="94079" y="785244"/>
                  <a:pt x="89301" y="799889"/>
                  <a:pt x="81274" y="812731"/>
                </a:cubicBezTo>
                <a:cubicBezTo>
                  <a:pt x="72300" y="827089"/>
                  <a:pt x="59019" y="838567"/>
                  <a:pt x="50796" y="853368"/>
                </a:cubicBezTo>
                <a:cubicBezTo>
                  <a:pt x="41940" y="869309"/>
                  <a:pt x="36245" y="886864"/>
                  <a:pt x="30478" y="904164"/>
                </a:cubicBezTo>
                <a:cubicBezTo>
                  <a:pt x="11680" y="960559"/>
                  <a:pt x="10606" y="973041"/>
                  <a:pt x="0" y="1026073"/>
                </a:cubicBezTo>
                <a:cubicBezTo>
                  <a:pt x="6773" y="1093801"/>
                  <a:pt x="11514" y="1161762"/>
                  <a:pt x="20318" y="1229256"/>
                </a:cubicBezTo>
                <a:cubicBezTo>
                  <a:pt x="24859" y="1264068"/>
                  <a:pt x="54961" y="1293767"/>
                  <a:pt x="71115" y="1320689"/>
                </a:cubicBezTo>
                <a:cubicBezTo>
                  <a:pt x="134545" y="1426403"/>
                  <a:pt x="59547" y="1307713"/>
                  <a:pt x="101593" y="1391803"/>
                </a:cubicBezTo>
                <a:cubicBezTo>
                  <a:pt x="107053" y="1402724"/>
                  <a:pt x="116451" y="1411359"/>
                  <a:pt x="121912" y="1422280"/>
                </a:cubicBezTo>
                <a:cubicBezTo>
                  <a:pt x="130068" y="1438591"/>
                  <a:pt x="132566" y="1457612"/>
                  <a:pt x="142231" y="1473076"/>
                </a:cubicBezTo>
                <a:cubicBezTo>
                  <a:pt x="149846" y="1485259"/>
                  <a:pt x="164089" y="1492059"/>
                  <a:pt x="172709" y="1503553"/>
                </a:cubicBezTo>
                <a:cubicBezTo>
                  <a:pt x="273726" y="1638240"/>
                  <a:pt x="152501" y="1492520"/>
                  <a:pt x="223506" y="1584826"/>
                </a:cubicBezTo>
                <a:cubicBezTo>
                  <a:pt x="249948" y="1619200"/>
                  <a:pt x="263638" y="1672705"/>
                  <a:pt x="304780" y="1686418"/>
                </a:cubicBezTo>
                <a:lnTo>
                  <a:pt x="335258" y="1696577"/>
                </a:lnTo>
                <a:cubicBezTo>
                  <a:pt x="345418" y="1706736"/>
                  <a:pt x="354396" y="1718234"/>
                  <a:pt x="365737" y="1727055"/>
                </a:cubicBezTo>
                <a:cubicBezTo>
                  <a:pt x="385013" y="1742047"/>
                  <a:pt x="409426" y="1750424"/>
                  <a:pt x="426693" y="1767691"/>
                </a:cubicBezTo>
                <a:cubicBezTo>
                  <a:pt x="436852" y="1777850"/>
                  <a:pt x="447973" y="1787132"/>
                  <a:pt x="457171" y="1798169"/>
                </a:cubicBezTo>
                <a:cubicBezTo>
                  <a:pt x="464988" y="1807549"/>
                  <a:pt x="468110" y="1820830"/>
                  <a:pt x="477490" y="1828646"/>
                </a:cubicBezTo>
                <a:cubicBezTo>
                  <a:pt x="489124" y="1838341"/>
                  <a:pt x="504581" y="1842191"/>
                  <a:pt x="518127" y="1848964"/>
                </a:cubicBezTo>
                <a:cubicBezTo>
                  <a:pt x="559527" y="1890364"/>
                  <a:pt x="513480" y="1848600"/>
                  <a:pt x="579083" y="1889601"/>
                </a:cubicBezTo>
                <a:cubicBezTo>
                  <a:pt x="593442" y="1898575"/>
                  <a:pt x="605020" y="1911678"/>
                  <a:pt x="619721" y="1920078"/>
                </a:cubicBezTo>
                <a:cubicBezTo>
                  <a:pt x="629019" y="1925391"/>
                  <a:pt x="640356" y="1926019"/>
                  <a:pt x="650199" y="1930237"/>
                </a:cubicBezTo>
                <a:cubicBezTo>
                  <a:pt x="664119" y="1936203"/>
                  <a:pt x="676656" y="1945238"/>
                  <a:pt x="690836" y="1950556"/>
                </a:cubicBezTo>
                <a:cubicBezTo>
                  <a:pt x="703910" y="1955459"/>
                  <a:pt x="718100" y="1956703"/>
                  <a:pt x="731474" y="1960715"/>
                </a:cubicBezTo>
                <a:cubicBezTo>
                  <a:pt x="751988" y="1966869"/>
                  <a:pt x="771652" y="1975839"/>
                  <a:pt x="792430" y="1981033"/>
                </a:cubicBezTo>
                <a:cubicBezTo>
                  <a:pt x="805976" y="1984419"/>
                  <a:pt x="819437" y="1988163"/>
                  <a:pt x="833067" y="1991192"/>
                </a:cubicBezTo>
                <a:cubicBezTo>
                  <a:pt x="849923" y="1994938"/>
                  <a:pt x="867205" y="1996808"/>
                  <a:pt x="883864" y="2001351"/>
                </a:cubicBezTo>
                <a:cubicBezTo>
                  <a:pt x="904527" y="2006986"/>
                  <a:pt x="924501" y="2014897"/>
                  <a:pt x="944820" y="2021670"/>
                </a:cubicBezTo>
                <a:lnTo>
                  <a:pt x="975298" y="2031829"/>
                </a:lnTo>
                <a:lnTo>
                  <a:pt x="1005776" y="2041988"/>
                </a:lnTo>
                <a:lnTo>
                  <a:pt x="1036254" y="2052147"/>
                </a:lnTo>
                <a:cubicBezTo>
                  <a:pt x="1043027" y="2058920"/>
                  <a:pt x="1048779" y="2066899"/>
                  <a:pt x="1056573" y="2072466"/>
                </a:cubicBezTo>
                <a:cubicBezTo>
                  <a:pt x="1083308" y="2091562"/>
                  <a:pt x="1101426" y="2099971"/>
                  <a:pt x="1127689" y="2113102"/>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Oval 78"/>
          <p:cNvSpPr/>
          <p:nvPr/>
        </p:nvSpPr>
        <p:spPr>
          <a:xfrm>
            <a:off x="7662727" y="3838196"/>
            <a:ext cx="942616" cy="265111"/>
          </a:xfrm>
          <a:prstGeom prst="ellipse">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#3</a:t>
            </a:r>
            <a:endParaRPr lang="en-US" dirty="0"/>
          </a:p>
        </p:txBody>
      </p:sp>
      <p:cxnSp>
        <p:nvCxnSpPr>
          <p:cNvPr id="81" name="Straight Arrow Connector 80"/>
          <p:cNvCxnSpPr>
            <a:stCxn id="83" idx="3"/>
            <a:endCxn id="79" idx="3"/>
          </p:cNvCxnSpPr>
          <p:nvPr/>
        </p:nvCxnSpPr>
        <p:spPr>
          <a:xfrm flipV="1">
            <a:off x="6922100" y="4064481"/>
            <a:ext cx="878670" cy="448261"/>
          </a:xfrm>
          <a:prstGeom prst="straightConnector1">
            <a:avLst/>
          </a:prstGeom>
          <a:solidFill>
            <a:schemeClr val="accent4">
              <a:lumMod val="40000"/>
              <a:lumOff val="60000"/>
            </a:schemeClr>
          </a:solid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3" idx="3"/>
            <a:endCxn id="80" idx="1"/>
          </p:cNvCxnSpPr>
          <p:nvPr/>
        </p:nvCxnSpPr>
        <p:spPr>
          <a:xfrm>
            <a:off x="6922100" y="4512743"/>
            <a:ext cx="1080659" cy="778201"/>
          </a:xfrm>
          <a:prstGeom prst="straightConnector1">
            <a:avLst/>
          </a:prstGeom>
          <a:solidFill>
            <a:schemeClr val="accent4">
              <a:lumMod val="40000"/>
              <a:lumOff val="60000"/>
            </a:schemeClr>
          </a:solid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45058" name="Rectangle 2"/>
          <p:cNvSpPr>
            <a:spLocks noGrp="1" noChangeArrowheads="1"/>
          </p:cNvSpPr>
          <p:nvPr>
            <p:ph type="title"/>
          </p:nvPr>
        </p:nvSpPr>
        <p:spPr/>
        <p:txBody>
          <a:bodyPr/>
          <a:lstStyle/>
          <a:p>
            <a:r>
              <a:rPr lang="en-US" dirty="0" smtClean="0">
                <a:latin typeface="Arial" charset="0"/>
                <a:cs typeface="Arial" charset="0"/>
              </a:rPr>
              <a:t>The role of dialects</a:t>
            </a:r>
          </a:p>
        </p:txBody>
      </p:sp>
      <p:sp>
        <p:nvSpPr>
          <p:cNvPr id="56" name="Rectangle 55"/>
          <p:cNvSpPr/>
          <p:nvPr/>
        </p:nvSpPr>
        <p:spPr>
          <a:xfrm>
            <a:off x="3000893" y="3228735"/>
            <a:ext cx="1143000" cy="5334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lIns="91132" tIns="45567" rIns="91132" bIns="45567" rtlCol="0" anchor="b" anchorCtr="1">
            <a:normAutofit/>
          </a:bodyPr>
          <a:lstStyle/>
          <a:p>
            <a:pPr algn="ctr"/>
            <a:r>
              <a:rPr lang="en-US" sz="1700" dirty="0"/>
              <a:t>RIF PLD</a:t>
            </a:r>
          </a:p>
        </p:txBody>
      </p:sp>
      <p:grpSp>
        <p:nvGrpSpPr>
          <p:cNvPr id="57" name="Group 56"/>
          <p:cNvGrpSpPr/>
          <p:nvPr/>
        </p:nvGrpSpPr>
        <p:grpSpPr>
          <a:xfrm>
            <a:off x="-1561" y="3126021"/>
            <a:ext cx="3116504" cy="2667000"/>
            <a:chOff x="272669" y="2479954"/>
            <a:chExt cx="3785665" cy="3239646"/>
          </a:xfrm>
          <a:solidFill>
            <a:schemeClr val="accent4">
              <a:lumMod val="40000"/>
              <a:lumOff val="60000"/>
            </a:schemeClr>
          </a:solidFill>
        </p:grpSpPr>
        <p:sp>
          <p:nvSpPr>
            <p:cNvPr id="58" name="Freeform 57"/>
            <p:cNvSpPr/>
            <p:nvPr/>
          </p:nvSpPr>
          <p:spPr>
            <a:xfrm>
              <a:off x="272669" y="2479954"/>
              <a:ext cx="3785665" cy="3239646"/>
            </a:xfrm>
            <a:custGeom>
              <a:avLst/>
              <a:gdLst>
                <a:gd name="connsiteX0" fmla="*/ 966773 w 3785665"/>
                <a:gd name="connsiteY0" fmla="*/ 120788 h 3239646"/>
                <a:gd name="connsiteX1" fmla="*/ 1088685 w 3785665"/>
                <a:gd name="connsiteY1" fmla="*/ 141106 h 3239646"/>
                <a:gd name="connsiteX2" fmla="*/ 1119163 w 3785665"/>
                <a:gd name="connsiteY2" fmla="*/ 151265 h 3239646"/>
                <a:gd name="connsiteX3" fmla="*/ 1230916 w 3785665"/>
                <a:gd name="connsiteY3" fmla="*/ 161424 h 3239646"/>
                <a:gd name="connsiteX4" fmla="*/ 1271554 w 3785665"/>
                <a:gd name="connsiteY4" fmla="*/ 171583 h 3239646"/>
                <a:gd name="connsiteX5" fmla="*/ 1342669 w 3785665"/>
                <a:gd name="connsiteY5" fmla="*/ 181742 h 3239646"/>
                <a:gd name="connsiteX6" fmla="*/ 1393466 w 3785665"/>
                <a:gd name="connsiteY6" fmla="*/ 202061 h 3239646"/>
                <a:gd name="connsiteX7" fmla="*/ 1464582 w 3785665"/>
                <a:gd name="connsiteY7" fmla="*/ 212220 h 3239646"/>
                <a:gd name="connsiteX8" fmla="*/ 1556016 w 3785665"/>
                <a:gd name="connsiteY8" fmla="*/ 232538 h 3239646"/>
                <a:gd name="connsiteX9" fmla="*/ 1606813 w 3785665"/>
                <a:gd name="connsiteY9" fmla="*/ 242697 h 3239646"/>
                <a:gd name="connsiteX10" fmla="*/ 1698247 w 3785665"/>
                <a:gd name="connsiteY10" fmla="*/ 273175 h 3239646"/>
                <a:gd name="connsiteX11" fmla="*/ 1799840 w 3785665"/>
                <a:gd name="connsiteY11" fmla="*/ 293493 h 3239646"/>
                <a:gd name="connsiteX12" fmla="*/ 1921753 w 3785665"/>
                <a:gd name="connsiteY12" fmla="*/ 334130 h 3239646"/>
                <a:gd name="connsiteX13" fmla="*/ 1982709 w 3785665"/>
                <a:gd name="connsiteY13" fmla="*/ 354448 h 3239646"/>
                <a:gd name="connsiteX14" fmla="*/ 2063984 w 3785665"/>
                <a:gd name="connsiteY14" fmla="*/ 374766 h 3239646"/>
                <a:gd name="connsiteX15" fmla="*/ 2104621 w 3785665"/>
                <a:gd name="connsiteY15" fmla="*/ 384925 h 3239646"/>
                <a:gd name="connsiteX16" fmla="*/ 2206215 w 3785665"/>
                <a:gd name="connsiteY16" fmla="*/ 425562 h 3239646"/>
                <a:gd name="connsiteX17" fmla="*/ 2287490 w 3785665"/>
                <a:gd name="connsiteY17" fmla="*/ 466199 h 3239646"/>
                <a:gd name="connsiteX18" fmla="*/ 2328127 w 3785665"/>
                <a:gd name="connsiteY18" fmla="*/ 486517 h 3239646"/>
                <a:gd name="connsiteX19" fmla="*/ 2368765 w 3785665"/>
                <a:gd name="connsiteY19" fmla="*/ 506835 h 3239646"/>
                <a:gd name="connsiteX20" fmla="*/ 2399243 w 3785665"/>
                <a:gd name="connsiteY20" fmla="*/ 527153 h 3239646"/>
                <a:gd name="connsiteX21" fmla="*/ 2541474 w 3785665"/>
                <a:gd name="connsiteY21" fmla="*/ 588108 h 3239646"/>
                <a:gd name="connsiteX22" fmla="*/ 2653227 w 3785665"/>
                <a:gd name="connsiteY22" fmla="*/ 669381 h 3239646"/>
                <a:gd name="connsiteX23" fmla="*/ 2673545 w 3785665"/>
                <a:gd name="connsiteY23" fmla="*/ 699859 h 3239646"/>
                <a:gd name="connsiteX24" fmla="*/ 2775139 w 3785665"/>
                <a:gd name="connsiteY24" fmla="*/ 760814 h 3239646"/>
                <a:gd name="connsiteX25" fmla="*/ 2825936 w 3785665"/>
                <a:gd name="connsiteY25" fmla="*/ 791291 h 3239646"/>
                <a:gd name="connsiteX26" fmla="*/ 2846255 w 3785665"/>
                <a:gd name="connsiteY26" fmla="*/ 811610 h 3239646"/>
                <a:gd name="connsiteX27" fmla="*/ 2958007 w 3785665"/>
                <a:gd name="connsiteY27" fmla="*/ 862405 h 3239646"/>
                <a:gd name="connsiteX28" fmla="*/ 2978326 w 3785665"/>
                <a:gd name="connsiteY28" fmla="*/ 882724 h 3239646"/>
                <a:gd name="connsiteX29" fmla="*/ 3008804 w 3785665"/>
                <a:gd name="connsiteY29" fmla="*/ 892883 h 3239646"/>
                <a:gd name="connsiteX30" fmla="*/ 3059601 w 3785665"/>
                <a:gd name="connsiteY30" fmla="*/ 923360 h 3239646"/>
                <a:gd name="connsiteX31" fmla="*/ 3140876 w 3785665"/>
                <a:gd name="connsiteY31" fmla="*/ 984315 h 3239646"/>
                <a:gd name="connsiteX32" fmla="*/ 3181513 w 3785665"/>
                <a:gd name="connsiteY32" fmla="*/ 1014792 h 3239646"/>
                <a:gd name="connsiteX33" fmla="*/ 3222151 w 3785665"/>
                <a:gd name="connsiteY33" fmla="*/ 1035111 h 3239646"/>
                <a:gd name="connsiteX34" fmla="*/ 3293266 w 3785665"/>
                <a:gd name="connsiteY34" fmla="*/ 1085906 h 3239646"/>
                <a:gd name="connsiteX35" fmla="*/ 3313585 w 3785665"/>
                <a:gd name="connsiteY35" fmla="*/ 1106225 h 3239646"/>
                <a:gd name="connsiteX36" fmla="*/ 3384701 w 3785665"/>
                <a:gd name="connsiteY36" fmla="*/ 1146861 h 3239646"/>
                <a:gd name="connsiteX37" fmla="*/ 3415179 w 3785665"/>
                <a:gd name="connsiteY37" fmla="*/ 1177339 h 3239646"/>
                <a:gd name="connsiteX38" fmla="*/ 3445657 w 3785665"/>
                <a:gd name="connsiteY38" fmla="*/ 1197657 h 3239646"/>
                <a:gd name="connsiteX39" fmla="*/ 3506613 w 3785665"/>
                <a:gd name="connsiteY39" fmla="*/ 1258612 h 3239646"/>
                <a:gd name="connsiteX40" fmla="*/ 3537091 w 3785665"/>
                <a:gd name="connsiteY40" fmla="*/ 1289089 h 3239646"/>
                <a:gd name="connsiteX41" fmla="*/ 3557410 w 3785665"/>
                <a:gd name="connsiteY41" fmla="*/ 1309408 h 3239646"/>
                <a:gd name="connsiteX42" fmla="*/ 3587888 w 3785665"/>
                <a:gd name="connsiteY42" fmla="*/ 1329726 h 3239646"/>
                <a:gd name="connsiteX43" fmla="*/ 3608207 w 3785665"/>
                <a:gd name="connsiteY43" fmla="*/ 1370363 h 3239646"/>
                <a:gd name="connsiteX44" fmla="*/ 3628525 w 3785665"/>
                <a:gd name="connsiteY44" fmla="*/ 1400840 h 3239646"/>
                <a:gd name="connsiteX45" fmla="*/ 3659003 w 3785665"/>
                <a:gd name="connsiteY45" fmla="*/ 1471954 h 3239646"/>
                <a:gd name="connsiteX46" fmla="*/ 3699641 w 3785665"/>
                <a:gd name="connsiteY46" fmla="*/ 1522750 h 3239646"/>
                <a:gd name="connsiteX47" fmla="*/ 3719959 w 3785665"/>
                <a:gd name="connsiteY47" fmla="*/ 1553227 h 3239646"/>
                <a:gd name="connsiteX48" fmla="*/ 3730119 w 3785665"/>
                <a:gd name="connsiteY48" fmla="*/ 1583705 h 3239646"/>
                <a:gd name="connsiteX49" fmla="*/ 3780916 w 3785665"/>
                <a:gd name="connsiteY49" fmla="*/ 1664978 h 3239646"/>
                <a:gd name="connsiteX50" fmla="*/ 3750438 w 3785665"/>
                <a:gd name="connsiteY50" fmla="*/ 1776728 h 3239646"/>
                <a:gd name="connsiteX51" fmla="*/ 3719959 w 3785665"/>
                <a:gd name="connsiteY51" fmla="*/ 1797047 h 3239646"/>
                <a:gd name="connsiteX52" fmla="*/ 3669163 w 3785665"/>
                <a:gd name="connsiteY52" fmla="*/ 1858002 h 3239646"/>
                <a:gd name="connsiteX53" fmla="*/ 3628525 w 3785665"/>
                <a:gd name="connsiteY53" fmla="*/ 1888479 h 3239646"/>
                <a:gd name="connsiteX54" fmla="*/ 3577728 w 3785665"/>
                <a:gd name="connsiteY54" fmla="*/ 1939275 h 3239646"/>
                <a:gd name="connsiteX55" fmla="*/ 3547250 w 3785665"/>
                <a:gd name="connsiteY55" fmla="*/ 1969752 h 3239646"/>
                <a:gd name="connsiteX56" fmla="*/ 3506613 w 3785665"/>
                <a:gd name="connsiteY56" fmla="*/ 2020548 h 3239646"/>
                <a:gd name="connsiteX57" fmla="*/ 3486294 w 3785665"/>
                <a:gd name="connsiteY57" fmla="*/ 2061185 h 3239646"/>
                <a:gd name="connsiteX58" fmla="*/ 3405019 w 3785665"/>
                <a:gd name="connsiteY58" fmla="*/ 2122139 h 3239646"/>
                <a:gd name="connsiteX59" fmla="*/ 3344063 w 3785665"/>
                <a:gd name="connsiteY59" fmla="*/ 2172935 h 3239646"/>
                <a:gd name="connsiteX60" fmla="*/ 3293266 w 3785665"/>
                <a:gd name="connsiteY60" fmla="*/ 2244049 h 3239646"/>
                <a:gd name="connsiteX61" fmla="*/ 3201832 w 3785665"/>
                <a:gd name="connsiteY61" fmla="*/ 2315163 h 3239646"/>
                <a:gd name="connsiteX62" fmla="*/ 3110398 w 3785665"/>
                <a:gd name="connsiteY62" fmla="*/ 2447232 h 3239646"/>
                <a:gd name="connsiteX63" fmla="*/ 3079920 w 3785665"/>
                <a:gd name="connsiteY63" fmla="*/ 2477710 h 3239646"/>
                <a:gd name="connsiteX64" fmla="*/ 3049442 w 3785665"/>
                <a:gd name="connsiteY64" fmla="*/ 2538664 h 3239646"/>
                <a:gd name="connsiteX65" fmla="*/ 2937689 w 3785665"/>
                <a:gd name="connsiteY65" fmla="*/ 2640256 h 3239646"/>
                <a:gd name="connsiteX66" fmla="*/ 2846255 w 3785665"/>
                <a:gd name="connsiteY66" fmla="*/ 2701211 h 3239646"/>
                <a:gd name="connsiteX67" fmla="*/ 2825936 w 3785665"/>
                <a:gd name="connsiteY67" fmla="*/ 2731688 h 3239646"/>
                <a:gd name="connsiteX68" fmla="*/ 2724342 w 3785665"/>
                <a:gd name="connsiteY68" fmla="*/ 2792643 h 3239646"/>
                <a:gd name="connsiteX69" fmla="*/ 2673545 w 3785665"/>
                <a:gd name="connsiteY69" fmla="*/ 2823121 h 3239646"/>
                <a:gd name="connsiteX70" fmla="*/ 2612589 w 3785665"/>
                <a:gd name="connsiteY70" fmla="*/ 2873916 h 3239646"/>
                <a:gd name="connsiteX71" fmla="*/ 2571952 w 3785665"/>
                <a:gd name="connsiteY71" fmla="*/ 2894235 h 3239646"/>
                <a:gd name="connsiteX72" fmla="*/ 2541474 w 3785665"/>
                <a:gd name="connsiteY72" fmla="*/ 2924712 h 3239646"/>
                <a:gd name="connsiteX73" fmla="*/ 2470358 w 3785665"/>
                <a:gd name="connsiteY73" fmla="*/ 2955189 h 3239646"/>
                <a:gd name="connsiteX74" fmla="*/ 2419561 w 3785665"/>
                <a:gd name="connsiteY74" fmla="*/ 2985667 h 3239646"/>
                <a:gd name="connsiteX75" fmla="*/ 2358605 w 3785665"/>
                <a:gd name="connsiteY75" fmla="*/ 3016144 h 3239646"/>
                <a:gd name="connsiteX76" fmla="*/ 2328127 w 3785665"/>
                <a:gd name="connsiteY76" fmla="*/ 3046622 h 3239646"/>
                <a:gd name="connsiteX77" fmla="*/ 2165577 w 3785665"/>
                <a:gd name="connsiteY77" fmla="*/ 3117736 h 3239646"/>
                <a:gd name="connsiteX78" fmla="*/ 2104621 w 3785665"/>
                <a:gd name="connsiteY78" fmla="*/ 3148213 h 3239646"/>
                <a:gd name="connsiteX79" fmla="*/ 2033506 w 3785665"/>
                <a:gd name="connsiteY79" fmla="*/ 3168532 h 3239646"/>
                <a:gd name="connsiteX80" fmla="*/ 1911593 w 3785665"/>
                <a:gd name="connsiteY80" fmla="*/ 3199009 h 3239646"/>
                <a:gd name="connsiteX81" fmla="*/ 1870956 w 3785665"/>
                <a:gd name="connsiteY81" fmla="*/ 3209168 h 3239646"/>
                <a:gd name="connsiteX82" fmla="*/ 1820159 w 3785665"/>
                <a:gd name="connsiteY82" fmla="*/ 3219327 h 3239646"/>
                <a:gd name="connsiteX83" fmla="*/ 1779522 w 3785665"/>
                <a:gd name="connsiteY83" fmla="*/ 3229486 h 3239646"/>
                <a:gd name="connsiteX84" fmla="*/ 1667769 w 3785665"/>
                <a:gd name="connsiteY84" fmla="*/ 3239646 h 3239646"/>
                <a:gd name="connsiteX85" fmla="*/ 1037888 w 3785665"/>
                <a:gd name="connsiteY85" fmla="*/ 3229486 h 3239646"/>
                <a:gd name="connsiteX86" fmla="*/ 936295 w 3785665"/>
                <a:gd name="connsiteY86" fmla="*/ 3199009 h 3239646"/>
                <a:gd name="connsiteX87" fmla="*/ 834701 w 3785665"/>
                <a:gd name="connsiteY87" fmla="*/ 3168532 h 3239646"/>
                <a:gd name="connsiteX88" fmla="*/ 733108 w 3785665"/>
                <a:gd name="connsiteY88" fmla="*/ 3066940 h 3239646"/>
                <a:gd name="connsiteX89" fmla="*/ 682311 w 3785665"/>
                <a:gd name="connsiteY89" fmla="*/ 3016144 h 3239646"/>
                <a:gd name="connsiteX90" fmla="*/ 621355 w 3785665"/>
                <a:gd name="connsiteY90" fmla="*/ 2975508 h 3239646"/>
                <a:gd name="connsiteX91" fmla="*/ 560399 w 3785665"/>
                <a:gd name="connsiteY91" fmla="*/ 2914553 h 3239646"/>
                <a:gd name="connsiteX92" fmla="*/ 489283 w 3785665"/>
                <a:gd name="connsiteY92" fmla="*/ 2863757 h 3239646"/>
                <a:gd name="connsiteX93" fmla="*/ 458805 w 3785665"/>
                <a:gd name="connsiteY93" fmla="*/ 2853598 h 3239646"/>
                <a:gd name="connsiteX94" fmla="*/ 306415 w 3785665"/>
                <a:gd name="connsiteY94" fmla="*/ 2691052 h 3239646"/>
                <a:gd name="connsiteX95" fmla="*/ 265777 w 3785665"/>
                <a:gd name="connsiteY95" fmla="*/ 2650415 h 3239646"/>
                <a:gd name="connsiteX96" fmla="*/ 255618 w 3785665"/>
                <a:gd name="connsiteY96" fmla="*/ 2619938 h 3239646"/>
                <a:gd name="connsiteX97" fmla="*/ 235299 w 3785665"/>
                <a:gd name="connsiteY97" fmla="*/ 2579301 h 3239646"/>
                <a:gd name="connsiteX98" fmla="*/ 225140 w 3785665"/>
                <a:gd name="connsiteY98" fmla="*/ 2528505 h 3239646"/>
                <a:gd name="connsiteX99" fmla="*/ 184502 w 3785665"/>
                <a:gd name="connsiteY99" fmla="*/ 2437073 h 3239646"/>
                <a:gd name="connsiteX100" fmla="*/ 154024 w 3785665"/>
                <a:gd name="connsiteY100" fmla="*/ 2376118 h 3239646"/>
                <a:gd name="connsiteX101" fmla="*/ 133705 w 3785665"/>
                <a:gd name="connsiteY101" fmla="*/ 2315163 h 3239646"/>
                <a:gd name="connsiteX102" fmla="*/ 103227 w 3785665"/>
                <a:gd name="connsiteY102" fmla="*/ 2233890 h 3239646"/>
                <a:gd name="connsiteX103" fmla="*/ 82909 w 3785665"/>
                <a:gd name="connsiteY103" fmla="*/ 2142458 h 3239646"/>
                <a:gd name="connsiteX104" fmla="*/ 32112 w 3785665"/>
                <a:gd name="connsiteY104" fmla="*/ 2020548 h 3239646"/>
                <a:gd name="connsiteX105" fmla="*/ 21952 w 3785665"/>
                <a:gd name="connsiteY105" fmla="*/ 1990071 h 3239646"/>
                <a:gd name="connsiteX106" fmla="*/ 1634 w 3785665"/>
                <a:gd name="connsiteY106" fmla="*/ 1817365 h 3239646"/>
                <a:gd name="connsiteX107" fmla="*/ 32112 w 3785665"/>
                <a:gd name="connsiteY107" fmla="*/ 1319567 h 3239646"/>
                <a:gd name="connsiteX108" fmla="*/ 42271 w 3785665"/>
                <a:gd name="connsiteY108" fmla="*/ 1136702 h 3239646"/>
                <a:gd name="connsiteX109" fmla="*/ 82909 w 3785665"/>
                <a:gd name="connsiteY109" fmla="*/ 994474 h 3239646"/>
                <a:gd name="connsiteX110" fmla="*/ 103227 w 3785665"/>
                <a:gd name="connsiteY110" fmla="*/ 923360 h 3239646"/>
                <a:gd name="connsiteX111" fmla="*/ 164183 w 3785665"/>
                <a:gd name="connsiteY111" fmla="*/ 730336 h 3239646"/>
                <a:gd name="connsiteX112" fmla="*/ 184502 w 3785665"/>
                <a:gd name="connsiteY112" fmla="*/ 638904 h 3239646"/>
                <a:gd name="connsiteX113" fmla="*/ 204821 w 3785665"/>
                <a:gd name="connsiteY113" fmla="*/ 405244 h 3239646"/>
                <a:gd name="connsiteX114" fmla="*/ 214980 w 3785665"/>
                <a:gd name="connsiteY114" fmla="*/ 344289 h 3239646"/>
                <a:gd name="connsiteX115" fmla="*/ 235299 w 3785665"/>
                <a:gd name="connsiteY115" fmla="*/ 293493 h 3239646"/>
                <a:gd name="connsiteX116" fmla="*/ 245458 w 3785665"/>
                <a:gd name="connsiteY116" fmla="*/ 252856 h 3239646"/>
                <a:gd name="connsiteX117" fmla="*/ 286096 w 3785665"/>
                <a:gd name="connsiteY117" fmla="*/ 171583 h 3239646"/>
                <a:gd name="connsiteX118" fmla="*/ 296255 w 3785665"/>
                <a:gd name="connsiteY118" fmla="*/ 141106 h 3239646"/>
                <a:gd name="connsiteX119" fmla="*/ 418167 w 3785665"/>
                <a:gd name="connsiteY119" fmla="*/ 90310 h 3239646"/>
                <a:gd name="connsiteX120" fmla="*/ 458805 w 3785665"/>
                <a:gd name="connsiteY120" fmla="*/ 80151 h 3239646"/>
                <a:gd name="connsiteX121" fmla="*/ 509602 w 3785665"/>
                <a:gd name="connsiteY121" fmla="*/ 69992 h 3239646"/>
                <a:gd name="connsiteX122" fmla="*/ 540080 w 3785665"/>
                <a:gd name="connsiteY122" fmla="*/ 59833 h 3239646"/>
                <a:gd name="connsiteX123" fmla="*/ 733108 w 3785665"/>
                <a:gd name="connsiteY123" fmla="*/ 39514 h 3239646"/>
                <a:gd name="connsiteX124" fmla="*/ 976932 w 3785665"/>
                <a:gd name="connsiteY124" fmla="*/ 80151 h 3239646"/>
                <a:gd name="connsiteX125" fmla="*/ 997251 w 3785665"/>
                <a:gd name="connsiteY125" fmla="*/ 110628 h 3239646"/>
                <a:gd name="connsiteX126" fmla="*/ 1017570 w 3785665"/>
                <a:gd name="connsiteY126" fmla="*/ 141106 h 3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785665" h="3239646">
                  <a:moveTo>
                    <a:pt x="966773" y="120788"/>
                  </a:moveTo>
                  <a:cubicBezTo>
                    <a:pt x="1038225" y="144605"/>
                    <a:pt x="952582" y="118423"/>
                    <a:pt x="1088685" y="141106"/>
                  </a:cubicBezTo>
                  <a:cubicBezTo>
                    <a:pt x="1099248" y="142866"/>
                    <a:pt x="1108562" y="149751"/>
                    <a:pt x="1119163" y="151265"/>
                  </a:cubicBezTo>
                  <a:cubicBezTo>
                    <a:pt x="1156192" y="156555"/>
                    <a:pt x="1193665" y="158038"/>
                    <a:pt x="1230916" y="161424"/>
                  </a:cubicBezTo>
                  <a:cubicBezTo>
                    <a:pt x="1244462" y="164810"/>
                    <a:pt x="1257816" y="169085"/>
                    <a:pt x="1271554" y="171583"/>
                  </a:cubicBezTo>
                  <a:cubicBezTo>
                    <a:pt x="1295113" y="175866"/>
                    <a:pt x="1319438" y="175934"/>
                    <a:pt x="1342669" y="181742"/>
                  </a:cubicBezTo>
                  <a:cubicBezTo>
                    <a:pt x="1360361" y="186165"/>
                    <a:pt x="1375774" y="197638"/>
                    <a:pt x="1393466" y="202061"/>
                  </a:cubicBezTo>
                  <a:cubicBezTo>
                    <a:pt x="1416697" y="207869"/>
                    <a:pt x="1441046" y="207807"/>
                    <a:pt x="1464582" y="212220"/>
                  </a:cubicBezTo>
                  <a:cubicBezTo>
                    <a:pt x="1495269" y="217974"/>
                    <a:pt x="1525488" y="225996"/>
                    <a:pt x="1556016" y="232538"/>
                  </a:cubicBezTo>
                  <a:cubicBezTo>
                    <a:pt x="1572900" y="236156"/>
                    <a:pt x="1589957" y="238951"/>
                    <a:pt x="1606813" y="242697"/>
                  </a:cubicBezTo>
                  <a:cubicBezTo>
                    <a:pt x="1679850" y="258927"/>
                    <a:pt x="1615276" y="245518"/>
                    <a:pt x="1698247" y="273175"/>
                  </a:cubicBezTo>
                  <a:cubicBezTo>
                    <a:pt x="1728556" y="283278"/>
                    <a:pt x="1769830" y="288492"/>
                    <a:pt x="1799840" y="293493"/>
                  </a:cubicBezTo>
                  <a:cubicBezTo>
                    <a:pt x="1891476" y="339309"/>
                    <a:pt x="1777806" y="286149"/>
                    <a:pt x="1921753" y="334130"/>
                  </a:cubicBezTo>
                  <a:cubicBezTo>
                    <a:pt x="1942072" y="340903"/>
                    <a:pt x="1962115" y="348564"/>
                    <a:pt x="1982709" y="354448"/>
                  </a:cubicBezTo>
                  <a:cubicBezTo>
                    <a:pt x="2009560" y="362119"/>
                    <a:pt x="2036892" y="367993"/>
                    <a:pt x="2063984" y="374766"/>
                  </a:cubicBezTo>
                  <a:lnTo>
                    <a:pt x="2104621" y="384925"/>
                  </a:lnTo>
                  <a:cubicBezTo>
                    <a:pt x="2235427" y="450328"/>
                    <a:pt x="2030468" y="350243"/>
                    <a:pt x="2206215" y="425562"/>
                  </a:cubicBezTo>
                  <a:cubicBezTo>
                    <a:pt x="2234055" y="437493"/>
                    <a:pt x="2260398" y="452653"/>
                    <a:pt x="2287490" y="466199"/>
                  </a:cubicBezTo>
                  <a:lnTo>
                    <a:pt x="2328127" y="486517"/>
                  </a:lnTo>
                  <a:cubicBezTo>
                    <a:pt x="2341673" y="493290"/>
                    <a:pt x="2356164" y="498434"/>
                    <a:pt x="2368765" y="506835"/>
                  </a:cubicBezTo>
                  <a:cubicBezTo>
                    <a:pt x="2378924" y="513608"/>
                    <a:pt x="2388085" y="522194"/>
                    <a:pt x="2399243" y="527153"/>
                  </a:cubicBezTo>
                  <a:cubicBezTo>
                    <a:pt x="2457038" y="552839"/>
                    <a:pt x="2486150" y="543849"/>
                    <a:pt x="2541474" y="588108"/>
                  </a:cubicBezTo>
                  <a:cubicBezTo>
                    <a:pt x="2611340" y="644000"/>
                    <a:pt x="2574229" y="616717"/>
                    <a:pt x="2653227" y="669381"/>
                  </a:cubicBezTo>
                  <a:cubicBezTo>
                    <a:pt x="2660000" y="679540"/>
                    <a:pt x="2664356" y="691819"/>
                    <a:pt x="2673545" y="699859"/>
                  </a:cubicBezTo>
                  <a:cubicBezTo>
                    <a:pt x="2716641" y="737567"/>
                    <a:pt x="2731552" y="736599"/>
                    <a:pt x="2775139" y="760814"/>
                  </a:cubicBezTo>
                  <a:cubicBezTo>
                    <a:pt x="2792400" y="770403"/>
                    <a:pt x="2809868" y="779814"/>
                    <a:pt x="2825936" y="791291"/>
                  </a:cubicBezTo>
                  <a:cubicBezTo>
                    <a:pt x="2833730" y="796858"/>
                    <a:pt x="2838132" y="806533"/>
                    <a:pt x="2846255" y="811610"/>
                  </a:cubicBezTo>
                  <a:cubicBezTo>
                    <a:pt x="2880593" y="833071"/>
                    <a:pt x="2920581" y="847435"/>
                    <a:pt x="2958007" y="862405"/>
                  </a:cubicBezTo>
                  <a:cubicBezTo>
                    <a:pt x="2964780" y="869178"/>
                    <a:pt x="2970113" y="877796"/>
                    <a:pt x="2978326" y="882724"/>
                  </a:cubicBezTo>
                  <a:cubicBezTo>
                    <a:pt x="2987509" y="888234"/>
                    <a:pt x="2999226" y="888094"/>
                    <a:pt x="3008804" y="892883"/>
                  </a:cubicBezTo>
                  <a:cubicBezTo>
                    <a:pt x="3026466" y="901713"/>
                    <a:pt x="3043366" y="912121"/>
                    <a:pt x="3059601" y="923360"/>
                  </a:cubicBezTo>
                  <a:cubicBezTo>
                    <a:pt x="3087444" y="942636"/>
                    <a:pt x="3113784" y="963997"/>
                    <a:pt x="3140876" y="984315"/>
                  </a:cubicBezTo>
                  <a:cubicBezTo>
                    <a:pt x="3154422" y="994474"/>
                    <a:pt x="3166369" y="1007220"/>
                    <a:pt x="3181513" y="1014792"/>
                  </a:cubicBezTo>
                  <a:cubicBezTo>
                    <a:pt x="3195059" y="1021565"/>
                    <a:pt x="3209827" y="1026308"/>
                    <a:pt x="3222151" y="1035111"/>
                  </a:cubicBezTo>
                  <a:cubicBezTo>
                    <a:pt x="3318252" y="1103753"/>
                    <a:pt x="3181894" y="1030221"/>
                    <a:pt x="3293266" y="1085906"/>
                  </a:cubicBezTo>
                  <a:cubicBezTo>
                    <a:pt x="3300039" y="1092679"/>
                    <a:pt x="3306105" y="1100241"/>
                    <a:pt x="3313585" y="1106225"/>
                  </a:cubicBezTo>
                  <a:cubicBezTo>
                    <a:pt x="3337517" y="1125371"/>
                    <a:pt x="3356891" y="1132957"/>
                    <a:pt x="3384701" y="1146861"/>
                  </a:cubicBezTo>
                  <a:cubicBezTo>
                    <a:pt x="3394860" y="1157020"/>
                    <a:pt x="3404142" y="1168141"/>
                    <a:pt x="3415179" y="1177339"/>
                  </a:cubicBezTo>
                  <a:cubicBezTo>
                    <a:pt x="3424559" y="1185156"/>
                    <a:pt x="3436531" y="1189545"/>
                    <a:pt x="3445657" y="1197657"/>
                  </a:cubicBezTo>
                  <a:cubicBezTo>
                    <a:pt x="3467134" y="1216747"/>
                    <a:pt x="3486294" y="1238294"/>
                    <a:pt x="3506613" y="1258612"/>
                  </a:cubicBezTo>
                  <a:lnTo>
                    <a:pt x="3537091" y="1289089"/>
                  </a:lnTo>
                  <a:cubicBezTo>
                    <a:pt x="3543864" y="1295862"/>
                    <a:pt x="3549440" y="1304095"/>
                    <a:pt x="3557410" y="1309408"/>
                  </a:cubicBezTo>
                  <a:lnTo>
                    <a:pt x="3587888" y="1329726"/>
                  </a:lnTo>
                  <a:cubicBezTo>
                    <a:pt x="3594661" y="1343272"/>
                    <a:pt x="3600693" y="1357214"/>
                    <a:pt x="3608207" y="1370363"/>
                  </a:cubicBezTo>
                  <a:cubicBezTo>
                    <a:pt x="3614265" y="1380964"/>
                    <a:pt x="3623065" y="1389919"/>
                    <a:pt x="3628525" y="1400840"/>
                  </a:cubicBezTo>
                  <a:cubicBezTo>
                    <a:pt x="3640059" y="1423907"/>
                    <a:pt x="3647469" y="1448887"/>
                    <a:pt x="3659003" y="1471954"/>
                  </a:cubicBezTo>
                  <a:cubicBezTo>
                    <a:pt x="3679848" y="1513643"/>
                    <a:pt x="3674444" y="1491254"/>
                    <a:pt x="3699641" y="1522750"/>
                  </a:cubicBezTo>
                  <a:cubicBezTo>
                    <a:pt x="3707268" y="1532284"/>
                    <a:pt x="3714499" y="1542306"/>
                    <a:pt x="3719959" y="1553227"/>
                  </a:cubicBezTo>
                  <a:cubicBezTo>
                    <a:pt x="3724748" y="1562805"/>
                    <a:pt x="3725900" y="1573862"/>
                    <a:pt x="3730119" y="1583705"/>
                  </a:cubicBezTo>
                  <a:cubicBezTo>
                    <a:pt x="3748713" y="1627089"/>
                    <a:pt x="3751747" y="1626086"/>
                    <a:pt x="3780916" y="1664978"/>
                  </a:cubicBezTo>
                  <a:cubicBezTo>
                    <a:pt x="3770757" y="1702228"/>
                    <a:pt x="3766619" y="1741671"/>
                    <a:pt x="3750438" y="1776728"/>
                  </a:cubicBezTo>
                  <a:cubicBezTo>
                    <a:pt x="3745321" y="1787814"/>
                    <a:pt x="3728593" y="1788413"/>
                    <a:pt x="3719959" y="1797047"/>
                  </a:cubicBezTo>
                  <a:cubicBezTo>
                    <a:pt x="3625904" y="1891100"/>
                    <a:pt x="3785665" y="1758146"/>
                    <a:pt x="3669163" y="1858002"/>
                  </a:cubicBezTo>
                  <a:cubicBezTo>
                    <a:pt x="3656307" y="1869021"/>
                    <a:pt x="3641180" y="1877230"/>
                    <a:pt x="3628525" y="1888479"/>
                  </a:cubicBezTo>
                  <a:cubicBezTo>
                    <a:pt x="3610628" y="1904387"/>
                    <a:pt x="3594660" y="1922343"/>
                    <a:pt x="3577728" y="1939275"/>
                  </a:cubicBezTo>
                  <a:cubicBezTo>
                    <a:pt x="3567569" y="1949434"/>
                    <a:pt x="3556225" y="1958533"/>
                    <a:pt x="3547250" y="1969752"/>
                  </a:cubicBezTo>
                  <a:cubicBezTo>
                    <a:pt x="3533704" y="1986684"/>
                    <a:pt x="3518641" y="2002506"/>
                    <a:pt x="3506613" y="2020548"/>
                  </a:cubicBezTo>
                  <a:cubicBezTo>
                    <a:pt x="3498212" y="2033149"/>
                    <a:pt x="3496267" y="2049788"/>
                    <a:pt x="3486294" y="2061185"/>
                  </a:cubicBezTo>
                  <a:cubicBezTo>
                    <a:pt x="3446391" y="2106787"/>
                    <a:pt x="3442036" y="2091292"/>
                    <a:pt x="3405019" y="2122139"/>
                  </a:cubicBezTo>
                  <a:cubicBezTo>
                    <a:pt x="3326796" y="2187324"/>
                    <a:pt x="3419734" y="2122489"/>
                    <a:pt x="3344063" y="2172935"/>
                  </a:cubicBezTo>
                  <a:cubicBezTo>
                    <a:pt x="3323521" y="2214019"/>
                    <a:pt x="3328569" y="2214630"/>
                    <a:pt x="3293266" y="2244049"/>
                  </a:cubicBezTo>
                  <a:cubicBezTo>
                    <a:pt x="3263604" y="2268767"/>
                    <a:pt x="3201832" y="2315163"/>
                    <a:pt x="3201832" y="2315163"/>
                  </a:cubicBezTo>
                  <a:cubicBezTo>
                    <a:pt x="3175156" y="2359623"/>
                    <a:pt x="3146802" y="2410828"/>
                    <a:pt x="3110398" y="2447232"/>
                  </a:cubicBezTo>
                  <a:cubicBezTo>
                    <a:pt x="3100239" y="2457391"/>
                    <a:pt x="3087890" y="2465756"/>
                    <a:pt x="3079920" y="2477710"/>
                  </a:cubicBezTo>
                  <a:cubicBezTo>
                    <a:pt x="3067319" y="2496611"/>
                    <a:pt x="3063477" y="2520802"/>
                    <a:pt x="3049442" y="2538664"/>
                  </a:cubicBezTo>
                  <a:cubicBezTo>
                    <a:pt x="2986758" y="2618442"/>
                    <a:pt x="2991370" y="2601914"/>
                    <a:pt x="2937689" y="2640256"/>
                  </a:cubicBezTo>
                  <a:cubicBezTo>
                    <a:pt x="2863615" y="2693163"/>
                    <a:pt x="2932140" y="2649679"/>
                    <a:pt x="2846255" y="2701211"/>
                  </a:cubicBezTo>
                  <a:cubicBezTo>
                    <a:pt x="2839482" y="2711370"/>
                    <a:pt x="2835125" y="2723648"/>
                    <a:pt x="2825936" y="2731688"/>
                  </a:cubicBezTo>
                  <a:cubicBezTo>
                    <a:pt x="2782824" y="2769410"/>
                    <a:pt x="2767941" y="2768422"/>
                    <a:pt x="2724342" y="2792643"/>
                  </a:cubicBezTo>
                  <a:cubicBezTo>
                    <a:pt x="2707081" y="2802232"/>
                    <a:pt x="2690290" y="2812656"/>
                    <a:pt x="2673545" y="2823121"/>
                  </a:cubicBezTo>
                  <a:cubicBezTo>
                    <a:pt x="2544559" y="2903736"/>
                    <a:pt x="2753547" y="2773232"/>
                    <a:pt x="2612589" y="2873916"/>
                  </a:cubicBezTo>
                  <a:cubicBezTo>
                    <a:pt x="2600265" y="2882719"/>
                    <a:pt x="2584276" y="2885432"/>
                    <a:pt x="2571952" y="2894235"/>
                  </a:cubicBezTo>
                  <a:cubicBezTo>
                    <a:pt x="2560261" y="2902586"/>
                    <a:pt x="2553794" y="2917320"/>
                    <a:pt x="2541474" y="2924712"/>
                  </a:cubicBezTo>
                  <a:cubicBezTo>
                    <a:pt x="2519359" y="2937981"/>
                    <a:pt x="2493426" y="2943655"/>
                    <a:pt x="2470358" y="2955189"/>
                  </a:cubicBezTo>
                  <a:cubicBezTo>
                    <a:pt x="2452696" y="2964020"/>
                    <a:pt x="2436896" y="2976212"/>
                    <a:pt x="2419561" y="2985667"/>
                  </a:cubicBezTo>
                  <a:cubicBezTo>
                    <a:pt x="2399618" y="2996545"/>
                    <a:pt x="2378924" y="3005985"/>
                    <a:pt x="2358605" y="3016144"/>
                  </a:cubicBezTo>
                  <a:cubicBezTo>
                    <a:pt x="2348446" y="3026303"/>
                    <a:pt x="2340447" y="3039230"/>
                    <a:pt x="2328127" y="3046622"/>
                  </a:cubicBezTo>
                  <a:cubicBezTo>
                    <a:pt x="2232126" y="3104222"/>
                    <a:pt x="2238491" y="3099508"/>
                    <a:pt x="2165577" y="3117736"/>
                  </a:cubicBezTo>
                  <a:cubicBezTo>
                    <a:pt x="2145258" y="3127895"/>
                    <a:pt x="2125380" y="3138987"/>
                    <a:pt x="2104621" y="3148213"/>
                  </a:cubicBezTo>
                  <a:cubicBezTo>
                    <a:pt x="2080990" y="3158715"/>
                    <a:pt x="2058334" y="3161084"/>
                    <a:pt x="2033506" y="3168532"/>
                  </a:cubicBezTo>
                  <a:cubicBezTo>
                    <a:pt x="1897741" y="3209262"/>
                    <a:pt x="2046831" y="3171962"/>
                    <a:pt x="1911593" y="3199009"/>
                  </a:cubicBezTo>
                  <a:cubicBezTo>
                    <a:pt x="1897902" y="3201747"/>
                    <a:pt x="1884586" y="3206139"/>
                    <a:pt x="1870956" y="3209168"/>
                  </a:cubicBezTo>
                  <a:cubicBezTo>
                    <a:pt x="1854100" y="3212914"/>
                    <a:pt x="1837015" y="3215581"/>
                    <a:pt x="1820159" y="3219327"/>
                  </a:cubicBezTo>
                  <a:cubicBezTo>
                    <a:pt x="1806529" y="3222356"/>
                    <a:pt x="1793362" y="3227641"/>
                    <a:pt x="1779522" y="3229486"/>
                  </a:cubicBezTo>
                  <a:cubicBezTo>
                    <a:pt x="1742445" y="3234430"/>
                    <a:pt x="1705020" y="3236259"/>
                    <a:pt x="1667769" y="3239646"/>
                  </a:cubicBezTo>
                  <a:lnTo>
                    <a:pt x="1037888" y="3229486"/>
                  </a:lnTo>
                  <a:cubicBezTo>
                    <a:pt x="998484" y="3228310"/>
                    <a:pt x="972207" y="3212476"/>
                    <a:pt x="936295" y="3199009"/>
                  </a:cubicBezTo>
                  <a:cubicBezTo>
                    <a:pt x="907565" y="3188236"/>
                    <a:pt x="858245" y="3175258"/>
                    <a:pt x="834701" y="3168532"/>
                  </a:cubicBezTo>
                  <a:lnTo>
                    <a:pt x="733108" y="3066940"/>
                  </a:lnTo>
                  <a:cubicBezTo>
                    <a:pt x="716176" y="3050008"/>
                    <a:pt x="702235" y="3029426"/>
                    <a:pt x="682311" y="3016144"/>
                  </a:cubicBezTo>
                  <a:cubicBezTo>
                    <a:pt x="661992" y="3002599"/>
                    <a:pt x="640115" y="2991141"/>
                    <a:pt x="621355" y="2975508"/>
                  </a:cubicBezTo>
                  <a:cubicBezTo>
                    <a:pt x="599280" y="2957113"/>
                    <a:pt x="581758" y="2933775"/>
                    <a:pt x="560399" y="2914553"/>
                  </a:cubicBezTo>
                  <a:cubicBezTo>
                    <a:pt x="554646" y="2909375"/>
                    <a:pt x="501651" y="2869941"/>
                    <a:pt x="489283" y="2863757"/>
                  </a:cubicBezTo>
                  <a:cubicBezTo>
                    <a:pt x="479705" y="2858968"/>
                    <a:pt x="468964" y="2856984"/>
                    <a:pt x="458805" y="2853598"/>
                  </a:cubicBezTo>
                  <a:cubicBezTo>
                    <a:pt x="377349" y="2755853"/>
                    <a:pt x="426709" y="2811344"/>
                    <a:pt x="306415" y="2691052"/>
                  </a:cubicBezTo>
                  <a:lnTo>
                    <a:pt x="265777" y="2650415"/>
                  </a:lnTo>
                  <a:cubicBezTo>
                    <a:pt x="262391" y="2640256"/>
                    <a:pt x="259836" y="2629781"/>
                    <a:pt x="255618" y="2619938"/>
                  </a:cubicBezTo>
                  <a:cubicBezTo>
                    <a:pt x="249652" y="2606018"/>
                    <a:pt x="240088" y="2593668"/>
                    <a:pt x="235299" y="2579301"/>
                  </a:cubicBezTo>
                  <a:cubicBezTo>
                    <a:pt x="229839" y="2562920"/>
                    <a:pt x="230102" y="2545044"/>
                    <a:pt x="225140" y="2528505"/>
                  </a:cubicBezTo>
                  <a:cubicBezTo>
                    <a:pt x="209388" y="2476001"/>
                    <a:pt x="204512" y="2483763"/>
                    <a:pt x="184502" y="2437073"/>
                  </a:cubicBezTo>
                  <a:cubicBezTo>
                    <a:pt x="159265" y="2378187"/>
                    <a:pt x="193073" y="2434691"/>
                    <a:pt x="154024" y="2376118"/>
                  </a:cubicBezTo>
                  <a:cubicBezTo>
                    <a:pt x="147251" y="2355800"/>
                    <a:pt x="141659" y="2335049"/>
                    <a:pt x="133705" y="2315163"/>
                  </a:cubicBezTo>
                  <a:cubicBezTo>
                    <a:pt x="127497" y="2299644"/>
                    <a:pt x="108533" y="2255114"/>
                    <a:pt x="103227" y="2233890"/>
                  </a:cubicBezTo>
                  <a:cubicBezTo>
                    <a:pt x="98399" y="2214579"/>
                    <a:pt x="90731" y="2163317"/>
                    <a:pt x="82909" y="2142458"/>
                  </a:cubicBezTo>
                  <a:cubicBezTo>
                    <a:pt x="67451" y="2101238"/>
                    <a:pt x="46035" y="2062312"/>
                    <a:pt x="32112" y="2020548"/>
                  </a:cubicBezTo>
                  <a:lnTo>
                    <a:pt x="21952" y="1990071"/>
                  </a:lnTo>
                  <a:cubicBezTo>
                    <a:pt x="16246" y="1950127"/>
                    <a:pt x="1007" y="1850599"/>
                    <a:pt x="1634" y="1817365"/>
                  </a:cubicBezTo>
                  <a:cubicBezTo>
                    <a:pt x="8650" y="1445490"/>
                    <a:pt x="0" y="1512222"/>
                    <a:pt x="32112" y="1319567"/>
                  </a:cubicBezTo>
                  <a:cubicBezTo>
                    <a:pt x="35498" y="1258612"/>
                    <a:pt x="35273" y="1197349"/>
                    <a:pt x="42271" y="1136702"/>
                  </a:cubicBezTo>
                  <a:cubicBezTo>
                    <a:pt x="47558" y="1090883"/>
                    <a:pt x="69272" y="1038792"/>
                    <a:pt x="82909" y="994474"/>
                  </a:cubicBezTo>
                  <a:cubicBezTo>
                    <a:pt x="90159" y="970911"/>
                    <a:pt x="95874" y="946891"/>
                    <a:pt x="103227" y="923360"/>
                  </a:cubicBezTo>
                  <a:cubicBezTo>
                    <a:pt x="130712" y="835410"/>
                    <a:pt x="140072" y="821955"/>
                    <a:pt x="164183" y="730336"/>
                  </a:cubicBezTo>
                  <a:cubicBezTo>
                    <a:pt x="172129" y="700143"/>
                    <a:pt x="177729" y="669381"/>
                    <a:pt x="184502" y="638904"/>
                  </a:cubicBezTo>
                  <a:cubicBezTo>
                    <a:pt x="198751" y="382452"/>
                    <a:pt x="181804" y="531840"/>
                    <a:pt x="204821" y="405244"/>
                  </a:cubicBezTo>
                  <a:cubicBezTo>
                    <a:pt x="208506" y="384978"/>
                    <a:pt x="209560" y="364162"/>
                    <a:pt x="214980" y="344289"/>
                  </a:cubicBezTo>
                  <a:cubicBezTo>
                    <a:pt x="219778" y="326695"/>
                    <a:pt x="229532" y="310794"/>
                    <a:pt x="235299" y="293493"/>
                  </a:cubicBezTo>
                  <a:cubicBezTo>
                    <a:pt x="239714" y="280247"/>
                    <a:pt x="240088" y="265744"/>
                    <a:pt x="245458" y="252856"/>
                  </a:cubicBezTo>
                  <a:cubicBezTo>
                    <a:pt x="257108" y="224897"/>
                    <a:pt x="276518" y="200318"/>
                    <a:pt x="286096" y="171583"/>
                  </a:cubicBezTo>
                  <a:cubicBezTo>
                    <a:pt x="289482" y="161424"/>
                    <a:pt x="289399" y="149332"/>
                    <a:pt x="296255" y="141106"/>
                  </a:cubicBezTo>
                  <a:cubicBezTo>
                    <a:pt x="329402" y="101331"/>
                    <a:pt x="369665" y="102435"/>
                    <a:pt x="418167" y="90310"/>
                  </a:cubicBezTo>
                  <a:cubicBezTo>
                    <a:pt x="431713" y="86924"/>
                    <a:pt x="445113" y="82889"/>
                    <a:pt x="458805" y="80151"/>
                  </a:cubicBezTo>
                  <a:cubicBezTo>
                    <a:pt x="475737" y="76765"/>
                    <a:pt x="492850" y="74180"/>
                    <a:pt x="509602" y="69992"/>
                  </a:cubicBezTo>
                  <a:cubicBezTo>
                    <a:pt x="519991" y="67395"/>
                    <a:pt x="529544" y="61749"/>
                    <a:pt x="540080" y="59833"/>
                  </a:cubicBezTo>
                  <a:cubicBezTo>
                    <a:pt x="584469" y="51763"/>
                    <a:pt x="695548" y="42929"/>
                    <a:pt x="733108" y="39514"/>
                  </a:cubicBezTo>
                  <a:cubicBezTo>
                    <a:pt x="891297" y="47047"/>
                    <a:pt x="910137" y="0"/>
                    <a:pt x="976932" y="80151"/>
                  </a:cubicBezTo>
                  <a:cubicBezTo>
                    <a:pt x="984749" y="89531"/>
                    <a:pt x="989623" y="101094"/>
                    <a:pt x="997251" y="110628"/>
                  </a:cubicBezTo>
                  <a:cubicBezTo>
                    <a:pt x="1019964" y="139019"/>
                    <a:pt x="1017570" y="119361"/>
                    <a:pt x="1017570" y="141106"/>
                  </a:cubicBezTo>
                </a:path>
              </a:pathLst>
            </a:custGeom>
            <a:grp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 name="Group 236"/>
            <p:cNvGrpSpPr/>
            <p:nvPr/>
          </p:nvGrpSpPr>
          <p:grpSpPr>
            <a:xfrm>
              <a:off x="3153296" y="4005765"/>
              <a:ext cx="703842" cy="238302"/>
              <a:chOff x="925512" y="3856037"/>
              <a:chExt cx="1676400" cy="762000"/>
            </a:xfrm>
            <a:grpFill/>
          </p:grpSpPr>
          <p:sp>
            <p:nvSpPr>
              <p:cNvPr id="66" name="Rectangle 65"/>
              <p:cNvSpPr/>
              <p:nvPr/>
            </p:nvSpPr>
            <p:spPr>
              <a:xfrm>
                <a:off x="925512" y="3856037"/>
                <a:ext cx="1676400" cy="762000"/>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7" name="Rectangle 66"/>
              <p:cNvSpPr/>
              <p:nvPr/>
            </p:nvSpPr>
            <p:spPr>
              <a:xfrm>
                <a:off x="1077912" y="3932237"/>
                <a:ext cx="1371600" cy="381000"/>
              </a:xfrm>
              <a:prstGeom prst="rect">
                <a:avLst/>
              </a:prstGeom>
              <a:grpFill/>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60" name="Oval 59"/>
            <p:cNvSpPr/>
            <p:nvPr/>
          </p:nvSpPr>
          <p:spPr>
            <a:xfrm>
              <a:off x="925512" y="2865437"/>
              <a:ext cx="1066800" cy="300038"/>
            </a:xfrm>
            <a:prstGeom prst="ellipse">
              <a:avLst/>
            </a:prstGeom>
            <a:grp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#9</a:t>
              </a:r>
              <a:endParaRPr lang="en-US" dirty="0"/>
            </a:p>
          </p:txBody>
        </p:sp>
        <p:sp>
          <p:nvSpPr>
            <p:cNvPr id="61" name="Oval 60"/>
            <p:cNvSpPr/>
            <p:nvPr/>
          </p:nvSpPr>
          <p:spPr>
            <a:xfrm>
              <a:off x="392112" y="4084637"/>
              <a:ext cx="1066800" cy="300038"/>
            </a:xfrm>
            <a:prstGeom prst="ellipse">
              <a:avLst/>
            </a:prstGeom>
            <a:grp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#8</a:t>
              </a:r>
              <a:endParaRPr lang="en-US" dirty="0"/>
            </a:p>
          </p:txBody>
        </p:sp>
        <p:sp>
          <p:nvSpPr>
            <p:cNvPr id="62" name="Oval 61"/>
            <p:cNvSpPr/>
            <p:nvPr/>
          </p:nvSpPr>
          <p:spPr>
            <a:xfrm>
              <a:off x="1230312" y="4999037"/>
              <a:ext cx="1143000" cy="300038"/>
            </a:xfrm>
            <a:prstGeom prst="ellipse">
              <a:avLst/>
            </a:prstGeom>
            <a:grp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#10</a:t>
              </a:r>
              <a:endParaRPr lang="en-US" dirty="0"/>
            </a:p>
          </p:txBody>
        </p:sp>
        <p:cxnSp>
          <p:nvCxnSpPr>
            <p:cNvPr id="63" name="Straight Arrow Connector 62"/>
            <p:cNvCxnSpPr>
              <a:stCxn id="66" idx="0"/>
              <a:endCxn id="60" idx="5"/>
            </p:cNvCxnSpPr>
            <p:nvPr/>
          </p:nvCxnSpPr>
          <p:spPr>
            <a:xfrm rot="16200000" flipV="1">
              <a:off x="2228535" y="2729083"/>
              <a:ext cx="884230" cy="1669134"/>
            </a:xfrm>
            <a:prstGeom prst="straightConnector1">
              <a:avLst/>
            </a:prstGeom>
            <a:grp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6" idx="1"/>
              <a:endCxn id="61" idx="6"/>
            </p:cNvCxnSpPr>
            <p:nvPr/>
          </p:nvCxnSpPr>
          <p:spPr>
            <a:xfrm rot="10800000" flipV="1">
              <a:off x="1458912" y="4124916"/>
              <a:ext cx="1694384" cy="109740"/>
            </a:xfrm>
            <a:prstGeom prst="straightConnector1">
              <a:avLst/>
            </a:prstGeom>
            <a:grp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2" idx="7"/>
            </p:cNvCxnSpPr>
            <p:nvPr/>
          </p:nvCxnSpPr>
          <p:spPr>
            <a:xfrm rot="16200000" flipH="1" flipV="1">
              <a:off x="2456115" y="3993873"/>
              <a:ext cx="798910" cy="1299296"/>
            </a:xfrm>
            <a:prstGeom prst="straightConnector1">
              <a:avLst/>
            </a:prstGeom>
            <a:grp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grpSp>
      <p:grpSp>
        <p:nvGrpSpPr>
          <p:cNvPr id="45059" name="Group 45058"/>
          <p:cNvGrpSpPr/>
          <p:nvPr/>
        </p:nvGrpSpPr>
        <p:grpSpPr>
          <a:xfrm>
            <a:off x="5455096" y="1124744"/>
            <a:ext cx="3581400" cy="1755146"/>
            <a:chOff x="5942039" y="1035598"/>
            <a:chExt cx="3581400" cy="1755146"/>
          </a:xfrm>
        </p:grpSpPr>
        <p:sp>
          <p:nvSpPr>
            <p:cNvPr id="55" name="Freeform 54"/>
            <p:cNvSpPr/>
            <p:nvPr/>
          </p:nvSpPr>
          <p:spPr>
            <a:xfrm>
              <a:off x="5942039" y="1035598"/>
              <a:ext cx="3581400" cy="1755146"/>
            </a:xfrm>
            <a:custGeom>
              <a:avLst/>
              <a:gdLst>
                <a:gd name="connsiteX0" fmla="*/ 264143 w 4500447"/>
                <a:gd name="connsiteY0" fmla="*/ 223501 h 2205546"/>
                <a:gd name="connsiteX1" fmla="*/ 182868 w 4500447"/>
                <a:gd name="connsiteY1" fmla="*/ 284456 h 2205546"/>
                <a:gd name="connsiteX2" fmla="*/ 172709 w 4500447"/>
                <a:gd name="connsiteY2" fmla="*/ 314933 h 2205546"/>
                <a:gd name="connsiteX3" fmla="*/ 121912 w 4500447"/>
                <a:gd name="connsiteY3" fmla="*/ 365729 h 2205546"/>
                <a:gd name="connsiteX4" fmla="*/ 91434 w 4500447"/>
                <a:gd name="connsiteY4" fmla="*/ 406365 h 2205546"/>
                <a:gd name="connsiteX5" fmla="*/ 71115 w 4500447"/>
                <a:gd name="connsiteY5" fmla="*/ 477479 h 2205546"/>
                <a:gd name="connsiteX6" fmla="*/ 60956 w 4500447"/>
                <a:gd name="connsiteY6" fmla="*/ 528275 h 2205546"/>
                <a:gd name="connsiteX7" fmla="*/ 40637 w 4500447"/>
                <a:gd name="connsiteY7" fmla="*/ 568912 h 2205546"/>
                <a:gd name="connsiteX8" fmla="*/ 10159 w 4500447"/>
                <a:gd name="connsiteY8" fmla="*/ 741617 h 2205546"/>
                <a:gd name="connsiteX9" fmla="*/ 0 w 4500447"/>
                <a:gd name="connsiteY9" fmla="*/ 883845 h 2205546"/>
                <a:gd name="connsiteX10" fmla="*/ 20318 w 4500447"/>
                <a:gd name="connsiteY10" fmla="*/ 1015914 h 2205546"/>
                <a:gd name="connsiteX11" fmla="*/ 60956 w 4500447"/>
                <a:gd name="connsiteY11" fmla="*/ 1107347 h 2205546"/>
                <a:gd name="connsiteX12" fmla="*/ 81275 w 4500447"/>
                <a:gd name="connsiteY12" fmla="*/ 1158142 h 2205546"/>
                <a:gd name="connsiteX13" fmla="*/ 111753 w 4500447"/>
                <a:gd name="connsiteY13" fmla="*/ 1198779 h 2205546"/>
                <a:gd name="connsiteX14" fmla="*/ 132071 w 4500447"/>
                <a:gd name="connsiteY14" fmla="*/ 1249575 h 2205546"/>
                <a:gd name="connsiteX15" fmla="*/ 182868 w 4500447"/>
                <a:gd name="connsiteY15" fmla="*/ 1310530 h 2205546"/>
                <a:gd name="connsiteX16" fmla="*/ 203187 w 4500447"/>
                <a:gd name="connsiteY16" fmla="*/ 1341007 h 2205546"/>
                <a:gd name="connsiteX17" fmla="*/ 243824 w 4500447"/>
                <a:gd name="connsiteY17" fmla="*/ 1432439 h 2205546"/>
                <a:gd name="connsiteX18" fmla="*/ 264143 w 4500447"/>
                <a:gd name="connsiteY18" fmla="*/ 1452758 h 2205546"/>
                <a:gd name="connsiteX19" fmla="*/ 325099 w 4500447"/>
                <a:gd name="connsiteY19" fmla="*/ 1564508 h 2205546"/>
                <a:gd name="connsiteX20" fmla="*/ 386055 w 4500447"/>
                <a:gd name="connsiteY20" fmla="*/ 1625463 h 2205546"/>
                <a:gd name="connsiteX21" fmla="*/ 426693 w 4500447"/>
                <a:gd name="connsiteY21" fmla="*/ 1645781 h 2205546"/>
                <a:gd name="connsiteX22" fmla="*/ 497808 w 4500447"/>
                <a:gd name="connsiteY22" fmla="*/ 1686418 h 2205546"/>
                <a:gd name="connsiteX23" fmla="*/ 558765 w 4500447"/>
                <a:gd name="connsiteY23" fmla="*/ 1737214 h 2205546"/>
                <a:gd name="connsiteX24" fmla="*/ 629880 w 4500447"/>
                <a:gd name="connsiteY24" fmla="*/ 1767691 h 2205546"/>
                <a:gd name="connsiteX25" fmla="*/ 690836 w 4500447"/>
                <a:gd name="connsiteY25" fmla="*/ 1808328 h 2205546"/>
                <a:gd name="connsiteX26" fmla="*/ 721314 w 4500447"/>
                <a:gd name="connsiteY26" fmla="*/ 1818487 h 2205546"/>
                <a:gd name="connsiteX27" fmla="*/ 812749 w 4500447"/>
                <a:gd name="connsiteY27" fmla="*/ 1859123 h 2205546"/>
                <a:gd name="connsiteX28" fmla="*/ 843227 w 4500447"/>
                <a:gd name="connsiteY28" fmla="*/ 1879442 h 2205546"/>
                <a:gd name="connsiteX29" fmla="*/ 883864 w 4500447"/>
                <a:gd name="connsiteY29" fmla="*/ 1889601 h 2205546"/>
                <a:gd name="connsiteX30" fmla="*/ 985458 w 4500447"/>
                <a:gd name="connsiteY30" fmla="*/ 1909919 h 2205546"/>
                <a:gd name="connsiteX31" fmla="*/ 1056573 w 4500447"/>
                <a:gd name="connsiteY31" fmla="*/ 1930237 h 2205546"/>
                <a:gd name="connsiteX32" fmla="*/ 1107370 w 4500447"/>
                <a:gd name="connsiteY32" fmla="*/ 1940397 h 2205546"/>
                <a:gd name="connsiteX33" fmla="*/ 1137848 w 4500447"/>
                <a:gd name="connsiteY33" fmla="*/ 1950556 h 2205546"/>
                <a:gd name="connsiteX34" fmla="*/ 1178486 w 4500447"/>
                <a:gd name="connsiteY34" fmla="*/ 1960715 h 2205546"/>
                <a:gd name="connsiteX35" fmla="*/ 1259760 w 4500447"/>
                <a:gd name="connsiteY35" fmla="*/ 1991192 h 2205546"/>
                <a:gd name="connsiteX36" fmla="*/ 1300398 w 4500447"/>
                <a:gd name="connsiteY36" fmla="*/ 2011511 h 2205546"/>
                <a:gd name="connsiteX37" fmla="*/ 1351195 w 4500447"/>
                <a:gd name="connsiteY37" fmla="*/ 2021670 h 2205546"/>
                <a:gd name="connsiteX38" fmla="*/ 1422310 w 4500447"/>
                <a:gd name="connsiteY38" fmla="*/ 2041988 h 2205546"/>
                <a:gd name="connsiteX39" fmla="*/ 1462948 w 4500447"/>
                <a:gd name="connsiteY39" fmla="*/ 2052147 h 2205546"/>
                <a:gd name="connsiteX40" fmla="*/ 1493426 w 4500447"/>
                <a:gd name="connsiteY40" fmla="*/ 2072466 h 2205546"/>
                <a:gd name="connsiteX41" fmla="*/ 1615338 w 4500447"/>
                <a:gd name="connsiteY41" fmla="*/ 2102943 h 2205546"/>
                <a:gd name="connsiteX42" fmla="*/ 1777888 w 4500447"/>
                <a:gd name="connsiteY42" fmla="*/ 2143580 h 2205546"/>
                <a:gd name="connsiteX43" fmla="*/ 1818525 w 4500447"/>
                <a:gd name="connsiteY43" fmla="*/ 2163898 h 2205546"/>
                <a:gd name="connsiteX44" fmla="*/ 1950597 w 4500447"/>
                <a:gd name="connsiteY44" fmla="*/ 2174057 h 2205546"/>
                <a:gd name="connsiteX45" fmla="*/ 2042031 w 4500447"/>
                <a:gd name="connsiteY45" fmla="*/ 2184216 h 2205546"/>
                <a:gd name="connsiteX46" fmla="*/ 2102987 w 4500447"/>
                <a:gd name="connsiteY46" fmla="*/ 2194375 h 2205546"/>
                <a:gd name="connsiteX47" fmla="*/ 2174103 w 4500447"/>
                <a:gd name="connsiteY47" fmla="*/ 2204534 h 2205546"/>
                <a:gd name="connsiteX48" fmla="*/ 2610955 w 4500447"/>
                <a:gd name="connsiteY48" fmla="*/ 2194375 h 2205546"/>
                <a:gd name="connsiteX49" fmla="*/ 2702390 w 4500447"/>
                <a:gd name="connsiteY49" fmla="*/ 2163898 h 2205546"/>
                <a:gd name="connsiteX50" fmla="*/ 2783664 w 4500447"/>
                <a:gd name="connsiteY50" fmla="*/ 2123261 h 2205546"/>
                <a:gd name="connsiteX51" fmla="*/ 2824302 w 4500447"/>
                <a:gd name="connsiteY51" fmla="*/ 2102943 h 2205546"/>
                <a:gd name="connsiteX52" fmla="*/ 2885258 w 4500447"/>
                <a:gd name="connsiteY52" fmla="*/ 2062306 h 2205546"/>
                <a:gd name="connsiteX53" fmla="*/ 2925895 w 4500447"/>
                <a:gd name="connsiteY53" fmla="*/ 2031829 h 2205546"/>
                <a:gd name="connsiteX54" fmla="*/ 3047808 w 4500447"/>
                <a:gd name="connsiteY54" fmla="*/ 1981033 h 2205546"/>
                <a:gd name="connsiteX55" fmla="*/ 3108764 w 4500447"/>
                <a:gd name="connsiteY55" fmla="*/ 1940397 h 2205546"/>
                <a:gd name="connsiteX56" fmla="*/ 3159561 w 4500447"/>
                <a:gd name="connsiteY56" fmla="*/ 1930237 h 2205546"/>
                <a:gd name="connsiteX57" fmla="*/ 3220517 w 4500447"/>
                <a:gd name="connsiteY57" fmla="*/ 1909919 h 2205546"/>
                <a:gd name="connsiteX58" fmla="*/ 3250995 w 4500447"/>
                <a:gd name="connsiteY58" fmla="*/ 1889601 h 2205546"/>
                <a:gd name="connsiteX59" fmla="*/ 3311951 w 4500447"/>
                <a:gd name="connsiteY59" fmla="*/ 1859123 h 2205546"/>
                <a:gd name="connsiteX60" fmla="*/ 3383067 w 4500447"/>
                <a:gd name="connsiteY60" fmla="*/ 1838805 h 2205546"/>
                <a:gd name="connsiteX61" fmla="*/ 3423704 w 4500447"/>
                <a:gd name="connsiteY61" fmla="*/ 1808328 h 2205546"/>
                <a:gd name="connsiteX62" fmla="*/ 3565935 w 4500447"/>
                <a:gd name="connsiteY62" fmla="*/ 1747373 h 2205546"/>
                <a:gd name="connsiteX63" fmla="*/ 3657369 w 4500447"/>
                <a:gd name="connsiteY63" fmla="*/ 1716895 h 2205546"/>
                <a:gd name="connsiteX64" fmla="*/ 3789441 w 4500447"/>
                <a:gd name="connsiteY64" fmla="*/ 1645781 h 2205546"/>
                <a:gd name="connsiteX65" fmla="*/ 4023106 w 4500447"/>
                <a:gd name="connsiteY65" fmla="*/ 1523872 h 2205546"/>
                <a:gd name="connsiteX66" fmla="*/ 4063744 w 4500447"/>
                <a:gd name="connsiteY66" fmla="*/ 1493394 h 2205546"/>
                <a:gd name="connsiteX67" fmla="*/ 4114541 w 4500447"/>
                <a:gd name="connsiteY67" fmla="*/ 1432439 h 2205546"/>
                <a:gd name="connsiteX68" fmla="*/ 4155178 w 4500447"/>
                <a:gd name="connsiteY68" fmla="*/ 1391803 h 2205546"/>
                <a:gd name="connsiteX69" fmla="*/ 4195815 w 4500447"/>
                <a:gd name="connsiteY69" fmla="*/ 1341007 h 2205546"/>
                <a:gd name="connsiteX70" fmla="*/ 4277090 w 4500447"/>
                <a:gd name="connsiteY70" fmla="*/ 1259734 h 2205546"/>
                <a:gd name="connsiteX71" fmla="*/ 4378684 w 4500447"/>
                <a:gd name="connsiteY71" fmla="*/ 1117506 h 2205546"/>
                <a:gd name="connsiteX72" fmla="*/ 4409162 w 4500447"/>
                <a:gd name="connsiteY72" fmla="*/ 1046392 h 2205546"/>
                <a:gd name="connsiteX73" fmla="*/ 4449799 w 4500447"/>
                <a:gd name="connsiteY73" fmla="*/ 954959 h 2205546"/>
                <a:gd name="connsiteX74" fmla="*/ 4490437 w 4500447"/>
                <a:gd name="connsiteY74" fmla="*/ 833050 h 2205546"/>
                <a:gd name="connsiteX75" fmla="*/ 4480278 w 4500447"/>
                <a:gd name="connsiteY75" fmla="*/ 365729 h 2205546"/>
                <a:gd name="connsiteX76" fmla="*/ 4470118 w 4500447"/>
                <a:gd name="connsiteY76" fmla="*/ 304774 h 2205546"/>
                <a:gd name="connsiteX77" fmla="*/ 4419321 w 4500447"/>
                <a:gd name="connsiteY77" fmla="*/ 223501 h 2205546"/>
                <a:gd name="connsiteX78" fmla="*/ 4378684 w 4500447"/>
                <a:gd name="connsiteY78" fmla="*/ 142228 h 2205546"/>
                <a:gd name="connsiteX79" fmla="*/ 4327887 w 4500447"/>
                <a:gd name="connsiteY79" fmla="*/ 121909 h 2205546"/>
                <a:gd name="connsiteX80" fmla="*/ 4297409 w 4500447"/>
                <a:gd name="connsiteY80" fmla="*/ 101591 h 2205546"/>
                <a:gd name="connsiteX81" fmla="*/ 4145019 w 4500447"/>
                <a:gd name="connsiteY81" fmla="*/ 50795 h 2205546"/>
                <a:gd name="connsiteX82" fmla="*/ 4104381 w 4500447"/>
                <a:gd name="connsiteY82" fmla="*/ 30477 h 2205546"/>
                <a:gd name="connsiteX83" fmla="*/ 3931672 w 4500447"/>
                <a:gd name="connsiteY83" fmla="*/ 0 h 2205546"/>
                <a:gd name="connsiteX84" fmla="*/ 2214740 w 4500447"/>
                <a:gd name="connsiteY84" fmla="*/ 10159 h 2205546"/>
                <a:gd name="connsiteX85" fmla="*/ 1909959 w 4500447"/>
                <a:gd name="connsiteY85" fmla="*/ 20318 h 2205546"/>
                <a:gd name="connsiteX86" fmla="*/ 1564541 w 4500447"/>
                <a:gd name="connsiteY86" fmla="*/ 30477 h 2205546"/>
                <a:gd name="connsiteX87" fmla="*/ 1361354 w 4500447"/>
                <a:gd name="connsiteY87" fmla="*/ 50795 h 2205546"/>
                <a:gd name="connsiteX88" fmla="*/ 1320717 w 4500447"/>
                <a:gd name="connsiteY88" fmla="*/ 60954 h 2205546"/>
                <a:gd name="connsiteX89" fmla="*/ 1168326 w 4500447"/>
                <a:gd name="connsiteY89" fmla="*/ 81273 h 2205546"/>
                <a:gd name="connsiteX90" fmla="*/ 1056573 w 4500447"/>
                <a:gd name="connsiteY90" fmla="*/ 111750 h 2205546"/>
                <a:gd name="connsiteX91" fmla="*/ 1015936 w 4500447"/>
                <a:gd name="connsiteY91" fmla="*/ 132068 h 2205546"/>
                <a:gd name="connsiteX92" fmla="*/ 894023 w 4500447"/>
                <a:gd name="connsiteY92" fmla="*/ 152387 h 2205546"/>
                <a:gd name="connsiteX93" fmla="*/ 822908 w 4500447"/>
                <a:gd name="connsiteY93" fmla="*/ 172705 h 2205546"/>
                <a:gd name="connsiteX94" fmla="*/ 670518 w 4500447"/>
                <a:gd name="connsiteY94" fmla="*/ 193023 h 2205546"/>
                <a:gd name="connsiteX95" fmla="*/ 538446 w 4500447"/>
                <a:gd name="connsiteY95" fmla="*/ 213342 h 2205546"/>
                <a:gd name="connsiteX96" fmla="*/ 264143 w 4500447"/>
                <a:gd name="connsiteY96" fmla="*/ 223501 h 220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00447" h="2205546">
                  <a:moveTo>
                    <a:pt x="264143" y="223501"/>
                  </a:moveTo>
                  <a:cubicBezTo>
                    <a:pt x="204880" y="235353"/>
                    <a:pt x="220454" y="246870"/>
                    <a:pt x="182868" y="284456"/>
                  </a:cubicBezTo>
                  <a:cubicBezTo>
                    <a:pt x="179482" y="294615"/>
                    <a:pt x="179134" y="306366"/>
                    <a:pt x="172709" y="314933"/>
                  </a:cubicBezTo>
                  <a:cubicBezTo>
                    <a:pt x="158341" y="334089"/>
                    <a:pt x="137821" y="347832"/>
                    <a:pt x="121912" y="365729"/>
                  </a:cubicBezTo>
                  <a:cubicBezTo>
                    <a:pt x="110663" y="378384"/>
                    <a:pt x="101593" y="392820"/>
                    <a:pt x="91434" y="406365"/>
                  </a:cubicBezTo>
                  <a:cubicBezTo>
                    <a:pt x="84661" y="430070"/>
                    <a:pt x="77094" y="453562"/>
                    <a:pt x="71115" y="477479"/>
                  </a:cubicBezTo>
                  <a:cubicBezTo>
                    <a:pt x="66927" y="494231"/>
                    <a:pt x="66416" y="511894"/>
                    <a:pt x="60956" y="528275"/>
                  </a:cubicBezTo>
                  <a:cubicBezTo>
                    <a:pt x="56167" y="542642"/>
                    <a:pt x="47410" y="555366"/>
                    <a:pt x="40637" y="568912"/>
                  </a:cubicBezTo>
                  <a:cubicBezTo>
                    <a:pt x="29427" y="624960"/>
                    <a:pt x="15630" y="684175"/>
                    <a:pt x="10159" y="741617"/>
                  </a:cubicBezTo>
                  <a:cubicBezTo>
                    <a:pt x="5653" y="788933"/>
                    <a:pt x="3386" y="836436"/>
                    <a:pt x="0" y="883845"/>
                  </a:cubicBezTo>
                  <a:cubicBezTo>
                    <a:pt x="6773" y="927868"/>
                    <a:pt x="10656" y="972434"/>
                    <a:pt x="20318" y="1015914"/>
                  </a:cubicBezTo>
                  <a:cubicBezTo>
                    <a:pt x="27010" y="1046027"/>
                    <a:pt x="48469" y="1079253"/>
                    <a:pt x="60956" y="1107347"/>
                  </a:cubicBezTo>
                  <a:cubicBezTo>
                    <a:pt x="68363" y="1124011"/>
                    <a:pt x="72419" y="1142201"/>
                    <a:pt x="81275" y="1158142"/>
                  </a:cubicBezTo>
                  <a:cubicBezTo>
                    <a:pt x="89498" y="1172943"/>
                    <a:pt x="103530" y="1183978"/>
                    <a:pt x="111753" y="1198779"/>
                  </a:cubicBezTo>
                  <a:cubicBezTo>
                    <a:pt x="120609" y="1214720"/>
                    <a:pt x="123915" y="1233264"/>
                    <a:pt x="132071" y="1249575"/>
                  </a:cubicBezTo>
                  <a:cubicBezTo>
                    <a:pt x="150986" y="1287404"/>
                    <a:pt x="154787" y="1276833"/>
                    <a:pt x="182868" y="1310530"/>
                  </a:cubicBezTo>
                  <a:cubicBezTo>
                    <a:pt x="190685" y="1319910"/>
                    <a:pt x="197726" y="1330086"/>
                    <a:pt x="203187" y="1341007"/>
                  </a:cubicBezTo>
                  <a:cubicBezTo>
                    <a:pt x="220785" y="1376201"/>
                    <a:pt x="222281" y="1400125"/>
                    <a:pt x="243824" y="1432439"/>
                  </a:cubicBezTo>
                  <a:cubicBezTo>
                    <a:pt x="249137" y="1440409"/>
                    <a:pt x="259215" y="1444545"/>
                    <a:pt x="264143" y="1452758"/>
                  </a:cubicBezTo>
                  <a:cubicBezTo>
                    <a:pt x="274853" y="1470607"/>
                    <a:pt x="302245" y="1538798"/>
                    <a:pt x="325099" y="1564508"/>
                  </a:cubicBezTo>
                  <a:cubicBezTo>
                    <a:pt x="344189" y="1585984"/>
                    <a:pt x="360354" y="1612613"/>
                    <a:pt x="386055" y="1625463"/>
                  </a:cubicBezTo>
                  <a:lnTo>
                    <a:pt x="426693" y="1645781"/>
                  </a:lnTo>
                  <a:cubicBezTo>
                    <a:pt x="495121" y="1714209"/>
                    <a:pt x="415947" y="1645489"/>
                    <a:pt x="497808" y="1686418"/>
                  </a:cubicBezTo>
                  <a:cubicBezTo>
                    <a:pt x="587829" y="1731427"/>
                    <a:pt x="502873" y="1699953"/>
                    <a:pt x="558765" y="1737214"/>
                  </a:cubicBezTo>
                  <a:cubicBezTo>
                    <a:pt x="583872" y="1753952"/>
                    <a:pt x="602789" y="1758661"/>
                    <a:pt x="629880" y="1767691"/>
                  </a:cubicBezTo>
                  <a:cubicBezTo>
                    <a:pt x="650199" y="1781237"/>
                    <a:pt x="669489" y="1796469"/>
                    <a:pt x="690836" y="1808328"/>
                  </a:cubicBezTo>
                  <a:cubicBezTo>
                    <a:pt x="700197" y="1813529"/>
                    <a:pt x="711736" y="1813698"/>
                    <a:pt x="721314" y="1818487"/>
                  </a:cubicBezTo>
                  <a:cubicBezTo>
                    <a:pt x="809192" y="1862424"/>
                    <a:pt x="735200" y="1839737"/>
                    <a:pt x="812749" y="1859123"/>
                  </a:cubicBezTo>
                  <a:cubicBezTo>
                    <a:pt x="822908" y="1865896"/>
                    <a:pt x="832004" y="1874632"/>
                    <a:pt x="843227" y="1879442"/>
                  </a:cubicBezTo>
                  <a:cubicBezTo>
                    <a:pt x="856061" y="1884942"/>
                    <a:pt x="870439" y="1885765"/>
                    <a:pt x="883864" y="1889601"/>
                  </a:cubicBezTo>
                  <a:cubicBezTo>
                    <a:pt x="954790" y="1909865"/>
                    <a:pt x="864093" y="1892582"/>
                    <a:pt x="985458" y="1909919"/>
                  </a:cubicBezTo>
                  <a:cubicBezTo>
                    <a:pt x="1019400" y="1921233"/>
                    <a:pt x="1018301" y="1921732"/>
                    <a:pt x="1056573" y="1930237"/>
                  </a:cubicBezTo>
                  <a:cubicBezTo>
                    <a:pt x="1073429" y="1933983"/>
                    <a:pt x="1090618" y="1936209"/>
                    <a:pt x="1107370" y="1940397"/>
                  </a:cubicBezTo>
                  <a:cubicBezTo>
                    <a:pt x="1117759" y="1942994"/>
                    <a:pt x="1127551" y="1947614"/>
                    <a:pt x="1137848" y="1950556"/>
                  </a:cubicBezTo>
                  <a:cubicBezTo>
                    <a:pt x="1151274" y="1954392"/>
                    <a:pt x="1164940" y="1957329"/>
                    <a:pt x="1178486" y="1960715"/>
                  </a:cubicBezTo>
                  <a:cubicBezTo>
                    <a:pt x="1291632" y="2017286"/>
                    <a:pt x="1149095" y="1949693"/>
                    <a:pt x="1259760" y="1991192"/>
                  </a:cubicBezTo>
                  <a:cubicBezTo>
                    <a:pt x="1273941" y="1996510"/>
                    <a:pt x="1286030" y="2006722"/>
                    <a:pt x="1300398" y="2011511"/>
                  </a:cubicBezTo>
                  <a:cubicBezTo>
                    <a:pt x="1316780" y="2016971"/>
                    <a:pt x="1334443" y="2017482"/>
                    <a:pt x="1351195" y="2021670"/>
                  </a:cubicBezTo>
                  <a:cubicBezTo>
                    <a:pt x="1375112" y="2027649"/>
                    <a:pt x="1398525" y="2035501"/>
                    <a:pt x="1422310" y="2041988"/>
                  </a:cubicBezTo>
                  <a:cubicBezTo>
                    <a:pt x="1435781" y="2045662"/>
                    <a:pt x="1449402" y="2048761"/>
                    <a:pt x="1462948" y="2052147"/>
                  </a:cubicBezTo>
                  <a:cubicBezTo>
                    <a:pt x="1473107" y="2058920"/>
                    <a:pt x="1481843" y="2068605"/>
                    <a:pt x="1493426" y="2072466"/>
                  </a:cubicBezTo>
                  <a:cubicBezTo>
                    <a:pt x="1533164" y="2085712"/>
                    <a:pt x="1615338" y="2102943"/>
                    <a:pt x="1615338" y="2102943"/>
                  </a:cubicBezTo>
                  <a:cubicBezTo>
                    <a:pt x="1717130" y="2164016"/>
                    <a:pt x="1610628" y="2110128"/>
                    <a:pt x="1777888" y="2143580"/>
                  </a:cubicBezTo>
                  <a:cubicBezTo>
                    <a:pt x="1792738" y="2146550"/>
                    <a:pt x="1803611" y="2161266"/>
                    <a:pt x="1818525" y="2163898"/>
                  </a:cubicBezTo>
                  <a:cubicBezTo>
                    <a:pt x="1862007" y="2171571"/>
                    <a:pt x="1906624" y="2170060"/>
                    <a:pt x="1950597" y="2174057"/>
                  </a:cubicBezTo>
                  <a:cubicBezTo>
                    <a:pt x="1981137" y="2176833"/>
                    <a:pt x="2011634" y="2180163"/>
                    <a:pt x="2042031" y="2184216"/>
                  </a:cubicBezTo>
                  <a:cubicBezTo>
                    <a:pt x="2062449" y="2186938"/>
                    <a:pt x="2082628" y="2191243"/>
                    <a:pt x="2102987" y="2194375"/>
                  </a:cubicBezTo>
                  <a:cubicBezTo>
                    <a:pt x="2126655" y="2198016"/>
                    <a:pt x="2150398" y="2201148"/>
                    <a:pt x="2174103" y="2204534"/>
                  </a:cubicBezTo>
                  <a:cubicBezTo>
                    <a:pt x="2319720" y="2201148"/>
                    <a:pt x="2465727" y="2205546"/>
                    <a:pt x="2610955" y="2194375"/>
                  </a:cubicBezTo>
                  <a:cubicBezTo>
                    <a:pt x="2642987" y="2191911"/>
                    <a:pt x="2672683" y="2176130"/>
                    <a:pt x="2702390" y="2163898"/>
                  </a:cubicBezTo>
                  <a:cubicBezTo>
                    <a:pt x="2730398" y="2152366"/>
                    <a:pt x="2756573" y="2136806"/>
                    <a:pt x="2783664" y="2123261"/>
                  </a:cubicBezTo>
                  <a:cubicBezTo>
                    <a:pt x="2797210" y="2116488"/>
                    <a:pt x="2811701" y="2111344"/>
                    <a:pt x="2824302" y="2102943"/>
                  </a:cubicBezTo>
                  <a:cubicBezTo>
                    <a:pt x="2844621" y="2089397"/>
                    <a:pt x="2865252" y="2076310"/>
                    <a:pt x="2885258" y="2062306"/>
                  </a:cubicBezTo>
                  <a:cubicBezTo>
                    <a:pt x="2899129" y="2052596"/>
                    <a:pt x="2911376" y="2040540"/>
                    <a:pt x="2925895" y="2031829"/>
                  </a:cubicBezTo>
                  <a:cubicBezTo>
                    <a:pt x="3071749" y="1944318"/>
                    <a:pt x="2903320" y="2053274"/>
                    <a:pt x="3047808" y="1981033"/>
                  </a:cubicBezTo>
                  <a:cubicBezTo>
                    <a:pt x="3069650" y="1970112"/>
                    <a:pt x="3086533" y="1950502"/>
                    <a:pt x="3108764" y="1940397"/>
                  </a:cubicBezTo>
                  <a:cubicBezTo>
                    <a:pt x="3124484" y="1933252"/>
                    <a:pt x="3142902" y="1934780"/>
                    <a:pt x="3159561" y="1930237"/>
                  </a:cubicBezTo>
                  <a:cubicBezTo>
                    <a:pt x="3180224" y="1924602"/>
                    <a:pt x="3200945" y="1918617"/>
                    <a:pt x="3220517" y="1909919"/>
                  </a:cubicBezTo>
                  <a:cubicBezTo>
                    <a:pt x="3231675" y="1904960"/>
                    <a:pt x="3240322" y="1895531"/>
                    <a:pt x="3250995" y="1889601"/>
                  </a:cubicBezTo>
                  <a:cubicBezTo>
                    <a:pt x="3270853" y="1878569"/>
                    <a:pt x="3290748" y="1867278"/>
                    <a:pt x="3311951" y="1859123"/>
                  </a:cubicBezTo>
                  <a:cubicBezTo>
                    <a:pt x="3334962" y="1850273"/>
                    <a:pt x="3359362" y="1845578"/>
                    <a:pt x="3383067" y="1838805"/>
                  </a:cubicBezTo>
                  <a:cubicBezTo>
                    <a:pt x="3396613" y="1828646"/>
                    <a:pt x="3409185" y="1817039"/>
                    <a:pt x="3423704" y="1808328"/>
                  </a:cubicBezTo>
                  <a:cubicBezTo>
                    <a:pt x="3468208" y="1781626"/>
                    <a:pt x="3517305" y="1764536"/>
                    <a:pt x="3565935" y="1747373"/>
                  </a:cubicBezTo>
                  <a:cubicBezTo>
                    <a:pt x="3596230" y="1736681"/>
                    <a:pt x="3627288" y="1728175"/>
                    <a:pt x="3657369" y="1716895"/>
                  </a:cubicBezTo>
                  <a:cubicBezTo>
                    <a:pt x="3788546" y="1667705"/>
                    <a:pt x="3671410" y="1709335"/>
                    <a:pt x="3789441" y="1645781"/>
                  </a:cubicBezTo>
                  <a:cubicBezTo>
                    <a:pt x="3916290" y="1577480"/>
                    <a:pt x="3841472" y="1660096"/>
                    <a:pt x="4023106" y="1523872"/>
                  </a:cubicBezTo>
                  <a:cubicBezTo>
                    <a:pt x="4036652" y="1513713"/>
                    <a:pt x="4051771" y="1505367"/>
                    <a:pt x="4063744" y="1493394"/>
                  </a:cubicBezTo>
                  <a:cubicBezTo>
                    <a:pt x="4082446" y="1474692"/>
                    <a:pt x="4096847" y="1452098"/>
                    <a:pt x="4114541" y="1432439"/>
                  </a:cubicBezTo>
                  <a:cubicBezTo>
                    <a:pt x="4127356" y="1418200"/>
                    <a:pt x="4142451" y="1406120"/>
                    <a:pt x="4155178" y="1391803"/>
                  </a:cubicBezTo>
                  <a:cubicBezTo>
                    <a:pt x="4169584" y="1375597"/>
                    <a:pt x="4181107" y="1356940"/>
                    <a:pt x="4195815" y="1341007"/>
                  </a:cubicBezTo>
                  <a:cubicBezTo>
                    <a:pt x="4221802" y="1312855"/>
                    <a:pt x="4253568" y="1289976"/>
                    <a:pt x="4277090" y="1259734"/>
                  </a:cubicBezTo>
                  <a:cubicBezTo>
                    <a:pt x="4314386" y="1211783"/>
                    <a:pt x="4351835" y="1171202"/>
                    <a:pt x="4378684" y="1117506"/>
                  </a:cubicBezTo>
                  <a:cubicBezTo>
                    <a:pt x="4390218" y="1094439"/>
                    <a:pt x="4398490" y="1069870"/>
                    <a:pt x="4409162" y="1046392"/>
                  </a:cubicBezTo>
                  <a:cubicBezTo>
                    <a:pt x="4431292" y="997706"/>
                    <a:pt x="4431496" y="1009868"/>
                    <a:pt x="4449799" y="954959"/>
                  </a:cubicBezTo>
                  <a:cubicBezTo>
                    <a:pt x="4500447" y="803016"/>
                    <a:pt x="4442233" y="953554"/>
                    <a:pt x="4490437" y="833050"/>
                  </a:cubicBezTo>
                  <a:cubicBezTo>
                    <a:pt x="4487051" y="677276"/>
                    <a:pt x="4486266" y="521424"/>
                    <a:pt x="4480278" y="365729"/>
                  </a:cubicBezTo>
                  <a:cubicBezTo>
                    <a:pt x="4479486" y="345146"/>
                    <a:pt x="4477158" y="324132"/>
                    <a:pt x="4470118" y="304774"/>
                  </a:cubicBezTo>
                  <a:cubicBezTo>
                    <a:pt x="4458408" y="272572"/>
                    <a:pt x="4435104" y="252436"/>
                    <a:pt x="4419321" y="223501"/>
                  </a:cubicBezTo>
                  <a:cubicBezTo>
                    <a:pt x="4404817" y="196911"/>
                    <a:pt x="4406806" y="153477"/>
                    <a:pt x="4378684" y="142228"/>
                  </a:cubicBezTo>
                  <a:cubicBezTo>
                    <a:pt x="4361752" y="135455"/>
                    <a:pt x="4344198" y="130065"/>
                    <a:pt x="4327887" y="121909"/>
                  </a:cubicBezTo>
                  <a:cubicBezTo>
                    <a:pt x="4316966" y="116449"/>
                    <a:pt x="4308525" y="106643"/>
                    <a:pt x="4297409" y="101591"/>
                  </a:cubicBezTo>
                  <a:cubicBezTo>
                    <a:pt x="4184849" y="50429"/>
                    <a:pt x="4250943" y="89312"/>
                    <a:pt x="4145019" y="50795"/>
                  </a:cubicBezTo>
                  <a:cubicBezTo>
                    <a:pt x="4130786" y="45619"/>
                    <a:pt x="4118943" y="34637"/>
                    <a:pt x="4104381" y="30477"/>
                  </a:cubicBezTo>
                  <a:cubicBezTo>
                    <a:pt x="4054350" y="16183"/>
                    <a:pt x="3984942" y="7610"/>
                    <a:pt x="3931672" y="0"/>
                  </a:cubicBezTo>
                  <a:lnTo>
                    <a:pt x="2214740" y="10159"/>
                  </a:lnTo>
                  <a:cubicBezTo>
                    <a:pt x="2113095" y="11181"/>
                    <a:pt x="2011559" y="17143"/>
                    <a:pt x="1909959" y="20318"/>
                  </a:cubicBezTo>
                  <a:lnTo>
                    <a:pt x="1564541" y="30477"/>
                  </a:lnTo>
                  <a:cubicBezTo>
                    <a:pt x="1440384" y="55307"/>
                    <a:pt x="1600079" y="25667"/>
                    <a:pt x="1361354" y="50795"/>
                  </a:cubicBezTo>
                  <a:cubicBezTo>
                    <a:pt x="1347468" y="52257"/>
                    <a:pt x="1334408" y="58216"/>
                    <a:pt x="1320717" y="60954"/>
                  </a:cubicBezTo>
                  <a:cubicBezTo>
                    <a:pt x="1263705" y="72356"/>
                    <a:pt x="1229331" y="74495"/>
                    <a:pt x="1168326" y="81273"/>
                  </a:cubicBezTo>
                  <a:cubicBezTo>
                    <a:pt x="1136604" y="89203"/>
                    <a:pt x="1083140" y="102089"/>
                    <a:pt x="1056573" y="111750"/>
                  </a:cubicBezTo>
                  <a:cubicBezTo>
                    <a:pt x="1042340" y="116925"/>
                    <a:pt x="1030303" y="127279"/>
                    <a:pt x="1015936" y="132068"/>
                  </a:cubicBezTo>
                  <a:cubicBezTo>
                    <a:pt x="990658" y="140494"/>
                    <a:pt x="914282" y="148704"/>
                    <a:pt x="894023" y="152387"/>
                  </a:cubicBezTo>
                  <a:cubicBezTo>
                    <a:pt x="772333" y="174512"/>
                    <a:pt x="920829" y="150946"/>
                    <a:pt x="822908" y="172705"/>
                  </a:cubicBezTo>
                  <a:cubicBezTo>
                    <a:pt x="777306" y="182838"/>
                    <a:pt x="714537" y="188132"/>
                    <a:pt x="670518" y="193023"/>
                  </a:cubicBezTo>
                  <a:cubicBezTo>
                    <a:pt x="614092" y="207130"/>
                    <a:pt x="613095" y="209307"/>
                    <a:pt x="538446" y="213342"/>
                  </a:cubicBezTo>
                  <a:cubicBezTo>
                    <a:pt x="443703" y="218463"/>
                    <a:pt x="323406" y="211649"/>
                    <a:pt x="264143" y="223501"/>
                  </a:cubicBezTo>
                  <a:close/>
                </a:path>
              </a:pathLst>
            </a:cu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132" tIns="45567" rIns="91132" bIns="45567" rtlCol="0" anchor="ctr"/>
            <a:lstStyle/>
            <a:p>
              <a:pPr algn="ctr"/>
              <a:endParaRPr lang="en-US"/>
            </a:p>
          </p:txBody>
        </p:sp>
        <p:grpSp>
          <p:nvGrpSpPr>
            <p:cNvPr id="68" name="Group 54"/>
            <p:cNvGrpSpPr/>
            <p:nvPr/>
          </p:nvGrpSpPr>
          <p:grpSpPr>
            <a:xfrm>
              <a:off x="6246839" y="1224426"/>
              <a:ext cx="3124200" cy="1291995"/>
              <a:chOff x="3211512" y="2103437"/>
              <a:chExt cx="3505200" cy="1449555"/>
            </a:xfrm>
          </p:grpSpPr>
          <p:grpSp>
            <p:nvGrpSpPr>
              <p:cNvPr id="69" name="Group 237"/>
              <p:cNvGrpSpPr/>
              <p:nvPr/>
            </p:nvGrpSpPr>
            <p:grpSpPr>
              <a:xfrm>
                <a:off x="4528987" y="3338520"/>
                <a:ext cx="703842" cy="214472"/>
                <a:chOff x="4202112" y="1722437"/>
                <a:chExt cx="1676400" cy="685800"/>
              </a:xfrm>
            </p:grpSpPr>
            <p:sp>
              <p:nvSpPr>
                <p:cNvPr id="74" name="Rectangle 73"/>
                <p:cNvSpPr/>
                <p:nvPr/>
              </p:nvSpPr>
              <p:spPr>
                <a:xfrm>
                  <a:off x="4202112" y="1722437"/>
                  <a:ext cx="1676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5" name="Rectangle 74"/>
                <p:cNvSpPr/>
                <p:nvPr/>
              </p:nvSpPr>
              <p:spPr>
                <a:xfrm>
                  <a:off x="4354512" y="1798637"/>
                  <a:ext cx="1371600" cy="3810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70" name="Oval 69"/>
              <p:cNvSpPr/>
              <p:nvPr/>
            </p:nvSpPr>
            <p:spPr>
              <a:xfrm>
                <a:off x="3211512" y="210343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#1</a:t>
                </a:r>
                <a:endParaRPr lang="en-US" dirty="0"/>
              </a:p>
            </p:txBody>
          </p:sp>
          <p:sp>
            <p:nvSpPr>
              <p:cNvPr id="71" name="Oval 70"/>
              <p:cNvSpPr/>
              <p:nvPr/>
            </p:nvSpPr>
            <p:spPr>
              <a:xfrm>
                <a:off x="5649912" y="2103437"/>
                <a:ext cx="1066800" cy="300038"/>
              </a:xfrm>
              <a:prstGeom prst="ellipse">
                <a:avLst/>
              </a:prstGeom>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#2</a:t>
                </a:r>
                <a:endParaRPr lang="en-US" dirty="0"/>
              </a:p>
            </p:txBody>
          </p:sp>
          <p:cxnSp>
            <p:nvCxnSpPr>
              <p:cNvPr id="72" name="Straight Arrow Connector 71"/>
              <p:cNvCxnSpPr>
                <a:stCxn id="74" idx="1"/>
                <a:endCxn id="70" idx="4"/>
              </p:cNvCxnSpPr>
              <p:nvPr/>
            </p:nvCxnSpPr>
            <p:spPr>
              <a:xfrm rot="10800000">
                <a:off x="3744913" y="2403476"/>
                <a:ext cx="784075" cy="1042281"/>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74" idx="3"/>
                <a:endCxn id="71" idx="4"/>
              </p:cNvCxnSpPr>
              <p:nvPr/>
            </p:nvCxnSpPr>
            <p:spPr>
              <a:xfrm flipV="1">
                <a:off x="5232829" y="2403475"/>
                <a:ext cx="950483" cy="1042281"/>
              </a:xfrm>
              <a:prstGeom prst="straightConnector1">
                <a:avLst/>
              </a:prstGeom>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grpSp>
      </p:grpSp>
      <p:sp>
        <p:nvSpPr>
          <p:cNvPr id="96" name="Rectangle 95"/>
          <p:cNvSpPr/>
          <p:nvPr/>
        </p:nvSpPr>
        <p:spPr>
          <a:xfrm>
            <a:off x="5182771" y="3030387"/>
            <a:ext cx="1219200" cy="533400"/>
          </a:xfrm>
          <a:prstGeom prst="rect">
            <a:avLst/>
          </a:prstGeom>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lIns="91132" tIns="45567" rIns="91132" bIns="45567" rtlCol="0" anchor="b" anchorCtr="1">
            <a:normAutofit/>
          </a:bodyPr>
          <a:lstStyle/>
          <a:p>
            <a:pPr algn="ctr"/>
            <a:r>
              <a:rPr lang="en-US" sz="1700" dirty="0"/>
              <a:t>RIF BLD</a:t>
            </a:r>
          </a:p>
        </p:txBody>
      </p:sp>
      <p:cxnSp>
        <p:nvCxnSpPr>
          <p:cNvPr id="97" name="Straight Arrow Connector 96"/>
          <p:cNvCxnSpPr>
            <a:stCxn id="96" idx="0"/>
          </p:cNvCxnSpPr>
          <p:nvPr/>
        </p:nvCxnSpPr>
        <p:spPr>
          <a:xfrm rot="5400000" flipH="1" flipV="1">
            <a:off x="6117242" y="2248320"/>
            <a:ext cx="457201" cy="1106939"/>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084169" y="3566866"/>
            <a:ext cx="317804" cy="794946"/>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086470" y="1983024"/>
            <a:ext cx="1407803" cy="314585"/>
          </a:xfrm>
          <a:prstGeom prst="rect">
            <a:avLst/>
          </a:prstGeom>
        </p:spPr>
        <p:style>
          <a:lnRef idx="1">
            <a:schemeClr val="accent2"/>
          </a:lnRef>
          <a:fillRef idx="3">
            <a:schemeClr val="accent2"/>
          </a:fillRef>
          <a:effectRef idx="2">
            <a:schemeClr val="accent2"/>
          </a:effectRef>
          <a:fontRef idx="minor">
            <a:schemeClr val="lt1"/>
          </a:fontRef>
        </p:style>
        <p:txBody>
          <a:bodyPr lIns="91132" tIns="45567" rIns="91132" bIns="45567" rtlCol="0" anchor="ctr">
            <a:normAutofit fontScale="92500" lnSpcReduction="10000"/>
          </a:bodyPr>
          <a:lstStyle/>
          <a:p>
            <a:pPr algn="ctr"/>
            <a:r>
              <a:rPr lang="en-US" sz="1700" dirty="0"/>
              <a:t>RIF Core</a:t>
            </a:r>
          </a:p>
        </p:txBody>
      </p:sp>
      <p:cxnSp>
        <p:nvCxnSpPr>
          <p:cNvPr id="100" name="Straight Arrow Connector 99"/>
          <p:cNvCxnSpPr>
            <a:stCxn id="99" idx="3"/>
            <a:endCxn id="104" idx="1"/>
          </p:cNvCxnSpPr>
          <p:nvPr/>
        </p:nvCxnSpPr>
        <p:spPr>
          <a:xfrm>
            <a:off x="4494273" y="2140317"/>
            <a:ext cx="840899" cy="1037946"/>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99" idx="2"/>
            <a:endCxn id="105" idx="0"/>
          </p:cNvCxnSpPr>
          <p:nvPr/>
        </p:nvCxnSpPr>
        <p:spPr>
          <a:xfrm flipH="1">
            <a:off x="3603051" y="2297609"/>
            <a:ext cx="187321" cy="965572"/>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56" idx="1"/>
          </p:cNvCxnSpPr>
          <p:nvPr/>
        </p:nvCxnSpPr>
        <p:spPr>
          <a:xfrm flipH="1">
            <a:off x="2817839" y="3495435"/>
            <a:ext cx="183054" cy="886692"/>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5335172" y="3071027"/>
            <a:ext cx="959784" cy="214472"/>
          </a:xfrm>
          <a:prstGeom prst="rect">
            <a:avLst/>
          </a:prstGeom>
        </p:spPr>
        <p:style>
          <a:lnRef idx="1">
            <a:schemeClr val="accent2"/>
          </a:lnRef>
          <a:fillRef idx="3">
            <a:schemeClr val="accent2"/>
          </a:fillRef>
          <a:effectRef idx="2">
            <a:schemeClr val="accent2"/>
          </a:effectRef>
          <a:fontRef idx="minor">
            <a:schemeClr val="lt1"/>
          </a:fontRef>
        </p:style>
        <p:txBody>
          <a:bodyPr lIns="91132" tIns="45567" rIns="91132" bIns="45567" rtlCol="0" anchor="ctr">
            <a:normAutofit fontScale="40000" lnSpcReduction="20000"/>
          </a:bodyPr>
          <a:lstStyle/>
          <a:p>
            <a:pPr algn="ctr"/>
            <a:endParaRPr lang="en-US" dirty="0"/>
          </a:p>
        </p:txBody>
      </p:sp>
      <p:sp>
        <p:nvSpPr>
          <p:cNvPr id="105" name="Rectangle 104"/>
          <p:cNvSpPr/>
          <p:nvPr/>
        </p:nvSpPr>
        <p:spPr>
          <a:xfrm>
            <a:off x="3123159" y="3263181"/>
            <a:ext cx="959784" cy="214472"/>
          </a:xfrm>
          <a:prstGeom prst="rect">
            <a:avLst/>
          </a:prstGeom>
        </p:spPr>
        <p:style>
          <a:lnRef idx="1">
            <a:schemeClr val="accent2"/>
          </a:lnRef>
          <a:fillRef idx="3">
            <a:schemeClr val="accent2"/>
          </a:fillRef>
          <a:effectRef idx="2">
            <a:schemeClr val="accent2"/>
          </a:effectRef>
          <a:fontRef idx="minor">
            <a:schemeClr val="lt1"/>
          </a:fontRef>
        </p:style>
        <p:txBody>
          <a:bodyPr lIns="91132" tIns="45567" rIns="91132" bIns="45567" rtlCol="0" anchor="ctr">
            <a:normAutofit fontScale="40000" lnSpcReduction="20000"/>
          </a:bodyPr>
          <a:lstStyle/>
          <a:p>
            <a:pPr algn="ctr"/>
            <a:endParaRPr lang="en-US" dirty="0"/>
          </a:p>
        </p:txBody>
      </p:sp>
      <p:sp>
        <p:nvSpPr>
          <p:cNvPr id="86" name="Freeform 85"/>
          <p:cNvSpPr/>
          <p:nvPr/>
        </p:nvSpPr>
        <p:spPr>
          <a:xfrm>
            <a:off x="2942418" y="4090847"/>
            <a:ext cx="3048000" cy="2217958"/>
          </a:xfrm>
          <a:custGeom>
            <a:avLst/>
            <a:gdLst>
              <a:gd name="connsiteX0" fmla="*/ 1697302 w 3729174"/>
              <a:gd name="connsiteY0" fmla="*/ 11513 h 2713633"/>
              <a:gd name="connsiteX1" fmla="*/ 1575390 w 3729174"/>
              <a:gd name="connsiteY1" fmla="*/ 21672 h 2713633"/>
              <a:gd name="connsiteX2" fmla="*/ 1534753 w 3729174"/>
              <a:gd name="connsiteY2" fmla="*/ 31832 h 2713633"/>
              <a:gd name="connsiteX3" fmla="*/ 1402681 w 3729174"/>
              <a:gd name="connsiteY3" fmla="*/ 41991 h 2713633"/>
              <a:gd name="connsiteX4" fmla="*/ 1321406 w 3729174"/>
              <a:gd name="connsiteY4" fmla="*/ 52150 h 2713633"/>
              <a:gd name="connsiteX5" fmla="*/ 1250291 w 3729174"/>
              <a:gd name="connsiteY5" fmla="*/ 92787 h 2713633"/>
              <a:gd name="connsiteX6" fmla="*/ 1219813 w 3729174"/>
              <a:gd name="connsiteY6" fmla="*/ 102946 h 2713633"/>
              <a:gd name="connsiteX7" fmla="*/ 1189334 w 3729174"/>
              <a:gd name="connsiteY7" fmla="*/ 123264 h 2713633"/>
              <a:gd name="connsiteX8" fmla="*/ 1148697 w 3729174"/>
              <a:gd name="connsiteY8" fmla="*/ 143582 h 2713633"/>
              <a:gd name="connsiteX9" fmla="*/ 1108060 w 3729174"/>
              <a:gd name="connsiteY9" fmla="*/ 174060 h 2713633"/>
              <a:gd name="connsiteX10" fmla="*/ 1077581 w 3729174"/>
              <a:gd name="connsiteY10" fmla="*/ 194378 h 2713633"/>
              <a:gd name="connsiteX11" fmla="*/ 1036944 w 3729174"/>
              <a:gd name="connsiteY11" fmla="*/ 265492 h 2713633"/>
              <a:gd name="connsiteX12" fmla="*/ 1006466 w 3729174"/>
              <a:gd name="connsiteY12" fmla="*/ 295969 h 2713633"/>
              <a:gd name="connsiteX13" fmla="*/ 965829 w 3729174"/>
              <a:gd name="connsiteY13" fmla="*/ 326447 h 2713633"/>
              <a:gd name="connsiteX14" fmla="*/ 915032 w 3729174"/>
              <a:gd name="connsiteY14" fmla="*/ 387402 h 2713633"/>
              <a:gd name="connsiteX15" fmla="*/ 813438 w 3729174"/>
              <a:gd name="connsiteY15" fmla="*/ 519471 h 2713633"/>
              <a:gd name="connsiteX16" fmla="*/ 752482 w 3729174"/>
              <a:gd name="connsiteY16" fmla="*/ 621062 h 2713633"/>
              <a:gd name="connsiteX17" fmla="*/ 711845 w 3729174"/>
              <a:gd name="connsiteY17" fmla="*/ 692176 h 2713633"/>
              <a:gd name="connsiteX18" fmla="*/ 681366 w 3729174"/>
              <a:gd name="connsiteY18" fmla="*/ 732813 h 2713633"/>
              <a:gd name="connsiteX19" fmla="*/ 650888 w 3729174"/>
              <a:gd name="connsiteY19" fmla="*/ 793768 h 2713633"/>
              <a:gd name="connsiteX20" fmla="*/ 610251 w 3729174"/>
              <a:gd name="connsiteY20" fmla="*/ 864882 h 2713633"/>
              <a:gd name="connsiteX21" fmla="*/ 589932 w 3729174"/>
              <a:gd name="connsiteY21" fmla="*/ 905518 h 2713633"/>
              <a:gd name="connsiteX22" fmla="*/ 559454 w 3729174"/>
              <a:gd name="connsiteY22" fmla="*/ 935996 h 2713633"/>
              <a:gd name="connsiteX23" fmla="*/ 539135 w 3729174"/>
              <a:gd name="connsiteY23" fmla="*/ 976632 h 2713633"/>
              <a:gd name="connsiteX24" fmla="*/ 508657 w 3729174"/>
              <a:gd name="connsiteY24" fmla="*/ 1017269 h 2713633"/>
              <a:gd name="connsiteX25" fmla="*/ 478179 w 3729174"/>
              <a:gd name="connsiteY25" fmla="*/ 1078224 h 2713633"/>
              <a:gd name="connsiteX26" fmla="*/ 457861 w 3729174"/>
              <a:gd name="connsiteY26" fmla="*/ 1118860 h 2713633"/>
              <a:gd name="connsiteX27" fmla="*/ 427382 w 3729174"/>
              <a:gd name="connsiteY27" fmla="*/ 1159497 h 2713633"/>
              <a:gd name="connsiteX28" fmla="*/ 407064 w 3729174"/>
              <a:gd name="connsiteY28" fmla="*/ 1200134 h 2713633"/>
              <a:gd name="connsiteX29" fmla="*/ 386745 w 3729174"/>
              <a:gd name="connsiteY29" fmla="*/ 1230611 h 2713633"/>
              <a:gd name="connsiteX30" fmla="*/ 305470 w 3729174"/>
              <a:gd name="connsiteY30" fmla="*/ 1342362 h 2713633"/>
              <a:gd name="connsiteX31" fmla="*/ 244514 w 3729174"/>
              <a:gd name="connsiteY31" fmla="*/ 1413476 h 2713633"/>
              <a:gd name="connsiteX32" fmla="*/ 214036 w 3729174"/>
              <a:gd name="connsiteY32" fmla="*/ 1433794 h 2713633"/>
              <a:gd name="connsiteX33" fmla="*/ 153080 w 3729174"/>
              <a:gd name="connsiteY33" fmla="*/ 1484590 h 2713633"/>
              <a:gd name="connsiteX34" fmla="*/ 132761 w 3729174"/>
              <a:gd name="connsiteY34" fmla="*/ 1515067 h 2713633"/>
              <a:gd name="connsiteX35" fmla="*/ 92124 w 3729174"/>
              <a:gd name="connsiteY35" fmla="*/ 1545544 h 2713633"/>
              <a:gd name="connsiteX36" fmla="*/ 51486 w 3729174"/>
              <a:gd name="connsiteY36" fmla="*/ 1626818 h 2713633"/>
              <a:gd name="connsiteX37" fmla="*/ 41327 w 3729174"/>
              <a:gd name="connsiteY37" fmla="*/ 1677613 h 2713633"/>
              <a:gd name="connsiteX38" fmla="*/ 10849 w 3729174"/>
              <a:gd name="connsiteY38" fmla="*/ 1769046 h 2713633"/>
              <a:gd name="connsiteX39" fmla="*/ 51486 w 3729174"/>
              <a:gd name="connsiteY39" fmla="*/ 2155093 h 2713633"/>
              <a:gd name="connsiteX40" fmla="*/ 132761 w 3729174"/>
              <a:gd name="connsiteY40" fmla="*/ 2266844 h 2713633"/>
              <a:gd name="connsiteX41" fmla="*/ 193717 w 3729174"/>
              <a:gd name="connsiteY41" fmla="*/ 2327799 h 2713633"/>
              <a:gd name="connsiteX42" fmla="*/ 264833 w 3729174"/>
              <a:gd name="connsiteY42" fmla="*/ 2368435 h 2713633"/>
              <a:gd name="connsiteX43" fmla="*/ 305470 w 3729174"/>
              <a:gd name="connsiteY43" fmla="*/ 2409072 h 2713633"/>
              <a:gd name="connsiteX44" fmla="*/ 366426 w 3729174"/>
              <a:gd name="connsiteY44" fmla="*/ 2439549 h 2713633"/>
              <a:gd name="connsiteX45" fmla="*/ 417223 w 3729174"/>
              <a:gd name="connsiteY45" fmla="*/ 2470027 h 2713633"/>
              <a:gd name="connsiteX46" fmla="*/ 498498 w 3729174"/>
              <a:gd name="connsiteY46" fmla="*/ 2520823 h 2713633"/>
              <a:gd name="connsiteX47" fmla="*/ 579773 w 3729174"/>
              <a:gd name="connsiteY47" fmla="*/ 2551300 h 2713633"/>
              <a:gd name="connsiteX48" fmla="*/ 640729 w 3729174"/>
              <a:gd name="connsiteY48" fmla="*/ 2571618 h 2713633"/>
              <a:gd name="connsiteX49" fmla="*/ 711845 w 3729174"/>
              <a:gd name="connsiteY49" fmla="*/ 2602096 h 2713633"/>
              <a:gd name="connsiteX50" fmla="*/ 742323 w 3729174"/>
              <a:gd name="connsiteY50" fmla="*/ 2622414 h 2713633"/>
              <a:gd name="connsiteX51" fmla="*/ 854076 w 3729174"/>
              <a:gd name="connsiteY51" fmla="*/ 2652891 h 2713633"/>
              <a:gd name="connsiteX52" fmla="*/ 955669 w 3729174"/>
              <a:gd name="connsiteY52" fmla="*/ 2663051 h 2713633"/>
              <a:gd name="connsiteX53" fmla="*/ 1016625 w 3729174"/>
              <a:gd name="connsiteY53" fmla="*/ 2673210 h 2713633"/>
              <a:gd name="connsiteX54" fmla="*/ 1605868 w 3729174"/>
              <a:gd name="connsiteY54" fmla="*/ 2683369 h 2713633"/>
              <a:gd name="connsiteX55" fmla="*/ 1646506 w 3729174"/>
              <a:gd name="connsiteY55" fmla="*/ 2693528 h 2713633"/>
              <a:gd name="connsiteX56" fmla="*/ 3160250 w 3729174"/>
              <a:gd name="connsiteY56" fmla="*/ 2693528 h 2713633"/>
              <a:gd name="connsiteX57" fmla="*/ 3231366 w 3729174"/>
              <a:gd name="connsiteY57" fmla="*/ 2673210 h 2713633"/>
              <a:gd name="connsiteX58" fmla="*/ 3383756 w 3729174"/>
              <a:gd name="connsiteY58" fmla="*/ 2622414 h 2713633"/>
              <a:gd name="connsiteX59" fmla="*/ 3434553 w 3729174"/>
              <a:gd name="connsiteY59" fmla="*/ 2591937 h 2713633"/>
              <a:gd name="connsiteX60" fmla="*/ 3475190 w 3729174"/>
              <a:gd name="connsiteY60" fmla="*/ 2571618 h 2713633"/>
              <a:gd name="connsiteX61" fmla="*/ 3546306 w 3729174"/>
              <a:gd name="connsiteY61" fmla="*/ 2490345 h 2713633"/>
              <a:gd name="connsiteX62" fmla="*/ 3597103 w 3729174"/>
              <a:gd name="connsiteY62" fmla="*/ 2429390 h 2713633"/>
              <a:gd name="connsiteX63" fmla="*/ 3698696 w 3729174"/>
              <a:gd name="connsiteY63" fmla="*/ 2246526 h 2713633"/>
              <a:gd name="connsiteX64" fmla="*/ 3729174 w 3729174"/>
              <a:gd name="connsiteY64" fmla="*/ 2114457 h 2713633"/>
              <a:gd name="connsiteX65" fmla="*/ 3719015 w 3729174"/>
              <a:gd name="connsiteY65" fmla="*/ 1464271 h 2713633"/>
              <a:gd name="connsiteX66" fmla="*/ 3688537 w 3729174"/>
              <a:gd name="connsiteY66" fmla="*/ 1342362 h 2713633"/>
              <a:gd name="connsiteX67" fmla="*/ 3658059 w 3729174"/>
              <a:gd name="connsiteY67" fmla="*/ 1250929 h 2713633"/>
              <a:gd name="connsiteX68" fmla="*/ 3647900 w 3729174"/>
              <a:gd name="connsiteY68" fmla="*/ 1210293 h 2713633"/>
              <a:gd name="connsiteX69" fmla="*/ 3627581 w 3729174"/>
              <a:gd name="connsiteY69" fmla="*/ 1159497 h 2713633"/>
              <a:gd name="connsiteX70" fmla="*/ 3556465 w 3729174"/>
              <a:gd name="connsiteY70" fmla="*/ 976632 h 2713633"/>
              <a:gd name="connsiteX71" fmla="*/ 3515828 w 3729174"/>
              <a:gd name="connsiteY71" fmla="*/ 935996 h 2713633"/>
              <a:gd name="connsiteX72" fmla="*/ 3465031 w 3729174"/>
              <a:gd name="connsiteY72" fmla="*/ 875041 h 2713633"/>
              <a:gd name="connsiteX73" fmla="*/ 3424394 w 3729174"/>
              <a:gd name="connsiteY73" fmla="*/ 834404 h 2713633"/>
              <a:gd name="connsiteX74" fmla="*/ 3343119 w 3729174"/>
              <a:gd name="connsiteY74" fmla="*/ 763290 h 2713633"/>
              <a:gd name="connsiteX75" fmla="*/ 3200888 w 3729174"/>
              <a:gd name="connsiteY75" fmla="*/ 682017 h 2713633"/>
              <a:gd name="connsiteX76" fmla="*/ 3160250 w 3729174"/>
              <a:gd name="connsiteY76" fmla="*/ 661699 h 2713633"/>
              <a:gd name="connsiteX77" fmla="*/ 3129772 w 3729174"/>
              <a:gd name="connsiteY77" fmla="*/ 641380 h 2713633"/>
              <a:gd name="connsiteX78" fmla="*/ 3048497 w 3729174"/>
              <a:gd name="connsiteY78" fmla="*/ 600744 h 2713633"/>
              <a:gd name="connsiteX79" fmla="*/ 2987541 w 3729174"/>
              <a:gd name="connsiteY79" fmla="*/ 570266 h 2713633"/>
              <a:gd name="connsiteX80" fmla="*/ 2875788 w 3729174"/>
              <a:gd name="connsiteY80" fmla="*/ 519471 h 2713633"/>
              <a:gd name="connsiteX81" fmla="*/ 2835151 w 3729174"/>
              <a:gd name="connsiteY81" fmla="*/ 509312 h 2713633"/>
              <a:gd name="connsiteX82" fmla="*/ 2753876 w 3729174"/>
              <a:gd name="connsiteY82" fmla="*/ 448357 h 2713633"/>
              <a:gd name="connsiteX83" fmla="*/ 2733557 w 3729174"/>
              <a:gd name="connsiteY83" fmla="*/ 428038 h 2713633"/>
              <a:gd name="connsiteX84" fmla="*/ 2652282 w 3729174"/>
              <a:gd name="connsiteY84" fmla="*/ 387402 h 2713633"/>
              <a:gd name="connsiteX85" fmla="*/ 2611645 w 3729174"/>
              <a:gd name="connsiteY85" fmla="*/ 346765 h 2713633"/>
              <a:gd name="connsiteX86" fmla="*/ 2510051 w 3729174"/>
              <a:gd name="connsiteY86" fmla="*/ 224855 h 2713633"/>
              <a:gd name="connsiteX87" fmla="*/ 2449095 w 3729174"/>
              <a:gd name="connsiteY87" fmla="*/ 184219 h 2713633"/>
              <a:gd name="connsiteX88" fmla="*/ 2408458 w 3729174"/>
              <a:gd name="connsiteY88" fmla="*/ 174060 h 2713633"/>
              <a:gd name="connsiteX89" fmla="*/ 2388139 w 3729174"/>
              <a:gd name="connsiteY89" fmla="*/ 143582 h 2713633"/>
              <a:gd name="connsiteX90" fmla="*/ 2276386 w 3729174"/>
              <a:gd name="connsiteY90" fmla="*/ 92787 h 2713633"/>
              <a:gd name="connsiteX91" fmla="*/ 2235749 w 3729174"/>
              <a:gd name="connsiteY91" fmla="*/ 82627 h 2713633"/>
              <a:gd name="connsiteX92" fmla="*/ 2174792 w 3729174"/>
              <a:gd name="connsiteY92" fmla="*/ 62309 h 2713633"/>
              <a:gd name="connsiteX93" fmla="*/ 2134155 w 3729174"/>
              <a:gd name="connsiteY93" fmla="*/ 52150 h 2713633"/>
              <a:gd name="connsiteX94" fmla="*/ 2083358 w 3729174"/>
              <a:gd name="connsiteY94" fmla="*/ 41991 h 2713633"/>
              <a:gd name="connsiteX95" fmla="*/ 1971605 w 3729174"/>
              <a:gd name="connsiteY95" fmla="*/ 11513 h 2713633"/>
              <a:gd name="connsiteX96" fmla="*/ 1758259 w 3729174"/>
              <a:gd name="connsiteY96" fmla="*/ 1354 h 2713633"/>
              <a:gd name="connsiteX97" fmla="*/ 1616028 w 3729174"/>
              <a:gd name="connsiteY97" fmla="*/ 1354 h 27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29174" h="2713633">
                <a:moveTo>
                  <a:pt x="1697302" y="11513"/>
                </a:moveTo>
                <a:cubicBezTo>
                  <a:pt x="1656665" y="14899"/>
                  <a:pt x="1615853" y="16614"/>
                  <a:pt x="1575390" y="21672"/>
                </a:cubicBezTo>
                <a:cubicBezTo>
                  <a:pt x="1561535" y="23404"/>
                  <a:pt x="1548620" y="30201"/>
                  <a:pt x="1534753" y="31832"/>
                </a:cubicBezTo>
                <a:cubicBezTo>
                  <a:pt x="1490901" y="36991"/>
                  <a:pt x="1446636" y="37805"/>
                  <a:pt x="1402681" y="41991"/>
                </a:cubicBezTo>
                <a:cubicBezTo>
                  <a:pt x="1375501" y="44579"/>
                  <a:pt x="1348498" y="48764"/>
                  <a:pt x="1321406" y="52150"/>
                </a:cubicBezTo>
                <a:cubicBezTo>
                  <a:pt x="1235459" y="73636"/>
                  <a:pt x="1322923" y="44366"/>
                  <a:pt x="1250291" y="92787"/>
                </a:cubicBezTo>
                <a:cubicBezTo>
                  <a:pt x="1241381" y="98727"/>
                  <a:pt x="1229391" y="98157"/>
                  <a:pt x="1219813" y="102946"/>
                </a:cubicBezTo>
                <a:cubicBezTo>
                  <a:pt x="1208892" y="108406"/>
                  <a:pt x="1199935" y="117206"/>
                  <a:pt x="1189334" y="123264"/>
                </a:cubicBezTo>
                <a:cubicBezTo>
                  <a:pt x="1176185" y="130778"/>
                  <a:pt x="1161539" y="135555"/>
                  <a:pt x="1148697" y="143582"/>
                </a:cubicBezTo>
                <a:cubicBezTo>
                  <a:pt x="1134339" y="152556"/>
                  <a:pt x="1121838" y="164219"/>
                  <a:pt x="1108060" y="174060"/>
                </a:cubicBezTo>
                <a:cubicBezTo>
                  <a:pt x="1098124" y="181157"/>
                  <a:pt x="1087741" y="187605"/>
                  <a:pt x="1077581" y="194378"/>
                </a:cubicBezTo>
                <a:cubicBezTo>
                  <a:pt x="1065158" y="219224"/>
                  <a:pt x="1054896" y="243950"/>
                  <a:pt x="1036944" y="265492"/>
                </a:cubicBezTo>
                <a:cubicBezTo>
                  <a:pt x="1027746" y="276529"/>
                  <a:pt x="1017374" y="286619"/>
                  <a:pt x="1006466" y="295969"/>
                </a:cubicBezTo>
                <a:cubicBezTo>
                  <a:pt x="993610" y="306988"/>
                  <a:pt x="977802" y="314474"/>
                  <a:pt x="965829" y="326447"/>
                </a:cubicBezTo>
                <a:cubicBezTo>
                  <a:pt x="947127" y="345149"/>
                  <a:pt x="932604" y="367634"/>
                  <a:pt x="915032" y="387402"/>
                </a:cubicBezTo>
                <a:cubicBezTo>
                  <a:pt x="864805" y="443906"/>
                  <a:pt x="865515" y="415322"/>
                  <a:pt x="813438" y="519471"/>
                </a:cubicBezTo>
                <a:cubicBezTo>
                  <a:pt x="772059" y="602226"/>
                  <a:pt x="817869" y="514810"/>
                  <a:pt x="752482" y="621062"/>
                </a:cubicBezTo>
                <a:cubicBezTo>
                  <a:pt x="738173" y="644314"/>
                  <a:pt x="726503" y="669143"/>
                  <a:pt x="711845" y="692176"/>
                </a:cubicBezTo>
                <a:cubicBezTo>
                  <a:pt x="702754" y="706461"/>
                  <a:pt x="690078" y="718294"/>
                  <a:pt x="681366" y="732813"/>
                </a:cubicBezTo>
                <a:cubicBezTo>
                  <a:pt x="669678" y="752292"/>
                  <a:pt x="661658" y="773767"/>
                  <a:pt x="650888" y="793768"/>
                </a:cubicBezTo>
                <a:cubicBezTo>
                  <a:pt x="637944" y="817807"/>
                  <a:pt x="623325" y="840914"/>
                  <a:pt x="610251" y="864882"/>
                </a:cubicBezTo>
                <a:cubicBezTo>
                  <a:pt x="602999" y="878177"/>
                  <a:pt x="598735" y="893195"/>
                  <a:pt x="589932" y="905518"/>
                </a:cubicBezTo>
                <a:cubicBezTo>
                  <a:pt x="581581" y="917209"/>
                  <a:pt x="567805" y="924305"/>
                  <a:pt x="559454" y="935996"/>
                </a:cubicBezTo>
                <a:cubicBezTo>
                  <a:pt x="550651" y="948319"/>
                  <a:pt x="547162" y="963790"/>
                  <a:pt x="539135" y="976632"/>
                </a:cubicBezTo>
                <a:cubicBezTo>
                  <a:pt x="530161" y="990990"/>
                  <a:pt x="518816" y="1003723"/>
                  <a:pt x="508657" y="1017269"/>
                </a:cubicBezTo>
                <a:cubicBezTo>
                  <a:pt x="490031" y="1073148"/>
                  <a:pt x="509690" y="1023080"/>
                  <a:pt x="478179" y="1078224"/>
                </a:cubicBezTo>
                <a:cubicBezTo>
                  <a:pt x="470665" y="1091373"/>
                  <a:pt x="465888" y="1106018"/>
                  <a:pt x="457861" y="1118860"/>
                </a:cubicBezTo>
                <a:cubicBezTo>
                  <a:pt x="448887" y="1133218"/>
                  <a:pt x="436356" y="1145138"/>
                  <a:pt x="427382" y="1159497"/>
                </a:cubicBezTo>
                <a:cubicBezTo>
                  <a:pt x="419355" y="1172339"/>
                  <a:pt x="414578" y="1186985"/>
                  <a:pt x="407064" y="1200134"/>
                </a:cubicBezTo>
                <a:cubicBezTo>
                  <a:pt x="401006" y="1210735"/>
                  <a:pt x="393842" y="1220676"/>
                  <a:pt x="386745" y="1230611"/>
                </a:cubicBezTo>
                <a:cubicBezTo>
                  <a:pt x="359973" y="1268091"/>
                  <a:pt x="334244" y="1306395"/>
                  <a:pt x="305470" y="1342362"/>
                </a:cubicBezTo>
                <a:cubicBezTo>
                  <a:pt x="294722" y="1355796"/>
                  <a:pt x="264319" y="1397632"/>
                  <a:pt x="244514" y="1413476"/>
                </a:cubicBezTo>
                <a:cubicBezTo>
                  <a:pt x="234980" y="1421103"/>
                  <a:pt x="223416" y="1425978"/>
                  <a:pt x="214036" y="1433794"/>
                </a:cubicBezTo>
                <a:cubicBezTo>
                  <a:pt x="135804" y="1498985"/>
                  <a:pt x="228758" y="1434137"/>
                  <a:pt x="153080" y="1484590"/>
                </a:cubicBezTo>
                <a:cubicBezTo>
                  <a:pt x="146307" y="1494749"/>
                  <a:pt x="141395" y="1506434"/>
                  <a:pt x="132761" y="1515067"/>
                </a:cubicBezTo>
                <a:cubicBezTo>
                  <a:pt x="120788" y="1527039"/>
                  <a:pt x="102083" y="1531851"/>
                  <a:pt x="92124" y="1545544"/>
                </a:cubicBezTo>
                <a:cubicBezTo>
                  <a:pt x="74309" y="1570040"/>
                  <a:pt x="51486" y="1626818"/>
                  <a:pt x="51486" y="1626818"/>
                </a:cubicBezTo>
                <a:cubicBezTo>
                  <a:pt x="48100" y="1643750"/>
                  <a:pt x="46071" y="1661010"/>
                  <a:pt x="41327" y="1677613"/>
                </a:cubicBezTo>
                <a:cubicBezTo>
                  <a:pt x="32501" y="1708503"/>
                  <a:pt x="10849" y="1769046"/>
                  <a:pt x="10849" y="1769046"/>
                </a:cubicBezTo>
                <a:cubicBezTo>
                  <a:pt x="16442" y="1858539"/>
                  <a:pt x="0" y="2041825"/>
                  <a:pt x="51486" y="2155093"/>
                </a:cubicBezTo>
                <a:cubicBezTo>
                  <a:pt x="69714" y="2195194"/>
                  <a:pt x="103958" y="2235423"/>
                  <a:pt x="132761" y="2266844"/>
                </a:cubicBezTo>
                <a:cubicBezTo>
                  <a:pt x="152178" y="2288026"/>
                  <a:pt x="168768" y="2313543"/>
                  <a:pt x="193717" y="2327799"/>
                </a:cubicBezTo>
                <a:cubicBezTo>
                  <a:pt x="217422" y="2341344"/>
                  <a:pt x="242752" y="2352377"/>
                  <a:pt x="264833" y="2368435"/>
                </a:cubicBezTo>
                <a:cubicBezTo>
                  <a:pt x="280326" y="2379702"/>
                  <a:pt x="289776" y="2398087"/>
                  <a:pt x="305470" y="2409072"/>
                </a:cubicBezTo>
                <a:cubicBezTo>
                  <a:pt x="324080" y="2422099"/>
                  <a:pt x="346483" y="2428671"/>
                  <a:pt x="366426" y="2439549"/>
                </a:cubicBezTo>
                <a:cubicBezTo>
                  <a:pt x="383761" y="2449004"/>
                  <a:pt x="400406" y="2459678"/>
                  <a:pt x="417223" y="2470027"/>
                </a:cubicBezTo>
                <a:cubicBezTo>
                  <a:pt x="444432" y="2486771"/>
                  <a:pt x="468584" y="2509606"/>
                  <a:pt x="498498" y="2520823"/>
                </a:cubicBezTo>
                <a:lnTo>
                  <a:pt x="579773" y="2551300"/>
                </a:lnTo>
                <a:cubicBezTo>
                  <a:pt x="599943" y="2558503"/>
                  <a:pt x="620739" y="2563930"/>
                  <a:pt x="640729" y="2571618"/>
                </a:cubicBezTo>
                <a:cubicBezTo>
                  <a:pt x="664801" y="2580876"/>
                  <a:pt x="688777" y="2590562"/>
                  <a:pt x="711845" y="2602096"/>
                </a:cubicBezTo>
                <a:cubicBezTo>
                  <a:pt x="722766" y="2607556"/>
                  <a:pt x="731165" y="2617455"/>
                  <a:pt x="742323" y="2622414"/>
                </a:cubicBezTo>
                <a:cubicBezTo>
                  <a:pt x="772958" y="2636029"/>
                  <a:pt x="819930" y="2648338"/>
                  <a:pt x="854076" y="2652891"/>
                </a:cubicBezTo>
                <a:cubicBezTo>
                  <a:pt x="887811" y="2657389"/>
                  <a:pt x="921899" y="2658830"/>
                  <a:pt x="955669" y="2663051"/>
                </a:cubicBezTo>
                <a:cubicBezTo>
                  <a:pt x="976109" y="2665606"/>
                  <a:pt x="996036" y="2672567"/>
                  <a:pt x="1016625" y="2673210"/>
                </a:cubicBezTo>
                <a:cubicBezTo>
                  <a:pt x="1212973" y="2679346"/>
                  <a:pt x="1409454" y="2679983"/>
                  <a:pt x="1605868" y="2683369"/>
                </a:cubicBezTo>
                <a:cubicBezTo>
                  <a:pt x="1619414" y="2686755"/>
                  <a:pt x="1632553" y="2693001"/>
                  <a:pt x="1646506" y="2693528"/>
                </a:cubicBezTo>
                <a:cubicBezTo>
                  <a:pt x="2179301" y="2713633"/>
                  <a:pt x="2597857" y="2699152"/>
                  <a:pt x="3160250" y="2693528"/>
                </a:cubicBezTo>
                <a:cubicBezTo>
                  <a:pt x="3183955" y="2686755"/>
                  <a:pt x="3207977" y="2681006"/>
                  <a:pt x="3231366" y="2673210"/>
                </a:cubicBezTo>
                <a:cubicBezTo>
                  <a:pt x="3427047" y="2607984"/>
                  <a:pt x="3207008" y="2672912"/>
                  <a:pt x="3383756" y="2622414"/>
                </a:cubicBezTo>
                <a:cubicBezTo>
                  <a:pt x="3400688" y="2612255"/>
                  <a:pt x="3417292" y="2601526"/>
                  <a:pt x="3434553" y="2591937"/>
                </a:cubicBezTo>
                <a:cubicBezTo>
                  <a:pt x="3447792" y="2584582"/>
                  <a:pt x="3463074" y="2580705"/>
                  <a:pt x="3475190" y="2571618"/>
                </a:cubicBezTo>
                <a:cubicBezTo>
                  <a:pt x="3509414" y="2545950"/>
                  <a:pt x="3520586" y="2522494"/>
                  <a:pt x="3546306" y="2490345"/>
                </a:cubicBezTo>
                <a:cubicBezTo>
                  <a:pt x="3562829" y="2469692"/>
                  <a:pt x="3582432" y="2451397"/>
                  <a:pt x="3597103" y="2429390"/>
                </a:cubicBezTo>
                <a:cubicBezTo>
                  <a:pt x="3605382" y="2416972"/>
                  <a:pt x="3683046" y="2287215"/>
                  <a:pt x="3698696" y="2246526"/>
                </a:cubicBezTo>
                <a:cubicBezTo>
                  <a:pt x="3717798" y="2196862"/>
                  <a:pt x="3720707" y="2165259"/>
                  <a:pt x="3729174" y="2114457"/>
                </a:cubicBezTo>
                <a:cubicBezTo>
                  <a:pt x="3725788" y="1897728"/>
                  <a:pt x="3725295" y="1680935"/>
                  <a:pt x="3719015" y="1464271"/>
                </a:cubicBezTo>
                <a:cubicBezTo>
                  <a:pt x="3718272" y="1438626"/>
                  <a:pt x="3693253" y="1359654"/>
                  <a:pt x="3688537" y="1342362"/>
                </a:cubicBezTo>
                <a:cubicBezTo>
                  <a:pt x="3652015" y="1208451"/>
                  <a:pt x="3712219" y="1413406"/>
                  <a:pt x="3658059" y="1250929"/>
                </a:cubicBezTo>
                <a:cubicBezTo>
                  <a:pt x="3653644" y="1237683"/>
                  <a:pt x="3652315" y="1223539"/>
                  <a:pt x="3647900" y="1210293"/>
                </a:cubicBezTo>
                <a:cubicBezTo>
                  <a:pt x="3642133" y="1192992"/>
                  <a:pt x="3632944" y="1176927"/>
                  <a:pt x="3627581" y="1159497"/>
                </a:cubicBezTo>
                <a:cubicBezTo>
                  <a:pt x="3608991" y="1099081"/>
                  <a:pt x="3604956" y="1025122"/>
                  <a:pt x="3556465" y="976632"/>
                </a:cubicBezTo>
                <a:lnTo>
                  <a:pt x="3515828" y="935996"/>
                </a:lnTo>
                <a:cubicBezTo>
                  <a:pt x="3492535" y="866115"/>
                  <a:pt x="3526537" y="948846"/>
                  <a:pt x="3465031" y="875041"/>
                </a:cubicBezTo>
                <a:cubicBezTo>
                  <a:pt x="3423351" y="825026"/>
                  <a:pt x="3493166" y="857327"/>
                  <a:pt x="3424394" y="834404"/>
                </a:cubicBezTo>
                <a:cubicBezTo>
                  <a:pt x="3394400" y="804411"/>
                  <a:pt x="3379090" y="785272"/>
                  <a:pt x="3343119" y="763290"/>
                </a:cubicBezTo>
                <a:cubicBezTo>
                  <a:pt x="3296526" y="734817"/>
                  <a:pt x="3249728" y="706436"/>
                  <a:pt x="3200888" y="682017"/>
                </a:cubicBezTo>
                <a:cubicBezTo>
                  <a:pt x="3187342" y="675244"/>
                  <a:pt x="3173399" y="669213"/>
                  <a:pt x="3160250" y="661699"/>
                </a:cubicBezTo>
                <a:cubicBezTo>
                  <a:pt x="3149649" y="655641"/>
                  <a:pt x="3140491" y="647227"/>
                  <a:pt x="3129772" y="641380"/>
                </a:cubicBezTo>
                <a:cubicBezTo>
                  <a:pt x="3103181" y="626876"/>
                  <a:pt x="3075589" y="614290"/>
                  <a:pt x="3048497" y="600744"/>
                </a:cubicBezTo>
                <a:lnTo>
                  <a:pt x="2987541" y="570266"/>
                </a:lnTo>
                <a:cubicBezTo>
                  <a:pt x="2947615" y="550303"/>
                  <a:pt x="2920330" y="535668"/>
                  <a:pt x="2875788" y="519471"/>
                </a:cubicBezTo>
                <a:cubicBezTo>
                  <a:pt x="2862666" y="514700"/>
                  <a:pt x="2848697" y="512698"/>
                  <a:pt x="2835151" y="509312"/>
                </a:cubicBezTo>
                <a:cubicBezTo>
                  <a:pt x="2788553" y="462714"/>
                  <a:pt x="2845778" y="517282"/>
                  <a:pt x="2753876" y="448357"/>
                </a:cubicBezTo>
                <a:cubicBezTo>
                  <a:pt x="2746213" y="442610"/>
                  <a:pt x="2741037" y="434022"/>
                  <a:pt x="2733557" y="428038"/>
                </a:cubicBezTo>
                <a:cubicBezTo>
                  <a:pt x="2703123" y="403691"/>
                  <a:pt x="2691686" y="403163"/>
                  <a:pt x="2652282" y="387402"/>
                </a:cubicBezTo>
                <a:cubicBezTo>
                  <a:pt x="2638736" y="373856"/>
                  <a:pt x="2623612" y="361724"/>
                  <a:pt x="2611645" y="346765"/>
                </a:cubicBezTo>
                <a:cubicBezTo>
                  <a:pt x="2568810" y="293223"/>
                  <a:pt x="2572103" y="266222"/>
                  <a:pt x="2510051" y="224855"/>
                </a:cubicBezTo>
                <a:cubicBezTo>
                  <a:pt x="2489732" y="211310"/>
                  <a:pt x="2472786" y="190142"/>
                  <a:pt x="2449095" y="184219"/>
                </a:cubicBezTo>
                <a:lnTo>
                  <a:pt x="2408458" y="174060"/>
                </a:lnTo>
                <a:cubicBezTo>
                  <a:pt x="2401685" y="163901"/>
                  <a:pt x="2398142" y="150584"/>
                  <a:pt x="2388139" y="143582"/>
                </a:cubicBezTo>
                <a:cubicBezTo>
                  <a:pt x="2360393" y="124161"/>
                  <a:pt x="2313287" y="103330"/>
                  <a:pt x="2276386" y="92787"/>
                </a:cubicBezTo>
                <a:cubicBezTo>
                  <a:pt x="2262961" y="88951"/>
                  <a:pt x="2249123" y="86639"/>
                  <a:pt x="2235749" y="82627"/>
                </a:cubicBezTo>
                <a:cubicBezTo>
                  <a:pt x="2215234" y="76473"/>
                  <a:pt x="2195571" y="67504"/>
                  <a:pt x="2174792" y="62309"/>
                </a:cubicBezTo>
                <a:cubicBezTo>
                  <a:pt x="2161246" y="58923"/>
                  <a:pt x="2147785" y="55179"/>
                  <a:pt x="2134155" y="52150"/>
                </a:cubicBezTo>
                <a:cubicBezTo>
                  <a:pt x="2117299" y="48404"/>
                  <a:pt x="2100017" y="46534"/>
                  <a:pt x="2083358" y="41991"/>
                </a:cubicBezTo>
                <a:cubicBezTo>
                  <a:pt x="2038055" y="29636"/>
                  <a:pt x="2017577" y="15049"/>
                  <a:pt x="1971605" y="11513"/>
                </a:cubicBezTo>
                <a:cubicBezTo>
                  <a:pt x="1900619" y="6053"/>
                  <a:pt x="1829426" y="3387"/>
                  <a:pt x="1758259" y="1354"/>
                </a:cubicBezTo>
                <a:cubicBezTo>
                  <a:pt x="1710868" y="0"/>
                  <a:pt x="1663438" y="1354"/>
                  <a:pt x="1616028" y="1354"/>
                </a:cubicBezTo>
              </a:path>
            </a:pathLst>
          </a:cu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ectangle 93"/>
          <p:cNvSpPr/>
          <p:nvPr/>
        </p:nvSpPr>
        <p:spPr>
          <a:xfrm>
            <a:off x="4287704" y="4293639"/>
            <a:ext cx="575278" cy="136341"/>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5" name="Rectangle 94"/>
          <p:cNvSpPr/>
          <p:nvPr/>
        </p:nvSpPr>
        <p:spPr>
          <a:xfrm>
            <a:off x="4313853" y="4313116"/>
            <a:ext cx="470682" cy="97386"/>
          </a:xfrm>
          <a:prstGeom prst="rect">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sp>
        <p:nvSpPr>
          <p:cNvPr id="89" name="Oval 88"/>
          <p:cNvSpPr/>
          <p:nvPr/>
        </p:nvSpPr>
        <p:spPr>
          <a:xfrm>
            <a:off x="4990887" y="5101210"/>
            <a:ext cx="871937" cy="245233"/>
          </a:xfrm>
          <a:prstGeom prst="ellipse">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#5</a:t>
            </a:r>
            <a:endParaRPr lang="en-US" dirty="0"/>
          </a:p>
        </p:txBody>
      </p:sp>
      <p:sp>
        <p:nvSpPr>
          <p:cNvPr id="90" name="Oval 89"/>
          <p:cNvSpPr/>
          <p:nvPr/>
        </p:nvSpPr>
        <p:spPr>
          <a:xfrm>
            <a:off x="4554918" y="5906973"/>
            <a:ext cx="871937" cy="245233"/>
          </a:xfrm>
          <a:prstGeom prst="ellipse">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#6</a:t>
            </a:r>
            <a:endParaRPr lang="en-US" dirty="0"/>
          </a:p>
        </p:txBody>
      </p:sp>
      <p:cxnSp>
        <p:nvCxnSpPr>
          <p:cNvPr id="91" name="Straight Arrow Connector 90"/>
          <p:cNvCxnSpPr>
            <a:stCxn id="95" idx="1"/>
            <a:endCxn id="88" idx="0"/>
          </p:cNvCxnSpPr>
          <p:nvPr/>
        </p:nvCxnSpPr>
        <p:spPr>
          <a:xfrm rot="10800000" flipV="1">
            <a:off x="3496138" y="4361809"/>
            <a:ext cx="817716" cy="1046914"/>
          </a:xfrm>
          <a:prstGeom prst="straightConnector1">
            <a:avLst/>
          </a:prstGeom>
          <a:solidFill>
            <a:schemeClr val="accent4">
              <a:lumMod val="40000"/>
              <a:lumOff val="60000"/>
            </a:schemeClr>
          </a:solid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3"/>
            <a:endCxn id="89" idx="0"/>
          </p:cNvCxnSpPr>
          <p:nvPr/>
        </p:nvCxnSpPr>
        <p:spPr>
          <a:xfrm>
            <a:off x="4862981" y="4361810"/>
            <a:ext cx="563874" cy="739400"/>
          </a:xfrm>
          <a:prstGeom prst="straightConnector1">
            <a:avLst/>
          </a:prstGeom>
          <a:solidFill>
            <a:schemeClr val="accent4">
              <a:lumMod val="40000"/>
              <a:lumOff val="60000"/>
            </a:schemeClr>
          </a:solid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endCxn id="90" idx="0"/>
          </p:cNvCxnSpPr>
          <p:nvPr/>
        </p:nvCxnSpPr>
        <p:spPr>
          <a:xfrm rot="16200000" flipH="1">
            <a:off x="4046567" y="4962653"/>
            <a:ext cx="1473095" cy="415546"/>
          </a:xfrm>
          <a:prstGeom prst="straightConnector1">
            <a:avLst/>
          </a:prstGeom>
          <a:solidFill>
            <a:schemeClr val="accent4">
              <a:lumMod val="40000"/>
              <a:lumOff val="60000"/>
            </a:schemeClr>
          </a:solidFill>
          <a:ln w="28575" cmpd="sng">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060168" y="5408724"/>
            <a:ext cx="871937" cy="245233"/>
          </a:xfrm>
          <a:prstGeom prst="ellipse">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#7</a:t>
            </a:r>
            <a:endParaRPr lang="en-US" dirty="0"/>
          </a:p>
        </p:txBody>
      </p:sp>
      <p:grpSp>
        <p:nvGrpSpPr>
          <p:cNvPr id="78" name="Group 33"/>
          <p:cNvGrpSpPr/>
          <p:nvPr/>
        </p:nvGrpSpPr>
        <p:grpSpPr>
          <a:xfrm>
            <a:off x="6300192" y="4375876"/>
            <a:ext cx="621910" cy="273730"/>
            <a:chOff x="603756" y="7496810"/>
            <a:chExt cx="1676400" cy="990600"/>
          </a:xfrm>
          <a:solidFill>
            <a:schemeClr val="accent4">
              <a:lumMod val="40000"/>
              <a:lumOff val="60000"/>
            </a:schemeClr>
          </a:solidFill>
        </p:grpSpPr>
        <p:sp>
          <p:nvSpPr>
            <p:cNvPr id="83" name="Rectangle 82"/>
            <p:cNvSpPr/>
            <p:nvPr/>
          </p:nvSpPr>
          <p:spPr>
            <a:xfrm>
              <a:off x="603756" y="7496810"/>
              <a:ext cx="1676400" cy="990600"/>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4" name="Rectangle 83"/>
            <p:cNvSpPr/>
            <p:nvPr/>
          </p:nvSpPr>
          <p:spPr>
            <a:xfrm>
              <a:off x="756155" y="7573010"/>
              <a:ext cx="1371601" cy="381001"/>
            </a:xfrm>
            <a:prstGeom prst="rect">
              <a:avLst/>
            </a:prstGeom>
            <a:grpFill/>
            <a:effectLst>
              <a:outerShdw blurRad="50800" dist="50800" dir="2700000" algn="tl"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rtlCol="0" anchor="ctr">
              <a:normAutofit fontScale="25000" lnSpcReduction="20000"/>
            </a:bodyPr>
            <a:lstStyle/>
            <a:p>
              <a:pPr algn="ctr"/>
              <a:endParaRPr lang="en-US" dirty="0"/>
            </a:p>
          </p:txBody>
        </p:sp>
      </p:grpSp>
      <p:sp>
        <p:nvSpPr>
          <p:cNvPr id="80" name="Oval 79"/>
          <p:cNvSpPr/>
          <p:nvPr/>
        </p:nvSpPr>
        <p:spPr>
          <a:xfrm>
            <a:off x="7864716" y="5252121"/>
            <a:ext cx="942616" cy="265111"/>
          </a:xfrm>
          <a:prstGeom prst="ellipse">
            <a:avLst/>
          </a:prstGeom>
          <a:solidFill>
            <a:schemeClr val="accent4">
              <a:lumMod val="40000"/>
              <a:lumOff val="60000"/>
            </a:schemeClr>
          </a:solidFill>
          <a:effectLst>
            <a:outerShdw blurRad="50800" dist="50800" dir="2700000" algn="tl"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lgn="ctr"/>
            <a:r>
              <a:rPr lang="en-US" dirty="0" smtClean="0"/>
              <a:t>Rule system #4</a:t>
            </a:r>
            <a:endParaRPr lang="en-US" dirty="0"/>
          </a:p>
        </p:txBody>
      </p:sp>
      <p:cxnSp>
        <p:nvCxnSpPr>
          <p:cNvPr id="103" name="Straight Arrow Connector 102"/>
          <p:cNvCxnSpPr>
            <a:stCxn id="56" idx="3"/>
          </p:cNvCxnSpPr>
          <p:nvPr/>
        </p:nvCxnSpPr>
        <p:spPr>
          <a:xfrm>
            <a:off x="4143892" y="3495436"/>
            <a:ext cx="337525" cy="774292"/>
          </a:xfrm>
          <a:prstGeom prst="straightConnector1">
            <a:avLst/>
          </a:prstGeom>
          <a:ln w="28575" cmpd="sng">
            <a:solidFill>
              <a:srgbClr val="000090"/>
            </a:solidFill>
            <a:prstDash val="sysDot"/>
            <a:headEnd type="arrow" w="sm" len="sm"/>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697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charset="0"/>
                <a:cs typeface="Arial" charset="0"/>
              </a:rPr>
              <a:t>A rough division of features</a:t>
            </a:r>
          </a:p>
        </p:txBody>
      </p:sp>
      <p:pic>
        <p:nvPicPr>
          <p:cNvPr id="52" name="Picture 2"/>
          <p:cNvPicPr>
            <a:picLocks noChangeAspect="1" noChangeArrowheads="1"/>
          </p:cNvPicPr>
          <p:nvPr/>
        </p:nvPicPr>
        <p:blipFill>
          <a:blip r:embed="rId3"/>
          <a:srcRect/>
          <a:stretch>
            <a:fillRect/>
          </a:stretch>
        </p:blipFill>
        <p:spPr bwMode="auto">
          <a:xfrm>
            <a:off x="611560" y="1772816"/>
            <a:ext cx="7480300" cy="4179888"/>
          </a:xfrm>
          <a:prstGeom prst="rect">
            <a:avLst/>
          </a:prstGeom>
          <a:noFill/>
          <a:ln w="9525">
            <a:noFill/>
            <a:round/>
            <a:headEnd/>
            <a:tailEnd/>
          </a:ln>
        </p:spPr>
      </p:pic>
      <p:sp>
        <p:nvSpPr>
          <p:cNvPr id="53" name="Text Box 3"/>
          <p:cNvSpPr txBox="1">
            <a:spLocks noChangeArrowheads="1"/>
          </p:cNvSpPr>
          <p:nvPr/>
        </p:nvSpPr>
        <p:spPr bwMode="auto">
          <a:xfrm>
            <a:off x="0" y="6237312"/>
            <a:ext cx="3390900" cy="317500"/>
          </a:xfrm>
          <a:prstGeom prst="rect">
            <a:avLst/>
          </a:prstGeom>
          <a:noFill/>
          <a:ln w="9525">
            <a:noFill/>
            <a:round/>
            <a:headEnd/>
            <a:tailEnd/>
          </a:ln>
        </p:spPr>
        <p:txBody>
          <a:bodyPr wrap="none" lIns="89696" tIns="67708" rIns="89696" bIns="44849">
            <a:prstTxWarp prst="textNoShape">
              <a:avLst/>
            </a:prstTxWarp>
          </a:bodyPr>
          <a:lstStyle/>
          <a:p>
            <a:pPr>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pPr>
            <a:r>
              <a:rPr lang="en-US" sz="1000" dirty="0">
                <a:solidFill>
                  <a:srgbClr val="000000"/>
                </a:solidFill>
                <a:latin typeface="Helvetica Neue"/>
                <a:ea typeface="msmincho" charset="0"/>
                <a:cs typeface="Helvetica Neue"/>
              </a:rPr>
              <a:t>Courtesy of </a:t>
            </a:r>
            <a:r>
              <a:rPr lang="en-US" sz="1000" dirty="0" err="1">
                <a:solidFill>
                  <a:srgbClr val="000000"/>
                </a:solidFill>
                <a:latin typeface="Helvetica Neue"/>
                <a:ea typeface="msmincho" charset="0"/>
                <a:cs typeface="Helvetica Neue"/>
              </a:rPr>
              <a:t>Sandro</a:t>
            </a:r>
            <a:r>
              <a:rPr lang="en-US" sz="1000" dirty="0">
                <a:solidFill>
                  <a:srgbClr val="000000"/>
                </a:solidFill>
                <a:latin typeface="Helvetica Neue"/>
                <a:ea typeface="msmincho" charset="0"/>
                <a:cs typeface="Helvetica Neue"/>
              </a:rPr>
              <a:t> Hawke, W3C</a:t>
            </a:r>
          </a:p>
        </p:txBody>
      </p:sp>
    </p:spTree>
    <p:extLst>
      <p:ext uri="{BB962C8B-B14F-4D97-AF65-F5344CB8AC3E}">
        <p14:creationId xmlns:p14="http://schemas.microsoft.com/office/powerpoint/2010/main" val="2537977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atin typeface="Arial" charset="0"/>
                <a:cs typeface="Arial" charset="0"/>
              </a:rPr>
              <a:t>Rule Interchange Format Goals</a:t>
            </a:r>
          </a:p>
        </p:txBody>
      </p:sp>
      <p:sp>
        <p:nvSpPr>
          <p:cNvPr id="47107" name="Content Placeholder 2"/>
          <p:cNvSpPr>
            <a:spLocks noGrp="1"/>
          </p:cNvSpPr>
          <p:nvPr>
            <p:ph idx="1"/>
          </p:nvPr>
        </p:nvSpPr>
        <p:spPr/>
        <p:txBody>
          <a:bodyPr/>
          <a:lstStyle/>
          <a:p>
            <a:r>
              <a:rPr lang="en-US" sz="2000" dirty="0" smtClean="0">
                <a:latin typeface="Arial" charset="0"/>
                <a:cs typeface="Arial" charset="0"/>
              </a:rPr>
              <a:t>Exchange of Rules </a:t>
            </a:r>
          </a:p>
          <a:p>
            <a:pPr lvl="1"/>
            <a:r>
              <a:rPr lang="en-US" sz="1800" dirty="0" smtClean="0">
                <a:latin typeface="Arial" charset="0"/>
                <a:cs typeface="Arial" charset="0"/>
              </a:rPr>
              <a:t>The primary goal of RIF is to facilitate the exchange of rules</a:t>
            </a:r>
          </a:p>
          <a:p>
            <a:pPr lvl="1"/>
            <a:endParaRPr lang="en-US" sz="1600" dirty="0" smtClean="0">
              <a:latin typeface="Arial" charset="0"/>
              <a:cs typeface="Arial" charset="0"/>
            </a:endParaRPr>
          </a:p>
          <a:p>
            <a:r>
              <a:rPr lang="en-US" sz="2000" dirty="0" smtClean="0">
                <a:latin typeface="Arial" charset="0"/>
                <a:cs typeface="Arial" charset="0"/>
              </a:rPr>
              <a:t>Consistency with W3C specifications </a:t>
            </a:r>
          </a:p>
          <a:p>
            <a:pPr lvl="1"/>
            <a:r>
              <a:rPr lang="en-US" sz="1800" dirty="0" smtClean="0">
                <a:latin typeface="Arial" charset="0"/>
                <a:cs typeface="Arial" charset="0"/>
              </a:rPr>
              <a:t>A W3C specification that builds on and develops the existing range of specifications that have been developed by the W3C</a:t>
            </a:r>
          </a:p>
          <a:p>
            <a:pPr lvl="1"/>
            <a:r>
              <a:rPr lang="en-US" sz="1800" dirty="0" smtClean="0">
                <a:latin typeface="Arial" charset="0"/>
                <a:cs typeface="Arial" charset="0"/>
              </a:rPr>
              <a:t>Existing W3C technologies should fit well with RIF</a:t>
            </a:r>
          </a:p>
          <a:p>
            <a:pPr lvl="1"/>
            <a:endParaRPr lang="en-US" sz="1600" dirty="0" smtClean="0">
              <a:latin typeface="Arial" charset="0"/>
              <a:cs typeface="Arial" charset="0"/>
            </a:endParaRPr>
          </a:p>
          <a:p>
            <a:r>
              <a:rPr lang="en-US" sz="2000" dirty="0" smtClean="0">
                <a:latin typeface="Arial" charset="0"/>
                <a:cs typeface="Arial" charset="0"/>
              </a:rPr>
              <a:t>Wide scale Adoption</a:t>
            </a:r>
          </a:p>
          <a:p>
            <a:pPr lvl="1"/>
            <a:r>
              <a:rPr lang="en-US" sz="1800" dirty="0" smtClean="0">
                <a:latin typeface="Arial" charset="0"/>
                <a:cs typeface="Arial" charset="0"/>
              </a:rPr>
              <a:t>Rules interchange becomes more effective the wider is their adoption ("network effect“)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latin typeface="Arial" charset="0"/>
                <a:cs typeface="Arial" charset="0"/>
              </a:rPr>
              <a:t>RIF Requirements 1</a:t>
            </a:r>
          </a:p>
        </p:txBody>
      </p:sp>
      <p:sp>
        <p:nvSpPr>
          <p:cNvPr id="49155" name="Content Placeholder 2"/>
          <p:cNvSpPr>
            <a:spLocks noGrp="1"/>
          </p:cNvSpPr>
          <p:nvPr>
            <p:ph idx="1"/>
          </p:nvPr>
        </p:nvSpPr>
        <p:spPr/>
        <p:txBody>
          <a:bodyPr/>
          <a:lstStyle/>
          <a:p>
            <a:r>
              <a:rPr lang="en-US" sz="2000" dirty="0" smtClean="0">
                <a:latin typeface="Arial" charset="0"/>
                <a:cs typeface="Arial" charset="0"/>
              </a:rPr>
              <a:t>Compliance model </a:t>
            </a:r>
          </a:p>
          <a:p>
            <a:pPr lvl="1"/>
            <a:r>
              <a:rPr lang="en-US" sz="1800" dirty="0" smtClean="0">
                <a:latin typeface="Arial" charset="0"/>
                <a:cs typeface="Arial" charset="0"/>
              </a:rPr>
              <a:t>Clear conformance criteria, defining what is a conformant to RIF </a:t>
            </a:r>
          </a:p>
          <a:p>
            <a:pPr lvl="1"/>
            <a:endParaRPr lang="en-US" sz="1600" dirty="0" smtClean="0">
              <a:latin typeface="Arial" charset="0"/>
              <a:cs typeface="Arial" charset="0"/>
            </a:endParaRPr>
          </a:p>
          <a:p>
            <a:r>
              <a:rPr lang="en-US" sz="2000" dirty="0" smtClean="0">
                <a:latin typeface="Arial" charset="0"/>
                <a:cs typeface="Arial" charset="0"/>
              </a:rPr>
              <a:t>Different semantics </a:t>
            </a:r>
          </a:p>
          <a:p>
            <a:pPr lvl="1"/>
            <a:r>
              <a:rPr lang="en-US" sz="1800" dirty="0" smtClean="0">
                <a:latin typeface="Arial" charset="0"/>
                <a:cs typeface="Arial" charset="0"/>
              </a:rPr>
              <a:t>RIF must cover rule languages having different semantics</a:t>
            </a:r>
          </a:p>
          <a:p>
            <a:pPr lvl="1"/>
            <a:endParaRPr lang="en-US" sz="1600" dirty="0" smtClean="0">
              <a:latin typeface="Arial" charset="0"/>
              <a:cs typeface="Arial" charset="0"/>
            </a:endParaRPr>
          </a:p>
          <a:p>
            <a:r>
              <a:rPr lang="en-US" sz="2000" dirty="0" smtClean="0">
                <a:latin typeface="Arial" charset="0"/>
                <a:cs typeface="Arial" charset="0"/>
              </a:rPr>
              <a:t>Limited number of dialects </a:t>
            </a:r>
          </a:p>
          <a:p>
            <a:pPr lvl="1"/>
            <a:r>
              <a:rPr lang="en-US" sz="1800" dirty="0" smtClean="0">
                <a:latin typeface="Arial" charset="0"/>
                <a:cs typeface="Arial" charset="0"/>
              </a:rPr>
              <a:t>RIF must have a standard core and a limited number of standard dialects based upon that core</a:t>
            </a:r>
          </a:p>
          <a:p>
            <a:pPr lvl="1"/>
            <a:endParaRPr lang="en-US" sz="1600" dirty="0" smtClean="0">
              <a:latin typeface="Arial" charset="0"/>
              <a:cs typeface="Arial" charset="0"/>
            </a:endParaRPr>
          </a:p>
          <a:p>
            <a:r>
              <a:rPr lang="en-US" sz="2000" dirty="0" smtClean="0">
                <a:latin typeface="Arial" charset="0"/>
                <a:cs typeface="Arial" charset="0"/>
              </a:rPr>
              <a:t>OWL data </a:t>
            </a:r>
          </a:p>
          <a:p>
            <a:pPr lvl="1"/>
            <a:r>
              <a:rPr lang="en-US" sz="1800" dirty="0" smtClean="0">
                <a:latin typeface="Arial" charset="0"/>
                <a:cs typeface="Arial" charset="0"/>
              </a:rPr>
              <a:t>RIF must cover OWL knowledge bases as data where compatible with RIF semantics</a:t>
            </a:r>
          </a:p>
        </p:txBody>
      </p:sp>
      <p:sp>
        <p:nvSpPr>
          <p:cNvPr id="49156" name="Rectangle 4"/>
          <p:cNvSpPr>
            <a:spLocks noChangeArrowheads="1"/>
          </p:cNvSpPr>
          <p:nvPr/>
        </p:nvSpPr>
        <p:spPr bwMode="auto">
          <a:xfrm>
            <a:off x="2786063" y="6143625"/>
            <a:ext cx="355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[http://www.w3.org/TR/rif-ucr/]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latin typeface="Arial" charset="0"/>
                <a:cs typeface="Arial" charset="0"/>
              </a:rPr>
              <a:t>RIF Requirements 2</a:t>
            </a:r>
          </a:p>
        </p:txBody>
      </p:sp>
      <p:sp>
        <p:nvSpPr>
          <p:cNvPr id="51203" name="Content Placeholder 2"/>
          <p:cNvSpPr>
            <a:spLocks noGrp="1"/>
          </p:cNvSpPr>
          <p:nvPr>
            <p:ph idx="1"/>
          </p:nvPr>
        </p:nvSpPr>
        <p:spPr>
          <a:xfrm>
            <a:off x="449263" y="1268760"/>
            <a:ext cx="8229600" cy="4525963"/>
          </a:xfrm>
        </p:spPr>
        <p:txBody>
          <a:bodyPr/>
          <a:lstStyle/>
          <a:p>
            <a:r>
              <a:rPr lang="en-US" sz="2000" dirty="0" smtClean="0">
                <a:latin typeface="Arial" charset="0"/>
                <a:cs typeface="Arial" charset="0"/>
              </a:rPr>
              <a:t>RDF data </a:t>
            </a:r>
          </a:p>
          <a:p>
            <a:pPr lvl="1"/>
            <a:r>
              <a:rPr lang="en-US" sz="1800" dirty="0" smtClean="0">
                <a:latin typeface="Arial" charset="0"/>
                <a:cs typeface="Arial" charset="0"/>
              </a:rPr>
              <a:t>RIF must cover RDF triples as data whenever compatible with RIF semantics</a:t>
            </a:r>
          </a:p>
          <a:p>
            <a:pPr lvl="1"/>
            <a:endParaRPr lang="en-US" sz="1000" dirty="0" smtClean="0">
              <a:latin typeface="Arial" charset="0"/>
              <a:cs typeface="Arial" charset="0"/>
            </a:endParaRPr>
          </a:p>
          <a:p>
            <a:r>
              <a:rPr lang="en-US" sz="2000" dirty="0" smtClean="0">
                <a:latin typeface="Arial" charset="0"/>
                <a:cs typeface="Arial" charset="0"/>
              </a:rPr>
              <a:t>Dialect identification </a:t>
            </a:r>
          </a:p>
          <a:p>
            <a:pPr lvl="1"/>
            <a:r>
              <a:rPr lang="en-US" sz="1800" dirty="0" smtClean="0">
                <a:latin typeface="Arial" charset="0"/>
                <a:cs typeface="Arial" charset="0"/>
              </a:rPr>
              <a:t>The semantics of a RIF document must be uniquely determined by the content of the document, without out-of-band data</a:t>
            </a:r>
          </a:p>
          <a:p>
            <a:pPr lvl="1"/>
            <a:endParaRPr lang="en-US" sz="1000" dirty="0" smtClean="0">
              <a:latin typeface="Arial" charset="0"/>
              <a:cs typeface="Arial" charset="0"/>
            </a:endParaRPr>
          </a:p>
          <a:p>
            <a:r>
              <a:rPr lang="en-US" sz="2000" dirty="0" smtClean="0">
                <a:latin typeface="Arial" charset="0"/>
                <a:cs typeface="Arial" charset="0"/>
              </a:rPr>
              <a:t>XML syntax </a:t>
            </a:r>
          </a:p>
          <a:p>
            <a:pPr lvl="1"/>
            <a:r>
              <a:rPr lang="en-US" sz="1800" dirty="0" smtClean="0">
                <a:latin typeface="Arial" charset="0"/>
                <a:cs typeface="Arial" charset="0"/>
              </a:rPr>
              <a:t>RIF must have an XML syntax as its primary normative syntax</a:t>
            </a:r>
          </a:p>
          <a:p>
            <a:pPr lvl="1"/>
            <a:endParaRPr lang="en-US" sz="1000" dirty="0" smtClean="0">
              <a:latin typeface="Arial" charset="0"/>
              <a:cs typeface="Arial" charset="0"/>
            </a:endParaRPr>
          </a:p>
          <a:p>
            <a:r>
              <a:rPr lang="en-US" sz="2000" dirty="0" smtClean="0">
                <a:latin typeface="Arial" charset="0"/>
                <a:cs typeface="Arial" charset="0"/>
              </a:rPr>
              <a:t>Merge rule sets </a:t>
            </a:r>
          </a:p>
          <a:p>
            <a:pPr lvl="1"/>
            <a:r>
              <a:rPr lang="en-US" sz="1800" dirty="0" smtClean="0">
                <a:latin typeface="Arial" charset="0"/>
                <a:cs typeface="Arial" charset="0"/>
              </a:rPr>
              <a:t>RIF must support the ability to merge rule sets</a:t>
            </a:r>
          </a:p>
          <a:p>
            <a:pPr lvl="1"/>
            <a:endParaRPr lang="en-US" sz="1000" dirty="0" smtClean="0">
              <a:latin typeface="Arial" charset="0"/>
              <a:cs typeface="Arial" charset="0"/>
            </a:endParaRPr>
          </a:p>
          <a:p>
            <a:r>
              <a:rPr lang="en-US" sz="2000" dirty="0" smtClean="0">
                <a:latin typeface="Arial" charset="0"/>
                <a:cs typeface="Arial" charset="0"/>
              </a:rPr>
              <a:t>Identify rule sets </a:t>
            </a:r>
          </a:p>
          <a:p>
            <a:pPr lvl="1"/>
            <a:r>
              <a:rPr lang="en-US" sz="1800" dirty="0" smtClean="0">
                <a:latin typeface="Arial" charset="0"/>
                <a:cs typeface="Arial" charset="0"/>
              </a:rPr>
              <a:t>RIF must support the identification of rule sets</a:t>
            </a:r>
          </a:p>
        </p:txBody>
      </p:sp>
      <p:sp>
        <p:nvSpPr>
          <p:cNvPr id="51204" name="Rectangle 4"/>
          <p:cNvSpPr>
            <a:spLocks noChangeArrowheads="1"/>
          </p:cNvSpPr>
          <p:nvPr/>
        </p:nvSpPr>
        <p:spPr bwMode="auto">
          <a:xfrm>
            <a:off x="2786063" y="6143625"/>
            <a:ext cx="355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[http://www.w3.org/TR/rif-ucr/]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rot="5400000">
            <a:off x="6350793" y="3694907"/>
            <a:ext cx="4843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600">
                <a:latin typeface="Arial Narrow" charset="0"/>
              </a:rPr>
              <a:t>Adapted from http://en.wikipedia.org/wiki/Semantic_Web_Stack</a:t>
            </a:r>
          </a:p>
        </p:txBody>
      </p:sp>
      <p:pic>
        <p:nvPicPr>
          <p:cNvPr id="15363" name="Picture 8" descr="SemWeb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343025"/>
            <a:ext cx="50355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p:cNvSpPr>
            <a:spLocks noGrp="1"/>
          </p:cNvSpPr>
          <p:nvPr>
            <p:ph type="title"/>
          </p:nvPr>
        </p:nvSpPr>
        <p:spPr/>
        <p:txBody>
          <a:bodyPr/>
          <a:lstStyle/>
          <a:p>
            <a:pPr eaLnBrk="1" hangingPunct="1"/>
            <a:r>
              <a:rPr lang="en-US" smtClean="0">
                <a:latin typeface="Arial" charset="0"/>
                <a:cs typeface="Arial" charset="0"/>
              </a:rPr>
              <a:t>Semantic Web Stack</a:t>
            </a:r>
          </a:p>
        </p:txBody>
      </p:sp>
      <p:sp>
        <p:nvSpPr>
          <p:cNvPr id="6" name="Rectangle 5"/>
          <p:cNvSpPr>
            <a:spLocks noChangeArrowheads="1"/>
          </p:cNvSpPr>
          <p:nvPr/>
        </p:nvSpPr>
        <p:spPr bwMode="auto">
          <a:xfrm>
            <a:off x="5072063" y="3643313"/>
            <a:ext cx="1428750" cy="428625"/>
          </a:xfrm>
          <a:prstGeom prst="rect">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Basic Principle: a Modular Architecture</a:t>
            </a:r>
          </a:p>
        </p:txBody>
      </p:sp>
      <p:sp>
        <p:nvSpPr>
          <p:cNvPr id="53251" name="Rectangle 3"/>
          <p:cNvSpPr>
            <a:spLocks noGrp="1" noChangeArrowheads="1"/>
          </p:cNvSpPr>
          <p:nvPr>
            <p:ph type="body" idx="1"/>
          </p:nvPr>
        </p:nvSpPr>
        <p:spPr/>
        <p:txBody>
          <a:bodyPr/>
          <a:lstStyle/>
          <a:p>
            <a:r>
              <a:rPr lang="en-US" sz="2400" smtClean="0">
                <a:latin typeface="Arial" charset="0"/>
                <a:cs typeface="Arial" charset="0"/>
              </a:rPr>
              <a:t>RIF wants to cover: rules in logic dialects and rules used by production rule systems (e.g. active databases)</a:t>
            </a:r>
          </a:p>
          <a:p>
            <a:endParaRPr lang="en-US" sz="2400" smtClean="0">
              <a:latin typeface="Arial" charset="0"/>
              <a:cs typeface="Arial" charset="0"/>
            </a:endParaRPr>
          </a:p>
          <a:p>
            <a:r>
              <a:rPr lang="en-US" sz="2400" smtClean="0">
                <a:latin typeface="Arial" charset="0"/>
                <a:cs typeface="Arial" charset="0"/>
              </a:rPr>
              <a:t>Logic rules only add knowledge</a:t>
            </a:r>
          </a:p>
          <a:p>
            <a:endParaRPr lang="en-US" sz="2400" smtClean="0">
              <a:latin typeface="Arial" charset="0"/>
              <a:cs typeface="Arial" charset="0"/>
            </a:endParaRPr>
          </a:p>
          <a:p>
            <a:r>
              <a:rPr lang="en-US" sz="2400" smtClean="0">
                <a:latin typeface="Arial" charset="0"/>
                <a:cs typeface="Arial" charset="0"/>
              </a:rPr>
              <a:t>Production rules change the facts!</a:t>
            </a:r>
          </a:p>
          <a:p>
            <a:endParaRPr lang="en-US" sz="2400" smtClean="0">
              <a:latin typeface="Arial" charset="0"/>
              <a:cs typeface="Arial" charset="0"/>
            </a:endParaRPr>
          </a:p>
          <a:p>
            <a:r>
              <a:rPr lang="en-US" sz="2400" smtClean="0">
                <a:latin typeface="Arial" charset="0"/>
                <a:cs typeface="Arial" charset="0"/>
              </a:rPr>
              <a:t>Logic rules + Production Rules?</a:t>
            </a:r>
          </a:p>
          <a:p>
            <a:pPr lvl="1"/>
            <a:r>
              <a:rPr lang="en-US" sz="2000" smtClean="0">
                <a:latin typeface="Arial" charset="0"/>
                <a:cs typeface="Arial" charset="0"/>
              </a:rPr>
              <a:t>Define a logic-based core and a separate production-rule core</a:t>
            </a:r>
            <a:endParaRPr lang="en-US" sz="2400" smtClean="0">
              <a:latin typeface="Arial" charset="0"/>
              <a:cs typeface="Arial" charset="0"/>
            </a:endParaRPr>
          </a:p>
          <a:p>
            <a:pPr lvl="1"/>
            <a:r>
              <a:rPr lang="en-US" sz="2000" smtClean="0">
                <a:latin typeface="Arial" charset="0"/>
                <a:cs typeface="Arial" charset="0"/>
              </a:rPr>
              <a:t>If there is an intersection, define the common core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latin typeface="Arial" charset="0"/>
                <a:cs typeface="Arial" charset="0"/>
              </a:rPr>
              <a:t>RIF Architecture</a:t>
            </a:r>
          </a:p>
        </p:txBody>
      </p:sp>
      <p:sp>
        <p:nvSpPr>
          <p:cNvPr id="4" name="Oval 3"/>
          <p:cNvSpPr/>
          <p:nvPr/>
        </p:nvSpPr>
        <p:spPr>
          <a:xfrm>
            <a:off x="3714750" y="4857750"/>
            <a:ext cx="1714500"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RIF-Core</a:t>
            </a:r>
          </a:p>
        </p:txBody>
      </p:sp>
      <p:sp>
        <p:nvSpPr>
          <p:cNvPr id="5" name="Oval 4"/>
          <p:cNvSpPr/>
          <p:nvPr/>
        </p:nvSpPr>
        <p:spPr>
          <a:xfrm>
            <a:off x="1000125" y="4857750"/>
            <a:ext cx="1714500"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RIF-DTB</a:t>
            </a:r>
          </a:p>
        </p:txBody>
      </p:sp>
      <p:cxnSp>
        <p:nvCxnSpPr>
          <p:cNvPr id="7" name="Straight Arrow Connector 6"/>
          <p:cNvCxnSpPr>
            <a:stCxn id="4" idx="2"/>
            <a:endCxn id="5" idx="6"/>
          </p:cNvCxnSpPr>
          <p:nvPr/>
        </p:nvCxnSpPr>
        <p:spPr>
          <a:xfrm rot="10800000">
            <a:off x="2714625" y="5322888"/>
            <a:ext cx="1000125" cy="1587"/>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357313" y="3214688"/>
            <a:ext cx="1714500" cy="928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RIF-PRD</a:t>
            </a:r>
          </a:p>
        </p:txBody>
      </p:sp>
      <p:cxnSp>
        <p:nvCxnSpPr>
          <p:cNvPr id="9" name="Straight Arrow Connector 8"/>
          <p:cNvCxnSpPr>
            <a:stCxn id="8" idx="5"/>
            <a:endCxn id="4" idx="1"/>
          </p:cNvCxnSpPr>
          <p:nvPr/>
        </p:nvCxnSpPr>
        <p:spPr>
          <a:xfrm rot="16200000" flipH="1">
            <a:off x="2899569" y="3928269"/>
            <a:ext cx="987425" cy="1144587"/>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280" name="TextBox 11"/>
          <p:cNvSpPr txBox="1">
            <a:spLocks noChangeArrowheads="1"/>
          </p:cNvSpPr>
          <p:nvPr/>
        </p:nvSpPr>
        <p:spPr bwMode="auto">
          <a:xfrm>
            <a:off x="2928938" y="5286375"/>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uses</a:t>
            </a:r>
          </a:p>
        </p:txBody>
      </p:sp>
      <p:sp>
        <p:nvSpPr>
          <p:cNvPr id="54281" name="TextBox 12"/>
          <p:cNvSpPr txBox="1">
            <a:spLocks noChangeArrowheads="1"/>
          </p:cNvSpPr>
          <p:nvPr/>
        </p:nvSpPr>
        <p:spPr bwMode="auto">
          <a:xfrm>
            <a:off x="2214563" y="4214813"/>
            <a:ext cx="99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extends</a:t>
            </a:r>
          </a:p>
        </p:txBody>
      </p:sp>
      <p:sp>
        <p:nvSpPr>
          <p:cNvPr id="20" name="Oval 19"/>
          <p:cNvSpPr/>
          <p:nvPr/>
        </p:nvSpPr>
        <p:spPr>
          <a:xfrm>
            <a:off x="6000750" y="3357563"/>
            <a:ext cx="1714500" cy="928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RIF-BLD</a:t>
            </a:r>
          </a:p>
        </p:txBody>
      </p:sp>
      <p:cxnSp>
        <p:nvCxnSpPr>
          <p:cNvPr id="21" name="Straight Arrow Connector 20"/>
          <p:cNvCxnSpPr>
            <a:stCxn id="20" idx="3"/>
            <a:endCxn id="4" idx="7"/>
          </p:cNvCxnSpPr>
          <p:nvPr/>
        </p:nvCxnSpPr>
        <p:spPr>
          <a:xfrm rot="5400000">
            <a:off x="5292725" y="4035425"/>
            <a:ext cx="844550" cy="107315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284" name="TextBox 23"/>
          <p:cNvSpPr txBox="1">
            <a:spLocks noChangeArrowheads="1"/>
          </p:cNvSpPr>
          <p:nvPr/>
        </p:nvSpPr>
        <p:spPr bwMode="auto">
          <a:xfrm>
            <a:off x="4857750" y="4214813"/>
            <a:ext cx="99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extends</a:t>
            </a:r>
          </a:p>
        </p:txBody>
      </p:sp>
      <p:sp>
        <p:nvSpPr>
          <p:cNvPr id="26" name="Oval 25"/>
          <p:cNvSpPr/>
          <p:nvPr/>
        </p:nvSpPr>
        <p:spPr>
          <a:xfrm>
            <a:off x="6429375" y="4857750"/>
            <a:ext cx="1714500"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RIF-RDF/OWL</a:t>
            </a:r>
          </a:p>
        </p:txBody>
      </p:sp>
      <p:cxnSp>
        <p:nvCxnSpPr>
          <p:cNvPr id="27" name="Straight Arrow Connector 26"/>
          <p:cNvCxnSpPr>
            <a:stCxn id="4" idx="6"/>
            <a:endCxn id="26" idx="2"/>
          </p:cNvCxnSpPr>
          <p:nvPr/>
        </p:nvCxnSpPr>
        <p:spPr>
          <a:xfrm>
            <a:off x="5429250" y="5322888"/>
            <a:ext cx="1000125" cy="1587"/>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4287" name="TextBox 29"/>
          <p:cNvSpPr txBox="1">
            <a:spLocks noChangeArrowheads="1"/>
          </p:cNvSpPr>
          <p:nvPr/>
        </p:nvSpPr>
        <p:spPr bwMode="auto">
          <a:xfrm>
            <a:off x="5429250" y="5857875"/>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uses</a:t>
            </a:r>
          </a:p>
        </p:txBody>
      </p:sp>
      <p:sp>
        <p:nvSpPr>
          <p:cNvPr id="31" name="Oval 30"/>
          <p:cNvSpPr/>
          <p:nvPr/>
        </p:nvSpPr>
        <p:spPr>
          <a:xfrm>
            <a:off x="6429375" y="5572125"/>
            <a:ext cx="1714500"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RIF-XML data</a:t>
            </a:r>
          </a:p>
        </p:txBody>
      </p:sp>
      <p:cxnSp>
        <p:nvCxnSpPr>
          <p:cNvPr id="32" name="Straight Arrow Connector 31"/>
          <p:cNvCxnSpPr>
            <a:stCxn id="4" idx="5"/>
            <a:endCxn id="31" idx="2"/>
          </p:cNvCxnSpPr>
          <p:nvPr/>
        </p:nvCxnSpPr>
        <p:spPr>
          <a:xfrm rot="16200000" flipH="1">
            <a:off x="5610225" y="5218113"/>
            <a:ext cx="387350" cy="125095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4290" name="TextBox 34"/>
          <p:cNvSpPr txBox="1">
            <a:spLocks noChangeArrowheads="1"/>
          </p:cNvSpPr>
          <p:nvPr/>
        </p:nvSpPr>
        <p:spPr bwMode="auto">
          <a:xfrm>
            <a:off x="5500688" y="5286375"/>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uses</a:t>
            </a:r>
          </a:p>
        </p:txBody>
      </p:sp>
      <p:sp>
        <p:nvSpPr>
          <p:cNvPr id="36" name="Oval 35"/>
          <p:cNvSpPr/>
          <p:nvPr/>
        </p:nvSpPr>
        <p:spPr>
          <a:xfrm>
            <a:off x="3714750" y="1785938"/>
            <a:ext cx="1714500" cy="928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RIF-FLD</a:t>
            </a:r>
          </a:p>
        </p:txBody>
      </p:sp>
      <p:cxnSp>
        <p:nvCxnSpPr>
          <p:cNvPr id="37" name="Straight Arrow Connector 36"/>
          <p:cNvCxnSpPr>
            <a:stCxn id="36" idx="5"/>
            <a:endCxn id="20" idx="0"/>
          </p:cNvCxnSpPr>
          <p:nvPr/>
        </p:nvCxnSpPr>
        <p:spPr>
          <a:xfrm rot="16200000" flipH="1">
            <a:off x="5628481" y="2128044"/>
            <a:ext cx="779463" cy="1679575"/>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293" name="TextBox 68"/>
          <p:cNvSpPr txBox="1">
            <a:spLocks noChangeArrowheads="1"/>
          </p:cNvSpPr>
          <p:nvPr/>
        </p:nvSpPr>
        <p:spPr bwMode="auto">
          <a:xfrm>
            <a:off x="5715000" y="2500313"/>
            <a:ext cx="99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t>extends</a:t>
            </a:r>
          </a:p>
        </p:txBody>
      </p:sp>
      <p:sp>
        <p:nvSpPr>
          <p:cNvPr id="70" name="TextBox 69"/>
          <p:cNvSpPr txBox="1"/>
          <p:nvPr/>
        </p:nvSpPr>
        <p:spPr>
          <a:xfrm>
            <a:off x="285750" y="4929188"/>
            <a:ext cx="857250" cy="276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Data types</a:t>
            </a:r>
          </a:p>
        </p:txBody>
      </p:sp>
      <p:sp>
        <p:nvSpPr>
          <p:cNvPr id="71" name="TextBox 70"/>
          <p:cNvSpPr txBox="1"/>
          <p:nvPr/>
        </p:nvSpPr>
        <p:spPr>
          <a:xfrm>
            <a:off x="285750" y="3286125"/>
            <a:ext cx="1214438"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Syntax and semantics for production rules</a:t>
            </a:r>
          </a:p>
        </p:txBody>
      </p:sp>
      <p:sp>
        <p:nvSpPr>
          <p:cNvPr id="72" name="TextBox 71"/>
          <p:cNvSpPr txBox="1"/>
          <p:nvPr/>
        </p:nvSpPr>
        <p:spPr>
          <a:xfrm>
            <a:off x="7358063" y="3143250"/>
            <a:ext cx="1214437"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Basic syntax and semantics for logic rules</a:t>
            </a:r>
          </a:p>
        </p:txBody>
      </p:sp>
      <p:sp>
        <p:nvSpPr>
          <p:cNvPr id="73" name="TextBox 72"/>
          <p:cNvSpPr txBox="1"/>
          <p:nvPr/>
        </p:nvSpPr>
        <p:spPr>
          <a:xfrm>
            <a:off x="5072063" y="1428750"/>
            <a:ext cx="1357312"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Extended syntax and semantics for logic rules</a:t>
            </a:r>
          </a:p>
        </p:txBody>
      </p:sp>
      <p:sp>
        <p:nvSpPr>
          <p:cNvPr id="74" name="TextBox 73"/>
          <p:cNvSpPr txBox="1"/>
          <p:nvPr/>
        </p:nvSpPr>
        <p:spPr>
          <a:xfrm>
            <a:off x="7786688" y="5500688"/>
            <a:ext cx="1357312"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Compatibility and Import of data</a:t>
            </a:r>
          </a:p>
        </p:txBody>
      </p:sp>
      <p:sp>
        <p:nvSpPr>
          <p:cNvPr id="75" name="TextBox 74"/>
          <p:cNvSpPr txBox="1"/>
          <p:nvPr/>
        </p:nvSpPr>
        <p:spPr>
          <a:xfrm>
            <a:off x="3786188" y="5786438"/>
            <a:ext cx="1571625"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200" dirty="0"/>
              <a:t>Minimum common Intersection (syntax)</a:t>
            </a:r>
          </a:p>
        </p:txBody>
      </p:sp>
      <p:sp>
        <p:nvSpPr>
          <p:cNvPr id="76" name="TextBox 75"/>
          <p:cNvSpPr txBox="1"/>
          <p:nvPr/>
        </p:nvSpPr>
        <p:spPr>
          <a:xfrm>
            <a:off x="285750" y="1500188"/>
            <a:ext cx="2071688" cy="923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a:solidFill>
                  <a:srgbClr val="FFFFFF"/>
                </a:solidFill>
                <a:latin typeface="Calibri" charset="0"/>
              </a:rPr>
              <a:t>“Modules” can be added to cover new needs!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r>
              <a:rPr lang="en-US" cap="none" smtClean="0">
                <a:latin typeface="Arial" charset="0"/>
                <a:cs typeface="Arial" charset="0"/>
              </a:rPr>
              <a:t>DIALECTS</a:t>
            </a:r>
          </a:p>
        </p:txBody>
      </p:sp>
      <p:sp>
        <p:nvSpPr>
          <p:cNvPr id="55299" name="Text Placeholder 5"/>
          <p:cNvSpPr>
            <a:spLocks noGrp="1"/>
          </p:cNvSpPr>
          <p:nvPr>
            <p:ph type="body" idx="1"/>
          </p:nvPr>
        </p:nvSpPr>
        <p:spPr/>
        <p:txBody>
          <a:bodyPr/>
          <a:lstStyle/>
          <a:p>
            <a:r>
              <a:rPr lang="en-US" smtClean="0">
                <a:solidFill>
                  <a:srgbClr val="000000"/>
                </a:solidFill>
                <a:latin typeface="Arial" charset="0"/>
                <a:cs typeface="Arial" charset="0"/>
              </a:rPr>
              <a:t>Introduction to RIF Dialects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smtClean="0">
                <a:latin typeface="Arial" charset="0"/>
                <a:cs typeface="Arial" charset="0"/>
              </a:rPr>
              <a:t>RIF Dialects</a:t>
            </a:r>
          </a:p>
        </p:txBody>
      </p:sp>
      <p:sp>
        <p:nvSpPr>
          <p:cNvPr id="57347" name="Content Placeholder 4"/>
          <p:cNvSpPr>
            <a:spLocks noGrp="1"/>
          </p:cNvSpPr>
          <p:nvPr>
            <p:ph idx="1"/>
          </p:nvPr>
        </p:nvSpPr>
        <p:spPr>
          <a:xfrm>
            <a:off x="395536" y="1268760"/>
            <a:ext cx="8229600" cy="5328592"/>
          </a:xfrm>
        </p:spPr>
        <p:txBody>
          <a:bodyPr/>
          <a:lstStyle/>
          <a:p>
            <a:r>
              <a:rPr lang="en-US" sz="1800" dirty="0" smtClean="0">
                <a:latin typeface="Arial" charset="0"/>
                <a:cs typeface="Arial" charset="0"/>
              </a:rPr>
              <a:t>RIF Core</a:t>
            </a:r>
          </a:p>
          <a:p>
            <a:pPr lvl="1"/>
            <a:r>
              <a:rPr lang="en-US" sz="1600" dirty="0" smtClean="0">
                <a:latin typeface="Arial" charset="0"/>
                <a:cs typeface="Arial" charset="0"/>
              </a:rPr>
              <a:t>Subset of both RIF BLD and RIF PRD</a:t>
            </a:r>
          </a:p>
          <a:p>
            <a:pPr lvl="1"/>
            <a:r>
              <a:rPr lang="en-US" sz="1600" dirty="0" smtClean="0">
                <a:latin typeface="Arial" charset="0"/>
                <a:cs typeface="Arial" charset="0"/>
              </a:rPr>
              <a:t>Rather inexpressive by itself</a:t>
            </a:r>
          </a:p>
          <a:p>
            <a:pPr lvl="1"/>
            <a:r>
              <a:rPr lang="en-US" sz="1600" dirty="0" smtClean="0">
                <a:latin typeface="Arial" charset="0"/>
                <a:cs typeface="Arial" charset="0"/>
              </a:rPr>
              <a:t>Enables limited rule exchange between logic rule dialects and production rules</a:t>
            </a:r>
          </a:p>
          <a:p>
            <a:r>
              <a:rPr lang="en-US" sz="1800" dirty="0" smtClean="0">
                <a:latin typeface="Arial" charset="0"/>
                <a:cs typeface="Arial" charset="0"/>
              </a:rPr>
              <a:t>RIF BLD</a:t>
            </a:r>
          </a:p>
          <a:p>
            <a:pPr lvl="1"/>
            <a:r>
              <a:rPr lang="en-US" sz="1600" dirty="0">
                <a:latin typeface="Arial" charset="0"/>
                <a:cs typeface="Arial" charset="0"/>
              </a:rPr>
              <a:t>L</a:t>
            </a:r>
            <a:r>
              <a:rPr lang="en-US" sz="1600" dirty="0" smtClean="0">
                <a:latin typeface="Arial" charset="0"/>
                <a:cs typeface="Arial" charset="0"/>
              </a:rPr>
              <a:t>ies within the intersection of first-order and logic-programming systems</a:t>
            </a:r>
          </a:p>
          <a:p>
            <a:pPr lvl="1"/>
            <a:r>
              <a:rPr lang="en-US" sz="1600" dirty="0" smtClean="0">
                <a:latin typeface="Arial" charset="0"/>
                <a:cs typeface="Arial" charset="0"/>
              </a:rPr>
              <a:t>Covers many existing rule systems, but insufficient for many applications</a:t>
            </a:r>
            <a:endParaRPr lang="en-US" sz="1800" dirty="0" smtClean="0">
              <a:latin typeface="Arial" charset="0"/>
              <a:cs typeface="Arial" charset="0"/>
            </a:endParaRPr>
          </a:p>
          <a:p>
            <a:r>
              <a:rPr lang="en-US" sz="1800" dirty="0" smtClean="0">
                <a:latin typeface="Arial" charset="0"/>
                <a:cs typeface="Arial" charset="0"/>
              </a:rPr>
              <a:t>RIF FLD</a:t>
            </a:r>
          </a:p>
          <a:p>
            <a:pPr lvl="1"/>
            <a:r>
              <a:rPr lang="en-US" sz="1600" dirty="0" smtClean="0">
                <a:latin typeface="Arial" charset="0"/>
                <a:cs typeface="Arial" charset="0"/>
              </a:rPr>
              <a:t>General logical extensibility framework</a:t>
            </a:r>
          </a:p>
          <a:p>
            <a:pPr lvl="1"/>
            <a:r>
              <a:rPr lang="en-US" sz="1600" dirty="0" smtClean="0">
                <a:latin typeface="Arial" charset="0"/>
                <a:cs typeface="Arial" charset="0"/>
              </a:rPr>
              <a:t>Aims to reduce efforts required to define and verify new logical dialects</a:t>
            </a:r>
            <a:endParaRPr lang="en-US" sz="1800" dirty="0" smtClean="0">
              <a:latin typeface="Arial" charset="0"/>
              <a:cs typeface="Arial" charset="0"/>
            </a:endParaRPr>
          </a:p>
          <a:p>
            <a:r>
              <a:rPr lang="en-US" sz="1800" dirty="0" smtClean="0">
                <a:latin typeface="Arial" charset="0"/>
                <a:cs typeface="Arial" charset="0"/>
              </a:rPr>
              <a:t>RIF PRD</a:t>
            </a:r>
          </a:p>
          <a:p>
            <a:pPr lvl="1"/>
            <a:r>
              <a:rPr lang="en-US" sz="1600" dirty="0" smtClean="0">
                <a:latin typeface="Arial" charset="0"/>
                <a:cs typeface="Arial" charset="0"/>
              </a:rPr>
              <a:t>Tries to capture main aspects of various production rule systems, addressing industrial interests from major players such as IBM and Oracle</a:t>
            </a:r>
            <a:endParaRPr lang="en-US" sz="1800" dirty="0" smtClean="0">
              <a:latin typeface="Arial" charset="0"/>
              <a:cs typeface="Arial" charset="0"/>
            </a:endParaRPr>
          </a:p>
          <a:p>
            <a:r>
              <a:rPr lang="en-US" sz="1800" dirty="0" smtClean="0">
                <a:latin typeface="Arial" charset="0"/>
                <a:cs typeface="Arial" charset="0"/>
              </a:rPr>
              <a:t>Other common specifications</a:t>
            </a:r>
          </a:p>
          <a:p>
            <a:pPr lvl="1"/>
            <a:r>
              <a:rPr lang="en-US" sz="1600" dirty="0" smtClean="0">
                <a:latin typeface="Arial" charset="0"/>
                <a:cs typeface="Arial" charset="0"/>
              </a:rPr>
              <a:t>RIF DTB – Defines data types and </a:t>
            </a:r>
            <a:r>
              <a:rPr lang="en-US" sz="1600" dirty="0" err="1" smtClean="0">
                <a:latin typeface="Arial" charset="0"/>
                <a:cs typeface="Arial" charset="0"/>
              </a:rPr>
              <a:t>builtins</a:t>
            </a:r>
            <a:r>
              <a:rPr lang="en-US" sz="1600" dirty="0" smtClean="0">
                <a:latin typeface="Arial" charset="0"/>
                <a:cs typeface="Arial" charset="0"/>
              </a:rPr>
              <a:t> supported by RIF</a:t>
            </a:r>
          </a:p>
          <a:p>
            <a:pPr lvl="1"/>
            <a:r>
              <a:rPr lang="en-US" sz="1600" dirty="0" smtClean="0">
                <a:latin typeface="Arial" charset="0"/>
                <a:cs typeface="Arial" charset="0"/>
              </a:rPr>
              <a:t>RIF OWL/RDF compatibility – Defines how OWL </a:t>
            </a:r>
            <a:r>
              <a:rPr lang="en-US" sz="1600" dirty="0">
                <a:latin typeface="Arial" charset="0"/>
                <a:cs typeface="Arial" charset="0"/>
              </a:rPr>
              <a:t>&amp;</a:t>
            </a:r>
            <a:r>
              <a:rPr lang="en-US" sz="1600" dirty="0" smtClean="0">
                <a:latin typeface="Arial" charset="0"/>
                <a:cs typeface="Arial" charset="0"/>
              </a:rPr>
              <a:t> RDF can be used within RIF</a:t>
            </a:r>
          </a:p>
          <a:p>
            <a:pPr lvl="1"/>
            <a:r>
              <a:rPr lang="en-US" sz="1600" dirty="0" smtClean="0">
                <a:latin typeface="Arial" charset="0"/>
                <a:cs typeface="Arial" charset="0"/>
              </a:rPr>
              <a:t>RIF XML data - Defines how XML can be used within RIF</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latin typeface="Arial" charset="0"/>
                <a:cs typeface="Arial" charset="0"/>
              </a:rPr>
              <a:t>RIF Core</a:t>
            </a:r>
          </a:p>
        </p:txBody>
      </p:sp>
      <p:sp>
        <p:nvSpPr>
          <p:cNvPr id="58371" name="Content Placeholder 2"/>
          <p:cNvSpPr>
            <a:spLocks noGrp="1"/>
          </p:cNvSpPr>
          <p:nvPr>
            <p:ph idx="1"/>
          </p:nvPr>
        </p:nvSpPr>
        <p:spPr/>
        <p:txBody>
          <a:bodyPr/>
          <a:lstStyle/>
          <a:p>
            <a:r>
              <a:rPr lang="en-US" sz="2000" dirty="0" smtClean="0">
                <a:latin typeface="Arial" charset="0"/>
                <a:cs typeface="Arial" charset="0"/>
              </a:rPr>
              <a:t>The Core dialect of the Rule Interchange Format</a:t>
            </a:r>
          </a:p>
          <a:p>
            <a:endParaRPr lang="en-US" sz="2000" dirty="0" smtClean="0">
              <a:latin typeface="Arial" charset="0"/>
              <a:cs typeface="Arial" charset="0"/>
            </a:endParaRPr>
          </a:p>
          <a:p>
            <a:r>
              <a:rPr lang="en-US" sz="2000" dirty="0" smtClean="0">
                <a:latin typeface="Arial" charset="0"/>
                <a:cs typeface="Arial" charset="0"/>
              </a:rPr>
              <a:t>A subset of RIF-BLD and of RIF-PRD</a:t>
            </a:r>
          </a:p>
          <a:p>
            <a:pPr lvl="1"/>
            <a:r>
              <a:rPr lang="en-US" sz="1600" dirty="0" smtClean="0">
                <a:latin typeface="Arial" charset="0"/>
                <a:cs typeface="Arial" charset="0"/>
              </a:rPr>
              <a:t>a well-formed RIF-Core formula (including document and condition formulas) is also a well-formed RIF-BLD formula</a:t>
            </a:r>
          </a:p>
          <a:p>
            <a:pPr lvl="1"/>
            <a:r>
              <a:rPr lang="en-US" sz="1600" dirty="0" smtClean="0">
                <a:latin typeface="Arial" charset="0"/>
                <a:cs typeface="Arial" charset="0"/>
              </a:rPr>
              <a:t>a RIF-PRD consumer can treat a RIF-Core document as if it was a RIF-PRD rule set while it also conforms to the normative RIF-Core first order semantics</a:t>
            </a:r>
          </a:p>
          <a:p>
            <a:pPr lvl="1"/>
            <a:r>
              <a:rPr lang="en-US" sz="1600" dirty="0" smtClean="0">
                <a:latin typeface="Arial" charset="0"/>
                <a:cs typeface="Arial" charset="0"/>
              </a:rPr>
              <a:t>due to the presence of </a:t>
            </a:r>
            <a:r>
              <a:rPr lang="en-US" sz="1600" dirty="0" err="1" smtClean="0">
                <a:latin typeface="Arial" charset="0"/>
                <a:cs typeface="Arial" charset="0"/>
              </a:rPr>
              <a:t>builtin</a:t>
            </a:r>
            <a:r>
              <a:rPr lang="en-US" sz="1600" dirty="0" smtClean="0">
                <a:latin typeface="Arial" charset="0"/>
                <a:cs typeface="Arial" charset="0"/>
              </a:rPr>
              <a:t> functions and predicates there are rule sets in the syntactic intersection of RIF-PRD and RIF-BLD which would not terminate under RIF-PRD semantics</a:t>
            </a:r>
          </a:p>
          <a:p>
            <a:pPr lvl="1"/>
            <a:r>
              <a:rPr lang="en-US" sz="1600" dirty="0" smtClean="0">
                <a:latin typeface="Arial" charset="0"/>
                <a:cs typeface="Arial" charset="0"/>
              </a:rPr>
              <a:t>not the </a:t>
            </a:r>
            <a:r>
              <a:rPr lang="en-US" sz="1600" i="1" dirty="0" smtClean="0">
                <a:latin typeface="Arial" charset="0"/>
                <a:cs typeface="Arial" charset="0"/>
              </a:rPr>
              <a:t>maximal</a:t>
            </a:r>
            <a:r>
              <a:rPr lang="en-US" sz="1600" dirty="0" smtClean="0">
                <a:latin typeface="Arial" charset="0"/>
                <a:cs typeface="Arial" charset="0"/>
              </a:rPr>
              <a:t> common subset of RIF-BLD and RIF-PRD</a:t>
            </a:r>
          </a:p>
          <a:p>
            <a:endParaRPr lang="en-US" dirty="0" smtClean="0">
              <a:latin typeface="Arial" charset="0"/>
              <a:cs typeface="Arial" charset="0"/>
            </a:endParaRPr>
          </a:p>
          <a:p>
            <a:r>
              <a:rPr lang="en-US" sz="2000" dirty="0" smtClean="0">
                <a:latin typeface="Arial" charset="0"/>
                <a:cs typeface="Arial" charset="0"/>
              </a:rPr>
              <a:t>Based on built-in functions and predicates over selected XML Schema </a:t>
            </a:r>
            <a:r>
              <a:rPr lang="en-US" sz="2000" dirty="0" err="1" smtClean="0">
                <a:latin typeface="Arial" charset="0"/>
                <a:cs typeface="Arial" charset="0"/>
              </a:rPr>
              <a:t>datatypes</a:t>
            </a:r>
            <a:r>
              <a:rPr lang="en-US" sz="2000" dirty="0" smtClean="0">
                <a:latin typeface="Arial" charset="0"/>
                <a:cs typeface="Arial" charset="0"/>
              </a:rPr>
              <a:t>, as specified in RIF-DTB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latin typeface="Arial" charset="0"/>
                <a:cs typeface="Arial" charset="0"/>
              </a:rPr>
              <a:t>RIF Core</a:t>
            </a:r>
          </a:p>
        </p:txBody>
      </p:sp>
      <p:sp>
        <p:nvSpPr>
          <p:cNvPr id="59395" name="Content Placeholder 2"/>
          <p:cNvSpPr>
            <a:spLocks noGrp="1"/>
          </p:cNvSpPr>
          <p:nvPr>
            <p:ph idx="1"/>
          </p:nvPr>
        </p:nvSpPr>
        <p:spPr/>
        <p:txBody>
          <a:bodyPr/>
          <a:lstStyle/>
          <a:p>
            <a:r>
              <a:rPr lang="en-US" sz="2000" dirty="0" err="1" smtClean="0">
                <a:latin typeface="Arial" charset="0"/>
                <a:cs typeface="Arial" charset="0"/>
              </a:rPr>
              <a:t>Datalog</a:t>
            </a:r>
            <a:r>
              <a:rPr lang="en-US" sz="2000" dirty="0" smtClean="0">
                <a:latin typeface="Arial" charset="0"/>
                <a:cs typeface="Arial" charset="0"/>
              </a:rPr>
              <a:t> extensions to support</a:t>
            </a:r>
          </a:p>
          <a:p>
            <a:pPr lvl="1"/>
            <a:r>
              <a:rPr lang="en-US" sz="1600" dirty="0" smtClean="0">
                <a:latin typeface="Arial" charset="0"/>
                <a:cs typeface="Arial" charset="0"/>
              </a:rPr>
              <a:t>objects and frames as in F-logic</a:t>
            </a:r>
          </a:p>
          <a:p>
            <a:pPr lvl="1"/>
            <a:r>
              <a:rPr lang="en-US" sz="1600" dirty="0" smtClean="0">
                <a:latin typeface="Arial" charset="0"/>
                <a:cs typeface="Arial" charset="0"/>
              </a:rPr>
              <a:t>internationalized resource identifiers (or IRIs) as identifiers for concepts</a:t>
            </a:r>
          </a:p>
          <a:p>
            <a:pPr lvl="1"/>
            <a:r>
              <a:rPr lang="en-US" sz="1600" dirty="0" smtClean="0">
                <a:latin typeface="Arial" charset="0"/>
                <a:cs typeface="Arial" charset="0"/>
              </a:rPr>
              <a:t>XML Schema </a:t>
            </a:r>
            <a:r>
              <a:rPr lang="en-US" sz="1600" dirty="0" err="1" smtClean="0">
                <a:latin typeface="Arial" charset="0"/>
                <a:cs typeface="Arial" charset="0"/>
              </a:rPr>
              <a:t>datatypes</a:t>
            </a:r>
            <a:endParaRPr lang="en-US" sz="1600" dirty="0" smtClean="0">
              <a:latin typeface="Arial" charset="0"/>
              <a:cs typeface="Arial" charset="0"/>
            </a:endParaRPr>
          </a:p>
          <a:p>
            <a:pPr lvl="1"/>
            <a:r>
              <a:rPr lang="en-US" sz="1600" dirty="0" smtClean="0">
                <a:latin typeface="Arial" charset="0"/>
                <a:cs typeface="Arial" charset="0"/>
              </a:rPr>
              <a:t>RIF RDF and OWL Compatibility defines the syntax and semantics of integrated RIF-Core/RDF and RIF-Core/OWL languages</a:t>
            </a:r>
          </a:p>
          <a:p>
            <a:pPr lvl="1"/>
            <a:endParaRPr lang="en-US" dirty="0" smtClean="0">
              <a:latin typeface="Arial" charset="0"/>
              <a:cs typeface="Arial" charset="0"/>
            </a:endParaRPr>
          </a:p>
          <a:p>
            <a:r>
              <a:rPr lang="en-US" sz="2000" dirty="0" smtClean="0">
                <a:latin typeface="Arial" charset="0"/>
                <a:cs typeface="Arial" charset="0"/>
              </a:rPr>
              <a:t>A Web-aware language</a:t>
            </a:r>
          </a:p>
          <a:p>
            <a:pPr lvl="1"/>
            <a:r>
              <a:rPr lang="en-US" sz="1600" dirty="0" smtClean="0">
                <a:latin typeface="Arial" charset="0"/>
                <a:cs typeface="Arial" charset="0"/>
              </a:rPr>
              <a:t>Designed to enable interoperability among rule languages in general, and its uses are not limited to the Web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latin typeface="Arial" charset="0"/>
                <a:cs typeface="Arial" charset="0"/>
              </a:rPr>
              <a:t>RIF Core Example</a:t>
            </a:r>
          </a:p>
        </p:txBody>
      </p:sp>
      <p:sp>
        <p:nvSpPr>
          <p:cNvPr id="5" name="Text Box 2"/>
          <p:cNvSpPr txBox="1">
            <a:spLocks noChangeArrowheads="1"/>
          </p:cNvSpPr>
          <p:nvPr/>
        </p:nvSpPr>
        <p:spPr bwMode="auto">
          <a:xfrm>
            <a:off x="179512" y="1340767"/>
            <a:ext cx="8872949" cy="3218859"/>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89696" tIns="71976" rIns="89696" bIns="44849">
            <a:prstTxWarp prst="textNoShape">
              <a:avLst/>
            </a:prstTxWarp>
          </a:bodyPr>
          <a:lstStyle/>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Document(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Prefix(cpt http://example.com/concepts#)</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Prefix(ppl http://example.com/people#)</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Prefix(bks http://example.com/books#)</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endParaRPr lang="en-US" sz="1800" b="1" noProof="1">
              <a:solidFill>
                <a:srgbClr val="000000"/>
              </a:solidFill>
              <a:latin typeface="Courier New" charset="0"/>
              <a:ea typeface="msmincho" charset="0"/>
              <a:cs typeface="msmincho" charset="0"/>
            </a:endParaRP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Group</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Forall ?Buyer ?Item ?Seller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r>
              <a:rPr lang="en-US" sz="1800" b="1" noProof="1" smtClean="0">
                <a:solidFill>
                  <a:srgbClr val="000000"/>
                </a:solidFill>
                <a:latin typeface="Courier New" charset="0"/>
                <a:ea typeface="msmincho" charset="0"/>
                <a:cs typeface="msmincho" charset="0"/>
              </a:rPr>
              <a:t>      </a:t>
            </a:r>
            <a:r>
              <a:rPr lang="en-US" sz="1600" b="1" noProof="1" smtClean="0">
                <a:solidFill>
                  <a:srgbClr val="000000"/>
                </a:solidFill>
                <a:latin typeface="Courier New" charset="0"/>
                <a:ea typeface="msmincho" charset="0"/>
                <a:cs typeface="msmincho" charset="0"/>
              </a:rPr>
              <a:t>cpt:buy</a:t>
            </a:r>
            <a:r>
              <a:rPr lang="en-US" sz="1600" b="1" noProof="1">
                <a:solidFill>
                  <a:srgbClr val="000000"/>
                </a:solidFill>
                <a:latin typeface="Courier New" charset="0"/>
                <a:ea typeface="msmincho" charset="0"/>
                <a:cs typeface="msmincho" charset="0"/>
              </a:rPr>
              <a:t>(?Buyer ?Item ?Seller):- cpt:sell(?Seller ?Item ?Buyer)</a:t>
            </a:r>
            <a:endParaRPr lang="en-US" sz="1800" b="1" noProof="1">
              <a:solidFill>
                <a:srgbClr val="000000"/>
              </a:solidFill>
              <a:latin typeface="Courier New" charset="0"/>
              <a:ea typeface="msmincho" charset="0"/>
              <a:cs typeface="msmincho" charset="0"/>
            </a:endParaRP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cpt:sell(ppl:John bks:LeRif ppl:Mary)</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endParaRPr lang="en-US" sz="1800" b="1" dirty="0">
              <a:solidFill>
                <a:srgbClr val="000000"/>
              </a:solidFill>
              <a:latin typeface="Courier New" charset="0"/>
              <a:ea typeface="msmincho" charset="0"/>
              <a:cs typeface="msmincho" charset="0"/>
            </a:endParaRPr>
          </a:p>
        </p:txBody>
      </p:sp>
      <p:sp>
        <p:nvSpPr>
          <p:cNvPr id="6" name="Text Box 3"/>
          <p:cNvSpPr txBox="1">
            <a:spLocks noChangeArrowheads="1"/>
          </p:cNvSpPr>
          <p:nvPr/>
        </p:nvSpPr>
        <p:spPr bwMode="auto">
          <a:xfrm>
            <a:off x="174079" y="4819720"/>
            <a:ext cx="8072153" cy="487363"/>
          </a:xfrm>
          <a:prstGeom prst="rect">
            <a:avLst/>
          </a:prstGeom>
          <a:noFill/>
          <a:ln w="9525">
            <a:noFill/>
            <a:round/>
            <a:headEnd/>
            <a:tailEnd/>
          </a:ln>
        </p:spPr>
        <p:txBody>
          <a:bodyPr lIns="89696" tIns="90558" rIns="89696" bIns="44849">
            <a:prstTxWarp prst="textNoShape">
              <a:avLst/>
            </a:prstTxWarp>
          </a:bodyPr>
          <a:lstStyle/>
          <a:p>
            <a:pPr>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pPr>
            <a:r>
              <a:rPr lang="en-US" dirty="0" smtClean="0">
                <a:solidFill>
                  <a:srgbClr val="7F7F7F"/>
                </a:solidFill>
                <a:latin typeface="Helvetica Neue"/>
                <a:ea typeface="msmincho" charset="0"/>
                <a:cs typeface="Helvetica Neue"/>
              </a:rPr>
              <a:t>This infers </a:t>
            </a:r>
            <a:r>
              <a:rPr lang="en-US" dirty="0">
                <a:solidFill>
                  <a:srgbClr val="7F7F7F"/>
                </a:solidFill>
                <a:latin typeface="Helvetica Neue"/>
                <a:ea typeface="msmincho" charset="0"/>
                <a:cs typeface="Helvetica Neue"/>
              </a:rPr>
              <a:t>the following relationship:</a:t>
            </a:r>
          </a:p>
        </p:txBody>
      </p:sp>
      <p:sp>
        <p:nvSpPr>
          <p:cNvPr id="7" name="Text Box 4"/>
          <p:cNvSpPr txBox="1">
            <a:spLocks noChangeArrowheads="1"/>
          </p:cNvSpPr>
          <p:nvPr/>
        </p:nvSpPr>
        <p:spPr bwMode="auto">
          <a:xfrm>
            <a:off x="234405" y="5538823"/>
            <a:ext cx="8442051"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89696" tIns="71976" rIns="89696" bIns="44849">
            <a:prstTxWarp prst="textNoShape">
              <a:avLst/>
            </a:prstTxWarp>
          </a:bodyPr>
          <a:lstStyle/>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endParaRPr lang="en-US" sz="1800" b="1">
              <a:solidFill>
                <a:srgbClr val="000000"/>
              </a:solidFill>
              <a:latin typeface="Courier New" charset="0"/>
              <a:ea typeface="msmincho" charset="0"/>
              <a:cs typeface="msmincho" charset="0"/>
            </a:endParaRP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a:solidFill>
                  <a:srgbClr val="000000"/>
                </a:solidFill>
                <a:latin typeface="Courier New" charset="0"/>
                <a:ea typeface="msmincho" charset="0"/>
                <a:cs typeface="msmincho" charset="0"/>
              </a:rPr>
              <a:t>cpt:buy(ppl:Mary bks:LeRif ppl:John)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latin typeface="Arial" charset="0"/>
                <a:cs typeface="Arial" charset="0"/>
              </a:rPr>
              <a:t>RIF BLD</a:t>
            </a:r>
          </a:p>
        </p:txBody>
      </p:sp>
      <p:sp>
        <p:nvSpPr>
          <p:cNvPr id="61443" name="Content Placeholder 2"/>
          <p:cNvSpPr>
            <a:spLocks noGrp="1"/>
          </p:cNvSpPr>
          <p:nvPr>
            <p:ph idx="1"/>
          </p:nvPr>
        </p:nvSpPr>
        <p:spPr>
          <a:xfrm>
            <a:off x="457200" y="1600200"/>
            <a:ext cx="8229600" cy="4853136"/>
          </a:xfrm>
        </p:spPr>
        <p:txBody>
          <a:bodyPr/>
          <a:lstStyle/>
          <a:p>
            <a:pPr>
              <a:lnSpc>
                <a:spcPct val="90000"/>
              </a:lnSpc>
            </a:pPr>
            <a:r>
              <a:rPr lang="en-US" sz="2000" dirty="0" smtClean="0">
                <a:latin typeface="Arial" charset="0"/>
                <a:cs typeface="Arial" charset="0"/>
              </a:rPr>
              <a:t>The Basic Logic Dialect of the Rule Interchange Format</a:t>
            </a:r>
          </a:p>
          <a:p>
            <a:pPr>
              <a:lnSpc>
                <a:spcPct val="90000"/>
              </a:lnSpc>
            </a:pPr>
            <a:endParaRPr lang="en-US" sz="2000" dirty="0" smtClean="0">
              <a:latin typeface="Arial" charset="0"/>
              <a:cs typeface="Arial" charset="0"/>
            </a:endParaRPr>
          </a:p>
          <a:p>
            <a:pPr>
              <a:lnSpc>
                <a:spcPct val="90000"/>
              </a:lnSpc>
            </a:pPr>
            <a:r>
              <a:rPr lang="en-US" sz="2000" dirty="0" smtClean="0">
                <a:latin typeface="Arial" charset="0"/>
                <a:cs typeface="Arial" charset="0"/>
              </a:rPr>
              <a:t>Corresponds to the language of definite Horn rules with equality and a standard first-order semantics</a:t>
            </a:r>
          </a:p>
          <a:p>
            <a:pPr>
              <a:lnSpc>
                <a:spcPct val="90000"/>
              </a:lnSpc>
            </a:pPr>
            <a:endParaRPr lang="en-US" sz="2000" dirty="0" smtClean="0">
              <a:latin typeface="Arial" charset="0"/>
              <a:cs typeface="Arial" charset="0"/>
            </a:endParaRPr>
          </a:p>
          <a:p>
            <a:pPr>
              <a:lnSpc>
                <a:spcPct val="90000"/>
              </a:lnSpc>
            </a:pPr>
            <a:r>
              <a:rPr lang="en-US" sz="2000" dirty="0" smtClean="0">
                <a:latin typeface="Arial" charset="0"/>
                <a:cs typeface="Arial" charset="0"/>
              </a:rPr>
              <a:t>Has a number of extensions to support</a:t>
            </a:r>
          </a:p>
          <a:p>
            <a:pPr lvl="1">
              <a:lnSpc>
                <a:spcPct val="90000"/>
              </a:lnSpc>
            </a:pPr>
            <a:r>
              <a:rPr lang="en-US" sz="1600" dirty="0" smtClean="0">
                <a:latin typeface="Arial" charset="0"/>
                <a:cs typeface="Arial" charset="0"/>
              </a:rPr>
              <a:t>objects and frames as in F-logic</a:t>
            </a:r>
          </a:p>
          <a:p>
            <a:pPr lvl="1">
              <a:lnSpc>
                <a:spcPct val="90000"/>
              </a:lnSpc>
            </a:pPr>
            <a:r>
              <a:rPr lang="en-US" sz="1600" dirty="0" smtClean="0">
                <a:latin typeface="Arial" charset="0"/>
                <a:cs typeface="Arial" charset="0"/>
              </a:rPr>
              <a:t>internationalized resource identifiers (or IRIs) as identifiers for concepts</a:t>
            </a:r>
          </a:p>
          <a:p>
            <a:pPr lvl="1">
              <a:lnSpc>
                <a:spcPct val="90000"/>
              </a:lnSpc>
            </a:pPr>
            <a:r>
              <a:rPr lang="en-US" sz="1600" dirty="0" smtClean="0">
                <a:latin typeface="Arial" charset="0"/>
                <a:cs typeface="Arial" charset="0"/>
              </a:rPr>
              <a:t>XML Schema </a:t>
            </a:r>
            <a:r>
              <a:rPr lang="en-US" sz="1600" dirty="0" err="1" smtClean="0">
                <a:latin typeface="Arial" charset="0"/>
                <a:cs typeface="Arial" charset="0"/>
              </a:rPr>
              <a:t>datatypes</a:t>
            </a:r>
            <a:endParaRPr lang="en-US" sz="1600" dirty="0" smtClean="0">
              <a:latin typeface="Arial" charset="0"/>
              <a:cs typeface="Arial" charset="0"/>
            </a:endParaRPr>
          </a:p>
          <a:p>
            <a:pPr lvl="1">
              <a:lnSpc>
                <a:spcPct val="90000"/>
              </a:lnSpc>
            </a:pPr>
            <a:r>
              <a:rPr lang="en-US" sz="1600" dirty="0" smtClean="0">
                <a:latin typeface="Arial" charset="0"/>
                <a:cs typeface="Arial" charset="0"/>
              </a:rPr>
              <a:t>RIF RDF and OWL Compatibility defines the syntax and semantics of integrated RIF-Core/RDF and RIF-Core/OWL languages</a:t>
            </a:r>
          </a:p>
          <a:p>
            <a:pPr>
              <a:lnSpc>
                <a:spcPct val="90000"/>
              </a:lnSpc>
            </a:pPr>
            <a:endParaRPr lang="en-US" sz="2000" dirty="0" smtClean="0">
              <a:latin typeface="Arial" charset="0"/>
              <a:cs typeface="Arial" charset="0"/>
            </a:endParaRPr>
          </a:p>
          <a:p>
            <a:pPr>
              <a:lnSpc>
                <a:spcPct val="90000"/>
              </a:lnSpc>
            </a:pPr>
            <a:r>
              <a:rPr lang="en-US" sz="2000" dirty="0" smtClean="0">
                <a:latin typeface="Arial" charset="0"/>
                <a:cs typeface="Arial" charset="0"/>
              </a:rPr>
              <a:t>RIF-BLD designed to be a </a:t>
            </a:r>
            <a:r>
              <a:rPr lang="en-US" sz="2000" i="1" dirty="0" smtClean="0">
                <a:latin typeface="Arial" charset="0"/>
                <a:cs typeface="Arial" charset="0"/>
              </a:rPr>
              <a:t>simple</a:t>
            </a:r>
            <a:r>
              <a:rPr lang="en-US" sz="2000" dirty="0" smtClean="0">
                <a:latin typeface="Arial" charset="0"/>
                <a:cs typeface="Arial" charset="0"/>
              </a:rPr>
              <a:t> dialect with limited expressiveness that lies within the intersection of first-order and logic-programming systems</a:t>
            </a:r>
          </a:p>
          <a:p>
            <a:pPr lvl="1">
              <a:lnSpc>
                <a:spcPct val="90000"/>
              </a:lnSpc>
            </a:pPr>
            <a:r>
              <a:rPr lang="en-US" sz="1600" dirty="0" smtClean="0">
                <a:latin typeface="Arial" charset="0"/>
                <a:cs typeface="Arial" charset="0"/>
              </a:rPr>
              <a:t>RIF-BLD does not support negation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latin typeface="Arial" charset="0"/>
                <a:cs typeface="Arial" charset="0"/>
              </a:rPr>
              <a:t>RIF FLD</a:t>
            </a:r>
          </a:p>
        </p:txBody>
      </p:sp>
      <p:sp>
        <p:nvSpPr>
          <p:cNvPr id="62467" name="Content Placeholder 2"/>
          <p:cNvSpPr>
            <a:spLocks noGrp="1"/>
          </p:cNvSpPr>
          <p:nvPr>
            <p:ph idx="1"/>
          </p:nvPr>
        </p:nvSpPr>
        <p:spPr/>
        <p:txBody>
          <a:bodyPr/>
          <a:lstStyle/>
          <a:p>
            <a:r>
              <a:rPr lang="en-US" sz="2000" dirty="0" smtClean="0">
                <a:latin typeface="Arial" charset="0"/>
                <a:cs typeface="Arial" charset="0"/>
              </a:rPr>
              <a:t>The RIF Framework for Logic Dialects</a:t>
            </a:r>
          </a:p>
          <a:p>
            <a:endParaRPr lang="en-US" sz="2000" dirty="0" smtClean="0">
              <a:latin typeface="Arial" charset="0"/>
              <a:cs typeface="Arial" charset="0"/>
            </a:endParaRPr>
          </a:p>
          <a:p>
            <a:r>
              <a:rPr lang="en-US" sz="2000" dirty="0" smtClean="0">
                <a:latin typeface="Arial" charset="0"/>
                <a:cs typeface="Arial" charset="0"/>
              </a:rPr>
              <a:t>A formalism for specifying all logic dialects of RIF</a:t>
            </a:r>
          </a:p>
          <a:p>
            <a:pPr lvl="1"/>
            <a:r>
              <a:rPr lang="en-US" sz="1600" dirty="0" smtClean="0">
                <a:latin typeface="Arial" charset="0"/>
                <a:cs typeface="Arial" charset="0"/>
              </a:rPr>
              <a:t>RIF BLD, RIF Core (albeit not RIF-PRD, as it is not a logic-based RIF dialect)</a:t>
            </a:r>
          </a:p>
          <a:p>
            <a:endParaRPr lang="en-US" sz="2000" dirty="0" smtClean="0">
              <a:latin typeface="Arial" charset="0"/>
              <a:cs typeface="Arial" charset="0"/>
            </a:endParaRPr>
          </a:p>
          <a:p>
            <a:r>
              <a:rPr lang="en-US" sz="2000" dirty="0" smtClean="0">
                <a:latin typeface="Arial" charset="0"/>
                <a:cs typeface="Arial" charset="0"/>
              </a:rPr>
              <a:t>Syntax and semantics described mechanisms that are commonly used for various logic languages (but rarely brought all together)</a:t>
            </a:r>
          </a:p>
          <a:p>
            <a:pPr lvl="1"/>
            <a:r>
              <a:rPr lang="en-US" sz="1600" dirty="0" smtClean="0">
                <a:latin typeface="Arial" charset="0"/>
                <a:cs typeface="Arial" charset="0"/>
              </a:rPr>
              <a:t>Required because the framework must be broad enough to accommodate several different types of logic languages and because various advanced mechanisms are needed to facilitate translation into a common framework</a:t>
            </a:r>
          </a:p>
          <a:p>
            <a:pPr marL="457200" lvl="1" indent="0">
              <a:buNone/>
            </a:pPr>
            <a:r>
              <a:rPr lang="en-US" sz="1600" dirty="0" smtClean="0">
                <a:latin typeface="Arial" charset="0"/>
                <a:cs typeface="Arial" charset="0"/>
              </a:rPr>
              <a:t> </a:t>
            </a:r>
          </a:p>
          <a:p>
            <a:r>
              <a:rPr lang="en-US" sz="2000" dirty="0" smtClean="0">
                <a:latin typeface="Arial" charset="0"/>
                <a:cs typeface="Arial" charset="0"/>
              </a:rPr>
              <a:t>The requirements of future dialects might stimulate further evolution of RIF-FLD</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latin typeface="Arial" charset="0"/>
                <a:cs typeface="Arial" charset="0"/>
              </a:rPr>
              <a:t>RIF PRD</a:t>
            </a:r>
          </a:p>
        </p:txBody>
      </p:sp>
      <p:sp>
        <p:nvSpPr>
          <p:cNvPr id="63491" name="Content Placeholder 2"/>
          <p:cNvSpPr>
            <a:spLocks noGrp="1"/>
          </p:cNvSpPr>
          <p:nvPr>
            <p:ph idx="1"/>
          </p:nvPr>
        </p:nvSpPr>
        <p:spPr>
          <a:xfrm>
            <a:off x="395536" y="1196752"/>
            <a:ext cx="8229600" cy="4525963"/>
          </a:xfrm>
        </p:spPr>
        <p:txBody>
          <a:bodyPr/>
          <a:lstStyle/>
          <a:p>
            <a:r>
              <a:rPr lang="en-US" sz="2000" dirty="0" smtClean="0">
                <a:latin typeface="Arial" charset="0"/>
                <a:cs typeface="Arial" charset="0"/>
              </a:rPr>
              <a:t>The RIF Production Rule Dialect</a:t>
            </a:r>
          </a:p>
          <a:p>
            <a:r>
              <a:rPr lang="en-US" sz="2000" dirty="0" smtClean="0">
                <a:latin typeface="Arial" charset="0"/>
                <a:cs typeface="Arial" charset="0"/>
              </a:rPr>
              <a:t>A formalism for specifying production rules</a:t>
            </a:r>
          </a:p>
          <a:p>
            <a:pPr lvl="1"/>
            <a:r>
              <a:rPr lang="en-NZ" sz="1600" dirty="0" smtClean="0"/>
              <a:t>FOR </a:t>
            </a:r>
            <a:r>
              <a:rPr lang="en-NZ" sz="1600" dirty="0"/>
              <a:t>&lt;variables&gt; WITH &lt;binding patterns</a:t>
            </a:r>
            <a:r>
              <a:rPr lang="en-NZ" sz="1600" dirty="0" smtClean="0"/>
              <a:t>&gt;, IF </a:t>
            </a:r>
            <a:r>
              <a:rPr lang="en-NZ" sz="1600" dirty="0"/>
              <a:t>&lt;condition&gt; THEN &lt;</a:t>
            </a:r>
            <a:r>
              <a:rPr lang="en-NZ" sz="1600" dirty="0" smtClean="0"/>
              <a:t>actions&gt;</a:t>
            </a:r>
          </a:p>
          <a:p>
            <a:pPr lvl="1"/>
            <a:r>
              <a:rPr lang="en-NZ" sz="1600" dirty="0" smtClean="0"/>
              <a:t>FORALL </a:t>
            </a:r>
            <a:r>
              <a:rPr lang="en-NZ" sz="1600" dirty="0" err="1"/>
              <a:t>Var</a:t>
            </a:r>
            <a:r>
              <a:rPr lang="en-NZ" sz="1600" dirty="0"/>
              <a:t>* (IF patterns AND condition THEN </a:t>
            </a:r>
            <a:r>
              <a:rPr lang="en-NZ" sz="1600" dirty="0" smtClean="0"/>
              <a:t>action)</a:t>
            </a:r>
          </a:p>
          <a:p>
            <a:pPr lvl="1"/>
            <a:r>
              <a:rPr lang="en-NZ" sz="1600" dirty="0" smtClean="0"/>
              <a:t>With </a:t>
            </a:r>
            <a:r>
              <a:rPr lang="en-NZ" sz="1600" dirty="0"/>
              <a:t>an operational semantics </a:t>
            </a:r>
            <a:r>
              <a:rPr lang="en-NZ" sz="1600" dirty="0" smtClean="0"/>
              <a:t>as </a:t>
            </a:r>
            <a:r>
              <a:rPr lang="en-NZ" sz="1600" dirty="0"/>
              <a:t>a labelled transition </a:t>
            </a:r>
            <a:r>
              <a:rPr lang="en-NZ" sz="1600" dirty="0" smtClean="0"/>
              <a:t>system</a:t>
            </a:r>
          </a:p>
          <a:p>
            <a:r>
              <a:rPr lang="en-NZ" sz="2000" dirty="0"/>
              <a:t>Patterns and </a:t>
            </a:r>
            <a:r>
              <a:rPr lang="en-NZ" sz="2000" dirty="0" smtClean="0"/>
              <a:t>conditions</a:t>
            </a:r>
            <a:endParaRPr lang="en-NZ" sz="2000" dirty="0"/>
          </a:p>
          <a:p>
            <a:pPr lvl="1"/>
            <a:r>
              <a:rPr lang="en-NZ" sz="1600" dirty="0" smtClean="0"/>
              <a:t>BLD </a:t>
            </a:r>
            <a:r>
              <a:rPr lang="en-NZ" sz="1600" dirty="0"/>
              <a:t>condition language minus logic functions plus </a:t>
            </a:r>
            <a:r>
              <a:rPr lang="en-NZ" sz="1600" dirty="0" smtClean="0"/>
              <a:t>negation</a:t>
            </a:r>
          </a:p>
          <a:p>
            <a:pPr lvl="1"/>
            <a:r>
              <a:rPr lang="en-NZ" sz="1600" dirty="0" smtClean="0"/>
              <a:t>With </a:t>
            </a:r>
            <a:r>
              <a:rPr lang="en-NZ" sz="1600" dirty="0"/>
              <a:t>a model-theoretic semantics (compatible with BLD)</a:t>
            </a:r>
          </a:p>
          <a:p>
            <a:r>
              <a:rPr lang="en-NZ" sz="2000" dirty="0" smtClean="0"/>
              <a:t>Assert</a:t>
            </a:r>
            <a:r>
              <a:rPr lang="en-NZ" sz="2000" dirty="0"/>
              <a:t>, Retract, </a:t>
            </a:r>
            <a:r>
              <a:rPr lang="en-NZ" sz="2000" dirty="0" smtClean="0"/>
              <a:t>New</a:t>
            </a:r>
          </a:p>
          <a:p>
            <a:pPr lvl="1"/>
            <a:r>
              <a:rPr lang="en-NZ" sz="1600" dirty="0" smtClean="0"/>
              <a:t>Assign</a:t>
            </a:r>
            <a:r>
              <a:rPr lang="en-NZ" sz="1600" dirty="0"/>
              <a:t>, Remove, </a:t>
            </a:r>
            <a:r>
              <a:rPr lang="en-NZ" sz="1600" dirty="0" smtClean="0"/>
              <a:t>Execute</a:t>
            </a:r>
          </a:p>
          <a:p>
            <a:pPr lvl="1"/>
            <a:r>
              <a:rPr lang="en-NZ" sz="1600" dirty="0" smtClean="0"/>
              <a:t>Defining </a:t>
            </a:r>
            <a:r>
              <a:rPr lang="en-NZ" sz="1600" dirty="0"/>
              <a:t>a transition </a:t>
            </a:r>
            <a:r>
              <a:rPr lang="en-NZ" sz="1600" dirty="0" smtClean="0"/>
              <a:t>relation</a:t>
            </a:r>
            <a:endParaRPr lang="en-US" sz="1600" dirty="0" smtClean="0">
              <a:latin typeface="Arial" charset="0"/>
              <a:cs typeface="Arial" charset="0"/>
            </a:endParaRPr>
          </a:p>
          <a:p>
            <a:r>
              <a:rPr lang="en-US" sz="2000" dirty="0" err="1" smtClean="0">
                <a:latin typeface="Arial" charset="0"/>
                <a:cs typeface="Arial" charset="0"/>
              </a:rPr>
              <a:t>Datalog</a:t>
            </a:r>
            <a:r>
              <a:rPr lang="en-US" sz="2000" dirty="0" smtClean="0">
                <a:latin typeface="Arial" charset="0"/>
                <a:cs typeface="Arial" charset="0"/>
              </a:rPr>
              <a:t> extensions to support</a:t>
            </a:r>
          </a:p>
          <a:p>
            <a:pPr lvl="1"/>
            <a:r>
              <a:rPr lang="en-US" sz="1600" dirty="0" smtClean="0">
                <a:latin typeface="Arial" charset="0"/>
                <a:cs typeface="Arial" charset="0"/>
              </a:rPr>
              <a:t>objects and frames as in F-logic</a:t>
            </a:r>
          </a:p>
          <a:p>
            <a:pPr lvl="1"/>
            <a:r>
              <a:rPr lang="en-US" sz="1600" dirty="0" smtClean="0">
                <a:latin typeface="Arial" charset="0"/>
                <a:cs typeface="Arial" charset="0"/>
              </a:rPr>
              <a:t>internationalized resource identifiers (or IRIs) as identifiers for concepts</a:t>
            </a:r>
          </a:p>
          <a:p>
            <a:pPr lvl="1"/>
            <a:r>
              <a:rPr lang="en-US" sz="1600" dirty="0" smtClean="0">
                <a:latin typeface="Arial" charset="0"/>
                <a:cs typeface="Arial" charset="0"/>
              </a:rPr>
              <a:t>XML Schema </a:t>
            </a:r>
            <a:r>
              <a:rPr lang="en-US" sz="1600" dirty="0" err="1" smtClean="0">
                <a:latin typeface="Arial" charset="0"/>
                <a:cs typeface="Arial" charset="0"/>
              </a:rPr>
              <a:t>datatypes</a:t>
            </a:r>
            <a:endParaRPr lang="en-US" sz="1600" dirty="0" smtClean="0">
              <a:latin typeface="Arial" charset="0"/>
              <a:cs typeface="Arial" charset="0"/>
            </a:endParaRPr>
          </a:p>
          <a:p>
            <a:pPr lvl="1"/>
            <a:r>
              <a:rPr lang="en-US" sz="1600" dirty="0" smtClean="0">
                <a:latin typeface="Arial" charset="0"/>
                <a:cs typeface="Arial" charset="0"/>
              </a:rPr>
              <a:t>RIF RDF and OWL Compatibility defines the syntax and semantics of integrated RIF-Core/RDF and RIF-Core/OWL languages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cap="none" smtClean="0">
                <a:latin typeface="Arial" charset="0"/>
                <a:cs typeface="Arial" charset="0"/>
              </a:rPr>
              <a:t>MOTIVATION</a:t>
            </a:r>
          </a:p>
        </p:txBody>
      </p:sp>
      <p:sp>
        <p:nvSpPr>
          <p:cNvPr id="17411" name="Text Placeholder 7"/>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latin typeface="Arial" charset="0"/>
                <a:cs typeface="Arial" charset="0"/>
              </a:rPr>
              <a:t>RIF PRD Example</a:t>
            </a:r>
          </a:p>
        </p:txBody>
      </p:sp>
      <p:sp>
        <p:nvSpPr>
          <p:cNvPr id="64515" name="Content Placeholder 2"/>
          <p:cNvSpPr>
            <a:spLocks noGrp="1"/>
          </p:cNvSpPr>
          <p:nvPr>
            <p:ph idx="1"/>
          </p:nvPr>
        </p:nvSpPr>
        <p:spPr/>
        <p:txBody>
          <a:bodyPr/>
          <a:lstStyle/>
          <a:p>
            <a:pPr marL="312738" indent="-355600">
              <a:buFont typeface="Arial" charset="0"/>
              <a:buNone/>
            </a:pPr>
            <a:r>
              <a:rPr lang="en-US" b="1" dirty="0" smtClean="0">
                <a:solidFill>
                  <a:srgbClr val="901A24"/>
                </a:solidFill>
                <a:latin typeface="Arial" charset="0"/>
                <a:cs typeface="Arial" charset="0"/>
              </a:rPr>
              <a:t>	A customer becomes a "Gold" customer when his cumulative purchases during the current year reach $5000</a:t>
            </a:r>
          </a:p>
          <a:p>
            <a:pPr marL="312738" indent="-355600">
              <a:buFont typeface="Arial" charset="0"/>
              <a:buNone/>
            </a:pPr>
            <a:endParaRPr lang="en-US" dirty="0" smtClean="0">
              <a:latin typeface="Arial" charset="0"/>
              <a:cs typeface="Arial" charset="0"/>
            </a:endParaRPr>
          </a:p>
          <a:p>
            <a:pPr marL="312738" indent="-355600">
              <a:buFont typeface="Arial" charset="0"/>
              <a:buNone/>
            </a:pPr>
            <a:r>
              <a:rPr lang="en-US" dirty="0" smtClean="0">
                <a:latin typeface="Arial" charset="0"/>
                <a:cs typeface="Arial" charset="0"/>
              </a:rPr>
              <a:t>	</a:t>
            </a:r>
            <a:r>
              <a:rPr lang="en-US" sz="1600" dirty="0" smtClean="0">
                <a:latin typeface="Arial" charset="0"/>
                <a:cs typeface="Arial" charset="0"/>
              </a:rPr>
              <a:t>Prefix(ex &lt;http://example.com/2008/prd1#&gt;)</a:t>
            </a:r>
          </a:p>
          <a:p>
            <a:pPr marL="312738" indent="-355600">
              <a:buFont typeface="Arial" charset="0"/>
              <a:buNone/>
            </a:pPr>
            <a:r>
              <a:rPr lang="en-US" sz="1600" dirty="0" smtClean="0">
                <a:latin typeface="Arial" charset="0"/>
                <a:cs typeface="Arial" charset="0"/>
              </a:rPr>
              <a:t>	</a:t>
            </a:r>
            <a:r>
              <a:rPr lang="en-US" sz="1600" dirty="0" err="1" smtClean="0">
                <a:latin typeface="Arial" charset="0"/>
                <a:cs typeface="Arial" charset="0"/>
              </a:rPr>
              <a:t>Forall</a:t>
            </a:r>
            <a:r>
              <a:rPr lang="en-US" sz="1600" dirty="0" smtClean="0">
                <a:latin typeface="Arial" charset="0"/>
                <a:cs typeface="Arial" charset="0"/>
              </a:rPr>
              <a:t> ?customer ?</a:t>
            </a:r>
            <a:r>
              <a:rPr lang="en-US" sz="1600" dirty="0" err="1" smtClean="0">
                <a:latin typeface="Arial" charset="0"/>
                <a:cs typeface="Arial" charset="0"/>
              </a:rPr>
              <a:t>purchasesYTD</a:t>
            </a:r>
            <a:r>
              <a:rPr lang="en-US" sz="1600" dirty="0" smtClean="0">
                <a:latin typeface="Arial" charset="0"/>
                <a:cs typeface="Arial" charset="0"/>
              </a:rPr>
              <a:t> (</a:t>
            </a:r>
          </a:p>
          <a:p>
            <a:pPr marL="312738" indent="-355600">
              <a:buFont typeface="Arial" charset="0"/>
              <a:buNone/>
            </a:pPr>
            <a:r>
              <a:rPr lang="en-US" sz="1600" dirty="0" smtClean="0">
                <a:latin typeface="Arial" charset="0"/>
                <a:cs typeface="Arial" charset="0"/>
              </a:rPr>
              <a:t>		If   And( ?</a:t>
            </a:r>
            <a:r>
              <a:rPr lang="en-US" sz="1600" dirty="0" err="1" smtClean="0">
                <a:latin typeface="Arial" charset="0"/>
                <a:cs typeface="Arial" charset="0"/>
              </a:rPr>
              <a:t>customer#ex:Customer</a:t>
            </a:r>
            <a:r>
              <a:rPr lang="en-US" sz="1600" dirty="0" smtClean="0">
                <a:latin typeface="Arial" charset="0"/>
                <a:cs typeface="Arial" charset="0"/>
              </a:rPr>
              <a:t> </a:t>
            </a:r>
          </a:p>
          <a:p>
            <a:pPr marL="312738" indent="-355600">
              <a:buFont typeface="Arial" charset="0"/>
              <a:buNone/>
            </a:pPr>
            <a:r>
              <a:rPr lang="en-US" sz="1600" dirty="0" smtClean="0">
                <a:latin typeface="Arial" charset="0"/>
                <a:cs typeface="Arial" charset="0"/>
              </a:rPr>
              <a:t>		</a:t>
            </a:r>
            <a:r>
              <a:rPr lang="en-US" sz="1600" dirty="0">
                <a:latin typeface="Arial" charset="0"/>
                <a:cs typeface="Arial" charset="0"/>
              </a:rPr>
              <a:t> </a:t>
            </a:r>
            <a:r>
              <a:rPr lang="en-US" sz="1600" dirty="0" smtClean="0">
                <a:latin typeface="Arial" charset="0"/>
                <a:cs typeface="Arial" charset="0"/>
              </a:rPr>
              <a:t>            ?customer[</a:t>
            </a:r>
            <a:r>
              <a:rPr lang="en-US" sz="1600" dirty="0" err="1" smtClean="0">
                <a:latin typeface="Arial" charset="0"/>
                <a:cs typeface="Arial" charset="0"/>
              </a:rPr>
              <a:t>ex:purchasesYTD</a:t>
            </a:r>
            <a:r>
              <a:rPr lang="en-US" sz="1600" dirty="0" smtClean="0">
                <a:latin typeface="Arial" charset="0"/>
                <a:cs typeface="Arial" charset="0"/>
              </a:rPr>
              <a:t>-&gt;?</a:t>
            </a:r>
            <a:r>
              <a:rPr lang="en-US" sz="1600" dirty="0" err="1" smtClean="0">
                <a:latin typeface="Arial" charset="0"/>
                <a:cs typeface="Arial" charset="0"/>
              </a:rPr>
              <a:t>purchasesYTD</a:t>
            </a:r>
            <a:r>
              <a:rPr lang="en-US" sz="1600" dirty="0" smtClean="0">
                <a:latin typeface="Arial" charset="0"/>
                <a:cs typeface="Arial" charset="0"/>
              </a:rPr>
              <a:t>] 			</a:t>
            </a:r>
            <a:r>
              <a:rPr lang="en-US" sz="1600" dirty="0">
                <a:latin typeface="Arial" charset="0"/>
                <a:cs typeface="Arial" charset="0"/>
              </a:rPr>
              <a:t> </a:t>
            </a:r>
            <a:r>
              <a:rPr lang="en-US" sz="1600" dirty="0" smtClean="0">
                <a:latin typeface="Arial" charset="0"/>
                <a:cs typeface="Arial" charset="0"/>
              </a:rPr>
              <a:t>             External(</a:t>
            </a:r>
            <a:r>
              <a:rPr lang="en-US" sz="1600" dirty="0" err="1" smtClean="0">
                <a:latin typeface="Arial" charset="0"/>
                <a:cs typeface="Arial" charset="0"/>
              </a:rPr>
              <a:t>pred:numeric-greater-than</a:t>
            </a:r>
            <a:r>
              <a:rPr lang="en-US" sz="1600" dirty="0" smtClean="0">
                <a:latin typeface="Arial" charset="0"/>
                <a:cs typeface="Arial" charset="0"/>
              </a:rPr>
              <a:t>(?</a:t>
            </a:r>
            <a:r>
              <a:rPr lang="en-US" sz="1600" dirty="0" err="1" smtClean="0">
                <a:latin typeface="Arial" charset="0"/>
                <a:cs typeface="Arial" charset="0"/>
              </a:rPr>
              <a:t>purchasesYTD</a:t>
            </a:r>
            <a:r>
              <a:rPr lang="en-US" sz="1600" dirty="0" smtClean="0">
                <a:latin typeface="Arial" charset="0"/>
                <a:cs typeface="Arial" charset="0"/>
              </a:rPr>
              <a:t> 5000))</a:t>
            </a:r>
          </a:p>
          <a:p>
            <a:pPr marL="312738" indent="-355600">
              <a:buFont typeface="Arial" charset="0"/>
              <a:buNone/>
            </a:pPr>
            <a:r>
              <a:rPr lang="en-US" sz="1600" dirty="0" smtClean="0">
                <a:latin typeface="Arial" charset="0"/>
                <a:cs typeface="Arial" charset="0"/>
              </a:rPr>
              <a:t>		</a:t>
            </a:r>
            <a:r>
              <a:rPr lang="en-US" sz="1600" dirty="0">
                <a:latin typeface="Arial" charset="0"/>
                <a:cs typeface="Arial" charset="0"/>
              </a:rPr>
              <a:t> </a:t>
            </a:r>
            <a:r>
              <a:rPr lang="en-US" sz="1600" dirty="0" smtClean="0">
                <a:latin typeface="Arial" charset="0"/>
                <a:cs typeface="Arial" charset="0"/>
              </a:rPr>
              <a:t>          )</a:t>
            </a:r>
          </a:p>
          <a:p>
            <a:pPr marL="312738" indent="-355600">
              <a:buFont typeface="Arial" charset="0"/>
              <a:buNone/>
            </a:pPr>
            <a:r>
              <a:rPr lang="en-US" sz="1600" dirty="0" smtClean="0">
                <a:latin typeface="Arial" charset="0"/>
                <a:cs typeface="Arial" charset="0"/>
              </a:rPr>
              <a:t>		 Then Do( Modify(?customer[</a:t>
            </a:r>
            <a:r>
              <a:rPr lang="en-US" sz="1600" dirty="0" err="1" smtClean="0">
                <a:latin typeface="Arial" charset="0"/>
                <a:cs typeface="Arial" charset="0"/>
              </a:rPr>
              <a:t>ex:status</a:t>
            </a:r>
            <a:r>
              <a:rPr lang="en-US" sz="1600" dirty="0" smtClean="0">
                <a:latin typeface="Arial" charset="0"/>
                <a:cs typeface="Arial" charset="0"/>
              </a:rPr>
              <a:t>-&gt;"Gold"]))</a:t>
            </a:r>
          </a:p>
          <a:p>
            <a:pPr marL="312738" indent="-355600">
              <a:buFont typeface="Arial" charset="0"/>
              <a:buNone/>
            </a:pPr>
            <a:r>
              <a:rPr lang="en-US" sz="16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cap="none" smtClean="0">
                <a:latin typeface="Arial" charset="0"/>
                <a:cs typeface="Arial" charset="0"/>
              </a:rPr>
              <a:t>SYNTAX</a:t>
            </a:r>
          </a:p>
        </p:txBody>
      </p:sp>
      <p:sp>
        <p:nvSpPr>
          <p:cNvPr id="65539"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latin typeface="Arial" charset="0"/>
                <a:cs typeface="Arial" charset="0"/>
              </a:rPr>
              <a:t>Syntactic Framework</a:t>
            </a:r>
          </a:p>
        </p:txBody>
      </p:sp>
      <p:sp>
        <p:nvSpPr>
          <p:cNvPr id="66563" name="Content Placeholder 2"/>
          <p:cNvSpPr>
            <a:spLocks noGrp="1"/>
          </p:cNvSpPr>
          <p:nvPr>
            <p:ph idx="1"/>
          </p:nvPr>
        </p:nvSpPr>
        <p:spPr/>
        <p:txBody>
          <a:bodyPr/>
          <a:lstStyle/>
          <a:p>
            <a:r>
              <a:rPr lang="en-US" sz="2000" dirty="0" smtClean="0">
                <a:latin typeface="Arial" charset="0"/>
                <a:cs typeface="Arial" charset="0"/>
              </a:rPr>
              <a:t>Defines the mechanisms for specifying the formal presentation syntax of RIF logic dialects</a:t>
            </a:r>
          </a:p>
          <a:p>
            <a:endParaRPr lang="en-US" sz="2000" dirty="0" smtClean="0">
              <a:latin typeface="Arial" charset="0"/>
              <a:cs typeface="Arial" charset="0"/>
            </a:endParaRPr>
          </a:p>
          <a:p>
            <a:r>
              <a:rPr lang="en-US" sz="2000" dirty="0" smtClean="0">
                <a:latin typeface="Arial" charset="0"/>
                <a:cs typeface="Arial" charset="0"/>
              </a:rPr>
              <a:t>Presentation syntax is used in RIF to define the semantics of the dialects and to illustrate the main ideas with examples</a:t>
            </a:r>
          </a:p>
          <a:p>
            <a:endParaRPr lang="en-US" sz="2000" dirty="0" smtClean="0">
              <a:latin typeface="Arial" charset="0"/>
              <a:cs typeface="Arial" charset="0"/>
            </a:endParaRPr>
          </a:p>
          <a:p>
            <a:r>
              <a:rPr lang="en-US" sz="2000" dirty="0" smtClean="0">
                <a:latin typeface="Arial" charset="0"/>
                <a:cs typeface="Arial" charset="0"/>
              </a:rPr>
              <a:t>Syntax is not intended to be a concrete syntax for the dialects</a:t>
            </a:r>
          </a:p>
          <a:p>
            <a:pPr lvl="1"/>
            <a:r>
              <a:rPr lang="en-US" sz="1800" dirty="0" smtClean="0">
                <a:latin typeface="Arial" charset="0"/>
                <a:cs typeface="Arial" charset="0"/>
              </a:rPr>
              <a:t>the delimiters of the various syntactic components, parentheses, precedence of operators, … are left out</a:t>
            </a:r>
          </a:p>
          <a:p>
            <a:endParaRPr lang="en-US" sz="2000" dirty="0" smtClean="0">
              <a:latin typeface="Arial" charset="0"/>
              <a:cs typeface="Arial" charset="0"/>
            </a:endParaRPr>
          </a:p>
          <a:p>
            <a:r>
              <a:rPr lang="en-US" sz="2000" dirty="0" smtClean="0">
                <a:latin typeface="Arial" charset="0"/>
                <a:cs typeface="Arial" charset="0"/>
              </a:rPr>
              <a:t>Uses XML as its concrete syntax</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latin typeface="Arial" charset="0"/>
                <a:cs typeface="Arial" charset="0"/>
              </a:rPr>
              <a:t>BLD Alphabet</a:t>
            </a:r>
          </a:p>
        </p:txBody>
      </p:sp>
      <p:sp>
        <p:nvSpPr>
          <p:cNvPr id="68611" name="Content Placeholder 2"/>
          <p:cNvSpPr>
            <a:spLocks noGrp="1"/>
          </p:cNvSpPr>
          <p:nvPr>
            <p:ph idx="1"/>
          </p:nvPr>
        </p:nvSpPr>
        <p:spPr/>
        <p:txBody>
          <a:bodyPr/>
          <a:lstStyle/>
          <a:p>
            <a:r>
              <a:rPr lang="en-US" sz="2000" dirty="0" smtClean="0">
                <a:latin typeface="Arial" charset="0"/>
                <a:cs typeface="Arial" charset="0"/>
              </a:rPr>
              <a:t>A </a:t>
            </a:r>
            <a:r>
              <a:rPr lang="en-US" sz="2000" dirty="0" err="1" smtClean="0">
                <a:latin typeface="Arial" charset="0"/>
                <a:cs typeface="Arial" charset="0"/>
              </a:rPr>
              <a:t>countably</a:t>
            </a:r>
            <a:r>
              <a:rPr lang="en-US" sz="2000" dirty="0" smtClean="0">
                <a:latin typeface="Arial" charset="0"/>
                <a:cs typeface="Arial" charset="0"/>
              </a:rPr>
              <a:t> infinite set of constant symbols </a:t>
            </a:r>
            <a:r>
              <a:rPr lang="en-US" sz="2000" i="1" dirty="0" err="1" smtClean="0">
                <a:latin typeface="Arial" charset="0"/>
                <a:cs typeface="Arial" charset="0"/>
              </a:rPr>
              <a:t>Const</a:t>
            </a:r>
            <a:endParaRPr lang="en-US" sz="2000" i="1" dirty="0" smtClean="0">
              <a:latin typeface="Arial" charset="0"/>
              <a:cs typeface="Arial" charset="0"/>
            </a:endParaRPr>
          </a:p>
          <a:p>
            <a:r>
              <a:rPr lang="en-US" sz="2000" dirty="0" smtClean="0">
                <a:latin typeface="Arial" charset="0"/>
                <a:cs typeface="Arial" charset="0"/>
              </a:rPr>
              <a:t>A </a:t>
            </a:r>
            <a:r>
              <a:rPr lang="en-US" sz="2000" dirty="0" err="1" smtClean="0">
                <a:latin typeface="Arial" charset="0"/>
                <a:cs typeface="Arial" charset="0"/>
              </a:rPr>
              <a:t>countably</a:t>
            </a:r>
            <a:r>
              <a:rPr lang="en-US" sz="2000" dirty="0" smtClean="0">
                <a:latin typeface="Arial" charset="0"/>
                <a:cs typeface="Arial" charset="0"/>
              </a:rPr>
              <a:t> infinite set of variable symbols </a:t>
            </a:r>
            <a:r>
              <a:rPr lang="en-US" sz="2000" i="1" dirty="0" err="1" smtClean="0">
                <a:latin typeface="Arial" charset="0"/>
                <a:cs typeface="Arial" charset="0"/>
              </a:rPr>
              <a:t>Var</a:t>
            </a:r>
            <a:r>
              <a:rPr lang="en-US" sz="2000" dirty="0" smtClean="0">
                <a:latin typeface="Arial" charset="0"/>
                <a:cs typeface="Arial" charset="0"/>
              </a:rPr>
              <a:t> (disjoint from </a:t>
            </a:r>
            <a:r>
              <a:rPr lang="en-US" sz="2000" i="1" dirty="0" err="1" smtClean="0">
                <a:latin typeface="Arial" charset="0"/>
                <a:cs typeface="Arial" charset="0"/>
              </a:rPr>
              <a:t>Const</a:t>
            </a:r>
            <a:r>
              <a:rPr lang="en-US" sz="2000" dirty="0" smtClean="0">
                <a:latin typeface="Arial" charset="0"/>
                <a:cs typeface="Arial" charset="0"/>
              </a:rPr>
              <a:t>)</a:t>
            </a:r>
          </a:p>
          <a:p>
            <a:r>
              <a:rPr lang="en-US" sz="2000" dirty="0" smtClean="0">
                <a:latin typeface="Arial" charset="0"/>
                <a:cs typeface="Arial" charset="0"/>
              </a:rPr>
              <a:t>A </a:t>
            </a:r>
            <a:r>
              <a:rPr lang="en-US" sz="2000" dirty="0" err="1" smtClean="0">
                <a:latin typeface="Arial" charset="0"/>
                <a:cs typeface="Arial" charset="0"/>
              </a:rPr>
              <a:t>countably</a:t>
            </a:r>
            <a:r>
              <a:rPr lang="en-US" sz="2000" dirty="0" smtClean="0">
                <a:latin typeface="Arial" charset="0"/>
                <a:cs typeface="Arial" charset="0"/>
              </a:rPr>
              <a:t> infinite set of argument names, </a:t>
            </a:r>
            <a:r>
              <a:rPr lang="en-US" sz="2000" i="1" dirty="0" err="1" smtClean="0">
                <a:latin typeface="Arial" charset="0"/>
                <a:cs typeface="Arial" charset="0"/>
              </a:rPr>
              <a:t>ArgNames</a:t>
            </a:r>
            <a:r>
              <a:rPr lang="en-US" sz="2000" dirty="0" smtClean="0">
                <a:latin typeface="Arial" charset="0"/>
                <a:cs typeface="Arial" charset="0"/>
              </a:rPr>
              <a:t> </a:t>
            </a:r>
          </a:p>
          <a:p>
            <a:pPr lvl="1"/>
            <a:r>
              <a:rPr lang="en-US" sz="1800" dirty="0" smtClean="0">
                <a:latin typeface="Arial" charset="0"/>
                <a:cs typeface="Arial" charset="0"/>
              </a:rPr>
              <a:t>disjoint from </a:t>
            </a:r>
            <a:r>
              <a:rPr lang="en-US" sz="1800" i="1" dirty="0" err="1" smtClean="0">
                <a:latin typeface="Arial" charset="0"/>
                <a:cs typeface="Arial" charset="0"/>
              </a:rPr>
              <a:t>Const</a:t>
            </a:r>
            <a:r>
              <a:rPr lang="en-US" sz="1800" dirty="0" smtClean="0">
                <a:latin typeface="Arial" charset="0"/>
                <a:cs typeface="Arial" charset="0"/>
              </a:rPr>
              <a:t> and </a:t>
            </a:r>
            <a:r>
              <a:rPr lang="en-US" sz="1800" i="1" dirty="0" err="1" smtClean="0">
                <a:latin typeface="Arial" charset="0"/>
                <a:cs typeface="Arial" charset="0"/>
              </a:rPr>
              <a:t>Var</a:t>
            </a:r>
            <a:endParaRPr lang="en-US" sz="1800" i="1" dirty="0" smtClean="0">
              <a:latin typeface="Arial" charset="0"/>
              <a:cs typeface="Arial" charset="0"/>
            </a:endParaRPr>
          </a:p>
          <a:p>
            <a:pPr lvl="1"/>
            <a:r>
              <a:rPr lang="en-US" sz="1800" i="1" dirty="0" err="1" smtClean="0">
                <a:latin typeface="Arial" charset="0"/>
                <a:cs typeface="Arial" charset="0"/>
              </a:rPr>
              <a:t>ArgNames</a:t>
            </a:r>
            <a:r>
              <a:rPr lang="en-US" sz="1800" dirty="0" smtClean="0">
                <a:latin typeface="Arial" charset="0"/>
                <a:cs typeface="Arial" charset="0"/>
              </a:rPr>
              <a:t> is not supported in RIF-Core</a:t>
            </a:r>
          </a:p>
          <a:p>
            <a:r>
              <a:rPr lang="en-US" sz="2000" dirty="0" smtClean="0">
                <a:latin typeface="Arial" charset="0"/>
                <a:cs typeface="Arial" charset="0"/>
              </a:rPr>
              <a:t>Connective symbols </a:t>
            </a:r>
            <a:r>
              <a:rPr lang="en-US" sz="2000" i="1" dirty="0" smtClean="0">
                <a:latin typeface="Arial" charset="0"/>
                <a:cs typeface="Arial" charset="0"/>
              </a:rPr>
              <a:t>And</a:t>
            </a:r>
            <a:r>
              <a:rPr lang="en-US" sz="2000" dirty="0" smtClean="0">
                <a:latin typeface="Arial" charset="0"/>
                <a:cs typeface="Arial" charset="0"/>
              </a:rPr>
              <a:t>, </a:t>
            </a:r>
            <a:r>
              <a:rPr lang="en-US" sz="2000" i="1" dirty="0" smtClean="0">
                <a:latin typeface="Arial" charset="0"/>
                <a:cs typeface="Arial" charset="0"/>
              </a:rPr>
              <a:t>Or</a:t>
            </a:r>
            <a:r>
              <a:rPr lang="en-US" sz="2000" dirty="0" smtClean="0">
                <a:latin typeface="Arial" charset="0"/>
                <a:cs typeface="Arial" charset="0"/>
              </a:rPr>
              <a:t>, and </a:t>
            </a:r>
            <a:r>
              <a:rPr lang="en-US" sz="2000" i="1" dirty="0" smtClean="0">
                <a:latin typeface="Arial" charset="0"/>
                <a:cs typeface="Arial" charset="0"/>
              </a:rPr>
              <a:t>:-</a:t>
            </a:r>
            <a:r>
              <a:rPr lang="en-US" sz="2000" dirty="0" smtClean="0">
                <a:latin typeface="Arial" charset="0"/>
                <a:cs typeface="Arial" charset="0"/>
              </a:rPr>
              <a:t> </a:t>
            </a:r>
          </a:p>
          <a:p>
            <a:r>
              <a:rPr lang="en-US" sz="2000" dirty="0" smtClean="0">
                <a:latin typeface="Arial" charset="0"/>
                <a:cs typeface="Arial" charset="0"/>
              </a:rPr>
              <a:t>Quantifiers </a:t>
            </a:r>
            <a:r>
              <a:rPr lang="en-US" sz="2000" i="1" dirty="0" smtClean="0">
                <a:latin typeface="Arial" charset="0"/>
                <a:cs typeface="Arial" charset="0"/>
              </a:rPr>
              <a:t>Exists</a:t>
            </a:r>
            <a:r>
              <a:rPr lang="en-US" sz="2000" dirty="0" smtClean="0">
                <a:latin typeface="Arial" charset="0"/>
                <a:cs typeface="Arial" charset="0"/>
              </a:rPr>
              <a:t> and </a:t>
            </a:r>
            <a:r>
              <a:rPr lang="en-US" sz="2000" i="1" dirty="0" err="1" smtClean="0">
                <a:latin typeface="Arial" charset="0"/>
                <a:cs typeface="Arial" charset="0"/>
              </a:rPr>
              <a:t>Forall</a:t>
            </a:r>
            <a:endParaRPr lang="en-US" sz="2000" i="1" dirty="0" smtClean="0">
              <a:latin typeface="Arial" charset="0"/>
              <a:cs typeface="Arial" charset="0"/>
            </a:endParaRPr>
          </a:p>
          <a:p>
            <a:r>
              <a:rPr lang="en-US" sz="2000" dirty="0" smtClean="0">
                <a:latin typeface="Arial" charset="0"/>
                <a:cs typeface="Arial" charset="0"/>
              </a:rPr>
              <a:t>The symbols =, #, ##, -&gt;, External, Import, Prefix, and Base</a:t>
            </a:r>
          </a:p>
          <a:p>
            <a:pPr lvl="1"/>
            <a:r>
              <a:rPr lang="en-US" sz="1800" dirty="0" smtClean="0">
                <a:latin typeface="Arial" charset="0"/>
                <a:cs typeface="Arial" charset="0"/>
              </a:rPr>
              <a:t>##, the subclass symbol is not supported in RIF-Core</a:t>
            </a:r>
          </a:p>
          <a:p>
            <a:r>
              <a:rPr lang="en-US" sz="2000" dirty="0" smtClean="0">
                <a:latin typeface="Arial" charset="0"/>
                <a:cs typeface="Arial" charset="0"/>
              </a:rPr>
              <a:t>The symbols Group and Document</a:t>
            </a:r>
          </a:p>
          <a:p>
            <a:r>
              <a:rPr lang="en-US" sz="2000" dirty="0" smtClean="0">
                <a:latin typeface="Arial" charset="0"/>
                <a:cs typeface="Arial" charset="0"/>
              </a:rPr>
              <a:t>The symbols for representing lists: List and </a:t>
            </a:r>
            <a:r>
              <a:rPr lang="en-US" sz="2000" dirty="0" err="1" smtClean="0">
                <a:latin typeface="Arial" charset="0"/>
                <a:cs typeface="Arial" charset="0"/>
              </a:rPr>
              <a:t>OpenList</a:t>
            </a:r>
            <a:endParaRPr lang="en-US" sz="2000" dirty="0" smtClean="0">
              <a:latin typeface="Arial" charset="0"/>
              <a:cs typeface="Arial" charset="0"/>
            </a:endParaRPr>
          </a:p>
          <a:p>
            <a:r>
              <a:rPr lang="en-US" sz="2000" dirty="0" smtClean="0">
                <a:latin typeface="Arial" charset="0"/>
                <a:cs typeface="Arial" charset="0"/>
              </a:rPr>
              <a:t>The auxiliary symbols (, ), [, ], &lt;, &gt;, and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latin typeface="Arial" charset="0"/>
                <a:cs typeface="Arial" charset="0"/>
              </a:rPr>
              <a:t>BLD Terms I</a:t>
            </a:r>
          </a:p>
        </p:txBody>
      </p:sp>
      <p:sp>
        <p:nvSpPr>
          <p:cNvPr id="69635" name="Content Placeholder 2"/>
          <p:cNvSpPr>
            <a:spLocks noGrp="1"/>
          </p:cNvSpPr>
          <p:nvPr>
            <p:ph idx="1"/>
          </p:nvPr>
        </p:nvSpPr>
        <p:spPr>
          <a:xfrm>
            <a:off x="457200" y="1340768"/>
            <a:ext cx="8229600" cy="5040560"/>
          </a:xfrm>
        </p:spPr>
        <p:txBody>
          <a:bodyPr/>
          <a:lstStyle/>
          <a:p>
            <a:pPr>
              <a:lnSpc>
                <a:spcPct val="80000"/>
              </a:lnSpc>
            </a:pPr>
            <a:r>
              <a:rPr lang="en-US" sz="1800" dirty="0" smtClean="0">
                <a:latin typeface="Arial" charset="0"/>
                <a:cs typeface="Arial" charset="0"/>
              </a:rPr>
              <a:t>Base terms: simple, positional or terms of form </a:t>
            </a:r>
            <a:r>
              <a:rPr lang="en-US" sz="1800" i="1" dirty="0" smtClean="0">
                <a:latin typeface="Arial" charset="0"/>
                <a:cs typeface="Arial" charset="0"/>
              </a:rPr>
              <a:t>External(t)</a:t>
            </a:r>
          </a:p>
          <a:p>
            <a:pPr>
              <a:lnSpc>
                <a:spcPct val="80000"/>
              </a:lnSpc>
            </a:pPr>
            <a:endParaRPr lang="en-US" sz="1800" dirty="0" smtClean="0">
              <a:latin typeface="Arial" charset="0"/>
              <a:cs typeface="Arial" charset="0"/>
            </a:endParaRPr>
          </a:p>
          <a:p>
            <a:pPr>
              <a:lnSpc>
                <a:spcPct val="80000"/>
              </a:lnSpc>
            </a:pPr>
            <a:r>
              <a:rPr lang="en-US" sz="1800" dirty="0" smtClean="0">
                <a:latin typeface="Arial" charset="0"/>
                <a:cs typeface="Arial" charset="0"/>
              </a:rPr>
              <a:t>Constants and variables</a:t>
            </a:r>
          </a:p>
          <a:p>
            <a:pPr lvl="1">
              <a:lnSpc>
                <a:spcPct val="80000"/>
              </a:lnSpc>
            </a:pPr>
            <a:r>
              <a:rPr lang="en-US" sz="1400" dirty="0" smtClean="0">
                <a:latin typeface="Arial" charset="0"/>
                <a:cs typeface="Arial" charset="0"/>
              </a:rPr>
              <a:t>If  t ∈ </a:t>
            </a:r>
            <a:r>
              <a:rPr lang="en-US" sz="1400" dirty="0" err="1" smtClean="0">
                <a:latin typeface="Arial" charset="0"/>
                <a:cs typeface="Arial" charset="0"/>
              </a:rPr>
              <a:t>Const</a:t>
            </a:r>
            <a:r>
              <a:rPr lang="en-US" sz="1400" dirty="0" smtClean="0">
                <a:latin typeface="Arial" charset="0"/>
                <a:cs typeface="Arial" charset="0"/>
              </a:rPr>
              <a:t> or t ∈ </a:t>
            </a:r>
            <a:r>
              <a:rPr lang="en-US" sz="1400" dirty="0" err="1" smtClean="0">
                <a:latin typeface="Arial" charset="0"/>
                <a:cs typeface="Arial" charset="0"/>
              </a:rPr>
              <a:t>Var</a:t>
            </a:r>
            <a:r>
              <a:rPr lang="en-US" sz="1400" dirty="0" smtClean="0">
                <a:latin typeface="Arial" charset="0"/>
                <a:cs typeface="Arial" charset="0"/>
              </a:rPr>
              <a:t> then t is a </a:t>
            </a:r>
            <a:r>
              <a:rPr lang="en-US" sz="1400" b="1" i="1" dirty="0" smtClean="0">
                <a:latin typeface="Arial" charset="0"/>
                <a:cs typeface="Arial" charset="0"/>
              </a:rPr>
              <a:t>simple term</a:t>
            </a:r>
            <a:endParaRPr lang="en-US" sz="1400" dirty="0" smtClean="0">
              <a:latin typeface="Arial" charset="0"/>
              <a:cs typeface="Arial" charset="0"/>
            </a:endParaRPr>
          </a:p>
          <a:p>
            <a:pPr>
              <a:lnSpc>
                <a:spcPct val="80000"/>
              </a:lnSpc>
            </a:pPr>
            <a:endParaRPr lang="en-US" sz="1800" dirty="0" smtClean="0">
              <a:latin typeface="Arial" charset="0"/>
              <a:cs typeface="Arial" charset="0"/>
            </a:endParaRPr>
          </a:p>
          <a:p>
            <a:pPr>
              <a:lnSpc>
                <a:spcPct val="80000"/>
              </a:lnSpc>
            </a:pPr>
            <a:r>
              <a:rPr lang="en-US" sz="1800" dirty="0" smtClean="0">
                <a:latin typeface="Arial" charset="0"/>
                <a:cs typeface="Arial" charset="0"/>
              </a:rPr>
              <a:t>Positional terms</a:t>
            </a:r>
          </a:p>
          <a:p>
            <a:pPr lvl="1">
              <a:lnSpc>
                <a:spcPct val="80000"/>
              </a:lnSpc>
            </a:pPr>
            <a:r>
              <a:rPr lang="en-US" sz="1400" dirty="0" smtClean="0">
                <a:latin typeface="Arial" charset="0"/>
                <a:cs typeface="Arial" charset="0"/>
              </a:rPr>
              <a:t>If  t ∈ </a:t>
            </a:r>
            <a:r>
              <a:rPr lang="en-US" sz="1400" dirty="0" err="1" smtClean="0">
                <a:latin typeface="Arial" charset="0"/>
                <a:cs typeface="Arial" charset="0"/>
              </a:rPr>
              <a:t>Const</a:t>
            </a:r>
            <a:r>
              <a:rPr lang="en-US" sz="1400" dirty="0" smtClean="0">
                <a:latin typeface="Arial" charset="0"/>
                <a:cs typeface="Arial" charset="0"/>
              </a:rPr>
              <a:t> and t</a:t>
            </a:r>
            <a:r>
              <a:rPr lang="en-US" sz="1400" baseline="-25000" dirty="0" smtClean="0">
                <a:latin typeface="Arial" charset="0"/>
                <a:cs typeface="Arial" charset="0"/>
              </a:rPr>
              <a:t>1</a:t>
            </a:r>
            <a:r>
              <a:rPr lang="en-US" sz="1400" dirty="0" smtClean="0">
                <a:latin typeface="Arial" charset="0"/>
                <a:cs typeface="Arial" charset="0"/>
              </a:rPr>
              <a:t>, ..., </a:t>
            </a:r>
            <a:r>
              <a:rPr lang="en-US" sz="1400" dirty="0" err="1" smtClean="0">
                <a:latin typeface="Arial" charset="0"/>
                <a:cs typeface="Arial" charset="0"/>
              </a:rPr>
              <a:t>t</a:t>
            </a:r>
            <a:r>
              <a:rPr lang="en-US" sz="1400" baseline="-25000" dirty="0" err="1" smtClean="0">
                <a:latin typeface="Arial" charset="0"/>
                <a:cs typeface="Arial" charset="0"/>
              </a:rPr>
              <a:t>n</a:t>
            </a:r>
            <a:r>
              <a:rPr lang="en-US" sz="1400" dirty="0" smtClean="0">
                <a:latin typeface="Arial" charset="0"/>
                <a:cs typeface="Arial" charset="0"/>
              </a:rPr>
              <a:t>, n≥0, are base terms then t(t</a:t>
            </a:r>
            <a:r>
              <a:rPr lang="en-US" sz="1400" baseline="-25000" dirty="0" smtClean="0">
                <a:latin typeface="Arial" charset="0"/>
                <a:cs typeface="Arial" charset="0"/>
              </a:rPr>
              <a:t>1</a:t>
            </a:r>
            <a:r>
              <a:rPr lang="en-US" sz="1400" dirty="0" smtClean="0">
                <a:latin typeface="Arial" charset="0"/>
                <a:cs typeface="Arial" charset="0"/>
              </a:rPr>
              <a:t> ... </a:t>
            </a:r>
            <a:r>
              <a:rPr lang="en-US" sz="1400" dirty="0" err="1" smtClean="0">
                <a:latin typeface="Arial" charset="0"/>
                <a:cs typeface="Arial" charset="0"/>
              </a:rPr>
              <a:t>t</a:t>
            </a:r>
            <a:r>
              <a:rPr lang="en-US" sz="1400" baseline="-25000" dirty="0" err="1" smtClean="0">
                <a:latin typeface="Arial" charset="0"/>
                <a:cs typeface="Arial" charset="0"/>
              </a:rPr>
              <a:t>n</a:t>
            </a:r>
            <a:r>
              <a:rPr lang="en-US" sz="1400" dirty="0" smtClean="0">
                <a:latin typeface="Arial" charset="0"/>
                <a:cs typeface="Arial" charset="0"/>
              </a:rPr>
              <a:t>) is a </a:t>
            </a:r>
            <a:r>
              <a:rPr lang="en-US" sz="1400" b="1" i="1" dirty="0" smtClean="0">
                <a:latin typeface="Arial" charset="0"/>
                <a:cs typeface="Arial" charset="0"/>
              </a:rPr>
              <a:t>positional term</a:t>
            </a:r>
            <a:endParaRPr lang="en-US" sz="1400" dirty="0" smtClean="0">
              <a:latin typeface="Arial" charset="0"/>
              <a:cs typeface="Arial" charset="0"/>
            </a:endParaRPr>
          </a:p>
          <a:p>
            <a:pPr>
              <a:lnSpc>
                <a:spcPct val="80000"/>
              </a:lnSpc>
            </a:pPr>
            <a:endParaRPr lang="en-US" sz="1800" dirty="0" smtClean="0">
              <a:latin typeface="Arial" charset="0"/>
              <a:cs typeface="Arial" charset="0"/>
            </a:endParaRPr>
          </a:p>
          <a:p>
            <a:pPr>
              <a:lnSpc>
                <a:spcPct val="80000"/>
              </a:lnSpc>
            </a:pPr>
            <a:r>
              <a:rPr lang="en-US" sz="1800" dirty="0" smtClean="0">
                <a:latin typeface="Arial" charset="0"/>
                <a:cs typeface="Arial" charset="0"/>
              </a:rPr>
              <a:t>Terms with named arguments</a:t>
            </a:r>
          </a:p>
          <a:p>
            <a:pPr lvl="1">
              <a:lnSpc>
                <a:spcPct val="80000"/>
              </a:lnSpc>
            </a:pPr>
            <a:r>
              <a:rPr lang="en-US" sz="1400" dirty="0" smtClean="0">
                <a:latin typeface="Arial" charset="0"/>
                <a:cs typeface="Arial" charset="0"/>
              </a:rPr>
              <a:t>A </a:t>
            </a:r>
            <a:r>
              <a:rPr lang="en-US" sz="1400" b="1" i="1" dirty="0" smtClean="0">
                <a:latin typeface="Arial" charset="0"/>
                <a:cs typeface="Arial" charset="0"/>
              </a:rPr>
              <a:t>term with named arguments</a:t>
            </a:r>
            <a:r>
              <a:rPr lang="en-US" sz="1400" dirty="0" smtClean="0">
                <a:latin typeface="Arial" charset="0"/>
                <a:cs typeface="Arial" charset="0"/>
              </a:rPr>
              <a:t> is of the form t(s</a:t>
            </a:r>
            <a:r>
              <a:rPr lang="en-US" sz="1400" baseline="-25000" dirty="0" smtClean="0">
                <a:latin typeface="Arial" charset="0"/>
                <a:cs typeface="Arial" charset="0"/>
              </a:rPr>
              <a:t>1</a:t>
            </a:r>
            <a:r>
              <a:rPr lang="en-US" sz="1400" dirty="0" smtClean="0">
                <a:latin typeface="Arial" charset="0"/>
                <a:cs typeface="Arial" charset="0"/>
              </a:rPr>
              <a:t>-&gt;v</a:t>
            </a:r>
            <a:r>
              <a:rPr lang="en-US" sz="1400" baseline="-25000" dirty="0" smtClean="0">
                <a:latin typeface="Arial" charset="0"/>
                <a:cs typeface="Arial" charset="0"/>
              </a:rPr>
              <a:t>1</a:t>
            </a:r>
            <a:r>
              <a:rPr lang="en-US" sz="1400" dirty="0" smtClean="0">
                <a:latin typeface="Arial" charset="0"/>
                <a:cs typeface="Arial" charset="0"/>
              </a:rPr>
              <a:t> ... </a:t>
            </a:r>
            <a:r>
              <a:rPr lang="en-US" sz="1400" dirty="0" err="1" smtClean="0">
                <a:latin typeface="Arial" charset="0"/>
                <a:cs typeface="Arial" charset="0"/>
              </a:rPr>
              <a:t>s</a:t>
            </a:r>
            <a:r>
              <a:rPr lang="en-US" sz="1400" baseline="-25000" dirty="0" err="1" smtClean="0">
                <a:latin typeface="Arial" charset="0"/>
                <a:cs typeface="Arial" charset="0"/>
              </a:rPr>
              <a:t>n</a:t>
            </a:r>
            <a:r>
              <a:rPr lang="en-US" sz="1400" dirty="0" smtClean="0">
                <a:latin typeface="Arial" charset="0"/>
                <a:cs typeface="Arial" charset="0"/>
              </a:rPr>
              <a:t>-&gt;</a:t>
            </a:r>
            <a:r>
              <a:rPr lang="en-US" sz="1400" dirty="0" err="1" smtClean="0">
                <a:latin typeface="Arial" charset="0"/>
                <a:cs typeface="Arial" charset="0"/>
              </a:rPr>
              <a:t>v</a:t>
            </a:r>
            <a:r>
              <a:rPr lang="en-US" sz="1400" baseline="-25000" dirty="0" err="1" smtClean="0">
                <a:latin typeface="Arial" charset="0"/>
                <a:cs typeface="Arial" charset="0"/>
              </a:rPr>
              <a:t>n</a:t>
            </a:r>
            <a:r>
              <a:rPr lang="en-US" sz="1400" dirty="0" smtClean="0">
                <a:latin typeface="Arial" charset="0"/>
                <a:cs typeface="Arial" charset="0"/>
              </a:rPr>
              <a:t>), where n≥0, t ∈ </a:t>
            </a:r>
            <a:r>
              <a:rPr lang="en-US" sz="1400" dirty="0" err="1" smtClean="0">
                <a:latin typeface="Arial" charset="0"/>
                <a:cs typeface="Arial" charset="0"/>
              </a:rPr>
              <a:t>Const</a:t>
            </a:r>
            <a:r>
              <a:rPr lang="en-US" sz="1400" dirty="0" smtClean="0">
                <a:latin typeface="Arial" charset="0"/>
                <a:cs typeface="Arial" charset="0"/>
              </a:rPr>
              <a:t> and v</a:t>
            </a:r>
            <a:r>
              <a:rPr lang="en-US" sz="1400" baseline="-25000" dirty="0" smtClean="0">
                <a:latin typeface="Arial" charset="0"/>
                <a:cs typeface="Arial" charset="0"/>
              </a:rPr>
              <a:t>1</a:t>
            </a:r>
            <a:r>
              <a:rPr lang="en-US" sz="1400" dirty="0" smtClean="0">
                <a:latin typeface="Arial" charset="0"/>
                <a:cs typeface="Arial" charset="0"/>
              </a:rPr>
              <a:t>, ..., </a:t>
            </a:r>
            <a:r>
              <a:rPr lang="en-US" sz="1400" dirty="0" err="1" smtClean="0">
                <a:latin typeface="Arial" charset="0"/>
                <a:cs typeface="Arial" charset="0"/>
              </a:rPr>
              <a:t>v</a:t>
            </a:r>
            <a:r>
              <a:rPr lang="en-US" sz="1400" baseline="-25000" dirty="0" err="1" smtClean="0">
                <a:latin typeface="Arial" charset="0"/>
                <a:cs typeface="Arial" charset="0"/>
              </a:rPr>
              <a:t>n</a:t>
            </a:r>
            <a:r>
              <a:rPr lang="en-US" sz="1400" dirty="0" smtClean="0">
                <a:latin typeface="Arial" charset="0"/>
                <a:cs typeface="Arial" charset="0"/>
              </a:rPr>
              <a:t> are base terms and s</a:t>
            </a:r>
            <a:r>
              <a:rPr lang="en-US" sz="1400" baseline="-25000" dirty="0" smtClean="0">
                <a:latin typeface="Arial" charset="0"/>
                <a:cs typeface="Arial" charset="0"/>
              </a:rPr>
              <a:t>1</a:t>
            </a:r>
            <a:r>
              <a:rPr lang="en-US" sz="1400" dirty="0" smtClean="0">
                <a:latin typeface="Arial" charset="0"/>
                <a:cs typeface="Arial" charset="0"/>
              </a:rPr>
              <a:t>, ..., </a:t>
            </a:r>
            <a:r>
              <a:rPr lang="en-US" sz="1400" dirty="0" err="1" smtClean="0">
                <a:latin typeface="Arial" charset="0"/>
                <a:cs typeface="Arial" charset="0"/>
              </a:rPr>
              <a:t>s</a:t>
            </a:r>
            <a:r>
              <a:rPr lang="en-US" sz="1400" baseline="-25000" dirty="0" err="1" smtClean="0">
                <a:latin typeface="Arial" charset="0"/>
                <a:cs typeface="Arial" charset="0"/>
              </a:rPr>
              <a:t>n</a:t>
            </a:r>
            <a:r>
              <a:rPr lang="en-US" sz="1400" dirty="0" smtClean="0">
                <a:latin typeface="Arial" charset="0"/>
                <a:cs typeface="Arial" charset="0"/>
              </a:rPr>
              <a:t> are pairwise distinct symbols from the set </a:t>
            </a:r>
            <a:r>
              <a:rPr lang="en-US" sz="1400" dirty="0" err="1" smtClean="0">
                <a:latin typeface="Arial" charset="0"/>
                <a:cs typeface="Arial" charset="0"/>
              </a:rPr>
              <a:t>ArgNames</a:t>
            </a:r>
            <a:endParaRPr lang="en-US" sz="1400" dirty="0" smtClean="0">
              <a:latin typeface="Arial" charset="0"/>
              <a:cs typeface="Arial" charset="0"/>
            </a:endParaRPr>
          </a:p>
          <a:p>
            <a:pPr lvl="1">
              <a:lnSpc>
                <a:spcPct val="80000"/>
              </a:lnSpc>
            </a:pPr>
            <a:r>
              <a:rPr lang="en-US" sz="1400" dirty="0" smtClean="0">
                <a:latin typeface="Arial" charset="0"/>
                <a:cs typeface="Arial" charset="0"/>
              </a:rPr>
              <a:t>Not valid in RIF-Core</a:t>
            </a:r>
          </a:p>
          <a:p>
            <a:pPr lvl="1">
              <a:lnSpc>
                <a:spcPct val="80000"/>
              </a:lnSpc>
            </a:pPr>
            <a:endParaRPr lang="en-US" sz="1400" dirty="0" smtClean="0">
              <a:latin typeface="Arial" charset="0"/>
              <a:cs typeface="Arial" charset="0"/>
            </a:endParaRPr>
          </a:p>
          <a:p>
            <a:pPr>
              <a:lnSpc>
                <a:spcPct val="80000"/>
              </a:lnSpc>
            </a:pPr>
            <a:r>
              <a:rPr lang="en-US" sz="1800" dirty="0" smtClean="0">
                <a:latin typeface="Arial" charset="0"/>
                <a:cs typeface="Arial" charset="0"/>
              </a:rPr>
              <a:t>List terms</a:t>
            </a:r>
          </a:p>
          <a:p>
            <a:pPr lvl="1">
              <a:lnSpc>
                <a:spcPct val="80000"/>
              </a:lnSpc>
            </a:pPr>
            <a:r>
              <a:rPr lang="en-US" sz="1400" dirty="0" smtClean="0">
                <a:latin typeface="Arial" charset="0"/>
                <a:cs typeface="Arial" charset="0"/>
              </a:rPr>
              <a:t>There are two kinds of list terms: </a:t>
            </a:r>
            <a:r>
              <a:rPr lang="en-US" sz="1400" i="1" dirty="0" smtClean="0">
                <a:latin typeface="Arial" charset="0"/>
                <a:cs typeface="Arial" charset="0"/>
              </a:rPr>
              <a:t>open</a:t>
            </a:r>
            <a:r>
              <a:rPr lang="en-US" sz="1400" dirty="0" smtClean="0">
                <a:latin typeface="Arial" charset="0"/>
                <a:cs typeface="Arial" charset="0"/>
              </a:rPr>
              <a:t> and </a:t>
            </a:r>
            <a:r>
              <a:rPr lang="en-US" sz="1400" i="1" dirty="0" smtClean="0">
                <a:latin typeface="Arial" charset="0"/>
                <a:cs typeface="Arial" charset="0"/>
              </a:rPr>
              <a:t>closed</a:t>
            </a:r>
            <a:endParaRPr lang="en-US" sz="1400" dirty="0" smtClean="0">
              <a:latin typeface="Arial" charset="0"/>
              <a:cs typeface="Arial" charset="0"/>
            </a:endParaRPr>
          </a:p>
          <a:p>
            <a:pPr lvl="1">
              <a:lnSpc>
                <a:spcPct val="80000"/>
              </a:lnSpc>
            </a:pPr>
            <a:r>
              <a:rPr lang="en-US" sz="1400" dirty="0" smtClean="0">
                <a:latin typeface="Arial" charset="0"/>
                <a:cs typeface="Arial" charset="0"/>
              </a:rPr>
              <a:t>A </a:t>
            </a:r>
            <a:r>
              <a:rPr lang="en-US" sz="1400" b="1" i="1" dirty="0" smtClean="0">
                <a:latin typeface="Arial" charset="0"/>
                <a:cs typeface="Arial" charset="0"/>
              </a:rPr>
              <a:t>closed list</a:t>
            </a:r>
            <a:r>
              <a:rPr lang="en-US" sz="1400" dirty="0" smtClean="0">
                <a:latin typeface="Arial" charset="0"/>
                <a:cs typeface="Arial" charset="0"/>
              </a:rPr>
              <a:t> has the form List(t</a:t>
            </a:r>
            <a:r>
              <a:rPr lang="en-US" sz="1400" baseline="-25000" dirty="0" smtClean="0">
                <a:latin typeface="Arial" charset="0"/>
                <a:cs typeface="Arial" charset="0"/>
              </a:rPr>
              <a:t>1</a:t>
            </a:r>
            <a:r>
              <a:rPr lang="en-US" sz="1400" dirty="0" smtClean="0">
                <a:latin typeface="Arial" charset="0"/>
                <a:cs typeface="Arial" charset="0"/>
              </a:rPr>
              <a:t> ... t</a:t>
            </a:r>
            <a:r>
              <a:rPr lang="en-US" sz="1400" baseline="-25000" dirty="0" smtClean="0">
                <a:latin typeface="Arial" charset="0"/>
                <a:cs typeface="Arial" charset="0"/>
              </a:rPr>
              <a:t>m</a:t>
            </a:r>
            <a:r>
              <a:rPr lang="en-US" sz="1400" dirty="0" smtClean="0">
                <a:latin typeface="Arial" charset="0"/>
                <a:cs typeface="Arial" charset="0"/>
              </a:rPr>
              <a:t>), where m≥0 and t</a:t>
            </a:r>
            <a:r>
              <a:rPr lang="en-US" sz="1400" baseline="-25000" dirty="0" smtClean="0">
                <a:latin typeface="Arial" charset="0"/>
                <a:cs typeface="Arial" charset="0"/>
              </a:rPr>
              <a:t>1</a:t>
            </a:r>
            <a:r>
              <a:rPr lang="en-US" sz="1400" dirty="0" smtClean="0">
                <a:latin typeface="Arial" charset="0"/>
                <a:cs typeface="Arial" charset="0"/>
              </a:rPr>
              <a:t>, ..., t</a:t>
            </a:r>
            <a:r>
              <a:rPr lang="en-US" sz="1400" baseline="-25000" dirty="0" smtClean="0">
                <a:latin typeface="Arial" charset="0"/>
                <a:cs typeface="Arial" charset="0"/>
              </a:rPr>
              <a:t>m</a:t>
            </a:r>
            <a:r>
              <a:rPr lang="en-US" sz="1400" dirty="0" smtClean="0">
                <a:latin typeface="Arial" charset="0"/>
                <a:cs typeface="Arial" charset="0"/>
              </a:rPr>
              <a:t> are terms</a:t>
            </a:r>
          </a:p>
          <a:p>
            <a:pPr lvl="1">
              <a:lnSpc>
                <a:spcPct val="80000"/>
              </a:lnSpc>
            </a:pPr>
            <a:r>
              <a:rPr lang="en-US" sz="1400" dirty="0" smtClean="0">
                <a:latin typeface="Arial" charset="0"/>
                <a:cs typeface="Arial" charset="0"/>
              </a:rPr>
              <a:t>An </a:t>
            </a:r>
            <a:r>
              <a:rPr lang="en-US" sz="1400" b="1" i="1" dirty="0" smtClean="0">
                <a:latin typeface="Arial" charset="0"/>
                <a:cs typeface="Arial" charset="0"/>
              </a:rPr>
              <a:t>open list</a:t>
            </a:r>
            <a:r>
              <a:rPr lang="en-US" sz="1400" dirty="0" smtClean="0">
                <a:latin typeface="Arial" charset="0"/>
                <a:cs typeface="Arial" charset="0"/>
              </a:rPr>
              <a:t> (or a list with a tail) has the form </a:t>
            </a:r>
            <a:r>
              <a:rPr lang="en-US" sz="1400" dirty="0" err="1" smtClean="0">
                <a:latin typeface="Arial" charset="0"/>
                <a:cs typeface="Arial" charset="0"/>
              </a:rPr>
              <a:t>OpenList</a:t>
            </a:r>
            <a:r>
              <a:rPr lang="en-US" sz="1400" dirty="0" smtClean="0">
                <a:latin typeface="Arial" charset="0"/>
                <a:cs typeface="Arial" charset="0"/>
              </a:rPr>
              <a:t>(t</a:t>
            </a:r>
            <a:r>
              <a:rPr lang="en-US" sz="1400" baseline="-25000" dirty="0" smtClean="0">
                <a:latin typeface="Arial" charset="0"/>
                <a:cs typeface="Arial" charset="0"/>
              </a:rPr>
              <a:t>1</a:t>
            </a:r>
            <a:r>
              <a:rPr lang="en-US" sz="1400" dirty="0" smtClean="0">
                <a:latin typeface="Arial" charset="0"/>
                <a:cs typeface="Arial" charset="0"/>
              </a:rPr>
              <a:t> ... t</a:t>
            </a:r>
            <a:r>
              <a:rPr lang="en-US" sz="1400" baseline="-25000" dirty="0" smtClean="0">
                <a:latin typeface="Arial" charset="0"/>
                <a:cs typeface="Arial" charset="0"/>
              </a:rPr>
              <a:t>m</a:t>
            </a:r>
            <a:r>
              <a:rPr lang="en-US" sz="1400" dirty="0" smtClean="0">
                <a:latin typeface="Arial" charset="0"/>
                <a:cs typeface="Arial" charset="0"/>
              </a:rPr>
              <a:t> t), where m&gt;0 and t</a:t>
            </a:r>
            <a:r>
              <a:rPr lang="en-US" sz="1400" baseline="-25000" dirty="0" smtClean="0">
                <a:latin typeface="Arial" charset="0"/>
                <a:cs typeface="Arial" charset="0"/>
              </a:rPr>
              <a:t>1</a:t>
            </a:r>
            <a:r>
              <a:rPr lang="en-US" sz="1400" dirty="0" smtClean="0">
                <a:latin typeface="Arial" charset="0"/>
                <a:cs typeface="Arial" charset="0"/>
              </a:rPr>
              <a:t>, ..., t</a:t>
            </a:r>
            <a:r>
              <a:rPr lang="en-US" sz="1400" baseline="-25000" dirty="0" smtClean="0">
                <a:latin typeface="Arial" charset="0"/>
                <a:cs typeface="Arial" charset="0"/>
              </a:rPr>
              <a:t>m</a:t>
            </a:r>
            <a:r>
              <a:rPr lang="en-US" sz="1400" dirty="0" smtClean="0">
                <a:latin typeface="Arial" charset="0"/>
                <a:cs typeface="Arial" charset="0"/>
              </a:rPr>
              <a:t>, t are terms</a:t>
            </a:r>
          </a:p>
          <a:p>
            <a:pPr lvl="1">
              <a:lnSpc>
                <a:spcPct val="80000"/>
              </a:lnSpc>
            </a:pPr>
            <a:r>
              <a:rPr lang="en-US" sz="1400" dirty="0" smtClean="0">
                <a:latin typeface="Arial" charset="0"/>
                <a:cs typeface="Arial" charset="0"/>
              </a:rPr>
              <a:t>In RIF-Core there are only </a:t>
            </a:r>
            <a:r>
              <a:rPr lang="en-US" sz="1400" i="1" dirty="0" smtClean="0">
                <a:latin typeface="Arial" charset="0"/>
                <a:cs typeface="Arial" charset="0"/>
              </a:rPr>
              <a:t>closed ground</a:t>
            </a:r>
            <a:r>
              <a:rPr lang="en-US" sz="1400" dirty="0" smtClean="0">
                <a:latin typeface="Arial" charset="0"/>
                <a:cs typeface="Arial" charset="0"/>
              </a:rPr>
              <a:t> lists. A </a:t>
            </a:r>
            <a:r>
              <a:rPr lang="en-US" sz="1400" b="1" i="1" dirty="0" smtClean="0">
                <a:latin typeface="Arial" charset="0"/>
                <a:cs typeface="Arial" charset="0"/>
              </a:rPr>
              <a:t>closed ground list</a:t>
            </a:r>
            <a:r>
              <a:rPr lang="en-US" sz="1400" dirty="0" smtClean="0">
                <a:latin typeface="Arial" charset="0"/>
                <a:cs typeface="Arial" charset="0"/>
              </a:rPr>
              <a:t> is a closed list where t</a:t>
            </a:r>
            <a:r>
              <a:rPr lang="en-US" sz="1400" baseline="-25000" dirty="0" smtClean="0">
                <a:latin typeface="Arial" charset="0"/>
                <a:cs typeface="Arial" charset="0"/>
              </a:rPr>
              <a:t>1</a:t>
            </a:r>
            <a:r>
              <a:rPr lang="en-US" sz="1400" dirty="0" smtClean="0">
                <a:latin typeface="Arial" charset="0"/>
                <a:cs typeface="Arial" charset="0"/>
              </a:rPr>
              <a:t>, ..., t</a:t>
            </a:r>
            <a:r>
              <a:rPr lang="en-US" sz="1400" baseline="-25000" dirty="0" smtClean="0">
                <a:latin typeface="Arial" charset="0"/>
                <a:cs typeface="Arial" charset="0"/>
              </a:rPr>
              <a:t>m</a:t>
            </a:r>
            <a:r>
              <a:rPr lang="en-US" sz="1400" dirty="0" smtClean="0">
                <a:latin typeface="Arial" charset="0"/>
                <a:cs typeface="Arial" charset="0"/>
              </a:rPr>
              <a:t> are ground terms (no tail and no variables are allowed)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latin typeface="Arial" charset="0"/>
                <a:cs typeface="Arial" charset="0"/>
              </a:rPr>
              <a:t>BLD Terms II</a:t>
            </a:r>
          </a:p>
        </p:txBody>
      </p:sp>
      <p:sp>
        <p:nvSpPr>
          <p:cNvPr id="70659" name="Content Placeholder 2"/>
          <p:cNvSpPr>
            <a:spLocks noGrp="1"/>
          </p:cNvSpPr>
          <p:nvPr>
            <p:ph idx="1"/>
          </p:nvPr>
        </p:nvSpPr>
        <p:spPr/>
        <p:txBody>
          <a:bodyPr/>
          <a:lstStyle/>
          <a:p>
            <a:pPr>
              <a:lnSpc>
                <a:spcPct val="90000"/>
              </a:lnSpc>
            </a:pPr>
            <a:r>
              <a:rPr lang="en-US" sz="1800" smtClean="0">
                <a:latin typeface="Arial" charset="0"/>
                <a:cs typeface="Arial" charset="0"/>
              </a:rPr>
              <a:t>Equality terms</a:t>
            </a:r>
          </a:p>
          <a:p>
            <a:pPr lvl="1">
              <a:lnSpc>
                <a:spcPct val="90000"/>
              </a:lnSpc>
            </a:pPr>
            <a:r>
              <a:rPr lang="en-US" sz="1400" smtClean="0">
                <a:latin typeface="Arial" charset="0"/>
                <a:cs typeface="Arial" charset="0"/>
              </a:rPr>
              <a:t>t = s is an </a:t>
            </a:r>
            <a:r>
              <a:rPr lang="en-US" sz="1400" b="1" i="1" smtClean="0">
                <a:latin typeface="Arial" charset="0"/>
                <a:cs typeface="Arial" charset="0"/>
              </a:rPr>
              <a:t>equality term</a:t>
            </a:r>
            <a:r>
              <a:rPr lang="en-US" sz="1400" smtClean="0">
                <a:latin typeface="Arial" charset="0"/>
                <a:cs typeface="Arial" charset="0"/>
              </a:rPr>
              <a:t>, if t and s are base terms</a:t>
            </a:r>
          </a:p>
          <a:p>
            <a:pPr>
              <a:lnSpc>
                <a:spcPct val="90000"/>
              </a:lnSpc>
            </a:pPr>
            <a:endParaRPr lang="en-US" sz="1800" smtClean="0">
              <a:latin typeface="Arial" charset="0"/>
              <a:cs typeface="Arial" charset="0"/>
            </a:endParaRPr>
          </a:p>
          <a:p>
            <a:pPr>
              <a:lnSpc>
                <a:spcPct val="90000"/>
              </a:lnSpc>
            </a:pPr>
            <a:r>
              <a:rPr lang="en-US" sz="1800" smtClean="0">
                <a:latin typeface="Arial" charset="0"/>
                <a:cs typeface="Arial" charset="0"/>
              </a:rPr>
              <a:t>Class membership terms (or just membership terms)</a:t>
            </a:r>
          </a:p>
          <a:p>
            <a:pPr lvl="1">
              <a:lnSpc>
                <a:spcPct val="90000"/>
              </a:lnSpc>
            </a:pPr>
            <a:r>
              <a:rPr lang="en-US" sz="1400" smtClean="0">
                <a:latin typeface="Arial" charset="0"/>
                <a:cs typeface="Arial" charset="0"/>
              </a:rPr>
              <a:t>t#s is a </a:t>
            </a:r>
            <a:r>
              <a:rPr lang="en-US" sz="1400" b="1" i="1" smtClean="0">
                <a:latin typeface="Arial" charset="0"/>
                <a:cs typeface="Arial" charset="0"/>
              </a:rPr>
              <a:t>membership term</a:t>
            </a:r>
            <a:r>
              <a:rPr lang="en-US" sz="1400" smtClean="0">
                <a:latin typeface="Arial" charset="0"/>
                <a:cs typeface="Arial" charset="0"/>
              </a:rPr>
              <a:t> if t and s are base terms</a:t>
            </a:r>
          </a:p>
          <a:p>
            <a:pPr>
              <a:lnSpc>
                <a:spcPct val="90000"/>
              </a:lnSpc>
            </a:pPr>
            <a:endParaRPr lang="en-US" sz="1800" i="1" smtClean="0">
              <a:latin typeface="Arial" charset="0"/>
              <a:cs typeface="Arial" charset="0"/>
            </a:endParaRPr>
          </a:p>
          <a:p>
            <a:pPr>
              <a:lnSpc>
                <a:spcPct val="90000"/>
              </a:lnSpc>
            </a:pPr>
            <a:r>
              <a:rPr lang="en-US" sz="1800" smtClean="0">
                <a:latin typeface="Arial" charset="0"/>
                <a:cs typeface="Arial" charset="0"/>
              </a:rPr>
              <a:t>Subclass terms</a:t>
            </a:r>
          </a:p>
          <a:p>
            <a:pPr lvl="1">
              <a:lnSpc>
                <a:spcPct val="90000"/>
              </a:lnSpc>
            </a:pPr>
            <a:r>
              <a:rPr lang="en-US" sz="1400" smtClean="0">
                <a:latin typeface="Arial" charset="0"/>
                <a:cs typeface="Arial" charset="0"/>
              </a:rPr>
              <a:t>t##s is a </a:t>
            </a:r>
            <a:r>
              <a:rPr lang="en-US" sz="1400" b="1" i="1" smtClean="0">
                <a:latin typeface="Arial" charset="0"/>
                <a:cs typeface="Arial" charset="0"/>
              </a:rPr>
              <a:t>subclass term</a:t>
            </a:r>
            <a:r>
              <a:rPr lang="en-US" sz="1400" smtClean="0">
                <a:latin typeface="Arial" charset="0"/>
                <a:cs typeface="Arial" charset="0"/>
              </a:rPr>
              <a:t> if t and s are base terms</a:t>
            </a:r>
          </a:p>
          <a:p>
            <a:pPr lvl="1">
              <a:lnSpc>
                <a:spcPct val="90000"/>
              </a:lnSpc>
            </a:pPr>
            <a:r>
              <a:rPr lang="en-US" sz="1400" smtClean="0">
                <a:latin typeface="Arial" charset="0"/>
                <a:cs typeface="Arial" charset="0"/>
              </a:rPr>
              <a:t>Not valid in RIF-Core</a:t>
            </a:r>
          </a:p>
          <a:p>
            <a:pPr>
              <a:lnSpc>
                <a:spcPct val="90000"/>
              </a:lnSpc>
            </a:pPr>
            <a:endParaRPr lang="en-US" sz="1800" i="1" smtClean="0">
              <a:latin typeface="Arial" charset="0"/>
              <a:cs typeface="Arial" charset="0"/>
            </a:endParaRPr>
          </a:p>
          <a:p>
            <a:pPr>
              <a:lnSpc>
                <a:spcPct val="90000"/>
              </a:lnSpc>
            </a:pPr>
            <a:r>
              <a:rPr lang="en-US" sz="1800" smtClean="0">
                <a:latin typeface="Arial" charset="0"/>
                <a:cs typeface="Arial" charset="0"/>
              </a:rPr>
              <a:t>Frame terms</a:t>
            </a:r>
          </a:p>
          <a:p>
            <a:pPr lvl="1">
              <a:lnSpc>
                <a:spcPct val="90000"/>
              </a:lnSpc>
            </a:pPr>
            <a:r>
              <a:rPr lang="en-US" sz="1400" smtClean="0">
                <a:latin typeface="Arial" charset="0"/>
                <a:cs typeface="Arial" charset="0"/>
              </a:rPr>
              <a:t>t[p</a:t>
            </a:r>
            <a:r>
              <a:rPr lang="en-US" sz="1400" baseline="-25000" smtClean="0">
                <a:latin typeface="Arial" charset="0"/>
                <a:cs typeface="Arial" charset="0"/>
              </a:rPr>
              <a:t>1</a:t>
            </a:r>
            <a:r>
              <a:rPr lang="en-US" sz="1400" smtClean="0">
                <a:latin typeface="Arial" charset="0"/>
                <a:cs typeface="Arial" charset="0"/>
              </a:rPr>
              <a:t>-&gt;v</a:t>
            </a:r>
            <a:r>
              <a:rPr lang="en-US" sz="1400" baseline="-25000" smtClean="0">
                <a:latin typeface="Arial" charset="0"/>
                <a:cs typeface="Arial" charset="0"/>
              </a:rPr>
              <a:t>1</a:t>
            </a:r>
            <a:r>
              <a:rPr lang="en-US" sz="1400" smtClean="0">
                <a:latin typeface="Arial" charset="0"/>
                <a:cs typeface="Arial" charset="0"/>
              </a:rPr>
              <a:t> ... p</a:t>
            </a:r>
            <a:r>
              <a:rPr lang="en-US" sz="1400" baseline="-25000" smtClean="0">
                <a:latin typeface="Arial" charset="0"/>
                <a:cs typeface="Arial" charset="0"/>
              </a:rPr>
              <a:t>n</a:t>
            </a:r>
            <a:r>
              <a:rPr lang="en-US" sz="1400" smtClean="0">
                <a:latin typeface="Arial" charset="0"/>
                <a:cs typeface="Arial" charset="0"/>
              </a:rPr>
              <a:t>-&gt;v</a:t>
            </a:r>
            <a:r>
              <a:rPr lang="en-US" sz="1400" baseline="-25000" smtClean="0">
                <a:latin typeface="Arial" charset="0"/>
                <a:cs typeface="Arial" charset="0"/>
              </a:rPr>
              <a:t>n</a:t>
            </a:r>
            <a:r>
              <a:rPr lang="en-US" sz="1400" smtClean="0">
                <a:latin typeface="Arial" charset="0"/>
                <a:cs typeface="Arial" charset="0"/>
              </a:rPr>
              <a:t>] is a </a:t>
            </a:r>
            <a:r>
              <a:rPr lang="en-US" sz="1400" b="1" i="1" smtClean="0">
                <a:latin typeface="Arial" charset="0"/>
                <a:cs typeface="Arial" charset="0"/>
              </a:rPr>
              <a:t>frame term</a:t>
            </a:r>
            <a:r>
              <a:rPr lang="en-US" sz="1400" smtClean="0">
                <a:latin typeface="Arial" charset="0"/>
                <a:cs typeface="Arial" charset="0"/>
              </a:rPr>
              <a:t> (or simply a </a:t>
            </a:r>
            <a:r>
              <a:rPr lang="en-US" sz="1400" b="1" i="1" smtClean="0">
                <a:latin typeface="Arial" charset="0"/>
                <a:cs typeface="Arial" charset="0"/>
              </a:rPr>
              <a:t>frame</a:t>
            </a:r>
            <a:r>
              <a:rPr lang="en-US" sz="1400" smtClean="0">
                <a:latin typeface="Arial" charset="0"/>
                <a:cs typeface="Arial" charset="0"/>
              </a:rPr>
              <a:t>) if t, p</a:t>
            </a:r>
            <a:r>
              <a:rPr lang="en-US" sz="1400" baseline="-25000" smtClean="0">
                <a:latin typeface="Arial" charset="0"/>
                <a:cs typeface="Arial" charset="0"/>
              </a:rPr>
              <a:t>1</a:t>
            </a:r>
            <a:r>
              <a:rPr lang="en-US" sz="1400" smtClean="0">
                <a:latin typeface="Arial" charset="0"/>
                <a:cs typeface="Arial" charset="0"/>
              </a:rPr>
              <a:t>, ..., p</a:t>
            </a:r>
            <a:r>
              <a:rPr lang="en-US" sz="1400" baseline="-25000" smtClean="0">
                <a:latin typeface="Arial" charset="0"/>
                <a:cs typeface="Arial" charset="0"/>
              </a:rPr>
              <a:t>n</a:t>
            </a:r>
            <a:r>
              <a:rPr lang="en-US" sz="1400" smtClean="0">
                <a:latin typeface="Arial" charset="0"/>
                <a:cs typeface="Arial" charset="0"/>
              </a:rPr>
              <a:t>, v</a:t>
            </a:r>
            <a:r>
              <a:rPr lang="en-US" sz="1400" baseline="-25000" smtClean="0">
                <a:latin typeface="Arial" charset="0"/>
                <a:cs typeface="Arial" charset="0"/>
              </a:rPr>
              <a:t>1</a:t>
            </a:r>
            <a:r>
              <a:rPr lang="en-US" sz="1400" smtClean="0">
                <a:latin typeface="Arial" charset="0"/>
                <a:cs typeface="Arial" charset="0"/>
              </a:rPr>
              <a:t>, ..., v</a:t>
            </a:r>
            <a:r>
              <a:rPr lang="en-US" sz="1400" baseline="-25000" smtClean="0">
                <a:latin typeface="Arial" charset="0"/>
                <a:cs typeface="Arial" charset="0"/>
              </a:rPr>
              <a:t>n</a:t>
            </a:r>
            <a:r>
              <a:rPr lang="en-US" sz="1400" smtClean="0">
                <a:latin typeface="Arial" charset="0"/>
                <a:cs typeface="Arial" charset="0"/>
              </a:rPr>
              <a:t>, n ≥ 0, are base terms</a:t>
            </a:r>
          </a:p>
          <a:p>
            <a:pPr lvl="1">
              <a:lnSpc>
                <a:spcPct val="90000"/>
              </a:lnSpc>
            </a:pPr>
            <a:endParaRPr lang="en-US" sz="1400" smtClean="0">
              <a:latin typeface="Arial" charset="0"/>
              <a:cs typeface="Arial" charset="0"/>
            </a:endParaRPr>
          </a:p>
          <a:p>
            <a:pPr>
              <a:lnSpc>
                <a:spcPct val="90000"/>
              </a:lnSpc>
            </a:pPr>
            <a:r>
              <a:rPr lang="en-US" sz="1800" smtClean="0">
                <a:latin typeface="Arial" charset="0"/>
                <a:cs typeface="Arial" charset="0"/>
              </a:rPr>
              <a:t>Externally defined terms</a:t>
            </a:r>
          </a:p>
          <a:p>
            <a:pPr lvl="1">
              <a:lnSpc>
                <a:spcPct val="90000"/>
              </a:lnSpc>
            </a:pPr>
            <a:r>
              <a:rPr lang="en-US" sz="1400" smtClean="0">
                <a:latin typeface="Arial" charset="0"/>
                <a:cs typeface="Arial" charset="0"/>
              </a:rPr>
              <a:t>If t is a positional or a named-argument term then External(t) is an </a:t>
            </a:r>
            <a:r>
              <a:rPr lang="en-US" sz="1400" b="1" i="1" smtClean="0">
                <a:latin typeface="Arial" charset="0"/>
                <a:cs typeface="Arial" charset="0"/>
              </a:rPr>
              <a:t>externally defined term</a:t>
            </a:r>
            <a:endParaRPr 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latin typeface="Arial" charset="0"/>
                <a:cs typeface="Arial" charset="0"/>
              </a:rPr>
              <a:t>BLD Terms Example I</a:t>
            </a:r>
          </a:p>
        </p:txBody>
      </p:sp>
      <p:sp>
        <p:nvSpPr>
          <p:cNvPr id="71683" name="Content Placeholder 2"/>
          <p:cNvSpPr>
            <a:spLocks noGrp="1"/>
          </p:cNvSpPr>
          <p:nvPr>
            <p:ph idx="1"/>
          </p:nvPr>
        </p:nvSpPr>
        <p:spPr/>
        <p:txBody>
          <a:bodyPr/>
          <a:lstStyle/>
          <a:p>
            <a:r>
              <a:rPr lang="en-US" smtClean="0">
                <a:latin typeface="Arial" charset="0"/>
                <a:cs typeface="Arial" charset="0"/>
              </a:rPr>
              <a:t>Positional term</a:t>
            </a:r>
          </a:p>
          <a:p>
            <a:pPr lvl="1"/>
            <a:r>
              <a:rPr lang="en-US" smtClean="0">
                <a:latin typeface="Arial" charset="0"/>
                <a:cs typeface="Arial" charset="0"/>
              </a:rPr>
              <a:t>"http://example.com/ex1"^^rif:iri(1 "http://example.com/ex2"^^rif:iri(?X 5) "abc") </a:t>
            </a:r>
          </a:p>
          <a:p>
            <a:endParaRPr lang="en-US" smtClean="0">
              <a:latin typeface="Arial" charset="0"/>
              <a:cs typeface="Arial" charset="0"/>
            </a:endParaRPr>
          </a:p>
          <a:p>
            <a:r>
              <a:rPr lang="en-US" smtClean="0">
                <a:latin typeface="Arial" charset="0"/>
                <a:cs typeface="Arial" charset="0"/>
              </a:rPr>
              <a:t>Term with named arguments</a:t>
            </a:r>
          </a:p>
          <a:p>
            <a:pPr lvl="1"/>
            <a:r>
              <a:rPr lang="en-US" smtClean="0">
                <a:latin typeface="Arial" charset="0"/>
                <a:cs typeface="Arial" charset="0"/>
              </a:rPr>
              <a:t>"http://example.com/Person"^^rif:iri(id-&gt;"http://example.com/John"^^rif:iri "age"^^rif:local-&gt;?X "spouse"^^rif:local-&gt;?Y)</a:t>
            </a:r>
          </a:p>
          <a:p>
            <a:pPr lvl="1"/>
            <a:endParaRPr lang="en-US" smtClean="0">
              <a:latin typeface="Arial" charset="0"/>
              <a:cs typeface="Arial" charset="0"/>
            </a:endParaRPr>
          </a:p>
          <a:p>
            <a:r>
              <a:rPr lang="en-US" smtClean="0">
                <a:latin typeface="Arial" charset="0"/>
                <a:cs typeface="Arial" charset="0"/>
              </a:rPr>
              <a:t>Frame term</a:t>
            </a:r>
          </a:p>
          <a:p>
            <a:pPr lvl="1"/>
            <a:r>
              <a:rPr lang="en-US" smtClean="0">
                <a:latin typeface="Arial" charset="0"/>
                <a:cs typeface="Arial" charset="0"/>
              </a:rPr>
              <a:t>"http://example.com/John"^^rif:iri["age"^^rif:local-&gt;?X "spouse"^^rif:local-&gt;?Y]</a:t>
            </a:r>
          </a:p>
          <a:p>
            <a:pPr lvl="1"/>
            <a:endParaRPr lang="en-US" smtClean="0">
              <a:latin typeface="Arial" charset="0"/>
              <a:cs typeface="Arial" charset="0"/>
            </a:endParaRPr>
          </a:p>
          <a:p>
            <a:r>
              <a:rPr lang="en-US" smtClean="0">
                <a:latin typeface="Arial" charset="0"/>
                <a:cs typeface="Arial" charset="0"/>
              </a:rPr>
              <a:t>Empty list</a:t>
            </a:r>
          </a:p>
          <a:p>
            <a:pPr lvl="1"/>
            <a:r>
              <a:rPr lang="en-US" smtClean="0">
                <a:latin typeface="Arial" charset="0"/>
                <a:cs typeface="Arial" charset="0"/>
              </a:rPr>
              <a:t>List()</a:t>
            </a:r>
          </a:p>
          <a:p>
            <a:pPr lvl="1"/>
            <a:endParaRPr lang="en-US" smtClean="0">
              <a:latin typeface="Arial" charset="0"/>
              <a:cs typeface="Arial" charset="0"/>
            </a:endParaRPr>
          </a:p>
          <a:p>
            <a:r>
              <a:rPr lang="en-US" smtClean="0">
                <a:latin typeface="Arial" charset="0"/>
                <a:cs typeface="Arial" charset="0"/>
              </a:rPr>
              <a:t>Closed list with variable inside</a:t>
            </a:r>
          </a:p>
          <a:p>
            <a:pPr lvl="1"/>
            <a:r>
              <a:rPr lang="en-US" smtClean="0">
                <a:latin typeface="Arial" charset="0"/>
                <a:cs typeface="Arial" charset="0"/>
              </a:rPr>
              <a:t>List("a"^^xs:string ?Y "c"^^xs:string)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latin typeface="Arial" charset="0"/>
                <a:cs typeface="Arial" charset="0"/>
              </a:rPr>
              <a:t>BLD Terms Example II</a:t>
            </a:r>
          </a:p>
        </p:txBody>
      </p:sp>
      <p:sp>
        <p:nvSpPr>
          <p:cNvPr id="72707" name="Content Placeholder 2"/>
          <p:cNvSpPr>
            <a:spLocks noGrp="1"/>
          </p:cNvSpPr>
          <p:nvPr>
            <p:ph idx="1"/>
          </p:nvPr>
        </p:nvSpPr>
        <p:spPr/>
        <p:txBody>
          <a:bodyPr/>
          <a:lstStyle/>
          <a:p>
            <a:r>
              <a:rPr lang="en-US" smtClean="0">
                <a:latin typeface="Arial" charset="0"/>
                <a:cs typeface="Arial" charset="0"/>
              </a:rPr>
              <a:t>Open list with variables</a:t>
            </a:r>
          </a:p>
          <a:p>
            <a:pPr lvl="1"/>
            <a:r>
              <a:rPr lang="en-US" smtClean="0">
                <a:latin typeface="Arial" charset="0"/>
                <a:cs typeface="Arial" charset="0"/>
              </a:rPr>
              <a:t>List("a"^^xs:string ?Y "c"^^xs:string | ?Z) </a:t>
            </a:r>
          </a:p>
          <a:p>
            <a:endParaRPr lang="en-US" smtClean="0">
              <a:latin typeface="Arial" charset="0"/>
              <a:cs typeface="Arial" charset="0"/>
            </a:endParaRPr>
          </a:p>
          <a:p>
            <a:r>
              <a:rPr lang="en-US" smtClean="0">
                <a:latin typeface="Arial" charset="0"/>
                <a:cs typeface="Arial" charset="0"/>
              </a:rPr>
              <a:t>Equality term with lists inside</a:t>
            </a:r>
          </a:p>
          <a:p>
            <a:pPr lvl="1"/>
            <a:r>
              <a:rPr lang="en-US" smtClean="0">
                <a:latin typeface="Arial" charset="0"/>
                <a:cs typeface="Arial" charset="0"/>
              </a:rPr>
              <a:t>List(Head | Tail) = List("a"^^xs:string ?Y "c"^^xs:string) </a:t>
            </a:r>
          </a:p>
          <a:p>
            <a:endParaRPr lang="en-US" smtClean="0">
              <a:latin typeface="Arial" charset="0"/>
              <a:cs typeface="Arial" charset="0"/>
            </a:endParaRPr>
          </a:p>
          <a:p>
            <a:r>
              <a:rPr lang="en-US" smtClean="0">
                <a:latin typeface="Arial" charset="0"/>
                <a:cs typeface="Arial" charset="0"/>
              </a:rPr>
              <a:t>Nested list</a:t>
            </a:r>
          </a:p>
          <a:p>
            <a:pPr lvl="1"/>
            <a:r>
              <a:rPr lang="en-US" smtClean="0">
                <a:latin typeface="Arial" charset="0"/>
                <a:cs typeface="Arial" charset="0"/>
              </a:rPr>
              <a:t>List("a"^^xs:string List(?X "b"^^xs:string) "c"^^xs:string) </a:t>
            </a:r>
          </a:p>
          <a:p>
            <a:endParaRPr lang="en-US" smtClean="0">
              <a:latin typeface="Arial" charset="0"/>
              <a:cs typeface="Arial" charset="0"/>
            </a:endParaRPr>
          </a:p>
          <a:p>
            <a:r>
              <a:rPr lang="en-US" smtClean="0">
                <a:latin typeface="Arial" charset="0"/>
                <a:cs typeface="Arial" charset="0"/>
              </a:rPr>
              <a:t>Membership</a:t>
            </a:r>
          </a:p>
          <a:p>
            <a:pPr lvl="1"/>
            <a:r>
              <a:rPr lang="en-US" smtClean="0">
                <a:latin typeface="Arial" charset="0"/>
                <a:cs typeface="Arial" charset="0"/>
              </a:rPr>
              <a:t>?X # ?Y </a:t>
            </a:r>
          </a:p>
          <a:p>
            <a:endParaRPr lang="en-US" smtClean="0">
              <a:latin typeface="Arial" charset="0"/>
              <a:cs typeface="Arial" charset="0"/>
            </a:endParaRPr>
          </a:p>
          <a:p>
            <a:r>
              <a:rPr lang="en-US" smtClean="0">
                <a:latin typeface="Arial" charset="0"/>
                <a:cs typeface="Arial" charset="0"/>
              </a:rPr>
              <a:t>Subclass</a:t>
            </a:r>
          </a:p>
          <a:p>
            <a:pPr lvl="1"/>
            <a:r>
              <a:rPr lang="en-US" smtClean="0">
                <a:latin typeface="Arial" charset="0"/>
                <a:cs typeface="Arial" charset="0"/>
              </a:rPr>
              <a:t>?X ## "http://example.com/ex1"^^rif:iri(?Y)</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latin typeface="Arial" charset="0"/>
                <a:cs typeface="Arial" charset="0"/>
              </a:rPr>
              <a:t>FLD Alphabet (as extension of BLD Alphabet)</a:t>
            </a:r>
          </a:p>
        </p:txBody>
      </p:sp>
      <p:sp>
        <p:nvSpPr>
          <p:cNvPr id="73731" name="Content Placeholder 2"/>
          <p:cNvSpPr>
            <a:spLocks noGrp="1"/>
          </p:cNvSpPr>
          <p:nvPr>
            <p:ph idx="1"/>
          </p:nvPr>
        </p:nvSpPr>
        <p:spPr/>
        <p:txBody>
          <a:bodyPr/>
          <a:lstStyle/>
          <a:p>
            <a:r>
              <a:rPr lang="en-US" smtClean="0">
                <a:latin typeface="Arial" charset="0"/>
                <a:cs typeface="Arial" charset="0"/>
              </a:rPr>
              <a:t>Connective symbols, which includes Naf, Neg, and NEWCONNECTIVE</a:t>
            </a:r>
          </a:p>
          <a:p>
            <a:pPr lvl="1"/>
            <a:r>
              <a:rPr lang="en-US" smtClean="0">
                <a:latin typeface="Arial" charset="0"/>
                <a:cs typeface="Arial" charset="0"/>
              </a:rPr>
              <a:t>NEWCONNECTIVE is a RIF-FLD extension point</a:t>
            </a:r>
          </a:p>
          <a:p>
            <a:endParaRPr lang="en-US" smtClean="0">
              <a:latin typeface="Arial" charset="0"/>
              <a:cs typeface="Arial" charset="0"/>
            </a:endParaRPr>
          </a:p>
          <a:p>
            <a:r>
              <a:rPr lang="en-US" smtClean="0">
                <a:latin typeface="Arial" charset="0"/>
                <a:cs typeface="Arial" charset="0"/>
              </a:rPr>
              <a:t>A countably infinite set of quantifiers including the extension point, NEWQUANTIFIER</a:t>
            </a:r>
          </a:p>
          <a:p>
            <a:endParaRPr lang="en-US" smtClean="0">
              <a:latin typeface="Arial" charset="0"/>
              <a:cs typeface="Arial" charset="0"/>
            </a:endParaRPr>
          </a:p>
          <a:p>
            <a:r>
              <a:rPr lang="en-US" smtClean="0">
                <a:latin typeface="Arial" charset="0"/>
                <a:cs typeface="Arial" charset="0"/>
              </a:rPr>
              <a:t>The symbols Dialect, Import, and Module</a:t>
            </a:r>
          </a:p>
          <a:p>
            <a:endParaRPr lang="en-US" smtClean="0">
              <a:latin typeface="Arial" charset="0"/>
              <a:cs typeface="Arial" charset="0"/>
            </a:endParaRPr>
          </a:p>
          <a:p>
            <a:r>
              <a:rPr lang="en-US" smtClean="0">
                <a:latin typeface="Arial" charset="0"/>
                <a:cs typeface="Arial" charset="0"/>
              </a:rPr>
              <a:t>A countable set of aggregate symbols</a:t>
            </a:r>
          </a:p>
          <a:p>
            <a:pPr lvl="1"/>
            <a:r>
              <a:rPr lang="en-US" smtClean="0">
                <a:latin typeface="Arial" charset="0"/>
                <a:cs typeface="Arial" charset="0"/>
              </a:rPr>
              <a:t>RIF-FLD reserves the following symbols for standard aggregate functions: Min, Max, Count, Avg, Sum, Prod, Set, and Bag (and NEWAGGRFUNC)</a:t>
            </a:r>
          </a:p>
          <a:p>
            <a:pPr lvl="1"/>
            <a:endParaRPr lang="en-US" smtClean="0">
              <a:latin typeface="Arial" charset="0"/>
              <a:cs typeface="Arial" charset="0"/>
            </a:endParaRPr>
          </a:p>
          <a:p>
            <a:r>
              <a:rPr lang="en-US" smtClean="0">
                <a:latin typeface="Arial" charset="0"/>
                <a:cs typeface="Arial" charset="0"/>
              </a:rPr>
              <a:t>Auxiliary symbols {, }, |, ?, @, and an extension point NEWSYMBOL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latin typeface="Arial" charset="0"/>
                <a:cs typeface="Arial" charset="0"/>
              </a:rPr>
              <a:t>FLD Terms (as extension of BLD Alphabet)</a:t>
            </a:r>
          </a:p>
        </p:txBody>
      </p:sp>
      <p:sp>
        <p:nvSpPr>
          <p:cNvPr id="74755" name="Content Placeholder 2"/>
          <p:cNvSpPr>
            <a:spLocks noGrp="1"/>
          </p:cNvSpPr>
          <p:nvPr>
            <p:ph idx="1"/>
          </p:nvPr>
        </p:nvSpPr>
        <p:spPr/>
        <p:txBody>
          <a:bodyPr/>
          <a:lstStyle/>
          <a:p>
            <a:r>
              <a:rPr lang="en-US" smtClean="0">
                <a:latin typeface="Arial" charset="0"/>
                <a:cs typeface="Arial" charset="0"/>
              </a:rPr>
              <a:t>Formula term</a:t>
            </a:r>
          </a:p>
          <a:p>
            <a:pPr lvl="1"/>
            <a:r>
              <a:rPr lang="en-US" smtClean="0">
                <a:latin typeface="Arial" charset="0"/>
                <a:cs typeface="Arial" charset="0"/>
              </a:rPr>
              <a:t>If S is a connective or a quantifier symbol and 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are terms then S(t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is a </a:t>
            </a:r>
            <a:r>
              <a:rPr lang="en-US" b="1" i="1" smtClean="0">
                <a:latin typeface="Arial" charset="0"/>
                <a:cs typeface="Arial" charset="0"/>
              </a:rPr>
              <a:t>formula term</a:t>
            </a:r>
            <a:endParaRPr lang="en-US" smtClean="0">
              <a:latin typeface="Arial" charset="0"/>
              <a:cs typeface="Arial" charset="0"/>
            </a:endParaRPr>
          </a:p>
          <a:p>
            <a:pPr lvl="1"/>
            <a:endParaRPr lang="en-US" smtClean="0">
              <a:latin typeface="Arial" charset="0"/>
              <a:cs typeface="Arial" charset="0"/>
            </a:endParaRPr>
          </a:p>
          <a:p>
            <a:r>
              <a:rPr lang="en-US" smtClean="0">
                <a:latin typeface="Arial" charset="0"/>
                <a:cs typeface="Arial" charset="0"/>
              </a:rPr>
              <a:t>Aggregate term</a:t>
            </a:r>
          </a:p>
          <a:p>
            <a:pPr lvl="1"/>
            <a:r>
              <a:rPr lang="en-US" smtClean="0">
                <a:latin typeface="Arial" charset="0"/>
                <a:cs typeface="Arial" charset="0"/>
              </a:rPr>
              <a:t>An </a:t>
            </a:r>
            <a:r>
              <a:rPr lang="en-US" b="1" i="1" smtClean="0">
                <a:latin typeface="Arial" charset="0"/>
                <a:cs typeface="Arial" charset="0"/>
              </a:rPr>
              <a:t>aggregate term</a:t>
            </a:r>
            <a:r>
              <a:rPr lang="en-US" smtClean="0">
                <a:latin typeface="Arial" charset="0"/>
                <a:cs typeface="Arial" charset="0"/>
              </a:rPr>
              <a:t> has the form </a:t>
            </a:r>
            <a:r>
              <a:rPr lang="en-US" i="1" smtClean="0">
                <a:latin typeface="Arial" charset="0"/>
                <a:cs typeface="Arial" charset="0"/>
              </a:rPr>
              <a:t>sym</a:t>
            </a:r>
            <a:r>
              <a:rPr lang="en-US" baseline="-25000" smtClean="0">
                <a:latin typeface="Arial" charset="0"/>
                <a:cs typeface="Arial" charset="0"/>
              </a:rPr>
              <a:t> ?V[?X1 ... ?Xn]</a:t>
            </a:r>
            <a:r>
              <a:rPr lang="en-US" smtClean="0">
                <a:latin typeface="Arial" charset="0"/>
                <a:cs typeface="Arial" charset="0"/>
              </a:rPr>
              <a:t>(τ), where </a:t>
            </a:r>
            <a:r>
              <a:rPr lang="en-US" i="1" smtClean="0">
                <a:latin typeface="Arial" charset="0"/>
                <a:cs typeface="Arial" charset="0"/>
              </a:rPr>
              <a:t>sym</a:t>
            </a:r>
            <a:r>
              <a:rPr lang="en-US" baseline="-25000" smtClean="0">
                <a:latin typeface="Arial" charset="0"/>
                <a:cs typeface="Arial" charset="0"/>
              </a:rPr>
              <a:t> ?V[?X1 ... ?Xn]</a:t>
            </a:r>
            <a:r>
              <a:rPr lang="en-US" smtClean="0">
                <a:latin typeface="Arial" charset="0"/>
                <a:cs typeface="Arial" charset="0"/>
              </a:rPr>
              <a:t> is an aggregate symbol, n≥0, and τ is a term</a:t>
            </a:r>
          </a:p>
          <a:p>
            <a:endParaRPr lang="en-US" smtClean="0">
              <a:latin typeface="Arial" charset="0"/>
              <a:cs typeface="Arial" charset="0"/>
            </a:endParaRPr>
          </a:p>
          <a:p>
            <a:r>
              <a:rPr lang="en-US" smtClean="0">
                <a:latin typeface="Arial" charset="0"/>
                <a:cs typeface="Arial" charset="0"/>
              </a:rPr>
              <a:t>Remote term reference</a:t>
            </a:r>
          </a:p>
          <a:p>
            <a:pPr lvl="1"/>
            <a:r>
              <a:rPr lang="en-US" smtClean="0">
                <a:latin typeface="Arial" charset="0"/>
                <a:cs typeface="Arial" charset="0"/>
              </a:rPr>
              <a:t>A remote term reference (also called remote term) is a term of the form φ@r where φ is a term; r can be a constant, variable, a positional, or a named-argument term. Remote terms are used to query remote RIF documents, called </a:t>
            </a:r>
            <a:r>
              <a:rPr lang="en-US" i="1" smtClean="0">
                <a:latin typeface="Arial" charset="0"/>
                <a:cs typeface="Arial" charset="0"/>
              </a:rPr>
              <a:t>remote modules</a:t>
            </a:r>
          </a:p>
          <a:p>
            <a:pPr lvl="1"/>
            <a:endParaRPr lang="en-US" smtClean="0">
              <a:latin typeface="Arial" charset="0"/>
              <a:cs typeface="Arial" charset="0"/>
            </a:endParaRPr>
          </a:p>
          <a:p>
            <a:r>
              <a:rPr lang="en-US" smtClean="0">
                <a:latin typeface="Arial" charset="0"/>
                <a:cs typeface="Arial" charset="0"/>
              </a:rPr>
              <a:t>NEWTERM</a:t>
            </a:r>
          </a:p>
          <a:p>
            <a:pPr lvl="1"/>
            <a:r>
              <a:rPr lang="en-US" smtClean="0">
                <a:latin typeface="Arial" charset="0"/>
                <a:cs typeface="Arial" charset="0"/>
              </a:rPr>
              <a:t>This is not a specific kind of term, but an extension point.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Why Rules on the Semantic Web?</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1600200"/>
                <a:ext cx="8229600" cy="4853136"/>
              </a:xfrm>
            </p:spPr>
            <p:txBody>
              <a:bodyPr/>
              <a:lstStyle/>
              <a:p>
                <a:r>
                  <a:rPr lang="en-US" sz="2000" dirty="0" smtClean="0"/>
                  <a:t>Some </a:t>
                </a:r>
                <a:r>
                  <a:rPr lang="en-US" sz="2000" dirty="0"/>
                  <a:t>conditions may be complicated in ontologies (</a:t>
                </a:r>
                <a:r>
                  <a:rPr lang="en-US" sz="2000" dirty="0" err="1"/>
                  <a:t>ie</a:t>
                </a:r>
                <a:r>
                  <a:rPr lang="en-US" sz="2000" dirty="0"/>
                  <a:t>, OWL)</a:t>
                </a:r>
              </a:p>
              <a:p>
                <a:pPr lvl="1"/>
                <a:r>
                  <a:rPr lang="en-US" sz="1800" dirty="0"/>
                  <a:t>e.g., Horn rules: </a:t>
                </a:r>
                <a:r>
                  <a:rPr lang="en-US" sz="2000" dirty="0">
                    <a:latin typeface="Arial" charset="0"/>
                    <a:cs typeface="Arial" charset="0"/>
                    <a:sym typeface="Symbol" charset="2"/>
                  </a:rPr>
                  <a:t> </a:t>
                </a:r>
                <a14:m>
                  <m:oMath xmlns:m="http://schemas.openxmlformats.org/officeDocument/2006/math">
                    <m:r>
                      <a:rPr lang="en-NZ" sz="1800" dirty="0">
                        <a:latin typeface="Cambria Math"/>
                        <a:cs typeface="Arial" charset="0"/>
                      </a:rPr>
                      <m:t>(</m:t>
                    </m:r>
                    <m:r>
                      <a:rPr lang="pt-BR" sz="1800" i="1" dirty="0">
                        <a:latin typeface="Cambria Math"/>
                        <a:cs typeface="Arial" charset="0"/>
                      </a:rPr>
                      <m:t>𝐵</m:t>
                    </m:r>
                    <m:r>
                      <a:rPr lang="pt-BR" sz="1800" i="1" baseline="-25000" dirty="0">
                        <a:latin typeface="Cambria Math"/>
                        <a:cs typeface="Arial" charset="0"/>
                      </a:rPr>
                      <m:t>1</m:t>
                    </m:r>
                    <m:r>
                      <a:rPr lang="pt-BR" sz="1800" i="1" dirty="0">
                        <a:latin typeface="Cambria Math"/>
                        <a:cs typeface="Arial" charset="0"/>
                      </a:rPr>
                      <m:t> </m:t>
                    </m:r>
                    <m:r>
                      <a:rPr lang="pt-BR" sz="1800" i="1" dirty="0">
                        <a:latin typeface="Cambria Math"/>
                        <a:ea typeface="Cambria Math"/>
                        <a:cs typeface="Arial" charset="0"/>
                      </a:rPr>
                      <m:t>∧</m:t>
                    </m:r>
                    <m:r>
                      <a:rPr lang="pt-BR" sz="1800" i="1" dirty="0">
                        <a:latin typeface="Cambria Math"/>
                        <a:cs typeface="Arial" charset="0"/>
                      </a:rPr>
                      <m:t>… </m:t>
                    </m:r>
                    <m:r>
                      <a:rPr lang="en-US" sz="1800" i="1" dirty="0">
                        <a:latin typeface="Cambria Math"/>
                        <a:ea typeface="Cambria Math"/>
                        <a:cs typeface="Arial" charset="0"/>
                        <a:sym typeface="Symbol" charset="2"/>
                      </a:rPr>
                      <m:t>∧</m:t>
                    </m:r>
                    <m:r>
                      <a:rPr lang="pt-BR" sz="1800" i="1" dirty="0">
                        <a:latin typeface="Cambria Math"/>
                        <a:cs typeface="Arial" charset="0"/>
                      </a:rPr>
                      <m:t> </m:t>
                    </m:r>
                    <m:sSub>
                      <m:sSubPr>
                        <m:ctrlPr>
                          <a:rPr lang="pt-BR" sz="1800" i="1" dirty="0">
                            <a:latin typeface="Cambria Math"/>
                            <a:cs typeface="Arial" charset="0"/>
                          </a:rPr>
                        </m:ctrlPr>
                      </m:sSubPr>
                      <m:e>
                        <m:r>
                          <a:rPr lang="en-NZ" sz="1800" i="1" dirty="0">
                            <a:latin typeface="Cambria Math"/>
                            <a:cs typeface="Arial" charset="0"/>
                          </a:rPr>
                          <m:t>𝐵</m:t>
                        </m:r>
                      </m:e>
                      <m:sub>
                        <m:r>
                          <a:rPr lang="en-NZ" sz="1800" i="1" dirty="0">
                            <a:latin typeface="Cambria Math"/>
                            <a:cs typeface="Arial" charset="0"/>
                          </a:rPr>
                          <m:t>𝑛</m:t>
                        </m:r>
                      </m:sub>
                    </m:sSub>
                  </m:oMath>
                </a14:m>
                <a:r>
                  <a:rPr lang="pt-BR" sz="1800" dirty="0">
                    <a:latin typeface="Arial" charset="0"/>
                    <a:cs typeface="Arial" charset="0"/>
                  </a:rPr>
                  <a:t>) </a:t>
                </a:r>
                <a:r>
                  <a:rPr lang="en-US" sz="1800" dirty="0">
                    <a:latin typeface="Arial" charset="0"/>
                    <a:cs typeface="Arial" charset="0"/>
                    <a:sym typeface="Symbol" charset="2"/>
                  </a:rPr>
                  <a:t></a:t>
                </a:r>
                <a:r>
                  <a:rPr lang="en-US" sz="1800" dirty="0">
                    <a:latin typeface="Arial" charset="0"/>
                    <a:cs typeface="Arial" charset="0"/>
                  </a:rPr>
                  <a:t> </a:t>
                </a:r>
                <a:r>
                  <a:rPr lang="pt-BR" sz="1800" i="1" dirty="0">
                    <a:latin typeface="Arial" charset="0"/>
                    <a:cs typeface="Arial" charset="0"/>
                  </a:rPr>
                  <a:t>H</a:t>
                </a:r>
                <a:endParaRPr lang="en-US" sz="1800" dirty="0" smtClean="0"/>
              </a:p>
              <a:p>
                <a:pPr lvl="1"/>
                <a:endParaRPr lang="en-US" sz="800" dirty="0"/>
              </a:p>
              <a:p>
                <a:r>
                  <a:rPr lang="en-US" sz="2000" dirty="0"/>
                  <a:t>In many cases applications just want 2-3 rules to complete integration</a:t>
                </a:r>
              </a:p>
              <a:p>
                <a:endParaRPr lang="en-US" sz="800" dirty="0" smtClean="0"/>
              </a:p>
              <a:p>
                <a:r>
                  <a:rPr lang="en-US" sz="2000" dirty="0" smtClean="0"/>
                  <a:t>I.e</a:t>
                </a:r>
                <a:r>
                  <a:rPr lang="en-US" sz="2000" dirty="0"/>
                  <a:t>., rules may be an alternative to (OWL based) </a:t>
                </a:r>
                <a:r>
                  <a:rPr lang="en-US" sz="2000" dirty="0" smtClean="0"/>
                  <a:t>ontologies</a:t>
                </a:r>
              </a:p>
              <a:p>
                <a:pPr lvl="1"/>
                <a:r>
                  <a:rPr lang="en-US" sz="1800" dirty="0" smtClean="0"/>
                  <a:t>May express all that is necessary in simpler terms than ontologies</a:t>
                </a:r>
              </a:p>
              <a:p>
                <a:pPr lvl="1"/>
                <a:r>
                  <a:rPr lang="en-US" sz="1800" dirty="0" smtClean="0"/>
                  <a:t>May express properties that cannot be expressed as ontologies</a:t>
                </a:r>
              </a:p>
              <a:p>
                <a:pPr lvl="1"/>
                <a:r>
                  <a:rPr lang="en-US" sz="1800" dirty="0" smtClean="0"/>
                  <a:t>May enable effective or even efficient reasoning when ontologies fail</a:t>
                </a:r>
              </a:p>
              <a:p>
                <a:pPr lvl="1"/>
                <a:endParaRPr lang="en-US" sz="800" dirty="0"/>
              </a:p>
              <a:p>
                <a:r>
                  <a:rPr lang="en-US" sz="2200" dirty="0" smtClean="0"/>
                  <a:t>OWL vs. RIF</a:t>
                </a:r>
              </a:p>
              <a:p>
                <a:pPr lvl="1"/>
                <a:r>
                  <a:rPr lang="en-US" sz="1800" dirty="0" smtClean="0"/>
                  <a:t>OWL focuses on taxonomic reasoning (large knowledge bases)</a:t>
                </a:r>
              </a:p>
              <a:p>
                <a:pPr lvl="1"/>
                <a:r>
                  <a:rPr lang="en-US" sz="1800" dirty="0" smtClean="0"/>
                  <a:t>RIF focuses on reasoning about the data</a:t>
                </a:r>
              </a:p>
              <a:p>
                <a:pPr lvl="1"/>
                <a:r>
                  <a:rPr lang="en-US" sz="1800" dirty="0" smtClean="0"/>
                  <a:t>However, these are just rough guidelines</a:t>
                </a:r>
                <a:endParaRPr lang="en-US" sz="1800" dirty="0"/>
              </a:p>
              <a:p>
                <a:endParaRPr lang="en-US" dirty="0" smtClean="0">
                  <a:latin typeface="Arial" charset="0"/>
                  <a:cs typeface="Arial" charset="0"/>
                </a:endParaRP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3"/>
                <a:stretch>
                  <a:fillRect l="-815" t="-503"/>
                </a:stretch>
              </a:blipFill>
            </p:spPr>
            <p:txBody>
              <a:bodyPr/>
              <a:lstStyle/>
              <a:p>
                <a:r>
                  <a:rPr lang="en-NZ">
                    <a:noFill/>
                  </a:rPr>
                  <a:t> </a:t>
                </a:r>
              </a:p>
            </p:txBody>
          </p:sp>
        </mc:Fallback>
      </mc:AlternateContent>
    </p:spTree>
    <p:extLst>
      <p:ext uri="{BB962C8B-B14F-4D97-AF65-F5344CB8AC3E}">
        <p14:creationId xmlns:p14="http://schemas.microsoft.com/office/powerpoint/2010/main" val="2601963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latin typeface="Arial" charset="0"/>
                <a:cs typeface="Arial" charset="0"/>
              </a:rPr>
              <a:t>FLD Terms Example</a:t>
            </a:r>
          </a:p>
        </p:txBody>
      </p:sp>
      <p:sp>
        <p:nvSpPr>
          <p:cNvPr id="75779" name="Content Placeholder 2"/>
          <p:cNvSpPr>
            <a:spLocks noGrp="1"/>
          </p:cNvSpPr>
          <p:nvPr>
            <p:ph idx="1"/>
          </p:nvPr>
        </p:nvSpPr>
        <p:spPr/>
        <p:txBody>
          <a:bodyPr/>
          <a:lstStyle/>
          <a:p>
            <a:r>
              <a:rPr lang="en-US" smtClean="0">
                <a:latin typeface="Arial" charset="0"/>
                <a:cs typeface="Arial" charset="0"/>
              </a:rPr>
              <a:t>Formula terms </a:t>
            </a:r>
          </a:p>
          <a:p>
            <a:pPr lvl="1"/>
            <a:r>
              <a:rPr lang="en-US" smtClean="0">
                <a:latin typeface="Arial" charset="0"/>
                <a:cs typeface="Arial" charset="0"/>
              </a:rPr>
              <a:t>:-("p"^^rif:local(?X) ?X("q"^^xs:string)) (usually written as "p"^^rif:local(?X) :- ?X("q"^^xs:string)) </a:t>
            </a:r>
          </a:p>
          <a:p>
            <a:pPr lvl="1"/>
            <a:r>
              <a:rPr lang="en-US" smtClean="0">
                <a:latin typeface="Arial" charset="0"/>
                <a:cs typeface="Arial" charset="0"/>
              </a:rPr>
              <a:t>Forall</a:t>
            </a:r>
            <a:r>
              <a:rPr lang="en-US" baseline="-25000" smtClean="0">
                <a:latin typeface="Arial" charset="0"/>
                <a:cs typeface="Arial" charset="0"/>
              </a:rPr>
              <a:t>?X,?Y</a:t>
            </a:r>
            <a:r>
              <a:rPr lang="en-US" smtClean="0">
                <a:latin typeface="Arial" charset="0"/>
                <a:cs typeface="Arial" charset="0"/>
              </a:rPr>
              <a:t>(Exists</a:t>
            </a:r>
            <a:r>
              <a:rPr lang="en-US" baseline="-25000" smtClean="0">
                <a:latin typeface="Arial" charset="0"/>
                <a:cs typeface="Arial" charset="0"/>
              </a:rPr>
              <a:t>?Z</a:t>
            </a:r>
            <a:r>
              <a:rPr lang="en-US" smtClean="0">
                <a:latin typeface="Arial" charset="0"/>
                <a:cs typeface="Arial" charset="0"/>
              </a:rPr>
              <a:t>("p"^^rif:local(?X ?Y ?Z))) (usually written as Forall ?X ?Y (Exists ?Z ("p"^^rif:local(?X ?Y ?Z))) </a:t>
            </a:r>
          </a:p>
          <a:p>
            <a:pPr lvl="1"/>
            <a:r>
              <a:rPr lang="en-US" smtClean="0">
                <a:latin typeface="Arial" charset="0"/>
                <a:cs typeface="Arial" charset="0"/>
              </a:rPr>
              <a:t>Or("http://example.com/to-be"^^rif:iri(?X) Neg("http://example.com/to-be"^^rif:iri(?X))) </a:t>
            </a:r>
          </a:p>
          <a:p>
            <a:endParaRPr lang="en-US" smtClean="0">
              <a:latin typeface="Arial" charset="0"/>
              <a:cs typeface="Arial" charset="0"/>
            </a:endParaRPr>
          </a:p>
          <a:p>
            <a:r>
              <a:rPr lang="en-US" smtClean="0">
                <a:latin typeface="Arial" charset="0"/>
                <a:cs typeface="Arial" charset="0"/>
              </a:rPr>
              <a:t>Aggregate term</a:t>
            </a:r>
          </a:p>
          <a:p>
            <a:pPr lvl="1"/>
            <a:r>
              <a:rPr lang="en-US" smtClean="0">
                <a:latin typeface="Arial" charset="0"/>
                <a:cs typeface="Arial" charset="0"/>
              </a:rPr>
              <a:t>avg{?Sal [?Dept]|Exists ?Empl "http://example.com/salary"^^rif:local(?Empl ?Dept ?Sal)} </a:t>
            </a:r>
          </a:p>
          <a:p>
            <a:endParaRPr lang="en-US" smtClean="0">
              <a:latin typeface="Arial" charset="0"/>
              <a:cs typeface="Arial" charset="0"/>
            </a:endParaRPr>
          </a:p>
          <a:p>
            <a:r>
              <a:rPr lang="en-US" smtClean="0">
                <a:latin typeface="Arial" charset="0"/>
                <a:cs typeface="Arial" charset="0"/>
              </a:rPr>
              <a:t>Remote term</a:t>
            </a:r>
          </a:p>
          <a:p>
            <a:pPr lvl="1"/>
            <a:r>
              <a:rPr lang="en-US" smtClean="0">
                <a:latin typeface="Arial" charset="0"/>
                <a:cs typeface="Arial" charset="0"/>
              </a:rPr>
              <a:t>?O[?N -&gt; "John"^^rif:string "http://example.com/salary"^^rif:iri -&gt; ?S]@"http://acme.foo"^^xs:anyURI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latin typeface="Arial" charset="0"/>
                <a:cs typeface="Arial" charset="0"/>
              </a:rPr>
              <a:t>PRD Alphabet</a:t>
            </a:r>
          </a:p>
        </p:txBody>
      </p:sp>
      <p:sp>
        <p:nvSpPr>
          <p:cNvPr id="76803" name="Content Placeholder 2"/>
          <p:cNvSpPr>
            <a:spLocks noGrp="1"/>
          </p:cNvSpPr>
          <p:nvPr>
            <p:ph idx="1"/>
          </p:nvPr>
        </p:nvSpPr>
        <p:spPr/>
        <p:txBody>
          <a:bodyPr/>
          <a:lstStyle/>
          <a:p>
            <a:r>
              <a:rPr lang="en-US" sz="2000" dirty="0" smtClean="0">
                <a:latin typeface="Arial" charset="0"/>
                <a:cs typeface="Arial" charset="0"/>
              </a:rPr>
              <a:t>A </a:t>
            </a:r>
            <a:r>
              <a:rPr lang="en-US" sz="2000" dirty="0" err="1" smtClean="0">
                <a:latin typeface="Arial" charset="0"/>
                <a:cs typeface="Arial" charset="0"/>
              </a:rPr>
              <a:t>countably</a:t>
            </a:r>
            <a:r>
              <a:rPr lang="en-US" sz="2000" dirty="0" smtClean="0">
                <a:latin typeface="Arial" charset="0"/>
                <a:cs typeface="Arial" charset="0"/>
              </a:rPr>
              <a:t> infinite set of constant symbols </a:t>
            </a:r>
            <a:r>
              <a:rPr lang="en-US" sz="2000" i="1" dirty="0" err="1" smtClean="0">
                <a:latin typeface="Arial" charset="0"/>
                <a:cs typeface="Arial" charset="0"/>
              </a:rPr>
              <a:t>Const</a:t>
            </a:r>
            <a:r>
              <a:rPr lang="en-US" sz="2000" dirty="0" smtClean="0">
                <a:latin typeface="Arial" charset="0"/>
                <a:cs typeface="Arial" charset="0"/>
              </a:rPr>
              <a:t>, </a:t>
            </a:r>
          </a:p>
          <a:p>
            <a:endParaRPr lang="en-US" sz="2000" dirty="0" smtClean="0">
              <a:latin typeface="Arial" charset="0"/>
              <a:cs typeface="Arial" charset="0"/>
            </a:endParaRPr>
          </a:p>
          <a:p>
            <a:r>
              <a:rPr lang="en-US" sz="2000" dirty="0" smtClean="0">
                <a:latin typeface="Arial" charset="0"/>
                <a:cs typeface="Arial" charset="0"/>
              </a:rPr>
              <a:t>A </a:t>
            </a:r>
            <a:r>
              <a:rPr lang="en-US" sz="2000" dirty="0" err="1" smtClean="0">
                <a:latin typeface="Arial" charset="0"/>
                <a:cs typeface="Arial" charset="0"/>
              </a:rPr>
              <a:t>countably</a:t>
            </a:r>
            <a:r>
              <a:rPr lang="en-US" sz="2000" dirty="0" smtClean="0">
                <a:latin typeface="Arial" charset="0"/>
                <a:cs typeface="Arial" charset="0"/>
              </a:rPr>
              <a:t> infinite set of variable symbols </a:t>
            </a:r>
            <a:r>
              <a:rPr lang="en-US" sz="2000" i="1" dirty="0" err="1" smtClean="0">
                <a:latin typeface="Arial" charset="0"/>
                <a:cs typeface="Arial" charset="0"/>
              </a:rPr>
              <a:t>Var</a:t>
            </a:r>
            <a:r>
              <a:rPr lang="en-US" sz="2000" dirty="0" smtClean="0">
                <a:latin typeface="Arial" charset="0"/>
                <a:cs typeface="Arial" charset="0"/>
              </a:rPr>
              <a:t> (disjoint from </a:t>
            </a:r>
            <a:r>
              <a:rPr lang="en-US" sz="2000" dirty="0" err="1" smtClean="0">
                <a:latin typeface="Arial" charset="0"/>
                <a:cs typeface="Arial" charset="0"/>
              </a:rPr>
              <a:t>Const</a:t>
            </a:r>
            <a:r>
              <a:rPr lang="en-US" sz="2000" dirty="0" smtClean="0">
                <a:latin typeface="Arial" charset="0"/>
                <a:cs typeface="Arial" charset="0"/>
              </a:rPr>
              <a:t>), </a:t>
            </a:r>
          </a:p>
          <a:p>
            <a:endParaRPr lang="en-US" sz="2000" dirty="0" smtClean="0">
              <a:latin typeface="Arial" charset="0"/>
              <a:cs typeface="Arial" charset="0"/>
            </a:endParaRPr>
          </a:p>
          <a:p>
            <a:r>
              <a:rPr lang="en-US" sz="2000" dirty="0" smtClean="0">
                <a:latin typeface="Arial" charset="0"/>
                <a:cs typeface="Arial" charset="0"/>
              </a:rPr>
              <a:t>Syntactic constructs to denote: </a:t>
            </a:r>
          </a:p>
          <a:p>
            <a:pPr lvl="1"/>
            <a:r>
              <a:rPr lang="en-US" sz="1800" dirty="0" smtClean="0">
                <a:latin typeface="Arial" charset="0"/>
                <a:cs typeface="Arial" charset="0"/>
              </a:rPr>
              <a:t>lists, </a:t>
            </a:r>
          </a:p>
          <a:p>
            <a:pPr lvl="1"/>
            <a:r>
              <a:rPr lang="en-US" sz="1800" dirty="0" smtClean="0">
                <a:latin typeface="Arial" charset="0"/>
                <a:cs typeface="Arial" charset="0"/>
              </a:rPr>
              <a:t>function calls, </a:t>
            </a:r>
          </a:p>
          <a:p>
            <a:pPr lvl="1"/>
            <a:r>
              <a:rPr lang="en-US" sz="1800" dirty="0" smtClean="0">
                <a:latin typeface="Arial" charset="0"/>
                <a:cs typeface="Arial" charset="0"/>
              </a:rPr>
              <a:t>relations, including equality, class membership and subclass relations </a:t>
            </a:r>
          </a:p>
          <a:p>
            <a:pPr lvl="1"/>
            <a:r>
              <a:rPr lang="en-US" sz="1800" dirty="0" smtClean="0">
                <a:latin typeface="Arial" charset="0"/>
                <a:cs typeface="Arial" charset="0"/>
              </a:rPr>
              <a:t>conjunction, disjunction and negation, </a:t>
            </a:r>
          </a:p>
          <a:p>
            <a:pPr lvl="1"/>
            <a:r>
              <a:rPr lang="en-US" sz="1800" dirty="0" smtClean="0">
                <a:latin typeface="Arial" charset="0"/>
                <a:cs typeface="Arial" charset="0"/>
              </a:rPr>
              <a:t>and existential conditions.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latin typeface="Arial" charset="0"/>
                <a:cs typeface="Arial" charset="0"/>
              </a:rPr>
              <a:t>PRD Terms</a:t>
            </a:r>
          </a:p>
        </p:txBody>
      </p:sp>
      <p:sp>
        <p:nvSpPr>
          <p:cNvPr id="77827" name="Content Placeholder 2"/>
          <p:cNvSpPr>
            <a:spLocks noGrp="1"/>
          </p:cNvSpPr>
          <p:nvPr>
            <p:ph idx="1"/>
          </p:nvPr>
        </p:nvSpPr>
        <p:spPr/>
        <p:txBody>
          <a:bodyPr/>
          <a:lstStyle/>
          <a:p>
            <a:r>
              <a:rPr lang="en-US" smtClean="0">
                <a:latin typeface="Arial" charset="0"/>
                <a:cs typeface="Arial" charset="0"/>
              </a:rPr>
              <a:t>Constants and variables</a:t>
            </a:r>
          </a:p>
          <a:p>
            <a:pPr lvl="1"/>
            <a:r>
              <a:rPr lang="en-US" smtClean="0">
                <a:latin typeface="Arial" charset="0"/>
                <a:cs typeface="Arial" charset="0"/>
              </a:rPr>
              <a:t>If t ∈ Const or t ∈ Var then t is a </a:t>
            </a:r>
            <a:r>
              <a:rPr lang="en-US" b="1" i="1" smtClean="0">
                <a:latin typeface="Arial" charset="0"/>
                <a:cs typeface="Arial" charset="0"/>
              </a:rPr>
              <a:t>simple term</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List terms</a:t>
            </a:r>
          </a:p>
          <a:p>
            <a:pPr lvl="1"/>
            <a:r>
              <a:rPr lang="en-US" smtClean="0">
                <a:latin typeface="Arial" charset="0"/>
                <a:cs typeface="Arial" charset="0"/>
              </a:rPr>
              <a:t>A </a:t>
            </a:r>
            <a:r>
              <a:rPr lang="en-US" b="1" i="1" smtClean="0">
                <a:latin typeface="Arial" charset="0"/>
                <a:cs typeface="Arial" charset="0"/>
              </a:rPr>
              <a:t>list</a:t>
            </a:r>
            <a:r>
              <a:rPr lang="en-US" smtClean="0">
                <a:latin typeface="Arial" charset="0"/>
                <a:cs typeface="Arial" charset="0"/>
              </a:rPr>
              <a:t> has the form List(t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m</a:t>
            </a:r>
            <a:r>
              <a:rPr lang="en-US" smtClean="0">
                <a:latin typeface="Arial" charset="0"/>
                <a:cs typeface="Arial" charset="0"/>
              </a:rPr>
              <a:t>), where m≥0 and 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m</a:t>
            </a:r>
            <a:r>
              <a:rPr lang="en-US" smtClean="0">
                <a:latin typeface="Arial" charset="0"/>
                <a:cs typeface="Arial" charset="0"/>
              </a:rPr>
              <a:t> are ground terms, i.e. without variables. A list of the form List() (i.e., a list in which m=0) is called the </a:t>
            </a:r>
            <a:r>
              <a:rPr lang="en-US" b="1" i="1" smtClean="0">
                <a:latin typeface="Arial" charset="0"/>
                <a:cs typeface="Arial" charset="0"/>
              </a:rPr>
              <a:t>empty list</a:t>
            </a:r>
          </a:p>
          <a:p>
            <a:pPr lvl="1"/>
            <a:endParaRPr lang="en-US" b="1" i="1" smtClean="0">
              <a:latin typeface="Arial" charset="0"/>
              <a:cs typeface="Arial" charset="0"/>
            </a:endParaRPr>
          </a:p>
          <a:p>
            <a:r>
              <a:rPr lang="en-US" smtClean="0">
                <a:latin typeface="Arial" charset="0"/>
                <a:cs typeface="Arial" charset="0"/>
              </a:rPr>
              <a:t>Positional terms</a:t>
            </a:r>
          </a:p>
          <a:p>
            <a:pPr lvl="1"/>
            <a:r>
              <a:rPr lang="en-US" smtClean="0">
                <a:latin typeface="Arial" charset="0"/>
                <a:cs typeface="Arial" charset="0"/>
              </a:rPr>
              <a:t>If t ∈ Const and 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n≥0, are base terms then t(t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is a </a:t>
            </a:r>
            <a:r>
              <a:rPr lang="en-US" b="1" i="1" smtClean="0">
                <a:latin typeface="Arial" charset="0"/>
                <a:cs typeface="Arial" charset="0"/>
              </a:rPr>
              <a:t>positional term</a:t>
            </a:r>
            <a:endParaRPr lang="en-US" smtClean="0">
              <a:latin typeface="Arial" charset="0"/>
              <a:cs typeface="Arial" charset="0"/>
            </a:endParaRPr>
          </a:p>
          <a:p>
            <a:pPr lvl="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latin typeface="Arial" charset="0"/>
                <a:cs typeface="Arial" charset="0"/>
              </a:rPr>
              <a:t>PRD Terms I (Atomic Formulas)</a:t>
            </a:r>
          </a:p>
        </p:txBody>
      </p:sp>
      <p:sp>
        <p:nvSpPr>
          <p:cNvPr id="78851" name="Content Placeholder 2"/>
          <p:cNvSpPr>
            <a:spLocks noGrp="1"/>
          </p:cNvSpPr>
          <p:nvPr>
            <p:ph idx="1"/>
          </p:nvPr>
        </p:nvSpPr>
        <p:spPr/>
        <p:txBody>
          <a:bodyPr/>
          <a:lstStyle/>
          <a:p>
            <a:r>
              <a:rPr lang="en-US" smtClean="0">
                <a:latin typeface="Arial" charset="0"/>
                <a:cs typeface="Arial" charset="0"/>
              </a:rPr>
              <a:t>Positional atomic formulas</a:t>
            </a:r>
          </a:p>
          <a:p>
            <a:pPr lvl="1"/>
            <a:r>
              <a:rPr lang="en-US" smtClean="0">
                <a:latin typeface="Arial" charset="0"/>
                <a:cs typeface="Arial" charset="0"/>
              </a:rPr>
              <a:t>If t ∈ Const and 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n≥0, are terms then t(t</a:t>
            </a:r>
            <a:r>
              <a:rPr lang="en-US" baseline="-25000" smtClean="0">
                <a:latin typeface="Arial" charset="0"/>
                <a:cs typeface="Arial" charset="0"/>
              </a:rPr>
              <a:t>1</a:t>
            </a:r>
            <a:r>
              <a:rPr lang="en-US" smtClean="0">
                <a:latin typeface="Arial" charset="0"/>
                <a:cs typeface="Arial" charset="0"/>
              </a:rPr>
              <a:t> ... t</a:t>
            </a:r>
            <a:r>
              <a:rPr lang="en-US" baseline="-25000" smtClean="0">
                <a:latin typeface="Arial" charset="0"/>
                <a:cs typeface="Arial" charset="0"/>
              </a:rPr>
              <a:t>n</a:t>
            </a:r>
            <a:r>
              <a:rPr lang="en-US" smtClean="0">
                <a:latin typeface="Arial" charset="0"/>
                <a:cs typeface="Arial" charset="0"/>
              </a:rPr>
              <a:t>) is a </a:t>
            </a:r>
            <a:r>
              <a:rPr lang="en-US" b="1" i="1" smtClean="0">
                <a:latin typeface="Arial" charset="0"/>
                <a:cs typeface="Arial" charset="0"/>
              </a:rPr>
              <a:t>positional atomic formula</a:t>
            </a:r>
            <a:r>
              <a:rPr lang="en-US" smtClean="0">
                <a:latin typeface="Arial" charset="0"/>
                <a:cs typeface="Arial" charset="0"/>
              </a:rPr>
              <a:t> (or simply an </a:t>
            </a:r>
            <a:r>
              <a:rPr lang="en-US" b="1" i="1" smtClean="0">
                <a:latin typeface="Arial" charset="0"/>
                <a:cs typeface="Arial" charset="0"/>
              </a:rPr>
              <a:t>atom</a:t>
            </a:r>
            <a:r>
              <a:rPr lang="en-US" smtClean="0">
                <a:latin typeface="Arial" charset="0"/>
                <a:cs typeface="Arial" charset="0"/>
              </a:rPr>
              <a:t>) </a:t>
            </a:r>
          </a:p>
          <a:p>
            <a:endParaRPr lang="en-US" i="1" smtClean="0">
              <a:latin typeface="Arial" charset="0"/>
              <a:cs typeface="Arial" charset="0"/>
            </a:endParaRPr>
          </a:p>
          <a:p>
            <a:r>
              <a:rPr lang="en-US" smtClean="0">
                <a:latin typeface="Arial" charset="0"/>
                <a:cs typeface="Arial" charset="0"/>
              </a:rPr>
              <a:t>Equality atomic formulas</a:t>
            </a:r>
          </a:p>
          <a:p>
            <a:pPr lvl="1"/>
            <a:r>
              <a:rPr lang="en-US" smtClean="0">
                <a:latin typeface="Arial" charset="0"/>
                <a:cs typeface="Arial" charset="0"/>
              </a:rPr>
              <a:t>t = s is an </a:t>
            </a:r>
            <a:r>
              <a:rPr lang="en-US" b="1" i="1" smtClean="0">
                <a:latin typeface="Arial" charset="0"/>
                <a:cs typeface="Arial" charset="0"/>
              </a:rPr>
              <a:t>equality atomic formula</a:t>
            </a:r>
            <a:r>
              <a:rPr lang="en-US" smtClean="0">
                <a:latin typeface="Arial" charset="0"/>
                <a:cs typeface="Arial" charset="0"/>
              </a:rPr>
              <a:t> (or simply an </a:t>
            </a:r>
            <a:r>
              <a:rPr lang="en-US" b="1" i="1" smtClean="0">
                <a:latin typeface="Arial" charset="0"/>
                <a:cs typeface="Arial" charset="0"/>
              </a:rPr>
              <a:t>equality</a:t>
            </a:r>
            <a:r>
              <a:rPr lang="en-US" smtClean="0">
                <a:latin typeface="Arial" charset="0"/>
                <a:cs typeface="Arial" charset="0"/>
              </a:rPr>
              <a:t>), if t and s are terms</a:t>
            </a:r>
          </a:p>
          <a:p>
            <a:pPr>
              <a:buFont typeface="Arial" charset="0"/>
              <a:buNone/>
            </a:pPr>
            <a:r>
              <a:rPr lang="en-US" smtClean="0">
                <a:latin typeface="Arial" charset="0"/>
                <a:cs typeface="Arial" charset="0"/>
              </a:rPr>
              <a:t> </a:t>
            </a:r>
          </a:p>
          <a:p>
            <a:r>
              <a:rPr lang="en-US" smtClean="0">
                <a:latin typeface="Arial" charset="0"/>
                <a:cs typeface="Arial" charset="0"/>
              </a:rPr>
              <a:t>Class membership atomic formulas</a:t>
            </a:r>
          </a:p>
          <a:p>
            <a:pPr lvl="1"/>
            <a:r>
              <a:rPr lang="en-US" smtClean="0">
                <a:latin typeface="Arial" charset="0"/>
                <a:cs typeface="Arial" charset="0"/>
              </a:rPr>
              <a:t>t#s is a </a:t>
            </a:r>
            <a:r>
              <a:rPr lang="en-US" b="1" i="1" smtClean="0">
                <a:latin typeface="Arial" charset="0"/>
                <a:cs typeface="Arial" charset="0"/>
              </a:rPr>
              <a:t>membership atomic formula</a:t>
            </a:r>
            <a:r>
              <a:rPr lang="en-US" smtClean="0">
                <a:latin typeface="Arial" charset="0"/>
                <a:cs typeface="Arial" charset="0"/>
              </a:rPr>
              <a:t> (or simply </a:t>
            </a:r>
            <a:r>
              <a:rPr lang="en-US" b="1" i="1" smtClean="0">
                <a:latin typeface="Arial" charset="0"/>
                <a:cs typeface="Arial" charset="0"/>
              </a:rPr>
              <a:t>membership</a:t>
            </a:r>
            <a:r>
              <a:rPr lang="en-US" smtClean="0">
                <a:latin typeface="Arial" charset="0"/>
                <a:cs typeface="Arial" charset="0"/>
              </a:rPr>
              <a:t>) if t and s are terms. The term t is the </a:t>
            </a:r>
            <a:r>
              <a:rPr lang="en-US" i="1" smtClean="0">
                <a:latin typeface="Arial" charset="0"/>
                <a:cs typeface="Arial" charset="0"/>
              </a:rPr>
              <a:t>object</a:t>
            </a:r>
            <a:r>
              <a:rPr lang="en-US" smtClean="0">
                <a:latin typeface="Arial" charset="0"/>
                <a:cs typeface="Arial" charset="0"/>
              </a:rPr>
              <a:t> and the term s is the </a:t>
            </a:r>
            <a:r>
              <a:rPr lang="en-US" i="1" smtClean="0">
                <a:latin typeface="Arial" charset="0"/>
                <a:cs typeface="Arial" charset="0"/>
              </a:rPr>
              <a:t>class</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latin typeface="Arial" charset="0"/>
                <a:cs typeface="Arial" charset="0"/>
              </a:rPr>
              <a:t>PRD Terms II (Atomic Formulas)</a:t>
            </a:r>
          </a:p>
        </p:txBody>
      </p:sp>
      <p:sp>
        <p:nvSpPr>
          <p:cNvPr id="79875" name="Content Placeholder 2"/>
          <p:cNvSpPr>
            <a:spLocks noGrp="1"/>
          </p:cNvSpPr>
          <p:nvPr>
            <p:ph idx="1"/>
          </p:nvPr>
        </p:nvSpPr>
        <p:spPr/>
        <p:txBody>
          <a:bodyPr/>
          <a:lstStyle/>
          <a:p>
            <a:r>
              <a:rPr lang="en-US" smtClean="0">
                <a:latin typeface="Arial" charset="0"/>
                <a:cs typeface="Arial" charset="0"/>
              </a:rPr>
              <a:t>Subclass atomic formulas</a:t>
            </a:r>
          </a:p>
          <a:p>
            <a:pPr lvl="1"/>
            <a:r>
              <a:rPr lang="en-US" smtClean="0">
                <a:latin typeface="Arial" charset="0"/>
                <a:cs typeface="Arial" charset="0"/>
              </a:rPr>
              <a:t>t##s is a </a:t>
            </a:r>
            <a:r>
              <a:rPr lang="en-US" b="1" i="1" smtClean="0">
                <a:latin typeface="Arial" charset="0"/>
                <a:cs typeface="Arial" charset="0"/>
              </a:rPr>
              <a:t>subclass atomic formula</a:t>
            </a:r>
            <a:r>
              <a:rPr lang="en-US" smtClean="0">
                <a:latin typeface="Arial" charset="0"/>
                <a:cs typeface="Arial" charset="0"/>
              </a:rPr>
              <a:t> (or simply a </a:t>
            </a:r>
            <a:r>
              <a:rPr lang="en-US" b="1" i="1" smtClean="0">
                <a:latin typeface="Arial" charset="0"/>
                <a:cs typeface="Arial" charset="0"/>
              </a:rPr>
              <a:t>subclass</a:t>
            </a:r>
            <a:r>
              <a:rPr lang="en-US" smtClean="0">
                <a:latin typeface="Arial" charset="0"/>
                <a:cs typeface="Arial" charset="0"/>
              </a:rPr>
              <a:t>) if t and s are terms</a:t>
            </a:r>
          </a:p>
          <a:p>
            <a:pPr lvl="1">
              <a:buFont typeface="Arial" charset="0"/>
              <a:buNone/>
            </a:pPr>
            <a:r>
              <a:rPr lang="en-US" smtClean="0">
                <a:latin typeface="Arial" charset="0"/>
                <a:cs typeface="Arial" charset="0"/>
              </a:rPr>
              <a:t> </a:t>
            </a:r>
          </a:p>
          <a:p>
            <a:r>
              <a:rPr lang="en-US" smtClean="0">
                <a:latin typeface="Arial" charset="0"/>
                <a:cs typeface="Arial" charset="0"/>
              </a:rPr>
              <a:t>Frame atomic formulas</a:t>
            </a:r>
          </a:p>
          <a:p>
            <a:pPr lvl="1"/>
            <a:r>
              <a:rPr lang="en-US" smtClean="0">
                <a:latin typeface="Arial" charset="0"/>
                <a:cs typeface="Arial" charset="0"/>
              </a:rPr>
              <a:t>t[p</a:t>
            </a:r>
            <a:r>
              <a:rPr lang="en-US" baseline="-25000" smtClean="0">
                <a:latin typeface="Arial" charset="0"/>
                <a:cs typeface="Arial" charset="0"/>
              </a:rPr>
              <a:t>1</a:t>
            </a:r>
            <a:r>
              <a:rPr lang="en-US" smtClean="0">
                <a:latin typeface="Arial" charset="0"/>
                <a:cs typeface="Arial" charset="0"/>
              </a:rPr>
              <a:t>-&gt;v</a:t>
            </a:r>
            <a:r>
              <a:rPr lang="en-US" baseline="-25000" smtClean="0">
                <a:latin typeface="Arial" charset="0"/>
                <a:cs typeface="Arial" charset="0"/>
              </a:rPr>
              <a:t>1</a:t>
            </a:r>
            <a:r>
              <a:rPr lang="en-US" smtClean="0">
                <a:latin typeface="Arial" charset="0"/>
                <a:cs typeface="Arial" charset="0"/>
              </a:rPr>
              <a:t> ... p</a:t>
            </a:r>
            <a:r>
              <a:rPr lang="en-US" baseline="-25000" smtClean="0">
                <a:latin typeface="Arial" charset="0"/>
                <a:cs typeface="Arial" charset="0"/>
              </a:rPr>
              <a:t>n</a:t>
            </a:r>
            <a:r>
              <a:rPr lang="en-US" smtClean="0">
                <a:latin typeface="Arial" charset="0"/>
                <a:cs typeface="Arial" charset="0"/>
              </a:rPr>
              <a:t>-&gt;v</a:t>
            </a:r>
            <a:r>
              <a:rPr lang="en-US" baseline="-25000" smtClean="0">
                <a:latin typeface="Arial" charset="0"/>
                <a:cs typeface="Arial" charset="0"/>
              </a:rPr>
              <a:t>n</a:t>
            </a:r>
            <a:r>
              <a:rPr lang="en-US" smtClean="0">
                <a:latin typeface="Arial" charset="0"/>
                <a:cs typeface="Arial" charset="0"/>
              </a:rPr>
              <a:t>] is a </a:t>
            </a:r>
            <a:r>
              <a:rPr lang="en-US" b="1" i="1" smtClean="0">
                <a:latin typeface="Arial" charset="0"/>
                <a:cs typeface="Arial" charset="0"/>
              </a:rPr>
              <a:t>frame atomic formula</a:t>
            </a:r>
            <a:r>
              <a:rPr lang="en-US" smtClean="0">
                <a:latin typeface="Arial" charset="0"/>
                <a:cs typeface="Arial" charset="0"/>
              </a:rPr>
              <a:t> (or simply a </a:t>
            </a:r>
            <a:r>
              <a:rPr lang="en-US" b="1" i="1" smtClean="0">
                <a:latin typeface="Arial" charset="0"/>
                <a:cs typeface="Arial" charset="0"/>
              </a:rPr>
              <a:t>frame</a:t>
            </a:r>
            <a:r>
              <a:rPr lang="en-US" smtClean="0">
                <a:latin typeface="Arial" charset="0"/>
                <a:cs typeface="Arial" charset="0"/>
              </a:rPr>
              <a:t>) if t, p</a:t>
            </a:r>
            <a:r>
              <a:rPr lang="en-US" baseline="-25000" smtClean="0">
                <a:latin typeface="Arial" charset="0"/>
                <a:cs typeface="Arial" charset="0"/>
              </a:rPr>
              <a:t>1</a:t>
            </a:r>
            <a:r>
              <a:rPr lang="en-US" smtClean="0">
                <a:latin typeface="Arial" charset="0"/>
                <a:cs typeface="Arial" charset="0"/>
              </a:rPr>
              <a:t>, ..., p</a:t>
            </a:r>
            <a:r>
              <a:rPr lang="en-US" baseline="-25000" smtClean="0">
                <a:latin typeface="Arial" charset="0"/>
                <a:cs typeface="Arial" charset="0"/>
              </a:rPr>
              <a:t>n</a:t>
            </a:r>
            <a:r>
              <a:rPr lang="en-US" smtClean="0">
                <a:latin typeface="Arial" charset="0"/>
                <a:cs typeface="Arial" charset="0"/>
              </a:rPr>
              <a:t>, v</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 n ≥ 0, are terms</a:t>
            </a:r>
          </a:p>
          <a:p>
            <a:pPr lvl="1"/>
            <a:endParaRPr lang="en-US" smtClean="0">
              <a:latin typeface="Arial" charset="0"/>
              <a:cs typeface="Arial" charset="0"/>
            </a:endParaRPr>
          </a:p>
          <a:p>
            <a:r>
              <a:rPr lang="en-US" smtClean="0">
                <a:latin typeface="Arial" charset="0"/>
                <a:cs typeface="Arial" charset="0"/>
              </a:rPr>
              <a:t>Externally defined atomic formulas</a:t>
            </a:r>
          </a:p>
          <a:p>
            <a:pPr lvl="1"/>
            <a:r>
              <a:rPr lang="en-US" smtClean="0">
                <a:latin typeface="Arial" charset="0"/>
                <a:cs typeface="Arial" charset="0"/>
              </a:rPr>
              <a:t>If t is a positional atomic formula then External(t) is an </a:t>
            </a:r>
            <a:r>
              <a:rPr lang="en-US" b="1" i="1" smtClean="0">
                <a:latin typeface="Arial" charset="0"/>
                <a:cs typeface="Arial" charset="0"/>
              </a:rPr>
              <a:t>externally defined atomic formula</a:t>
            </a:r>
            <a:r>
              <a:rPr lang="en-US" smtClean="0">
                <a:latin typeface="Arial" charset="0"/>
                <a:cs typeface="Arial" charset="0"/>
              </a:rPr>
              <a:t>.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latin typeface="Arial" charset="0"/>
                <a:cs typeface="Arial" charset="0"/>
              </a:rPr>
              <a:t>PRD Terms II (Atomic Formulas)</a:t>
            </a:r>
          </a:p>
        </p:txBody>
      </p:sp>
      <p:sp>
        <p:nvSpPr>
          <p:cNvPr id="80899" name="Content Placeholder 2"/>
          <p:cNvSpPr>
            <a:spLocks noGrp="1"/>
          </p:cNvSpPr>
          <p:nvPr>
            <p:ph idx="1"/>
          </p:nvPr>
        </p:nvSpPr>
        <p:spPr/>
        <p:txBody>
          <a:bodyPr/>
          <a:lstStyle/>
          <a:p>
            <a:r>
              <a:rPr lang="en-US" smtClean="0">
                <a:latin typeface="Arial" charset="0"/>
                <a:cs typeface="Arial" charset="0"/>
              </a:rPr>
              <a:t>Subclass atomic formulas</a:t>
            </a:r>
          </a:p>
          <a:p>
            <a:pPr lvl="1"/>
            <a:r>
              <a:rPr lang="en-US" smtClean="0">
                <a:latin typeface="Arial" charset="0"/>
                <a:cs typeface="Arial" charset="0"/>
              </a:rPr>
              <a:t>t##s is a </a:t>
            </a:r>
            <a:r>
              <a:rPr lang="en-US" b="1" i="1" smtClean="0">
                <a:latin typeface="Arial" charset="0"/>
                <a:cs typeface="Arial" charset="0"/>
              </a:rPr>
              <a:t>subclass atomic formula</a:t>
            </a:r>
            <a:r>
              <a:rPr lang="en-US" smtClean="0">
                <a:latin typeface="Arial" charset="0"/>
                <a:cs typeface="Arial" charset="0"/>
              </a:rPr>
              <a:t> (or simply a </a:t>
            </a:r>
            <a:r>
              <a:rPr lang="en-US" b="1" i="1" smtClean="0">
                <a:latin typeface="Arial" charset="0"/>
                <a:cs typeface="Arial" charset="0"/>
              </a:rPr>
              <a:t>subclass</a:t>
            </a:r>
            <a:r>
              <a:rPr lang="en-US" smtClean="0">
                <a:latin typeface="Arial" charset="0"/>
                <a:cs typeface="Arial" charset="0"/>
              </a:rPr>
              <a:t>) if t and s are terms</a:t>
            </a:r>
          </a:p>
          <a:p>
            <a:pPr lvl="1">
              <a:buFont typeface="Arial" charset="0"/>
              <a:buNone/>
            </a:pPr>
            <a:r>
              <a:rPr lang="en-US" smtClean="0">
                <a:latin typeface="Arial" charset="0"/>
                <a:cs typeface="Arial" charset="0"/>
              </a:rPr>
              <a:t> </a:t>
            </a:r>
          </a:p>
          <a:p>
            <a:r>
              <a:rPr lang="en-US" smtClean="0">
                <a:latin typeface="Arial" charset="0"/>
                <a:cs typeface="Arial" charset="0"/>
              </a:rPr>
              <a:t>Frame atomic formulas</a:t>
            </a:r>
          </a:p>
          <a:p>
            <a:pPr lvl="1"/>
            <a:r>
              <a:rPr lang="en-US" smtClean="0">
                <a:latin typeface="Arial" charset="0"/>
                <a:cs typeface="Arial" charset="0"/>
              </a:rPr>
              <a:t>t[p</a:t>
            </a:r>
            <a:r>
              <a:rPr lang="en-US" baseline="-25000" smtClean="0">
                <a:latin typeface="Arial" charset="0"/>
                <a:cs typeface="Arial" charset="0"/>
              </a:rPr>
              <a:t>1</a:t>
            </a:r>
            <a:r>
              <a:rPr lang="en-US" smtClean="0">
                <a:latin typeface="Arial" charset="0"/>
                <a:cs typeface="Arial" charset="0"/>
              </a:rPr>
              <a:t>-&gt;v</a:t>
            </a:r>
            <a:r>
              <a:rPr lang="en-US" baseline="-25000" smtClean="0">
                <a:latin typeface="Arial" charset="0"/>
                <a:cs typeface="Arial" charset="0"/>
              </a:rPr>
              <a:t>1</a:t>
            </a:r>
            <a:r>
              <a:rPr lang="en-US" smtClean="0">
                <a:latin typeface="Arial" charset="0"/>
                <a:cs typeface="Arial" charset="0"/>
              </a:rPr>
              <a:t> ... p</a:t>
            </a:r>
            <a:r>
              <a:rPr lang="en-US" baseline="-25000" smtClean="0">
                <a:latin typeface="Arial" charset="0"/>
                <a:cs typeface="Arial" charset="0"/>
              </a:rPr>
              <a:t>n</a:t>
            </a:r>
            <a:r>
              <a:rPr lang="en-US" smtClean="0">
                <a:latin typeface="Arial" charset="0"/>
                <a:cs typeface="Arial" charset="0"/>
              </a:rPr>
              <a:t>-&gt;v</a:t>
            </a:r>
            <a:r>
              <a:rPr lang="en-US" baseline="-25000" smtClean="0">
                <a:latin typeface="Arial" charset="0"/>
                <a:cs typeface="Arial" charset="0"/>
              </a:rPr>
              <a:t>n</a:t>
            </a:r>
            <a:r>
              <a:rPr lang="en-US" smtClean="0">
                <a:latin typeface="Arial" charset="0"/>
                <a:cs typeface="Arial" charset="0"/>
              </a:rPr>
              <a:t>] is a </a:t>
            </a:r>
            <a:r>
              <a:rPr lang="en-US" b="1" i="1" smtClean="0">
                <a:latin typeface="Arial" charset="0"/>
                <a:cs typeface="Arial" charset="0"/>
              </a:rPr>
              <a:t>frame atomic formula</a:t>
            </a:r>
            <a:r>
              <a:rPr lang="en-US" smtClean="0">
                <a:latin typeface="Arial" charset="0"/>
                <a:cs typeface="Arial" charset="0"/>
              </a:rPr>
              <a:t> (or simply a </a:t>
            </a:r>
            <a:r>
              <a:rPr lang="en-US" b="1" i="1" smtClean="0">
                <a:latin typeface="Arial" charset="0"/>
                <a:cs typeface="Arial" charset="0"/>
              </a:rPr>
              <a:t>frame</a:t>
            </a:r>
            <a:r>
              <a:rPr lang="en-US" smtClean="0">
                <a:latin typeface="Arial" charset="0"/>
                <a:cs typeface="Arial" charset="0"/>
              </a:rPr>
              <a:t>) if t, p</a:t>
            </a:r>
            <a:r>
              <a:rPr lang="en-US" baseline="-25000" smtClean="0">
                <a:latin typeface="Arial" charset="0"/>
                <a:cs typeface="Arial" charset="0"/>
              </a:rPr>
              <a:t>1</a:t>
            </a:r>
            <a:r>
              <a:rPr lang="en-US" smtClean="0">
                <a:latin typeface="Arial" charset="0"/>
                <a:cs typeface="Arial" charset="0"/>
              </a:rPr>
              <a:t>, ..., p</a:t>
            </a:r>
            <a:r>
              <a:rPr lang="en-US" baseline="-25000" smtClean="0">
                <a:latin typeface="Arial" charset="0"/>
                <a:cs typeface="Arial" charset="0"/>
              </a:rPr>
              <a:t>n</a:t>
            </a:r>
            <a:r>
              <a:rPr lang="en-US" smtClean="0">
                <a:latin typeface="Arial" charset="0"/>
                <a:cs typeface="Arial" charset="0"/>
              </a:rPr>
              <a:t>, v</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 n ≥ 0, are terms</a:t>
            </a:r>
          </a:p>
          <a:p>
            <a:pPr lvl="1"/>
            <a:endParaRPr lang="en-US" smtClean="0">
              <a:latin typeface="Arial" charset="0"/>
              <a:cs typeface="Arial" charset="0"/>
            </a:endParaRPr>
          </a:p>
          <a:p>
            <a:r>
              <a:rPr lang="en-US" smtClean="0">
                <a:latin typeface="Arial" charset="0"/>
                <a:cs typeface="Arial" charset="0"/>
              </a:rPr>
              <a:t>Externally defined atomic formulas</a:t>
            </a:r>
          </a:p>
          <a:p>
            <a:pPr lvl="1"/>
            <a:r>
              <a:rPr lang="en-US" smtClean="0">
                <a:latin typeface="Arial" charset="0"/>
                <a:cs typeface="Arial" charset="0"/>
              </a:rPr>
              <a:t>If t is a positional atomic formula then External(t) is an </a:t>
            </a:r>
            <a:r>
              <a:rPr lang="en-US" b="1" i="1" smtClean="0">
                <a:latin typeface="Arial" charset="0"/>
                <a:cs typeface="Arial" charset="0"/>
              </a:rPr>
              <a:t>externally defined atomic formula</a:t>
            </a:r>
            <a:r>
              <a:rPr lang="en-US" smtClean="0">
                <a:latin typeface="Arial" charset="0"/>
                <a:cs typeface="Arial" charset="0"/>
              </a:rPr>
              <a:t>.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latin typeface="Arial" charset="0"/>
                <a:cs typeface="Arial" charset="0"/>
              </a:rPr>
              <a:t>PRD Terms III (Condition Formulas)</a:t>
            </a:r>
          </a:p>
        </p:txBody>
      </p:sp>
      <p:sp>
        <p:nvSpPr>
          <p:cNvPr id="81923" name="Content Placeholder 2"/>
          <p:cNvSpPr>
            <a:spLocks noGrp="1"/>
          </p:cNvSpPr>
          <p:nvPr>
            <p:ph idx="1"/>
          </p:nvPr>
        </p:nvSpPr>
        <p:spPr/>
        <p:txBody>
          <a:bodyPr/>
          <a:lstStyle/>
          <a:p>
            <a:r>
              <a:rPr lang="en-US" smtClean="0">
                <a:latin typeface="Arial" charset="0"/>
                <a:cs typeface="Arial" charset="0"/>
              </a:rPr>
              <a:t>Atomic formula</a:t>
            </a:r>
          </a:p>
          <a:p>
            <a:pPr lvl="1"/>
            <a:r>
              <a:rPr lang="en-US" smtClean="0">
                <a:latin typeface="Arial" charset="0"/>
                <a:cs typeface="Arial" charset="0"/>
              </a:rPr>
              <a:t>If φ is an atomic formula then it is also a condition formula</a:t>
            </a:r>
          </a:p>
          <a:p>
            <a:endParaRPr lang="en-US" i="1" smtClean="0">
              <a:latin typeface="Arial" charset="0"/>
              <a:cs typeface="Arial" charset="0"/>
            </a:endParaRPr>
          </a:p>
          <a:p>
            <a:r>
              <a:rPr lang="en-US" smtClean="0">
                <a:latin typeface="Arial" charset="0"/>
                <a:cs typeface="Arial" charset="0"/>
              </a:rPr>
              <a:t>Conjunction</a:t>
            </a:r>
          </a:p>
          <a:p>
            <a:pPr lvl="1"/>
            <a:r>
              <a:rPr lang="en-US" smtClean="0">
                <a:latin typeface="Arial" charset="0"/>
                <a:cs typeface="Arial" charset="0"/>
              </a:rPr>
              <a:t>If φ</a:t>
            </a:r>
            <a:r>
              <a:rPr lang="en-US" baseline="-25000" smtClean="0">
                <a:latin typeface="Arial" charset="0"/>
                <a:cs typeface="Arial" charset="0"/>
              </a:rPr>
              <a:t>1</a:t>
            </a:r>
            <a:r>
              <a:rPr lang="en-US" smtClean="0">
                <a:latin typeface="Arial" charset="0"/>
                <a:cs typeface="Arial" charset="0"/>
              </a:rPr>
              <a:t>, ..., φ</a:t>
            </a:r>
            <a:r>
              <a:rPr lang="en-US" baseline="-25000" smtClean="0">
                <a:latin typeface="Arial" charset="0"/>
                <a:cs typeface="Arial" charset="0"/>
              </a:rPr>
              <a:t>n</a:t>
            </a:r>
            <a:r>
              <a:rPr lang="en-US" smtClean="0">
                <a:latin typeface="Arial" charset="0"/>
                <a:cs typeface="Arial" charset="0"/>
              </a:rPr>
              <a:t>, n ≥ 0, are condition formulas then so is And(φ</a:t>
            </a:r>
            <a:r>
              <a:rPr lang="en-US" baseline="-25000" smtClean="0">
                <a:latin typeface="Arial" charset="0"/>
                <a:cs typeface="Arial" charset="0"/>
              </a:rPr>
              <a:t>1</a:t>
            </a:r>
            <a:r>
              <a:rPr lang="en-US" smtClean="0">
                <a:latin typeface="Arial" charset="0"/>
                <a:cs typeface="Arial" charset="0"/>
              </a:rPr>
              <a:t> ... φ</a:t>
            </a:r>
            <a:r>
              <a:rPr lang="en-US" baseline="-25000" smtClean="0">
                <a:latin typeface="Arial" charset="0"/>
                <a:cs typeface="Arial" charset="0"/>
              </a:rPr>
              <a:t>n</a:t>
            </a:r>
            <a:r>
              <a:rPr lang="en-US" smtClean="0">
                <a:latin typeface="Arial" charset="0"/>
                <a:cs typeface="Arial" charset="0"/>
              </a:rPr>
              <a:t>), called a </a:t>
            </a:r>
            <a:r>
              <a:rPr lang="en-US" i="1" smtClean="0">
                <a:latin typeface="Arial" charset="0"/>
                <a:cs typeface="Arial" charset="0"/>
              </a:rPr>
              <a:t>conjunctive</a:t>
            </a:r>
            <a:r>
              <a:rPr lang="en-US" smtClean="0">
                <a:latin typeface="Arial" charset="0"/>
                <a:cs typeface="Arial" charset="0"/>
              </a:rPr>
              <a:t> formula</a:t>
            </a:r>
          </a:p>
          <a:p>
            <a:pPr lvl="1"/>
            <a:r>
              <a:rPr lang="en-US" smtClean="0">
                <a:latin typeface="Arial" charset="0"/>
                <a:cs typeface="Arial" charset="0"/>
              </a:rPr>
              <a:t>As a special case, And() is allowed and is treated as a tautology, i.e., a formula that is always true</a:t>
            </a:r>
          </a:p>
          <a:p>
            <a:endParaRPr lang="en-US" i="1" smtClean="0">
              <a:latin typeface="Arial" charset="0"/>
              <a:cs typeface="Arial" charset="0"/>
            </a:endParaRPr>
          </a:p>
          <a:p>
            <a:r>
              <a:rPr lang="en-US" smtClean="0">
                <a:latin typeface="Arial" charset="0"/>
                <a:cs typeface="Arial" charset="0"/>
              </a:rPr>
              <a:t>Disjunction</a:t>
            </a:r>
          </a:p>
          <a:p>
            <a:pPr lvl="1"/>
            <a:r>
              <a:rPr lang="en-US" smtClean="0">
                <a:latin typeface="Arial" charset="0"/>
                <a:cs typeface="Arial" charset="0"/>
              </a:rPr>
              <a:t>If φ</a:t>
            </a:r>
            <a:r>
              <a:rPr lang="en-US" baseline="-25000" smtClean="0">
                <a:latin typeface="Arial" charset="0"/>
                <a:cs typeface="Arial" charset="0"/>
              </a:rPr>
              <a:t>1</a:t>
            </a:r>
            <a:r>
              <a:rPr lang="en-US" smtClean="0">
                <a:latin typeface="Arial" charset="0"/>
                <a:cs typeface="Arial" charset="0"/>
              </a:rPr>
              <a:t>, ..., φ</a:t>
            </a:r>
            <a:r>
              <a:rPr lang="en-US" baseline="-25000" smtClean="0">
                <a:latin typeface="Arial" charset="0"/>
                <a:cs typeface="Arial" charset="0"/>
              </a:rPr>
              <a:t>n</a:t>
            </a:r>
            <a:r>
              <a:rPr lang="en-US" smtClean="0">
                <a:latin typeface="Arial" charset="0"/>
                <a:cs typeface="Arial" charset="0"/>
              </a:rPr>
              <a:t>, n ≥ 0, are condition formulas then so is Or(φ</a:t>
            </a:r>
            <a:r>
              <a:rPr lang="en-US" baseline="-25000" smtClean="0">
                <a:latin typeface="Arial" charset="0"/>
                <a:cs typeface="Arial" charset="0"/>
              </a:rPr>
              <a:t>1</a:t>
            </a:r>
            <a:r>
              <a:rPr lang="en-US" smtClean="0">
                <a:latin typeface="Arial" charset="0"/>
                <a:cs typeface="Arial" charset="0"/>
              </a:rPr>
              <a:t> ... φ</a:t>
            </a:r>
            <a:r>
              <a:rPr lang="en-US" baseline="-25000" smtClean="0">
                <a:latin typeface="Arial" charset="0"/>
                <a:cs typeface="Arial" charset="0"/>
              </a:rPr>
              <a:t>n</a:t>
            </a:r>
            <a:r>
              <a:rPr lang="en-US" smtClean="0">
                <a:latin typeface="Arial" charset="0"/>
                <a:cs typeface="Arial" charset="0"/>
              </a:rPr>
              <a:t>), called a </a:t>
            </a:r>
            <a:r>
              <a:rPr lang="en-US" i="1" smtClean="0">
                <a:latin typeface="Arial" charset="0"/>
                <a:cs typeface="Arial" charset="0"/>
              </a:rPr>
              <a:t>disjunctive</a:t>
            </a:r>
            <a:r>
              <a:rPr lang="en-US" smtClean="0">
                <a:latin typeface="Arial" charset="0"/>
                <a:cs typeface="Arial" charset="0"/>
              </a:rPr>
              <a:t> formula</a:t>
            </a:r>
          </a:p>
          <a:p>
            <a:pPr lvl="1"/>
            <a:r>
              <a:rPr lang="en-US" smtClean="0">
                <a:latin typeface="Arial" charset="0"/>
                <a:cs typeface="Arial" charset="0"/>
              </a:rPr>
              <a:t>As a special case, Or() is permitted and is treated as a contradiction, i.e., a formula that is always false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latin typeface="Arial" charset="0"/>
                <a:cs typeface="Arial" charset="0"/>
              </a:rPr>
              <a:t>PRD Terms IV (Condition Formulas)</a:t>
            </a:r>
          </a:p>
        </p:txBody>
      </p:sp>
      <p:sp>
        <p:nvSpPr>
          <p:cNvPr id="82947" name="Content Placeholder 2"/>
          <p:cNvSpPr>
            <a:spLocks noGrp="1"/>
          </p:cNvSpPr>
          <p:nvPr>
            <p:ph idx="1"/>
          </p:nvPr>
        </p:nvSpPr>
        <p:spPr/>
        <p:txBody>
          <a:bodyPr/>
          <a:lstStyle/>
          <a:p>
            <a:r>
              <a:rPr lang="en-US" smtClean="0">
                <a:latin typeface="Arial" charset="0"/>
                <a:cs typeface="Arial" charset="0"/>
              </a:rPr>
              <a:t>Negation</a:t>
            </a:r>
          </a:p>
          <a:p>
            <a:pPr lvl="1"/>
            <a:r>
              <a:rPr lang="en-US" smtClean="0">
                <a:latin typeface="Arial" charset="0"/>
                <a:cs typeface="Arial" charset="0"/>
              </a:rPr>
              <a:t>If φ is a condition formula, then so is Not(φ), called a </a:t>
            </a:r>
            <a:r>
              <a:rPr lang="en-US" i="1" smtClean="0">
                <a:latin typeface="Arial" charset="0"/>
                <a:cs typeface="Arial" charset="0"/>
              </a:rPr>
              <a:t>negative</a:t>
            </a:r>
            <a:r>
              <a:rPr lang="en-US" smtClean="0">
                <a:latin typeface="Arial" charset="0"/>
                <a:cs typeface="Arial" charset="0"/>
              </a:rPr>
              <a:t> formula</a:t>
            </a:r>
          </a:p>
          <a:p>
            <a:endParaRPr lang="en-US" i="1" smtClean="0">
              <a:latin typeface="Arial" charset="0"/>
              <a:cs typeface="Arial" charset="0"/>
            </a:endParaRPr>
          </a:p>
          <a:p>
            <a:r>
              <a:rPr lang="en-US" smtClean="0">
                <a:latin typeface="Arial" charset="0"/>
                <a:cs typeface="Arial" charset="0"/>
              </a:rPr>
              <a:t>Existentials</a:t>
            </a:r>
          </a:p>
          <a:p>
            <a:pPr lvl="1"/>
            <a:r>
              <a:rPr lang="en-US" smtClean="0">
                <a:latin typeface="Arial" charset="0"/>
                <a:cs typeface="Arial" charset="0"/>
              </a:rPr>
              <a:t>If φ is a condition formula and ?V</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 n&gt;0, are variables then Exists ?V</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(φ) is an </a:t>
            </a:r>
            <a:r>
              <a:rPr lang="en-US" i="1" smtClean="0">
                <a:latin typeface="Arial" charset="0"/>
                <a:cs typeface="Arial" charset="0"/>
              </a:rPr>
              <a:t>existential</a:t>
            </a:r>
            <a:r>
              <a:rPr lang="en-US" smtClean="0">
                <a:latin typeface="Arial" charset="0"/>
                <a:cs typeface="Arial" charset="0"/>
              </a:rPr>
              <a:t> formula</a:t>
            </a: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latin typeface="Arial" charset="0"/>
                <a:cs typeface="Arial" charset="0"/>
              </a:rPr>
              <a:t>PRD Terms V (Atomic Actions)</a:t>
            </a:r>
          </a:p>
        </p:txBody>
      </p:sp>
      <p:sp>
        <p:nvSpPr>
          <p:cNvPr id="83971" name="Content Placeholder 2"/>
          <p:cNvSpPr>
            <a:spLocks noGrp="1"/>
          </p:cNvSpPr>
          <p:nvPr>
            <p:ph idx="1"/>
          </p:nvPr>
        </p:nvSpPr>
        <p:spPr/>
        <p:txBody>
          <a:bodyPr/>
          <a:lstStyle/>
          <a:p>
            <a:pPr>
              <a:lnSpc>
                <a:spcPct val="90000"/>
              </a:lnSpc>
            </a:pPr>
            <a:r>
              <a:rPr lang="en-US" sz="1800" smtClean="0">
                <a:latin typeface="Arial" charset="0"/>
                <a:cs typeface="Arial" charset="0"/>
              </a:rPr>
              <a:t>Assert</a:t>
            </a:r>
          </a:p>
          <a:p>
            <a:pPr lvl="1">
              <a:lnSpc>
                <a:spcPct val="90000"/>
              </a:lnSpc>
            </a:pPr>
            <a:r>
              <a:rPr lang="en-US" sz="1400" smtClean="0">
                <a:latin typeface="Arial" charset="0"/>
                <a:cs typeface="Arial" charset="0"/>
              </a:rPr>
              <a:t>If φ is a positional atom, a frame or a membership atomic formula in the RIF-PRD condition language, then Assert(φ) is an atomic action. φ is called the </a:t>
            </a:r>
            <a:r>
              <a:rPr lang="en-US" sz="1400" i="1" smtClean="0">
                <a:latin typeface="Arial" charset="0"/>
                <a:cs typeface="Arial" charset="0"/>
              </a:rPr>
              <a:t>target</a:t>
            </a:r>
            <a:r>
              <a:rPr lang="en-US" sz="1400" smtClean="0">
                <a:latin typeface="Arial" charset="0"/>
                <a:cs typeface="Arial" charset="0"/>
              </a:rPr>
              <a:t> of the action</a:t>
            </a:r>
          </a:p>
          <a:p>
            <a:pPr lvl="1">
              <a:lnSpc>
                <a:spcPct val="90000"/>
              </a:lnSpc>
            </a:pPr>
            <a:endParaRPr lang="en-US" sz="1400" smtClean="0">
              <a:latin typeface="Arial" charset="0"/>
              <a:cs typeface="Arial" charset="0"/>
            </a:endParaRPr>
          </a:p>
          <a:p>
            <a:pPr>
              <a:lnSpc>
                <a:spcPct val="90000"/>
              </a:lnSpc>
            </a:pPr>
            <a:r>
              <a:rPr lang="en-US" sz="1800" smtClean="0">
                <a:latin typeface="Arial" charset="0"/>
                <a:cs typeface="Arial" charset="0"/>
              </a:rPr>
              <a:t>Retract</a:t>
            </a:r>
          </a:p>
          <a:p>
            <a:pPr lvl="1">
              <a:lnSpc>
                <a:spcPct val="90000"/>
              </a:lnSpc>
            </a:pPr>
            <a:r>
              <a:rPr lang="en-US" sz="1400" smtClean="0">
                <a:latin typeface="Arial" charset="0"/>
                <a:cs typeface="Arial" charset="0"/>
              </a:rPr>
              <a:t>If φ is a positional atom or a frame in the RIF-PRD condition language, then Retract(φ) is an atomic action</a:t>
            </a:r>
          </a:p>
          <a:p>
            <a:pPr lvl="1">
              <a:lnSpc>
                <a:spcPct val="90000"/>
              </a:lnSpc>
            </a:pPr>
            <a:endParaRPr lang="en-US" sz="1400" smtClean="0">
              <a:latin typeface="Arial" charset="0"/>
              <a:cs typeface="Arial" charset="0"/>
            </a:endParaRPr>
          </a:p>
          <a:p>
            <a:pPr>
              <a:lnSpc>
                <a:spcPct val="90000"/>
              </a:lnSpc>
            </a:pPr>
            <a:r>
              <a:rPr lang="en-US" sz="1800" smtClean="0">
                <a:latin typeface="Arial" charset="0"/>
                <a:cs typeface="Arial" charset="0"/>
              </a:rPr>
              <a:t>Retract object</a:t>
            </a:r>
          </a:p>
          <a:p>
            <a:pPr lvl="1">
              <a:lnSpc>
                <a:spcPct val="90000"/>
              </a:lnSpc>
            </a:pPr>
            <a:r>
              <a:rPr lang="en-US" sz="1400" smtClean="0">
                <a:latin typeface="Arial" charset="0"/>
                <a:cs typeface="Arial" charset="0"/>
              </a:rPr>
              <a:t>If t is a term in the RIF-PRD condition language, then Retract(t) is an atomic action</a:t>
            </a:r>
          </a:p>
          <a:p>
            <a:pPr>
              <a:lnSpc>
                <a:spcPct val="90000"/>
              </a:lnSpc>
            </a:pPr>
            <a:endParaRPr lang="en-US" sz="1800" smtClean="0">
              <a:latin typeface="Arial" charset="0"/>
              <a:cs typeface="Arial" charset="0"/>
            </a:endParaRPr>
          </a:p>
          <a:p>
            <a:pPr>
              <a:lnSpc>
                <a:spcPct val="90000"/>
              </a:lnSpc>
            </a:pPr>
            <a:r>
              <a:rPr lang="en-US" sz="1800" smtClean="0">
                <a:latin typeface="Arial" charset="0"/>
                <a:cs typeface="Arial" charset="0"/>
              </a:rPr>
              <a:t>Modify</a:t>
            </a:r>
          </a:p>
          <a:p>
            <a:pPr lvl="1">
              <a:lnSpc>
                <a:spcPct val="90000"/>
              </a:lnSpc>
            </a:pPr>
            <a:r>
              <a:rPr lang="en-US" sz="1400" smtClean="0">
                <a:latin typeface="Arial" charset="0"/>
                <a:cs typeface="Arial" charset="0"/>
              </a:rPr>
              <a:t>if φ is a frame in the RIF-PRD condition language, then Modify(φ) is an atomic action</a:t>
            </a:r>
          </a:p>
          <a:p>
            <a:pPr>
              <a:lnSpc>
                <a:spcPct val="90000"/>
              </a:lnSpc>
            </a:pPr>
            <a:endParaRPr lang="en-US" sz="1800" i="1" smtClean="0">
              <a:latin typeface="Arial" charset="0"/>
              <a:cs typeface="Arial" charset="0"/>
            </a:endParaRPr>
          </a:p>
          <a:p>
            <a:pPr>
              <a:lnSpc>
                <a:spcPct val="90000"/>
              </a:lnSpc>
            </a:pPr>
            <a:r>
              <a:rPr lang="en-US" sz="1800" smtClean="0">
                <a:latin typeface="Arial" charset="0"/>
                <a:cs typeface="Arial" charset="0"/>
              </a:rPr>
              <a:t>Execute</a:t>
            </a:r>
          </a:p>
          <a:p>
            <a:pPr lvl="1">
              <a:lnSpc>
                <a:spcPct val="90000"/>
              </a:lnSpc>
            </a:pPr>
            <a:r>
              <a:rPr lang="en-US" sz="1400" smtClean="0">
                <a:latin typeface="Arial" charset="0"/>
                <a:cs typeface="Arial" charset="0"/>
              </a:rPr>
              <a:t>if φ is a positional atom in the RIF-PRD condition language, then Execute(φ) is an atomic action</a:t>
            </a:r>
          </a:p>
          <a:p>
            <a:pPr>
              <a:lnSpc>
                <a:spcPct val="90000"/>
              </a:lnSpc>
            </a:pPr>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latin typeface="Arial" charset="0"/>
                <a:cs typeface="Arial" charset="0"/>
              </a:rPr>
              <a:t>PRD Terms VI (Atomic Blocks)</a:t>
            </a:r>
          </a:p>
        </p:txBody>
      </p:sp>
      <p:sp>
        <p:nvSpPr>
          <p:cNvPr id="84995" name="Content Placeholder 2"/>
          <p:cNvSpPr>
            <a:spLocks noGrp="1"/>
          </p:cNvSpPr>
          <p:nvPr>
            <p:ph idx="1"/>
          </p:nvPr>
        </p:nvSpPr>
        <p:spPr/>
        <p:txBody>
          <a:bodyPr/>
          <a:lstStyle/>
          <a:p>
            <a:r>
              <a:rPr lang="en-US" smtClean="0">
                <a:latin typeface="Arial" charset="0"/>
                <a:cs typeface="Arial" charset="0"/>
              </a:rPr>
              <a:t>Action variable declaration</a:t>
            </a:r>
          </a:p>
          <a:p>
            <a:pPr lvl="1"/>
            <a:r>
              <a:rPr lang="en-US" smtClean="0">
                <a:latin typeface="Arial" charset="0"/>
                <a:cs typeface="Arial" charset="0"/>
              </a:rPr>
              <a:t>An </a:t>
            </a:r>
            <a:r>
              <a:rPr lang="en-US" b="1" i="1" smtClean="0">
                <a:latin typeface="Arial" charset="0"/>
                <a:cs typeface="Arial" charset="0"/>
              </a:rPr>
              <a:t>action variable declaration</a:t>
            </a:r>
            <a:r>
              <a:rPr lang="en-US" smtClean="0">
                <a:latin typeface="Arial" charset="0"/>
                <a:cs typeface="Arial" charset="0"/>
              </a:rPr>
              <a:t> is a pair, </a:t>
            </a:r>
            <a:r>
              <a:rPr lang="en-US" i="1" smtClean="0">
                <a:latin typeface="Arial" charset="0"/>
                <a:cs typeface="Arial" charset="0"/>
              </a:rPr>
              <a:t>(v p)</a:t>
            </a:r>
            <a:r>
              <a:rPr lang="en-US" smtClean="0">
                <a:latin typeface="Arial" charset="0"/>
                <a:cs typeface="Arial" charset="0"/>
              </a:rPr>
              <a:t> made of an </a:t>
            </a:r>
            <a:r>
              <a:rPr lang="en-US" i="1" smtClean="0">
                <a:latin typeface="Arial" charset="0"/>
                <a:cs typeface="Arial" charset="0"/>
              </a:rPr>
              <a:t>action variable</a:t>
            </a:r>
            <a:r>
              <a:rPr lang="en-US" smtClean="0">
                <a:latin typeface="Arial" charset="0"/>
                <a:cs typeface="Arial" charset="0"/>
              </a:rPr>
              <a:t>, </a:t>
            </a:r>
            <a:r>
              <a:rPr lang="en-US" i="1" smtClean="0">
                <a:latin typeface="Arial" charset="0"/>
                <a:cs typeface="Arial" charset="0"/>
              </a:rPr>
              <a:t>v</a:t>
            </a:r>
            <a:r>
              <a:rPr lang="en-US" smtClean="0">
                <a:latin typeface="Arial" charset="0"/>
                <a:cs typeface="Arial" charset="0"/>
              </a:rPr>
              <a:t>, and an </a:t>
            </a:r>
            <a:r>
              <a:rPr lang="en-US" i="1" smtClean="0">
                <a:latin typeface="Arial" charset="0"/>
                <a:cs typeface="Arial" charset="0"/>
              </a:rPr>
              <a:t>action variable binding</a:t>
            </a:r>
            <a:r>
              <a:rPr lang="en-US" smtClean="0">
                <a:latin typeface="Arial" charset="0"/>
                <a:cs typeface="Arial" charset="0"/>
              </a:rPr>
              <a:t> (or, simply, </a:t>
            </a:r>
            <a:r>
              <a:rPr lang="en-US" i="1" smtClean="0">
                <a:latin typeface="Arial" charset="0"/>
                <a:cs typeface="Arial" charset="0"/>
              </a:rPr>
              <a:t>binding</a:t>
            </a:r>
            <a:r>
              <a:rPr lang="en-US" smtClean="0">
                <a:latin typeface="Arial" charset="0"/>
                <a:cs typeface="Arial" charset="0"/>
              </a:rPr>
              <a:t>), </a:t>
            </a:r>
            <a:r>
              <a:rPr lang="en-US" i="1" smtClean="0">
                <a:latin typeface="Arial" charset="0"/>
                <a:cs typeface="Arial" charset="0"/>
              </a:rPr>
              <a:t>p</a:t>
            </a:r>
            <a:r>
              <a:rPr lang="en-US" smtClean="0">
                <a:latin typeface="Arial" charset="0"/>
                <a:cs typeface="Arial" charset="0"/>
              </a:rPr>
              <a:t>, where </a:t>
            </a:r>
            <a:r>
              <a:rPr lang="en-US" i="1" smtClean="0">
                <a:latin typeface="Arial" charset="0"/>
                <a:cs typeface="Arial" charset="0"/>
              </a:rPr>
              <a:t>p</a:t>
            </a:r>
            <a:r>
              <a:rPr lang="en-US" smtClean="0">
                <a:latin typeface="Arial" charset="0"/>
                <a:cs typeface="Arial" charset="0"/>
              </a:rPr>
              <a:t> has one of two forms: </a:t>
            </a:r>
            <a:r>
              <a:rPr lang="en-US" i="1" smtClean="0">
                <a:latin typeface="Arial" charset="0"/>
                <a:cs typeface="Arial" charset="0"/>
              </a:rPr>
              <a:t>frame object declaration</a:t>
            </a:r>
            <a:r>
              <a:rPr lang="en-US" smtClean="0">
                <a:latin typeface="Arial" charset="0"/>
                <a:cs typeface="Arial" charset="0"/>
              </a:rPr>
              <a:t> and </a:t>
            </a:r>
            <a:r>
              <a:rPr lang="en-US" i="1" smtClean="0">
                <a:latin typeface="Arial" charset="0"/>
                <a:cs typeface="Arial" charset="0"/>
              </a:rPr>
              <a:t>frame slot value</a:t>
            </a:r>
            <a:endParaRPr lang="en-US" smtClean="0">
              <a:latin typeface="Arial" charset="0"/>
              <a:cs typeface="Arial" charset="0"/>
            </a:endParaRPr>
          </a:p>
          <a:p>
            <a:pPr lvl="1"/>
            <a:r>
              <a:rPr lang="en-US" i="1" smtClean="0">
                <a:latin typeface="Arial" charset="0"/>
                <a:cs typeface="Arial" charset="0"/>
              </a:rPr>
              <a:t>frame object declaration</a:t>
            </a:r>
            <a:r>
              <a:rPr lang="en-US" smtClean="0">
                <a:latin typeface="Arial" charset="0"/>
                <a:cs typeface="Arial" charset="0"/>
              </a:rPr>
              <a:t>: if the action variable, </a:t>
            </a:r>
            <a:r>
              <a:rPr lang="en-US" i="1" smtClean="0">
                <a:latin typeface="Arial" charset="0"/>
                <a:cs typeface="Arial" charset="0"/>
              </a:rPr>
              <a:t>v</a:t>
            </a:r>
            <a:r>
              <a:rPr lang="en-US" smtClean="0">
                <a:latin typeface="Arial" charset="0"/>
                <a:cs typeface="Arial" charset="0"/>
              </a:rPr>
              <a:t>, is to be assigned the identifier of a new frame, then the action variable binding is a </a:t>
            </a:r>
            <a:r>
              <a:rPr lang="en-US" i="1" smtClean="0">
                <a:latin typeface="Arial" charset="0"/>
                <a:cs typeface="Arial" charset="0"/>
              </a:rPr>
              <a:t>frame object declaration</a:t>
            </a:r>
            <a:r>
              <a:rPr lang="en-US" smtClean="0">
                <a:latin typeface="Arial" charset="0"/>
                <a:cs typeface="Arial" charset="0"/>
              </a:rPr>
              <a:t>: New()</a:t>
            </a:r>
          </a:p>
          <a:p>
            <a:pPr lvl="1"/>
            <a:r>
              <a:rPr lang="en-US" i="1" smtClean="0">
                <a:latin typeface="Arial" charset="0"/>
                <a:cs typeface="Arial" charset="0"/>
              </a:rPr>
              <a:t>frame slot value</a:t>
            </a:r>
            <a:r>
              <a:rPr lang="en-US" smtClean="0">
                <a:latin typeface="Arial" charset="0"/>
                <a:cs typeface="Arial" charset="0"/>
              </a:rPr>
              <a:t>: if the action variable, </a:t>
            </a:r>
            <a:r>
              <a:rPr lang="en-US" i="1" smtClean="0">
                <a:latin typeface="Arial" charset="0"/>
                <a:cs typeface="Arial" charset="0"/>
              </a:rPr>
              <a:t>v</a:t>
            </a:r>
            <a:r>
              <a:rPr lang="en-US" smtClean="0">
                <a:latin typeface="Arial" charset="0"/>
                <a:cs typeface="Arial" charset="0"/>
              </a:rPr>
              <a:t>, is to be assigned the value of a slot of a ground frame, then the action variable binding is a frame: </a:t>
            </a:r>
            <a:r>
              <a:rPr lang="en-US" i="1" smtClean="0">
                <a:latin typeface="Arial" charset="0"/>
                <a:cs typeface="Arial" charset="0"/>
              </a:rPr>
              <a:t>p</a:t>
            </a:r>
            <a:r>
              <a:rPr lang="en-US" smtClean="0">
                <a:latin typeface="Arial" charset="0"/>
                <a:cs typeface="Arial" charset="0"/>
              </a:rPr>
              <a:t> = o[s-&gt;</a:t>
            </a:r>
            <a:r>
              <a:rPr lang="en-US" i="1" smtClean="0">
                <a:latin typeface="Arial" charset="0"/>
                <a:cs typeface="Arial" charset="0"/>
              </a:rPr>
              <a:t>v</a:t>
            </a:r>
            <a:r>
              <a:rPr lang="en-US" smtClean="0">
                <a:latin typeface="Arial" charset="0"/>
                <a:cs typeface="Arial" charset="0"/>
              </a:rPr>
              <a:t>], where o is a term that represents the identifier of the ground frame and s is a term that represents the name of the slot</a:t>
            </a:r>
          </a:p>
          <a:p>
            <a:endParaRPr lang="en-US" b="1" smtClean="0">
              <a:latin typeface="Arial" charset="0"/>
              <a:cs typeface="Arial" charset="0"/>
            </a:endParaRPr>
          </a:p>
          <a:p>
            <a:r>
              <a:rPr lang="en-US" smtClean="0">
                <a:latin typeface="Arial" charset="0"/>
                <a:cs typeface="Arial" charset="0"/>
              </a:rPr>
              <a:t>Action block</a:t>
            </a:r>
          </a:p>
          <a:p>
            <a:pPr lvl="1"/>
            <a:r>
              <a:rPr lang="en-US" smtClean="0">
                <a:latin typeface="Arial" charset="0"/>
                <a:cs typeface="Arial" charset="0"/>
              </a:rPr>
              <a:t>If (v</a:t>
            </a:r>
            <a:r>
              <a:rPr lang="en-US" baseline="-25000" smtClean="0">
                <a:latin typeface="Arial" charset="0"/>
                <a:cs typeface="Arial" charset="0"/>
              </a:rPr>
              <a:t>1</a:t>
            </a:r>
            <a:r>
              <a:rPr lang="en-US" smtClean="0">
                <a:latin typeface="Arial" charset="0"/>
                <a:cs typeface="Arial" charset="0"/>
              </a:rPr>
              <a:t> p</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 p</a:t>
            </a:r>
            <a:r>
              <a:rPr lang="en-US" baseline="-25000" smtClean="0">
                <a:latin typeface="Arial" charset="0"/>
                <a:cs typeface="Arial" charset="0"/>
              </a:rPr>
              <a:t>n</a:t>
            </a:r>
            <a:r>
              <a:rPr lang="en-US" smtClean="0">
                <a:latin typeface="Arial" charset="0"/>
                <a:cs typeface="Arial" charset="0"/>
              </a:rPr>
              <a:t>), </a:t>
            </a:r>
            <a:r>
              <a:rPr lang="en-US" i="1" smtClean="0">
                <a:latin typeface="Arial" charset="0"/>
                <a:cs typeface="Arial" charset="0"/>
              </a:rPr>
              <a:t>n ≥ 0</a:t>
            </a:r>
            <a:r>
              <a:rPr lang="en-US" smtClean="0">
                <a:latin typeface="Arial" charset="0"/>
                <a:cs typeface="Arial" charset="0"/>
              </a:rPr>
              <a:t>, are action variable declarations, and if a</a:t>
            </a:r>
            <a:r>
              <a:rPr lang="en-US" baseline="-25000" smtClean="0">
                <a:latin typeface="Arial" charset="0"/>
                <a:cs typeface="Arial" charset="0"/>
              </a:rPr>
              <a:t>1</a:t>
            </a:r>
            <a:r>
              <a:rPr lang="en-US" smtClean="0">
                <a:latin typeface="Arial" charset="0"/>
                <a:cs typeface="Arial" charset="0"/>
              </a:rPr>
              <a:t>, ..., a</a:t>
            </a:r>
            <a:r>
              <a:rPr lang="en-US" baseline="-25000" smtClean="0">
                <a:latin typeface="Arial" charset="0"/>
                <a:cs typeface="Arial" charset="0"/>
              </a:rPr>
              <a:t>m</a:t>
            </a:r>
            <a:r>
              <a:rPr lang="en-US" smtClean="0">
                <a:latin typeface="Arial" charset="0"/>
                <a:cs typeface="Arial" charset="0"/>
              </a:rPr>
              <a:t>, </a:t>
            </a:r>
            <a:r>
              <a:rPr lang="en-US" i="1" smtClean="0">
                <a:latin typeface="Arial" charset="0"/>
                <a:cs typeface="Arial" charset="0"/>
              </a:rPr>
              <a:t>m ≥ 1</a:t>
            </a:r>
            <a:r>
              <a:rPr lang="en-US" smtClean="0">
                <a:latin typeface="Arial" charset="0"/>
                <a:cs typeface="Arial" charset="0"/>
              </a:rPr>
              <a:t>, are atomic actions, then Do((v</a:t>
            </a:r>
            <a:r>
              <a:rPr lang="en-US" baseline="-25000" smtClean="0">
                <a:latin typeface="Arial" charset="0"/>
                <a:cs typeface="Arial" charset="0"/>
              </a:rPr>
              <a:t>1</a:t>
            </a:r>
            <a:r>
              <a:rPr lang="en-US" smtClean="0">
                <a:latin typeface="Arial" charset="0"/>
                <a:cs typeface="Arial" charset="0"/>
              </a:rPr>
              <a:t> p</a:t>
            </a:r>
            <a:r>
              <a:rPr lang="en-US" baseline="-25000" smtClean="0">
                <a:latin typeface="Arial" charset="0"/>
                <a:cs typeface="Arial" charset="0"/>
              </a:rPr>
              <a:t>1</a:t>
            </a:r>
            <a:r>
              <a:rPr lang="en-US" smtClean="0">
                <a:latin typeface="Arial" charset="0"/>
                <a:cs typeface="Arial" charset="0"/>
              </a:rPr>
              <a:t>) ... (v</a:t>
            </a:r>
            <a:r>
              <a:rPr lang="en-US" baseline="-25000" smtClean="0">
                <a:latin typeface="Arial" charset="0"/>
                <a:cs typeface="Arial" charset="0"/>
              </a:rPr>
              <a:t>n</a:t>
            </a:r>
            <a:r>
              <a:rPr lang="en-US" smtClean="0">
                <a:latin typeface="Arial" charset="0"/>
                <a:cs typeface="Arial" charset="0"/>
              </a:rPr>
              <a:t> p</a:t>
            </a:r>
            <a:r>
              <a:rPr lang="en-US" baseline="-25000" smtClean="0">
                <a:latin typeface="Arial" charset="0"/>
                <a:cs typeface="Arial" charset="0"/>
              </a:rPr>
              <a:t>n</a:t>
            </a:r>
            <a:r>
              <a:rPr lang="en-US" smtClean="0">
                <a:latin typeface="Arial" charset="0"/>
                <a:cs typeface="Arial" charset="0"/>
              </a:rPr>
              <a:t>) a</a:t>
            </a:r>
            <a:r>
              <a:rPr lang="en-US" baseline="-25000" smtClean="0">
                <a:latin typeface="Arial" charset="0"/>
                <a:cs typeface="Arial" charset="0"/>
              </a:rPr>
              <a:t>1</a:t>
            </a:r>
            <a:r>
              <a:rPr lang="en-US" smtClean="0">
                <a:latin typeface="Arial" charset="0"/>
                <a:cs typeface="Arial" charset="0"/>
              </a:rPr>
              <a:t> ... a</a:t>
            </a:r>
            <a:r>
              <a:rPr lang="en-US" baseline="-25000" smtClean="0">
                <a:latin typeface="Arial" charset="0"/>
                <a:cs typeface="Arial" charset="0"/>
              </a:rPr>
              <a:t>m</a:t>
            </a:r>
            <a:r>
              <a:rPr lang="en-US" smtClean="0">
                <a:latin typeface="Arial" charset="0"/>
                <a:cs typeface="Arial" charset="0"/>
              </a:rPr>
              <a:t>) denotes an </a:t>
            </a:r>
            <a:r>
              <a:rPr lang="en-US" b="1" smtClean="0">
                <a:latin typeface="Arial" charset="0"/>
                <a:cs typeface="Arial" charset="0"/>
              </a:rPr>
              <a:t>action block</a:t>
            </a:r>
            <a:endParaRPr lang="en-US"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Rules</a:t>
            </a:r>
          </a:p>
        </p:txBody>
      </p:sp>
      <p:sp>
        <p:nvSpPr>
          <p:cNvPr id="19459" name="Rectangle 3"/>
          <p:cNvSpPr>
            <a:spLocks noGrp="1" noChangeArrowheads="1"/>
          </p:cNvSpPr>
          <p:nvPr>
            <p:ph idx="1"/>
          </p:nvPr>
        </p:nvSpPr>
        <p:spPr>
          <a:xfrm>
            <a:off x="457200" y="1600200"/>
            <a:ext cx="8435280" cy="4525963"/>
          </a:xfrm>
        </p:spPr>
        <p:txBody>
          <a:bodyPr/>
          <a:lstStyle/>
          <a:p>
            <a:r>
              <a:rPr lang="en-US" sz="2000" dirty="0" smtClean="0"/>
              <a:t>There </a:t>
            </a:r>
            <a:r>
              <a:rPr lang="en-US" sz="2000" dirty="0"/>
              <a:t>is </a:t>
            </a:r>
            <a:r>
              <a:rPr lang="en-US" sz="2000" dirty="0" smtClean="0"/>
              <a:t>a </a:t>
            </a:r>
            <a:r>
              <a:rPr lang="en-US" sz="2000" dirty="0"/>
              <a:t>long history of rule languages and rule-based systems</a:t>
            </a:r>
          </a:p>
          <a:p>
            <a:pPr lvl="1"/>
            <a:r>
              <a:rPr lang="en-US" sz="1800" dirty="0" smtClean="0"/>
              <a:t>logic </a:t>
            </a:r>
            <a:r>
              <a:rPr lang="en-US" sz="1800" dirty="0"/>
              <a:t>programming (Prolog), </a:t>
            </a:r>
            <a:endParaRPr lang="en-US" sz="1800" dirty="0" smtClean="0"/>
          </a:p>
          <a:p>
            <a:pPr lvl="1"/>
            <a:r>
              <a:rPr lang="en-US" sz="1800" dirty="0" smtClean="0"/>
              <a:t>production </a:t>
            </a:r>
            <a:r>
              <a:rPr lang="en-US" sz="1800" dirty="0"/>
              <a:t>rules</a:t>
            </a:r>
          </a:p>
          <a:p>
            <a:r>
              <a:rPr lang="en-US" sz="2000" dirty="0"/>
              <a:t>Lots of small &amp;</a:t>
            </a:r>
            <a:r>
              <a:rPr lang="en-US" sz="2000" dirty="0" smtClean="0"/>
              <a:t> </a:t>
            </a:r>
            <a:r>
              <a:rPr lang="en-US" sz="2000" dirty="0"/>
              <a:t>large rule systems (from mail filters to expert systems)</a:t>
            </a:r>
          </a:p>
          <a:p>
            <a:r>
              <a:rPr lang="en-US" sz="2000" dirty="0"/>
              <a:t>Hundreds of niche markets</a:t>
            </a:r>
          </a:p>
          <a:p>
            <a:endParaRPr lang="en-US" dirty="0" smtClean="0">
              <a:latin typeface="Arial" charset="0"/>
              <a:cs typeface="Arial" charset="0"/>
            </a:endParaRPr>
          </a:p>
        </p:txBody>
      </p:sp>
    </p:spTree>
    <p:extLst>
      <p:ext uri="{BB962C8B-B14F-4D97-AF65-F5344CB8AC3E}">
        <p14:creationId xmlns:p14="http://schemas.microsoft.com/office/powerpoint/2010/main" val="4103160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latin typeface="Arial" charset="0"/>
                <a:cs typeface="Arial" charset="0"/>
              </a:rPr>
              <a:t>XML Serialization Framework </a:t>
            </a:r>
          </a:p>
        </p:txBody>
      </p:sp>
      <p:sp>
        <p:nvSpPr>
          <p:cNvPr id="86019" name="Content Placeholder 2"/>
          <p:cNvSpPr>
            <a:spLocks noGrp="1"/>
          </p:cNvSpPr>
          <p:nvPr>
            <p:ph idx="1"/>
          </p:nvPr>
        </p:nvSpPr>
        <p:spPr/>
        <p:txBody>
          <a:bodyPr/>
          <a:lstStyle/>
          <a:p>
            <a:r>
              <a:rPr lang="en-US" sz="2000" dirty="0" smtClean="0">
                <a:latin typeface="Arial" charset="0"/>
                <a:cs typeface="Arial" charset="0"/>
              </a:rPr>
              <a:t>Defines</a:t>
            </a:r>
          </a:p>
          <a:p>
            <a:pPr lvl="1"/>
            <a:r>
              <a:rPr lang="en-US" sz="1800" dirty="0" smtClean="0">
                <a:latin typeface="Arial" charset="0"/>
                <a:cs typeface="Arial" charset="0"/>
              </a:rPr>
              <a:t>a normative mapping from the RIF-FLD presentation syntax to XML</a:t>
            </a:r>
          </a:p>
          <a:p>
            <a:pPr lvl="1"/>
            <a:r>
              <a:rPr lang="en-US" sz="1800" dirty="0" smtClean="0">
                <a:latin typeface="Arial" charset="0"/>
                <a:cs typeface="Arial" charset="0"/>
              </a:rPr>
              <a:t>and a normative XML Schema for the XML syntax </a:t>
            </a:r>
          </a:p>
          <a:p>
            <a:endParaRPr lang="en-US" dirty="0" smtClean="0">
              <a:latin typeface="Arial" charset="0"/>
              <a:cs typeface="Arial" charset="0"/>
            </a:endParaRPr>
          </a:p>
          <a:p>
            <a:r>
              <a:rPr lang="en-US" sz="2000" dirty="0" smtClean="0">
                <a:latin typeface="Arial" charset="0"/>
                <a:cs typeface="Arial" charset="0"/>
              </a:rPr>
              <a:t>Any conformant XML document for a logic RIF dialect must also be a conformant XML document for RIF-FLD</a:t>
            </a:r>
          </a:p>
          <a:p>
            <a:pPr lvl="1"/>
            <a:r>
              <a:rPr lang="en-US" sz="1800" dirty="0" smtClean="0">
                <a:latin typeface="Arial" charset="0"/>
                <a:cs typeface="Arial" charset="0"/>
              </a:rPr>
              <a:t>i.e. each mapping for a logic RIF dialect must be a restriction of the corresponding mapping for RIF-FLD </a:t>
            </a:r>
          </a:p>
          <a:p>
            <a:pPr lvl="1"/>
            <a:r>
              <a:rPr lang="en-US" sz="1800" dirty="0" smtClean="0">
                <a:latin typeface="Arial" charset="0"/>
                <a:cs typeface="Arial" charset="0"/>
              </a:rPr>
              <a:t>e.g. the mapping from the presentation syntax of RIF-BLD to XML in RIF-BLD is a restriction of the presentation-syntax-to-XML mapping for RIF-FLD</a:t>
            </a:r>
          </a:p>
          <a:p>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title"/>
          </p:nvPr>
        </p:nvSpPr>
        <p:spPr/>
        <p:txBody>
          <a:bodyPr/>
          <a:lstStyle/>
          <a:p>
            <a:r>
              <a:rPr lang="en-US" smtClean="0">
                <a:latin typeface="Arial" charset="0"/>
                <a:cs typeface="Arial" charset="0"/>
              </a:rPr>
              <a:t>XML Syntax</a:t>
            </a:r>
          </a:p>
        </p:txBody>
      </p:sp>
      <p:sp>
        <p:nvSpPr>
          <p:cNvPr id="88067" name="Rectangle 2"/>
          <p:cNvSpPr>
            <a:spLocks noGrp="1" noChangeArrowheads="1"/>
          </p:cNvSpPr>
          <p:nvPr>
            <p:ph idx="1"/>
          </p:nvPr>
        </p:nvSpPr>
        <p:spPr/>
        <p:txBody>
          <a:bodyPr/>
          <a:lstStyle/>
          <a:p>
            <a:pPr>
              <a:lnSpc>
                <a:spcPct val="80000"/>
              </a:lnSpc>
              <a:buFont typeface="Arial" charset="0"/>
              <a:buNone/>
            </a:pPr>
            <a:r>
              <a:rPr lang="en-US" sz="1200" smtClean="0">
                <a:latin typeface="Arial" charset="0"/>
                <a:cs typeface="Arial" charset="0"/>
              </a:rPr>
              <a:t>And (Exists ?Buyer (cpt:purchase(?Buyer ?Seller</a:t>
            </a:r>
          </a:p>
          <a:p>
            <a:pPr>
              <a:lnSpc>
                <a:spcPct val="80000"/>
              </a:lnSpc>
              <a:buFont typeface="Arial" charset="0"/>
              <a:buNone/>
            </a:pPr>
            <a:r>
              <a:rPr lang="en-US" sz="1200" smtClean="0">
                <a:latin typeface="Arial" charset="0"/>
                <a:cs typeface="Arial" charset="0"/>
              </a:rPr>
              <a:t>                       cpt:book(?Author bks:LeRif)</a:t>
            </a:r>
          </a:p>
          <a:p>
            <a:pPr>
              <a:lnSpc>
                <a:spcPct val="80000"/>
              </a:lnSpc>
              <a:buFont typeface="Arial" charset="0"/>
              <a:buNone/>
            </a:pPr>
            <a:r>
              <a:rPr lang="en-US" sz="1200" smtClean="0">
                <a:latin typeface="Arial" charset="0"/>
                <a:cs typeface="Arial" charset="0"/>
              </a:rPr>
              <a:t>                       curr:USD(49)))</a:t>
            </a:r>
          </a:p>
          <a:p>
            <a:pPr>
              <a:lnSpc>
                <a:spcPct val="80000"/>
              </a:lnSpc>
              <a:buFont typeface="Arial" charset="0"/>
              <a:buNone/>
            </a:pPr>
            <a:r>
              <a:rPr lang="en-US" sz="1200" smtClean="0">
                <a:latin typeface="Arial" charset="0"/>
                <a:cs typeface="Arial" charset="0"/>
              </a:rPr>
              <a:t>     ?Seller=?Author )</a:t>
            </a:r>
          </a:p>
          <a:p>
            <a:pPr>
              <a:lnSpc>
                <a:spcPct val="80000"/>
              </a:lnSpc>
              <a:buFont typeface="Arial" charset="0"/>
              <a:buNone/>
            </a:pPr>
            <a:endParaRPr lang="en-US" sz="1200" smtClean="0">
              <a:latin typeface="Arial" charset="0"/>
              <a:cs typeface="Arial" charset="0"/>
            </a:endParaRPr>
          </a:p>
          <a:p>
            <a:pPr>
              <a:lnSpc>
                <a:spcPct val="80000"/>
              </a:lnSpc>
              <a:buFont typeface="Arial" charset="0"/>
              <a:buNone/>
            </a:pPr>
            <a:r>
              <a:rPr lang="en-US" sz="1200" smtClean="0">
                <a:latin typeface="Arial" charset="0"/>
                <a:cs typeface="Arial" charset="0"/>
              </a:rPr>
              <a:t>&lt;And&gt;&lt;formula&gt;&lt;Exists&gt;&lt;declare&gt;&lt;Var&gt;Buyer&lt;/Var&gt;&lt;/declare&gt;</a:t>
            </a:r>
          </a:p>
          <a:p>
            <a:pPr>
              <a:lnSpc>
                <a:spcPct val="80000"/>
              </a:lnSpc>
              <a:buFont typeface="Arial" charset="0"/>
              <a:buNone/>
            </a:pPr>
            <a:r>
              <a:rPr lang="en-US" sz="1200" smtClean="0">
                <a:latin typeface="Arial" charset="0"/>
                <a:cs typeface="Arial" charset="0"/>
              </a:rPr>
              <a:t>         &lt;formula&gt;&lt;Atom&gt;&lt;op&gt;&lt;Const type="&amp;rif;iri"&gt;&amp;cpt;purchase&lt;/Const&gt;&lt;/op&gt;</a:t>
            </a:r>
          </a:p>
          <a:p>
            <a:pPr>
              <a:lnSpc>
                <a:spcPct val="80000"/>
              </a:lnSpc>
              <a:buFont typeface="Arial" charset="0"/>
              <a:buNone/>
            </a:pPr>
            <a:r>
              <a:rPr lang="en-US" sz="1200" smtClean="0">
                <a:latin typeface="Arial" charset="0"/>
                <a:cs typeface="Arial" charset="0"/>
              </a:rPr>
              <a:t>                        &lt;args ordered="yes"&gt;&lt;Var&gt;Buyer&lt;/Var&gt; &lt;Var&gt;Seller&lt;/Var&gt;</a:t>
            </a:r>
          </a:p>
          <a:p>
            <a:pPr>
              <a:lnSpc>
                <a:spcPct val="80000"/>
              </a:lnSpc>
              <a:buFont typeface="Arial" charset="0"/>
              <a:buNone/>
            </a:pPr>
            <a:r>
              <a:rPr lang="en-US" sz="1200" smtClean="0">
                <a:latin typeface="Arial" charset="0"/>
                <a:cs typeface="Arial" charset="0"/>
              </a:rPr>
              <a:t>                            &lt;Expr&gt;&lt;op&gt;&lt;Const type="&amp;rif;iri"&gt;&amp;cpt;book&lt;/Const&gt;&lt;/op&gt;</a:t>
            </a:r>
          </a:p>
          <a:p>
            <a:pPr>
              <a:lnSpc>
                <a:spcPct val="80000"/>
              </a:lnSpc>
              <a:buFont typeface="Arial" charset="0"/>
              <a:buNone/>
            </a:pPr>
            <a:r>
              <a:rPr lang="en-US" sz="1200" smtClean="0">
                <a:latin typeface="Arial" charset="0"/>
                <a:cs typeface="Arial" charset="0"/>
              </a:rPr>
              <a:t>                                  &lt;args ordered="yes"&gt;</a:t>
            </a:r>
          </a:p>
          <a:p>
            <a:pPr>
              <a:lnSpc>
                <a:spcPct val="80000"/>
              </a:lnSpc>
              <a:buFont typeface="Arial" charset="0"/>
              <a:buNone/>
            </a:pPr>
            <a:r>
              <a:rPr lang="en-US" sz="1200" smtClean="0">
                <a:latin typeface="Arial" charset="0"/>
                <a:cs typeface="Arial" charset="0"/>
              </a:rPr>
              <a:t>                                    &lt;Var&gt;Author&lt;/Var&gt;</a:t>
            </a:r>
          </a:p>
          <a:p>
            <a:pPr>
              <a:lnSpc>
                <a:spcPct val="80000"/>
              </a:lnSpc>
              <a:buFont typeface="Arial" charset="0"/>
              <a:buNone/>
            </a:pPr>
            <a:r>
              <a:rPr lang="en-US" sz="1200" smtClean="0">
                <a:latin typeface="Arial" charset="0"/>
                <a:cs typeface="Arial" charset="0"/>
              </a:rPr>
              <a:t>                                    &lt;Const type="&amp;rif;iri"&gt;&amp;bks;LeRif&lt;/Const&gt;&lt;/args&gt;</a:t>
            </a:r>
          </a:p>
          <a:p>
            <a:pPr>
              <a:lnSpc>
                <a:spcPct val="80000"/>
              </a:lnSpc>
              <a:buFont typeface="Arial" charset="0"/>
              <a:buNone/>
            </a:pPr>
            <a:r>
              <a:rPr lang="en-US" sz="1200" smtClean="0">
                <a:latin typeface="Arial" charset="0"/>
                <a:cs typeface="Arial" charset="0"/>
              </a:rPr>
              <a:t>                            &lt;/Expr&gt;</a:t>
            </a:r>
          </a:p>
          <a:p>
            <a:pPr>
              <a:lnSpc>
                <a:spcPct val="80000"/>
              </a:lnSpc>
              <a:buFont typeface="Arial" charset="0"/>
              <a:buNone/>
            </a:pPr>
            <a:r>
              <a:rPr lang="en-US" sz="1200" smtClean="0">
                <a:latin typeface="Arial" charset="0"/>
                <a:cs typeface="Arial" charset="0"/>
              </a:rPr>
              <a:t>                            &lt;Expr&gt;&lt;op&gt;&lt;Const type="&amp;rif;iri"&gt;&amp;curr;USD&lt;/Const&gt;&lt;/op&gt;</a:t>
            </a:r>
          </a:p>
          <a:p>
            <a:pPr>
              <a:lnSpc>
                <a:spcPct val="80000"/>
              </a:lnSpc>
              <a:buFont typeface="Arial" charset="0"/>
              <a:buNone/>
            </a:pPr>
            <a:r>
              <a:rPr lang="en-US" sz="1200" smtClean="0">
                <a:latin typeface="Arial" charset="0"/>
                <a:cs typeface="Arial" charset="0"/>
              </a:rPr>
              <a:t>                                  &lt;args ordered="yes"&gt;</a:t>
            </a:r>
          </a:p>
          <a:p>
            <a:pPr>
              <a:lnSpc>
                <a:spcPct val="80000"/>
              </a:lnSpc>
              <a:buFont typeface="Arial" charset="0"/>
              <a:buNone/>
            </a:pPr>
            <a:r>
              <a:rPr lang="en-US" sz="1200" smtClean="0">
                <a:latin typeface="Arial" charset="0"/>
                <a:cs typeface="Arial" charset="0"/>
              </a:rPr>
              <a:t>                                  &lt;Const type="&amp;xsd;integer"&gt;49&lt;/Const&gt;&lt;/args&gt;</a:t>
            </a:r>
          </a:p>
          <a:p>
            <a:pPr>
              <a:lnSpc>
                <a:spcPct val="80000"/>
              </a:lnSpc>
              <a:buFont typeface="Arial" charset="0"/>
              <a:buNone/>
            </a:pPr>
            <a:r>
              <a:rPr lang="en-US" sz="1200" smtClean="0">
                <a:latin typeface="Arial" charset="0"/>
                <a:cs typeface="Arial" charset="0"/>
              </a:rPr>
              <a:t>                            &lt;/Expr&gt;</a:t>
            </a:r>
          </a:p>
          <a:p>
            <a:pPr>
              <a:lnSpc>
                <a:spcPct val="80000"/>
              </a:lnSpc>
              <a:buFont typeface="Arial" charset="0"/>
              <a:buNone/>
            </a:pPr>
            <a:r>
              <a:rPr lang="en-US" sz="1200" smtClean="0">
                <a:latin typeface="Arial" charset="0"/>
                <a:cs typeface="Arial" charset="0"/>
              </a:rPr>
              <a:t>                        &lt;/args&gt;</a:t>
            </a:r>
          </a:p>
          <a:p>
            <a:pPr>
              <a:lnSpc>
                <a:spcPct val="80000"/>
              </a:lnSpc>
              <a:buFont typeface="Arial" charset="0"/>
              <a:buNone/>
            </a:pPr>
            <a:r>
              <a:rPr lang="en-US" sz="1200" smtClean="0">
                <a:latin typeface="Arial" charset="0"/>
                <a:cs typeface="Arial" charset="0"/>
              </a:rPr>
              <a:t>         &lt;/Atom&gt;&lt;/formula&gt;</a:t>
            </a:r>
          </a:p>
          <a:p>
            <a:pPr>
              <a:lnSpc>
                <a:spcPct val="80000"/>
              </a:lnSpc>
              <a:buFont typeface="Arial" charset="0"/>
              <a:buNone/>
            </a:pPr>
            <a:r>
              <a:rPr lang="en-US" sz="1200" smtClean="0">
                <a:latin typeface="Arial" charset="0"/>
                <a:cs typeface="Arial" charset="0"/>
              </a:rPr>
              <a:t>     &lt;/Exists&gt;&lt;/formula&gt;</a:t>
            </a:r>
          </a:p>
          <a:p>
            <a:pPr>
              <a:lnSpc>
                <a:spcPct val="80000"/>
              </a:lnSpc>
              <a:buFont typeface="Arial" charset="0"/>
              <a:buNone/>
            </a:pPr>
            <a:r>
              <a:rPr lang="en-US" sz="1200" smtClean="0">
                <a:latin typeface="Arial" charset="0"/>
                <a:cs typeface="Arial" charset="0"/>
              </a:rPr>
              <a:t>     &lt;formula&gt;&lt;Equal&gt;</a:t>
            </a:r>
          </a:p>
          <a:p>
            <a:pPr>
              <a:lnSpc>
                <a:spcPct val="80000"/>
              </a:lnSpc>
              <a:buFont typeface="Arial" charset="0"/>
              <a:buNone/>
            </a:pPr>
            <a:r>
              <a:rPr lang="en-US" sz="1200" smtClean="0">
                <a:latin typeface="Arial" charset="0"/>
                <a:cs typeface="Arial" charset="0"/>
              </a:rPr>
              <a:t>         &lt;side&gt;&lt;Var&gt;Seller&lt;/Var&gt;&lt;/side&gt;</a:t>
            </a:r>
          </a:p>
          <a:p>
            <a:pPr>
              <a:lnSpc>
                <a:spcPct val="80000"/>
              </a:lnSpc>
              <a:buFont typeface="Arial" charset="0"/>
              <a:buNone/>
            </a:pPr>
            <a:r>
              <a:rPr lang="en-US" sz="1200" smtClean="0">
                <a:latin typeface="Arial" charset="0"/>
                <a:cs typeface="Arial" charset="0"/>
              </a:rPr>
              <a:t>         &lt;side&gt;&lt;Var&gt;Author&lt;/Var&gt;&lt;/side&gt;</a:t>
            </a:r>
          </a:p>
          <a:p>
            <a:pPr>
              <a:lnSpc>
                <a:spcPct val="80000"/>
              </a:lnSpc>
              <a:buFont typeface="Arial" charset="0"/>
              <a:buNone/>
            </a:pPr>
            <a:r>
              <a:rPr lang="en-US" sz="1200" smtClean="0">
                <a:latin typeface="Arial" charset="0"/>
                <a:cs typeface="Arial" charset="0"/>
              </a:rPr>
              <a:t>     &lt;/Equal&gt;&lt;/formula&gt;</a:t>
            </a:r>
          </a:p>
          <a:p>
            <a:pPr>
              <a:lnSpc>
                <a:spcPct val="80000"/>
              </a:lnSpc>
              <a:buFont typeface="Arial" charset="0"/>
              <a:buNone/>
            </a:pPr>
            <a:r>
              <a:rPr lang="en-US" sz="1200" smtClean="0">
                <a:latin typeface="Arial" charset="0"/>
                <a:cs typeface="Arial" charset="0"/>
              </a:rPr>
              <a:t>&lt;/And&gt;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r>
              <a:rPr lang="en-US" cap="none" smtClean="0">
                <a:latin typeface="Arial" charset="0"/>
                <a:cs typeface="Arial" charset="0"/>
              </a:rPr>
              <a:t>SEMANTICS</a:t>
            </a:r>
          </a:p>
        </p:txBody>
      </p:sp>
      <p:sp>
        <p:nvSpPr>
          <p:cNvPr id="90115"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r>
              <a:rPr lang="en-US" smtClean="0">
                <a:latin typeface="Arial" charset="0"/>
                <a:cs typeface="Arial" charset="0"/>
              </a:rPr>
              <a:t>RIF Dialects and Semantics</a:t>
            </a:r>
          </a:p>
        </p:txBody>
      </p:sp>
      <p:sp>
        <p:nvSpPr>
          <p:cNvPr id="91139" name="Content Placeholder 4"/>
          <p:cNvSpPr>
            <a:spLocks noGrp="1"/>
          </p:cNvSpPr>
          <p:nvPr>
            <p:ph idx="1"/>
          </p:nvPr>
        </p:nvSpPr>
        <p:spPr/>
        <p:txBody>
          <a:bodyPr/>
          <a:lstStyle/>
          <a:p>
            <a:pPr>
              <a:buFont typeface="Arial" charset="0"/>
              <a:buNone/>
            </a:pPr>
            <a:r>
              <a:rPr lang="en-US" sz="2000" dirty="0" smtClean="0">
                <a:latin typeface="Arial" charset="0"/>
                <a:cs typeface="Arial" charset="0"/>
              </a:rPr>
              <a:t>Semantics of a dialect is derived from these notions by specializing:</a:t>
            </a:r>
          </a:p>
          <a:p>
            <a:endParaRPr lang="en-US" sz="2000" i="1" dirty="0" smtClean="0">
              <a:latin typeface="Arial" charset="0"/>
              <a:cs typeface="Arial" charset="0"/>
            </a:endParaRPr>
          </a:p>
          <a:p>
            <a:r>
              <a:rPr lang="en-US" sz="2000" dirty="0" smtClean="0">
                <a:latin typeface="Arial" charset="0"/>
                <a:cs typeface="Arial" charset="0"/>
              </a:rPr>
              <a:t>The effect of the syntax</a:t>
            </a:r>
          </a:p>
          <a:p>
            <a:pPr lvl="1">
              <a:buFont typeface="Arial" charset="0"/>
              <a:buNone/>
            </a:pPr>
            <a:endParaRPr lang="en-US" sz="1600" dirty="0" smtClean="0">
              <a:latin typeface="Arial" charset="0"/>
              <a:cs typeface="Arial" charset="0"/>
            </a:endParaRPr>
          </a:p>
          <a:p>
            <a:r>
              <a:rPr lang="en-US" sz="2000" dirty="0" smtClean="0">
                <a:latin typeface="Arial" charset="0"/>
                <a:cs typeface="Arial" charset="0"/>
              </a:rPr>
              <a:t>Truth values</a:t>
            </a:r>
          </a:p>
          <a:p>
            <a:endParaRPr lang="en-US" sz="2000" dirty="0" smtClean="0">
              <a:latin typeface="Arial" charset="0"/>
              <a:cs typeface="Arial" charset="0"/>
            </a:endParaRPr>
          </a:p>
          <a:p>
            <a:r>
              <a:rPr lang="en-US" sz="2000" dirty="0" smtClean="0">
                <a:latin typeface="Arial" charset="0"/>
                <a:cs typeface="Arial" charset="0"/>
              </a:rPr>
              <a:t>Data types</a:t>
            </a:r>
          </a:p>
          <a:p>
            <a:endParaRPr lang="en-US" sz="2000" dirty="0" smtClean="0">
              <a:latin typeface="Arial" charset="0"/>
              <a:cs typeface="Arial" charset="0"/>
            </a:endParaRPr>
          </a:p>
          <a:p>
            <a:r>
              <a:rPr lang="en-US" sz="2000" dirty="0" smtClean="0">
                <a:latin typeface="Arial" charset="0"/>
                <a:cs typeface="Arial" charset="0"/>
              </a:rPr>
              <a:t>Logical entailment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latin typeface="Arial" charset="0"/>
                <a:cs typeface="Arial" charset="0"/>
              </a:rPr>
              <a:t>BLD Semantics</a:t>
            </a:r>
          </a:p>
        </p:txBody>
      </p:sp>
      <p:sp>
        <p:nvSpPr>
          <p:cNvPr id="92163" name="Content Placeholder 2"/>
          <p:cNvSpPr>
            <a:spLocks noGrp="1"/>
          </p:cNvSpPr>
          <p:nvPr>
            <p:ph idx="1"/>
          </p:nvPr>
        </p:nvSpPr>
        <p:spPr/>
        <p:txBody>
          <a:bodyPr/>
          <a:lstStyle/>
          <a:p>
            <a:r>
              <a:rPr lang="en-US" smtClean="0">
                <a:latin typeface="Arial" charset="0"/>
                <a:cs typeface="Arial" charset="0"/>
              </a:rPr>
              <a:t>The effect of the syntax</a:t>
            </a:r>
          </a:p>
          <a:p>
            <a:pPr lvl="1"/>
            <a:r>
              <a:rPr lang="en-US" smtClean="0">
                <a:latin typeface="Arial" charset="0"/>
                <a:cs typeface="Arial" charset="0"/>
              </a:rPr>
              <a:t>RIF-BLD does not support negation</a:t>
            </a:r>
          </a:p>
          <a:p>
            <a:endParaRPr lang="en-US" i="1" smtClean="0">
              <a:latin typeface="Arial" charset="0"/>
              <a:cs typeface="Arial" charset="0"/>
            </a:endParaRPr>
          </a:p>
          <a:p>
            <a:r>
              <a:rPr lang="en-US" smtClean="0">
                <a:latin typeface="Arial" charset="0"/>
                <a:cs typeface="Arial" charset="0"/>
              </a:rPr>
              <a:t>Truth values</a:t>
            </a:r>
          </a:p>
          <a:p>
            <a:pPr lvl="1"/>
            <a:r>
              <a:rPr lang="en-US" smtClean="0">
                <a:latin typeface="Arial" charset="0"/>
                <a:cs typeface="Arial" charset="0"/>
              </a:rPr>
              <a:t>The set </a:t>
            </a:r>
            <a:r>
              <a:rPr lang="en-US" b="1" i="1" smtClean="0">
                <a:latin typeface="Arial" charset="0"/>
                <a:cs typeface="Arial" charset="0"/>
              </a:rPr>
              <a:t>TV</a:t>
            </a:r>
            <a:r>
              <a:rPr lang="en-US" smtClean="0">
                <a:latin typeface="Arial" charset="0"/>
                <a:cs typeface="Arial" charset="0"/>
              </a:rPr>
              <a:t> of truth values in RIF-BLD consists of just two values, </a:t>
            </a:r>
            <a:r>
              <a:rPr lang="en-US" b="1" smtClean="0">
                <a:latin typeface="Arial" charset="0"/>
                <a:cs typeface="Arial" charset="0"/>
              </a:rPr>
              <a:t>t</a:t>
            </a:r>
            <a:r>
              <a:rPr lang="en-US" smtClean="0">
                <a:latin typeface="Arial" charset="0"/>
                <a:cs typeface="Arial" charset="0"/>
              </a:rPr>
              <a:t> and </a:t>
            </a:r>
            <a:r>
              <a:rPr lang="en-US" b="1" smtClean="0">
                <a:latin typeface="Arial" charset="0"/>
                <a:cs typeface="Arial" charset="0"/>
              </a:rPr>
              <a:t>f</a:t>
            </a:r>
            <a:r>
              <a:rPr lang="en-US" smtClean="0">
                <a:latin typeface="Arial" charset="0"/>
                <a:cs typeface="Arial" charset="0"/>
              </a:rPr>
              <a:t> such that </a:t>
            </a:r>
            <a:r>
              <a:rPr lang="en-US" b="1" smtClean="0">
                <a:latin typeface="Arial" charset="0"/>
                <a:cs typeface="Arial" charset="0"/>
              </a:rPr>
              <a:t>f</a:t>
            </a:r>
            <a:r>
              <a:rPr lang="en-US" smtClean="0">
                <a:latin typeface="Arial" charset="0"/>
                <a:cs typeface="Arial" charset="0"/>
              </a:rPr>
              <a:t> &lt;</a:t>
            </a:r>
            <a:r>
              <a:rPr lang="en-US" baseline="-25000" smtClean="0">
                <a:latin typeface="Arial" charset="0"/>
                <a:cs typeface="Arial" charset="0"/>
              </a:rPr>
              <a:t>t</a:t>
            </a:r>
            <a:r>
              <a:rPr lang="en-US" smtClean="0">
                <a:latin typeface="Arial" charset="0"/>
                <a:cs typeface="Arial" charset="0"/>
              </a:rPr>
              <a:t> </a:t>
            </a:r>
            <a:r>
              <a:rPr lang="en-US" b="1" smtClean="0">
                <a:latin typeface="Arial" charset="0"/>
                <a:cs typeface="Arial" charset="0"/>
              </a:rPr>
              <a:t>t</a:t>
            </a:r>
            <a:r>
              <a:rPr lang="en-US" smtClean="0">
                <a:latin typeface="Arial" charset="0"/>
                <a:cs typeface="Arial" charset="0"/>
              </a:rPr>
              <a:t>. Clearly, &lt;</a:t>
            </a:r>
            <a:r>
              <a:rPr lang="en-US" baseline="-25000" smtClean="0">
                <a:latin typeface="Arial" charset="0"/>
                <a:cs typeface="Arial" charset="0"/>
              </a:rPr>
              <a:t>t</a:t>
            </a:r>
            <a:r>
              <a:rPr lang="en-US" smtClean="0">
                <a:latin typeface="Arial" charset="0"/>
                <a:cs typeface="Arial" charset="0"/>
              </a:rPr>
              <a:t> is a total order here. </a:t>
            </a:r>
          </a:p>
          <a:p>
            <a:endParaRPr lang="en-US" i="1" smtClean="0">
              <a:latin typeface="Arial" charset="0"/>
              <a:cs typeface="Arial" charset="0"/>
            </a:endParaRPr>
          </a:p>
          <a:p>
            <a:r>
              <a:rPr lang="en-US" smtClean="0">
                <a:latin typeface="Arial" charset="0"/>
                <a:cs typeface="Arial" charset="0"/>
              </a:rPr>
              <a:t>Data types</a:t>
            </a:r>
          </a:p>
          <a:p>
            <a:pPr lvl="1"/>
            <a:r>
              <a:rPr lang="en-US" smtClean="0">
                <a:latin typeface="Arial" charset="0"/>
                <a:cs typeface="Arial" charset="0"/>
              </a:rPr>
              <a:t>xsd:long </a:t>
            </a:r>
          </a:p>
          <a:p>
            <a:pPr lvl="1"/>
            <a:r>
              <a:rPr lang="en-US" smtClean="0">
                <a:latin typeface="Arial" charset="0"/>
                <a:cs typeface="Arial" charset="0"/>
              </a:rPr>
              <a:t>xsd:integer </a:t>
            </a:r>
          </a:p>
          <a:p>
            <a:pPr lvl="1"/>
            <a:r>
              <a:rPr lang="en-US" smtClean="0">
                <a:latin typeface="Arial" charset="0"/>
                <a:cs typeface="Arial" charset="0"/>
              </a:rPr>
              <a:t>xsd:decimal </a:t>
            </a:r>
          </a:p>
          <a:p>
            <a:pPr lvl="1"/>
            <a:r>
              <a:rPr lang="en-US" smtClean="0">
                <a:latin typeface="Arial" charset="0"/>
                <a:cs typeface="Arial" charset="0"/>
              </a:rPr>
              <a:t>xsd:string </a:t>
            </a:r>
          </a:p>
          <a:p>
            <a:pPr lvl="1"/>
            <a:r>
              <a:rPr lang="en-US" smtClean="0">
                <a:latin typeface="Arial" charset="0"/>
                <a:cs typeface="Arial" charset="0"/>
              </a:rPr>
              <a:t>xsd:time </a:t>
            </a:r>
          </a:p>
          <a:p>
            <a:pPr lvl="1"/>
            <a:r>
              <a:rPr lang="en-US" smtClean="0">
                <a:latin typeface="Arial" charset="0"/>
                <a:cs typeface="Arial" charset="0"/>
              </a:rPr>
              <a:t>xsd:dateTime </a:t>
            </a:r>
          </a:p>
          <a:p>
            <a:pPr lvl="1"/>
            <a:r>
              <a:rPr lang="en-US" smtClean="0">
                <a:latin typeface="Arial" charset="0"/>
                <a:cs typeface="Arial" charset="0"/>
              </a:rPr>
              <a:t>rdf:XMLLiteral </a:t>
            </a:r>
          </a:p>
          <a:p>
            <a:pPr lvl="1"/>
            <a:r>
              <a:rPr lang="en-US" smtClean="0">
                <a:latin typeface="Arial" charset="0"/>
                <a:cs typeface="Arial" charset="0"/>
              </a:rPr>
              <a:t>rif:text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latin typeface="Arial" charset="0"/>
                <a:cs typeface="Arial" charset="0"/>
              </a:rPr>
              <a:t>BLD Semantics</a:t>
            </a:r>
          </a:p>
        </p:txBody>
      </p:sp>
      <p:sp>
        <p:nvSpPr>
          <p:cNvPr id="93187" name="Content Placeholder 2"/>
          <p:cNvSpPr>
            <a:spLocks noGrp="1"/>
          </p:cNvSpPr>
          <p:nvPr>
            <p:ph idx="1"/>
          </p:nvPr>
        </p:nvSpPr>
        <p:spPr/>
        <p:txBody>
          <a:bodyPr/>
          <a:lstStyle/>
          <a:p>
            <a:r>
              <a:rPr lang="en-US" dirty="0" smtClean="0">
                <a:latin typeface="Arial" charset="0"/>
                <a:cs typeface="Arial" charset="0"/>
              </a:rPr>
              <a:t>Logical entailment in RIF is defined with respect to an unspecified set of intended semantic structures and that dialects of RIF must make this notion concrete. For RIF-BLD, this set is defined in one of the two following equivalent ways: </a:t>
            </a:r>
          </a:p>
          <a:p>
            <a:pPr lvl="2"/>
            <a:endParaRPr lang="en-US" dirty="0" smtClean="0">
              <a:latin typeface="Arial" charset="0"/>
              <a:cs typeface="Arial" charset="0"/>
            </a:endParaRPr>
          </a:p>
          <a:p>
            <a:pPr lvl="2"/>
            <a:r>
              <a:rPr lang="en-US" sz="1800" dirty="0" smtClean="0">
                <a:latin typeface="Arial" charset="0"/>
                <a:cs typeface="Arial" charset="0"/>
              </a:rPr>
              <a:t>as a set of all models</a:t>
            </a:r>
          </a:p>
          <a:p>
            <a:pPr lvl="2"/>
            <a:r>
              <a:rPr lang="en-US" sz="1800" dirty="0" smtClean="0">
                <a:latin typeface="Arial" charset="0"/>
                <a:cs typeface="Arial" charset="0"/>
              </a:rPr>
              <a:t>as the unique minimal model </a:t>
            </a:r>
          </a:p>
          <a:p>
            <a:endParaRPr lang="en-US" dirty="0">
              <a:latin typeface="Arial" charset="0"/>
              <a:cs typeface="Arial" charset="0"/>
            </a:endParaRPr>
          </a:p>
          <a:p>
            <a:r>
              <a:rPr lang="en-US" dirty="0" smtClean="0">
                <a:latin typeface="Arial" charset="0"/>
                <a:cs typeface="Arial" charset="0"/>
              </a:rPr>
              <a:t>These two definitions are equivalent for entailment of RIF-BLD conditions by RIF-BLD </a:t>
            </a:r>
            <a:r>
              <a:rPr lang="en-US" dirty="0" err="1" smtClean="0">
                <a:latin typeface="Arial" charset="0"/>
                <a:cs typeface="Arial" charset="0"/>
              </a:rPr>
              <a:t>rulesets</a:t>
            </a:r>
            <a:r>
              <a:rPr lang="en-US" dirty="0" smtClean="0">
                <a:latin typeface="Arial" charset="0"/>
                <a:cs typeface="Arial" charset="0"/>
              </a:rPr>
              <a:t>, since all rules in RIF-BLD are Horn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latin typeface="Arial" charset="0"/>
                <a:cs typeface="Arial" charset="0"/>
              </a:rPr>
              <a:t>BLD Semantic Structures</a:t>
            </a:r>
          </a:p>
        </p:txBody>
      </p:sp>
      <p:sp>
        <p:nvSpPr>
          <p:cNvPr id="94211" name="Content Placeholder 2"/>
          <p:cNvSpPr>
            <a:spLocks noGrp="1"/>
          </p:cNvSpPr>
          <p:nvPr>
            <p:ph idx="1"/>
          </p:nvPr>
        </p:nvSpPr>
        <p:spPr/>
        <p:txBody>
          <a:bodyPr/>
          <a:lstStyle/>
          <a:p>
            <a:r>
              <a:rPr lang="en-US" smtClean="0">
                <a:latin typeface="Arial" charset="0"/>
                <a:cs typeface="Arial" charset="0"/>
              </a:rPr>
              <a:t>A </a:t>
            </a:r>
            <a:r>
              <a:rPr lang="en-US" b="1" i="1" smtClean="0">
                <a:latin typeface="Arial" charset="0"/>
                <a:cs typeface="Arial" charset="0"/>
              </a:rPr>
              <a:t>semantic structure</a:t>
            </a:r>
            <a:r>
              <a:rPr lang="en-US" smtClean="0">
                <a:latin typeface="Arial" charset="0"/>
                <a:cs typeface="Arial" charset="0"/>
              </a:rPr>
              <a:t>, </a:t>
            </a:r>
            <a:r>
              <a:rPr lang="en-US" b="1" i="1" smtClean="0">
                <a:latin typeface="Arial" charset="0"/>
                <a:cs typeface="Arial" charset="0"/>
              </a:rPr>
              <a:t>I</a:t>
            </a:r>
            <a:r>
              <a:rPr lang="en-US" smtClean="0">
                <a:latin typeface="Arial" charset="0"/>
                <a:cs typeface="Arial" charset="0"/>
              </a:rPr>
              <a:t>, is a tuple of the form:</a:t>
            </a:r>
            <a:br>
              <a:rPr lang="en-US" smtClean="0">
                <a:latin typeface="Arial" charset="0"/>
                <a:cs typeface="Arial" charset="0"/>
              </a:rPr>
            </a:br>
            <a:r>
              <a:rPr lang="en-US" smtClean="0">
                <a:latin typeface="Arial" charset="0"/>
                <a:cs typeface="Arial" charset="0"/>
              </a:rPr>
              <a:t>	&lt;</a:t>
            </a:r>
            <a:r>
              <a:rPr lang="en-US" b="1" i="1" smtClean="0">
                <a:latin typeface="Arial" charset="0"/>
                <a:cs typeface="Arial" charset="0"/>
              </a:rPr>
              <a:t>TV</a:t>
            </a:r>
            <a:r>
              <a:rPr lang="en-US" smtClean="0">
                <a:latin typeface="Arial" charset="0"/>
                <a:cs typeface="Arial" charset="0"/>
              </a:rPr>
              <a:t>, </a:t>
            </a:r>
            <a:r>
              <a:rPr lang="en-US" b="1" i="1" smtClean="0">
                <a:latin typeface="Arial" charset="0"/>
                <a:cs typeface="Arial" charset="0"/>
              </a:rPr>
              <a:t>DTS</a:t>
            </a:r>
            <a:r>
              <a:rPr lang="en-US" smtClean="0">
                <a:latin typeface="Arial" charset="0"/>
                <a:cs typeface="Arial" charset="0"/>
              </a:rPr>
              <a:t>, </a:t>
            </a:r>
            <a:r>
              <a:rPr lang="en-US" b="1" i="1" smtClean="0">
                <a:latin typeface="Arial" charset="0"/>
                <a:cs typeface="Arial" charset="0"/>
              </a:rPr>
              <a:t>D</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C</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V</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F</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frame</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SF</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sub</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isa</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a:t>
            </a:r>
            <a:r>
              <a:rPr lang="en-US" smtClean="0">
                <a:latin typeface="Arial" charset="0"/>
                <a:cs typeface="Arial" charset="0"/>
              </a:rPr>
              <a:t>, </a:t>
            </a:r>
            <a:r>
              <a:rPr lang="en-US" b="1" i="1" smtClean="0">
                <a:latin typeface="Arial" charset="0"/>
                <a:cs typeface="Arial" charset="0"/>
              </a:rPr>
              <a:t>I</a:t>
            </a:r>
            <a:r>
              <a:rPr lang="en-US" baseline="-25000" smtClean="0">
                <a:latin typeface="Arial" charset="0"/>
                <a:cs typeface="Arial" charset="0"/>
              </a:rPr>
              <a:t>Truth</a:t>
            </a:r>
            <a:r>
              <a:rPr lang="en-US" smtClean="0">
                <a:latin typeface="Arial" charset="0"/>
                <a:cs typeface="Arial" charset="0"/>
              </a:rPr>
              <a:t>&gt;</a:t>
            </a:r>
          </a:p>
          <a:p>
            <a:pPr lvl="1"/>
            <a:r>
              <a:rPr lang="en-US" b="1" i="1" smtClean="0">
                <a:latin typeface="Arial" charset="0"/>
                <a:cs typeface="Arial" charset="0"/>
              </a:rPr>
              <a:t>D</a:t>
            </a:r>
            <a:r>
              <a:rPr lang="en-US" smtClean="0">
                <a:latin typeface="Arial" charset="0"/>
                <a:cs typeface="Arial" charset="0"/>
              </a:rPr>
              <a:t> is a non-empty set of elements called the </a:t>
            </a:r>
            <a:r>
              <a:rPr lang="en-US" b="1" i="1" smtClean="0">
                <a:latin typeface="Arial" charset="0"/>
                <a:cs typeface="Arial" charset="0"/>
              </a:rPr>
              <a:t>domain</a:t>
            </a:r>
            <a:r>
              <a:rPr lang="en-US" smtClean="0">
                <a:latin typeface="Arial" charset="0"/>
                <a:cs typeface="Arial" charset="0"/>
              </a:rPr>
              <a:t> of </a:t>
            </a:r>
            <a:r>
              <a:rPr lang="en-US" b="1" i="1" smtClean="0">
                <a:latin typeface="Arial" charset="0"/>
                <a:cs typeface="Arial" charset="0"/>
              </a:rPr>
              <a:t>I</a:t>
            </a:r>
            <a:endParaRPr lang="en-US" smtClean="0">
              <a:latin typeface="Arial" charset="0"/>
              <a:cs typeface="Arial" charset="0"/>
            </a:endParaRPr>
          </a:p>
          <a:p>
            <a:pPr lvl="1"/>
            <a:r>
              <a:rPr lang="en-US" b="1" i="1" smtClean="0">
                <a:latin typeface="Arial" charset="0"/>
                <a:cs typeface="Arial" charset="0"/>
              </a:rPr>
              <a:t>TV</a:t>
            </a:r>
            <a:r>
              <a:rPr lang="en-US" smtClean="0">
                <a:latin typeface="Arial" charset="0"/>
                <a:cs typeface="Arial" charset="0"/>
              </a:rPr>
              <a:t> denotes the set of truth values that the semantic structure uses</a:t>
            </a:r>
          </a:p>
          <a:p>
            <a:pPr lvl="1"/>
            <a:r>
              <a:rPr lang="en-US" b="1" i="1" smtClean="0">
                <a:latin typeface="Arial" charset="0"/>
                <a:cs typeface="Arial" charset="0"/>
              </a:rPr>
              <a:t>DTS</a:t>
            </a:r>
            <a:r>
              <a:rPr lang="en-US" smtClean="0">
                <a:latin typeface="Arial" charset="0"/>
                <a:cs typeface="Arial" charset="0"/>
              </a:rPr>
              <a:t> is the set of primitive data types used in </a:t>
            </a:r>
            <a:r>
              <a:rPr lang="en-US" b="1" i="1" smtClean="0">
                <a:latin typeface="Arial" charset="0"/>
                <a:cs typeface="Arial" charset="0"/>
              </a:rPr>
              <a:t>I</a:t>
            </a:r>
          </a:p>
          <a:p>
            <a:pPr lvl="1"/>
            <a:r>
              <a:rPr lang="en-US" b="1" i="1" smtClean="0">
                <a:latin typeface="Arial" charset="0"/>
                <a:cs typeface="Arial" charset="0"/>
              </a:rPr>
              <a:t>I</a:t>
            </a:r>
            <a:r>
              <a:rPr lang="en-US" baseline="-25000" smtClean="0">
                <a:latin typeface="Arial" charset="0"/>
                <a:cs typeface="Arial" charset="0"/>
              </a:rPr>
              <a:t>C</a:t>
            </a:r>
            <a:r>
              <a:rPr lang="en-US" smtClean="0">
                <a:latin typeface="Arial" charset="0"/>
                <a:cs typeface="Arial" charset="0"/>
              </a:rPr>
              <a:t> maps constants to elements of </a:t>
            </a:r>
            <a:r>
              <a:rPr lang="en-US" b="1" i="1" smtClean="0">
                <a:latin typeface="Arial" charset="0"/>
                <a:cs typeface="Arial" charset="0"/>
              </a:rPr>
              <a:t>D</a:t>
            </a:r>
            <a:endParaRPr lang="en-US" smtClean="0">
              <a:latin typeface="Arial" charset="0"/>
              <a:cs typeface="Arial" charset="0"/>
            </a:endParaRPr>
          </a:p>
          <a:p>
            <a:pPr lvl="1"/>
            <a:r>
              <a:rPr lang="en-US" b="1" i="1" smtClean="0">
                <a:latin typeface="Arial" charset="0"/>
                <a:cs typeface="Arial" charset="0"/>
              </a:rPr>
              <a:t>I</a:t>
            </a:r>
            <a:r>
              <a:rPr lang="en-US" baseline="-25000" smtClean="0">
                <a:latin typeface="Arial" charset="0"/>
                <a:cs typeface="Arial" charset="0"/>
              </a:rPr>
              <a:t>V</a:t>
            </a:r>
            <a:r>
              <a:rPr lang="en-US" smtClean="0">
                <a:latin typeface="Arial" charset="0"/>
                <a:cs typeface="Arial" charset="0"/>
              </a:rPr>
              <a:t> maps variables to elements of </a:t>
            </a:r>
            <a:r>
              <a:rPr lang="en-US" b="1" i="1" smtClean="0">
                <a:latin typeface="Arial" charset="0"/>
                <a:cs typeface="Arial" charset="0"/>
              </a:rPr>
              <a:t>D</a:t>
            </a:r>
            <a:r>
              <a:rPr lang="en-US" baseline="-25000" smtClean="0">
                <a:latin typeface="Arial" charset="0"/>
                <a:cs typeface="Arial" charset="0"/>
              </a:rPr>
              <a:t>ind</a:t>
            </a:r>
            <a:r>
              <a:rPr lang="en-US" smtClean="0">
                <a:latin typeface="Arial" charset="0"/>
                <a:cs typeface="Arial" charset="0"/>
              </a:rPr>
              <a:t>. </a:t>
            </a:r>
          </a:p>
          <a:p>
            <a:pPr lvl="1"/>
            <a:r>
              <a:rPr lang="en-US" b="1" i="1" smtClean="0">
                <a:latin typeface="Arial" charset="0"/>
                <a:cs typeface="Arial" charset="0"/>
              </a:rPr>
              <a:t>I</a:t>
            </a:r>
            <a:r>
              <a:rPr lang="en-US" baseline="-25000" smtClean="0">
                <a:latin typeface="Arial" charset="0"/>
                <a:cs typeface="Arial" charset="0"/>
              </a:rPr>
              <a:t>F</a:t>
            </a:r>
            <a:r>
              <a:rPr lang="en-US" smtClean="0">
                <a:latin typeface="Arial" charset="0"/>
                <a:cs typeface="Arial" charset="0"/>
              </a:rPr>
              <a:t> maps </a:t>
            </a:r>
            <a:r>
              <a:rPr lang="en-US" b="1" i="1" smtClean="0">
                <a:latin typeface="Arial" charset="0"/>
                <a:cs typeface="Arial" charset="0"/>
              </a:rPr>
              <a:t>D</a:t>
            </a:r>
            <a:r>
              <a:rPr lang="en-US" smtClean="0">
                <a:latin typeface="Arial" charset="0"/>
                <a:cs typeface="Arial" charset="0"/>
              </a:rPr>
              <a:t> to functions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r>
              <a:rPr lang="en-US" smtClean="0">
                <a:latin typeface="Arial" charset="0"/>
                <a:cs typeface="Arial" charset="0"/>
              </a:rPr>
              <a:t> (here </a:t>
            </a:r>
            <a:r>
              <a:rPr lang="en-US" b="1" i="1" smtClean="0">
                <a:latin typeface="Arial" charset="0"/>
                <a:cs typeface="Arial" charset="0"/>
              </a:rPr>
              <a:t>D*</a:t>
            </a:r>
            <a:r>
              <a:rPr lang="en-US" smtClean="0">
                <a:latin typeface="Arial" charset="0"/>
                <a:cs typeface="Arial" charset="0"/>
              </a:rPr>
              <a:t> is a set of all sequences of any finite length over the domain </a:t>
            </a:r>
            <a:r>
              <a:rPr lang="en-US" b="1" i="1" smtClean="0">
                <a:latin typeface="Arial" charset="0"/>
                <a:cs typeface="Arial" charset="0"/>
              </a:rPr>
              <a:t>D</a:t>
            </a:r>
            <a:r>
              <a:rPr lang="en-US" smtClean="0">
                <a:latin typeface="Arial" charset="0"/>
                <a:cs typeface="Arial" charset="0"/>
              </a:rPr>
              <a:t>) </a:t>
            </a:r>
          </a:p>
          <a:p>
            <a:pPr lvl="1"/>
            <a:r>
              <a:rPr lang="en-US" b="1" i="1" smtClean="0">
                <a:latin typeface="Arial" charset="0"/>
                <a:cs typeface="Arial" charset="0"/>
              </a:rPr>
              <a:t>I</a:t>
            </a:r>
            <a:r>
              <a:rPr lang="en-US" baseline="-25000" smtClean="0">
                <a:latin typeface="Arial" charset="0"/>
                <a:cs typeface="Arial" charset="0"/>
              </a:rPr>
              <a:t>SF</a:t>
            </a:r>
            <a:r>
              <a:rPr lang="en-US" smtClean="0">
                <a:latin typeface="Arial" charset="0"/>
                <a:cs typeface="Arial" charset="0"/>
              </a:rPr>
              <a:t> interprets terms with named arguments</a:t>
            </a:r>
          </a:p>
          <a:p>
            <a:pPr lvl="1"/>
            <a:r>
              <a:rPr lang="en-US" b="1" i="1" smtClean="0">
                <a:latin typeface="Arial" charset="0"/>
                <a:cs typeface="Arial" charset="0"/>
              </a:rPr>
              <a:t>I</a:t>
            </a:r>
            <a:r>
              <a:rPr lang="en-US" baseline="-25000" smtClean="0">
                <a:latin typeface="Arial" charset="0"/>
                <a:cs typeface="Arial" charset="0"/>
              </a:rPr>
              <a:t>frame</a:t>
            </a:r>
            <a:r>
              <a:rPr lang="en-US" smtClean="0">
                <a:latin typeface="Arial" charset="0"/>
                <a:cs typeface="Arial" charset="0"/>
              </a:rPr>
              <a:t> is a total mapping from </a:t>
            </a:r>
            <a:r>
              <a:rPr lang="en-US" b="1" i="1" smtClean="0">
                <a:latin typeface="Arial" charset="0"/>
                <a:cs typeface="Arial" charset="0"/>
              </a:rPr>
              <a:t>D</a:t>
            </a:r>
            <a:r>
              <a:rPr lang="en-US" smtClean="0">
                <a:latin typeface="Arial" charset="0"/>
                <a:cs typeface="Arial" charset="0"/>
              </a:rPr>
              <a:t> to total functions of the form SetOfFiniteBags(</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endParaRPr lang="en-US" smtClean="0">
              <a:latin typeface="Arial" charset="0"/>
              <a:cs typeface="Arial" charset="0"/>
            </a:endParaRPr>
          </a:p>
          <a:p>
            <a:pPr lvl="1"/>
            <a:r>
              <a:rPr lang="en-US" b="1" i="1" smtClean="0">
                <a:latin typeface="Arial" charset="0"/>
                <a:cs typeface="Arial" charset="0"/>
              </a:rPr>
              <a:t>I</a:t>
            </a:r>
            <a:r>
              <a:rPr lang="en-US" baseline="-25000" smtClean="0">
                <a:latin typeface="Arial" charset="0"/>
                <a:cs typeface="Arial" charset="0"/>
              </a:rPr>
              <a:t>sub</a:t>
            </a:r>
            <a:r>
              <a:rPr lang="en-US" smtClean="0">
                <a:latin typeface="Arial" charset="0"/>
                <a:cs typeface="Arial" charset="0"/>
              </a:rPr>
              <a:t> gives meaning to the subclass relationship. It is a total function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endParaRPr lang="en-US" smtClean="0">
              <a:latin typeface="Arial" charset="0"/>
              <a:cs typeface="Arial" charset="0"/>
            </a:endParaRPr>
          </a:p>
          <a:p>
            <a:pPr lvl="1"/>
            <a:r>
              <a:rPr lang="en-US" b="1" i="1" smtClean="0">
                <a:latin typeface="Arial" charset="0"/>
                <a:cs typeface="Arial" charset="0"/>
              </a:rPr>
              <a:t>I</a:t>
            </a:r>
            <a:r>
              <a:rPr lang="en-US" baseline="-25000" smtClean="0">
                <a:latin typeface="Arial" charset="0"/>
                <a:cs typeface="Arial" charset="0"/>
              </a:rPr>
              <a:t>isa</a:t>
            </a:r>
            <a:r>
              <a:rPr lang="en-US" smtClean="0">
                <a:latin typeface="Arial" charset="0"/>
                <a:cs typeface="Arial" charset="0"/>
              </a:rPr>
              <a:t> gives meaning to class membership. It is a total function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endParaRPr lang="en-US" smtClean="0">
              <a:latin typeface="Arial" charset="0"/>
              <a:cs typeface="Arial" charset="0"/>
            </a:endParaRPr>
          </a:p>
          <a:p>
            <a:pPr lvl="1"/>
            <a:r>
              <a:rPr lang="en-US" b="1" i="1" smtClean="0">
                <a:latin typeface="Arial" charset="0"/>
                <a:cs typeface="Arial" charset="0"/>
              </a:rPr>
              <a:t>I</a:t>
            </a:r>
            <a:r>
              <a:rPr lang="en-US" baseline="-25000" smtClean="0">
                <a:latin typeface="Arial" charset="0"/>
                <a:cs typeface="Arial" charset="0"/>
              </a:rPr>
              <a:t>=</a:t>
            </a:r>
            <a:r>
              <a:rPr lang="en-US" smtClean="0">
                <a:latin typeface="Arial" charset="0"/>
                <a:cs typeface="Arial" charset="0"/>
              </a:rPr>
              <a:t> gives meaning to the equality. It is a total function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D</a:t>
            </a:r>
            <a:endParaRPr lang="en-US" smtClean="0">
              <a:latin typeface="Arial" charset="0"/>
              <a:cs typeface="Arial" charset="0"/>
            </a:endParaRPr>
          </a:p>
          <a:p>
            <a:pPr lvl="1"/>
            <a:r>
              <a:rPr lang="en-US" b="1" i="1" smtClean="0">
                <a:latin typeface="Arial" charset="0"/>
                <a:cs typeface="Arial" charset="0"/>
              </a:rPr>
              <a:t>I</a:t>
            </a:r>
            <a:r>
              <a:rPr lang="en-US" baseline="-25000" smtClean="0">
                <a:latin typeface="Arial" charset="0"/>
                <a:cs typeface="Arial" charset="0"/>
              </a:rPr>
              <a:t>Truth</a:t>
            </a:r>
            <a:r>
              <a:rPr lang="en-US" smtClean="0">
                <a:latin typeface="Arial" charset="0"/>
                <a:cs typeface="Arial" charset="0"/>
              </a:rPr>
              <a:t> is a total mapping </a:t>
            </a:r>
            <a:r>
              <a:rPr lang="en-US" b="1" i="1" smtClean="0">
                <a:latin typeface="Arial" charset="0"/>
                <a:cs typeface="Arial" charset="0"/>
              </a:rPr>
              <a:t>D</a:t>
            </a:r>
            <a:r>
              <a:rPr lang="en-US" smtClean="0">
                <a:latin typeface="Arial" charset="0"/>
                <a:cs typeface="Arial" charset="0"/>
              </a:rPr>
              <a:t> → </a:t>
            </a:r>
            <a:r>
              <a:rPr lang="en-US" b="1" i="1" smtClean="0">
                <a:latin typeface="Arial" charset="0"/>
                <a:cs typeface="Arial" charset="0"/>
              </a:rPr>
              <a:t>TV</a:t>
            </a:r>
            <a:endParaRPr lang="en-US" smtClean="0">
              <a:latin typeface="Arial" charset="0"/>
              <a:cs typeface="Arial" charset="0"/>
            </a:endParaRPr>
          </a:p>
          <a:p>
            <a:pPr lvl="1"/>
            <a:r>
              <a:rPr lang="en-US" smtClean="0">
                <a:latin typeface="Arial" charset="0"/>
                <a:cs typeface="Arial" charset="0"/>
              </a:rPr>
              <a:t>It is used to define truth valuation of formulas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latin typeface="Arial" charset="0"/>
                <a:cs typeface="Arial" charset="0"/>
              </a:rPr>
              <a:t>BLD Interpretation of Formulas I</a:t>
            </a:r>
          </a:p>
        </p:txBody>
      </p:sp>
      <p:sp>
        <p:nvSpPr>
          <p:cNvPr id="95235" name="Content Placeholder 2"/>
          <p:cNvSpPr>
            <a:spLocks noGrp="1"/>
          </p:cNvSpPr>
          <p:nvPr>
            <p:ph idx="1"/>
          </p:nvPr>
        </p:nvSpPr>
        <p:spPr/>
        <p:txBody>
          <a:bodyPr/>
          <a:lstStyle/>
          <a:p>
            <a:pPr marL="0" indent="0">
              <a:buFont typeface="Arial" charset="0"/>
              <a:buNone/>
            </a:pPr>
            <a:r>
              <a:rPr lang="en-US" smtClean="0">
                <a:latin typeface="Arial" charset="0"/>
                <a:cs typeface="Arial" charset="0"/>
              </a:rPr>
              <a:t>Truth valuation for well-formed formulas in RIF-BLD is determined using the following function, denoted </a:t>
            </a:r>
            <a:r>
              <a:rPr lang="en-US" i="1" smtClean="0">
                <a:latin typeface="Arial" charset="0"/>
                <a:cs typeface="Arial" charset="0"/>
              </a:rPr>
              <a:t>TVal</a:t>
            </a:r>
            <a:r>
              <a:rPr lang="en-US" baseline="-25000" smtClean="0">
                <a:latin typeface="Arial" charset="0"/>
                <a:cs typeface="Arial" charset="0"/>
              </a:rPr>
              <a:t>I</a:t>
            </a:r>
            <a:endParaRPr lang="en-US" smtClean="0">
              <a:latin typeface="Arial" charset="0"/>
              <a:cs typeface="Arial" charset="0"/>
            </a:endParaRPr>
          </a:p>
          <a:p>
            <a:pPr marL="0" indent="0">
              <a:buFont typeface="Arial" charset="0"/>
              <a:buNone/>
            </a:pPr>
            <a:endParaRPr lang="en-US" smtClean="0">
              <a:latin typeface="Arial" charset="0"/>
              <a:cs typeface="Arial" charset="0"/>
            </a:endParaRPr>
          </a:p>
          <a:p>
            <a:pPr marL="0" indent="0"/>
            <a:r>
              <a:rPr lang="en-US" sz="1800" smtClean="0">
                <a:latin typeface="Arial" charset="0"/>
                <a:cs typeface="Arial" charset="0"/>
              </a:rPr>
              <a:t>Positional atomic formulas: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(r(t</a:t>
            </a:r>
            <a:r>
              <a:rPr lang="en-US" sz="1800" baseline="-25000" smtClean="0">
                <a:latin typeface="Arial" charset="0"/>
                <a:cs typeface="Arial" charset="0"/>
              </a:rPr>
              <a:t>1</a:t>
            </a:r>
            <a:r>
              <a:rPr lang="en-US" sz="1800" smtClean="0">
                <a:latin typeface="Arial" charset="0"/>
                <a:cs typeface="Arial" charset="0"/>
              </a:rPr>
              <a:t> ... t</a:t>
            </a:r>
            <a:r>
              <a:rPr lang="en-US" sz="1800" baseline="-25000" smtClean="0">
                <a:latin typeface="Arial" charset="0"/>
                <a:cs typeface="Arial" charset="0"/>
              </a:rPr>
              <a:t>n</a:t>
            </a:r>
            <a:r>
              <a:rPr lang="en-US" sz="1800" smtClean="0">
                <a:latin typeface="Arial" charset="0"/>
                <a:cs typeface="Arial" charset="0"/>
              </a:rPr>
              <a:t>))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(r(t</a:t>
            </a:r>
            <a:r>
              <a:rPr lang="en-US" sz="1800" baseline="-25000" smtClean="0">
                <a:latin typeface="Arial" charset="0"/>
                <a:cs typeface="Arial" charset="0"/>
              </a:rPr>
              <a:t>1</a:t>
            </a:r>
            <a:r>
              <a:rPr lang="en-US" sz="1800" smtClean="0">
                <a:latin typeface="Arial" charset="0"/>
                <a:cs typeface="Arial" charset="0"/>
              </a:rPr>
              <a:t> ... t</a:t>
            </a:r>
            <a:r>
              <a:rPr lang="en-US" sz="1800" baseline="-25000" smtClean="0">
                <a:latin typeface="Arial" charset="0"/>
                <a:cs typeface="Arial" charset="0"/>
              </a:rPr>
              <a:t>n</a:t>
            </a:r>
            <a:r>
              <a:rPr lang="en-US" sz="1800" smtClean="0">
                <a:latin typeface="Arial" charset="0"/>
                <a:cs typeface="Arial" charset="0"/>
              </a:rPr>
              <a:t>))) </a:t>
            </a:r>
          </a:p>
          <a:p>
            <a:pPr marL="0" indent="0"/>
            <a:endParaRPr lang="en-US" sz="1800" smtClean="0">
              <a:latin typeface="Arial" charset="0"/>
              <a:cs typeface="Arial" charset="0"/>
            </a:endParaRPr>
          </a:p>
          <a:p>
            <a:pPr marL="0" indent="0"/>
            <a:r>
              <a:rPr lang="en-US" sz="1800" smtClean="0">
                <a:latin typeface="Arial" charset="0"/>
                <a:cs typeface="Arial" charset="0"/>
              </a:rPr>
              <a:t>Atomic formulas with named arguments: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(p(s</a:t>
            </a:r>
            <a:r>
              <a:rPr lang="en-US" sz="1800" baseline="-25000" smtClean="0">
                <a:latin typeface="Arial" charset="0"/>
                <a:cs typeface="Arial" charset="0"/>
              </a:rPr>
              <a:t>1</a:t>
            </a:r>
            <a:r>
              <a:rPr lang="en-US" sz="1800" smtClean="0">
                <a:latin typeface="Arial" charset="0"/>
                <a:cs typeface="Arial" charset="0"/>
              </a:rPr>
              <a:t>-&gt;v</a:t>
            </a:r>
            <a:r>
              <a:rPr lang="en-US" sz="1800" baseline="-25000" smtClean="0">
                <a:latin typeface="Arial" charset="0"/>
                <a:cs typeface="Arial" charset="0"/>
              </a:rPr>
              <a:t>1</a:t>
            </a:r>
            <a:r>
              <a:rPr lang="en-US" sz="1800" smtClean="0">
                <a:latin typeface="Arial" charset="0"/>
                <a:cs typeface="Arial" charset="0"/>
              </a:rPr>
              <a:t> ... s</a:t>
            </a:r>
            <a:r>
              <a:rPr lang="en-US" sz="1800" baseline="-25000" smtClean="0">
                <a:latin typeface="Arial" charset="0"/>
                <a:cs typeface="Arial" charset="0"/>
              </a:rPr>
              <a:t>k</a:t>
            </a:r>
            <a:r>
              <a:rPr lang="en-US" sz="1800" smtClean="0">
                <a:latin typeface="Arial" charset="0"/>
                <a:cs typeface="Arial" charset="0"/>
              </a:rPr>
              <a:t>-&gt;v</a:t>
            </a:r>
            <a:r>
              <a:rPr lang="en-US" sz="1800" baseline="-25000" smtClean="0">
                <a:latin typeface="Arial" charset="0"/>
                <a:cs typeface="Arial" charset="0"/>
              </a:rPr>
              <a:t>k</a:t>
            </a:r>
            <a:r>
              <a:rPr lang="en-US" sz="1800" smtClean="0">
                <a:latin typeface="Arial" charset="0"/>
                <a:cs typeface="Arial" charset="0"/>
              </a:rPr>
              <a:t>))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(p(s</a:t>
            </a:r>
            <a:r>
              <a:rPr lang="en-US" sz="1800" baseline="-25000" smtClean="0">
                <a:latin typeface="Arial" charset="0"/>
                <a:cs typeface="Arial" charset="0"/>
              </a:rPr>
              <a:t>1</a:t>
            </a:r>
            <a:r>
              <a:rPr lang="en-US" sz="1800" smtClean="0">
                <a:latin typeface="Arial" charset="0"/>
                <a:cs typeface="Arial" charset="0"/>
              </a:rPr>
              <a:t>-&gt; v</a:t>
            </a:r>
            <a:r>
              <a:rPr lang="en-US" sz="1800" baseline="-25000" smtClean="0">
                <a:latin typeface="Arial" charset="0"/>
                <a:cs typeface="Arial" charset="0"/>
              </a:rPr>
              <a:t>1</a:t>
            </a:r>
            <a:r>
              <a:rPr lang="en-US" sz="1800" smtClean="0">
                <a:latin typeface="Arial" charset="0"/>
                <a:cs typeface="Arial" charset="0"/>
              </a:rPr>
              <a:t> ... s</a:t>
            </a:r>
            <a:r>
              <a:rPr lang="en-US" sz="1800" baseline="-25000" smtClean="0">
                <a:latin typeface="Arial" charset="0"/>
                <a:cs typeface="Arial" charset="0"/>
              </a:rPr>
              <a:t>k</a:t>
            </a:r>
            <a:r>
              <a:rPr lang="en-US" sz="1800" smtClean="0">
                <a:latin typeface="Arial" charset="0"/>
                <a:cs typeface="Arial" charset="0"/>
              </a:rPr>
              <a:t>-&gt;v</a:t>
            </a:r>
            <a:r>
              <a:rPr lang="en-US" sz="1800" baseline="-25000" smtClean="0">
                <a:latin typeface="Arial" charset="0"/>
                <a:cs typeface="Arial" charset="0"/>
              </a:rPr>
              <a:t>k</a:t>
            </a:r>
            <a:r>
              <a:rPr lang="en-US" sz="1800" smtClean="0">
                <a:latin typeface="Arial" charset="0"/>
                <a:cs typeface="Arial" charset="0"/>
              </a:rPr>
              <a:t>)))</a:t>
            </a:r>
          </a:p>
          <a:p>
            <a:pPr marL="0" indent="0"/>
            <a:endParaRPr lang="en-US" sz="1800" smtClean="0">
              <a:latin typeface="Arial" charset="0"/>
              <a:cs typeface="Arial" charset="0"/>
            </a:endParaRPr>
          </a:p>
          <a:p>
            <a:pPr marL="0" indent="0"/>
            <a:r>
              <a:rPr lang="en-US" sz="1800" smtClean="0">
                <a:latin typeface="Arial" charset="0"/>
                <a:cs typeface="Arial" charset="0"/>
              </a:rPr>
              <a:t>Equality: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(x = y)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(x = y)). </a:t>
            </a:r>
          </a:p>
          <a:p>
            <a:pPr marL="0" indent="0"/>
            <a:endParaRPr lang="en-US" sz="1800" smtClean="0">
              <a:latin typeface="Arial" charset="0"/>
              <a:cs typeface="Arial" charset="0"/>
            </a:endParaRPr>
          </a:p>
          <a:p>
            <a:pPr marL="0" indent="0"/>
            <a:r>
              <a:rPr lang="en-US" sz="1800" smtClean="0">
                <a:latin typeface="Arial" charset="0"/>
                <a:cs typeface="Arial" charset="0"/>
              </a:rPr>
              <a:t>Subclass: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(sc ## cl)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(sc ## cl))</a:t>
            </a:r>
          </a:p>
          <a:p>
            <a:pPr marL="0" indent="0"/>
            <a:endParaRPr lang="en-US" sz="1800" smtClean="0">
              <a:latin typeface="Arial" charset="0"/>
              <a:cs typeface="Arial" charset="0"/>
            </a:endParaRPr>
          </a:p>
          <a:p>
            <a:pPr marL="0" indent="0"/>
            <a:r>
              <a:rPr lang="en-US" sz="1800" smtClean="0">
                <a:latin typeface="Arial" charset="0"/>
                <a:cs typeface="Arial" charset="0"/>
              </a:rPr>
              <a:t>Membership: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(o # cl)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(o # cl))</a:t>
            </a:r>
          </a:p>
          <a:p>
            <a:pPr marL="0" indent="0"/>
            <a:endParaRPr lang="en-US" sz="1800" smtClean="0">
              <a:latin typeface="Arial" charset="0"/>
              <a:cs typeface="Arial" charset="0"/>
            </a:endParaRPr>
          </a:p>
          <a:p>
            <a:pPr marL="0" indent="0"/>
            <a:r>
              <a:rPr lang="en-US" sz="1800" smtClean="0">
                <a:latin typeface="Arial" charset="0"/>
                <a:cs typeface="Arial" charset="0"/>
              </a:rPr>
              <a:t>Frame: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(o[a</a:t>
            </a:r>
            <a:r>
              <a:rPr lang="en-US" sz="1800" baseline="-25000" smtClean="0">
                <a:latin typeface="Arial" charset="0"/>
                <a:cs typeface="Arial" charset="0"/>
              </a:rPr>
              <a:t>1</a:t>
            </a:r>
            <a:r>
              <a:rPr lang="en-US" sz="1800" smtClean="0">
                <a:latin typeface="Arial" charset="0"/>
                <a:cs typeface="Arial" charset="0"/>
              </a:rPr>
              <a:t>-&gt;v</a:t>
            </a:r>
            <a:r>
              <a:rPr lang="en-US" sz="1800" baseline="-25000" smtClean="0">
                <a:latin typeface="Arial" charset="0"/>
                <a:cs typeface="Arial" charset="0"/>
              </a:rPr>
              <a:t>1</a:t>
            </a:r>
            <a:r>
              <a:rPr lang="en-US" sz="1800" smtClean="0">
                <a:latin typeface="Arial" charset="0"/>
                <a:cs typeface="Arial" charset="0"/>
              </a:rPr>
              <a:t> ... a</a:t>
            </a:r>
            <a:r>
              <a:rPr lang="en-US" sz="1800" baseline="-25000" smtClean="0">
                <a:latin typeface="Arial" charset="0"/>
                <a:cs typeface="Arial" charset="0"/>
              </a:rPr>
              <a:t>k</a:t>
            </a:r>
            <a:r>
              <a:rPr lang="en-US" sz="1800" smtClean="0">
                <a:latin typeface="Arial" charset="0"/>
                <a:cs typeface="Arial" charset="0"/>
              </a:rPr>
              <a:t>-&gt;v</a:t>
            </a:r>
            <a:r>
              <a:rPr lang="en-US" sz="1800" baseline="-25000" smtClean="0">
                <a:latin typeface="Arial" charset="0"/>
                <a:cs typeface="Arial" charset="0"/>
              </a:rPr>
              <a:t>k</a:t>
            </a:r>
            <a:r>
              <a:rPr lang="en-US" sz="1800" smtClean="0">
                <a:latin typeface="Arial" charset="0"/>
                <a:cs typeface="Arial" charset="0"/>
              </a:rPr>
              <a:t>]) = </a:t>
            </a:r>
            <a:r>
              <a:rPr lang="en-US" sz="1800" b="1" i="1" smtClean="0">
                <a:latin typeface="Arial" charset="0"/>
                <a:cs typeface="Arial" charset="0"/>
              </a:rPr>
              <a:t>I</a:t>
            </a:r>
            <a:r>
              <a:rPr lang="en-US" sz="1800" baseline="-25000" smtClean="0">
                <a:latin typeface="Arial" charset="0"/>
                <a:cs typeface="Arial" charset="0"/>
              </a:rPr>
              <a:t>Truth</a:t>
            </a:r>
            <a:r>
              <a:rPr lang="en-US" sz="1800" smtClean="0">
                <a:latin typeface="Arial" charset="0"/>
                <a:cs typeface="Arial" charset="0"/>
              </a:rPr>
              <a:t>(</a:t>
            </a:r>
            <a:r>
              <a:rPr lang="en-US" sz="1800" b="1" i="1" smtClean="0">
                <a:latin typeface="Arial" charset="0"/>
                <a:cs typeface="Arial" charset="0"/>
              </a:rPr>
              <a:t>I</a:t>
            </a:r>
            <a:r>
              <a:rPr lang="en-US" sz="1800" smtClean="0">
                <a:latin typeface="Arial" charset="0"/>
                <a:cs typeface="Arial" charset="0"/>
              </a:rPr>
              <a:t>(o[a</a:t>
            </a:r>
            <a:r>
              <a:rPr lang="en-US" sz="1800" baseline="-25000" smtClean="0">
                <a:latin typeface="Arial" charset="0"/>
                <a:cs typeface="Arial" charset="0"/>
              </a:rPr>
              <a:t>1</a:t>
            </a:r>
            <a:r>
              <a:rPr lang="en-US" sz="1800" smtClean="0">
                <a:latin typeface="Arial" charset="0"/>
                <a:cs typeface="Arial" charset="0"/>
              </a:rPr>
              <a:t>-&gt;v</a:t>
            </a:r>
            <a:r>
              <a:rPr lang="en-US" sz="1800" baseline="-25000" smtClean="0">
                <a:latin typeface="Arial" charset="0"/>
                <a:cs typeface="Arial" charset="0"/>
              </a:rPr>
              <a:t>1</a:t>
            </a:r>
            <a:r>
              <a:rPr lang="en-US" sz="1800" smtClean="0">
                <a:latin typeface="Arial" charset="0"/>
                <a:cs typeface="Arial" charset="0"/>
              </a:rPr>
              <a:t> ... a</a:t>
            </a:r>
            <a:r>
              <a:rPr lang="en-US" sz="1800" baseline="-25000" smtClean="0">
                <a:latin typeface="Arial" charset="0"/>
                <a:cs typeface="Arial" charset="0"/>
              </a:rPr>
              <a:t>k</a:t>
            </a:r>
            <a:r>
              <a:rPr lang="en-US" sz="1800" smtClean="0">
                <a:latin typeface="Arial" charset="0"/>
                <a:cs typeface="Arial" charset="0"/>
              </a:rPr>
              <a:t>-&gt;v</a:t>
            </a:r>
            <a:r>
              <a:rPr lang="en-US" sz="1800" baseline="-25000" smtClean="0">
                <a:latin typeface="Arial" charset="0"/>
                <a:cs typeface="Arial" charset="0"/>
              </a:rPr>
              <a:t>k</a:t>
            </a:r>
            <a:r>
              <a:rPr lang="en-US" sz="1800" smtClean="0">
                <a:latin typeface="Arial" charset="0"/>
                <a:cs typeface="Arial"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latin typeface="Arial" charset="0"/>
                <a:cs typeface="Arial" charset="0"/>
              </a:rPr>
              <a:t>BLD Interpretation of Formulas II</a:t>
            </a:r>
          </a:p>
        </p:txBody>
      </p:sp>
      <p:sp>
        <p:nvSpPr>
          <p:cNvPr id="96259" name="Content Placeholder 2"/>
          <p:cNvSpPr>
            <a:spLocks noGrp="1"/>
          </p:cNvSpPr>
          <p:nvPr>
            <p:ph idx="1"/>
          </p:nvPr>
        </p:nvSpPr>
        <p:spPr/>
        <p:txBody>
          <a:bodyPr/>
          <a:lstStyle/>
          <a:p>
            <a:r>
              <a:rPr lang="en-US" sz="1800" smtClean="0">
                <a:latin typeface="Arial" charset="0"/>
                <a:cs typeface="Arial" charset="0"/>
              </a:rPr>
              <a:t>Conjunction: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(And(c</a:t>
            </a:r>
            <a:r>
              <a:rPr lang="en-US" sz="1800" baseline="-25000" smtClean="0">
                <a:latin typeface="Arial" charset="0"/>
                <a:cs typeface="Arial" charset="0"/>
              </a:rPr>
              <a:t>1</a:t>
            </a:r>
            <a:r>
              <a:rPr lang="en-US" sz="1800" smtClean="0">
                <a:latin typeface="Arial" charset="0"/>
                <a:cs typeface="Arial" charset="0"/>
              </a:rPr>
              <a:t> ... c</a:t>
            </a:r>
            <a:r>
              <a:rPr lang="en-US" sz="1800" baseline="-25000" smtClean="0">
                <a:latin typeface="Arial" charset="0"/>
                <a:cs typeface="Arial" charset="0"/>
              </a:rPr>
              <a:t>n</a:t>
            </a:r>
            <a:r>
              <a:rPr lang="en-US" sz="1800" smtClean="0">
                <a:latin typeface="Arial" charset="0"/>
                <a:cs typeface="Arial" charset="0"/>
              </a:rPr>
              <a:t>)) = min</a:t>
            </a:r>
            <a:r>
              <a:rPr lang="en-US" sz="1800" baseline="-25000" smtClean="0">
                <a:latin typeface="Arial" charset="0"/>
                <a:cs typeface="Arial" charset="0"/>
              </a:rPr>
              <a:t>t</a:t>
            </a:r>
            <a:r>
              <a:rPr lang="en-US" sz="1800" smtClean="0">
                <a:latin typeface="Arial" charset="0"/>
                <a:cs typeface="Arial" charset="0"/>
              </a:rPr>
              <a:t>(</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(c</a:t>
            </a:r>
            <a:r>
              <a:rPr lang="en-US" sz="1800" baseline="-25000" smtClean="0">
                <a:latin typeface="Arial" charset="0"/>
                <a:cs typeface="Arial" charset="0"/>
              </a:rPr>
              <a:t>1</a:t>
            </a:r>
            <a:r>
              <a:rPr lang="en-US" sz="1800" smtClean="0">
                <a:latin typeface="Arial" charset="0"/>
                <a:cs typeface="Arial" charset="0"/>
              </a:rPr>
              <a:t>), ...,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(c</a:t>
            </a:r>
            <a:r>
              <a:rPr lang="en-US" sz="1800" baseline="-25000" smtClean="0">
                <a:latin typeface="Arial" charset="0"/>
                <a:cs typeface="Arial" charset="0"/>
              </a:rPr>
              <a:t>n</a:t>
            </a:r>
            <a:r>
              <a:rPr lang="en-US" sz="1800" smtClean="0">
                <a:latin typeface="Arial" charset="0"/>
                <a:cs typeface="Arial" charset="0"/>
              </a:rPr>
              <a:t>)). </a:t>
            </a:r>
          </a:p>
          <a:p>
            <a:endParaRPr lang="en-US" sz="1800" smtClean="0">
              <a:latin typeface="Arial" charset="0"/>
              <a:cs typeface="Arial" charset="0"/>
            </a:endParaRPr>
          </a:p>
          <a:p>
            <a:r>
              <a:rPr lang="en-US" sz="1800" smtClean="0">
                <a:latin typeface="Arial" charset="0"/>
                <a:cs typeface="Arial" charset="0"/>
              </a:rPr>
              <a:t>Disjunction: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(Or(c</a:t>
            </a:r>
            <a:r>
              <a:rPr lang="en-US" sz="1800" baseline="-25000" smtClean="0">
                <a:latin typeface="Arial" charset="0"/>
                <a:cs typeface="Arial" charset="0"/>
              </a:rPr>
              <a:t>1</a:t>
            </a:r>
            <a:r>
              <a:rPr lang="en-US" sz="1800" smtClean="0">
                <a:latin typeface="Arial" charset="0"/>
                <a:cs typeface="Arial" charset="0"/>
              </a:rPr>
              <a:t> ... c</a:t>
            </a:r>
            <a:r>
              <a:rPr lang="en-US" sz="1800" baseline="-25000" smtClean="0">
                <a:latin typeface="Arial" charset="0"/>
                <a:cs typeface="Arial" charset="0"/>
              </a:rPr>
              <a:t>n</a:t>
            </a:r>
            <a:r>
              <a:rPr lang="en-US" sz="1800" smtClean="0">
                <a:latin typeface="Arial" charset="0"/>
                <a:cs typeface="Arial" charset="0"/>
              </a:rPr>
              <a:t>)) = max</a:t>
            </a:r>
            <a:r>
              <a:rPr lang="en-US" sz="1800" baseline="-25000" smtClean="0">
                <a:latin typeface="Arial" charset="0"/>
                <a:cs typeface="Arial" charset="0"/>
              </a:rPr>
              <a:t>t</a:t>
            </a:r>
            <a:r>
              <a:rPr lang="en-US" sz="1800" smtClean="0">
                <a:latin typeface="Arial" charset="0"/>
                <a:cs typeface="Arial" charset="0"/>
              </a:rPr>
              <a:t>(</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(c</a:t>
            </a:r>
            <a:r>
              <a:rPr lang="en-US" sz="1800" baseline="-25000" smtClean="0">
                <a:latin typeface="Arial" charset="0"/>
                <a:cs typeface="Arial" charset="0"/>
              </a:rPr>
              <a:t>1</a:t>
            </a:r>
            <a:r>
              <a:rPr lang="en-US" sz="1800" smtClean="0">
                <a:latin typeface="Arial" charset="0"/>
                <a:cs typeface="Arial" charset="0"/>
              </a:rPr>
              <a:t>), ...,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(c</a:t>
            </a:r>
            <a:r>
              <a:rPr lang="en-US" sz="1800" baseline="-25000" smtClean="0">
                <a:latin typeface="Arial" charset="0"/>
                <a:cs typeface="Arial" charset="0"/>
              </a:rPr>
              <a:t>n</a:t>
            </a:r>
            <a:r>
              <a:rPr lang="en-US" sz="1800" smtClean="0">
                <a:latin typeface="Arial" charset="0"/>
                <a:cs typeface="Arial" charset="0"/>
              </a:rPr>
              <a:t>)). </a:t>
            </a:r>
          </a:p>
          <a:p>
            <a:endParaRPr lang="en-US" sz="1800" smtClean="0">
              <a:latin typeface="Arial" charset="0"/>
              <a:cs typeface="Arial" charset="0"/>
            </a:endParaRPr>
          </a:p>
          <a:p>
            <a:r>
              <a:rPr lang="en-US" sz="1800" smtClean="0">
                <a:latin typeface="Arial" charset="0"/>
                <a:cs typeface="Arial" charset="0"/>
              </a:rPr>
              <a:t>Quantification: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(Exists ?v</a:t>
            </a:r>
            <a:r>
              <a:rPr lang="en-US" sz="1800" baseline="-25000" smtClean="0">
                <a:latin typeface="Arial" charset="0"/>
                <a:cs typeface="Arial" charset="0"/>
              </a:rPr>
              <a:t>1</a:t>
            </a:r>
            <a:r>
              <a:rPr lang="en-US" sz="1800" smtClean="0">
                <a:latin typeface="Arial" charset="0"/>
                <a:cs typeface="Arial" charset="0"/>
              </a:rPr>
              <a:t> ... ?v</a:t>
            </a:r>
            <a:r>
              <a:rPr lang="en-US" sz="1800" baseline="-25000" smtClean="0">
                <a:latin typeface="Arial" charset="0"/>
                <a:cs typeface="Arial" charset="0"/>
              </a:rPr>
              <a:t>n</a:t>
            </a:r>
            <a:r>
              <a:rPr lang="en-US" sz="1800" smtClean="0">
                <a:latin typeface="Arial" charset="0"/>
                <a:cs typeface="Arial" charset="0"/>
              </a:rPr>
              <a:t> (φ)) = max</a:t>
            </a:r>
            <a:r>
              <a:rPr lang="en-US" sz="1800" baseline="-25000" smtClean="0">
                <a:latin typeface="Arial" charset="0"/>
                <a:cs typeface="Arial" charset="0"/>
              </a:rPr>
              <a:t>t</a:t>
            </a:r>
            <a:r>
              <a:rPr lang="en-US" sz="1800" smtClean="0">
                <a:latin typeface="Arial" charset="0"/>
                <a:cs typeface="Arial" charset="0"/>
              </a:rPr>
              <a:t>(</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(φ))   and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(Forall ?v</a:t>
            </a:r>
            <a:r>
              <a:rPr lang="en-US" sz="1800" baseline="-25000" smtClean="0">
                <a:latin typeface="Arial" charset="0"/>
                <a:cs typeface="Arial" charset="0"/>
              </a:rPr>
              <a:t>1</a:t>
            </a:r>
            <a:r>
              <a:rPr lang="en-US" sz="1800" smtClean="0">
                <a:latin typeface="Arial" charset="0"/>
                <a:cs typeface="Arial" charset="0"/>
              </a:rPr>
              <a:t> ... ?v</a:t>
            </a:r>
            <a:r>
              <a:rPr lang="en-US" sz="1800" baseline="-25000" smtClean="0">
                <a:latin typeface="Arial" charset="0"/>
                <a:cs typeface="Arial" charset="0"/>
              </a:rPr>
              <a:t>n</a:t>
            </a:r>
            <a:r>
              <a:rPr lang="en-US" sz="1800" smtClean="0">
                <a:latin typeface="Arial" charset="0"/>
                <a:cs typeface="Arial" charset="0"/>
              </a:rPr>
              <a:t> (φ)) = min</a:t>
            </a:r>
            <a:r>
              <a:rPr lang="en-US" sz="1800" baseline="-25000" smtClean="0">
                <a:latin typeface="Arial" charset="0"/>
                <a:cs typeface="Arial" charset="0"/>
              </a:rPr>
              <a:t>t</a:t>
            </a:r>
            <a:r>
              <a:rPr lang="en-US" sz="1800" smtClean="0">
                <a:latin typeface="Arial" charset="0"/>
                <a:cs typeface="Arial" charset="0"/>
              </a:rPr>
              <a:t>(</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(φ)). </a:t>
            </a:r>
          </a:p>
          <a:p>
            <a:endParaRPr lang="en-US" sz="1800" smtClean="0">
              <a:latin typeface="Arial" charset="0"/>
              <a:cs typeface="Arial" charset="0"/>
            </a:endParaRPr>
          </a:p>
          <a:p>
            <a:r>
              <a:rPr lang="en-US" sz="1800" smtClean="0">
                <a:latin typeface="Arial" charset="0"/>
                <a:cs typeface="Arial" charset="0"/>
              </a:rPr>
              <a:t>Rules: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a:t>
            </a:r>
            <a:r>
              <a:rPr lang="en-US" sz="1800" i="1" smtClean="0">
                <a:latin typeface="Arial" charset="0"/>
                <a:cs typeface="Arial" charset="0"/>
              </a:rPr>
              <a:t>conclusion</a:t>
            </a:r>
            <a:r>
              <a:rPr lang="en-US" sz="1800" smtClean="0">
                <a:latin typeface="Arial" charset="0"/>
                <a:cs typeface="Arial" charset="0"/>
              </a:rPr>
              <a:t> :- </a:t>
            </a:r>
            <a:r>
              <a:rPr lang="en-US" sz="1800" i="1" smtClean="0">
                <a:latin typeface="Arial" charset="0"/>
                <a:cs typeface="Arial" charset="0"/>
              </a:rPr>
              <a:t>condition</a:t>
            </a:r>
            <a:r>
              <a:rPr lang="en-US" sz="1800" smtClean="0">
                <a:latin typeface="Arial" charset="0"/>
                <a:cs typeface="Arial" charset="0"/>
              </a:rPr>
              <a:t>) = </a:t>
            </a:r>
            <a:r>
              <a:rPr lang="en-US" sz="1800" b="1" smtClean="0">
                <a:latin typeface="Arial" charset="0"/>
                <a:cs typeface="Arial" charset="0"/>
              </a:rPr>
              <a:t>t</a:t>
            </a:r>
            <a:r>
              <a:rPr lang="en-US" sz="1800" smtClean="0">
                <a:latin typeface="Arial" charset="0"/>
                <a:cs typeface="Arial" charset="0"/>
              </a:rPr>
              <a:t>, if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a:t>
            </a:r>
            <a:r>
              <a:rPr lang="en-US" sz="1800" i="1" smtClean="0">
                <a:latin typeface="Arial" charset="0"/>
                <a:cs typeface="Arial" charset="0"/>
              </a:rPr>
              <a:t>conclusion</a:t>
            </a:r>
            <a:r>
              <a:rPr lang="en-US" sz="1800" smtClean="0">
                <a:latin typeface="Arial" charset="0"/>
                <a:cs typeface="Arial" charset="0"/>
              </a:rPr>
              <a:t>) ≥</a:t>
            </a:r>
            <a:r>
              <a:rPr lang="en-US" sz="1800" baseline="-25000" smtClean="0">
                <a:latin typeface="Arial" charset="0"/>
                <a:cs typeface="Arial" charset="0"/>
              </a:rPr>
              <a:t>t</a:t>
            </a:r>
            <a:r>
              <a:rPr lang="en-US" sz="1800" smtClean="0">
                <a:latin typeface="Arial" charset="0"/>
                <a:cs typeface="Arial" charset="0"/>
              </a:rPr>
              <a:t>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a:t>
            </a:r>
            <a:r>
              <a:rPr lang="en-US" sz="1800" i="1" smtClean="0">
                <a:latin typeface="Arial" charset="0"/>
                <a:cs typeface="Arial" charset="0"/>
              </a:rPr>
              <a:t>condition</a:t>
            </a:r>
            <a:r>
              <a:rPr lang="en-US" sz="1800" smtClean="0">
                <a:latin typeface="Arial" charset="0"/>
                <a:cs typeface="Arial" charset="0"/>
              </a:rPr>
              <a:t>);   </a:t>
            </a:r>
            <a:r>
              <a:rPr lang="en-US" sz="1800" i="1" smtClean="0">
                <a:latin typeface="Arial" charset="0"/>
                <a:cs typeface="Arial" charset="0"/>
              </a:rPr>
              <a:t>TVal</a:t>
            </a:r>
            <a:r>
              <a:rPr lang="en-US" sz="1800" baseline="-25000" smtClean="0">
                <a:latin typeface="Arial" charset="0"/>
                <a:cs typeface="Arial" charset="0"/>
              </a:rPr>
              <a:t>I</a:t>
            </a:r>
            <a:r>
              <a:rPr lang="en-US" sz="1800" smtClean="0">
                <a:latin typeface="Arial" charset="0"/>
                <a:cs typeface="Arial" charset="0"/>
              </a:rPr>
              <a:t>(</a:t>
            </a:r>
            <a:r>
              <a:rPr lang="en-US" sz="1800" i="1" smtClean="0">
                <a:latin typeface="Arial" charset="0"/>
                <a:cs typeface="Arial" charset="0"/>
              </a:rPr>
              <a:t>conclusion</a:t>
            </a:r>
            <a:r>
              <a:rPr lang="en-US" sz="1800" smtClean="0">
                <a:latin typeface="Arial" charset="0"/>
                <a:cs typeface="Arial" charset="0"/>
              </a:rPr>
              <a:t> :- </a:t>
            </a:r>
            <a:r>
              <a:rPr lang="en-US" sz="1800" i="1" smtClean="0">
                <a:latin typeface="Arial" charset="0"/>
                <a:cs typeface="Arial" charset="0"/>
              </a:rPr>
              <a:t>condition</a:t>
            </a:r>
            <a:r>
              <a:rPr lang="en-US" sz="1800" smtClean="0">
                <a:latin typeface="Arial" charset="0"/>
                <a:cs typeface="Arial" charset="0"/>
              </a:rPr>
              <a:t>) = </a:t>
            </a:r>
            <a:r>
              <a:rPr lang="en-US" sz="1800" b="1" smtClean="0">
                <a:latin typeface="Arial" charset="0"/>
                <a:cs typeface="Arial" charset="0"/>
              </a:rPr>
              <a:t>f</a:t>
            </a:r>
            <a:r>
              <a:rPr lang="en-US" sz="1800" smtClean="0">
                <a:latin typeface="Arial" charset="0"/>
                <a:cs typeface="Arial" charset="0"/>
              </a:rPr>
              <a:t>   otherwise. </a:t>
            </a:r>
          </a:p>
          <a:p>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a:t>
            </a:r>
            <a:r>
              <a:rPr lang="en-US" smtClean="0">
                <a:solidFill>
                  <a:srgbClr val="17375E"/>
                </a:solidFill>
                <a:latin typeface="Arial" charset="0"/>
                <a:cs typeface="Arial" charset="0"/>
              </a:rPr>
              <a:t>A </a:t>
            </a:r>
            <a:r>
              <a:rPr lang="en-US" b="1" i="1" smtClean="0">
                <a:solidFill>
                  <a:srgbClr val="17375E"/>
                </a:solidFill>
                <a:latin typeface="Arial" charset="0"/>
                <a:cs typeface="Arial" charset="0"/>
              </a:rPr>
              <a:t>model</a:t>
            </a:r>
            <a:r>
              <a:rPr lang="en-US" smtClean="0">
                <a:solidFill>
                  <a:srgbClr val="17375E"/>
                </a:solidFill>
                <a:latin typeface="Arial" charset="0"/>
                <a:cs typeface="Arial" charset="0"/>
              </a:rPr>
              <a:t> of a set Ψ of formulas is a semantic structure </a:t>
            </a:r>
            <a:r>
              <a:rPr lang="en-US" b="1" i="1" smtClean="0">
                <a:solidFill>
                  <a:srgbClr val="17375E"/>
                </a:solidFill>
                <a:latin typeface="Arial" charset="0"/>
                <a:cs typeface="Arial" charset="0"/>
              </a:rPr>
              <a:t>I</a:t>
            </a:r>
            <a:r>
              <a:rPr lang="en-US" smtClean="0">
                <a:solidFill>
                  <a:srgbClr val="17375E"/>
                </a:solidFill>
                <a:latin typeface="Arial" charset="0"/>
                <a:cs typeface="Arial" charset="0"/>
              </a:rPr>
              <a:t> such that </a:t>
            </a:r>
            <a:r>
              <a:rPr lang="en-US" i="1" smtClean="0">
                <a:solidFill>
                  <a:srgbClr val="17375E"/>
                </a:solidFill>
                <a:latin typeface="Arial" charset="0"/>
                <a:cs typeface="Arial" charset="0"/>
              </a:rPr>
              <a:t>TVal</a:t>
            </a:r>
            <a:r>
              <a:rPr lang="en-US" baseline="-25000" smtClean="0">
                <a:solidFill>
                  <a:srgbClr val="17375E"/>
                </a:solidFill>
                <a:latin typeface="Arial" charset="0"/>
                <a:cs typeface="Arial" charset="0"/>
              </a:rPr>
              <a:t>I</a:t>
            </a:r>
            <a:r>
              <a:rPr lang="en-US" smtClean="0">
                <a:solidFill>
                  <a:srgbClr val="17375E"/>
                </a:solidFill>
                <a:latin typeface="Arial" charset="0"/>
                <a:cs typeface="Arial" charset="0"/>
              </a:rPr>
              <a:t>(φ) = </a:t>
            </a:r>
            <a:r>
              <a:rPr lang="en-US" b="1" smtClean="0">
                <a:solidFill>
                  <a:srgbClr val="17375E"/>
                </a:solidFill>
                <a:latin typeface="Arial" charset="0"/>
                <a:cs typeface="Arial" charset="0"/>
              </a:rPr>
              <a:t>t</a:t>
            </a:r>
            <a:r>
              <a:rPr lang="en-US" smtClean="0">
                <a:solidFill>
                  <a:srgbClr val="17375E"/>
                </a:solidFill>
                <a:latin typeface="Arial" charset="0"/>
                <a:cs typeface="Arial" charset="0"/>
              </a:rPr>
              <a:t>   for every   φ∈Ψ. In this case, we write </a:t>
            </a:r>
            <a:r>
              <a:rPr lang="en-US" b="1" i="1" smtClean="0">
                <a:solidFill>
                  <a:srgbClr val="17375E"/>
                </a:solidFill>
                <a:latin typeface="Arial" charset="0"/>
                <a:cs typeface="Arial" charset="0"/>
              </a:rPr>
              <a:t>I</a:t>
            </a:r>
            <a:r>
              <a:rPr lang="en-US" smtClean="0">
                <a:solidFill>
                  <a:srgbClr val="17375E"/>
                </a:solidFill>
                <a:latin typeface="Arial" charset="0"/>
                <a:cs typeface="Arial" charset="0"/>
              </a:rPr>
              <a:t> |= Ψ.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latin typeface="Arial" charset="0"/>
                <a:cs typeface="Arial" charset="0"/>
              </a:rPr>
              <a:t>BLD Logical Entailment</a:t>
            </a:r>
          </a:p>
        </p:txBody>
      </p:sp>
      <p:sp>
        <p:nvSpPr>
          <p:cNvPr id="97283" name="Content Placeholder 2"/>
          <p:cNvSpPr>
            <a:spLocks noGrp="1"/>
          </p:cNvSpPr>
          <p:nvPr>
            <p:ph idx="1"/>
          </p:nvPr>
        </p:nvSpPr>
        <p:spPr/>
        <p:txBody>
          <a:bodyPr/>
          <a:lstStyle/>
          <a:p>
            <a:r>
              <a:rPr lang="en-US" sz="2000" dirty="0" smtClean="0">
                <a:latin typeface="Arial" charset="0"/>
                <a:cs typeface="Arial" charset="0"/>
              </a:rPr>
              <a:t>Let </a:t>
            </a:r>
            <a:r>
              <a:rPr lang="en-US" sz="2000" b="1" dirty="0" smtClean="0">
                <a:latin typeface="Arial" charset="0"/>
                <a:cs typeface="Arial" charset="0"/>
              </a:rPr>
              <a:t>R</a:t>
            </a:r>
            <a:r>
              <a:rPr lang="en-US" sz="2000" dirty="0" smtClean="0">
                <a:latin typeface="Arial" charset="0"/>
                <a:cs typeface="Arial" charset="0"/>
              </a:rPr>
              <a:t> be a set of RIF-BLD rules and φ an existentially closed RIF-BLD condition formula. </a:t>
            </a:r>
          </a:p>
          <a:p>
            <a:endParaRPr lang="en-US" sz="2000" dirty="0" smtClean="0">
              <a:latin typeface="Arial" charset="0"/>
              <a:cs typeface="Arial" charset="0"/>
            </a:endParaRPr>
          </a:p>
          <a:p>
            <a:r>
              <a:rPr lang="en-US" sz="2000" dirty="0" smtClean="0">
                <a:latin typeface="Arial" charset="0"/>
                <a:cs typeface="Arial" charset="0"/>
              </a:rPr>
              <a:t>We say that </a:t>
            </a:r>
            <a:r>
              <a:rPr lang="en-US" sz="2000" b="1" dirty="0" smtClean="0">
                <a:latin typeface="Arial" charset="0"/>
                <a:cs typeface="Arial" charset="0"/>
              </a:rPr>
              <a:t>R</a:t>
            </a:r>
            <a:r>
              <a:rPr lang="en-US" sz="2000" dirty="0" smtClean="0">
                <a:latin typeface="Arial" charset="0"/>
                <a:cs typeface="Arial" charset="0"/>
              </a:rPr>
              <a:t> </a:t>
            </a:r>
            <a:r>
              <a:rPr lang="en-US" sz="2000" b="1" i="1" dirty="0" smtClean="0">
                <a:latin typeface="Arial" charset="0"/>
                <a:cs typeface="Arial" charset="0"/>
              </a:rPr>
              <a:t>entails</a:t>
            </a:r>
            <a:r>
              <a:rPr lang="en-US" sz="2000" dirty="0" smtClean="0">
                <a:latin typeface="Arial" charset="0"/>
                <a:cs typeface="Arial" charset="0"/>
              </a:rPr>
              <a:t> φ, written as </a:t>
            </a:r>
            <a:r>
              <a:rPr lang="en-US" sz="2000" b="1" dirty="0" smtClean="0">
                <a:latin typeface="Arial" charset="0"/>
                <a:cs typeface="Arial" charset="0"/>
              </a:rPr>
              <a:t>R</a:t>
            </a:r>
            <a:r>
              <a:rPr lang="en-US" sz="2000" dirty="0" smtClean="0">
                <a:latin typeface="Arial" charset="0"/>
                <a:cs typeface="Arial" charset="0"/>
              </a:rPr>
              <a:t> |= φ, if and only if </a:t>
            </a:r>
          </a:p>
          <a:p>
            <a:pPr lvl="1"/>
            <a:r>
              <a:rPr lang="en-US" sz="1800" dirty="0">
                <a:latin typeface="Arial" charset="0"/>
                <a:cs typeface="Arial" charset="0"/>
              </a:rPr>
              <a:t>F</a:t>
            </a:r>
            <a:r>
              <a:rPr lang="en-US" sz="1800" dirty="0" smtClean="0">
                <a:latin typeface="Arial" charset="0"/>
                <a:cs typeface="Arial" charset="0"/>
              </a:rPr>
              <a:t>or every semantic structure </a:t>
            </a:r>
            <a:r>
              <a:rPr lang="en-US" sz="1800" b="1" i="1" dirty="0" smtClean="0">
                <a:latin typeface="Arial" charset="0"/>
                <a:cs typeface="Arial" charset="0"/>
              </a:rPr>
              <a:t>I</a:t>
            </a:r>
            <a:r>
              <a:rPr lang="en-US" sz="1800" dirty="0" smtClean="0">
                <a:latin typeface="Arial" charset="0"/>
                <a:cs typeface="Arial" charset="0"/>
              </a:rPr>
              <a:t> of </a:t>
            </a:r>
            <a:r>
              <a:rPr lang="en-US" sz="1800" b="1" dirty="0" smtClean="0">
                <a:latin typeface="Arial" charset="0"/>
                <a:cs typeface="Arial" charset="0"/>
              </a:rPr>
              <a:t>R:</a:t>
            </a:r>
          </a:p>
          <a:p>
            <a:pPr lvl="1"/>
            <a:r>
              <a:rPr lang="en-US" sz="1800" dirty="0" smtClean="0">
                <a:latin typeface="Arial" charset="0"/>
                <a:cs typeface="Arial" charset="0"/>
              </a:rPr>
              <a:t>If </a:t>
            </a:r>
            <a:r>
              <a:rPr lang="en-US" sz="1800" b="1" i="1" dirty="0" smtClean="0">
                <a:latin typeface="Arial" charset="0"/>
                <a:cs typeface="Arial" charset="0"/>
              </a:rPr>
              <a:t>I</a:t>
            </a:r>
            <a:r>
              <a:rPr lang="en-US" sz="1800" dirty="0" smtClean="0">
                <a:latin typeface="Arial" charset="0"/>
                <a:cs typeface="Arial" charset="0"/>
              </a:rPr>
              <a:t> |= </a:t>
            </a:r>
            <a:r>
              <a:rPr lang="en-US" sz="1800" b="1" dirty="0" smtClean="0">
                <a:latin typeface="Arial" charset="0"/>
                <a:cs typeface="Arial" charset="0"/>
              </a:rPr>
              <a:t>R</a:t>
            </a:r>
            <a:r>
              <a:rPr lang="en-US" sz="1800" dirty="0" smtClean="0">
                <a:latin typeface="Arial" charset="0"/>
                <a:cs typeface="Arial" charset="0"/>
              </a:rPr>
              <a:t>, then </a:t>
            </a:r>
            <a:r>
              <a:rPr lang="en-US" sz="1800" b="1" i="1" dirty="0" smtClean="0">
                <a:latin typeface="Arial" charset="0"/>
                <a:cs typeface="Arial" charset="0"/>
              </a:rPr>
              <a:t>I</a:t>
            </a:r>
            <a:r>
              <a:rPr lang="en-US" sz="1800" dirty="0" smtClean="0">
                <a:latin typeface="Arial" charset="0"/>
                <a:cs typeface="Arial" charset="0"/>
              </a:rPr>
              <a:t> |= φ. </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An Example</a:t>
            </a:r>
          </a:p>
        </p:txBody>
      </p:sp>
      <p:sp>
        <p:nvSpPr>
          <p:cNvPr id="19459" name="Rectangle 3"/>
          <p:cNvSpPr>
            <a:spLocks noGrp="1" noChangeArrowheads="1"/>
          </p:cNvSpPr>
          <p:nvPr>
            <p:ph idx="1"/>
          </p:nvPr>
        </p:nvSpPr>
        <p:spPr>
          <a:xfrm>
            <a:off x="457200" y="1600201"/>
            <a:ext cx="8435280" cy="1324744"/>
          </a:xfrm>
        </p:spPr>
        <p:txBody>
          <a:bodyPr/>
          <a:lstStyle/>
          <a:p>
            <a:r>
              <a:rPr lang="en-US" sz="2000" dirty="0" smtClean="0"/>
              <a:t>An </a:t>
            </a:r>
            <a:r>
              <a:rPr lang="en-US" sz="2000" dirty="0"/>
              <a:t>example from our </a:t>
            </a:r>
            <a:r>
              <a:rPr lang="en-US" sz="2000" dirty="0" smtClean="0"/>
              <a:t>earlier bookshop </a:t>
            </a:r>
            <a:r>
              <a:rPr lang="en-US" sz="2000" dirty="0"/>
              <a:t>integration:</a:t>
            </a:r>
          </a:p>
          <a:p>
            <a:pPr lvl="1"/>
            <a:r>
              <a:rPr lang="en-US" sz="1800" dirty="0"/>
              <a:t>“I buy a novel with over 500 pages if it costs less than €20”</a:t>
            </a:r>
          </a:p>
          <a:p>
            <a:pPr lvl="1"/>
            <a:r>
              <a:rPr lang="en-US" sz="1800" dirty="0"/>
              <a:t>something like (in an ad-hoc syntax):</a:t>
            </a:r>
          </a:p>
          <a:p>
            <a:endParaRPr lang="en-US" dirty="0" smtClean="0">
              <a:latin typeface="Arial" charset="0"/>
              <a:cs typeface="Arial" charset="0"/>
            </a:endParaRPr>
          </a:p>
        </p:txBody>
      </p:sp>
      <p:sp>
        <p:nvSpPr>
          <p:cNvPr id="4" name="Text Box 3"/>
          <p:cNvSpPr txBox="1">
            <a:spLocks noChangeArrowheads="1"/>
          </p:cNvSpPr>
          <p:nvPr/>
        </p:nvSpPr>
        <p:spPr bwMode="auto">
          <a:xfrm>
            <a:off x="1835696" y="2986935"/>
            <a:ext cx="5580805" cy="3160712"/>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89696" tIns="71976" rIns="89696" bIns="44849">
            <a:prstTxWarp prst="textNoShape">
              <a:avLst/>
            </a:prstTxWarp>
          </a:bodyPr>
          <a:lstStyle/>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?x rdf:type p:Novel;</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p:page_number ?n;</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p:price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p:currency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rdf:value  ?z</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?n &gt; "500"^^xsd:integer.</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?z &lt; "20.0"^^xsd:double.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=&gt;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noProof="1">
                <a:solidFill>
                  <a:srgbClr val="000000"/>
                </a:solidFill>
                <a:latin typeface="Courier New" charset="0"/>
                <a:ea typeface="msmincho" charset="0"/>
                <a:cs typeface="msmincho" charset="0"/>
              </a:rPr>
              <a:t>{ &lt;me&gt; p:buys ?x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endParaRPr lang="en-US" sz="1800" b="1" noProof="1">
              <a:solidFill>
                <a:srgbClr val="000000"/>
              </a:solidFill>
              <a:latin typeface="Courier New" charset="0"/>
              <a:ea typeface="msmincho" charset="0"/>
              <a:cs typeface="msmincho" charset="0"/>
            </a:endParaRPr>
          </a:p>
        </p:txBody>
      </p:sp>
    </p:spTree>
    <p:extLst>
      <p:ext uri="{BB962C8B-B14F-4D97-AF65-F5344CB8AC3E}">
        <p14:creationId xmlns:p14="http://schemas.microsoft.com/office/powerpoint/2010/main" val="27483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latin typeface="Arial" charset="0"/>
                <a:cs typeface="Arial" charset="0"/>
              </a:rPr>
              <a:t>PRD semantics</a:t>
            </a:r>
          </a:p>
        </p:txBody>
      </p:sp>
      <p:sp>
        <p:nvSpPr>
          <p:cNvPr id="98307" name="Rectangle 3"/>
          <p:cNvSpPr>
            <a:spLocks noGrp="1" noChangeArrowheads="1"/>
          </p:cNvSpPr>
          <p:nvPr>
            <p:ph type="body" idx="1"/>
          </p:nvPr>
        </p:nvSpPr>
        <p:spPr>
          <a:xfrm>
            <a:off x="457200" y="1195388"/>
            <a:ext cx="8229600" cy="4953000"/>
          </a:xfrm>
        </p:spPr>
        <p:txBody>
          <a:bodyPr/>
          <a:lstStyle/>
          <a:p>
            <a:r>
              <a:rPr lang="en-US" sz="2000" dirty="0" smtClean="0">
                <a:latin typeface="Arial" charset="0"/>
                <a:cs typeface="Arial" charset="0"/>
              </a:rPr>
              <a:t>Patterns and conditions have </a:t>
            </a:r>
            <a:r>
              <a:rPr lang="fr-FR" sz="2000" dirty="0" smtClean="0">
                <a:latin typeface="Arial" charset="0"/>
                <a:cs typeface="Arial" charset="0"/>
              </a:rPr>
              <a:t>a model-</a:t>
            </a:r>
            <a:r>
              <a:rPr lang="fr-FR" sz="2000" dirty="0" err="1" smtClean="0">
                <a:latin typeface="Arial" charset="0"/>
                <a:cs typeface="Arial" charset="0"/>
              </a:rPr>
              <a:t>theoretic</a:t>
            </a:r>
            <a:r>
              <a:rPr lang="fr-FR" sz="2000" dirty="0" smtClean="0">
                <a:latin typeface="Arial" charset="0"/>
                <a:cs typeface="Arial" charset="0"/>
              </a:rPr>
              <a:t> </a:t>
            </a:r>
            <a:r>
              <a:rPr lang="fr-FR" sz="2000" dirty="0" err="1" smtClean="0">
                <a:latin typeface="Arial" charset="0"/>
                <a:cs typeface="Arial" charset="0"/>
              </a:rPr>
              <a:t>semantics</a:t>
            </a:r>
            <a:r>
              <a:rPr lang="fr-FR" sz="2000" dirty="0" smtClean="0">
                <a:latin typeface="Arial" charset="0"/>
                <a:cs typeface="Arial" charset="0"/>
              </a:rPr>
              <a:t> (compatible </a:t>
            </a:r>
            <a:r>
              <a:rPr lang="fr-FR" sz="2000" dirty="0" err="1" smtClean="0">
                <a:latin typeface="Arial" charset="0"/>
                <a:cs typeface="Arial" charset="0"/>
              </a:rPr>
              <a:t>with</a:t>
            </a:r>
            <a:r>
              <a:rPr lang="fr-FR" sz="2000" dirty="0" smtClean="0">
                <a:latin typeface="Arial" charset="0"/>
                <a:cs typeface="Arial" charset="0"/>
              </a:rPr>
              <a:t> BLD)</a:t>
            </a:r>
          </a:p>
          <a:p>
            <a:endParaRPr lang="en-US" sz="2000" dirty="0" smtClean="0">
              <a:latin typeface="Arial" charset="0"/>
              <a:cs typeface="Arial" charset="0"/>
            </a:endParaRPr>
          </a:p>
          <a:p>
            <a:r>
              <a:rPr lang="en-US" sz="2000" dirty="0" smtClean="0">
                <a:latin typeface="Arial" charset="0"/>
                <a:cs typeface="Arial" charset="0"/>
              </a:rPr>
              <a:t>Groups of production rules have </a:t>
            </a:r>
            <a:r>
              <a:rPr lang="fr-FR" sz="2000" dirty="0" smtClean="0">
                <a:latin typeface="Arial" charset="0"/>
                <a:cs typeface="Arial" charset="0"/>
              </a:rPr>
              <a:t>an </a:t>
            </a:r>
            <a:r>
              <a:rPr lang="fr-FR" sz="2000" dirty="0" err="1" smtClean="0">
                <a:latin typeface="Arial" charset="0"/>
                <a:cs typeface="Arial" charset="0"/>
              </a:rPr>
              <a:t>operational</a:t>
            </a:r>
            <a:r>
              <a:rPr lang="fr-FR" sz="2000" dirty="0" smtClean="0">
                <a:latin typeface="Arial" charset="0"/>
                <a:cs typeface="Arial" charset="0"/>
              </a:rPr>
              <a:t> </a:t>
            </a:r>
            <a:r>
              <a:rPr lang="fr-FR" sz="2000" dirty="0" err="1" smtClean="0">
                <a:latin typeface="Arial" charset="0"/>
                <a:cs typeface="Arial" charset="0"/>
              </a:rPr>
              <a:t>semantics</a:t>
            </a:r>
            <a:r>
              <a:rPr lang="fr-FR" sz="2000" dirty="0" smtClean="0">
                <a:latin typeface="Arial" charset="0"/>
                <a:cs typeface="Arial" charset="0"/>
              </a:rPr>
              <a:t> as a </a:t>
            </a:r>
            <a:r>
              <a:rPr lang="fr-FR" sz="2000" dirty="0" err="1" smtClean="0">
                <a:latin typeface="Arial" charset="0"/>
                <a:cs typeface="Arial" charset="0"/>
              </a:rPr>
              <a:t>labelled</a:t>
            </a:r>
            <a:r>
              <a:rPr lang="fr-FR" sz="2000" dirty="0" smtClean="0">
                <a:latin typeface="Arial" charset="0"/>
                <a:cs typeface="Arial" charset="0"/>
              </a:rPr>
              <a:t> transition system</a:t>
            </a:r>
            <a:endParaRPr lang="en-US" sz="2000" dirty="0" smtClean="0">
              <a:latin typeface="Arial" charset="0"/>
              <a:cs typeface="Arial" charset="0"/>
            </a:endParaRPr>
          </a:p>
          <a:p>
            <a:endParaRPr lang="fr-FR" sz="2000" dirty="0" smtClean="0">
              <a:latin typeface="Arial" charset="0"/>
              <a:cs typeface="Arial" charset="0"/>
            </a:endParaRPr>
          </a:p>
          <a:p>
            <a:r>
              <a:rPr lang="fr-FR" sz="2000" dirty="0" smtClean="0">
                <a:latin typeface="Arial" charset="0"/>
                <a:cs typeface="Arial" charset="0"/>
              </a:rPr>
              <a:t>Actions </a:t>
            </a:r>
            <a:r>
              <a:rPr lang="fr-FR" sz="2000" dirty="0" err="1" smtClean="0">
                <a:latin typeface="Arial" charset="0"/>
                <a:cs typeface="Arial" charset="0"/>
              </a:rPr>
              <a:t>define</a:t>
            </a:r>
            <a:r>
              <a:rPr lang="fr-FR" sz="2000" dirty="0" smtClean="0">
                <a:latin typeface="Arial" charset="0"/>
                <a:cs typeface="Arial" charset="0"/>
              </a:rPr>
              <a:t> the transition relation</a:t>
            </a:r>
            <a:endParaRPr lang="en-US" sz="2000" dirty="0" smtClean="0">
              <a:latin typeface="Arial" charset="0"/>
              <a:cs typeface="Arial" charset="0"/>
            </a:endParaRPr>
          </a:p>
          <a:p>
            <a:endParaRPr lang="en-US" sz="2000" dirty="0" smtClean="0">
              <a:latin typeface="Arial" charset="0"/>
              <a:cs typeface="Arial" charset="0"/>
            </a:endParaRPr>
          </a:p>
          <a:p>
            <a:r>
              <a:rPr lang="en-US" sz="2000" dirty="0" smtClean="0">
                <a:latin typeface="Arial" charset="0"/>
                <a:cs typeface="Arial" charset="0"/>
              </a:rPr>
              <a:t>Metadata has no semantics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fr-FR" smtClean="0">
                <a:latin typeface="Arial" charset="0"/>
                <a:cs typeface="Arial" charset="0"/>
              </a:rPr>
              <a:t>PRD: Condition satisfaction and matching substitution</a:t>
            </a:r>
            <a:endParaRPr lang="en-US" smtClean="0">
              <a:latin typeface="Arial" charset="0"/>
              <a:cs typeface="Arial" charset="0"/>
            </a:endParaRPr>
          </a:p>
        </p:txBody>
      </p:sp>
      <p:sp>
        <p:nvSpPr>
          <p:cNvPr id="99331" name="Rectangle 3"/>
          <p:cNvSpPr>
            <a:spLocks noGrp="1" noChangeArrowheads="1"/>
          </p:cNvSpPr>
          <p:nvPr>
            <p:ph type="body" idx="1"/>
          </p:nvPr>
        </p:nvSpPr>
        <p:spPr/>
        <p:txBody>
          <a:bodyPr/>
          <a:lstStyle/>
          <a:p>
            <a:r>
              <a:rPr lang="en-US" smtClean="0">
                <a:latin typeface="Arial" charset="0"/>
                <a:cs typeface="Arial" charset="0"/>
              </a:rPr>
              <a:t>A set of ground formulas Φ = {φ1, ..., φm}, m ≥ 1 satisfies a condition formula ψ iff</a:t>
            </a:r>
          </a:p>
          <a:p>
            <a:pPr lvl="1"/>
            <a:r>
              <a:rPr lang="en-US" smtClean="0">
                <a:latin typeface="Arial" charset="0"/>
                <a:cs typeface="Arial" charset="0"/>
              </a:rPr>
              <a:t>Φ |= (Exists ?v0 ... ?vn (ψ)), where {?v0, ..., ?vn}, n ≥ 0 = Var(ψ) </a:t>
            </a:r>
          </a:p>
          <a:p>
            <a:r>
              <a:rPr lang="en-US" smtClean="0">
                <a:latin typeface="Arial" charset="0"/>
                <a:cs typeface="Arial" charset="0"/>
              </a:rPr>
              <a:t>Let ψ be a condition formula; let σ be a ground substitution for the free variables of ψ, that is, such that: Var(ψ) </a:t>
            </a:r>
            <a:r>
              <a:rPr lang="en-US" smtClean="0">
                <a:latin typeface="Arial" charset="0"/>
                <a:cs typeface="Arial" charset="0"/>
                <a:sym typeface="Symbol" charset="2"/>
              </a:rPr>
              <a:t></a:t>
            </a:r>
            <a:r>
              <a:rPr lang="en-US" smtClean="0">
                <a:latin typeface="Arial" charset="0"/>
                <a:cs typeface="Arial" charset="0"/>
              </a:rPr>
              <a:t> Dom(σ); and let Φ be a set of ground formulas that satisfies ψ. We say that σ is matching ψ to Φ (or simply, matching, when there is no ambiguity with respect to ψ nor Φ) if an only if, for every semantic structure I that is a model of all the ground formulas φi in Φ, there is at least one semantic structure I*, such that: </a:t>
            </a:r>
          </a:p>
          <a:p>
            <a:pPr lvl="1"/>
            <a:r>
              <a:rPr lang="en-US" smtClean="0">
                <a:latin typeface="Arial" charset="0"/>
                <a:cs typeface="Arial" charset="0"/>
              </a:rPr>
              <a:t>I* is a model of ψ: I* |= ψ; </a:t>
            </a:r>
          </a:p>
          <a:p>
            <a:pPr lvl="1"/>
            <a:r>
              <a:rPr lang="en-US" smtClean="0">
                <a:latin typeface="Arial" charset="0"/>
                <a:cs typeface="Arial" charset="0"/>
              </a:rPr>
              <a:t>I* is exactly like I, except that a mapping I*V is used instead of IV, such that   I*V is defined to coincide with IV on all variables except, possibly, on the variables ?v0 ... ?vn that are free in ψ, that is, such that: Var(ψ) = {?v0 ... ?vn}; </a:t>
            </a:r>
          </a:p>
          <a:p>
            <a:pPr lvl="1"/>
            <a:r>
              <a:rPr lang="en-US" smtClean="0">
                <a:latin typeface="Arial" charset="0"/>
                <a:cs typeface="Arial" charset="0"/>
              </a:rPr>
              <a:t>I*V(?xi) = IC(σ(?xi)), for all ?xi in Var(ψ). </a:t>
            </a:r>
          </a:p>
          <a:p>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fr-FR" smtClean="0">
                <a:latin typeface="Arial" charset="0"/>
                <a:cs typeface="Arial" charset="0"/>
              </a:rPr>
              <a:t>PRD: Operational semantics</a:t>
            </a:r>
            <a:endParaRPr lang="en-US" smtClean="0">
              <a:latin typeface="Arial" charset="0"/>
              <a:cs typeface="Arial" charset="0"/>
            </a:endParaRPr>
          </a:p>
        </p:txBody>
      </p:sp>
      <p:sp>
        <p:nvSpPr>
          <p:cNvPr id="100355" name="Rectangle 3"/>
          <p:cNvSpPr>
            <a:spLocks noGrp="1" noChangeArrowheads="1"/>
          </p:cNvSpPr>
          <p:nvPr>
            <p:ph type="body" idx="1"/>
          </p:nvPr>
        </p:nvSpPr>
        <p:spPr/>
        <p:txBody>
          <a:bodyPr/>
          <a:lstStyle/>
          <a:p>
            <a:r>
              <a:rPr lang="en-US" smtClean="0">
                <a:latin typeface="Arial" charset="0"/>
                <a:cs typeface="Arial" charset="0"/>
              </a:rPr>
              <a:t>→RIF-PRD : w  →  w’</a:t>
            </a:r>
          </a:p>
          <a:p>
            <a:pPr lvl="1"/>
            <a:r>
              <a:rPr lang="en-US" smtClean="0">
                <a:latin typeface="Arial" charset="0"/>
                <a:cs typeface="Arial" charset="0"/>
              </a:rPr>
              <a:t>w    →   w’: w' |= φ if and only if And(w, f) |= φ </a:t>
            </a:r>
          </a:p>
          <a:p>
            <a:endParaRPr lang="en-US" smtClean="0">
              <a:latin typeface="Arial" charset="0"/>
              <a:cs typeface="Arial" charset="0"/>
            </a:endParaRPr>
          </a:p>
          <a:p>
            <a:r>
              <a:rPr lang="en-US" smtClean="0">
                <a:latin typeface="Arial" charset="0"/>
                <a:cs typeface="Arial" charset="0"/>
              </a:rPr>
              <a:t>→RS : w  →   w’</a:t>
            </a:r>
          </a:p>
          <a:p>
            <a:pPr lvl="1"/>
            <a:r>
              <a:rPr lang="en-US" smtClean="0">
                <a:latin typeface="Arial" charset="0"/>
                <a:cs typeface="Arial" charset="0"/>
              </a:rPr>
              <a:t>actions = extractACTIONS(PICK(instances(w), strategy)) </a:t>
            </a:r>
          </a:p>
          <a:p>
            <a:pPr lvl="1"/>
            <a:r>
              <a:rPr lang="en-US" smtClean="0">
                <a:latin typeface="Arial" charset="0"/>
                <a:cs typeface="Arial" charset="0"/>
              </a:rPr>
              <a:t>(w, actions, w’) in →*RIF-PRD</a:t>
            </a:r>
          </a:p>
          <a:p>
            <a:pPr lvl="1"/>
            <a:r>
              <a:rPr lang="en-US" smtClean="0">
                <a:latin typeface="Arial" charset="0"/>
                <a:cs typeface="Arial" charset="0"/>
              </a:rPr>
              <a:t>instance(w') = {(r </a:t>
            </a:r>
            <a:r>
              <a:rPr lang="en-US" smtClean="0">
                <a:latin typeface="Arial" charset="0"/>
                <a:cs typeface="Arial" charset="0"/>
                <a:sym typeface="Symbol" charset="2"/>
              </a:rPr>
              <a:t>)</a:t>
            </a:r>
            <a:r>
              <a:rPr lang="en-US" smtClean="0">
                <a:latin typeface="Arial" charset="0"/>
                <a:cs typeface="Arial" charset="0"/>
              </a:rPr>
              <a:t> | r ∈ RS and </a:t>
            </a:r>
            <a:r>
              <a:rPr lang="en-US" smtClean="0">
                <a:latin typeface="Arial" charset="0"/>
                <a:cs typeface="Arial" charset="0"/>
                <a:sym typeface="Symbol" charset="2"/>
              </a:rPr>
              <a:t> is matching w}</a:t>
            </a:r>
            <a:endParaRPr lang="en-US" smtClean="0">
              <a:latin typeface="Arial" charset="0"/>
              <a:cs typeface="Arial" charset="0"/>
            </a:endParaRPr>
          </a:p>
          <a:p>
            <a:pPr lvl="1"/>
            <a:r>
              <a:rPr lang="en-US" smtClean="0">
                <a:latin typeface="Arial" charset="0"/>
                <a:cs typeface="Arial" charset="0"/>
              </a:rPr>
              <a:t>w ∉ TRS </a:t>
            </a:r>
          </a:p>
          <a:p>
            <a:endParaRPr lang="fr-FR" smtClean="0">
              <a:latin typeface="Arial" charset="0"/>
              <a:cs typeface="Arial" charset="0"/>
            </a:endParaRPr>
          </a:p>
          <a:p>
            <a:r>
              <a:rPr lang="fr-FR" smtClean="0">
                <a:latin typeface="Arial" charset="0"/>
                <a:cs typeface="Arial" charset="0"/>
              </a:rPr>
              <a:t>Halts iff FINAL(c, RS)</a:t>
            </a:r>
          </a:p>
          <a:p>
            <a:pPr lvl="1"/>
            <a:r>
              <a:rPr lang="fr-FR" smtClean="0">
                <a:latin typeface="Arial" charset="0"/>
                <a:cs typeface="Arial" charset="0"/>
              </a:rPr>
              <a:t>FINAL(w, RS) if PICK(w, strategy) = {}</a:t>
            </a:r>
          </a:p>
        </p:txBody>
      </p:sp>
      <p:sp>
        <p:nvSpPr>
          <p:cNvPr id="100356" name="Text Box 4"/>
          <p:cNvSpPr txBox="1">
            <a:spLocks noChangeArrowheads="1"/>
          </p:cNvSpPr>
          <p:nvPr/>
        </p:nvSpPr>
        <p:spPr bwMode="auto">
          <a:xfrm>
            <a:off x="2571750" y="3143250"/>
            <a:ext cx="460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fr-FR" sz="800"/>
              <a:t>action</a:t>
            </a:r>
            <a:endParaRPr lang="en-US"/>
          </a:p>
        </p:txBody>
      </p:sp>
      <p:sp>
        <p:nvSpPr>
          <p:cNvPr id="100357" name="Text Box 5"/>
          <p:cNvSpPr txBox="1">
            <a:spLocks noChangeArrowheads="1"/>
          </p:cNvSpPr>
          <p:nvPr/>
        </p:nvSpPr>
        <p:spPr bwMode="auto">
          <a:xfrm>
            <a:off x="1785938" y="2571750"/>
            <a:ext cx="573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fr-FR" sz="800"/>
              <a:t>Assert(f)</a:t>
            </a:r>
            <a:endParaRPr lang="en-US" sz="800"/>
          </a:p>
        </p:txBody>
      </p:sp>
      <p:sp>
        <p:nvSpPr>
          <p:cNvPr id="100358" name="Text Box 6"/>
          <p:cNvSpPr txBox="1">
            <a:spLocks noChangeArrowheads="1"/>
          </p:cNvSpPr>
          <p:nvPr/>
        </p:nvSpPr>
        <p:spPr bwMode="auto">
          <a:xfrm>
            <a:off x="2428875" y="1571625"/>
            <a:ext cx="511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fr-FR" sz="800"/>
              <a:t>actions</a:t>
            </a:r>
            <a:endParaRPr lang="en-US" sz="100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latin typeface="Arial" charset="0"/>
                <a:cs typeface="Arial" charset="0"/>
              </a:rPr>
              <a:t>Core Semantics</a:t>
            </a:r>
          </a:p>
        </p:txBody>
      </p:sp>
      <p:sp>
        <p:nvSpPr>
          <p:cNvPr id="101379" name="Content Placeholder 2"/>
          <p:cNvSpPr>
            <a:spLocks noGrp="1"/>
          </p:cNvSpPr>
          <p:nvPr>
            <p:ph idx="1"/>
          </p:nvPr>
        </p:nvSpPr>
        <p:spPr/>
        <p:txBody>
          <a:bodyPr/>
          <a:lstStyle/>
          <a:p>
            <a:r>
              <a:rPr lang="en-US" smtClean="0">
                <a:latin typeface="Arial" charset="0"/>
                <a:cs typeface="Arial" charset="0"/>
              </a:rPr>
              <a:t>Model theoretic semantics of RIF BLD restricted to Core syntax</a:t>
            </a:r>
          </a:p>
          <a:p>
            <a:pPr lvl="1"/>
            <a:r>
              <a:rPr lang="en-US" smtClean="0">
                <a:latin typeface="Arial" charset="0"/>
                <a:cs typeface="Arial" charset="0"/>
              </a:rPr>
              <a:t>Essentially datalog</a:t>
            </a:r>
          </a:p>
          <a:p>
            <a:pPr lvl="1"/>
            <a:r>
              <a:rPr lang="en-US" smtClean="0">
                <a:latin typeface="Arial" charset="0"/>
                <a:cs typeface="Arial" charset="0"/>
              </a:rPr>
              <a:t>No subclass, no logic functions, no name argument</a:t>
            </a:r>
          </a:p>
          <a:p>
            <a:pPr lvl="1"/>
            <a:r>
              <a:rPr lang="en-US" smtClean="0">
                <a:latin typeface="Arial" charset="0"/>
                <a:cs typeface="Arial" charset="0"/>
              </a:rPr>
              <a:t>Only atoms and frames in the head</a:t>
            </a:r>
          </a:p>
          <a:p>
            <a:pPr lvl="1"/>
            <a:endParaRPr lang="en-US" smtClean="0">
              <a:latin typeface="Arial" charset="0"/>
              <a:cs typeface="Arial" charset="0"/>
            </a:endParaRPr>
          </a:p>
          <a:p>
            <a:r>
              <a:rPr lang="en-US" smtClean="0">
                <a:latin typeface="Arial" charset="0"/>
                <a:cs typeface="Arial" charset="0"/>
              </a:rPr>
              <a:t>Operational semantics of RIF PRD, restricted to Core syntax</a:t>
            </a:r>
          </a:p>
          <a:p>
            <a:pPr lvl="1"/>
            <a:r>
              <a:rPr lang="en-US" smtClean="0">
                <a:latin typeface="Arial" charset="0"/>
                <a:cs typeface="Arial" charset="0"/>
              </a:rPr>
              <a:t>No negation</a:t>
            </a:r>
          </a:p>
          <a:p>
            <a:pPr lvl="1"/>
            <a:r>
              <a:rPr lang="en-US" smtClean="0">
                <a:latin typeface="Arial" charset="0"/>
                <a:cs typeface="Arial" charset="0"/>
              </a:rPr>
              <a:t>Pattern2Condition equivalence</a:t>
            </a:r>
          </a:p>
          <a:p>
            <a:pPr lvl="1"/>
            <a:r>
              <a:rPr lang="en-US" smtClean="0">
                <a:latin typeface="Arial" charset="0"/>
                <a:cs typeface="Arial" charset="0"/>
              </a:rPr>
              <a:t>Only Asserts in RHS: Do2And equivalence</a:t>
            </a:r>
          </a:p>
          <a:p>
            <a:pPr lvl="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4"/>
          <p:cNvSpPr>
            <a:spLocks noGrp="1"/>
          </p:cNvSpPr>
          <p:nvPr>
            <p:ph type="title"/>
          </p:nvPr>
        </p:nvSpPr>
        <p:spPr/>
        <p:txBody>
          <a:bodyPr/>
          <a:lstStyle/>
          <a:p>
            <a:r>
              <a:rPr lang="en-US" cap="none" smtClean="0">
                <a:latin typeface="Arial" charset="0"/>
                <a:cs typeface="Arial" charset="0"/>
              </a:rPr>
              <a:t>ILLUSTRATION BY AN EXAMPLE</a:t>
            </a:r>
          </a:p>
        </p:txBody>
      </p:sp>
      <p:sp>
        <p:nvSpPr>
          <p:cNvPr id="102403" name="Text Placeholder 5"/>
          <p:cNvSpPr>
            <a:spLocks noGrp="1"/>
          </p:cNvSpPr>
          <p:nvPr>
            <p:ph type="body" idx="1"/>
          </p:nvPr>
        </p:nvSpPr>
        <p:spPr/>
        <p:txBody>
          <a:bodyPr/>
          <a:lstStyle/>
          <a:p>
            <a:r>
              <a:rPr lang="en-US" smtClean="0">
                <a:latin typeface="Arial" charset="0"/>
                <a:cs typeface="Arial" charset="0"/>
              </a:rPr>
              <a:t>An example of usage of RIF</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p:txBody>
          <a:bodyPr/>
          <a:lstStyle/>
          <a:p>
            <a:r>
              <a:rPr lang="en-US" smtClean="0">
                <a:latin typeface="Arial" charset="0"/>
                <a:cs typeface="Arial" charset="0"/>
              </a:rPr>
              <a:t>Collaborative Policy Development for Dynamic Spectrum Access</a:t>
            </a:r>
          </a:p>
        </p:txBody>
      </p:sp>
      <p:sp>
        <p:nvSpPr>
          <p:cNvPr id="6" name="Content Placeholder 5"/>
          <p:cNvSpPr>
            <a:spLocks noGrp="1"/>
          </p:cNvSpPr>
          <p:nvPr>
            <p:ph idx="1"/>
          </p:nvPr>
        </p:nvSpPr>
        <p:spPr/>
        <p:txBody>
          <a:bodyPr/>
          <a:lstStyle/>
          <a:p>
            <a:pPr>
              <a:buFont typeface="Arial" pitchFamily="34" charset="0"/>
              <a:buChar char="•"/>
              <a:defRPr/>
            </a:pPr>
            <a:r>
              <a:rPr lang="en-US" sz="2000" dirty="0" smtClean="0">
                <a:ea typeface="+mn-ea"/>
              </a:rPr>
              <a:t>Recent technological and regulatory trends are converging toward a more flexible architecture in which reconfigurable devices may operate legally in various regulatory and service environments</a:t>
            </a:r>
          </a:p>
          <a:p>
            <a:pPr>
              <a:buFont typeface="Arial" pitchFamily="34" charset="0"/>
              <a:buChar char="•"/>
              <a:defRPr/>
            </a:pPr>
            <a:endParaRPr lang="en-US" sz="2000" dirty="0" smtClean="0">
              <a:ea typeface="+mn-ea"/>
            </a:endParaRPr>
          </a:p>
          <a:p>
            <a:pPr>
              <a:buFont typeface="Arial" pitchFamily="34" charset="0"/>
              <a:buChar char="•"/>
              <a:defRPr/>
            </a:pPr>
            <a:r>
              <a:rPr lang="en-US" sz="2000" dirty="0" smtClean="0">
                <a:ea typeface="+mn-ea"/>
              </a:rPr>
              <a:t>Suppose the policy states: </a:t>
            </a:r>
          </a:p>
          <a:p>
            <a:pPr lvl="1">
              <a:buFont typeface="Arial" pitchFamily="34" charset="0"/>
              <a:buChar char="–"/>
              <a:defRPr/>
            </a:pPr>
            <a:r>
              <a:rPr lang="en-US" sz="1800" dirty="0" smtClean="0">
                <a:ea typeface="+mn-ea"/>
              </a:rPr>
              <a:t>A wireless device can transmit on a 5 GHz band if no priority user is currently using that band</a:t>
            </a:r>
          </a:p>
          <a:p>
            <a:pPr>
              <a:buFont typeface="Arial" pitchFamily="34" charset="0"/>
              <a:buChar char="•"/>
              <a:defRPr/>
            </a:pPr>
            <a:endParaRPr lang="en-US" sz="2000" dirty="0" smtClean="0">
              <a:ea typeface="+mn-ea"/>
            </a:endParaRPr>
          </a:p>
          <a:p>
            <a:pPr>
              <a:buFont typeface="Arial" pitchFamily="34" charset="0"/>
              <a:buChar char="•"/>
              <a:defRPr/>
            </a:pPr>
            <a:r>
              <a:rPr lang="en-US" sz="2000" dirty="0" smtClean="0">
                <a:ea typeface="+mn-ea"/>
              </a:rPr>
              <a:t>Suppose devices with different rules:</a:t>
            </a:r>
          </a:p>
          <a:p>
            <a:pPr marL="914400" lvl="1" indent="-457200">
              <a:buFont typeface="+mj-lt"/>
              <a:buAutoNum type="arabicPeriod"/>
              <a:defRPr/>
            </a:pPr>
            <a:r>
              <a:rPr lang="en-US" sz="1800" dirty="0" smtClean="0">
                <a:ea typeface="+mn-ea"/>
              </a:rPr>
              <a:t>If no energy is detected on a desired band then assume no other device is using the band</a:t>
            </a:r>
          </a:p>
          <a:p>
            <a:pPr marL="914400" lvl="1" indent="-457200">
              <a:buFont typeface="+mj-lt"/>
              <a:buAutoNum type="arabicPeriod"/>
              <a:defRPr/>
            </a:pPr>
            <a:r>
              <a:rPr lang="en-US" sz="1800" dirty="0" smtClean="0"/>
              <a:t>If a control channel communicates that a signal is detected on a particular device, then the device is being used</a:t>
            </a:r>
            <a:endParaRPr lang="en-US" sz="1800" dirty="0" smtClean="0">
              <a:ea typeface="+mn-ea"/>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latin typeface="Arial" charset="0"/>
                <a:cs typeface="Arial" charset="0"/>
              </a:rPr>
              <a:t>RIF-BLD Example Device Rule 1</a:t>
            </a:r>
          </a:p>
        </p:txBody>
      </p:sp>
      <p:sp>
        <p:nvSpPr>
          <p:cNvPr id="106499" name="Content Placeholder 2"/>
          <p:cNvSpPr>
            <a:spLocks noGrp="1"/>
          </p:cNvSpPr>
          <p:nvPr>
            <p:ph idx="1"/>
          </p:nvPr>
        </p:nvSpPr>
        <p:spPr/>
        <p:txBody>
          <a:bodyPr/>
          <a:lstStyle/>
          <a:p>
            <a:pPr marL="0" lvl="1" indent="0">
              <a:buFont typeface="Arial" charset="0"/>
              <a:buNone/>
            </a:pPr>
            <a:r>
              <a:rPr lang="en-US" sz="1800" dirty="0" smtClean="0">
                <a:latin typeface="Arial" charset="0"/>
                <a:cs typeface="Arial" charset="0"/>
              </a:rPr>
              <a:t>If no energy is detected on a desired band then assume no other device is using the band</a:t>
            </a:r>
            <a:endParaRPr lang="en-US" sz="2400" dirty="0" smtClean="0">
              <a:latin typeface="Arial" charset="0"/>
              <a:cs typeface="Arial" charset="0"/>
            </a:endParaRPr>
          </a:p>
          <a:p>
            <a:pPr>
              <a:buFont typeface="Arial" charset="0"/>
              <a:buNone/>
            </a:pPr>
            <a:endParaRPr lang="en-US" sz="1800" dirty="0" smtClean="0">
              <a:latin typeface="Arial" charset="0"/>
              <a:cs typeface="Arial" charset="0"/>
            </a:endParaRPr>
          </a:p>
          <a:p>
            <a:pPr>
              <a:buFont typeface="Arial" charset="0"/>
              <a:buNone/>
            </a:pPr>
            <a:r>
              <a:rPr lang="en-US" sz="1800" dirty="0" smtClean="0">
                <a:latin typeface="Arial" charset="0"/>
                <a:cs typeface="Arial" charset="0"/>
              </a:rPr>
              <a:t>Document( </a:t>
            </a:r>
          </a:p>
          <a:p>
            <a:pPr>
              <a:buFont typeface="Arial" charset="0"/>
              <a:buNone/>
            </a:pPr>
            <a:r>
              <a:rPr lang="en-US" sz="1800" dirty="0" smtClean="0">
                <a:latin typeface="Arial" charset="0"/>
                <a:cs typeface="Arial" charset="0"/>
              </a:rPr>
              <a:t>	Prefix(</a:t>
            </a:r>
            <a:r>
              <a:rPr lang="en-US" sz="1800" dirty="0" err="1" smtClean="0">
                <a:latin typeface="Arial" charset="0"/>
                <a:cs typeface="Arial" charset="0"/>
              </a:rPr>
              <a:t>pred</a:t>
            </a:r>
            <a:r>
              <a:rPr lang="en-US" sz="1800" dirty="0" smtClean="0">
                <a:latin typeface="Arial" charset="0"/>
                <a:cs typeface="Arial" charset="0"/>
              </a:rPr>
              <a:t> </a:t>
            </a:r>
            <a:r>
              <a:rPr lang="en-US" sz="1800" dirty="0" smtClean="0">
                <a:latin typeface="Arial" charset="0"/>
                <a:cs typeface="Arial" charset="0"/>
                <a:hlinkClick r:id="rId3" tooltip="http://www.w3.org/2007/rif-builtin-predicate#"/>
              </a:rPr>
              <a:t>http://www.w3.org/2007/rif-builtin-predicate#</a:t>
            </a:r>
            <a:r>
              <a:rPr lang="en-US" sz="1800" dirty="0" smtClean="0">
                <a:latin typeface="Arial" charset="0"/>
                <a:cs typeface="Arial" charset="0"/>
              </a:rPr>
              <a:t>)</a:t>
            </a:r>
            <a:br>
              <a:rPr lang="en-US" sz="1800" dirty="0" smtClean="0">
                <a:latin typeface="Arial" charset="0"/>
                <a:cs typeface="Arial" charset="0"/>
              </a:rPr>
            </a:br>
            <a:r>
              <a:rPr lang="en-US" sz="1800" dirty="0" smtClean="0">
                <a:latin typeface="Arial" charset="0"/>
                <a:cs typeface="Arial" charset="0"/>
              </a:rPr>
              <a:t>Prefix(</a:t>
            </a:r>
            <a:r>
              <a:rPr lang="en-US" sz="1800" dirty="0" err="1" smtClean="0">
                <a:latin typeface="Arial" charset="0"/>
                <a:cs typeface="Arial" charset="0"/>
              </a:rPr>
              <a:t>func</a:t>
            </a:r>
            <a:r>
              <a:rPr lang="en-US" sz="1800" dirty="0" smtClean="0">
                <a:latin typeface="Arial" charset="0"/>
                <a:cs typeface="Arial" charset="0"/>
              </a:rPr>
              <a:t> </a:t>
            </a:r>
            <a:r>
              <a:rPr lang="en-US" sz="1800" dirty="0" smtClean="0">
                <a:latin typeface="Arial" charset="0"/>
                <a:cs typeface="Arial" charset="0"/>
                <a:hlinkClick r:id="rId4" tooltip="http://www.w3.org/2007/rif-builtin-function#"/>
              </a:rPr>
              <a:t>http://www.w3.org/2007/rif-builtin-function#</a:t>
            </a:r>
            <a:r>
              <a:rPr lang="en-US" sz="1800" dirty="0" smtClean="0">
                <a:latin typeface="Arial" charset="0"/>
                <a:cs typeface="Arial" charset="0"/>
              </a:rPr>
              <a:t>)</a:t>
            </a:r>
            <a:br>
              <a:rPr lang="en-US" sz="1800" dirty="0" smtClean="0">
                <a:latin typeface="Arial" charset="0"/>
                <a:cs typeface="Arial" charset="0"/>
              </a:rPr>
            </a:br>
            <a:r>
              <a:rPr lang="en-US" sz="1800" dirty="0" smtClean="0">
                <a:latin typeface="Arial" charset="0"/>
                <a:cs typeface="Arial" charset="0"/>
              </a:rPr>
              <a:t>Prefix(ex &lt;</a:t>
            </a:r>
            <a:r>
              <a:rPr lang="en-US" sz="1800" dirty="0" smtClean="0">
                <a:latin typeface="Arial" charset="0"/>
                <a:cs typeface="Arial" charset="0"/>
                <a:hlinkClick r:id="rId5" tooltip="http://example.com/2009/ucr4.2.3#"/>
              </a:rPr>
              <a:t>http://example.com/2009/ucr4.2.3#</a:t>
            </a:r>
            <a:r>
              <a:rPr lang="en-US" sz="1800" dirty="0" smtClean="0">
                <a:latin typeface="Arial" charset="0"/>
                <a:cs typeface="Arial" charset="0"/>
              </a:rPr>
              <a:t>&gt;) </a:t>
            </a:r>
            <a:br>
              <a:rPr lang="en-US" sz="1800" dirty="0" smtClean="0">
                <a:latin typeface="Arial" charset="0"/>
                <a:cs typeface="Arial" charset="0"/>
              </a:rPr>
            </a:br>
            <a:r>
              <a:rPr lang="en-US" sz="1800" dirty="0" smtClean="0">
                <a:latin typeface="Arial" charset="0"/>
                <a:cs typeface="Arial" charset="0"/>
              </a:rPr>
              <a:t/>
            </a:r>
            <a:br>
              <a:rPr lang="en-US" sz="1800" dirty="0" smtClean="0">
                <a:latin typeface="Arial" charset="0"/>
                <a:cs typeface="Arial" charset="0"/>
              </a:rPr>
            </a:br>
            <a:r>
              <a:rPr lang="en-US" sz="1800" dirty="0" smtClean="0">
                <a:latin typeface="Arial" charset="0"/>
                <a:cs typeface="Arial" charset="0"/>
              </a:rPr>
              <a:t>Group( </a:t>
            </a:r>
            <a:br>
              <a:rPr lang="en-US" sz="1800" dirty="0" smtClean="0">
                <a:latin typeface="Arial" charset="0"/>
                <a:cs typeface="Arial" charset="0"/>
              </a:rPr>
            </a:br>
            <a:r>
              <a:rPr lang="en-US" sz="1800" dirty="0" smtClean="0">
                <a:latin typeface="Arial" charset="0"/>
                <a:cs typeface="Arial" charset="0"/>
              </a:rPr>
              <a:t>	</a:t>
            </a:r>
            <a:r>
              <a:rPr lang="en-US" sz="1800" dirty="0" err="1" smtClean="0">
                <a:latin typeface="Arial" charset="0"/>
                <a:cs typeface="Arial" charset="0"/>
              </a:rPr>
              <a:t>Forall</a:t>
            </a:r>
            <a:r>
              <a:rPr lang="en-US" sz="1800" dirty="0" smtClean="0">
                <a:latin typeface="Arial" charset="0"/>
                <a:cs typeface="Arial" charset="0"/>
              </a:rPr>
              <a:t> ?device ?band? ?user</a:t>
            </a:r>
            <a:br>
              <a:rPr lang="en-US" sz="1800" dirty="0" smtClean="0">
                <a:latin typeface="Arial" charset="0"/>
                <a:cs typeface="Arial" charset="0"/>
              </a:rPr>
            </a:br>
            <a:r>
              <a:rPr lang="en-US" sz="1800" dirty="0" smtClean="0">
                <a:latin typeface="Arial" charset="0"/>
                <a:cs typeface="Arial" charset="0"/>
              </a:rPr>
              <a:t>		If And (</a:t>
            </a:r>
            <a:r>
              <a:rPr lang="en-US" sz="1800" dirty="0" err="1" smtClean="0">
                <a:latin typeface="Arial" charset="0"/>
                <a:cs typeface="Arial" charset="0"/>
              </a:rPr>
              <a:t>ex:detectenergyonband</a:t>
            </a:r>
            <a:r>
              <a:rPr lang="en-US" sz="1800" dirty="0" smtClean="0">
                <a:latin typeface="Arial" charset="0"/>
                <a:cs typeface="Arial" charset="0"/>
              </a:rPr>
              <a:t>(?user ?band) </a:t>
            </a:r>
            <a:br>
              <a:rPr lang="en-US" sz="1800" dirty="0" smtClean="0">
                <a:latin typeface="Arial" charset="0"/>
                <a:cs typeface="Arial" charset="0"/>
              </a:rPr>
            </a:br>
            <a:r>
              <a:rPr lang="en-US" sz="1800" dirty="0" smtClean="0">
                <a:latin typeface="Arial" charset="0"/>
                <a:cs typeface="Arial" charset="0"/>
              </a:rPr>
              <a:t> 			?band[</a:t>
            </a:r>
            <a:r>
              <a:rPr lang="en-US" sz="1800" dirty="0" err="1" smtClean="0">
                <a:latin typeface="Arial" charset="0"/>
                <a:cs typeface="Arial" charset="0"/>
              </a:rPr>
              <a:t>energylevel</a:t>
            </a:r>
            <a:r>
              <a:rPr lang="en-US" sz="1800" dirty="0" smtClean="0">
                <a:latin typeface="Arial" charset="0"/>
                <a:cs typeface="Arial" charset="0"/>
              </a:rPr>
              <a:t>-&gt; ?level] </a:t>
            </a:r>
            <a:br>
              <a:rPr lang="en-US" sz="1800" dirty="0" smtClean="0">
                <a:latin typeface="Arial" charset="0"/>
                <a:cs typeface="Arial" charset="0"/>
              </a:rPr>
            </a:br>
            <a:r>
              <a:rPr lang="en-US" sz="1800" dirty="0" smtClean="0">
                <a:latin typeface="Arial" charset="0"/>
                <a:cs typeface="Arial" charset="0"/>
              </a:rPr>
              <a:t>			External(</a:t>
            </a:r>
            <a:r>
              <a:rPr lang="en-US" sz="1800" dirty="0" err="1" smtClean="0">
                <a:latin typeface="Arial" charset="0"/>
                <a:cs typeface="Arial" charset="0"/>
              </a:rPr>
              <a:t>pred:numeric-greater-than</a:t>
            </a:r>
            <a:r>
              <a:rPr lang="en-US" sz="1800" dirty="0" smtClean="0">
                <a:latin typeface="Arial" charset="0"/>
                <a:cs typeface="Arial" charset="0"/>
              </a:rPr>
              <a:t>(?level 0))) </a:t>
            </a:r>
            <a:br>
              <a:rPr lang="en-US" sz="1800" dirty="0" smtClean="0">
                <a:latin typeface="Arial" charset="0"/>
                <a:cs typeface="Arial" charset="0"/>
              </a:rPr>
            </a:br>
            <a:r>
              <a:rPr lang="en-US" sz="1800" dirty="0" smtClean="0">
                <a:latin typeface="Arial" charset="0"/>
                <a:cs typeface="Arial" charset="0"/>
              </a:rPr>
              <a:t>		Then Do (Assert (</a:t>
            </a:r>
            <a:r>
              <a:rPr lang="en-US" sz="1800" dirty="0" err="1" smtClean="0">
                <a:latin typeface="Arial" charset="0"/>
                <a:cs typeface="Arial" charset="0"/>
              </a:rPr>
              <a:t>ex:useband</a:t>
            </a:r>
            <a:r>
              <a:rPr lang="en-US" sz="1800" dirty="0" smtClean="0">
                <a:latin typeface="Arial" charset="0"/>
                <a:cs typeface="Arial" charset="0"/>
              </a:rPr>
              <a:t>(?user ?band))) </a:t>
            </a:r>
            <a:br>
              <a:rPr lang="en-US" sz="1800" dirty="0" smtClean="0">
                <a:latin typeface="Arial" charset="0"/>
                <a:cs typeface="Arial" charset="0"/>
              </a:rPr>
            </a:br>
            <a:r>
              <a:rPr lang="en-US" sz="1800" dirty="0" smtClean="0">
                <a:latin typeface="Arial" charset="0"/>
                <a:cs typeface="Arial" charset="0"/>
              </a:rPr>
              <a:t>) </a:t>
            </a:r>
          </a:p>
          <a:p>
            <a:pPr>
              <a:buFont typeface="Arial" charset="0"/>
              <a:buNone/>
            </a:pPr>
            <a:r>
              <a:rPr lang="en-US" sz="1800" dirty="0" smtClean="0">
                <a:latin typeface="Arial" charset="0"/>
                <a:cs typeface="Arial" charset="0"/>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latin typeface="Arial" charset="0"/>
                <a:cs typeface="Arial" charset="0"/>
              </a:rPr>
              <a:t>RIF-BLD Example Device Rule 2</a:t>
            </a:r>
          </a:p>
        </p:txBody>
      </p:sp>
      <p:sp>
        <p:nvSpPr>
          <p:cNvPr id="108547" name="Content Placeholder 2"/>
          <p:cNvSpPr>
            <a:spLocks noGrp="1"/>
          </p:cNvSpPr>
          <p:nvPr>
            <p:ph idx="1"/>
          </p:nvPr>
        </p:nvSpPr>
        <p:spPr/>
        <p:txBody>
          <a:bodyPr/>
          <a:lstStyle/>
          <a:p>
            <a:pPr marL="0" lvl="1" indent="0">
              <a:buFont typeface="Arial" charset="0"/>
              <a:buNone/>
            </a:pPr>
            <a:r>
              <a:rPr lang="en-US" sz="1800" dirty="0" smtClean="0">
                <a:latin typeface="Arial" charset="0"/>
                <a:cs typeface="Arial" charset="0"/>
              </a:rPr>
              <a:t>If a control channel communicates that a signal is detected on a particular device, then the device is being used</a:t>
            </a:r>
          </a:p>
          <a:p>
            <a:pPr marL="0" lvl="1" indent="0">
              <a:buFont typeface="Arial" charset="0"/>
              <a:buNone/>
            </a:pPr>
            <a:endParaRPr lang="en-US" sz="1800" dirty="0" smtClean="0">
              <a:latin typeface="Arial" charset="0"/>
              <a:cs typeface="Arial" charset="0"/>
            </a:endParaRPr>
          </a:p>
          <a:p>
            <a:pPr>
              <a:buFont typeface="Arial" charset="0"/>
              <a:buNone/>
            </a:pPr>
            <a:r>
              <a:rPr lang="en-US" sz="1800" dirty="0" smtClean="0">
                <a:latin typeface="Arial" charset="0"/>
                <a:cs typeface="Arial" charset="0"/>
              </a:rPr>
              <a:t>Document( </a:t>
            </a:r>
          </a:p>
          <a:p>
            <a:pPr>
              <a:buFont typeface="Arial" charset="0"/>
              <a:buNone/>
            </a:pPr>
            <a:r>
              <a:rPr lang="en-US" sz="1800" dirty="0" smtClean="0">
                <a:latin typeface="Arial" charset="0"/>
                <a:cs typeface="Arial" charset="0"/>
              </a:rPr>
              <a:t>	Prefix(</a:t>
            </a:r>
            <a:r>
              <a:rPr lang="en-US" sz="1800" dirty="0" err="1" smtClean="0">
                <a:latin typeface="Arial" charset="0"/>
                <a:cs typeface="Arial" charset="0"/>
              </a:rPr>
              <a:t>pred</a:t>
            </a:r>
            <a:r>
              <a:rPr lang="en-US" sz="1800" dirty="0" smtClean="0">
                <a:latin typeface="Arial" charset="0"/>
                <a:cs typeface="Arial" charset="0"/>
              </a:rPr>
              <a:t> </a:t>
            </a:r>
            <a:r>
              <a:rPr lang="en-US" sz="1800" dirty="0" smtClean="0">
                <a:latin typeface="Arial" charset="0"/>
                <a:cs typeface="Arial" charset="0"/>
                <a:hlinkClick r:id="rId3" tooltip="http://www.w3.org/2007/rif-builtin-predicate#"/>
              </a:rPr>
              <a:t>http://www.w3.org/2007/rif-builtin-predicate#</a:t>
            </a:r>
            <a:r>
              <a:rPr lang="en-US" sz="1800" dirty="0" smtClean="0">
                <a:latin typeface="Arial" charset="0"/>
                <a:cs typeface="Arial" charset="0"/>
              </a:rPr>
              <a:t>)</a:t>
            </a:r>
            <a:br>
              <a:rPr lang="en-US" sz="1800" dirty="0" smtClean="0">
                <a:latin typeface="Arial" charset="0"/>
                <a:cs typeface="Arial" charset="0"/>
              </a:rPr>
            </a:br>
            <a:r>
              <a:rPr lang="en-US" sz="1800" dirty="0" smtClean="0">
                <a:latin typeface="Arial" charset="0"/>
                <a:cs typeface="Arial" charset="0"/>
              </a:rPr>
              <a:t>Prefix(</a:t>
            </a:r>
            <a:r>
              <a:rPr lang="en-US" sz="1800" dirty="0" err="1" smtClean="0">
                <a:latin typeface="Arial" charset="0"/>
                <a:cs typeface="Arial" charset="0"/>
              </a:rPr>
              <a:t>func</a:t>
            </a:r>
            <a:r>
              <a:rPr lang="en-US" sz="1800" dirty="0" smtClean="0">
                <a:latin typeface="Arial" charset="0"/>
                <a:cs typeface="Arial" charset="0"/>
              </a:rPr>
              <a:t> </a:t>
            </a:r>
            <a:r>
              <a:rPr lang="en-US" sz="1800" dirty="0" smtClean="0">
                <a:latin typeface="Arial" charset="0"/>
                <a:cs typeface="Arial" charset="0"/>
                <a:hlinkClick r:id="rId4" tooltip="http://www.w3.org/2007/rif-builtin-function#"/>
              </a:rPr>
              <a:t>http://www.w3.org/2007/rif-builtin-function#</a:t>
            </a:r>
            <a:r>
              <a:rPr lang="en-US" sz="1800" dirty="0" smtClean="0">
                <a:latin typeface="Arial" charset="0"/>
                <a:cs typeface="Arial" charset="0"/>
              </a:rPr>
              <a:t>)</a:t>
            </a:r>
            <a:br>
              <a:rPr lang="en-US" sz="1800" dirty="0" smtClean="0">
                <a:latin typeface="Arial" charset="0"/>
                <a:cs typeface="Arial" charset="0"/>
              </a:rPr>
            </a:br>
            <a:r>
              <a:rPr lang="en-US" sz="1800" dirty="0" smtClean="0">
                <a:latin typeface="Arial" charset="0"/>
                <a:cs typeface="Arial" charset="0"/>
              </a:rPr>
              <a:t>Prefix(ex &lt;</a:t>
            </a:r>
            <a:r>
              <a:rPr lang="en-US" sz="1800" dirty="0" smtClean="0">
                <a:latin typeface="Arial" charset="0"/>
                <a:cs typeface="Arial" charset="0"/>
                <a:hlinkClick r:id="rId5" tooltip="http://example.com/2009/ucr4.2.3#"/>
              </a:rPr>
              <a:t>http://example.com/2009/ucr4.2.3#</a:t>
            </a:r>
            <a:r>
              <a:rPr lang="en-US" sz="1800" dirty="0" smtClean="0">
                <a:latin typeface="Arial" charset="0"/>
                <a:cs typeface="Arial" charset="0"/>
              </a:rPr>
              <a:t>&gt;) </a:t>
            </a:r>
            <a:br>
              <a:rPr lang="en-US" sz="1800" dirty="0" smtClean="0">
                <a:latin typeface="Arial" charset="0"/>
                <a:cs typeface="Arial" charset="0"/>
              </a:rPr>
            </a:br>
            <a:r>
              <a:rPr lang="en-US" sz="1800" dirty="0" smtClean="0">
                <a:latin typeface="Arial" charset="0"/>
                <a:cs typeface="Arial" charset="0"/>
              </a:rPr>
              <a:t/>
            </a:r>
            <a:br>
              <a:rPr lang="en-US" sz="1800" dirty="0" smtClean="0">
                <a:latin typeface="Arial" charset="0"/>
                <a:cs typeface="Arial" charset="0"/>
              </a:rPr>
            </a:br>
            <a:r>
              <a:rPr lang="en-US" sz="1800" dirty="0" smtClean="0">
                <a:latin typeface="Arial" charset="0"/>
                <a:cs typeface="Arial" charset="0"/>
              </a:rPr>
              <a:t>Group(</a:t>
            </a:r>
            <a:br>
              <a:rPr lang="en-US" sz="1800" dirty="0" smtClean="0">
                <a:latin typeface="Arial" charset="0"/>
                <a:cs typeface="Arial" charset="0"/>
              </a:rPr>
            </a:br>
            <a:r>
              <a:rPr lang="en-US" sz="1800" dirty="0" smtClean="0">
                <a:latin typeface="Arial" charset="0"/>
                <a:cs typeface="Arial" charset="0"/>
              </a:rPr>
              <a:t>	</a:t>
            </a:r>
            <a:r>
              <a:rPr lang="en-US" sz="1800" dirty="0" err="1" smtClean="0">
                <a:latin typeface="Arial" charset="0"/>
                <a:cs typeface="Arial" charset="0"/>
              </a:rPr>
              <a:t>Forall</a:t>
            </a:r>
            <a:r>
              <a:rPr lang="en-US" sz="1800" dirty="0" smtClean="0">
                <a:latin typeface="Arial" charset="0"/>
                <a:cs typeface="Arial" charset="0"/>
              </a:rPr>
              <a:t> ?device ?band ?user ?</a:t>
            </a:r>
            <a:r>
              <a:rPr lang="en-US" sz="1800" dirty="0" err="1" smtClean="0">
                <a:latin typeface="Arial" charset="0"/>
                <a:cs typeface="Arial" charset="0"/>
              </a:rPr>
              <a:t>controlchannel</a:t>
            </a:r>
            <a:r>
              <a:rPr lang="en-US" sz="1800" dirty="0" smtClean="0">
                <a:latin typeface="Arial" charset="0"/>
                <a:cs typeface="Arial" charset="0"/>
              </a:rPr>
              <a:t/>
            </a:r>
            <a:br>
              <a:rPr lang="en-US" sz="1800" dirty="0" smtClean="0">
                <a:latin typeface="Arial" charset="0"/>
                <a:cs typeface="Arial" charset="0"/>
              </a:rPr>
            </a:br>
            <a:r>
              <a:rPr lang="en-US" sz="1800" dirty="0" smtClean="0">
                <a:latin typeface="Arial" charset="0"/>
                <a:cs typeface="Arial" charset="0"/>
              </a:rPr>
              <a:t>		If And (</a:t>
            </a:r>
            <a:r>
              <a:rPr lang="en-US" sz="1800" dirty="0" err="1" smtClean="0">
                <a:latin typeface="Arial" charset="0"/>
                <a:cs typeface="Arial" charset="0"/>
              </a:rPr>
              <a:t>ex:iscontrolchannel</a:t>
            </a:r>
            <a:r>
              <a:rPr lang="en-US" sz="1800" dirty="0" smtClean="0">
                <a:latin typeface="Arial" charset="0"/>
                <a:cs typeface="Arial" charset="0"/>
              </a:rPr>
              <a:t>(</a:t>
            </a:r>
            <a:r>
              <a:rPr lang="en-US" sz="1800" dirty="0" err="1" smtClean="0">
                <a:latin typeface="Arial" charset="0"/>
                <a:cs typeface="Arial" charset="0"/>
              </a:rPr>
              <a:t>controlchannel</a:t>
            </a:r>
            <a:r>
              <a:rPr lang="en-US" sz="1800" dirty="0" smtClean="0">
                <a:latin typeface="Arial" charset="0"/>
                <a:cs typeface="Arial" charset="0"/>
              </a:rPr>
              <a:t>) </a:t>
            </a:r>
            <a:br>
              <a:rPr lang="en-US" sz="1800" dirty="0" smtClean="0">
                <a:latin typeface="Arial" charset="0"/>
                <a:cs typeface="Arial" charset="0"/>
              </a:rPr>
            </a:br>
            <a:r>
              <a:rPr lang="en-US" sz="1800" dirty="0" smtClean="0">
                <a:latin typeface="Arial" charset="0"/>
                <a:cs typeface="Arial" charset="0"/>
              </a:rPr>
              <a:t>			</a:t>
            </a:r>
            <a:r>
              <a:rPr lang="en-US" sz="1800" dirty="0" err="1" smtClean="0">
                <a:latin typeface="Arial" charset="0"/>
                <a:cs typeface="Arial" charset="0"/>
              </a:rPr>
              <a:t>ex:communicatesignal</a:t>
            </a:r>
            <a:r>
              <a:rPr lang="en-US" sz="1800" dirty="0" smtClean="0">
                <a:latin typeface="Arial" charset="0"/>
                <a:cs typeface="Arial" charset="0"/>
              </a:rPr>
              <a:t>(?</a:t>
            </a:r>
            <a:r>
              <a:rPr lang="en-US" sz="1800" dirty="0" err="1" smtClean="0">
                <a:latin typeface="Arial" charset="0"/>
                <a:cs typeface="Arial" charset="0"/>
              </a:rPr>
              <a:t>controlchannel</a:t>
            </a:r>
            <a:r>
              <a:rPr lang="en-US" sz="1800" dirty="0" smtClean="0">
                <a:latin typeface="Arial" charset="0"/>
                <a:cs typeface="Arial" charset="0"/>
              </a:rPr>
              <a:t> ?user</a:t>
            </a:r>
          </a:p>
          <a:p>
            <a:pPr>
              <a:buFont typeface="Arial" charset="0"/>
              <a:buNone/>
            </a:pPr>
            <a:r>
              <a:rPr lang="en-US" sz="1800" dirty="0" smtClean="0">
                <a:latin typeface="Arial" charset="0"/>
                <a:cs typeface="Arial" charset="0"/>
              </a:rPr>
              <a:t>				?device ?band)) </a:t>
            </a:r>
            <a:br>
              <a:rPr lang="en-US" sz="1800" dirty="0" smtClean="0">
                <a:latin typeface="Arial" charset="0"/>
                <a:cs typeface="Arial" charset="0"/>
              </a:rPr>
            </a:br>
            <a:r>
              <a:rPr lang="en-US" sz="1800" dirty="0" smtClean="0">
                <a:latin typeface="Arial" charset="0"/>
                <a:cs typeface="Arial" charset="0"/>
              </a:rPr>
              <a:t>		Then Do (Assert (</a:t>
            </a:r>
            <a:r>
              <a:rPr lang="en-US" sz="1800" dirty="0" err="1" smtClean="0">
                <a:latin typeface="Arial" charset="0"/>
                <a:cs typeface="Arial" charset="0"/>
              </a:rPr>
              <a:t>ex:useband</a:t>
            </a:r>
            <a:r>
              <a:rPr lang="en-US" sz="1800" dirty="0" smtClean="0">
                <a:latin typeface="Arial" charset="0"/>
                <a:cs typeface="Arial" charset="0"/>
              </a:rPr>
              <a:t>(?user ?band))) </a:t>
            </a:r>
            <a:br>
              <a:rPr lang="en-US" sz="1800" dirty="0" smtClean="0">
                <a:latin typeface="Arial" charset="0"/>
                <a:cs typeface="Arial" charset="0"/>
              </a:rPr>
            </a:br>
            <a:r>
              <a:rPr lang="en-US" sz="1800" dirty="0" smtClean="0">
                <a:latin typeface="Arial" charset="0"/>
                <a:cs typeface="Arial" charset="0"/>
              </a:rPr>
              <a:t>)</a:t>
            </a:r>
          </a:p>
          <a:p>
            <a:pPr>
              <a:buFont typeface="Arial" charset="0"/>
              <a:buNone/>
            </a:pPr>
            <a:r>
              <a:rPr lang="en-US" sz="1800" dirty="0" smtClean="0">
                <a:latin typeface="Arial" charset="0"/>
                <a:cs typeface="Arial" charset="0"/>
              </a:rPr>
              <a:t>)</a:t>
            </a:r>
          </a:p>
          <a:p>
            <a:pPr>
              <a:buFont typeface="Arial" charset="0"/>
              <a:buNone/>
            </a:pP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latin typeface="Arial" charset="0"/>
                <a:cs typeface="Arial" charset="0"/>
              </a:rPr>
              <a:t>Why RIF is Perfect in This Example?</a:t>
            </a:r>
          </a:p>
        </p:txBody>
      </p:sp>
      <p:sp>
        <p:nvSpPr>
          <p:cNvPr id="110595" name="Content Placeholder 2"/>
          <p:cNvSpPr>
            <a:spLocks noGrp="1"/>
          </p:cNvSpPr>
          <p:nvPr>
            <p:ph idx="1"/>
          </p:nvPr>
        </p:nvSpPr>
        <p:spPr/>
        <p:txBody>
          <a:bodyPr/>
          <a:lstStyle/>
          <a:p>
            <a:r>
              <a:rPr lang="en-US" smtClean="0">
                <a:latin typeface="Arial" charset="0"/>
                <a:cs typeface="Arial" charset="0"/>
              </a:rPr>
              <a:t>Each type of device will need to employ different "interpretations" or "operational definitions" of the policy in question. </a:t>
            </a:r>
          </a:p>
          <a:p>
            <a:endParaRPr lang="en-US" smtClean="0">
              <a:latin typeface="Arial" charset="0"/>
              <a:cs typeface="Arial" charset="0"/>
            </a:endParaRPr>
          </a:p>
          <a:p>
            <a:r>
              <a:rPr lang="en-US" smtClean="0">
                <a:latin typeface="Arial" charset="0"/>
                <a:cs typeface="Arial" charset="0"/>
              </a:rPr>
              <a:t>Suppose</a:t>
            </a:r>
          </a:p>
          <a:p>
            <a:pPr lvl="1"/>
            <a:r>
              <a:rPr lang="en-US" smtClean="0">
                <a:latin typeface="Arial" charset="0"/>
                <a:cs typeface="Arial" charset="0"/>
              </a:rPr>
              <a:t>10 manufacturers of these 2 different types of wireless devices </a:t>
            </a:r>
          </a:p>
          <a:p>
            <a:pPr lvl="1"/>
            <a:r>
              <a:rPr lang="en-US" smtClean="0">
                <a:latin typeface="Arial" charset="0"/>
                <a:cs typeface="Arial" charset="0"/>
              </a:rPr>
              <a:t>Each of these manufacturers uses a distinct rule-based platform</a:t>
            </a:r>
          </a:p>
          <a:p>
            <a:pPr lvl="1"/>
            <a:r>
              <a:rPr lang="en-US" smtClean="0">
                <a:latin typeface="Arial" charset="0"/>
                <a:cs typeface="Arial" charset="0"/>
              </a:rPr>
              <a:t>Each manufacturer needs to write 2 interpretations of the policy (for each of the two types of device). </a:t>
            </a:r>
          </a:p>
          <a:p>
            <a:endParaRPr lang="en-US" smtClean="0">
              <a:latin typeface="Arial" charset="0"/>
              <a:cs typeface="Arial" charset="0"/>
            </a:endParaRPr>
          </a:p>
          <a:p>
            <a:r>
              <a:rPr lang="en-US" smtClean="0">
                <a:latin typeface="Arial" charset="0"/>
                <a:cs typeface="Arial" charset="0"/>
              </a:rPr>
              <a:t>That means that 20 different versions of the policy must be written, tested and maintained. </a:t>
            </a:r>
          </a:p>
          <a:p>
            <a:endParaRPr lang="en-US" smtClean="0">
              <a:latin typeface="Arial" charset="0"/>
              <a:cs typeface="Arial" charset="0"/>
            </a:endParaRPr>
          </a:p>
          <a:p>
            <a:r>
              <a:rPr lang="en-US" smtClean="0">
                <a:latin typeface="Arial" charset="0"/>
                <a:cs typeface="Arial" charset="0"/>
              </a:rPr>
              <a:t>This can be automated adopting RIF as interchange format and automating the translation process</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cap="none" smtClean="0">
                <a:latin typeface="Arial" charset="0"/>
                <a:cs typeface="Arial" charset="0"/>
              </a:rPr>
              <a:t>EXTENSIONS</a:t>
            </a:r>
          </a:p>
        </p:txBody>
      </p:sp>
      <p:sp>
        <p:nvSpPr>
          <p:cNvPr id="112643" name="Text Placeholder 2"/>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What you need to express in the example</a:t>
            </a:r>
          </a:p>
        </p:txBody>
      </p:sp>
      <p:grpSp>
        <p:nvGrpSpPr>
          <p:cNvPr id="5" name="Group 47"/>
          <p:cNvGrpSpPr/>
          <p:nvPr/>
        </p:nvGrpSpPr>
        <p:grpSpPr>
          <a:xfrm>
            <a:off x="198397" y="2189834"/>
            <a:ext cx="4785985" cy="2779156"/>
            <a:chOff x="392112" y="2472637"/>
            <a:chExt cx="4785985" cy="2779156"/>
          </a:xfrm>
        </p:grpSpPr>
        <p:sp>
          <p:nvSpPr>
            <p:cNvPr id="6" name="Oval 5"/>
            <p:cNvSpPr/>
            <p:nvPr/>
          </p:nvSpPr>
          <p:spPr bwMode="auto">
            <a:xfrm>
              <a:off x="3026269" y="2472637"/>
              <a:ext cx="1447800" cy="462164"/>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algn="ctr"/>
              <a:r>
                <a:rPr lang="en-US" sz="1700" b="1" noProof="1">
                  <a:solidFill>
                    <a:schemeClr val="tx1">
                      <a:lumMod val="95000"/>
                      <a:lumOff val="5000"/>
                    </a:schemeClr>
                  </a:solidFill>
                </a:rPr>
                <a:t>p:Novel</a:t>
              </a:r>
            </a:p>
          </p:txBody>
        </p:sp>
        <p:sp>
          <p:nvSpPr>
            <p:cNvPr id="7" name="Hexagon 6"/>
            <p:cNvSpPr/>
            <p:nvPr/>
          </p:nvSpPr>
          <p:spPr>
            <a:xfrm>
              <a:off x="392112" y="3551236"/>
              <a:ext cx="615752" cy="530821"/>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noProof="1">
                  <a:solidFill>
                    <a:schemeClr val="tx1"/>
                  </a:solidFill>
                </a:rPr>
                <a:t>?x</a:t>
              </a:r>
            </a:p>
          </p:txBody>
        </p:sp>
        <p:sp>
          <p:nvSpPr>
            <p:cNvPr id="8" name="Hexagon 7"/>
            <p:cNvSpPr/>
            <p:nvPr/>
          </p:nvSpPr>
          <p:spPr>
            <a:xfrm>
              <a:off x="3440798" y="3199019"/>
              <a:ext cx="618743" cy="533400"/>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noProof="1">
                  <a:solidFill>
                    <a:schemeClr val="tx1"/>
                  </a:solidFill>
                </a:rPr>
                <a:t>?n</a:t>
              </a:r>
            </a:p>
          </p:txBody>
        </p:sp>
        <p:cxnSp>
          <p:nvCxnSpPr>
            <p:cNvPr id="9" name="Straight Arrow Connector 8"/>
            <p:cNvCxnSpPr>
              <a:stCxn id="6" idx="2"/>
              <a:endCxn id="7" idx="0"/>
            </p:cNvCxnSpPr>
            <p:nvPr/>
          </p:nvCxnSpPr>
          <p:spPr bwMode="auto">
            <a:xfrm flipH="1">
              <a:off x="1007864" y="2703720"/>
              <a:ext cx="2018406" cy="1112927"/>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nvGrpSpPr>
            <p:cNvPr id="10" name="Group 23"/>
            <p:cNvGrpSpPr/>
            <p:nvPr/>
          </p:nvGrpSpPr>
          <p:grpSpPr>
            <a:xfrm>
              <a:off x="2297112" y="3996637"/>
              <a:ext cx="2880985" cy="1255156"/>
              <a:chOff x="2297112" y="3996637"/>
              <a:chExt cx="2880985" cy="1255156"/>
            </a:xfrm>
          </p:grpSpPr>
          <p:sp>
            <p:nvSpPr>
              <p:cNvPr id="19" name="Oval 18"/>
              <p:cNvSpPr/>
              <p:nvPr/>
            </p:nvSpPr>
            <p:spPr bwMode="auto">
              <a:xfrm>
                <a:off x="2297112" y="4350170"/>
                <a:ext cx="457200" cy="462164"/>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algn="ctr"/>
                <a:endParaRPr lang="en-US" sz="1700" b="1" noProof="1">
                  <a:solidFill>
                    <a:schemeClr val="tx1">
                      <a:lumMod val="95000"/>
                      <a:lumOff val="5000"/>
                    </a:schemeClr>
                  </a:solidFill>
                </a:endParaRPr>
              </a:p>
            </p:txBody>
          </p:sp>
          <p:grpSp>
            <p:nvGrpSpPr>
              <p:cNvPr id="20" name="Group 16"/>
              <p:cNvGrpSpPr/>
              <p:nvPr/>
            </p:nvGrpSpPr>
            <p:grpSpPr>
              <a:xfrm>
                <a:off x="3973512" y="3996637"/>
                <a:ext cx="1204585" cy="1255156"/>
                <a:chOff x="3973512" y="3996637"/>
                <a:chExt cx="1204585" cy="1255156"/>
              </a:xfrm>
            </p:grpSpPr>
            <p:sp>
              <p:nvSpPr>
                <p:cNvPr id="23" name="Oval 22"/>
                <p:cNvSpPr/>
                <p:nvPr/>
              </p:nvSpPr>
              <p:spPr bwMode="auto">
                <a:xfrm>
                  <a:off x="3973512" y="3996637"/>
                  <a:ext cx="685800" cy="462164"/>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algn="ctr"/>
                  <a:r>
                    <a:rPr lang="en-US" sz="1700" b="1" noProof="1">
                      <a:solidFill>
                        <a:schemeClr val="tx1">
                          <a:lumMod val="95000"/>
                          <a:lumOff val="5000"/>
                        </a:schemeClr>
                      </a:solidFill>
                    </a:rPr>
                    <a:t>:€</a:t>
                  </a:r>
                </a:p>
              </p:txBody>
            </p:sp>
            <p:sp>
              <p:nvSpPr>
                <p:cNvPr id="24" name="Hexagon 23"/>
                <p:cNvSpPr/>
                <p:nvPr/>
              </p:nvSpPr>
              <p:spPr>
                <a:xfrm>
                  <a:off x="4033506" y="4694236"/>
                  <a:ext cx="646766" cy="557557"/>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noProof="1">
                      <a:solidFill>
                        <a:schemeClr val="tx1"/>
                      </a:solidFill>
                    </a:rPr>
                    <a:t>?z</a:t>
                  </a:r>
                </a:p>
              </p:txBody>
            </p:sp>
            <p:sp>
              <p:nvSpPr>
                <p:cNvPr id="25" name="TextBox 24"/>
                <p:cNvSpPr txBox="1"/>
                <p:nvPr/>
              </p:nvSpPr>
              <p:spPr>
                <a:xfrm>
                  <a:off x="4574396" y="4838751"/>
                  <a:ext cx="603701" cy="284437"/>
                </a:xfrm>
                <a:prstGeom prst="rect">
                  <a:avLst/>
                </a:prstGeom>
                <a:noFill/>
              </p:spPr>
              <p:txBody>
                <a:bodyPr wrap="none" rtlCol="0">
                  <a:spAutoFit/>
                </a:bodyPr>
                <a:lstStyle/>
                <a:p>
                  <a:r>
                    <a:rPr lang="en-US" sz="1400" dirty="0">
                      <a:solidFill>
                        <a:srgbClr val="000000"/>
                      </a:solidFill>
                      <a:latin typeface="Gill Sans MT"/>
                      <a:cs typeface="Gill Sans MT"/>
                    </a:rPr>
                    <a:t>?</a:t>
                  </a:r>
                  <a:r>
                    <a:rPr lang="en-US" sz="1400" noProof="1">
                      <a:solidFill>
                        <a:srgbClr val="000000"/>
                      </a:solidFill>
                      <a:latin typeface="Gill Sans MT"/>
                      <a:cs typeface="Gill Sans MT"/>
                    </a:rPr>
                    <a:t>z</a:t>
                  </a:r>
                  <a:r>
                    <a:rPr lang="en-US" sz="1400" dirty="0">
                      <a:solidFill>
                        <a:srgbClr val="000000"/>
                      </a:solidFill>
                      <a:latin typeface="Gill Sans MT"/>
                      <a:cs typeface="Gill Sans MT"/>
                    </a:rPr>
                    <a:t>&lt;20</a:t>
                  </a:r>
                </a:p>
              </p:txBody>
            </p:sp>
          </p:grpSp>
          <p:cxnSp>
            <p:nvCxnSpPr>
              <p:cNvPr id="21" name="Straight Arrow Connector 20"/>
              <p:cNvCxnSpPr>
                <a:endCxn id="19" idx="6"/>
              </p:cNvCxnSpPr>
              <p:nvPr/>
            </p:nvCxnSpPr>
            <p:spPr bwMode="auto">
              <a:xfrm flipH="1" flipV="1">
                <a:off x="2754312" y="4581253"/>
                <a:ext cx="1295400" cy="341585"/>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cxnSp>
            <p:nvCxnSpPr>
              <p:cNvPr id="22" name="Straight Arrow Connector 21"/>
              <p:cNvCxnSpPr>
                <a:stCxn id="23" idx="2"/>
                <a:endCxn id="19" idx="6"/>
              </p:cNvCxnSpPr>
              <p:nvPr/>
            </p:nvCxnSpPr>
            <p:spPr bwMode="auto">
              <a:xfrm flipH="1">
                <a:off x="2754312" y="4227720"/>
                <a:ext cx="1219200" cy="353533"/>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sp>
          <p:nvSpPr>
            <p:cNvPr id="11" name="TextBox 10"/>
            <p:cNvSpPr txBox="1"/>
            <p:nvPr/>
          </p:nvSpPr>
          <p:spPr>
            <a:xfrm>
              <a:off x="4027140" y="3322637"/>
              <a:ext cx="708372" cy="284437"/>
            </a:xfrm>
            <a:prstGeom prst="rect">
              <a:avLst/>
            </a:prstGeom>
            <a:noFill/>
          </p:spPr>
          <p:txBody>
            <a:bodyPr wrap="none" rtlCol="0">
              <a:spAutoFit/>
            </a:bodyPr>
            <a:lstStyle/>
            <a:p>
              <a:r>
                <a:rPr lang="en-US" sz="1400" dirty="0">
                  <a:solidFill>
                    <a:srgbClr val="000000"/>
                  </a:solidFill>
                  <a:latin typeface="Gill Sans MT"/>
                  <a:cs typeface="Gill Sans MT"/>
                </a:rPr>
                <a:t>?</a:t>
              </a:r>
              <a:r>
                <a:rPr lang="en-US" sz="1400" noProof="1">
                  <a:solidFill>
                    <a:srgbClr val="000000"/>
                  </a:solidFill>
                  <a:latin typeface="Gill Sans MT"/>
                  <a:cs typeface="Gill Sans MT"/>
                </a:rPr>
                <a:t>n</a:t>
              </a:r>
              <a:r>
                <a:rPr lang="en-US" sz="1400" dirty="0">
                  <a:solidFill>
                    <a:srgbClr val="000000"/>
                  </a:solidFill>
                  <a:latin typeface="Gill Sans MT"/>
                  <a:cs typeface="Gill Sans MT"/>
                </a:rPr>
                <a:t>&gt;500</a:t>
              </a:r>
            </a:p>
          </p:txBody>
        </p:sp>
        <p:cxnSp>
          <p:nvCxnSpPr>
            <p:cNvPr id="12" name="Straight Arrow Connector 11"/>
            <p:cNvCxnSpPr>
              <a:stCxn id="19" idx="2"/>
              <a:endCxn id="7" idx="0"/>
            </p:cNvCxnSpPr>
            <p:nvPr/>
          </p:nvCxnSpPr>
          <p:spPr bwMode="auto">
            <a:xfrm flipH="1" flipV="1">
              <a:off x="1007864" y="3816646"/>
              <a:ext cx="1289248" cy="764606"/>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cxnSp>
          <p:nvCxnSpPr>
            <p:cNvPr id="13" name="Straight Arrow Connector 12"/>
            <p:cNvCxnSpPr>
              <a:endCxn id="7" idx="0"/>
            </p:cNvCxnSpPr>
            <p:nvPr/>
          </p:nvCxnSpPr>
          <p:spPr bwMode="auto">
            <a:xfrm flipH="1">
              <a:off x="1007864" y="3475037"/>
              <a:ext cx="2432248" cy="341610"/>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sp>
          <p:nvSpPr>
            <p:cNvPr id="14" name="TextBox 13"/>
            <p:cNvSpPr txBox="1"/>
            <p:nvPr/>
          </p:nvSpPr>
          <p:spPr>
            <a:xfrm rot="19835693">
              <a:off x="1315444" y="2968448"/>
              <a:ext cx="1219200" cy="328665"/>
            </a:xfrm>
            <a:prstGeom prst="rect">
              <a:avLst/>
            </a:prstGeom>
            <a:noFill/>
          </p:spPr>
          <p:txBody>
            <a:bodyPr wrap="square" rtlCol="0">
              <a:spAutoFit/>
            </a:bodyPr>
            <a:lstStyle/>
            <a:p>
              <a:pPr algn="ctr"/>
              <a:r>
                <a:rPr lang="en-US" sz="1700" b="1" noProof="1">
                  <a:solidFill>
                    <a:schemeClr val="accent2">
                      <a:lumMod val="75000"/>
                    </a:schemeClr>
                  </a:solidFill>
                </a:rPr>
                <a:t>rdf:type</a:t>
              </a:r>
            </a:p>
          </p:txBody>
        </p:sp>
        <p:sp>
          <p:nvSpPr>
            <p:cNvPr id="15" name="TextBox 14"/>
            <p:cNvSpPr txBox="1"/>
            <p:nvPr/>
          </p:nvSpPr>
          <p:spPr>
            <a:xfrm rot="21123985">
              <a:off x="1458674" y="3323159"/>
              <a:ext cx="1981200" cy="328665"/>
            </a:xfrm>
            <a:prstGeom prst="rect">
              <a:avLst/>
            </a:prstGeom>
            <a:noFill/>
          </p:spPr>
          <p:txBody>
            <a:bodyPr wrap="square" rtlCol="0">
              <a:spAutoFit/>
            </a:bodyPr>
            <a:lstStyle/>
            <a:p>
              <a:pPr algn="ctr"/>
              <a:r>
                <a:rPr lang="en-US" sz="1700" b="1" noProof="1">
                  <a:solidFill>
                    <a:schemeClr val="accent2">
                      <a:lumMod val="75000"/>
                    </a:schemeClr>
                  </a:solidFill>
                </a:rPr>
                <a:t>p:page_number</a:t>
              </a:r>
            </a:p>
          </p:txBody>
        </p:sp>
        <p:sp>
          <p:nvSpPr>
            <p:cNvPr id="16" name="TextBox 15"/>
            <p:cNvSpPr txBox="1"/>
            <p:nvPr/>
          </p:nvSpPr>
          <p:spPr>
            <a:xfrm rot="1867865">
              <a:off x="1336514" y="3962682"/>
              <a:ext cx="928030" cy="328665"/>
            </a:xfrm>
            <a:prstGeom prst="rect">
              <a:avLst/>
            </a:prstGeom>
            <a:noFill/>
          </p:spPr>
          <p:txBody>
            <a:bodyPr wrap="square" rtlCol="0">
              <a:spAutoFit/>
            </a:bodyPr>
            <a:lstStyle/>
            <a:p>
              <a:pPr algn="ctr"/>
              <a:r>
                <a:rPr lang="en-US" sz="1700" b="1" noProof="1">
                  <a:solidFill>
                    <a:schemeClr val="accent2">
                      <a:lumMod val="75000"/>
                    </a:schemeClr>
                  </a:solidFill>
                </a:rPr>
                <a:t>p:price</a:t>
              </a:r>
            </a:p>
          </p:txBody>
        </p:sp>
        <p:sp>
          <p:nvSpPr>
            <p:cNvPr id="17" name="TextBox 16"/>
            <p:cNvSpPr txBox="1"/>
            <p:nvPr/>
          </p:nvSpPr>
          <p:spPr>
            <a:xfrm rot="910712">
              <a:off x="2617706" y="4681915"/>
              <a:ext cx="1371600" cy="328665"/>
            </a:xfrm>
            <a:prstGeom prst="rect">
              <a:avLst/>
            </a:prstGeom>
            <a:noFill/>
          </p:spPr>
          <p:txBody>
            <a:bodyPr wrap="square" rtlCol="0">
              <a:spAutoFit/>
            </a:bodyPr>
            <a:lstStyle/>
            <a:p>
              <a:pPr algn="ctr"/>
              <a:r>
                <a:rPr lang="en-US" sz="1700" b="1" noProof="1">
                  <a:solidFill>
                    <a:schemeClr val="accent2">
                      <a:lumMod val="75000"/>
                    </a:schemeClr>
                  </a:solidFill>
                </a:rPr>
                <a:t>rdf:value</a:t>
              </a:r>
            </a:p>
          </p:txBody>
        </p:sp>
        <p:sp>
          <p:nvSpPr>
            <p:cNvPr id="18" name="TextBox 17"/>
            <p:cNvSpPr txBox="1"/>
            <p:nvPr/>
          </p:nvSpPr>
          <p:spPr>
            <a:xfrm rot="20568855">
              <a:off x="2662728" y="4108294"/>
              <a:ext cx="1371600" cy="328665"/>
            </a:xfrm>
            <a:prstGeom prst="rect">
              <a:avLst/>
            </a:prstGeom>
            <a:noFill/>
          </p:spPr>
          <p:txBody>
            <a:bodyPr wrap="square" rtlCol="0">
              <a:spAutoFit/>
            </a:bodyPr>
            <a:lstStyle/>
            <a:p>
              <a:pPr algn="ctr"/>
              <a:r>
                <a:rPr lang="en-US" sz="1700" b="1" noProof="1">
                  <a:solidFill>
                    <a:schemeClr val="accent2">
                      <a:lumMod val="75000"/>
                    </a:schemeClr>
                  </a:solidFill>
                </a:rPr>
                <a:t>p:currency</a:t>
              </a:r>
            </a:p>
          </p:txBody>
        </p:sp>
      </p:grpSp>
      <p:sp>
        <p:nvSpPr>
          <p:cNvPr id="26" name="Notched Right Arrow 25"/>
          <p:cNvSpPr/>
          <p:nvPr/>
        </p:nvSpPr>
        <p:spPr>
          <a:xfrm>
            <a:off x="4682531" y="3342053"/>
            <a:ext cx="1219200" cy="457201"/>
          </a:xfrm>
          <a:prstGeom prst="notchedRightArrow">
            <a:avLst/>
          </a:prstGeom>
        </p:spPr>
        <p:style>
          <a:lnRef idx="1">
            <a:schemeClr val="accent1"/>
          </a:lnRef>
          <a:fillRef idx="3">
            <a:schemeClr val="accent1"/>
          </a:fillRef>
          <a:effectRef idx="2">
            <a:schemeClr val="accent1"/>
          </a:effectRef>
          <a:fontRef idx="minor">
            <a:schemeClr val="lt1"/>
          </a:fontRef>
        </p:style>
        <p:txBody>
          <a:bodyPr lIns="91132" tIns="45567" rIns="91132" bIns="45567" rtlCol="0" anchor="ctr"/>
          <a:lstStyle/>
          <a:p>
            <a:pPr algn="ctr"/>
            <a:endParaRPr lang="en-US"/>
          </a:p>
        </p:txBody>
      </p:sp>
      <p:grpSp>
        <p:nvGrpSpPr>
          <p:cNvPr id="27" name="Group 53"/>
          <p:cNvGrpSpPr/>
          <p:nvPr/>
        </p:nvGrpSpPr>
        <p:grpSpPr>
          <a:xfrm>
            <a:off x="6158341" y="3247729"/>
            <a:ext cx="2806146" cy="524150"/>
            <a:chOff x="6335712" y="3495037"/>
            <a:chExt cx="2806146" cy="524150"/>
          </a:xfrm>
        </p:grpSpPr>
        <p:sp>
          <p:nvSpPr>
            <p:cNvPr id="28" name="TextBox 27"/>
            <p:cNvSpPr txBox="1"/>
            <p:nvPr/>
          </p:nvSpPr>
          <p:spPr>
            <a:xfrm>
              <a:off x="7153914" y="3495037"/>
              <a:ext cx="1219200" cy="328665"/>
            </a:xfrm>
            <a:prstGeom prst="rect">
              <a:avLst/>
            </a:prstGeom>
            <a:noFill/>
          </p:spPr>
          <p:txBody>
            <a:bodyPr wrap="square" rtlCol="0">
              <a:spAutoFit/>
            </a:bodyPr>
            <a:lstStyle/>
            <a:p>
              <a:pPr algn="ctr"/>
              <a:r>
                <a:rPr lang="en-US" sz="1700" b="1" noProof="1">
                  <a:solidFill>
                    <a:schemeClr val="accent2">
                      <a:lumMod val="75000"/>
                    </a:schemeClr>
                  </a:solidFill>
                </a:rPr>
                <a:t>p:buys</a:t>
              </a:r>
            </a:p>
          </p:txBody>
        </p:sp>
        <p:sp>
          <p:nvSpPr>
            <p:cNvPr id="29" name="Hexagon 28"/>
            <p:cNvSpPr/>
            <p:nvPr/>
          </p:nvSpPr>
          <p:spPr>
            <a:xfrm>
              <a:off x="8545511" y="3551237"/>
              <a:ext cx="596347" cy="459828"/>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noProof="1">
                  <a:solidFill>
                    <a:schemeClr val="tx1"/>
                  </a:solidFill>
                </a:rPr>
                <a:t>?x</a:t>
              </a:r>
            </a:p>
          </p:txBody>
        </p:sp>
        <p:sp>
          <p:nvSpPr>
            <p:cNvPr id="30" name="Oval 29"/>
            <p:cNvSpPr/>
            <p:nvPr/>
          </p:nvSpPr>
          <p:spPr bwMode="auto">
            <a:xfrm>
              <a:off x="6335712" y="3543116"/>
              <a:ext cx="685800" cy="476071"/>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algn="ctr"/>
              <a:r>
                <a:rPr lang="en-US" sz="1600" b="1" noProof="1">
                  <a:solidFill>
                    <a:schemeClr val="tx1">
                      <a:lumMod val="95000"/>
                      <a:lumOff val="5000"/>
                    </a:schemeClr>
                  </a:solidFill>
                </a:rPr>
                <a:t>me</a:t>
              </a:r>
            </a:p>
          </p:txBody>
        </p:sp>
        <p:cxnSp>
          <p:nvCxnSpPr>
            <p:cNvPr id="31" name="Straight Arrow Connector 30"/>
            <p:cNvCxnSpPr>
              <a:endCxn id="30" idx="6"/>
            </p:cNvCxnSpPr>
            <p:nvPr/>
          </p:nvCxnSpPr>
          <p:spPr bwMode="auto">
            <a:xfrm flipH="1">
              <a:off x="7021512" y="3779836"/>
              <a:ext cx="1524002" cy="1316"/>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spTree>
    <p:extLst>
      <p:ext uri="{BB962C8B-B14F-4D97-AF65-F5344CB8AC3E}">
        <p14:creationId xmlns:p14="http://schemas.microsoft.com/office/powerpoint/2010/main" val="144395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r>
              <a:rPr lang="en-US" smtClean="0">
                <a:latin typeface="Arial" charset="0"/>
                <a:cs typeface="Arial" charset="0"/>
              </a:rPr>
              <a:t>Current Ongoing Works</a:t>
            </a:r>
          </a:p>
        </p:txBody>
      </p:sp>
      <p:sp>
        <p:nvSpPr>
          <p:cNvPr id="114691" name="Content Placeholder 5"/>
          <p:cNvSpPr>
            <a:spLocks noGrp="1"/>
          </p:cNvSpPr>
          <p:nvPr>
            <p:ph idx="1"/>
          </p:nvPr>
        </p:nvSpPr>
        <p:spPr/>
        <p:txBody>
          <a:bodyPr/>
          <a:lstStyle/>
          <a:p>
            <a:r>
              <a:rPr lang="en-US" sz="2000" dirty="0" smtClean="0">
                <a:latin typeface="Arial" charset="0"/>
                <a:cs typeface="Arial" charset="0"/>
              </a:rPr>
              <a:t>RIF is still under development</a:t>
            </a:r>
          </a:p>
          <a:p>
            <a:endParaRPr lang="en-US" dirty="0" smtClean="0">
              <a:latin typeface="Arial" charset="0"/>
              <a:cs typeface="Arial" charset="0"/>
            </a:endParaRPr>
          </a:p>
          <a:p>
            <a:r>
              <a:rPr lang="en-US" sz="2000" dirty="0" smtClean="0">
                <a:latin typeface="Arial" charset="0"/>
                <a:cs typeface="Arial" charset="0"/>
              </a:rPr>
              <a:t>Other dialects are foreseen</a:t>
            </a:r>
          </a:p>
          <a:p>
            <a:pPr lvl="1"/>
            <a:r>
              <a:rPr lang="en-US" sz="1800" dirty="0" smtClean="0">
                <a:latin typeface="Arial" charset="0"/>
                <a:cs typeface="Arial" charset="0"/>
              </a:rPr>
              <a:t>A logic programming dialect that supports well-founded and </a:t>
            </a:r>
            <a:br>
              <a:rPr lang="en-US" sz="1800" dirty="0" smtClean="0">
                <a:latin typeface="Arial" charset="0"/>
                <a:cs typeface="Arial" charset="0"/>
              </a:rPr>
            </a:br>
            <a:r>
              <a:rPr lang="en-US" sz="1800" dirty="0" smtClean="0">
                <a:latin typeface="Arial" charset="0"/>
                <a:cs typeface="Arial" charset="0"/>
              </a:rPr>
              <a:t>stable-model negation</a:t>
            </a:r>
          </a:p>
          <a:p>
            <a:pPr lvl="1"/>
            <a:r>
              <a:rPr lang="en-US" sz="1800" dirty="0" smtClean="0">
                <a:latin typeface="Arial" charset="0"/>
                <a:cs typeface="Arial" charset="0"/>
              </a:rPr>
              <a:t>A dialect that supports higher-order extensions</a:t>
            </a:r>
          </a:p>
          <a:p>
            <a:pPr lvl="1"/>
            <a:r>
              <a:rPr lang="en-US" sz="1800" dirty="0">
                <a:latin typeface="Arial" charset="0"/>
                <a:cs typeface="Arial" charset="0"/>
              </a:rPr>
              <a:t>A dialect that extends RIF-BLD with full F-logic support</a:t>
            </a:r>
          </a:p>
          <a:p>
            <a:endParaRPr lang="en-US" sz="2200" dirty="0" smtClean="0">
              <a:latin typeface="Arial" charset="0"/>
              <a:cs typeface="Arial" charset="0"/>
            </a:endParaRPr>
          </a:p>
          <a:p>
            <a:r>
              <a:rPr lang="en-US" sz="2000" dirty="0" smtClean="0">
                <a:latin typeface="Arial" charset="0"/>
                <a:cs typeface="Arial" charset="0"/>
              </a:rPr>
              <a:t>More powerful extensions</a:t>
            </a:r>
          </a:p>
          <a:p>
            <a:pPr lvl="1"/>
            <a:r>
              <a:rPr lang="en-US" sz="1800" dirty="0" smtClean="0">
                <a:latin typeface="Arial" charset="0"/>
                <a:cs typeface="Arial" charset="0"/>
              </a:rPr>
              <a:t>Aggregation operators</a:t>
            </a:r>
          </a:p>
          <a:p>
            <a:pPr lvl="1"/>
            <a:r>
              <a:rPr lang="en-US" sz="1800" dirty="0" smtClean="0">
                <a:latin typeface="Arial" charset="0"/>
                <a:cs typeface="Arial" charset="0"/>
              </a:rPr>
              <a:t>Uncertain, fuzzy, and probabilistic data</a:t>
            </a:r>
          </a:p>
          <a:p>
            <a:pPr lvl="1"/>
            <a:r>
              <a:rPr lang="en-US" sz="1800" dirty="0" smtClean="0">
                <a:latin typeface="Arial" charset="0"/>
                <a:cs typeface="Arial" charset="0"/>
              </a:rPr>
              <a:t>Defeasible reasoning and argumentation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r>
              <a:rPr lang="en-US" dirty="0" smtClean="0">
                <a:latin typeface="Arial" charset="0"/>
                <a:cs typeface="Arial" charset="0"/>
              </a:rPr>
              <a:t>Vocabularies and SPARQL</a:t>
            </a:r>
          </a:p>
        </p:txBody>
      </p:sp>
      <p:sp>
        <p:nvSpPr>
          <p:cNvPr id="114691" name="Content Placeholder 5"/>
          <p:cNvSpPr>
            <a:spLocks noGrp="1"/>
          </p:cNvSpPr>
          <p:nvPr>
            <p:ph idx="1"/>
          </p:nvPr>
        </p:nvSpPr>
        <p:spPr/>
        <p:txBody>
          <a:bodyPr/>
          <a:lstStyle/>
          <a:p>
            <a:r>
              <a:rPr lang="en-US" sz="2000" dirty="0" smtClean="0"/>
              <a:t>Question</a:t>
            </a:r>
            <a:r>
              <a:rPr lang="en-US" sz="2000" dirty="0"/>
              <a:t>: how </a:t>
            </a:r>
            <a:r>
              <a:rPr lang="en-US" sz="2000" dirty="0" smtClean="0"/>
              <a:t>do </a:t>
            </a:r>
            <a:r>
              <a:rPr lang="en-US" sz="2000" dirty="0"/>
              <a:t>SPARQL queries and vocabularies work together?</a:t>
            </a:r>
          </a:p>
          <a:p>
            <a:pPr lvl="1"/>
            <a:r>
              <a:rPr lang="en-US" sz="1800" dirty="0"/>
              <a:t>RDFS, OWL, and RIF produce new relationships</a:t>
            </a:r>
          </a:p>
          <a:p>
            <a:pPr lvl="1"/>
            <a:r>
              <a:rPr lang="en-US" sz="1800" dirty="0"/>
              <a:t>on what data do we query?</a:t>
            </a:r>
          </a:p>
          <a:p>
            <a:endParaRPr lang="en-US" sz="2000" dirty="0" smtClean="0"/>
          </a:p>
          <a:p>
            <a:r>
              <a:rPr lang="en-US" sz="2000" dirty="0" smtClean="0"/>
              <a:t>Answer</a:t>
            </a:r>
            <a:r>
              <a:rPr lang="en-US" sz="2000" dirty="0"/>
              <a:t>: in </a:t>
            </a:r>
            <a:r>
              <a:rPr lang="en-US" sz="2000" dirty="0" smtClean="0"/>
              <a:t>SPARQL 1.0, </a:t>
            </a:r>
            <a:r>
              <a:rPr lang="en-US" sz="2000" dirty="0"/>
              <a:t>that is not defined </a:t>
            </a:r>
            <a:r>
              <a:rPr lang="en-US" sz="2000" dirty="0">
                <a:sym typeface="Wingdings"/>
              </a:rPr>
              <a:t></a:t>
            </a:r>
            <a:endParaRPr lang="en-US" sz="2000" dirty="0"/>
          </a:p>
          <a:p>
            <a:endParaRPr lang="en-US" sz="2000" dirty="0" smtClean="0"/>
          </a:p>
          <a:p>
            <a:r>
              <a:rPr lang="en-US" sz="2000" dirty="0" smtClean="0"/>
              <a:t>But</a:t>
            </a:r>
            <a:r>
              <a:rPr lang="en-US" sz="2000" dirty="0"/>
              <a:t>, in SPARQL 1.1 it is…</a:t>
            </a:r>
            <a:r>
              <a:rPr lang="en-US" sz="2000" dirty="0">
                <a:sym typeface="Wingdings"/>
              </a:rPr>
              <a:t></a:t>
            </a:r>
            <a:endParaRPr lang="en-US" sz="2000" dirty="0"/>
          </a:p>
          <a:p>
            <a:endParaRPr lang="en-US" sz="1800" dirty="0" smtClean="0">
              <a:latin typeface="Arial" charset="0"/>
              <a:cs typeface="Arial" charset="0"/>
            </a:endParaRPr>
          </a:p>
        </p:txBody>
      </p:sp>
    </p:spTree>
    <p:extLst>
      <p:ext uri="{BB962C8B-B14F-4D97-AF65-F5344CB8AC3E}">
        <p14:creationId xmlns:p14="http://schemas.microsoft.com/office/powerpoint/2010/main" val="9507717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r>
              <a:rPr lang="en-US" dirty="0" smtClean="0">
                <a:latin typeface="Arial" charset="0"/>
                <a:cs typeface="Arial" charset="0"/>
              </a:rPr>
              <a:t>SPARQL 1.1 and RDFS/OWL/RIF</a:t>
            </a:r>
          </a:p>
        </p:txBody>
      </p:sp>
      <p:cxnSp>
        <p:nvCxnSpPr>
          <p:cNvPr id="5" name="Straight Connector 4"/>
          <p:cNvCxnSpPr/>
          <p:nvPr/>
        </p:nvCxnSpPr>
        <p:spPr bwMode="auto">
          <a:xfrm rot="16200000" flipH="1">
            <a:off x="1631504" y="3795936"/>
            <a:ext cx="5562600" cy="76200"/>
          </a:xfrm>
          <a:prstGeom prst="line">
            <a:avLst/>
          </a:prstGeom>
          <a:solidFill>
            <a:srgbClr val="00B8FF"/>
          </a:solidFill>
          <a:ln w="31750" cap="flat" cmpd="sng" algn="ctr">
            <a:solidFill>
              <a:schemeClr val="tx1">
                <a:alpha val="36000"/>
              </a:schemeClr>
            </a:solidFill>
            <a:prstDash val="dash"/>
            <a:round/>
            <a:headEnd type="none" w="med" len="med"/>
            <a:tailEnd type="none" w="med" len="med"/>
          </a:ln>
          <a:effectLst/>
        </p:spPr>
      </p:cxnSp>
      <p:grpSp>
        <p:nvGrpSpPr>
          <p:cNvPr id="6" name="Group 32"/>
          <p:cNvGrpSpPr/>
          <p:nvPr/>
        </p:nvGrpSpPr>
        <p:grpSpPr>
          <a:xfrm>
            <a:off x="5832702" y="3795935"/>
            <a:ext cx="3577213" cy="798568"/>
            <a:chOff x="6411912" y="5595934"/>
            <a:chExt cx="3352801" cy="798568"/>
          </a:xfrm>
        </p:grpSpPr>
        <p:grpSp>
          <p:nvGrpSpPr>
            <p:cNvPr id="7" name="Group 27"/>
            <p:cNvGrpSpPr/>
            <p:nvPr/>
          </p:nvGrpSpPr>
          <p:grpSpPr>
            <a:xfrm>
              <a:off x="6411912" y="5595934"/>
              <a:ext cx="3352801" cy="337736"/>
              <a:chOff x="6259512" y="4008437"/>
              <a:chExt cx="3352801" cy="337736"/>
            </a:xfrm>
          </p:grpSpPr>
          <p:sp>
            <p:nvSpPr>
              <p:cNvPr id="11" name="Freeform 44"/>
              <p:cNvSpPr>
                <a:spLocks/>
              </p:cNvSpPr>
              <p:nvPr/>
            </p:nvSpPr>
            <p:spPr bwMode="auto">
              <a:xfrm>
                <a:off x="6259512" y="40084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0080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12" name="TextBox 11"/>
              <p:cNvSpPr txBox="1"/>
              <p:nvPr/>
            </p:nvSpPr>
            <p:spPr>
              <a:xfrm>
                <a:off x="6635073" y="4017508"/>
                <a:ext cx="2977240" cy="328665"/>
              </a:xfrm>
              <a:prstGeom prst="rect">
                <a:avLst/>
              </a:prstGeom>
              <a:noFill/>
            </p:spPr>
            <p:txBody>
              <a:bodyPr wrap="square" rtlCol="0">
                <a:spAutoFit/>
              </a:bodyPr>
              <a:lstStyle/>
              <a:p>
                <a:r>
                  <a:rPr lang="en-US" sz="1700" b="1" dirty="0">
                    <a:solidFill>
                      <a:schemeClr val="tx1"/>
                    </a:solidFill>
                  </a:rPr>
                  <a:t>RDF Data with extra triples</a:t>
                </a:r>
              </a:p>
            </p:txBody>
          </p:sp>
        </p:grpSp>
        <p:grpSp>
          <p:nvGrpSpPr>
            <p:cNvPr id="8" name="Group 28"/>
            <p:cNvGrpSpPr/>
            <p:nvPr/>
          </p:nvGrpSpPr>
          <p:grpSpPr>
            <a:xfrm>
              <a:off x="6411912" y="6065837"/>
              <a:ext cx="2122722" cy="328665"/>
              <a:chOff x="3973512" y="2921854"/>
              <a:chExt cx="2122722" cy="328665"/>
            </a:xfrm>
          </p:grpSpPr>
          <p:sp>
            <p:nvSpPr>
              <p:cNvPr id="9" name="Freeform 44"/>
              <p:cNvSpPr>
                <a:spLocks/>
              </p:cNvSpPr>
              <p:nvPr/>
            </p:nvSpPr>
            <p:spPr bwMode="auto">
              <a:xfrm>
                <a:off x="3973512" y="29281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FF66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10" name="TextBox 9"/>
              <p:cNvSpPr txBox="1"/>
              <p:nvPr/>
            </p:nvSpPr>
            <p:spPr>
              <a:xfrm>
                <a:off x="4343634" y="2921854"/>
                <a:ext cx="1752600" cy="328665"/>
              </a:xfrm>
              <a:prstGeom prst="rect">
                <a:avLst/>
              </a:prstGeom>
              <a:noFill/>
            </p:spPr>
            <p:txBody>
              <a:bodyPr wrap="square" rtlCol="0">
                <a:spAutoFit/>
              </a:bodyPr>
              <a:lstStyle/>
              <a:p>
                <a:r>
                  <a:rPr lang="en-US" sz="1700" b="1" dirty="0">
                    <a:solidFill>
                      <a:schemeClr val="tx1"/>
                    </a:solidFill>
                  </a:rPr>
                  <a:t>SPARQL Pattern</a:t>
                </a:r>
              </a:p>
            </p:txBody>
          </p:sp>
        </p:grpSp>
      </p:grpSp>
      <p:grpSp>
        <p:nvGrpSpPr>
          <p:cNvPr id="13" name="Group 47"/>
          <p:cNvGrpSpPr/>
          <p:nvPr/>
        </p:nvGrpSpPr>
        <p:grpSpPr>
          <a:xfrm>
            <a:off x="5962788" y="1890936"/>
            <a:ext cx="1577225" cy="1676400"/>
            <a:chOff x="6399792" y="2179637"/>
            <a:chExt cx="1577225" cy="1676400"/>
          </a:xfrm>
        </p:grpSpPr>
        <p:grpSp>
          <p:nvGrpSpPr>
            <p:cNvPr id="14" name="Group 44"/>
            <p:cNvGrpSpPr/>
            <p:nvPr/>
          </p:nvGrpSpPr>
          <p:grpSpPr>
            <a:xfrm>
              <a:off x="6918917" y="2484437"/>
              <a:ext cx="703865" cy="685800"/>
              <a:chOff x="6918917" y="2484437"/>
              <a:chExt cx="703865" cy="685800"/>
            </a:xfrm>
          </p:grpSpPr>
          <p:sp>
            <p:nvSpPr>
              <p:cNvPr id="16" name="Freeform 37"/>
              <p:cNvSpPr>
                <a:spLocks/>
              </p:cNvSpPr>
              <p:nvPr/>
            </p:nvSpPr>
            <p:spPr bwMode="auto">
              <a:xfrm flipH="1">
                <a:off x="7193613" y="2484437"/>
                <a:ext cx="429169" cy="402179"/>
              </a:xfrm>
              <a:custGeom>
                <a:avLst/>
                <a:gdLst/>
                <a:ahLst/>
                <a:cxnLst>
                  <a:cxn ang="0">
                    <a:pos x="4725" y="1045"/>
                  </a:cxn>
                  <a:cxn ang="0">
                    <a:pos x="5732" y="1170"/>
                  </a:cxn>
                  <a:cxn ang="0">
                    <a:pos x="6866" y="307"/>
                  </a:cxn>
                  <a:cxn ang="0">
                    <a:pos x="7710" y="740"/>
                  </a:cxn>
                  <a:cxn ang="0">
                    <a:pos x="7467" y="2079"/>
                  </a:cxn>
                  <a:cxn ang="0">
                    <a:pos x="8069" y="2853"/>
                  </a:cxn>
                  <a:cxn ang="0">
                    <a:pos x="9519" y="2979"/>
                  </a:cxn>
                  <a:cxn ang="0">
                    <a:pos x="9817" y="3887"/>
                  </a:cxn>
                  <a:cxn ang="0">
                    <a:pos x="8781" y="4858"/>
                  </a:cxn>
                  <a:cxn ang="0">
                    <a:pos x="8684" y="5868"/>
                  </a:cxn>
                  <a:cxn ang="0">
                    <a:pos x="9519" y="6866"/>
                  </a:cxn>
                  <a:cxn ang="0">
                    <a:pos x="9079" y="7711"/>
                  </a:cxn>
                  <a:cxn ang="0">
                    <a:pos x="7674" y="7542"/>
                  </a:cxn>
                  <a:cxn ang="0">
                    <a:pos x="6936" y="8106"/>
                  </a:cxn>
                  <a:cxn ang="0">
                    <a:pos x="6866" y="9519"/>
                  </a:cxn>
                  <a:cxn ang="0">
                    <a:pos x="5929" y="9817"/>
                  </a:cxn>
                  <a:cxn ang="0">
                    <a:pos x="5029" y="8745"/>
                  </a:cxn>
                  <a:cxn ang="0">
                    <a:pos x="4022" y="8648"/>
                  </a:cxn>
                  <a:cxn ang="0">
                    <a:pos x="2979" y="9519"/>
                  </a:cxn>
                  <a:cxn ang="0">
                    <a:pos x="2115" y="9080"/>
                  </a:cxn>
                  <a:cxn ang="0">
                    <a:pos x="2115" y="7440"/>
                  </a:cxn>
                  <a:cxn ang="0">
                    <a:pos x="1539" y="6667"/>
                  </a:cxn>
                  <a:cxn ang="0">
                    <a:pos x="307" y="6866"/>
                  </a:cxn>
                  <a:cxn ang="0">
                    <a:pos x="0" y="5930"/>
                  </a:cxn>
                  <a:cxn ang="0">
                    <a:pos x="1072" y="4923"/>
                  </a:cxn>
                  <a:cxn ang="0">
                    <a:pos x="1207" y="3924"/>
                  </a:cxn>
                  <a:cxn ang="0">
                    <a:pos x="307" y="2979"/>
                  </a:cxn>
                  <a:cxn ang="0">
                    <a:pos x="740" y="2079"/>
                  </a:cxn>
                  <a:cxn ang="0">
                    <a:pos x="2017" y="2447"/>
                  </a:cxn>
                  <a:cxn ang="0">
                    <a:pos x="2717" y="1846"/>
                  </a:cxn>
                  <a:cxn ang="0">
                    <a:pos x="2979" y="307"/>
                  </a:cxn>
                  <a:cxn ang="0">
                    <a:pos x="3887" y="0"/>
                  </a:cxn>
                  <a:cxn ang="0">
                    <a:pos x="4725" y="104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rgbClr val="000090"/>
              </a:solidFill>
              <a:ln w="3175">
                <a:noFill/>
                <a:prstDash val="solid"/>
                <a:round/>
                <a:headEnd/>
                <a:tailEnd/>
              </a:ln>
            </p:spPr>
            <p:txBody>
              <a:bodyPr>
                <a:prstTxWarp prst="textNoShape">
                  <a:avLst/>
                </a:prstTxWarp>
              </a:bodyPr>
              <a:lstStyle/>
              <a:p>
                <a:endParaRPr lang="en-US"/>
              </a:p>
            </p:txBody>
          </p:sp>
          <p:sp>
            <p:nvSpPr>
              <p:cNvPr id="17" name="Freeform 38"/>
              <p:cNvSpPr>
                <a:spLocks/>
              </p:cNvSpPr>
              <p:nvPr/>
            </p:nvSpPr>
            <p:spPr bwMode="auto">
              <a:xfrm flipH="1">
                <a:off x="6918917" y="2762818"/>
                <a:ext cx="433363" cy="407419"/>
              </a:xfrm>
              <a:custGeom>
                <a:avLst/>
                <a:gdLst/>
                <a:ahLst/>
                <a:cxnLst>
                  <a:cxn ang="0">
                    <a:pos x="2914" y="1675"/>
                  </a:cxn>
                  <a:cxn ang="0">
                    <a:pos x="3887" y="1269"/>
                  </a:cxn>
                  <a:cxn ang="0">
                    <a:pos x="4453" y="0"/>
                  </a:cxn>
                  <a:cxn ang="0">
                    <a:pos x="5426" y="0"/>
                  </a:cxn>
                  <a:cxn ang="0">
                    <a:pos x="5829" y="1269"/>
                  </a:cxn>
                  <a:cxn ang="0">
                    <a:pos x="6728" y="1638"/>
                  </a:cxn>
                  <a:cxn ang="0">
                    <a:pos x="8069" y="1036"/>
                  </a:cxn>
                  <a:cxn ang="0">
                    <a:pos x="8779" y="1748"/>
                  </a:cxn>
                  <a:cxn ang="0">
                    <a:pos x="8303" y="3050"/>
                  </a:cxn>
                  <a:cxn ang="0">
                    <a:pos x="8671" y="3987"/>
                  </a:cxn>
                  <a:cxn ang="0">
                    <a:pos x="9915" y="4490"/>
                  </a:cxn>
                  <a:cxn ang="0">
                    <a:pos x="9915" y="5427"/>
                  </a:cxn>
                  <a:cxn ang="0">
                    <a:pos x="8611" y="5930"/>
                  </a:cxn>
                  <a:cxn ang="0">
                    <a:pos x="8241" y="6802"/>
                  </a:cxn>
                  <a:cxn ang="0">
                    <a:pos x="8843" y="8070"/>
                  </a:cxn>
                  <a:cxn ang="0">
                    <a:pos x="8177" y="8808"/>
                  </a:cxn>
                  <a:cxn ang="0">
                    <a:pos x="6863" y="8279"/>
                  </a:cxn>
                  <a:cxn ang="0">
                    <a:pos x="5929" y="8648"/>
                  </a:cxn>
                  <a:cxn ang="0">
                    <a:pos x="5460" y="9953"/>
                  </a:cxn>
                  <a:cxn ang="0">
                    <a:pos x="4453" y="9953"/>
                  </a:cxn>
                  <a:cxn ang="0">
                    <a:pos x="3716" y="8513"/>
                  </a:cxn>
                  <a:cxn ang="0">
                    <a:pos x="2844" y="8107"/>
                  </a:cxn>
                  <a:cxn ang="0">
                    <a:pos x="1846" y="8845"/>
                  </a:cxn>
                  <a:cxn ang="0">
                    <a:pos x="1142" y="8145"/>
                  </a:cxn>
                  <a:cxn ang="0">
                    <a:pos x="1609" y="6765"/>
                  </a:cxn>
                  <a:cxn ang="0">
                    <a:pos x="1241" y="5866"/>
                  </a:cxn>
                  <a:cxn ang="0">
                    <a:pos x="0" y="5427"/>
                  </a:cxn>
                  <a:cxn ang="0">
                    <a:pos x="0" y="4453"/>
                  </a:cxn>
                  <a:cxn ang="0">
                    <a:pos x="1241" y="4159"/>
                  </a:cxn>
                  <a:cxn ang="0">
                    <a:pos x="1539" y="3287"/>
                  </a:cxn>
                  <a:cxn ang="0">
                    <a:pos x="1035" y="1847"/>
                  </a:cxn>
                  <a:cxn ang="0">
                    <a:pos x="1711" y="1143"/>
                  </a:cxn>
                  <a:cxn ang="0">
                    <a:pos x="2914" y="167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rgbClr val="02CC99"/>
              </a:solidFill>
              <a:ln w="3175">
                <a:noFill/>
                <a:prstDash val="solid"/>
                <a:round/>
                <a:headEnd/>
                <a:tailEnd/>
              </a:ln>
            </p:spPr>
            <p:txBody>
              <a:bodyPr>
                <a:prstTxWarp prst="textNoShape">
                  <a:avLst/>
                </a:prstTxWarp>
              </a:bodyPr>
              <a:lstStyle/>
              <a:p>
                <a:endParaRPr lang="en-US"/>
              </a:p>
            </p:txBody>
          </p:sp>
          <p:sp>
            <p:nvSpPr>
              <p:cNvPr id="18" name="Freeform 39"/>
              <p:cNvSpPr>
                <a:spLocks/>
              </p:cNvSpPr>
              <p:nvPr/>
            </p:nvSpPr>
            <p:spPr bwMode="auto">
              <a:xfrm flipH="1">
                <a:off x="7360667" y="2640985"/>
                <a:ext cx="95060" cy="90392"/>
              </a:xfrm>
              <a:custGeom>
                <a:avLst/>
                <a:gdLst/>
                <a:ahLst/>
                <a:cxnLst>
                  <a:cxn ang="0">
                    <a:pos x="962" y="6"/>
                  </a:cxn>
                  <a:cxn ang="0">
                    <a:pos x="834" y="26"/>
                  </a:cxn>
                  <a:cxn ang="0">
                    <a:pos x="712" y="61"/>
                  </a:cxn>
                  <a:cxn ang="0">
                    <a:pos x="596" y="112"/>
                  </a:cxn>
                  <a:cxn ang="0">
                    <a:pos x="485" y="179"/>
                  </a:cxn>
                  <a:cxn ang="0">
                    <a:pos x="380" y="262"/>
                  </a:cxn>
                  <a:cxn ang="0">
                    <a:pos x="280" y="360"/>
                  </a:cxn>
                  <a:cxn ang="0">
                    <a:pos x="194" y="464"/>
                  </a:cxn>
                  <a:cxn ang="0">
                    <a:pos x="124" y="573"/>
                  </a:cxn>
                  <a:cxn ang="0">
                    <a:pos x="69" y="689"/>
                  </a:cxn>
                  <a:cxn ang="0">
                    <a:pos x="31" y="810"/>
                  </a:cxn>
                  <a:cxn ang="0">
                    <a:pos x="8" y="936"/>
                  </a:cxn>
                  <a:cxn ang="0">
                    <a:pos x="0" y="1069"/>
                  </a:cxn>
                  <a:cxn ang="0">
                    <a:pos x="8" y="1210"/>
                  </a:cxn>
                  <a:cxn ang="0">
                    <a:pos x="31" y="1344"/>
                  </a:cxn>
                  <a:cxn ang="0">
                    <a:pos x="69" y="1473"/>
                  </a:cxn>
                  <a:cxn ang="0">
                    <a:pos x="124" y="1595"/>
                  </a:cxn>
                  <a:cxn ang="0">
                    <a:pos x="194" y="1711"/>
                  </a:cxn>
                  <a:cxn ang="0">
                    <a:pos x="280" y="1822"/>
                  </a:cxn>
                  <a:cxn ang="0">
                    <a:pos x="380" y="1925"/>
                  </a:cxn>
                  <a:cxn ang="0">
                    <a:pos x="485" y="2012"/>
                  </a:cxn>
                  <a:cxn ang="0">
                    <a:pos x="596" y="2084"/>
                  </a:cxn>
                  <a:cxn ang="0">
                    <a:pos x="712" y="2138"/>
                  </a:cxn>
                  <a:cxn ang="0">
                    <a:pos x="834" y="2176"/>
                  </a:cxn>
                  <a:cxn ang="0">
                    <a:pos x="962" y="2197"/>
                  </a:cxn>
                  <a:cxn ang="0">
                    <a:pos x="1096" y="2201"/>
                  </a:cxn>
                  <a:cxn ang="0">
                    <a:pos x="1233" y="2191"/>
                  </a:cxn>
                  <a:cxn ang="0">
                    <a:pos x="1364" y="2162"/>
                  </a:cxn>
                  <a:cxn ang="0">
                    <a:pos x="1489" y="2118"/>
                  </a:cxn>
                  <a:cxn ang="0">
                    <a:pos x="1607" y="2058"/>
                  </a:cxn>
                  <a:cxn ang="0">
                    <a:pos x="1719" y="1980"/>
                  </a:cxn>
                  <a:cxn ang="0">
                    <a:pos x="1827" y="1886"/>
                  </a:cxn>
                  <a:cxn ang="0">
                    <a:pos x="1925" y="1779"/>
                  </a:cxn>
                  <a:cxn ang="0">
                    <a:pos x="2007" y="1665"/>
                  </a:cxn>
                  <a:cxn ang="0">
                    <a:pos x="2072" y="1547"/>
                  </a:cxn>
                  <a:cxn ang="0">
                    <a:pos x="2122" y="1422"/>
                  </a:cxn>
                  <a:cxn ang="0">
                    <a:pos x="2156" y="1291"/>
                  </a:cxn>
                  <a:cxn ang="0">
                    <a:pos x="2174" y="1154"/>
                  </a:cxn>
                  <a:cxn ang="0">
                    <a:pos x="2176" y="1015"/>
                  </a:cxn>
                  <a:cxn ang="0">
                    <a:pos x="2161" y="885"/>
                  </a:cxn>
                  <a:cxn ang="0">
                    <a:pos x="2131" y="761"/>
                  </a:cxn>
                  <a:cxn ang="0">
                    <a:pos x="2083" y="642"/>
                  </a:cxn>
                  <a:cxn ang="0">
                    <a:pos x="2021" y="529"/>
                  </a:cxn>
                  <a:cxn ang="0">
                    <a:pos x="1943" y="422"/>
                  </a:cxn>
                  <a:cxn ang="0">
                    <a:pos x="1848" y="319"/>
                  </a:cxn>
                  <a:cxn ang="0">
                    <a:pos x="1741" y="227"/>
                  </a:cxn>
                  <a:cxn ang="0">
                    <a:pos x="1630" y="150"/>
                  </a:cxn>
                  <a:cxn ang="0">
                    <a:pos x="1513" y="90"/>
                  </a:cxn>
                  <a:cxn ang="0">
                    <a:pos x="1389" y="45"/>
                  </a:cxn>
                  <a:cxn ang="0">
                    <a:pos x="1260" y="15"/>
                  </a:cxn>
                  <a:cxn ang="0">
                    <a:pos x="1125" y="2"/>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accent1"/>
              </a:solidFill>
              <a:ln w="3175">
                <a:noFill/>
                <a:prstDash val="solid"/>
                <a:round/>
                <a:headEnd/>
                <a:tailEnd/>
              </a:ln>
            </p:spPr>
            <p:txBody>
              <a:bodyPr>
                <a:prstTxWarp prst="textNoShape">
                  <a:avLst/>
                </a:prstTxWarp>
              </a:bodyPr>
              <a:lstStyle/>
              <a:p>
                <a:endParaRPr lang="en-US"/>
              </a:p>
            </p:txBody>
          </p:sp>
          <p:sp>
            <p:nvSpPr>
              <p:cNvPr id="19" name="Freeform 40"/>
              <p:cNvSpPr>
                <a:spLocks/>
              </p:cNvSpPr>
              <p:nvPr/>
            </p:nvSpPr>
            <p:spPr bwMode="auto">
              <a:xfrm flipH="1">
                <a:off x="7078153" y="2917895"/>
                <a:ext cx="95759" cy="90392"/>
              </a:xfrm>
              <a:custGeom>
                <a:avLst/>
                <a:gdLst/>
                <a:ahLst/>
                <a:cxnLst>
                  <a:cxn ang="0">
                    <a:pos x="481" y="164"/>
                  </a:cxn>
                  <a:cxn ang="0">
                    <a:pos x="395" y="230"/>
                  </a:cxn>
                  <a:cxn ang="0">
                    <a:pos x="318" y="302"/>
                  </a:cxn>
                  <a:cxn ang="0">
                    <a:pos x="249" y="381"/>
                  </a:cxn>
                  <a:cxn ang="0">
                    <a:pos x="188" y="466"/>
                  </a:cxn>
                  <a:cxn ang="0">
                    <a:pos x="135" y="556"/>
                  </a:cxn>
                  <a:cxn ang="0">
                    <a:pos x="90" y="654"/>
                  </a:cxn>
                  <a:cxn ang="0">
                    <a:pos x="52" y="758"/>
                  </a:cxn>
                  <a:cxn ang="0">
                    <a:pos x="23" y="865"/>
                  </a:cxn>
                  <a:cxn ang="0">
                    <a:pos x="6" y="970"/>
                  </a:cxn>
                  <a:cxn ang="0">
                    <a:pos x="0" y="1075"/>
                  </a:cxn>
                  <a:cxn ang="0">
                    <a:pos x="6" y="1178"/>
                  </a:cxn>
                  <a:cxn ang="0">
                    <a:pos x="22" y="1279"/>
                  </a:cxn>
                  <a:cxn ang="0">
                    <a:pos x="50" y="1378"/>
                  </a:cxn>
                  <a:cxn ang="0">
                    <a:pos x="90" y="1475"/>
                  </a:cxn>
                  <a:cxn ang="0">
                    <a:pos x="140" y="1572"/>
                  </a:cxn>
                  <a:cxn ang="0">
                    <a:pos x="192" y="1668"/>
                  </a:cxn>
                  <a:cxn ang="0">
                    <a:pos x="251" y="1759"/>
                  </a:cxn>
                  <a:cxn ang="0">
                    <a:pos x="316" y="1843"/>
                  </a:cxn>
                  <a:cxn ang="0">
                    <a:pos x="388" y="1918"/>
                  </a:cxn>
                  <a:cxn ang="0">
                    <a:pos x="467" y="1985"/>
                  </a:cxn>
                  <a:cxn ang="0">
                    <a:pos x="554" y="2045"/>
                  </a:cxn>
                  <a:cxn ang="0">
                    <a:pos x="648" y="2095"/>
                  </a:cxn>
                  <a:cxn ang="0">
                    <a:pos x="747" y="2138"/>
                  </a:cxn>
                  <a:cxn ang="0">
                    <a:pos x="853" y="2172"/>
                  </a:cxn>
                  <a:cxn ang="0">
                    <a:pos x="959" y="2194"/>
                  </a:cxn>
                  <a:cxn ang="0">
                    <a:pos x="1065" y="2204"/>
                  </a:cxn>
                  <a:cxn ang="0">
                    <a:pos x="1172" y="2202"/>
                  </a:cxn>
                  <a:cxn ang="0">
                    <a:pos x="1278" y="2188"/>
                  </a:cxn>
                  <a:cxn ang="0">
                    <a:pos x="1385" y="2163"/>
                  </a:cxn>
                  <a:cxn ang="0">
                    <a:pos x="1493" y="2125"/>
                  </a:cxn>
                  <a:cxn ang="0">
                    <a:pos x="1601" y="2076"/>
                  </a:cxn>
                  <a:cxn ang="0">
                    <a:pos x="1778" y="1960"/>
                  </a:cxn>
                  <a:cxn ang="0">
                    <a:pos x="1942" y="1813"/>
                  </a:cxn>
                  <a:cxn ang="0">
                    <a:pos x="2065" y="1652"/>
                  </a:cxn>
                  <a:cxn ang="0">
                    <a:pos x="2145" y="1478"/>
                  </a:cxn>
                  <a:cxn ang="0">
                    <a:pos x="2185" y="1290"/>
                  </a:cxn>
                  <a:cxn ang="0">
                    <a:pos x="2182" y="1089"/>
                  </a:cxn>
                  <a:cxn ang="0">
                    <a:pos x="2138" y="873"/>
                  </a:cxn>
                  <a:cxn ang="0">
                    <a:pos x="2052" y="644"/>
                  </a:cxn>
                  <a:cxn ang="0">
                    <a:pos x="1984" y="513"/>
                  </a:cxn>
                  <a:cxn ang="0">
                    <a:pos x="1925" y="425"/>
                  </a:cxn>
                  <a:cxn ang="0">
                    <a:pos x="1859" y="345"/>
                  </a:cxn>
                  <a:cxn ang="0">
                    <a:pos x="1786" y="273"/>
                  </a:cxn>
                  <a:cxn ang="0">
                    <a:pos x="1704" y="209"/>
                  </a:cxn>
                  <a:cxn ang="0">
                    <a:pos x="1616" y="152"/>
                  </a:cxn>
                  <a:cxn ang="0">
                    <a:pos x="1519" y="105"/>
                  </a:cxn>
                  <a:cxn ang="0">
                    <a:pos x="1415" y="65"/>
                  </a:cxn>
                  <a:cxn ang="0">
                    <a:pos x="1307" y="34"/>
                  </a:cxn>
                  <a:cxn ang="0">
                    <a:pos x="1199" y="12"/>
                  </a:cxn>
                  <a:cxn ang="0">
                    <a:pos x="1093" y="1"/>
                  </a:cxn>
                  <a:cxn ang="0">
                    <a:pos x="987" y="1"/>
                  </a:cxn>
                  <a:cxn ang="0">
                    <a:pos x="883" y="12"/>
                  </a:cxn>
                  <a:cxn ang="0">
                    <a:pos x="779" y="33"/>
                  </a:cxn>
                  <a:cxn ang="0">
                    <a:pos x="676" y="64"/>
                  </a:cxn>
                  <a:cxn ang="0">
                    <a:pos x="575" y="106"/>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solidFill>
              <a:ln w="3175">
                <a:noFill/>
                <a:prstDash val="solid"/>
                <a:round/>
                <a:headEnd/>
                <a:tailEnd/>
              </a:ln>
            </p:spPr>
            <p:txBody>
              <a:bodyPr>
                <a:prstTxWarp prst="textNoShape">
                  <a:avLst/>
                </a:prstTxWarp>
              </a:bodyPr>
              <a:lstStyle/>
              <a:p>
                <a:endParaRPr lang="en-US"/>
              </a:p>
            </p:txBody>
          </p:sp>
        </p:grpSp>
        <p:sp>
          <p:nvSpPr>
            <p:cNvPr id="15" name="Bent Arrow 14"/>
            <p:cNvSpPr/>
            <p:nvPr/>
          </p:nvSpPr>
          <p:spPr bwMode="auto">
            <a:xfrm rot="5400000">
              <a:off x="6350205" y="2229224"/>
              <a:ext cx="1676400" cy="1577225"/>
            </a:xfrm>
            <a:prstGeom prst="bentArrow">
              <a:avLst>
                <a:gd name="adj1" fmla="val 5515"/>
                <a:gd name="adj2" fmla="val 10428"/>
                <a:gd name="adj3" fmla="val 25000"/>
                <a:gd name="adj4" fmla="val 43750"/>
              </a:avLst>
            </a:prstGeom>
            <a:solidFill>
              <a:srgbClr val="01800D"/>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a:p>
          </p:txBody>
        </p:sp>
      </p:grpSp>
      <p:grpSp>
        <p:nvGrpSpPr>
          <p:cNvPr id="20" name="Group 46"/>
          <p:cNvGrpSpPr/>
          <p:nvPr/>
        </p:nvGrpSpPr>
        <p:grpSpPr>
          <a:xfrm>
            <a:off x="5670103" y="4786540"/>
            <a:ext cx="1788606" cy="1478280"/>
            <a:chOff x="6107112" y="5075237"/>
            <a:chExt cx="1788606" cy="1478280"/>
          </a:xfrm>
        </p:grpSpPr>
        <p:grpSp>
          <p:nvGrpSpPr>
            <p:cNvPr id="21" name="Group 45"/>
            <p:cNvGrpSpPr/>
            <p:nvPr/>
          </p:nvGrpSpPr>
          <p:grpSpPr>
            <a:xfrm>
              <a:off x="6918917" y="5465308"/>
              <a:ext cx="703865" cy="685800"/>
              <a:chOff x="6918917" y="5465308"/>
              <a:chExt cx="703865" cy="685800"/>
            </a:xfrm>
          </p:grpSpPr>
          <p:sp>
            <p:nvSpPr>
              <p:cNvPr id="23" name="Freeform 37"/>
              <p:cNvSpPr>
                <a:spLocks/>
              </p:cNvSpPr>
              <p:nvPr/>
            </p:nvSpPr>
            <p:spPr bwMode="auto">
              <a:xfrm flipH="1" flipV="1">
                <a:off x="7193613" y="5748929"/>
                <a:ext cx="429169" cy="402179"/>
              </a:xfrm>
              <a:custGeom>
                <a:avLst/>
                <a:gdLst/>
                <a:ahLst/>
                <a:cxnLst>
                  <a:cxn ang="0">
                    <a:pos x="4725" y="1045"/>
                  </a:cxn>
                  <a:cxn ang="0">
                    <a:pos x="5732" y="1170"/>
                  </a:cxn>
                  <a:cxn ang="0">
                    <a:pos x="6866" y="307"/>
                  </a:cxn>
                  <a:cxn ang="0">
                    <a:pos x="7710" y="740"/>
                  </a:cxn>
                  <a:cxn ang="0">
                    <a:pos x="7467" y="2079"/>
                  </a:cxn>
                  <a:cxn ang="0">
                    <a:pos x="8069" y="2853"/>
                  </a:cxn>
                  <a:cxn ang="0">
                    <a:pos x="9519" y="2979"/>
                  </a:cxn>
                  <a:cxn ang="0">
                    <a:pos x="9817" y="3887"/>
                  </a:cxn>
                  <a:cxn ang="0">
                    <a:pos x="8781" y="4858"/>
                  </a:cxn>
                  <a:cxn ang="0">
                    <a:pos x="8684" y="5868"/>
                  </a:cxn>
                  <a:cxn ang="0">
                    <a:pos x="9519" y="6866"/>
                  </a:cxn>
                  <a:cxn ang="0">
                    <a:pos x="9079" y="7711"/>
                  </a:cxn>
                  <a:cxn ang="0">
                    <a:pos x="7674" y="7542"/>
                  </a:cxn>
                  <a:cxn ang="0">
                    <a:pos x="6936" y="8106"/>
                  </a:cxn>
                  <a:cxn ang="0">
                    <a:pos x="6866" y="9519"/>
                  </a:cxn>
                  <a:cxn ang="0">
                    <a:pos x="5929" y="9817"/>
                  </a:cxn>
                  <a:cxn ang="0">
                    <a:pos x="5029" y="8745"/>
                  </a:cxn>
                  <a:cxn ang="0">
                    <a:pos x="4022" y="8648"/>
                  </a:cxn>
                  <a:cxn ang="0">
                    <a:pos x="2979" y="9519"/>
                  </a:cxn>
                  <a:cxn ang="0">
                    <a:pos x="2115" y="9080"/>
                  </a:cxn>
                  <a:cxn ang="0">
                    <a:pos x="2115" y="7440"/>
                  </a:cxn>
                  <a:cxn ang="0">
                    <a:pos x="1539" y="6667"/>
                  </a:cxn>
                  <a:cxn ang="0">
                    <a:pos x="307" y="6866"/>
                  </a:cxn>
                  <a:cxn ang="0">
                    <a:pos x="0" y="5930"/>
                  </a:cxn>
                  <a:cxn ang="0">
                    <a:pos x="1072" y="4923"/>
                  </a:cxn>
                  <a:cxn ang="0">
                    <a:pos x="1207" y="3924"/>
                  </a:cxn>
                  <a:cxn ang="0">
                    <a:pos x="307" y="2979"/>
                  </a:cxn>
                  <a:cxn ang="0">
                    <a:pos x="740" y="2079"/>
                  </a:cxn>
                  <a:cxn ang="0">
                    <a:pos x="2017" y="2447"/>
                  </a:cxn>
                  <a:cxn ang="0">
                    <a:pos x="2717" y="1846"/>
                  </a:cxn>
                  <a:cxn ang="0">
                    <a:pos x="2979" y="307"/>
                  </a:cxn>
                  <a:cxn ang="0">
                    <a:pos x="3887" y="0"/>
                  </a:cxn>
                  <a:cxn ang="0">
                    <a:pos x="4725" y="104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rgbClr val="FF6500"/>
              </a:solidFill>
              <a:ln w="3175">
                <a:noFill/>
                <a:prstDash val="solid"/>
                <a:round/>
                <a:headEnd/>
                <a:tailEnd/>
              </a:ln>
            </p:spPr>
            <p:txBody>
              <a:bodyPr>
                <a:prstTxWarp prst="textNoShape">
                  <a:avLst/>
                </a:prstTxWarp>
              </a:bodyPr>
              <a:lstStyle/>
              <a:p>
                <a:endParaRPr lang="en-US"/>
              </a:p>
            </p:txBody>
          </p:sp>
          <p:sp>
            <p:nvSpPr>
              <p:cNvPr id="24" name="Freeform 38"/>
              <p:cNvSpPr>
                <a:spLocks/>
              </p:cNvSpPr>
              <p:nvPr/>
            </p:nvSpPr>
            <p:spPr bwMode="auto">
              <a:xfrm flipH="1" flipV="1">
                <a:off x="6918917" y="5465308"/>
                <a:ext cx="433362" cy="407419"/>
              </a:xfrm>
              <a:custGeom>
                <a:avLst/>
                <a:gdLst/>
                <a:ahLst/>
                <a:cxnLst>
                  <a:cxn ang="0">
                    <a:pos x="2914" y="1675"/>
                  </a:cxn>
                  <a:cxn ang="0">
                    <a:pos x="3887" y="1269"/>
                  </a:cxn>
                  <a:cxn ang="0">
                    <a:pos x="4453" y="0"/>
                  </a:cxn>
                  <a:cxn ang="0">
                    <a:pos x="5426" y="0"/>
                  </a:cxn>
                  <a:cxn ang="0">
                    <a:pos x="5829" y="1269"/>
                  </a:cxn>
                  <a:cxn ang="0">
                    <a:pos x="6728" y="1638"/>
                  </a:cxn>
                  <a:cxn ang="0">
                    <a:pos x="8069" y="1036"/>
                  </a:cxn>
                  <a:cxn ang="0">
                    <a:pos x="8779" y="1748"/>
                  </a:cxn>
                  <a:cxn ang="0">
                    <a:pos x="8303" y="3050"/>
                  </a:cxn>
                  <a:cxn ang="0">
                    <a:pos x="8671" y="3987"/>
                  </a:cxn>
                  <a:cxn ang="0">
                    <a:pos x="9915" y="4490"/>
                  </a:cxn>
                  <a:cxn ang="0">
                    <a:pos x="9915" y="5427"/>
                  </a:cxn>
                  <a:cxn ang="0">
                    <a:pos x="8611" y="5930"/>
                  </a:cxn>
                  <a:cxn ang="0">
                    <a:pos x="8241" y="6802"/>
                  </a:cxn>
                  <a:cxn ang="0">
                    <a:pos x="8843" y="8070"/>
                  </a:cxn>
                  <a:cxn ang="0">
                    <a:pos x="8177" y="8808"/>
                  </a:cxn>
                  <a:cxn ang="0">
                    <a:pos x="6863" y="8279"/>
                  </a:cxn>
                  <a:cxn ang="0">
                    <a:pos x="5929" y="8648"/>
                  </a:cxn>
                  <a:cxn ang="0">
                    <a:pos x="5460" y="9953"/>
                  </a:cxn>
                  <a:cxn ang="0">
                    <a:pos x="4453" y="9953"/>
                  </a:cxn>
                  <a:cxn ang="0">
                    <a:pos x="3716" y="8513"/>
                  </a:cxn>
                  <a:cxn ang="0">
                    <a:pos x="2844" y="8107"/>
                  </a:cxn>
                  <a:cxn ang="0">
                    <a:pos x="1846" y="8845"/>
                  </a:cxn>
                  <a:cxn ang="0">
                    <a:pos x="1142" y="8145"/>
                  </a:cxn>
                  <a:cxn ang="0">
                    <a:pos x="1609" y="6765"/>
                  </a:cxn>
                  <a:cxn ang="0">
                    <a:pos x="1241" y="5866"/>
                  </a:cxn>
                  <a:cxn ang="0">
                    <a:pos x="0" y="5427"/>
                  </a:cxn>
                  <a:cxn ang="0">
                    <a:pos x="0" y="4453"/>
                  </a:cxn>
                  <a:cxn ang="0">
                    <a:pos x="1241" y="4159"/>
                  </a:cxn>
                  <a:cxn ang="0">
                    <a:pos x="1539" y="3287"/>
                  </a:cxn>
                  <a:cxn ang="0">
                    <a:pos x="1035" y="1847"/>
                  </a:cxn>
                  <a:cxn ang="0">
                    <a:pos x="1711" y="1143"/>
                  </a:cxn>
                  <a:cxn ang="0">
                    <a:pos x="2914" y="167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rgbClr val="01800D"/>
              </a:solidFill>
              <a:ln w="3175">
                <a:noFill/>
                <a:prstDash val="solid"/>
                <a:round/>
                <a:headEnd/>
                <a:tailEnd/>
              </a:ln>
            </p:spPr>
            <p:txBody>
              <a:bodyPr>
                <a:prstTxWarp prst="textNoShape">
                  <a:avLst/>
                </a:prstTxWarp>
              </a:bodyPr>
              <a:lstStyle/>
              <a:p>
                <a:endParaRPr lang="en-US"/>
              </a:p>
            </p:txBody>
          </p:sp>
          <p:sp>
            <p:nvSpPr>
              <p:cNvPr id="25" name="Freeform 39"/>
              <p:cNvSpPr>
                <a:spLocks/>
              </p:cNvSpPr>
              <p:nvPr/>
            </p:nvSpPr>
            <p:spPr bwMode="auto">
              <a:xfrm flipH="1" flipV="1">
                <a:off x="7360668" y="5904168"/>
                <a:ext cx="95060" cy="90392"/>
              </a:xfrm>
              <a:custGeom>
                <a:avLst/>
                <a:gdLst/>
                <a:ahLst/>
                <a:cxnLst>
                  <a:cxn ang="0">
                    <a:pos x="962" y="6"/>
                  </a:cxn>
                  <a:cxn ang="0">
                    <a:pos x="834" y="26"/>
                  </a:cxn>
                  <a:cxn ang="0">
                    <a:pos x="712" y="61"/>
                  </a:cxn>
                  <a:cxn ang="0">
                    <a:pos x="596" y="112"/>
                  </a:cxn>
                  <a:cxn ang="0">
                    <a:pos x="485" y="179"/>
                  </a:cxn>
                  <a:cxn ang="0">
                    <a:pos x="380" y="262"/>
                  </a:cxn>
                  <a:cxn ang="0">
                    <a:pos x="280" y="360"/>
                  </a:cxn>
                  <a:cxn ang="0">
                    <a:pos x="194" y="464"/>
                  </a:cxn>
                  <a:cxn ang="0">
                    <a:pos x="124" y="573"/>
                  </a:cxn>
                  <a:cxn ang="0">
                    <a:pos x="69" y="689"/>
                  </a:cxn>
                  <a:cxn ang="0">
                    <a:pos x="31" y="810"/>
                  </a:cxn>
                  <a:cxn ang="0">
                    <a:pos x="8" y="936"/>
                  </a:cxn>
                  <a:cxn ang="0">
                    <a:pos x="0" y="1069"/>
                  </a:cxn>
                  <a:cxn ang="0">
                    <a:pos x="8" y="1210"/>
                  </a:cxn>
                  <a:cxn ang="0">
                    <a:pos x="31" y="1344"/>
                  </a:cxn>
                  <a:cxn ang="0">
                    <a:pos x="69" y="1473"/>
                  </a:cxn>
                  <a:cxn ang="0">
                    <a:pos x="124" y="1595"/>
                  </a:cxn>
                  <a:cxn ang="0">
                    <a:pos x="194" y="1711"/>
                  </a:cxn>
                  <a:cxn ang="0">
                    <a:pos x="280" y="1822"/>
                  </a:cxn>
                  <a:cxn ang="0">
                    <a:pos x="380" y="1925"/>
                  </a:cxn>
                  <a:cxn ang="0">
                    <a:pos x="485" y="2012"/>
                  </a:cxn>
                  <a:cxn ang="0">
                    <a:pos x="596" y="2084"/>
                  </a:cxn>
                  <a:cxn ang="0">
                    <a:pos x="712" y="2138"/>
                  </a:cxn>
                  <a:cxn ang="0">
                    <a:pos x="834" y="2176"/>
                  </a:cxn>
                  <a:cxn ang="0">
                    <a:pos x="962" y="2197"/>
                  </a:cxn>
                  <a:cxn ang="0">
                    <a:pos x="1096" y="2201"/>
                  </a:cxn>
                  <a:cxn ang="0">
                    <a:pos x="1233" y="2191"/>
                  </a:cxn>
                  <a:cxn ang="0">
                    <a:pos x="1364" y="2162"/>
                  </a:cxn>
                  <a:cxn ang="0">
                    <a:pos x="1489" y="2118"/>
                  </a:cxn>
                  <a:cxn ang="0">
                    <a:pos x="1607" y="2058"/>
                  </a:cxn>
                  <a:cxn ang="0">
                    <a:pos x="1719" y="1980"/>
                  </a:cxn>
                  <a:cxn ang="0">
                    <a:pos x="1827" y="1886"/>
                  </a:cxn>
                  <a:cxn ang="0">
                    <a:pos x="1925" y="1779"/>
                  </a:cxn>
                  <a:cxn ang="0">
                    <a:pos x="2007" y="1665"/>
                  </a:cxn>
                  <a:cxn ang="0">
                    <a:pos x="2072" y="1547"/>
                  </a:cxn>
                  <a:cxn ang="0">
                    <a:pos x="2122" y="1422"/>
                  </a:cxn>
                  <a:cxn ang="0">
                    <a:pos x="2156" y="1291"/>
                  </a:cxn>
                  <a:cxn ang="0">
                    <a:pos x="2174" y="1154"/>
                  </a:cxn>
                  <a:cxn ang="0">
                    <a:pos x="2176" y="1015"/>
                  </a:cxn>
                  <a:cxn ang="0">
                    <a:pos x="2161" y="885"/>
                  </a:cxn>
                  <a:cxn ang="0">
                    <a:pos x="2131" y="761"/>
                  </a:cxn>
                  <a:cxn ang="0">
                    <a:pos x="2083" y="642"/>
                  </a:cxn>
                  <a:cxn ang="0">
                    <a:pos x="2021" y="529"/>
                  </a:cxn>
                  <a:cxn ang="0">
                    <a:pos x="1943" y="422"/>
                  </a:cxn>
                  <a:cxn ang="0">
                    <a:pos x="1848" y="319"/>
                  </a:cxn>
                  <a:cxn ang="0">
                    <a:pos x="1741" y="227"/>
                  </a:cxn>
                  <a:cxn ang="0">
                    <a:pos x="1630" y="150"/>
                  </a:cxn>
                  <a:cxn ang="0">
                    <a:pos x="1513" y="90"/>
                  </a:cxn>
                  <a:cxn ang="0">
                    <a:pos x="1389" y="45"/>
                  </a:cxn>
                  <a:cxn ang="0">
                    <a:pos x="1260" y="15"/>
                  </a:cxn>
                  <a:cxn ang="0">
                    <a:pos x="1125" y="2"/>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accent1"/>
              </a:solidFill>
              <a:ln w="3175">
                <a:noFill/>
                <a:prstDash val="solid"/>
                <a:round/>
                <a:headEnd/>
                <a:tailEnd/>
              </a:ln>
            </p:spPr>
            <p:txBody>
              <a:bodyPr>
                <a:prstTxWarp prst="textNoShape">
                  <a:avLst/>
                </a:prstTxWarp>
              </a:bodyPr>
              <a:lstStyle/>
              <a:p>
                <a:endParaRPr lang="en-US"/>
              </a:p>
            </p:txBody>
          </p:sp>
          <p:sp>
            <p:nvSpPr>
              <p:cNvPr id="26" name="Freeform 40"/>
              <p:cNvSpPr>
                <a:spLocks/>
              </p:cNvSpPr>
              <p:nvPr/>
            </p:nvSpPr>
            <p:spPr bwMode="auto">
              <a:xfrm flipH="1" flipV="1">
                <a:off x="7087370" y="5623821"/>
                <a:ext cx="95759" cy="90392"/>
              </a:xfrm>
              <a:custGeom>
                <a:avLst/>
                <a:gdLst/>
                <a:ahLst/>
                <a:cxnLst>
                  <a:cxn ang="0">
                    <a:pos x="481" y="164"/>
                  </a:cxn>
                  <a:cxn ang="0">
                    <a:pos x="395" y="230"/>
                  </a:cxn>
                  <a:cxn ang="0">
                    <a:pos x="318" y="302"/>
                  </a:cxn>
                  <a:cxn ang="0">
                    <a:pos x="249" y="381"/>
                  </a:cxn>
                  <a:cxn ang="0">
                    <a:pos x="188" y="466"/>
                  </a:cxn>
                  <a:cxn ang="0">
                    <a:pos x="135" y="556"/>
                  </a:cxn>
                  <a:cxn ang="0">
                    <a:pos x="90" y="654"/>
                  </a:cxn>
                  <a:cxn ang="0">
                    <a:pos x="52" y="758"/>
                  </a:cxn>
                  <a:cxn ang="0">
                    <a:pos x="23" y="865"/>
                  </a:cxn>
                  <a:cxn ang="0">
                    <a:pos x="6" y="970"/>
                  </a:cxn>
                  <a:cxn ang="0">
                    <a:pos x="0" y="1075"/>
                  </a:cxn>
                  <a:cxn ang="0">
                    <a:pos x="6" y="1178"/>
                  </a:cxn>
                  <a:cxn ang="0">
                    <a:pos x="22" y="1279"/>
                  </a:cxn>
                  <a:cxn ang="0">
                    <a:pos x="50" y="1378"/>
                  </a:cxn>
                  <a:cxn ang="0">
                    <a:pos x="90" y="1475"/>
                  </a:cxn>
                  <a:cxn ang="0">
                    <a:pos x="140" y="1572"/>
                  </a:cxn>
                  <a:cxn ang="0">
                    <a:pos x="192" y="1668"/>
                  </a:cxn>
                  <a:cxn ang="0">
                    <a:pos x="251" y="1759"/>
                  </a:cxn>
                  <a:cxn ang="0">
                    <a:pos x="316" y="1843"/>
                  </a:cxn>
                  <a:cxn ang="0">
                    <a:pos x="388" y="1918"/>
                  </a:cxn>
                  <a:cxn ang="0">
                    <a:pos x="467" y="1985"/>
                  </a:cxn>
                  <a:cxn ang="0">
                    <a:pos x="554" y="2045"/>
                  </a:cxn>
                  <a:cxn ang="0">
                    <a:pos x="648" y="2095"/>
                  </a:cxn>
                  <a:cxn ang="0">
                    <a:pos x="747" y="2138"/>
                  </a:cxn>
                  <a:cxn ang="0">
                    <a:pos x="853" y="2172"/>
                  </a:cxn>
                  <a:cxn ang="0">
                    <a:pos x="959" y="2194"/>
                  </a:cxn>
                  <a:cxn ang="0">
                    <a:pos x="1065" y="2204"/>
                  </a:cxn>
                  <a:cxn ang="0">
                    <a:pos x="1172" y="2202"/>
                  </a:cxn>
                  <a:cxn ang="0">
                    <a:pos x="1278" y="2188"/>
                  </a:cxn>
                  <a:cxn ang="0">
                    <a:pos x="1385" y="2163"/>
                  </a:cxn>
                  <a:cxn ang="0">
                    <a:pos x="1493" y="2125"/>
                  </a:cxn>
                  <a:cxn ang="0">
                    <a:pos x="1601" y="2076"/>
                  </a:cxn>
                  <a:cxn ang="0">
                    <a:pos x="1778" y="1960"/>
                  </a:cxn>
                  <a:cxn ang="0">
                    <a:pos x="1942" y="1813"/>
                  </a:cxn>
                  <a:cxn ang="0">
                    <a:pos x="2065" y="1652"/>
                  </a:cxn>
                  <a:cxn ang="0">
                    <a:pos x="2145" y="1478"/>
                  </a:cxn>
                  <a:cxn ang="0">
                    <a:pos x="2185" y="1290"/>
                  </a:cxn>
                  <a:cxn ang="0">
                    <a:pos x="2182" y="1089"/>
                  </a:cxn>
                  <a:cxn ang="0">
                    <a:pos x="2138" y="873"/>
                  </a:cxn>
                  <a:cxn ang="0">
                    <a:pos x="2052" y="644"/>
                  </a:cxn>
                  <a:cxn ang="0">
                    <a:pos x="1984" y="513"/>
                  </a:cxn>
                  <a:cxn ang="0">
                    <a:pos x="1925" y="425"/>
                  </a:cxn>
                  <a:cxn ang="0">
                    <a:pos x="1859" y="345"/>
                  </a:cxn>
                  <a:cxn ang="0">
                    <a:pos x="1786" y="273"/>
                  </a:cxn>
                  <a:cxn ang="0">
                    <a:pos x="1704" y="209"/>
                  </a:cxn>
                  <a:cxn ang="0">
                    <a:pos x="1616" y="152"/>
                  </a:cxn>
                  <a:cxn ang="0">
                    <a:pos x="1519" y="105"/>
                  </a:cxn>
                  <a:cxn ang="0">
                    <a:pos x="1415" y="65"/>
                  </a:cxn>
                  <a:cxn ang="0">
                    <a:pos x="1307" y="34"/>
                  </a:cxn>
                  <a:cxn ang="0">
                    <a:pos x="1199" y="12"/>
                  </a:cxn>
                  <a:cxn ang="0">
                    <a:pos x="1093" y="1"/>
                  </a:cxn>
                  <a:cxn ang="0">
                    <a:pos x="987" y="1"/>
                  </a:cxn>
                  <a:cxn ang="0">
                    <a:pos x="883" y="12"/>
                  </a:cxn>
                  <a:cxn ang="0">
                    <a:pos x="779" y="33"/>
                  </a:cxn>
                  <a:cxn ang="0">
                    <a:pos x="676" y="64"/>
                  </a:cxn>
                  <a:cxn ang="0">
                    <a:pos x="575" y="106"/>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accent1"/>
              </a:solidFill>
              <a:ln w="3175">
                <a:noFill/>
                <a:prstDash val="solid"/>
                <a:round/>
                <a:headEnd/>
                <a:tailEnd/>
              </a:ln>
            </p:spPr>
            <p:txBody>
              <a:bodyPr>
                <a:prstTxWarp prst="textNoShape">
                  <a:avLst/>
                </a:prstTxWarp>
              </a:bodyPr>
              <a:lstStyle/>
              <a:p>
                <a:endParaRPr lang="en-US"/>
              </a:p>
            </p:txBody>
          </p:sp>
        </p:grpSp>
        <p:sp>
          <p:nvSpPr>
            <p:cNvPr id="22" name="Bent Arrow 21"/>
            <p:cNvSpPr/>
            <p:nvPr/>
          </p:nvSpPr>
          <p:spPr bwMode="auto">
            <a:xfrm rot="10800000">
              <a:off x="6107112" y="5075237"/>
              <a:ext cx="1788606" cy="1478280"/>
            </a:xfrm>
            <a:prstGeom prst="bentArrow">
              <a:avLst>
                <a:gd name="adj1" fmla="val 5515"/>
                <a:gd name="adj2" fmla="val 10428"/>
                <a:gd name="adj3" fmla="val 25000"/>
                <a:gd name="adj4" fmla="val 43750"/>
              </a:avLst>
            </a:prstGeom>
            <a:solidFill>
              <a:srgbClr val="660066"/>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a:p>
          </p:txBody>
        </p:sp>
      </p:grpSp>
      <p:sp>
        <p:nvSpPr>
          <p:cNvPr id="27" name="TextBox 26"/>
          <p:cNvSpPr txBox="1"/>
          <p:nvPr/>
        </p:nvSpPr>
        <p:spPr>
          <a:xfrm>
            <a:off x="7621309" y="2119572"/>
            <a:ext cx="1869906" cy="476541"/>
          </a:xfrm>
          <a:prstGeom prst="rect">
            <a:avLst/>
          </a:prstGeom>
          <a:noFill/>
        </p:spPr>
        <p:txBody>
          <a:bodyPr wrap="square" lIns="91132" tIns="45567" rIns="91132" bIns="45567" rtlCol="0">
            <a:spAutoFit/>
          </a:bodyPr>
          <a:lstStyle/>
          <a:p>
            <a:r>
              <a:rPr lang="en-US" dirty="0" smtClean="0">
                <a:solidFill>
                  <a:srgbClr val="000000"/>
                </a:solidFill>
              </a:rPr>
              <a:t>entailment</a:t>
            </a:r>
            <a:endParaRPr lang="en-US" dirty="0">
              <a:solidFill>
                <a:srgbClr val="000000"/>
              </a:solidFill>
            </a:endParaRPr>
          </a:p>
        </p:txBody>
      </p:sp>
      <p:sp>
        <p:nvSpPr>
          <p:cNvPr id="28" name="TextBox 27"/>
          <p:cNvSpPr txBox="1"/>
          <p:nvPr/>
        </p:nvSpPr>
        <p:spPr>
          <a:xfrm>
            <a:off x="7621309" y="4995796"/>
            <a:ext cx="1869906" cy="851413"/>
          </a:xfrm>
          <a:prstGeom prst="rect">
            <a:avLst/>
          </a:prstGeom>
          <a:noFill/>
        </p:spPr>
        <p:txBody>
          <a:bodyPr wrap="square" lIns="91132" tIns="45567" rIns="91132" bIns="45567" rtlCol="0">
            <a:spAutoFit/>
          </a:bodyPr>
          <a:lstStyle/>
          <a:p>
            <a:r>
              <a:rPr lang="en-US" dirty="0" smtClean="0">
                <a:solidFill>
                  <a:srgbClr val="000000"/>
                </a:solidFill>
              </a:rPr>
              <a:t>pattern matching</a:t>
            </a:r>
            <a:endParaRPr lang="en-US" dirty="0">
              <a:solidFill>
                <a:srgbClr val="000000"/>
              </a:solidFill>
            </a:endParaRPr>
          </a:p>
        </p:txBody>
      </p:sp>
      <p:sp>
        <p:nvSpPr>
          <p:cNvPr id="29" name="Freeform 122"/>
          <p:cNvSpPr>
            <a:spLocks/>
          </p:cNvSpPr>
          <p:nvPr/>
        </p:nvSpPr>
        <p:spPr bwMode="auto">
          <a:xfrm>
            <a:off x="107504" y="3232675"/>
            <a:ext cx="609600" cy="1690402"/>
          </a:xfrm>
          <a:custGeom>
            <a:avLst/>
            <a:gdLst/>
            <a:ahLst/>
            <a:cxnLst>
              <a:cxn ang="0">
                <a:pos x="4558" y="3551"/>
              </a:cxn>
              <a:cxn ang="0">
                <a:pos x="4932" y="3676"/>
              </a:cxn>
              <a:cxn ang="0">
                <a:pos x="5287" y="3900"/>
              </a:cxn>
              <a:cxn ang="0">
                <a:pos x="5619" y="4220"/>
              </a:cxn>
              <a:cxn ang="0">
                <a:pos x="5880" y="4585"/>
              </a:cxn>
              <a:cxn ang="0">
                <a:pos x="6049" y="4967"/>
              </a:cxn>
              <a:cxn ang="0">
                <a:pos x="6127" y="5370"/>
              </a:cxn>
              <a:cxn ang="0">
                <a:pos x="6122" y="9793"/>
              </a:cxn>
              <a:cxn ang="0">
                <a:pos x="6053" y="10109"/>
              </a:cxn>
              <a:cxn ang="0">
                <a:pos x="5917" y="10397"/>
              </a:cxn>
              <a:cxn ang="0">
                <a:pos x="5715" y="10660"/>
              </a:cxn>
              <a:cxn ang="0">
                <a:pos x="5455" y="10883"/>
              </a:cxn>
              <a:cxn ang="0">
                <a:pos x="5145" y="11056"/>
              </a:cxn>
              <a:cxn ang="0">
                <a:pos x="4787" y="11178"/>
              </a:cxn>
              <a:cxn ang="0">
                <a:pos x="1424" y="11201"/>
              </a:cxn>
              <a:cxn ang="0">
                <a:pos x="1026" y="11058"/>
              </a:cxn>
              <a:cxn ang="0">
                <a:pos x="719" y="10901"/>
              </a:cxn>
              <a:cxn ang="0">
                <a:pos x="456" y="10714"/>
              </a:cxn>
              <a:cxn ang="0">
                <a:pos x="247" y="10503"/>
              </a:cxn>
              <a:cxn ang="0">
                <a:pos x="101" y="10281"/>
              </a:cxn>
              <a:cxn ang="0">
                <a:pos x="19" y="10047"/>
              </a:cxn>
              <a:cxn ang="0">
                <a:pos x="1" y="5453"/>
              </a:cxn>
              <a:cxn ang="0">
                <a:pos x="57" y="4978"/>
              </a:cxn>
              <a:cxn ang="0">
                <a:pos x="208" y="4560"/>
              </a:cxn>
              <a:cxn ang="0">
                <a:pos x="453" y="4201"/>
              </a:cxn>
              <a:cxn ang="0">
                <a:pos x="789" y="3904"/>
              </a:cxn>
              <a:cxn ang="0">
                <a:pos x="1194" y="3691"/>
              </a:cxn>
              <a:cxn ang="0">
                <a:pos x="1670" y="3564"/>
              </a:cxn>
              <a:cxn ang="0">
                <a:pos x="2212" y="3522"/>
              </a:cxn>
              <a:cxn ang="0">
                <a:pos x="2312" y="3514"/>
              </a:cxn>
              <a:cxn ang="0">
                <a:pos x="2617" y="3511"/>
              </a:cxn>
              <a:cxn ang="0">
                <a:pos x="2686" y="3430"/>
              </a:cxn>
              <a:cxn ang="0">
                <a:pos x="2402" y="3322"/>
              </a:cxn>
              <a:cxn ang="0">
                <a:pos x="2117" y="3158"/>
              </a:cxn>
              <a:cxn ang="0">
                <a:pos x="1869" y="2950"/>
              </a:cxn>
              <a:cxn ang="0">
                <a:pos x="1660" y="2699"/>
              </a:cxn>
              <a:cxn ang="0">
                <a:pos x="1506" y="2420"/>
              </a:cxn>
              <a:cxn ang="0">
                <a:pos x="1408" y="2123"/>
              </a:cxn>
              <a:cxn ang="0">
                <a:pos x="1367" y="1804"/>
              </a:cxn>
              <a:cxn ang="0">
                <a:pos x="1390" y="1427"/>
              </a:cxn>
              <a:cxn ang="0">
                <a:pos x="1493" y="1068"/>
              </a:cxn>
              <a:cxn ang="0">
                <a:pos x="1676" y="742"/>
              </a:cxn>
              <a:cxn ang="0">
                <a:pos x="1940" y="448"/>
              </a:cxn>
              <a:cxn ang="0">
                <a:pos x="2247" y="219"/>
              </a:cxn>
              <a:cxn ang="0">
                <a:pos x="2588" y="71"/>
              </a:cxn>
              <a:cxn ang="0">
                <a:pos x="2962" y="4"/>
              </a:cxn>
              <a:cxn ang="0">
                <a:pos x="3356" y="18"/>
              </a:cxn>
              <a:cxn ang="0">
                <a:pos x="3721" y="111"/>
              </a:cxn>
              <a:cxn ang="0">
                <a:pos x="4053" y="287"/>
              </a:cxn>
              <a:cxn ang="0">
                <a:pos x="4353" y="542"/>
              </a:cxn>
              <a:cxn ang="0">
                <a:pos x="4588" y="847"/>
              </a:cxn>
              <a:cxn ang="0">
                <a:pos x="4745" y="1184"/>
              </a:cxn>
              <a:cxn ang="0">
                <a:pos x="4820" y="1555"/>
              </a:cxn>
              <a:cxn ang="0">
                <a:pos x="4818" y="1917"/>
              </a:cxn>
              <a:cxn ang="0">
                <a:pos x="4752" y="2240"/>
              </a:cxn>
              <a:cxn ang="0">
                <a:pos x="4624" y="2541"/>
              </a:cxn>
              <a:cxn ang="0">
                <a:pos x="4431" y="2824"/>
              </a:cxn>
              <a:cxn ang="0">
                <a:pos x="4192" y="3066"/>
              </a:cxn>
              <a:cxn ang="0">
                <a:pos x="3919" y="3252"/>
              </a:cxn>
              <a:cxn ang="0">
                <a:pos x="3611" y="3381"/>
              </a:cxn>
              <a:cxn ang="0">
                <a:pos x="3466" y="3480"/>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91132" tIns="45567" rIns="91132" bIns="45567">
            <a:prstTxWarp prst="textNoShape">
              <a:avLst/>
            </a:prstTxWarp>
          </a:bodyPr>
          <a:lstStyle/>
          <a:p>
            <a:endParaRPr lang="en-US"/>
          </a:p>
        </p:txBody>
      </p:sp>
      <p:sp>
        <p:nvSpPr>
          <p:cNvPr id="30" name="Notched Right Arrow 29"/>
          <p:cNvSpPr/>
          <p:nvPr/>
        </p:nvSpPr>
        <p:spPr bwMode="auto">
          <a:xfrm rot="20493927">
            <a:off x="1068718" y="2625123"/>
            <a:ext cx="4722116" cy="484632"/>
          </a:xfrm>
          <a:prstGeom prst="notchedRightArrow">
            <a:avLst>
              <a:gd name="adj1" fmla="val 23956"/>
              <a:gd name="adj2" fmla="val 4940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132" tIns="45567" rIns="91132" bIns="45567" numCol="1" rtlCol="0" anchor="t" anchorCtr="0" compatLnSpc="1">
            <a:prstTxWarp prst="textNoShape">
              <a:avLst/>
            </a:prstTxWarp>
          </a:bodyPr>
          <a:lstStyle/>
          <a:p>
            <a:endParaRPr lang="en-US">
              <a:solidFill>
                <a:schemeClr val="bg1"/>
              </a:solidFill>
              <a:latin typeface="Arial" charset="0"/>
            </a:endParaRPr>
          </a:p>
        </p:txBody>
      </p:sp>
      <p:sp>
        <p:nvSpPr>
          <p:cNvPr id="31" name="Notched Right Arrow 30"/>
          <p:cNvSpPr/>
          <p:nvPr/>
        </p:nvSpPr>
        <p:spPr bwMode="auto">
          <a:xfrm rot="1106073" flipH="1">
            <a:off x="977372" y="4987323"/>
            <a:ext cx="4722116" cy="484632"/>
          </a:xfrm>
          <a:prstGeom prst="notchedRightArrow">
            <a:avLst>
              <a:gd name="adj1" fmla="val 23956"/>
              <a:gd name="adj2" fmla="val 4940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132" tIns="45567" rIns="91132" bIns="45567" numCol="1" rtlCol="0" anchor="t" anchorCtr="0" compatLnSpc="1">
            <a:prstTxWarp prst="textNoShape">
              <a:avLst/>
            </a:prstTxWarp>
          </a:bodyPr>
          <a:lstStyle/>
          <a:p>
            <a:endParaRPr lang="en-US">
              <a:solidFill>
                <a:schemeClr val="bg1"/>
              </a:solidFill>
              <a:latin typeface="Arial" charset="0"/>
            </a:endParaRPr>
          </a:p>
        </p:txBody>
      </p:sp>
      <p:grpSp>
        <p:nvGrpSpPr>
          <p:cNvPr id="32" name="Group 31"/>
          <p:cNvGrpSpPr/>
          <p:nvPr/>
        </p:nvGrpSpPr>
        <p:grpSpPr>
          <a:xfrm>
            <a:off x="1250538" y="1633482"/>
            <a:ext cx="2590799" cy="1243065"/>
            <a:chOff x="3516312" y="2027237"/>
            <a:chExt cx="2590799" cy="1243065"/>
          </a:xfrm>
        </p:grpSpPr>
        <p:grpSp>
          <p:nvGrpSpPr>
            <p:cNvPr id="33" name="Group 21"/>
            <p:cNvGrpSpPr/>
            <p:nvPr/>
          </p:nvGrpSpPr>
          <p:grpSpPr>
            <a:xfrm>
              <a:off x="3516312" y="2027237"/>
              <a:ext cx="1819729" cy="328665"/>
              <a:chOff x="3973512" y="1951037"/>
              <a:chExt cx="1819729" cy="328665"/>
            </a:xfrm>
          </p:grpSpPr>
          <p:sp>
            <p:nvSpPr>
              <p:cNvPr id="40" name="Freeform 44"/>
              <p:cNvSpPr>
                <a:spLocks/>
              </p:cNvSpPr>
              <p:nvPr/>
            </p:nvSpPr>
            <p:spPr bwMode="auto">
              <a:xfrm>
                <a:off x="3973512" y="19510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chemeClr val="accent1"/>
              </a:solidFill>
              <a:ln w="3175">
                <a:solidFill>
                  <a:schemeClr val="tx1"/>
                </a:solidFill>
                <a:prstDash val="solid"/>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1" name="TextBox 40"/>
              <p:cNvSpPr txBox="1"/>
              <p:nvPr/>
            </p:nvSpPr>
            <p:spPr>
              <a:xfrm>
                <a:off x="4345441" y="1951037"/>
                <a:ext cx="1447800" cy="328665"/>
              </a:xfrm>
              <a:prstGeom prst="rect">
                <a:avLst/>
              </a:prstGeom>
              <a:noFill/>
            </p:spPr>
            <p:txBody>
              <a:bodyPr wrap="square" rtlCol="0">
                <a:spAutoFit/>
              </a:bodyPr>
              <a:lstStyle/>
              <a:p>
                <a:r>
                  <a:rPr lang="en-US" sz="1700" b="1" dirty="0">
                    <a:solidFill>
                      <a:schemeClr val="tx1"/>
                    </a:solidFill>
                  </a:rPr>
                  <a:t>RDF Data</a:t>
                </a:r>
              </a:p>
            </p:txBody>
          </p:sp>
        </p:grpSp>
        <p:grpSp>
          <p:nvGrpSpPr>
            <p:cNvPr id="34" name="Group 22"/>
            <p:cNvGrpSpPr/>
            <p:nvPr/>
          </p:nvGrpSpPr>
          <p:grpSpPr>
            <a:xfrm>
              <a:off x="3516312" y="2484437"/>
              <a:ext cx="2590799" cy="559658"/>
              <a:chOff x="3973512" y="2470902"/>
              <a:chExt cx="2590799" cy="559658"/>
            </a:xfrm>
          </p:grpSpPr>
          <p:sp>
            <p:nvSpPr>
              <p:cNvPr id="38" name="TextBox 37"/>
              <p:cNvSpPr txBox="1"/>
              <p:nvPr/>
            </p:nvSpPr>
            <p:spPr>
              <a:xfrm>
                <a:off x="4345440" y="2477357"/>
                <a:ext cx="2218871" cy="553203"/>
              </a:xfrm>
              <a:prstGeom prst="rect">
                <a:avLst/>
              </a:prstGeom>
              <a:noFill/>
            </p:spPr>
            <p:txBody>
              <a:bodyPr wrap="square" rtlCol="0">
                <a:spAutoFit/>
              </a:bodyPr>
              <a:lstStyle/>
              <a:p>
                <a:r>
                  <a:rPr lang="en-US" sz="1700" b="1" dirty="0">
                    <a:solidFill>
                      <a:schemeClr val="tx1"/>
                    </a:solidFill>
                  </a:rPr>
                  <a:t>RDFS/OWL/RIF data</a:t>
                </a:r>
              </a:p>
            </p:txBody>
          </p:sp>
          <p:sp>
            <p:nvSpPr>
              <p:cNvPr id="39" name="Freeform 44"/>
              <p:cNvSpPr>
                <a:spLocks/>
              </p:cNvSpPr>
              <p:nvPr/>
            </p:nvSpPr>
            <p:spPr bwMode="auto">
              <a:xfrm>
                <a:off x="3973512" y="24709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grpSp>
        <p:grpSp>
          <p:nvGrpSpPr>
            <p:cNvPr id="35" name="Group 23"/>
            <p:cNvGrpSpPr/>
            <p:nvPr/>
          </p:nvGrpSpPr>
          <p:grpSpPr>
            <a:xfrm>
              <a:off x="3516312" y="2941637"/>
              <a:ext cx="2286000" cy="328665"/>
              <a:chOff x="3973512" y="2921854"/>
              <a:chExt cx="2286000" cy="328665"/>
            </a:xfrm>
          </p:grpSpPr>
          <p:sp>
            <p:nvSpPr>
              <p:cNvPr id="36" name="Freeform 44"/>
              <p:cNvSpPr>
                <a:spLocks/>
              </p:cNvSpPr>
              <p:nvPr/>
            </p:nvSpPr>
            <p:spPr bwMode="auto">
              <a:xfrm>
                <a:off x="3973512" y="29281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FF66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37" name="TextBox 36"/>
              <p:cNvSpPr txBox="1"/>
              <p:nvPr/>
            </p:nvSpPr>
            <p:spPr>
              <a:xfrm>
                <a:off x="4343634" y="2921854"/>
                <a:ext cx="1915878" cy="328665"/>
              </a:xfrm>
              <a:prstGeom prst="rect">
                <a:avLst/>
              </a:prstGeom>
              <a:noFill/>
            </p:spPr>
            <p:txBody>
              <a:bodyPr wrap="square" rtlCol="0">
                <a:spAutoFit/>
              </a:bodyPr>
              <a:lstStyle/>
              <a:p>
                <a:r>
                  <a:rPr lang="en-US" sz="1700" b="1" dirty="0">
                    <a:solidFill>
                      <a:schemeClr val="tx1"/>
                    </a:solidFill>
                  </a:rPr>
                  <a:t>SPARQL Pattern</a:t>
                </a:r>
              </a:p>
            </p:txBody>
          </p:sp>
        </p:grpSp>
      </p:grpSp>
      <p:grpSp>
        <p:nvGrpSpPr>
          <p:cNvPr id="42" name="Group 24"/>
          <p:cNvGrpSpPr/>
          <p:nvPr/>
        </p:nvGrpSpPr>
        <p:grpSpPr>
          <a:xfrm>
            <a:off x="1250508" y="5091336"/>
            <a:ext cx="1819729" cy="553203"/>
            <a:chOff x="3973512" y="1951037"/>
            <a:chExt cx="1819729" cy="553203"/>
          </a:xfrm>
        </p:grpSpPr>
        <p:sp>
          <p:nvSpPr>
            <p:cNvPr id="43" name="Freeform 44"/>
            <p:cNvSpPr>
              <a:spLocks/>
            </p:cNvSpPr>
            <p:nvPr/>
          </p:nvSpPr>
          <p:spPr bwMode="auto">
            <a:xfrm>
              <a:off x="3973512" y="19510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660066"/>
            </a:solidFill>
            <a:ln w="3175">
              <a:solidFill>
                <a:schemeClr val="tx1"/>
              </a:solidFill>
              <a:prstDash val="solid"/>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4" name="TextBox 43"/>
            <p:cNvSpPr txBox="1"/>
            <p:nvPr/>
          </p:nvSpPr>
          <p:spPr>
            <a:xfrm>
              <a:off x="4345441" y="1951037"/>
              <a:ext cx="1447800" cy="553203"/>
            </a:xfrm>
            <a:prstGeom prst="rect">
              <a:avLst/>
            </a:prstGeom>
            <a:noFill/>
          </p:spPr>
          <p:txBody>
            <a:bodyPr wrap="square" rtlCol="0">
              <a:spAutoFit/>
            </a:bodyPr>
            <a:lstStyle/>
            <a:p>
              <a:r>
                <a:rPr lang="en-US" sz="1700" b="1" dirty="0">
                  <a:solidFill>
                    <a:schemeClr val="tx1"/>
                  </a:solidFill>
                </a:rPr>
                <a:t>Query result</a:t>
              </a:r>
            </a:p>
          </p:txBody>
        </p:sp>
      </p:grpSp>
    </p:spTree>
    <p:extLst>
      <p:ext uri="{BB962C8B-B14F-4D97-AF65-F5344CB8AC3E}">
        <p14:creationId xmlns:p14="http://schemas.microsoft.com/office/powerpoint/2010/main" val="9364954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r>
              <a:rPr lang="en-US" dirty="0" smtClean="0">
                <a:latin typeface="Arial" charset="0"/>
                <a:cs typeface="Arial" charset="0"/>
              </a:rPr>
              <a:t>SPARQL 1.1 as a unifying point</a:t>
            </a:r>
          </a:p>
        </p:txBody>
      </p:sp>
      <p:grpSp>
        <p:nvGrpSpPr>
          <p:cNvPr id="45" name="Group 33"/>
          <p:cNvGrpSpPr/>
          <p:nvPr/>
        </p:nvGrpSpPr>
        <p:grpSpPr>
          <a:xfrm>
            <a:off x="315913" y="4430076"/>
            <a:ext cx="1447800" cy="1254761"/>
            <a:chOff x="4659312" y="2789237"/>
            <a:chExt cx="1143000" cy="990600"/>
          </a:xfrm>
        </p:grpSpPr>
        <p:sp>
          <p:nvSpPr>
            <p:cNvPr id="46" name="Oval 45"/>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47" name="Oval 46"/>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48" name="Oval 47"/>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49" name="Oval 48"/>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50" name="Oval 49"/>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sp>
          <p:nvSpPr>
            <p:cNvPr id="51" name="Oval 50"/>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p>
          </p:txBody>
        </p:sp>
        <p:cxnSp>
          <p:nvCxnSpPr>
            <p:cNvPr id="52" name="Straight Arrow Connector 51"/>
            <p:cNvCxnSpPr>
              <a:stCxn id="46" idx="6"/>
              <a:endCxn id="48"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53" name="Straight Arrow Connector 52"/>
            <p:cNvCxnSpPr>
              <a:stCxn id="46" idx="5"/>
              <a:endCxn id="49"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54" name="Straight Arrow Connector 53"/>
            <p:cNvCxnSpPr>
              <a:stCxn id="50" idx="7"/>
              <a:endCxn id="47"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55" name="Straight Arrow Connector 54"/>
            <p:cNvCxnSpPr>
              <a:stCxn id="47" idx="5"/>
              <a:endCxn id="51"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56" name="Straight Arrow Connector 55"/>
            <p:cNvCxnSpPr>
              <a:stCxn id="51" idx="7"/>
              <a:endCxn id="48"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nvGrpSpPr>
          <p:cNvPr id="57" name="Group 91"/>
          <p:cNvGrpSpPr/>
          <p:nvPr/>
        </p:nvGrpSpPr>
        <p:grpSpPr>
          <a:xfrm>
            <a:off x="3668713" y="2636841"/>
            <a:ext cx="2438400" cy="685800"/>
            <a:chOff x="3668712" y="2636837"/>
            <a:chExt cx="2438400" cy="685800"/>
          </a:xfrm>
        </p:grpSpPr>
        <p:sp>
          <p:nvSpPr>
            <p:cNvPr id="58" name="Oval 57"/>
            <p:cNvSpPr/>
            <p:nvPr/>
          </p:nvSpPr>
          <p:spPr bwMode="auto">
            <a:xfrm>
              <a:off x="3668712" y="2636837"/>
              <a:ext cx="2438400" cy="685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9" name="Rectangle 58"/>
            <p:cNvSpPr/>
            <p:nvPr/>
          </p:nvSpPr>
          <p:spPr bwMode="auto">
            <a:xfrm>
              <a:off x="3783012" y="2789237"/>
              <a:ext cx="22098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sz="1700" b="1" dirty="0">
                  <a:solidFill>
                    <a:srgbClr val="800000"/>
                  </a:solidFill>
                </a:rPr>
                <a:t>SPARQL Processor</a:t>
              </a:r>
            </a:p>
          </p:txBody>
        </p:sp>
      </p:grpSp>
      <p:grpSp>
        <p:nvGrpSpPr>
          <p:cNvPr id="60" name="Group 40"/>
          <p:cNvGrpSpPr/>
          <p:nvPr/>
        </p:nvGrpSpPr>
        <p:grpSpPr>
          <a:xfrm>
            <a:off x="2341077" y="5179930"/>
            <a:ext cx="761999" cy="1275037"/>
            <a:chOff x="2335212" y="5989637"/>
            <a:chExt cx="761999" cy="1275037"/>
          </a:xfrm>
        </p:grpSpPr>
        <p:pic>
          <p:nvPicPr>
            <p:cNvPr id="61" name="Picture 60"/>
            <p:cNvPicPr>
              <a:picLocks noChangeAspect="1"/>
            </p:cNvPicPr>
            <p:nvPr/>
          </p:nvPicPr>
          <p:blipFill>
            <a:blip r:embed="rId3"/>
            <a:stretch>
              <a:fillRect/>
            </a:stretch>
          </p:blipFill>
          <p:spPr>
            <a:xfrm>
              <a:off x="2335212" y="5989637"/>
              <a:ext cx="761999" cy="986761"/>
            </a:xfrm>
            <a:prstGeom prst="rect">
              <a:avLst/>
            </a:prstGeom>
          </p:spPr>
        </p:pic>
        <p:sp>
          <p:nvSpPr>
            <p:cNvPr id="62" name="TextBox 61"/>
            <p:cNvSpPr txBox="1"/>
            <p:nvPr/>
          </p:nvSpPr>
          <p:spPr>
            <a:xfrm>
              <a:off x="2379143" y="6980237"/>
              <a:ext cx="679969" cy="284437"/>
            </a:xfrm>
            <a:prstGeom prst="rect">
              <a:avLst/>
            </a:prstGeom>
            <a:noFill/>
          </p:spPr>
          <p:txBody>
            <a:bodyPr wrap="none" rtlCol="0">
              <a:spAutoFit/>
            </a:bodyPr>
            <a:lstStyle/>
            <a:p>
              <a:r>
                <a:rPr lang="en-US" sz="1400" b="1" dirty="0">
                  <a:solidFill>
                    <a:srgbClr val="00664D"/>
                  </a:solidFill>
                </a:rPr>
                <a:t>HTML</a:t>
              </a:r>
            </a:p>
          </p:txBody>
        </p:sp>
      </p:grpSp>
      <p:grpSp>
        <p:nvGrpSpPr>
          <p:cNvPr id="63" name="Group 42"/>
          <p:cNvGrpSpPr/>
          <p:nvPr/>
        </p:nvGrpSpPr>
        <p:grpSpPr>
          <a:xfrm>
            <a:off x="4140994" y="5123523"/>
            <a:ext cx="1723549" cy="1275037"/>
            <a:chOff x="4506912" y="5989637"/>
            <a:chExt cx="1723549" cy="1275037"/>
          </a:xfrm>
        </p:grpSpPr>
        <p:pic>
          <p:nvPicPr>
            <p:cNvPr id="64" name="Picture 63"/>
            <p:cNvPicPr>
              <a:picLocks noChangeAspect="1"/>
            </p:cNvPicPr>
            <p:nvPr/>
          </p:nvPicPr>
          <p:blipFill>
            <a:blip r:embed="rId3"/>
            <a:stretch>
              <a:fillRect/>
            </a:stretch>
          </p:blipFill>
          <p:spPr>
            <a:xfrm>
              <a:off x="4900896" y="5989637"/>
              <a:ext cx="761999" cy="986761"/>
            </a:xfrm>
            <a:prstGeom prst="rect">
              <a:avLst/>
            </a:prstGeom>
          </p:spPr>
        </p:pic>
        <p:sp>
          <p:nvSpPr>
            <p:cNvPr id="65" name="TextBox 64"/>
            <p:cNvSpPr txBox="1"/>
            <p:nvPr/>
          </p:nvSpPr>
          <p:spPr>
            <a:xfrm>
              <a:off x="4506912" y="6980237"/>
              <a:ext cx="1723549" cy="284437"/>
            </a:xfrm>
            <a:prstGeom prst="rect">
              <a:avLst/>
            </a:prstGeom>
            <a:noFill/>
          </p:spPr>
          <p:txBody>
            <a:bodyPr wrap="none" rtlCol="0">
              <a:spAutoFit/>
            </a:bodyPr>
            <a:lstStyle/>
            <a:p>
              <a:r>
                <a:rPr lang="en-US" sz="1400" b="1" dirty="0">
                  <a:solidFill>
                    <a:srgbClr val="00664D"/>
                  </a:solidFill>
                </a:rPr>
                <a:t>Unstructured Text</a:t>
              </a:r>
            </a:p>
          </p:txBody>
        </p:sp>
      </p:grpSp>
      <p:grpSp>
        <p:nvGrpSpPr>
          <p:cNvPr id="66" name="Group 44"/>
          <p:cNvGrpSpPr/>
          <p:nvPr/>
        </p:nvGrpSpPr>
        <p:grpSpPr>
          <a:xfrm>
            <a:off x="6385084" y="5118267"/>
            <a:ext cx="1228571" cy="1275037"/>
            <a:chOff x="6631141" y="5989637"/>
            <a:chExt cx="1228571" cy="1275037"/>
          </a:xfrm>
        </p:grpSpPr>
        <p:pic>
          <p:nvPicPr>
            <p:cNvPr id="67" name="Picture 66"/>
            <p:cNvPicPr>
              <a:picLocks noChangeAspect="1"/>
            </p:cNvPicPr>
            <p:nvPr/>
          </p:nvPicPr>
          <p:blipFill>
            <a:blip r:embed="rId3"/>
            <a:stretch>
              <a:fillRect/>
            </a:stretch>
          </p:blipFill>
          <p:spPr>
            <a:xfrm>
              <a:off x="6869112" y="5989637"/>
              <a:ext cx="761999" cy="986761"/>
            </a:xfrm>
            <a:prstGeom prst="rect">
              <a:avLst/>
            </a:prstGeom>
          </p:spPr>
        </p:pic>
        <p:sp>
          <p:nvSpPr>
            <p:cNvPr id="68" name="TextBox 67"/>
            <p:cNvSpPr txBox="1"/>
            <p:nvPr/>
          </p:nvSpPr>
          <p:spPr>
            <a:xfrm>
              <a:off x="6631141" y="6980237"/>
              <a:ext cx="1228571" cy="284437"/>
            </a:xfrm>
            <a:prstGeom prst="rect">
              <a:avLst/>
            </a:prstGeom>
            <a:noFill/>
          </p:spPr>
          <p:txBody>
            <a:bodyPr wrap="none" rtlCol="0">
              <a:spAutoFit/>
            </a:bodyPr>
            <a:lstStyle/>
            <a:p>
              <a:r>
                <a:rPr lang="en-US" sz="1400" b="1" dirty="0">
                  <a:solidFill>
                    <a:srgbClr val="00664D"/>
                  </a:solidFill>
                </a:rPr>
                <a:t>XML/XHTML</a:t>
              </a:r>
            </a:p>
          </p:txBody>
        </p:sp>
      </p:grpSp>
      <p:grpSp>
        <p:nvGrpSpPr>
          <p:cNvPr id="69" name="Group 48"/>
          <p:cNvGrpSpPr/>
          <p:nvPr/>
        </p:nvGrpSpPr>
        <p:grpSpPr>
          <a:xfrm>
            <a:off x="7738367" y="3917090"/>
            <a:ext cx="1385981" cy="1659352"/>
            <a:chOff x="8344352" y="4515733"/>
            <a:chExt cx="1385983" cy="1659373"/>
          </a:xfrm>
        </p:grpSpPr>
        <p:pic>
          <p:nvPicPr>
            <p:cNvPr id="70" name="Picture 69"/>
            <p:cNvPicPr>
              <a:picLocks noChangeAspect="1"/>
            </p:cNvPicPr>
            <p:nvPr/>
          </p:nvPicPr>
          <p:blipFill>
            <a:blip r:embed="rId4"/>
            <a:stretch>
              <a:fillRect/>
            </a:stretch>
          </p:blipFill>
          <p:spPr>
            <a:xfrm>
              <a:off x="8655997" y="4541837"/>
              <a:ext cx="1066800" cy="1066800"/>
            </a:xfrm>
            <a:prstGeom prst="rect">
              <a:avLst/>
            </a:prstGeom>
            <a:effectLst>
              <a:outerShdw blurRad="50800" dist="38100" dir="5400000">
                <a:srgbClr val="000000">
                  <a:alpha val="43000"/>
                </a:srgbClr>
              </a:outerShdw>
            </a:effectLst>
          </p:spPr>
        </p:pic>
        <p:sp>
          <p:nvSpPr>
            <p:cNvPr id="71" name="TextBox 70"/>
            <p:cNvSpPr txBox="1"/>
            <p:nvPr/>
          </p:nvSpPr>
          <p:spPr>
            <a:xfrm>
              <a:off x="8648462" y="5684837"/>
              <a:ext cx="1081873" cy="490269"/>
            </a:xfrm>
            <a:prstGeom prst="rect">
              <a:avLst/>
            </a:prstGeom>
            <a:noFill/>
          </p:spPr>
          <p:txBody>
            <a:bodyPr wrap="none" rtlCol="0">
              <a:spAutoFit/>
            </a:bodyPr>
            <a:lstStyle/>
            <a:p>
              <a:pPr algn="ctr"/>
              <a:r>
                <a:rPr lang="en-US" sz="1400" b="1" dirty="0">
                  <a:solidFill>
                    <a:srgbClr val="00664D"/>
                  </a:solidFill>
                </a:rPr>
                <a:t>Relational</a:t>
              </a:r>
            </a:p>
            <a:p>
              <a:pPr algn="ctr"/>
              <a:r>
                <a:rPr lang="en-US" sz="1400" b="1" dirty="0">
                  <a:solidFill>
                    <a:srgbClr val="00664D"/>
                  </a:solidFill>
                </a:rPr>
                <a:t>Database</a:t>
              </a:r>
            </a:p>
          </p:txBody>
        </p:sp>
        <p:sp>
          <p:nvSpPr>
            <p:cNvPr id="72" name="TextBox 71"/>
            <p:cNvSpPr txBox="1"/>
            <p:nvPr/>
          </p:nvSpPr>
          <p:spPr>
            <a:xfrm rot="16200000">
              <a:off x="7930049" y="4930036"/>
              <a:ext cx="1113044" cy="284437"/>
            </a:xfrm>
            <a:prstGeom prst="rect">
              <a:avLst/>
            </a:prstGeom>
            <a:noFill/>
          </p:spPr>
          <p:txBody>
            <a:bodyPr wrap="none" rtlCol="0">
              <a:spAutoFit/>
            </a:bodyPr>
            <a:lstStyle/>
            <a:p>
              <a:r>
                <a:rPr lang="en-US" sz="1400" b="1" dirty="0">
                  <a:solidFill>
                    <a:srgbClr val="000000"/>
                  </a:solidFill>
                </a:rPr>
                <a:t>SQL</a:t>
              </a:r>
              <a:r>
                <a:rPr lang="en-US" sz="1400" b="1" dirty="0">
                  <a:solidFill>
                    <a:srgbClr val="000000"/>
                  </a:solidFill>
                  <a:sym typeface="Wingdings"/>
                </a:rPr>
                <a:t>RDF</a:t>
              </a:r>
              <a:endParaRPr lang="en-US" sz="1400" b="1" dirty="0">
                <a:solidFill>
                  <a:srgbClr val="000000"/>
                </a:solidFill>
              </a:endParaRPr>
            </a:p>
          </p:txBody>
        </p:sp>
      </p:grpSp>
      <p:grpSp>
        <p:nvGrpSpPr>
          <p:cNvPr id="73" name="Group 54"/>
          <p:cNvGrpSpPr/>
          <p:nvPr/>
        </p:nvGrpSpPr>
        <p:grpSpPr>
          <a:xfrm>
            <a:off x="7688149" y="1344844"/>
            <a:ext cx="1420355" cy="1749197"/>
            <a:chOff x="8268157" y="1646235"/>
            <a:chExt cx="1420355" cy="1749197"/>
          </a:xfrm>
        </p:grpSpPr>
        <p:pic>
          <p:nvPicPr>
            <p:cNvPr id="74" name="Picture 73"/>
            <p:cNvPicPr>
              <a:picLocks noChangeAspect="1"/>
            </p:cNvPicPr>
            <p:nvPr/>
          </p:nvPicPr>
          <p:blipFill>
            <a:blip r:embed="rId4"/>
            <a:stretch>
              <a:fillRect/>
            </a:stretch>
          </p:blipFill>
          <p:spPr>
            <a:xfrm>
              <a:off x="8621712" y="1874837"/>
              <a:ext cx="1066800" cy="1066800"/>
            </a:xfrm>
            <a:prstGeom prst="rect">
              <a:avLst/>
            </a:prstGeom>
            <a:effectLst>
              <a:outerShdw blurRad="50800" dist="38100" dir="5400000">
                <a:srgbClr val="000000">
                  <a:alpha val="43000"/>
                </a:srgbClr>
              </a:outerShdw>
            </a:effectLst>
          </p:spPr>
        </p:pic>
        <p:sp>
          <p:nvSpPr>
            <p:cNvPr id="75" name="TextBox 74"/>
            <p:cNvSpPr txBox="1"/>
            <p:nvPr/>
          </p:nvSpPr>
          <p:spPr>
            <a:xfrm>
              <a:off x="8657748" y="3017837"/>
              <a:ext cx="983024" cy="284437"/>
            </a:xfrm>
            <a:prstGeom prst="rect">
              <a:avLst/>
            </a:prstGeom>
            <a:noFill/>
          </p:spPr>
          <p:txBody>
            <a:bodyPr wrap="none" rtlCol="0">
              <a:spAutoFit/>
            </a:bodyPr>
            <a:lstStyle/>
            <a:p>
              <a:r>
                <a:rPr lang="en-US" sz="1400" b="1" dirty="0">
                  <a:solidFill>
                    <a:srgbClr val="00664D"/>
                  </a:solidFill>
                </a:rPr>
                <a:t>Database</a:t>
              </a:r>
            </a:p>
          </p:txBody>
        </p:sp>
        <p:sp>
          <p:nvSpPr>
            <p:cNvPr id="76" name="TextBox 75"/>
            <p:cNvSpPr txBox="1"/>
            <p:nvPr/>
          </p:nvSpPr>
          <p:spPr>
            <a:xfrm rot="16200000">
              <a:off x="7535777" y="2378615"/>
              <a:ext cx="1749197" cy="284437"/>
            </a:xfrm>
            <a:prstGeom prst="rect">
              <a:avLst/>
            </a:prstGeom>
            <a:noFill/>
          </p:spPr>
          <p:txBody>
            <a:bodyPr wrap="none" rtlCol="0">
              <a:spAutoFit/>
            </a:bodyPr>
            <a:lstStyle/>
            <a:p>
              <a:r>
                <a:rPr lang="en-US" sz="1400" b="1" dirty="0">
                  <a:solidFill>
                    <a:srgbClr val="000000"/>
                  </a:solidFill>
                </a:rPr>
                <a:t>SPARQL Endpoint</a:t>
              </a:r>
            </a:p>
          </p:txBody>
        </p:sp>
      </p:grpSp>
      <p:grpSp>
        <p:nvGrpSpPr>
          <p:cNvPr id="77" name="Group 55"/>
          <p:cNvGrpSpPr/>
          <p:nvPr/>
        </p:nvGrpSpPr>
        <p:grpSpPr>
          <a:xfrm>
            <a:off x="91385" y="1341438"/>
            <a:ext cx="1443732" cy="1749197"/>
            <a:chOff x="147220" y="1636861"/>
            <a:chExt cx="1443732" cy="1749197"/>
          </a:xfrm>
        </p:grpSpPr>
        <p:grpSp>
          <p:nvGrpSpPr>
            <p:cNvPr id="78" name="Group 52"/>
            <p:cNvGrpSpPr/>
            <p:nvPr/>
          </p:nvGrpSpPr>
          <p:grpSpPr>
            <a:xfrm>
              <a:off x="147220" y="1874837"/>
              <a:ext cx="1159292" cy="1427437"/>
              <a:chOff x="147220" y="1874837"/>
              <a:chExt cx="1159292" cy="1427437"/>
            </a:xfrm>
          </p:grpSpPr>
          <p:pic>
            <p:nvPicPr>
              <p:cNvPr id="80" name="Picture 79"/>
              <p:cNvPicPr>
                <a:picLocks noChangeAspect="1"/>
              </p:cNvPicPr>
              <p:nvPr/>
            </p:nvPicPr>
            <p:blipFill>
              <a:blip r:embed="rId4"/>
              <a:stretch>
                <a:fillRect/>
              </a:stretch>
            </p:blipFill>
            <p:spPr>
              <a:xfrm>
                <a:off x="239712" y="1874837"/>
                <a:ext cx="1066800" cy="1066800"/>
              </a:xfrm>
              <a:prstGeom prst="rect">
                <a:avLst/>
              </a:prstGeom>
              <a:effectLst>
                <a:outerShdw blurRad="50800" dist="38100" dir="5400000">
                  <a:srgbClr val="000000">
                    <a:alpha val="43000"/>
                  </a:srgbClr>
                </a:outerShdw>
              </a:effectLst>
            </p:spPr>
          </p:pic>
          <p:sp>
            <p:nvSpPr>
              <p:cNvPr id="81" name="TextBox 80"/>
              <p:cNvSpPr txBox="1"/>
              <p:nvPr/>
            </p:nvSpPr>
            <p:spPr>
              <a:xfrm>
                <a:off x="147220" y="3017837"/>
                <a:ext cx="1159292" cy="284437"/>
              </a:xfrm>
              <a:prstGeom prst="rect">
                <a:avLst/>
              </a:prstGeom>
              <a:noFill/>
            </p:spPr>
            <p:txBody>
              <a:bodyPr wrap="none" rtlCol="0">
                <a:spAutoFit/>
              </a:bodyPr>
              <a:lstStyle/>
              <a:p>
                <a:r>
                  <a:rPr lang="en-US" sz="1400" b="1" dirty="0">
                    <a:solidFill>
                      <a:schemeClr val="accent1">
                        <a:lumMod val="50000"/>
                      </a:schemeClr>
                    </a:solidFill>
                  </a:rPr>
                  <a:t>Triple store</a:t>
                </a:r>
              </a:p>
            </p:txBody>
          </p:sp>
        </p:grpSp>
        <p:sp>
          <p:nvSpPr>
            <p:cNvPr id="79" name="TextBox 78"/>
            <p:cNvSpPr txBox="1"/>
            <p:nvPr/>
          </p:nvSpPr>
          <p:spPr>
            <a:xfrm rot="16200000">
              <a:off x="574135" y="2369241"/>
              <a:ext cx="1749197" cy="284437"/>
            </a:xfrm>
            <a:prstGeom prst="rect">
              <a:avLst/>
            </a:prstGeom>
            <a:noFill/>
          </p:spPr>
          <p:txBody>
            <a:bodyPr wrap="none" rtlCol="0">
              <a:spAutoFit/>
            </a:bodyPr>
            <a:lstStyle/>
            <a:p>
              <a:r>
                <a:rPr lang="en-US" sz="1400" b="1" dirty="0">
                  <a:solidFill>
                    <a:srgbClr val="000000"/>
                  </a:solidFill>
                </a:rPr>
                <a:t>SPARQL Endpoint</a:t>
              </a:r>
            </a:p>
          </p:txBody>
        </p:sp>
      </p:grpSp>
      <p:sp>
        <p:nvSpPr>
          <p:cNvPr id="82" name="TextBox 81"/>
          <p:cNvSpPr txBox="1"/>
          <p:nvPr/>
        </p:nvSpPr>
        <p:spPr>
          <a:xfrm>
            <a:off x="315912" y="5761042"/>
            <a:ext cx="1154675" cy="288959"/>
          </a:xfrm>
          <a:prstGeom prst="rect">
            <a:avLst/>
          </a:prstGeom>
          <a:noFill/>
        </p:spPr>
        <p:txBody>
          <a:bodyPr wrap="none" lIns="91132" tIns="45567" rIns="91132" bIns="45567" rtlCol="0">
            <a:spAutoFit/>
          </a:bodyPr>
          <a:lstStyle/>
          <a:p>
            <a:r>
              <a:rPr lang="en-US" sz="1400" b="1" dirty="0">
                <a:solidFill>
                  <a:srgbClr val="00664D"/>
                </a:solidFill>
              </a:rPr>
              <a:t>RDF Graph</a:t>
            </a:r>
          </a:p>
        </p:txBody>
      </p:sp>
      <p:cxnSp>
        <p:nvCxnSpPr>
          <p:cNvPr id="83" name="Straight Arrow Connector 82"/>
          <p:cNvCxnSpPr>
            <a:stCxn id="61" idx="0"/>
          </p:cNvCxnSpPr>
          <p:nvPr/>
        </p:nvCxnSpPr>
        <p:spPr bwMode="auto">
          <a:xfrm flipV="1">
            <a:off x="2722077" y="3322636"/>
            <a:ext cx="1561891" cy="1857294"/>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84" name="Straight Arrow Connector 83"/>
          <p:cNvCxnSpPr>
            <a:stCxn id="64" idx="0"/>
            <a:endCxn id="58" idx="4"/>
          </p:cNvCxnSpPr>
          <p:nvPr/>
        </p:nvCxnSpPr>
        <p:spPr bwMode="auto">
          <a:xfrm flipH="1" flipV="1">
            <a:off x="4887913" y="3322641"/>
            <a:ext cx="28065" cy="1800882"/>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85" name="Straight Arrow Connector 84"/>
          <p:cNvCxnSpPr>
            <a:stCxn id="67" idx="0"/>
          </p:cNvCxnSpPr>
          <p:nvPr/>
        </p:nvCxnSpPr>
        <p:spPr bwMode="auto">
          <a:xfrm flipH="1" flipV="1">
            <a:off x="5567618" y="3322636"/>
            <a:ext cx="1436437" cy="1795631"/>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86" name="Straight Arrow Connector 85"/>
          <p:cNvCxnSpPr>
            <a:endCxn id="58" idx="3"/>
          </p:cNvCxnSpPr>
          <p:nvPr/>
        </p:nvCxnSpPr>
        <p:spPr bwMode="auto">
          <a:xfrm flipV="1">
            <a:off x="1839912" y="3222204"/>
            <a:ext cx="2185895" cy="1700634"/>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87" name="Straight Arrow Connector 86"/>
          <p:cNvCxnSpPr>
            <a:endCxn id="58" idx="5"/>
          </p:cNvCxnSpPr>
          <p:nvPr/>
        </p:nvCxnSpPr>
        <p:spPr bwMode="auto">
          <a:xfrm flipH="1" flipV="1">
            <a:off x="5750018" y="3222208"/>
            <a:ext cx="1938131" cy="1400908"/>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88" name="Straight Arrow Connector 87"/>
          <p:cNvCxnSpPr>
            <a:stCxn id="79" idx="2"/>
            <a:endCxn id="58" idx="2"/>
          </p:cNvCxnSpPr>
          <p:nvPr/>
        </p:nvCxnSpPr>
        <p:spPr bwMode="auto">
          <a:xfrm>
            <a:off x="1535117" y="2216036"/>
            <a:ext cx="2133596" cy="763705"/>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89" name="Straight Arrow Connector 88"/>
          <p:cNvCxnSpPr>
            <a:endCxn id="58" idx="6"/>
          </p:cNvCxnSpPr>
          <p:nvPr/>
        </p:nvCxnSpPr>
        <p:spPr bwMode="auto">
          <a:xfrm flipH="1">
            <a:off x="6107113" y="2448847"/>
            <a:ext cx="1581036" cy="530894"/>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90" name="Straight Arrow Connector 89"/>
          <p:cNvCxnSpPr>
            <a:stCxn id="58" idx="0"/>
            <a:endCxn id="95" idx="4"/>
          </p:cNvCxnSpPr>
          <p:nvPr/>
        </p:nvCxnSpPr>
        <p:spPr bwMode="auto">
          <a:xfrm rot="5400000" flipH="1" flipV="1">
            <a:off x="4545018" y="2293937"/>
            <a:ext cx="685800" cy="1588"/>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91" name="Straight Arrow Connector 90"/>
          <p:cNvCxnSpPr>
            <a:endCxn id="95" idx="2"/>
          </p:cNvCxnSpPr>
          <p:nvPr/>
        </p:nvCxnSpPr>
        <p:spPr bwMode="auto">
          <a:xfrm flipV="1">
            <a:off x="1535113" y="1646236"/>
            <a:ext cx="2590800" cy="457201"/>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92" name="Straight Arrow Connector 91"/>
          <p:cNvCxnSpPr>
            <a:endCxn id="95" idx="6"/>
          </p:cNvCxnSpPr>
          <p:nvPr/>
        </p:nvCxnSpPr>
        <p:spPr bwMode="auto">
          <a:xfrm flipH="1" flipV="1">
            <a:off x="5649913" y="1646237"/>
            <a:ext cx="1981202" cy="304800"/>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grpSp>
        <p:nvGrpSpPr>
          <p:cNvPr id="93" name="Group 129"/>
          <p:cNvGrpSpPr/>
          <p:nvPr/>
        </p:nvGrpSpPr>
        <p:grpSpPr>
          <a:xfrm>
            <a:off x="4125913" y="1341437"/>
            <a:ext cx="1524000" cy="609600"/>
            <a:chOff x="4125912" y="1341437"/>
            <a:chExt cx="1524000" cy="609600"/>
          </a:xfrm>
        </p:grpSpPr>
        <p:sp>
          <p:nvSpPr>
            <p:cNvPr id="94" name="Rectangle 93"/>
            <p:cNvSpPr/>
            <p:nvPr/>
          </p:nvSpPr>
          <p:spPr bwMode="auto">
            <a:xfrm>
              <a:off x="4196017" y="1455837"/>
              <a:ext cx="1371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sz="1700" b="1" dirty="0">
                  <a:solidFill>
                    <a:srgbClr val="800000"/>
                  </a:solidFill>
                </a:rPr>
                <a:t>Application</a:t>
              </a:r>
            </a:p>
          </p:txBody>
        </p:sp>
        <p:sp>
          <p:nvSpPr>
            <p:cNvPr id="95" name="Oval 94"/>
            <p:cNvSpPr/>
            <p:nvPr/>
          </p:nvSpPr>
          <p:spPr bwMode="auto">
            <a:xfrm>
              <a:off x="4125912" y="1341437"/>
              <a:ext cx="1524000" cy="609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sp>
        <p:nvSpPr>
          <p:cNvPr id="96" name="TextBox 95"/>
          <p:cNvSpPr txBox="1"/>
          <p:nvPr/>
        </p:nvSpPr>
        <p:spPr>
          <a:xfrm rot="18136226">
            <a:off x="3291512" y="4218976"/>
            <a:ext cx="665277" cy="288989"/>
          </a:xfrm>
          <a:prstGeom prst="rect">
            <a:avLst/>
          </a:prstGeom>
          <a:noFill/>
        </p:spPr>
        <p:txBody>
          <a:bodyPr wrap="none" lIns="91132" tIns="45567" rIns="91132" bIns="45567" rtlCol="0">
            <a:spAutoFit/>
          </a:bodyPr>
          <a:lstStyle/>
          <a:p>
            <a:r>
              <a:rPr lang="en-US" sz="1400" b="1" noProof="1">
                <a:solidFill>
                  <a:srgbClr val="000000"/>
                </a:solidFill>
              </a:rPr>
              <a:t>RDFa</a:t>
            </a:r>
          </a:p>
        </p:txBody>
      </p:sp>
      <p:sp>
        <p:nvSpPr>
          <p:cNvPr id="97" name="TextBox 96"/>
          <p:cNvSpPr txBox="1"/>
          <p:nvPr/>
        </p:nvSpPr>
        <p:spPr>
          <a:xfrm rot="3212084">
            <a:off x="5360006" y="4034868"/>
            <a:ext cx="1419978" cy="288989"/>
          </a:xfrm>
          <a:prstGeom prst="rect">
            <a:avLst/>
          </a:prstGeom>
          <a:noFill/>
        </p:spPr>
        <p:txBody>
          <a:bodyPr wrap="none" lIns="91132" tIns="45567" rIns="91132" bIns="45567" rtlCol="0">
            <a:spAutoFit/>
          </a:bodyPr>
          <a:lstStyle/>
          <a:p>
            <a:r>
              <a:rPr lang="en-US" sz="1400" b="1" noProof="1">
                <a:solidFill>
                  <a:srgbClr val="000000"/>
                </a:solidFill>
              </a:rPr>
              <a:t>GRDDL, RDFa</a:t>
            </a:r>
          </a:p>
        </p:txBody>
      </p:sp>
      <p:sp>
        <p:nvSpPr>
          <p:cNvPr id="98" name="TextBox 97"/>
          <p:cNvSpPr txBox="1"/>
          <p:nvPr/>
        </p:nvSpPr>
        <p:spPr>
          <a:xfrm rot="16200000">
            <a:off x="3825682" y="4089258"/>
            <a:ext cx="1607426" cy="288989"/>
          </a:xfrm>
          <a:prstGeom prst="rect">
            <a:avLst/>
          </a:prstGeom>
          <a:noFill/>
        </p:spPr>
        <p:txBody>
          <a:bodyPr wrap="none" lIns="91132" tIns="45567" rIns="91132" bIns="45567" rtlCol="0">
            <a:spAutoFit/>
          </a:bodyPr>
          <a:lstStyle/>
          <a:p>
            <a:r>
              <a:rPr lang="en-US" sz="1400" b="1" noProof="1">
                <a:solidFill>
                  <a:srgbClr val="000000"/>
                </a:solidFill>
              </a:rPr>
              <a:t>NLP Techniques</a:t>
            </a:r>
          </a:p>
        </p:txBody>
      </p:sp>
      <p:sp>
        <p:nvSpPr>
          <p:cNvPr id="99" name="TextBox 98"/>
          <p:cNvSpPr txBox="1"/>
          <p:nvPr/>
        </p:nvSpPr>
        <p:spPr>
          <a:xfrm rot="1192782">
            <a:off x="1890961" y="2324907"/>
            <a:ext cx="1852905" cy="288959"/>
          </a:xfrm>
          <a:prstGeom prst="rect">
            <a:avLst/>
          </a:prstGeom>
          <a:noFill/>
        </p:spPr>
        <p:txBody>
          <a:bodyPr wrap="none" lIns="91132" tIns="45567" rIns="91132" bIns="45567" rtlCol="0">
            <a:spAutoFit/>
          </a:bodyPr>
          <a:lstStyle/>
          <a:p>
            <a:r>
              <a:rPr lang="en-US" sz="1400" b="1" dirty="0">
                <a:solidFill>
                  <a:srgbClr val="000000"/>
                </a:solidFill>
              </a:rPr>
              <a:t>SPARQL Construct</a:t>
            </a:r>
          </a:p>
        </p:txBody>
      </p:sp>
      <p:sp>
        <p:nvSpPr>
          <p:cNvPr id="100" name="TextBox 99"/>
          <p:cNvSpPr txBox="1"/>
          <p:nvPr/>
        </p:nvSpPr>
        <p:spPr>
          <a:xfrm rot="20494382">
            <a:off x="6223466" y="2153447"/>
            <a:ext cx="1715106" cy="522911"/>
          </a:xfrm>
          <a:prstGeom prst="rect">
            <a:avLst/>
          </a:prstGeom>
          <a:noFill/>
        </p:spPr>
        <p:txBody>
          <a:bodyPr wrap="square" lIns="91132" tIns="45567" rIns="91132" bIns="45567" rtlCol="0">
            <a:spAutoFit/>
          </a:bodyPr>
          <a:lstStyle/>
          <a:p>
            <a:r>
              <a:rPr lang="en-US" sz="1400" b="1" dirty="0">
                <a:solidFill>
                  <a:srgbClr val="000000"/>
                </a:solidFill>
              </a:rPr>
              <a:t>SPARQL Construct</a:t>
            </a:r>
          </a:p>
        </p:txBody>
      </p:sp>
      <p:sp>
        <p:nvSpPr>
          <p:cNvPr id="101" name="TextBox 100"/>
          <p:cNvSpPr txBox="1"/>
          <p:nvPr/>
        </p:nvSpPr>
        <p:spPr>
          <a:xfrm rot="1206292">
            <a:off x="1900567" y="2658905"/>
            <a:ext cx="1607505" cy="288959"/>
          </a:xfrm>
          <a:prstGeom prst="rect">
            <a:avLst/>
          </a:prstGeom>
          <a:noFill/>
        </p:spPr>
        <p:txBody>
          <a:bodyPr wrap="none" lIns="91132" tIns="45567" rIns="91132" bIns="45567" rtlCol="0">
            <a:spAutoFit/>
          </a:bodyPr>
          <a:lstStyle/>
          <a:p>
            <a:r>
              <a:rPr lang="en-US" sz="1400" b="1" dirty="0">
                <a:solidFill>
                  <a:srgbClr val="000000"/>
                </a:solidFill>
              </a:rPr>
              <a:t>SPARQL Update</a:t>
            </a:r>
          </a:p>
        </p:txBody>
      </p:sp>
      <p:sp>
        <p:nvSpPr>
          <p:cNvPr id="102" name="TextBox 101"/>
          <p:cNvSpPr txBox="1"/>
          <p:nvPr/>
        </p:nvSpPr>
        <p:spPr>
          <a:xfrm rot="20451556">
            <a:off x="6503242" y="2709959"/>
            <a:ext cx="965733" cy="522911"/>
          </a:xfrm>
          <a:prstGeom prst="rect">
            <a:avLst/>
          </a:prstGeom>
          <a:noFill/>
        </p:spPr>
        <p:txBody>
          <a:bodyPr wrap="none" lIns="91132" tIns="45567" rIns="91132" bIns="45567" rtlCol="0">
            <a:spAutoFit/>
          </a:bodyPr>
          <a:lstStyle/>
          <a:p>
            <a:r>
              <a:rPr lang="en-US" sz="1400" b="1" dirty="0">
                <a:solidFill>
                  <a:srgbClr val="000000"/>
                </a:solidFill>
              </a:rPr>
              <a:t>SPARQL </a:t>
            </a:r>
            <a:endParaRPr lang="en-US" sz="1400" b="1" dirty="0" smtClean="0">
              <a:solidFill>
                <a:srgbClr val="000000"/>
              </a:solidFill>
            </a:endParaRPr>
          </a:p>
          <a:p>
            <a:r>
              <a:rPr lang="en-US" sz="1400" b="1" dirty="0" smtClean="0">
                <a:solidFill>
                  <a:srgbClr val="000000"/>
                </a:solidFill>
              </a:rPr>
              <a:t>Update</a:t>
            </a:r>
            <a:endParaRPr lang="en-US" sz="1400" b="1" dirty="0">
              <a:solidFill>
                <a:srgbClr val="000000"/>
              </a:solidFill>
            </a:endParaRPr>
          </a:p>
        </p:txBody>
      </p:sp>
      <p:sp>
        <p:nvSpPr>
          <p:cNvPr id="103" name="Arc 102"/>
          <p:cNvSpPr/>
          <p:nvPr/>
        </p:nvSpPr>
        <p:spPr>
          <a:xfrm rot="2895240">
            <a:off x="468313" y="3015563"/>
            <a:ext cx="381000" cy="381000"/>
          </a:xfrm>
          <a:prstGeom prst="arc">
            <a:avLst>
              <a:gd name="adj1" fmla="val 16200000"/>
              <a:gd name="adj2" fmla="val 10785553"/>
            </a:avLst>
          </a:prstGeom>
          <a:ln w="28575" cmpd="sng">
            <a:solidFill>
              <a:srgbClr val="005500"/>
            </a:solidFill>
            <a:tailEnd type="arrow"/>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104" name="Arc 103"/>
          <p:cNvSpPr/>
          <p:nvPr/>
        </p:nvSpPr>
        <p:spPr>
          <a:xfrm rot="2895240">
            <a:off x="8431246" y="5566833"/>
            <a:ext cx="381000" cy="381000"/>
          </a:xfrm>
          <a:prstGeom prst="arc">
            <a:avLst>
              <a:gd name="adj1" fmla="val 16200000"/>
              <a:gd name="adj2" fmla="val 10785553"/>
            </a:avLst>
          </a:prstGeom>
          <a:ln w="28575" cmpd="sng">
            <a:solidFill>
              <a:srgbClr val="005500"/>
            </a:solidFill>
            <a:tailEnd type="arrow"/>
          </a:ln>
          <a:effectLst/>
        </p:spPr>
        <p:style>
          <a:lnRef idx="2">
            <a:schemeClr val="accent1"/>
          </a:lnRef>
          <a:fillRef idx="0">
            <a:schemeClr val="accent1"/>
          </a:fillRef>
          <a:effectRef idx="1">
            <a:schemeClr val="accent1"/>
          </a:effectRef>
          <a:fontRef idx="minor">
            <a:schemeClr val="tx1"/>
          </a:fontRef>
        </p:style>
        <p:txBody>
          <a:bodyPr lIns="91132" tIns="45567" rIns="91132" bIns="45567" rtlCol="0" anchor="ctr"/>
          <a:lstStyle/>
          <a:p>
            <a:pPr algn="ctr"/>
            <a:endParaRPr lang="en-US"/>
          </a:p>
        </p:txBody>
      </p:sp>
      <p:sp>
        <p:nvSpPr>
          <p:cNvPr id="105" name="TextBox 104"/>
          <p:cNvSpPr txBox="1"/>
          <p:nvPr/>
        </p:nvSpPr>
        <p:spPr>
          <a:xfrm>
            <a:off x="7859716" y="6015197"/>
            <a:ext cx="1175225" cy="288959"/>
          </a:xfrm>
          <a:prstGeom prst="rect">
            <a:avLst/>
          </a:prstGeom>
          <a:noFill/>
        </p:spPr>
        <p:txBody>
          <a:bodyPr wrap="none" lIns="91132" tIns="45567" rIns="91132" bIns="45567" rtlCol="0">
            <a:spAutoFit/>
          </a:bodyPr>
          <a:lstStyle/>
          <a:p>
            <a:r>
              <a:rPr lang="en-US" sz="1400" b="1" noProof="1">
                <a:solidFill>
                  <a:srgbClr val="000000"/>
                </a:solidFill>
              </a:rPr>
              <a:t>Inferencing</a:t>
            </a:r>
          </a:p>
        </p:txBody>
      </p:sp>
      <p:sp>
        <p:nvSpPr>
          <p:cNvPr id="106" name="TextBox 105"/>
          <p:cNvSpPr txBox="1"/>
          <p:nvPr/>
        </p:nvSpPr>
        <p:spPr>
          <a:xfrm>
            <a:off x="76419" y="3398842"/>
            <a:ext cx="1175225" cy="288959"/>
          </a:xfrm>
          <a:prstGeom prst="rect">
            <a:avLst/>
          </a:prstGeom>
          <a:noFill/>
        </p:spPr>
        <p:txBody>
          <a:bodyPr wrap="none" lIns="91132" tIns="45567" rIns="91132" bIns="45567" rtlCol="0">
            <a:spAutoFit/>
          </a:bodyPr>
          <a:lstStyle/>
          <a:p>
            <a:r>
              <a:rPr lang="en-US" sz="1400" b="1" noProof="1">
                <a:solidFill>
                  <a:srgbClr val="000000"/>
                </a:solidFill>
              </a:rPr>
              <a:t>Inferencing</a:t>
            </a:r>
          </a:p>
        </p:txBody>
      </p:sp>
    </p:spTree>
    <p:extLst>
      <p:ext uri="{BB962C8B-B14F-4D97-AF65-F5344CB8AC3E}">
        <p14:creationId xmlns:p14="http://schemas.microsoft.com/office/powerpoint/2010/main" val="21661611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ea typeface="+mj-ea"/>
              </a:rPr>
              <a:t>SUMMARY</a:t>
            </a:r>
          </a:p>
        </p:txBody>
      </p:sp>
      <p:sp>
        <p:nvSpPr>
          <p:cNvPr id="116739"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smtClean="0">
                <a:latin typeface="Arial" charset="0"/>
                <a:cs typeface="Arial" charset="0"/>
              </a:rPr>
              <a:t>Summary</a:t>
            </a:r>
          </a:p>
        </p:txBody>
      </p:sp>
      <p:sp>
        <p:nvSpPr>
          <p:cNvPr id="118787" name="Content Placeholder 5"/>
          <p:cNvSpPr>
            <a:spLocks noGrp="1"/>
          </p:cNvSpPr>
          <p:nvPr>
            <p:ph idx="1"/>
          </p:nvPr>
        </p:nvSpPr>
        <p:spPr/>
        <p:txBody>
          <a:bodyPr/>
          <a:lstStyle/>
          <a:p>
            <a:r>
              <a:rPr lang="en-US" sz="2000" dirty="0" smtClean="0">
                <a:latin typeface="Arial" charset="0"/>
                <a:cs typeface="Arial" charset="0"/>
              </a:rPr>
              <a:t>RIF is an interchange rule format</a:t>
            </a:r>
          </a:p>
          <a:p>
            <a:pPr lvl="1"/>
            <a:r>
              <a:rPr lang="en-US" sz="1800" dirty="0" smtClean="0">
                <a:latin typeface="Arial" charset="0"/>
                <a:cs typeface="Arial" charset="0"/>
              </a:rPr>
              <a:t>Enables exchange of rules across different formalisms</a:t>
            </a:r>
          </a:p>
          <a:p>
            <a:endParaRPr lang="en-US" sz="2000" dirty="0" smtClean="0">
              <a:latin typeface="Arial" charset="0"/>
              <a:cs typeface="Arial" charset="0"/>
            </a:endParaRPr>
          </a:p>
          <a:p>
            <a:r>
              <a:rPr lang="en-US" sz="2000" dirty="0" smtClean="0">
                <a:latin typeface="Arial" charset="0"/>
                <a:cs typeface="Arial" charset="0"/>
              </a:rPr>
              <a:t>RIF is based on different dialects</a:t>
            </a:r>
          </a:p>
          <a:p>
            <a:pPr lvl="1"/>
            <a:r>
              <a:rPr lang="en-US" sz="1800" dirty="0" smtClean="0">
                <a:latin typeface="Arial" charset="0"/>
                <a:cs typeface="Arial" charset="0"/>
              </a:rPr>
              <a:t>FLD (used to define more and future dialects)</a:t>
            </a:r>
          </a:p>
          <a:p>
            <a:pPr lvl="1"/>
            <a:r>
              <a:rPr lang="en-US" sz="1800" dirty="0" smtClean="0">
                <a:latin typeface="Arial" charset="0"/>
                <a:cs typeface="Arial" charset="0"/>
              </a:rPr>
              <a:t>BLD</a:t>
            </a:r>
          </a:p>
          <a:p>
            <a:pPr lvl="1"/>
            <a:r>
              <a:rPr lang="en-US" sz="1800" dirty="0" smtClean="0">
                <a:latin typeface="Arial" charset="0"/>
                <a:cs typeface="Arial" charset="0"/>
              </a:rPr>
              <a:t>PRD</a:t>
            </a:r>
          </a:p>
          <a:p>
            <a:pPr lvl="1"/>
            <a:r>
              <a:rPr lang="en-US" sz="1800" dirty="0" smtClean="0">
                <a:latin typeface="Arial" charset="0"/>
                <a:cs typeface="Arial" charset="0"/>
              </a:rPr>
              <a:t>Core</a:t>
            </a:r>
          </a:p>
          <a:p>
            <a:endParaRPr lang="en-US" sz="2000" dirty="0" smtClean="0">
              <a:latin typeface="Arial" charset="0"/>
              <a:cs typeface="Arial" charset="0"/>
            </a:endParaRPr>
          </a:p>
          <a:p>
            <a:r>
              <a:rPr lang="en-US" sz="2000" dirty="0" smtClean="0">
                <a:latin typeface="Arial" charset="0"/>
                <a:cs typeface="Arial" charset="0"/>
              </a:rPr>
              <a:t>RIF is OWL and RDF compatible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120835" name="Rectangle 3"/>
          <p:cNvSpPr>
            <a:spLocks noGrp="1" noChangeArrowheads="1"/>
          </p:cNvSpPr>
          <p:nvPr>
            <p:ph idx="1"/>
          </p:nvPr>
        </p:nvSpPr>
        <p:spPr/>
        <p:txBody>
          <a:bodyPr/>
          <a:lstStyle/>
          <a:p>
            <a:r>
              <a:rPr lang="en-US" sz="2800" smtClean="0">
                <a:latin typeface="Arial" charset="0"/>
                <a:cs typeface="Arial" charset="0"/>
              </a:rPr>
              <a:t>Mandatory reading:</a:t>
            </a:r>
          </a:p>
          <a:p>
            <a:pPr lvl="1"/>
            <a:r>
              <a:rPr lang="en-US" sz="2000" smtClean="0">
                <a:latin typeface="Arial" charset="0"/>
                <a:cs typeface="Arial" charset="0"/>
              </a:rPr>
              <a:t>RIF Web site:</a:t>
            </a:r>
          </a:p>
          <a:p>
            <a:pPr lvl="2"/>
            <a:r>
              <a:rPr lang="en-US" sz="1800" smtClean="0">
                <a:latin typeface="Arial" charset="0"/>
                <a:cs typeface="Arial" charset="0"/>
              </a:rPr>
              <a:t>http://www.w3.org/2005/rules/wiki/RIF_Working_Group</a:t>
            </a:r>
          </a:p>
          <a:p>
            <a:r>
              <a:rPr lang="en-US" sz="2800" smtClean="0">
                <a:latin typeface="Arial" charset="0"/>
                <a:cs typeface="Arial" charset="0"/>
              </a:rPr>
              <a:t>Further reading:</a:t>
            </a:r>
          </a:p>
          <a:p>
            <a:pPr lvl="1"/>
            <a:r>
              <a:rPr lang="en-US" sz="2000" smtClean="0">
                <a:latin typeface="Arial" charset="0"/>
                <a:cs typeface="Arial" charset="0"/>
              </a:rPr>
              <a:t>CORE</a:t>
            </a:r>
          </a:p>
          <a:p>
            <a:pPr lvl="2"/>
            <a:r>
              <a:rPr lang="en-US" sz="1800" smtClean="0">
                <a:latin typeface="Arial" charset="0"/>
                <a:cs typeface="Arial" charset="0"/>
                <a:hlinkClick r:id="rId3"/>
              </a:rPr>
              <a:t>http://www.w3.org/TR/rif-core/</a:t>
            </a:r>
            <a:endParaRPr lang="en-US" sz="1800" smtClean="0">
              <a:latin typeface="Arial" charset="0"/>
              <a:cs typeface="Arial" charset="0"/>
            </a:endParaRPr>
          </a:p>
          <a:p>
            <a:pPr lvl="1"/>
            <a:r>
              <a:rPr lang="en-US" sz="2000" smtClean="0">
                <a:latin typeface="Arial" charset="0"/>
                <a:cs typeface="Arial" charset="0"/>
              </a:rPr>
              <a:t>BLD</a:t>
            </a:r>
          </a:p>
          <a:p>
            <a:pPr lvl="2"/>
            <a:r>
              <a:rPr lang="en-US" sz="1800" smtClean="0">
                <a:latin typeface="Arial" charset="0"/>
                <a:cs typeface="Arial" charset="0"/>
                <a:hlinkClick r:id="rId4"/>
              </a:rPr>
              <a:t>http://www.w3.org/TR/rif-bld/</a:t>
            </a:r>
            <a:endParaRPr lang="en-US" sz="1800" smtClean="0">
              <a:latin typeface="Arial" charset="0"/>
              <a:cs typeface="Arial" charset="0"/>
            </a:endParaRPr>
          </a:p>
          <a:p>
            <a:pPr lvl="1"/>
            <a:r>
              <a:rPr lang="en-US" sz="2000" smtClean="0">
                <a:latin typeface="Arial" charset="0"/>
                <a:cs typeface="Arial" charset="0"/>
              </a:rPr>
              <a:t>FLD</a:t>
            </a:r>
          </a:p>
          <a:p>
            <a:pPr lvl="2"/>
            <a:r>
              <a:rPr lang="en-US" sz="1800" smtClean="0">
                <a:latin typeface="Arial" charset="0"/>
                <a:cs typeface="Arial" charset="0"/>
                <a:hlinkClick r:id="rId5"/>
              </a:rPr>
              <a:t>http://www.w3.org/TR/rif-fld/</a:t>
            </a:r>
            <a:endParaRPr lang="en-US" sz="1800" smtClean="0">
              <a:latin typeface="Arial" charset="0"/>
              <a:cs typeface="Arial" charset="0"/>
            </a:endParaRPr>
          </a:p>
          <a:p>
            <a:pPr lvl="1"/>
            <a:r>
              <a:rPr lang="en-US" sz="2000" smtClean="0">
                <a:latin typeface="Arial" charset="0"/>
                <a:cs typeface="Arial" charset="0"/>
              </a:rPr>
              <a:t>Production rules:</a:t>
            </a:r>
          </a:p>
          <a:p>
            <a:pPr lvl="2"/>
            <a:r>
              <a:rPr lang="en-US" sz="1800" smtClean="0">
                <a:latin typeface="Arial" charset="0"/>
                <a:cs typeface="Arial" charset="0"/>
                <a:hlinkClick r:id="rId6"/>
              </a:rPr>
              <a:t>http://www.w3.org/TR/rif-prd/</a:t>
            </a:r>
            <a:endParaRPr lang="en-US" sz="1800" smtClean="0">
              <a:latin typeface="Arial" charset="0"/>
              <a:cs typeface="Arial" charset="0"/>
            </a:endParaRPr>
          </a:p>
          <a:p>
            <a:pPr lvl="2"/>
            <a:endParaRPr lang="en-US" sz="18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latin typeface="Arial" charset="0"/>
                <a:cs typeface="Arial" charset="0"/>
              </a:rPr>
              <a:t>References</a:t>
            </a:r>
          </a:p>
        </p:txBody>
      </p:sp>
      <p:sp>
        <p:nvSpPr>
          <p:cNvPr id="122883" name="Content Placeholder 2"/>
          <p:cNvSpPr>
            <a:spLocks noGrp="1"/>
          </p:cNvSpPr>
          <p:nvPr>
            <p:ph idx="1"/>
          </p:nvPr>
        </p:nvSpPr>
        <p:spPr/>
        <p:txBody>
          <a:bodyPr/>
          <a:lstStyle/>
          <a:p>
            <a:r>
              <a:rPr lang="en-US" sz="2800" smtClean="0">
                <a:latin typeface="Arial" charset="0"/>
                <a:cs typeface="Arial" charset="0"/>
              </a:rPr>
              <a:t>Wikipedia links:</a:t>
            </a:r>
          </a:p>
          <a:p>
            <a:pPr lvl="1"/>
            <a:r>
              <a:rPr lang="en-US" sz="2000" smtClean="0">
                <a:latin typeface="Arial" charset="0"/>
                <a:cs typeface="Arial" charset="0"/>
                <a:hlinkClick r:id="rId2"/>
              </a:rPr>
              <a:t>http://en.wikipedia.org/wiki/Rule_Interchange_Format</a:t>
            </a:r>
            <a:endParaRPr lang="en-US" sz="2000" smtClean="0">
              <a:latin typeface="Arial" charset="0"/>
              <a:cs typeface="Arial" charset="0"/>
            </a:endParaRPr>
          </a:p>
          <a:p>
            <a:pPr lvl="1"/>
            <a:r>
              <a:rPr lang="en-US" sz="2000" smtClean="0">
                <a:latin typeface="Arial" charset="0"/>
                <a:cs typeface="Arial" charset="0"/>
                <a:hlinkClick r:id="rId3"/>
              </a:rPr>
              <a:t>http://en.wikipedia.org/wiki/Production_rule</a:t>
            </a:r>
            <a:endParaRPr lang="en-US" sz="2000" smtClean="0">
              <a:latin typeface="Arial" charset="0"/>
              <a:cs typeface="Arial" charset="0"/>
            </a:endParaRPr>
          </a:p>
          <a:p>
            <a:pPr lvl="1"/>
            <a:r>
              <a:rPr lang="en-US" sz="2000" smtClean="0">
                <a:latin typeface="Arial" charset="0"/>
                <a:cs typeface="Arial" charset="0"/>
                <a:hlinkClick r:id="rId4"/>
              </a:rPr>
              <a:t>http://en.wikipedia.org/wiki/Production_system</a:t>
            </a:r>
            <a:endParaRPr lang="en-US" sz="2000" smtClean="0">
              <a:latin typeface="Arial" charset="0"/>
              <a:cs typeface="Arial" charset="0"/>
            </a:endParaRPr>
          </a:p>
          <a:p>
            <a:pPr lvl="1"/>
            <a:r>
              <a:rPr lang="en-US" sz="2000" smtClean="0">
                <a:latin typeface="Arial" charset="0"/>
                <a:cs typeface="Arial" charset="0"/>
                <a:hlinkClick r:id="rId5"/>
              </a:rPr>
              <a:t>http://en.wikipedia.org/wiki/Horn_logic</a:t>
            </a:r>
            <a:endParaRPr lang="en-US" sz="2000" smtClean="0">
              <a:latin typeface="Arial" charset="0"/>
              <a:cs typeface="Arial" charset="0"/>
            </a:endParaRPr>
          </a:p>
          <a:p>
            <a:pPr lvl="1"/>
            <a:r>
              <a:rPr lang="en-US" sz="2000" smtClean="0">
                <a:latin typeface="Arial" charset="0"/>
                <a:cs typeface="Arial" charset="0"/>
                <a:hlinkClick r:id="rId6"/>
              </a:rPr>
              <a:t>http://en.wikipedia.org/wiki/Datalog</a:t>
            </a:r>
            <a:endParaRPr lang="en-US" sz="2000" smtClean="0">
              <a:latin typeface="Arial" charset="0"/>
              <a:cs typeface="Arial" charset="0"/>
            </a:endParaRPr>
          </a:p>
          <a:p>
            <a:pPr lvl="1"/>
            <a:endParaRPr lang="en-US"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2"/>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r" eaLnBrk="1" hangingPunct="1"/>
            <a:fld id="{266007F0-63D5-4095-824F-5296029BDD92}" type="slidenum">
              <a:rPr lang="en-US" sz="700" b="1">
                <a:solidFill>
                  <a:schemeClr val="bg1"/>
                </a:solidFill>
                <a:cs typeface="Arial" charset="0"/>
              </a:rPr>
              <a:pPr algn="r" eaLnBrk="1" hangingPunct="1"/>
              <a:t>98</a:t>
            </a:fld>
            <a:endParaRPr lang="en-US" sz="700" b="1">
              <a:solidFill>
                <a:schemeClr val="bg1"/>
              </a:solidFill>
              <a:cs typeface="Arial" charset="0"/>
            </a:endParaRPr>
          </a:p>
        </p:txBody>
      </p:sp>
      <p:sp>
        <p:nvSpPr>
          <p:cNvPr id="125955" name="Text Box 2"/>
          <p:cNvSpPr txBox="1">
            <a:spLocks noChangeArrowheads="1"/>
          </p:cNvSpPr>
          <p:nvPr/>
        </p:nvSpPr>
        <p:spPr bwMode="auto">
          <a:xfrm>
            <a:off x="457200" y="3048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37931725" indent="-37474525"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eaLnBrk="1" hangingPunct="1">
              <a:buClr>
                <a:srgbClr val="901A24"/>
              </a:buClr>
              <a:buSzPct val="100000"/>
              <a:buFont typeface="Arial" charset="0"/>
              <a:buNone/>
            </a:pPr>
            <a:r>
              <a:rPr lang="en-US" sz="2000" b="1" dirty="0">
                <a:cs typeface="Arial" charset="0"/>
              </a:rPr>
              <a:t>Questions?</a:t>
            </a:r>
          </a:p>
        </p:txBody>
      </p:sp>
      <p:grpSp>
        <p:nvGrpSpPr>
          <p:cNvPr id="125956" name="Group 3"/>
          <p:cNvGrpSpPr>
            <a:grpSpLocks/>
          </p:cNvGrpSpPr>
          <p:nvPr/>
        </p:nvGrpSpPr>
        <p:grpSpPr bwMode="auto">
          <a:xfrm>
            <a:off x="3913188" y="3270250"/>
            <a:ext cx="1316037" cy="1185863"/>
            <a:chOff x="2465" y="2060"/>
            <a:chExt cx="829" cy="747"/>
          </a:xfrm>
        </p:grpSpPr>
        <p:pic>
          <p:nvPicPr>
            <p:cNvPr id="1259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5958" name="Text Box 5"/>
            <p:cNvSpPr txBox="1">
              <a:spLocks noChangeArrowheads="1"/>
            </p:cNvSpPr>
            <p:nvPr/>
          </p:nvSpPr>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GB"/>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p:txBody>
          <a:bodyPr/>
          <a:lstStyle/>
          <a:p>
            <a:r>
              <a:rPr lang="en-US" dirty="0" smtClean="0">
                <a:latin typeface="Arial" charset="0"/>
                <a:cs typeface="Arial" charset="0"/>
              </a:rPr>
              <a:t>What have we achieved?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472608"/>
          </a:xfrm>
          <a:prstGeom prst="rect">
            <a:avLst/>
          </a:prstGeom>
        </p:spPr>
      </p:pic>
    </p:spTree>
    <p:extLst>
      <p:ext uri="{BB962C8B-B14F-4D97-AF65-F5344CB8AC3E}">
        <p14:creationId xmlns:p14="http://schemas.microsoft.com/office/powerpoint/2010/main" val="371157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4045</TotalTime>
  <Words>5994</Words>
  <Application>Microsoft Office PowerPoint</Application>
  <PresentationFormat>On-screen Show (4:3)</PresentationFormat>
  <Paragraphs>1136</Paragraphs>
  <Slides>103</Slides>
  <Notes>59</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COMPSCI 732: Semantic Web Technologies</vt:lpstr>
      <vt:lpstr>Where are we?</vt:lpstr>
      <vt:lpstr>Agenda</vt:lpstr>
      <vt:lpstr>Semantic Web Stack</vt:lpstr>
      <vt:lpstr>MOTIVATION</vt:lpstr>
      <vt:lpstr>Why Rules on the Semantic Web?</vt:lpstr>
      <vt:lpstr>Rules</vt:lpstr>
      <vt:lpstr>An Example</vt:lpstr>
      <vt:lpstr>What you need to express in the example</vt:lpstr>
      <vt:lpstr>Why Rule Exchange? (and not The One True Rule Language)</vt:lpstr>
      <vt:lpstr>Why Different Dialects? (and Not Just One Dialect)</vt:lpstr>
      <vt:lpstr>The importance of logic</vt:lpstr>
      <vt:lpstr>First Order Logic in Short</vt:lpstr>
      <vt:lpstr>Limited Expressiveness of Propositional Logic</vt:lpstr>
      <vt:lpstr>First Order Logic in Short</vt:lpstr>
      <vt:lpstr>Why cannot we use FOL in the SW?</vt:lpstr>
      <vt:lpstr>Horn Logic 1/3</vt:lpstr>
      <vt:lpstr>Horn Logic 2/3</vt:lpstr>
      <vt:lpstr>Horn Logic 3/3: Algorithms</vt:lpstr>
      <vt:lpstr>Description Logics 1/2</vt:lpstr>
      <vt:lpstr>Description Logics 2/2</vt:lpstr>
      <vt:lpstr>TECHNICAL SOLUTION</vt:lpstr>
      <vt:lpstr>PRINCIPLES</vt:lpstr>
      <vt:lpstr>What is the Rule Interchange Format (RIF)?</vt:lpstr>
      <vt:lpstr>An ideal world of rule exchange</vt:lpstr>
      <vt:lpstr>A partial interchange</vt:lpstr>
      <vt:lpstr>RIF Dialects</vt:lpstr>
      <vt:lpstr>The role of dialects</vt:lpstr>
      <vt:lpstr>The role of dialects</vt:lpstr>
      <vt:lpstr>The role of dialects</vt:lpstr>
      <vt:lpstr>The role of dialects</vt:lpstr>
      <vt:lpstr>The role of dialects</vt:lpstr>
      <vt:lpstr>However…</vt:lpstr>
      <vt:lpstr>Schematically…</vt:lpstr>
      <vt:lpstr>The role of dialects</vt:lpstr>
      <vt:lpstr>A rough division of features</vt:lpstr>
      <vt:lpstr>Rule Interchange Format Goals</vt:lpstr>
      <vt:lpstr>RIF Requirements 1</vt:lpstr>
      <vt:lpstr>RIF Requirements 2</vt:lpstr>
      <vt:lpstr>Basic Principle: a Modular Architecture</vt:lpstr>
      <vt:lpstr>RIF Architecture</vt:lpstr>
      <vt:lpstr>DIALECTS</vt:lpstr>
      <vt:lpstr>RIF Dialects</vt:lpstr>
      <vt:lpstr>RIF Core</vt:lpstr>
      <vt:lpstr>RIF Core</vt:lpstr>
      <vt:lpstr>RIF Core Example</vt:lpstr>
      <vt:lpstr>RIF BLD</vt:lpstr>
      <vt:lpstr>RIF FLD</vt:lpstr>
      <vt:lpstr>RIF PRD</vt:lpstr>
      <vt:lpstr>RIF PRD Example</vt:lpstr>
      <vt:lpstr>SYNTAX</vt:lpstr>
      <vt:lpstr>Syntactic Framework</vt:lpstr>
      <vt:lpstr>BLD Alphabet</vt:lpstr>
      <vt:lpstr>BLD Terms I</vt:lpstr>
      <vt:lpstr>BLD Terms II</vt:lpstr>
      <vt:lpstr>BLD Terms Example I</vt:lpstr>
      <vt:lpstr>BLD Terms Example II</vt:lpstr>
      <vt:lpstr>FLD Alphabet (as extension of BLD Alphabet)</vt:lpstr>
      <vt:lpstr>FLD Terms (as extension of BLD Alphabet)</vt:lpstr>
      <vt:lpstr>FLD Terms Example</vt:lpstr>
      <vt:lpstr>PRD Alphabet</vt:lpstr>
      <vt:lpstr>PRD Terms</vt:lpstr>
      <vt:lpstr>PRD Terms I (Atomic Formulas)</vt:lpstr>
      <vt:lpstr>PRD Terms II (Atomic Formulas)</vt:lpstr>
      <vt:lpstr>PRD Terms II (Atomic Formulas)</vt:lpstr>
      <vt:lpstr>PRD Terms III (Condition Formulas)</vt:lpstr>
      <vt:lpstr>PRD Terms IV (Condition Formulas)</vt:lpstr>
      <vt:lpstr>PRD Terms V (Atomic Actions)</vt:lpstr>
      <vt:lpstr>PRD Terms VI (Atomic Blocks)</vt:lpstr>
      <vt:lpstr>XML Serialization Framework </vt:lpstr>
      <vt:lpstr>XML Syntax</vt:lpstr>
      <vt:lpstr>SEMANTICS</vt:lpstr>
      <vt:lpstr>RIF Dialects and Semantics</vt:lpstr>
      <vt:lpstr>BLD Semantics</vt:lpstr>
      <vt:lpstr>BLD Semantics</vt:lpstr>
      <vt:lpstr>BLD Semantic Structures</vt:lpstr>
      <vt:lpstr>BLD Interpretation of Formulas I</vt:lpstr>
      <vt:lpstr>BLD Interpretation of Formulas II</vt:lpstr>
      <vt:lpstr>BLD Logical Entailment</vt:lpstr>
      <vt:lpstr>PRD semantics</vt:lpstr>
      <vt:lpstr>PRD: Condition satisfaction and matching substitution</vt:lpstr>
      <vt:lpstr>PRD: Operational semantics</vt:lpstr>
      <vt:lpstr>Core Semantics</vt:lpstr>
      <vt:lpstr>ILLUSTRATION BY AN EXAMPLE</vt:lpstr>
      <vt:lpstr>Collaborative Policy Development for Dynamic Spectrum Access</vt:lpstr>
      <vt:lpstr>RIF-BLD Example Device Rule 1</vt:lpstr>
      <vt:lpstr>RIF-BLD Example Device Rule 2</vt:lpstr>
      <vt:lpstr>Why RIF is Perfect in This Example?</vt:lpstr>
      <vt:lpstr>EXTENSIONS</vt:lpstr>
      <vt:lpstr>Current Ongoing Works</vt:lpstr>
      <vt:lpstr>Vocabularies and SPARQL</vt:lpstr>
      <vt:lpstr>SPARQL 1.1 and RDFS/OWL/RIF</vt:lpstr>
      <vt:lpstr>SPARQL 1.1 as a unifying point</vt:lpstr>
      <vt:lpstr>SUMMARY</vt:lpstr>
      <vt:lpstr>Summary</vt:lpstr>
      <vt:lpstr>References</vt:lpstr>
      <vt:lpstr>References</vt:lpstr>
      <vt:lpstr>PowerPoint Presentation</vt:lpstr>
      <vt:lpstr>What have we achieved?</vt:lpstr>
      <vt:lpstr>Recall the integration example from intro</vt:lpstr>
      <vt:lpstr>The same with what we have learned</vt:lpstr>
      <vt:lpstr>Recall the integration example from intro</vt:lpstr>
      <vt:lpstr>Same with what we have learned</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slink</cp:lastModifiedBy>
  <cp:revision>269</cp:revision>
  <cp:lastPrinted>2010-03-29T09:39:30Z</cp:lastPrinted>
  <dcterms:created xsi:type="dcterms:W3CDTF">2009-12-07T11:10:37Z</dcterms:created>
  <dcterms:modified xsi:type="dcterms:W3CDTF">2012-05-16T23:05:36Z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