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0" r:id="rId1"/>
  </p:sldMasterIdLst>
  <p:notesMasterIdLst>
    <p:notesMasterId r:id="rId127"/>
  </p:notesMasterIdLst>
  <p:handoutMasterIdLst>
    <p:handoutMasterId r:id="rId128"/>
  </p:handoutMasterIdLst>
  <p:sldIdLst>
    <p:sldId id="457" r:id="rId2"/>
    <p:sldId id="539" r:id="rId3"/>
    <p:sldId id="459" r:id="rId4"/>
    <p:sldId id="401" r:id="rId5"/>
    <p:sldId id="460" r:id="rId6"/>
    <p:sldId id="411" r:id="rId7"/>
    <p:sldId id="412" r:id="rId8"/>
    <p:sldId id="413" r:id="rId9"/>
    <p:sldId id="414" r:id="rId10"/>
    <p:sldId id="415" r:id="rId11"/>
    <p:sldId id="416" r:id="rId12"/>
    <p:sldId id="417" r:id="rId13"/>
    <p:sldId id="418" r:id="rId14"/>
    <p:sldId id="419" r:id="rId15"/>
    <p:sldId id="478" r:id="rId16"/>
    <p:sldId id="421" r:id="rId17"/>
    <p:sldId id="422" r:id="rId18"/>
    <p:sldId id="479" r:id="rId19"/>
    <p:sldId id="480" r:id="rId20"/>
    <p:sldId id="481" r:id="rId21"/>
    <p:sldId id="461" r:id="rId22"/>
    <p:sldId id="427" r:id="rId23"/>
    <p:sldId id="482" r:id="rId24"/>
    <p:sldId id="483" r:id="rId25"/>
    <p:sldId id="428" r:id="rId26"/>
    <p:sldId id="429" r:id="rId27"/>
    <p:sldId id="430" r:id="rId28"/>
    <p:sldId id="496" r:id="rId29"/>
    <p:sldId id="484" r:id="rId30"/>
    <p:sldId id="434" r:id="rId31"/>
    <p:sldId id="435" r:id="rId32"/>
    <p:sldId id="436" r:id="rId33"/>
    <p:sldId id="542" r:id="rId34"/>
    <p:sldId id="543" r:id="rId35"/>
    <p:sldId id="433" r:id="rId36"/>
    <p:sldId id="437" r:id="rId37"/>
    <p:sldId id="586" r:id="rId38"/>
    <p:sldId id="585" r:id="rId39"/>
    <p:sldId id="497" r:id="rId40"/>
    <p:sldId id="485" r:id="rId41"/>
    <p:sldId id="544" r:id="rId42"/>
    <p:sldId id="545" r:id="rId43"/>
    <p:sldId id="546" r:id="rId44"/>
    <p:sldId id="547" r:id="rId45"/>
    <p:sldId id="548" r:id="rId46"/>
    <p:sldId id="549" r:id="rId47"/>
    <p:sldId id="550" r:id="rId48"/>
    <p:sldId id="551" r:id="rId49"/>
    <p:sldId id="552" r:id="rId50"/>
    <p:sldId id="553" r:id="rId51"/>
    <p:sldId id="554" r:id="rId52"/>
    <p:sldId id="555" r:id="rId53"/>
    <p:sldId id="556" r:id="rId54"/>
    <p:sldId id="557" r:id="rId55"/>
    <p:sldId id="558" r:id="rId56"/>
    <p:sldId id="559" r:id="rId57"/>
    <p:sldId id="560" r:id="rId58"/>
    <p:sldId id="562" r:id="rId59"/>
    <p:sldId id="561" r:id="rId60"/>
    <p:sldId id="563" r:id="rId61"/>
    <p:sldId id="564" r:id="rId62"/>
    <p:sldId id="565" r:id="rId63"/>
    <p:sldId id="566" r:id="rId64"/>
    <p:sldId id="567" r:id="rId65"/>
    <p:sldId id="569" r:id="rId66"/>
    <p:sldId id="570" r:id="rId67"/>
    <p:sldId id="571" r:id="rId68"/>
    <p:sldId id="572" r:id="rId69"/>
    <p:sldId id="575" r:id="rId70"/>
    <p:sldId id="573" r:id="rId71"/>
    <p:sldId id="578" r:id="rId72"/>
    <p:sldId id="574" r:id="rId73"/>
    <p:sldId id="576" r:id="rId74"/>
    <p:sldId id="577" r:id="rId75"/>
    <p:sldId id="579" r:id="rId76"/>
    <p:sldId id="580" r:id="rId77"/>
    <p:sldId id="581" r:id="rId78"/>
    <p:sldId id="582" r:id="rId79"/>
    <p:sldId id="495" r:id="rId80"/>
    <p:sldId id="471" r:id="rId81"/>
    <p:sldId id="488" r:id="rId82"/>
    <p:sldId id="504" r:id="rId83"/>
    <p:sldId id="505" r:id="rId84"/>
    <p:sldId id="507" r:id="rId85"/>
    <p:sldId id="508" r:id="rId86"/>
    <p:sldId id="506" r:id="rId87"/>
    <p:sldId id="509" r:id="rId88"/>
    <p:sldId id="510" r:id="rId89"/>
    <p:sldId id="512" r:id="rId90"/>
    <p:sldId id="511" r:id="rId91"/>
    <p:sldId id="532" r:id="rId92"/>
    <p:sldId id="533" r:id="rId93"/>
    <p:sldId id="534" r:id="rId94"/>
    <p:sldId id="535" r:id="rId95"/>
    <p:sldId id="462" r:id="rId96"/>
    <p:sldId id="583" r:id="rId97"/>
    <p:sldId id="584" r:id="rId98"/>
    <p:sldId id="587" r:id="rId99"/>
    <p:sldId id="588" r:id="rId100"/>
    <p:sldId id="589" r:id="rId101"/>
    <p:sldId id="590" r:id="rId102"/>
    <p:sldId id="595" r:id="rId103"/>
    <p:sldId id="591" r:id="rId104"/>
    <p:sldId id="594" r:id="rId105"/>
    <p:sldId id="596" r:id="rId106"/>
    <p:sldId id="593" r:id="rId107"/>
    <p:sldId id="463" r:id="rId108"/>
    <p:sldId id="513" r:id="rId109"/>
    <p:sldId id="514" r:id="rId110"/>
    <p:sldId id="518" r:id="rId111"/>
    <p:sldId id="522" r:id="rId112"/>
    <p:sldId id="523" r:id="rId113"/>
    <p:sldId id="524" r:id="rId114"/>
    <p:sldId id="597" r:id="rId115"/>
    <p:sldId id="598" r:id="rId116"/>
    <p:sldId id="599" r:id="rId117"/>
    <p:sldId id="529" r:id="rId118"/>
    <p:sldId id="530" r:id="rId119"/>
    <p:sldId id="531" r:id="rId120"/>
    <p:sldId id="405" r:id="rId121"/>
    <p:sldId id="455" r:id="rId122"/>
    <p:sldId id="456" r:id="rId123"/>
    <p:sldId id="541" r:id="rId124"/>
    <p:sldId id="537" r:id="rId125"/>
    <p:sldId id="477" r:id="rId126"/>
  </p:sldIdLst>
  <p:sldSz cx="9144000" cy="6858000" type="screen4x3"/>
  <p:notesSz cx="6642100" cy="9853613"/>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7" autoAdjust="0"/>
  </p:normalViewPr>
  <p:slideViewPr>
    <p:cSldViewPr snapToGrid="0">
      <p:cViewPr>
        <p:scale>
          <a:sx n="88" d="100"/>
          <a:sy n="88" d="100"/>
        </p:scale>
        <p:origin x="-542" y="235"/>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36" d="100"/>
          <a:sy n="136" d="100"/>
        </p:scale>
        <p:origin x="-3672" y="-120"/>
      </p:cViewPr>
      <p:guideLst>
        <p:guide orient="horz" pos="3104"/>
        <p:guide pos="2092"/>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78138"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ヒラギノ角ゴ Pro W3" pitchFamily="-64" charset="-128"/>
                <a:cs typeface="+mn-cs"/>
              </a:defRPr>
            </a:lvl1pPr>
          </a:lstStyle>
          <a:p>
            <a:pPr>
              <a:defRPr/>
            </a:pPr>
            <a:endParaRPr lang="de-DE"/>
          </a:p>
        </p:txBody>
      </p:sp>
      <p:sp>
        <p:nvSpPr>
          <p:cNvPr id="76803" name="Rectangle 3"/>
          <p:cNvSpPr>
            <a:spLocks noGrp="1" noChangeArrowheads="1"/>
          </p:cNvSpPr>
          <p:nvPr>
            <p:ph type="dt" sz="quarter" idx="1"/>
          </p:nvPr>
        </p:nvSpPr>
        <p:spPr bwMode="auto">
          <a:xfrm>
            <a:off x="3763963" y="0"/>
            <a:ext cx="2878137"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ヒラギノ角ゴ Pro W3" pitchFamily="-64" charset="-128"/>
                <a:cs typeface="+mn-cs"/>
              </a:defRPr>
            </a:lvl1pPr>
          </a:lstStyle>
          <a:p>
            <a:pPr>
              <a:defRPr/>
            </a:pPr>
            <a:endParaRPr lang="de-DE"/>
          </a:p>
        </p:txBody>
      </p:sp>
      <p:sp>
        <p:nvSpPr>
          <p:cNvPr id="76804" name="Rectangle 4"/>
          <p:cNvSpPr>
            <a:spLocks noGrp="1" noChangeArrowheads="1"/>
          </p:cNvSpPr>
          <p:nvPr>
            <p:ph type="ftr" sz="quarter" idx="2"/>
          </p:nvPr>
        </p:nvSpPr>
        <p:spPr bwMode="auto">
          <a:xfrm>
            <a:off x="0" y="9361488"/>
            <a:ext cx="2878138"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ヒラギノ角ゴ Pro W3" pitchFamily="-64" charset="-128"/>
                <a:cs typeface="+mn-cs"/>
              </a:defRPr>
            </a:lvl1pPr>
          </a:lstStyle>
          <a:p>
            <a:pPr>
              <a:defRPr/>
            </a:pPr>
            <a:endParaRPr lang="de-DE"/>
          </a:p>
        </p:txBody>
      </p:sp>
      <p:sp>
        <p:nvSpPr>
          <p:cNvPr id="76805" name="Rectangle 5"/>
          <p:cNvSpPr>
            <a:spLocks noGrp="1" noChangeArrowheads="1"/>
          </p:cNvSpPr>
          <p:nvPr>
            <p:ph type="sldNum" sz="quarter" idx="3"/>
          </p:nvPr>
        </p:nvSpPr>
        <p:spPr bwMode="auto">
          <a:xfrm>
            <a:off x="3763963" y="9361488"/>
            <a:ext cx="2878137"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vl1pPr>
          </a:lstStyle>
          <a:p>
            <a:fld id="{73C1CDE8-48FF-4B46-9AB2-9DD851AB56F3}" type="slidenum">
              <a:rPr lang="de-DE"/>
              <a:pPr/>
              <a:t>‹#›</a:t>
            </a:fld>
            <a:endParaRPr lang="de-DE"/>
          </a:p>
        </p:txBody>
      </p:sp>
    </p:spTree>
    <p:extLst>
      <p:ext uri="{BB962C8B-B14F-4D97-AF65-F5344CB8AC3E}">
        <p14:creationId xmlns:p14="http://schemas.microsoft.com/office/powerpoint/2010/main" val="247430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78138"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ヒラギノ角ゴ Pro W3" pitchFamily="-64" charset="-128"/>
                <a:cs typeface="+mn-cs"/>
              </a:defRPr>
            </a:lvl1pPr>
          </a:lstStyle>
          <a:p>
            <a:pPr>
              <a:defRPr/>
            </a:pPr>
            <a:endParaRPr lang="de-DE"/>
          </a:p>
        </p:txBody>
      </p:sp>
      <p:sp>
        <p:nvSpPr>
          <p:cNvPr id="78851" name="Rectangle 3"/>
          <p:cNvSpPr>
            <a:spLocks noGrp="1" noChangeArrowheads="1"/>
          </p:cNvSpPr>
          <p:nvPr>
            <p:ph type="dt" idx="1"/>
          </p:nvPr>
        </p:nvSpPr>
        <p:spPr bwMode="auto">
          <a:xfrm>
            <a:off x="3763963" y="0"/>
            <a:ext cx="2878137"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ヒラギノ角ゴ Pro W3" pitchFamily="-64" charset="-128"/>
                <a:cs typeface="+mn-cs"/>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8572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885825" y="4681538"/>
            <a:ext cx="4870450" cy="443230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8854" name="Rectangle 6"/>
          <p:cNvSpPr>
            <a:spLocks noGrp="1" noChangeArrowheads="1"/>
          </p:cNvSpPr>
          <p:nvPr>
            <p:ph type="ftr" sz="quarter" idx="4"/>
          </p:nvPr>
        </p:nvSpPr>
        <p:spPr bwMode="auto">
          <a:xfrm>
            <a:off x="0" y="9361488"/>
            <a:ext cx="2878138"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ヒラギノ角ゴ Pro W3" pitchFamily="-64" charset="-128"/>
                <a:cs typeface="+mn-cs"/>
              </a:defRPr>
            </a:lvl1pPr>
          </a:lstStyle>
          <a:p>
            <a:pPr>
              <a:defRPr/>
            </a:pPr>
            <a:endParaRPr lang="de-DE"/>
          </a:p>
        </p:txBody>
      </p:sp>
      <p:sp>
        <p:nvSpPr>
          <p:cNvPr id="78855" name="Rectangle 7"/>
          <p:cNvSpPr>
            <a:spLocks noGrp="1" noChangeArrowheads="1"/>
          </p:cNvSpPr>
          <p:nvPr>
            <p:ph type="sldNum" sz="quarter" idx="5"/>
          </p:nvPr>
        </p:nvSpPr>
        <p:spPr bwMode="auto">
          <a:xfrm>
            <a:off x="3763963" y="9361488"/>
            <a:ext cx="2878137"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vl1pPr>
          </a:lstStyle>
          <a:p>
            <a:fld id="{0B5E49D8-DDEC-4D49-8E40-8EAE1805EAA9}" type="slidenum">
              <a:rPr lang="de-DE"/>
              <a:pPr/>
              <a:t>‹#›</a:t>
            </a:fld>
            <a:endParaRPr lang="de-DE"/>
          </a:p>
        </p:txBody>
      </p:sp>
    </p:spTree>
    <p:extLst>
      <p:ext uri="{BB962C8B-B14F-4D97-AF65-F5344CB8AC3E}">
        <p14:creationId xmlns:p14="http://schemas.microsoft.com/office/powerpoint/2010/main" val="26681733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2CB17209-0533-45C4-B39D-1C68A4F59886}" type="slidenum">
              <a:rPr lang="de-DE" sz="1300"/>
              <a:pPr/>
              <a:t>1</a:t>
            </a:fld>
            <a:endParaRPr lang="de-DE"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058BA3A-1ABF-4BB7-9DDB-2D429F1A8B9F}" type="slidenum">
              <a:rPr lang="de-DE" sz="1300"/>
              <a:pPr/>
              <a:t>10</a:t>
            </a:fld>
            <a:endParaRPr lang="de-DE" sz="13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F47DC5CF-68C0-4608-8B0C-9D4DFD4F16D1}" type="slidenum">
              <a:rPr lang="de-DE" sz="1300"/>
              <a:pPr/>
              <a:t>120</a:t>
            </a:fld>
            <a:endParaRPr lang="de-DE" sz="13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AA4D752-A014-4A58-A486-48C20E61FF98}" type="slidenum">
              <a:rPr lang="de-DE" sz="1300"/>
              <a:pPr/>
              <a:t>121</a:t>
            </a:fld>
            <a:endParaRPr lang="de-DE" sz="13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5767EA50-AFB8-4B85-905E-86F7A423C09D}" type="slidenum">
              <a:rPr lang="de-DE" sz="1300"/>
              <a:pPr/>
              <a:t>122</a:t>
            </a:fld>
            <a:endParaRPr lang="de-DE" sz="13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AA1D07F-5727-4B5B-A9AC-153419FB84B8}" type="slidenum">
              <a:rPr lang="de-DE" sz="1300"/>
              <a:pPr/>
              <a:t>123</a:t>
            </a:fld>
            <a:endParaRPr lang="de-DE" sz="13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37397B-6139-42C2-A43C-F644A36EA0CA}" type="slidenum">
              <a:rPr lang="en-US" sz="1300"/>
              <a:pPr/>
              <a:t>124</a:t>
            </a:fld>
            <a:endParaRPr lang="en-US" sz="13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108075" y="739775"/>
            <a:ext cx="4429125" cy="3695700"/>
          </a:xfrm>
          <a:prstGeom prst="rect">
            <a:avLst/>
          </a:prstGeom>
          <a:solidFill>
            <a:srgbClr val="FFFFFF"/>
          </a:solidFill>
          <a:ln w="9525">
            <a:solidFill>
              <a:srgbClr val="000000"/>
            </a:solidFill>
            <a:miter lim="800000"/>
            <a:headEnd/>
            <a:tailEnd/>
          </a:ln>
        </p:spPr>
        <p:txBody>
          <a:bodyPr wrap="none" lIns="96661" tIns="48331" rIns="96661" bIns="48331" anchor="ct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p>
        </p:txBody>
      </p:sp>
      <p:sp>
        <p:nvSpPr>
          <p:cNvPr id="147459"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82600"/>
            <a:endParaRPr lang="en-GB" smtClean="0">
              <a:ea typeface="ＭＳ Ｐゴシック" charset="-128"/>
            </a:endParaRPr>
          </a:p>
        </p:txBody>
      </p:sp>
      <p:sp>
        <p:nvSpPr>
          <p:cNvPr id="147460" name="Text Box 4"/>
          <p:cNvSpPr txBox="1">
            <a:spLocks noChangeArrowheads="1"/>
          </p:cNvSpPr>
          <p:nvPr/>
        </p:nvSpPr>
        <p:spPr bwMode="auto">
          <a:xfrm>
            <a:off x="3763963" y="9361488"/>
            <a:ext cx="2878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661" tIns="48331" rIns="96661" bIns="48331" anchor="b"/>
          <a:lstStyle>
            <a:lvl1pPr defTabSz="48260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1pPr>
            <a:lvl2pPr marL="37931725" indent="-37474525" defTabSz="482600">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2pPr>
            <a:lvl3pPr>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3pPr>
            <a:lvl4pPr>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4pPr>
            <a:lvl5pPr>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5pPr>
            <a:lvl6pPr marL="4572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6pPr>
            <a:lvl7pPr marL="9144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7pPr>
            <a:lvl8pPr marL="13716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8pPr>
            <a:lvl9pPr marL="1828800" eaLnBrk="0" fontAlgn="base" hangingPunct="0">
              <a:spcBef>
                <a:spcPct val="0"/>
              </a:spcBef>
              <a:spcAft>
                <a:spcPct val="0"/>
              </a:spcAft>
              <a:tabLst>
                <a:tab pos="0" algn="l"/>
                <a:tab pos="965200" algn="l"/>
                <a:tab pos="1931988" algn="l"/>
                <a:tab pos="2898775" algn="l"/>
                <a:tab pos="3865563" algn="l"/>
                <a:tab pos="4832350" algn="l"/>
                <a:tab pos="5799138" algn="l"/>
                <a:tab pos="6765925" algn="l"/>
                <a:tab pos="7732713" algn="l"/>
                <a:tab pos="8699500" algn="l"/>
                <a:tab pos="9664700" algn="l"/>
                <a:tab pos="10631488" algn="l"/>
              </a:tabLst>
              <a:defRPr sz="2400">
                <a:solidFill>
                  <a:schemeClr val="tx1"/>
                </a:solidFill>
                <a:latin typeface="Arial" charset="0"/>
                <a:ea typeface="ヒラギノ角ゴ Pro W3" charset="-128"/>
              </a:defRPr>
            </a:lvl9pPr>
          </a:lstStyle>
          <a:p>
            <a:pPr algn="r">
              <a:buClr>
                <a:srgbClr val="000000"/>
              </a:buClr>
              <a:buSzPct val="100000"/>
            </a:pPr>
            <a:fld id="{6544978E-ECEF-41B7-BFDB-230919D3A4CA}" type="slidenum">
              <a:rPr lang="de-DE" sz="1300">
                <a:solidFill>
                  <a:srgbClr val="000000"/>
                </a:solidFill>
              </a:rPr>
              <a:pPr algn="r">
                <a:buClr>
                  <a:srgbClr val="000000"/>
                </a:buClr>
                <a:buSzPct val="100000"/>
              </a:pPr>
              <a:t>125</a:t>
            </a:fld>
            <a:endParaRPr lang="de-DE"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4C36B93-8B8F-4A5C-9A25-1B3D6C5F662C}" type="slidenum">
              <a:rPr lang="de-DE" sz="1300"/>
              <a:pPr/>
              <a:t>11</a:t>
            </a:fld>
            <a:endParaRPr lang="de-DE"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463B992-9029-49DE-8CD6-96FDE7F9816A}" type="slidenum">
              <a:rPr lang="de-DE" sz="1300"/>
              <a:pPr/>
              <a:t>12</a:t>
            </a:fld>
            <a:endParaRPr lang="de-DE"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C215D01-3813-4629-BE68-B5C3E82286EA}" type="slidenum">
              <a:rPr lang="de-DE" sz="1300"/>
              <a:pPr/>
              <a:t>13</a:t>
            </a:fld>
            <a:endParaRPr lang="de-DE"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ea typeface="ヒラギノ角ゴ Pro W3" charset="-128"/>
              </a:rPr>
              <a:t>If &lt;ex:prop_a&gt; rdf:range &lt;ex:class_a&gt;, all the instances of such property will have type a by inference. I.e. also if they have a different type by definition (e.g. &lt;ex:b&gt; rfd:type &lt;ex:class_b&gt;)</a:t>
            </a:r>
          </a:p>
          <a:p>
            <a:pPr>
              <a:lnSpc>
                <a:spcPct val="90000"/>
              </a:lnSpc>
            </a:pPr>
            <a:r>
              <a:rPr lang="en-US" smtClean="0">
                <a:ea typeface="ヒラギノ角ゴ Pro W3" charset="-128"/>
              </a:rPr>
              <a:t>given the range definition the system will add to the KB also &lt;ex:b&gt; rfd:type &lt;ex:class_a&gt;. More if a property has more than one range or domain, all of them apply. E.g. if we have</a:t>
            </a:r>
          </a:p>
          <a:p>
            <a:pPr>
              <a:lnSpc>
                <a:spcPct val="90000"/>
              </a:lnSpc>
            </a:pPr>
            <a:r>
              <a:rPr lang="en-US" smtClean="0">
                <a:ea typeface="ヒラギノ角ゴ Pro W3" charset="-128"/>
              </a:rPr>
              <a:t>Also &lt;ex:prop_a&gt; rdf:range &lt;ex:class_c&gt;, then the system will infer both &lt;ex:b&gt; rfd:type &lt;ex:class_a&gt;. &lt;ex:b&gt; rfd:type &lt;ex:class_c&gt;.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EAB2CB8-6AD7-4E67-A752-94F99153531C}" type="slidenum">
              <a:rPr lang="de-DE" sz="1300"/>
              <a:pPr/>
              <a:t>14</a:t>
            </a:fld>
            <a:endParaRPr lang="de-DE"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mtClean="0">
              <a:ea typeface="ヒラギノ角ゴ Pro W3"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40E04DA-7D2F-49EF-B8E0-CE8B820FC343}" type="slidenum">
              <a:rPr lang="de-DE" sz="1300"/>
              <a:pPr/>
              <a:t>15</a:t>
            </a:fld>
            <a:endParaRPr lang="de-D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9B520FC-EFDF-488E-BA07-44D8CEDF2D83}" type="slidenum">
              <a:rPr lang="de-DE" sz="1300"/>
              <a:pPr/>
              <a:t>16</a:t>
            </a:fld>
            <a:endParaRPr lang="de-DE"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128"/>
              </a:rPr>
              <a:t>Meta-class: both Where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ACA2B7E-2667-4637-9001-9302E471C4F9}" type="slidenum">
              <a:rPr lang="de-DE" sz="1300"/>
              <a:pPr/>
              <a:t>17</a:t>
            </a:fld>
            <a:endParaRPr lang="de-DE"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6B8FE4B-845A-4A0B-AE4A-6CA64096AC3F}" type="slidenum">
              <a:rPr lang="de-DE" sz="1300"/>
              <a:pPr/>
              <a:t>21</a:t>
            </a:fld>
            <a:endParaRPr lang="de-DE"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4FF5E6F-CB51-469A-8062-82CD15B422B0}" type="slidenum">
              <a:rPr lang="de-DE" sz="1300"/>
              <a:pPr/>
              <a:t>22</a:t>
            </a:fld>
            <a:endParaRPr lang="de-DE"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785557A-FB07-4947-9E6B-6D67CCE51901}" type="slidenum">
              <a:rPr lang="en-US" sz="1300"/>
              <a:pPr/>
              <a:t>2</a:t>
            </a:fld>
            <a:endParaRPr 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A81D5EC-4CC7-45FB-87C3-394C1AE4409F}" type="slidenum">
              <a:rPr lang="de-DE" sz="1300"/>
              <a:pPr/>
              <a:t>25</a:t>
            </a:fld>
            <a:endParaRPr lang="de-DE"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ヒラギノ角ゴ Pro W3" charset="-128"/>
              </a:rPr>
              <a:t>The language must support the ability to treat classes as instances. This is because the same concept can often be seen as a class or an individual, depending on the perspective of the user. For example, in a biological ontology, the class Orangutan may have individual animals as its instances. However, the class Orangutan may itself be an instance of the class Species. Note, that Orangutan is not a subclass of Species, because then that would say that each instance of Orangutan (an animal) is an instance of Species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AD5F9B79-8376-42E0-868B-C77B476D99B9}" type="slidenum">
              <a:rPr lang="de-DE" sz="1300"/>
              <a:pPr/>
              <a:t>26</a:t>
            </a:fld>
            <a:endParaRPr lang="de-DE"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Most of the choice has been disregarded because of the foundational logic chosen for the language: DL. (e.g. close world option)</a:t>
            </a:r>
          </a:p>
          <a:p>
            <a:r>
              <a:rPr lang="en-US" smtClean="0">
                <a:ea typeface="ヒラギノ角ゴ Pro W3" charset="-128"/>
              </a:rPr>
              <a:t>Others for simple decision of focusing on more priority issues.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A472270-8D2D-494C-B9C6-114D206052C5}" type="slidenum">
              <a:rPr lang="de-DE" sz="1300"/>
              <a:pPr/>
              <a:t>27</a:t>
            </a:fld>
            <a:endParaRPr lang="de-DE"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040859C-27FE-48E0-A311-CD1125E84037}" type="slidenum">
              <a:rPr lang="en-GB" sz="1300"/>
              <a:pPr/>
              <a:t>29</a:t>
            </a:fld>
            <a:endParaRPr lang="en-GB"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BAFBE1FD-9215-4A5B-AD48-E4CBF89CC01F}" type="slidenum">
              <a:rPr lang="de-DE" sz="1300"/>
              <a:pPr/>
              <a:t>30</a:t>
            </a:fld>
            <a:endParaRPr lang="de-DE"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D3D31D02-459E-4571-9907-742C6DCD6123}" type="slidenum">
              <a:rPr lang="de-DE" sz="1300"/>
              <a:pPr/>
              <a:t>31</a:t>
            </a:fld>
            <a:endParaRPr lang="de-DE"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E3EB733-19A2-41AD-8472-26DFC0F61C34}" type="slidenum">
              <a:rPr lang="de-DE" sz="1300"/>
              <a:pPr/>
              <a:t>32</a:t>
            </a:fld>
            <a:endParaRPr lang="de-DE"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E3EB733-19A2-41AD-8472-26DFC0F61C34}" type="slidenum">
              <a:rPr lang="de-DE" sz="1300"/>
              <a:pPr/>
              <a:t>33</a:t>
            </a:fld>
            <a:endParaRPr lang="de-DE"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E3EB733-19A2-41AD-8472-26DFC0F61C34}" type="slidenum">
              <a:rPr lang="de-DE" sz="1300"/>
              <a:pPr/>
              <a:t>34</a:t>
            </a:fld>
            <a:endParaRPr lang="de-DE"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25B7AEF9-26D9-4DEE-BCB4-69FF0B4D703E}" type="slidenum">
              <a:rPr lang="de-DE" sz="1300"/>
              <a:pPr/>
              <a:t>35</a:t>
            </a:fld>
            <a:endParaRPr lang="de-DE"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2FC8012-1739-41BE-828B-0BF0AD98EBFD}" type="slidenum">
              <a:rPr lang="en-US" sz="1300"/>
              <a:pPr/>
              <a:t>3</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ea typeface="ヒラギノ角ゴ Pro W3" charset="-128"/>
              </a:rPr>
              <a:t>First, why RDF is not enough and we need other representation formalism?</a:t>
            </a:r>
          </a:p>
          <a:p>
            <a:pPr eaLnBrk="1" hangingPunct="1"/>
            <a:endParaRPr lang="de-AT" smtClean="0">
              <a:ea typeface="ヒラギノ角ゴ Pro W3" charset="-128"/>
            </a:endParaRPr>
          </a:p>
          <a:p>
            <a:pPr eaLnBrk="1" hangingPunct="1"/>
            <a:r>
              <a:rPr lang="de-AT" smtClean="0">
                <a:ea typeface="ヒラギノ角ゴ Pro W3" charset="-128"/>
              </a:rPr>
              <a:t>This formalism is OWL an extension of RDFS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9764FEE-9E80-4887-AF00-484EBFA7FAB3}" type="slidenum">
              <a:rPr lang="de-DE" sz="1300"/>
              <a:pPr/>
              <a:t>36</a:t>
            </a:fld>
            <a:endParaRPr lang="de-DE"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9764FEE-9E80-4887-AF00-484EBFA7FAB3}" type="slidenum">
              <a:rPr lang="de-DE" sz="1300"/>
              <a:pPr/>
              <a:t>37</a:t>
            </a:fld>
            <a:endParaRPr lang="de-DE"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9764FEE-9E80-4887-AF00-484EBFA7FAB3}" type="slidenum">
              <a:rPr lang="de-DE" sz="1300"/>
              <a:pPr/>
              <a:t>38</a:t>
            </a:fld>
            <a:endParaRPr lang="de-DE"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40</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41</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42</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43</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44</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45</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46</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D5D84AE-94C4-4346-B9A8-EF68E3D6667E}" type="slidenum">
              <a:rPr lang="de-DE" sz="1300"/>
              <a:pPr/>
              <a:t>4</a:t>
            </a:fld>
            <a:endParaRPr lang="de-DE"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47</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48</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49</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50</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51</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52</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53</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54</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55</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56</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2F20617-BC57-4C13-A08C-E4B53C1E5D95}" type="slidenum">
              <a:rPr lang="de-DE" sz="1300"/>
              <a:pPr/>
              <a:t>5</a:t>
            </a:fld>
            <a:endParaRPr lang="de-DE"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57</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58</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59</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60</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61</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62</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63</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64</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65</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66</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598C5C6-99BB-4A32-BF26-181BC2F21ADB}" type="slidenum">
              <a:rPr lang="de-DE" sz="1300"/>
              <a:pPr/>
              <a:t>6</a:t>
            </a:fld>
            <a:endParaRPr lang="de-DE"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67</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68</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69</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70</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71</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72</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73</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74</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75</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76</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814BD716-5952-4DFE-B4BC-E35A982A997F}" type="slidenum">
              <a:rPr lang="de-DE" sz="1300"/>
              <a:pPr/>
              <a:t>7</a:t>
            </a:fld>
            <a:endParaRPr lang="de-DE"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77</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AB7C598-8D38-4965-8D27-F1491FCCBF03}" type="slidenum">
              <a:rPr lang="en-GB" sz="1300"/>
              <a:pPr/>
              <a:t>78</a:t>
            </a:fld>
            <a:endParaRPr lang="en-GB"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4073319-387E-4408-820D-72426EFF9748}" type="slidenum">
              <a:rPr lang="de-DE" sz="1300"/>
              <a:pPr/>
              <a:t>80</a:t>
            </a:fld>
            <a:endParaRPr lang="de-DE"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1B4CAB52-D18C-408E-96E9-73DF726BCAFA}" type="slidenum">
              <a:rPr lang="en-GB" sz="1300"/>
              <a:pPr/>
              <a:t>81</a:t>
            </a:fld>
            <a:endParaRPr lang="en-GB" sz="13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FCF2381E-3FCB-4566-899D-9348B5315D54}" type="slidenum">
              <a:rPr lang="en-US" sz="1300"/>
              <a:pPr/>
              <a:t>85</a:t>
            </a:fld>
            <a:endParaRPr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9919FB2-A67F-49EE-BF4E-BDE16803B34F}" type="slidenum">
              <a:rPr lang="de-DE" sz="1300"/>
              <a:pPr/>
              <a:t>95</a:t>
            </a:fld>
            <a:endParaRPr lang="de-DE" sz="13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96</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97</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98</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99</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1CF4859-AF2F-47B5-A07C-047828F1C1FF}" type="slidenum">
              <a:rPr lang="de-DE" sz="1300"/>
              <a:pPr/>
              <a:t>8</a:t>
            </a:fld>
            <a:endParaRPr lang="de-DE" sz="13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100</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101</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102</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103</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104</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105</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106</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8814CFA-4D1F-4AE5-B2AE-9580553073CD}" type="slidenum">
              <a:rPr lang="de-DE" sz="1300"/>
              <a:pPr/>
              <a:t>107</a:t>
            </a:fld>
            <a:endParaRPr lang="de-DE" sz="13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93B92F31-17CE-4DED-AA52-83A17E5699F2}" type="slidenum">
              <a:rPr lang="en-US" sz="1300"/>
              <a:pPr/>
              <a:t>108</a:t>
            </a:fld>
            <a:endParaRPr lang="en-US" sz="1300"/>
          </a:p>
        </p:txBody>
      </p:sp>
      <p:sp>
        <p:nvSpPr>
          <p:cNvPr id="118787" name="Rectangle 2"/>
          <p:cNvSpPr>
            <a:spLocks noGrp="1" noRot="1" noChangeAspect="1" noChangeArrowheads="1" noTextEdit="1"/>
          </p:cNvSpPr>
          <p:nvPr>
            <p:ph type="sldImg"/>
          </p:nvPr>
        </p:nvSpPr>
        <p:spPr>
          <a:xfrm>
            <a:off x="1766888" y="584200"/>
            <a:ext cx="3108325" cy="2332038"/>
          </a:xfrm>
          <a:solidFill>
            <a:srgbClr val="FFFFFF"/>
          </a:solidFill>
          <a:ln/>
        </p:spPr>
      </p:sp>
      <p:sp>
        <p:nvSpPr>
          <p:cNvPr id="118788" name="Rectangle 3"/>
          <p:cNvSpPr>
            <a:spLocks noGrp="1" noChangeArrowheads="1"/>
          </p:cNvSpPr>
          <p:nvPr>
            <p:ph type="body" idx="1"/>
          </p:nvPr>
        </p:nvSpPr>
        <p:spPr>
          <a:xfrm>
            <a:off x="885825" y="3148013"/>
            <a:ext cx="4870450" cy="5967412"/>
          </a:xfrm>
          <a:solidFill>
            <a:srgbClr val="FFFFFF"/>
          </a:solidFill>
          <a:ln>
            <a:solidFill>
              <a:srgbClr val="000000"/>
            </a:solidFill>
          </a:ln>
        </p:spPr>
        <p:txBody>
          <a:bodyPr lIns="91432" tIns="45716" rIns="91432" bIns="45716"/>
          <a:lstStyle/>
          <a:p>
            <a:endParaRPr lang="en-US" smtClean="0">
              <a:ea typeface="ヒラギノ角ゴ Pro W3"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DC4B27B0-949B-482C-83DB-4BEABEEEFCB0}" type="slidenum">
              <a:rPr lang="en-US" sz="1300"/>
              <a:pPr/>
              <a:t>109</a:t>
            </a:fld>
            <a:endParaRPr lang="en-US" sz="13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9C90DF7-C120-4A36-9CF2-25EACA1415DC}" type="slidenum">
              <a:rPr lang="de-DE" sz="1300"/>
              <a:pPr/>
              <a:t>9</a:t>
            </a:fld>
            <a:endParaRPr lang="de-DE" sz="13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37748AFA-C431-4330-80AE-F992A9A10FC5}" type="slidenum">
              <a:rPr lang="en-US" sz="1300"/>
              <a:pPr/>
              <a:t>110</a:t>
            </a:fld>
            <a:endParaRPr lang="en-US" sz="1300"/>
          </a:p>
        </p:txBody>
      </p:sp>
      <p:sp>
        <p:nvSpPr>
          <p:cNvPr id="122883" name="Rectangle 2"/>
          <p:cNvSpPr>
            <a:spLocks noGrp="1" noRot="1" noChangeAspect="1" noChangeArrowheads="1" noTextEdit="1"/>
          </p:cNvSpPr>
          <p:nvPr>
            <p:ph type="sldImg"/>
          </p:nvPr>
        </p:nvSpPr>
        <p:spPr>
          <a:xfrm>
            <a:off x="1768475" y="585788"/>
            <a:ext cx="3105150" cy="2330450"/>
          </a:xfrm>
          <a:solidFill>
            <a:srgbClr val="FFFFFF"/>
          </a:solidFill>
          <a:ln/>
        </p:spPr>
      </p:sp>
      <p:sp>
        <p:nvSpPr>
          <p:cNvPr id="122884" name="Rectangle 3"/>
          <p:cNvSpPr>
            <a:spLocks noGrp="1" noChangeArrowheads="1"/>
          </p:cNvSpPr>
          <p:nvPr>
            <p:ph type="body" idx="1"/>
          </p:nvPr>
        </p:nvSpPr>
        <p:spPr>
          <a:xfrm>
            <a:off x="887413" y="3148013"/>
            <a:ext cx="4867275" cy="5969000"/>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2AA3FC7C-C7AA-41B2-BC01-D1F2927BD3F4}" type="slidenum">
              <a:rPr lang="en-US" sz="1300"/>
              <a:pPr/>
              <a:t>111</a:t>
            </a:fld>
            <a:endParaRPr lang="en-US" sz="1300"/>
          </a:p>
        </p:txBody>
      </p:sp>
      <p:sp>
        <p:nvSpPr>
          <p:cNvPr id="124931" name="Rectangle 2"/>
          <p:cNvSpPr>
            <a:spLocks noGrp="1" noRot="1" noChangeAspect="1" noChangeArrowheads="1" noTextEdit="1"/>
          </p:cNvSpPr>
          <p:nvPr>
            <p:ph type="sldImg"/>
          </p:nvPr>
        </p:nvSpPr>
        <p:spPr>
          <a:xfrm>
            <a:off x="1768475" y="585788"/>
            <a:ext cx="3105150" cy="2330450"/>
          </a:xfrm>
          <a:solidFill>
            <a:srgbClr val="FFFFFF"/>
          </a:solidFill>
          <a:ln/>
        </p:spPr>
      </p:sp>
      <p:sp>
        <p:nvSpPr>
          <p:cNvPr id="124932" name="Rectangle 3"/>
          <p:cNvSpPr>
            <a:spLocks noGrp="1" noChangeArrowheads="1"/>
          </p:cNvSpPr>
          <p:nvPr>
            <p:ph type="body" idx="1"/>
          </p:nvPr>
        </p:nvSpPr>
        <p:spPr>
          <a:xfrm>
            <a:off x="887413" y="3148013"/>
            <a:ext cx="4867275" cy="5969000"/>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C0CEF9EF-D32C-4AA3-9864-56B1B035A8E4}" type="slidenum">
              <a:rPr lang="en-US" sz="1300"/>
              <a:pPr/>
              <a:t>112</a:t>
            </a:fld>
            <a:endParaRPr lang="en-US" sz="1300"/>
          </a:p>
        </p:txBody>
      </p:sp>
      <p:sp>
        <p:nvSpPr>
          <p:cNvPr id="126979" name="Rectangle 2"/>
          <p:cNvSpPr>
            <a:spLocks noGrp="1" noRot="1" noChangeAspect="1" noChangeArrowheads="1" noTextEdit="1"/>
          </p:cNvSpPr>
          <p:nvPr>
            <p:ph type="sldImg"/>
          </p:nvPr>
        </p:nvSpPr>
        <p:spPr>
          <a:xfrm>
            <a:off x="1768475" y="585788"/>
            <a:ext cx="3105150" cy="2330450"/>
          </a:xfrm>
          <a:solidFill>
            <a:srgbClr val="FFFFFF"/>
          </a:solidFill>
          <a:ln/>
        </p:spPr>
      </p:sp>
      <p:sp>
        <p:nvSpPr>
          <p:cNvPr id="126980" name="Rectangle 3"/>
          <p:cNvSpPr>
            <a:spLocks noGrp="1" noChangeArrowheads="1"/>
          </p:cNvSpPr>
          <p:nvPr>
            <p:ph type="body" idx="1"/>
          </p:nvPr>
        </p:nvSpPr>
        <p:spPr>
          <a:xfrm>
            <a:off x="887413" y="3148013"/>
            <a:ext cx="4867275" cy="5969000"/>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7A2A74B5-AB18-49C2-AECC-4FE84FBCF310}" type="slidenum">
              <a:rPr lang="en-US" sz="1300"/>
              <a:pPr/>
              <a:t>113</a:t>
            </a:fld>
            <a:endParaRPr lang="en-US" sz="1300"/>
          </a:p>
        </p:txBody>
      </p:sp>
      <p:sp>
        <p:nvSpPr>
          <p:cNvPr id="129027" name="Rectangle 2"/>
          <p:cNvSpPr>
            <a:spLocks noGrp="1" noRot="1" noChangeAspect="1" noChangeArrowheads="1" noTextEdit="1"/>
          </p:cNvSpPr>
          <p:nvPr>
            <p:ph type="sldImg"/>
          </p:nvPr>
        </p:nvSpPr>
        <p:spPr>
          <a:xfrm>
            <a:off x="1768475" y="585788"/>
            <a:ext cx="3105150" cy="2330450"/>
          </a:xfrm>
          <a:solidFill>
            <a:srgbClr val="FFFFFF"/>
          </a:solidFill>
          <a:ln/>
        </p:spPr>
      </p:sp>
      <p:sp>
        <p:nvSpPr>
          <p:cNvPr id="129028" name="Rectangle 3"/>
          <p:cNvSpPr>
            <a:spLocks noGrp="1" noChangeArrowheads="1"/>
          </p:cNvSpPr>
          <p:nvPr>
            <p:ph type="body" idx="1"/>
          </p:nvPr>
        </p:nvSpPr>
        <p:spPr>
          <a:xfrm>
            <a:off x="887413" y="3148013"/>
            <a:ext cx="4867275" cy="5969000"/>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DC4B27B0-949B-482C-83DB-4BEABEEEFCB0}" type="slidenum">
              <a:rPr lang="en-US" sz="1300"/>
              <a:pPr/>
              <a:t>114</a:t>
            </a:fld>
            <a:endParaRPr lang="en-US" sz="13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36BC678-DD69-4D05-8798-01A6F4E7440C}" type="slidenum">
              <a:rPr lang="en-US" sz="1300"/>
              <a:pPr/>
              <a:t>115</a:t>
            </a:fld>
            <a:endParaRPr lang="en-US" sz="1300"/>
          </a:p>
        </p:txBody>
      </p:sp>
      <p:sp>
        <p:nvSpPr>
          <p:cNvPr id="131075" name="Rectangle 2"/>
          <p:cNvSpPr>
            <a:spLocks noGrp="1" noRot="1" noChangeAspect="1" noChangeArrowheads="1" noTextEdit="1"/>
          </p:cNvSpPr>
          <p:nvPr>
            <p:ph type="sldImg"/>
          </p:nvPr>
        </p:nvSpPr>
        <p:spPr>
          <a:xfrm>
            <a:off x="858838" y="739775"/>
            <a:ext cx="4924425" cy="3694113"/>
          </a:xfrm>
          <a:solidFill>
            <a:srgbClr val="FFFFFF"/>
          </a:solidFill>
          <a:ln/>
        </p:spPr>
      </p:sp>
      <p:sp>
        <p:nvSpPr>
          <p:cNvPr id="131076" name="Rectangle 3"/>
          <p:cNvSpPr>
            <a:spLocks noGrp="1" noChangeArrowheads="1"/>
          </p:cNvSpPr>
          <p:nvPr>
            <p:ph type="body" idx="1"/>
          </p:nvPr>
        </p:nvSpPr>
        <p:spPr>
          <a:xfrm>
            <a:off x="885825" y="4679950"/>
            <a:ext cx="4870450" cy="4433888"/>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36BC678-DD69-4D05-8798-01A6F4E7440C}" type="slidenum">
              <a:rPr lang="en-US" sz="1300"/>
              <a:pPr/>
              <a:t>116</a:t>
            </a:fld>
            <a:endParaRPr lang="en-US" sz="1300"/>
          </a:p>
        </p:txBody>
      </p:sp>
      <p:sp>
        <p:nvSpPr>
          <p:cNvPr id="131075" name="Rectangle 2"/>
          <p:cNvSpPr>
            <a:spLocks noGrp="1" noRot="1" noChangeAspect="1" noChangeArrowheads="1" noTextEdit="1"/>
          </p:cNvSpPr>
          <p:nvPr>
            <p:ph type="sldImg"/>
          </p:nvPr>
        </p:nvSpPr>
        <p:spPr>
          <a:xfrm>
            <a:off x="858838" y="739775"/>
            <a:ext cx="4924425" cy="3694113"/>
          </a:xfrm>
          <a:solidFill>
            <a:srgbClr val="FFFFFF"/>
          </a:solidFill>
          <a:ln/>
        </p:spPr>
      </p:sp>
      <p:sp>
        <p:nvSpPr>
          <p:cNvPr id="131076" name="Rectangle 3"/>
          <p:cNvSpPr>
            <a:spLocks noGrp="1" noChangeArrowheads="1"/>
          </p:cNvSpPr>
          <p:nvPr>
            <p:ph type="body" idx="1"/>
          </p:nvPr>
        </p:nvSpPr>
        <p:spPr>
          <a:xfrm>
            <a:off x="885825" y="4679950"/>
            <a:ext cx="4870450" cy="4433888"/>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E36BC678-DD69-4D05-8798-01A6F4E7440C}" type="slidenum">
              <a:rPr lang="en-US" sz="1300"/>
              <a:pPr/>
              <a:t>117</a:t>
            </a:fld>
            <a:endParaRPr lang="en-US" sz="1300"/>
          </a:p>
        </p:txBody>
      </p:sp>
      <p:sp>
        <p:nvSpPr>
          <p:cNvPr id="131075" name="Rectangle 2"/>
          <p:cNvSpPr>
            <a:spLocks noGrp="1" noRot="1" noChangeAspect="1" noChangeArrowheads="1" noTextEdit="1"/>
          </p:cNvSpPr>
          <p:nvPr>
            <p:ph type="sldImg"/>
          </p:nvPr>
        </p:nvSpPr>
        <p:spPr>
          <a:xfrm>
            <a:off x="858838" y="739775"/>
            <a:ext cx="4924425" cy="3694113"/>
          </a:xfrm>
          <a:solidFill>
            <a:srgbClr val="FFFFFF"/>
          </a:solidFill>
          <a:ln/>
        </p:spPr>
      </p:sp>
      <p:sp>
        <p:nvSpPr>
          <p:cNvPr id="131076" name="Rectangle 3"/>
          <p:cNvSpPr>
            <a:spLocks noGrp="1" noChangeArrowheads="1"/>
          </p:cNvSpPr>
          <p:nvPr>
            <p:ph type="body" idx="1"/>
          </p:nvPr>
        </p:nvSpPr>
        <p:spPr>
          <a:xfrm>
            <a:off x="885825" y="4679950"/>
            <a:ext cx="4870450" cy="4433888"/>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2A5737D3-AC2B-4569-B623-A39D21F2B082}" type="slidenum">
              <a:rPr lang="en-US" sz="1300"/>
              <a:pPr/>
              <a:t>118</a:t>
            </a:fld>
            <a:endParaRPr lang="en-US" sz="1300"/>
          </a:p>
        </p:txBody>
      </p:sp>
      <p:sp>
        <p:nvSpPr>
          <p:cNvPr id="133123" name="Rectangle 2"/>
          <p:cNvSpPr>
            <a:spLocks noGrp="1" noRot="1" noChangeAspect="1" noChangeArrowheads="1" noTextEdit="1"/>
          </p:cNvSpPr>
          <p:nvPr>
            <p:ph type="sldImg"/>
          </p:nvPr>
        </p:nvSpPr>
        <p:spPr>
          <a:xfrm>
            <a:off x="858838" y="739775"/>
            <a:ext cx="4924425" cy="3694113"/>
          </a:xfrm>
          <a:solidFill>
            <a:srgbClr val="FFFFFF"/>
          </a:solidFill>
          <a:ln/>
        </p:spPr>
      </p:sp>
      <p:sp>
        <p:nvSpPr>
          <p:cNvPr id="133124" name="Rectangle 3"/>
          <p:cNvSpPr>
            <a:spLocks noGrp="1" noChangeArrowheads="1"/>
          </p:cNvSpPr>
          <p:nvPr>
            <p:ph type="body" idx="1"/>
          </p:nvPr>
        </p:nvSpPr>
        <p:spPr>
          <a:xfrm>
            <a:off x="885825" y="4679950"/>
            <a:ext cx="4870450" cy="4433888"/>
          </a:xfrm>
          <a:solidFill>
            <a:srgbClr val="FFFFFF"/>
          </a:solidFill>
          <a:ln>
            <a:solidFill>
              <a:srgbClr val="000000"/>
            </a:solidFill>
          </a:ln>
        </p:spPr>
        <p:txBody>
          <a:bodyPr/>
          <a:lstStyle/>
          <a:p>
            <a:endParaRPr lang="en-US" smtClean="0">
              <a:ea typeface="ヒラギノ角ゴ Pro W3"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67B979EF-8C1E-472C-8979-37C24480F4DD}" type="slidenum">
              <a:rPr lang="en-US" sz="1300"/>
              <a:pPr/>
              <a:t>119</a:t>
            </a:fld>
            <a:endParaRPr lang="en-US" sz="1300"/>
          </a:p>
        </p:txBody>
      </p:sp>
      <p:sp>
        <p:nvSpPr>
          <p:cNvPr id="135171" name="Rectangle 2"/>
          <p:cNvSpPr>
            <a:spLocks noGrp="1" noRot="1" noChangeAspect="1" noChangeArrowheads="1" noTextEdit="1"/>
          </p:cNvSpPr>
          <p:nvPr>
            <p:ph type="sldImg"/>
          </p:nvPr>
        </p:nvSpPr>
        <p:spPr>
          <a:xfrm>
            <a:off x="1768475" y="585788"/>
            <a:ext cx="3105150" cy="2330450"/>
          </a:xfrm>
          <a:solidFill>
            <a:srgbClr val="FFFFFF"/>
          </a:solidFill>
          <a:ln/>
        </p:spPr>
      </p:sp>
      <p:sp>
        <p:nvSpPr>
          <p:cNvPr id="135172" name="Rectangle 3"/>
          <p:cNvSpPr>
            <a:spLocks noGrp="1" noChangeArrowheads="1"/>
          </p:cNvSpPr>
          <p:nvPr>
            <p:ph type="body" idx="1"/>
          </p:nvPr>
        </p:nvSpPr>
        <p:spPr>
          <a:xfrm>
            <a:off x="887413" y="3148013"/>
            <a:ext cx="4867275" cy="5969000"/>
          </a:xfrm>
          <a:solidFill>
            <a:srgbClr val="FFFFFF"/>
          </a:solidFill>
          <a:ln>
            <a:solidFill>
              <a:srgbClr val="000000"/>
            </a:solidFill>
          </a:ln>
        </p:spPr>
        <p:txBody>
          <a:bodyPr lIns="86493" tIns="43247" rIns="86493" bIns="43247"/>
          <a:lstStyle/>
          <a:p>
            <a:endParaRPr lang="en-US" smtClean="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54"/>
          <p:cNvSpPr>
            <a:spLocks noChangeArrowheads="1"/>
          </p:cNvSpPr>
          <p:nvPr userDrawn="1"/>
        </p:nvSpPr>
        <p:spPr bwMode="auto">
          <a:xfrm>
            <a:off x="0" y="1905000"/>
            <a:ext cx="9144000" cy="76200"/>
          </a:xfrm>
          <a:prstGeom prst="rect">
            <a:avLst/>
          </a:prstGeom>
          <a:solidFill>
            <a:srgbClr val="58585A"/>
          </a:solidFill>
          <a:ln w="9525">
            <a:noFill/>
            <a:miter lim="800000"/>
            <a:headEnd/>
            <a:tailEnd/>
          </a:ln>
          <a:effectLst/>
        </p:spPr>
        <p:txBody>
          <a:bodyPr wrap="none" anchor="ctr"/>
          <a:lstStyle/>
          <a:p>
            <a:pPr fontAlgn="auto">
              <a:spcBef>
                <a:spcPts val="0"/>
              </a:spcBef>
              <a:spcAft>
                <a:spcPts val="0"/>
              </a:spcAft>
              <a:defRPr/>
            </a:pPr>
            <a:endParaRPr lang="en-US">
              <a:latin typeface="+mn-lt"/>
              <a:cs typeface="ヒラギノ角ゴ Pro W3" charset="-128"/>
            </a:endParaRPr>
          </a:p>
        </p:txBody>
      </p:sp>
      <p:sp>
        <p:nvSpPr>
          <p:cNvPr id="9" name="Rectangle 8"/>
          <p:cNvSpPr>
            <a:spLocks noChangeArrowheads="1"/>
          </p:cNvSpPr>
          <p:nvPr userDrawn="1"/>
        </p:nvSpPr>
        <p:spPr bwMode="auto">
          <a:xfrm>
            <a:off x="0" y="6604000"/>
            <a:ext cx="9144000" cy="228600"/>
          </a:xfrm>
          <a:prstGeom prst="rect">
            <a:avLst/>
          </a:prstGeom>
          <a:solidFill>
            <a:schemeClr val="bg1"/>
          </a:solidFill>
          <a:ln w="9525">
            <a:noFill/>
            <a:miter lim="800000"/>
            <a:headEnd/>
            <a:tailEnd/>
          </a:ln>
          <a:effectLst/>
        </p:spPr>
        <p:txBody>
          <a:bodyPr wrap="none" anchor="ctr"/>
          <a:lstStyle/>
          <a:p>
            <a:r>
              <a:rPr lang="en-US" sz="1400" dirty="0" smtClean="0">
                <a:solidFill>
                  <a:srgbClr val="800000"/>
                </a:solidFill>
                <a:latin typeface="Arial" charset="0"/>
                <a:cs typeface="Arial" charset="0"/>
                <a:sym typeface="Symbol" charset="2"/>
              </a:rPr>
              <a:t>Slides</a:t>
            </a:r>
            <a:r>
              <a:rPr lang="en-US" sz="1400" baseline="0" dirty="0" smtClean="0">
                <a:solidFill>
                  <a:srgbClr val="800000"/>
                </a:solidFill>
                <a:latin typeface="Arial" charset="0"/>
                <a:cs typeface="Arial" charset="0"/>
                <a:sym typeface="Symbol" charset="2"/>
              </a:rPr>
              <a:t> are based on Lecture Notes by</a:t>
            </a:r>
            <a:r>
              <a:rPr lang="en-US" sz="1600" dirty="0" smtClean="0">
                <a:solidFill>
                  <a:srgbClr val="800000"/>
                </a:solidFill>
                <a:latin typeface="Calibri" charset="0"/>
              </a:rPr>
              <a:t>  </a:t>
            </a:r>
            <a:r>
              <a:rPr lang="en-US" sz="1600" dirty="0">
                <a:solidFill>
                  <a:srgbClr val="800000"/>
                </a:solidFill>
                <a:latin typeface="Calibri" charset="0"/>
              </a:rPr>
              <a:t>Dieter </a:t>
            </a:r>
            <a:r>
              <a:rPr lang="en-US" sz="1600" dirty="0" err="1" smtClean="0">
                <a:solidFill>
                  <a:srgbClr val="800000"/>
                </a:solidFill>
                <a:latin typeface="Calibri" charset="0"/>
              </a:rPr>
              <a:t>Fensel</a:t>
            </a:r>
            <a:r>
              <a:rPr lang="en-US" sz="1600" dirty="0" smtClean="0">
                <a:solidFill>
                  <a:srgbClr val="800000"/>
                </a:solidFill>
                <a:latin typeface="Calibri" charset="0"/>
              </a:rPr>
              <a:t>, </a:t>
            </a:r>
            <a:r>
              <a:rPr lang="en-US" sz="1600" dirty="0">
                <a:solidFill>
                  <a:srgbClr val="800000"/>
                </a:solidFill>
                <a:latin typeface="Calibri" charset="0"/>
              </a:rPr>
              <a:t>Federico </a:t>
            </a:r>
            <a:r>
              <a:rPr lang="en-US" sz="1600" dirty="0" err="1" smtClean="0">
                <a:solidFill>
                  <a:srgbClr val="800000"/>
                </a:solidFill>
                <a:latin typeface="Calibri" charset="0"/>
              </a:rPr>
              <a:t>Facca</a:t>
            </a:r>
            <a:r>
              <a:rPr lang="en-US" sz="1600" dirty="0" smtClean="0">
                <a:solidFill>
                  <a:srgbClr val="800000"/>
                </a:solidFill>
                <a:latin typeface="Calibri" charset="0"/>
              </a:rPr>
              <a:t>, </a:t>
            </a:r>
            <a:r>
              <a:rPr lang="en-US" sz="1600" dirty="0" err="1" smtClean="0">
                <a:solidFill>
                  <a:srgbClr val="800000"/>
                </a:solidFill>
                <a:latin typeface="Calibri" charset="0"/>
              </a:rPr>
              <a:t>Grigoris</a:t>
            </a:r>
            <a:r>
              <a:rPr lang="en-US" sz="1600" dirty="0" smtClean="0">
                <a:solidFill>
                  <a:srgbClr val="800000"/>
                </a:solidFill>
                <a:latin typeface="Calibri" charset="0"/>
              </a:rPr>
              <a:t> Antonio, and Frank van </a:t>
            </a:r>
            <a:r>
              <a:rPr lang="en-US" sz="1600" dirty="0" err="1" smtClean="0">
                <a:solidFill>
                  <a:srgbClr val="800000"/>
                </a:solidFill>
                <a:latin typeface="Calibri" charset="0"/>
              </a:rPr>
              <a:t>Harmelen</a:t>
            </a:r>
            <a:endParaRPr lang="en-US" sz="1600" dirty="0">
              <a:solidFill>
                <a:srgbClr val="800000"/>
              </a:solidFill>
              <a:latin typeface="Calibri" charset="0"/>
            </a:endParaRPr>
          </a:p>
        </p:txBody>
      </p:sp>
      <p:sp>
        <p:nvSpPr>
          <p:cNvPr id="2" name="Title 1"/>
          <p:cNvSpPr>
            <a:spLocks noGrp="1"/>
          </p:cNvSpPr>
          <p:nvPr>
            <p:ph type="ctrTitle"/>
          </p:nvPr>
        </p:nvSpPr>
        <p:spPr>
          <a:xfrm>
            <a:off x="0" y="533400"/>
            <a:ext cx="9144000" cy="1143000"/>
          </a:xfrm>
        </p:spPr>
        <p:txBody>
          <a:bodyPr/>
          <a:lstStyle>
            <a:lvl1pPr algn="ctr">
              <a:defRPr sz="3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2520351"/>
            <a:ext cx="9144000" cy="457200"/>
          </a:xfrm>
        </p:spPr>
        <p:txBody>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730" y="3821680"/>
            <a:ext cx="7368540" cy="2605537"/>
          </a:xfrm>
          <a:prstGeom prst="rect">
            <a:avLst/>
          </a:prstGeom>
        </p:spPr>
      </p:pic>
    </p:spTree>
    <p:extLst>
      <p:ext uri="{BB962C8B-B14F-4D97-AF65-F5344CB8AC3E}">
        <p14:creationId xmlns:p14="http://schemas.microsoft.com/office/powerpoint/2010/main" val="309584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500"/>
            </a:lvl2pPr>
            <a:lvl3pPr>
              <a:defRPr sz="1300"/>
            </a:lvl3pPr>
            <a:lvl4pPr>
              <a:defRPr sz="11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2107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6275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98898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7"/>
          <p:cNvSpPr>
            <a:spLocks noGrp="1"/>
          </p:cNvSpPr>
          <p:nvPr>
            <p:ph type="sldNum" sz="quarter" idx="10"/>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2653D7CD-1907-4806-B5BB-88E210D4B75F}" type="slidenum">
              <a:rPr lang="en-US"/>
              <a:pPr/>
              <a:t>‹#›</a:t>
            </a:fld>
            <a:endParaRPr lang="en-US"/>
          </a:p>
        </p:txBody>
      </p:sp>
      <p:sp>
        <p:nvSpPr>
          <p:cNvPr id="5" name="Footer Placeholder 4"/>
          <p:cNvSpPr>
            <a:spLocks noGrp="1"/>
          </p:cNvSpPr>
          <p:nvPr>
            <p:ph type="ftr" sz="quarter" idx="11"/>
          </p:nvPr>
        </p:nvSpPr>
        <p:spPr>
          <a:xfrm>
            <a:off x="2514600" y="6629400"/>
            <a:ext cx="3886200" cy="228600"/>
          </a:xfrm>
          <a:prstGeom prst="rect">
            <a:avLst/>
          </a:prstGeom>
        </p:spPr>
        <p:txBody>
          <a:bodyPr/>
          <a:lstStyle>
            <a:lvl1pPr>
              <a:defRPr>
                <a:latin typeface="Arial" charset="0"/>
                <a:cs typeface="ヒラギノ角ゴ Pro W3" charset="-128"/>
              </a:defRPr>
            </a:lvl1pPr>
          </a:lstStyle>
          <a:p>
            <a:pPr>
              <a:defRPr/>
            </a:pPr>
            <a:endParaRPr lang="en-US"/>
          </a:p>
        </p:txBody>
      </p:sp>
    </p:spTree>
    <p:extLst>
      <p:ext uri="{BB962C8B-B14F-4D97-AF65-F5344CB8AC3E}">
        <p14:creationId xmlns:p14="http://schemas.microsoft.com/office/powerpoint/2010/main" val="40220589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575" y="1462088"/>
            <a:ext cx="3700463" cy="4249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462088"/>
            <a:ext cx="3700462" cy="4249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fld id="{F452B290-D96C-4187-B3E3-91988BD16DD0}" type="slidenum">
              <a:rPr lang="en-US"/>
              <a:pPr/>
              <a:t>‹#›</a:t>
            </a:fld>
            <a:endParaRPr lang="en-US"/>
          </a:p>
        </p:txBody>
      </p:sp>
    </p:spTree>
    <p:extLst>
      <p:ext uri="{BB962C8B-B14F-4D97-AF65-F5344CB8AC3E}">
        <p14:creationId xmlns:p14="http://schemas.microsoft.com/office/powerpoint/2010/main" val="26282459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lstStyle>
            <a:lvl1pPr>
              <a:defRPr/>
            </a:lvl1pPr>
          </a:lstStyle>
          <a:p>
            <a:r>
              <a:rPr lang="pt-PT" smtClean="0"/>
              <a:t>Clique para editar o estilo</a:t>
            </a:r>
            <a:endParaRPr lang="en-US"/>
          </a:p>
        </p:txBody>
      </p:sp>
      <p:sp>
        <p:nvSpPr>
          <p:cNvPr id="3" name="Marcador de Posição do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pt-PT" smtClean="0"/>
              <a:t>Clique para editar os estilos</a:t>
            </a:r>
          </a:p>
        </p:txBody>
      </p:sp>
      <p:sp>
        <p:nvSpPr>
          <p:cNvPr id="4" name="Marcador de Posição do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pt-PT" smtClean="0"/>
              <a:t>Clique para editar os estilos</a:t>
            </a:r>
          </a:p>
        </p:txBody>
      </p:sp>
      <p:sp>
        <p:nvSpPr>
          <p:cNvPr id="5" name="Marcador de Posição de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6" name="Marcador de Posição de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7" name="Marcador de Posição da Data 6"/>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722D013-6C15-4404-9419-92ADEBEA867A}" type="datetime1">
              <a:rPr lang="en-US"/>
              <a:pPr/>
              <a:t>5/17/2012</a:t>
            </a:fld>
            <a:endParaRPr lang="en-US"/>
          </a:p>
        </p:txBody>
      </p:sp>
      <p:sp>
        <p:nvSpPr>
          <p:cNvPr id="8" name="Marcador de Posição do Rodapé 7"/>
          <p:cNvSpPr>
            <a:spLocks noGrp="1"/>
          </p:cNvSpPr>
          <p:nvPr>
            <p:ph type="ftr" sz="quarter" idx="11"/>
          </p:nvPr>
        </p:nvSpPr>
        <p:spPr>
          <a:xfrm>
            <a:off x="4379913" y="6408738"/>
            <a:ext cx="2351087" cy="365125"/>
          </a:xfrm>
          <a:prstGeom prst="rect">
            <a:avLst/>
          </a:prstGeom>
        </p:spPr>
        <p:txBody>
          <a:bodyPr/>
          <a:lstStyle>
            <a:lvl1pPr>
              <a:defRPr>
                <a:latin typeface="Arial" charset="0"/>
                <a:cs typeface="+mn-cs"/>
              </a:defRPr>
            </a:lvl1pPr>
          </a:lstStyle>
          <a:p>
            <a:pPr>
              <a:defRPr/>
            </a:pPr>
            <a:endParaRPr lang="en-US"/>
          </a:p>
        </p:txBody>
      </p:sp>
      <p:sp>
        <p:nvSpPr>
          <p:cNvPr id="9" name="Marcador de Posição do Número do Diapositivo 8"/>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F56855-D8AD-4652-ABF1-B4B1B0B9E143}" type="slidenum">
              <a:rPr lang="en-US"/>
              <a:pPr/>
              <a:t>‹#›</a:t>
            </a:fld>
            <a:endParaRPr lang="en-US"/>
          </a:p>
        </p:txBody>
      </p:sp>
    </p:spTree>
    <p:extLst>
      <p:ext uri="{BB962C8B-B14F-4D97-AF65-F5344CB8AC3E}">
        <p14:creationId xmlns:p14="http://schemas.microsoft.com/office/powerpoint/2010/main" val="1687682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1"/>
            <a:ext cx="9143527" cy="1065213"/>
          </a:xfrm>
          <a:prstGeom prst="rect">
            <a:avLst/>
          </a:prstGeom>
        </p:spPr>
      </p:pic>
      <p:sp>
        <p:nvSpPr>
          <p:cNvPr id="1026" name="Title Placeholder 1"/>
          <p:cNvSpPr>
            <a:spLocks noGrp="1"/>
          </p:cNvSpPr>
          <p:nvPr>
            <p:ph type="title"/>
          </p:nvPr>
        </p:nvSpPr>
        <p:spPr bwMode="auto">
          <a:xfrm>
            <a:off x="457200" y="30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7"/>
          <p:cNvSpPr>
            <a:spLocks noChangeArrowheads="1"/>
          </p:cNvSpPr>
          <p:nvPr userDrawn="1"/>
        </p:nvSpPr>
        <p:spPr bwMode="auto">
          <a:xfrm>
            <a:off x="0" y="6589713"/>
            <a:ext cx="9144000" cy="228600"/>
          </a:xfrm>
          <a:prstGeom prst="rect">
            <a:avLst/>
          </a:prstGeom>
          <a:solidFill>
            <a:schemeClr val="bg1"/>
          </a:solidFill>
          <a:ln w="9525">
            <a:noFill/>
            <a:miter lim="800000"/>
            <a:headEnd/>
            <a:tailEnd/>
          </a:ln>
          <a:effectLst/>
        </p:spPr>
        <p:txBody>
          <a:bodyPr wrap="none" anchor="ctr"/>
          <a:lstStyle/>
          <a:p>
            <a:pPr algn="r"/>
            <a:fld id="{BAA2FED2-E954-4455-B6AE-2B8A5E84F739}" type="slidenum">
              <a:rPr lang="en-US" sz="1600">
                <a:solidFill>
                  <a:srgbClr val="800000"/>
                </a:solidFill>
                <a:latin typeface="Calibri" charset="0"/>
              </a:rPr>
              <a:pPr algn="r"/>
              <a:t>‹#›</a:t>
            </a:fld>
            <a:endParaRPr lang="en-US" sz="1600">
              <a:solidFill>
                <a:srgbClr val="800000"/>
              </a:solidFill>
              <a:latin typeface="Calibri" charset="0"/>
            </a:endParaRPr>
          </a:p>
        </p:txBody>
      </p:sp>
      <p:cxnSp>
        <p:nvCxnSpPr>
          <p:cNvPr id="32" name="Straight Connector 31"/>
          <p:cNvCxnSpPr>
            <a:cxnSpLocks noChangeShapeType="1"/>
          </p:cNvCxnSpPr>
          <p:nvPr userDrawn="1"/>
        </p:nvCxnSpPr>
        <p:spPr bwMode="auto">
          <a:xfrm>
            <a:off x="0" y="10652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userDrawn="1"/>
        </p:nvCxnSpPr>
        <p:spPr bwMode="auto">
          <a:xfrm>
            <a:off x="0" y="65516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93561" y="203291"/>
            <a:ext cx="1670961" cy="658627"/>
          </a:xfrm>
          <a:prstGeom prst="rect">
            <a:avLst/>
          </a:prstGeom>
        </p:spPr>
      </p:pic>
    </p:spTree>
  </p:cSld>
  <p:clrMap bg1="lt1" tx1="dk1" bg2="lt2" tx2="dk2" accent1="accent1" accent2="accent2" accent3="accent3" accent4="accent4" accent5="accent5" accent6="accent6" hlink="hlink" folHlink="folHlink"/>
  <p:sldLayoutIdLst>
    <p:sldLayoutId id="2147483981" r:id="rId1"/>
    <p:sldLayoutId id="2147483978" r:id="rId2"/>
    <p:sldLayoutId id="2147483979" r:id="rId3"/>
    <p:sldLayoutId id="2147483980" r:id="rId4"/>
    <p:sldLayoutId id="2147483982" r:id="rId5"/>
    <p:sldLayoutId id="2147483983" r:id="rId6"/>
    <p:sldLayoutId id="2147483984" r:id="rId7"/>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000" b="1" kern="1200">
          <a:solidFill>
            <a:schemeClr val="tx1"/>
          </a:solidFill>
          <a:latin typeface="Arial" pitchFamily="34" charset="0"/>
          <a:ea typeface="Arial" pitchFamily="-109" charset="0"/>
          <a:cs typeface="Arial" pitchFamily="34" charset="0"/>
        </a:defRPr>
      </a:lvl1pPr>
      <a:lvl2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2pPr>
      <a:lvl3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3pPr>
      <a:lvl4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4pPr>
      <a:lvl5pPr algn="l" rtl="0" eaLnBrk="0" fontAlgn="base" hangingPunct="0">
        <a:spcBef>
          <a:spcPct val="0"/>
        </a:spcBef>
        <a:spcAft>
          <a:spcPct val="0"/>
        </a:spcAft>
        <a:defRPr sz="2000" b="1">
          <a:solidFill>
            <a:srgbClr val="901A24"/>
          </a:solidFill>
          <a:latin typeface="Arial" pitchFamily="34" charset="0"/>
          <a:ea typeface="Arial" pitchFamily="-109" charset="0"/>
          <a:cs typeface="Arial" pitchFamily="34" charset="0"/>
        </a:defRPr>
      </a:lvl5pPr>
      <a:lvl6pPr marL="457200" algn="l" rtl="0" fontAlgn="base">
        <a:spcBef>
          <a:spcPct val="0"/>
        </a:spcBef>
        <a:spcAft>
          <a:spcPct val="0"/>
        </a:spcAft>
        <a:defRPr sz="2000" b="1">
          <a:solidFill>
            <a:srgbClr val="901A24"/>
          </a:solidFill>
          <a:latin typeface="Calibri" pitchFamily="34" charset="0"/>
        </a:defRPr>
      </a:lvl6pPr>
      <a:lvl7pPr marL="914400" algn="l" rtl="0" fontAlgn="base">
        <a:spcBef>
          <a:spcPct val="0"/>
        </a:spcBef>
        <a:spcAft>
          <a:spcPct val="0"/>
        </a:spcAft>
        <a:defRPr sz="2000" b="1">
          <a:solidFill>
            <a:srgbClr val="901A24"/>
          </a:solidFill>
          <a:latin typeface="Calibri" pitchFamily="34" charset="0"/>
        </a:defRPr>
      </a:lvl7pPr>
      <a:lvl8pPr marL="1371600" algn="l" rtl="0" fontAlgn="base">
        <a:spcBef>
          <a:spcPct val="0"/>
        </a:spcBef>
        <a:spcAft>
          <a:spcPct val="0"/>
        </a:spcAft>
        <a:defRPr sz="2000" b="1">
          <a:solidFill>
            <a:srgbClr val="901A24"/>
          </a:solidFill>
          <a:latin typeface="Calibri" pitchFamily="34" charset="0"/>
        </a:defRPr>
      </a:lvl8pPr>
      <a:lvl9pPr marL="1828800" algn="l" rtl="0" fontAlgn="base">
        <a:spcBef>
          <a:spcPct val="0"/>
        </a:spcBef>
        <a:spcAft>
          <a:spcPct val="0"/>
        </a:spcAft>
        <a:defRPr sz="2000" b="1">
          <a:solidFill>
            <a:srgbClr val="901A2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w3.org/TR/owl-guide/" TargetMode="External"/><Relationship Id="rId7" Type="http://schemas.openxmlformats.org/officeDocument/2006/relationships/hyperlink" Target="http://www.w3.org/TR/owl-semantic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www.w3.org/TR/owl-ref/" TargetMode="External"/><Relationship Id="rId5" Type="http://schemas.openxmlformats.org/officeDocument/2006/relationships/hyperlink" Target="http://www.deri.org/publications/techpapers/documents/DERI-TR-2003-10-29.pdf" TargetMode="External"/><Relationship Id="rId4" Type="http://schemas.openxmlformats.org/officeDocument/2006/relationships/hyperlink" Target="http://www.cs.vu.nl/~frankh/abstracts/JWS03.html"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en.wikipedia.org/wiki/Web_Ontology_Language"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hyperlink" Target="http://en.wikipedia.org/wiki/Description_Logic" TargetMode="External"/><Relationship Id="rId4" Type="http://schemas.openxmlformats.org/officeDocument/2006/relationships/hyperlink" Target="http://en.wikipedia.org/wiki/OWL_2"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3.org/TR/webont-req/"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protege.stanford.edu/" TargetMode="External"/><Relationship Id="rId7" Type="http://schemas.openxmlformats.org/officeDocument/2006/relationships/hyperlink" Target="http://owl.man.ac.uk/factplusplu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owl.man.ac.uk/hoolet/" TargetMode="External"/><Relationship Id="rId5" Type="http://schemas.openxmlformats.org/officeDocument/2006/relationships/hyperlink" Target="http://owlapi.sourceforge.net/" TargetMode="External"/><Relationship Id="rId4" Type="http://schemas.openxmlformats.org/officeDocument/2006/relationships/hyperlink" Target="http://oiled.man.ac.uk/"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dirty="0" smtClean="0">
                <a:latin typeface="Arial" charset="0"/>
                <a:cs typeface="Arial" charset="0"/>
              </a:rPr>
              <a:t>COMPSCI 732</a:t>
            </a:r>
            <a:br>
              <a:rPr lang="en-US" dirty="0" smtClean="0">
                <a:latin typeface="Arial" charset="0"/>
                <a:cs typeface="Arial" charset="0"/>
              </a:rPr>
            </a:br>
            <a:r>
              <a:rPr lang="en-US" i="1" dirty="0" smtClean="0">
                <a:latin typeface="Arial" charset="0"/>
                <a:cs typeface="Arial" charset="0"/>
              </a:rPr>
              <a:t>Semantic Web Technologies</a:t>
            </a:r>
          </a:p>
        </p:txBody>
      </p:sp>
      <p:sp>
        <p:nvSpPr>
          <p:cNvPr id="11267" name="Rectangle 3"/>
          <p:cNvSpPr>
            <a:spLocks noGrp="1" noChangeArrowheads="1"/>
          </p:cNvSpPr>
          <p:nvPr>
            <p:ph type="subTitle" idx="1"/>
          </p:nvPr>
        </p:nvSpPr>
        <p:spPr>
          <a:xfrm>
            <a:off x="0" y="2518704"/>
            <a:ext cx="9144000" cy="1214437"/>
          </a:xfrm>
        </p:spPr>
        <p:txBody>
          <a:bodyPr/>
          <a:lstStyle/>
          <a:p>
            <a:pPr eaLnBrk="1" hangingPunct="1"/>
            <a:r>
              <a:rPr lang="de-AT" dirty="0" smtClean="0">
                <a:latin typeface="Arial" charset="0"/>
                <a:cs typeface="Arial" charset="0"/>
              </a:rPr>
              <a:t>Web Ontology Language (OWL)</a:t>
            </a:r>
            <a:endParaRPr lang="en-US" dirty="0" smtClean="0">
              <a:latin typeface="Arial" charset="0"/>
              <a:cs typeface="Arial" charset="0"/>
            </a:endParaRPr>
          </a:p>
          <a:p>
            <a:pPr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29699"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latin typeface="Arial" charset="0"/>
                <a:cs typeface="Arial" charset="0"/>
              </a:rPr>
              <a:t>Semantics of RDF and RDF Schema</a:t>
            </a:r>
          </a:p>
          <a:p>
            <a:pPr lvl="1" eaLnBrk="1" hangingPunct="1"/>
            <a:r>
              <a:rPr lang="en-US" smtClean="0">
                <a:latin typeface="Arial" charset="0"/>
                <a:cs typeface="Arial" charset="0"/>
              </a:rPr>
              <a:t>Semantic notions</a:t>
            </a:r>
          </a:p>
          <a:p>
            <a:pPr lvl="1" eaLnBrk="1" hangingPunct="1"/>
            <a:r>
              <a:rPr lang="en-US" smtClean="0">
                <a:latin typeface="Arial" charset="0"/>
                <a:cs typeface="Arial" charset="0"/>
              </a:rPr>
              <a:t>RDF(S) Entailment</a:t>
            </a:r>
          </a:p>
          <a:p>
            <a:pPr eaLnBrk="1" hangingPunct="1"/>
            <a:endParaRPr lang="en-US" sz="2200" smtClean="0">
              <a:latin typeface="Arial" charset="0"/>
              <a:cs typeface="Arial" charset="0"/>
            </a:endParaRPr>
          </a:p>
          <a:p>
            <a:pPr eaLnBrk="1" hangingPunct="1"/>
            <a:r>
              <a:rPr lang="en-US" sz="2200" smtClean="0">
                <a:solidFill>
                  <a:srgbClr val="B2B2B2"/>
                </a:solidFill>
                <a:latin typeface="Arial" charset="0"/>
                <a:cs typeface="Arial" charset="0"/>
              </a:rPr>
              <a:t>SPARQL</a:t>
            </a:r>
          </a:p>
          <a:p>
            <a:pPr lvl="1" eaLnBrk="1" hangingPunct="1"/>
            <a:r>
              <a:rPr lang="en-US" smtClean="0">
                <a:solidFill>
                  <a:srgbClr val="B2B2B2"/>
                </a:solidFill>
                <a:latin typeface="Arial" charset="0"/>
                <a:cs typeface="Arial" charset="0"/>
              </a:rPr>
              <a:t>SPARQL Queries</a:t>
            </a:r>
          </a:p>
          <a:p>
            <a:pPr lvl="1" eaLnBrk="1" hangingPunct="1"/>
            <a:r>
              <a:rPr lang="en-US" smtClean="0">
                <a:solidFill>
                  <a:srgbClr val="B2B2B2"/>
                </a:solidFill>
                <a:latin typeface="Arial" charset="0"/>
                <a:cs typeface="Arial" charset="0"/>
              </a:rPr>
              <a:t>Query answer</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2357438"/>
            <a:ext cx="4722812" cy="3441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Branches</a:t>
            </a:r>
            <a:endParaRPr lang="en-GB" dirty="0" smtClean="0">
              <a:latin typeface="Arial" charset="0"/>
              <a:cs typeface="Arial" charset="0"/>
            </a:endParaRPr>
          </a:p>
        </p:txBody>
      </p:sp>
      <p:sp>
        <p:nvSpPr>
          <p:cNvPr id="5" name="Rectangle 3"/>
          <p:cNvSpPr txBox="1">
            <a:spLocks noChangeArrowheads="1"/>
          </p:cNvSpPr>
          <p:nvPr/>
        </p:nvSpPr>
        <p:spPr bwMode="auto">
          <a:xfrm>
            <a:off x="605287" y="1577196"/>
            <a:ext cx="7910513" cy="410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pPr>
            <a:r>
              <a:rPr lang="en-US" sz="2000" b="1" smtClean="0"/>
              <a:t>&lt;owl:Class rdf:ID="branch"&gt;</a:t>
            </a:r>
            <a:endParaRPr lang="el-GR" sz="2000" b="1" smtClean="0"/>
          </a:p>
          <a:p>
            <a:pPr marL="533400" indent="-533400" eaLnBrk="1" hangingPunct="1">
              <a:lnSpc>
                <a:spcPct val="90000"/>
              </a:lnSpc>
              <a:buFont typeface="Wingdings" pitchFamily="2" charset="2"/>
              <a:buNone/>
            </a:pPr>
            <a:r>
              <a:rPr lang="el-GR" sz="2000" b="1" smtClean="0"/>
              <a:t>	</a:t>
            </a:r>
            <a:r>
              <a:rPr lang="en-US" sz="2000" b="1" smtClean="0"/>
              <a:t>&lt;rdfs:comment&gt;Branches are parts of trees. &lt;/rdfs:comment&gt;</a:t>
            </a:r>
            <a:endParaRPr lang="el-GR" sz="2000" b="1" smtClean="0"/>
          </a:p>
          <a:p>
            <a:pPr marL="533400" indent="-533400" eaLnBrk="1" hangingPunct="1">
              <a:lnSpc>
                <a:spcPct val="90000"/>
              </a:lnSpc>
              <a:buFont typeface="Wingdings" pitchFamily="2" charset="2"/>
              <a:buNone/>
            </a:pPr>
            <a:r>
              <a:rPr lang="el-GR" sz="2000" b="1" smtClean="0"/>
              <a:t>	</a:t>
            </a:r>
            <a:r>
              <a:rPr lang="en-US" sz="2000" b="1" smtClean="0"/>
              <a:t>&lt;rdfs:subClassOf&gt;</a:t>
            </a:r>
            <a:endParaRPr lang="el-GR" sz="2000" b="1" smtClean="0"/>
          </a:p>
          <a:p>
            <a:pPr marL="533400" indent="-533400" eaLnBrk="1" hangingPunct="1">
              <a:lnSpc>
                <a:spcPct val="90000"/>
              </a:lnSpc>
              <a:buFont typeface="Wingdings" pitchFamily="2" charset="2"/>
              <a:buNone/>
            </a:pPr>
            <a:r>
              <a:rPr lang="el-GR" sz="2000" b="1" smtClean="0"/>
              <a:t>		</a:t>
            </a:r>
            <a:r>
              <a:rPr lang="en-US" sz="2000" b="1" smtClean="0"/>
              <a:t>&lt;owl:Restriction&gt;</a:t>
            </a:r>
            <a:endParaRPr lang="el-GR" sz="2000" b="1" smtClean="0"/>
          </a:p>
          <a:p>
            <a:pPr marL="533400" indent="-533400" eaLnBrk="1" hangingPunct="1">
              <a:lnSpc>
                <a:spcPct val="90000"/>
              </a:lnSpc>
              <a:buFont typeface="Wingdings" pitchFamily="2" charset="2"/>
              <a:buNone/>
            </a:pPr>
            <a:r>
              <a:rPr lang="el-GR" sz="2000" b="1" smtClean="0"/>
              <a:t>			</a:t>
            </a:r>
            <a:r>
              <a:rPr lang="en-US" sz="2000" b="1" smtClean="0"/>
              <a:t>&lt;owl:onProperty rdf:resource="#is-part-of"/&gt;</a:t>
            </a:r>
          </a:p>
          <a:p>
            <a:pPr marL="533400" indent="-533400" eaLnBrk="1" hangingPunct="1">
              <a:lnSpc>
                <a:spcPct val="90000"/>
              </a:lnSpc>
              <a:buFont typeface="Wingdings" pitchFamily="2" charset="2"/>
              <a:buNone/>
            </a:pPr>
            <a:r>
              <a:rPr lang="en-US" sz="2000" b="1" smtClean="0"/>
              <a:t>		</a:t>
            </a:r>
            <a:r>
              <a:rPr lang="el-GR" sz="2000" b="1" smtClean="0"/>
              <a:t>	</a:t>
            </a:r>
            <a:r>
              <a:rPr lang="en-US" sz="2000" b="1" smtClean="0"/>
              <a:t>&lt;owl:allValuesFrom rdf:resource="#tree"/&gt;</a:t>
            </a:r>
          </a:p>
          <a:p>
            <a:pPr marL="533400" indent="-533400" eaLnBrk="1" hangingPunct="1">
              <a:lnSpc>
                <a:spcPct val="90000"/>
              </a:lnSpc>
              <a:buFont typeface="Wingdings" pitchFamily="2" charset="2"/>
              <a:buNone/>
            </a:pPr>
            <a:r>
              <a:rPr lang="en-US" sz="2000" b="1" smtClean="0"/>
              <a:t>		&lt;/owl:Restriction&gt;</a:t>
            </a:r>
          </a:p>
          <a:p>
            <a:pPr marL="533400" indent="-533400" eaLnBrk="1" hangingPunct="1">
              <a:lnSpc>
                <a:spcPct val="90000"/>
              </a:lnSpc>
              <a:buFont typeface="Wingdings" pitchFamily="2" charset="2"/>
              <a:buNone/>
            </a:pPr>
            <a:r>
              <a:rPr lang="en-US" sz="2000" b="1" smtClean="0"/>
              <a:t>	&lt;/rdfs:subClassOf&gt;</a:t>
            </a:r>
          </a:p>
          <a:p>
            <a:pPr marL="533400" indent="-533400" eaLnBrk="1" hangingPunct="1">
              <a:lnSpc>
                <a:spcPct val="90000"/>
              </a:lnSpc>
              <a:buFont typeface="Wingdings" pitchFamily="2" charset="2"/>
              <a:buNone/>
            </a:pPr>
            <a:r>
              <a:rPr lang="en-US" sz="2000" b="1" smtClean="0"/>
              <a:t>&lt;/owl:Class&gt;</a:t>
            </a:r>
            <a:endParaRPr lang="el-GR" sz="2000" b="1" dirty="0" smtClean="0"/>
          </a:p>
        </p:txBody>
      </p:sp>
    </p:spTree>
    <p:extLst>
      <p:ext uri="{BB962C8B-B14F-4D97-AF65-F5344CB8AC3E}">
        <p14:creationId xmlns:p14="http://schemas.microsoft.com/office/powerpoint/2010/main" val="26042255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Leaves</a:t>
            </a:r>
            <a:endParaRPr lang="en-GB" dirty="0" smtClean="0">
              <a:latin typeface="Arial" charset="0"/>
              <a:cs typeface="Arial" charset="0"/>
            </a:endParaRPr>
          </a:p>
        </p:txBody>
      </p:sp>
      <p:sp>
        <p:nvSpPr>
          <p:cNvPr id="5" name="Rectangle 3"/>
          <p:cNvSpPr txBox="1">
            <a:spLocks noChangeArrowheads="1"/>
          </p:cNvSpPr>
          <p:nvPr/>
        </p:nvSpPr>
        <p:spPr bwMode="auto">
          <a:xfrm>
            <a:off x="838199" y="1792857"/>
            <a:ext cx="7910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pPr>
            <a:r>
              <a:rPr lang="en-US" sz="2000" b="1" smtClean="0"/>
              <a:t>&lt;owl:Class rdf:ID="leaf"&gt;</a:t>
            </a:r>
          </a:p>
          <a:p>
            <a:pPr marL="533400" indent="-533400" eaLnBrk="1" hangingPunct="1">
              <a:lnSpc>
                <a:spcPct val="90000"/>
              </a:lnSpc>
              <a:buFont typeface="Wingdings" pitchFamily="2" charset="2"/>
              <a:buNone/>
            </a:pPr>
            <a:r>
              <a:rPr lang="en-US" sz="2000" b="1" smtClean="0"/>
              <a:t>	&lt;rdfs:comment&gt;Leaves are parts of branches. &lt;/rdfs:comment&gt;</a:t>
            </a:r>
          </a:p>
          <a:p>
            <a:pPr marL="533400" indent="-533400" eaLnBrk="1" hangingPunct="1">
              <a:lnSpc>
                <a:spcPct val="90000"/>
              </a:lnSpc>
              <a:buFont typeface="Wingdings" pitchFamily="2" charset="2"/>
              <a:buNone/>
            </a:pPr>
            <a:r>
              <a:rPr lang="en-US" sz="2000" b="1" smtClean="0"/>
              <a:t>	&lt;rdfs:subClassOf&gt;</a:t>
            </a:r>
          </a:p>
          <a:p>
            <a:pPr marL="533400" indent="-533400" eaLnBrk="1" hangingPunct="1">
              <a:lnSpc>
                <a:spcPct val="90000"/>
              </a:lnSpc>
              <a:buFont typeface="Wingdings" pitchFamily="2" charset="2"/>
              <a:buNone/>
            </a:pPr>
            <a:r>
              <a:rPr lang="en-US" sz="2000" b="1" smtClean="0"/>
              <a:t>		&lt;owl:Restriction&gt;</a:t>
            </a:r>
          </a:p>
          <a:p>
            <a:pPr marL="533400" indent="-533400" eaLnBrk="1" hangingPunct="1">
              <a:lnSpc>
                <a:spcPct val="90000"/>
              </a:lnSpc>
              <a:buFont typeface="Wingdings" pitchFamily="2" charset="2"/>
              <a:buNone/>
            </a:pPr>
            <a:r>
              <a:rPr lang="en-US" sz="2000" b="1" smtClean="0"/>
              <a:t>			&lt;owl:onProperty rdf:resource="#is-part-of"/&gt;</a:t>
            </a:r>
          </a:p>
          <a:p>
            <a:pPr marL="533400" indent="-533400" eaLnBrk="1" hangingPunct="1">
              <a:lnSpc>
                <a:spcPct val="90000"/>
              </a:lnSpc>
              <a:buFont typeface="Wingdings" pitchFamily="2" charset="2"/>
              <a:buNone/>
            </a:pPr>
            <a:r>
              <a:rPr lang="en-US" sz="2000" b="1" smtClean="0"/>
              <a:t>			&lt;owl:allValuesFrom rdf:resource="#branch"/&gt;</a:t>
            </a:r>
          </a:p>
          <a:p>
            <a:pPr marL="533400" indent="-533400" eaLnBrk="1" hangingPunct="1">
              <a:lnSpc>
                <a:spcPct val="90000"/>
              </a:lnSpc>
              <a:buFont typeface="Wingdings" pitchFamily="2" charset="2"/>
              <a:buNone/>
            </a:pPr>
            <a:r>
              <a:rPr lang="en-US" sz="2000" b="1" smtClean="0"/>
              <a:t>		&lt;/owl:Restriction&gt;</a:t>
            </a:r>
          </a:p>
          <a:p>
            <a:pPr marL="533400" indent="-533400" eaLnBrk="1" hangingPunct="1">
              <a:lnSpc>
                <a:spcPct val="90000"/>
              </a:lnSpc>
              <a:buFont typeface="Wingdings" pitchFamily="2" charset="2"/>
              <a:buNone/>
            </a:pPr>
            <a:r>
              <a:rPr lang="en-US" sz="2000" b="1" smtClean="0"/>
              <a:t>	&lt;/rdfs:subClassOf&gt;</a:t>
            </a:r>
          </a:p>
          <a:p>
            <a:pPr marL="533400" indent="-533400" eaLnBrk="1" hangingPunct="1">
              <a:lnSpc>
                <a:spcPct val="90000"/>
              </a:lnSpc>
              <a:buFont typeface="Wingdings" pitchFamily="2" charset="2"/>
              <a:buNone/>
            </a:pPr>
            <a:r>
              <a:rPr lang="en-US" sz="2000" b="1" smtClean="0"/>
              <a:t>&lt;/owl:Class&gt;</a:t>
            </a:r>
            <a:endParaRPr lang="el-GR" sz="2000" b="1" dirty="0" smtClean="0"/>
          </a:p>
        </p:txBody>
      </p:sp>
    </p:spTree>
    <p:extLst>
      <p:ext uri="{BB962C8B-B14F-4D97-AF65-F5344CB8AC3E}">
        <p14:creationId xmlns:p14="http://schemas.microsoft.com/office/powerpoint/2010/main" val="26042255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Carnivores</a:t>
            </a:r>
            <a:endParaRPr lang="en-GB" dirty="0" smtClean="0">
              <a:latin typeface="Arial" charset="0"/>
              <a:cs typeface="Arial" charset="0"/>
            </a:endParaRPr>
          </a:p>
        </p:txBody>
      </p:sp>
      <p:sp>
        <p:nvSpPr>
          <p:cNvPr id="3" name="Rectangle 3"/>
          <p:cNvSpPr txBox="1">
            <a:spLocks noChangeArrowheads="1"/>
          </p:cNvSpPr>
          <p:nvPr/>
        </p:nvSpPr>
        <p:spPr bwMode="auto">
          <a:xfrm>
            <a:off x="751936" y="1663461"/>
            <a:ext cx="7910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tabLst>
                <a:tab pos="1079500" algn="l"/>
                <a:tab pos="1612900" algn="l"/>
                <a:tab pos="2057400" algn="l"/>
              </a:tabLst>
            </a:pPr>
            <a:r>
              <a:rPr lang="en-US" sz="2000" b="1" smtClean="0"/>
              <a:t>&lt;owl:Class rdf:ID="carnivore"&gt;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&lt;rdfs:comment&gt;Carnivores are exactly those animals</a:t>
            </a:r>
          </a:p>
          <a:p>
            <a:pPr marL="533400" indent="-533400" eaLnBrk="1" hangingPunct="1">
              <a:lnSpc>
                <a:spcPct val="90000"/>
              </a:lnSpc>
              <a:buFont typeface="Wingdings" pitchFamily="2" charset="2"/>
              <a:buNone/>
              <a:tabLst>
                <a:tab pos="1079500" algn="l"/>
                <a:tab pos="1612900" algn="l"/>
                <a:tab pos="2057400" algn="l"/>
              </a:tabLst>
            </a:pPr>
            <a:r>
              <a:rPr lang="en-US" sz="2000" b="1" smtClean="0"/>
              <a:t>	that eat animals.&lt;/rdfs:comment&gt;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&lt;owl:intersectionOf rdf:parsetype="Collection"&gt;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&lt;owl:Class rdf:about="#animal"/&gt;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&lt;owl:Restriction&gt;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&lt;owl:onProperty rdf:resource="#eats"/&gt;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&lt;owl:someValuesFrom rdf:resource="#animal"/&gt;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&lt;/owl:Restriction&gt;</a:t>
            </a:r>
          </a:p>
          <a:p>
            <a:pPr marL="533400" indent="-533400" eaLnBrk="1" hangingPunct="1">
              <a:lnSpc>
                <a:spcPct val="90000"/>
              </a:lnSpc>
              <a:buFont typeface="Wingdings" pitchFamily="2" charset="2"/>
              <a:buNone/>
              <a:tabLst>
                <a:tab pos="1079500" algn="l"/>
                <a:tab pos="1612900" algn="l"/>
                <a:tab pos="2057400" algn="l"/>
              </a:tabLst>
            </a:pPr>
            <a:r>
              <a:rPr lang="en-US" sz="2000" b="1" smtClean="0"/>
              <a:t>	&lt;/owl:intersectionOf&gt;</a:t>
            </a:r>
          </a:p>
          <a:p>
            <a:pPr marL="533400" indent="-533400" eaLnBrk="1" hangingPunct="1">
              <a:lnSpc>
                <a:spcPct val="90000"/>
              </a:lnSpc>
              <a:buFont typeface="Wingdings" pitchFamily="2" charset="2"/>
              <a:buNone/>
              <a:tabLst>
                <a:tab pos="1079500" algn="l"/>
                <a:tab pos="1612900" algn="l"/>
                <a:tab pos="2057400" algn="l"/>
              </a:tabLst>
            </a:pPr>
            <a:r>
              <a:rPr lang="en-US" sz="2000" b="1" smtClean="0"/>
              <a:t>&lt;/owl:Class&gt;</a:t>
            </a:r>
            <a:endParaRPr lang="el-GR" sz="2000" b="1" dirty="0" smtClean="0"/>
          </a:p>
        </p:txBody>
      </p:sp>
    </p:spTree>
    <p:extLst>
      <p:ext uri="{BB962C8B-B14F-4D97-AF65-F5344CB8AC3E}">
        <p14:creationId xmlns:p14="http://schemas.microsoft.com/office/powerpoint/2010/main" val="2461024015"/>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Herbivores</a:t>
            </a:r>
            <a:endParaRPr lang="en-GB" dirty="0" smtClean="0">
              <a:latin typeface="Arial" charset="0"/>
              <a:cs typeface="Arial" charset="0"/>
            </a:endParaRPr>
          </a:p>
        </p:txBody>
      </p:sp>
      <p:sp>
        <p:nvSpPr>
          <p:cNvPr id="5" name="Rectangle 3"/>
          <p:cNvSpPr txBox="1">
            <a:spLocks noChangeArrowheads="1"/>
          </p:cNvSpPr>
          <p:nvPr/>
        </p:nvSpPr>
        <p:spPr bwMode="auto">
          <a:xfrm>
            <a:off x="751936" y="1879121"/>
            <a:ext cx="7910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smtClean="0"/>
              <a:t>rdf:ID</a:t>
            </a:r>
            <a:r>
              <a:rPr lang="en-US" sz="2400" b="1" dirty="0" smtClean="0"/>
              <a:t>="herbivore"&gt;</a:t>
            </a:r>
          </a:p>
          <a:p>
            <a:pPr marL="533400" indent="-533400" eaLnBrk="1" hangingPunct="1">
              <a:lnSpc>
                <a:spcPct val="90000"/>
              </a:lnSpc>
              <a:buFont typeface="Wingdings" pitchFamily="2" charset="2"/>
              <a:buNone/>
            </a:pPr>
            <a:r>
              <a:rPr lang="en-US" sz="2400" b="1" dirty="0" smtClean="0"/>
              <a:t>		&lt;</a:t>
            </a:r>
            <a:r>
              <a:rPr lang="en-US" sz="2400" b="1" dirty="0" err="1" smtClean="0"/>
              <a:t>rdfs:comment</a:t>
            </a:r>
            <a:r>
              <a:rPr lang="en-US" sz="2400" b="1" dirty="0" smtClean="0"/>
              <a:t>&gt;</a:t>
            </a:r>
          </a:p>
          <a:p>
            <a:pPr marL="533400" indent="-533400" eaLnBrk="1" hangingPunct="1">
              <a:lnSpc>
                <a:spcPct val="90000"/>
              </a:lnSpc>
              <a:buFont typeface="Wingdings" pitchFamily="2" charset="2"/>
              <a:buNone/>
            </a:pPr>
            <a:r>
              <a:rPr lang="en-US" sz="2400" b="1" dirty="0" smtClean="0"/>
              <a:t>			Herbivores are exactly those animals </a:t>
            </a:r>
          </a:p>
          <a:p>
            <a:pPr marL="533400" indent="-533400" eaLnBrk="1" hangingPunct="1">
              <a:lnSpc>
                <a:spcPct val="90000"/>
              </a:lnSpc>
              <a:buFont typeface="Wingdings" pitchFamily="2" charset="2"/>
              <a:buNone/>
            </a:pPr>
            <a:r>
              <a:rPr lang="en-US" sz="2400" b="1" dirty="0" smtClean="0"/>
              <a:t>			that eat only plants or parts of plants. 	&lt;/</a:t>
            </a:r>
            <a:r>
              <a:rPr lang="en-US" sz="2400" b="1" dirty="0" err="1" smtClean="0"/>
              <a:t>rdfs:comment</a:t>
            </a:r>
            <a:r>
              <a:rPr lang="en-US" sz="2400" b="1" dirty="0" smtClean="0"/>
              <a:t>&gt;</a:t>
            </a:r>
          </a:p>
          <a:p>
            <a:pPr marL="533400" indent="-533400" eaLnBrk="1" hangingPunct="1">
              <a:lnSpc>
                <a:spcPct val="90000"/>
              </a:lnSpc>
              <a:buFont typeface="Wingdings" pitchFamily="2" charset="2"/>
              <a:buNone/>
            </a:pPr>
            <a:r>
              <a:rPr lang="en-US" sz="2400" b="1" dirty="0" smtClean="0"/>
              <a:t>		&lt;</a:t>
            </a:r>
            <a:r>
              <a:rPr lang="en-US" sz="2400" b="1" dirty="0" err="1" smtClean="0"/>
              <a:t>rdfs:comment</a:t>
            </a:r>
            <a:r>
              <a:rPr lang="en-US" sz="2400" b="1" dirty="0" smtClean="0"/>
              <a:t>&gt;</a:t>
            </a:r>
          </a:p>
          <a:p>
            <a:pPr marL="533400" indent="-533400" eaLnBrk="1" hangingPunct="1">
              <a:lnSpc>
                <a:spcPct val="90000"/>
              </a:lnSpc>
              <a:buFont typeface="Wingdings" pitchFamily="2" charset="2"/>
              <a:buNone/>
            </a:pPr>
            <a:r>
              <a:rPr lang="en-US" sz="2400" b="1" dirty="0" smtClean="0"/>
              <a:t>			</a:t>
            </a:r>
            <a:r>
              <a:rPr lang="en-US" sz="2400" b="1" dirty="0" smtClean="0">
                <a:solidFill>
                  <a:schemeClr val="accent1"/>
                </a:solidFill>
              </a:rPr>
              <a:t>Try it out!</a:t>
            </a:r>
          </a:p>
          <a:p>
            <a:pPr marL="533400" indent="-533400" eaLnBrk="1" hangingPunct="1">
              <a:lnSpc>
                <a:spcPct val="90000"/>
              </a:lnSpc>
              <a:buFont typeface="Wingdings" pitchFamily="2" charset="2"/>
              <a:buNone/>
            </a:pPr>
            <a:r>
              <a:rPr lang="en-US" sz="2400" b="1" dirty="0" smtClean="0"/>
              <a:t>		&lt;</a:t>
            </a:r>
            <a:r>
              <a:rPr lang="en-US" sz="2400" b="1" dirty="0" err="1" smtClean="0"/>
              <a:t>rdfs:comment</a:t>
            </a:r>
            <a:r>
              <a:rPr lang="en-US" sz="2400" b="1" dirty="0" smtClean="0"/>
              <a:t>&gt;</a:t>
            </a:r>
          </a:p>
          <a:p>
            <a:pPr marL="533400" indent="-533400" eaLnBrk="1" hangingPunct="1">
              <a:lnSpc>
                <a:spcPct val="90000"/>
              </a:lnSpc>
              <a:buFont typeface="Wingdings" pitchFamily="2" charset="2"/>
              <a:buNone/>
            </a:pPr>
            <a:r>
              <a:rPr lang="en-US" sz="2400" b="1" dirty="0" smtClean="0"/>
              <a:t>&lt;/</a:t>
            </a:r>
            <a:r>
              <a:rPr lang="en-US" sz="2400" b="1" dirty="0" err="1" smtClean="0"/>
              <a:t>owl:Class</a:t>
            </a:r>
            <a:r>
              <a:rPr lang="en-US" sz="2400" b="1" dirty="0" smtClean="0"/>
              <a:t>&gt;</a:t>
            </a:r>
            <a:endParaRPr lang="el-GR" sz="2400" b="1" dirty="0" smtClean="0"/>
          </a:p>
        </p:txBody>
      </p:sp>
    </p:spTree>
    <p:extLst>
      <p:ext uri="{BB962C8B-B14F-4D97-AF65-F5344CB8AC3E}">
        <p14:creationId xmlns:p14="http://schemas.microsoft.com/office/powerpoint/2010/main" val="311181013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Giraffes</a:t>
            </a:r>
            <a:endParaRPr lang="en-GB" dirty="0" smtClean="0">
              <a:latin typeface="Arial" charset="0"/>
              <a:cs typeface="Arial" charset="0"/>
            </a:endParaRPr>
          </a:p>
        </p:txBody>
      </p:sp>
      <p:sp>
        <p:nvSpPr>
          <p:cNvPr id="3" name="Rectangle 3"/>
          <p:cNvSpPr txBox="1">
            <a:spLocks noChangeArrowheads="1"/>
          </p:cNvSpPr>
          <p:nvPr/>
        </p:nvSpPr>
        <p:spPr bwMode="auto">
          <a:xfrm>
            <a:off x="717430" y="1637581"/>
            <a:ext cx="7910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pPr>
            <a:r>
              <a:rPr lang="en-US" sz="2000" b="1" smtClean="0"/>
              <a:t>&lt;owl:Class rdf:ID="giraffe"&gt;</a:t>
            </a:r>
          </a:p>
          <a:p>
            <a:pPr marL="533400" indent="-533400" eaLnBrk="1" hangingPunct="1">
              <a:lnSpc>
                <a:spcPct val="90000"/>
              </a:lnSpc>
              <a:buFont typeface="Wingdings" pitchFamily="2" charset="2"/>
              <a:buNone/>
            </a:pPr>
            <a:r>
              <a:rPr lang="en-US" sz="2000" b="1" smtClean="0"/>
              <a:t>	&lt;rdfs:comment&gt;Giraffes are herbivores, and they</a:t>
            </a:r>
          </a:p>
          <a:p>
            <a:pPr marL="533400" indent="-533400" eaLnBrk="1" hangingPunct="1">
              <a:lnSpc>
                <a:spcPct val="90000"/>
              </a:lnSpc>
              <a:buFont typeface="Wingdings" pitchFamily="2" charset="2"/>
              <a:buNone/>
            </a:pPr>
            <a:r>
              <a:rPr lang="en-US" sz="2000" b="1" smtClean="0"/>
              <a:t>	eat only leaves.&lt;/rdfs:comment&gt;</a:t>
            </a:r>
          </a:p>
          <a:p>
            <a:pPr marL="533400" indent="-533400" eaLnBrk="1" hangingPunct="1">
              <a:lnSpc>
                <a:spcPct val="90000"/>
              </a:lnSpc>
              <a:buFont typeface="Wingdings" pitchFamily="2" charset="2"/>
              <a:buNone/>
            </a:pPr>
            <a:r>
              <a:rPr lang="en-US" sz="2000" b="1" smtClean="0"/>
              <a:t>	&lt;rdfs:subClassOf rdf:type="#herbivore"/&gt;</a:t>
            </a:r>
          </a:p>
          <a:p>
            <a:pPr marL="533400" indent="-533400" eaLnBrk="1" hangingPunct="1">
              <a:lnSpc>
                <a:spcPct val="90000"/>
              </a:lnSpc>
              <a:buFont typeface="Wingdings" pitchFamily="2" charset="2"/>
              <a:buNone/>
            </a:pPr>
            <a:r>
              <a:rPr lang="en-US" sz="2000" b="1" smtClean="0"/>
              <a:t>	&lt;rdfs:subClassOf&gt;</a:t>
            </a:r>
          </a:p>
          <a:p>
            <a:pPr marL="533400" indent="-533400" eaLnBrk="1" hangingPunct="1">
              <a:lnSpc>
                <a:spcPct val="90000"/>
              </a:lnSpc>
              <a:buFont typeface="Wingdings" pitchFamily="2" charset="2"/>
              <a:buNone/>
            </a:pPr>
            <a:r>
              <a:rPr lang="en-US" sz="2000" b="1" smtClean="0"/>
              <a:t>		&lt;owl:Restriction&gt;</a:t>
            </a:r>
          </a:p>
          <a:p>
            <a:pPr marL="533400" indent="-533400" eaLnBrk="1" hangingPunct="1">
              <a:lnSpc>
                <a:spcPct val="90000"/>
              </a:lnSpc>
              <a:buFont typeface="Wingdings" pitchFamily="2" charset="2"/>
              <a:buNone/>
            </a:pPr>
            <a:r>
              <a:rPr lang="en-US" sz="2000" b="1" smtClean="0"/>
              <a:t>			&lt;owl:onProperty rdf:resource="#eats"/&gt;</a:t>
            </a:r>
          </a:p>
          <a:p>
            <a:pPr marL="533400" indent="-533400" eaLnBrk="1" hangingPunct="1">
              <a:lnSpc>
                <a:spcPct val="90000"/>
              </a:lnSpc>
              <a:buFont typeface="Wingdings" pitchFamily="2" charset="2"/>
              <a:buNone/>
            </a:pPr>
            <a:r>
              <a:rPr lang="en-US" sz="2000" b="1" smtClean="0"/>
              <a:t>			&lt;owl:allValuesFrom rdf:resource="#leaf"/&gt;</a:t>
            </a:r>
          </a:p>
          <a:p>
            <a:pPr marL="533400" indent="-533400" eaLnBrk="1" hangingPunct="1">
              <a:lnSpc>
                <a:spcPct val="90000"/>
              </a:lnSpc>
              <a:buFont typeface="Wingdings" pitchFamily="2" charset="2"/>
              <a:buNone/>
            </a:pPr>
            <a:r>
              <a:rPr lang="en-US" sz="2000" b="1" smtClean="0"/>
              <a:t>		&lt;/owl:Restriction&gt;</a:t>
            </a:r>
          </a:p>
          <a:p>
            <a:pPr marL="533400" indent="-533400" eaLnBrk="1" hangingPunct="1">
              <a:lnSpc>
                <a:spcPct val="90000"/>
              </a:lnSpc>
              <a:buFont typeface="Wingdings" pitchFamily="2" charset="2"/>
              <a:buNone/>
            </a:pPr>
            <a:r>
              <a:rPr lang="en-US" sz="2000" b="1" smtClean="0"/>
              <a:t>	&lt;/rdfs:subClassOf&gt;</a:t>
            </a:r>
          </a:p>
          <a:p>
            <a:pPr marL="533400" indent="-533400" eaLnBrk="1" hangingPunct="1">
              <a:lnSpc>
                <a:spcPct val="90000"/>
              </a:lnSpc>
              <a:buFont typeface="Wingdings" pitchFamily="2" charset="2"/>
              <a:buNone/>
            </a:pPr>
            <a:r>
              <a:rPr lang="en-US" sz="2000" b="1" smtClean="0"/>
              <a:t>&lt;/owl:Class&gt;</a:t>
            </a:r>
            <a:endParaRPr lang="el-GR" sz="2000" b="1" dirty="0" smtClean="0"/>
          </a:p>
        </p:txBody>
      </p:sp>
    </p:spTree>
    <p:extLst>
      <p:ext uri="{BB962C8B-B14F-4D97-AF65-F5344CB8AC3E}">
        <p14:creationId xmlns:p14="http://schemas.microsoft.com/office/powerpoint/2010/main" val="2461024015"/>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Lions</a:t>
            </a:r>
            <a:endParaRPr lang="en-GB" dirty="0" smtClean="0">
              <a:latin typeface="Arial" charset="0"/>
              <a:cs typeface="Arial" charset="0"/>
            </a:endParaRPr>
          </a:p>
        </p:txBody>
      </p:sp>
      <p:sp>
        <p:nvSpPr>
          <p:cNvPr id="3" name="Rectangle 3"/>
          <p:cNvSpPr txBox="1">
            <a:spLocks noChangeArrowheads="1"/>
          </p:cNvSpPr>
          <p:nvPr/>
        </p:nvSpPr>
        <p:spPr bwMode="auto">
          <a:xfrm>
            <a:off x="682925" y="1611702"/>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98500" eaLnBrk="1" hangingPunct="1">
              <a:lnSpc>
                <a:spcPct val="80000"/>
              </a:lnSpc>
              <a:buFont typeface="Wingdings" pitchFamily="2" charset="2"/>
              <a:buNone/>
            </a:pPr>
            <a:r>
              <a:rPr lang="en-US" sz="2000" b="1" smtClean="0"/>
              <a:t>&lt;owl:Class rdf:ID="lion"&gt;</a:t>
            </a:r>
          </a:p>
          <a:p>
            <a:pPr defTabSz="698500" eaLnBrk="1" hangingPunct="1">
              <a:lnSpc>
                <a:spcPct val="80000"/>
              </a:lnSpc>
              <a:buFont typeface="Wingdings" pitchFamily="2" charset="2"/>
              <a:buNone/>
            </a:pPr>
            <a:r>
              <a:rPr lang="en-US" sz="2000" b="1" smtClean="0"/>
              <a:t>	&lt;rdfs:comment&gt;Lions are animals that eat</a:t>
            </a:r>
          </a:p>
          <a:p>
            <a:pPr defTabSz="698500" eaLnBrk="1" hangingPunct="1">
              <a:lnSpc>
                <a:spcPct val="80000"/>
              </a:lnSpc>
              <a:buFont typeface="Wingdings" pitchFamily="2" charset="2"/>
              <a:buNone/>
            </a:pPr>
            <a:r>
              <a:rPr lang="en-US" sz="2000" b="1" smtClean="0"/>
              <a:t>	only herbivores.&lt;/rdfs:comment&gt;</a:t>
            </a:r>
          </a:p>
          <a:p>
            <a:pPr defTabSz="698500" eaLnBrk="1" hangingPunct="1">
              <a:lnSpc>
                <a:spcPct val="80000"/>
              </a:lnSpc>
              <a:buFont typeface="Wingdings" pitchFamily="2" charset="2"/>
              <a:buNone/>
            </a:pPr>
            <a:r>
              <a:rPr lang="en-US" sz="2000" b="1" smtClean="0"/>
              <a:t>	&lt;rdfs:subClassOf rdf:type="#carnivore"/&gt;</a:t>
            </a:r>
          </a:p>
          <a:p>
            <a:pPr defTabSz="698500" eaLnBrk="1" hangingPunct="1">
              <a:lnSpc>
                <a:spcPct val="80000"/>
              </a:lnSpc>
              <a:buFont typeface="Wingdings" pitchFamily="2" charset="2"/>
              <a:buNone/>
            </a:pPr>
            <a:r>
              <a:rPr lang="en-US" sz="2000" b="1" smtClean="0"/>
              <a:t>	&lt;rdfs:subClassOf&gt;</a:t>
            </a:r>
          </a:p>
          <a:p>
            <a:pPr defTabSz="698500" eaLnBrk="1" hangingPunct="1">
              <a:lnSpc>
                <a:spcPct val="80000"/>
              </a:lnSpc>
              <a:buFont typeface="Wingdings" pitchFamily="2" charset="2"/>
              <a:buNone/>
            </a:pPr>
            <a:r>
              <a:rPr lang="en-US" sz="2000" b="1" smtClean="0"/>
              <a:t>		&lt;owl:Restriction&gt;</a:t>
            </a:r>
          </a:p>
          <a:p>
            <a:pPr defTabSz="698500" eaLnBrk="1" hangingPunct="1">
              <a:lnSpc>
                <a:spcPct val="80000"/>
              </a:lnSpc>
              <a:buFont typeface="Wingdings" pitchFamily="2" charset="2"/>
              <a:buNone/>
            </a:pPr>
            <a:r>
              <a:rPr lang="en-US" sz="2000" b="1" smtClean="0"/>
              <a:t>			&lt;owl:onProperty rdf:resource="#eats"/&gt;</a:t>
            </a:r>
          </a:p>
          <a:p>
            <a:pPr defTabSz="698500" eaLnBrk="1" hangingPunct="1">
              <a:lnSpc>
                <a:spcPct val="80000"/>
              </a:lnSpc>
              <a:buFont typeface="Wingdings" pitchFamily="2" charset="2"/>
              <a:buNone/>
            </a:pPr>
            <a:r>
              <a:rPr lang="en-US" sz="2000" b="1" smtClean="0"/>
              <a:t>			&lt;owl:allValuesFrom rdf:resource="#herbivore"/&gt;</a:t>
            </a:r>
          </a:p>
          <a:p>
            <a:pPr defTabSz="698500" eaLnBrk="1" hangingPunct="1">
              <a:lnSpc>
                <a:spcPct val="80000"/>
              </a:lnSpc>
              <a:buFont typeface="Wingdings" pitchFamily="2" charset="2"/>
              <a:buNone/>
            </a:pPr>
            <a:r>
              <a:rPr lang="en-US" sz="2000" b="1" smtClean="0"/>
              <a:t>		&lt;/owl:Restriction&gt;</a:t>
            </a:r>
          </a:p>
          <a:p>
            <a:pPr defTabSz="698500" eaLnBrk="1" hangingPunct="1">
              <a:lnSpc>
                <a:spcPct val="80000"/>
              </a:lnSpc>
              <a:buFont typeface="Wingdings" pitchFamily="2" charset="2"/>
              <a:buNone/>
            </a:pPr>
            <a:r>
              <a:rPr lang="en-US" sz="2000" b="1" smtClean="0"/>
              <a:t>	&lt;/rdfs:subClassOf&gt;</a:t>
            </a:r>
          </a:p>
          <a:p>
            <a:pPr defTabSz="698500" eaLnBrk="1" hangingPunct="1">
              <a:lnSpc>
                <a:spcPct val="80000"/>
              </a:lnSpc>
              <a:buFont typeface="Wingdings" pitchFamily="2" charset="2"/>
              <a:buNone/>
            </a:pPr>
            <a:r>
              <a:rPr lang="en-US" sz="2000" b="1" smtClean="0"/>
              <a:t>&lt;/owl:Class&gt;</a:t>
            </a:r>
            <a:endParaRPr lang="el-GR" sz="2000" b="1" dirty="0" smtClean="0"/>
          </a:p>
        </p:txBody>
      </p:sp>
    </p:spTree>
    <p:extLst>
      <p:ext uri="{BB962C8B-B14F-4D97-AF65-F5344CB8AC3E}">
        <p14:creationId xmlns:p14="http://schemas.microsoft.com/office/powerpoint/2010/main" val="17236542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Tasty Plants</a:t>
            </a:r>
            <a:endParaRPr lang="en-GB" dirty="0" smtClean="0">
              <a:latin typeface="Arial" charset="0"/>
              <a:cs typeface="Arial" charset="0"/>
            </a:endParaRPr>
          </a:p>
        </p:txBody>
      </p:sp>
      <p:sp>
        <p:nvSpPr>
          <p:cNvPr id="3" name="Rectangle 3"/>
          <p:cNvSpPr txBox="1">
            <a:spLocks noChangeArrowheads="1"/>
          </p:cNvSpPr>
          <p:nvPr/>
        </p:nvSpPr>
        <p:spPr bwMode="auto">
          <a:xfrm>
            <a:off x="734683" y="1620329"/>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itchFamily="2" charset="2"/>
              <a:buNone/>
            </a:pPr>
            <a:r>
              <a:rPr lang="en-US" sz="2400" b="1" dirty="0" err="1" smtClean="0">
                <a:sym typeface="Symbol" pitchFamily="18" charset="2"/>
              </a:rPr>
              <a:t>owl:Class</a:t>
            </a:r>
            <a:r>
              <a:rPr lang="en-US" sz="2400" b="1" dirty="0" smtClean="0">
                <a:sym typeface="Symbol" pitchFamily="18" charset="2"/>
              </a:rPr>
              <a:t> </a:t>
            </a:r>
            <a:r>
              <a:rPr lang="en-US" sz="2400" b="1" dirty="0" err="1" smtClean="0">
                <a:sym typeface="Symbol" pitchFamily="18" charset="2"/>
              </a:rPr>
              <a:t>rdf:ID</a:t>
            </a:r>
            <a:r>
              <a:rPr lang="en-US" sz="2400" b="1" dirty="0" smtClean="0">
                <a:sym typeface="Symbol" pitchFamily="18" charset="2"/>
              </a:rPr>
              <a:t>="tasty-plant"&gt;</a:t>
            </a:r>
          </a:p>
          <a:p>
            <a:pPr eaLnBrk="1" hangingPunct="1">
              <a:buFont typeface="Wingdings" pitchFamily="2" charset="2"/>
              <a:buNone/>
            </a:pPr>
            <a:r>
              <a:rPr lang="en-US" sz="2400" b="1" dirty="0" smtClean="0">
                <a:sym typeface="Symbol" pitchFamily="18" charset="2"/>
              </a:rPr>
              <a:t>	&lt;</a:t>
            </a:r>
            <a:r>
              <a:rPr lang="en-US" sz="2400" b="1" dirty="0" err="1" smtClean="0">
                <a:sym typeface="Symbol" pitchFamily="18" charset="2"/>
              </a:rPr>
              <a:t>rdfs:comment</a:t>
            </a:r>
            <a:r>
              <a:rPr lang="en-US" sz="2400" b="1" dirty="0" smtClean="0">
                <a:sym typeface="Symbol" pitchFamily="18" charset="2"/>
              </a:rPr>
              <a:t>&gt;Tasty plants are plants that are eaten both by herbivores and carnivores &lt;/</a:t>
            </a:r>
            <a:r>
              <a:rPr lang="en-US" sz="2400" b="1" dirty="0" err="1" smtClean="0">
                <a:sym typeface="Symbol" pitchFamily="18" charset="2"/>
              </a:rPr>
              <a:t>rdfs:comment</a:t>
            </a:r>
            <a:r>
              <a:rPr lang="en-US" sz="2400" b="1" dirty="0" smtClean="0">
                <a:sym typeface="Symbol" pitchFamily="18" charset="2"/>
              </a:rPr>
              <a:t>&gt;</a:t>
            </a:r>
          </a:p>
          <a:p>
            <a:pPr eaLnBrk="1" hangingPunct="1">
              <a:buFont typeface="Wingdings" pitchFamily="2" charset="2"/>
              <a:buNone/>
            </a:pPr>
            <a:r>
              <a:rPr lang="en-US" sz="2400" b="1" dirty="0" smtClean="0">
                <a:sym typeface="Symbol" pitchFamily="18" charset="2"/>
              </a:rPr>
              <a:t>	</a:t>
            </a:r>
            <a:r>
              <a:rPr lang="en-US" sz="2400" b="1" dirty="0" smtClean="0"/>
              <a:t>&lt;</a:t>
            </a:r>
            <a:r>
              <a:rPr lang="en-US" sz="2400" b="1" dirty="0" err="1" smtClean="0"/>
              <a:t>rdfs:comment</a:t>
            </a:r>
            <a:r>
              <a:rPr lang="en-US" sz="2400" b="1" dirty="0" smtClean="0"/>
              <a:t>&gt;</a:t>
            </a:r>
          </a:p>
          <a:p>
            <a:pPr eaLnBrk="1" hangingPunct="1">
              <a:buFont typeface="Wingdings" pitchFamily="2" charset="2"/>
              <a:buNone/>
            </a:pPr>
            <a:r>
              <a:rPr lang="en-US" sz="2400" b="1" dirty="0" smtClean="0"/>
              <a:t>		</a:t>
            </a:r>
            <a:r>
              <a:rPr lang="en-US" sz="2400" b="1" dirty="0" smtClean="0">
                <a:solidFill>
                  <a:schemeClr val="accent1"/>
                </a:solidFill>
              </a:rPr>
              <a:t>Try it out! </a:t>
            </a:r>
          </a:p>
          <a:p>
            <a:pPr eaLnBrk="1" hangingPunct="1">
              <a:buFont typeface="Wingdings" pitchFamily="2" charset="2"/>
              <a:buNone/>
            </a:pPr>
            <a:r>
              <a:rPr lang="en-US" sz="2400" b="1" dirty="0" smtClean="0"/>
              <a:t>	&lt;</a:t>
            </a:r>
            <a:r>
              <a:rPr lang="en-US" sz="2400" b="1" dirty="0" err="1" smtClean="0"/>
              <a:t>rdfs:comment</a:t>
            </a:r>
            <a:r>
              <a:rPr lang="en-US" sz="2400" b="1" dirty="0" smtClean="0"/>
              <a:t>&gt;</a:t>
            </a:r>
          </a:p>
          <a:p>
            <a:pPr eaLnBrk="1" hangingPunct="1">
              <a:buFont typeface="Wingdings" pitchFamily="2" charset="2"/>
              <a:buNone/>
            </a:pPr>
            <a:r>
              <a:rPr lang="en-US" sz="2400" b="1" dirty="0" smtClean="0"/>
              <a:t>&lt;/</a:t>
            </a:r>
            <a:r>
              <a:rPr lang="en-US" sz="2400" b="1" dirty="0" err="1" smtClean="0"/>
              <a:t>owl:Class</a:t>
            </a:r>
            <a:r>
              <a:rPr lang="en-US" sz="2400" b="1" dirty="0" smtClean="0"/>
              <a:t>&gt;</a:t>
            </a:r>
            <a:endParaRPr lang="el-GR" sz="2400" b="1" dirty="0" smtClean="0"/>
          </a:p>
          <a:p>
            <a:pPr eaLnBrk="1" hangingPunct="1">
              <a:buFont typeface="Wingdings" pitchFamily="2" charset="2"/>
              <a:buNone/>
            </a:pPr>
            <a:endParaRPr lang="el-GR" sz="2400" b="1" dirty="0" smtClean="0">
              <a:sym typeface="Symbol" pitchFamily="18" charset="2"/>
            </a:endParaRPr>
          </a:p>
        </p:txBody>
      </p:sp>
    </p:spTree>
    <p:extLst>
      <p:ext uri="{BB962C8B-B14F-4D97-AF65-F5344CB8AC3E}">
        <p14:creationId xmlns:p14="http://schemas.microsoft.com/office/powerpoint/2010/main" val="2461024015"/>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cap="none" smtClean="0">
                <a:latin typeface="Arial" charset="0"/>
                <a:cs typeface="Arial" charset="0"/>
              </a:rPr>
              <a:t>EXTENSIONS</a:t>
            </a:r>
          </a:p>
        </p:txBody>
      </p:sp>
      <p:sp>
        <p:nvSpPr>
          <p:cNvPr id="115715" name="Text Placeholder 2"/>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latin typeface="Arial" charset="0"/>
                <a:cs typeface="Arial" charset="0"/>
              </a:rPr>
              <a:t> Experience with OWL</a:t>
            </a:r>
            <a:endParaRPr lang="en-GB" smtClean="0">
              <a:latin typeface="Arial" charset="0"/>
              <a:cs typeface="Arial" charset="0"/>
            </a:endParaRPr>
          </a:p>
        </p:txBody>
      </p:sp>
      <p:sp>
        <p:nvSpPr>
          <p:cNvPr id="117763" name="Rectangle 3"/>
          <p:cNvSpPr>
            <a:spLocks noGrp="1" noChangeArrowheads="1"/>
          </p:cNvSpPr>
          <p:nvPr>
            <p:ph type="body" idx="1"/>
          </p:nvPr>
        </p:nvSpPr>
        <p:spPr>
          <a:xfrm>
            <a:off x="457200" y="1285336"/>
            <a:ext cx="8229600" cy="4840827"/>
          </a:xfrm>
        </p:spPr>
        <p:txBody>
          <a:bodyPr/>
          <a:lstStyle/>
          <a:p>
            <a:pPr>
              <a:lnSpc>
                <a:spcPct val="80000"/>
              </a:lnSpc>
            </a:pPr>
            <a:r>
              <a:rPr lang="en-US" sz="2000" dirty="0" smtClean="0">
                <a:latin typeface="Arial" charset="0"/>
                <a:cs typeface="Arial" charset="0"/>
              </a:rPr>
              <a:t>OWL playing key role in increasing number &amp; range of applications</a:t>
            </a:r>
          </a:p>
          <a:p>
            <a:pPr lvl="1">
              <a:lnSpc>
                <a:spcPct val="80000"/>
              </a:lnSpc>
            </a:pPr>
            <a:r>
              <a:rPr lang="en-GB" sz="1800" dirty="0" err="1" smtClean="0">
                <a:latin typeface="Arial" charset="0"/>
                <a:cs typeface="Arial" charset="0"/>
              </a:rPr>
              <a:t>eScience</a:t>
            </a:r>
            <a:r>
              <a:rPr lang="en-GB" sz="1800" dirty="0" smtClean="0">
                <a:latin typeface="Arial" charset="0"/>
                <a:cs typeface="Arial" charset="0"/>
              </a:rPr>
              <a:t>, </a:t>
            </a:r>
            <a:r>
              <a:rPr lang="en-GB" sz="1800" dirty="0" err="1" smtClean="0">
                <a:latin typeface="Arial" charset="0"/>
                <a:cs typeface="Arial" charset="0"/>
              </a:rPr>
              <a:t>eCommerce</a:t>
            </a:r>
            <a:r>
              <a:rPr lang="en-GB" sz="1800" dirty="0" smtClean="0">
                <a:latin typeface="Arial" charset="0"/>
                <a:cs typeface="Arial" charset="0"/>
              </a:rPr>
              <a:t>, geography, engineering, defence, …</a:t>
            </a:r>
          </a:p>
          <a:p>
            <a:pPr lvl="1">
              <a:lnSpc>
                <a:spcPct val="80000"/>
              </a:lnSpc>
            </a:pPr>
            <a:r>
              <a:rPr lang="en-US" sz="1800" dirty="0" smtClean="0">
                <a:latin typeface="Arial" charset="0"/>
                <a:cs typeface="Arial" charset="0"/>
              </a:rPr>
              <a:t>E.g., OWL tools used to identify and repair errors in a medical ontology: “would have led to missed test results if not corrected”</a:t>
            </a:r>
          </a:p>
          <a:p>
            <a:pPr lvl="1">
              <a:lnSpc>
                <a:spcPct val="80000"/>
              </a:lnSpc>
            </a:pPr>
            <a:endParaRPr lang="en-US" sz="1600" dirty="0" smtClean="0">
              <a:latin typeface="Arial" charset="0"/>
              <a:cs typeface="Arial" charset="0"/>
            </a:endParaRPr>
          </a:p>
          <a:p>
            <a:pPr>
              <a:lnSpc>
                <a:spcPct val="80000"/>
              </a:lnSpc>
            </a:pPr>
            <a:r>
              <a:rPr lang="en-GB" sz="2000" dirty="0" smtClean="0">
                <a:latin typeface="Arial" charset="0"/>
                <a:cs typeface="Arial" charset="0"/>
              </a:rPr>
              <a:t>Experience of OWL in use has identified restrictions:</a:t>
            </a:r>
          </a:p>
          <a:p>
            <a:pPr lvl="1">
              <a:lnSpc>
                <a:spcPct val="80000"/>
              </a:lnSpc>
            </a:pPr>
            <a:r>
              <a:rPr lang="en-US" sz="1800" dirty="0" smtClean="0">
                <a:latin typeface="Arial" charset="0"/>
                <a:cs typeface="Arial" charset="0"/>
              </a:rPr>
              <a:t>on expressivity </a:t>
            </a:r>
          </a:p>
          <a:p>
            <a:pPr lvl="1">
              <a:lnSpc>
                <a:spcPct val="80000"/>
              </a:lnSpc>
            </a:pPr>
            <a:r>
              <a:rPr lang="en-US" sz="1800" dirty="0" smtClean="0">
                <a:latin typeface="Arial" charset="0"/>
                <a:cs typeface="Arial" charset="0"/>
              </a:rPr>
              <a:t>on scalability</a:t>
            </a:r>
            <a:r>
              <a:rPr lang="en-US" sz="1600" dirty="0" smtClean="0">
                <a:latin typeface="Arial" charset="0"/>
                <a:cs typeface="Arial" charset="0"/>
              </a:rPr>
              <a:t> </a:t>
            </a:r>
          </a:p>
          <a:p>
            <a:pPr>
              <a:lnSpc>
                <a:spcPct val="80000"/>
              </a:lnSpc>
            </a:pPr>
            <a:endParaRPr lang="en-US" sz="2000" dirty="0" smtClean="0">
              <a:latin typeface="Arial" charset="0"/>
              <a:cs typeface="Arial" charset="0"/>
            </a:endParaRPr>
          </a:p>
          <a:p>
            <a:pPr>
              <a:lnSpc>
                <a:spcPct val="80000"/>
              </a:lnSpc>
            </a:pPr>
            <a:r>
              <a:rPr lang="en-US" sz="2000" dirty="0" smtClean="0">
                <a:latin typeface="Arial" charset="0"/>
                <a:cs typeface="Arial" charset="0"/>
              </a:rPr>
              <a:t>These restrictions are problematic in some applications</a:t>
            </a:r>
          </a:p>
          <a:p>
            <a:pPr>
              <a:lnSpc>
                <a:spcPct val="80000"/>
              </a:lnSpc>
            </a:pPr>
            <a:endParaRPr lang="en-GB" sz="2000" dirty="0" smtClean="0">
              <a:latin typeface="Arial" charset="0"/>
              <a:cs typeface="Arial" charset="0"/>
            </a:endParaRPr>
          </a:p>
          <a:p>
            <a:pPr>
              <a:lnSpc>
                <a:spcPct val="80000"/>
              </a:lnSpc>
            </a:pPr>
            <a:r>
              <a:rPr lang="en-GB" sz="2000" dirty="0" smtClean="0">
                <a:latin typeface="Arial" charset="0"/>
                <a:cs typeface="Arial" charset="0"/>
              </a:rPr>
              <a:t>Research has now shown how some restrictions can be overcome</a:t>
            </a:r>
          </a:p>
          <a:p>
            <a:pPr>
              <a:lnSpc>
                <a:spcPct val="80000"/>
              </a:lnSpc>
            </a:pPr>
            <a:endParaRPr lang="en-GB" sz="2000" dirty="0" smtClean="0">
              <a:latin typeface="Arial" charset="0"/>
              <a:cs typeface="Arial" charset="0"/>
            </a:endParaRPr>
          </a:p>
          <a:p>
            <a:pPr>
              <a:lnSpc>
                <a:spcPct val="80000"/>
              </a:lnSpc>
            </a:pPr>
            <a:r>
              <a:rPr lang="en-GB" sz="2000" dirty="0" smtClean="0">
                <a:latin typeface="Arial" charset="0"/>
                <a:cs typeface="Arial" charset="0"/>
              </a:rPr>
              <a:t>W3C OWL WG has updated OWL accordingly</a:t>
            </a:r>
          </a:p>
          <a:p>
            <a:pPr lvl="1">
              <a:lnSpc>
                <a:spcPct val="80000"/>
              </a:lnSpc>
            </a:pPr>
            <a:r>
              <a:rPr lang="en-GB" sz="1800" dirty="0" smtClean="0">
                <a:latin typeface="Arial" charset="0"/>
                <a:cs typeface="Arial" charset="0"/>
              </a:rPr>
              <a:t>Result is called OWL 2</a:t>
            </a:r>
          </a:p>
          <a:p>
            <a:pPr>
              <a:lnSpc>
                <a:spcPct val="80000"/>
              </a:lnSpc>
            </a:pPr>
            <a:endParaRPr lang="en-GB" sz="2000" dirty="0" smtClean="0">
              <a:latin typeface="Arial" charset="0"/>
              <a:cs typeface="Arial" charset="0"/>
            </a:endParaRPr>
          </a:p>
          <a:p>
            <a:pPr>
              <a:lnSpc>
                <a:spcPct val="80000"/>
              </a:lnSpc>
            </a:pPr>
            <a:r>
              <a:rPr lang="en-GB" sz="2000" dirty="0" smtClean="0">
                <a:latin typeface="Arial" charset="0"/>
                <a:cs typeface="Arial" charset="0"/>
              </a:rPr>
              <a:t>OWL 2 is now a Proposed Recommendation</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latin typeface="Arial" charset="0"/>
                <a:cs typeface="Arial" charset="0"/>
              </a:rPr>
              <a:t>OWL 2 in a Nutshell</a:t>
            </a:r>
          </a:p>
        </p:txBody>
      </p:sp>
      <p:sp>
        <p:nvSpPr>
          <p:cNvPr id="119811" name="Rectangle 3"/>
          <p:cNvSpPr>
            <a:spLocks noGrp="1" noChangeArrowheads="1"/>
          </p:cNvSpPr>
          <p:nvPr>
            <p:ph type="body" idx="1"/>
          </p:nvPr>
        </p:nvSpPr>
        <p:spPr>
          <a:xfrm>
            <a:off x="457200" y="1233578"/>
            <a:ext cx="8229600" cy="4892586"/>
          </a:xfrm>
        </p:spPr>
        <p:txBody>
          <a:bodyPr/>
          <a:lstStyle/>
          <a:p>
            <a:r>
              <a:rPr lang="en-US" sz="2000" dirty="0" smtClean="0">
                <a:latin typeface="Arial" charset="0"/>
                <a:cs typeface="Arial" charset="0"/>
              </a:rPr>
              <a:t>Extends OWL with a small but useful set of features</a:t>
            </a:r>
          </a:p>
          <a:p>
            <a:pPr lvl="1"/>
            <a:r>
              <a:rPr lang="en-US" sz="1800" dirty="0" smtClean="0">
                <a:latin typeface="Arial" charset="0"/>
                <a:cs typeface="Arial" charset="0"/>
              </a:rPr>
              <a:t>That are needed in applications</a:t>
            </a:r>
          </a:p>
          <a:p>
            <a:pPr lvl="1"/>
            <a:r>
              <a:rPr lang="en-US" sz="1800" dirty="0" smtClean="0">
                <a:latin typeface="Arial" charset="0"/>
                <a:cs typeface="Arial" charset="0"/>
              </a:rPr>
              <a:t>For which semantics and reasoning techniques are well understood</a:t>
            </a:r>
          </a:p>
          <a:p>
            <a:pPr lvl="1"/>
            <a:r>
              <a:rPr lang="en-US" sz="1800" dirty="0" smtClean="0">
                <a:latin typeface="Arial" charset="0"/>
                <a:cs typeface="Arial" charset="0"/>
              </a:rPr>
              <a:t>That tool builders are willing and able to support</a:t>
            </a:r>
          </a:p>
          <a:p>
            <a:endParaRPr lang="en-US" sz="2000" dirty="0" smtClean="0">
              <a:latin typeface="Arial" charset="0"/>
              <a:cs typeface="Arial" charset="0"/>
            </a:endParaRPr>
          </a:p>
          <a:p>
            <a:r>
              <a:rPr lang="en-US" sz="2000" dirty="0" smtClean="0">
                <a:latin typeface="Arial" charset="0"/>
                <a:cs typeface="Arial" charset="0"/>
              </a:rPr>
              <a:t>Adds profiles</a:t>
            </a:r>
          </a:p>
          <a:p>
            <a:pPr lvl="1"/>
            <a:r>
              <a:rPr lang="en-US" sz="1800" dirty="0" smtClean="0">
                <a:latin typeface="Arial" charset="0"/>
                <a:cs typeface="Arial" charset="0"/>
              </a:rPr>
              <a:t>Language subsets with useful computational properties</a:t>
            </a:r>
          </a:p>
          <a:p>
            <a:endParaRPr lang="en-US" sz="2000" dirty="0" smtClean="0">
              <a:latin typeface="Arial" charset="0"/>
              <a:cs typeface="Arial" charset="0"/>
            </a:endParaRPr>
          </a:p>
          <a:p>
            <a:r>
              <a:rPr lang="en-US" sz="2000" dirty="0" smtClean="0">
                <a:latin typeface="Arial" charset="0"/>
                <a:cs typeface="Arial" charset="0"/>
              </a:rPr>
              <a:t>Is </a:t>
            </a:r>
            <a:r>
              <a:rPr lang="en-GB" sz="2000" dirty="0" smtClean="0">
                <a:latin typeface="Arial" charset="0"/>
                <a:cs typeface="Arial" charset="0"/>
              </a:rPr>
              <a:t>fully backward compatible with OWL: </a:t>
            </a:r>
          </a:p>
          <a:p>
            <a:pPr lvl="1"/>
            <a:r>
              <a:rPr lang="en-GB" sz="1800" dirty="0" smtClean="0">
                <a:latin typeface="Arial" charset="0"/>
                <a:cs typeface="Arial" charset="0"/>
              </a:rPr>
              <a:t>Every OWL ontology is a valid OWL 2 ontology</a:t>
            </a:r>
          </a:p>
          <a:p>
            <a:pPr lvl="1"/>
            <a:r>
              <a:rPr lang="en-GB" sz="1800" dirty="0" smtClean="0">
                <a:latin typeface="Arial" charset="0"/>
                <a:cs typeface="Arial" charset="0"/>
              </a:rPr>
              <a:t>Every OWL 2 ontology not using new features is a valid OWL ontology</a:t>
            </a:r>
          </a:p>
          <a:p>
            <a:endParaRPr lang="en-US" sz="2000" dirty="0" smtClean="0">
              <a:latin typeface="Arial" charset="0"/>
              <a:cs typeface="Arial" charset="0"/>
            </a:endParaRPr>
          </a:p>
          <a:p>
            <a:r>
              <a:rPr lang="en-US" sz="2000" dirty="0" smtClean="0">
                <a:latin typeface="Arial" charset="0"/>
                <a:cs typeface="Arial" charset="0"/>
              </a:rPr>
              <a:t>Already supported by popular OWL tools &amp; infrastructure:</a:t>
            </a:r>
          </a:p>
          <a:p>
            <a:pPr lvl="1"/>
            <a:r>
              <a:rPr lang="en-US" sz="1800" dirty="0" smtClean="0">
                <a:latin typeface="Arial" charset="0"/>
                <a:cs typeface="Arial" charset="0"/>
              </a:rPr>
              <a:t>Protégé, </a:t>
            </a:r>
            <a:r>
              <a:rPr lang="en-US" sz="1800" dirty="0" err="1" smtClean="0">
                <a:latin typeface="Arial" charset="0"/>
                <a:cs typeface="Arial" charset="0"/>
              </a:rPr>
              <a:t>HermiT</a:t>
            </a:r>
            <a:r>
              <a:rPr lang="en-US" sz="1800" dirty="0" smtClean="0">
                <a:latin typeface="Arial" charset="0"/>
                <a:cs typeface="Arial" charset="0"/>
              </a:rPr>
              <a:t>, Pellet, </a:t>
            </a:r>
            <a:r>
              <a:rPr lang="en-US" sz="1800" dirty="0" err="1" smtClean="0">
                <a:latin typeface="Arial" charset="0"/>
                <a:cs typeface="Arial" charset="0"/>
              </a:rPr>
              <a:t>FaCT</a:t>
            </a:r>
            <a:r>
              <a:rPr lang="en-US" sz="1800" dirty="0" smtClean="0">
                <a:latin typeface="Arial" charset="0"/>
                <a:cs typeface="Arial" charset="0"/>
              </a:rPr>
              <a:t>++, OWL API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31747"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latin typeface="Arial" charset="0"/>
                <a:cs typeface="Arial" charset="0"/>
              </a:rPr>
              <a:t>Semantics of RDF and RDF Schema</a:t>
            </a:r>
          </a:p>
          <a:p>
            <a:pPr lvl="1" eaLnBrk="1" hangingPunct="1"/>
            <a:r>
              <a:rPr lang="en-US" smtClean="0">
                <a:latin typeface="Arial" charset="0"/>
                <a:cs typeface="Arial" charset="0"/>
              </a:rPr>
              <a:t>Semantic notions</a:t>
            </a:r>
          </a:p>
          <a:p>
            <a:pPr lvl="1" eaLnBrk="1" hangingPunct="1"/>
            <a:r>
              <a:rPr lang="en-US" smtClean="0">
                <a:latin typeface="Arial" charset="0"/>
                <a:cs typeface="Arial" charset="0"/>
              </a:rPr>
              <a:t>RDF(S) Entailment</a:t>
            </a:r>
          </a:p>
          <a:p>
            <a:pPr eaLnBrk="1" hangingPunct="1"/>
            <a:endParaRPr lang="en-US" sz="2200" smtClean="0">
              <a:solidFill>
                <a:srgbClr val="000000"/>
              </a:solidFill>
              <a:latin typeface="Arial" charset="0"/>
              <a:cs typeface="Arial" charset="0"/>
            </a:endParaRPr>
          </a:p>
          <a:p>
            <a:pPr eaLnBrk="1" hangingPunct="1"/>
            <a:r>
              <a:rPr lang="en-US" sz="2200" smtClean="0">
                <a:solidFill>
                  <a:srgbClr val="000000"/>
                </a:solidFill>
                <a:latin typeface="Arial" charset="0"/>
                <a:cs typeface="Arial" charset="0"/>
              </a:rPr>
              <a:t>SPARQL</a:t>
            </a:r>
          </a:p>
          <a:p>
            <a:pPr lvl="1" eaLnBrk="1" hangingPunct="1"/>
            <a:r>
              <a:rPr lang="en-US" smtClean="0">
                <a:solidFill>
                  <a:srgbClr val="000000"/>
                </a:solidFill>
                <a:latin typeface="Arial" charset="0"/>
                <a:cs typeface="Arial" charset="0"/>
              </a:rPr>
              <a:t>SPARQL Queries</a:t>
            </a:r>
          </a:p>
          <a:p>
            <a:pPr lvl="1" eaLnBrk="1" hangingPunct="1"/>
            <a:r>
              <a:rPr lang="en-US" smtClean="0">
                <a:solidFill>
                  <a:srgbClr val="000000"/>
                </a:solidFill>
                <a:latin typeface="Arial" charset="0"/>
                <a:cs typeface="Arial" charset="0"/>
              </a:rPr>
              <a:t>Query answer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mtClean="0">
                <a:latin typeface="Arial" charset="0"/>
                <a:cs typeface="Arial" charset="0"/>
              </a:rPr>
              <a:t>Increased expressive power</a:t>
            </a:r>
          </a:p>
        </p:txBody>
      </p:sp>
      <p:sp>
        <p:nvSpPr>
          <p:cNvPr id="121859" name="Rectangle 3"/>
          <p:cNvSpPr>
            <a:spLocks noGrp="1" noChangeArrowheads="1"/>
          </p:cNvSpPr>
          <p:nvPr>
            <p:ph type="body" idx="1"/>
          </p:nvPr>
        </p:nvSpPr>
        <p:spPr>
          <a:xfrm>
            <a:off x="457200" y="1250830"/>
            <a:ext cx="8229600" cy="4875333"/>
          </a:xfrm>
        </p:spPr>
        <p:txBody>
          <a:bodyPr/>
          <a:lstStyle/>
          <a:p>
            <a:pPr>
              <a:lnSpc>
                <a:spcPct val="90000"/>
              </a:lnSpc>
            </a:pPr>
            <a:r>
              <a:rPr lang="en-US" sz="2000" dirty="0" smtClean="0">
                <a:latin typeface="Arial" charset="0"/>
                <a:cs typeface="Arial" charset="0"/>
              </a:rPr>
              <a:t>Qualified cardinality restrictions</a:t>
            </a:r>
          </a:p>
          <a:p>
            <a:pPr lvl="1">
              <a:lnSpc>
                <a:spcPct val="90000"/>
              </a:lnSpc>
            </a:pPr>
            <a:r>
              <a:rPr lang="en-US" sz="1600" dirty="0" smtClean="0">
                <a:latin typeface="Arial" charset="0"/>
                <a:cs typeface="Arial" charset="0"/>
              </a:rPr>
              <a:t>e.g., persons having two friends who are republicans</a:t>
            </a:r>
          </a:p>
          <a:p>
            <a:pPr lvl="1">
              <a:lnSpc>
                <a:spcPct val="90000"/>
              </a:lnSpc>
            </a:pPr>
            <a:endParaRPr lang="en-US" sz="1600" dirty="0" smtClean="0">
              <a:latin typeface="Arial" charset="0"/>
              <a:cs typeface="Arial" charset="0"/>
            </a:endParaRPr>
          </a:p>
          <a:p>
            <a:pPr>
              <a:lnSpc>
                <a:spcPct val="90000"/>
              </a:lnSpc>
            </a:pPr>
            <a:r>
              <a:rPr lang="en-US" sz="2000" dirty="0" smtClean="0">
                <a:latin typeface="Arial" charset="0"/>
                <a:cs typeface="Arial" charset="0"/>
              </a:rPr>
              <a:t>Property chains</a:t>
            </a:r>
          </a:p>
          <a:p>
            <a:pPr lvl="1">
              <a:lnSpc>
                <a:spcPct val="90000"/>
              </a:lnSpc>
            </a:pPr>
            <a:r>
              <a:rPr lang="en-US" sz="1600" dirty="0" smtClean="0">
                <a:latin typeface="Arial" charset="0"/>
                <a:cs typeface="Arial" charset="0"/>
              </a:rPr>
              <a:t>e.g., the brother of your parent is your uncle</a:t>
            </a:r>
          </a:p>
          <a:p>
            <a:pPr>
              <a:lnSpc>
                <a:spcPct val="90000"/>
              </a:lnSpc>
            </a:pPr>
            <a:endParaRPr lang="en-US" sz="2000" dirty="0" smtClean="0">
              <a:latin typeface="Arial" charset="0"/>
              <a:cs typeface="Arial" charset="0"/>
            </a:endParaRPr>
          </a:p>
          <a:p>
            <a:pPr>
              <a:lnSpc>
                <a:spcPct val="90000"/>
              </a:lnSpc>
            </a:pPr>
            <a:r>
              <a:rPr lang="en-US" sz="2000" dirty="0" smtClean="0">
                <a:latin typeface="Arial" charset="0"/>
                <a:cs typeface="Arial" charset="0"/>
              </a:rPr>
              <a:t>Local reflexivity restrictions</a:t>
            </a:r>
          </a:p>
          <a:p>
            <a:pPr lvl="1">
              <a:lnSpc>
                <a:spcPct val="90000"/>
              </a:lnSpc>
            </a:pPr>
            <a:r>
              <a:rPr lang="en-US" sz="1600" dirty="0" smtClean="0">
                <a:latin typeface="Arial" charset="0"/>
                <a:cs typeface="Arial" charset="0"/>
              </a:rPr>
              <a:t>e.g., narcissists love themselves</a:t>
            </a:r>
          </a:p>
          <a:p>
            <a:pPr lvl="1">
              <a:lnSpc>
                <a:spcPct val="90000"/>
              </a:lnSpc>
            </a:pPr>
            <a:endParaRPr lang="en-US" sz="1600" dirty="0" smtClean="0">
              <a:latin typeface="Arial" charset="0"/>
              <a:cs typeface="Arial" charset="0"/>
            </a:endParaRPr>
          </a:p>
          <a:p>
            <a:pPr>
              <a:lnSpc>
                <a:spcPct val="90000"/>
              </a:lnSpc>
            </a:pPr>
            <a:r>
              <a:rPr lang="en-US" sz="2000" dirty="0" smtClean="0">
                <a:latin typeface="Arial" charset="0"/>
                <a:cs typeface="Arial" charset="0"/>
              </a:rPr>
              <a:t>Reflexive, </a:t>
            </a:r>
            <a:r>
              <a:rPr lang="en-US" sz="2000" dirty="0" err="1" smtClean="0">
                <a:latin typeface="Arial" charset="0"/>
                <a:cs typeface="Arial" charset="0"/>
              </a:rPr>
              <a:t>irreflexive</a:t>
            </a:r>
            <a:r>
              <a:rPr lang="en-US" sz="2000" dirty="0" smtClean="0">
                <a:latin typeface="Arial" charset="0"/>
                <a:cs typeface="Arial" charset="0"/>
              </a:rPr>
              <a:t>, and asymmetric properties</a:t>
            </a:r>
          </a:p>
          <a:p>
            <a:pPr lvl="1">
              <a:lnSpc>
                <a:spcPct val="90000"/>
              </a:lnSpc>
            </a:pPr>
            <a:r>
              <a:rPr lang="en-US" sz="1600" dirty="0" smtClean="0">
                <a:latin typeface="Arial" charset="0"/>
                <a:cs typeface="Arial" charset="0"/>
              </a:rPr>
              <a:t>e.g., nothing can be a proper part of itself (</a:t>
            </a:r>
            <a:r>
              <a:rPr lang="en-US" sz="1600" dirty="0" err="1" smtClean="0">
                <a:latin typeface="Arial" charset="0"/>
                <a:cs typeface="Arial" charset="0"/>
              </a:rPr>
              <a:t>irreflexive</a:t>
            </a:r>
            <a:r>
              <a:rPr lang="en-US" sz="1600" dirty="0" smtClean="0">
                <a:latin typeface="Arial" charset="0"/>
                <a:cs typeface="Arial" charset="0"/>
              </a:rPr>
              <a:t>)</a:t>
            </a:r>
          </a:p>
          <a:p>
            <a:pPr lvl="1">
              <a:lnSpc>
                <a:spcPct val="90000"/>
              </a:lnSpc>
            </a:pPr>
            <a:endParaRPr lang="en-US" sz="1600" dirty="0" smtClean="0">
              <a:latin typeface="Arial" charset="0"/>
              <a:cs typeface="Arial" charset="0"/>
            </a:endParaRPr>
          </a:p>
          <a:p>
            <a:pPr>
              <a:lnSpc>
                <a:spcPct val="90000"/>
              </a:lnSpc>
            </a:pPr>
            <a:r>
              <a:rPr lang="en-US" sz="2000" dirty="0" smtClean="0">
                <a:latin typeface="Arial" charset="0"/>
                <a:cs typeface="Arial" charset="0"/>
              </a:rPr>
              <a:t>Disjoint properties</a:t>
            </a:r>
          </a:p>
          <a:p>
            <a:pPr lvl="1">
              <a:lnSpc>
                <a:spcPct val="90000"/>
              </a:lnSpc>
            </a:pPr>
            <a:r>
              <a:rPr lang="en-US" sz="1600" dirty="0" smtClean="0">
                <a:latin typeface="Arial" charset="0"/>
                <a:cs typeface="Arial" charset="0"/>
              </a:rPr>
              <a:t>e.g., you can’t be both the parent of and child of the same person</a:t>
            </a:r>
          </a:p>
          <a:p>
            <a:pPr lvl="1">
              <a:lnSpc>
                <a:spcPct val="90000"/>
              </a:lnSpc>
            </a:pPr>
            <a:endParaRPr lang="en-US" sz="1600" dirty="0" smtClean="0">
              <a:latin typeface="Arial" charset="0"/>
              <a:cs typeface="Arial" charset="0"/>
            </a:endParaRPr>
          </a:p>
          <a:p>
            <a:pPr>
              <a:lnSpc>
                <a:spcPct val="90000"/>
              </a:lnSpc>
            </a:pPr>
            <a:r>
              <a:rPr lang="en-US" sz="2000" dirty="0" smtClean="0">
                <a:latin typeface="Arial" charset="0"/>
                <a:cs typeface="Arial" charset="0"/>
              </a:rPr>
              <a:t>Keys</a:t>
            </a:r>
          </a:p>
          <a:p>
            <a:pPr lvl="1">
              <a:lnSpc>
                <a:spcPct val="90000"/>
              </a:lnSpc>
            </a:pPr>
            <a:r>
              <a:rPr lang="en-US" sz="1600" dirty="0" smtClean="0">
                <a:latin typeface="Arial" charset="0"/>
                <a:cs typeface="Arial" charset="0"/>
              </a:rPr>
              <a:t>e.g., country + license plate constitute a unique identifier for vehicles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smtClean="0">
                <a:latin typeface="Arial" charset="0"/>
                <a:cs typeface="Arial" charset="0"/>
              </a:rPr>
              <a:t>Extended Datatypes</a:t>
            </a:r>
          </a:p>
        </p:txBody>
      </p:sp>
      <p:sp>
        <p:nvSpPr>
          <p:cNvPr id="123907" name="Rectangle 3"/>
          <p:cNvSpPr>
            <a:spLocks noGrp="1" noChangeArrowheads="1"/>
          </p:cNvSpPr>
          <p:nvPr>
            <p:ph type="body" idx="1"/>
          </p:nvPr>
        </p:nvSpPr>
        <p:spPr/>
        <p:txBody>
          <a:bodyPr/>
          <a:lstStyle/>
          <a:p>
            <a:r>
              <a:rPr lang="en-US" smtClean="0">
                <a:latin typeface="Arial" charset="0"/>
                <a:cs typeface="Arial" charset="0"/>
              </a:rPr>
              <a:t>Much wider range of XSD Datatypes supported:</a:t>
            </a:r>
          </a:p>
          <a:p>
            <a:pPr lvl="2"/>
            <a:r>
              <a:rPr lang="en-US" smtClean="0">
                <a:latin typeface="Arial" charset="0"/>
                <a:cs typeface="Arial" charset="0"/>
              </a:rPr>
              <a:t>e.g., Integer, string, boolean, real, decimal, float, datatime, …</a:t>
            </a:r>
          </a:p>
          <a:p>
            <a:pPr lvl="2"/>
            <a:endParaRPr lang="en-US" smtClean="0">
              <a:latin typeface="Arial" charset="0"/>
              <a:cs typeface="Arial" charset="0"/>
            </a:endParaRPr>
          </a:p>
          <a:p>
            <a:r>
              <a:rPr lang="en-US" smtClean="0">
                <a:latin typeface="Arial" charset="0"/>
                <a:cs typeface="Arial" charset="0"/>
              </a:rPr>
              <a:t>User-defined datatypes using facets, e.g.:</a:t>
            </a:r>
          </a:p>
          <a:p>
            <a:pPr lvl="1"/>
            <a:r>
              <a:rPr lang="en-US" smtClean="0">
                <a:latin typeface="Arial" charset="0"/>
                <a:cs typeface="Arial" charset="0"/>
              </a:rPr>
              <a:t>max weight of an airmail letter:</a:t>
            </a:r>
            <a:br>
              <a:rPr lang="en-US" smtClean="0">
                <a:latin typeface="Arial" charset="0"/>
                <a:cs typeface="Arial" charset="0"/>
              </a:rPr>
            </a:br>
            <a:r>
              <a:rPr lang="en-US" smtClean="0">
                <a:latin typeface="Arial" charset="0"/>
                <a:cs typeface="Arial" charset="0"/>
              </a:rPr>
              <a:t>xsd:integer maxInclusive ”20"^^xsd:integer</a:t>
            </a:r>
          </a:p>
          <a:p>
            <a:pPr lvl="1"/>
            <a:endParaRPr lang="en-US" smtClean="0">
              <a:latin typeface="Arial" charset="0"/>
              <a:cs typeface="Arial" charset="0"/>
            </a:endParaRPr>
          </a:p>
          <a:p>
            <a:pPr lvl="1"/>
            <a:r>
              <a:rPr lang="en-US" smtClean="0">
                <a:latin typeface="Arial" charset="0"/>
                <a:cs typeface="Arial" charset="0"/>
              </a:rPr>
              <a:t>format of Italian registration plates:</a:t>
            </a:r>
            <a:br>
              <a:rPr lang="en-US" smtClean="0">
                <a:latin typeface="Arial" charset="0"/>
                <a:cs typeface="Arial" charset="0"/>
              </a:rPr>
            </a:br>
            <a:r>
              <a:rPr lang="en-US" smtClean="0">
                <a:latin typeface="Arial" charset="0"/>
                <a:cs typeface="Arial" charset="0"/>
              </a:rPr>
              <a:t>xsd:string xsd:pattern "[A-Z]{2} [0-9]{3}[A-Z]{2}</a:t>
            </a:r>
          </a:p>
        </p:txBody>
      </p:sp>
      <p:pic>
        <p:nvPicPr>
          <p:cNvPr id="123908" name="Picture 4" descr="180px-Italian_registration_2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3660775"/>
            <a:ext cx="2286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descr="airmail-le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950" y="2630488"/>
            <a:ext cx="12366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smtClean="0">
                <a:latin typeface="Arial" charset="0"/>
                <a:cs typeface="Arial" charset="0"/>
              </a:rPr>
              <a:t>Metamodelling and annotations</a:t>
            </a:r>
          </a:p>
        </p:txBody>
      </p:sp>
      <p:sp>
        <p:nvSpPr>
          <p:cNvPr id="125955" name="Rectangle 3"/>
          <p:cNvSpPr>
            <a:spLocks noGrp="1" noChangeArrowheads="1"/>
          </p:cNvSpPr>
          <p:nvPr>
            <p:ph type="body" idx="1"/>
          </p:nvPr>
        </p:nvSpPr>
        <p:spPr/>
        <p:txBody>
          <a:bodyPr/>
          <a:lstStyle/>
          <a:p>
            <a:r>
              <a:rPr lang="en-GB" sz="2000" dirty="0" smtClean="0">
                <a:latin typeface="Arial" charset="0"/>
                <a:cs typeface="Arial" charset="0"/>
              </a:rPr>
              <a:t>Restricted form of </a:t>
            </a:r>
            <a:r>
              <a:rPr lang="en-GB" sz="2000" dirty="0" err="1" smtClean="0">
                <a:latin typeface="Arial" charset="0"/>
                <a:cs typeface="Arial" charset="0"/>
              </a:rPr>
              <a:t>metamodelling</a:t>
            </a:r>
            <a:r>
              <a:rPr lang="en-GB" sz="2000" dirty="0" smtClean="0">
                <a:latin typeface="Arial" charset="0"/>
                <a:cs typeface="Arial" charset="0"/>
              </a:rPr>
              <a:t> via “punning”, e.g.:</a:t>
            </a:r>
          </a:p>
          <a:p>
            <a:pPr lvl="1"/>
            <a:r>
              <a:rPr lang="en-US" sz="1800" dirty="0" err="1" smtClean="0">
                <a:latin typeface="Arial" charset="0"/>
                <a:cs typeface="Arial" charset="0"/>
              </a:rPr>
              <a:t>SnowLeopard</a:t>
            </a:r>
            <a:r>
              <a:rPr lang="en-US" sz="1800" dirty="0" smtClean="0">
                <a:latin typeface="Arial" charset="0"/>
                <a:cs typeface="Arial" charset="0"/>
              </a:rPr>
              <a:t> </a:t>
            </a:r>
            <a:r>
              <a:rPr lang="en-US" sz="1800" dirty="0" err="1" smtClean="0">
                <a:latin typeface="Arial" charset="0"/>
                <a:cs typeface="Arial" charset="0"/>
              </a:rPr>
              <a:t>subClassOf</a:t>
            </a:r>
            <a:r>
              <a:rPr lang="en-GB" sz="1800" dirty="0" smtClean="0">
                <a:latin typeface="Arial" charset="0"/>
                <a:cs typeface="Arial" charset="0"/>
              </a:rPr>
              <a:t> </a:t>
            </a:r>
            <a:r>
              <a:rPr lang="en-GB" sz="1800" dirty="0" err="1" smtClean="0">
                <a:latin typeface="Arial" charset="0"/>
                <a:cs typeface="Arial" charset="0"/>
              </a:rPr>
              <a:t>BigCat</a:t>
            </a:r>
            <a:r>
              <a:rPr lang="en-GB" sz="1800" dirty="0" smtClean="0">
                <a:latin typeface="Arial" charset="0"/>
                <a:cs typeface="Arial" charset="0"/>
              </a:rPr>
              <a:t>                    (i.e., a class)</a:t>
            </a:r>
          </a:p>
          <a:p>
            <a:pPr lvl="1"/>
            <a:r>
              <a:rPr lang="en-US" sz="1800" dirty="0" err="1" smtClean="0">
                <a:latin typeface="Arial" charset="0"/>
                <a:cs typeface="Arial" charset="0"/>
              </a:rPr>
              <a:t>SnowLeopard</a:t>
            </a:r>
            <a:r>
              <a:rPr lang="en-US" sz="1800" dirty="0" smtClean="0">
                <a:latin typeface="Arial" charset="0"/>
                <a:cs typeface="Arial" charset="0"/>
              </a:rPr>
              <a:t> type </a:t>
            </a:r>
            <a:r>
              <a:rPr lang="en-US" sz="1800" dirty="0" err="1" smtClean="0">
                <a:latin typeface="Arial" charset="0"/>
                <a:cs typeface="Arial" charset="0"/>
              </a:rPr>
              <a:t>EndangeredSpecies</a:t>
            </a:r>
            <a:r>
              <a:rPr lang="en-US" sz="1800" dirty="0" smtClean="0">
                <a:latin typeface="Arial" charset="0"/>
                <a:cs typeface="Arial" charset="0"/>
              </a:rPr>
              <a:t>          (i.e., an individual)</a:t>
            </a:r>
          </a:p>
          <a:p>
            <a:endParaRPr lang="en-GB" sz="2000" dirty="0" smtClean="0">
              <a:latin typeface="Arial" charset="0"/>
              <a:cs typeface="Arial" charset="0"/>
            </a:endParaRPr>
          </a:p>
          <a:p>
            <a:r>
              <a:rPr lang="en-GB" sz="2000" dirty="0" smtClean="0">
                <a:latin typeface="Arial" charset="0"/>
                <a:cs typeface="Arial" charset="0"/>
              </a:rPr>
              <a:t>Annotations of axioms as well as entities, e.g.:</a:t>
            </a:r>
          </a:p>
          <a:p>
            <a:pPr lvl="1"/>
            <a:r>
              <a:rPr lang="en-US" sz="1800" dirty="0" err="1" smtClean="0">
                <a:latin typeface="Arial" charset="0"/>
                <a:cs typeface="Arial" charset="0"/>
              </a:rPr>
              <a:t>SnowLeopard</a:t>
            </a:r>
            <a:r>
              <a:rPr lang="en-US" sz="1800" dirty="0" smtClean="0">
                <a:latin typeface="Arial" charset="0"/>
                <a:cs typeface="Arial" charset="0"/>
              </a:rPr>
              <a:t> type </a:t>
            </a:r>
            <a:r>
              <a:rPr lang="en-US" sz="1800" dirty="0" err="1" smtClean="0">
                <a:latin typeface="Arial" charset="0"/>
                <a:cs typeface="Arial" charset="0"/>
              </a:rPr>
              <a:t>EndangeredSpecies</a:t>
            </a:r>
            <a:r>
              <a:rPr lang="en-US" sz="1800" dirty="0" smtClean="0">
                <a:latin typeface="Arial" charset="0"/>
                <a:cs typeface="Arial" charset="0"/>
              </a:rPr>
              <a:t> (“source: WWF”)</a:t>
            </a:r>
          </a:p>
          <a:p>
            <a:endParaRPr lang="en-GB" sz="2000" dirty="0" smtClean="0">
              <a:latin typeface="Arial" charset="0"/>
              <a:cs typeface="Arial" charset="0"/>
            </a:endParaRPr>
          </a:p>
          <a:p>
            <a:r>
              <a:rPr lang="en-GB" sz="2000" dirty="0" smtClean="0">
                <a:latin typeface="Arial" charset="0"/>
                <a:cs typeface="Arial" charset="0"/>
              </a:rPr>
              <a:t>Even annotations of annotations</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GB" smtClean="0">
                <a:latin typeface="Arial" charset="0"/>
                <a:cs typeface="Arial" charset="0"/>
              </a:rPr>
              <a:t>Syntactic sugar</a:t>
            </a:r>
          </a:p>
        </p:txBody>
      </p:sp>
      <p:sp>
        <p:nvSpPr>
          <p:cNvPr id="128003" name="Rectangle 3"/>
          <p:cNvSpPr>
            <a:spLocks noGrp="1" noChangeArrowheads="1"/>
          </p:cNvSpPr>
          <p:nvPr>
            <p:ph type="body" idx="1"/>
          </p:nvPr>
        </p:nvSpPr>
        <p:spPr/>
        <p:txBody>
          <a:bodyPr/>
          <a:lstStyle/>
          <a:p>
            <a:r>
              <a:rPr lang="en-US" sz="2000" dirty="0" smtClean="0">
                <a:latin typeface="Arial" charset="0"/>
                <a:cs typeface="Arial" charset="0"/>
              </a:rPr>
              <a:t>Disjoint unions</a:t>
            </a:r>
          </a:p>
          <a:p>
            <a:pPr lvl="1"/>
            <a:r>
              <a:rPr lang="en-US" sz="1800" dirty="0" smtClean="0">
                <a:latin typeface="Arial" charset="0"/>
                <a:cs typeface="Arial" charset="0"/>
              </a:rPr>
              <a:t>Element is the </a:t>
            </a:r>
            <a:r>
              <a:rPr lang="en-US" sz="1800" dirty="0" err="1" smtClean="0">
                <a:latin typeface="Arial" charset="0"/>
                <a:cs typeface="Arial" charset="0"/>
              </a:rPr>
              <a:t>DisjointUnion</a:t>
            </a:r>
            <a:r>
              <a:rPr lang="en-US" sz="1800" dirty="0" smtClean="0">
                <a:latin typeface="Arial" charset="0"/>
                <a:cs typeface="Arial" charset="0"/>
              </a:rPr>
              <a:t> of Earth, Wind, Fire, and Water</a:t>
            </a:r>
          </a:p>
          <a:p>
            <a:pPr lvl="1"/>
            <a:r>
              <a:rPr lang="en-US" sz="1800" dirty="0" smtClean="0">
                <a:latin typeface="Arial" charset="0"/>
                <a:cs typeface="Arial" charset="0"/>
              </a:rPr>
              <a:t>i.e., Element is equivalent to the union of Earth, Wind, Fire, and Water</a:t>
            </a:r>
            <a:br>
              <a:rPr lang="en-US" sz="1800" dirty="0" smtClean="0">
                <a:latin typeface="Arial" charset="0"/>
                <a:cs typeface="Arial" charset="0"/>
              </a:rPr>
            </a:br>
            <a:r>
              <a:rPr lang="en-US" sz="1800" dirty="0" smtClean="0">
                <a:latin typeface="Arial" charset="0"/>
                <a:cs typeface="Arial" charset="0"/>
              </a:rPr>
              <a:t>and Earth, Wind, Fire, and Water are pair-wise disjoint</a:t>
            </a:r>
          </a:p>
          <a:p>
            <a:endParaRPr lang="en-US" sz="2000" dirty="0" smtClean="0">
              <a:latin typeface="Arial" charset="0"/>
              <a:cs typeface="Arial" charset="0"/>
            </a:endParaRPr>
          </a:p>
          <a:p>
            <a:r>
              <a:rPr lang="en-US" sz="2000" dirty="0" smtClean="0">
                <a:latin typeface="Arial" charset="0"/>
                <a:cs typeface="Arial" charset="0"/>
              </a:rPr>
              <a:t>Negative assertions</a:t>
            </a:r>
          </a:p>
          <a:p>
            <a:pPr lvl="2"/>
            <a:r>
              <a:rPr lang="en-US" sz="1800" dirty="0" smtClean="0">
                <a:latin typeface="Arial" charset="0"/>
                <a:cs typeface="Arial" charset="0"/>
              </a:rPr>
              <a:t>Mary is not a sister of Ian</a:t>
            </a:r>
          </a:p>
          <a:p>
            <a:pPr lvl="2"/>
            <a:r>
              <a:rPr lang="en-US" sz="1800" dirty="0" smtClean="0">
                <a:latin typeface="Arial" charset="0"/>
                <a:cs typeface="Arial" charset="0"/>
              </a:rPr>
              <a:t>21 is not the age of Ian </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smtClean="0">
                <a:latin typeface="Arial" charset="0"/>
                <a:cs typeface="Arial" charset="0"/>
              </a:rPr>
              <a:t>OWL 2 Species</a:t>
            </a:r>
          </a:p>
        </p:txBody>
      </p:sp>
      <p:grpSp>
        <p:nvGrpSpPr>
          <p:cNvPr id="5" name="Group 17"/>
          <p:cNvGrpSpPr/>
          <p:nvPr/>
        </p:nvGrpSpPr>
        <p:grpSpPr>
          <a:xfrm>
            <a:off x="882238" y="1557004"/>
            <a:ext cx="7327751" cy="4475129"/>
            <a:chOff x="1154112" y="1685148"/>
            <a:chExt cx="7924800" cy="5142689"/>
          </a:xfrm>
        </p:grpSpPr>
        <p:sp>
          <p:nvSpPr>
            <p:cNvPr id="6" name="Oval 5"/>
            <p:cNvSpPr/>
            <p:nvPr/>
          </p:nvSpPr>
          <p:spPr bwMode="auto">
            <a:xfrm>
              <a:off x="1154112" y="1685148"/>
              <a:ext cx="7924800" cy="5142689"/>
            </a:xfrm>
            <a:prstGeom prst="ellipse">
              <a:avLst/>
            </a:prstGeom>
            <a:solidFill>
              <a:srgbClr val="EFAA29"/>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b="1"/>
            </a:p>
          </p:txBody>
        </p:sp>
        <p:sp>
          <p:nvSpPr>
            <p:cNvPr id="7" name="Oval 6"/>
            <p:cNvSpPr/>
            <p:nvPr/>
          </p:nvSpPr>
          <p:spPr bwMode="auto">
            <a:xfrm>
              <a:off x="2182812" y="2352708"/>
              <a:ext cx="5867400" cy="3807568"/>
            </a:xfrm>
            <a:prstGeom prst="ellipse">
              <a:avLst/>
            </a:prstGeom>
            <a:solidFill>
              <a:srgbClr val="19E858"/>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b="1"/>
            </a:p>
          </p:txBody>
        </p:sp>
        <p:sp>
          <p:nvSpPr>
            <p:cNvPr id="8" name="TextBox 7"/>
            <p:cNvSpPr txBox="1"/>
            <p:nvPr/>
          </p:nvSpPr>
          <p:spPr>
            <a:xfrm>
              <a:off x="4176792" y="1798637"/>
              <a:ext cx="1995086" cy="540423"/>
            </a:xfrm>
            <a:prstGeom prst="rect">
              <a:avLst/>
            </a:prstGeom>
            <a:noFill/>
          </p:spPr>
          <p:txBody>
            <a:bodyPr wrap="none" rtlCol="0">
              <a:spAutoFit/>
            </a:bodyPr>
            <a:lstStyle/>
            <a:p>
              <a:r>
                <a:rPr lang="en-US" sz="3200" b="1" dirty="0">
                  <a:solidFill>
                    <a:srgbClr val="16165D"/>
                  </a:solidFill>
                </a:rPr>
                <a:t>OWL Full</a:t>
              </a:r>
            </a:p>
          </p:txBody>
        </p:sp>
        <p:sp>
          <p:nvSpPr>
            <p:cNvPr id="9" name="TextBox 8"/>
            <p:cNvSpPr txBox="1"/>
            <p:nvPr/>
          </p:nvSpPr>
          <p:spPr>
            <a:xfrm>
              <a:off x="4248326" y="2562609"/>
              <a:ext cx="1805506" cy="540423"/>
            </a:xfrm>
            <a:prstGeom prst="rect">
              <a:avLst/>
            </a:prstGeom>
            <a:noFill/>
          </p:spPr>
          <p:txBody>
            <a:bodyPr wrap="none" rtlCol="0">
              <a:spAutoFit/>
            </a:bodyPr>
            <a:lstStyle/>
            <a:p>
              <a:r>
                <a:rPr lang="en-US" sz="3200" b="1" dirty="0">
                  <a:solidFill>
                    <a:srgbClr val="16165D"/>
                  </a:solidFill>
                </a:rPr>
                <a:t>OWL DL</a:t>
              </a:r>
            </a:p>
          </p:txBody>
        </p:sp>
        <p:grpSp>
          <p:nvGrpSpPr>
            <p:cNvPr id="10" name="Group 9"/>
            <p:cNvGrpSpPr/>
            <p:nvPr/>
          </p:nvGrpSpPr>
          <p:grpSpPr>
            <a:xfrm>
              <a:off x="2678112" y="3094037"/>
              <a:ext cx="1878767" cy="1219200"/>
              <a:chOff x="2830512" y="3627437"/>
              <a:chExt cx="1878767" cy="1219200"/>
            </a:xfrm>
          </p:grpSpPr>
          <p:sp>
            <p:nvSpPr>
              <p:cNvPr id="17" name="Oval 16"/>
              <p:cNvSpPr/>
              <p:nvPr/>
            </p:nvSpPr>
            <p:spPr bwMode="auto">
              <a:xfrm>
                <a:off x="2830512" y="36274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b="1"/>
              </a:p>
            </p:txBody>
          </p:sp>
          <p:sp>
            <p:nvSpPr>
              <p:cNvPr id="18" name="TextBox 17"/>
              <p:cNvSpPr txBox="1"/>
              <p:nvPr/>
            </p:nvSpPr>
            <p:spPr>
              <a:xfrm>
                <a:off x="2989164" y="3971323"/>
                <a:ext cx="1516179" cy="530532"/>
              </a:xfrm>
              <a:prstGeom prst="rect">
                <a:avLst/>
              </a:prstGeom>
              <a:noFill/>
            </p:spPr>
            <p:txBody>
              <a:bodyPr wrap="square" rtlCol="0">
                <a:spAutoFit/>
              </a:bodyPr>
              <a:lstStyle/>
              <a:p>
                <a:r>
                  <a:rPr lang="en-US" b="1" dirty="0">
                    <a:solidFill>
                      <a:srgbClr val="16165D"/>
                    </a:solidFill>
                  </a:rPr>
                  <a:t>OWL EL</a:t>
                </a:r>
              </a:p>
            </p:txBody>
          </p:sp>
        </p:grpSp>
        <p:grpSp>
          <p:nvGrpSpPr>
            <p:cNvPr id="11" name="Group 10"/>
            <p:cNvGrpSpPr/>
            <p:nvPr/>
          </p:nvGrpSpPr>
          <p:grpSpPr>
            <a:xfrm>
              <a:off x="6488112" y="3017837"/>
              <a:ext cx="1878767" cy="1219200"/>
              <a:chOff x="5447545" y="3170237"/>
              <a:chExt cx="1878767" cy="1219200"/>
            </a:xfrm>
          </p:grpSpPr>
          <p:sp>
            <p:nvSpPr>
              <p:cNvPr id="15" name="Oval 14"/>
              <p:cNvSpPr/>
              <p:nvPr/>
            </p:nvSpPr>
            <p:spPr bwMode="auto">
              <a:xfrm>
                <a:off x="5447545" y="31702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b="1"/>
              </a:p>
            </p:txBody>
          </p:sp>
          <p:sp>
            <p:nvSpPr>
              <p:cNvPr id="16" name="TextBox 15"/>
              <p:cNvSpPr txBox="1"/>
              <p:nvPr/>
            </p:nvSpPr>
            <p:spPr>
              <a:xfrm>
                <a:off x="5649346" y="3514123"/>
                <a:ext cx="1504290" cy="530532"/>
              </a:xfrm>
              <a:prstGeom prst="rect">
                <a:avLst/>
              </a:prstGeom>
              <a:noFill/>
            </p:spPr>
            <p:txBody>
              <a:bodyPr wrap="none" rtlCol="0">
                <a:spAutoFit/>
              </a:bodyPr>
              <a:lstStyle/>
              <a:p>
                <a:r>
                  <a:rPr lang="en-US" b="1" dirty="0">
                    <a:solidFill>
                      <a:srgbClr val="16165D"/>
                    </a:solidFill>
                  </a:rPr>
                  <a:t>OWL RL</a:t>
                </a:r>
              </a:p>
            </p:txBody>
          </p:sp>
        </p:grpSp>
        <p:grpSp>
          <p:nvGrpSpPr>
            <p:cNvPr id="12" name="Group 11"/>
            <p:cNvGrpSpPr/>
            <p:nvPr/>
          </p:nvGrpSpPr>
          <p:grpSpPr>
            <a:xfrm>
              <a:off x="4278312" y="4694237"/>
              <a:ext cx="1878767" cy="1219200"/>
              <a:chOff x="5192712" y="4618037"/>
              <a:chExt cx="1878767" cy="1219200"/>
            </a:xfrm>
          </p:grpSpPr>
          <p:sp>
            <p:nvSpPr>
              <p:cNvPr id="13" name="Oval 12"/>
              <p:cNvSpPr/>
              <p:nvPr/>
            </p:nvSpPr>
            <p:spPr bwMode="auto">
              <a:xfrm>
                <a:off x="5192712" y="46180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endParaRPr lang="en-US" b="1"/>
              </a:p>
            </p:txBody>
          </p:sp>
          <p:sp>
            <p:nvSpPr>
              <p:cNvPr id="14" name="TextBox 13"/>
              <p:cNvSpPr txBox="1"/>
              <p:nvPr/>
            </p:nvSpPr>
            <p:spPr>
              <a:xfrm>
                <a:off x="5360464" y="4927002"/>
                <a:ext cx="1543262" cy="601269"/>
              </a:xfrm>
              <a:prstGeom prst="rect">
                <a:avLst/>
              </a:prstGeom>
              <a:noFill/>
            </p:spPr>
            <p:txBody>
              <a:bodyPr wrap="none" rtlCol="0">
                <a:spAutoFit/>
              </a:bodyPr>
              <a:lstStyle/>
              <a:p>
                <a:r>
                  <a:rPr lang="en-US" b="1" dirty="0">
                    <a:solidFill>
                      <a:srgbClr val="16165D"/>
                    </a:solidFill>
                  </a:rPr>
                  <a:t>OWL</a:t>
                </a:r>
                <a:r>
                  <a:rPr lang="en-US" sz="2800" b="1" dirty="0">
                    <a:solidFill>
                      <a:srgbClr val="16165D"/>
                    </a:solidFill>
                  </a:rPr>
                  <a:t> </a:t>
                </a:r>
                <a:r>
                  <a:rPr lang="en-US" b="1" dirty="0">
                    <a:solidFill>
                      <a:srgbClr val="16165D"/>
                    </a:solidFill>
                  </a:rPr>
                  <a:t>QL</a:t>
                </a:r>
              </a:p>
            </p:txBody>
          </p:sp>
        </p:grpSp>
      </p:grpSp>
    </p:spTree>
    <p:extLst>
      <p:ext uri="{BB962C8B-B14F-4D97-AF65-F5344CB8AC3E}">
        <p14:creationId xmlns:p14="http://schemas.microsoft.com/office/powerpoint/2010/main" val="37938537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latin typeface="Arial" charset="0"/>
                <a:cs typeface="Arial" charset="0"/>
              </a:rPr>
              <a:t>OWL Full</a:t>
            </a:r>
          </a:p>
        </p:txBody>
      </p:sp>
      <p:sp>
        <p:nvSpPr>
          <p:cNvPr id="4" name="Rectangle 2"/>
          <p:cNvSpPr>
            <a:spLocks noGrp="1" noChangeArrowheads="1"/>
          </p:cNvSpPr>
          <p:nvPr>
            <p:ph idx="1"/>
          </p:nvPr>
        </p:nvSpPr>
        <p:spPr>
          <a:xfrm>
            <a:off x="170757" y="1268789"/>
            <a:ext cx="8723077" cy="5132012"/>
          </a:xfrm>
        </p:spPr>
        <p:txBody>
          <a:bodyPr/>
          <a:lstStyle/>
          <a:p>
            <a:r>
              <a:rPr lang="en-US" dirty="0" smtClean="0"/>
              <a:t>Here is a syntactically valid but inconsistent ontology: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000" dirty="0" smtClean="0">
                <a:latin typeface="Helvetica Neue"/>
                <a:ea typeface="msmincho" charset="0"/>
                <a:cs typeface="Helvetica Neue"/>
              </a:rPr>
              <a:t>If </a:t>
            </a:r>
            <a:r>
              <a:rPr lang="en-US" sz="2000" b="1" dirty="0">
                <a:latin typeface="Helvetica Neue"/>
                <a:ea typeface="msmincho" charset="0"/>
                <a:cs typeface="Helvetica Neue"/>
              </a:rPr>
              <a:t>c</a:t>
            </a:r>
            <a:r>
              <a:rPr lang="en-US" sz="2000" dirty="0">
                <a:latin typeface="Helvetica Neue"/>
                <a:ea typeface="msmincho" charset="0"/>
                <a:cs typeface="Helvetica Neue"/>
              </a:rPr>
              <a:t> is of type </a:t>
            </a:r>
            <a:r>
              <a:rPr lang="en-US" sz="2000" b="1" dirty="0">
                <a:latin typeface="Helvetica Neue"/>
                <a:ea typeface="msmincho" charset="0"/>
                <a:cs typeface="Helvetica Neue"/>
              </a:rPr>
              <a:t>A</a:t>
            </a:r>
            <a:r>
              <a:rPr lang="en-US" sz="2000" dirty="0">
                <a:latin typeface="Helvetica Neue"/>
                <a:ea typeface="msmincho" charset="0"/>
                <a:cs typeface="Helvetica Neue"/>
              </a:rPr>
              <a:t> then it must be in </a:t>
            </a:r>
            <a:r>
              <a:rPr lang="en-US" sz="2000" b="1" dirty="0">
                <a:latin typeface="Helvetica Neue"/>
                <a:ea typeface="msmincho" charset="0"/>
                <a:cs typeface="Helvetica Neue"/>
              </a:rPr>
              <a:t>B</a:t>
            </a:r>
            <a:r>
              <a:rPr lang="en-US" sz="2000" dirty="0">
                <a:latin typeface="Helvetica Neue"/>
                <a:ea typeface="msmincho" charset="0"/>
                <a:cs typeface="Helvetica Neue"/>
              </a:rPr>
              <a:t>, but then it is in the complement of </a:t>
            </a:r>
            <a:r>
              <a:rPr lang="en-US" sz="2000" b="1" dirty="0">
                <a:latin typeface="Helvetica Neue"/>
                <a:ea typeface="msmincho" charset="0"/>
                <a:cs typeface="Helvetica Neue"/>
              </a:rPr>
              <a:t>A</a:t>
            </a:r>
            <a:r>
              <a:rPr lang="en-US" sz="2000" dirty="0">
                <a:latin typeface="Helvetica Neue"/>
                <a:ea typeface="msmincho" charset="0"/>
                <a:cs typeface="Helvetica Neue"/>
              </a:rPr>
              <a:t>, </a:t>
            </a:r>
            <a:r>
              <a:rPr lang="en-US" sz="2000" dirty="0" err="1" smtClean="0">
                <a:latin typeface="Helvetica Neue"/>
                <a:ea typeface="msmincho" charset="0"/>
                <a:cs typeface="Helvetica Neue"/>
              </a:rPr>
              <a:t>i.e</a:t>
            </a:r>
            <a:r>
              <a:rPr lang="en-US" sz="2000" dirty="0">
                <a:latin typeface="Helvetica Neue"/>
                <a:ea typeface="msmincho" charset="0"/>
                <a:cs typeface="Helvetica Neue"/>
              </a:rPr>
              <a:t>, it is not of type </a:t>
            </a:r>
            <a:r>
              <a:rPr lang="en-US" sz="2000" b="1" dirty="0">
                <a:latin typeface="Helvetica Neue"/>
                <a:ea typeface="msmincho" charset="0"/>
                <a:cs typeface="Helvetica Neue"/>
              </a:rPr>
              <a:t>A</a:t>
            </a:r>
            <a:r>
              <a:rPr lang="en-US" sz="2000" dirty="0" smtClean="0">
                <a:latin typeface="Helvetica Neue"/>
                <a:ea typeface="msmincho" charset="0"/>
                <a:cs typeface="Helvetica Neue"/>
              </a:rPr>
              <a:t>…</a:t>
            </a:r>
            <a:endParaRPr lang="en-US" sz="2000" dirty="0">
              <a:latin typeface="Helvetica Neue"/>
              <a:ea typeface="msmincho" charset="0"/>
              <a:cs typeface="Helvetica Neue"/>
            </a:endParaRPr>
          </a:p>
        </p:txBody>
      </p:sp>
      <p:sp>
        <p:nvSpPr>
          <p:cNvPr id="5" name="Text Box 3"/>
          <p:cNvSpPr txBox="1">
            <a:spLocks noChangeArrowheads="1"/>
          </p:cNvSpPr>
          <p:nvPr/>
        </p:nvSpPr>
        <p:spPr bwMode="auto">
          <a:xfrm>
            <a:off x="917068" y="1898773"/>
            <a:ext cx="6320495" cy="2517775"/>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89696" tIns="71976" rIns="89696" bIns="44849">
            <a:prstTxWarp prst="textNoShape">
              <a:avLst/>
            </a:prstTxWarp>
          </a:bodyPr>
          <a:lstStyle/>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:A </a:t>
            </a:r>
            <a:r>
              <a:rPr lang="en-US" sz="1800" b="1" dirty="0" err="1">
                <a:solidFill>
                  <a:srgbClr val="000000"/>
                </a:solidFill>
                <a:latin typeface="Courier New" charset="0"/>
                <a:ea typeface="msmincho" charset="0"/>
                <a:cs typeface="msmincho" charset="0"/>
              </a:rPr>
              <a:t>rdf:type</a:t>
            </a: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owl:Class</a:t>
            </a:r>
            <a:r>
              <a:rPr lang="en-US" sz="1800" b="1" dirty="0">
                <a:solidFill>
                  <a:srgbClr val="0000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owl:equivalentClass</a:t>
            </a:r>
            <a:r>
              <a:rPr lang="en-US" sz="1800" b="1" dirty="0">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rdf:type</a:t>
            </a: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owl:Restriction</a:t>
            </a:r>
            <a:r>
              <a:rPr lang="en-US" sz="1800" b="1" dirty="0">
                <a:solidFill>
                  <a:srgbClr val="0000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r>
              <a:rPr lang="en-US" sz="1800" b="1" dirty="0" err="1">
                <a:solidFill>
                  <a:srgbClr val="DC2300"/>
                </a:solidFill>
                <a:latin typeface="Courier New" charset="0"/>
                <a:ea typeface="msmincho" charset="0"/>
                <a:cs typeface="msmincho" charset="0"/>
              </a:rPr>
              <a:t>owl:onProperty</a:t>
            </a:r>
            <a:r>
              <a:rPr lang="en-US" sz="1800" b="1" dirty="0">
                <a:solidFill>
                  <a:srgbClr val="DC2300"/>
                </a:solidFill>
                <a:latin typeface="Courier New" charset="0"/>
                <a:ea typeface="msmincho" charset="0"/>
                <a:cs typeface="msmincho" charset="0"/>
              </a:rPr>
              <a:t>    </a:t>
            </a:r>
            <a:r>
              <a:rPr lang="en-US" sz="1800" b="1" dirty="0" err="1">
                <a:solidFill>
                  <a:srgbClr val="DC2300"/>
                </a:solidFill>
                <a:latin typeface="Courier New" charset="0"/>
                <a:ea typeface="msmincho" charset="0"/>
                <a:cs typeface="msmincho" charset="0"/>
              </a:rPr>
              <a:t>rdf:type</a:t>
            </a:r>
            <a:r>
              <a:rPr lang="en-US" sz="1800" b="1" dirty="0">
                <a:solidFill>
                  <a:srgbClr val="DC23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owl:allValuesFrom</a:t>
            </a:r>
            <a:r>
              <a:rPr lang="en-US" sz="1800" b="1" dirty="0">
                <a:solidFill>
                  <a:srgbClr val="000000"/>
                </a:solidFill>
                <a:latin typeface="Courier New" charset="0"/>
                <a:ea typeface="msmincho" charset="0"/>
                <a:cs typeface="msmincho" charset="0"/>
              </a:rPr>
              <a:t> :B.</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:B </a:t>
            </a:r>
            <a:r>
              <a:rPr lang="en-US" sz="1800" b="1" dirty="0" err="1">
                <a:solidFill>
                  <a:srgbClr val="000000"/>
                </a:solidFill>
                <a:latin typeface="Courier New" charset="0"/>
                <a:ea typeface="msmincho" charset="0"/>
                <a:cs typeface="msmincho" charset="0"/>
              </a:rPr>
              <a:t>rdf:type</a:t>
            </a: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owl:Class</a:t>
            </a:r>
            <a:r>
              <a:rPr lang="en-US" sz="1800" b="1" dirty="0">
                <a:solidFill>
                  <a:srgbClr val="000000"/>
                </a:solidFill>
                <a:latin typeface="Courier New" charset="0"/>
                <a:ea typeface="msmincho" charset="0"/>
                <a:cs typeface="msmincho" charset="0"/>
              </a:rPr>
              <a:t>;</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   </a:t>
            </a:r>
            <a:r>
              <a:rPr lang="en-US" sz="1800" b="1" dirty="0" err="1">
                <a:solidFill>
                  <a:srgbClr val="000000"/>
                </a:solidFill>
                <a:latin typeface="Courier New" charset="0"/>
                <a:ea typeface="msmincho" charset="0"/>
                <a:cs typeface="msmincho" charset="0"/>
              </a:rPr>
              <a:t>owl:complementOf</a:t>
            </a:r>
            <a:r>
              <a:rPr lang="en-US" sz="1800" b="1" dirty="0">
                <a:solidFill>
                  <a:srgbClr val="000000"/>
                </a:solidFill>
                <a:latin typeface="Courier New" charset="0"/>
                <a:ea typeface="msmincho" charset="0"/>
                <a:cs typeface="msmincho" charset="0"/>
              </a:rPr>
              <a:t> :A.</a:t>
            </a: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endParaRPr lang="en-US" sz="1800" b="1" dirty="0">
              <a:solidFill>
                <a:srgbClr val="000000"/>
              </a:solidFill>
              <a:latin typeface="Courier New" charset="0"/>
              <a:ea typeface="msmincho" charset="0"/>
              <a:cs typeface="msmincho" charset="0"/>
            </a:endParaRPr>
          </a:p>
          <a:p>
            <a:pPr>
              <a:lnSpc>
                <a:spcPct val="88000"/>
              </a:lnSpc>
              <a:tabLst>
                <a:tab pos="0" algn="l"/>
                <a:tab pos="715163" algn="l"/>
                <a:tab pos="1431928" algn="l"/>
                <a:tab pos="2148684" algn="l"/>
                <a:tab pos="2865440" algn="l"/>
                <a:tab pos="3582199" algn="l"/>
                <a:tab pos="4298952" algn="l"/>
                <a:tab pos="5015708" algn="l"/>
                <a:tab pos="5732465" algn="l"/>
                <a:tab pos="6449220" algn="l"/>
                <a:tab pos="7165977" algn="l"/>
                <a:tab pos="7882730" algn="l"/>
                <a:tab pos="8599484" algn="l"/>
                <a:tab pos="9316238" algn="l"/>
                <a:tab pos="10032996" algn="l"/>
                <a:tab pos="10749751" algn="l"/>
              </a:tabLst>
              <a:defRPr/>
            </a:pPr>
            <a:r>
              <a:rPr lang="en-US" sz="1800" b="1" dirty="0">
                <a:solidFill>
                  <a:srgbClr val="000000"/>
                </a:solidFill>
                <a:latin typeface="Courier New" charset="0"/>
                <a:ea typeface="msmincho" charset="0"/>
                <a:cs typeface="msmincho" charset="0"/>
              </a:rPr>
              <a:t>:C </a:t>
            </a:r>
            <a:r>
              <a:rPr lang="en-US" sz="1800" b="1" dirty="0" err="1">
                <a:solidFill>
                  <a:srgbClr val="000000"/>
                </a:solidFill>
                <a:latin typeface="Courier New" charset="0"/>
                <a:ea typeface="msmincho" charset="0"/>
                <a:cs typeface="msmincho" charset="0"/>
              </a:rPr>
              <a:t>rdf:type</a:t>
            </a:r>
            <a:r>
              <a:rPr lang="en-US" sz="1800" b="1" dirty="0">
                <a:solidFill>
                  <a:srgbClr val="000000"/>
                </a:solidFill>
                <a:latin typeface="Courier New" charset="0"/>
                <a:ea typeface="msmincho" charset="0"/>
                <a:cs typeface="msmincho" charset="0"/>
              </a:rPr>
              <a:t> :A .</a:t>
            </a:r>
          </a:p>
        </p:txBody>
      </p:sp>
    </p:spTree>
    <p:extLst>
      <p:ext uri="{BB962C8B-B14F-4D97-AF65-F5344CB8AC3E}">
        <p14:creationId xmlns:p14="http://schemas.microsoft.com/office/powerpoint/2010/main" val="1327055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latin typeface="Arial" charset="0"/>
                <a:cs typeface="Arial" charset="0"/>
              </a:rPr>
              <a:t>OWL Full Usage</a:t>
            </a:r>
          </a:p>
        </p:txBody>
      </p:sp>
      <p:sp>
        <p:nvSpPr>
          <p:cNvPr id="4" name="Rectangle 2"/>
          <p:cNvSpPr>
            <a:spLocks noGrp="1" noChangeArrowheads="1"/>
          </p:cNvSpPr>
          <p:nvPr>
            <p:ph idx="1"/>
          </p:nvPr>
        </p:nvSpPr>
        <p:spPr>
          <a:xfrm>
            <a:off x="170757" y="1268789"/>
            <a:ext cx="8723077" cy="5132012"/>
          </a:xfrm>
        </p:spPr>
        <p:txBody>
          <a:bodyPr/>
          <a:lstStyle/>
          <a:p>
            <a:r>
              <a:rPr lang="en-US" sz="2400" dirty="0"/>
              <a:t>Nevertheless OWL Full is important</a:t>
            </a:r>
          </a:p>
          <a:p>
            <a:pPr lvl="1"/>
            <a:r>
              <a:rPr lang="en-US" sz="1800" dirty="0"/>
              <a:t>it gives a generic framework to express many things</a:t>
            </a:r>
          </a:p>
          <a:p>
            <a:endParaRPr lang="en-US" sz="2400" dirty="0" smtClean="0"/>
          </a:p>
          <a:p>
            <a:r>
              <a:rPr lang="en-US" sz="2400" dirty="0" smtClean="0"/>
              <a:t>Some </a:t>
            </a:r>
            <a:r>
              <a:rPr lang="en-US" sz="2400" dirty="0"/>
              <a:t>application just need to express and interchange terms (with possible scruffiness)</a:t>
            </a:r>
          </a:p>
          <a:p>
            <a:endParaRPr lang="en-US" sz="2400" dirty="0" smtClean="0"/>
          </a:p>
          <a:p>
            <a:r>
              <a:rPr lang="en-US" sz="2400" dirty="0" smtClean="0"/>
              <a:t>Applications </a:t>
            </a:r>
            <a:r>
              <a:rPr lang="en-US" sz="2400" dirty="0"/>
              <a:t>may control what terms are used and how</a:t>
            </a:r>
          </a:p>
          <a:p>
            <a:pPr lvl="1"/>
            <a:r>
              <a:rPr lang="en-US" sz="1800" dirty="0"/>
              <a:t>t</a:t>
            </a:r>
            <a:r>
              <a:rPr lang="en-US" sz="1800" dirty="0" smtClean="0"/>
              <a:t>hey </a:t>
            </a:r>
            <a:r>
              <a:rPr lang="en-US" sz="1800" dirty="0"/>
              <a:t>may define their own sub-language via, </a:t>
            </a:r>
            <a:r>
              <a:rPr lang="en-US" sz="1800" dirty="0" err="1"/>
              <a:t>eg</a:t>
            </a:r>
            <a:r>
              <a:rPr lang="en-US" sz="1800" dirty="0"/>
              <a:t>, a vocabulary (</a:t>
            </a:r>
            <a:r>
              <a:rPr lang="en-US" sz="1800" dirty="0" err="1"/>
              <a:t>eg</a:t>
            </a:r>
            <a:r>
              <a:rPr lang="en-US" sz="1800" dirty="0"/>
              <a:t>, SKOS!)</a:t>
            </a:r>
          </a:p>
          <a:p>
            <a:pPr lvl="1"/>
            <a:r>
              <a:rPr lang="en-US" sz="1800" dirty="0"/>
              <a:t>thereby ensuring a manageable inference procedure</a:t>
            </a:r>
          </a:p>
          <a:p>
            <a:pPr marL="0" indent="0">
              <a:buNone/>
            </a:pPr>
            <a:endParaRPr lang="en-US" sz="2400" dirty="0">
              <a:latin typeface="Helvetica Neue"/>
              <a:ea typeface="msmincho" charset="0"/>
              <a:cs typeface="Helvetica Neue"/>
            </a:endParaRPr>
          </a:p>
        </p:txBody>
      </p:sp>
    </p:spTree>
    <p:extLst>
      <p:ext uri="{BB962C8B-B14F-4D97-AF65-F5344CB8AC3E}">
        <p14:creationId xmlns:p14="http://schemas.microsoft.com/office/powerpoint/2010/main" val="3422947243"/>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latin typeface="Arial" charset="0"/>
                <a:cs typeface="Arial" charset="0"/>
              </a:rPr>
              <a:t>Profiles</a:t>
            </a:r>
          </a:p>
        </p:txBody>
      </p:sp>
      <p:sp>
        <p:nvSpPr>
          <p:cNvPr id="130051" name="Rectangle 3"/>
          <p:cNvSpPr>
            <a:spLocks noGrp="1" noChangeArrowheads="1"/>
          </p:cNvSpPr>
          <p:nvPr>
            <p:ph type="body" idx="1"/>
          </p:nvPr>
        </p:nvSpPr>
        <p:spPr>
          <a:xfrm>
            <a:off x="439947" y="1367287"/>
            <a:ext cx="8229600" cy="4990381"/>
          </a:xfrm>
        </p:spPr>
        <p:txBody>
          <a:bodyPr/>
          <a:lstStyle/>
          <a:p>
            <a:r>
              <a:rPr lang="en-US" sz="2000" dirty="0" smtClean="0">
                <a:latin typeface="Arial" charset="0"/>
                <a:cs typeface="Arial" charset="0"/>
              </a:rPr>
              <a:t>OWL only useful in practice if we can deal with large ontologies and/or large data sets</a:t>
            </a:r>
          </a:p>
          <a:p>
            <a:endParaRPr lang="en-US" sz="2000" dirty="0" smtClean="0">
              <a:latin typeface="Arial" charset="0"/>
              <a:cs typeface="Arial" charset="0"/>
            </a:endParaRPr>
          </a:p>
          <a:p>
            <a:r>
              <a:rPr lang="en-US" sz="2000" dirty="0" smtClean="0">
                <a:latin typeface="Arial" charset="0"/>
                <a:cs typeface="Arial" charset="0"/>
              </a:rPr>
              <a:t>Unfortunately, OWL 2 DL is worst case highly intractable</a:t>
            </a:r>
          </a:p>
          <a:p>
            <a:pPr lvl="1"/>
            <a:r>
              <a:rPr lang="en-US" sz="1800" dirty="0" smtClean="0">
                <a:latin typeface="Arial" charset="0"/>
                <a:cs typeface="Arial" charset="0"/>
              </a:rPr>
              <a:t>OWL 2 ontology </a:t>
            </a:r>
            <a:r>
              <a:rPr lang="en-US" sz="1800" dirty="0" err="1" smtClean="0">
                <a:latin typeface="Arial" charset="0"/>
                <a:cs typeface="Arial" charset="0"/>
              </a:rPr>
              <a:t>satisfiability</a:t>
            </a:r>
            <a:r>
              <a:rPr lang="en-US" sz="1800" dirty="0" smtClean="0">
                <a:latin typeface="Arial" charset="0"/>
                <a:cs typeface="Arial" charset="0"/>
              </a:rPr>
              <a:t> is </a:t>
            </a:r>
            <a:r>
              <a:rPr lang="en-US" sz="1800" i="1" dirty="0" smtClean="0">
                <a:latin typeface="Arial" charset="0"/>
                <a:cs typeface="Arial" charset="0"/>
              </a:rPr>
              <a:t>2NEXPTIME</a:t>
            </a:r>
            <a:r>
              <a:rPr lang="en-US" sz="1800" dirty="0" smtClean="0">
                <a:latin typeface="Arial" charset="0"/>
                <a:cs typeface="Arial" charset="0"/>
              </a:rPr>
              <a:t>-complete, but “only” </a:t>
            </a:r>
            <a:r>
              <a:rPr lang="en-US" sz="1800" i="1" dirty="0" smtClean="0">
                <a:latin typeface="Arial" charset="0"/>
                <a:cs typeface="Arial" charset="0"/>
              </a:rPr>
              <a:t>NEXPTIME</a:t>
            </a:r>
            <a:r>
              <a:rPr lang="en-US" sz="1800" dirty="0" smtClean="0">
                <a:latin typeface="Arial" charset="0"/>
                <a:cs typeface="Arial" charset="0"/>
              </a:rPr>
              <a:t>-complete when role hierarchies are bounded</a:t>
            </a:r>
          </a:p>
          <a:p>
            <a:pPr lvl="1"/>
            <a:r>
              <a:rPr lang="en-US" sz="1800" dirty="0" smtClean="0">
                <a:latin typeface="Arial" charset="0"/>
                <a:cs typeface="Arial" charset="0"/>
              </a:rPr>
              <a:t>New expressivity over OWL 1 DL increases complexity in general, but not in “most” cases </a:t>
            </a:r>
            <a:endParaRPr lang="en-US" sz="1800" dirty="0">
              <a:latin typeface="Arial" charset="0"/>
              <a:cs typeface="Arial" charset="0"/>
            </a:endParaRPr>
          </a:p>
          <a:p>
            <a:pPr lvl="1"/>
            <a:r>
              <a:rPr lang="en-US" sz="1800" dirty="0" smtClean="0">
                <a:latin typeface="Arial" charset="0"/>
                <a:cs typeface="Arial" charset="0"/>
              </a:rPr>
              <a:t>Based on description logic </a:t>
            </a:r>
            <a:r>
              <a:rPr lang="en-US" sz="1800" i="1" dirty="0" smtClean="0">
                <a:latin typeface="Arial" charset="0"/>
                <a:cs typeface="Arial" charset="0"/>
              </a:rPr>
              <a:t>SROIQ(</a:t>
            </a:r>
            <a:r>
              <a:rPr lang="en-US" sz="1800" b="1" i="1" dirty="0" smtClean="0">
                <a:latin typeface="Arial" charset="0"/>
                <a:cs typeface="Arial" charset="0"/>
              </a:rPr>
              <a:t>D</a:t>
            </a:r>
            <a:r>
              <a:rPr lang="en-US" sz="1800" i="1" dirty="0" smtClean="0">
                <a:latin typeface="Arial" charset="0"/>
                <a:cs typeface="Arial" charset="0"/>
              </a:rPr>
              <a:t>)</a:t>
            </a:r>
            <a:endParaRPr lang="en-US" sz="2000" i="1" dirty="0" smtClean="0">
              <a:latin typeface="Arial" charset="0"/>
              <a:cs typeface="Arial" charset="0"/>
            </a:endParaRPr>
          </a:p>
          <a:p>
            <a:endParaRPr lang="en-US" sz="2000" dirty="0" smtClean="0">
              <a:latin typeface="Arial" charset="0"/>
              <a:cs typeface="Arial" charset="0"/>
            </a:endParaRPr>
          </a:p>
          <a:p>
            <a:r>
              <a:rPr lang="en-US" sz="2000" dirty="0" smtClean="0">
                <a:latin typeface="Arial" charset="0"/>
                <a:cs typeface="Arial" charset="0"/>
              </a:rPr>
              <a:t>Possible solution is profiles: </a:t>
            </a:r>
            <a:br>
              <a:rPr lang="en-US" sz="2000" dirty="0" smtClean="0">
                <a:latin typeface="Arial" charset="0"/>
                <a:cs typeface="Arial" charset="0"/>
              </a:rPr>
            </a:br>
            <a:r>
              <a:rPr lang="en-US" sz="2000" dirty="0" smtClean="0">
                <a:latin typeface="Arial" charset="0"/>
                <a:cs typeface="Arial" charset="0"/>
              </a:rPr>
              <a:t>language subsets with useful computational properties</a:t>
            </a:r>
          </a:p>
          <a:p>
            <a:endParaRPr lang="en-US" sz="2000" dirty="0" smtClean="0">
              <a:latin typeface="Arial" charset="0"/>
              <a:cs typeface="Arial" charset="0"/>
            </a:endParaRPr>
          </a:p>
          <a:p>
            <a:r>
              <a:rPr lang="en-US" sz="2000" dirty="0" smtClean="0">
                <a:latin typeface="Arial" charset="0"/>
                <a:cs typeface="Arial" charset="0"/>
              </a:rPr>
              <a:t>OWL 1 defined one such profile: OWL Lite</a:t>
            </a:r>
          </a:p>
          <a:p>
            <a:pPr lvl="1"/>
            <a:r>
              <a:rPr lang="en-US" sz="1800" dirty="0" smtClean="0">
                <a:latin typeface="Arial" charset="0"/>
                <a:cs typeface="Arial" charset="0"/>
              </a:rPr>
              <a:t>Unfortunately, it isn’t tractable either! (</a:t>
            </a:r>
            <a:r>
              <a:rPr lang="en-US" sz="1800" i="1" dirty="0" smtClean="0">
                <a:latin typeface="Arial" charset="0"/>
                <a:cs typeface="Arial" charset="0"/>
              </a:rPr>
              <a:t>EXPTIME</a:t>
            </a:r>
            <a:r>
              <a:rPr lang="en-US" sz="1800" dirty="0" smtClean="0">
                <a:latin typeface="Arial" charset="0"/>
                <a:cs typeface="Arial" charset="0"/>
              </a:rPr>
              <a:t>-complete)</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latin typeface="Arial" charset="0"/>
                <a:cs typeface="Arial" charset="0"/>
              </a:rPr>
              <a:t>Profiles</a:t>
            </a:r>
          </a:p>
        </p:txBody>
      </p:sp>
      <p:sp>
        <p:nvSpPr>
          <p:cNvPr id="132099" name="Rectangle 3"/>
          <p:cNvSpPr>
            <a:spLocks noGrp="1" noChangeArrowheads="1"/>
          </p:cNvSpPr>
          <p:nvPr>
            <p:ph type="body" idx="1"/>
          </p:nvPr>
        </p:nvSpPr>
        <p:spPr/>
        <p:txBody>
          <a:bodyPr/>
          <a:lstStyle/>
          <a:p>
            <a:pPr>
              <a:buFont typeface="Arial" charset="0"/>
              <a:buNone/>
            </a:pPr>
            <a:r>
              <a:rPr lang="en-US" sz="2000" dirty="0" smtClean="0">
                <a:latin typeface="Arial" charset="0"/>
                <a:cs typeface="Arial" charset="0"/>
              </a:rPr>
              <a:t>OWL 2 defines three different tractable profiles:</a:t>
            </a:r>
          </a:p>
          <a:p>
            <a:pPr>
              <a:buFont typeface="Arial" charset="0"/>
              <a:buNone/>
            </a:pPr>
            <a:endParaRPr lang="en-US" sz="2000" dirty="0" smtClean="0">
              <a:latin typeface="Arial" charset="0"/>
              <a:cs typeface="Arial" charset="0"/>
            </a:endParaRPr>
          </a:p>
          <a:p>
            <a:r>
              <a:rPr lang="en-US" sz="2000" dirty="0" smtClean="0">
                <a:latin typeface="Arial" charset="0"/>
                <a:cs typeface="Arial" charset="0"/>
              </a:rPr>
              <a:t>EL: polynomial time reasoning for schema and data</a:t>
            </a:r>
          </a:p>
          <a:p>
            <a:pPr lvl="1"/>
            <a:r>
              <a:rPr lang="en-US" sz="1800" dirty="0" smtClean="0"/>
              <a:t>Goal: Classification </a:t>
            </a:r>
            <a:r>
              <a:rPr lang="en-US" sz="1800" dirty="0"/>
              <a:t>and instance queries in polynomial </a:t>
            </a:r>
            <a:r>
              <a:rPr lang="en-US" sz="1800" dirty="0" smtClean="0"/>
              <a:t>time</a:t>
            </a:r>
          </a:p>
          <a:p>
            <a:pPr lvl="1"/>
            <a:r>
              <a:rPr lang="en-US" sz="1800" dirty="0">
                <a:latin typeface="Arial" charset="0"/>
                <a:cs typeface="Arial" charset="0"/>
              </a:rPr>
              <a:t>Useful for ontologies with large conceptual </a:t>
            </a:r>
            <a:r>
              <a:rPr lang="en-US" sz="1800" dirty="0" smtClean="0">
                <a:latin typeface="Arial" charset="0"/>
                <a:cs typeface="Arial" charset="0"/>
              </a:rPr>
              <a:t>part</a:t>
            </a:r>
          </a:p>
          <a:p>
            <a:endParaRPr lang="en-US" sz="2000" dirty="0" smtClean="0">
              <a:latin typeface="Arial" charset="0"/>
              <a:cs typeface="Arial" charset="0"/>
            </a:endParaRPr>
          </a:p>
          <a:p>
            <a:r>
              <a:rPr lang="en-US" sz="2000" dirty="0" smtClean="0">
                <a:latin typeface="Arial" charset="0"/>
                <a:cs typeface="Arial" charset="0"/>
              </a:rPr>
              <a:t>QL: fast (</a:t>
            </a:r>
            <a:r>
              <a:rPr lang="en-US" sz="2000" i="1" dirty="0" err="1" smtClean="0"/>
              <a:t>NLogSpace</a:t>
            </a:r>
            <a:r>
              <a:rPr lang="en-US" sz="2000" dirty="0" smtClean="0">
                <a:latin typeface="Arial" charset="0"/>
                <a:cs typeface="Arial" charset="0"/>
              </a:rPr>
              <a:t>) query answering using RDBMs via SQL</a:t>
            </a:r>
          </a:p>
          <a:p>
            <a:pPr lvl="1"/>
            <a:r>
              <a:rPr lang="en-US" sz="1800" dirty="0" smtClean="0">
                <a:latin typeface="Arial" charset="0"/>
                <a:cs typeface="Arial" charset="0"/>
              </a:rPr>
              <a:t>Useful for large datasets already stored in RDBs</a:t>
            </a:r>
          </a:p>
          <a:p>
            <a:endParaRPr lang="en-US" sz="2000" dirty="0" smtClean="0">
              <a:latin typeface="Arial" charset="0"/>
              <a:cs typeface="Arial" charset="0"/>
            </a:endParaRPr>
          </a:p>
          <a:p>
            <a:r>
              <a:rPr lang="en-US" sz="2000" dirty="0" smtClean="0">
                <a:latin typeface="Arial" charset="0"/>
                <a:cs typeface="Arial" charset="0"/>
              </a:rPr>
              <a:t>RL: fast (</a:t>
            </a:r>
            <a:r>
              <a:rPr lang="en-US" sz="2000" i="1" dirty="0" smtClean="0">
                <a:latin typeface="Arial" charset="0"/>
                <a:cs typeface="Arial" charset="0"/>
              </a:rPr>
              <a:t>polynomial</a:t>
            </a:r>
            <a:r>
              <a:rPr lang="en-US" sz="2000" dirty="0" smtClean="0">
                <a:latin typeface="Arial" charset="0"/>
                <a:cs typeface="Arial" charset="0"/>
              </a:rPr>
              <a:t>) query answering using rule-extended DBs</a:t>
            </a:r>
          </a:p>
          <a:p>
            <a:pPr lvl="1"/>
            <a:r>
              <a:rPr lang="en-US" sz="1800" dirty="0" smtClean="0">
                <a:latin typeface="Arial" charset="0"/>
                <a:cs typeface="Arial" charset="0"/>
              </a:rPr>
              <a:t>Useful for large datasets stored as RDF triples</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latin typeface="Arial" charset="0"/>
                <a:cs typeface="Arial" charset="0"/>
              </a:rPr>
              <a:t>OWL 2 EL</a:t>
            </a:r>
          </a:p>
        </p:txBody>
      </p:sp>
      <p:sp>
        <p:nvSpPr>
          <p:cNvPr id="134147" name="Rectangle 3"/>
          <p:cNvSpPr>
            <a:spLocks noGrp="1" noChangeArrowheads="1"/>
          </p:cNvSpPr>
          <p:nvPr>
            <p:ph type="body" idx="1"/>
          </p:nvPr>
        </p:nvSpPr>
        <p:spPr/>
        <p:txBody>
          <a:bodyPr/>
          <a:lstStyle/>
          <a:p>
            <a:r>
              <a:rPr lang="en-US" sz="2000" dirty="0" smtClean="0">
                <a:latin typeface="Arial" charset="0"/>
                <a:cs typeface="Arial" charset="0"/>
              </a:rPr>
              <a:t>A (near maximal) fragment of OWL 2 such that</a:t>
            </a:r>
          </a:p>
          <a:p>
            <a:pPr lvl="1"/>
            <a:r>
              <a:rPr lang="en-US" sz="1800" dirty="0" err="1" smtClean="0">
                <a:latin typeface="Arial" charset="0"/>
                <a:cs typeface="Arial" charset="0"/>
              </a:rPr>
              <a:t>Satisfiability</a:t>
            </a:r>
            <a:r>
              <a:rPr lang="en-US" sz="1800" dirty="0" smtClean="0">
                <a:latin typeface="Arial" charset="0"/>
                <a:cs typeface="Arial" charset="0"/>
              </a:rPr>
              <a:t> checking is in </a:t>
            </a:r>
            <a:r>
              <a:rPr lang="en-US" sz="1800" i="1" dirty="0" err="1" smtClean="0">
                <a:latin typeface="Arial" charset="0"/>
                <a:cs typeface="Arial" charset="0"/>
              </a:rPr>
              <a:t>PTime</a:t>
            </a:r>
            <a:r>
              <a:rPr lang="en-US" sz="1800" dirty="0" smtClean="0">
                <a:latin typeface="Arial" charset="0"/>
                <a:cs typeface="Arial" charset="0"/>
              </a:rPr>
              <a:t> (</a:t>
            </a:r>
            <a:r>
              <a:rPr lang="en-US" sz="1800" i="1" dirty="0" err="1" smtClean="0">
                <a:latin typeface="Arial" charset="0"/>
                <a:cs typeface="Arial" charset="0"/>
              </a:rPr>
              <a:t>PTime</a:t>
            </a:r>
            <a:r>
              <a:rPr lang="en-US" sz="1800" dirty="0" smtClean="0">
                <a:latin typeface="Arial" charset="0"/>
                <a:cs typeface="Arial" charset="0"/>
              </a:rPr>
              <a:t>-Complete)</a:t>
            </a:r>
          </a:p>
          <a:p>
            <a:pPr lvl="1"/>
            <a:r>
              <a:rPr lang="en-US" sz="1800" dirty="0" smtClean="0">
                <a:latin typeface="Arial" charset="0"/>
                <a:cs typeface="Arial" charset="0"/>
              </a:rPr>
              <a:t>Data complexity of query answering also </a:t>
            </a:r>
            <a:r>
              <a:rPr lang="en-US" sz="1800" i="1" dirty="0" err="1" smtClean="0">
                <a:latin typeface="Arial" charset="0"/>
                <a:cs typeface="Arial" charset="0"/>
              </a:rPr>
              <a:t>PTime</a:t>
            </a:r>
            <a:r>
              <a:rPr lang="en-US" sz="1800" dirty="0" smtClean="0">
                <a:latin typeface="Arial" charset="0"/>
                <a:cs typeface="Arial" charset="0"/>
              </a:rPr>
              <a:t>-Complete</a:t>
            </a:r>
          </a:p>
          <a:p>
            <a:pPr lvl="1"/>
            <a:endParaRPr lang="en-US" sz="1600" dirty="0" smtClean="0">
              <a:latin typeface="Arial" charset="0"/>
              <a:cs typeface="Arial" charset="0"/>
            </a:endParaRPr>
          </a:p>
          <a:p>
            <a:r>
              <a:rPr lang="en-US" sz="2000" dirty="0" smtClean="0">
                <a:latin typeface="Arial" charset="0"/>
                <a:cs typeface="Arial" charset="0"/>
              </a:rPr>
              <a:t>Based on </a:t>
            </a:r>
            <a:r>
              <a:rPr lang="en-GB" sz="2000" dirty="0" smtClean="0">
                <a:latin typeface="Arial" charset="0"/>
                <a:cs typeface="Arial" charset="0"/>
              </a:rPr>
              <a:t>EL</a:t>
            </a:r>
            <a:r>
              <a:rPr lang="en-US" sz="2000" dirty="0" smtClean="0">
                <a:latin typeface="Arial" charset="0"/>
                <a:cs typeface="Arial" charset="0"/>
              </a:rPr>
              <a:t> family of description logics</a:t>
            </a:r>
          </a:p>
          <a:p>
            <a:pPr lvl="1"/>
            <a:r>
              <a:rPr lang="en-US" sz="1800" dirty="0" smtClean="0">
                <a:latin typeface="Arial" charset="0"/>
                <a:cs typeface="Arial" charset="0"/>
              </a:rPr>
              <a:t>Existential (</a:t>
            </a:r>
            <a:r>
              <a:rPr lang="en-US" sz="1800" dirty="0" err="1" smtClean="0">
                <a:latin typeface="Arial" charset="0"/>
                <a:cs typeface="Arial" charset="0"/>
              </a:rPr>
              <a:t>someValuesFrom</a:t>
            </a:r>
            <a:r>
              <a:rPr lang="en-US" sz="1800" dirty="0" smtClean="0">
                <a:latin typeface="Arial" charset="0"/>
                <a:cs typeface="Arial" charset="0"/>
              </a:rPr>
              <a:t>) + conjunction</a:t>
            </a:r>
          </a:p>
          <a:p>
            <a:endParaRPr lang="en-US" sz="2000" dirty="0" smtClean="0">
              <a:latin typeface="Arial" charset="0"/>
              <a:cs typeface="Arial" charset="0"/>
            </a:endParaRPr>
          </a:p>
          <a:p>
            <a:r>
              <a:rPr lang="en-US" sz="2000" dirty="0" smtClean="0">
                <a:latin typeface="Arial" charset="0"/>
                <a:cs typeface="Arial" charset="0"/>
              </a:rPr>
              <a:t>Can exploit saturation based reasoning techniques</a:t>
            </a:r>
          </a:p>
          <a:p>
            <a:pPr lvl="1"/>
            <a:r>
              <a:rPr lang="en-US" sz="1800" dirty="0" smtClean="0">
                <a:latin typeface="Arial" charset="0"/>
                <a:cs typeface="Arial" charset="0"/>
              </a:rPr>
              <a:t>Computes classification in “one pass”</a:t>
            </a:r>
          </a:p>
          <a:p>
            <a:pPr lvl="1"/>
            <a:r>
              <a:rPr lang="en-US" sz="1800" dirty="0" smtClean="0">
                <a:latin typeface="Arial" charset="0"/>
                <a:cs typeface="Arial" charset="0"/>
              </a:rPr>
              <a:t>Computationally optimal </a:t>
            </a:r>
          </a:p>
          <a:p>
            <a:pPr lvl="1"/>
            <a:r>
              <a:rPr lang="en-US" sz="1800" dirty="0" smtClean="0">
                <a:latin typeface="Arial" charset="0"/>
                <a:cs typeface="Arial" charset="0"/>
              </a:rPr>
              <a:t>Can be extended to Horn fragment of OWL DL</a:t>
            </a:r>
          </a:p>
          <a:p>
            <a:pPr lvl="1"/>
            <a:endParaRPr lang="en-US"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33795"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latin typeface="Arial" charset="0"/>
                <a:cs typeface="Arial" charset="0"/>
              </a:rPr>
              <a:t>Semantics of RDF and RDF Schema</a:t>
            </a:r>
          </a:p>
          <a:p>
            <a:pPr lvl="1" eaLnBrk="1" hangingPunct="1"/>
            <a:r>
              <a:rPr lang="en-US" smtClean="0">
                <a:latin typeface="Arial" charset="0"/>
                <a:cs typeface="Arial" charset="0"/>
              </a:rPr>
              <a:t>Semantic notions</a:t>
            </a:r>
          </a:p>
          <a:p>
            <a:pPr lvl="1" eaLnBrk="1" hangingPunct="1"/>
            <a:r>
              <a:rPr lang="en-US" smtClean="0">
                <a:latin typeface="Arial" charset="0"/>
                <a:cs typeface="Arial" charset="0"/>
              </a:rPr>
              <a:t>RDF(S) Entailment</a:t>
            </a:r>
          </a:p>
          <a:p>
            <a:pPr eaLnBrk="1" hangingPunct="1"/>
            <a:endParaRPr lang="en-US" sz="2200" smtClean="0">
              <a:latin typeface="Arial" charset="0"/>
              <a:cs typeface="Arial" charset="0"/>
            </a:endParaRPr>
          </a:p>
          <a:p>
            <a:pPr eaLnBrk="1" hangingPunct="1"/>
            <a:r>
              <a:rPr lang="en-US" sz="2200" smtClean="0">
                <a:solidFill>
                  <a:srgbClr val="000000"/>
                </a:solidFill>
                <a:latin typeface="Arial" charset="0"/>
                <a:cs typeface="Arial" charset="0"/>
              </a:rPr>
              <a:t>SPARQL</a:t>
            </a:r>
          </a:p>
          <a:p>
            <a:pPr lvl="1" eaLnBrk="1" hangingPunct="1"/>
            <a:r>
              <a:rPr lang="en-US" smtClean="0">
                <a:solidFill>
                  <a:srgbClr val="000000"/>
                </a:solidFill>
                <a:latin typeface="Arial" charset="0"/>
                <a:cs typeface="Arial" charset="0"/>
              </a:rPr>
              <a:t>SPARQL Queries</a:t>
            </a:r>
          </a:p>
          <a:p>
            <a:pPr lvl="1" eaLnBrk="1" hangingPunct="1"/>
            <a:r>
              <a:rPr lang="en-US" smtClean="0">
                <a:solidFill>
                  <a:srgbClr val="000000"/>
                </a:solidFill>
                <a:latin typeface="Arial" charset="0"/>
                <a:cs typeface="Arial" charset="0"/>
              </a:rPr>
              <a:t>Query answer</a:t>
            </a:r>
          </a:p>
        </p:txBody>
      </p:sp>
      <p:sp>
        <p:nvSpPr>
          <p:cNvPr id="738308" name="Text Box 4"/>
          <p:cNvSpPr txBox="1">
            <a:spLocks noChangeArrowheads="1"/>
          </p:cNvSpPr>
          <p:nvPr/>
        </p:nvSpPr>
        <p:spPr bwMode="auto">
          <a:xfrm>
            <a:off x="3908424" y="4734344"/>
            <a:ext cx="4913313" cy="738188"/>
          </a:xfrm>
          <a:prstGeom prst="rect">
            <a:avLst/>
          </a:prstGeom>
          <a:solidFill>
            <a:schemeClr val="tx2">
              <a:lumMod val="20000"/>
              <a:lumOff val="80000"/>
            </a:schemeClr>
          </a:solidFill>
          <a:ln w="19050">
            <a:solidFill>
              <a:schemeClr val="tx2"/>
            </a:solidFill>
            <a:miter lim="800000"/>
            <a:headEnd/>
            <a:tailEnd/>
          </a:ln>
          <a:effectLst/>
        </p:spPr>
        <p:txBody>
          <a:bodyPr>
            <a:spAutoFit/>
          </a:bodyPr>
          <a:lstStyle/>
          <a:p>
            <a:pPr>
              <a:defRPr/>
            </a:pPr>
            <a:r>
              <a:rPr lang="en-US" sz="1400" b="1" dirty="0">
                <a:solidFill>
                  <a:schemeClr val="tx2"/>
                </a:solidFill>
                <a:ea typeface="ヒラギノ角ゴ Pro W3" pitchFamily="-64" charset="-128"/>
              </a:rPr>
              <a:t>PREFIX vCard: &lt;http://www.w3.org/2001/vcard-rdf/3.0#&gt;</a:t>
            </a:r>
          </a:p>
          <a:p>
            <a:pPr>
              <a:defRPr/>
            </a:pPr>
            <a:r>
              <a:rPr lang="en-US" sz="1400" b="1" dirty="0">
                <a:solidFill>
                  <a:schemeClr val="tx2"/>
                </a:solidFill>
                <a:ea typeface="ヒラギノ角ゴ Pro W3" pitchFamily="-64" charset="-128"/>
              </a:rPr>
              <a:t>SELECT ?</a:t>
            </a:r>
            <a:r>
              <a:rPr lang="en-US" sz="1400" b="1" dirty="0" err="1">
                <a:solidFill>
                  <a:schemeClr val="tx2"/>
                </a:solidFill>
                <a:ea typeface="ヒラギノ角ゴ Pro W3" pitchFamily="-64" charset="-128"/>
              </a:rPr>
              <a:t>fullName</a:t>
            </a:r>
            <a:endParaRPr lang="en-US" sz="1400" b="1" dirty="0">
              <a:solidFill>
                <a:schemeClr val="tx2"/>
              </a:solidFill>
              <a:ea typeface="ヒラギノ角ゴ Pro W3" pitchFamily="-64" charset="-128"/>
            </a:endParaRPr>
          </a:p>
          <a:p>
            <a:pPr>
              <a:defRPr/>
            </a:pPr>
            <a:r>
              <a:rPr lang="en-US" sz="1400" b="1" dirty="0">
                <a:solidFill>
                  <a:schemeClr val="tx2"/>
                </a:solidFill>
                <a:ea typeface="ヒラギノ角ゴ Pro W3" pitchFamily="-64" charset="-128"/>
              </a:rPr>
              <a:t>WHERE {?x </a:t>
            </a:r>
            <a:r>
              <a:rPr lang="en-US" sz="1400" b="1" dirty="0" err="1">
                <a:solidFill>
                  <a:schemeClr val="tx2"/>
                </a:solidFill>
                <a:ea typeface="ヒラギノ角ゴ Pro W3" pitchFamily="-64" charset="-128"/>
              </a:rPr>
              <a:t>vCard:FN</a:t>
            </a: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fullName</a:t>
            </a:r>
            <a:r>
              <a:rPr lang="en-US" sz="1400" b="1" dirty="0">
                <a:solidFill>
                  <a:schemeClr val="tx2"/>
                </a:solidFill>
                <a:ea typeface="ヒラギノ角ゴ Pro W3" pitchFamily="-64" charset="-128"/>
              </a:rPr>
              <a: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ea typeface="+mj-ea"/>
              </a:rPr>
              <a:t>SUMMARY</a:t>
            </a:r>
          </a:p>
        </p:txBody>
      </p:sp>
      <p:sp>
        <p:nvSpPr>
          <p:cNvPr id="136195"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latin typeface="Arial" charset="0"/>
                <a:cs typeface="Arial" charset="0"/>
              </a:rPr>
              <a:t>Summary</a:t>
            </a:r>
          </a:p>
        </p:txBody>
      </p:sp>
      <p:sp>
        <p:nvSpPr>
          <p:cNvPr id="138243" name="Rectangle 3"/>
          <p:cNvSpPr>
            <a:spLocks noGrp="1" noChangeArrowheads="1"/>
          </p:cNvSpPr>
          <p:nvPr>
            <p:ph idx="1"/>
          </p:nvPr>
        </p:nvSpPr>
        <p:spPr/>
        <p:txBody>
          <a:bodyPr/>
          <a:lstStyle/>
          <a:p>
            <a:pPr eaLnBrk="1" hangingPunct="1"/>
            <a:r>
              <a:rPr lang="en-US" sz="2000" dirty="0" smtClean="0">
                <a:latin typeface="Arial" charset="0"/>
                <a:cs typeface="Arial" charset="0"/>
              </a:rPr>
              <a:t>Limitations of RDFS</a:t>
            </a:r>
          </a:p>
          <a:p>
            <a:pPr lvl="1" eaLnBrk="1" hangingPunct="1"/>
            <a:r>
              <a:rPr lang="en-US" sz="1800" dirty="0" smtClean="0">
                <a:latin typeface="Arial" charset="0"/>
                <a:cs typeface="Arial" charset="0"/>
              </a:rPr>
              <a:t>Expressivity limitations</a:t>
            </a:r>
          </a:p>
          <a:p>
            <a:pPr lvl="1" eaLnBrk="1" hangingPunct="1"/>
            <a:r>
              <a:rPr lang="en-US" sz="1800" dirty="0" smtClean="0">
                <a:latin typeface="Arial" charset="0"/>
                <a:cs typeface="Arial" charset="0"/>
              </a:rPr>
              <a:t>Problems with layering</a:t>
            </a:r>
          </a:p>
          <a:p>
            <a:pPr eaLnBrk="1" hangingPunct="1"/>
            <a:endParaRPr lang="en-US" sz="2000" dirty="0" smtClean="0">
              <a:latin typeface="Arial" charset="0"/>
              <a:cs typeface="Arial" charset="0"/>
            </a:endParaRPr>
          </a:p>
          <a:p>
            <a:pPr eaLnBrk="1" hangingPunct="1"/>
            <a:r>
              <a:rPr lang="en-US" sz="2000" dirty="0" smtClean="0">
                <a:latin typeface="Arial" charset="0"/>
                <a:cs typeface="Arial" charset="0"/>
              </a:rPr>
              <a:t>Web Ontology Language OWL</a:t>
            </a:r>
          </a:p>
          <a:p>
            <a:pPr lvl="1" eaLnBrk="1" hangingPunct="1"/>
            <a:r>
              <a:rPr lang="en-US" sz="1800" dirty="0" smtClean="0">
                <a:latin typeface="Arial" charset="0"/>
                <a:cs typeface="Arial" charset="0"/>
              </a:rPr>
              <a:t>Design of OWL</a:t>
            </a:r>
          </a:p>
          <a:p>
            <a:pPr lvl="1" eaLnBrk="1" hangingPunct="1"/>
            <a:r>
              <a:rPr lang="en-US" sz="1800" dirty="0" smtClean="0">
                <a:latin typeface="Arial" charset="0"/>
                <a:cs typeface="Arial" charset="0"/>
              </a:rPr>
              <a:t>OWL Layering</a:t>
            </a:r>
          </a:p>
          <a:p>
            <a:pPr lvl="1" eaLnBrk="1" hangingPunct="1"/>
            <a:r>
              <a:rPr lang="en-US" sz="1800" dirty="0" smtClean="0">
                <a:latin typeface="Arial" charset="0"/>
                <a:cs typeface="Arial" charset="0"/>
              </a:rPr>
              <a:t>OWL and Description Logics</a:t>
            </a:r>
          </a:p>
          <a:p>
            <a:pPr lvl="1" eaLnBrk="1" hangingPunct="1"/>
            <a:r>
              <a:rPr lang="en-US" sz="1800" dirty="0" smtClean="0">
                <a:latin typeface="Arial" charset="0"/>
                <a:cs typeface="Arial" charset="0"/>
              </a:rPr>
              <a:t>OWL Syntaxes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latin typeface="Arial" charset="0"/>
                <a:cs typeface="Arial" charset="0"/>
              </a:rPr>
              <a:t>References</a:t>
            </a:r>
          </a:p>
        </p:txBody>
      </p:sp>
      <p:sp>
        <p:nvSpPr>
          <p:cNvPr id="140291" name="Rectangle 3"/>
          <p:cNvSpPr>
            <a:spLocks noGrp="1" noChangeArrowheads="1"/>
          </p:cNvSpPr>
          <p:nvPr>
            <p:ph idx="1"/>
          </p:nvPr>
        </p:nvSpPr>
        <p:spPr>
          <a:xfrm>
            <a:off x="457200" y="1600200"/>
            <a:ext cx="8229600" cy="4938713"/>
          </a:xfrm>
        </p:spPr>
        <p:txBody>
          <a:bodyPr/>
          <a:lstStyle/>
          <a:p>
            <a:pPr eaLnBrk="1" hangingPunct="1">
              <a:lnSpc>
                <a:spcPct val="90000"/>
              </a:lnSpc>
            </a:pPr>
            <a:r>
              <a:rPr lang="en-US" sz="1600" b="1" smtClean="0">
                <a:latin typeface="Arial" charset="0"/>
                <a:cs typeface="Arial" charset="0"/>
              </a:rPr>
              <a:t>Mandatory reading:</a:t>
            </a:r>
          </a:p>
          <a:p>
            <a:pPr lvl="1" eaLnBrk="1" hangingPunct="1">
              <a:lnSpc>
                <a:spcPct val="90000"/>
              </a:lnSpc>
            </a:pPr>
            <a:r>
              <a:rPr lang="en-US" sz="1400" smtClean="0">
                <a:latin typeface="Arial" charset="0"/>
                <a:cs typeface="Arial" charset="0"/>
              </a:rPr>
              <a:t>Semantic Web Primer</a:t>
            </a:r>
          </a:p>
          <a:p>
            <a:pPr lvl="2" eaLnBrk="1" hangingPunct="1">
              <a:lnSpc>
                <a:spcPct val="90000"/>
              </a:lnSpc>
            </a:pPr>
            <a:r>
              <a:rPr lang="en-US" sz="1400" smtClean="0">
                <a:latin typeface="Arial" charset="0"/>
                <a:cs typeface="Arial" charset="0"/>
              </a:rPr>
              <a:t>Chapters 4</a:t>
            </a:r>
          </a:p>
          <a:p>
            <a:pPr lvl="1" eaLnBrk="1" hangingPunct="1">
              <a:lnSpc>
                <a:spcPct val="90000"/>
              </a:lnSpc>
            </a:pPr>
            <a:r>
              <a:rPr lang="en-US" sz="1400" smtClean="0">
                <a:latin typeface="Arial" charset="0"/>
                <a:cs typeface="Arial" charset="0"/>
              </a:rPr>
              <a:t>[OWL Guide]</a:t>
            </a:r>
          </a:p>
          <a:p>
            <a:pPr lvl="2" eaLnBrk="1" hangingPunct="1">
              <a:lnSpc>
                <a:spcPct val="90000"/>
              </a:lnSpc>
            </a:pPr>
            <a:r>
              <a:rPr lang="en-US" sz="1400" smtClean="0">
                <a:latin typeface="Arial" charset="0"/>
                <a:cs typeface="Arial" charset="0"/>
                <a:hlinkClick r:id="rId3"/>
              </a:rPr>
              <a:t>http://www.w3.org/TR/owl-guide/</a:t>
            </a:r>
            <a:endParaRPr lang="en-US" sz="1400" smtClean="0">
              <a:latin typeface="Arial" charset="0"/>
              <a:cs typeface="Arial" charset="0"/>
            </a:endParaRPr>
          </a:p>
          <a:p>
            <a:pPr lvl="1" eaLnBrk="1" hangingPunct="1">
              <a:lnSpc>
                <a:spcPct val="90000"/>
              </a:lnSpc>
            </a:pPr>
            <a:r>
              <a:rPr lang="en-US" sz="1400" smtClean="0">
                <a:latin typeface="Arial" charset="0"/>
                <a:cs typeface="Arial" charset="0"/>
              </a:rPr>
              <a:t>Ian Horrocks, Peter F. Patel-Schneider, and Frank van Harmelen. </a:t>
            </a:r>
            <a:r>
              <a:rPr lang="en-US" sz="1400" i="1" smtClean="0">
                <a:latin typeface="Arial" charset="0"/>
                <a:cs typeface="Arial" charset="0"/>
              </a:rPr>
              <a:t>From SHIQ and RDF to OWL: The making of a web ontology language.</a:t>
            </a:r>
            <a:r>
              <a:rPr lang="en-US" sz="1400" smtClean="0">
                <a:latin typeface="Arial" charset="0"/>
                <a:cs typeface="Arial" charset="0"/>
              </a:rPr>
              <a:t> </a:t>
            </a:r>
            <a:r>
              <a:rPr lang="en-US" sz="1400" i="1" smtClean="0">
                <a:latin typeface="Arial" charset="0"/>
                <a:cs typeface="Arial" charset="0"/>
              </a:rPr>
              <a:t>Journal of Web Semantics</a:t>
            </a:r>
            <a:r>
              <a:rPr lang="en-US" sz="1400" smtClean="0">
                <a:latin typeface="Arial" charset="0"/>
                <a:cs typeface="Arial" charset="0"/>
              </a:rPr>
              <a:t>, 1(1):7, 2003. </a:t>
            </a:r>
          </a:p>
          <a:p>
            <a:pPr lvl="2" eaLnBrk="1" hangingPunct="1">
              <a:lnSpc>
                <a:spcPct val="90000"/>
              </a:lnSpc>
            </a:pPr>
            <a:r>
              <a:rPr lang="en-US" sz="1400" smtClean="0">
                <a:latin typeface="Arial" charset="0"/>
                <a:cs typeface="Arial" charset="0"/>
                <a:hlinkClick r:id="rId4"/>
              </a:rPr>
              <a:t>http://www.cs.vu.nl/%7Efrankh/abstracts/JWS03.html</a:t>
            </a:r>
            <a:r>
              <a:rPr lang="en-US" sz="1400" smtClean="0">
                <a:latin typeface="Arial" charset="0"/>
                <a:cs typeface="Arial" charset="0"/>
              </a:rPr>
              <a:t>  </a:t>
            </a:r>
          </a:p>
          <a:p>
            <a:pPr eaLnBrk="1" hangingPunct="1">
              <a:lnSpc>
                <a:spcPct val="90000"/>
              </a:lnSpc>
            </a:pPr>
            <a:endParaRPr lang="en-US" sz="1600" b="1" smtClean="0">
              <a:latin typeface="Arial" charset="0"/>
              <a:cs typeface="Arial" charset="0"/>
            </a:endParaRPr>
          </a:p>
          <a:p>
            <a:pPr eaLnBrk="1" hangingPunct="1">
              <a:lnSpc>
                <a:spcPct val="90000"/>
              </a:lnSpc>
            </a:pPr>
            <a:r>
              <a:rPr lang="en-US" sz="1600" b="1" smtClean="0">
                <a:latin typeface="Arial" charset="0"/>
                <a:cs typeface="Arial" charset="0"/>
              </a:rPr>
              <a:t>Further reading:</a:t>
            </a:r>
          </a:p>
          <a:p>
            <a:pPr lvl="1" eaLnBrk="1" hangingPunct="1">
              <a:lnSpc>
                <a:spcPct val="90000"/>
              </a:lnSpc>
            </a:pPr>
            <a:r>
              <a:rPr lang="en-US" sz="1400" smtClean="0">
                <a:latin typeface="Arial" charset="0"/>
                <a:cs typeface="Arial" charset="0"/>
              </a:rPr>
              <a:t>Jos de Bruijn: </a:t>
            </a:r>
            <a:r>
              <a:rPr lang="en-US" sz="1400" i="1" smtClean="0">
                <a:latin typeface="Arial" charset="0"/>
                <a:cs typeface="Arial" charset="0"/>
              </a:rPr>
              <a:t>Using Ontologies. Enabling Knowledge Sharing and Reuse on the Semantic Web</a:t>
            </a:r>
            <a:r>
              <a:rPr lang="en-US" sz="1400" smtClean="0">
                <a:latin typeface="Arial" charset="0"/>
                <a:cs typeface="Arial" charset="0"/>
              </a:rPr>
              <a:t>. DERI Technical Report DERI-2003-10-29, 2003.</a:t>
            </a:r>
          </a:p>
          <a:p>
            <a:pPr lvl="2" eaLnBrk="1" hangingPunct="1">
              <a:lnSpc>
                <a:spcPct val="90000"/>
              </a:lnSpc>
            </a:pPr>
            <a:r>
              <a:rPr lang="en-US" sz="1400" smtClean="0">
                <a:latin typeface="Arial" charset="0"/>
                <a:cs typeface="Arial" charset="0"/>
                <a:hlinkClick r:id="rId5"/>
              </a:rPr>
              <a:t>http://www.deri.org/publications/techpapers/documents/DERI-TR-2003-10-29.pdf</a:t>
            </a:r>
            <a:r>
              <a:rPr lang="en-US" sz="1400" smtClean="0">
                <a:latin typeface="Arial" charset="0"/>
                <a:cs typeface="Arial" charset="0"/>
              </a:rPr>
              <a:t>  </a:t>
            </a:r>
          </a:p>
          <a:p>
            <a:pPr lvl="1" eaLnBrk="1" hangingPunct="1">
              <a:lnSpc>
                <a:spcPct val="90000"/>
              </a:lnSpc>
            </a:pPr>
            <a:r>
              <a:rPr lang="en-US" sz="1400" smtClean="0">
                <a:latin typeface="Arial" charset="0"/>
                <a:cs typeface="Arial" charset="0"/>
              </a:rPr>
              <a:t>[OWL Reference]</a:t>
            </a:r>
          </a:p>
          <a:p>
            <a:pPr lvl="2" eaLnBrk="1" hangingPunct="1">
              <a:lnSpc>
                <a:spcPct val="90000"/>
              </a:lnSpc>
            </a:pPr>
            <a:r>
              <a:rPr lang="en-US" sz="1400" smtClean="0">
                <a:latin typeface="Arial" charset="0"/>
                <a:cs typeface="Arial" charset="0"/>
                <a:hlinkClick r:id="rId6"/>
              </a:rPr>
              <a:t>http://www.w3.org/TR/owl-ref/</a:t>
            </a:r>
            <a:r>
              <a:rPr lang="en-US" sz="1400" smtClean="0">
                <a:latin typeface="Arial" charset="0"/>
                <a:cs typeface="Arial" charset="0"/>
              </a:rPr>
              <a:t> </a:t>
            </a:r>
          </a:p>
          <a:p>
            <a:pPr lvl="1" eaLnBrk="1" hangingPunct="1">
              <a:lnSpc>
                <a:spcPct val="90000"/>
              </a:lnSpc>
            </a:pPr>
            <a:r>
              <a:rPr lang="en-US" sz="1400" smtClean="0">
                <a:latin typeface="Arial" charset="0"/>
                <a:cs typeface="Arial" charset="0"/>
              </a:rPr>
              <a:t>[OWL Abstract syntax and Semantics]</a:t>
            </a:r>
          </a:p>
          <a:p>
            <a:pPr lvl="2" eaLnBrk="1" hangingPunct="1">
              <a:lnSpc>
                <a:spcPct val="90000"/>
              </a:lnSpc>
            </a:pPr>
            <a:r>
              <a:rPr lang="en-US" sz="1400" smtClean="0">
                <a:latin typeface="Arial" charset="0"/>
                <a:cs typeface="Arial" charset="0"/>
                <a:hlinkClick r:id="rId7"/>
              </a:rPr>
              <a:t>http://www.w3.org/TR/owl-semantics</a:t>
            </a:r>
            <a:r>
              <a:rPr lang="en-US" sz="1400" smtClean="0">
                <a:latin typeface="Arial" charset="0"/>
                <a:cs typeface="Arial" charset="0"/>
              </a:rPr>
              <a:t> </a:t>
            </a:r>
          </a:p>
          <a:p>
            <a:pPr lvl="1" eaLnBrk="1" hangingPunct="1">
              <a:lnSpc>
                <a:spcPct val="90000"/>
              </a:lnSpc>
            </a:pPr>
            <a:r>
              <a:rPr lang="en-US" sz="1400" smtClean="0">
                <a:latin typeface="Arial" charset="0"/>
                <a:cs typeface="Arial" charset="0"/>
              </a:rPr>
              <a:t>J. de Bruijn, A. Polleres, R. Lara, and D. Fensel: </a:t>
            </a:r>
            <a:r>
              <a:rPr lang="en-US" sz="1400" i="1" smtClean="0">
                <a:latin typeface="Arial" charset="0"/>
                <a:cs typeface="Arial" charset="0"/>
              </a:rPr>
              <a:t>OWL DL vs. OWL Flight: Conceptual modeling and reasoning on the semantic web</a:t>
            </a:r>
            <a:r>
              <a:rPr lang="en-US" sz="1400" smtClean="0">
                <a:latin typeface="Arial" charset="0"/>
                <a:cs typeface="Arial" charset="0"/>
              </a:rPr>
              <a:t>. In Proceedings of the 14th International World Wide Web Conference (WWW2005), Chiba, Japan, 2005. ACM.</a:t>
            </a:r>
          </a:p>
          <a:p>
            <a:pPr lvl="2" eaLnBrk="1" hangingPunct="1">
              <a:lnSpc>
                <a:spcPct val="60000"/>
              </a:lnSpc>
            </a:pPr>
            <a:endParaRPr lang="en-US" sz="900" smtClean="0">
              <a:latin typeface="Arial" charset="0"/>
              <a:cs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latin typeface="Arial" charset="0"/>
                <a:cs typeface="Arial" charset="0"/>
              </a:rPr>
              <a:t>References</a:t>
            </a:r>
          </a:p>
        </p:txBody>
      </p:sp>
      <p:sp>
        <p:nvSpPr>
          <p:cNvPr id="142339" name="Rectangle 3"/>
          <p:cNvSpPr>
            <a:spLocks noGrp="1" noChangeArrowheads="1"/>
          </p:cNvSpPr>
          <p:nvPr>
            <p:ph idx="1"/>
          </p:nvPr>
        </p:nvSpPr>
        <p:spPr>
          <a:xfrm>
            <a:off x="457200" y="1600200"/>
            <a:ext cx="8229600" cy="4938713"/>
          </a:xfrm>
        </p:spPr>
        <p:txBody>
          <a:bodyPr/>
          <a:lstStyle/>
          <a:p>
            <a:pPr eaLnBrk="1" hangingPunct="1">
              <a:lnSpc>
                <a:spcPct val="90000"/>
              </a:lnSpc>
            </a:pPr>
            <a:r>
              <a:rPr lang="en-US" sz="1600" b="1" smtClean="0">
                <a:latin typeface="Arial" charset="0"/>
                <a:cs typeface="Arial" charset="0"/>
              </a:rPr>
              <a:t>Wikipedia links:</a:t>
            </a:r>
          </a:p>
          <a:p>
            <a:pPr lvl="1" eaLnBrk="1" hangingPunct="1">
              <a:lnSpc>
                <a:spcPct val="90000"/>
              </a:lnSpc>
            </a:pPr>
            <a:r>
              <a:rPr lang="en-US" sz="1600" smtClean="0">
                <a:latin typeface="Arial" charset="0"/>
                <a:cs typeface="Arial" charset="0"/>
                <a:hlinkClick r:id="rId3"/>
              </a:rPr>
              <a:t>http://en.wikipedia.org/wiki/Web_Ontology_Language</a:t>
            </a:r>
            <a:endParaRPr lang="en-US" sz="1600" smtClean="0">
              <a:latin typeface="Arial" charset="0"/>
              <a:cs typeface="Arial" charset="0"/>
            </a:endParaRPr>
          </a:p>
          <a:p>
            <a:pPr lvl="1" eaLnBrk="1" hangingPunct="1">
              <a:lnSpc>
                <a:spcPct val="90000"/>
              </a:lnSpc>
            </a:pPr>
            <a:r>
              <a:rPr lang="en-US" sz="1600" smtClean="0">
                <a:latin typeface="Arial" charset="0"/>
                <a:cs typeface="Arial" charset="0"/>
                <a:hlinkClick r:id="rId4"/>
              </a:rPr>
              <a:t>http://en.wikipedia.org/wiki/OWL_2</a:t>
            </a:r>
            <a:endParaRPr lang="en-US" sz="1600" smtClean="0">
              <a:latin typeface="Arial" charset="0"/>
              <a:cs typeface="Arial" charset="0"/>
            </a:endParaRPr>
          </a:p>
          <a:p>
            <a:pPr lvl="1" eaLnBrk="1" hangingPunct="1">
              <a:lnSpc>
                <a:spcPct val="90000"/>
              </a:lnSpc>
            </a:pPr>
            <a:r>
              <a:rPr lang="en-US" sz="1600" smtClean="0">
                <a:latin typeface="Arial" charset="0"/>
                <a:cs typeface="Arial" charset="0"/>
                <a:hlinkClick r:id="rId5"/>
              </a:rPr>
              <a:t>http://en.wikipedia.org/wiki/Description_Logic</a:t>
            </a:r>
            <a:endParaRPr lang="en-US" sz="1600" smtClean="0">
              <a:latin typeface="Arial" charset="0"/>
              <a:cs typeface="Arial" charset="0"/>
            </a:endParaRPr>
          </a:p>
          <a:p>
            <a:pPr lvl="1" eaLnBrk="1" hangingPunct="1">
              <a:lnSpc>
                <a:spcPct val="90000"/>
              </a:lnSpc>
            </a:pPr>
            <a:endParaRPr lang="en-US" sz="1400" smtClean="0">
              <a:latin typeface="Arial" charset="0"/>
              <a:cs typeface="Arial" charset="0"/>
            </a:endParaRPr>
          </a:p>
          <a:p>
            <a:pPr lvl="2" eaLnBrk="1" hangingPunct="1">
              <a:lnSpc>
                <a:spcPct val="60000"/>
              </a:lnSpc>
            </a:pPr>
            <a:endParaRPr lang="en-US" sz="900" smtClean="0">
              <a:latin typeface="Arial" charset="0"/>
              <a:cs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p:txBody>
          <a:bodyPr/>
          <a:lstStyle/>
          <a:p>
            <a:r>
              <a:rPr lang="en-US" smtClean="0">
                <a:latin typeface="Arial" charset="0"/>
                <a:cs typeface="Arial" charset="0"/>
              </a:rPr>
              <a:t>Next Lecture</a:t>
            </a:r>
          </a:p>
        </p:txBody>
      </p:sp>
      <p:graphicFrame>
        <p:nvGraphicFramePr>
          <p:cNvPr id="19535" name="Group 79"/>
          <p:cNvGraphicFramePr>
            <a:graphicFrameLocks noGrp="1"/>
          </p:cNvGraphicFramePr>
          <p:nvPr>
            <p:ph idx="1"/>
            <p:extLst>
              <p:ext uri="{D42A27DB-BD31-4B8C-83A1-F6EECF244321}">
                <p14:modId xmlns:p14="http://schemas.microsoft.com/office/powerpoint/2010/main" val="3426108028"/>
              </p:ext>
            </p:extLst>
          </p:nvPr>
        </p:nvGraphicFramePr>
        <p:xfrm>
          <a:off x="805132" y="1788543"/>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144437" name="Right Arrow 5"/>
          <p:cNvSpPr>
            <a:spLocks noChangeArrowheads="1"/>
          </p:cNvSpPr>
          <p:nvPr/>
        </p:nvSpPr>
        <p:spPr bwMode="auto">
          <a:xfrm>
            <a:off x="212831" y="4265942"/>
            <a:ext cx="500062"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2"/>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r"/>
            <a:fld id="{D19A959F-8413-4C45-9431-F22A67BAF5EA}" type="slidenum">
              <a:rPr lang="en-US" sz="700" b="1">
                <a:solidFill>
                  <a:schemeClr val="bg1"/>
                </a:solidFill>
                <a:cs typeface="Arial" charset="0"/>
              </a:rPr>
              <a:pPr algn="r"/>
              <a:t>125</a:t>
            </a:fld>
            <a:endParaRPr lang="en-US" sz="700" b="1">
              <a:solidFill>
                <a:schemeClr val="bg1"/>
              </a:solidFill>
              <a:cs typeface="Arial" charset="0"/>
            </a:endParaRPr>
          </a:p>
        </p:txBody>
      </p:sp>
      <p:sp>
        <p:nvSpPr>
          <p:cNvPr id="146435" name="Text Box 2"/>
          <p:cNvSpPr txBox="1">
            <a:spLocks noChangeArrowheads="1"/>
          </p:cNvSpPr>
          <p:nvPr/>
        </p:nvSpPr>
        <p:spPr bwMode="auto">
          <a:xfrm>
            <a:off x="457200" y="3048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37931725" indent="-37474525"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buClr>
                <a:srgbClr val="901A24"/>
              </a:buClr>
              <a:buSzPct val="100000"/>
              <a:buFont typeface="Arial" charset="0"/>
              <a:buNone/>
            </a:pPr>
            <a:r>
              <a:rPr lang="en-US" sz="2000" b="1">
                <a:solidFill>
                  <a:srgbClr val="901A24"/>
                </a:solidFill>
                <a:cs typeface="Arial" charset="0"/>
              </a:rPr>
              <a:t>Questions?</a:t>
            </a:r>
          </a:p>
        </p:txBody>
      </p:sp>
      <p:grpSp>
        <p:nvGrpSpPr>
          <p:cNvPr id="146436" name="Group 3"/>
          <p:cNvGrpSpPr>
            <a:grpSpLocks/>
          </p:cNvGrpSpPr>
          <p:nvPr/>
        </p:nvGrpSpPr>
        <p:grpSpPr bwMode="auto">
          <a:xfrm>
            <a:off x="3913188" y="3270250"/>
            <a:ext cx="1316037" cy="1185863"/>
            <a:chOff x="2465" y="2060"/>
            <a:chExt cx="829" cy="747"/>
          </a:xfrm>
        </p:grpSpPr>
        <p:pic>
          <p:nvPicPr>
            <p:cNvPr id="146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6438" name="Text Box 5"/>
            <p:cNvSpPr txBox="1">
              <a:spLocks noChangeArrowheads="1"/>
            </p:cNvSpPr>
            <p:nvPr/>
          </p:nvSpPr>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latin typeface="Arial" charset="0"/>
                <a:cs typeface="Arial" charset="0"/>
              </a:rPr>
              <a:t>Requirements for Ontology Languages</a:t>
            </a:r>
          </a:p>
        </p:txBody>
      </p:sp>
      <p:sp>
        <p:nvSpPr>
          <p:cNvPr id="35843" name="Rectangle 3"/>
          <p:cNvSpPr>
            <a:spLocks noGrp="1" noChangeArrowheads="1"/>
          </p:cNvSpPr>
          <p:nvPr>
            <p:ph idx="1"/>
          </p:nvPr>
        </p:nvSpPr>
        <p:spPr/>
        <p:txBody>
          <a:bodyPr/>
          <a:lstStyle/>
          <a:p>
            <a:pPr eaLnBrk="1" hangingPunct="1"/>
            <a:r>
              <a:rPr lang="en-US" dirty="0"/>
              <a:t>Ontology languages allow users to write explicit, formal </a:t>
            </a:r>
            <a:r>
              <a:rPr lang="en-US" dirty="0" smtClean="0"/>
              <a:t>specifications of conceptualizations </a:t>
            </a:r>
            <a:r>
              <a:rPr lang="en-US" dirty="0"/>
              <a:t>of domain </a:t>
            </a:r>
            <a:r>
              <a:rPr lang="en-US" dirty="0" smtClean="0"/>
              <a:t>models; and to share these</a:t>
            </a:r>
          </a:p>
          <a:p>
            <a:pPr eaLnBrk="1" hangingPunct="1"/>
            <a:endParaRPr lang="en-US" dirty="0" smtClean="0">
              <a:latin typeface="Arial" charset="0"/>
              <a:cs typeface="Arial" charset="0"/>
            </a:endParaRPr>
          </a:p>
          <a:p>
            <a:pPr eaLnBrk="1" hangingPunct="1"/>
            <a:r>
              <a:rPr lang="en-US" dirty="0" smtClean="0">
                <a:latin typeface="Arial" charset="0"/>
                <a:cs typeface="Arial" charset="0"/>
              </a:rPr>
              <a:t>Requirements include:</a:t>
            </a:r>
          </a:p>
          <a:p>
            <a:pPr lvl="1" eaLnBrk="1" hangingPunct="1"/>
            <a:r>
              <a:rPr lang="en-US" sz="1800" dirty="0" smtClean="0">
                <a:latin typeface="Arial" charset="0"/>
                <a:cs typeface="Arial" charset="0"/>
              </a:rPr>
              <a:t>Well-defined syntax</a:t>
            </a:r>
          </a:p>
          <a:p>
            <a:pPr lvl="1" eaLnBrk="1" hangingPunct="1"/>
            <a:r>
              <a:rPr lang="en-US" sz="1800" dirty="0" smtClean="0">
                <a:latin typeface="Arial" charset="0"/>
                <a:cs typeface="Arial" charset="0"/>
              </a:rPr>
              <a:t>Convenience of expression</a:t>
            </a:r>
          </a:p>
          <a:p>
            <a:pPr lvl="1" eaLnBrk="1" hangingPunct="1"/>
            <a:r>
              <a:rPr lang="en-US" sz="1800" dirty="0" smtClean="0">
                <a:latin typeface="Arial" charset="0"/>
                <a:cs typeface="Arial" charset="0"/>
              </a:rPr>
              <a:t>Formal semantics</a:t>
            </a:r>
          </a:p>
          <a:p>
            <a:pPr lvl="2" eaLnBrk="1" hangingPunct="1"/>
            <a:r>
              <a:rPr lang="en-US" sz="1600" dirty="0" smtClean="0">
                <a:latin typeface="Arial" charset="0"/>
                <a:cs typeface="Arial" charset="0"/>
              </a:rPr>
              <a:t>Needed in reasoning, e.g.:</a:t>
            </a:r>
          </a:p>
          <a:p>
            <a:pPr lvl="3" eaLnBrk="1" hangingPunct="1"/>
            <a:r>
              <a:rPr lang="en-US" sz="1600" dirty="0" smtClean="0">
                <a:latin typeface="Arial" charset="0"/>
                <a:cs typeface="Arial" charset="0"/>
              </a:rPr>
              <a:t>Class membership</a:t>
            </a:r>
          </a:p>
          <a:p>
            <a:pPr lvl="3" eaLnBrk="1" hangingPunct="1"/>
            <a:r>
              <a:rPr lang="en-US" sz="1600" dirty="0" smtClean="0">
                <a:latin typeface="Arial" charset="0"/>
                <a:cs typeface="Arial" charset="0"/>
              </a:rPr>
              <a:t>Equivalence of classes</a:t>
            </a:r>
          </a:p>
          <a:p>
            <a:pPr lvl="3" eaLnBrk="1" hangingPunct="1"/>
            <a:r>
              <a:rPr lang="en-US" sz="1600" dirty="0" smtClean="0">
                <a:latin typeface="Arial" charset="0"/>
                <a:cs typeface="Arial" charset="0"/>
              </a:rPr>
              <a:t>Consistency</a:t>
            </a:r>
          </a:p>
          <a:p>
            <a:pPr lvl="3" eaLnBrk="1" hangingPunct="1"/>
            <a:r>
              <a:rPr lang="en-US" sz="1600" dirty="0" smtClean="0">
                <a:latin typeface="Arial" charset="0"/>
                <a:cs typeface="Arial" charset="0"/>
              </a:rPr>
              <a:t>Classification</a:t>
            </a:r>
          </a:p>
          <a:p>
            <a:pPr lvl="1" eaLnBrk="1" hangingPunct="1"/>
            <a:r>
              <a:rPr lang="en-US" sz="1800" dirty="0" smtClean="0">
                <a:latin typeface="Arial" charset="0"/>
                <a:cs typeface="Arial" charset="0"/>
              </a:rPr>
              <a:t>Efficient reasoning support</a:t>
            </a:r>
          </a:p>
          <a:p>
            <a:pPr lvl="1" eaLnBrk="1" hangingPunct="1"/>
            <a:r>
              <a:rPr lang="en-US" sz="1800" dirty="0" smtClean="0">
                <a:latin typeface="Arial" charset="0"/>
                <a:cs typeface="Arial" charset="0"/>
              </a:rPr>
              <a:t>Sufficient expressive power</a:t>
            </a:r>
          </a:p>
          <a:p>
            <a:pPr lvl="2"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Arial" charset="0"/>
                <a:cs typeface="Arial" charset="0"/>
              </a:rPr>
              <a:t>Semantics Limitations of RDFS</a:t>
            </a:r>
          </a:p>
        </p:txBody>
      </p:sp>
      <p:sp>
        <p:nvSpPr>
          <p:cNvPr id="686083" name="Rectangle 3"/>
          <p:cNvSpPr>
            <a:spLocks noGrp="1" noChangeArrowheads="1"/>
          </p:cNvSpPr>
          <p:nvPr>
            <p:ph idx="1"/>
          </p:nvPr>
        </p:nvSpPr>
        <p:spPr/>
        <p:txBody>
          <a:bodyPr>
            <a:normAutofit fontScale="92500" lnSpcReduction="20000"/>
          </a:bodyPr>
          <a:lstStyle/>
          <a:p>
            <a:pPr>
              <a:defRPr/>
            </a:pPr>
            <a:r>
              <a:rPr lang="en-US" dirty="0" smtClean="0"/>
              <a:t>No semantics for:</a:t>
            </a:r>
          </a:p>
          <a:p>
            <a:pPr lvl="1">
              <a:defRPr/>
            </a:pPr>
            <a:r>
              <a:rPr lang="en-US" dirty="0" smtClean="0"/>
              <a:t>Containers</a:t>
            </a:r>
          </a:p>
          <a:p>
            <a:pPr lvl="1">
              <a:defRPr/>
            </a:pPr>
            <a:r>
              <a:rPr lang="en-US" dirty="0" smtClean="0"/>
              <a:t>Collections</a:t>
            </a:r>
          </a:p>
          <a:p>
            <a:pPr lvl="1">
              <a:defRPr/>
            </a:pPr>
            <a:r>
              <a:rPr lang="en-US" dirty="0" smtClean="0"/>
              <a:t>Reification</a:t>
            </a:r>
          </a:p>
          <a:p>
            <a:pPr lvl="1">
              <a:defRPr/>
            </a:pPr>
            <a:endParaRPr lang="en-US" dirty="0" smtClean="0"/>
          </a:p>
          <a:p>
            <a:pPr>
              <a:defRPr/>
            </a:pPr>
            <a:r>
              <a:rPr lang="en-US" dirty="0" smtClean="0"/>
              <a:t>Since there are not semantic conditions for containers, RDF does not support any entailments which could arise from enumerating the elements of an </a:t>
            </a:r>
            <a:r>
              <a:rPr lang="en-US" dirty="0" err="1" smtClean="0"/>
              <a:t>rdf:Bag</a:t>
            </a:r>
            <a:r>
              <a:rPr lang="en-US" dirty="0" smtClean="0"/>
              <a:t> in a different order.</a:t>
            </a:r>
          </a:p>
          <a:p>
            <a:pPr>
              <a:defRPr/>
            </a:pPr>
            <a:endParaRPr lang="en-US" dirty="0" smtClean="0"/>
          </a:p>
          <a:p>
            <a:pPr>
              <a:buFont typeface="Arial" charset="0"/>
              <a:buNone/>
              <a:defRPr/>
            </a:pPr>
            <a:r>
              <a:rPr lang="en-US" sz="1500" dirty="0" smtClean="0">
                <a:solidFill>
                  <a:schemeClr val="accent1">
                    <a:lumMod val="75000"/>
                  </a:schemeClr>
                </a:solidFill>
              </a:rPr>
              <a:t>	</a:t>
            </a:r>
            <a:r>
              <a:rPr lang="en-US" sz="1500" b="1" dirty="0" smtClean="0">
                <a:solidFill>
                  <a:schemeClr val="accent1">
                    <a:lumMod val="75000"/>
                  </a:schemeClr>
                </a:solidFill>
              </a:rPr>
              <a:t>_:xxx </a:t>
            </a:r>
            <a:r>
              <a:rPr lang="en-US" sz="1500" b="1" dirty="0" err="1" smtClean="0">
                <a:solidFill>
                  <a:schemeClr val="accent1">
                    <a:lumMod val="75000"/>
                  </a:schemeClr>
                </a:solidFill>
              </a:rPr>
              <a:t>rdf:type</a:t>
            </a:r>
            <a:r>
              <a:rPr lang="en-US" sz="1500" b="1" dirty="0" smtClean="0">
                <a:solidFill>
                  <a:schemeClr val="accent1">
                    <a:lumMod val="75000"/>
                  </a:schemeClr>
                </a:solidFill>
              </a:rPr>
              <a:t> </a:t>
            </a:r>
            <a:r>
              <a:rPr lang="en-US" sz="1500" b="1" dirty="0" err="1" smtClean="0">
                <a:solidFill>
                  <a:schemeClr val="accent1">
                    <a:lumMod val="75000"/>
                  </a:schemeClr>
                </a:solidFill>
              </a:rPr>
              <a:t>rdf:Bag</a:t>
            </a:r>
            <a:r>
              <a:rPr lang="en-US" sz="1500" b="1" dirty="0" smtClean="0">
                <a:solidFill>
                  <a:schemeClr val="accent1">
                    <a:lumMod val="75000"/>
                  </a:schemeClr>
                </a:solidFill>
              </a:rPr>
              <a:t> .</a:t>
            </a:r>
            <a:br>
              <a:rPr lang="en-US" sz="1500" b="1" dirty="0" smtClean="0">
                <a:solidFill>
                  <a:schemeClr val="accent1">
                    <a:lumMod val="75000"/>
                  </a:schemeClr>
                </a:solidFill>
              </a:rPr>
            </a:br>
            <a:r>
              <a:rPr lang="en-US" sz="1500" b="1" dirty="0" smtClean="0">
                <a:solidFill>
                  <a:schemeClr val="accent1">
                    <a:lumMod val="75000"/>
                  </a:schemeClr>
                </a:solidFill>
              </a:rPr>
              <a:t>_:xxx rdf:_1 &lt;</a:t>
            </a:r>
            <a:r>
              <a:rPr lang="en-US" sz="1500" b="1" dirty="0" err="1" smtClean="0">
                <a:solidFill>
                  <a:schemeClr val="accent1">
                    <a:lumMod val="75000"/>
                  </a:schemeClr>
                </a:solidFill>
              </a:rPr>
              <a:t>ex:a</a:t>
            </a:r>
            <a:r>
              <a:rPr lang="en-US" sz="1500" b="1" dirty="0" smtClean="0">
                <a:solidFill>
                  <a:schemeClr val="accent1">
                    <a:lumMod val="75000"/>
                  </a:schemeClr>
                </a:solidFill>
              </a:rPr>
              <a:t>&gt; .</a:t>
            </a:r>
            <a:br>
              <a:rPr lang="en-US" sz="1500" b="1" dirty="0" smtClean="0">
                <a:solidFill>
                  <a:schemeClr val="accent1">
                    <a:lumMod val="75000"/>
                  </a:schemeClr>
                </a:solidFill>
              </a:rPr>
            </a:br>
            <a:r>
              <a:rPr lang="en-US" sz="1500" b="1" dirty="0" smtClean="0">
                <a:solidFill>
                  <a:schemeClr val="accent1">
                    <a:lumMod val="75000"/>
                  </a:schemeClr>
                </a:solidFill>
              </a:rPr>
              <a:t>_:xxx rdf:_2 &lt;</a:t>
            </a:r>
            <a:r>
              <a:rPr lang="en-US" sz="1500" b="1" dirty="0" err="1" smtClean="0">
                <a:solidFill>
                  <a:schemeClr val="accent1">
                    <a:lumMod val="75000"/>
                  </a:schemeClr>
                </a:solidFill>
              </a:rPr>
              <a:t>ex:b</a:t>
            </a:r>
            <a:r>
              <a:rPr lang="en-US" sz="1500" b="1" dirty="0" smtClean="0">
                <a:solidFill>
                  <a:schemeClr val="accent1">
                    <a:lumMod val="75000"/>
                  </a:schemeClr>
                </a:solidFill>
              </a:rPr>
              <a:t>&gt; .</a:t>
            </a:r>
          </a:p>
          <a:p>
            <a:pPr>
              <a:defRPr/>
            </a:pPr>
            <a:endParaRPr lang="en-US" sz="1500" dirty="0" smtClean="0"/>
          </a:p>
          <a:p>
            <a:pPr>
              <a:buFont typeface="Arial" charset="0"/>
              <a:buNone/>
              <a:defRPr/>
            </a:pPr>
            <a:r>
              <a:rPr lang="en-US" sz="1500" b="1" dirty="0" smtClean="0">
                <a:solidFill>
                  <a:srgbClr val="C00000"/>
                </a:solidFill>
              </a:rPr>
              <a:t>	does not entail</a:t>
            </a:r>
          </a:p>
          <a:p>
            <a:pPr>
              <a:buFont typeface="Arial" charset="0"/>
              <a:buNone/>
              <a:defRPr/>
            </a:pPr>
            <a:r>
              <a:rPr lang="en-US" sz="1500" dirty="0" smtClean="0"/>
              <a:t>	</a:t>
            </a:r>
          </a:p>
          <a:p>
            <a:pPr>
              <a:buFont typeface="Arial" charset="0"/>
              <a:buNone/>
              <a:defRPr/>
            </a:pPr>
            <a:r>
              <a:rPr lang="en-US" sz="1500" b="1" dirty="0" smtClean="0">
                <a:solidFill>
                  <a:schemeClr val="accent1">
                    <a:lumMod val="75000"/>
                  </a:schemeClr>
                </a:solidFill>
              </a:rPr>
              <a:t>	_:xxx rdf:_1 &lt;</a:t>
            </a:r>
            <a:r>
              <a:rPr lang="en-US" sz="1500" b="1" dirty="0" err="1" smtClean="0">
                <a:solidFill>
                  <a:schemeClr val="accent1">
                    <a:lumMod val="75000"/>
                  </a:schemeClr>
                </a:solidFill>
              </a:rPr>
              <a:t>ex:b</a:t>
            </a:r>
            <a:r>
              <a:rPr lang="en-US" sz="1500" b="1" dirty="0" smtClean="0">
                <a:solidFill>
                  <a:schemeClr val="accent1">
                    <a:lumMod val="75000"/>
                  </a:schemeClr>
                </a:solidFill>
              </a:rPr>
              <a:t>&gt; .</a:t>
            </a:r>
            <a:br>
              <a:rPr lang="en-US" sz="1500" b="1" dirty="0" smtClean="0">
                <a:solidFill>
                  <a:schemeClr val="accent1">
                    <a:lumMod val="75000"/>
                  </a:schemeClr>
                </a:solidFill>
              </a:rPr>
            </a:br>
            <a:r>
              <a:rPr lang="en-US" sz="1500" b="1" dirty="0" smtClean="0">
                <a:solidFill>
                  <a:schemeClr val="accent1">
                    <a:lumMod val="75000"/>
                  </a:schemeClr>
                </a:solidFill>
              </a:rPr>
              <a:t>_:xxx rdf:_2 &lt;</a:t>
            </a:r>
            <a:r>
              <a:rPr lang="en-US" sz="1500" b="1" dirty="0" err="1" smtClean="0">
                <a:solidFill>
                  <a:schemeClr val="accent1">
                    <a:lumMod val="75000"/>
                  </a:schemeClr>
                </a:solidFill>
              </a:rPr>
              <a:t>ex:a</a:t>
            </a:r>
            <a:r>
              <a:rPr lang="en-US" sz="1500" b="1" dirty="0" smtClean="0">
                <a:solidFill>
                  <a:schemeClr val="accent1">
                    <a:lumMod val="75000"/>
                  </a:schemeClr>
                </a:solidFill>
              </a:rPr>
              <a:t>&gt;</a:t>
            </a:r>
          </a:p>
          <a:p>
            <a:pPr>
              <a:buFont typeface="Arial" charset="0"/>
              <a:buNone/>
              <a:defRPr/>
            </a:pPr>
            <a:endParaRPr lang="en-US" b="1" dirty="0" smtClean="0">
              <a:solidFill>
                <a:schemeClr val="accent1">
                  <a:lumMod val="75000"/>
                </a:schemeClr>
              </a:solidFill>
            </a:endParaRPr>
          </a:p>
          <a:p>
            <a:pPr>
              <a:buFont typeface="Arial" charset="0"/>
              <a:buNone/>
              <a:defRPr/>
            </a:pPr>
            <a:r>
              <a:rPr lang="en-US" dirty="0" smtClean="0">
                <a:ea typeface="ヒラギノ角ゴ Pro W3" charset="-128"/>
              </a:rPr>
              <a:t>	Only type of axiom defined about containers is of the type: </a:t>
            </a:r>
            <a:r>
              <a:rPr lang="en-US" dirty="0" err="1" smtClean="0">
                <a:ea typeface="ヒラギノ角ゴ Pro W3" charset="-128"/>
              </a:rPr>
              <a:t>rdf:Bag</a:t>
            </a:r>
            <a:r>
              <a:rPr lang="en-US" dirty="0" smtClean="0">
                <a:ea typeface="ヒラギノ角ゴ Pro W3" charset="-128"/>
              </a:rPr>
              <a:t> </a:t>
            </a:r>
            <a:r>
              <a:rPr lang="en-US" dirty="0" err="1" smtClean="0">
                <a:ea typeface="ヒラギノ角ゴ Pro W3" charset="-128"/>
              </a:rPr>
              <a:t>rdfs:subClassOf</a:t>
            </a:r>
            <a:r>
              <a:rPr lang="en-US" dirty="0" smtClean="0">
                <a:ea typeface="ヒラギノ角ゴ Pro W3" charset="-128"/>
              </a:rPr>
              <a:t> </a:t>
            </a:r>
            <a:r>
              <a:rPr lang="en-US" dirty="0" err="1" smtClean="0">
                <a:ea typeface="ヒラギノ角ゴ Pro W3" charset="-128"/>
              </a:rPr>
              <a:t>rdfs:Container</a:t>
            </a:r>
            <a:r>
              <a:rPr lang="en-US" dirty="0" smtClean="0">
                <a:ea typeface="ヒラギノ角ゴ Pro W3" charset="-128"/>
              </a:rPr>
              <a:t> .</a:t>
            </a:r>
            <a:r>
              <a:rPr lang="en-US" b="1" dirty="0" smtClean="0">
                <a:solidFill>
                  <a:schemeClr val="accent1">
                    <a:lumMod val="7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08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08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08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0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rial" charset="0"/>
                <a:cs typeface="Arial" charset="0"/>
              </a:rPr>
              <a:t>Semantics Limitations of RDFS</a:t>
            </a:r>
          </a:p>
        </p:txBody>
      </p:sp>
      <p:sp>
        <p:nvSpPr>
          <p:cNvPr id="686083" name="Rectangle 3"/>
          <p:cNvSpPr>
            <a:spLocks noGrp="1" noChangeArrowheads="1"/>
          </p:cNvSpPr>
          <p:nvPr>
            <p:ph idx="1"/>
          </p:nvPr>
        </p:nvSpPr>
        <p:spPr/>
        <p:txBody>
          <a:bodyPr>
            <a:normAutofit fontScale="92500" lnSpcReduction="10000"/>
          </a:bodyPr>
          <a:lstStyle/>
          <a:p>
            <a:pPr>
              <a:defRPr/>
            </a:pPr>
            <a:r>
              <a:rPr lang="en-US" dirty="0" smtClean="0"/>
              <a:t>Originally domain and range of properties rather infer information than check data</a:t>
            </a:r>
          </a:p>
          <a:p>
            <a:pPr>
              <a:buFont typeface="Arial" charset="0"/>
              <a:buNone/>
              <a:defRPr/>
            </a:pPr>
            <a:r>
              <a:rPr lang="en-US" b="1" dirty="0">
                <a:solidFill>
                  <a:schemeClr val="accent1">
                    <a:lumMod val="75000"/>
                  </a:schemeClr>
                </a:solidFill>
              </a:rPr>
              <a:t>	</a:t>
            </a:r>
            <a:r>
              <a:rPr lang="en-US" b="1" dirty="0" smtClean="0">
                <a:solidFill>
                  <a:schemeClr val="accent1">
                    <a:lumMod val="75000"/>
                  </a:schemeClr>
                </a:solidFill>
              </a:rPr>
              <a:t>	</a:t>
            </a:r>
          </a:p>
          <a:p>
            <a:pPr>
              <a:buFont typeface="Arial" charset="0"/>
              <a:buNone/>
              <a:defRPr/>
            </a:pPr>
            <a:r>
              <a:rPr lang="en-US" b="1" dirty="0" smtClean="0">
                <a:solidFill>
                  <a:schemeClr val="accent1">
                    <a:lumMod val="75000"/>
                  </a:schemeClr>
                </a:solidFill>
              </a:rPr>
              <a:t>	&lt;</a:t>
            </a:r>
            <a:r>
              <a:rPr lang="en-US" b="1" dirty="0" err="1" smtClean="0">
                <a:solidFill>
                  <a:schemeClr val="accent1">
                    <a:lumMod val="75000"/>
                  </a:schemeClr>
                </a:solidFill>
              </a:rPr>
              <a:t>ex:a</a:t>
            </a:r>
            <a:r>
              <a:rPr lang="en-US" b="1" dirty="0" smtClean="0">
                <a:solidFill>
                  <a:schemeClr val="accent1">
                    <a:lumMod val="75000"/>
                  </a:schemeClr>
                </a:solidFill>
              </a:rPr>
              <a:t>&gt; &lt;</a:t>
            </a:r>
            <a:r>
              <a:rPr lang="en-US" b="1" dirty="0" err="1" smtClean="0">
                <a:solidFill>
                  <a:schemeClr val="accent1">
                    <a:lumMod val="75000"/>
                  </a:schemeClr>
                </a:solidFill>
              </a:rPr>
              <a:t>ex:prop_p</a:t>
            </a:r>
            <a:r>
              <a:rPr lang="en-US" b="1" dirty="0" smtClean="0">
                <a:solidFill>
                  <a:schemeClr val="accent1">
                    <a:lumMod val="75000"/>
                  </a:schemeClr>
                </a:solidFill>
              </a:rPr>
              <a:t>&gt; &lt;</a:t>
            </a:r>
            <a:r>
              <a:rPr lang="en-US" b="1" dirty="0" err="1" smtClean="0">
                <a:solidFill>
                  <a:schemeClr val="accent1">
                    <a:lumMod val="75000"/>
                  </a:schemeClr>
                </a:solidFill>
              </a:rPr>
              <a:t>ex:b</a:t>
            </a:r>
            <a:r>
              <a:rPr lang="en-US" b="1" dirty="0" smtClean="0">
                <a:solidFill>
                  <a:schemeClr val="accent1">
                    <a:lumMod val="75000"/>
                  </a:schemeClr>
                </a:solidFill>
              </a:rPr>
              <a:t>&gt;	</a:t>
            </a:r>
          </a:p>
          <a:p>
            <a:pPr>
              <a:buFont typeface="Arial" charset="0"/>
              <a:buNone/>
              <a:defRPr/>
            </a:pPr>
            <a:r>
              <a:rPr lang="en-US" b="1" dirty="0" smtClean="0">
                <a:solidFill>
                  <a:schemeClr val="accent1">
                    <a:lumMod val="75000"/>
                  </a:schemeClr>
                </a:solidFill>
              </a:rPr>
              <a:t>	&lt;</a:t>
            </a:r>
            <a:r>
              <a:rPr lang="en-US" b="1" dirty="0" err="1" smtClean="0">
                <a:solidFill>
                  <a:schemeClr val="accent1">
                    <a:lumMod val="75000"/>
                  </a:schemeClr>
                </a:solidFill>
              </a:rPr>
              <a:t>ex:prop_p</a:t>
            </a:r>
            <a:r>
              <a:rPr lang="en-US" b="1" dirty="0" smtClean="0">
                <a:solidFill>
                  <a:schemeClr val="accent1">
                    <a:lumMod val="75000"/>
                  </a:schemeClr>
                </a:solidFill>
              </a:rPr>
              <a:t>&gt; </a:t>
            </a:r>
            <a:r>
              <a:rPr lang="en-US" b="1" dirty="0" err="1" smtClean="0">
                <a:solidFill>
                  <a:schemeClr val="accent1">
                    <a:lumMod val="75000"/>
                  </a:schemeClr>
                </a:solidFill>
              </a:rPr>
              <a:t>rdf:range</a:t>
            </a:r>
            <a:r>
              <a:rPr lang="en-US" b="1" dirty="0" smtClean="0">
                <a:solidFill>
                  <a:schemeClr val="accent1">
                    <a:lumMod val="75000"/>
                  </a:schemeClr>
                </a:solidFill>
              </a:rPr>
              <a:t> &lt;</a:t>
            </a:r>
            <a:r>
              <a:rPr lang="en-US" b="1" dirty="0" err="1" smtClean="0">
                <a:solidFill>
                  <a:schemeClr val="accent1">
                    <a:lumMod val="75000"/>
                  </a:schemeClr>
                </a:solidFill>
              </a:rPr>
              <a:t>ex:class_c</a:t>
            </a:r>
            <a:r>
              <a:rPr lang="en-US" b="1" dirty="0" smtClean="0">
                <a:solidFill>
                  <a:schemeClr val="accent1">
                    <a:lumMod val="75000"/>
                  </a:schemeClr>
                </a:solidFill>
              </a:rPr>
              <a:t>&gt;</a:t>
            </a:r>
          </a:p>
          <a:p>
            <a:pPr>
              <a:buFont typeface="Arial" charset="0"/>
              <a:buNone/>
              <a:defRPr/>
            </a:pPr>
            <a:r>
              <a:rPr lang="en-US" dirty="0" smtClean="0"/>
              <a:t>	infer</a:t>
            </a:r>
          </a:p>
          <a:p>
            <a:pPr>
              <a:buFont typeface="Arial" charset="0"/>
              <a:buNone/>
              <a:defRPr/>
            </a:pPr>
            <a:r>
              <a:rPr lang="en-US" b="1" dirty="0" smtClean="0">
                <a:solidFill>
                  <a:schemeClr val="accent1">
                    <a:lumMod val="75000"/>
                  </a:schemeClr>
                </a:solidFill>
              </a:rPr>
              <a:t>	&lt;</a:t>
            </a:r>
            <a:r>
              <a:rPr lang="en-US" b="1" dirty="0" err="1" smtClean="0">
                <a:solidFill>
                  <a:schemeClr val="accent1">
                    <a:lumMod val="75000"/>
                  </a:schemeClr>
                </a:solidFill>
              </a:rPr>
              <a:t>ex:b</a:t>
            </a:r>
            <a:r>
              <a:rPr lang="en-US" b="1" dirty="0" smtClean="0">
                <a:solidFill>
                  <a:schemeClr val="accent1">
                    <a:lumMod val="75000"/>
                  </a:schemeClr>
                </a:solidFill>
              </a:rPr>
              <a:t>&gt; </a:t>
            </a:r>
            <a:r>
              <a:rPr lang="en-US" b="1" dirty="0" err="1" smtClean="0">
                <a:solidFill>
                  <a:schemeClr val="accent1">
                    <a:lumMod val="75000"/>
                  </a:schemeClr>
                </a:solidFill>
              </a:rPr>
              <a:t>rfd:type</a:t>
            </a:r>
            <a:r>
              <a:rPr lang="en-US" b="1" dirty="0" smtClean="0">
                <a:solidFill>
                  <a:schemeClr val="accent1">
                    <a:lumMod val="75000"/>
                  </a:schemeClr>
                </a:solidFill>
              </a:rPr>
              <a:t> &lt;</a:t>
            </a:r>
            <a:r>
              <a:rPr lang="en-US" b="1" dirty="0" err="1" smtClean="0">
                <a:solidFill>
                  <a:schemeClr val="accent1">
                    <a:lumMod val="75000"/>
                  </a:schemeClr>
                </a:solidFill>
              </a:rPr>
              <a:t>ex:class_c</a:t>
            </a:r>
            <a:r>
              <a:rPr lang="en-US" b="1" dirty="0" smtClean="0">
                <a:solidFill>
                  <a:schemeClr val="accent1">
                    <a:lumMod val="75000"/>
                  </a:schemeClr>
                </a:solidFill>
              </a:rPr>
              <a:t>&gt;</a:t>
            </a:r>
          </a:p>
          <a:p>
            <a:pPr>
              <a:defRPr/>
            </a:pPr>
            <a:endParaRPr lang="en-US" b="1" dirty="0" smtClean="0">
              <a:solidFill>
                <a:schemeClr val="accent1">
                  <a:lumMod val="75000"/>
                </a:schemeClr>
              </a:solidFill>
            </a:endParaRPr>
          </a:p>
          <a:p>
            <a:pPr>
              <a:defRPr/>
            </a:pPr>
            <a:r>
              <a:rPr lang="en-US" dirty="0" smtClean="0"/>
              <a:t>Assume we further have the following triples:</a:t>
            </a:r>
            <a:br>
              <a:rPr lang="en-US" dirty="0" smtClean="0"/>
            </a:br>
            <a:r>
              <a:rPr lang="en-US" b="1" dirty="0" smtClean="0">
                <a:solidFill>
                  <a:schemeClr val="accent1">
                    <a:lumMod val="75000"/>
                  </a:schemeClr>
                </a:solidFill>
              </a:rPr>
              <a:t>&lt;</a:t>
            </a:r>
            <a:r>
              <a:rPr lang="en-US" b="1" dirty="0" err="1" smtClean="0">
                <a:solidFill>
                  <a:schemeClr val="accent1">
                    <a:lumMod val="75000"/>
                  </a:schemeClr>
                </a:solidFill>
              </a:rPr>
              <a:t>ex:b</a:t>
            </a:r>
            <a:r>
              <a:rPr lang="en-US" b="1" dirty="0">
                <a:solidFill>
                  <a:schemeClr val="accent1">
                    <a:lumMod val="75000"/>
                  </a:schemeClr>
                </a:solidFill>
              </a:rPr>
              <a:t>&gt; </a:t>
            </a:r>
            <a:r>
              <a:rPr lang="en-US" b="1" dirty="0" err="1">
                <a:solidFill>
                  <a:schemeClr val="accent1">
                    <a:lumMod val="75000"/>
                  </a:schemeClr>
                </a:solidFill>
              </a:rPr>
              <a:t>rfd:type</a:t>
            </a:r>
            <a:r>
              <a:rPr lang="en-US" b="1" dirty="0">
                <a:solidFill>
                  <a:schemeClr val="accent1">
                    <a:lumMod val="75000"/>
                  </a:schemeClr>
                </a:solidFill>
              </a:rPr>
              <a:t> &lt;</a:t>
            </a:r>
            <a:r>
              <a:rPr lang="en-US" b="1" dirty="0" err="1" smtClean="0">
                <a:solidFill>
                  <a:schemeClr val="accent1">
                    <a:lumMod val="75000"/>
                  </a:schemeClr>
                </a:solidFill>
              </a:rPr>
              <a:t>ex:class_d</a:t>
            </a:r>
            <a:r>
              <a:rPr lang="en-US" b="1" dirty="0" smtClean="0">
                <a:solidFill>
                  <a:schemeClr val="accent1">
                    <a:lumMod val="75000"/>
                  </a:schemeClr>
                </a:solidFill>
              </a:rPr>
              <a:t>&gt;, and </a:t>
            </a:r>
            <a:br>
              <a:rPr lang="en-US" b="1" dirty="0" smtClean="0">
                <a:solidFill>
                  <a:schemeClr val="accent1">
                    <a:lumMod val="75000"/>
                  </a:schemeClr>
                </a:solidFill>
              </a:rPr>
            </a:br>
            <a:r>
              <a:rPr lang="en-US" b="1" dirty="0" smtClean="0">
                <a:solidFill>
                  <a:schemeClr val="accent1">
                    <a:lumMod val="75000"/>
                  </a:schemeClr>
                </a:solidFill>
              </a:rPr>
              <a:t>&lt;</a:t>
            </a:r>
            <a:r>
              <a:rPr lang="en-US" b="1" dirty="0" err="1" smtClean="0">
                <a:solidFill>
                  <a:schemeClr val="accent1">
                    <a:lumMod val="75000"/>
                  </a:schemeClr>
                </a:solidFill>
              </a:rPr>
              <a:t>ex:class_c</a:t>
            </a:r>
            <a:r>
              <a:rPr lang="en-US" b="1" dirty="0" smtClean="0">
                <a:solidFill>
                  <a:schemeClr val="accent1">
                    <a:lumMod val="75000"/>
                  </a:schemeClr>
                </a:solidFill>
              </a:rPr>
              <a:t>&gt; </a:t>
            </a:r>
            <a:r>
              <a:rPr lang="en-US" b="1" dirty="0" err="1" smtClean="0">
                <a:solidFill>
                  <a:schemeClr val="accent1">
                    <a:lumMod val="75000"/>
                  </a:schemeClr>
                </a:solidFill>
              </a:rPr>
              <a:t>owl:disjointWith</a:t>
            </a:r>
            <a:r>
              <a:rPr lang="en-US" b="1" dirty="0" smtClean="0">
                <a:solidFill>
                  <a:schemeClr val="accent1">
                    <a:lumMod val="75000"/>
                  </a:schemeClr>
                </a:solidFill>
              </a:rPr>
              <a:t> &lt;</a:t>
            </a:r>
            <a:r>
              <a:rPr lang="en-US" b="1" dirty="0" err="1" smtClean="0">
                <a:solidFill>
                  <a:schemeClr val="accent1">
                    <a:lumMod val="75000"/>
                  </a:schemeClr>
                </a:solidFill>
              </a:rPr>
              <a:t>ex:class_d</a:t>
            </a:r>
            <a:r>
              <a:rPr lang="en-US" b="1" dirty="0" smtClean="0">
                <a:solidFill>
                  <a:schemeClr val="accent1">
                    <a:lumMod val="75000"/>
                  </a:schemeClr>
                </a:solidFill>
              </a:rPr>
              <a:t>&gt; </a:t>
            </a:r>
            <a:endParaRPr lang="en-US" b="1" dirty="0">
              <a:solidFill>
                <a:schemeClr val="accent1">
                  <a:lumMod val="75000"/>
                </a:schemeClr>
              </a:solidFill>
            </a:endParaRPr>
          </a:p>
          <a:p>
            <a:pPr>
              <a:defRPr/>
            </a:pPr>
            <a:endParaRPr lang="en-US" b="1" dirty="0" smtClean="0">
              <a:solidFill>
                <a:schemeClr val="accent1">
                  <a:lumMod val="75000"/>
                </a:schemeClr>
              </a:solidFill>
            </a:endParaRPr>
          </a:p>
          <a:p>
            <a:pPr marL="0" indent="0">
              <a:buNone/>
              <a:defRPr/>
            </a:pPr>
            <a:endParaRPr lang="en-US" b="1" dirty="0" smtClean="0">
              <a:solidFill>
                <a:schemeClr val="accent1">
                  <a:lumMod val="75000"/>
                </a:schemeClr>
              </a:solidFill>
            </a:endParaRPr>
          </a:p>
          <a:p>
            <a:pPr>
              <a:defRPr/>
            </a:pPr>
            <a:r>
              <a:rPr lang="en-US" b="1" dirty="0" smtClean="0"/>
              <a:t>Now some </a:t>
            </a:r>
            <a:r>
              <a:rPr lang="en-US" b="1" dirty="0" err="1" smtClean="0"/>
              <a:t>reasoners</a:t>
            </a:r>
            <a:r>
              <a:rPr lang="en-US" b="1" dirty="0" smtClean="0"/>
              <a:t> allow use of domain and ranges for data check!</a:t>
            </a:r>
          </a:p>
          <a:p>
            <a:pPr lvl="1">
              <a:defRPr/>
            </a:pPr>
            <a:r>
              <a:rPr lang="en-US" dirty="0" smtClean="0"/>
              <a:t>In this case the </a:t>
            </a:r>
            <a:r>
              <a:rPr lang="en-US" dirty="0" err="1" smtClean="0"/>
              <a:t>reasoner</a:t>
            </a:r>
            <a:r>
              <a:rPr lang="en-US" dirty="0" smtClean="0"/>
              <a:t> will detect an inconsistency in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08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08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p:txBody>
          <a:bodyPr/>
          <a:lstStyle/>
          <a:p>
            <a:pPr eaLnBrk="1" hangingPunct="1"/>
            <a:r>
              <a:rPr lang="en-US" smtClean="0">
                <a:latin typeface="Arial" charset="0"/>
                <a:cs typeface="Arial" charset="0"/>
              </a:rPr>
              <a:t>Expressiveness Limitations of RDF(S)</a:t>
            </a:r>
          </a:p>
        </p:txBody>
      </p:sp>
      <p:sp>
        <p:nvSpPr>
          <p:cNvPr id="41987" name="Rectangle 9"/>
          <p:cNvSpPr>
            <a:spLocks noGrp="1" noChangeArrowheads="1"/>
          </p:cNvSpPr>
          <p:nvPr>
            <p:ph idx="1"/>
          </p:nvPr>
        </p:nvSpPr>
        <p:spPr>
          <a:xfrm>
            <a:off x="465827" y="1237891"/>
            <a:ext cx="8229600" cy="5223294"/>
          </a:xfrm>
        </p:spPr>
        <p:txBody>
          <a:bodyPr/>
          <a:lstStyle/>
          <a:p>
            <a:pPr eaLnBrk="1" hangingPunct="1">
              <a:lnSpc>
                <a:spcPct val="70000"/>
              </a:lnSpc>
            </a:pPr>
            <a:r>
              <a:rPr lang="en-US" sz="2200" dirty="0" smtClean="0">
                <a:latin typeface="Arial" charset="0"/>
                <a:cs typeface="Arial" charset="0"/>
              </a:rPr>
              <a:t>Only binary relations</a:t>
            </a:r>
          </a:p>
          <a:p>
            <a:pPr eaLnBrk="1" hangingPunct="1">
              <a:lnSpc>
                <a:spcPct val="70000"/>
              </a:lnSpc>
            </a:pPr>
            <a:endParaRPr lang="en-US" sz="1400" dirty="0" smtClean="0">
              <a:latin typeface="Arial" charset="0"/>
              <a:cs typeface="Arial" charset="0"/>
            </a:endParaRPr>
          </a:p>
          <a:p>
            <a:pPr eaLnBrk="1" hangingPunct="1">
              <a:lnSpc>
                <a:spcPct val="70000"/>
              </a:lnSpc>
            </a:pPr>
            <a:r>
              <a:rPr lang="en-US" sz="2200" dirty="0" smtClean="0">
                <a:latin typeface="Arial" charset="0"/>
                <a:cs typeface="Arial" charset="0"/>
              </a:rPr>
              <a:t>Characteristics of Properties </a:t>
            </a:r>
          </a:p>
          <a:p>
            <a:pPr lvl="1" eaLnBrk="1" hangingPunct="1">
              <a:lnSpc>
                <a:spcPct val="70000"/>
              </a:lnSpc>
            </a:pPr>
            <a:r>
              <a:rPr lang="en-US" i="1" dirty="0" smtClean="0">
                <a:latin typeface="Arial" charset="0"/>
                <a:cs typeface="Arial" charset="0"/>
              </a:rPr>
              <a:t>inverse  </a:t>
            </a:r>
            <a:r>
              <a:rPr lang="en-US" dirty="0" smtClean="0">
                <a:latin typeface="Arial" charset="0"/>
                <a:cs typeface="Arial" charset="0"/>
              </a:rPr>
              <a:t>(</a:t>
            </a:r>
            <a:r>
              <a:rPr lang="en-US" dirty="0">
                <a:latin typeface="Arial" charset="0"/>
                <a:cs typeface="Arial" charset="0"/>
              </a:rPr>
              <a:t>e.g. </a:t>
            </a:r>
            <a:r>
              <a:rPr lang="en-US" dirty="0" smtClean="0">
                <a:latin typeface="Arial" charset="0"/>
                <a:cs typeface="Arial" charset="0"/>
              </a:rPr>
              <a:t>eaten by inverse to eats), i.e., (</a:t>
            </a:r>
            <a:r>
              <a:rPr lang="en-US" dirty="0" err="1" smtClean="0">
                <a:latin typeface="Arial" charset="0"/>
                <a:cs typeface="Arial" charset="0"/>
              </a:rPr>
              <a:t>x,R,y</a:t>
            </a:r>
            <a:r>
              <a:rPr lang="en-US" dirty="0" smtClean="0">
                <a:latin typeface="Arial" charset="0"/>
                <a:cs typeface="Arial" charset="0"/>
              </a:rPr>
              <a:t>) if and only if (</a:t>
            </a:r>
            <a:r>
              <a:rPr lang="en-US" dirty="0" err="1" smtClean="0">
                <a:latin typeface="Arial" charset="0"/>
                <a:cs typeface="Arial" charset="0"/>
              </a:rPr>
              <a:t>y,S,x</a:t>
            </a:r>
            <a:r>
              <a:rPr lang="en-US" dirty="0" smtClean="0">
                <a:latin typeface="Arial" charset="0"/>
                <a:cs typeface="Arial" charset="0"/>
              </a:rPr>
              <a:t>)</a:t>
            </a:r>
          </a:p>
          <a:p>
            <a:pPr lvl="1" eaLnBrk="1" hangingPunct="1">
              <a:lnSpc>
                <a:spcPct val="70000"/>
              </a:lnSpc>
            </a:pPr>
            <a:r>
              <a:rPr lang="en-US" i="1" dirty="0" smtClean="0">
                <a:latin typeface="Arial" charset="0"/>
                <a:cs typeface="Arial" charset="0"/>
              </a:rPr>
              <a:t>transitive </a:t>
            </a:r>
            <a:r>
              <a:rPr lang="en-US" dirty="0" smtClean="0">
                <a:latin typeface="Arial" charset="0"/>
                <a:cs typeface="Arial" charset="0"/>
              </a:rPr>
              <a:t>(e.g. greater than), i.e., (</a:t>
            </a:r>
            <a:r>
              <a:rPr lang="en-US" dirty="0" err="1" smtClean="0">
                <a:latin typeface="Arial" charset="0"/>
                <a:cs typeface="Arial" charset="0"/>
              </a:rPr>
              <a:t>x,R,y</a:t>
            </a:r>
            <a:r>
              <a:rPr lang="en-US" dirty="0" smtClean="0">
                <a:latin typeface="Arial" charset="0"/>
                <a:cs typeface="Arial" charset="0"/>
              </a:rPr>
              <a:t>) and (</a:t>
            </a:r>
            <a:r>
              <a:rPr lang="en-US" dirty="0" err="1" smtClean="0">
                <a:latin typeface="Arial" charset="0"/>
                <a:cs typeface="Arial" charset="0"/>
              </a:rPr>
              <a:t>y,R,z</a:t>
            </a:r>
            <a:r>
              <a:rPr lang="en-US" dirty="0" smtClean="0">
                <a:latin typeface="Arial" charset="0"/>
                <a:cs typeface="Arial" charset="0"/>
              </a:rPr>
              <a:t>) imply (</a:t>
            </a:r>
            <a:r>
              <a:rPr lang="en-US" dirty="0" err="1" smtClean="0">
                <a:latin typeface="Arial" charset="0"/>
                <a:cs typeface="Arial" charset="0"/>
              </a:rPr>
              <a:t>x,R,z</a:t>
            </a:r>
            <a:r>
              <a:rPr lang="en-US" dirty="0" smtClean="0">
                <a:latin typeface="Arial" charset="0"/>
                <a:cs typeface="Arial" charset="0"/>
              </a:rPr>
              <a:t>) </a:t>
            </a:r>
          </a:p>
          <a:p>
            <a:pPr lvl="1" eaLnBrk="1" hangingPunct="1">
              <a:lnSpc>
                <a:spcPct val="70000"/>
              </a:lnSpc>
            </a:pPr>
            <a:r>
              <a:rPr lang="en-US" i="1" dirty="0" smtClean="0">
                <a:latin typeface="Arial" charset="0"/>
                <a:cs typeface="Arial" charset="0"/>
              </a:rPr>
              <a:t>symmetric </a:t>
            </a:r>
            <a:r>
              <a:rPr lang="en-US" dirty="0" smtClean="0">
                <a:latin typeface="Arial" charset="0"/>
                <a:cs typeface="Arial" charset="0"/>
              </a:rPr>
              <a:t>(e.g. married to), i.e., (</a:t>
            </a:r>
            <a:r>
              <a:rPr lang="en-US" dirty="0" err="1" smtClean="0">
                <a:latin typeface="Arial" charset="0"/>
                <a:cs typeface="Arial" charset="0"/>
              </a:rPr>
              <a:t>x,R,y</a:t>
            </a:r>
            <a:r>
              <a:rPr lang="en-US" dirty="0" smtClean="0">
                <a:latin typeface="Arial" charset="0"/>
                <a:cs typeface="Arial" charset="0"/>
              </a:rPr>
              <a:t>) implies (</a:t>
            </a:r>
            <a:r>
              <a:rPr lang="en-US" dirty="0" err="1" smtClean="0">
                <a:latin typeface="Arial" charset="0"/>
                <a:cs typeface="Arial" charset="0"/>
              </a:rPr>
              <a:t>y,R,x</a:t>
            </a:r>
            <a:r>
              <a:rPr lang="en-US" dirty="0" smtClean="0">
                <a:latin typeface="Arial" charset="0"/>
                <a:cs typeface="Arial" charset="0"/>
              </a:rPr>
              <a:t>)</a:t>
            </a:r>
          </a:p>
          <a:p>
            <a:pPr lvl="1" eaLnBrk="1" hangingPunct="1">
              <a:lnSpc>
                <a:spcPct val="70000"/>
              </a:lnSpc>
            </a:pPr>
            <a:r>
              <a:rPr lang="en-US" i="1" dirty="0">
                <a:latin typeface="Arial" charset="0"/>
                <a:cs typeface="Arial" charset="0"/>
              </a:rPr>
              <a:t>f</a:t>
            </a:r>
            <a:r>
              <a:rPr lang="en-US" i="1" dirty="0" smtClean="0">
                <a:latin typeface="Arial" charset="0"/>
                <a:cs typeface="Arial" charset="0"/>
              </a:rPr>
              <a:t>unctional</a:t>
            </a:r>
            <a:r>
              <a:rPr lang="en-US" dirty="0" smtClean="0">
                <a:latin typeface="Arial" charset="0"/>
                <a:cs typeface="Arial" charset="0"/>
              </a:rPr>
              <a:t> (e.g. has IRD number), i.e., (</a:t>
            </a:r>
            <a:r>
              <a:rPr lang="en-US" dirty="0" err="1" smtClean="0">
                <a:latin typeface="Arial" charset="0"/>
                <a:cs typeface="Arial" charset="0"/>
              </a:rPr>
              <a:t>x,R,y</a:t>
            </a:r>
            <a:r>
              <a:rPr lang="en-US" dirty="0" smtClean="0">
                <a:latin typeface="Arial" charset="0"/>
                <a:cs typeface="Arial" charset="0"/>
              </a:rPr>
              <a:t>) and (</a:t>
            </a:r>
            <a:r>
              <a:rPr lang="en-US" dirty="0" err="1" smtClean="0">
                <a:latin typeface="Arial" charset="0"/>
                <a:cs typeface="Arial" charset="0"/>
              </a:rPr>
              <a:t>x,R,z</a:t>
            </a:r>
            <a:r>
              <a:rPr lang="en-US" dirty="0" smtClean="0">
                <a:latin typeface="Arial" charset="0"/>
                <a:cs typeface="Arial" charset="0"/>
              </a:rPr>
              <a:t>) imply y=z</a:t>
            </a:r>
          </a:p>
          <a:p>
            <a:pPr lvl="1" eaLnBrk="1" hangingPunct="1">
              <a:lnSpc>
                <a:spcPct val="70000"/>
              </a:lnSpc>
            </a:pPr>
            <a:endParaRPr lang="en-US" sz="1400" dirty="0" smtClean="0">
              <a:latin typeface="Arial" charset="0"/>
              <a:cs typeface="Arial" charset="0"/>
            </a:endParaRPr>
          </a:p>
          <a:p>
            <a:pPr eaLnBrk="1" hangingPunct="1">
              <a:lnSpc>
                <a:spcPct val="70000"/>
              </a:lnSpc>
            </a:pPr>
            <a:r>
              <a:rPr lang="en-US" sz="2200" dirty="0" smtClean="0">
                <a:latin typeface="Arial" charset="0"/>
                <a:cs typeface="Arial" charset="0"/>
              </a:rPr>
              <a:t>Local range restrictions </a:t>
            </a:r>
          </a:p>
          <a:p>
            <a:pPr lvl="1" eaLnBrk="1" hangingPunct="1"/>
            <a:r>
              <a:rPr lang="en-GB" b="1" dirty="0" err="1" smtClean="0"/>
              <a:t>rdfs:range</a:t>
            </a:r>
            <a:r>
              <a:rPr lang="en-GB" dirty="0" smtClean="0"/>
              <a:t> </a:t>
            </a:r>
            <a:r>
              <a:rPr lang="en-GB" dirty="0"/>
              <a:t>defines the range of a property (e.g. eats) for all classes </a:t>
            </a:r>
          </a:p>
          <a:p>
            <a:pPr lvl="1" eaLnBrk="1" hangingPunct="1"/>
            <a:r>
              <a:rPr lang="en-GB" dirty="0"/>
              <a:t>In </a:t>
            </a:r>
            <a:r>
              <a:rPr lang="en-GB" dirty="0" smtClean="0"/>
              <a:t>RDFS we </a:t>
            </a:r>
            <a:r>
              <a:rPr lang="en-GB" dirty="0"/>
              <a:t>cannot declare range restrictions that apply to some classes only </a:t>
            </a:r>
          </a:p>
          <a:p>
            <a:pPr lvl="1" eaLnBrk="1" hangingPunct="1"/>
            <a:r>
              <a:rPr lang="en-GB" dirty="0"/>
              <a:t>E.g. we cannot say that cows eat only plants, while other animals may eat meat, </a:t>
            </a:r>
            <a:r>
              <a:rPr lang="en-GB" dirty="0" smtClean="0"/>
              <a:t>too</a:t>
            </a:r>
          </a:p>
          <a:p>
            <a:pPr lvl="1" eaLnBrk="1" hangingPunct="1"/>
            <a:endParaRPr lang="en-US" sz="1400" dirty="0" smtClean="0">
              <a:latin typeface="Arial" charset="0"/>
              <a:cs typeface="Arial" charset="0"/>
            </a:endParaRPr>
          </a:p>
          <a:p>
            <a:pPr eaLnBrk="1" hangingPunct="1">
              <a:lnSpc>
                <a:spcPct val="70000"/>
              </a:lnSpc>
            </a:pPr>
            <a:r>
              <a:rPr lang="en-US" sz="2200" dirty="0" err="1" smtClean="0">
                <a:latin typeface="Arial" charset="0"/>
                <a:cs typeface="Arial" charset="0"/>
              </a:rPr>
              <a:t>Disjointness</a:t>
            </a:r>
            <a:r>
              <a:rPr lang="en-US" sz="2200" dirty="0" smtClean="0">
                <a:latin typeface="Arial" charset="0"/>
                <a:cs typeface="Arial" charset="0"/>
              </a:rPr>
              <a:t> </a:t>
            </a:r>
            <a:r>
              <a:rPr lang="en-US" sz="2200" dirty="0">
                <a:latin typeface="Arial" charset="0"/>
                <a:cs typeface="Arial" charset="0"/>
              </a:rPr>
              <a:t>axioms </a:t>
            </a:r>
          </a:p>
          <a:p>
            <a:pPr lvl="1" eaLnBrk="1" hangingPunct="1">
              <a:lnSpc>
                <a:spcPct val="70000"/>
              </a:lnSpc>
            </a:pPr>
            <a:r>
              <a:rPr lang="en-US" dirty="0">
                <a:latin typeface="Arial" charset="0"/>
                <a:cs typeface="Arial" charset="0"/>
              </a:rPr>
              <a:t>E.g. nobody can be both a </a:t>
            </a:r>
            <a:r>
              <a:rPr lang="en-US" i="1" dirty="0">
                <a:latin typeface="Arial" charset="0"/>
                <a:cs typeface="Arial" charset="0"/>
              </a:rPr>
              <a:t>Man</a:t>
            </a:r>
            <a:r>
              <a:rPr lang="en-US" dirty="0">
                <a:latin typeface="Arial" charset="0"/>
                <a:cs typeface="Arial" charset="0"/>
              </a:rPr>
              <a:t> and a </a:t>
            </a:r>
            <a:r>
              <a:rPr lang="en-US" i="1" dirty="0">
                <a:latin typeface="Arial" charset="0"/>
                <a:cs typeface="Arial" charset="0"/>
              </a:rPr>
              <a:t>Woman</a:t>
            </a:r>
            <a:endParaRPr lang="en-US" dirty="0">
              <a:latin typeface="Arial" charset="0"/>
              <a:cs typeface="Arial" charset="0"/>
            </a:endParaRPr>
          </a:p>
          <a:p>
            <a:pPr eaLnBrk="1" hangingPunct="1">
              <a:lnSpc>
                <a:spcPct val="70000"/>
              </a:lnSpc>
            </a:pPr>
            <a:endParaRPr lang="en-US" sz="1400" dirty="0" smtClean="0">
              <a:latin typeface="Arial" charset="0"/>
              <a:cs typeface="Arial" charset="0"/>
            </a:endParaRPr>
          </a:p>
          <a:p>
            <a:pPr eaLnBrk="1" hangingPunct="1">
              <a:lnSpc>
                <a:spcPct val="70000"/>
              </a:lnSpc>
            </a:pPr>
            <a:r>
              <a:rPr lang="en-US" sz="2200" dirty="0" smtClean="0">
                <a:latin typeface="Arial" charset="0"/>
                <a:cs typeface="Arial" charset="0"/>
              </a:rPr>
              <a:t>Complex concept descriptions </a:t>
            </a:r>
          </a:p>
          <a:p>
            <a:pPr lvl="1" eaLnBrk="1" hangingPunct="1">
              <a:lnSpc>
                <a:spcPct val="70000"/>
              </a:lnSpc>
            </a:pPr>
            <a:r>
              <a:rPr lang="en-US" dirty="0" smtClean="0">
                <a:latin typeface="Arial" charset="0"/>
                <a:cs typeface="Arial" charset="0"/>
              </a:rPr>
              <a:t>union, intersection, complement</a:t>
            </a:r>
          </a:p>
          <a:p>
            <a:pPr lvl="1" eaLnBrk="1" hangingPunct="1">
              <a:lnSpc>
                <a:spcPct val="70000"/>
              </a:lnSpc>
            </a:pPr>
            <a:r>
              <a:rPr lang="en-US" dirty="0" smtClean="0">
                <a:latin typeface="Arial" charset="0"/>
                <a:cs typeface="Arial" charset="0"/>
              </a:rPr>
              <a:t>E.g. </a:t>
            </a:r>
            <a:r>
              <a:rPr lang="en-US" i="1" dirty="0" smtClean="0">
                <a:latin typeface="Arial" charset="0"/>
                <a:cs typeface="Arial" charset="0"/>
              </a:rPr>
              <a:t>Person</a:t>
            </a:r>
            <a:r>
              <a:rPr lang="en-US" dirty="0" smtClean="0">
                <a:latin typeface="Arial" charset="0"/>
                <a:cs typeface="Arial" charset="0"/>
              </a:rPr>
              <a:t> is the disjoint union of  </a:t>
            </a:r>
            <a:r>
              <a:rPr lang="en-US" i="1" dirty="0" smtClean="0">
                <a:latin typeface="Arial" charset="0"/>
                <a:cs typeface="Arial" charset="0"/>
              </a:rPr>
              <a:t>Man</a:t>
            </a:r>
            <a:r>
              <a:rPr lang="en-US" dirty="0" smtClean="0">
                <a:latin typeface="Arial" charset="0"/>
                <a:cs typeface="Arial" charset="0"/>
              </a:rPr>
              <a:t> and </a:t>
            </a:r>
            <a:r>
              <a:rPr lang="en-US" i="1" dirty="0" smtClean="0">
                <a:latin typeface="Arial" charset="0"/>
                <a:cs typeface="Arial" charset="0"/>
              </a:rPr>
              <a:t>Woman</a:t>
            </a:r>
            <a:endParaRPr lang="en-US" dirty="0" smtClean="0">
              <a:latin typeface="Arial" charset="0"/>
              <a:cs typeface="Arial" charset="0"/>
            </a:endParaRPr>
          </a:p>
          <a:p>
            <a:pPr eaLnBrk="1" hangingPunct="1">
              <a:lnSpc>
                <a:spcPct val="70000"/>
              </a:lnSpc>
            </a:pPr>
            <a:endParaRPr lang="en-US" sz="1400" dirty="0" smtClean="0">
              <a:latin typeface="Arial" charset="0"/>
              <a:cs typeface="Arial" charset="0"/>
            </a:endParaRPr>
          </a:p>
          <a:p>
            <a:pPr eaLnBrk="1" hangingPunct="1">
              <a:lnSpc>
                <a:spcPct val="70000"/>
              </a:lnSpc>
            </a:pPr>
            <a:r>
              <a:rPr lang="en-US" sz="2200" dirty="0" smtClean="0">
                <a:latin typeface="Arial" charset="0"/>
                <a:cs typeface="Arial" charset="0"/>
              </a:rPr>
              <a:t>Cardinality restrictions </a:t>
            </a:r>
          </a:p>
          <a:p>
            <a:pPr lvl="1" eaLnBrk="1" hangingPunct="1">
              <a:lnSpc>
                <a:spcPct val="70000"/>
              </a:lnSpc>
            </a:pPr>
            <a:r>
              <a:rPr lang="en-US" dirty="0" smtClean="0">
                <a:latin typeface="Arial" charset="0"/>
                <a:cs typeface="Arial" charset="0"/>
              </a:rPr>
              <a:t>E.g. a </a:t>
            </a:r>
            <a:r>
              <a:rPr lang="en-US" i="1" dirty="0" smtClean="0">
                <a:latin typeface="Arial" charset="0"/>
                <a:cs typeface="Arial" charset="0"/>
              </a:rPr>
              <a:t>Person</a:t>
            </a:r>
            <a:r>
              <a:rPr lang="en-US" dirty="0" smtClean="0">
                <a:latin typeface="Arial" charset="0"/>
                <a:cs typeface="Arial" charset="0"/>
              </a:rPr>
              <a:t> has exactly two parents, courses are taught by at least one lecturer</a:t>
            </a:r>
          </a:p>
          <a:p>
            <a:pPr eaLnBrk="1" hangingPunct="1">
              <a:lnSpc>
                <a:spcPct val="70000"/>
              </a:lnSpc>
            </a:pPr>
            <a:endParaRPr lang="en-US" sz="2200"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98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87">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987">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87">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98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latin typeface="Arial" charset="0"/>
                <a:cs typeface="Arial" charset="0"/>
              </a:rPr>
              <a:t>Layering Issues</a:t>
            </a:r>
          </a:p>
        </p:txBody>
      </p:sp>
      <p:sp>
        <p:nvSpPr>
          <p:cNvPr id="44035" name="Rectangle 3"/>
          <p:cNvSpPr>
            <a:spLocks noGrp="1" noChangeArrowheads="1"/>
          </p:cNvSpPr>
          <p:nvPr>
            <p:ph idx="1"/>
          </p:nvPr>
        </p:nvSpPr>
        <p:spPr/>
        <p:txBody>
          <a:bodyPr/>
          <a:lstStyle/>
          <a:p>
            <a:pPr eaLnBrk="1" hangingPunct="1"/>
            <a:r>
              <a:rPr lang="en-US" sz="2200" dirty="0" smtClean="0">
                <a:latin typeface="Arial" charset="0"/>
                <a:cs typeface="Arial" charset="0"/>
              </a:rPr>
              <a:t>Syntax</a:t>
            </a:r>
          </a:p>
          <a:p>
            <a:pPr lvl="1" eaLnBrk="1" hangingPunct="1"/>
            <a:r>
              <a:rPr lang="en-US" dirty="0" smtClean="0">
                <a:latin typeface="Arial" charset="0"/>
                <a:cs typeface="Arial" charset="0"/>
              </a:rPr>
              <a:t>Only binary relations in RDF</a:t>
            </a:r>
          </a:p>
          <a:p>
            <a:pPr lvl="1" eaLnBrk="1" hangingPunct="1"/>
            <a:r>
              <a:rPr lang="en-US" dirty="0" smtClean="0">
                <a:latin typeface="Arial" charset="0"/>
                <a:cs typeface="Arial" charset="0"/>
              </a:rPr>
              <a:t>Verbose syntax</a:t>
            </a:r>
          </a:p>
          <a:p>
            <a:pPr lvl="1" eaLnBrk="1" hangingPunct="1"/>
            <a:r>
              <a:rPr lang="en-US" dirty="0" smtClean="0">
                <a:latin typeface="Arial" charset="0"/>
                <a:cs typeface="Arial" charset="0"/>
              </a:rPr>
              <a:t>No limitations on graph in RDF</a:t>
            </a:r>
          </a:p>
          <a:p>
            <a:pPr lvl="2" eaLnBrk="1" hangingPunct="1"/>
            <a:r>
              <a:rPr lang="en-US" sz="1900" dirty="0" smtClean="0">
                <a:latin typeface="Arial" charset="0"/>
                <a:cs typeface="Arial" charset="0"/>
              </a:rPr>
              <a:t>Every graph is valid</a:t>
            </a:r>
          </a:p>
          <a:p>
            <a:pPr eaLnBrk="1" hangingPunct="1"/>
            <a:endParaRPr lang="en-US" sz="2200" dirty="0" smtClean="0">
              <a:latin typeface="Arial" charset="0"/>
              <a:cs typeface="Arial" charset="0"/>
            </a:endParaRPr>
          </a:p>
          <a:p>
            <a:pPr eaLnBrk="1" hangingPunct="1"/>
            <a:r>
              <a:rPr lang="en-US" sz="2200" dirty="0" smtClean="0">
                <a:latin typeface="Arial" charset="0"/>
                <a:cs typeface="Arial" charset="0"/>
              </a:rPr>
              <a:t>Semantics</a:t>
            </a:r>
          </a:p>
          <a:p>
            <a:pPr lvl="1" eaLnBrk="1" hangingPunct="1"/>
            <a:r>
              <a:rPr lang="en-US" dirty="0" smtClean="0">
                <a:latin typeface="Arial" charset="0"/>
                <a:cs typeface="Arial" charset="0"/>
              </a:rPr>
              <a:t>Malformed graphs</a:t>
            </a:r>
          </a:p>
          <a:p>
            <a:pPr lvl="1" eaLnBrk="1" hangingPunct="1"/>
            <a:r>
              <a:rPr lang="en-US" dirty="0" smtClean="0">
                <a:latin typeface="Arial" charset="0"/>
                <a:cs typeface="Arial" charset="0"/>
              </a:rPr>
              <a:t>Use of vocabulary in language</a:t>
            </a:r>
          </a:p>
          <a:p>
            <a:pPr lvl="2" eaLnBrk="1" hangingPunct="1"/>
            <a:r>
              <a:rPr lang="en-US" sz="1900" dirty="0" smtClean="0">
                <a:latin typeface="Arial" charset="0"/>
                <a:cs typeface="Arial" charset="0"/>
              </a:rPr>
              <a:t>e.g. </a:t>
            </a:r>
            <a:r>
              <a:rPr lang="en-US" sz="1700" b="1" dirty="0" smtClean="0">
                <a:solidFill>
                  <a:schemeClr val="tx2"/>
                </a:solidFill>
                <a:latin typeface="Courier New" charset="0"/>
                <a:cs typeface="Arial" charset="0"/>
              </a:rPr>
              <a:t>&lt;</a:t>
            </a:r>
            <a:r>
              <a:rPr lang="en-US" sz="1700" b="1" dirty="0" err="1" smtClean="0">
                <a:solidFill>
                  <a:schemeClr val="tx2"/>
                </a:solidFill>
                <a:latin typeface="Courier New" charset="0"/>
                <a:cs typeface="Arial" charset="0"/>
              </a:rPr>
              <a:t>rdfs:Class</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rdfs:subClassOf</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ex:a</a:t>
            </a:r>
            <a:r>
              <a:rPr lang="en-US" sz="1700" b="1" dirty="0" smtClean="0">
                <a:solidFill>
                  <a:schemeClr val="tx2"/>
                </a:solidFill>
                <a:latin typeface="Courier New" charset="0"/>
                <a:cs typeface="Arial" charset="0"/>
              </a:rPr>
              <a:t>&gt;</a:t>
            </a:r>
          </a:p>
          <a:p>
            <a:pPr lvl="1" eaLnBrk="1" hangingPunct="1"/>
            <a:r>
              <a:rPr lang="en-US" dirty="0" smtClean="0">
                <a:latin typeface="Arial" charset="0"/>
                <a:cs typeface="Arial" charset="0"/>
              </a:rPr>
              <a:t>Meta-classes</a:t>
            </a:r>
          </a:p>
          <a:p>
            <a:pPr lvl="2" eaLnBrk="1" hangingPunct="1"/>
            <a:r>
              <a:rPr lang="en-US" sz="1900" dirty="0" smtClean="0">
                <a:latin typeface="Arial" charset="0"/>
                <a:cs typeface="Arial" charset="0"/>
              </a:rPr>
              <a:t>e.g. </a:t>
            </a:r>
            <a:r>
              <a:rPr lang="en-US" sz="1700" b="1" dirty="0" smtClean="0">
                <a:solidFill>
                  <a:schemeClr val="tx2"/>
                </a:solidFill>
                <a:latin typeface="Courier New" charset="0"/>
                <a:cs typeface="Arial" charset="0"/>
              </a:rPr>
              <a:t>&lt;</a:t>
            </a:r>
            <a:r>
              <a:rPr lang="en-US" sz="1700" b="1" dirty="0" err="1" smtClean="0">
                <a:solidFill>
                  <a:schemeClr val="tx2"/>
                </a:solidFill>
                <a:latin typeface="Courier New" charset="0"/>
                <a:cs typeface="Arial" charset="0"/>
              </a:rPr>
              <a:t>rdfs:Class</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rdfs:subClassOf</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ex:a</a:t>
            </a:r>
            <a:r>
              <a:rPr lang="en-US" sz="1700" b="1" dirty="0" smtClean="0">
                <a:solidFill>
                  <a:schemeClr val="tx2"/>
                </a:solidFill>
                <a:latin typeface="Courier New" charset="0"/>
                <a:cs typeface="Arial" charset="0"/>
              </a:rPr>
              <a:t>&gt;, &lt;</a:t>
            </a:r>
            <a:r>
              <a:rPr lang="en-US" sz="1700" b="1" dirty="0" err="1" smtClean="0">
                <a:solidFill>
                  <a:schemeClr val="tx2"/>
                </a:solidFill>
                <a:latin typeface="Courier New" charset="0"/>
                <a:cs typeface="Arial" charset="0"/>
              </a:rPr>
              <a:t>rdfs:Class</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rdfs:subClassOf</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ex:b</a:t>
            </a:r>
            <a:r>
              <a:rPr lang="en-US" sz="1700" b="1" dirty="0" smtClean="0">
                <a:solidFill>
                  <a:schemeClr val="tx2"/>
                </a:solidFill>
                <a:latin typeface="Courier New" charset="0"/>
                <a:cs typeface="Arial" charset="0"/>
              </a:rPr>
              <a:t>&gt;, &lt;</a:t>
            </a:r>
            <a:r>
              <a:rPr lang="en-US" sz="1700" b="1" dirty="0" err="1" smtClean="0">
                <a:solidFill>
                  <a:schemeClr val="tx2"/>
                </a:solidFill>
                <a:latin typeface="Courier New" charset="0"/>
                <a:cs typeface="Arial" charset="0"/>
              </a:rPr>
              <a:t>ex:a</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rdf:type</a:t>
            </a:r>
            <a:r>
              <a:rPr lang="en-US" sz="1700" b="1" dirty="0" smtClean="0">
                <a:solidFill>
                  <a:schemeClr val="tx2"/>
                </a:solidFill>
                <a:latin typeface="Courier New" charset="0"/>
                <a:cs typeface="Arial" charset="0"/>
              </a:rPr>
              <a:t>, </a:t>
            </a:r>
            <a:r>
              <a:rPr lang="en-US" sz="1700" b="1" dirty="0" err="1" smtClean="0">
                <a:solidFill>
                  <a:schemeClr val="tx2"/>
                </a:solidFill>
                <a:latin typeface="Courier New" charset="0"/>
                <a:cs typeface="Arial" charset="0"/>
              </a:rPr>
              <a:t>ex:b</a:t>
            </a:r>
            <a:r>
              <a:rPr lang="en-US" sz="1700" b="1" dirty="0" smtClean="0">
                <a:solidFill>
                  <a:schemeClr val="tx2"/>
                </a:solidFill>
                <a:latin typeface="Courier New" charset="0"/>
                <a:cs typeface="Arial" charset="0"/>
              </a:rPr>
              <a:t>&gt;</a:t>
            </a:r>
          </a:p>
          <a:p>
            <a:pPr eaLnBrk="1" hangingPunct="1"/>
            <a:endParaRPr lang="en-US" sz="2200"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latin typeface="Arial" charset="0"/>
                <a:cs typeface="Arial" charset="0"/>
              </a:rPr>
              <a:t>Layering Issues: Syntax</a:t>
            </a:r>
          </a:p>
        </p:txBody>
      </p:sp>
      <p:sp>
        <p:nvSpPr>
          <p:cNvPr id="46083" name="Content Placeholder 2"/>
          <p:cNvSpPr>
            <a:spLocks noGrp="1"/>
          </p:cNvSpPr>
          <p:nvPr>
            <p:ph idx="1"/>
          </p:nvPr>
        </p:nvSpPr>
        <p:spPr/>
        <p:txBody>
          <a:bodyPr/>
          <a:lstStyle/>
          <a:p>
            <a:r>
              <a:rPr lang="en-US" smtClean="0">
                <a:latin typeface="Arial" charset="0"/>
                <a:cs typeface="Arial" charset="0"/>
              </a:rPr>
              <a:t>Triples make syntax unnatural</a:t>
            </a:r>
          </a:p>
          <a:p>
            <a:pPr lvl="1"/>
            <a:r>
              <a:rPr lang="en-US" smtClean="0">
                <a:latin typeface="Arial" charset="0"/>
                <a:cs typeface="Arial" charset="0"/>
              </a:rPr>
              <a:t>Restrictions have to be split up</a:t>
            </a:r>
          </a:p>
          <a:p>
            <a:pPr lvl="1"/>
            <a:r>
              <a:rPr lang="en-US" smtClean="0">
                <a:latin typeface="Arial" charset="0"/>
                <a:cs typeface="Arial" charset="0"/>
              </a:rPr>
              <a:t>Collections have to split up</a:t>
            </a:r>
          </a:p>
          <a:p>
            <a:endParaRPr lang="en-US" smtClean="0">
              <a:latin typeface="Arial" charset="0"/>
              <a:cs typeface="Arial" charset="0"/>
            </a:endParaRPr>
          </a:p>
          <a:p>
            <a:r>
              <a:rPr lang="en-US" smtClean="0">
                <a:latin typeface="Arial" charset="0"/>
                <a:cs typeface="Arial" charset="0"/>
              </a:rPr>
              <a:t>Triples allow for deviant syntax </a:t>
            </a:r>
          </a:p>
          <a:p>
            <a:pPr lvl="1"/>
            <a:r>
              <a:rPr lang="en-US" smtClean="0">
                <a:latin typeface="Arial" charset="0"/>
                <a:cs typeface="Arial" charset="0"/>
              </a:rPr>
              <a:t>Restrictions with too many pieces</a:t>
            </a:r>
          </a:p>
          <a:p>
            <a:pPr lvl="1"/>
            <a:r>
              <a:rPr lang="en-US" smtClean="0">
                <a:latin typeface="Arial" charset="0"/>
                <a:cs typeface="Arial" charset="0"/>
              </a:rPr>
              <a:t>Collections with missing or multiple components </a:t>
            </a:r>
          </a:p>
          <a:p>
            <a:endParaRPr lang="en-US" smtClean="0">
              <a:latin typeface="Arial" charset="0"/>
              <a:cs typeface="Arial" charset="0"/>
            </a:endParaRPr>
          </a:p>
          <a:p>
            <a:r>
              <a:rPr lang="en-US" smtClean="0">
                <a:latin typeface="Arial" charset="0"/>
                <a:cs typeface="Arial" charset="0"/>
              </a:rPr>
              <a:t>Triples allow additions at any time. </a:t>
            </a:r>
          </a:p>
          <a:p>
            <a:pPr lvl="1"/>
            <a:r>
              <a:rPr lang="en-US" smtClean="0">
                <a:latin typeface="Arial" charset="0"/>
                <a:cs typeface="Arial" charset="0"/>
              </a:rPr>
              <a:t>Can't forbid new triples attached to old syntax.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atin typeface="Arial" charset="0"/>
                <a:cs typeface="Arial" charset="0"/>
              </a:rPr>
              <a:t>Layering Issues: Semantics</a:t>
            </a:r>
          </a:p>
        </p:txBody>
      </p:sp>
      <p:sp>
        <p:nvSpPr>
          <p:cNvPr id="47107" name="Content Placeholder 2"/>
          <p:cNvSpPr>
            <a:spLocks noGrp="1"/>
          </p:cNvSpPr>
          <p:nvPr>
            <p:ph idx="1"/>
          </p:nvPr>
        </p:nvSpPr>
        <p:spPr/>
        <p:txBody>
          <a:bodyPr/>
          <a:lstStyle/>
          <a:p>
            <a:r>
              <a:rPr lang="en-US" smtClean="0">
                <a:latin typeface="Arial" charset="0"/>
                <a:cs typeface="Arial" charset="0"/>
              </a:rPr>
              <a:t>Everything is triples; all triples have meaning. </a:t>
            </a:r>
          </a:p>
          <a:p>
            <a:endParaRPr lang="en-US" smtClean="0">
              <a:latin typeface="Arial" charset="0"/>
              <a:cs typeface="Arial" charset="0"/>
            </a:endParaRPr>
          </a:p>
          <a:p>
            <a:r>
              <a:rPr lang="en-US" smtClean="0">
                <a:latin typeface="Arial" charset="0"/>
                <a:cs typeface="Arial" charset="0"/>
              </a:rPr>
              <a:t>All aspects of syntax contribute to meaning. </a:t>
            </a:r>
          </a:p>
          <a:p>
            <a:pPr lvl="1"/>
            <a:r>
              <a:rPr lang="en-US" smtClean="0">
                <a:latin typeface="Arial" charset="0"/>
                <a:cs typeface="Arial" charset="0"/>
              </a:rPr>
              <a:t>e.g., ordering in collections </a:t>
            </a:r>
          </a:p>
          <a:p>
            <a:pPr lvl="1"/>
            <a:r>
              <a:rPr lang="en-US" smtClean="0">
                <a:latin typeface="Arial" charset="0"/>
                <a:cs typeface="Arial" charset="0"/>
              </a:rPr>
              <a:t>the intersection of Student and Employee is different from the intersection of Employee and Student </a:t>
            </a:r>
          </a:p>
          <a:p>
            <a:endParaRPr lang="en-US" smtClean="0">
              <a:latin typeface="Arial" charset="0"/>
              <a:cs typeface="Arial" charset="0"/>
            </a:endParaRPr>
          </a:p>
          <a:p>
            <a:r>
              <a:rPr lang="en-US" smtClean="0">
                <a:latin typeface="Arial" charset="0"/>
                <a:cs typeface="Arial" charset="0"/>
              </a:rPr>
              <a:t>All syntax refers to something. </a:t>
            </a:r>
          </a:p>
          <a:p>
            <a:pPr lvl="1"/>
            <a:r>
              <a:rPr lang="en-US" smtClean="0">
                <a:latin typeface="Arial" charset="0"/>
                <a:cs typeface="Arial" charset="0"/>
              </a:rPr>
              <a:t>e.g., descriptions live in the domain </a:t>
            </a:r>
          </a:p>
          <a:p>
            <a:pPr lvl="1"/>
            <a:r>
              <a:rPr lang="en-US" smtClean="0">
                <a:latin typeface="Arial" charset="0"/>
                <a:cs typeface="Arial" charset="0"/>
              </a:rPr>
              <a:t>to infer membership in a description, the description has to exist </a:t>
            </a:r>
          </a:p>
          <a:p>
            <a:pPr lvl="1"/>
            <a:r>
              <a:rPr lang="en-US" smtClean="0">
                <a:latin typeface="Arial" charset="0"/>
                <a:cs typeface="Arial" charset="0"/>
              </a:rPr>
              <a:t>leads to semantic paradoxes </a:t>
            </a:r>
          </a:p>
          <a:p>
            <a:endParaRPr lang="en-US"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mtClean="0">
                <a:latin typeface="Arial" charset="0"/>
                <a:cs typeface="Arial" charset="0"/>
              </a:rPr>
              <a:t>Where are we?</a:t>
            </a:r>
          </a:p>
        </p:txBody>
      </p:sp>
      <p:graphicFrame>
        <p:nvGraphicFramePr>
          <p:cNvPr id="19535" name="Group 79"/>
          <p:cNvGraphicFramePr>
            <a:graphicFrameLocks noGrp="1"/>
          </p:cNvGraphicFramePr>
          <p:nvPr>
            <p:ph idx="1"/>
            <p:extLst>
              <p:ext uri="{D42A27DB-BD31-4B8C-83A1-F6EECF244321}">
                <p14:modId xmlns:p14="http://schemas.microsoft.com/office/powerpoint/2010/main" val="4054536487"/>
              </p:ext>
            </p:extLst>
          </p:nvPr>
        </p:nvGraphicFramePr>
        <p:xfrm>
          <a:off x="813760" y="1848929"/>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13365" name="Right Arrow 5"/>
          <p:cNvSpPr>
            <a:spLocks noChangeArrowheads="1"/>
          </p:cNvSpPr>
          <p:nvPr/>
        </p:nvSpPr>
        <p:spPr bwMode="auto">
          <a:xfrm>
            <a:off x="161072" y="4033029"/>
            <a:ext cx="500062"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latin typeface="Arial" charset="0"/>
                <a:cs typeface="Arial" charset="0"/>
              </a:rPr>
              <a:t>Layering Issues: Semantics (Example)</a:t>
            </a:r>
          </a:p>
        </p:txBody>
      </p:sp>
      <p:sp>
        <p:nvSpPr>
          <p:cNvPr id="48131" name="Content Placeholder 2"/>
          <p:cNvSpPr>
            <a:spLocks noGrp="1"/>
          </p:cNvSpPr>
          <p:nvPr>
            <p:ph idx="1"/>
          </p:nvPr>
        </p:nvSpPr>
        <p:spPr/>
        <p:txBody>
          <a:bodyPr/>
          <a:lstStyle/>
          <a:p>
            <a:r>
              <a:rPr lang="en-US" dirty="0" smtClean="0">
                <a:latin typeface="Arial" charset="0"/>
                <a:cs typeface="Arial" charset="0"/>
              </a:rPr>
              <a:t>A Desirable Inference: </a:t>
            </a:r>
          </a:p>
          <a:p>
            <a:endParaRPr lang="en-US" dirty="0" smtClean="0">
              <a:latin typeface="Arial" charset="0"/>
              <a:cs typeface="Arial" charset="0"/>
            </a:endParaRPr>
          </a:p>
          <a:p>
            <a:r>
              <a:rPr lang="en-US" dirty="0" smtClean="0">
                <a:latin typeface="Arial" charset="0"/>
                <a:cs typeface="Arial" charset="0"/>
              </a:rPr>
              <a:t>Premises: </a:t>
            </a:r>
            <a:endParaRPr lang="en-US" dirty="0">
              <a:latin typeface="Arial" charset="0"/>
              <a:cs typeface="Arial" charset="0"/>
            </a:endParaRPr>
          </a:p>
          <a:p>
            <a:pPr lvl="1"/>
            <a:r>
              <a:rPr lang="en-US" dirty="0" smtClean="0">
                <a:latin typeface="Arial" charset="0"/>
                <a:cs typeface="Arial" charset="0"/>
              </a:rPr>
              <a:t>John is an instance of Student. </a:t>
            </a:r>
          </a:p>
          <a:p>
            <a:pPr lvl="1"/>
            <a:r>
              <a:rPr lang="en-US" dirty="0" smtClean="0">
                <a:latin typeface="Arial" charset="0"/>
                <a:cs typeface="Arial" charset="0"/>
              </a:rPr>
              <a:t>John is an instance of Employee. </a:t>
            </a:r>
            <a:br>
              <a:rPr lang="en-US" dirty="0" smtClean="0">
                <a:latin typeface="Arial" charset="0"/>
                <a:cs typeface="Arial" charset="0"/>
              </a:rPr>
            </a:br>
            <a:endParaRPr lang="en-US" dirty="0" smtClean="0">
              <a:latin typeface="Arial" charset="0"/>
              <a:cs typeface="Arial" charset="0"/>
            </a:endParaRPr>
          </a:p>
          <a:p>
            <a:r>
              <a:rPr lang="en-US" dirty="0" smtClean="0">
                <a:latin typeface="Arial" charset="0"/>
                <a:cs typeface="Arial" charset="0"/>
              </a:rPr>
              <a:t>Conclusion: </a:t>
            </a:r>
          </a:p>
          <a:p>
            <a:pPr lvl="1"/>
            <a:r>
              <a:rPr lang="en-US" dirty="0" smtClean="0">
                <a:latin typeface="Arial" charset="0"/>
                <a:cs typeface="Arial" charset="0"/>
              </a:rPr>
              <a:t>John is an instance of the intersection of Student and Employee. </a:t>
            </a:r>
          </a:p>
          <a:p>
            <a:endParaRPr lang="en-US" dirty="0" smtClean="0">
              <a:latin typeface="Arial" charset="0"/>
              <a:cs typeface="Arial" charset="0"/>
            </a:endParaRPr>
          </a:p>
          <a:p>
            <a:r>
              <a:rPr lang="en-US" dirty="0" smtClean="0">
                <a:latin typeface="Arial" charset="0"/>
                <a:cs typeface="Arial" charset="0"/>
              </a:rPr>
              <a:t>In an RDF extension, this requires that the intersection automatically exists whenever Student and Employee exists. </a:t>
            </a:r>
          </a:p>
          <a:p>
            <a:endParaRPr lang="en-US" dirty="0" smtClean="0">
              <a:latin typeface="Arial" charset="0"/>
              <a:cs typeface="Arial" charset="0"/>
            </a:endParaRPr>
          </a:p>
          <a:p>
            <a:r>
              <a:rPr lang="en-US" dirty="0" smtClean="0">
                <a:latin typeface="Arial" charset="0"/>
                <a:cs typeface="Arial" charset="0"/>
              </a:rPr>
              <a:t>Many more of these examples can be devised</a:t>
            </a:r>
          </a:p>
          <a:p>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pPr eaLnBrk="1" hangingPunct="1"/>
            <a:r>
              <a:rPr lang="en-US" cap="none" smtClean="0">
                <a:latin typeface="Arial" charset="0"/>
                <a:cs typeface="Arial" charset="0"/>
              </a:rPr>
              <a:t>TECHNICAL SOLUTION</a:t>
            </a:r>
          </a:p>
        </p:txBody>
      </p:sp>
      <p:sp>
        <p:nvSpPr>
          <p:cNvPr id="49155" name="Text Placeholder 5"/>
          <p:cNvSpPr>
            <a:spLocks noGrp="1"/>
          </p:cNvSpPr>
          <p:nvPr>
            <p:ph type="body" idx="1"/>
          </p:nvPr>
        </p:nvSpPr>
        <p:spPr/>
        <p:txBody>
          <a:bodyPr/>
          <a:lstStyle/>
          <a:p>
            <a:pPr eaLnBrk="1" hangingPunct="1"/>
            <a:r>
              <a:rPr lang="en-US" smtClean="0">
                <a:latin typeface="Arial" charset="0"/>
                <a:cs typeface="Arial" charset="0"/>
              </a:rPr>
              <a:t>The Web Ontology Language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en-US" dirty="0" smtClean="0">
                <a:latin typeface="Arial" charset="0"/>
                <a:cs typeface="Arial" charset="0"/>
              </a:rPr>
              <a:t>Design Goals for OWL </a:t>
            </a:r>
          </a:p>
        </p:txBody>
      </p:sp>
      <p:sp>
        <p:nvSpPr>
          <p:cNvPr id="51203" name="Rectangle 7"/>
          <p:cNvSpPr>
            <a:spLocks noGrp="1" noChangeArrowheads="1"/>
          </p:cNvSpPr>
          <p:nvPr>
            <p:ph idx="1"/>
          </p:nvPr>
        </p:nvSpPr>
        <p:spPr/>
        <p:txBody>
          <a:bodyPr/>
          <a:lstStyle/>
          <a:p>
            <a:pPr eaLnBrk="1" hangingPunct="1"/>
            <a:r>
              <a:rPr lang="en-US" b="1" smtClean="0">
                <a:latin typeface="Arial" charset="0"/>
                <a:cs typeface="Arial" charset="0"/>
              </a:rPr>
              <a:t>Shareable</a:t>
            </a:r>
          </a:p>
          <a:p>
            <a:pPr lvl="1" eaLnBrk="1" hangingPunct="1"/>
            <a:r>
              <a:rPr lang="en-US" smtClean="0">
                <a:latin typeface="Arial" charset="0"/>
                <a:cs typeface="Arial" charset="0"/>
              </a:rPr>
              <a:t>Ontologies should be publicly available and different data sources should be able to commit to the same ontology for shared meaning. Also, ontologies should be able to extend other ontologies in order to provide additional definitions.</a:t>
            </a:r>
            <a:endParaRPr lang="en-US" b="1" smtClean="0">
              <a:latin typeface="Arial" charset="0"/>
              <a:cs typeface="Arial" charset="0"/>
            </a:endParaRPr>
          </a:p>
          <a:p>
            <a:pPr eaLnBrk="1" hangingPunct="1"/>
            <a:endParaRPr lang="en-US" b="1" smtClean="0">
              <a:latin typeface="Arial" charset="0"/>
              <a:cs typeface="Arial" charset="0"/>
            </a:endParaRPr>
          </a:p>
          <a:p>
            <a:pPr eaLnBrk="1" hangingPunct="1"/>
            <a:r>
              <a:rPr lang="en-US" b="1" smtClean="0">
                <a:latin typeface="Arial" charset="0"/>
                <a:cs typeface="Arial" charset="0"/>
              </a:rPr>
              <a:t>Changing</a:t>
            </a:r>
            <a:r>
              <a:rPr lang="en-US" smtClean="0">
                <a:latin typeface="Arial" charset="0"/>
                <a:cs typeface="Arial" charset="0"/>
              </a:rPr>
              <a:t> over time</a:t>
            </a:r>
          </a:p>
          <a:p>
            <a:pPr lvl="1"/>
            <a:r>
              <a:rPr lang="en-US" smtClean="0">
                <a:latin typeface="Arial" charset="0"/>
                <a:cs typeface="Arial" charset="0"/>
              </a:rPr>
              <a:t>An ontology may change during its lifetime. A data source should specify the version of an ontology to which it commits.</a:t>
            </a:r>
          </a:p>
          <a:p>
            <a:pPr lvl="1" eaLnBrk="1" hangingPunct="1"/>
            <a:endParaRPr lang="en-US" smtClean="0">
              <a:latin typeface="Arial" charset="0"/>
              <a:cs typeface="Arial" charset="0"/>
            </a:endParaRPr>
          </a:p>
          <a:p>
            <a:pPr eaLnBrk="1" hangingPunct="1"/>
            <a:r>
              <a:rPr lang="en-US" b="1" smtClean="0">
                <a:latin typeface="Arial" charset="0"/>
                <a:cs typeface="Arial" charset="0"/>
              </a:rPr>
              <a:t>Interoperability</a:t>
            </a:r>
          </a:p>
          <a:p>
            <a:pPr lvl="1" eaLnBrk="1" hangingPunct="1"/>
            <a:r>
              <a:rPr lang="en-US" smtClean="0">
                <a:latin typeface="Arial" charset="0"/>
                <a:cs typeface="Arial" charset="0"/>
              </a:rPr>
              <a:t>Different ontologies may model the same concepts in different ways. The language should provide primitives for relating different representations, thus allowing data to be converted to different ontologies and enabling a "web of ontologies."</a:t>
            </a:r>
            <a:endParaRPr lang="en-US" b="1"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latin typeface="Arial" charset="0"/>
                <a:cs typeface="Arial" charset="0"/>
              </a:rPr>
              <a:t>Design Goals for OWL </a:t>
            </a:r>
          </a:p>
        </p:txBody>
      </p:sp>
      <p:sp>
        <p:nvSpPr>
          <p:cNvPr id="53251" name="Content Placeholder 2"/>
          <p:cNvSpPr>
            <a:spLocks noGrp="1"/>
          </p:cNvSpPr>
          <p:nvPr>
            <p:ph idx="1"/>
          </p:nvPr>
        </p:nvSpPr>
        <p:spPr/>
        <p:txBody>
          <a:bodyPr/>
          <a:lstStyle/>
          <a:p>
            <a:pPr eaLnBrk="1" hangingPunct="1"/>
            <a:r>
              <a:rPr lang="en-US" b="1" smtClean="0">
                <a:latin typeface="Arial" charset="0"/>
                <a:cs typeface="Arial" charset="0"/>
              </a:rPr>
              <a:t>Inconsistency</a:t>
            </a:r>
            <a:r>
              <a:rPr lang="en-US" smtClean="0">
                <a:latin typeface="Arial" charset="0"/>
                <a:cs typeface="Arial" charset="0"/>
              </a:rPr>
              <a:t> detection</a:t>
            </a:r>
          </a:p>
          <a:p>
            <a:pPr lvl="1" eaLnBrk="1" hangingPunct="1"/>
            <a:r>
              <a:rPr lang="en-US" smtClean="0">
                <a:latin typeface="Arial" charset="0"/>
                <a:cs typeface="Arial" charset="0"/>
              </a:rPr>
              <a:t>Different ontologies or data sources may be contradictory. It should be possible to detect these inconsistencies.</a:t>
            </a:r>
          </a:p>
          <a:p>
            <a:pPr lvl="1" eaLnBrk="1" hangingPunct="1"/>
            <a:endParaRPr lang="en-US" smtClean="0">
              <a:latin typeface="Arial" charset="0"/>
              <a:cs typeface="Arial" charset="0"/>
            </a:endParaRPr>
          </a:p>
          <a:p>
            <a:pPr eaLnBrk="1" hangingPunct="1"/>
            <a:r>
              <a:rPr lang="en-US" smtClean="0">
                <a:latin typeface="Arial" charset="0"/>
                <a:cs typeface="Arial" charset="0"/>
              </a:rPr>
              <a:t>Balancing </a:t>
            </a:r>
            <a:r>
              <a:rPr lang="en-US" b="1" smtClean="0">
                <a:latin typeface="Arial" charset="0"/>
                <a:cs typeface="Arial" charset="0"/>
              </a:rPr>
              <a:t>expressivity and complexity</a:t>
            </a:r>
          </a:p>
          <a:p>
            <a:pPr lvl="1" eaLnBrk="1" hangingPunct="1"/>
            <a:r>
              <a:rPr lang="en-US" smtClean="0">
                <a:latin typeface="Arial" charset="0"/>
                <a:cs typeface="Arial" charset="0"/>
              </a:rPr>
              <a:t>The language should be able to express a wide variety of knowledge, but should also provide for efficient means to reason with it. Since these two requirements are typically at odds, the goal of the web ontology language is to find a balance that supports the ability to express the most important kinds of knowledge.</a:t>
            </a:r>
            <a:endParaRPr lang="en-US" b="1" smtClean="0">
              <a:latin typeface="Arial" charset="0"/>
              <a:cs typeface="Arial" charset="0"/>
            </a:endParaRPr>
          </a:p>
          <a:p>
            <a:pPr eaLnBrk="1" hangingPunct="1"/>
            <a:endParaRPr lang="en-US" b="1" smtClean="0">
              <a:latin typeface="Arial" charset="0"/>
              <a:cs typeface="Arial" charset="0"/>
            </a:endParaRPr>
          </a:p>
          <a:p>
            <a:pPr eaLnBrk="1" hangingPunct="1"/>
            <a:r>
              <a:rPr lang="en-US" b="1" smtClean="0">
                <a:latin typeface="Arial" charset="0"/>
                <a:cs typeface="Arial" charset="0"/>
              </a:rPr>
              <a:t>Ease of use</a:t>
            </a:r>
          </a:p>
          <a:p>
            <a:pPr lvl="1" eaLnBrk="1" hangingPunct="1"/>
            <a:r>
              <a:rPr lang="en-US" smtClean="0">
                <a:latin typeface="Arial" charset="0"/>
                <a:cs typeface="Arial" charset="0"/>
              </a:rPr>
              <a:t>The language should provide a low learning barrier and have clear concepts and meaning. The concepts should be independent from syntax.</a:t>
            </a:r>
          </a:p>
          <a:p>
            <a:pPr lvl="1" eaLnBrk="1" hangingPunct="1"/>
            <a:endParaRPr lang="en-US" b="1" smtClean="0">
              <a:latin typeface="Arial" charset="0"/>
              <a:cs typeface="Arial" charset="0"/>
            </a:endParaRPr>
          </a:p>
          <a:p>
            <a:pPr eaLnBrk="1" hangingPunct="1"/>
            <a:endParaRPr lang="en-US" b="1" smtClean="0">
              <a:latin typeface="Arial" charset="0"/>
              <a:cs typeface="Arial" charset="0"/>
            </a:endParaRPr>
          </a:p>
          <a:p>
            <a:pPr lvl="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latin typeface="Arial" charset="0"/>
                <a:cs typeface="Arial" charset="0"/>
              </a:rPr>
              <a:t>Design Goals for OWL </a:t>
            </a:r>
          </a:p>
        </p:txBody>
      </p:sp>
      <p:sp>
        <p:nvSpPr>
          <p:cNvPr id="54275" name="Content Placeholder 2"/>
          <p:cNvSpPr>
            <a:spLocks noGrp="1"/>
          </p:cNvSpPr>
          <p:nvPr>
            <p:ph idx="1"/>
          </p:nvPr>
        </p:nvSpPr>
        <p:spPr/>
        <p:txBody>
          <a:bodyPr/>
          <a:lstStyle/>
          <a:p>
            <a:pPr eaLnBrk="1" hangingPunct="1"/>
            <a:r>
              <a:rPr lang="en-US" smtClean="0">
                <a:latin typeface="Arial" charset="0"/>
                <a:cs typeface="Arial" charset="0"/>
              </a:rPr>
              <a:t>Compatible with </a:t>
            </a:r>
            <a:r>
              <a:rPr lang="en-US" b="1" smtClean="0">
                <a:latin typeface="Arial" charset="0"/>
                <a:cs typeface="Arial" charset="0"/>
              </a:rPr>
              <a:t>existing standards</a:t>
            </a:r>
          </a:p>
          <a:p>
            <a:pPr lvl="1" eaLnBrk="1" hangingPunct="1"/>
            <a:r>
              <a:rPr lang="en-US" smtClean="0">
                <a:latin typeface="Arial" charset="0"/>
                <a:cs typeface="Arial" charset="0"/>
              </a:rPr>
              <a:t>The language should be compatible with other commonly used Web and industry standards. In particular, this includes XML and related standards (such as XML Schema and RDF), and possibly other modeling standards such as UML.</a:t>
            </a:r>
          </a:p>
          <a:p>
            <a:pPr eaLnBrk="1" hangingPunct="1"/>
            <a:endParaRPr lang="en-US" b="1" smtClean="0">
              <a:latin typeface="Arial" charset="0"/>
              <a:cs typeface="Arial" charset="0"/>
            </a:endParaRPr>
          </a:p>
          <a:p>
            <a:pPr eaLnBrk="1" hangingPunct="1"/>
            <a:r>
              <a:rPr lang="en-US" b="1" smtClean="0">
                <a:latin typeface="Arial" charset="0"/>
                <a:cs typeface="Arial" charset="0"/>
              </a:rPr>
              <a:t>Internationalization</a:t>
            </a:r>
          </a:p>
          <a:p>
            <a:pPr lvl="1" eaLnBrk="1" hangingPunct="1"/>
            <a:r>
              <a:rPr lang="en-US" smtClean="0">
                <a:latin typeface="Arial" charset="0"/>
                <a:cs typeface="Arial" charset="0"/>
              </a:rPr>
              <a:t>The language should support the development of multilingual ontologies, and potentially provide different views of ontologies that are appropriate for different cultures.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title"/>
          </p:nvPr>
        </p:nvSpPr>
        <p:spPr/>
        <p:txBody>
          <a:bodyPr/>
          <a:lstStyle/>
          <a:p>
            <a:pPr eaLnBrk="1" hangingPunct="1"/>
            <a:r>
              <a:rPr lang="en-US" smtClean="0">
                <a:latin typeface="Arial" charset="0"/>
                <a:cs typeface="Arial" charset="0"/>
              </a:rPr>
              <a:t>Requirements for OWL</a:t>
            </a:r>
          </a:p>
        </p:txBody>
      </p:sp>
      <p:sp>
        <p:nvSpPr>
          <p:cNvPr id="55299" name="Rectangle 9"/>
          <p:cNvSpPr>
            <a:spLocks noGrp="1" noChangeArrowheads="1"/>
          </p:cNvSpPr>
          <p:nvPr>
            <p:ph idx="1"/>
          </p:nvPr>
        </p:nvSpPr>
        <p:spPr/>
        <p:txBody>
          <a:bodyPr/>
          <a:lstStyle/>
          <a:p>
            <a:pPr eaLnBrk="1" hangingPunct="1"/>
            <a:r>
              <a:rPr lang="en-US" dirty="0" smtClean="0">
                <a:latin typeface="Arial" charset="0"/>
                <a:cs typeface="Arial" charset="0"/>
              </a:rPr>
              <a:t>Ontologies are </a:t>
            </a:r>
            <a:r>
              <a:rPr lang="en-US" b="1" dirty="0" smtClean="0">
                <a:latin typeface="Arial" charset="0"/>
                <a:cs typeface="Arial" charset="0"/>
              </a:rPr>
              <a:t>objects on the Web </a:t>
            </a:r>
            <a:r>
              <a:rPr lang="en-US" dirty="0" smtClean="0">
                <a:latin typeface="Arial" charset="0"/>
                <a:cs typeface="Arial" charset="0"/>
              </a:rPr>
              <a:t>with </a:t>
            </a:r>
            <a:r>
              <a:rPr lang="en-US" b="1" dirty="0" smtClean="0">
                <a:latin typeface="Arial" charset="0"/>
                <a:cs typeface="Arial" charset="0"/>
              </a:rPr>
              <a:t>their own meta-data</a:t>
            </a:r>
            <a:r>
              <a:rPr lang="en-US" dirty="0" smtClean="0">
                <a:latin typeface="Arial" charset="0"/>
                <a:cs typeface="Arial" charset="0"/>
              </a:rPr>
              <a:t>, versioning, etc...</a:t>
            </a:r>
          </a:p>
          <a:p>
            <a:pPr eaLnBrk="1" hangingPunct="1"/>
            <a:r>
              <a:rPr lang="en-US" dirty="0" smtClean="0">
                <a:latin typeface="Arial" charset="0"/>
                <a:cs typeface="Arial" charset="0"/>
              </a:rPr>
              <a:t>Ontologies are </a:t>
            </a:r>
            <a:r>
              <a:rPr lang="en-US" b="1" dirty="0" smtClean="0">
                <a:latin typeface="Arial" charset="0"/>
                <a:cs typeface="Arial" charset="0"/>
              </a:rPr>
              <a:t>extendable</a:t>
            </a:r>
          </a:p>
        </p:txBody>
      </p:sp>
      <p:pic>
        <p:nvPicPr>
          <p:cNvPr id="553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3" y="3311525"/>
            <a:ext cx="6878637" cy="2049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12"/>
          <p:cNvSpPr txBox="1">
            <a:spLocks noChangeArrowheads="1"/>
          </p:cNvSpPr>
          <p:nvPr/>
        </p:nvSpPr>
        <p:spPr bwMode="auto">
          <a:xfrm>
            <a:off x="3568700" y="5210175"/>
            <a:ext cx="461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algn="r"/>
            <a:endParaRPr lang="en-US" sz="1000" i="1">
              <a:solidFill>
                <a:srgbClr val="B2B2B2"/>
              </a:solidFill>
            </a:endParaRPr>
          </a:p>
          <a:p>
            <a:pPr algn="r"/>
            <a:r>
              <a:rPr lang="en-US" sz="1000" i="1">
                <a:solidFill>
                  <a:srgbClr val="B2B2B2"/>
                </a:solidFill>
              </a:rPr>
              <a:t>From</a:t>
            </a:r>
            <a:r>
              <a:rPr lang="en-US" sz="1000" b="1" i="1">
                <a:solidFill>
                  <a:srgbClr val="B2B2B2"/>
                </a:solidFill>
              </a:rPr>
              <a:t> Grigoris Antoniou and Frank van Harmelen: A Semantic Web Primer, MIT Press 2004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latin typeface="Arial" charset="0"/>
                <a:cs typeface="Arial" charset="0"/>
              </a:rPr>
              <a:t>Requirements for OWL</a:t>
            </a:r>
          </a:p>
        </p:txBody>
      </p:sp>
      <p:sp>
        <p:nvSpPr>
          <p:cNvPr id="57347" name="Rectangle 3"/>
          <p:cNvSpPr>
            <a:spLocks noGrp="1" noChangeArrowheads="1"/>
          </p:cNvSpPr>
          <p:nvPr>
            <p:ph idx="1"/>
          </p:nvPr>
        </p:nvSpPr>
        <p:spPr/>
        <p:txBody>
          <a:bodyPr/>
          <a:lstStyle/>
          <a:p>
            <a:pPr eaLnBrk="1" hangingPunct="1"/>
            <a:r>
              <a:rPr lang="en-US" dirty="0" smtClean="0">
                <a:latin typeface="Arial" charset="0"/>
                <a:cs typeface="Arial" charset="0"/>
              </a:rPr>
              <a:t>Ontologies are </a:t>
            </a:r>
            <a:r>
              <a:rPr lang="en-US" b="1" dirty="0" smtClean="0">
                <a:latin typeface="Arial" charset="0"/>
                <a:cs typeface="Arial" charset="0"/>
              </a:rPr>
              <a:t>objects on the Web </a:t>
            </a:r>
            <a:r>
              <a:rPr lang="en-US" dirty="0" smtClean="0">
                <a:latin typeface="Arial" charset="0"/>
                <a:cs typeface="Arial" charset="0"/>
              </a:rPr>
              <a:t>with </a:t>
            </a:r>
            <a:r>
              <a:rPr lang="en-US" b="1" dirty="0" smtClean="0">
                <a:latin typeface="Arial" charset="0"/>
                <a:cs typeface="Arial" charset="0"/>
              </a:rPr>
              <a:t>their own meta-data</a:t>
            </a:r>
            <a:r>
              <a:rPr lang="en-US" dirty="0" smtClean="0">
                <a:latin typeface="Arial" charset="0"/>
                <a:cs typeface="Arial" charset="0"/>
              </a:rPr>
              <a:t>, versioning, etc...</a:t>
            </a:r>
          </a:p>
          <a:p>
            <a:pPr eaLnBrk="1" hangingPunct="1"/>
            <a:r>
              <a:rPr lang="en-US" dirty="0" smtClean="0">
                <a:latin typeface="Arial" charset="0"/>
                <a:cs typeface="Arial" charset="0"/>
              </a:rPr>
              <a:t>Ontologies are </a:t>
            </a:r>
            <a:r>
              <a:rPr lang="en-US" b="1" dirty="0" smtClean="0">
                <a:latin typeface="Arial" charset="0"/>
                <a:cs typeface="Arial" charset="0"/>
              </a:rPr>
              <a:t>extendable</a:t>
            </a:r>
          </a:p>
          <a:p>
            <a:pPr eaLnBrk="1" hangingPunct="1"/>
            <a:r>
              <a:rPr lang="en-US" dirty="0" smtClean="0">
                <a:latin typeface="Arial" charset="0"/>
                <a:cs typeface="Arial" charset="0"/>
              </a:rPr>
              <a:t>They contain </a:t>
            </a:r>
            <a:r>
              <a:rPr lang="en-US" b="1" dirty="0" smtClean="0">
                <a:latin typeface="Arial" charset="0"/>
                <a:cs typeface="Arial" charset="0"/>
              </a:rPr>
              <a:t>classes</a:t>
            </a:r>
            <a:r>
              <a:rPr lang="en-US" dirty="0" smtClean="0">
                <a:latin typeface="Arial" charset="0"/>
                <a:cs typeface="Arial" charset="0"/>
              </a:rPr>
              <a:t>, </a:t>
            </a:r>
            <a:r>
              <a:rPr lang="en-US" b="1" dirty="0" smtClean="0">
                <a:latin typeface="Arial" charset="0"/>
                <a:cs typeface="Arial" charset="0"/>
              </a:rPr>
              <a:t>properties</a:t>
            </a:r>
            <a:r>
              <a:rPr lang="en-US" dirty="0" smtClean="0">
                <a:latin typeface="Arial" charset="0"/>
                <a:cs typeface="Arial" charset="0"/>
              </a:rPr>
              <a:t>, </a:t>
            </a:r>
            <a:r>
              <a:rPr lang="en-US" b="1" dirty="0" smtClean="0">
                <a:latin typeface="Arial" charset="0"/>
                <a:cs typeface="Arial" charset="0"/>
              </a:rPr>
              <a:t>data-types</a:t>
            </a:r>
            <a:r>
              <a:rPr lang="en-US" dirty="0" smtClean="0">
                <a:latin typeface="Arial" charset="0"/>
                <a:cs typeface="Arial" charset="0"/>
              </a:rPr>
              <a:t>, </a:t>
            </a:r>
            <a:r>
              <a:rPr lang="en-US" b="1" dirty="0" smtClean="0">
                <a:latin typeface="Arial" charset="0"/>
                <a:cs typeface="Arial" charset="0"/>
              </a:rPr>
              <a:t>range/domain</a:t>
            </a:r>
            <a:r>
              <a:rPr lang="en-US" dirty="0" smtClean="0">
                <a:latin typeface="Arial" charset="0"/>
                <a:cs typeface="Arial" charset="0"/>
              </a:rPr>
              <a:t>, </a:t>
            </a:r>
            <a:r>
              <a:rPr lang="en-US" b="1" dirty="0" smtClean="0">
                <a:latin typeface="Arial" charset="0"/>
                <a:cs typeface="Arial" charset="0"/>
              </a:rPr>
              <a:t>individuals</a:t>
            </a:r>
          </a:p>
          <a:p>
            <a:pPr eaLnBrk="1" hangingPunct="1"/>
            <a:r>
              <a:rPr lang="en-US" b="1" dirty="0" smtClean="0">
                <a:latin typeface="Arial" charset="0"/>
                <a:cs typeface="Arial" charset="0"/>
              </a:rPr>
              <a:t>Equality</a:t>
            </a:r>
            <a:r>
              <a:rPr lang="en-US" dirty="0" smtClean="0">
                <a:latin typeface="Arial" charset="0"/>
                <a:cs typeface="Arial" charset="0"/>
              </a:rPr>
              <a:t> (for classes, for individuals)</a:t>
            </a:r>
          </a:p>
          <a:p>
            <a:pPr eaLnBrk="1" hangingPunct="1"/>
            <a:r>
              <a:rPr lang="en-US" b="1" dirty="0" smtClean="0">
                <a:latin typeface="Arial" charset="0"/>
                <a:cs typeface="Arial" charset="0"/>
              </a:rPr>
              <a:t>Classes as instances</a:t>
            </a:r>
          </a:p>
          <a:p>
            <a:pPr eaLnBrk="1" hangingPunct="1"/>
            <a:r>
              <a:rPr lang="en-US" b="1" dirty="0" smtClean="0">
                <a:latin typeface="Arial" charset="0"/>
                <a:cs typeface="Arial" charset="0"/>
              </a:rPr>
              <a:t>Cardinality</a:t>
            </a:r>
            <a:r>
              <a:rPr lang="en-US" dirty="0" smtClean="0">
                <a:latin typeface="Arial" charset="0"/>
                <a:cs typeface="Arial" charset="0"/>
              </a:rPr>
              <a:t> constraints</a:t>
            </a:r>
          </a:p>
          <a:p>
            <a:pPr eaLnBrk="1" hangingPunct="1"/>
            <a:r>
              <a:rPr lang="en-US" b="1" dirty="0" smtClean="0">
                <a:latin typeface="Arial" charset="0"/>
                <a:cs typeface="Arial" charset="0"/>
              </a:rPr>
              <a:t>XML</a:t>
            </a:r>
            <a:r>
              <a:rPr lang="en-US" dirty="0" smtClean="0">
                <a:latin typeface="Arial" charset="0"/>
                <a:cs typeface="Arial" charset="0"/>
              </a:rPr>
              <a:t> syntax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p:txBody>
          <a:bodyPr/>
          <a:lstStyle/>
          <a:p>
            <a:pPr eaLnBrk="1" hangingPunct="1"/>
            <a:r>
              <a:rPr lang="en-US" smtClean="0">
                <a:latin typeface="Arial" charset="0"/>
                <a:cs typeface="Arial" charset="0"/>
              </a:rPr>
              <a:t>Objectives for OWL</a:t>
            </a:r>
          </a:p>
        </p:txBody>
      </p:sp>
      <p:sp>
        <p:nvSpPr>
          <p:cNvPr id="59395" name="Rectangle 7"/>
          <p:cNvSpPr>
            <a:spLocks noGrp="1" noChangeArrowheads="1"/>
          </p:cNvSpPr>
          <p:nvPr>
            <p:ph sz="half" idx="1"/>
          </p:nvPr>
        </p:nvSpPr>
        <p:spPr>
          <a:xfrm>
            <a:off x="284672" y="1436208"/>
            <a:ext cx="4149305" cy="4249737"/>
          </a:xfrm>
        </p:spPr>
        <p:txBody>
          <a:bodyPr/>
          <a:lstStyle/>
          <a:p>
            <a:pPr eaLnBrk="1" hangingPunct="1">
              <a:buFontTx/>
              <a:buNone/>
            </a:pPr>
            <a:r>
              <a:rPr lang="en-US" sz="2200" dirty="0" smtClean="0">
                <a:latin typeface="Arial" charset="0"/>
                <a:cs typeface="Arial" charset="0"/>
              </a:rPr>
              <a:t>Objectives:</a:t>
            </a:r>
          </a:p>
          <a:p>
            <a:pPr lvl="1" eaLnBrk="1" hangingPunct="1"/>
            <a:r>
              <a:rPr lang="en-US" sz="2000" dirty="0" smtClean="0">
                <a:latin typeface="Arial" charset="0"/>
                <a:cs typeface="Arial" charset="0"/>
              </a:rPr>
              <a:t>Layered language</a:t>
            </a:r>
          </a:p>
          <a:p>
            <a:pPr lvl="1" eaLnBrk="1" hangingPunct="1"/>
            <a:r>
              <a:rPr lang="en-US" sz="2000" dirty="0" smtClean="0">
                <a:latin typeface="Arial" charset="0"/>
                <a:cs typeface="Arial" charset="0"/>
              </a:rPr>
              <a:t>Complex </a:t>
            </a:r>
            <a:r>
              <a:rPr lang="en-US" sz="2000" dirty="0" err="1" smtClean="0">
                <a:latin typeface="Arial" charset="0"/>
                <a:cs typeface="Arial" charset="0"/>
              </a:rPr>
              <a:t>datatypes</a:t>
            </a:r>
            <a:endParaRPr lang="en-US" sz="2000" dirty="0" smtClean="0">
              <a:latin typeface="Arial" charset="0"/>
              <a:cs typeface="Arial" charset="0"/>
            </a:endParaRPr>
          </a:p>
          <a:p>
            <a:pPr lvl="1" eaLnBrk="1" hangingPunct="1"/>
            <a:r>
              <a:rPr lang="en-US" sz="2000" dirty="0" smtClean="0">
                <a:latin typeface="Arial" charset="0"/>
                <a:cs typeface="Arial" charset="0"/>
              </a:rPr>
              <a:t>Digital signatures</a:t>
            </a:r>
          </a:p>
          <a:p>
            <a:pPr lvl="1" eaLnBrk="1" hangingPunct="1"/>
            <a:r>
              <a:rPr lang="en-US" sz="2000" dirty="0" smtClean="0">
                <a:latin typeface="Arial" charset="0"/>
                <a:cs typeface="Arial" charset="0"/>
              </a:rPr>
              <a:t>Decidability (in part)</a:t>
            </a:r>
          </a:p>
          <a:p>
            <a:pPr lvl="1" eaLnBrk="1" hangingPunct="1"/>
            <a:r>
              <a:rPr lang="en-US" sz="2000" dirty="0" smtClean="0">
                <a:latin typeface="Arial" charset="0"/>
                <a:cs typeface="Arial" charset="0"/>
              </a:rPr>
              <a:t>Local unique names (in part)</a:t>
            </a:r>
          </a:p>
          <a:p>
            <a:pPr eaLnBrk="1" hangingPunct="1"/>
            <a:endParaRPr lang="en-US" sz="2200" dirty="0" smtClean="0">
              <a:latin typeface="Arial" charset="0"/>
              <a:cs typeface="Arial" charset="0"/>
            </a:endParaRPr>
          </a:p>
        </p:txBody>
      </p:sp>
      <p:sp>
        <p:nvSpPr>
          <p:cNvPr id="59396" name="Rectangle 8"/>
          <p:cNvSpPr>
            <a:spLocks noGrp="1" noChangeArrowheads="1"/>
          </p:cNvSpPr>
          <p:nvPr>
            <p:ph sz="half" idx="2"/>
          </p:nvPr>
        </p:nvSpPr>
        <p:spPr>
          <a:xfrm>
            <a:off x="4643438" y="1375824"/>
            <a:ext cx="3700462" cy="4249737"/>
          </a:xfrm>
        </p:spPr>
        <p:txBody>
          <a:bodyPr/>
          <a:lstStyle/>
          <a:p>
            <a:pPr eaLnBrk="1" hangingPunct="1">
              <a:buFontTx/>
              <a:buNone/>
            </a:pPr>
            <a:r>
              <a:rPr lang="en-US" sz="2200" dirty="0" smtClean="0">
                <a:latin typeface="Arial" charset="0"/>
                <a:cs typeface="Arial" charset="0"/>
              </a:rPr>
              <a:t>Disregarded:</a:t>
            </a:r>
          </a:p>
          <a:p>
            <a:pPr lvl="1" eaLnBrk="1" hangingPunct="1"/>
            <a:r>
              <a:rPr lang="en-US" sz="2000" dirty="0" smtClean="0">
                <a:latin typeface="Arial" charset="0"/>
                <a:cs typeface="Arial" charset="0"/>
              </a:rPr>
              <a:t>Default values</a:t>
            </a:r>
          </a:p>
          <a:p>
            <a:pPr lvl="1" eaLnBrk="1" hangingPunct="1"/>
            <a:r>
              <a:rPr lang="en-US" sz="2000" dirty="0" smtClean="0">
                <a:latin typeface="Arial" charset="0"/>
                <a:cs typeface="Arial" charset="0"/>
              </a:rPr>
              <a:t>Closed world option</a:t>
            </a:r>
          </a:p>
          <a:p>
            <a:pPr lvl="1" eaLnBrk="1" hangingPunct="1"/>
            <a:r>
              <a:rPr lang="en-US" sz="2000" dirty="0" smtClean="0">
                <a:latin typeface="Arial" charset="0"/>
                <a:cs typeface="Arial" charset="0"/>
              </a:rPr>
              <a:t>Property chaining</a:t>
            </a:r>
          </a:p>
          <a:p>
            <a:pPr lvl="1" eaLnBrk="1" hangingPunct="1"/>
            <a:r>
              <a:rPr lang="en-US" sz="2000" dirty="0" smtClean="0">
                <a:latin typeface="Arial" charset="0"/>
                <a:cs typeface="Arial" charset="0"/>
              </a:rPr>
              <a:t>Arithmetic</a:t>
            </a:r>
          </a:p>
          <a:p>
            <a:pPr lvl="1" eaLnBrk="1" hangingPunct="1"/>
            <a:r>
              <a:rPr lang="en-US" sz="2000" dirty="0" smtClean="0">
                <a:latin typeface="Arial" charset="0"/>
                <a:cs typeface="Arial" charset="0"/>
              </a:rPr>
              <a:t>String operations</a:t>
            </a:r>
          </a:p>
          <a:p>
            <a:pPr lvl="1" eaLnBrk="1" hangingPunct="1"/>
            <a:r>
              <a:rPr lang="en-US" sz="2000" dirty="0" smtClean="0">
                <a:latin typeface="Arial" charset="0"/>
                <a:cs typeface="Arial" charset="0"/>
              </a:rPr>
              <a:t>Partial imports</a:t>
            </a:r>
          </a:p>
          <a:p>
            <a:pPr lvl="1" eaLnBrk="1" hangingPunct="1"/>
            <a:r>
              <a:rPr lang="en-US" sz="2000" dirty="0" smtClean="0">
                <a:latin typeface="Arial" charset="0"/>
                <a:cs typeface="Arial" charset="0"/>
              </a:rPr>
              <a:t>View definitions</a:t>
            </a:r>
          </a:p>
          <a:p>
            <a:pPr lvl="1" eaLnBrk="1" hangingPunct="1"/>
            <a:r>
              <a:rPr lang="en-US" sz="2000" dirty="0" smtClean="0">
                <a:latin typeface="Arial" charset="0"/>
                <a:cs typeface="Arial" charset="0"/>
              </a:rPr>
              <a:t>Procedural attachments</a:t>
            </a:r>
          </a:p>
        </p:txBody>
      </p:sp>
      <p:sp>
        <p:nvSpPr>
          <p:cNvPr id="59398" name="TextBox 6"/>
          <p:cNvSpPr txBox="1">
            <a:spLocks noChangeArrowheads="1"/>
          </p:cNvSpPr>
          <p:nvPr/>
        </p:nvSpPr>
        <p:spPr bwMode="auto">
          <a:xfrm>
            <a:off x="809625" y="6157913"/>
            <a:ext cx="4184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2000" dirty="0"/>
              <a:t>[</a:t>
            </a:r>
            <a:r>
              <a:rPr lang="en-US" sz="2000" dirty="0">
                <a:hlinkClick r:id="rId3"/>
              </a:rPr>
              <a:t>http://www.w3.org/TR/webont-req</a:t>
            </a:r>
            <a:r>
              <a:rPr lang="en-US" sz="2000" dirty="0" smtClean="0">
                <a:hlinkClick r:id="rId3"/>
              </a:rPr>
              <a:t>/</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r>
              <a:rPr lang="en-US" cap="none" smtClean="0">
                <a:latin typeface="Arial" charset="0"/>
                <a:cs typeface="Arial" charset="0"/>
              </a:rPr>
              <a:t>OWL DIALECTS</a:t>
            </a:r>
          </a:p>
        </p:txBody>
      </p:sp>
      <p:sp>
        <p:nvSpPr>
          <p:cNvPr id="61443" name="Text Placeholder 5"/>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900113" y="2205038"/>
            <a:ext cx="7839075" cy="2087562"/>
            <a:chOff x="567" y="1389"/>
            <a:chExt cx="4938" cy="1315"/>
          </a:xfrm>
        </p:grpSpPr>
        <p:sp>
          <p:nvSpPr>
            <p:cNvPr id="62476" name="Oval 4"/>
            <p:cNvSpPr>
              <a:spLocks noChangeArrowheads="1"/>
            </p:cNvSpPr>
            <p:nvPr/>
          </p:nvSpPr>
          <p:spPr bwMode="auto">
            <a:xfrm>
              <a:off x="567" y="1661"/>
              <a:ext cx="1134" cy="104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7" name="Text Box 5"/>
            <p:cNvSpPr txBox="1">
              <a:spLocks noChangeArrowheads="1"/>
            </p:cNvSpPr>
            <p:nvPr/>
          </p:nvSpPr>
          <p:spPr bwMode="auto">
            <a:xfrm>
              <a:off x="2925" y="1389"/>
              <a:ext cx="25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a:t>Lite</a:t>
              </a:r>
            </a:p>
            <a:p>
              <a:r>
                <a:rPr lang="en-GB" sz="1800"/>
                <a:t>partially restricted to aid learning curve</a:t>
              </a:r>
            </a:p>
          </p:txBody>
        </p:sp>
        <p:sp>
          <p:nvSpPr>
            <p:cNvPr id="62478" name="Text Box 10"/>
            <p:cNvSpPr txBox="1">
              <a:spLocks noChangeArrowheads="1"/>
            </p:cNvSpPr>
            <p:nvPr/>
          </p:nvSpPr>
          <p:spPr bwMode="auto">
            <a:xfrm>
              <a:off x="1020" y="2160"/>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a:t>lite</a:t>
              </a:r>
            </a:p>
          </p:txBody>
        </p:sp>
      </p:grpSp>
      <p:grpSp>
        <p:nvGrpSpPr>
          <p:cNvPr id="3" name="Group 15"/>
          <p:cNvGrpSpPr>
            <a:grpSpLocks/>
          </p:cNvGrpSpPr>
          <p:nvPr/>
        </p:nvGrpSpPr>
        <p:grpSpPr bwMode="auto">
          <a:xfrm>
            <a:off x="755650" y="2349500"/>
            <a:ext cx="7993063" cy="2735263"/>
            <a:chOff x="476" y="1480"/>
            <a:chExt cx="5035" cy="1723"/>
          </a:xfrm>
        </p:grpSpPr>
        <p:sp>
          <p:nvSpPr>
            <p:cNvPr id="62473" name="Text Box 6"/>
            <p:cNvSpPr txBox="1">
              <a:spLocks noChangeArrowheads="1"/>
            </p:cNvSpPr>
            <p:nvPr/>
          </p:nvSpPr>
          <p:spPr bwMode="auto">
            <a:xfrm>
              <a:off x="2653" y="1933"/>
              <a:ext cx="285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ヒラギノ角ゴ Pro W3" charset="-128"/>
                </a:defRPr>
              </a:lvl1pPr>
              <a:lvl2pPr>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lvl="1">
                <a:lnSpc>
                  <a:spcPct val="90000"/>
                </a:lnSpc>
                <a:spcBef>
                  <a:spcPct val="20000"/>
                </a:spcBef>
              </a:pPr>
              <a:r>
                <a:rPr lang="en-GB" sz="1800"/>
                <a:t>DL = Description Logic</a:t>
              </a:r>
              <a:br>
                <a:rPr lang="en-GB" sz="1800"/>
              </a:br>
              <a:r>
                <a:rPr lang="en-GB" sz="1800"/>
                <a:t>Description Logics are a fragment of First Order Logic (FOL) that can be reasoned with</a:t>
              </a:r>
            </a:p>
          </p:txBody>
        </p:sp>
        <p:sp>
          <p:nvSpPr>
            <p:cNvPr id="62474" name="Oval 8"/>
            <p:cNvSpPr>
              <a:spLocks noChangeArrowheads="1"/>
            </p:cNvSpPr>
            <p:nvPr/>
          </p:nvSpPr>
          <p:spPr bwMode="auto">
            <a:xfrm>
              <a:off x="476" y="1480"/>
              <a:ext cx="1724" cy="172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5" name="Text Box 11"/>
            <p:cNvSpPr txBox="1">
              <a:spLocks noChangeArrowheads="1"/>
            </p:cNvSpPr>
            <p:nvPr/>
          </p:nvSpPr>
          <p:spPr bwMode="auto">
            <a:xfrm>
              <a:off x="1461" y="2717"/>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a:t>DL</a:t>
              </a:r>
            </a:p>
          </p:txBody>
        </p:sp>
      </p:grpSp>
      <p:grpSp>
        <p:nvGrpSpPr>
          <p:cNvPr id="4" name="Group 16"/>
          <p:cNvGrpSpPr>
            <a:grpSpLocks/>
          </p:cNvGrpSpPr>
          <p:nvPr/>
        </p:nvGrpSpPr>
        <p:grpSpPr bwMode="auto">
          <a:xfrm>
            <a:off x="611188" y="2133600"/>
            <a:ext cx="7797800" cy="3527425"/>
            <a:chOff x="385" y="1344"/>
            <a:chExt cx="4912" cy="2222"/>
          </a:xfrm>
        </p:grpSpPr>
        <p:sp>
          <p:nvSpPr>
            <p:cNvPr id="62470" name="Text Box 7"/>
            <p:cNvSpPr txBox="1">
              <a:spLocks noChangeArrowheads="1"/>
            </p:cNvSpPr>
            <p:nvPr/>
          </p:nvSpPr>
          <p:spPr bwMode="auto">
            <a:xfrm>
              <a:off x="2971" y="2614"/>
              <a:ext cx="232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a:t>Full</a:t>
              </a:r>
            </a:p>
            <a:p>
              <a:r>
                <a:rPr lang="en-GB" sz="1800"/>
                <a:t>unrestricted use of OWL constructs, but cannot reason</a:t>
              </a:r>
            </a:p>
          </p:txBody>
        </p:sp>
        <p:sp>
          <p:nvSpPr>
            <p:cNvPr id="62471" name="Oval 9"/>
            <p:cNvSpPr>
              <a:spLocks noChangeArrowheads="1"/>
            </p:cNvSpPr>
            <p:nvPr/>
          </p:nvSpPr>
          <p:spPr bwMode="auto">
            <a:xfrm>
              <a:off x="385" y="1344"/>
              <a:ext cx="2268" cy="222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2" name="Text Box 12"/>
            <p:cNvSpPr txBox="1">
              <a:spLocks noChangeArrowheads="1"/>
            </p:cNvSpPr>
            <p:nvPr/>
          </p:nvSpPr>
          <p:spPr bwMode="auto">
            <a:xfrm>
              <a:off x="1824" y="3080"/>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a:t>Full</a:t>
              </a:r>
            </a:p>
          </p:txBody>
        </p:sp>
      </p:grpSp>
      <p:sp>
        <p:nvSpPr>
          <p:cNvPr id="62469" name="Rectangle 19"/>
          <p:cNvSpPr>
            <a:spLocks noGrp="1" noChangeArrowheads="1"/>
          </p:cNvSpPr>
          <p:nvPr>
            <p:ph type="title"/>
          </p:nvPr>
        </p:nvSpPr>
        <p:spPr/>
        <p:txBody>
          <a:bodyPr/>
          <a:lstStyle/>
          <a:p>
            <a:r>
              <a:rPr lang="en-GB" smtClean="0">
                <a:latin typeface="Arial" charset="0"/>
                <a:cs typeface="Arial" charset="0"/>
              </a:rPr>
              <a:t>OWL comes in 3 Dialects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de-AT" smtClean="0">
                <a:latin typeface="Arial" charset="0"/>
                <a:cs typeface="Arial" charset="0"/>
              </a:rPr>
              <a:t>Agenda</a:t>
            </a:r>
          </a:p>
        </p:txBody>
      </p:sp>
      <p:sp>
        <p:nvSpPr>
          <p:cNvPr id="15363" name="Rectangle 5"/>
          <p:cNvSpPr>
            <a:spLocks noGrp="1" noChangeArrowheads="1"/>
          </p:cNvSpPr>
          <p:nvPr>
            <p:ph idx="1"/>
          </p:nvPr>
        </p:nvSpPr>
        <p:spPr/>
        <p:txBody>
          <a:bodyPr/>
          <a:lstStyle/>
          <a:p>
            <a:pPr marL="457200" indent="-457200" eaLnBrk="1" hangingPunct="1">
              <a:buFont typeface="Calibri" charset="0"/>
              <a:buAutoNum type="arabicPeriod"/>
            </a:pPr>
            <a:r>
              <a:rPr lang="de-AT" dirty="0" smtClean="0">
                <a:latin typeface="Arial" charset="0"/>
                <a:cs typeface="Arial" charset="0"/>
              </a:rPr>
              <a:t>Introduction and motivation</a:t>
            </a:r>
          </a:p>
          <a:p>
            <a:pPr marL="457200" indent="-457200" eaLnBrk="1" hangingPunct="1">
              <a:buFont typeface="Calibri" charset="0"/>
              <a:buAutoNum type="arabicPeriod"/>
            </a:pPr>
            <a:r>
              <a:rPr lang="de-AT" dirty="0" smtClean="0">
                <a:latin typeface="Arial" charset="0"/>
                <a:cs typeface="Arial" charset="0"/>
              </a:rPr>
              <a:t>Technical solution</a:t>
            </a:r>
          </a:p>
          <a:p>
            <a:pPr marL="914400" lvl="1" indent="-457200" eaLnBrk="1" hangingPunct="1">
              <a:buFont typeface="Calibri" charset="0"/>
              <a:buAutoNum type="arabicPeriod"/>
            </a:pPr>
            <a:r>
              <a:rPr lang="en-US" dirty="0" smtClean="0">
                <a:latin typeface="Arial" charset="0"/>
                <a:cs typeface="Arial" charset="0"/>
              </a:rPr>
              <a:t>Design principles</a:t>
            </a:r>
          </a:p>
          <a:p>
            <a:pPr marL="914400" lvl="1" indent="-457200" eaLnBrk="1" hangingPunct="1">
              <a:buFont typeface="Calibri" charset="0"/>
              <a:buAutoNum type="arabicPeriod"/>
            </a:pPr>
            <a:r>
              <a:rPr lang="en-US" dirty="0" smtClean="0">
                <a:latin typeface="Arial" charset="0"/>
                <a:cs typeface="Arial" charset="0"/>
              </a:rPr>
              <a:t>Dialects</a:t>
            </a:r>
          </a:p>
          <a:p>
            <a:pPr marL="914400" lvl="1" indent="-457200" eaLnBrk="1" hangingPunct="1">
              <a:buFont typeface="Calibri" charset="0"/>
              <a:buAutoNum type="arabicPeriod"/>
            </a:pPr>
            <a:r>
              <a:rPr lang="en-US" dirty="0" smtClean="0">
                <a:latin typeface="Arial" charset="0"/>
                <a:cs typeface="Arial" charset="0"/>
              </a:rPr>
              <a:t>OWL Lite</a:t>
            </a:r>
          </a:p>
          <a:p>
            <a:pPr marL="914400" lvl="1" indent="-457200" eaLnBrk="1" hangingPunct="1">
              <a:buFont typeface="Calibri" charset="0"/>
              <a:buAutoNum type="arabicPeriod"/>
            </a:pPr>
            <a:r>
              <a:rPr lang="en-US" dirty="0" smtClean="0">
                <a:latin typeface="Arial" charset="0"/>
                <a:cs typeface="Arial" charset="0"/>
              </a:rPr>
              <a:t>OWL DL</a:t>
            </a:r>
          </a:p>
          <a:p>
            <a:pPr marL="914400" lvl="1" indent="-457200" eaLnBrk="1" hangingPunct="1">
              <a:buFont typeface="Calibri" charset="0"/>
              <a:buAutoNum type="arabicPeriod"/>
            </a:pPr>
            <a:r>
              <a:rPr lang="en-US" dirty="0" smtClean="0">
                <a:latin typeface="Arial" charset="0"/>
                <a:cs typeface="Arial" charset="0"/>
              </a:rPr>
              <a:t>OWL Full</a:t>
            </a:r>
          </a:p>
          <a:p>
            <a:pPr marL="914400" lvl="1" indent="-457200" eaLnBrk="1" hangingPunct="1">
              <a:buFont typeface="Calibri" charset="0"/>
              <a:buAutoNum type="arabicPeriod"/>
            </a:pPr>
            <a:r>
              <a:rPr lang="en-US" dirty="0" smtClean="0">
                <a:latin typeface="Arial" charset="0"/>
                <a:cs typeface="Arial" charset="0"/>
              </a:rPr>
              <a:t>Syntaxes</a:t>
            </a:r>
          </a:p>
          <a:p>
            <a:pPr marL="914400" lvl="1" indent="-457200" eaLnBrk="1" hangingPunct="1">
              <a:buFont typeface="Calibri" charset="0"/>
              <a:buAutoNum type="arabicPeriod"/>
            </a:pPr>
            <a:r>
              <a:rPr lang="en-US" dirty="0" smtClean="0">
                <a:latin typeface="Arial" charset="0"/>
                <a:cs typeface="Arial" charset="0"/>
              </a:rPr>
              <a:t>Tools</a:t>
            </a:r>
          </a:p>
          <a:p>
            <a:pPr marL="457200" indent="-457200" eaLnBrk="1" hangingPunct="1">
              <a:buFont typeface="Calibri" charset="0"/>
              <a:buAutoNum type="arabicPeriod"/>
            </a:pPr>
            <a:r>
              <a:rPr lang="de-AT" dirty="0" smtClean="0">
                <a:latin typeface="Arial" charset="0"/>
                <a:cs typeface="Arial" charset="0"/>
              </a:rPr>
              <a:t>Illustration by a large example</a:t>
            </a:r>
          </a:p>
          <a:p>
            <a:pPr marL="457200" indent="-457200" eaLnBrk="1" hangingPunct="1">
              <a:buFont typeface="Calibri" charset="0"/>
              <a:buAutoNum type="arabicPeriod"/>
            </a:pPr>
            <a:r>
              <a:rPr lang="de-AT" dirty="0" smtClean="0">
                <a:latin typeface="Arial" charset="0"/>
                <a:cs typeface="Arial" charset="0"/>
              </a:rPr>
              <a:t>Extensions</a:t>
            </a:r>
          </a:p>
          <a:p>
            <a:pPr marL="457200" indent="-457200" eaLnBrk="1" hangingPunct="1">
              <a:buFont typeface="Calibri" charset="0"/>
              <a:buAutoNum type="arabicPeriod"/>
            </a:pPr>
            <a:r>
              <a:rPr lang="de-AT" dirty="0" smtClean="0">
                <a:latin typeface="Arial" charset="0"/>
                <a:cs typeface="Arial" charset="0"/>
              </a:rPr>
              <a:t>Summary</a:t>
            </a:r>
          </a:p>
          <a:p>
            <a:pPr marL="457200" indent="-457200" eaLnBrk="1" hangingPunct="1">
              <a:buFont typeface="Calibri" charset="0"/>
              <a:buAutoNum type="arabicPeriod"/>
            </a:pPr>
            <a:r>
              <a:rPr lang="de-AT" dirty="0" smtClean="0">
                <a:latin typeface="Arial" charset="0"/>
                <a:cs typeface="Arial" charset="0"/>
              </a:rPr>
              <a:t>References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120" y="1095554"/>
            <a:ext cx="2234880" cy="33556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377" y="1973436"/>
            <a:ext cx="3291840" cy="2255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p:nvPr>
        </p:nvSpPr>
        <p:spPr/>
        <p:txBody>
          <a:bodyPr/>
          <a:lstStyle/>
          <a:p>
            <a:pPr eaLnBrk="1" hangingPunct="1"/>
            <a:r>
              <a:rPr lang="en-US" smtClean="0">
                <a:latin typeface="Arial" charset="0"/>
                <a:cs typeface="Arial" charset="0"/>
              </a:rPr>
              <a:t>OWL Full</a:t>
            </a:r>
          </a:p>
        </p:txBody>
      </p:sp>
      <p:sp>
        <p:nvSpPr>
          <p:cNvPr id="70659" name="Rectangle 7"/>
          <p:cNvSpPr>
            <a:spLocks noGrp="1" noChangeArrowheads="1"/>
          </p:cNvSpPr>
          <p:nvPr>
            <p:ph idx="1"/>
          </p:nvPr>
        </p:nvSpPr>
        <p:spPr>
          <a:xfrm>
            <a:off x="448573" y="1212011"/>
            <a:ext cx="8229600" cy="5154284"/>
          </a:xfrm>
        </p:spPr>
        <p:txBody>
          <a:bodyPr/>
          <a:lstStyle/>
          <a:p>
            <a:pPr eaLnBrk="1" hangingPunct="1"/>
            <a:r>
              <a:rPr lang="en-US" sz="2000" dirty="0" smtClean="0">
                <a:latin typeface="Arial" charset="0"/>
                <a:cs typeface="Arial" charset="0"/>
              </a:rPr>
              <a:t>Contains OWL DL and OWL Lite</a:t>
            </a:r>
          </a:p>
          <a:p>
            <a:pPr eaLnBrk="1" hangingPunct="1"/>
            <a:endParaRPr lang="en-US" sz="1000" dirty="0" smtClean="0">
              <a:latin typeface="Arial" charset="0"/>
              <a:cs typeface="Arial" charset="0"/>
            </a:endParaRPr>
          </a:p>
          <a:p>
            <a:pPr eaLnBrk="1" hangingPunct="1"/>
            <a:r>
              <a:rPr lang="en-US" sz="2000" dirty="0" smtClean="0">
                <a:latin typeface="Arial" charset="0"/>
                <a:cs typeface="Arial" charset="0"/>
              </a:rPr>
              <a:t>No restriction on use of vocabulary (as long as legal RDF)</a:t>
            </a:r>
          </a:p>
          <a:p>
            <a:pPr lvl="1" eaLnBrk="1" hangingPunct="1"/>
            <a:r>
              <a:rPr lang="en-US" sz="2000" dirty="0" smtClean="0">
                <a:latin typeface="Arial" charset="0"/>
                <a:cs typeface="Arial" charset="0"/>
              </a:rPr>
              <a:t>Classes as instances (and much more)</a:t>
            </a:r>
          </a:p>
          <a:p>
            <a:pPr lvl="1" eaLnBrk="1" hangingPunct="1"/>
            <a:r>
              <a:rPr lang="en-GB" sz="2000" dirty="0" smtClean="0">
                <a:sym typeface="Symbol" charset="2"/>
              </a:rPr>
              <a:t>OWL Full </a:t>
            </a:r>
            <a:r>
              <a:rPr lang="en-GB" sz="2000" dirty="0">
                <a:sym typeface="Symbol" charset="2"/>
              </a:rPr>
              <a:t>uses all the OWL </a:t>
            </a:r>
            <a:r>
              <a:rPr lang="en-GB" sz="2000" dirty="0" smtClean="0">
                <a:sym typeface="Symbol" charset="2"/>
              </a:rPr>
              <a:t>language </a:t>
            </a:r>
            <a:r>
              <a:rPr lang="en-GB" sz="2000" dirty="0">
                <a:sym typeface="Symbol" charset="2"/>
              </a:rPr>
              <a:t>primitives</a:t>
            </a:r>
          </a:p>
          <a:p>
            <a:pPr lvl="1" eaLnBrk="1" hangingPunct="1"/>
            <a:r>
              <a:rPr lang="en-GB" sz="2000" dirty="0" smtClean="0">
                <a:sym typeface="Symbol" charset="2"/>
              </a:rPr>
              <a:t>OWL Full </a:t>
            </a:r>
            <a:r>
              <a:rPr lang="en-GB" sz="2000" dirty="0">
                <a:sym typeface="Symbol" charset="2"/>
              </a:rPr>
              <a:t>allows the combination of these primitives in arbitrary ways with </a:t>
            </a:r>
            <a:r>
              <a:rPr lang="en-GB" sz="2000" dirty="0" smtClean="0">
                <a:sym typeface="Symbol" charset="2"/>
              </a:rPr>
              <a:t>RDF(S) </a:t>
            </a:r>
            <a:endParaRPr lang="en-GB" sz="2000" dirty="0">
              <a:sym typeface="Symbol" charset="2"/>
            </a:endParaRPr>
          </a:p>
          <a:p>
            <a:pPr lvl="1" eaLnBrk="1" hangingPunct="1"/>
            <a:endParaRPr lang="en-US" sz="1000" dirty="0" smtClean="0">
              <a:latin typeface="Arial" charset="0"/>
              <a:cs typeface="Arial" charset="0"/>
            </a:endParaRPr>
          </a:p>
          <a:p>
            <a:pPr eaLnBrk="1" hangingPunct="1"/>
            <a:r>
              <a:rPr lang="el-GR" sz="2000" b="1" dirty="0">
                <a:sym typeface="Symbol" charset="2"/>
              </a:rPr>
              <a:t>OWL Full is fully upward-compatible with </a:t>
            </a:r>
            <a:r>
              <a:rPr lang="el-GR" sz="2000" b="1" dirty="0" smtClean="0">
                <a:sym typeface="Symbol" charset="2"/>
              </a:rPr>
              <a:t>RDF </a:t>
            </a:r>
            <a:endParaRPr lang="en-NZ" sz="2000" b="1" dirty="0" smtClean="0">
              <a:sym typeface="Symbol" charset="2"/>
            </a:endParaRPr>
          </a:p>
          <a:p>
            <a:pPr lvl="1" eaLnBrk="1" hangingPunct="1"/>
            <a:r>
              <a:rPr lang="el-GR" sz="2000" dirty="0" smtClean="0">
                <a:sym typeface="Symbol" charset="2"/>
              </a:rPr>
              <a:t>both </a:t>
            </a:r>
            <a:r>
              <a:rPr lang="el-GR" sz="2000" dirty="0">
                <a:sym typeface="Symbol" charset="2"/>
              </a:rPr>
              <a:t>syntactically and semantically</a:t>
            </a:r>
            <a:endParaRPr lang="en-US" sz="2000" dirty="0">
              <a:sym typeface="Symbol" charset="2"/>
            </a:endParaRPr>
          </a:p>
          <a:p>
            <a:pPr eaLnBrk="1" hangingPunct="1"/>
            <a:endParaRPr lang="en-US" sz="1000" dirty="0" smtClean="0">
              <a:sym typeface="Symbol" charset="2"/>
            </a:endParaRPr>
          </a:p>
          <a:p>
            <a:pPr eaLnBrk="1" hangingPunct="1"/>
            <a:r>
              <a:rPr lang="en-US" sz="2000" dirty="0" smtClean="0">
                <a:sym typeface="Symbol" charset="2"/>
              </a:rPr>
              <a:t>OWL </a:t>
            </a:r>
            <a:r>
              <a:rPr lang="en-US" sz="2000" dirty="0">
                <a:sym typeface="Symbol" charset="2"/>
              </a:rPr>
              <a:t>Full is </a:t>
            </a:r>
            <a:r>
              <a:rPr lang="en-US" sz="2000" dirty="0" smtClean="0">
                <a:sym typeface="Symbol" charset="2"/>
              </a:rPr>
              <a:t>very expressive</a:t>
            </a:r>
          </a:p>
          <a:p>
            <a:pPr eaLnBrk="1" hangingPunct="1"/>
            <a:endParaRPr lang="en-US" sz="1000" dirty="0" smtClean="0">
              <a:sym typeface="Symbol" charset="2"/>
            </a:endParaRPr>
          </a:p>
          <a:p>
            <a:pPr eaLnBrk="1" hangingPunct="1"/>
            <a:r>
              <a:rPr lang="en-US" sz="2000" b="1" dirty="0" smtClean="0">
                <a:sym typeface="Symbol" charset="2"/>
              </a:rPr>
              <a:t>OWL Full is </a:t>
            </a:r>
            <a:r>
              <a:rPr lang="en-US" sz="2000" b="1" dirty="0" err="1" smtClean="0">
                <a:sym typeface="Symbol" charset="2"/>
              </a:rPr>
              <a:t>undecidable</a:t>
            </a:r>
            <a:endParaRPr lang="en-US" sz="2000" b="1" dirty="0" smtClean="0">
              <a:sym typeface="Symbol" charset="2"/>
            </a:endParaRPr>
          </a:p>
          <a:p>
            <a:pPr eaLnBrk="1" hangingPunct="1"/>
            <a:endParaRPr lang="en-US" sz="1000" dirty="0">
              <a:sym typeface="Symbol" charset="2"/>
            </a:endParaRPr>
          </a:p>
          <a:p>
            <a:pPr eaLnBrk="1" hangingPunct="1"/>
            <a:r>
              <a:rPr lang="en-US" sz="2000" dirty="0" smtClean="0">
                <a:sym typeface="Symbol" charset="2"/>
              </a:rPr>
              <a:t>Enjoys only limited tool support</a:t>
            </a:r>
            <a:endParaRPr lang="en-GB" sz="2000" dirty="0">
              <a:sym typeface="Symbol" charset="2"/>
            </a:endParaRPr>
          </a:p>
          <a:p>
            <a:pPr lvl="1" eaLnBrk="1" hangingPunct="1"/>
            <a:r>
              <a:rPr lang="en-GB" sz="2000" dirty="0" smtClean="0">
                <a:sym typeface="Symbol" charset="2"/>
              </a:rPr>
              <a:t>No </a:t>
            </a:r>
            <a:r>
              <a:rPr lang="en-GB" sz="2000" dirty="0">
                <a:sym typeface="Symbol" charset="2"/>
              </a:rPr>
              <a:t>complete (or efficient) reasoning support</a:t>
            </a:r>
            <a:endParaRPr lang="el-GR" sz="2000" dirty="0">
              <a:sym typeface="Symbol" charset="2"/>
            </a:endParaRPr>
          </a:p>
          <a:p>
            <a:pPr marL="0" indent="0" eaLnBrk="1" hangingPunct="1">
              <a:buNone/>
            </a:pPr>
            <a:endParaRPr lang="en-US" dirty="0" smtClean="0">
              <a:latin typeface="Arial" charset="0"/>
              <a:cs typeface="Arial" charset="0"/>
            </a:endParaRPr>
          </a:p>
          <a:p>
            <a:pPr lvl="1" eaLnBrk="1" hangingPunct="1"/>
            <a:endParaRPr lang="en-US" dirty="0">
              <a:latin typeface="Arial" charset="0"/>
              <a:cs typeface="Arial" charset="0"/>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latin typeface="Arial" charset="0"/>
                <a:cs typeface="Arial" charset="0"/>
              </a:rPr>
              <a:t>OWL DL</a:t>
            </a:r>
          </a:p>
        </p:txBody>
      </p:sp>
      <p:sp>
        <p:nvSpPr>
          <p:cNvPr id="68611" name="Rectangle 3"/>
          <p:cNvSpPr>
            <a:spLocks noGrp="1" noChangeArrowheads="1"/>
          </p:cNvSpPr>
          <p:nvPr>
            <p:ph idx="1"/>
          </p:nvPr>
        </p:nvSpPr>
        <p:spPr>
          <a:xfrm>
            <a:off x="457200" y="1242204"/>
            <a:ext cx="8229600" cy="4883959"/>
          </a:xfrm>
        </p:spPr>
        <p:txBody>
          <a:bodyPr/>
          <a:lstStyle/>
          <a:p>
            <a:pPr eaLnBrk="1" hangingPunct="1">
              <a:lnSpc>
                <a:spcPct val="90000"/>
              </a:lnSpc>
            </a:pPr>
            <a:r>
              <a:rPr lang="en-US" sz="2000" dirty="0" smtClean="0">
                <a:sym typeface="Symbol" charset="2"/>
              </a:rPr>
              <a:t>Contains OWL Lite</a:t>
            </a:r>
          </a:p>
          <a:p>
            <a:pPr eaLnBrk="1" hangingPunct="1">
              <a:lnSpc>
                <a:spcPct val="90000"/>
              </a:lnSpc>
            </a:pPr>
            <a:endParaRPr lang="en-US" sz="2000" dirty="0" smtClean="0">
              <a:sym typeface="Symbol" charset="2"/>
            </a:endParaRPr>
          </a:p>
          <a:p>
            <a:pPr eaLnBrk="1" hangingPunct="1">
              <a:lnSpc>
                <a:spcPct val="90000"/>
              </a:lnSpc>
            </a:pPr>
            <a:r>
              <a:rPr lang="en-US" sz="2000" dirty="0" smtClean="0">
                <a:sym typeface="Symbol" charset="2"/>
              </a:rPr>
              <a:t>OWL </a:t>
            </a:r>
            <a:r>
              <a:rPr lang="en-US" sz="2000" dirty="0">
                <a:sym typeface="Symbol" charset="2"/>
              </a:rPr>
              <a:t>DL (Description Logic) is </a:t>
            </a:r>
            <a:r>
              <a:rPr lang="en-US" sz="2000" dirty="0" smtClean="0">
                <a:sym typeface="Symbol" charset="2"/>
              </a:rPr>
              <a:t>sublanguage </a:t>
            </a:r>
            <a:r>
              <a:rPr lang="en-US" sz="2000" dirty="0">
                <a:sym typeface="Symbol" charset="2"/>
              </a:rPr>
              <a:t>of OWL </a:t>
            </a:r>
            <a:r>
              <a:rPr lang="en-US" sz="2000" dirty="0" smtClean="0">
                <a:sym typeface="Symbol" charset="2"/>
              </a:rPr>
              <a:t>Full</a:t>
            </a:r>
          </a:p>
          <a:p>
            <a:pPr lvl="1" eaLnBrk="1" hangingPunct="1">
              <a:lnSpc>
                <a:spcPct val="90000"/>
              </a:lnSpc>
            </a:pPr>
            <a:r>
              <a:rPr lang="en-US" sz="1800" dirty="0">
                <a:sym typeface="Symbol" charset="2"/>
              </a:rPr>
              <a:t>R</a:t>
            </a:r>
            <a:r>
              <a:rPr lang="en-US" sz="1800" dirty="0" smtClean="0">
                <a:sym typeface="Symbol" charset="2"/>
              </a:rPr>
              <a:t>estricts </a:t>
            </a:r>
            <a:r>
              <a:rPr lang="en-US" sz="1800" dirty="0">
                <a:sym typeface="Symbol" charset="2"/>
              </a:rPr>
              <a:t>application of the constructors from OWL and RDF</a:t>
            </a:r>
            <a:endParaRPr lang="en-GB" sz="1800" dirty="0">
              <a:sym typeface="Symbol" charset="2"/>
            </a:endParaRPr>
          </a:p>
          <a:p>
            <a:pPr lvl="1" eaLnBrk="1" hangingPunct="1">
              <a:lnSpc>
                <a:spcPct val="90000"/>
              </a:lnSpc>
            </a:pPr>
            <a:r>
              <a:rPr lang="en-GB" sz="1800" dirty="0">
                <a:sym typeface="Symbol" charset="2"/>
              </a:rPr>
              <a:t>Application of OWL’s </a:t>
            </a:r>
            <a:r>
              <a:rPr lang="en-GB" sz="1800" dirty="0" smtClean="0">
                <a:sym typeface="Symbol" charset="2"/>
              </a:rPr>
              <a:t>constructors </a:t>
            </a:r>
            <a:r>
              <a:rPr lang="en-GB" sz="1800" dirty="0">
                <a:sym typeface="Symbol" charset="2"/>
              </a:rPr>
              <a:t>to each other is disallowed</a:t>
            </a:r>
          </a:p>
          <a:p>
            <a:pPr lvl="1" eaLnBrk="1" hangingPunct="1">
              <a:lnSpc>
                <a:spcPct val="90000"/>
              </a:lnSpc>
            </a:pPr>
            <a:r>
              <a:rPr lang="en-GB" sz="1800" dirty="0" smtClean="0">
                <a:sym typeface="Symbol" charset="2"/>
              </a:rPr>
              <a:t>Ensures correspondence to </a:t>
            </a:r>
            <a:r>
              <a:rPr lang="en-GB" sz="1800" dirty="0">
                <a:sym typeface="Symbol" charset="2"/>
              </a:rPr>
              <a:t>a well studied description logic</a:t>
            </a:r>
            <a:endParaRPr lang="en-US" sz="1800" dirty="0">
              <a:sym typeface="Symbol" charset="2"/>
            </a:endParaRPr>
          </a:p>
          <a:p>
            <a:pPr eaLnBrk="1" hangingPunct="1">
              <a:lnSpc>
                <a:spcPct val="90000"/>
              </a:lnSpc>
            </a:pPr>
            <a:endParaRPr lang="en-US" sz="2000" dirty="0" smtClean="0">
              <a:sym typeface="Symbol" charset="2"/>
            </a:endParaRPr>
          </a:p>
          <a:p>
            <a:pPr eaLnBrk="1" hangingPunct="1">
              <a:lnSpc>
                <a:spcPct val="90000"/>
              </a:lnSpc>
            </a:pPr>
            <a:r>
              <a:rPr lang="en-US" sz="2000" b="1" dirty="0" smtClean="0">
                <a:sym typeface="Symbol" charset="2"/>
              </a:rPr>
              <a:t>OWL </a:t>
            </a:r>
            <a:r>
              <a:rPr lang="en-US" sz="2000" b="1" dirty="0">
                <a:sym typeface="Symbol" charset="2"/>
              </a:rPr>
              <a:t>DL permits efficient reasoning </a:t>
            </a:r>
            <a:r>
              <a:rPr lang="en-US" sz="2000" b="1" dirty="0" smtClean="0">
                <a:sym typeface="Symbol" charset="2"/>
              </a:rPr>
              <a:t>support</a:t>
            </a:r>
          </a:p>
          <a:p>
            <a:pPr lvl="1" eaLnBrk="1" hangingPunct="1">
              <a:lnSpc>
                <a:spcPct val="90000"/>
              </a:lnSpc>
            </a:pPr>
            <a:r>
              <a:rPr lang="en-US" sz="1800" dirty="0" smtClean="0">
                <a:sym typeface="Symbol" charset="2"/>
              </a:rPr>
              <a:t>Decidable </a:t>
            </a:r>
            <a:endParaRPr lang="en-US" sz="1800" dirty="0">
              <a:sym typeface="Symbol" charset="2"/>
            </a:endParaRPr>
          </a:p>
          <a:p>
            <a:pPr lvl="1" eaLnBrk="1" hangingPunct="1">
              <a:lnSpc>
                <a:spcPct val="90000"/>
              </a:lnSpc>
            </a:pPr>
            <a:r>
              <a:rPr lang="en-US" sz="1800" dirty="0" smtClean="0">
                <a:sym typeface="Symbol" charset="2"/>
              </a:rPr>
              <a:t>Worst-case time complexity is </a:t>
            </a:r>
            <a:r>
              <a:rPr lang="en-US" sz="1800" i="1" dirty="0" err="1" smtClean="0">
                <a:sym typeface="Symbol" charset="2"/>
              </a:rPr>
              <a:t>NExpTime</a:t>
            </a:r>
            <a:endParaRPr lang="en-US" sz="1800" i="1" dirty="0" smtClean="0">
              <a:sym typeface="Symbol" charset="2"/>
            </a:endParaRPr>
          </a:p>
          <a:p>
            <a:pPr lvl="1" eaLnBrk="1" hangingPunct="1">
              <a:lnSpc>
                <a:spcPct val="90000"/>
              </a:lnSpc>
            </a:pPr>
            <a:r>
              <a:rPr lang="en-US" sz="1800" dirty="0" smtClean="0">
                <a:sym typeface="Symbol" charset="2"/>
              </a:rPr>
              <a:t>Enjoys nearly complete tool support</a:t>
            </a:r>
            <a:endParaRPr lang="en-US" sz="1800" dirty="0">
              <a:sym typeface="Symbol" charset="2"/>
            </a:endParaRPr>
          </a:p>
          <a:p>
            <a:pPr eaLnBrk="1" hangingPunct="1">
              <a:lnSpc>
                <a:spcPct val="90000"/>
              </a:lnSpc>
            </a:pPr>
            <a:endParaRPr lang="en-US" sz="2000" b="1" dirty="0" smtClean="0">
              <a:sym typeface="Symbol" charset="2"/>
            </a:endParaRPr>
          </a:p>
          <a:p>
            <a:pPr eaLnBrk="1" hangingPunct="1">
              <a:lnSpc>
                <a:spcPct val="90000"/>
              </a:lnSpc>
            </a:pPr>
            <a:r>
              <a:rPr lang="en-US" sz="2000" b="1" dirty="0" smtClean="0">
                <a:sym typeface="Symbol" charset="2"/>
              </a:rPr>
              <a:t>OWL DL is not fully </a:t>
            </a:r>
            <a:r>
              <a:rPr lang="en-US" sz="2000" b="1" dirty="0" err="1" smtClean="0">
                <a:sym typeface="Symbol" charset="2"/>
              </a:rPr>
              <a:t>compatibile</a:t>
            </a:r>
            <a:r>
              <a:rPr lang="en-US" sz="2000" b="1" dirty="0" smtClean="0">
                <a:sym typeface="Symbol" charset="2"/>
              </a:rPr>
              <a:t> </a:t>
            </a:r>
            <a:r>
              <a:rPr lang="en-US" sz="2000" b="1" dirty="0">
                <a:sym typeface="Symbol" charset="2"/>
              </a:rPr>
              <a:t>with RDF</a:t>
            </a:r>
            <a:r>
              <a:rPr lang="en-US" sz="2000" dirty="0">
                <a:sym typeface="Symbol" charset="2"/>
              </a:rPr>
              <a:t>: </a:t>
            </a:r>
            <a:endParaRPr lang="en-GB" sz="2000" dirty="0">
              <a:sym typeface="Symbol" charset="2"/>
            </a:endParaRPr>
          </a:p>
          <a:p>
            <a:pPr lvl="1" eaLnBrk="1" hangingPunct="1">
              <a:lnSpc>
                <a:spcPct val="90000"/>
              </a:lnSpc>
            </a:pPr>
            <a:r>
              <a:rPr lang="en-GB" sz="1800" dirty="0">
                <a:sym typeface="Symbol" charset="2"/>
              </a:rPr>
              <a:t>Not every RDF document is a legal OWL DL </a:t>
            </a:r>
            <a:r>
              <a:rPr lang="en-GB" sz="1800" dirty="0" smtClean="0">
                <a:sym typeface="Symbol" charset="2"/>
              </a:rPr>
              <a:t>document </a:t>
            </a:r>
            <a:endParaRPr lang="en-GB" sz="1800" dirty="0">
              <a:sym typeface="Symbol" charset="2"/>
            </a:endParaRPr>
          </a:p>
          <a:p>
            <a:pPr lvl="1" eaLnBrk="1" hangingPunct="1">
              <a:lnSpc>
                <a:spcPct val="90000"/>
              </a:lnSpc>
            </a:pPr>
            <a:r>
              <a:rPr lang="en-GB" sz="1800" dirty="0">
                <a:sym typeface="Symbol" charset="2"/>
              </a:rPr>
              <a:t>Every legal OWL DL document is a legal RDF </a:t>
            </a:r>
            <a:r>
              <a:rPr lang="en-GB" sz="1800" dirty="0" smtClean="0">
                <a:sym typeface="Symbol" charset="2"/>
              </a:rPr>
              <a:t>document</a:t>
            </a:r>
            <a:endParaRPr lang="en-US" sz="1800" dirty="0" smtClean="0">
              <a:latin typeface="Arial" charset="0"/>
              <a:cs typeface="Arial" charset="0"/>
            </a:endParaRPr>
          </a:p>
          <a:p>
            <a:pPr lvl="1" eaLnBrk="1" hangingPunct="1">
              <a:lnSpc>
                <a:spcPct val="90000"/>
              </a:lnSpc>
            </a:pPr>
            <a:endParaRPr lang="en-US" dirty="0" smtClean="0">
              <a:latin typeface="Arial" charset="0"/>
              <a:cs typeface="Arial" charset="0"/>
            </a:endParaRPr>
          </a:p>
          <a:p>
            <a:pPr eaLnBrk="1" hangingPunct="1">
              <a:lnSpc>
                <a:spcPct val="90000"/>
              </a:lnSpc>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latin typeface="Arial" charset="0"/>
                <a:cs typeface="Arial" charset="0"/>
              </a:rPr>
              <a:t>OWL Lite</a:t>
            </a:r>
          </a:p>
        </p:txBody>
      </p:sp>
      <p:sp>
        <p:nvSpPr>
          <p:cNvPr id="66563" name="Rectangle 3"/>
          <p:cNvSpPr>
            <a:spLocks noGrp="1" noChangeArrowheads="1"/>
          </p:cNvSpPr>
          <p:nvPr>
            <p:ph idx="1"/>
          </p:nvPr>
        </p:nvSpPr>
        <p:spPr/>
        <p:txBody>
          <a:bodyPr/>
          <a:lstStyle/>
          <a:p>
            <a:pPr eaLnBrk="1" hangingPunct="1">
              <a:lnSpc>
                <a:spcPct val="90000"/>
              </a:lnSpc>
            </a:pPr>
            <a:r>
              <a:rPr lang="en-US" sz="2000" dirty="0" smtClean="0"/>
              <a:t>Further restrictions of OWL </a:t>
            </a:r>
            <a:r>
              <a:rPr lang="en-US" sz="2000" dirty="0"/>
              <a:t>DL to a subset of </a:t>
            </a:r>
            <a:r>
              <a:rPr lang="en-US" sz="2000" dirty="0" smtClean="0"/>
              <a:t>language </a:t>
            </a:r>
            <a:r>
              <a:rPr lang="en-US" sz="2000" dirty="0"/>
              <a:t>constructors</a:t>
            </a:r>
            <a:endParaRPr lang="en-GB" sz="2000" dirty="0"/>
          </a:p>
          <a:p>
            <a:pPr lvl="1" eaLnBrk="1" hangingPunct="1">
              <a:lnSpc>
                <a:spcPct val="90000"/>
              </a:lnSpc>
            </a:pPr>
            <a:r>
              <a:rPr lang="en-GB" sz="1800" dirty="0" smtClean="0"/>
              <a:t>excludes </a:t>
            </a:r>
            <a:r>
              <a:rPr lang="en-GB" sz="1800" dirty="0"/>
              <a:t>enumerated classes, </a:t>
            </a:r>
            <a:endParaRPr lang="en-GB" sz="1800" dirty="0" smtClean="0"/>
          </a:p>
          <a:p>
            <a:pPr lvl="1" eaLnBrk="1" hangingPunct="1">
              <a:lnSpc>
                <a:spcPct val="90000"/>
              </a:lnSpc>
            </a:pPr>
            <a:r>
              <a:rPr lang="en-GB" sz="1800" dirty="0"/>
              <a:t>e</a:t>
            </a:r>
            <a:r>
              <a:rPr lang="en-GB" sz="1800" dirty="0" smtClean="0"/>
              <a:t>xcludes </a:t>
            </a:r>
            <a:r>
              <a:rPr lang="en-GB" sz="1800" dirty="0" err="1" smtClean="0"/>
              <a:t>disjointness</a:t>
            </a:r>
            <a:r>
              <a:rPr lang="en-GB" sz="1800" dirty="0" smtClean="0"/>
              <a:t> </a:t>
            </a:r>
            <a:r>
              <a:rPr lang="en-GB" sz="1800" dirty="0"/>
              <a:t>statements, </a:t>
            </a:r>
            <a:endParaRPr lang="en-GB" sz="1800" dirty="0" smtClean="0"/>
          </a:p>
          <a:p>
            <a:pPr lvl="1" eaLnBrk="1" hangingPunct="1">
              <a:lnSpc>
                <a:spcPct val="90000"/>
              </a:lnSpc>
            </a:pPr>
            <a:r>
              <a:rPr lang="en-GB" sz="1800" dirty="0"/>
              <a:t>e</a:t>
            </a:r>
            <a:r>
              <a:rPr lang="en-GB" sz="1800" dirty="0" smtClean="0"/>
              <a:t>xcludes arbitrary cardinality (allows only 0/1),</a:t>
            </a:r>
          </a:p>
          <a:p>
            <a:pPr lvl="1" eaLnBrk="1" hangingPunct="1">
              <a:lnSpc>
                <a:spcPct val="90000"/>
              </a:lnSpc>
            </a:pPr>
            <a:r>
              <a:rPr lang="en-GB" sz="1800" dirty="0" smtClean="0"/>
              <a:t>excludes explicit negation or union,</a:t>
            </a:r>
          </a:p>
          <a:p>
            <a:pPr lvl="1" eaLnBrk="1" hangingPunct="1">
              <a:lnSpc>
                <a:spcPct val="90000"/>
              </a:lnSpc>
            </a:pPr>
            <a:r>
              <a:rPr lang="en-GB" sz="1800" dirty="0"/>
              <a:t>e</a:t>
            </a:r>
            <a:r>
              <a:rPr lang="en-GB" sz="1800" dirty="0" smtClean="0"/>
              <a:t>xcludes </a:t>
            </a:r>
            <a:r>
              <a:rPr lang="en-GB" sz="1800" dirty="0" err="1" smtClean="0"/>
              <a:t>nominals</a:t>
            </a:r>
            <a:r>
              <a:rPr lang="en-GB" sz="1800" dirty="0" smtClean="0"/>
              <a:t> (</a:t>
            </a:r>
            <a:r>
              <a:rPr lang="en-GB" sz="1800" dirty="0" err="1" smtClean="0"/>
              <a:t>oneOf</a:t>
            </a:r>
            <a:r>
              <a:rPr lang="en-GB" sz="1800" dirty="0" smtClean="0"/>
              <a:t>)</a:t>
            </a:r>
          </a:p>
          <a:p>
            <a:pPr lvl="1" eaLnBrk="1" hangingPunct="1">
              <a:lnSpc>
                <a:spcPct val="90000"/>
              </a:lnSpc>
            </a:pPr>
            <a:endParaRPr lang="en-US" sz="1600" dirty="0" smtClean="0"/>
          </a:p>
          <a:p>
            <a:pPr eaLnBrk="1" hangingPunct="1">
              <a:lnSpc>
                <a:spcPct val="90000"/>
              </a:lnSpc>
            </a:pPr>
            <a:r>
              <a:rPr lang="en-US" sz="2000" dirty="0"/>
              <a:t>The disadvantage is </a:t>
            </a:r>
            <a:r>
              <a:rPr lang="en-US" sz="2000" b="1" dirty="0"/>
              <a:t>restricted expressivity</a:t>
            </a:r>
            <a:endParaRPr lang="el-GR" sz="2000" b="1" dirty="0"/>
          </a:p>
          <a:p>
            <a:pPr lvl="1" eaLnBrk="1" hangingPunct="1">
              <a:lnSpc>
                <a:spcPct val="90000"/>
              </a:lnSpc>
            </a:pPr>
            <a:endParaRPr lang="en-US" sz="1600" dirty="0"/>
          </a:p>
          <a:p>
            <a:pPr eaLnBrk="1" hangingPunct="1">
              <a:lnSpc>
                <a:spcPct val="90000"/>
              </a:lnSpc>
            </a:pPr>
            <a:r>
              <a:rPr lang="en-US" sz="2000" dirty="0"/>
              <a:t>The advantage of this is a language that is easier to</a:t>
            </a:r>
          </a:p>
          <a:p>
            <a:pPr lvl="1" eaLnBrk="1" hangingPunct="1">
              <a:lnSpc>
                <a:spcPct val="90000"/>
              </a:lnSpc>
            </a:pPr>
            <a:r>
              <a:rPr lang="en-GB" sz="1800" dirty="0" smtClean="0"/>
              <a:t>reason about (worst-case time complexity is </a:t>
            </a:r>
            <a:r>
              <a:rPr lang="en-GB" sz="1800" i="1" dirty="0" err="1" smtClean="0"/>
              <a:t>ExpTime</a:t>
            </a:r>
            <a:r>
              <a:rPr lang="en-GB" sz="1800" dirty="0" smtClean="0"/>
              <a:t>)</a:t>
            </a:r>
          </a:p>
          <a:p>
            <a:pPr lvl="1" eaLnBrk="1" hangingPunct="1">
              <a:lnSpc>
                <a:spcPct val="90000"/>
              </a:lnSpc>
            </a:pPr>
            <a:r>
              <a:rPr lang="en-GB" sz="1800" dirty="0" smtClean="0"/>
              <a:t>grasp</a:t>
            </a:r>
            <a:r>
              <a:rPr lang="en-GB" sz="1800" dirty="0"/>
              <a:t>, for users</a:t>
            </a:r>
          </a:p>
          <a:p>
            <a:pPr lvl="1" eaLnBrk="1" hangingPunct="1">
              <a:lnSpc>
                <a:spcPct val="90000"/>
              </a:lnSpc>
            </a:pPr>
            <a:r>
              <a:rPr lang="en-GB" sz="1800" dirty="0"/>
              <a:t>implement, for tool builders</a:t>
            </a:r>
            <a:endParaRPr lang="en-US" sz="1800" dirty="0"/>
          </a:p>
          <a:p>
            <a:pPr eaLnBrk="1" hangingPunct="1">
              <a:lnSpc>
                <a:spcPct val="90000"/>
              </a:lnSpc>
            </a:pPr>
            <a:endParaRPr lang="en-US" dirty="0" smtClean="0"/>
          </a:p>
          <a:p>
            <a:pPr eaLnBrk="1" hangingPunct="1"/>
            <a:endParaRPr lang="en-US" sz="2200" dirty="0" smtClean="0">
              <a:latin typeface="Arial" charset="0"/>
              <a:cs typeface="Arial" charset="0"/>
            </a:endParaRPr>
          </a:p>
          <a:p>
            <a:pPr eaLnBrk="1" hangingPunct="1"/>
            <a:endParaRPr lang="en-US" sz="2200" dirty="0">
              <a:latin typeface="Arial" charset="0"/>
              <a:cs typeface="Arial" charset="0"/>
            </a:endParaRPr>
          </a:p>
          <a:p>
            <a:pPr eaLnBrk="1" hangingPunct="1"/>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latin typeface="Arial" charset="0"/>
                <a:cs typeface="Arial" charset="0"/>
              </a:rPr>
              <a:t>Upward compatibility</a:t>
            </a:r>
          </a:p>
        </p:txBody>
      </p:sp>
      <p:sp>
        <p:nvSpPr>
          <p:cNvPr id="66563" name="Rectangle 3"/>
          <p:cNvSpPr>
            <a:spLocks noGrp="1" noChangeArrowheads="1"/>
          </p:cNvSpPr>
          <p:nvPr>
            <p:ph idx="1"/>
          </p:nvPr>
        </p:nvSpPr>
        <p:spPr>
          <a:xfrm>
            <a:off x="457200" y="1600200"/>
            <a:ext cx="7617125" cy="4525963"/>
          </a:xfrm>
        </p:spPr>
        <p:txBody>
          <a:bodyPr/>
          <a:lstStyle/>
          <a:p>
            <a:pPr eaLnBrk="1" hangingPunct="1">
              <a:lnSpc>
                <a:spcPct val="90000"/>
              </a:lnSpc>
            </a:pPr>
            <a:r>
              <a:rPr lang="en-GB" sz="2000" dirty="0" smtClean="0"/>
              <a:t>Every </a:t>
            </a:r>
            <a:r>
              <a:rPr lang="en-GB" sz="2000" dirty="0"/>
              <a:t>legal OWL </a:t>
            </a:r>
            <a:r>
              <a:rPr lang="en-GB" sz="2000" dirty="0" err="1"/>
              <a:t>Lite</a:t>
            </a:r>
            <a:r>
              <a:rPr lang="en-GB" sz="2000" dirty="0"/>
              <a:t> ontology is a legal OWL DL ontology</a:t>
            </a:r>
          </a:p>
          <a:p>
            <a:pPr eaLnBrk="1" hangingPunct="1"/>
            <a:endParaRPr lang="en-GB" sz="2000" dirty="0" smtClean="0"/>
          </a:p>
          <a:p>
            <a:pPr eaLnBrk="1" hangingPunct="1"/>
            <a:r>
              <a:rPr lang="en-GB" sz="2000" dirty="0" smtClean="0"/>
              <a:t>Every </a:t>
            </a:r>
            <a:r>
              <a:rPr lang="en-GB" sz="2000" dirty="0"/>
              <a:t>legal OWL DL ontology is a legal OWL Full ontology</a:t>
            </a:r>
          </a:p>
          <a:p>
            <a:pPr eaLnBrk="1" hangingPunct="1"/>
            <a:endParaRPr lang="en-GB" sz="2000" dirty="0" smtClean="0"/>
          </a:p>
          <a:p>
            <a:pPr eaLnBrk="1" hangingPunct="1"/>
            <a:r>
              <a:rPr lang="en-GB" sz="2000" dirty="0" smtClean="0"/>
              <a:t>Every </a:t>
            </a:r>
            <a:r>
              <a:rPr lang="en-GB" sz="2000" dirty="0"/>
              <a:t>valid OWL </a:t>
            </a:r>
            <a:r>
              <a:rPr lang="en-GB" sz="2000" dirty="0" err="1"/>
              <a:t>Lite</a:t>
            </a:r>
            <a:r>
              <a:rPr lang="en-GB" sz="2000" dirty="0"/>
              <a:t> conclusion is a valid OWL DL conclusion</a:t>
            </a:r>
          </a:p>
          <a:p>
            <a:pPr eaLnBrk="1" hangingPunct="1"/>
            <a:endParaRPr lang="en-GB" sz="2000" dirty="0" smtClean="0"/>
          </a:p>
          <a:p>
            <a:pPr eaLnBrk="1" hangingPunct="1"/>
            <a:r>
              <a:rPr lang="en-GB" sz="2000" dirty="0" smtClean="0"/>
              <a:t>Every </a:t>
            </a:r>
            <a:r>
              <a:rPr lang="en-GB" sz="2000" dirty="0"/>
              <a:t>valid OWL DL conclusion is a valid OWL Full conclusion</a:t>
            </a:r>
            <a:endParaRPr lang="en-US" sz="2000" dirty="0"/>
          </a:p>
          <a:p>
            <a:pPr eaLnBrk="1" hangingPunct="1">
              <a:lnSpc>
                <a:spcPct val="90000"/>
              </a:lnSpc>
            </a:pPr>
            <a:endParaRPr lang="en-US" dirty="0" smtClean="0"/>
          </a:p>
          <a:p>
            <a:pPr eaLnBrk="1" hangingPunct="1"/>
            <a:endParaRPr lang="en-US" sz="2200" dirty="0" smtClean="0">
              <a:latin typeface="Arial" charset="0"/>
              <a:cs typeface="Arial" charset="0"/>
            </a:endParaRPr>
          </a:p>
          <a:p>
            <a:pPr eaLnBrk="1" hangingPunct="1"/>
            <a:endParaRPr lang="en-US" sz="2200" dirty="0">
              <a:latin typeface="Arial" charset="0"/>
              <a:cs typeface="Arial" charset="0"/>
            </a:endParaRPr>
          </a:p>
          <a:p>
            <a:pPr eaLnBrk="1" hangingPunct="1"/>
            <a:endParaRPr lang="en-US" sz="2200" dirty="0" smtClean="0">
              <a:latin typeface="Arial" charset="0"/>
              <a:cs typeface="Arial" charset="0"/>
            </a:endParaRPr>
          </a:p>
        </p:txBody>
      </p:sp>
    </p:spTree>
    <p:extLst>
      <p:ext uri="{BB962C8B-B14F-4D97-AF65-F5344CB8AC3E}">
        <p14:creationId xmlns:p14="http://schemas.microsoft.com/office/powerpoint/2010/main" val="2755872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latin typeface="Arial" charset="0"/>
                <a:cs typeface="Arial" charset="0"/>
              </a:rPr>
              <a:t>OWL compatibility with RDF Schema</a:t>
            </a:r>
          </a:p>
        </p:txBody>
      </p:sp>
      <p:sp>
        <p:nvSpPr>
          <p:cNvPr id="66563" name="Rectangle 3"/>
          <p:cNvSpPr>
            <a:spLocks noGrp="1" noChangeArrowheads="1"/>
          </p:cNvSpPr>
          <p:nvPr>
            <p:ph idx="1"/>
          </p:nvPr>
        </p:nvSpPr>
        <p:spPr>
          <a:xfrm>
            <a:off x="336430" y="1626079"/>
            <a:ext cx="4830793" cy="4525963"/>
          </a:xfrm>
        </p:spPr>
        <p:txBody>
          <a:bodyPr/>
          <a:lstStyle/>
          <a:p>
            <a:pPr eaLnBrk="1" hangingPunct="1"/>
            <a:r>
              <a:rPr lang="en-GB" sz="2000" dirty="0"/>
              <a:t>All varieties of OWL </a:t>
            </a:r>
            <a:r>
              <a:rPr lang="en-GB" sz="2000" dirty="0" smtClean="0"/>
              <a:t/>
            </a:r>
            <a:br>
              <a:rPr lang="en-GB" sz="2000" dirty="0" smtClean="0"/>
            </a:br>
            <a:r>
              <a:rPr lang="en-GB" sz="2000" dirty="0" smtClean="0"/>
              <a:t>use RDF </a:t>
            </a:r>
            <a:r>
              <a:rPr lang="en-GB" sz="2000" dirty="0"/>
              <a:t>for their </a:t>
            </a:r>
            <a:r>
              <a:rPr lang="en-GB" sz="2000" dirty="0" smtClean="0"/>
              <a:t/>
            </a:r>
            <a:br>
              <a:rPr lang="en-GB" sz="2000" dirty="0" smtClean="0"/>
            </a:br>
            <a:r>
              <a:rPr lang="en-GB" sz="2000" dirty="0" smtClean="0"/>
              <a:t>syntax</a:t>
            </a:r>
          </a:p>
          <a:p>
            <a:pPr eaLnBrk="1" hangingPunct="1"/>
            <a:r>
              <a:rPr lang="en-GB" sz="2000" dirty="0" smtClean="0"/>
              <a:t>Instances </a:t>
            </a:r>
            <a:r>
              <a:rPr lang="en-GB" sz="2000" dirty="0"/>
              <a:t>are declared </a:t>
            </a:r>
          </a:p>
          <a:p>
            <a:pPr eaLnBrk="1" hangingPunct="1">
              <a:lnSpc>
                <a:spcPct val="65000"/>
              </a:lnSpc>
              <a:buFont typeface="Wingdings" pitchFamily="2" charset="2"/>
              <a:buNone/>
            </a:pPr>
            <a:r>
              <a:rPr lang="en-GB" sz="2000" dirty="0"/>
              <a:t>	as in RDF, using RDF </a:t>
            </a:r>
          </a:p>
          <a:p>
            <a:pPr eaLnBrk="1" hangingPunct="1">
              <a:lnSpc>
                <a:spcPct val="65000"/>
              </a:lnSpc>
              <a:buFont typeface="Wingdings" pitchFamily="2" charset="2"/>
              <a:buNone/>
            </a:pPr>
            <a:r>
              <a:rPr lang="en-GB" sz="2000" dirty="0"/>
              <a:t>	descriptions </a:t>
            </a:r>
          </a:p>
          <a:p>
            <a:pPr eaLnBrk="1" hangingPunct="1"/>
            <a:r>
              <a:rPr lang="en-GB" sz="2000" dirty="0" smtClean="0"/>
              <a:t>And </a:t>
            </a:r>
            <a:r>
              <a:rPr lang="en-GB" sz="2000" dirty="0"/>
              <a:t>typing information</a:t>
            </a:r>
            <a:endParaRPr lang="el-GR" sz="2000" dirty="0"/>
          </a:p>
          <a:p>
            <a:pPr eaLnBrk="1" hangingPunct="1">
              <a:lnSpc>
                <a:spcPct val="65000"/>
              </a:lnSpc>
              <a:buFont typeface="Wingdings" pitchFamily="2" charset="2"/>
              <a:buNone/>
            </a:pPr>
            <a:r>
              <a:rPr lang="en-US" sz="2000" dirty="0"/>
              <a:t>	OWL constructors</a:t>
            </a:r>
            <a:r>
              <a:rPr lang="el-GR" sz="2000" b="1" dirty="0"/>
              <a:t> </a:t>
            </a:r>
            <a:r>
              <a:rPr lang="el-GR" sz="2000" dirty="0"/>
              <a:t>are </a:t>
            </a:r>
            <a:endParaRPr lang="en-US" sz="2000" dirty="0"/>
          </a:p>
          <a:p>
            <a:pPr eaLnBrk="1" hangingPunct="1">
              <a:lnSpc>
                <a:spcPct val="65000"/>
              </a:lnSpc>
              <a:buFont typeface="Wingdings" pitchFamily="2" charset="2"/>
              <a:buNone/>
            </a:pPr>
            <a:r>
              <a:rPr lang="en-US" sz="2000" dirty="0"/>
              <a:t>	</a:t>
            </a:r>
            <a:r>
              <a:rPr lang="el-GR" sz="2000" dirty="0"/>
              <a:t>specialisations of </a:t>
            </a:r>
            <a:r>
              <a:rPr lang="en-US" sz="2000" dirty="0"/>
              <a:t>their</a:t>
            </a:r>
          </a:p>
          <a:p>
            <a:pPr eaLnBrk="1" hangingPunct="1">
              <a:lnSpc>
                <a:spcPct val="65000"/>
              </a:lnSpc>
              <a:buFont typeface="Wingdings" pitchFamily="2" charset="2"/>
              <a:buNone/>
            </a:pPr>
            <a:r>
              <a:rPr lang="en-US" sz="2000" dirty="0"/>
              <a:t>	</a:t>
            </a:r>
            <a:r>
              <a:rPr lang="el-GR" sz="2000" dirty="0"/>
              <a:t>RDF counterparts</a:t>
            </a:r>
            <a:r>
              <a:rPr lang="el-GR" sz="2400" dirty="0"/>
              <a:t> </a:t>
            </a:r>
            <a:endParaRPr lang="en-US" sz="2400" dirty="0"/>
          </a:p>
        </p:txBody>
      </p:sp>
      <p:pic>
        <p:nvPicPr>
          <p:cNvPr id="4" name="Picture 4"/>
          <p:cNvPicPr>
            <a:picLocks noChangeArrowheads="1"/>
          </p:cNvPicPr>
          <p:nvPr/>
        </p:nvPicPr>
        <p:blipFill>
          <a:blip r:embed="rId3">
            <a:clrChange>
              <a:clrFrom>
                <a:srgbClr val="CCCCCC"/>
              </a:clrFrom>
              <a:clrTo>
                <a:srgbClr val="CCCCCC">
                  <a:alpha val="0"/>
                </a:srgbClr>
              </a:clrTo>
            </a:clrChange>
            <a:extLst>
              <a:ext uri="{28A0092B-C50C-407E-A947-70E740481C1C}">
                <a14:useLocalDpi xmlns:a14="http://schemas.microsoft.com/office/drawing/2010/main" val="0"/>
              </a:ext>
            </a:extLst>
          </a:blip>
          <a:srcRect l="2863" r="1431" b="1808"/>
          <a:stretch>
            <a:fillRect/>
          </a:stretch>
        </p:blipFill>
        <p:spPr bwMode="auto">
          <a:xfrm>
            <a:off x="4226942" y="1457683"/>
            <a:ext cx="4917057" cy="307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802" y="4857452"/>
            <a:ext cx="8295989" cy="2000548"/>
          </a:xfrm>
          <a:prstGeom prst="rect">
            <a:avLst/>
          </a:prstGeom>
          <a:noFill/>
        </p:spPr>
        <p:txBody>
          <a:bodyPr wrap="none" rtlCol="0">
            <a:spAutoFit/>
          </a:bodyPr>
          <a:lstStyle/>
          <a:p>
            <a:pPr marL="342900" indent="-342900" eaLnBrk="1" hangingPunct="1">
              <a:buFont typeface="Arial" pitchFamily="34" charset="0"/>
              <a:buChar char="•"/>
            </a:pPr>
            <a:r>
              <a:rPr lang="en-US" sz="2000" dirty="0" smtClean="0"/>
              <a:t>Semantic Web design aims at downward compatibility with </a:t>
            </a:r>
            <a:br>
              <a:rPr lang="en-US" sz="2000" dirty="0" smtClean="0"/>
            </a:br>
            <a:r>
              <a:rPr lang="en-US" sz="2000" dirty="0" smtClean="0"/>
              <a:t>corresponding reuse of software across the various layers</a:t>
            </a:r>
            <a:br>
              <a:rPr lang="en-US" sz="2000" dirty="0" smtClean="0"/>
            </a:br>
            <a:endParaRPr lang="en-GB" sz="2000" dirty="0" smtClean="0"/>
          </a:p>
          <a:p>
            <a:pPr marL="342900" indent="-342900" eaLnBrk="1" hangingPunct="1">
              <a:buFont typeface="Arial" pitchFamily="34" charset="0"/>
              <a:buChar char="•"/>
            </a:pPr>
            <a:r>
              <a:rPr lang="en-GB" sz="2000" dirty="0" smtClean="0"/>
              <a:t>The advantage of full downward compatibility for OWL is </a:t>
            </a:r>
            <a:br>
              <a:rPr lang="en-GB" sz="2000" dirty="0" smtClean="0"/>
            </a:br>
            <a:r>
              <a:rPr lang="en-GB" sz="2000" dirty="0" smtClean="0"/>
              <a:t>only achieved for OWL Full, at the cost of computational intractability</a:t>
            </a:r>
            <a:endParaRPr lang="en-GB" sz="2000" i="1" dirty="0" smtClean="0"/>
          </a:p>
          <a:p>
            <a:endParaRPr lang="en-NZ" dirty="0"/>
          </a:p>
        </p:txBody>
      </p:sp>
    </p:spTree>
    <p:extLst>
      <p:ext uri="{BB962C8B-B14F-4D97-AF65-F5344CB8AC3E}">
        <p14:creationId xmlns:p14="http://schemas.microsoft.com/office/powerpoint/2010/main" val="514237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US" smtClean="0">
                <a:latin typeface="Arial" charset="0"/>
                <a:cs typeface="Arial" charset="0"/>
              </a:rPr>
              <a:t>Summary Features of OWL Dialects</a:t>
            </a:r>
          </a:p>
        </p:txBody>
      </p:sp>
      <p:sp>
        <p:nvSpPr>
          <p:cNvPr id="72707" name="Rectangle 5"/>
          <p:cNvSpPr>
            <a:spLocks noGrp="1" noChangeArrowheads="1"/>
          </p:cNvSpPr>
          <p:nvPr>
            <p:ph sz="half" idx="1"/>
          </p:nvPr>
        </p:nvSpPr>
        <p:spPr/>
        <p:txBody>
          <a:bodyPr/>
          <a:lstStyle/>
          <a:p>
            <a:pPr eaLnBrk="1" hangingPunct="1">
              <a:lnSpc>
                <a:spcPct val="90000"/>
              </a:lnSpc>
            </a:pPr>
            <a:r>
              <a:rPr lang="en-US" sz="2200" smtClean="0">
                <a:latin typeface="Arial" charset="0"/>
                <a:cs typeface="Arial" charset="0"/>
              </a:rPr>
              <a:t>OWL Lite</a:t>
            </a:r>
          </a:p>
          <a:p>
            <a:pPr lvl="1" eaLnBrk="1" hangingPunct="1">
              <a:lnSpc>
                <a:spcPct val="90000"/>
              </a:lnSpc>
            </a:pPr>
            <a:r>
              <a:rPr lang="en-US" sz="2000" smtClean="0">
                <a:latin typeface="Arial" charset="0"/>
                <a:cs typeface="Arial" charset="0"/>
              </a:rPr>
              <a:t>(sub)classes, individuals</a:t>
            </a:r>
          </a:p>
          <a:p>
            <a:pPr lvl="1" eaLnBrk="1" hangingPunct="1">
              <a:lnSpc>
                <a:spcPct val="90000"/>
              </a:lnSpc>
            </a:pPr>
            <a:r>
              <a:rPr lang="en-US" sz="2000" smtClean="0">
                <a:latin typeface="Arial" charset="0"/>
                <a:cs typeface="Arial" charset="0"/>
              </a:rPr>
              <a:t>(sub)properties, domain, range</a:t>
            </a:r>
          </a:p>
          <a:p>
            <a:pPr lvl="1" eaLnBrk="1" hangingPunct="1">
              <a:lnSpc>
                <a:spcPct val="90000"/>
              </a:lnSpc>
            </a:pPr>
            <a:r>
              <a:rPr lang="en-US" sz="2000" smtClean="0">
                <a:latin typeface="Arial" charset="0"/>
                <a:cs typeface="Arial" charset="0"/>
              </a:rPr>
              <a:t>conjunction</a:t>
            </a:r>
          </a:p>
          <a:p>
            <a:pPr lvl="1" eaLnBrk="1" hangingPunct="1">
              <a:lnSpc>
                <a:spcPct val="90000"/>
              </a:lnSpc>
            </a:pPr>
            <a:r>
              <a:rPr lang="en-US" sz="2000" smtClean="0">
                <a:latin typeface="Arial" charset="0"/>
                <a:cs typeface="Arial" charset="0"/>
              </a:rPr>
              <a:t>(in)equality</a:t>
            </a:r>
          </a:p>
          <a:p>
            <a:pPr lvl="1" eaLnBrk="1" hangingPunct="1">
              <a:lnSpc>
                <a:spcPct val="90000"/>
              </a:lnSpc>
            </a:pPr>
            <a:r>
              <a:rPr lang="en-US" sz="2000" smtClean="0">
                <a:latin typeface="Arial" charset="0"/>
                <a:cs typeface="Arial" charset="0"/>
              </a:rPr>
              <a:t>cardinality 0/1</a:t>
            </a:r>
          </a:p>
          <a:p>
            <a:pPr lvl="1" eaLnBrk="1" hangingPunct="1">
              <a:lnSpc>
                <a:spcPct val="90000"/>
              </a:lnSpc>
            </a:pPr>
            <a:r>
              <a:rPr lang="en-US" sz="2000" smtClean="0">
                <a:latin typeface="Arial" charset="0"/>
                <a:cs typeface="Arial" charset="0"/>
              </a:rPr>
              <a:t>datatypes</a:t>
            </a:r>
          </a:p>
          <a:p>
            <a:pPr lvl="1" eaLnBrk="1" hangingPunct="1">
              <a:lnSpc>
                <a:spcPct val="90000"/>
              </a:lnSpc>
            </a:pPr>
            <a:r>
              <a:rPr lang="en-US" sz="2000" i="1" smtClean="0">
                <a:latin typeface="Arial" charset="0"/>
                <a:cs typeface="Arial" charset="0"/>
              </a:rPr>
              <a:t>inverse</a:t>
            </a:r>
            <a:r>
              <a:rPr lang="en-US" sz="2000" smtClean="0">
                <a:latin typeface="Arial" charset="0"/>
                <a:cs typeface="Arial" charset="0"/>
              </a:rPr>
              <a:t>, </a:t>
            </a:r>
            <a:r>
              <a:rPr lang="en-US" sz="2000" i="1" smtClean="0">
                <a:latin typeface="Arial" charset="0"/>
                <a:cs typeface="Arial" charset="0"/>
              </a:rPr>
              <a:t>transitive</a:t>
            </a:r>
            <a:r>
              <a:rPr lang="en-US" sz="2000" smtClean="0">
                <a:latin typeface="Arial" charset="0"/>
                <a:cs typeface="Arial" charset="0"/>
              </a:rPr>
              <a:t>, </a:t>
            </a:r>
            <a:r>
              <a:rPr lang="en-US" sz="2000" i="1" smtClean="0">
                <a:latin typeface="Arial" charset="0"/>
                <a:cs typeface="Arial" charset="0"/>
              </a:rPr>
              <a:t>symmetric</a:t>
            </a:r>
            <a:r>
              <a:rPr lang="en-US" sz="2000" smtClean="0">
                <a:latin typeface="Arial" charset="0"/>
                <a:cs typeface="Arial" charset="0"/>
              </a:rPr>
              <a:t> properties</a:t>
            </a:r>
          </a:p>
          <a:p>
            <a:pPr lvl="1" eaLnBrk="1" hangingPunct="1">
              <a:lnSpc>
                <a:spcPct val="90000"/>
              </a:lnSpc>
            </a:pPr>
            <a:r>
              <a:rPr lang="en-US" sz="2000" i="1" smtClean="0">
                <a:latin typeface="Arial" charset="0"/>
                <a:cs typeface="Arial" charset="0"/>
              </a:rPr>
              <a:t>someValuesFrom</a:t>
            </a:r>
          </a:p>
          <a:p>
            <a:pPr lvl="1" eaLnBrk="1" hangingPunct="1">
              <a:lnSpc>
                <a:spcPct val="90000"/>
              </a:lnSpc>
            </a:pPr>
            <a:r>
              <a:rPr lang="en-US" sz="2000" i="1" smtClean="0">
                <a:latin typeface="Arial" charset="0"/>
                <a:cs typeface="Arial" charset="0"/>
              </a:rPr>
              <a:t>allValuesFrom</a:t>
            </a:r>
          </a:p>
          <a:p>
            <a:pPr eaLnBrk="1" hangingPunct="1">
              <a:lnSpc>
                <a:spcPct val="90000"/>
              </a:lnSpc>
            </a:pPr>
            <a:endParaRPr lang="en-US" sz="2200" smtClean="0">
              <a:latin typeface="Arial" charset="0"/>
              <a:cs typeface="Arial" charset="0"/>
            </a:endParaRPr>
          </a:p>
        </p:txBody>
      </p:sp>
      <p:sp>
        <p:nvSpPr>
          <p:cNvPr id="72708" name="Rectangle 6"/>
          <p:cNvSpPr>
            <a:spLocks noGrp="1" noChangeArrowheads="1"/>
          </p:cNvSpPr>
          <p:nvPr>
            <p:ph sz="half" idx="2"/>
          </p:nvPr>
        </p:nvSpPr>
        <p:spPr/>
        <p:txBody>
          <a:bodyPr/>
          <a:lstStyle/>
          <a:p>
            <a:pPr eaLnBrk="1" hangingPunct="1"/>
            <a:r>
              <a:rPr lang="en-US" sz="2200" smtClean="0">
                <a:latin typeface="Arial" charset="0"/>
                <a:cs typeface="Arial" charset="0"/>
              </a:rPr>
              <a:t>OWL DL</a:t>
            </a:r>
          </a:p>
          <a:p>
            <a:pPr lvl="1" eaLnBrk="1" hangingPunct="1"/>
            <a:r>
              <a:rPr lang="en-US" sz="2000" smtClean="0">
                <a:latin typeface="Arial" charset="0"/>
                <a:cs typeface="Arial" charset="0"/>
              </a:rPr>
              <a:t>Negation</a:t>
            </a:r>
          </a:p>
          <a:p>
            <a:pPr lvl="1" eaLnBrk="1" hangingPunct="1"/>
            <a:r>
              <a:rPr lang="en-US" sz="2000" smtClean="0">
                <a:latin typeface="Arial" charset="0"/>
                <a:cs typeface="Arial" charset="0"/>
              </a:rPr>
              <a:t>Disjunction</a:t>
            </a:r>
          </a:p>
          <a:p>
            <a:pPr lvl="1" eaLnBrk="1" hangingPunct="1"/>
            <a:r>
              <a:rPr lang="en-US" sz="2000" smtClean="0">
                <a:latin typeface="Arial" charset="0"/>
                <a:cs typeface="Arial" charset="0"/>
              </a:rPr>
              <a:t>Full cardinality</a:t>
            </a:r>
          </a:p>
          <a:p>
            <a:pPr lvl="1" eaLnBrk="1" hangingPunct="1"/>
            <a:r>
              <a:rPr lang="en-US" sz="2000" smtClean="0">
                <a:latin typeface="Arial" charset="0"/>
                <a:cs typeface="Arial" charset="0"/>
              </a:rPr>
              <a:t>Enumerated types</a:t>
            </a:r>
          </a:p>
          <a:p>
            <a:pPr lvl="1" eaLnBrk="1" hangingPunct="1"/>
            <a:r>
              <a:rPr lang="en-US" sz="2000" i="1" smtClean="0">
                <a:latin typeface="Arial" charset="0"/>
                <a:cs typeface="Arial" charset="0"/>
              </a:rPr>
              <a:t>hasValue</a:t>
            </a:r>
          </a:p>
          <a:p>
            <a:pPr eaLnBrk="1" hangingPunct="1"/>
            <a:endParaRPr lang="en-US" sz="2200" smtClean="0">
              <a:latin typeface="Arial" charset="0"/>
              <a:cs typeface="Arial" charset="0"/>
            </a:endParaRPr>
          </a:p>
          <a:p>
            <a:pPr eaLnBrk="1" hangingPunct="1"/>
            <a:r>
              <a:rPr lang="en-US" sz="2200" smtClean="0">
                <a:latin typeface="Arial" charset="0"/>
                <a:cs typeface="Arial" charset="0"/>
              </a:rPr>
              <a:t>OWL Full</a:t>
            </a:r>
          </a:p>
          <a:p>
            <a:pPr lvl="1" eaLnBrk="1" hangingPunct="1"/>
            <a:r>
              <a:rPr lang="en-US" sz="2000" smtClean="0">
                <a:latin typeface="Arial" charset="0"/>
                <a:cs typeface="Arial" charset="0"/>
              </a:rPr>
              <a:t>Meta-classes</a:t>
            </a:r>
          </a:p>
          <a:p>
            <a:pPr lvl="1" eaLnBrk="1" hangingPunct="1"/>
            <a:r>
              <a:rPr lang="en-US" sz="2000" smtClean="0">
                <a:latin typeface="Arial" charset="0"/>
                <a:cs typeface="Arial" charset="0"/>
              </a:rPr>
              <a:t>Modify language</a:t>
            </a:r>
          </a:p>
          <a:p>
            <a:pPr eaLnBrk="1" hangingPunct="1"/>
            <a:endParaRPr lang="en-US" sz="220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latin typeface="Arial" charset="0"/>
                <a:cs typeface="Arial" charset="0"/>
              </a:rPr>
              <a:t>OWL Dialects vs Description Logics</a:t>
            </a:r>
          </a:p>
        </p:txBody>
      </p:sp>
      <p:sp>
        <p:nvSpPr>
          <p:cNvPr id="74755" name="Rectangle 3"/>
          <p:cNvSpPr>
            <a:spLocks noGrp="1" noChangeArrowheads="1"/>
          </p:cNvSpPr>
          <p:nvPr>
            <p:ph idx="1"/>
          </p:nvPr>
        </p:nvSpPr>
        <p:spPr/>
        <p:txBody>
          <a:bodyPr/>
          <a:lstStyle/>
          <a:p>
            <a:pPr eaLnBrk="1" hangingPunct="1">
              <a:lnSpc>
                <a:spcPct val="70000"/>
              </a:lnSpc>
            </a:pPr>
            <a:r>
              <a:rPr lang="en-US" sz="2000" b="1" smtClean="0">
                <a:latin typeface="Arial" charset="0"/>
                <a:cs typeface="Arial" charset="0"/>
              </a:rPr>
              <a:t>OWL Lite </a:t>
            </a:r>
            <a:r>
              <a:rPr lang="en-US" sz="2000" smtClean="0">
                <a:latin typeface="Arial" charset="0"/>
                <a:cs typeface="Arial" charset="0"/>
              </a:rPr>
              <a:t>corresponds to the DL </a:t>
            </a:r>
            <a:r>
              <a:rPr lang="en-US" smtClean="0">
                <a:latin typeface="Monotype Corsiva" charset="0"/>
                <a:cs typeface="Arial" charset="0"/>
              </a:rPr>
              <a:t>SHIN</a:t>
            </a:r>
            <a:r>
              <a:rPr lang="en-US" sz="2000" smtClean="0">
                <a:latin typeface="Arial" charset="0"/>
                <a:cs typeface="Arial" charset="0"/>
              </a:rPr>
              <a:t>(</a:t>
            </a:r>
            <a:r>
              <a:rPr lang="en-US" sz="2000" b="1" smtClean="0">
                <a:latin typeface="Arial" charset="0"/>
                <a:cs typeface="Arial" charset="0"/>
              </a:rPr>
              <a:t>D</a:t>
            </a:r>
            <a:r>
              <a:rPr lang="en-US" sz="2000" smtClean="0">
                <a:latin typeface="Arial" charset="0"/>
                <a:cs typeface="Arial" charset="0"/>
              </a:rPr>
              <a:t>)</a:t>
            </a:r>
          </a:p>
          <a:p>
            <a:pPr lvl="1" eaLnBrk="1" hangingPunct="1">
              <a:lnSpc>
                <a:spcPct val="70000"/>
              </a:lnSpc>
            </a:pPr>
            <a:r>
              <a:rPr lang="en-US" sz="1800" smtClean="0">
                <a:latin typeface="Arial" charset="0"/>
                <a:cs typeface="Arial" charset="0"/>
              </a:rPr>
              <a:t>Named classes (A)</a:t>
            </a:r>
          </a:p>
          <a:p>
            <a:pPr lvl="1" eaLnBrk="1" hangingPunct="1">
              <a:lnSpc>
                <a:spcPct val="70000"/>
              </a:lnSpc>
            </a:pPr>
            <a:r>
              <a:rPr lang="en-US" sz="1800" smtClean="0">
                <a:latin typeface="Arial" charset="0"/>
                <a:cs typeface="Arial" charset="0"/>
              </a:rPr>
              <a:t>Named properties (P)</a:t>
            </a:r>
          </a:p>
          <a:p>
            <a:pPr lvl="1" eaLnBrk="1" hangingPunct="1">
              <a:lnSpc>
                <a:spcPct val="70000"/>
              </a:lnSpc>
            </a:pPr>
            <a:r>
              <a:rPr lang="en-US" sz="1800" smtClean="0">
                <a:latin typeface="Arial" charset="0"/>
                <a:cs typeface="Arial" charset="0"/>
              </a:rPr>
              <a:t>Individuals (C(o))</a:t>
            </a:r>
          </a:p>
          <a:p>
            <a:pPr lvl="1" eaLnBrk="1" hangingPunct="1">
              <a:lnSpc>
                <a:spcPct val="70000"/>
              </a:lnSpc>
            </a:pPr>
            <a:r>
              <a:rPr lang="en-US" sz="1800" smtClean="0">
                <a:latin typeface="Arial" charset="0"/>
                <a:cs typeface="Arial" charset="0"/>
              </a:rPr>
              <a:t>Property values (P(o, a))</a:t>
            </a:r>
          </a:p>
          <a:p>
            <a:pPr lvl="1" eaLnBrk="1" hangingPunct="1">
              <a:lnSpc>
                <a:spcPct val="70000"/>
              </a:lnSpc>
            </a:pPr>
            <a:r>
              <a:rPr lang="en-US" sz="1800" smtClean="0">
                <a:latin typeface="Arial" charset="0"/>
                <a:cs typeface="Arial" charset="0"/>
              </a:rPr>
              <a:t>Intersection (C </a:t>
            </a:r>
            <a:r>
              <a:rPr lang="en-US" sz="1800" smtClean="0">
                <a:latin typeface="Arial Unicode MS" charset="0"/>
                <a:cs typeface="Arial Unicode MS" charset="0"/>
              </a:rPr>
              <a:t>⊓</a:t>
            </a:r>
            <a:r>
              <a:rPr lang="en-US" sz="1800" smtClean="0">
                <a:latin typeface="Arial" charset="0"/>
                <a:cs typeface="Arial" charset="0"/>
              </a:rPr>
              <a:t> D)</a:t>
            </a:r>
          </a:p>
          <a:p>
            <a:pPr lvl="1" eaLnBrk="1" hangingPunct="1">
              <a:lnSpc>
                <a:spcPct val="70000"/>
              </a:lnSpc>
            </a:pPr>
            <a:r>
              <a:rPr lang="en-US" sz="1800" smtClean="0">
                <a:latin typeface="Arial" charset="0"/>
                <a:cs typeface="Arial" charset="0"/>
              </a:rPr>
              <a:t>Union(!) (C </a:t>
            </a:r>
            <a:r>
              <a:rPr lang="en-US" sz="1800" smtClean="0">
                <a:latin typeface="Arial Unicode MS" charset="0"/>
                <a:cs typeface="Arial Unicode MS" charset="0"/>
              </a:rPr>
              <a:t>⊔</a:t>
            </a:r>
            <a:r>
              <a:rPr lang="en-US" sz="1800" smtClean="0">
                <a:latin typeface="Arial" charset="0"/>
                <a:cs typeface="Arial" charset="0"/>
              </a:rPr>
              <a:t> D)</a:t>
            </a:r>
          </a:p>
          <a:p>
            <a:pPr lvl="1" eaLnBrk="1" hangingPunct="1">
              <a:lnSpc>
                <a:spcPct val="70000"/>
              </a:lnSpc>
            </a:pPr>
            <a:r>
              <a:rPr lang="en-US" sz="1800" smtClean="0">
                <a:latin typeface="Arial" charset="0"/>
                <a:cs typeface="Arial" charset="0"/>
              </a:rPr>
              <a:t>Negation(!) (¬C)</a:t>
            </a:r>
          </a:p>
          <a:p>
            <a:pPr lvl="1" eaLnBrk="1" hangingPunct="1">
              <a:lnSpc>
                <a:spcPct val="70000"/>
              </a:lnSpc>
            </a:pPr>
            <a:r>
              <a:rPr lang="en-US" sz="1800" smtClean="0">
                <a:latin typeface="Arial" charset="0"/>
                <a:cs typeface="Arial" charset="0"/>
              </a:rPr>
              <a:t>Existential value restrictions (</a:t>
            </a:r>
            <a:r>
              <a:rPr lang="en-US" sz="1800" smtClean="0">
                <a:latin typeface="Arial Unicode MS" charset="0"/>
                <a:cs typeface="Arial Unicode MS" charset="0"/>
              </a:rPr>
              <a:t>∃</a:t>
            </a:r>
            <a:r>
              <a:rPr lang="en-US" sz="1800" smtClean="0">
                <a:latin typeface="Arial" charset="0"/>
                <a:cs typeface="Arial" charset="0"/>
              </a:rPr>
              <a:t>P.C)</a:t>
            </a:r>
          </a:p>
          <a:p>
            <a:pPr lvl="1" eaLnBrk="1" hangingPunct="1">
              <a:lnSpc>
                <a:spcPct val="70000"/>
              </a:lnSpc>
            </a:pPr>
            <a:r>
              <a:rPr lang="en-US" sz="1800" smtClean="0">
                <a:latin typeface="Arial" charset="0"/>
                <a:cs typeface="Arial" charset="0"/>
              </a:rPr>
              <a:t>Universal value restrictions (</a:t>
            </a:r>
            <a:r>
              <a:rPr lang="en-US" sz="1800" smtClean="0">
                <a:latin typeface="Arial Unicode MS" charset="0"/>
                <a:cs typeface="Arial Unicode MS" charset="0"/>
              </a:rPr>
              <a:t>∀</a:t>
            </a:r>
            <a:r>
              <a:rPr lang="en-US" sz="1800" smtClean="0">
                <a:latin typeface="Arial" charset="0"/>
                <a:cs typeface="Arial" charset="0"/>
              </a:rPr>
              <a:t>P.C)</a:t>
            </a:r>
          </a:p>
          <a:p>
            <a:pPr lvl="1" eaLnBrk="1" hangingPunct="1">
              <a:lnSpc>
                <a:spcPct val="70000"/>
              </a:lnSpc>
            </a:pPr>
            <a:r>
              <a:rPr lang="en-US" sz="1800" smtClean="0">
                <a:latin typeface="Arial" charset="0"/>
                <a:cs typeface="Arial" charset="0"/>
              </a:rPr>
              <a:t>Unqualified number restrictions (</a:t>
            </a:r>
            <a:r>
              <a:rPr lang="en-US" sz="1800" smtClean="0">
                <a:latin typeface="Arial Unicode MS" charset="0"/>
                <a:cs typeface="Arial Unicode MS" charset="0"/>
              </a:rPr>
              <a:t>≥ </a:t>
            </a:r>
            <a:r>
              <a:rPr lang="en-US" sz="1800" smtClean="0">
                <a:latin typeface="Arial" charset="0"/>
                <a:cs typeface="Arial" charset="0"/>
              </a:rPr>
              <a:t>nP, </a:t>
            </a:r>
            <a:r>
              <a:rPr lang="en-US" sz="1800" smtClean="0">
                <a:latin typeface="Arial Unicode MS" charset="0"/>
                <a:cs typeface="Arial Unicode MS" charset="0"/>
              </a:rPr>
              <a:t>≤ </a:t>
            </a:r>
            <a:r>
              <a:rPr lang="en-US" sz="1800" smtClean="0">
                <a:latin typeface="Arial" charset="0"/>
                <a:cs typeface="Arial" charset="0"/>
              </a:rPr>
              <a:t>nP, = nP)</a:t>
            </a:r>
          </a:p>
          <a:p>
            <a:pPr eaLnBrk="1" hangingPunct="1">
              <a:lnSpc>
                <a:spcPct val="70000"/>
              </a:lnSpc>
            </a:pPr>
            <a:endParaRPr lang="en-US" sz="2000" smtClean="0">
              <a:latin typeface="Arial" charset="0"/>
              <a:cs typeface="Arial" charset="0"/>
            </a:endParaRPr>
          </a:p>
          <a:p>
            <a:pPr eaLnBrk="1" hangingPunct="1">
              <a:lnSpc>
                <a:spcPct val="70000"/>
              </a:lnSpc>
            </a:pPr>
            <a:r>
              <a:rPr lang="en-US" sz="2000" b="1" smtClean="0">
                <a:latin typeface="Arial" charset="0"/>
                <a:cs typeface="Arial" charset="0"/>
              </a:rPr>
              <a:t>OWL DL </a:t>
            </a:r>
            <a:r>
              <a:rPr lang="en-US" sz="2000" smtClean="0">
                <a:latin typeface="Arial" charset="0"/>
                <a:cs typeface="Arial" charset="0"/>
              </a:rPr>
              <a:t>corresponds to the DL </a:t>
            </a:r>
            <a:r>
              <a:rPr lang="en-US" smtClean="0">
                <a:latin typeface="Monotype Corsiva" charset="0"/>
                <a:cs typeface="Arial" charset="0"/>
              </a:rPr>
              <a:t>SHOIN</a:t>
            </a:r>
            <a:r>
              <a:rPr lang="en-US" sz="2000" smtClean="0">
                <a:latin typeface="Arial" charset="0"/>
                <a:cs typeface="Arial" charset="0"/>
              </a:rPr>
              <a:t>(</a:t>
            </a:r>
            <a:r>
              <a:rPr lang="en-US" sz="2000" b="1" smtClean="0">
                <a:latin typeface="Arial" charset="0"/>
                <a:cs typeface="Arial" charset="0"/>
              </a:rPr>
              <a:t>D</a:t>
            </a:r>
            <a:r>
              <a:rPr lang="en-US" sz="2000" smtClean="0">
                <a:latin typeface="Arial" charset="0"/>
                <a:cs typeface="Arial" charset="0"/>
              </a:rPr>
              <a:t>)</a:t>
            </a:r>
          </a:p>
          <a:p>
            <a:pPr lvl="1" eaLnBrk="1" hangingPunct="1">
              <a:lnSpc>
                <a:spcPct val="70000"/>
              </a:lnSpc>
            </a:pPr>
            <a:r>
              <a:rPr lang="en-US" sz="1800" smtClean="0">
                <a:latin typeface="Arial" charset="0"/>
                <a:cs typeface="Arial" charset="0"/>
              </a:rPr>
              <a:t>Property value (</a:t>
            </a:r>
            <a:r>
              <a:rPr lang="en-US" sz="1800" smtClean="0">
                <a:latin typeface="Arial Unicode MS" charset="0"/>
                <a:cs typeface="Arial Unicode MS" charset="0"/>
              </a:rPr>
              <a:t>∃</a:t>
            </a:r>
            <a:r>
              <a:rPr lang="en-US" sz="1800" smtClean="0">
                <a:latin typeface="Arial" charset="0"/>
                <a:cs typeface="Arial" charset="0"/>
              </a:rPr>
              <a:t> P.{o})</a:t>
            </a:r>
          </a:p>
          <a:p>
            <a:pPr lvl="1" eaLnBrk="1" hangingPunct="1">
              <a:lnSpc>
                <a:spcPct val="70000"/>
              </a:lnSpc>
            </a:pPr>
            <a:r>
              <a:rPr lang="en-US" sz="1800" smtClean="0">
                <a:latin typeface="Arial" charset="0"/>
                <a:cs typeface="Arial" charset="0"/>
              </a:rPr>
              <a:t>Enumeration ({o</a:t>
            </a:r>
            <a:r>
              <a:rPr lang="en-US" sz="1800" baseline="-25000" smtClean="0">
                <a:latin typeface="Arial" charset="0"/>
                <a:cs typeface="Arial" charset="0"/>
              </a:rPr>
              <a:t>1</a:t>
            </a:r>
            <a:r>
              <a:rPr lang="en-US" sz="1800" smtClean="0">
                <a:latin typeface="Arial" charset="0"/>
                <a:cs typeface="Arial" charset="0"/>
              </a:rPr>
              <a:t>, ..., o</a:t>
            </a:r>
            <a:r>
              <a:rPr lang="en-US" sz="1800" baseline="-25000" smtClean="0">
                <a:latin typeface="Arial" charset="0"/>
                <a:cs typeface="Arial" charset="0"/>
              </a:rPr>
              <a:t>n</a:t>
            </a:r>
            <a:r>
              <a:rPr lang="en-US" sz="1800" smtClean="0">
                <a:latin typeface="Arial" charset="0"/>
                <a:cs typeface="Arial" charset="0"/>
              </a:rPr>
              <a:t>})</a:t>
            </a:r>
          </a:p>
          <a:p>
            <a:pPr lvl="1" eaLnBrk="1" hangingPunct="1">
              <a:lnSpc>
                <a:spcPct val="70000"/>
              </a:lnSpc>
            </a:pPr>
            <a:endParaRPr lang="en-US" sz="1800" smtClean="0">
              <a:latin typeface="Arial" charset="0"/>
              <a:cs typeface="Arial" charset="0"/>
            </a:endParaRPr>
          </a:p>
          <a:p>
            <a:pPr eaLnBrk="1" hangingPunct="1">
              <a:lnSpc>
                <a:spcPct val="70000"/>
              </a:lnSpc>
            </a:pPr>
            <a:r>
              <a:rPr lang="en-US" sz="2200" b="1" smtClean="0">
                <a:latin typeface="Arial" charset="0"/>
                <a:cs typeface="Arial" charset="0"/>
              </a:rPr>
              <a:t>OWL Full </a:t>
            </a:r>
            <a:r>
              <a:rPr lang="en-US" sz="2200" smtClean="0">
                <a:latin typeface="Arial" charset="0"/>
                <a:cs typeface="Arial" charset="0"/>
              </a:rPr>
              <a:t>is </a:t>
            </a:r>
            <a:r>
              <a:rPr lang="en-US" sz="2200" i="1" smtClean="0">
                <a:latin typeface="Arial" charset="0"/>
                <a:cs typeface="Arial" charset="0"/>
              </a:rPr>
              <a:t>not</a:t>
            </a:r>
            <a:r>
              <a:rPr lang="en-US" sz="2200" smtClean="0">
                <a:latin typeface="Arial" charset="0"/>
                <a:cs typeface="Arial" charset="0"/>
              </a:rPr>
              <a:t> a Description Logic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Syntax and Semantics of the </a:t>
                </a:r>
                <a14:m>
                  <m:oMath xmlns:m="http://schemas.openxmlformats.org/officeDocument/2006/math">
                    <m:r>
                      <a:rPr lang="en-US" i="1" smtClean="0">
                        <a:latin typeface="Cambria Math"/>
                        <a:ea typeface="Cambria Math"/>
                        <a:cs typeface="Arial" charset="0"/>
                      </a:rPr>
                      <m:t>𝓢</m:t>
                    </m:r>
                  </m:oMath>
                </a14:m>
                <a:r>
                  <a:rPr lang="en-US" dirty="0" smtClean="0">
                    <a:latin typeface="Arial" charset="0"/>
                    <a:cs typeface="Arial" charset="0"/>
                  </a:rPr>
                  <a:t>-Family of </a:t>
                </a:r>
                <a:r>
                  <a:rPr lang="en-US" dirty="0" err="1" smtClean="0">
                    <a:latin typeface="Arial" charset="0"/>
                    <a:cs typeface="Arial" charset="0"/>
                  </a:rPr>
                  <a:t>Desciption</a:t>
                </a:r>
                <a:r>
                  <a:rPr lang="en-US" dirty="0" smtClean="0">
                    <a:latin typeface="Arial" charset="0"/>
                    <a:cs typeface="Arial" charset="0"/>
                  </a:rPr>
                  <a:t> Logics</a:t>
                </a:r>
              </a:p>
            </p:txBody>
          </p:sp>
        </mc:Choice>
        <mc:Fallback xmlns="">
          <p:sp>
            <p:nvSpPr>
              <p:cNvPr id="74754" name="Rectangle 2"/>
              <p:cNvSpPr>
                <a:spLocks noGrp="1" noRot="1" noChangeAspect="1" noMove="1" noResize="1" noEditPoints="1" noAdjustHandles="1" noChangeArrowheads="1" noChangeShapeType="1" noTextEdit="1"/>
              </p:cNvSpPr>
              <p:nvPr>
                <p:ph type="title"/>
              </p:nvPr>
            </p:nvSpPr>
            <p:spPr>
              <a:blipFill rotWithShape="1">
                <a:blip r:embed="rId3"/>
                <a:stretch>
                  <a:fillRect l="-1053" t="-32000" b="-52000"/>
                </a:stretch>
              </a:blipFill>
            </p:spPr>
            <p:txBody>
              <a:bodyPr/>
              <a:lstStyle/>
              <a:p>
                <a:r>
                  <a:rPr lang="en-NZ">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4" y="1109999"/>
            <a:ext cx="7789653" cy="5384371"/>
          </a:xfrm>
          <a:prstGeom prst="rect">
            <a:avLst/>
          </a:prstGeom>
        </p:spPr>
      </p:pic>
    </p:spTree>
    <p:extLst>
      <p:ext uri="{BB962C8B-B14F-4D97-AF65-F5344CB8AC3E}">
        <p14:creationId xmlns:p14="http://schemas.microsoft.com/office/powerpoint/2010/main" val="749990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latin typeface="Arial" charset="0"/>
                <a:cs typeface="Arial" charset="0"/>
              </a:rPr>
              <a:t>Syntax and Semantics of DL </a:t>
            </a:r>
            <a:r>
              <a:rPr lang="en-US" dirty="0" err="1" smtClean="0">
                <a:latin typeface="Arial" charset="0"/>
                <a:cs typeface="Arial" charset="0"/>
              </a:rPr>
              <a:t>Datatypes</a:t>
            </a:r>
            <a:endParaRPr lang="en-US" dirty="0" smtClean="0">
              <a:latin typeface="Arial" charset="0"/>
              <a:cs typeface="Arial"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810" y="1639020"/>
            <a:ext cx="8401001" cy="3987410"/>
          </a:xfrm>
        </p:spPr>
      </p:pic>
    </p:spTree>
    <p:extLst>
      <p:ext uri="{BB962C8B-B14F-4D97-AF65-F5344CB8AC3E}">
        <p14:creationId xmlns:p14="http://schemas.microsoft.com/office/powerpoint/2010/main" val="3403504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r>
              <a:rPr lang="en-US" cap="none" smtClean="0">
                <a:latin typeface="Arial" charset="0"/>
                <a:cs typeface="Arial" charset="0"/>
              </a:rPr>
              <a:t>OWL SYNTAX</a:t>
            </a:r>
          </a:p>
        </p:txBody>
      </p:sp>
      <p:sp>
        <p:nvSpPr>
          <p:cNvPr id="76803"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SemWeb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455738"/>
            <a:ext cx="50355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pPr eaLnBrk="1" hangingPunct="1"/>
            <a:r>
              <a:rPr lang="en-US" smtClean="0">
                <a:latin typeface="Arial" charset="0"/>
                <a:cs typeface="Arial" charset="0"/>
              </a:rPr>
              <a:t>Semantic Web Stack</a:t>
            </a:r>
          </a:p>
        </p:txBody>
      </p:sp>
      <p:sp>
        <p:nvSpPr>
          <p:cNvPr id="6" name="Rectangle 5"/>
          <p:cNvSpPr>
            <a:spLocks noChangeArrowheads="1"/>
          </p:cNvSpPr>
          <p:nvPr/>
        </p:nvSpPr>
        <p:spPr bwMode="auto">
          <a:xfrm>
            <a:off x="3467100" y="3708400"/>
            <a:ext cx="1470025" cy="500063"/>
          </a:xfrm>
          <a:prstGeom prst="rect">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3" name="Text Box 6"/>
          <p:cNvSpPr txBox="1">
            <a:spLocks noChangeArrowheads="1"/>
          </p:cNvSpPr>
          <p:nvPr/>
        </p:nvSpPr>
        <p:spPr bwMode="auto">
          <a:xfrm rot="5400000">
            <a:off x="6339682" y="3807619"/>
            <a:ext cx="484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1600">
                <a:latin typeface="Arial Narrow" charset="0"/>
              </a:rPr>
              <a:t>Adapted from http://en.wikipedia.org/wiki/Semantic_Web_Stack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Syntactic Varieties</a:t>
            </a:r>
          </a:p>
        </p:txBody>
      </p:sp>
      <p:sp>
        <p:nvSpPr>
          <p:cNvPr id="14339" name="Rectangle 3"/>
          <p:cNvSpPr>
            <a:spLocks noGrp="1" noChangeArrowheads="1"/>
          </p:cNvSpPr>
          <p:nvPr>
            <p:ph type="body" idx="1"/>
          </p:nvPr>
        </p:nvSpPr>
        <p:spPr>
          <a:xfrm>
            <a:off x="198408" y="1436298"/>
            <a:ext cx="8686800" cy="4525963"/>
          </a:xfrm>
        </p:spPr>
        <p:txBody>
          <a:bodyPr/>
          <a:lstStyle/>
          <a:p>
            <a:pPr marL="533400" indent="-533400" eaLnBrk="1" hangingPunct="1"/>
            <a:r>
              <a:rPr lang="en-US" sz="2400" dirty="0" smtClean="0"/>
              <a:t>OWL </a:t>
            </a:r>
            <a:r>
              <a:rPr lang="en-US" sz="2400" dirty="0"/>
              <a:t>builds on RDF and uses RDF’s XML-based syntax</a:t>
            </a:r>
          </a:p>
          <a:p>
            <a:pPr marL="533400" indent="-533400" eaLnBrk="1" hangingPunct="1"/>
            <a:endParaRPr lang="en-US" sz="2400" dirty="0" smtClean="0"/>
          </a:p>
          <a:p>
            <a:pPr marL="533400" indent="-533400" eaLnBrk="1" hangingPunct="1"/>
            <a:r>
              <a:rPr lang="en-US" sz="2400" dirty="0" smtClean="0"/>
              <a:t>Other </a:t>
            </a:r>
            <a:r>
              <a:rPr lang="en-US" sz="2400" dirty="0"/>
              <a:t>syntactic forms for OWL have also been defined:</a:t>
            </a:r>
            <a:endParaRPr lang="en-GB" sz="2400" dirty="0"/>
          </a:p>
          <a:p>
            <a:pPr marL="914400" lvl="1" indent="-457200" eaLnBrk="1" hangingPunct="1"/>
            <a:r>
              <a:rPr lang="en-GB" sz="2000" dirty="0"/>
              <a:t>An alternative, more readable XML-based syntax </a:t>
            </a:r>
          </a:p>
          <a:p>
            <a:pPr marL="914400" lvl="1" indent="-457200" eaLnBrk="1" hangingPunct="1"/>
            <a:r>
              <a:rPr lang="en-GB" sz="2000" dirty="0"/>
              <a:t>An abstract syntax, that is much more compact and readable than the XML languages</a:t>
            </a:r>
          </a:p>
          <a:p>
            <a:pPr marL="914400" lvl="1" indent="-457200" eaLnBrk="1" hangingPunct="1"/>
            <a:r>
              <a:rPr lang="en-GB" sz="2000" dirty="0"/>
              <a:t>A graphic syntax based on the conventions of </a:t>
            </a:r>
            <a:r>
              <a:rPr lang="en-GB" sz="2000" dirty="0" smtClean="0"/>
              <a:t>UML</a:t>
            </a:r>
          </a:p>
          <a:p>
            <a:pPr marL="914400" lvl="1" indent="-457200" eaLnBrk="1" hangingPunct="1"/>
            <a:r>
              <a:rPr lang="en-GB" sz="2000" dirty="0" smtClean="0"/>
              <a:t>Many more</a:t>
            </a:r>
            <a:endParaRPr lang="el-GR" sz="2000" dirty="0"/>
          </a:p>
          <a:p>
            <a:pPr>
              <a:defRPr/>
            </a:pP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a:t>
            </a:r>
            <a:r>
              <a:rPr lang="en-US" dirty="0" smtClean="0"/>
              <a:t>XML/RDF Syntax – Header</a:t>
            </a:r>
            <a:endParaRPr lang="en-GB" dirty="0" smtClean="0">
              <a:latin typeface="Arial" charset="0"/>
              <a:cs typeface="Arial" charset="0"/>
            </a:endParaRPr>
          </a:p>
        </p:txBody>
      </p:sp>
      <p:sp>
        <p:nvSpPr>
          <p:cNvPr id="14339" name="Rectangle 3"/>
          <p:cNvSpPr>
            <a:spLocks noGrp="1" noChangeArrowheads="1"/>
          </p:cNvSpPr>
          <p:nvPr>
            <p:ph type="body" idx="1"/>
          </p:nvPr>
        </p:nvSpPr>
        <p:spPr>
          <a:xfrm>
            <a:off x="198408" y="1436298"/>
            <a:ext cx="8686800" cy="2980427"/>
          </a:xfrm>
        </p:spPr>
        <p:txBody>
          <a:bodyPr/>
          <a:lstStyle/>
          <a:p>
            <a:pPr eaLnBrk="1" hangingPunct="1">
              <a:lnSpc>
                <a:spcPct val="80000"/>
              </a:lnSpc>
              <a:buFont typeface="Wingdings" pitchFamily="2" charset="2"/>
              <a:buNone/>
            </a:pPr>
            <a:r>
              <a:rPr lang="en-US" sz="2000" b="1" dirty="0" smtClean="0">
                <a:sym typeface="Symbol" charset="2"/>
              </a:rPr>
              <a:t>	&lt;</a:t>
            </a:r>
            <a:r>
              <a:rPr lang="en-US" sz="2000" b="1" dirty="0" err="1" smtClean="0">
                <a:sym typeface="Symbol" charset="2"/>
              </a:rPr>
              <a:t>rdf:RDF</a:t>
            </a:r>
            <a:endParaRPr lang="en-US" sz="2000" b="1" dirty="0">
              <a:sym typeface="Symbol" charset="2"/>
            </a:endParaRPr>
          </a:p>
          <a:p>
            <a:pPr eaLnBrk="1" hangingPunct="1">
              <a:lnSpc>
                <a:spcPct val="80000"/>
              </a:lnSpc>
              <a:buFont typeface="Wingdings" pitchFamily="2" charset="2"/>
              <a:buNone/>
            </a:pPr>
            <a:r>
              <a:rPr lang="en-US" sz="2000" b="1" dirty="0">
                <a:sym typeface="Symbol" charset="2"/>
              </a:rPr>
              <a:t>	</a:t>
            </a:r>
            <a:r>
              <a:rPr lang="en-US" sz="2000" b="1" dirty="0" smtClean="0">
                <a:sym typeface="Symbol" charset="2"/>
              </a:rPr>
              <a:t>	</a:t>
            </a:r>
            <a:r>
              <a:rPr lang="en-US" sz="2000" b="1" dirty="0" err="1" smtClean="0">
                <a:sym typeface="Symbol" charset="2"/>
              </a:rPr>
              <a:t>xmlns:owl</a:t>
            </a:r>
            <a:r>
              <a:rPr lang="en-US" sz="2000" b="1" dirty="0" smtClean="0">
                <a:sym typeface="Symbol" charset="2"/>
              </a:rPr>
              <a:t> </a:t>
            </a:r>
            <a:r>
              <a:rPr lang="en-US" sz="2000" b="1" dirty="0">
                <a:sym typeface="Symbol" charset="2"/>
              </a:rPr>
              <a:t>="http://www.w3.org/2002/07/owl#"</a:t>
            </a:r>
          </a:p>
          <a:p>
            <a:pPr eaLnBrk="1" hangingPunct="1">
              <a:lnSpc>
                <a:spcPct val="80000"/>
              </a:lnSpc>
              <a:buFont typeface="Wingdings" pitchFamily="2" charset="2"/>
              <a:buNone/>
            </a:pPr>
            <a:r>
              <a:rPr lang="en-US" sz="2000" b="1" dirty="0">
                <a:sym typeface="Symbol" charset="2"/>
              </a:rPr>
              <a:t>	</a:t>
            </a:r>
            <a:r>
              <a:rPr lang="en-US" sz="2000" b="1" dirty="0" smtClean="0">
                <a:sym typeface="Symbol" charset="2"/>
              </a:rPr>
              <a:t>	</a:t>
            </a:r>
            <a:r>
              <a:rPr lang="en-US" sz="2000" b="1" dirty="0" err="1" smtClean="0">
                <a:sym typeface="Symbol" charset="2"/>
              </a:rPr>
              <a:t>xmlns:rdf</a:t>
            </a:r>
            <a:r>
              <a:rPr lang="en-US" sz="2000" b="1" dirty="0" smtClean="0">
                <a:sym typeface="Symbol" charset="2"/>
              </a:rPr>
              <a:t> </a:t>
            </a:r>
            <a:r>
              <a:rPr lang="en-US" sz="2000" b="1" dirty="0">
                <a:sym typeface="Symbol" charset="2"/>
              </a:rPr>
              <a:t>="http://</a:t>
            </a:r>
            <a:r>
              <a:rPr lang="en-US" sz="2000" b="1" dirty="0" smtClean="0">
                <a:sym typeface="Symbol" charset="2"/>
              </a:rPr>
              <a:t>www.w3.org/1999/02/22-rdf-syntax-ns</a:t>
            </a:r>
            <a:r>
              <a:rPr lang="en-US" sz="2000" b="1" dirty="0">
                <a:sym typeface="Symbol" charset="2"/>
              </a:rPr>
              <a:t>#"</a:t>
            </a:r>
          </a:p>
          <a:p>
            <a:pPr eaLnBrk="1" hangingPunct="1">
              <a:lnSpc>
                <a:spcPct val="80000"/>
              </a:lnSpc>
              <a:buFont typeface="Wingdings" pitchFamily="2" charset="2"/>
              <a:buNone/>
            </a:pPr>
            <a:r>
              <a:rPr lang="en-US" sz="2000" b="1" dirty="0">
                <a:sym typeface="Symbol" charset="2"/>
              </a:rPr>
              <a:t>	</a:t>
            </a:r>
            <a:r>
              <a:rPr lang="en-US" sz="2000" b="1" dirty="0" smtClean="0">
                <a:sym typeface="Symbol" charset="2"/>
              </a:rPr>
              <a:t>	</a:t>
            </a:r>
            <a:r>
              <a:rPr lang="en-US" sz="2000" b="1" dirty="0" err="1" smtClean="0">
                <a:sym typeface="Symbol" charset="2"/>
              </a:rPr>
              <a:t>xmlns:rdfs</a:t>
            </a:r>
            <a:r>
              <a:rPr lang="en-US" sz="2000" b="1" dirty="0">
                <a:sym typeface="Symbol" charset="2"/>
              </a:rPr>
              <a:t>="http://</a:t>
            </a:r>
            <a:r>
              <a:rPr lang="en-US" sz="2000" b="1" dirty="0" smtClean="0">
                <a:sym typeface="Symbol" charset="2"/>
              </a:rPr>
              <a:t>www.w3.org/2000/01/rdf-schema</a:t>
            </a:r>
            <a:r>
              <a:rPr lang="en-US" sz="2000" b="1" dirty="0">
                <a:sym typeface="Symbol" charset="2"/>
              </a:rPr>
              <a:t>#"</a:t>
            </a:r>
          </a:p>
          <a:p>
            <a:pPr eaLnBrk="1" hangingPunct="1">
              <a:lnSpc>
                <a:spcPct val="80000"/>
              </a:lnSpc>
              <a:spcAft>
                <a:spcPct val="30000"/>
              </a:spcAft>
              <a:buFont typeface="Wingdings" pitchFamily="2" charset="2"/>
              <a:buNone/>
            </a:pPr>
            <a:r>
              <a:rPr lang="en-US" sz="2000" b="1" dirty="0">
                <a:sym typeface="Symbol" charset="2"/>
              </a:rPr>
              <a:t>	</a:t>
            </a:r>
            <a:r>
              <a:rPr lang="en-US" sz="2000" b="1" dirty="0" smtClean="0">
                <a:sym typeface="Symbol" charset="2"/>
              </a:rPr>
              <a:t>	</a:t>
            </a:r>
            <a:r>
              <a:rPr lang="fr-FR" sz="2000" b="1" dirty="0" err="1" smtClean="0">
                <a:sym typeface="Symbol" charset="2"/>
              </a:rPr>
              <a:t>xmlns:xsd</a:t>
            </a:r>
            <a:r>
              <a:rPr lang="fr-FR" sz="2000" b="1" dirty="0" smtClean="0">
                <a:sym typeface="Symbol" charset="2"/>
              </a:rPr>
              <a:t> </a:t>
            </a:r>
            <a:r>
              <a:rPr lang="fr-FR" sz="2000" b="1" dirty="0">
                <a:sym typeface="Symbol" charset="2"/>
              </a:rPr>
              <a:t>="http://</a:t>
            </a:r>
            <a:r>
              <a:rPr lang="fr-FR" sz="2000" b="1" dirty="0" smtClean="0">
                <a:sym typeface="Symbol" charset="2"/>
              </a:rPr>
              <a:t>www.w3.org/2001/XLMSchema</a:t>
            </a:r>
            <a:r>
              <a:rPr lang="fr-FR" sz="2000" b="1" dirty="0">
                <a:sym typeface="Symbol" charset="2"/>
              </a:rPr>
              <a:t>#"&gt;</a:t>
            </a:r>
            <a:endParaRPr lang="en-US" sz="2000" dirty="0">
              <a:sym typeface="Symbol" charset="2"/>
            </a:endParaRPr>
          </a:p>
          <a:p>
            <a:pPr eaLnBrk="1" hangingPunct="1">
              <a:lnSpc>
                <a:spcPct val="80000"/>
              </a:lnSpc>
            </a:pPr>
            <a:endParaRPr lang="en-US" sz="2000" dirty="0" smtClean="0">
              <a:sym typeface="Symbol" charset="2"/>
            </a:endParaRPr>
          </a:p>
          <a:p>
            <a:pPr eaLnBrk="1" hangingPunct="1">
              <a:lnSpc>
                <a:spcPct val="80000"/>
              </a:lnSpc>
            </a:pPr>
            <a:r>
              <a:rPr lang="en-US" sz="2000" dirty="0" smtClean="0">
                <a:sym typeface="Symbol" charset="2"/>
              </a:rPr>
              <a:t>An </a:t>
            </a:r>
            <a:r>
              <a:rPr lang="en-US" sz="2000" dirty="0">
                <a:sym typeface="Symbol" charset="2"/>
              </a:rPr>
              <a:t>OWL ontology may start with a collection of assertions for housekeeping purposes using </a:t>
            </a:r>
            <a:r>
              <a:rPr lang="en-US" sz="2000" b="1" dirty="0" err="1">
                <a:sym typeface="Symbol" charset="2"/>
              </a:rPr>
              <a:t>owl:Ontology</a:t>
            </a:r>
            <a:r>
              <a:rPr lang="en-US" sz="2000" dirty="0">
                <a:sym typeface="Symbol" charset="2"/>
              </a:rPr>
              <a:t> element</a:t>
            </a:r>
            <a:endParaRPr lang="en-GB" dirty="0" smtClean="0"/>
          </a:p>
        </p:txBody>
      </p:sp>
    </p:spTree>
    <p:extLst>
      <p:ext uri="{BB962C8B-B14F-4D97-AF65-F5344CB8AC3E}">
        <p14:creationId xmlns:p14="http://schemas.microsoft.com/office/powerpoint/2010/main" val="2537870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err="1">
                <a:latin typeface="Arial" charset="0"/>
                <a:cs typeface="Arial" charset="0"/>
              </a:rPr>
              <a:t>o</a:t>
            </a:r>
            <a:r>
              <a:rPr lang="en-GB" dirty="0" err="1" smtClean="0">
                <a:latin typeface="Arial" charset="0"/>
                <a:cs typeface="Arial" charset="0"/>
              </a:rPr>
              <a:t>wl:Ontology</a:t>
            </a:r>
            <a:endParaRPr lang="en-GB" dirty="0" smtClean="0">
              <a:latin typeface="Arial" charset="0"/>
              <a:cs typeface="Arial" charset="0"/>
            </a:endParaRPr>
          </a:p>
        </p:txBody>
      </p:sp>
      <p:sp>
        <p:nvSpPr>
          <p:cNvPr id="2" name="Rectangle 1"/>
          <p:cNvSpPr/>
          <p:nvPr/>
        </p:nvSpPr>
        <p:spPr>
          <a:xfrm>
            <a:off x="422694" y="1426416"/>
            <a:ext cx="8246852" cy="3582519"/>
          </a:xfrm>
          <a:prstGeom prst="rect">
            <a:avLst/>
          </a:prstGeom>
        </p:spPr>
        <p:txBody>
          <a:bodyPr wrap="square">
            <a:spAutoFit/>
          </a:bodyPr>
          <a:lstStyle/>
          <a:p>
            <a:pPr eaLnBrk="1" hangingPunct="1">
              <a:lnSpc>
                <a:spcPct val="90000"/>
              </a:lnSpc>
              <a:buFont typeface="Wingdings" pitchFamily="2" charset="2"/>
              <a:buNone/>
            </a:pPr>
            <a:r>
              <a:rPr lang="en-US" sz="2000" b="1" dirty="0" smtClean="0">
                <a:sym typeface="Symbol" charset="2"/>
              </a:rPr>
              <a:t>&lt;</a:t>
            </a:r>
            <a:r>
              <a:rPr lang="en-US" sz="2000" b="1" dirty="0" err="1" smtClean="0">
                <a:sym typeface="Symbol" charset="2"/>
              </a:rPr>
              <a:t>owl:Ontology</a:t>
            </a:r>
            <a:r>
              <a:rPr lang="en-US" sz="2000" b="1" dirty="0" smtClean="0">
                <a:sym typeface="Symbol" charset="2"/>
              </a:rPr>
              <a:t> </a:t>
            </a:r>
            <a:r>
              <a:rPr lang="en-US" sz="2000" b="1" dirty="0" err="1" smtClean="0">
                <a:sym typeface="Symbol" charset="2"/>
              </a:rPr>
              <a:t>rdf:about</a:t>
            </a:r>
            <a:r>
              <a:rPr lang="en-US" sz="2000" b="1" dirty="0" smtClean="0">
                <a:sym typeface="Symbol" charset="2"/>
              </a:rPr>
              <a:t>=""&gt;</a:t>
            </a:r>
          </a:p>
          <a:p>
            <a:pPr eaLnBrk="1" hangingPunct="1">
              <a:lnSpc>
                <a:spcPct val="90000"/>
              </a:lnSpc>
              <a:buFont typeface="Wingdings" pitchFamily="2" charset="2"/>
              <a:buNone/>
            </a:pPr>
            <a:r>
              <a:rPr lang="en-US" sz="2000" b="1" dirty="0" smtClean="0">
                <a:sym typeface="Symbol" charset="2"/>
              </a:rPr>
              <a:t>	&lt;</a:t>
            </a:r>
            <a:r>
              <a:rPr lang="en-US" sz="2000" b="1" dirty="0" err="1" smtClean="0">
                <a:sym typeface="Symbol" charset="2"/>
              </a:rPr>
              <a:t>rdfs:comment</a:t>
            </a:r>
            <a:r>
              <a:rPr lang="en-US" sz="2000" b="1" dirty="0" smtClean="0">
                <a:sym typeface="Symbol" charset="2"/>
              </a:rPr>
              <a:t>&gt;An example OWL ontology 	&lt;/</a:t>
            </a:r>
            <a:r>
              <a:rPr lang="en-US" sz="2000" b="1" dirty="0" err="1" smtClean="0">
                <a:sym typeface="Symbol" charset="2"/>
              </a:rPr>
              <a:t>rdfs:comment</a:t>
            </a:r>
            <a:r>
              <a:rPr lang="en-US" sz="2000" b="1" dirty="0" smtClean="0">
                <a:sym typeface="Symbol" charset="2"/>
              </a:rPr>
              <a:t>&gt;</a:t>
            </a:r>
          </a:p>
          <a:p>
            <a:pPr eaLnBrk="1" hangingPunct="1">
              <a:lnSpc>
                <a:spcPct val="90000"/>
              </a:lnSpc>
              <a:buFont typeface="Wingdings" pitchFamily="2" charset="2"/>
              <a:buNone/>
            </a:pPr>
            <a:r>
              <a:rPr lang="en-US" sz="2000" b="1" dirty="0" smtClean="0">
                <a:sym typeface="Symbol" charset="2"/>
              </a:rPr>
              <a:t>	&lt;</a:t>
            </a:r>
            <a:r>
              <a:rPr lang="en-US" sz="2000" b="1" dirty="0" err="1" smtClean="0">
                <a:sym typeface="Symbol" charset="2"/>
              </a:rPr>
              <a:t>owl:priorVersion</a:t>
            </a:r>
            <a:endParaRPr lang="en-US" sz="2000" b="1" dirty="0" smtClean="0">
              <a:sym typeface="Symbol" charset="2"/>
            </a:endParaRPr>
          </a:p>
          <a:p>
            <a:pPr eaLnBrk="1" hangingPunct="1">
              <a:lnSpc>
                <a:spcPct val="90000"/>
              </a:lnSpc>
              <a:buFont typeface="Wingdings" pitchFamily="2" charset="2"/>
              <a:buNone/>
            </a:pPr>
            <a:r>
              <a:rPr lang="en-US" sz="2000" b="1" dirty="0" smtClean="0">
                <a:sym typeface="Symbol" charset="2"/>
              </a:rPr>
              <a:t>	      </a:t>
            </a:r>
            <a:r>
              <a:rPr lang="en-US" sz="2000" b="1" dirty="0" err="1" smtClean="0">
                <a:sym typeface="Symbol" charset="2"/>
              </a:rPr>
              <a:t>rdf:resource</a:t>
            </a:r>
            <a:r>
              <a:rPr lang="en-US" sz="2000" b="1" dirty="0" smtClean="0">
                <a:sym typeface="Symbol" charset="2"/>
              </a:rPr>
              <a:t>="http://www.mydomain.org/uni-ns-old"/&gt;</a:t>
            </a:r>
          </a:p>
          <a:p>
            <a:pPr eaLnBrk="1" hangingPunct="1">
              <a:lnSpc>
                <a:spcPct val="90000"/>
              </a:lnSpc>
              <a:buFont typeface="Wingdings" pitchFamily="2" charset="2"/>
              <a:buNone/>
            </a:pPr>
            <a:r>
              <a:rPr lang="en-US" sz="2000" b="1" dirty="0" smtClean="0">
                <a:sym typeface="Symbol" charset="2"/>
              </a:rPr>
              <a:t>	&lt;</a:t>
            </a:r>
            <a:r>
              <a:rPr lang="en-US" sz="2000" b="1" dirty="0" err="1" smtClean="0">
                <a:sym typeface="Symbol" charset="2"/>
              </a:rPr>
              <a:t>owl:imports</a:t>
            </a:r>
            <a:endParaRPr lang="en-US" sz="2000" b="1" dirty="0" smtClean="0">
              <a:sym typeface="Symbol" charset="2"/>
            </a:endParaRPr>
          </a:p>
          <a:p>
            <a:pPr eaLnBrk="1" hangingPunct="1">
              <a:lnSpc>
                <a:spcPct val="90000"/>
              </a:lnSpc>
              <a:buFont typeface="Wingdings" pitchFamily="2" charset="2"/>
              <a:buNone/>
            </a:pPr>
            <a:r>
              <a:rPr lang="en-US" sz="2000" b="1" dirty="0" smtClean="0">
                <a:sym typeface="Symbol" charset="2"/>
              </a:rPr>
              <a:t>	      </a:t>
            </a:r>
            <a:r>
              <a:rPr lang="en-US" sz="2000" b="1" dirty="0" err="1" smtClean="0">
                <a:sym typeface="Symbol" charset="2"/>
              </a:rPr>
              <a:t>rdf:resource</a:t>
            </a:r>
            <a:r>
              <a:rPr lang="en-US" sz="2000" b="1" dirty="0" smtClean="0">
                <a:sym typeface="Symbol" charset="2"/>
              </a:rPr>
              <a:t>="http://www.mydomain.org/persons"/&gt;</a:t>
            </a:r>
          </a:p>
          <a:p>
            <a:pPr eaLnBrk="1" hangingPunct="1">
              <a:lnSpc>
                <a:spcPct val="90000"/>
              </a:lnSpc>
              <a:buFont typeface="Wingdings" pitchFamily="2" charset="2"/>
              <a:buNone/>
            </a:pPr>
            <a:r>
              <a:rPr lang="en-US" sz="2000" b="1" dirty="0" smtClean="0">
                <a:sym typeface="Symbol" charset="2"/>
              </a:rPr>
              <a:t>	&lt;</a:t>
            </a:r>
            <a:r>
              <a:rPr lang="en-US" sz="2000" b="1" dirty="0" err="1" smtClean="0">
                <a:sym typeface="Symbol" charset="2"/>
              </a:rPr>
              <a:t>rdfs:label</a:t>
            </a:r>
            <a:r>
              <a:rPr lang="en-US" sz="2000" b="1" dirty="0" smtClean="0">
                <a:sym typeface="Symbol" charset="2"/>
              </a:rPr>
              <a:t>&gt;University Ontology&lt;/</a:t>
            </a:r>
            <a:r>
              <a:rPr lang="en-US" sz="2000" b="1" dirty="0" err="1" smtClean="0">
                <a:sym typeface="Symbol" charset="2"/>
              </a:rPr>
              <a:t>rdfs:label</a:t>
            </a:r>
            <a:r>
              <a:rPr lang="en-US" sz="2000" b="1" dirty="0" smtClean="0">
                <a:sym typeface="Symbol" charset="2"/>
              </a:rPr>
              <a:t>&gt;</a:t>
            </a:r>
          </a:p>
          <a:p>
            <a:pPr eaLnBrk="1" hangingPunct="1">
              <a:lnSpc>
                <a:spcPct val="90000"/>
              </a:lnSpc>
              <a:buFont typeface="Wingdings" pitchFamily="2" charset="2"/>
              <a:buNone/>
            </a:pPr>
            <a:r>
              <a:rPr lang="en-US" sz="2000" b="1" dirty="0" smtClean="0">
                <a:sym typeface="Symbol" charset="2"/>
              </a:rPr>
              <a:t>&lt;/</a:t>
            </a:r>
            <a:r>
              <a:rPr lang="en-US" sz="2000" b="1" dirty="0" err="1" smtClean="0">
                <a:sym typeface="Symbol" charset="2"/>
              </a:rPr>
              <a:t>owl:Ontology</a:t>
            </a:r>
            <a:r>
              <a:rPr lang="en-US" sz="2000" b="1" dirty="0" smtClean="0">
                <a:sym typeface="Symbol" charset="2"/>
              </a:rPr>
              <a:t>&gt;</a:t>
            </a:r>
          </a:p>
          <a:p>
            <a:pPr eaLnBrk="1" hangingPunct="1">
              <a:lnSpc>
                <a:spcPct val="90000"/>
              </a:lnSpc>
            </a:pPr>
            <a:endParaRPr lang="en-US" b="1" dirty="0" smtClean="0">
              <a:sym typeface="Symbol" charset="2"/>
            </a:endParaRPr>
          </a:p>
          <a:p>
            <a:pPr eaLnBrk="1" hangingPunct="1">
              <a:lnSpc>
                <a:spcPct val="90000"/>
              </a:lnSpc>
            </a:pPr>
            <a:endParaRPr lang="en-US" b="1" dirty="0" smtClean="0">
              <a:sym typeface="Symbol" charset="2"/>
            </a:endParaRPr>
          </a:p>
          <a:p>
            <a:pPr eaLnBrk="1" hangingPunct="1">
              <a:lnSpc>
                <a:spcPct val="90000"/>
              </a:lnSpc>
            </a:pPr>
            <a:r>
              <a:rPr lang="el-GR" b="1" dirty="0" smtClean="0">
                <a:sym typeface="Symbol" charset="2"/>
              </a:rPr>
              <a:t>owl:imports </a:t>
            </a:r>
            <a:r>
              <a:rPr lang="el-GR" dirty="0" smtClean="0">
                <a:sym typeface="Symbol" charset="2"/>
              </a:rPr>
              <a:t>is a transitive property </a:t>
            </a:r>
            <a:endParaRPr lang="en-US" dirty="0" smtClean="0">
              <a:sym typeface="Symbol" charset="2"/>
            </a:endParaRPr>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Classes</a:t>
            </a:r>
          </a:p>
        </p:txBody>
      </p:sp>
      <p:sp>
        <p:nvSpPr>
          <p:cNvPr id="14339" name="Rectangle 3"/>
          <p:cNvSpPr>
            <a:spLocks noGrp="1" noChangeArrowheads="1"/>
          </p:cNvSpPr>
          <p:nvPr>
            <p:ph type="body" idx="1"/>
          </p:nvPr>
        </p:nvSpPr>
        <p:spPr>
          <a:xfrm>
            <a:off x="198408" y="1436298"/>
            <a:ext cx="8686800" cy="4525963"/>
          </a:xfrm>
        </p:spPr>
        <p:txBody>
          <a:bodyPr/>
          <a:lstStyle/>
          <a:p>
            <a:pPr eaLnBrk="1" hangingPunct="1">
              <a:lnSpc>
                <a:spcPct val="90000"/>
              </a:lnSpc>
            </a:pPr>
            <a:r>
              <a:rPr lang="en-US" sz="2400" dirty="0" err="1" smtClean="0"/>
              <a:t>OWL</a:t>
            </a:r>
            <a:r>
              <a:rPr lang="en-US" sz="2400" dirty="0" err="1">
                <a:sym typeface="Symbol" charset="2"/>
              </a:rPr>
              <a:t>Classes</a:t>
            </a:r>
            <a:r>
              <a:rPr lang="en-US" sz="2400" dirty="0">
                <a:sym typeface="Symbol" charset="2"/>
              </a:rPr>
              <a:t> are defined using </a:t>
            </a:r>
            <a:r>
              <a:rPr lang="en-US" sz="2400" b="1" dirty="0" err="1">
                <a:sym typeface="Symbol" charset="2"/>
              </a:rPr>
              <a:t>owl:Class</a:t>
            </a:r>
            <a:endParaRPr lang="en-US" sz="2400" b="1" dirty="0">
              <a:sym typeface="Symbol" charset="2"/>
            </a:endParaRPr>
          </a:p>
          <a:p>
            <a:pPr lvl="1" eaLnBrk="1" hangingPunct="1">
              <a:lnSpc>
                <a:spcPct val="90000"/>
              </a:lnSpc>
            </a:pPr>
            <a:r>
              <a:rPr lang="en-US" sz="2000" b="1" dirty="0" err="1">
                <a:sym typeface="Symbol" charset="2"/>
              </a:rPr>
              <a:t>owl:Class</a:t>
            </a:r>
            <a:r>
              <a:rPr lang="en-GB" sz="2000" dirty="0">
                <a:sym typeface="Symbol" charset="2"/>
              </a:rPr>
              <a:t> is a subclass of </a:t>
            </a:r>
            <a:r>
              <a:rPr lang="en-US" sz="2000" b="1" dirty="0" err="1">
                <a:sym typeface="Symbol" charset="2"/>
              </a:rPr>
              <a:t>rdfs:Class</a:t>
            </a:r>
            <a:endParaRPr lang="en-US" sz="2000" b="1" dirty="0">
              <a:sym typeface="Symbol" charset="2"/>
            </a:endParaRPr>
          </a:p>
          <a:p>
            <a:pPr eaLnBrk="1" hangingPunct="1">
              <a:lnSpc>
                <a:spcPct val="90000"/>
              </a:lnSpc>
            </a:pPr>
            <a:endParaRPr lang="en-US" sz="2400" dirty="0" smtClean="0">
              <a:sym typeface="Symbol" charset="2"/>
            </a:endParaRPr>
          </a:p>
          <a:p>
            <a:pPr eaLnBrk="1" hangingPunct="1">
              <a:lnSpc>
                <a:spcPct val="90000"/>
              </a:lnSpc>
            </a:pPr>
            <a:r>
              <a:rPr lang="en-US" sz="2400" dirty="0" err="1" smtClean="0">
                <a:sym typeface="Symbol" charset="2"/>
              </a:rPr>
              <a:t>Disjointness</a:t>
            </a:r>
            <a:r>
              <a:rPr lang="en-US" sz="2400" dirty="0" smtClean="0">
                <a:sym typeface="Symbol" charset="2"/>
              </a:rPr>
              <a:t> </a:t>
            </a:r>
            <a:r>
              <a:rPr lang="en-US" sz="2400" dirty="0">
                <a:sym typeface="Symbol" charset="2"/>
              </a:rPr>
              <a:t>is defined using</a:t>
            </a:r>
            <a:r>
              <a:rPr lang="en-US" sz="2400" b="1" dirty="0">
                <a:sym typeface="Symbol" charset="2"/>
              </a:rPr>
              <a:t> </a:t>
            </a:r>
            <a:r>
              <a:rPr lang="el-GR" sz="2400" b="1" dirty="0">
                <a:sym typeface="Symbol" charset="2"/>
              </a:rPr>
              <a:t>owl:disjointWith</a:t>
            </a:r>
            <a:endParaRPr lang="en-US" sz="2400" b="1" dirty="0">
              <a:sym typeface="Symbol" charset="2"/>
            </a:endParaRPr>
          </a:p>
          <a:p>
            <a:pPr eaLnBrk="1" hangingPunct="1">
              <a:lnSpc>
                <a:spcPct val="90000"/>
              </a:lnSpc>
            </a:pPr>
            <a:endParaRPr lang="en-US" sz="2400" b="1" dirty="0">
              <a:sym typeface="Symbol" charset="2"/>
            </a:endParaRPr>
          </a:p>
          <a:p>
            <a:pPr eaLnBrk="1" hangingPunct="1">
              <a:lnSpc>
                <a:spcPct val="90000"/>
              </a:lnSpc>
              <a:buFont typeface="Wingdings" pitchFamily="2" charset="2"/>
              <a:buNone/>
            </a:pPr>
            <a:r>
              <a:rPr lang="en-US" sz="2400" b="1" dirty="0">
                <a:sym typeface="Symbol" charset="2"/>
              </a:rPr>
              <a:t>&lt;</a:t>
            </a:r>
            <a:r>
              <a:rPr lang="en-US" sz="2400" b="1" dirty="0" err="1">
                <a:sym typeface="Symbol" charset="2"/>
              </a:rPr>
              <a:t>owl:Class</a:t>
            </a:r>
            <a:r>
              <a:rPr lang="en-US" sz="2400" b="1" dirty="0">
                <a:sym typeface="Symbol" charset="2"/>
              </a:rPr>
              <a:t> </a:t>
            </a:r>
            <a:r>
              <a:rPr lang="en-US" sz="2400" b="1" dirty="0" err="1">
                <a:sym typeface="Symbol" charset="2"/>
              </a:rPr>
              <a:t>rdf:about</a:t>
            </a:r>
            <a:r>
              <a:rPr lang="en-US" sz="2400" b="1" dirty="0">
                <a:sym typeface="Symbol" charset="2"/>
              </a:rPr>
              <a:t>="</a:t>
            </a:r>
            <a:r>
              <a:rPr lang="en-GB" sz="2400" b="1" dirty="0">
                <a:sym typeface="Symbol" charset="2"/>
              </a:rPr>
              <a:t>#</a:t>
            </a:r>
            <a:r>
              <a:rPr lang="en-US" sz="2400" b="1" dirty="0" err="1">
                <a:sym typeface="Symbol" charset="2"/>
              </a:rPr>
              <a:t>associateProfessor</a:t>
            </a:r>
            <a:r>
              <a:rPr lang="en-US" sz="2400" b="1" dirty="0">
                <a:sym typeface="Symbol" charset="2"/>
              </a:rPr>
              <a:t>"&gt;</a:t>
            </a:r>
            <a:endParaRPr lang="en-GB" sz="2400" b="1" dirty="0">
              <a:sym typeface="Symbol" charset="2"/>
            </a:endParaRPr>
          </a:p>
          <a:p>
            <a:pPr eaLnBrk="1" hangingPunct="1">
              <a:lnSpc>
                <a:spcPct val="90000"/>
              </a:lnSpc>
              <a:buFont typeface="Wingdings" pitchFamily="2" charset="2"/>
              <a:buNone/>
            </a:pPr>
            <a:r>
              <a:rPr lang="en-GB" sz="2400" b="1" dirty="0">
                <a:sym typeface="Symbol" charset="2"/>
              </a:rPr>
              <a:t>	</a:t>
            </a:r>
            <a:r>
              <a:rPr lang="en-US" sz="2400" b="1" dirty="0">
                <a:sym typeface="Symbol" charset="2"/>
              </a:rPr>
              <a:t>&lt;</a:t>
            </a:r>
            <a:r>
              <a:rPr lang="en-US" sz="2400" b="1" dirty="0" err="1">
                <a:sym typeface="Symbol" charset="2"/>
              </a:rPr>
              <a:t>owl:disjointWith</a:t>
            </a:r>
            <a:r>
              <a:rPr lang="en-US" sz="2400" b="1" dirty="0">
                <a:sym typeface="Symbol" charset="2"/>
              </a:rPr>
              <a:t> </a:t>
            </a:r>
            <a:r>
              <a:rPr lang="en-US" sz="2400" b="1" dirty="0" err="1">
                <a:sym typeface="Symbol" charset="2"/>
              </a:rPr>
              <a:t>rdf:resource</a:t>
            </a:r>
            <a:r>
              <a:rPr lang="en-US" sz="2400" b="1" dirty="0">
                <a:sym typeface="Symbol" charset="2"/>
              </a:rPr>
              <a:t>="#professor"/&gt;</a:t>
            </a:r>
            <a:endParaRPr lang="el-GR" sz="2400" b="1" dirty="0">
              <a:sym typeface="Symbol" charset="2"/>
            </a:endParaRPr>
          </a:p>
          <a:p>
            <a:pPr eaLnBrk="1" hangingPunct="1">
              <a:lnSpc>
                <a:spcPct val="90000"/>
              </a:lnSpc>
              <a:buFont typeface="Wingdings" pitchFamily="2" charset="2"/>
              <a:buNone/>
            </a:pPr>
            <a:r>
              <a:rPr lang="el-GR" sz="2400" b="1" dirty="0">
                <a:sym typeface="Symbol" charset="2"/>
              </a:rPr>
              <a:t>	</a:t>
            </a:r>
            <a:r>
              <a:rPr lang="en-US" sz="2400" b="1" dirty="0">
                <a:sym typeface="Symbol" charset="2"/>
              </a:rPr>
              <a:t>&lt;</a:t>
            </a:r>
            <a:r>
              <a:rPr lang="en-US" sz="2400" b="1" dirty="0" err="1">
                <a:sym typeface="Symbol" charset="2"/>
              </a:rPr>
              <a:t>owl:disjointWith</a:t>
            </a:r>
            <a:r>
              <a:rPr lang="en-US" sz="2400" b="1" dirty="0">
                <a:sym typeface="Symbol" charset="2"/>
              </a:rPr>
              <a:t> 	</a:t>
            </a:r>
            <a:r>
              <a:rPr lang="en-US" sz="2400" b="1" dirty="0" err="1">
                <a:sym typeface="Symbol" charset="2"/>
              </a:rPr>
              <a:t>rdf:resource</a:t>
            </a:r>
            <a:r>
              <a:rPr lang="en-US" sz="2400" b="1" dirty="0">
                <a:sym typeface="Symbol" charset="2"/>
              </a:rPr>
              <a:t>="#</a:t>
            </a:r>
            <a:r>
              <a:rPr lang="en-US" sz="2400" b="1" dirty="0" err="1">
                <a:sym typeface="Symbol" charset="2"/>
              </a:rPr>
              <a:t>assistantProfessor</a:t>
            </a:r>
            <a:r>
              <a:rPr lang="en-US" sz="2400" b="1" dirty="0">
                <a:sym typeface="Symbol" charset="2"/>
              </a:rPr>
              <a:t>"/&gt;</a:t>
            </a:r>
          </a:p>
          <a:p>
            <a:pPr eaLnBrk="1" hangingPunct="1">
              <a:lnSpc>
                <a:spcPct val="90000"/>
              </a:lnSpc>
              <a:buFont typeface="Wingdings" pitchFamily="2" charset="2"/>
              <a:buNone/>
            </a:pPr>
            <a:r>
              <a:rPr lang="en-US" sz="2400" b="1" dirty="0">
                <a:sym typeface="Symbol" charset="2"/>
              </a:rPr>
              <a:t>&lt;/</a:t>
            </a:r>
            <a:r>
              <a:rPr lang="en-US" sz="2400" b="1" dirty="0" err="1">
                <a:sym typeface="Symbol" charset="2"/>
              </a:rPr>
              <a:t>owl:Class</a:t>
            </a:r>
            <a:r>
              <a:rPr lang="en-US" sz="2400" b="1" dirty="0">
                <a:sym typeface="Symbol" charset="2"/>
              </a:rPr>
              <a:t>&gt;</a:t>
            </a:r>
            <a:r>
              <a:rPr lang="el-GR" sz="2400" dirty="0">
                <a:sym typeface="Symbol" charset="2"/>
              </a:rPr>
              <a:t> </a:t>
            </a:r>
          </a:p>
          <a:p>
            <a:pPr marL="533400" indent="-533400" eaLnBrk="1" hangingPunct="1"/>
            <a:endParaRPr lang="en-GB" dirty="0" smtClean="0"/>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Classes continued</a:t>
            </a:r>
          </a:p>
        </p:txBody>
      </p:sp>
      <p:sp>
        <p:nvSpPr>
          <p:cNvPr id="14339" name="Rectangle 3"/>
          <p:cNvSpPr>
            <a:spLocks noGrp="1" noChangeArrowheads="1"/>
          </p:cNvSpPr>
          <p:nvPr>
            <p:ph type="body" idx="1"/>
          </p:nvPr>
        </p:nvSpPr>
        <p:spPr>
          <a:xfrm>
            <a:off x="198408" y="1436298"/>
            <a:ext cx="8686800" cy="4525963"/>
          </a:xfrm>
        </p:spPr>
        <p:txBody>
          <a:bodyPr/>
          <a:lstStyle/>
          <a:p>
            <a:pPr eaLnBrk="1" hangingPunct="1">
              <a:lnSpc>
                <a:spcPct val="80000"/>
              </a:lnSpc>
              <a:spcAft>
                <a:spcPct val="30000"/>
              </a:spcAft>
            </a:pPr>
            <a:r>
              <a:rPr lang="en-US" sz="2400" b="1" dirty="0" err="1" smtClean="0"/>
              <a:t>owl:equivalentClass</a:t>
            </a:r>
            <a:r>
              <a:rPr lang="en-US" sz="2400" b="1" dirty="0" smtClean="0"/>
              <a:t> </a:t>
            </a:r>
            <a:r>
              <a:rPr lang="en-US" sz="2400" dirty="0"/>
              <a:t>defines equivalence of classes</a:t>
            </a:r>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r>
              <a:rPr lang="en-US" sz="1800" b="1" dirty="0" smtClean="0"/>
              <a:t>		</a:t>
            </a:r>
            <a:r>
              <a:rPr lang="en-US" sz="2400" b="1" dirty="0" smtClean="0"/>
              <a:t>&lt;</a:t>
            </a:r>
            <a:r>
              <a:rPr lang="en-US" sz="2400" b="1" dirty="0" err="1"/>
              <a:t>owl:Class</a:t>
            </a:r>
            <a:r>
              <a:rPr lang="en-US" sz="2400" b="1" dirty="0"/>
              <a:t> </a:t>
            </a:r>
            <a:r>
              <a:rPr lang="en-US" sz="2400" b="1" dirty="0" err="1"/>
              <a:t>rdf:ID</a:t>
            </a:r>
            <a:r>
              <a:rPr lang="en-US" sz="2400" b="1" dirty="0"/>
              <a:t>="faculty"&gt;</a:t>
            </a:r>
            <a:endParaRPr lang="en-GB" sz="2400" b="1" dirty="0"/>
          </a:p>
          <a:p>
            <a:pPr eaLnBrk="1" hangingPunct="1">
              <a:lnSpc>
                <a:spcPct val="80000"/>
              </a:lnSpc>
              <a:buFont typeface="Wingdings" pitchFamily="2" charset="2"/>
              <a:buNone/>
            </a:pPr>
            <a:r>
              <a:rPr lang="en-GB" sz="2400" b="1" dirty="0"/>
              <a:t>	</a:t>
            </a:r>
            <a:r>
              <a:rPr lang="en-GB" sz="2400" b="1" dirty="0" smtClean="0"/>
              <a:t>	   </a:t>
            </a:r>
            <a:r>
              <a:rPr lang="en-US" sz="2400" b="1" dirty="0" smtClean="0"/>
              <a:t>&lt;</a:t>
            </a:r>
            <a:r>
              <a:rPr lang="en-US" sz="2400" b="1" dirty="0" err="1"/>
              <a:t>owl:equivalentClass</a:t>
            </a:r>
            <a:r>
              <a:rPr lang="en-US" sz="2400" b="1" dirty="0"/>
              <a:t> </a:t>
            </a:r>
            <a:endParaRPr lang="en-US" sz="2400" b="1" dirty="0" smtClean="0"/>
          </a:p>
          <a:p>
            <a:pPr eaLnBrk="1" hangingPunct="1">
              <a:lnSpc>
                <a:spcPct val="80000"/>
              </a:lnSpc>
              <a:buFont typeface="Wingdings" pitchFamily="2" charset="2"/>
              <a:buNone/>
            </a:pPr>
            <a:r>
              <a:rPr lang="en-US" sz="2400" b="1" dirty="0"/>
              <a:t>	</a:t>
            </a:r>
            <a:r>
              <a:rPr lang="en-US" sz="2400" b="1" dirty="0" smtClean="0"/>
              <a:t>		</a:t>
            </a:r>
            <a:r>
              <a:rPr lang="en-US" sz="2400" b="1" dirty="0" err="1" smtClean="0"/>
              <a:t>rdf:resource</a:t>
            </a:r>
            <a:r>
              <a:rPr lang="en-US" sz="2400" b="1" dirty="0"/>
              <a:t>= </a:t>
            </a:r>
            <a:r>
              <a:rPr lang="en-US" sz="2400" b="1" dirty="0" smtClean="0"/>
              <a:t>"#</a:t>
            </a:r>
            <a:r>
              <a:rPr lang="en-US" sz="2400" b="1" dirty="0" err="1"/>
              <a:t>academicStaffMember</a:t>
            </a:r>
            <a:r>
              <a:rPr lang="en-US" sz="2400" b="1" dirty="0"/>
              <a:t>"/&gt;</a:t>
            </a:r>
          </a:p>
          <a:p>
            <a:pPr eaLnBrk="1" hangingPunct="1">
              <a:lnSpc>
                <a:spcPct val="80000"/>
              </a:lnSpc>
              <a:spcAft>
                <a:spcPct val="30000"/>
              </a:spcAft>
              <a:buFont typeface="Wingdings" pitchFamily="2" charset="2"/>
              <a:buNone/>
            </a:pPr>
            <a:r>
              <a:rPr lang="en-US" sz="2400" b="1" dirty="0" smtClean="0"/>
              <a:t>		&lt;/</a:t>
            </a:r>
            <a:r>
              <a:rPr lang="en-US" sz="2400" b="1" dirty="0" err="1"/>
              <a:t>owl:Class</a:t>
            </a:r>
            <a:r>
              <a:rPr lang="en-US" sz="2400" b="1" dirty="0" smtClean="0"/>
              <a:t>&gt;</a:t>
            </a:r>
          </a:p>
          <a:p>
            <a:pPr eaLnBrk="1" hangingPunct="1">
              <a:lnSpc>
                <a:spcPct val="80000"/>
              </a:lnSpc>
              <a:spcAft>
                <a:spcPct val="30000"/>
              </a:spcAft>
              <a:buFont typeface="Wingdings" pitchFamily="2" charset="2"/>
              <a:buNone/>
            </a:pPr>
            <a:endParaRPr lang="en-US" sz="1800" b="1" dirty="0"/>
          </a:p>
          <a:p>
            <a:pPr eaLnBrk="1" hangingPunct="1">
              <a:lnSpc>
                <a:spcPct val="80000"/>
              </a:lnSpc>
            </a:pPr>
            <a:r>
              <a:rPr lang="en-US" sz="2400" b="1" dirty="0" err="1"/>
              <a:t>owl:Thing</a:t>
            </a:r>
            <a:r>
              <a:rPr lang="en-US" sz="2400" b="1" dirty="0"/>
              <a:t> </a:t>
            </a:r>
            <a:endParaRPr lang="en-US" sz="2400" b="1" dirty="0" smtClean="0"/>
          </a:p>
          <a:p>
            <a:pPr lvl="1" eaLnBrk="1" hangingPunct="1">
              <a:lnSpc>
                <a:spcPct val="80000"/>
              </a:lnSpc>
            </a:pPr>
            <a:r>
              <a:rPr lang="en-US" sz="2000" dirty="0" smtClean="0"/>
              <a:t>is </a:t>
            </a:r>
            <a:r>
              <a:rPr lang="en-GB" sz="2000" dirty="0"/>
              <a:t>the most general class, which contains everything</a:t>
            </a:r>
            <a:endParaRPr lang="el-GR" sz="2000" dirty="0"/>
          </a:p>
          <a:p>
            <a:pPr eaLnBrk="1" hangingPunct="1">
              <a:lnSpc>
                <a:spcPct val="80000"/>
              </a:lnSpc>
            </a:pPr>
            <a:endParaRPr lang="en-GB" sz="2400" b="1" dirty="0" smtClean="0"/>
          </a:p>
          <a:p>
            <a:pPr eaLnBrk="1" hangingPunct="1">
              <a:lnSpc>
                <a:spcPct val="80000"/>
              </a:lnSpc>
            </a:pPr>
            <a:r>
              <a:rPr lang="en-GB" sz="2400" b="1" dirty="0" err="1" smtClean="0"/>
              <a:t>owl:Nothing</a:t>
            </a:r>
            <a:r>
              <a:rPr lang="en-GB" sz="2400" dirty="0" smtClean="0"/>
              <a:t> </a:t>
            </a:r>
          </a:p>
          <a:p>
            <a:pPr lvl="1" eaLnBrk="1" hangingPunct="1">
              <a:lnSpc>
                <a:spcPct val="80000"/>
              </a:lnSpc>
            </a:pPr>
            <a:r>
              <a:rPr lang="en-GB" sz="2000" dirty="0" smtClean="0"/>
              <a:t>is </a:t>
            </a:r>
            <a:r>
              <a:rPr lang="en-GB" sz="2000" dirty="0"/>
              <a:t>the empty class </a:t>
            </a:r>
            <a:endParaRPr lang="el-GR" sz="2000" dirty="0"/>
          </a:p>
          <a:p>
            <a:pPr marL="533400" indent="-533400" eaLnBrk="1" hangingPunct="1"/>
            <a:endParaRPr lang="en-GB" dirty="0" smtClean="0"/>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Properties</a:t>
            </a:r>
          </a:p>
        </p:txBody>
      </p:sp>
      <p:sp>
        <p:nvSpPr>
          <p:cNvPr id="14339" name="Rectangle 3"/>
          <p:cNvSpPr>
            <a:spLocks noGrp="1" noChangeArrowheads="1"/>
          </p:cNvSpPr>
          <p:nvPr>
            <p:ph type="body" idx="1"/>
          </p:nvPr>
        </p:nvSpPr>
        <p:spPr>
          <a:xfrm>
            <a:off x="198408" y="1436298"/>
            <a:ext cx="8686800" cy="4525963"/>
          </a:xfrm>
        </p:spPr>
        <p:txBody>
          <a:bodyPr/>
          <a:lstStyle/>
          <a:p>
            <a:pPr eaLnBrk="1" hangingPunct="1"/>
            <a:r>
              <a:rPr lang="en-US" sz="2400" dirty="0" smtClean="0"/>
              <a:t>In </a:t>
            </a:r>
            <a:r>
              <a:rPr lang="en-US" sz="2400" dirty="0"/>
              <a:t>OWL there are two kinds of </a:t>
            </a:r>
            <a:r>
              <a:rPr lang="en-US" sz="2400" dirty="0" smtClean="0"/>
              <a:t>properties</a:t>
            </a:r>
            <a:endParaRPr lang="en-GB" sz="2400" dirty="0" smtClean="0"/>
          </a:p>
          <a:p>
            <a:pPr marL="0" indent="0" eaLnBrk="1" hangingPunct="1">
              <a:buNone/>
            </a:pPr>
            <a:endParaRPr lang="en-GB" sz="2400" dirty="0">
              <a:solidFill>
                <a:schemeClr val="accent1"/>
              </a:solidFill>
            </a:endParaRPr>
          </a:p>
          <a:p>
            <a:pPr eaLnBrk="1" hangingPunct="1"/>
            <a:r>
              <a:rPr lang="en-GB" sz="2400" b="1" dirty="0" smtClean="0"/>
              <a:t>Object properties</a:t>
            </a:r>
            <a:endParaRPr lang="en-GB" sz="2400" b="1" dirty="0"/>
          </a:p>
          <a:p>
            <a:pPr lvl="1" eaLnBrk="1" hangingPunct="1"/>
            <a:r>
              <a:rPr lang="en-GB" sz="2000" dirty="0" smtClean="0"/>
              <a:t>relate </a:t>
            </a:r>
            <a:r>
              <a:rPr lang="en-GB" sz="2000" dirty="0"/>
              <a:t>objects to other </a:t>
            </a:r>
            <a:r>
              <a:rPr lang="en-GB" sz="2000" dirty="0" smtClean="0"/>
              <a:t>objects</a:t>
            </a:r>
          </a:p>
          <a:p>
            <a:pPr lvl="1" eaLnBrk="1" hangingPunct="1"/>
            <a:r>
              <a:rPr lang="en-GB" sz="2000" dirty="0"/>
              <a:t>e</a:t>
            </a:r>
            <a:r>
              <a:rPr lang="en-GB" sz="2000" dirty="0" smtClean="0"/>
              <a:t>.g</a:t>
            </a:r>
            <a:r>
              <a:rPr lang="en-GB" sz="2000" dirty="0"/>
              <a:t>. </a:t>
            </a:r>
            <a:r>
              <a:rPr lang="en-GB" sz="2000" i="1" dirty="0"/>
              <a:t>is-</a:t>
            </a:r>
            <a:r>
              <a:rPr lang="en-GB" sz="2000" i="1" dirty="0" err="1"/>
              <a:t>TaughtBy</a:t>
            </a:r>
            <a:r>
              <a:rPr lang="en-GB" sz="2000" dirty="0" smtClean="0"/>
              <a:t>, or </a:t>
            </a:r>
            <a:r>
              <a:rPr lang="en-GB" sz="2000" i="1" dirty="0" smtClean="0"/>
              <a:t>supervises</a:t>
            </a:r>
          </a:p>
          <a:p>
            <a:pPr eaLnBrk="1" hangingPunct="1"/>
            <a:endParaRPr lang="en-GB" sz="2400" dirty="0">
              <a:solidFill>
                <a:schemeClr val="accent1"/>
              </a:solidFill>
            </a:endParaRPr>
          </a:p>
          <a:p>
            <a:pPr eaLnBrk="1" hangingPunct="1"/>
            <a:r>
              <a:rPr lang="en-GB" sz="2400" b="1" dirty="0" smtClean="0"/>
              <a:t>Data type properties</a:t>
            </a:r>
          </a:p>
          <a:p>
            <a:pPr lvl="1" eaLnBrk="1" hangingPunct="1"/>
            <a:r>
              <a:rPr lang="en-GB" sz="2000" dirty="0" smtClean="0"/>
              <a:t>relate objects to </a:t>
            </a:r>
            <a:r>
              <a:rPr lang="en-GB" sz="2000" dirty="0" err="1" smtClean="0"/>
              <a:t>datatype</a:t>
            </a:r>
            <a:r>
              <a:rPr lang="en-GB" sz="2000" dirty="0" smtClean="0"/>
              <a:t> values</a:t>
            </a:r>
          </a:p>
          <a:p>
            <a:pPr lvl="1" eaLnBrk="1" hangingPunct="1"/>
            <a:r>
              <a:rPr lang="en-GB" sz="2000" dirty="0"/>
              <a:t>e</a:t>
            </a:r>
            <a:r>
              <a:rPr lang="en-GB" sz="2000" dirty="0" smtClean="0"/>
              <a:t>.g</a:t>
            </a:r>
            <a:r>
              <a:rPr lang="en-GB" sz="2000" dirty="0"/>
              <a:t>. </a:t>
            </a:r>
            <a:r>
              <a:rPr lang="en-GB" sz="2000" i="1" dirty="0"/>
              <a:t>phone</a:t>
            </a:r>
            <a:r>
              <a:rPr lang="en-GB" sz="2000" dirty="0"/>
              <a:t>, </a:t>
            </a:r>
            <a:r>
              <a:rPr lang="en-GB" sz="2000" i="1" dirty="0"/>
              <a:t>title</a:t>
            </a:r>
            <a:r>
              <a:rPr lang="en-GB" sz="2000" dirty="0"/>
              <a:t>, </a:t>
            </a:r>
            <a:r>
              <a:rPr lang="en-GB" sz="2000" i="1" dirty="0"/>
              <a:t>age</a:t>
            </a:r>
            <a:r>
              <a:rPr lang="en-GB" sz="2000" dirty="0"/>
              <a:t>, etc. </a:t>
            </a:r>
            <a:endParaRPr lang="en-US" sz="2000" dirty="0"/>
          </a:p>
          <a:p>
            <a:pPr marL="533400" indent="-533400" eaLnBrk="1" hangingPunct="1"/>
            <a:endParaRPr lang="en-GB" dirty="0" smtClean="0"/>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err="1" smtClean="0">
                <a:latin typeface="Arial" charset="0"/>
                <a:cs typeface="Arial" charset="0"/>
              </a:rPr>
              <a:t>Datatype</a:t>
            </a:r>
            <a:r>
              <a:rPr lang="en-GB" dirty="0" smtClean="0">
                <a:latin typeface="Arial" charset="0"/>
                <a:cs typeface="Arial" charset="0"/>
              </a:rPr>
              <a:t> properties</a:t>
            </a:r>
          </a:p>
        </p:txBody>
      </p:sp>
      <p:sp>
        <p:nvSpPr>
          <p:cNvPr id="14339" name="Rectangle 3"/>
          <p:cNvSpPr>
            <a:spLocks noGrp="1" noChangeArrowheads="1"/>
          </p:cNvSpPr>
          <p:nvPr>
            <p:ph type="body" idx="1"/>
          </p:nvPr>
        </p:nvSpPr>
        <p:spPr>
          <a:xfrm>
            <a:off x="198408" y="1436298"/>
            <a:ext cx="8686800" cy="4525963"/>
          </a:xfrm>
        </p:spPr>
        <p:txBody>
          <a:bodyPr/>
          <a:lstStyle/>
          <a:p>
            <a:pPr eaLnBrk="1" hangingPunct="1">
              <a:spcAft>
                <a:spcPct val="40000"/>
              </a:spcAft>
            </a:pPr>
            <a:r>
              <a:rPr lang="en-US" dirty="0"/>
              <a:t>OWL makes</a:t>
            </a:r>
            <a:r>
              <a:rPr lang="en-GB" dirty="0"/>
              <a:t> use of XML Schema data types, using the layered architecture of the </a:t>
            </a:r>
            <a:r>
              <a:rPr lang="en-GB" dirty="0" smtClean="0"/>
              <a:t>Semantic Web</a:t>
            </a:r>
            <a:endParaRPr lang="en-GB" dirty="0"/>
          </a:p>
          <a:p>
            <a:pPr eaLnBrk="1" hangingPunct="1">
              <a:buFont typeface="Wingdings" pitchFamily="2" charset="2"/>
              <a:buNone/>
            </a:pPr>
            <a:endParaRPr lang="en-US" b="1" dirty="0" smtClean="0"/>
          </a:p>
          <a:p>
            <a:pPr eaLnBrk="1" hangingPunct="1">
              <a:buFont typeface="Wingdings" pitchFamily="2" charset="2"/>
              <a:buNone/>
            </a:pPr>
            <a:r>
              <a:rPr lang="en-US" b="1" dirty="0"/>
              <a:t>	</a:t>
            </a:r>
            <a:r>
              <a:rPr lang="en-US" b="1" dirty="0" smtClean="0"/>
              <a:t>&lt;</a:t>
            </a:r>
            <a:r>
              <a:rPr lang="en-US" b="1" dirty="0" err="1"/>
              <a:t>owl:DatatypeProperty</a:t>
            </a:r>
            <a:r>
              <a:rPr lang="en-US" b="1" dirty="0"/>
              <a:t> </a:t>
            </a:r>
            <a:r>
              <a:rPr lang="en-US" b="1" dirty="0" err="1"/>
              <a:t>rdf:ID</a:t>
            </a:r>
            <a:r>
              <a:rPr lang="en-US" b="1" dirty="0"/>
              <a:t>="age"&gt;</a:t>
            </a:r>
          </a:p>
          <a:p>
            <a:pPr eaLnBrk="1" hangingPunct="1">
              <a:buFont typeface="Wingdings" pitchFamily="2" charset="2"/>
              <a:buNone/>
            </a:pPr>
            <a:r>
              <a:rPr lang="en-US" b="1" dirty="0"/>
              <a:t>	</a:t>
            </a:r>
            <a:r>
              <a:rPr lang="en-US" b="1" dirty="0" smtClean="0"/>
              <a:t>	&lt;</a:t>
            </a:r>
            <a:r>
              <a:rPr lang="en-US" b="1" dirty="0" err="1"/>
              <a:t>rdfs:range</a:t>
            </a:r>
            <a:r>
              <a:rPr lang="en-US" b="1" dirty="0"/>
              <a:t> </a:t>
            </a:r>
            <a:r>
              <a:rPr lang="en-US" b="1" dirty="0" err="1"/>
              <a:t>rdf:resource</a:t>
            </a:r>
            <a:r>
              <a:rPr lang="en-US" b="1" dirty="0"/>
              <a:t>= </a:t>
            </a:r>
            <a:r>
              <a:rPr lang="en-US" b="1" dirty="0" smtClean="0"/>
              <a:t>						</a:t>
            </a:r>
            <a:r>
              <a:rPr lang="en-US" b="1" dirty="0"/>
              <a:t> </a:t>
            </a:r>
            <a:r>
              <a:rPr lang="en-US" b="1" dirty="0" smtClean="0"/>
              <a:t>    "</a:t>
            </a:r>
            <a:r>
              <a:rPr lang="en-US" b="1" dirty="0"/>
              <a:t>http://</a:t>
            </a:r>
            <a:r>
              <a:rPr lang="en-US" b="1" dirty="0" smtClean="0"/>
              <a:t>www.w3.org/2001/XLMSchema#nonNegativeInteger</a:t>
            </a:r>
            <a:r>
              <a:rPr lang="en-US" b="1" dirty="0"/>
              <a:t>"/&gt;</a:t>
            </a:r>
          </a:p>
          <a:p>
            <a:pPr eaLnBrk="1" hangingPunct="1">
              <a:buFont typeface="Wingdings" pitchFamily="2" charset="2"/>
              <a:buNone/>
            </a:pPr>
            <a:r>
              <a:rPr lang="en-US" b="1" dirty="0" smtClean="0"/>
              <a:t>	&lt;/</a:t>
            </a:r>
            <a:r>
              <a:rPr lang="en-US" b="1" dirty="0" err="1"/>
              <a:t>owl:DatatypeProperty</a:t>
            </a:r>
            <a:r>
              <a:rPr lang="en-US" b="1" dirty="0"/>
              <a:t>&gt;</a:t>
            </a:r>
            <a:endParaRPr lang="el-GR" b="1" dirty="0"/>
          </a:p>
          <a:p>
            <a:pPr marL="533400" indent="-533400" eaLnBrk="1" hangingPunct="1"/>
            <a:endParaRPr lang="en-GB" dirty="0" smtClean="0"/>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Object properties</a:t>
            </a:r>
          </a:p>
        </p:txBody>
      </p:sp>
      <p:sp>
        <p:nvSpPr>
          <p:cNvPr id="14339" name="Rectangle 3"/>
          <p:cNvSpPr>
            <a:spLocks noGrp="1" noChangeArrowheads="1"/>
          </p:cNvSpPr>
          <p:nvPr>
            <p:ph type="body" idx="1"/>
          </p:nvPr>
        </p:nvSpPr>
        <p:spPr>
          <a:xfrm>
            <a:off x="198408" y="1436298"/>
            <a:ext cx="8686800" cy="4525963"/>
          </a:xfrm>
        </p:spPr>
        <p:txBody>
          <a:bodyPr/>
          <a:lstStyle/>
          <a:p>
            <a:pPr eaLnBrk="1" hangingPunct="1"/>
            <a:r>
              <a:rPr lang="el-GR" sz="2400" dirty="0"/>
              <a:t>User-defined data types</a:t>
            </a:r>
            <a:endParaRPr lang="en-US" sz="2400" dirty="0"/>
          </a:p>
          <a:p>
            <a:pPr eaLnBrk="1" hangingPunct="1">
              <a:buFont typeface="Wingdings" pitchFamily="2" charset="2"/>
              <a:buNone/>
            </a:pPr>
            <a:endParaRPr lang="en-US" sz="2000" dirty="0"/>
          </a:p>
          <a:p>
            <a:pPr eaLnBrk="1" hangingPunct="1">
              <a:buFont typeface="Wingdings" pitchFamily="2" charset="2"/>
              <a:buNone/>
            </a:pPr>
            <a:r>
              <a:rPr lang="en-US" sz="2000" b="1" dirty="0" smtClean="0"/>
              <a:t>		&lt;</a:t>
            </a:r>
            <a:r>
              <a:rPr lang="en-US" sz="2000" b="1" dirty="0" err="1"/>
              <a:t>owl:ObjectProperty</a:t>
            </a:r>
            <a:r>
              <a:rPr lang="en-US" sz="2000" b="1" dirty="0"/>
              <a:t> </a:t>
            </a:r>
            <a:r>
              <a:rPr lang="en-US" sz="2000" b="1" dirty="0" err="1"/>
              <a:t>rdf:ID</a:t>
            </a:r>
            <a:r>
              <a:rPr lang="en-US" sz="2000" b="1" dirty="0"/>
              <a:t>="</a:t>
            </a:r>
            <a:r>
              <a:rPr lang="en-US" sz="2000" b="1" dirty="0" err="1"/>
              <a:t>isTaughtBy</a:t>
            </a:r>
            <a:r>
              <a:rPr lang="en-US" sz="2000" b="1" dirty="0"/>
              <a:t>"&gt;</a:t>
            </a:r>
          </a:p>
          <a:p>
            <a:pPr eaLnBrk="1" hangingPunct="1">
              <a:buFont typeface="Wingdings" pitchFamily="2" charset="2"/>
              <a:buNone/>
            </a:pPr>
            <a:r>
              <a:rPr lang="en-US" sz="2000" b="1" dirty="0"/>
              <a:t>	</a:t>
            </a:r>
            <a:r>
              <a:rPr lang="en-US" sz="2000" b="1" dirty="0" smtClean="0"/>
              <a:t>		&lt;</a:t>
            </a:r>
            <a:r>
              <a:rPr lang="en-US" sz="2000" b="1" dirty="0" err="1"/>
              <a:t>owl:domain</a:t>
            </a:r>
            <a:r>
              <a:rPr lang="en-US" sz="2000" b="1" dirty="0"/>
              <a:t> </a:t>
            </a:r>
            <a:r>
              <a:rPr lang="en-US" sz="2000" b="1" dirty="0" err="1"/>
              <a:t>rdf:resource</a:t>
            </a:r>
            <a:r>
              <a:rPr lang="en-US" sz="2000" b="1" dirty="0"/>
              <a:t>="#course"/&gt;</a:t>
            </a:r>
          </a:p>
          <a:p>
            <a:pPr eaLnBrk="1" hangingPunct="1">
              <a:buFont typeface="Wingdings" pitchFamily="2" charset="2"/>
              <a:buNone/>
            </a:pPr>
            <a:r>
              <a:rPr lang="en-US" sz="2000" b="1" dirty="0"/>
              <a:t>	</a:t>
            </a:r>
            <a:r>
              <a:rPr lang="en-US" sz="2000" b="1" dirty="0" smtClean="0"/>
              <a:t>		&lt;</a:t>
            </a:r>
            <a:r>
              <a:rPr lang="en-US" sz="2000" b="1" dirty="0" err="1"/>
              <a:t>owl:range</a:t>
            </a:r>
            <a:r>
              <a:rPr lang="en-US" sz="2000" b="1" dirty="0"/>
              <a:t> </a:t>
            </a:r>
            <a:r>
              <a:rPr lang="en-US" sz="2000" b="1" dirty="0" err="1"/>
              <a:t>rdf:resource</a:t>
            </a:r>
            <a:r>
              <a:rPr lang="en-US" sz="2000" b="1" dirty="0" smtClean="0"/>
              <a:t>="#</a:t>
            </a:r>
            <a:r>
              <a:rPr lang="en-US" sz="2000" b="1" dirty="0" err="1"/>
              <a:t>academicStaffMember</a:t>
            </a:r>
            <a:r>
              <a:rPr lang="en-US" sz="2000" b="1" dirty="0"/>
              <a:t>"/&gt;</a:t>
            </a:r>
          </a:p>
          <a:p>
            <a:pPr eaLnBrk="1" hangingPunct="1">
              <a:buFont typeface="Wingdings" pitchFamily="2" charset="2"/>
              <a:buNone/>
            </a:pPr>
            <a:r>
              <a:rPr lang="en-US" sz="2000" b="1" dirty="0"/>
              <a:t>	</a:t>
            </a:r>
            <a:r>
              <a:rPr lang="en-US" sz="2000" b="1" dirty="0" smtClean="0"/>
              <a:t>		&lt;</a:t>
            </a:r>
            <a:r>
              <a:rPr lang="en-US" sz="2000" b="1" dirty="0" err="1"/>
              <a:t>rdfs:subPropertyOf</a:t>
            </a:r>
            <a:r>
              <a:rPr lang="en-US" sz="2000" b="1" dirty="0"/>
              <a:t> </a:t>
            </a:r>
            <a:r>
              <a:rPr lang="en-US" sz="2000" b="1" dirty="0" err="1"/>
              <a:t>rdf:resource</a:t>
            </a:r>
            <a:r>
              <a:rPr lang="en-US" sz="2000" b="1" dirty="0"/>
              <a:t>="#involves"/&gt;</a:t>
            </a:r>
          </a:p>
          <a:p>
            <a:pPr eaLnBrk="1" hangingPunct="1">
              <a:buFont typeface="Wingdings" pitchFamily="2" charset="2"/>
              <a:buNone/>
            </a:pPr>
            <a:r>
              <a:rPr lang="en-US" sz="2000" b="1" dirty="0" smtClean="0"/>
              <a:t>		&lt;/</a:t>
            </a:r>
            <a:r>
              <a:rPr lang="en-US" sz="2000" b="1" dirty="0" err="1"/>
              <a:t>owl:ObjectProperty</a:t>
            </a:r>
            <a:r>
              <a:rPr lang="en-US" sz="2000" b="1" dirty="0"/>
              <a:t>&gt;</a:t>
            </a:r>
            <a:endParaRPr lang="el-GR" sz="2000" b="1" dirty="0"/>
          </a:p>
          <a:p>
            <a:pPr marL="533400" indent="-533400" eaLnBrk="1" hangingPunct="1"/>
            <a:endParaRPr lang="en-GB" dirty="0" smtClean="0"/>
          </a:p>
        </p:txBody>
      </p:sp>
    </p:spTree>
    <p:extLst>
      <p:ext uri="{BB962C8B-B14F-4D97-AF65-F5344CB8AC3E}">
        <p14:creationId xmlns:p14="http://schemas.microsoft.com/office/powerpoint/2010/main" val="3086173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Inverse properties</a:t>
            </a:r>
          </a:p>
        </p:txBody>
      </p:sp>
      <p:sp>
        <p:nvSpPr>
          <p:cNvPr id="2" name="Rectangle 1"/>
          <p:cNvSpPr/>
          <p:nvPr/>
        </p:nvSpPr>
        <p:spPr>
          <a:xfrm>
            <a:off x="724618" y="1903598"/>
            <a:ext cx="7246189" cy="2677656"/>
          </a:xfrm>
          <a:prstGeom prst="rect">
            <a:avLst/>
          </a:prstGeom>
        </p:spPr>
        <p:txBody>
          <a:bodyPr wrap="square">
            <a:spAutoFit/>
          </a:bodyPr>
          <a:lstStyle/>
          <a:p>
            <a:pPr eaLnBrk="1" hangingPunct="1">
              <a:buFont typeface="Wingdings" pitchFamily="2" charset="2"/>
              <a:buNone/>
            </a:pPr>
            <a:r>
              <a:rPr lang="en-US" b="1" dirty="0"/>
              <a:t>&lt;</a:t>
            </a:r>
            <a:r>
              <a:rPr lang="en-US" b="1" dirty="0" err="1"/>
              <a:t>owl:ObjectProperty</a:t>
            </a:r>
            <a:r>
              <a:rPr lang="en-US" b="1" dirty="0"/>
              <a:t> </a:t>
            </a:r>
            <a:r>
              <a:rPr lang="en-US" b="1" dirty="0" err="1"/>
              <a:t>rdf:ID</a:t>
            </a:r>
            <a:r>
              <a:rPr lang="en-US" b="1" dirty="0"/>
              <a:t>="teaches"&gt;</a:t>
            </a:r>
          </a:p>
          <a:p>
            <a:pPr eaLnBrk="1" hangingPunct="1">
              <a:buFont typeface="Wingdings" pitchFamily="2" charset="2"/>
              <a:buNone/>
            </a:pPr>
            <a:r>
              <a:rPr lang="en-US" b="1" dirty="0"/>
              <a:t>	&lt;</a:t>
            </a:r>
            <a:r>
              <a:rPr lang="en-US" b="1" dirty="0" err="1"/>
              <a:t>rdfs:range</a:t>
            </a:r>
            <a:r>
              <a:rPr lang="en-US" b="1" dirty="0"/>
              <a:t> </a:t>
            </a:r>
            <a:r>
              <a:rPr lang="en-US" b="1" dirty="0" err="1"/>
              <a:t>rdf:resource</a:t>
            </a:r>
            <a:r>
              <a:rPr lang="en-US" b="1" dirty="0"/>
              <a:t>="#course"/&gt;</a:t>
            </a:r>
          </a:p>
          <a:p>
            <a:pPr eaLnBrk="1" hangingPunct="1">
              <a:buFont typeface="Wingdings" pitchFamily="2" charset="2"/>
              <a:buNone/>
            </a:pPr>
            <a:r>
              <a:rPr lang="en-US" b="1" dirty="0"/>
              <a:t>	&lt;</a:t>
            </a:r>
            <a:r>
              <a:rPr lang="en-US" b="1" dirty="0" err="1"/>
              <a:t>rdfs:domain</a:t>
            </a:r>
            <a:r>
              <a:rPr lang="en-US" b="1" dirty="0"/>
              <a:t> </a:t>
            </a:r>
            <a:r>
              <a:rPr lang="en-US" b="1" dirty="0" err="1"/>
              <a:t>rdf:resource</a:t>
            </a:r>
            <a:r>
              <a:rPr lang="en-US" b="1" dirty="0"/>
              <a:t>= 	</a:t>
            </a:r>
            <a:r>
              <a:rPr lang="en-US" b="1" dirty="0" smtClean="0"/>
              <a:t>		                  "#</a:t>
            </a:r>
            <a:r>
              <a:rPr lang="en-US" b="1" dirty="0" err="1"/>
              <a:t>academicStaffMember</a:t>
            </a:r>
            <a:r>
              <a:rPr lang="en-US" b="1" dirty="0"/>
              <a:t>"/&gt;</a:t>
            </a:r>
          </a:p>
          <a:p>
            <a:pPr eaLnBrk="1" hangingPunct="1">
              <a:buFont typeface="Wingdings" pitchFamily="2" charset="2"/>
              <a:buNone/>
            </a:pPr>
            <a:r>
              <a:rPr lang="en-US" b="1" dirty="0"/>
              <a:t>	&lt;</a:t>
            </a:r>
            <a:r>
              <a:rPr lang="en-US" b="1" dirty="0" err="1"/>
              <a:t>owl:inverseOf</a:t>
            </a:r>
            <a:r>
              <a:rPr lang="en-US" b="1" dirty="0"/>
              <a:t> </a:t>
            </a:r>
            <a:r>
              <a:rPr lang="en-US" b="1" dirty="0" smtClean="0"/>
              <a:t> </a:t>
            </a:r>
          </a:p>
          <a:p>
            <a:pPr eaLnBrk="1" hangingPunct="1">
              <a:buFont typeface="Wingdings" pitchFamily="2" charset="2"/>
              <a:buNone/>
            </a:pPr>
            <a:r>
              <a:rPr lang="en-US" b="1" dirty="0"/>
              <a:t> </a:t>
            </a:r>
            <a:r>
              <a:rPr lang="en-US" b="1" dirty="0" smtClean="0"/>
              <a:t>                       </a:t>
            </a:r>
            <a:r>
              <a:rPr lang="en-US" b="1" dirty="0" err="1" smtClean="0"/>
              <a:t>rdf:resource</a:t>
            </a:r>
            <a:r>
              <a:rPr lang="en-US" b="1" dirty="0"/>
              <a:t>="#</a:t>
            </a:r>
            <a:r>
              <a:rPr lang="en-US" b="1" dirty="0" err="1"/>
              <a:t>isTaughtBy</a:t>
            </a:r>
            <a:r>
              <a:rPr lang="en-US" b="1" dirty="0"/>
              <a:t>"/&gt;</a:t>
            </a:r>
          </a:p>
          <a:p>
            <a:pPr eaLnBrk="1" hangingPunct="1">
              <a:buFont typeface="Wingdings" pitchFamily="2" charset="2"/>
              <a:buNone/>
            </a:pPr>
            <a:r>
              <a:rPr lang="en-US" b="1" dirty="0"/>
              <a:t>&lt;/</a:t>
            </a:r>
            <a:r>
              <a:rPr lang="en-US" b="1" dirty="0" err="1"/>
              <a:t>owl:ObjectProperty</a:t>
            </a:r>
            <a:r>
              <a:rPr lang="en-US" b="1" dirty="0"/>
              <a:t>&gt;</a:t>
            </a:r>
            <a:endParaRPr lang="el-GR" b="1" dirty="0"/>
          </a:p>
        </p:txBody>
      </p:sp>
    </p:spTree>
    <p:extLst>
      <p:ext uri="{BB962C8B-B14F-4D97-AF65-F5344CB8AC3E}">
        <p14:creationId xmlns:p14="http://schemas.microsoft.com/office/powerpoint/2010/main" val="936997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Equivalent properties</a:t>
            </a:r>
          </a:p>
        </p:txBody>
      </p:sp>
      <p:sp>
        <p:nvSpPr>
          <p:cNvPr id="2" name="Rectangle 1"/>
          <p:cNvSpPr/>
          <p:nvPr/>
        </p:nvSpPr>
        <p:spPr>
          <a:xfrm>
            <a:off x="621102" y="1905506"/>
            <a:ext cx="7608497" cy="2677656"/>
          </a:xfrm>
          <a:prstGeom prst="rect">
            <a:avLst/>
          </a:prstGeom>
        </p:spPr>
        <p:txBody>
          <a:bodyPr wrap="square">
            <a:spAutoFit/>
          </a:bodyPr>
          <a:lstStyle/>
          <a:p>
            <a:pPr marL="342900" indent="-342900" eaLnBrk="1" hangingPunct="1">
              <a:buFont typeface="Arial" pitchFamily="34" charset="0"/>
              <a:buChar char="•"/>
            </a:pPr>
            <a:r>
              <a:rPr lang="en-US" dirty="0" err="1" smtClean="0"/>
              <a:t>owl:equivalentProperty</a:t>
            </a:r>
            <a:endParaRPr lang="en-US" dirty="0"/>
          </a:p>
          <a:p>
            <a:pPr eaLnBrk="1" hangingPunct="1">
              <a:buFont typeface="Wingdings" pitchFamily="2" charset="2"/>
              <a:buNone/>
            </a:pPr>
            <a:r>
              <a:rPr lang="en-US" b="1" dirty="0"/>
              <a:t>	</a:t>
            </a:r>
            <a:endParaRPr lang="en-US" b="1" dirty="0" smtClean="0"/>
          </a:p>
          <a:p>
            <a:pPr eaLnBrk="1" hangingPunct="1">
              <a:buFont typeface="Wingdings" pitchFamily="2" charset="2"/>
              <a:buNone/>
            </a:pPr>
            <a:endParaRPr lang="en-US" b="1" dirty="0"/>
          </a:p>
          <a:p>
            <a:pPr eaLnBrk="1" hangingPunct="1">
              <a:buFont typeface="Wingdings" pitchFamily="2" charset="2"/>
              <a:buNone/>
            </a:pPr>
            <a:r>
              <a:rPr lang="en-US" b="1" dirty="0" smtClean="0"/>
              <a:t>&lt;</a:t>
            </a:r>
            <a:r>
              <a:rPr lang="en-US" b="1" dirty="0" err="1"/>
              <a:t>owl:ObjectProperty</a:t>
            </a:r>
            <a:r>
              <a:rPr lang="en-US" b="1" dirty="0"/>
              <a:t> </a:t>
            </a:r>
            <a:r>
              <a:rPr lang="en-US" b="1" dirty="0" err="1"/>
              <a:t>rdf:ID</a:t>
            </a:r>
            <a:r>
              <a:rPr lang="en-US" b="1" dirty="0"/>
              <a:t>="</a:t>
            </a:r>
            <a:r>
              <a:rPr lang="en-US" b="1" dirty="0" err="1"/>
              <a:t>lecturesIn</a:t>
            </a:r>
            <a:r>
              <a:rPr lang="en-US" b="1" dirty="0"/>
              <a:t>"&gt;</a:t>
            </a:r>
          </a:p>
          <a:p>
            <a:pPr eaLnBrk="1" hangingPunct="1">
              <a:buFont typeface="Wingdings" pitchFamily="2" charset="2"/>
              <a:buNone/>
            </a:pPr>
            <a:r>
              <a:rPr lang="en-US" b="1" dirty="0"/>
              <a:t>	&lt;</a:t>
            </a:r>
            <a:r>
              <a:rPr lang="en-US" b="1" dirty="0" err="1"/>
              <a:t>owl:equivalentProperty</a:t>
            </a:r>
            <a:r>
              <a:rPr lang="en-US" b="1" dirty="0"/>
              <a:t> 	</a:t>
            </a:r>
            <a:r>
              <a:rPr lang="en-US" b="1" dirty="0" smtClean="0"/>
              <a:t>     </a:t>
            </a:r>
          </a:p>
          <a:p>
            <a:pPr eaLnBrk="1" hangingPunct="1">
              <a:buFont typeface="Wingdings" pitchFamily="2" charset="2"/>
              <a:buNone/>
            </a:pPr>
            <a:r>
              <a:rPr lang="en-US" b="1" dirty="0" smtClean="0"/>
              <a:t>                                    </a:t>
            </a:r>
            <a:r>
              <a:rPr lang="en-US" b="1" dirty="0" err="1" smtClean="0"/>
              <a:t>rdf:resource</a:t>
            </a:r>
            <a:r>
              <a:rPr lang="en-US" b="1" dirty="0"/>
              <a:t>="#teaches"/&gt;</a:t>
            </a:r>
          </a:p>
          <a:p>
            <a:pPr eaLnBrk="1" hangingPunct="1">
              <a:buFont typeface="Wingdings" pitchFamily="2" charset="2"/>
              <a:buNone/>
            </a:pPr>
            <a:r>
              <a:rPr lang="en-US" b="1" dirty="0"/>
              <a:t>&lt;/</a:t>
            </a:r>
            <a:r>
              <a:rPr lang="en-US" b="1" dirty="0" err="1"/>
              <a:t>owl:ObjectProperty</a:t>
            </a:r>
            <a:r>
              <a:rPr lang="en-US" b="1" dirty="0"/>
              <a:t>&gt;</a:t>
            </a:r>
            <a:endParaRPr lang="el-GR" b="1" dirty="0"/>
          </a:p>
        </p:txBody>
      </p:sp>
    </p:spTree>
    <p:extLst>
      <p:ext uri="{BB962C8B-B14F-4D97-AF65-F5344CB8AC3E}">
        <p14:creationId xmlns:p14="http://schemas.microsoft.com/office/powerpoint/2010/main" val="936997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US" cap="none" smtClean="0">
                <a:latin typeface="Arial" charset="0"/>
                <a:cs typeface="Arial" charset="0"/>
              </a:rPr>
              <a:t>MOTIVATION</a:t>
            </a:r>
          </a:p>
        </p:txBody>
      </p:sp>
      <p:sp>
        <p:nvSpPr>
          <p:cNvPr id="19459" name="Text Placeholder 7"/>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Property restrictions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r>
              <a:rPr lang="en-US" sz="2000" dirty="0" smtClean="0"/>
              <a:t>In </a:t>
            </a:r>
            <a:r>
              <a:rPr lang="en-US" sz="2000" dirty="0"/>
              <a:t>OWL we can declare that the class </a:t>
            </a:r>
            <a:r>
              <a:rPr lang="en-US" sz="2000" i="1" dirty="0"/>
              <a:t>C</a:t>
            </a:r>
            <a:r>
              <a:rPr lang="en-US" sz="2000" dirty="0"/>
              <a:t> satisfies certain conditions</a:t>
            </a:r>
            <a:endParaRPr lang="en-GB" sz="2000" dirty="0"/>
          </a:p>
          <a:p>
            <a:pPr lvl="1" eaLnBrk="1" hangingPunct="1"/>
            <a:r>
              <a:rPr lang="en-GB" sz="1800" dirty="0"/>
              <a:t>All instances of </a:t>
            </a:r>
            <a:r>
              <a:rPr lang="en-GB" sz="1800" i="1" dirty="0"/>
              <a:t>C</a:t>
            </a:r>
            <a:r>
              <a:rPr lang="en-GB" sz="1800" dirty="0"/>
              <a:t> satisfy the conditions</a:t>
            </a:r>
          </a:p>
          <a:p>
            <a:pPr eaLnBrk="1" hangingPunct="1"/>
            <a:r>
              <a:rPr lang="en-GB" sz="2000" dirty="0"/>
              <a:t>This is equivalent to saying that </a:t>
            </a:r>
            <a:r>
              <a:rPr lang="en-GB" sz="2000" i="1" dirty="0"/>
              <a:t>C</a:t>
            </a:r>
            <a:r>
              <a:rPr lang="en-GB" sz="2000" dirty="0"/>
              <a:t> is subclass of a class </a:t>
            </a:r>
            <a:r>
              <a:rPr lang="en-GB" sz="2000" i="1" dirty="0"/>
              <a:t>C'</a:t>
            </a:r>
            <a:r>
              <a:rPr lang="en-GB" sz="2000" dirty="0"/>
              <a:t>, where </a:t>
            </a:r>
            <a:r>
              <a:rPr lang="en-GB" sz="2000" i="1" dirty="0"/>
              <a:t>C'</a:t>
            </a:r>
            <a:r>
              <a:rPr lang="en-GB" sz="2000" dirty="0"/>
              <a:t> collects all objects that satisfy the conditions</a:t>
            </a:r>
          </a:p>
          <a:p>
            <a:pPr lvl="1" eaLnBrk="1" hangingPunct="1"/>
            <a:r>
              <a:rPr lang="en-GB" sz="1800" i="1" dirty="0"/>
              <a:t>C'</a:t>
            </a:r>
            <a:r>
              <a:rPr lang="en-GB" sz="1800" dirty="0"/>
              <a:t> can remain </a:t>
            </a:r>
            <a:r>
              <a:rPr lang="en-GB" sz="1800" dirty="0" smtClean="0"/>
              <a:t>anonymous</a:t>
            </a:r>
          </a:p>
          <a:p>
            <a:pPr eaLnBrk="1" hangingPunct="1"/>
            <a:r>
              <a:rPr lang="en-US" sz="2000" dirty="0" smtClean="0"/>
              <a:t>A </a:t>
            </a:r>
            <a:r>
              <a:rPr lang="en-US" sz="2000" dirty="0"/>
              <a:t>(restriction) class is achieved through an </a:t>
            </a:r>
            <a:r>
              <a:rPr lang="en-US" sz="2000" b="1" dirty="0" err="1"/>
              <a:t>owl:Restriction</a:t>
            </a:r>
            <a:r>
              <a:rPr lang="en-US" sz="2000" dirty="0"/>
              <a:t> element </a:t>
            </a:r>
            <a:endParaRPr lang="en-GB" sz="2000" dirty="0" smtClean="0"/>
          </a:p>
          <a:p>
            <a:pPr eaLnBrk="1" hangingPunct="1"/>
            <a:r>
              <a:rPr lang="en-GB" sz="2000" dirty="0" smtClean="0"/>
              <a:t>This </a:t>
            </a:r>
            <a:r>
              <a:rPr lang="en-GB" sz="2000" dirty="0"/>
              <a:t>element contains an </a:t>
            </a:r>
            <a:r>
              <a:rPr lang="en-GB" sz="2000" b="1" dirty="0" err="1"/>
              <a:t>owl:onProperty</a:t>
            </a:r>
            <a:r>
              <a:rPr lang="en-GB" sz="2000" dirty="0"/>
              <a:t> element and one or more </a:t>
            </a:r>
            <a:r>
              <a:rPr lang="en-GB" sz="2000" i="1" dirty="0"/>
              <a:t>restriction </a:t>
            </a:r>
            <a:r>
              <a:rPr lang="en-GB" sz="2000" i="1" dirty="0" smtClean="0"/>
              <a:t>declarations</a:t>
            </a:r>
          </a:p>
          <a:p>
            <a:pPr eaLnBrk="1" hangingPunct="1"/>
            <a:r>
              <a:rPr lang="en-US" sz="2000" dirty="0" smtClean="0"/>
              <a:t>One</a:t>
            </a:r>
            <a:r>
              <a:rPr lang="el-GR" sz="2000" dirty="0" smtClean="0"/>
              <a:t> </a:t>
            </a:r>
            <a:r>
              <a:rPr lang="el-GR" sz="2000" dirty="0"/>
              <a:t>type defines </a:t>
            </a:r>
            <a:r>
              <a:rPr lang="el-GR" sz="2000" i="1" dirty="0"/>
              <a:t>cardinality restrictions </a:t>
            </a:r>
            <a:r>
              <a:rPr lang="en-US" sz="2000" dirty="0"/>
              <a:t>(at least one, at most 3</a:t>
            </a:r>
            <a:r>
              <a:rPr lang="en-US" sz="2000" dirty="0" smtClean="0"/>
              <a:t>,…)</a:t>
            </a:r>
            <a:endParaRPr lang="en-NZ" sz="2000" dirty="0" smtClean="0"/>
          </a:p>
          <a:p>
            <a:pPr eaLnBrk="1" hangingPunct="1"/>
            <a:r>
              <a:rPr lang="en-GB" dirty="0" smtClean="0"/>
              <a:t>The </a:t>
            </a:r>
            <a:r>
              <a:rPr lang="en-GB" dirty="0"/>
              <a:t>other type defines restrictions on the kinds of values the property may take</a:t>
            </a:r>
          </a:p>
          <a:p>
            <a:pPr marL="914400" lvl="1" indent="-457200" eaLnBrk="1" hangingPunct="1"/>
            <a:r>
              <a:rPr lang="en-GB" sz="1800" b="1" dirty="0" err="1"/>
              <a:t>owl:allValuesFrom</a:t>
            </a:r>
            <a:r>
              <a:rPr lang="en-GB" sz="1800" dirty="0"/>
              <a:t> specifies universal quantification </a:t>
            </a:r>
          </a:p>
          <a:p>
            <a:pPr marL="914400" lvl="1" indent="-457200" eaLnBrk="1" hangingPunct="1"/>
            <a:r>
              <a:rPr lang="en-GB" sz="1800" b="1" dirty="0" err="1"/>
              <a:t>owl:hasValue</a:t>
            </a:r>
            <a:r>
              <a:rPr lang="en-GB" sz="1800" dirty="0"/>
              <a:t> specifies a specific value </a:t>
            </a:r>
          </a:p>
          <a:p>
            <a:pPr marL="914400" lvl="1" indent="-457200" eaLnBrk="1" hangingPunct="1"/>
            <a:r>
              <a:rPr lang="en-GB" sz="1800" b="1" dirty="0" err="1"/>
              <a:t>owl:someValuesFrom</a:t>
            </a:r>
            <a:r>
              <a:rPr lang="en-GB" sz="1800" b="1" dirty="0"/>
              <a:t> </a:t>
            </a:r>
            <a:r>
              <a:rPr lang="en-GB" sz="1800" dirty="0"/>
              <a:t>specifies existential quantification</a:t>
            </a:r>
            <a:endParaRPr lang="el-GR" sz="1800" dirty="0"/>
          </a:p>
          <a:p>
            <a:pPr eaLnBrk="1" hangingPunct="1"/>
            <a:endParaRPr lang="el-GR" dirty="0"/>
          </a:p>
          <a:p>
            <a:pPr eaLnBrk="1" hangingPunct="1"/>
            <a:endParaRPr lang="en-GB" dirty="0" smtClean="0"/>
          </a:p>
        </p:txBody>
      </p:sp>
    </p:spTree>
    <p:extLst>
      <p:ext uri="{BB962C8B-B14F-4D97-AF65-F5344CB8AC3E}">
        <p14:creationId xmlns:p14="http://schemas.microsoft.com/office/powerpoint/2010/main" val="936997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err="1">
                <a:latin typeface="Arial" charset="0"/>
                <a:cs typeface="Arial" charset="0"/>
              </a:rPr>
              <a:t>o</a:t>
            </a:r>
            <a:r>
              <a:rPr lang="en-GB" dirty="0" err="1" smtClean="0">
                <a:latin typeface="Arial" charset="0"/>
                <a:cs typeface="Arial" charset="0"/>
              </a:rPr>
              <a:t>wl:allValuesFrom</a:t>
            </a:r>
            <a:endParaRPr lang="en-GB" dirty="0" smtClean="0">
              <a:latin typeface="Arial" charset="0"/>
              <a:cs typeface="Arial" charset="0"/>
            </a:endParaRPr>
          </a:p>
        </p:txBody>
      </p:sp>
      <p:sp>
        <p:nvSpPr>
          <p:cNvPr id="14339" name="Rectangle 3"/>
          <p:cNvSpPr>
            <a:spLocks noGrp="1" noChangeArrowheads="1"/>
          </p:cNvSpPr>
          <p:nvPr>
            <p:ph type="body" idx="1"/>
          </p:nvPr>
        </p:nvSpPr>
        <p:spPr>
          <a:xfrm>
            <a:off x="1242205" y="1436298"/>
            <a:ext cx="7194430" cy="4525963"/>
          </a:xfrm>
        </p:spPr>
        <p:txBody>
          <a:bodyPr/>
          <a:lstStyle/>
          <a:p>
            <a:pPr defTabSz="876300" eaLnBrk="1" hangingPunct="1">
              <a:lnSpc>
                <a:spcPct val="90000"/>
              </a:lnSpc>
              <a:buFont typeface="Wingdings" pitchFamily="2" charset="2"/>
              <a:buNone/>
            </a:pPr>
            <a:r>
              <a:rPr lang="en-US" sz="2000" b="1" dirty="0"/>
              <a:t>&lt;</a:t>
            </a:r>
            <a:r>
              <a:rPr lang="en-US" sz="2000" b="1" dirty="0" err="1"/>
              <a:t>owl:Class</a:t>
            </a:r>
            <a:r>
              <a:rPr lang="en-US" sz="2000" b="1" dirty="0"/>
              <a:t> </a:t>
            </a:r>
            <a:r>
              <a:rPr lang="en-US" sz="2000" b="1" dirty="0" err="1"/>
              <a:t>rdf:about</a:t>
            </a:r>
            <a:r>
              <a:rPr lang="en-US" sz="2000" b="1" dirty="0"/>
              <a:t>="#</a:t>
            </a:r>
            <a:r>
              <a:rPr lang="en-US" sz="2000" b="1" dirty="0" err="1"/>
              <a:t>firstYearCourse</a:t>
            </a:r>
            <a:r>
              <a:rPr lang="en-US" sz="2000" b="1" dirty="0"/>
              <a:t>"&gt;</a:t>
            </a:r>
          </a:p>
          <a:p>
            <a:pPr defTabSz="876300" eaLnBrk="1" hangingPunct="1">
              <a:lnSpc>
                <a:spcPct val="90000"/>
              </a:lnSpc>
              <a:buFont typeface="Wingdings" pitchFamily="2" charset="2"/>
              <a:buNone/>
            </a:pPr>
            <a:r>
              <a:rPr lang="en-US" sz="2000" b="1" dirty="0"/>
              <a:t>	&lt;</a:t>
            </a:r>
            <a:r>
              <a:rPr lang="en-US" sz="2000" b="1" dirty="0" err="1"/>
              <a:t>rdfs:subClassOf</a:t>
            </a:r>
            <a:r>
              <a:rPr lang="en-US" sz="2000" b="1" dirty="0"/>
              <a:t>&gt;</a:t>
            </a:r>
          </a:p>
          <a:p>
            <a:pPr defTabSz="876300" eaLnBrk="1" hangingPunct="1">
              <a:lnSpc>
                <a:spcPct val="90000"/>
              </a:lnSpc>
              <a:buFont typeface="Wingdings" pitchFamily="2" charset="2"/>
              <a:buNone/>
            </a:pPr>
            <a:r>
              <a:rPr lang="en-US" sz="2000" b="1" dirty="0"/>
              <a:t>	   &lt;</a:t>
            </a:r>
            <a:r>
              <a:rPr lang="en-US" sz="2000" b="1" dirty="0" err="1"/>
              <a:t>owl:Restriction</a:t>
            </a:r>
            <a:r>
              <a:rPr lang="en-US" sz="2000" b="1" dirty="0"/>
              <a:t>&gt;</a:t>
            </a:r>
          </a:p>
          <a:p>
            <a:pPr defTabSz="876300" eaLnBrk="1" hangingPunct="1">
              <a:lnSpc>
                <a:spcPct val="90000"/>
              </a:lnSpc>
              <a:buFont typeface="Wingdings" pitchFamily="2" charset="2"/>
              <a:buNone/>
            </a:pPr>
            <a:r>
              <a:rPr lang="en-US" sz="2000" b="1" dirty="0"/>
              <a:t>		</a:t>
            </a:r>
            <a:r>
              <a:rPr lang="en-US" sz="2000" b="1" dirty="0">
                <a:solidFill>
                  <a:schemeClr val="accent1"/>
                </a:solidFill>
              </a:rPr>
              <a:t>&lt;</a:t>
            </a:r>
            <a:r>
              <a:rPr lang="en-US" sz="2000" b="1" dirty="0" err="1">
                <a:solidFill>
                  <a:schemeClr val="accent1"/>
                </a:solidFill>
              </a:rPr>
              <a:t>owl:onProperty</a:t>
            </a:r>
            <a:r>
              <a:rPr lang="en-US" sz="2000" b="1" dirty="0">
                <a:solidFill>
                  <a:schemeClr val="accent1"/>
                </a:solidFill>
              </a:rPr>
              <a:t> </a:t>
            </a:r>
            <a:r>
              <a:rPr lang="en-US" sz="2000" b="1" dirty="0" err="1">
                <a:solidFill>
                  <a:schemeClr val="accent1"/>
                </a:solidFill>
              </a:rPr>
              <a:t>rdf:resource</a:t>
            </a:r>
            <a:r>
              <a:rPr lang="en-US" sz="2000" b="1" dirty="0">
                <a:solidFill>
                  <a:schemeClr val="accent1"/>
                </a:solidFill>
              </a:rPr>
              <a:t>="#</a:t>
            </a:r>
            <a:r>
              <a:rPr lang="en-US" sz="2000" b="1" dirty="0" err="1">
                <a:solidFill>
                  <a:schemeClr val="accent1"/>
                </a:solidFill>
              </a:rPr>
              <a:t>isTaughtBy</a:t>
            </a:r>
            <a:r>
              <a:rPr lang="en-US" sz="2000" b="1" dirty="0">
                <a:solidFill>
                  <a:schemeClr val="accent1"/>
                </a:solidFill>
              </a:rPr>
              <a:t>"/&gt;</a:t>
            </a:r>
          </a:p>
          <a:p>
            <a:pPr defTabSz="876300" eaLnBrk="1" hangingPunct="1">
              <a:lnSpc>
                <a:spcPct val="90000"/>
              </a:lnSpc>
              <a:buFont typeface="Wingdings" pitchFamily="2" charset="2"/>
              <a:buNone/>
            </a:pPr>
            <a:r>
              <a:rPr lang="en-US" sz="2000" b="1" dirty="0">
                <a:solidFill>
                  <a:schemeClr val="accent1"/>
                </a:solidFill>
              </a:rPr>
              <a:t>		&lt;</a:t>
            </a:r>
            <a:r>
              <a:rPr lang="en-US" sz="2000" b="1" dirty="0" err="1">
                <a:solidFill>
                  <a:schemeClr val="accent1"/>
                </a:solidFill>
              </a:rPr>
              <a:t>owl:allValuesFrom</a:t>
            </a:r>
            <a:r>
              <a:rPr lang="en-US" sz="2000" b="1" dirty="0">
                <a:solidFill>
                  <a:schemeClr val="accent1"/>
                </a:solidFill>
              </a:rPr>
              <a:t> </a:t>
            </a:r>
            <a:r>
              <a:rPr lang="en-US" sz="2000" b="1" dirty="0" err="1" smtClean="0">
                <a:solidFill>
                  <a:schemeClr val="accent1"/>
                </a:solidFill>
              </a:rPr>
              <a:t>rdf:resource</a:t>
            </a:r>
            <a:r>
              <a:rPr lang="en-US" sz="2000" b="1" dirty="0">
                <a:solidFill>
                  <a:schemeClr val="accent1"/>
                </a:solidFill>
              </a:rPr>
              <a:t>="#Professor"/&gt;</a:t>
            </a:r>
          </a:p>
          <a:p>
            <a:pPr defTabSz="876300" eaLnBrk="1" hangingPunct="1">
              <a:lnSpc>
                <a:spcPct val="90000"/>
              </a:lnSpc>
              <a:buFont typeface="Wingdings" pitchFamily="2" charset="2"/>
              <a:buNone/>
            </a:pPr>
            <a:r>
              <a:rPr lang="en-US" sz="2000" b="1" dirty="0"/>
              <a:t>	  &lt;/</a:t>
            </a:r>
            <a:r>
              <a:rPr lang="en-US" sz="2000" b="1" dirty="0" err="1"/>
              <a:t>owl:Restriction</a:t>
            </a:r>
            <a:r>
              <a:rPr lang="en-US" sz="2000" b="1" dirty="0"/>
              <a:t>&gt;</a:t>
            </a:r>
          </a:p>
          <a:p>
            <a:pPr defTabSz="876300" eaLnBrk="1" hangingPunct="1">
              <a:lnSpc>
                <a:spcPct val="90000"/>
              </a:lnSpc>
              <a:buFont typeface="Wingdings" pitchFamily="2" charset="2"/>
              <a:buNone/>
            </a:pPr>
            <a:r>
              <a:rPr lang="en-US" sz="2000" b="1" dirty="0"/>
              <a:t>	&lt;/</a:t>
            </a:r>
            <a:r>
              <a:rPr lang="en-US" sz="2000" b="1" dirty="0" err="1"/>
              <a:t>rdfs:subClassOf</a:t>
            </a:r>
            <a:r>
              <a:rPr lang="en-US" sz="2000" b="1" dirty="0"/>
              <a:t>&gt;</a:t>
            </a:r>
            <a:endParaRPr lang="el-GR" sz="2000" b="1" dirty="0"/>
          </a:p>
          <a:p>
            <a:pPr defTabSz="876300" eaLnBrk="1" hangingPunct="1">
              <a:lnSpc>
                <a:spcPct val="90000"/>
              </a:lnSpc>
              <a:buFont typeface="Wingdings" pitchFamily="2" charset="2"/>
              <a:buNone/>
            </a:pPr>
            <a:r>
              <a:rPr lang="el-GR" sz="2000" b="1" dirty="0"/>
              <a:t>&lt;/owl:Class&gt;</a:t>
            </a:r>
            <a:r>
              <a:rPr lang="el-GR" sz="2000" dirty="0"/>
              <a:t> </a:t>
            </a:r>
          </a:p>
          <a:p>
            <a:pPr marL="533400" indent="-533400" eaLnBrk="1" hangingPunct="1"/>
            <a:endParaRPr lang="en-GB" dirty="0" smtClean="0"/>
          </a:p>
        </p:txBody>
      </p:sp>
    </p:spTree>
    <p:extLst>
      <p:ext uri="{BB962C8B-B14F-4D97-AF65-F5344CB8AC3E}">
        <p14:creationId xmlns:p14="http://schemas.microsoft.com/office/powerpoint/2010/main" val="936997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err="1" smtClean="0">
                <a:latin typeface="Arial" charset="0"/>
                <a:cs typeface="Arial" charset="0"/>
              </a:rPr>
              <a:t>owl:hasValue</a:t>
            </a:r>
            <a:endParaRPr lang="en-GB" dirty="0" smtClean="0">
              <a:latin typeface="Arial" charset="0"/>
              <a:cs typeface="Arial" charset="0"/>
            </a:endParaRPr>
          </a:p>
        </p:txBody>
      </p:sp>
      <p:sp>
        <p:nvSpPr>
          <p:cNvPr id="5" name="Rectangle 3"/>
          <p:cNvSpPr txBox="1">
            <a:spLocks noChangeArrowheads="1"/>
          </p:cNvSpPr>
          <p:nvPr/>
        </p:nvSpPr>
        <p:spPr bwMode="auto">
          <a:xfrm>
            <a:off x="146649" y="1741098"/>
            <a:ext cx="8997351"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09600" eaLnBrk="1" hangingPunct="1">
              <a:lnSpc>
                <a:spcPct val="8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smtClean="0"/>
              <a:t>rdf:about</a:t>
            </a:r>
            <a:r>
              <a:rPr lang="en-US" sz="2400" b="1" dirty="0" smtClean="0"/>
              <a:t>="#</a:t>
            </a:r>
            <a:r>
              <a:rPr lang="en-US" sz="2400" b="1" dirty="0" err="1" smtClean="0"/>
              <a:t>mathCourse</a:t>
            </a:r>
            <a:r>
              <a:rPr lang="en-US" sz="2400" b="1" dirty="0" smtClean="0"/>
              <a:t>"&gt;</a:t>
            </a:r>
          </a:p>
          <a:p>
            <a:pPr defTabSz="609600" eaLnBrk="1" hangingPunct="1">
              <a:lnSpc>
                <a:spcPct val="80000"/>
              </a:lnSpc>
              <a:buFont typeface="Wingdings" pitchFamily="2" charset="2"/>
              <a:buNone/>
            </a:pPr>
            <a:r>
              <a:rPr lang="en-US" sz="2400" b="1" dirty="0" smtClean="0"/>
              <a:t>		&lt;</a:t>
            </a:r>
            <a:r>
              <a:rPr lang="en-US" sz="2400" b="1" dirty="0" err="1" smtClean="0"/>
              <a:t>rdfs:subClassOf</a:t>
            </a:r>
            <a:r>
              <a:rPr lang="en-US" sz="2400" b="1" dirty="0" smtClean="0"/>
              <a:t>&gt;</a:t>
            </a:r>
          </a:p>
          <a:p>
            <a:pPr defTabSz="609600" eaLnBrk="1" hangingPunct="1">
              <a:lnSpc>
                <a:spcPct val="80000"/>
              </a:lnSpc>
              <a:buFont typeface="Wingdings" pitchFamily="2" charset="2"/>
              <a:buNone/>
            </a:pPr>
            <a:r>
              <a:rPr lang="en-US" sz="2400" b="1" dirty="0" smtClean="0"/>
              <a:t>			&lt;</a:t>
            </a:r>
            <a:r>
              <a:rPr lang="en-US" sz="2400" b="1" dirty="0" err="1" smtClean="0"/>
              <a:t>owl:Restriction</a:t>
            </a:r>
            <a:r>
              <a:rPr lang="en-US" sz="2400" b="1" dirty="0" smtClean="0"/>
              <a:t>&gt;</a:t>
            </a:r>
          </a:p>
          <a:p>
            <a:pPr defTabSz="609600" eaLnBrk="1" hangingPunct="1">
              <a:lnSpc>
                <a:spcPct val="80000"/>
              </a:lnSpc>
              <a:buFont typeface="Wingdings" pitchFamily="2" charset="2"/>
              <a:buNone/>
            </a:pPr>
            <a:r>
              <a:rPr lang="en-US" sz="2400" b="1" dirty="0" smtClean="0"/>
              <a:t>				</a:t>
            </a:r>
            <a:r>
              <a:rPr lang="en-US" sz="2400" b="1" dirty="0" smtClean="0">
                <a:solidFill>
                  <a:schemeClr val="accent1"/>
                </a:solidFill>
              </a:rPr>
              <a:t>&lt;</a:t>
            </a:r>
            <a:r>
              <a:rPr lang="en-US" sz="2400" b="1" dirty="0" err="1" smtClean="0">
                <a:solidFill>
                  <a:schemeClr val="accent1"/>
                </a:solidFill>
              </a:rPr>
              <a:t>owl:onProperty</a:t>
            </a:r>
            <a:r>
              <a:rPr lang="en-US" sz="2400" b="1" dirty="0" smtClean="0">
                <a:solidFill>
                  <a:schemeClr val="accent1"/>
                </a:solidFill>
              </a:rPr>
              <a:t> </a:t>
            </a:r>
            <a:r>
              <a:rPr lang="en-US" sz="2400" b="1" dirty="0" err="1" smtClean="0">
                <a:solidFill>
                  <a:schemeClr val="accent1"/>
                </a:solidFill>
              </a:rPr>
              <a:t>rdf:resource</a:t>
            </a:r>
            <a:r>
              <a:rPr lang="en-US" sz="2400" b="1" dirty="0" smtClean="0">
                <a:solidFill>
                  <a:schemeClr val="accent1"/>
                </a:solidFill>
              </a:rPr>
              <a:t>="#</a:t>
            </a:r>
            <a:r>
              <a:rPr lang="en-US" sz="2400" b="1" dirty="0" err="1" smtClean="0">
                <a:solidFill>
                  <a:schemeClr val="accent1"/>
                </a:solidFill>
              </a:rPr>
              <a:t>isTaughtBy</a:t>
            </a:r>
            <a:r>
              <a:rPr lang="en-US" sz="2400" b="1" dirty="0" smtClean="0">
                <a:solidFill>
                  <a:schemeClr val="accent1"/>
                </a:solidFill>
              </a:rPr>
              <a:t>"/&gt;</a:t>
            </a:r>
          </a:p>
          <a:p>
            <a:pPr defTabSz="609600" eaLnBrk="1" hangingPunct="1">
              <a:lnSpc>
                <a:spcPct val="80000"/>
              </a:lnSpc>
              <a:buFont typeface="Wingdings" pitchFamily="2" charset="2"/>
              <a:buNone/>
            </a:pPr>
            <a:r>
              <a:rPr lang="en-US" sz="2400" b="1" dirty="0" smtClean="0">
                <a:solidFill>
                  <a:schemeClr val="accent1"/>
                </a:solidFill>
              </a:rPr>
              <a:t>				&lt;</a:t>
            </a:r>
            <a:r>
              <a:rPr lang="en-US" sz="2400" b="1" dirty="0" err="1" smtClean="0">
                <a:solidFill>
                  <a:schemeClr val="accent1"/>
                </a:solidFill>
              </a:rPr>
              <a:t>owl:hasValue</a:t>
            </a:r>
            <a:r>
              <a:rPr lang="en-US" sz="2400" b="1" dirty="0" smtClean="0">
                <a:solidFill>
                  <a:schemeClr val="accent1"/>
                </a:solidFill>
              </a:rPr>
              <a:t> </a:t>
            </a:r>
            <a:r>
              <a:rPr lang="en-US" sz="2400" b="1" dirty="0" err="1" smtClean="0">
                <a:solidFill>
                  <a:schemeClr val="accent1"/>
                </a:solidFill>
              </a:rPr>
              <a:t>rdf:resource</a:t>
            </a:r>
            <a:r>
              <a:rPr lang="en-US" sz="2400" b="1" dirty="0" smtClean="0">
                <a:solidFill>
                  <a:schemeClr val="accent1"/>
                </a:solidFill>
              </a:rPr>
              <a:t>="#949352"/&gt;</a:t>
            </a:r>
          </a:p>
          <a:p>
            <a:pPr defTabSz="609600" eaLnBrk="1" hangingPunct="1">
              <a:lnSpc>
                <a:spcPct val="80000"/>
              </a:lnSpc>
              <a:buFont typeface="Wingdings" pitchFamily="2" charset="2"/>
              <a:buNone/>
            </a:pPr>
            <a:r>
              <a:rPr lang="en-US" sz="2400" b="1" dirty="0" smtClean="0"/>
              <a:t>			&lt;/</a:t>
            </a:r>
            <a:r>
              <a:rPr lang="en-US" sz="2400" b="1" dirty="0" err="1" smtClean="0"/>
              <a:t>owl:Restriction</a:t>
            </a:r>
            <a:r>
              <a:rPr lang="en-US" sz="2400" b="1" dirty="0" smtClean="0"/>
              <a:t>&gt;</a:t>
            </a:r>
          </a:p>
          <a:p>
            <a:pPr defTabSz="609600" eaLnBrk="1" hangingPunct="1">
              <a:lnSpc>
                <a:spcPct val="80000"/>
              </a:lnSpc>
              <a:buFont typeface="Wingdings" pitchFamily="2" charset="2"/>
              <a:buNone/>
            </a:pPr>
            <a:r>
              <a:rPr lang="en-US" sz="2400" b="1" dirty="0" smtClean="0"/>
              <a:t>		&lt;/</a:t>
            </a:r>
            <a:r>
              <a:rPr lang="en-US" sz="2400" b="1" dirty="0" err="1" smtClean="0"/>
              <a:t>rdfs:subClassOf</a:t>
            </a:r>
            <a:r>
              <a:rPr lang="en-US" sz="2400" b="1" dirty="0" smtClean="0"/>
              <a:t>&gt;</a:t>
            </a:r>
          </a:p>
          <a:p>
            <a:pPr defTabSz="609600" eaLnBrk="1" hangingPunct="1">
              <a:lnSpc>
                <a:spcPct val="80000"/>
              </a:lnSpc>
              <a:buFont typeface="Wingdings" pitchFamily="2" charset="2"/>
              <a:buNone/>
            </a:pPr>
            <a:r>
              <a:rPr lang="en-US" sz="2400" b="1" dirty="0" smtClean="0"/>
              <a:t>&lt;/</a:t>
            </a:r>
            <a:r>
              <a:rPr lang="en-US" sz="2400" b="1" dirty="0" err="1" smtClean="0"/>
              <a:t>owl:Class</a:t>
            </a:r>
            <a:r>
              <a:rPr lang="en-US" sz="2400" b="1" dirty="0" smtClean="0"/>
              <a:t>&gt;</a:t>
            </a:r>
            <a:endParaRPr lang="el-GR" sz="2400" b="1" dirty="0" smtClean="0"/>
          </a:p>
        </p:txBody>
      </p:sp>
    </p:spTree>
    <p:extLst>
      <p:ext uri="{BB962C8B-B14F-4D97-AF65-F5344CB8AC3E}">
        <p14:creationId xmlns:p14="http://schemas.microsoft.com/office/powerpoint/2010/main" val="936997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err="1" smtClean="0">
                <a:latin typeface="Arial" charset="0"/>
                <a:cs typeface="Arial" charset="0"/>
              </a:rPr>
              <a:t>owl:someValuesFrom</a:t>
            </a:r>
            <a:endParaRPr lang="en-GB" dirty="0" smtClean="0">
              <a:latin typeface="Arial" charset="0"/>
              <a:cs typeface="Arial" charset="0"/>
            </a:endParaRPr>
          </a:p>
        </p:txBody>
      </p:sp>
      <p:sp>
        <p:nvSpPr>
          <p:cNvPr id="4" name="Rectangle 3"/>
          <p:cNvSpPr txBox="1">
            <a:spLocks noChangeArrowheads="1"/>
          </p:cNvSpPr>
          <p:nvPr/>
        </p:nvSpPr>
        <p:spPr bwMode="auto">
          <a:xfrm>
            <a:off x="760563" y="1887747"/>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smtClean="0"/>
              <a:t>rdf:about</a:t>
            </a:r>
            <a:r>
              <a:rPr lang="en-US" sz="2400" b="1" dirty="0" smtClean="0"/>
              <a:t>="#</a:t>
            </a:r>
            <a:r>
              <a:rPr lang="en-US" sz="2400" b="1" dirty="0" err="1" smtClean="0"/>
              <a:t>academicStaffMember</a:t>
            </a:r>
            <a:r>
              <a:rPr lang="en-US" sz="2400" b="1" dirty="0" smtClean="0"/>
              <a:t>"&gt;</a:t>
            </a:r>
          </a:p>
          <a:p>
            <a:pPr eaLnBrk="1" hangingPunct="1">
              <a:lnSpc>
                <a:spcPct val="90000"/>
              </a:lnSpc>
              <a:buFont typeface="Wingdings" pitchFamily="2" charset="2"/>
              <a:buNone/>
            </a:pPr>
            <a:r>
              <a:rPr lang="en-US" sz="2400" b="1" dirty="0" smtClean="0"/>
              <a:t>	&lt;</a:t>
            </a:r>
            <a:r>
              <a:rPr lang="en-US" sz="2400" b="1" dirty="0" err="1" smtClean="0"/>
              <a:t>rdfs:subClassOf</a:t>
            </a:r>
            <a:r>
              <a:rPr lang="en-US" sz="2400" b="1" dirty="0" smtClean="0"/>
              <a:t>&gt;</a:t>
            </a:r>
          </a:p>
          <a:p>
            <a:pPr eaLnBrk="1" hangingPunct="1">
              <a:lnSpc>
                <a:spcPct val="90000"/>
              </a:lnSpc>
              <a:buFont typeface="Wingdings" pitchFamily="2" charset="2"/>
              <a:buNone/>
            </a:pPr>
            <a:r>
              <a:rPr lang="en-US" sz="2400" b="1" dirty="0" smtClean="0"/>
              <a:t>	   &lt;</a:t>
            </a:r>
            <a:r>
              <a:rPr lang="en-US" sz="2400" b="1" dirty="0" err="1" smtClean="0"/>
              <a:t>owl:Restriction</a:t>
            </a:r>
            <a:r>
              <a:rPr lang="en-US" sz="2400" b="1" dirty="0" smtClean="0"/>
              <a:t>&gt;</a:t>
            </a:r>
          </a:p>
          <a:p>
            <a:pPr eaLnBrk="1" hangingPunct="1">
              <a:lnSpc>
                <a:spcPct val="90000"/>
              </a:lnSpc>
              <a:buFont typeface="Wingdings" pitchFamily="2" charset="2"/>
              <a:buNone/>
            </a:pPr>
            <a:r>
              <a:rPr lang="en-US" sz="2400" b="1" dirty="0" smtClean="0"/>
              <a:t>		</a:t>
            </a:r>
            <a:r>
              <a:rPr lang="en-US" sz="2400" b="1" dirty="0" smtClean="0">
                <a:solidFill>
                  <a:schemeClr val="accent1"/>
                </a:solidFill>
              </a:rPr>
              <a:t>&lt;</a:t>
            </a:r>
            <a:r>
              <a:rPr lang="en-US" sz="2400" b="1" dirty="0" err="1" smtClean="0">
                <a:solidFill>
                  <a:schemeClr val="accent1"/>
                </a:solidFill>
              </a:rPr>
              <a:t>owl:onProperty</a:t>
            </a:r>
            <a:r>
              <a:rPr lang="en-US" sz="2400" b="1" dirty="0" smtClean="0">
                <a:solidFill>
                  <a:schemeClr val="accent1"/>
                </a:solidFill>
              </a:rPr>
              <a:t> </a:t>
            </a:r>
            <a:r>
              <a:rPr lang="en-US" sz="2400" b="1" dirty="0" err="1" smtClean="0">
                <a:solidFill>
                  <a:schemeClr val="accent1"/>
                </a:solidFill>
              </a:rPr>
              <a:t>rdf:resource</a:t>
            </a:r>
            <a:r>
              <a:rPr lang="en-US" sz="2400" b="1" dirty="0" smtClean="0">
                <a:solidFill>
                  <a:schemeClr val="accent1"/>
                </a:solidFill>
              </a:rPr>
              <a:t>="#teaches"/&gt;</a:t>
            </a:r>
          </a:p>
          <a:p>
            <a:pPr eaLnBrk="1" hangingPunct="1">
              <a:lnSpc>
                <a:spcPct val="90000"/>
              </a:lnSpc>
              <a:buFont typeface="Wingdings" pitchFamily="2" charset="2"/>
              <a:buNone/>
            </a:pPr>
            <a:r>
              <a:rPr lang="en-US" sz="2400" b="1" dirty="0" smtClean="0">
                <a:solidFill>
                  <a:schemeClr val="accent1"/>
                </a:solidFill>
              </a:rPr>
              <a:t>		&lt;</a:t>
            </a:r>
            <a:r>
              <a:rPr lang="en-US" sz="2400" b="1" dirty="0" err="1" smtClean="0">
                <a:solidFill>
                  <a:schemeClr val="accent1"/>
                </a:solidFill>
              </a:rPr>
              <a:t>owl:someValuesFrom</a:t>
            </a:r>
            <a:r>
              <a:rPr lang="en-US" sz="2400" b="1" dirty="0" smtClean="0">
                <a:solidFill>
                  <a:schemeClr val="accent1"/>
                </a:solidFill>
              </a:rPr>
              <a:t> </a:t>
            </a:r>
            <a:r>
              <a:rPr lang="en-US" sz="2400" b="1" dirty="0" err="1" smtClean="0">
                <a:solidFill>
                  <a:schemeClr val="accent1"/>
                </a:solidFill>
              </a:rPr>
              <a:t>rdf:resource</a:t>
            </a:r>
            <a:r>
              <a:rPr lang="en-US" sz="2400" b="1" dirty="0" smtClean="0">
                <a:solidFill>
                  <a:schemeClr val="accent1"/>
                </a:solidFill>
              </a:rPr>
              <a:t>= 				"#</a:t>
            </a:r>
            <a:r>
              <a:rPr lang="en-US" sz="2400" b="1" dirty="0" err="1" smtClean="0">
                <a:solidFill>
                  <a:schemeClr val="accent1"/>
                </a:solidFill>
              </a:rPr>
              <a:t>undergraduateCourse</a:t>
            </a:r>
            <a:r>
              <a:rPr lang="en-US" sz="2400" b="1" dirty="0" smtClean="0">
                <a:solidFill>
                  <a:schemeClr val="accent1"/>
                </a:solidFill>
              </a:rPr>
              <a:t>"/&gt;</a:t>
            </a:r>
          </a:p>
          <a:p>
            <a:pPr eaLnBrk="1" hangingPunct="1">
              <a:lnSpc>
                <a:spcPct val="90000"/>
              </a:lnSpc>
              <a:buFont typeface="Wingdings" pitchFamily="2" charset="2"/>
              <a:buNone/>
            </a:pPr>
            <a:r>
              <a:rPr lang="en-US" sz="2400" b="1" dirty="0" smtClean="0"/>
              <a:t>	   &lt;/</a:t>
            </a:r>
            <a:r>
              <a:rPr lang="en-US" sz="2400" b="1" dirty="0" err="1" smtClean="0"/>
              <a:t>owl:Restriction</a:t>
            </a:r>
            <a:r>
              <a:rPr lang="en-US" sz="2400" b="1" dirty="0" smtClean="0"/>
              <a:t>&gt;</a:t>
            </a:r>
          </a:p>
          <a:p>
            <a:pPr eaLnBrk="1" hangingPunct="1">
              <a:lnSpc>
                <a:spcPct val="90000"/>
              </a:lnSpc>
              <a:buFont typeface="Wingdings" pitchFamily="2" charset="2"/>
              <a:buNone/>
            </a:pPr>
            <a:r>
              <a:rPr lang="en-US" sz="2400" b="1" dirty="0" smtClean="0"/>
              <a:t>	&lt;/</a:t>
            </a:r>
            <a:r>
              <a:rPr lang="en-US" sz="2400" b="1" dirty="0" err="1" smtClean="0"/>
              <a:t>rdfs:subClassOf</a:t>
            </a:r>
            <a:r>
              <a:rPr lang="en-US" sz="2400" b="1" dirty="0" smtClean="0"/>
              <a:t>&gt;</a:t>
            </a:r>
          </a:p>
          <a:p>
            <a:pPr eaLnBrk="1" hangingPunct="1">
              <a:lnSpc>
                <a:spcPct val="90000"/>
              </a:lnSpc>
              <a:buFont typeface="Wingdings" pitchFamily="2" charset="2"/>
              <a:buNone/>
            </a:pPr>
            <a:r>
              <a:rPr lang="en-US" sz="2400" b="1" dirty="0" smtClean="0"/>
              <a:t>&lt;/</a:t>
            </a:r>
            <a:r>
              <a:rPr lang="en-US" sz="2400" b="1" dirty="0" err="1" smtClean="0"/>
              <a:t>owl:Class</a:t>
            </a:r>
            <a:r>
              <a:rPr lang="en-US" sz="2400" b="1" dirty="0" smtClean="0"/>
              <a:t>&gt;</a:t>
            </a:r>
            <a:endParaRPr lang="el-GR" sz="2400" b="1" dirty="0" smtClean="0"/>
          </a:p>
        </p:txBody>
      </p:sp>
    </p:spTree>
    <p:extLst>
      <p:ext uri="{BB962C8B-B14F-4D97-AF65-F5344CB8AC3E}">
        <p14:creationId xmlns:p14="http://schemas.microsoft.com/office/powerpoint/2010/main" val="2708648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Cardinality restrictions</a:t>
            </a:r>
          </a:p>
        </p:txBody>
      </p:sp>
      <p:sp>
        <p:nvSpPr>
          <p:cNvPr id="14339" name="Rectangle 3"/>
          <p:cNvSpPr>
            <a:spLocks noGrp="1" noChangeArrowheads="1"/>
          </p:cNvSpPr>
          <p:nvPr>
            <p:ph type="body" idx="1"/>
          </p:nvPr>
        </p:nvSpPr>
        <p:spPr>
          <a:xfrm>
            <a:off x="541847" y="1160253"/>
            <a:ext cx="8160588" cy="1988389"/>
          </a:xfrm>
        </p:spPr>
        <p:txBody>
          <a:bodyPr/>
          <a:lstStyle/>
          <a:p>
            <a:pPr defTabSz="825500" eaLnBrk="1" hangingPunct="1">
              <a:tabLst>
                <a:tab pos="2870200" algn="l"/>
              </a:tabLst>
            </a:pPr>
            <a:r>
              <a:rPr lang="en-US" sz="2000" dirty="0" smtClean="0"/>
              <a:t>We </a:t>
            </a:r>
            <a:r>
              <a:rPr lang="en-US" sz="2000" dirty="0"/>
              <a:t>can specify minimum and maximum number using </a:t>
            </a:r>
            <a:r>
              <a:rPr lang="el-GR" sz="2000" b="1" dirty="0"/>
              <a:t>owl:minCardinality </a:t>
            </a:r>
            <a:r>
              <a:rPr lang="el-GR" sz="2000" dirty="0"/>
              <a:t>and </a:t>
            </a:r>
            <a:r>
              <a:rPr lang="el-GR" sz="2000" b="1" dirty="0"/>
              <a:t>owl:maxCardinality</a:t>
            </a:r>
            <a:r>
              <a:rPr lang="el-GR" sz="2000" dirty="0"/>
              <a:t> </a:t>
            </a:r>
            <a:endParaRPr lang="en-US" sz="2000" dirty="0" smtClean="0"/>
          </a:p>
          <a:p>
            <a:pPr defTabSz="825500" eaLnBrk="1" hangingPunct="1">
              <a:tabLst>
                <a:tab pos="2870200" algn="l"/>
              </a:tabLst>
            </a:pPr>
            <a:r>
              <a:rPr lang="en-US" sz="2000" dirty="0" smtClean="0"/>
              <a:t>It </a:t>
            </a:r>
            <a:r>
              <a:rPr lang="en-US" sz="2000" dirty="0"/>
              <a:t>is possible to specify a precise number</a:t>
            </a:r>
            <a:r>
              <a:rPr lang="en-GB" sz="2000" i="1" dirty="0"/>
              <a:t> </a:t>
            </a:r>
            <a:r>
              <a:rPr lang="el-GR" sz="2000" dirty="0"/>
              <a:t>by using the same </a:t>
            </a:r>
            <a:r>
              <a:rPr lang="en-US" sz="2000" dirty="0"/>
              <a:t>minimum and maximum </a:t>
            </a:r>
            <a:r>
              <a:rPr lang="en-US" sz="2000" dirty="0" smtClean="0"/>
              <a:t>number</a:t>
            </a:r>
          </a:p>
          <a:p>
            <a:pPr defTabSz="825500" eaLnBrk="1" hangingPunct="1">
              <a:tabLst>
                <a:tab pos="2870200" algn="l"/>
              </a:tabLst>
            </a:pPr>
            <a:r>
              <a:rPr lang="el-GR" sz="2000" dirty="0" smtClean="0"/>
              <a:t>For </a:t>
            </a:r>
            <a:r>
              <a:rPr lang="el-GR" sz="2000" dirty="0"/>
              <a:t>convenience, OWL offers also </a:t>
            </a:r>
            <a:r>
              <a:rPr lang="el-GR" sz="2000" b="1" dirty="0"/>
              <a:t>owl:cardinality</a:t>
            </a:r>
            <a:r>
              <a:rPr lang="el-GR" sz="2000" dirty="0"/>
              <a:t> </a:t>
            </a:r>
            <a:endParaRPr lang="en-NZ" sz="2000" dirty="0" smtClean="0"/>
          </a:p>
          <a:p>
            <a:pPr defTabSz="825500" eaLnBrk="1" hangingPunct="1">
              <a:tabLst>
                <a:tab pos="2870200" algn="l"/>
              </a:tabLst>
            </a:pPr>
            <a:endParaRPr lang="en-US" dirty="0"/>
          </a:p>
          <a:p>
            <a:pPr eaLnBrk="1" hangingPunct="1"/>
            <a:endParaRPr lang="el-GR" dirty="0"/>
          </a:p>
          <a:p>
            <a:pPr eaLnBrk="1" hangingPunct="1"/>
            <a:endParaRPr lang="en-GB" dirty="0" smtClean="0"/>
          </a:p>
        </p:txBody>
      </p:sp>
      <p:sp>
        <p:nvSpPr>
          <p:cNvPr id="4" name="Rectangle 3"/>
          <p:cNvSpPr txBox="1">
            <a:spLocks noChangeArrowheads="1"/>
          </p:cNvSpPr>
          <p:nvPr/>
        </p:nvSpPr>
        <p:spPr bwMode="auto">
          <a:xfrm>
            <a:off x="925902" y="3043687"/>
            <a:ext cx="7981950" cy="338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Wingdings" pitchFamily="2" charset="2"/>
              <a:buNone/>
            </a:pPr>
            <a:r>
              <a:rPr lang="en-US" sz="1800" b="1" dirty="0" smtClean="0"/>
              <a:t>&lt;</a:t>
            </a:r>
            <a:r>
              <a:rPr lang="en-US" sz="1800" b="1" dirty="0" err="1" smtClean="0"/>
              <a:t>owl:Class</a:t>
            </a:r>
            <a:r>
              <a:rPr lang="en-US" sz="1800" b="1" dirty="0" smtClean="0"/>
              <a:t> </a:t>
            </a:r>
            <a:r>
              <a:rPr lang="en-US" sz="1800" b="1" dirty="0" err="1" smtClean="0"/>
              <a:t>rdf:about</a:t>
            </a:r>
            <a:r>
              <a:rPr lang="en-US" sz="1800" b="1" dirty="0" smtClean="0"/>
              <a:t>="#course"&gt;</a:t>
            </a:r>
          </a:p>
          <a:p>
            <a:pPr eaLnBrk="1" hangingPunct="1">
              <a:lnSpc>
                <a:spcPct val="90000"/>
              </a:lnSpc>
              <a:buFont typeface="Wingdings" pitchFamily="2" charset="2"/>
              <a:buNone/>
            </a:pPr>
            <a:r>
              <a:rPr lang="en-US" sz="1800" b="1" dirty="0" smtClean="0"/>
              <a:t>	&lt;</a:t>
            </a:r>
            <a:r>
              <a:rPr lang="en-US" sz="1800" b="1" dirty="0" err="1" smtClean="0"/>
              <a:t>rdfs:subClassOf</a:t>
            </a:r>
            <a:r>
              <a:rPr lang="en-US" sz="1800" b="1" dirty="0" smtClean="0"/>
              <a:t>&gt;</a:t>
            </a:r>
          </a:p>
          <a:p>
            <a:pPr eaLnBrk="1" hangingPunct="1">
              <a:lnSpc>
                <a:spcPct val="90000"/>
              </a:lnSpc>
              <a:buFont typeface="Wingdings" pitchFamily="2" charset="2"/>
              <a:buNone/>
            </a:pPr>
            <a:r>
              <a:rPr lang="en-US" sz="1800" b="1" dirty="0" smtClean="0"/>
              <a:t>		&lt;</a:t>
            </a:r>
            <a:r>
              <a:rPr lang="en-US" sz="1800" b="1" dirty="0" err="1" smtClean="0"/>
              <a:t>owl:Restriction</a:t>
            </a:r>
            <a:r>
              <a:rPr lang="en-US" sz="1800" b="1" dirty="0" smtClean="0"/>
              <a:t>&gt;</a:t>
            </a:r>
          </a:p>
          <a:p>
            <a:pPr eaLnBrk="1" hangingPunct="1">
              <a:lnSpc>
                <a:spcPct val="90000"/>
              </a:lnSpc>
              <a:buFont typeface="Wingdings" pitchFamily="2" charset="2"/>
              <a:buNone/>
            </a:pPr>
            <a:r>
              <a:rPr lang="en-US" sz="1800" b="1" dirty="0" smtClean="0"/>
              <a:t>			</a:t>
            </a:r>
            <a:r>
              <a:rPr lang="en-US" sz="1800" b="1" dirty="0" smtClean="0">
                <a:solidFill>
                  <a:schemeClr val="accent1"/>
                </a:solidFill>
              </a:rPr>
              <a:t>&lt;</a:t>
            </a:r>
            <a:r>
              <a:rPr lang="en-US" sz="1800" b="1" dirty="0" err="1" smtClean="0">
                <a:solidFill>
                  <a:schemeClr val="accent1"/>
                </a:solidFill>
              </a:rPr>
              <a:t>owl:onProperty</a:t>
            </a:r>
            <a:r>
              <a:rPr lang="en-US" sz="1800" b="1" dirty="0" smtClean="0">
                <a:solidFill>
                  <a:schemeClr val="accent1"/>
                </a:solidFill>
              </a:rPr>
              <a:t> </a:t>
            </a:r>
            <a:r>
              <a:rPr lang="en-US" sz="1800" b="1" dirty="0" err="1" smtClean="0">
                <a:solidFill>
                  <a:schemeClr val="accent1"/>
                </a:solidFill>
              </a:rPr>
              <a:t>rdf:resource</a:t>
            </a:r>
            <a:r>
              <a:rPr lang="en-US" sz="1800" b="1" dirty="0" smtClean="0">
                <a:solidFill>
                  <a:schemeClr val="accent1"/>
                </a:solidFill>
              </a:rPr>
              <a:t>="#</a:t>
            </a:r>
            <a:r>
              <a:rPr lang="en-US" sz="1800" b="1" dirty="0" err="1" smtClean="0">
                <a:solidFill>
                  <a:schemeClr val="accent1"/>
                </a:solidFill>
              </a:rPr>
              <a:t>isTaughtBy</a:t>
            </a:r>
            <a:r>
              <a:rPr lang="en-US" sz="1800" b="1" dirty="0" smtClean="0">
                <a:solidFill>
                  <a:schemeClr val="accent1"/>
                </a:solidFill>
              </a:rPr>
              <a:t>"/&gt;</a:t>
            </a:r>
          </a:p>
          <a:p>
            <a:pPr eaLnBrk="1" hangingPunct="1">
              <a:lnSpc>
                <a:spcPct val="90000"/>
              </a:lnSpc>
              <a:buFont typeface="Wingdings" pitchFamily="2" charset="2"/>
              <a:buNone/>
            </a:pPr>
            <a:r>
              <a:rPr lang="en-US" sz="1800" b="1" dirty="0" smtClean="0">
                <a:solidFill>
                  <a:schemeClr val="accent1"/>
                </a:solidFill>
              </a:rPr>
              <a:t>			&lt;</a:t>
            </a:r>
            <a:r>
              <a:rPr lang="en-US" sz="1800" b="1" dirty="0" err="1" smtClean="0">
                <a:solidFill>
                  <a:schemeClr val="accent1"/>
                </a:solidFill>
              </a:rPr>
              <a:t>owl:minCardinality</a:t>
            </a:r>
            <a:r>
              <a:rPr lang="en-US" sz="1800" b="1" dirty="0" smtClean="0">
                <a:solidFill>
                  <a:schemeClr val="accent1"/>
                </a:solidFill>
              </a:rPr>
              <a:t> </a:t>
            </a:r>
            <a:r>
              <a:rPr lang="en-US" sz="1800" b="1" dirty="0" err="1" smtClean="0">
                <a:solidFill>
                  <a:schemeClr val="accent1"/>
                </a:solidFill>
              </a:rPr>
              <a:t>rdf:datatype</a:t>
            </a:r>
            <a:r>
              <a:rPr lang="en-US" sz="1800" b="1" dirty="0" smtClean="0">
                <a:solidFill>
                  <a:schemeClr val="accent1"/>
                </a:solidFill>
              </a:rPr>
              <a:t>= 					"&amp;</a:t>
            </a:r>
            <a:r>
              <a:rPr lang="en-US" sz="1800" b="1" dirty="0" err="1" smtClean="0">
                <a:solidFill>
                  <a:schemeClr val="accent1"/>
                </a:solidFill>
              </a:rPr>
              <a:t>xsd;nonNegativeInteger</a:t>
            </a:r>
            <a:r>
              <a:rPr lang="en-US" sz="1800" b="1" dirty="0" smtClean="0">
                <a:solidFill>
                  <a:schemeClr val="accent1"/>
                </a:solidFill>
              </a:rPr>
              <a:t>"&gt;</a:t>
            </a:r>
          </a:p>
          <a:p>
            <a:pPr eaLnBrk="1" hangingPunct="1">
              <a:lnSpc>
                <a:spcPct val="90000"/>
              </a:lnSpc>
              <a:buFont typeface="Wingdings" pitchFamily="2" charset="2"/>
              <a:buNone/>
            </a:pPr>
            <a:r>
              <a:rPr lang="en-US" sz="1800" b="1" dirty="0" smtClean="0">
                <a:solidFill>
                  <a:schemeClr val="accent1"/>
                </a:solidFill>
              </a:rPr>
              <a:t>			1</a:t>
            </a:r>
          </a:p>
          <a:p>
            <a:pPr eaLnBrk="1" hangingPunct="1">
              <a:lnSpc>
                <a:spcPct val="90000"/>
              </a:lnSpc>
              <a:buFont typeface="Wingdings" pitchFamily="2" charset="2"/>
              <a:buNone/>
            </a:pPr>
            <a:r>
              <a:rPr lang="en-US" sz="1800" b="1" dirty="0" smtClean="0">
                <a:solidFill>
                  <a:schemeClr val="accent1"/>
                </a:solidFill>
              </a:rPr>
              <a:t>			&lt;/</a:t>
            </a:r>
            <a:r>
              <a:rPr lang="en-US" sz="1800" b="1" dirty="0" err="1" smtClean="0">
                <a:solidFill>
                  <a:schemeClr val="accent1"/>
                </a:solidFill>
              </a:rPr>
              <a:t>owl:minCardinality</a:t>
            </a:r>
            <a:r>
              <a:rPr lang="en-US" sz="1800" b="1" dirty="0" smtClean="0">
                <a:solidFill>
                  <a:schemeClr val="accent1"/>
                </a:solidFill>
              </a:rPr>
              <a:t>&gt;</a:t>
            </a:r>
          </a:p>
          <a:p>
            <a:pPr eaLnBrk="1" hangingPunct="1">
              <a:lnSpc>
                <a:spcPct val="90000"/>
              </a:lnSpc>
              <a:buFont typeface="Wingdings" pitchFamily="2" charset="2"/>
              <a:buNone/>
            </a:pPr>
            <a:r>
              <a:rPr lang="en-US" sz="1800" b="1" dirty="0" smtClean="0"/>
              <a:t>		&lt;/</a:t>
            </a:r>
            <a:r>
              <a:rPr lang="en-US" sz="1800" b="1" dirty="0" err="1" smtClean="0"/>
              <a:t>owl:Restriction</a:t>
            </a:r>
            <a:r>
              <a:rPr lang="en-US" sz="1800" b="1" dirty="0" smtClean="0"/>
              <a:t>&gt;</a:t>
            </a:r>
          </a:p>
          <a:p>
            <a:pPr eaLnBrk="1" hangingPunct="1">
              <a:lnSpc>
                <a:spcPct val="90000"/>
              </a:lnSpc>
              <a:buFont typeface="Wingdings" pitchFamily="2" charset="2"/>
              <a:buNone/>
            </a:pPr>
            <a:r>
              <a:rPr lang="en-US" sz="1800" b="1" dirty="0" smtClean="0"/>
              <a:t>	&lt;/</a:t>
            </a:r>
            <a:r>
              <a:rPr lang="en-US" sz="1800" b="1" dirty="0" err="1" smtClean="0"/>
              <a:t>rdfs:subClassOf</a:t>
            </a:r>
            <a:r>
              <a:rPr lang="en-US" sz="1800" b="1" dirty="0" smtClean="0"/>
              <a:t>&gt;</a:t>
            </a:r>
          </a:p>
          <a:p>
            <a:pPr eaLnBrk="1" hangingPunct="1">
              <a:lnSpc>
                <a:spcPct val="90000"/>
              </a:lnSpc>
              <a:buFont typeface="Wingdings" pitchFamily="2" charset="2"/>
              <a:buNone/>
            </a:pPr>
            <a:r>
              <a:rPr lang="en-US" sz="1800" b="1" dirty="0" smtClean="0"/>
              <a:t>&lt;/</a:t>
            </a:r>
            <a:r>
              <a:rPr lang="en-US" sz="1800" b="1" dirty="0" err="1" smtClean="0"/>
              <a:t>owl:Class</a:t>
            </a:r>
            <a:r>
              <a:rPr lang="en-US" sz="1800" b="1" dirty="0" smtClean="0"/>
              <a:t>&gt;</a:t>
            </a:r>
            <a:endParaRPr lang="el-GR" sz="1800" b="1" dirty="0" smtClean="0"/>
          </a:p>
        </p:txBody>
      </p:sp>
    </p:spTree>
    <p:extLst>
      <p:ext uri="{BB962C8B-B14F-4D97-AF65-F5344CB8AC3E}">
        <p14:creationId xmlns:p14="http://schemas.microsoft.com/office/powerpoint/2010/main" val="2458502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Special properties</a:t>
            </a:r>
          </a:p>
        </p:txBody>
      </p:sp>
      <p:sp>
        <p:nvSpPr>
          <p:cNvPr id="14339" name="Rectangle 3"/>
          <p:cNvSpPr>
            <a:spLocks noGrp="1" noChangeArrowheads="1"/>
          </p:cNvSpPr>
          <p:nvPr>
            <p:ph type="body" idx="1"/>
          </p:nvPr>
        </p:nvSpPr>
        <p:spPr>
          <a:xfrm>
            <a:off x="500332" y="1410420"/>
            <a:ext cx="8160588" cy="4999006"/>
          </a:xfrm>
        </p:spPr>
        <p:txBody>
          <a:bodyPr/>
          <a:lstStyle/>
          <a:p>
            <a:pPr defTabSz="825500" eaLnBrk="1" hangingPunct="1">
              <a:lnSpc>
                <a:spcPct val="90000"/>
              </a:lnSpc>
              <a:tabLst>
                <a:tab pos="2870200" algn="l"/>
              </a:tabLst>
            </a:pPr>
            <a:r>
              <a:rPr lang="en-GB" sz="2400" b="1" dirty="0" err="1" smtClean="0"/>
              <a:t>owl:TransitiveProperty</a:t>
            </a:r>
            <a:r>
              <a:rPr lang="en-GB" sz="2400" b="1" dirty="0" smtClean="0"/>
              <a:t> </a:t>
            </a:r>
            <a:r>
              <a:rPr lang="en-GB" sz="2400" b="1" dirty="0"/>
              <a:t>(</a:t>
            </a:r>
            <a:r>
              <a:rPr lang="en-GB" sz="2400" dirty="0"/>
              <a:t>transitive property) </a:t>
            </a:r>
          </a:p>
          <a:p>
            <a:pPr marL="914400" lvl="1" indent="-457200" defTabSz="825500" eaLnBrk="1" hangingPunct="1">
              <a:lnSpc>
                <a:spcPct val="90000"/>
              </a:lnSpc>
              <a:tabLst>
                <a:tab pos="2870200" algn="l"/>
              </a:tabLst>
            </a:pPr>
            <a:r>
              <a:rPr lang="en-GB" sz="1800" dirty="0"/>
              <a:t>E.g. “has better grade than”, “is ancestor of</a:t>
            </a:r>
            <a:r>
              <a:rPr lang="en-GB" sz="1800" dirty="0" smtClean="0"/>
              <a:t>”</a:t>
            </a:r>
            <a:endParaRPr lang="en-GB" sz="2400" b="1" dirty="0" smtClean="0"/>
          </a:p>
          <a:p>
            <a:pPr marL="514350" indent="-457200" defTabSz="825500" eaLnBrk="1" hangingPunct="1">
              <a:lnSpc>
                <a:spcPct val="90000"/>
              </a:lnSpc>
              <a:tabLst>
                <a:tab pos="2870200" algn="l"/>
              </a:tabLst>
            </a:pPr>
            <a:endParaRPr lang="en-GB" sz="1200" b="1" dirty="0" smtClean="0"/>
          </a:p>
          <a:p>
            <a:pPr marL="514350" indent="-457200" defTabSz="825500" eaLnBrk="1" hangingPunct="1">
              <a:lnSpc>
                <a:spcPct val="90000"/>
              </a:lnSpc>
              <a:tabLst>
                <a:tab pos="2870200" algn="l"/>
              </a:tabLst>
            </a:pPr>
            <a:r>
              <a:rPr lang="en-GB" sz="2400" b="1" dirty="0" err="1" smtClean="0"/>
              <a:t>owl:SymmetricProperty</a:t>
            </a:r>
            <a:r>
              <a:rPr lang="en-GB" sz="2400" b="1" dirty="0" smtClean="0"/>
              <a:t> </a:t>
            </a:r>
            <a:r>
              <a:rPr lang="en-GB" sz="2400" dirty="0"/>
              <a:t>(symmetry)</a:t>
            </a:r>
          </a:p>
          <a:p>
            <a:pPr marL="914400" lvl="1" indent="-457200" defTabSz="825500" eaLnBrk="1" hangingPunct="1">
              <a:lnSpc>
                <a:spcPct val="90000"/>
              </a:lnSpc>
              <a:tabLst>
                <a:tab pos="2870200" algn="l"/>
              </a:tabLst>
            </a:pPr>
            <a:r>
              <a:rPr lang="en-GB" sz="1800" dirty="0"/>
              <a:t>E.g. “has same grade as”, “is sibling </a:t>
            </a:r>
            <a:r>
              <a:rPr lang="en-GB" sz="1800" dirty="0" smtClean="0"/>
              <a:t>of”</a:t>
            </a:r>
            <a:endParaRPr lang="en-GB" sz="1800" b="1" dirty="0" smtClean="0"/>
          </a:p>
          <a:p>
            <a:pPr marL="514350" indent="-457200" defTabSz="825500" eaLnBrk="1" hangingPunct="1">
              <a:lnSpc>
                <a:spcPct val="90000"/>
              </a:lnSpc>
              <a:tabLst>
                <a:tab pos="2870200" algn="l"/>
              </a:tabLst>
            </a:pPr>
            <a:endParaRPr lang="en-GB" sz="1200" b="1" dirty="0" smtClean="0"/>
          </a:p>
          <a:p>
            <a:pPr marL="514350" indent="-457200" defTabSz="825500" eaLnBrk="1" hangingPunct="1">
              <a:lnSpc>
                <a:spcPct val="90000"/>
              </a:lnSpc>
              <a:tabLst>
                <a:tab pos="2870200" algn="l"/>
              </a:tabLst>
            </a:pPr>
            <a:r>
              <a:rPr lang="en-GB" sz="2400" b="1" dirty="0" err="1" smtClean="0"/>
              <a:t>owl:FunctionalProperty</a:t>
            </a:r>
            <a:r>
              <a:rPr lang="en-GB" sz="2400" b="1" dirty="0" smtClean="0"/>
              <a:t> </a:t>
            </a:r>
            <a:r>
              <a:rPr lang="en-GB" sz="2400" dirty="0"/>
              <a:t>defines a property that has at most one value for each object</a:t>
            </a:r>
          </a:p>
          <a:p>
            <a:pPr marL="914400" lvl="1" indent="-457200" defTabSz="825500" eaLnBrk="1" hangingPunct="1">
              <a:lnSpc>
                <a:spcPct val="90000"/>
              </a:lnSpc>
              <a:tabLst>
                <a:tab pos="2870200" algn="l"/>
              </a:tabLst>
            </a:pPr>
            <a:r>
              <a:rPr lang="en-GB" sz="1800" dirty="0"/>
              <a:t>E.g. “age”, “height”, “</a:t>
            </a:r>
            <a:r>
              <a:rPr lang="en-GB" sz="1800" dirty="0" err="1" smtClean="0"/>
              <a:t>directSupervisor</a:t>
            </a:r>
            <a:r>
              <a:rPr lang="en-GB" sz="1800" dirty="0" smtClean="0"/>
              <a:t>”</a:t>
            </a:r>
          </a:p>
          <a:p>
            <a:pPr marL="514350" indent="-457200" defTabSz="825500" eaLnBrk="1" hangingPunct="1">
              <a:lnSpc>
                <a:spcPct val="90000"/>
              </a:lnSpc>
              <a:tabLst>
                <a:tab pos="2870200" algn="l"/>
              </a:tabLst>
            </a:pPr>
            <a:endParaRPr lang="en-GB" sz="1200" b="1" dirty="0" smtClean="0"/>
          </a:p>
          <a:p>
            <a:pPr marL="514350" indent="-457200" defTabSz="825500" eaLnBrk="1" hangingPunct="1">
              <a:lnSpc>
                <a:spcPct val="90000"/>
              </a:lnSpc>
              <a:tabLst>
                <a:tab pos="2870200" algn="l"/>
              </a:tabLst>
            </a:pPr>
            <a:r>
              <a:rPr lang="en-GB" sz="2400" b="1" dirty="0" err="1" smtClean="0"/>
              <a:t>owl:InverseFunctionalProperty</a:t>
            </a:r>
            <a:r>
              <a:rPr lang="en-GB" sz="2400" b="1" dirty="0" smtClean="0"/>
              <a:t> </a:t>
            </a:r>
            <a:r>
              <a:rPr lang="en-GB" sz="2400" dirty="0"/>
              <a:t>defines a property for which two different objects cannot have </a:t>
            </a:r>
            <a:r>
              <a:rPr lang="en-GB" sz="2400" dirty="0" smtClean="0"/>
              <a:t>same </a:t>
            </a:r>
            <a:r>
              <a:rPr lang="en-GB" sz="2400" dirty="0"/>
              <a:t>value</a:t>
            </a:r>
            <a:endParaRPr lang="el-GR" sz="2400" dirty="0"/>
          </a:p>
          <a:p>
            <a:pPr eaLnBrk="1" hangingPunct="1"/>
            <a:endParaRPr lang="el-GR" dirty="0"/>
          </a:p>
          <a:p>
            <a:pPr eaLnBrk="1" hangingPunct="1"/>
            <a:endParaRPr lang="en-GB" dirty="0" smtClean="0"/>
          </a:p>
        </p:txBody>
      </p:sp>
    </p:spTree>
    <p:extLst>
      <p:ext uri="{BB962C8B-B14F-4D97-AF65-F5344CB8AC3E}">
        <p14:creationId xmlns:p14="http://schemas.microsoft.com/office/powerpoint/2010/main" val="2458502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Special properties – example </a:t>
            </a:r>
          </a:p>
        </p:txBody>
      </p:sp>
      <p:sp>
        <p:nvSpPr>
          <p:cNvPr id="14339" name="Rectangle 3"/>
          <p:cNvSpPr>
            <a:spLocks noGrp="1" noChangeArrowheads="1"/>
          </p:cNvSpPr>
          <p:nvPr>
            <p:ph type="body" idx="1"/>
          </p:nvPr>
        </p:nvSpPr>
        <p:spPr>
          <a:xfrm>
            <a:off x="500332" y="1410419"/>
            <a:ext cx="8160588" cy="5068019"/>
          </a:xfrm>
        </p:spPr>
        <p:txBody>
          <a:bodyPr/>
          <a:lstStyle/>
          <a:p>
            <a:pPr marL="0" indent="0" eaLnBrk="1" hangingPunct="1">
              <a:buNone/>
            </a:pPr>
            <a:endParaRPr lang="el-GR" dirty="0"/>
          </a:p>
          <a:p>
            <a:pPr eaLnBrk="1" hangingPunct="1"/>
            <a:endParaRPr lang="en-GB" dirty="0" smtClean="0"/>
          </a:p>
        </p:txBody>
      </p:sp>
      <p:sp>
        <p:nvSpPr>
          <p:cNvPr id="4" name="Rectangle 3"/>
          <p:cNvSpPr txBox="1">
            <a:spLocks noChangeArrowheads="1"/>
          </p:cNvSpPr>
          <p:nvPr/>
        </p:nvSpPr>
        <p:spPr bwMode="auto">
          <a:xfrm>
            <a:off x="405442" y="2362201"/>
            <a:ext cx="8125784" cy="296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spcAft>
                <a:spcPct val="30000"/>
              </a:spcAft>
              <a:buFont typeface="Wingdings" pitchFamily="2" charset="2"/>
              <a:buNone/>
            </a:pPr>
            <a:r>
              <a:rPr lang="en-US" sz="2200" b="1" smtClean="0"/>
              <a:t>&lt;owl:ObjectProperty rdf:ID="hasSameGradeAs"&gt;</a:t>
            </a:r>
          </a:p>
          <a:p>
            <a:pPr marL="533400" indent="-533400" eaLnBrk="1" hangingPunct="1">
              <a:buFont typeface="Wingdings" pitchFamily="2" charset="2"/>
              <a:buNone/>
            </a:pPr>
            <a:r>
              <a:rPr lang="en-US" sz="2200" b="1" smtClean="0"/>
              <a:t>		&lt;rdf:type rdf:resource="&amp;owl;TransitiveProperty"/&gt;</a:t>
            </a:r>
          </a:p>
          <a:p>
            <a:pPr marL="533400" indent="-533400" eaLnBrk="1" hangingPunct="1">
              <a:buFont typeface="Wingdings" pitchFamily="2" charset="2"/>
              <a:buNone/>
            </a:pPr>
            <a:r>
              <a:rPr lang="en-US" sz="2200" b="1" smtClean="0"/>
              <a:t>		&lt;rdf:type rdf:resource="&amp;owl;SymmetricProperty"/&gt;</a:t>
            </a:r>
          </a:p>
          <a:p>
            <a:pPr marL="533400" indent="-533400" eaLnBrk="1" hangingPunct="1">
              <a:buFont typeface="Wingdings" pitchFamily="2" charset="2"/>
              <a:buNone/>
            </a:pPr>
            <a:r>
              <a:rPr lang="en-US" sz="2200" b="1" smtClean="0"/>
              <a:t>		&lt;rdfs:domain rdf:resource="#student"/&gt;</a:t>
            </a:r>
          </a:p>
          <a:p>
            <a:pPr marL="533400" indent="-533400" eaLnBrk="1" hangingPunct="1">
              <a:buFont typeface="Wingdings" pitchFamily="2" charset="2"/>
              <a:buNone/>
            </a:pPr>
            <a:r>
              <a:rPr lang="en-US" sz="2200" b="1" smtClean="0"/>
              <a:t>		&lt;rdfs:range rdf:resource="#student"/&gt;</a:t>
            </a:r>
          </a:p>
          <a:p>
            <a:pPr marL="533400" indent="-533400" eaLnBrk="1" hangingPunct="1">
              <a:buFont typeface="Wingdings" pitchFamily="2" charset="2"/>
              <a:buNone/>
            </a:pPr>
            <a:r>
              <a:rPr lang="en-US" sz="2200" b="1" smtClean="0"/>
              <a:t>&lt;/owl:ObjectProperty&gt;</a:t>
            </a:r>
            <a:endParaRPr lang="el-GR" sz="2200" b="1" dirty="0" smtClean="0"/>
          </a:p>
        </p:txBody>
      </p:sp>
    </p:spTree>
    <p:extLst>
      <p:ext uri="{BB962C8B-B14F-4D97-AF65-F5344CB8AC3E}">
        <p14:creationId xmlns:p14="http://schemas.microsoft.com/office/powerpoint/2010/main" val="2458502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Boolean combinations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r>
              <a:rPr lang="en-US" sz="2000" dirty="0" smtClean="0"/>
              <a:t>We </a:t>
            </a:r>
            <a:r>
              <a:rPr lang="en-US" sz="2000" dirty="0"/>
              <a:t>can combine classes using Boolean operations </a:t>
            </a:r>
            <a:r>
              <a:rPr lang="en-US" sz="2000" dirty="0" smtClean="0"/>
              <a:t/>
            </a:r>
            <a:br>
              <a:rPr lang="en-US" sz="2000" dirty="0" smtClean="0"/>
            </a:br>
            <a:r>
              <a:rPr lang="en-US" sz="2000" dirty="0" smtClean="0"/>
              <a:t>(</a:t>
            </a:r>
            <a:r>
              <a:rPr lang="en-US" sz="2000" dirty="0"/>
              <a:t>union, intersection, complement)</a:t>
            </a:r>
          </a:p>
          <a:p>
            <a:pPr marL="533400" indent="-533400" eaLnBrk="1" hangingPunct="1">
              <a:lnSpc>
                <a:spcPct val="80000"/>
              </a:lnSpc>
              <a:buFont typeface="Wingdings" pitchFamily="2" charset="2"/>
              <a:buNone/>
            </a:pPr>
            <a:endParaRPr lang="en-US" sz="2000" b="1" dirty="0" smtClean="0"/>
          </a:p>
          <a:p>
            <a:pPr marL="533400" indent="-533400" eaLnBrk="1" hangingPunct="1">
              <a:lnSpc>
                <a:spcPct val="80000"/>
              </a:lnSpc>
              <a:buFont typeface="Wingdings" pitchFamily="2" charset="2"/>
              <a:buNone/>
            </a:pPr>
            <a:r>
              <a:rPr lang="en-US" sz="2000" b="1" dirty="0"/>
              <a:t>	</a:t>
            </a:r>
            <a:r>
              <a:rPr lang="en-US" sz="2000" b="1" dirty="0" smtClean="0"/>
              <a:t>&lt;</a:t>
            </a:r>
            <a:r>
              <a:rPr lang="en-US" sz="2000" b="1" dirty="0" err="1"/>
              <a:t>owl:Class</a:t>
            </a:r>
            <a:r>
              <a:rPr lang="en-US" sz="2000" b="1" dirty="0"/>
              <a:t> </a:t>
            </a:r>
            <a:r>
              <a:rPr lang="en-US" sz="2000" b="1" dirty="0" err="1"/>
              <a:t>rdf:about</a:t>
            </a:r>
            <a:r>
              <a:rPr lang="en-US" sz="2000" b="1" dirty="0"/>
              <a:t>="#course"&gt;</a:t>
            </a:r>
          </a:p>
          <a:p>
            <a:pPr marL="533400" indent="-533400" eaLnBrk="1" hangingPunct="1">
              <a:lnSpc>
                <a:spcPct val="80000"/>
              </a:lnSpc>
              <a:buFont typeface="Wingdings" pitchFamily="2" charset="2"/>
              <a:buNone/>
            </a:pPr>
            <a:r>
              <a:rPr lang="en-US" sz="2000" b="1" dirty="0"/>
              <a:t>	</a:t>
            </a:r>
            <a:r>
              <a:rPr lang="en-US" sz="2000" b="1" dirty="0" smtClean="0"/>
              <a:t>	&lt;</a:t>
            </a:r>
            <a:r>
              <a:rPr lang="en-US" sz="2000" b="1" dirty="0" err="1"/>
              <a:t>rdfs:subClassOf</a:t>
            </a:r>
            <a:r>
              <a:rPr lang="en-US" sz="2000" b="1" dirty="0"/>
              <a:t>&gt;</a:t>
            </a:r>
          </a:p>
          <a:p>
            <a:pPr marL="533400" indent="-533400" eaLnBrk="1" hangingPunct="1">
              <a:lnSpc>
                <a:spcPct val="80000"/>
              </a:lnSpc>
              <a:buFont typeface="Wingdings" pitchFamily="2" charset="2"/>
              <a:buNone/>
            </a:pPr>
            <a:r>
              <a:rPr lang="en-US" sz="2000" b="1" dirty="0"/>
              <a:t>		</a:t>
            </a:r>
            <a:r>
              <a:rPr lang="en-US" sz="2000" b="1" dirty="0" smtClean="0"/>
              <a:t>	&lt;</a:t>
            </a:r>
            <a:r>
              <a:rPr lang="en-US" sz="2000" b="1" dirty="0" err="1"/>
              <a:t>owl:Restriction</a:t>
            </a:r>
            <a:r>
              <a:rPr lang="en-US" sz="2000" b="1" dirty="0"/>
              <a:t>&gt;</a:t>
            </a:r>
          </a:p>
          <a:p>
            <a:pPr marL="533400" indent="-533400" eaLnBrk="1" hangingPunct="1">
              <a:lnSpc>
                <a:spcPct val="80000"/>
              </a:lnSpc>
              <a:buFont typeface="Wingdings" pitchFamily="2" charset="2"/>
              <a:buNone/>
            </a:pPr>
            <a:r>
              <a:rPr lang="en-US" sz="2000" b="1" dirty="0"/>
              <a:t>			</a:t>
            </a:r>
            <a:r>
              <a:rPr lang="en-US" sz="2000" b="1" dirty="0" smtClean="0"/>
              <a:t>	</a:t>
            </a:r>
            <a:r>
              <a:rPr lang="en-US" sz="2000" b="1" dirty="0" smtClean="0">
                <a:solidFill>
                  <a:schemeClr val="accent1"/>
                </a:solidFill>
              </a:rPr>
              <a:t>&lt;</a:t>
            </a:r>
            <a:r>
              <a:rPr lang="en-US" sz="2000" b="1" dirty="0" err="1">
                <a:solidFill>
                  <a:schemeClr val="accent1"/>
                </a:solidFill>
              </a:rPr>
              <a:t>owl:complementOf</a:t>
            </a:r>
            <a:r>
              <a:rPr lang="en-US" sz="2000" b="1" dirty="0">
                <a:solidFill>
                  <a:schemeClr val="accent1"/>
                </a:solidFill>
              </a:rPr>
              <a:t> </a:t>
            </a:r>
            <a:r>
              <a:rPr lang="en-US" sz="2000" b="1" dirty="0" err="1">
                <a:solidFill>
                  <a:schemeClr val="accent1"/>
                </a:solidFill>
              </a:rPr>
              <a:t>rdf:resource</a:t>
            </a:r>
            <a:r>
              <a:rPr lang="en-US" sz="2000" b="1" dirty="0">
                <a:solidFill>
                  <a:schemeClr val="accent1"/>
                </a:solidFill>
              </a:rPr>
              <a:t>= 				"#</a:t>
            </a:r>
            <a:r>
              <a:rPr lang="en-US" sz="2000" b="1" dirty="0" err="1">
                <a:solidFill>
                  <a:schemeClr val="accent1"/>
                </a:solidFill>
              </a:rPr>
              <a:t>staffMember</a:t>
            </a:r>
            <a:r>
              <a:rPr lang="en-US" sz="2000" b="1" dirty="0">
                <a:solidFill>
                  <a:schemeClr val="accent1"/>
                </a:solidFill>
              </a:rPr>
              <a:t>"/&gt;</a:t>
            </a:r>
          </a:p>
          <a:p>
            <a:pPr marL="533400" indent="-533400" eaLnBrk="1" hangingPunct="1">
              <a:lnSpc>
                <a:spcPct val="80000"/>
              </a:lnSpc>
              <a:buFont typeface="Wingdings" pitchFamily="2" charset="2"/>
              <a:buNone/>
            </a:pPr>
            <a:r>
              <a:rPr lang="en-US" sz="2000" b="1" dirty="0" smtClean="0"/>
              <a:t>	</a:t>
            </a:r>
            <a:r>
              <a:rPr lang="en-US" sz="2000" b="1" dirty="0"/>
              <a:t>		&lt;/</a:t>
            </a:r>
            <a:r>
              <a:rPr lang="en-US" sz="2000" b="1" dirty="0" err="1"/>
              <a:t>owl:Restriction</a:t>
            </a:r>
            <a:r>
              <a:rPr lang="en-US" sz="2000" b="1" dirty="0"/>
              <a:t>&gt;</a:t>
            </a:r>
          </a:p>
          <a:p>
            <a:pPr marL="533400" indent="-533400" eaLnBrk="1" hangingPunct="1">
              <a:lnSpc>
                <a:spcPct val="80000"/>
              </a:lnSpc>
              <a:buFont typeface="Wingdings" pitchFamily="2" charset="2"/>
              <a:buNone/>
            </a:pPr>
            <a:r>
              <a:rPr lang="en-US" sz="2000" b="1" dirty="0"/>
              <a:t>	</a:t>
            </a:r>
            <a:r>
              <a:rPr lang="en-US" sz="2000" b="1" dirty="0" smtClean="0"/>
              <a:t>	&lt;/</a:t>
            </a:r>
            <a:r>
              <a:rPr lang="en-US" sz="2000" b="1" dirty="0" err="1"/>
              <a:t>rdfs:subClassOf</a:t>
            </a:r>
            <a:r>
              <a:rPr lang="en-US" sz="2000" b="1" dirty="0"/>
              <a:t>&gt;</a:t>
            </a:r>
          </a:p>
          <a:p>
            <a:pPr marL="533400" indent="-533400" eaLnBrk="1" hangingPunct="1">
              <a:lnSpc>
                <a:spcPct val="80000"/>
              </a:lnSpc>
              <a:buFont typeface="Wingdings" pitchFamily="2" charset="2"/>
              <a:buNone/>
            </a:pPr>
            <a:r>
              <a:rPr lang="en-US" sz="2000" b="1" dirty="0" smtClean="0"/>
              <a:t>	&lt;/</a:t>
            </a:r>
            <a:r>
              <a:rPr lang="en-US" sz="2000" b="1" dirty="0" err="1"/>
              <a:t>owl:Class</a:t>
            </a:r>
            <a:r>
              <a:rPr lang="en-US" sz="2000" b="1" dirty="0"/>
              <a:t>&gt;</a:t>
            </a:r>
          </a:p>
          <a:p>
            <a:pPr eaLnBrk="1" hangingPunct="1"/>
            <a:endParaRPr lang="en-GB" dirty="0" smtClean="0"/>
          </a:p>
        </p:txBody>
      </p:sp>
    </p:spTree>
    <p:extLst>
      <p:ext uri="{BB962C8B-B14F-4D97-AF65-F5344CB8AC3E}">
        <p14:creationId xmlns:p14="http://schemas.microsoft.com/office/powerpoint/2010/main" val="2458502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Boolean combinations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lnSpc>
                <a:spcPct val="80000"/>
              </a:lnSpc>
              <a:buFont typeface="Wingdings" pitchFamily="2" charset="2"/>
              <a:buNone/>
            </a:pPr>
            <a:endParaRPr lang="en-US" sz="2400" b="1" dirty="0" smtClean="0"/>
          </a:p>
          <a:p>
            <a:pPr eaLnBrk="1" hangingPunct="1">
              <a:lnSpc>
                <a:spcPct val="8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a:t>rdf:ID</a:t>
            </a:r>
            <a:r>
              <a:rPr lang="en-US" sz="2400" b="1" dirty="0"/>
              <a:t>="</a:t>
            </a:r>
            <a:r>
              <a:rPr lang="en-US" sz="2400" b="1" dirty="0" err="1"/>
              <a:t>peopleAtUni</a:t>
            </a:r>
            <a:r>
              <a:rPr lang="en-US" sz="2400" b="1" dirty="0"/>
              <a:t>"&gt;</a:t>
            </a:r>
          </a:p>
          <a:p>
            <a:pPr eaLnBrk="1" hangingPunct="1">
              <a:lnSpc>
                <a:spcPct val="80000"/>
              </a:lnSpc>
              <a:buFont typeface="Wingdings" pitchFamily="2" charset="2"/>
              <a:buNone/>
            </a:pPr>
            <a:r>
              <a:rPr lang="en-US" sz="2400" b="1" dirty="0"/>
              <a:t>	</a:t>
            </a:r>
            <a:r>
              <a:rPr lang="en-US" sz="2400" b="1" dirty="0">
                <a:solidFill>
                  <a:schemeClr val="accent1"/>
                </a:solidFill>
              </a:rPr>
              <a:t>&lt;</a:t>
            </a:r>
            <a:r>
              <a:rPr lang="en-US" sz="2400" b="1" dirty="0" err="1">
                <a:solidFill>
                  <a:schemeClr val="accent1"/>
                </a:solidFill>
              </a:rPr>
              <a:t>owl:unionOf</a:t>
            </a:r>
            <a:r>
              <a:rPr lang="en-US" sz="2400" b="1" dirty="0">
                <a:solidFill>
                  <a:schemeClr val="accent1"/>
                </a:solidFill>
              </a:rPr>
              <a:t> </a:t>
            </a:r>
            <a:r>
              <a:rPr lang="en-US" sz="2400" b="1" dirty="0" err="1">
                <a:solidFill>
                  <a:schemeClr val="accent1"/>
                </a:solidFill>
              </a:rPr>
              <a:t>rdf:parseType</a:t>
            </a:r>
            <a:r>
              <a:rPr lang="en-US" sz="2400" b="1" dirty="0">
                <a:solidFill>
                  <a:schemeClr val="accent1"/>
                </a:solidFill>
              </a:rPr>
              <a:t>="Collection"&gt;</a:t>
            </a:r>
          </a:p>
          <a:p>
            <a:pPr eaLnBrk="1" hangingPunct="1">
              <a:lnSpc>
                <a:spcPct val="80000"/>
              </a:lnSpc>
              <a:buFont typeface="Wingdings" pitchFamily="2" charset="2"/>
              <a:buNone/>
            </a:pPr>
            <a:r>
              <a:rPr lang="en-US" sz="2400" b="1" dirty="0"/>
              <a:t>		&lt;</a:t>
            </a:r>
            <a:r>
              <a:rPr lang="en-US" sz="2400" b="1" dirty="0" err="1"/>
              <a:t>owl:Class</a:t>
            </a:r>
            <a:r>
              <a:rPr lang="en-US" sz="2400" b="1" dirty="0"/>
              <a:t> </a:t>
            </a:r>
            <a:r>
              <a:rPr lang="en-US" sz="2400" b="1" dirty="0" err="1"/>
              <a:t>rdf:about</a:t>
            </a:r>
            <a:r>
              <a:rPr lang="en-US" sz="2400" b="1" dirty="0"/>
              <a:t>="#</a:t>
            </a:r>
            <a:r>
              <a:rPr lang="en-US" sz="2400" b="1" dirty="0" err="1"/>
              <a:t>staffMember</a:t>
            </a:r>
            <a:r>
              <a:rPr lang="en-US" sz="2400" b="1" dirty="0"/>
              <a:t>"/&gt;</a:t>
            </a:r>
          </a:p>
          <a:p>
            <a:pPr eaLnBrk="1" hangingPunct="1">
              <a:lnSpc>
                <a:spcPct val="80000"/>
              </a:lnSpc>
              <a:buFont typeface="Wingdings" pitchFamily="2" charset="2"/>
              <a:buNone/>
            </a:pPr>
            <a:r>
              <a:rPr lang="en-US" sz="2400" b="1" dirty="0"/>
              <a:t>		&lt;</a:t>
            </a:r>
            <a:r>
              <a:rPr lang="en-US" sz="2400" b="1" dirty="0" err="1"/>
              <a:t>owl:Class</a:t>
            </a:r>
            <a:r>
              <a:rPr lang="en-US" sz="2400" b="1" dirty="0"/>
              <a:t> </a:t>
            </a:r>
            <a:r>
              <a:rPr lang="en-US" sz="2400" b="1" dirty="0" err="1"/>
              <a:t>rdf:about</a:t>
            </a:r>
            <a:r>
              <a:rPr lang="en-US" sz="2400" b="1" dirty="0"/>
              <a:t>="#student"/&gt;</a:t>
            </a:r>
          </a:p>
          <a:p>
            <a:pPr eaLnBrk="1" hangingPunct="1">
              <a:lnSpc>
                <a:spcPct val="80000"/>
              </a:lnSpc>
              <a:buFont typeface="Wingdings" pitchFamily="2" charset="2"/>
              <a:buNone/>
            </a:pPr>
            <a:r>
              <a:rPr lang="en-US" sz="2400" b="1" dirty="0"/>
              <a:t>	&lt;/</a:t>
            </a:r>
            <a:r>
              <a:rPr lang="en-US" sz="2400" b="1" dirty="0" err="1"/>
              <a:t>owl:unionOf</a:t>
            </a:r>
            <a:r>
              <a:rPr lang="en-US" sz="2400" b="1" dirty="0"/>
              <a:t>&gt;</a:t>
            </a:r>
          </a:p>
          <a:p>
            <a:pPr eaLnBrk="1" hangingPunct="1">
              <a:lnSpc>
                <a:spcPct val="80000"/>
              </a:lnSpc>
              <a:buFont typeface="Wingdings" pitchFamily="2" charset="2"/>
              <a:buNone/>
            </a:pPr>
            <a:r>
              <a:rPr lang="en-US" sz="2400" b="1" dirty="0"/>
              <a:t>&lt;/</a:t>
            </a:r>
            <a:r>
              <a:rPr lang="en-US" sz="2400" b="1" dirty="0" err="1"/>
              <a:t>owl:Class</a:t>
            </a:r>
            <a:r>
              <a:rPr lang="en-US" sz="2400" b="1" dirty="0"/>
              <a:t>&gt;</a:t>
            </a:r>
          </a:p>
          <a:p>
            <a:pPr eaLnBrk="1" hangingPunct="1">
              <a:lnSpc>
                <a:spcPct val="80000"/>
              </a:lnSpc>
              <a:buFont typeface="Wingdings" pitchFamily="2" charset="2"/>
              <a:buNone/>
            </a:pPr>
            <a:endParaRPr lang="en-US" sz="2400" b="1" dirty="0" smtClean="0"/>
          </a:p>
          <a:p>
            <a:pPr eaLnBrk="1" hangingPunct="1">
              <a:lnSpc>
                <a:spcPct val="80000"/>
              </a:lnSpc>
              <a:buFont typeface="Wingdings" pitchFamily="2" charset="2"/>
              <a:buNone/>
            </a:pPr>
            <a:endParaRPr lang="en-US" sz="2400" b="1" dirty="0"/>
          </a:p>
          <a:p>
            <a:pPr eaLnBrk="1" hangingPunct="1">
              <a:lnSpc>
                <a:spcPct val="80000"/>
              </a:lnSpc>
            </a:pPr>
            <a:r>
              <a:rPr lang="en-US" sz="2400" dirty="0"/>
              <a:t>The new class is not a subclass of the union, </a:t>
            </a:r>
            <a:endParaRPr lang="en-US" sz="2400" dirty="0" smtClean="0"/>
          </a:p>
          <a:p>
            <a:pPr lvl="1" eaLnBrk="1" hangingPunct="1">
              <a:lnSpc>
                <a:spcPct val="80000"/>
              </a:lnSpc>
            </a:pPr>
            <a:r>
              <a:rPr lang="en-US" sz="2000" dirty="0" smtClean="0"/>
              <a:t>It is </a:t>
            </a:r>
            <a:r>
              <a:rPr lang="en-US" sz="2000" dirty="0"/>
              <a:t>equal to the union</a:t>
            </a:r>
            <a:endParaRPr lang="en-GB" sz="2000" dirty="0"/>
          </a:p>
          <a:p>
            <a:pPr lvl="1" eaLnBrk="1" hangingPunct="1">
              <a:lnSpc>
                <a:spcPct val="80000"/>
              </a:lnSpc>
            </a:pPr>
            <a:r>
              <a:rPr lang="en-GB" sz="2000" dirty="0"/>
              <a:t>We have stated an equivalence of classes</a:t>
            </a:r>
            <a:endParaRPr lang="el-GR" sz="2000" dirty="0"/>
          </a:p>
          <a:p>
            <a:pPr eaLnBrk="1" hangingPunct="1"/>
            <a:endParaRPr lang="en-GB" dirty="0" smtClean="0"/>
          </a:p>
        </p:txBody>
      </p:sp>
    </p:spTree>
    <p:extLst>
      <p:ext uri="{BB962C8B-B14F-4D97-AF65-F5344CB8AC3E}">
        <p14:creationId xmlns:p14="http://schemas.microsoft.com/office/powerpoint/2010/main" val="614887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Boolean combinations</a:t>
            </a:r>
          </a:p>
        </p:txBody>
      </p:sp>
      <p:sp>
        <p:nvSpPr>
          <p:cNvPr id="5" name="Rectangle 3"/>
          <p:cNvSpPr txBox="1">
            <a:spLocks noChangeArrowheads="1"/>
          </p:cNvSpPr>
          <p:nvPr/>
        </p:nvSpPr>
        <p:spPr bwMode="auto">
          <a:xfrm>
            <a:off x="493144" y="1654833"/>
            <a:ext cx="78374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Wingdings" pitchFamily="2" charset="2"/>
              <a:buNone/>
            </a:pPr>
            <a:r>
              <a:rPr lang="en-US" sz="2000" b="1" smtClean="0"/>
              <a:t>&lt;owl:Class rdf:ID="facultyInCS"&gt;</a:t>
            </a:r>
          </a:p>
          <a:p>
            <a:pPr eaLnBrk="1" hangingPunct="1">
              <a:lnSpc>
                <a:spcPct val="90000"/>
              </a:lnSpc>
              <a:buFont typeface="Wingdings" pitchFamily="2" charset="2"/>
              <a:buNone/>
            </a:pPr>
            <a:r>
              <a:rPr lang="en-US" sz="2000" b="1" smtClean="0"/>
              <a:t>	</a:t>
            </a:r>
            <a:r>
              <a:rPr lang="en-US" sz="2000" b="1" smtClean="0">
                <a:solidFill>
                  <a:schemeClr val="accent1"/>
                </a:solidFill>
              </a:rPr>
              <a:t>&lt;owl:intersectionOf rdf:parseType="Collection"&gt;</a:t>
            </a:r>
          </a:p>
          <a:p>
            <a:pPr eaLnBrk="1" hangingPunct="1">
              <a:lnSpc>
                <a:spcPct val="90000"/>
              </a:lnSpc>
              <a:buFont typeface="Wingdings" pitchFamily="2" charset="2"/>
              <a:buNone/>
            </a:pPr>
            <a:r>
              <a:rPr lang="en-US" sz="2000" b="1" smtClean="0"/>
              <a:t>		&lt;owl:Class rdf:about="#faculty"/&gt;</a:t>
            </a:r>
          </a:p>
          <a:p>
            <a:pPr eaLnBrk="1" hangingPunct="1">
              <a:lnSpc>
                <a:spcPct val="90000"/>
              </a:lnSpc>
              <a:buFont typeface="Wingdings" pitchFamily="2" charset="2"/>
              <a:buNone/>
            </a:pPr>
            <a:r>
              <a:rPr lang="en-US" sz="2000" b="1" smtClean="0"/>
              <a:t>		&lt;owl:Restriction&gt;</a:t>
            </a:r>
          </a:p>
          <a:p>
            <a:pPr eaLnBrk="1" hangingPunct="1">
              <a:lnSpc>
                <a:spcPct val="90000"/>
              </a:lnSpc>
              <a:buFont typeface="Wingdings" pitchFamily="2" charset="2"/>
              <a:buNone/>
            </a:pPr>
            <a:r>
              <a:rPr lang="en-US" sz="2000" b="1" smtClean="0"/>
              <a:t>			&lt;owl:onProperty rdf:resource="#belongsTo"/&gt;</a:t>
            </a:r>
          </a:p>
          <a:p>
            <a:pPr eaLnBrk="1" hangingPunct="1">
              <a:lnSpc>
                <a:spcPct val="90000"/>
              </a:lnSpc>
              <a:buFont typeface="Wingdings" pitchFamily="2" charset="2"/>
              <a:buNone/>
            </a:pPr>
            <a:r>
              <a:rPr lang="en-US" sz="2000" b="1" smtClean="0"/>
              <a:t>			&lt;owl:hasValue rdf:resource= 						"#CSDepartment"/&gt;</a:t>
            </a:r>
          </a:p>
          <a:p>
            <a:pPr eaLnBrk="1" hangingPunct="1">
              <a:lnSpc>
                <a:spcPct val="90000"/>
              </a:lnSpc>
              <a:buFont typeface="Wingdings" pitchFamily="2" charset="2"/>
              <a:buNone/>
            </a:pPr>
            <a:r>
              <a:rPr lang="en-US" sz="2000" b="1" smtClean="0"/>
              <a:t>		&lt;/owl:Restriction&gt;</a:t>
            </a:r>
          </a:p>
          <a:p>
            <a:pPr eaLnBrk="1" hangingPunct="1">
              <a:lnSpc>
                <a:spcPct val="90000"/>
              </a:lnSpc>
              <a:buFont typeface="Wingdings" pitchFamily="2" charset="2"/>
              <a:buNone/>
            </a:pPr>
            <a:r>
              <a:rPr lang="en-US" sz="2000" b="1" smtClean="0"/>
              <a:t>	&lt;/owl:intersectionOf&gt;</a:t>
            </a:r>
          </a:p>
          <a:p>
            <a:pPr eaLnBrk="1" hangingPunct="1">
              <a:lnSpc>
                <a:spcPct val="90000"/>
              </a:lnSpc>
              <a:buFont typeface="Wingdings" pitchFamily="2" charset="2"/>
              <a:buNone/>
            </a:pPr>
            <a:r>
              <a:rPr lang="en-US" sz="2000" b="1" smtClean="0"/>
              <a:t>&lt;/owl:Class&gt;</a:t>
            </a:r>
            <a:endParaRPr lang="el-GR" sz="2000" b="1" dirty="0" smtClean="0"/>
          </a:p>
        </p:txBody>
      </p:sp>
    </p:spTree>
    <p:extLst>
      <p:ext uri="{BB962C8B-B14F-4D97-AF65-F5344CB8AC3E}">
        <p14:creationId xmlns:p14="http://schemas.microsoft.com/office/powerpoint/2010/main" val="245850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21507"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solidFill>
                  <a:srgbClr val="B2B2B2"/>
                </a:solidFill>
                <a:latin typeface="Arial" charset="0"/>
                <a:cs typeface="Arial" charset="0"/>
              </a:rPr>
              <a:t>Semantics of RDF and RDF Schema</a:t>
            </a:r>
          </a:p>
          <a:p>
            <a:pPr lvl="1" eaLnBrk="1" hangingPunct="1"/>
            <a:r>
              <a:rPr lang="en-US" smtClean="0">
                <a:solidFill>
                  <a:srgbClr val="B2B2B2"/>
                </a:solidFill>
                <a:latin typeface="Arial" charset="0"/>
                <a:cs typeface="Arial" charset="0"/>
              </a:rPr>
              <a:t>Semantic notions</a:t>
            </a:r>
          </a:p>
          <a:p>
            <a:pPr lvl="1" eaLnBrk="1" hangingPunct="1"/>
            <a:r>
              <a:rPr lang="en-US" smtClean="0">
                <a:solidFill>
                  <a:srgbClr val="B2B2B2"/>
                </a:solidFill>
                <a:latin typeface="Arial" charset="0"/>
                <a:cs typeface="Arial" charset="0"/>
              </a:rPr>
              <a:t>RDF(S) Entailment</a:t>
            </a:r>
          </a:p>
          <a:p>
            <a:pPr eaLnBrk="1" hangingPunct="1"/>
            <a:endParaRPr lang="en-US" sz="2200" smtClean="0">
              <a:solidFill>
                <a:srgbClr val="B2B2B2"/>
              </a:solidFill>
              <a:latin typeface="Arial" charset="0"/>
              <a:cs typeface="Arial" charset="0"/>
            </a:endParaRPr>
          </a:p>
          <a:p>
            <a:pPr eaLnBrk="1" hangingPunct="1"/>
            <a:r>
              <a:rPr lang="en-US" sz="2200" smtClean="0">
                <a:solidFill>
                  <a:srgbClr val="B2B2B2"/>
                </a:solidFill>
                <a:latin typeface="Arial" charset="0"/>
                <a:cs typeface="Arial" charset="0"/>
              </a:rPr>
              <a:t>SPARQL</a:t>
            </a:r>
          </a:p>
          <a:p>
            <a:pPr lvl="1" eaLnBrk="1" hangingPunct="1"/>
            <a:r>
              <a:rPr lang="en-US" smtClean="0">
                <a:solidFill>
                  <a:srgbClr val="B2B2B2"/>
                </a:solidFill>
                <a:latin typeface="Arial" charset="0"/>
                <a:cs typeface="Arial" charset="0"/>
              </a:rPr>
              <a:t>SPARQL Queries</a:t>
            </a:r>
          </a:p>
          <a:p>
            <a:pPr lvl="1" eaLnBrk="1" hangingPunct="1"/>
            <a:r>
              <a:rPr lang="en-US" smtClean="0">
                <a:solidFill>
                  <a:srgbClr val="B2B2B2"/>
                </a:solidFill>
                <a:latin typeface="Arial" charset="0"/>
                <a:cs typeface="Arial" charset="0"/>
              </a:rPr>
              <a:t>Query answer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Nesting of Boolean operators</a:t>
            </a:r>
          </a:p>
        </p:txBody>
      </p:sp>
      <p:sp>
        <p:nvSpPr>
          <p:cNvPr id="5" name="Rectangle 3"/>
          <p:cNvSpPr txBox="1">
            <a:spLocks noChangeArrowheads="1"/>
          </p:cNvSpPr>
          <p:nvPr/>
        </p:nvSpPr>
        <p:spPr bwMode="auto">
          <a:xfrm>
            <a:off x="553528" y="1775604"/>
            <a:ext cx="8288547" cy="42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80000"/>
              </a:lnSpc>
              <a:buFont typeface="Wingdings" pitchFamily="2" charset="2"/>
              <a:buNone/>
              <a:defRPr/>
            </a:pPr>
            <a:r>
              <a:rPr lang="en-US" sz="1800" b="1" dirty="0" smtClean="0"/>
              <a:t>&lt;</a:t>
            </a:r>
            <a:r>
              <a:rPr lang="en-US" sz="1800" b="1" dirty="0" err="1" smtClean="0"/>
              <a:t>owl:Class</a:t>
            </a:r>
            <a:r>
              <a:rPr lang="en-US" sz="1800" b="1" dirty="0" smtClean="0"/>
              <a:t> </a:t>
            </a:r>
            <a:r>
              <a:rPr lang="en-US" sz="1800" b="1" dirty="0" err="1" smtClean="0"/>
              <a:t>rdf:ID</a:t>
            </a:r>
            <a:r>
              <a:rPr lang="en-US" sz="1800" b="1" dirty="0" smtClean="0"/>
              <a:t>="</a:t>
            </a:r>
            <a:r>
              <a:rPr lang="en-US" sz="1800" b="1" dirty="0" err="1" smtClean="0"/>
              <a:t>adminStaff</a:t>
            </a:r>
            <a:r>
              <a:rPr lang="en-US" sz="1800" b="1" dirty="0" smtClean="0"/>
              <a:t>"&gt;</a:t>
            </a:r>
          </a:p>
          <a:p>
            <a:pPr marL="533400" indent="-533400" eaLnBrk="1" hangingPunct="1">
              <a:lnSpc>
                <a:spcPct val="80000"/>
              </a:lnSpc>
              <a:buFont typeface="Wingdings" pitchFamily="2" charset="2"/>
              <a:buNone/>
              <a:defRPr/>
            </a:pPr>
            <a:r>
              <a:rPr lang="en-US" sz="1800" b="1" dirty="0" smtClean="0"/>
              <a:t>	&lt;</a:t>
            </a:r>
            <a:r>
              <a:rPr lang="en-US" sz="1800" b="1" dirty="0" err="1" smtClean="0"/>
              <a:t>owl:intersectionOf</a:t>
            </a:r>
            <a:r>
              <a:rPr lang="en-US" sz="1800" b="1" dirty="0" smtClean="0"/>
              <a:t> </a:t>
            </a:r>
            <a:r>
              <a:rPr lang="en-US" sz="1800" b="1" dirty="0" err="1" smtClean="0"/>
              <a:t>rdf:parseType</a:t>
            </a:r>
            <a:r>
              <a:rPr lang="en-US" sz="1800" b="1" dirty="0" smtClean="0"/>
              <a:t>="Collection"&gt;</a:t>
            </a:r>
          </a:p>
          <a:p>
            <a:pPr marL="533400" indent="-533400" eaLnBrk="1" hangingPunct="1">
              <a:lnSpc>
                <a:spcPct val="80000"/>
              </a:lnSpc>
              <a:buFont typeface="Wingdings" pitchFamily="2" charset="2"/>
              <a:buNone/>
              <a:defRPr/>
            </a:pPr>
            <a:r>
              <a:rPr lang="en-US" sz="1800" b="1" dirty="0" smtClean="0"/>
              <a:t>         	&lt;</a:t>
            </a:r>
            <a:r>
              <a:rPr lang="en-US" sz="1800" b="1" dirty="0" err="1" smtClean="0"/>
              <a:t>owl:Class</a:t>
            </a:r>
            <a:r>
              <a:rPr lang="en-US" sz="1800" b="1" dirty="0" smtClean="0"/>
              <a:t> </a:t>
            </a:r>
            <a:r>
              <a:rPr lang="en-US" sz="1800" b="1" dirty="0" err="1" smtClean="0"/>
              <a:t>rdf:about</a:t>
            </a:r>
            <a:r>
              <a:rPr lang="en-US" sz="1800" b="1" dirty="0" smtClean="0"/>
              <a:t>="#</a:t>
            </a:r>
            <a:r>
              <a:rPr lang="en-US" sz="1800" b="1" dirty="0" err="1" smtClean="0"/>
              <a:t>staffMember</a:t>
            </a:r>
            <a:r>
              <a:rPr lang="en-US" sz="1800" b="1" dirty="0" smtClean="0"/>
              <a:t>"/&gt;</a:t>
            </a:r>
          </a:p>
          <a:p>
            <a:pPr marL="533400" indent="-533400" eaLnBrk="1" hangingPunct="1">
              <a:lnSpc>
                <a:spcPct val="80000"/>
              </a:lnSpc>
              <a:buFont typeface="Wingdings" pitchFamily="2" charset="2"/>
              <a:buNone/>
              <a:defRPr/>
            </a:pPr>
            <a:r>
              <a:rPr lang="en-US" sz="1800" b="1" dirty="0" smtClean="0"/>
              <a:t>		&lt;owl: Class&gt;</a:t>
            </a:r>
          </a:p>
          <a:p>
            <a:pPr marL="533400" indent="-533400" eaLnBrk="1" hangingPunct="1">
              <a:lnSpc>
                <a:spcPct val="80000"/>
              </a:lnSpc>
              <a:buFont typeface="Wingdings" pitchFamily="2" charset="2"/>
              <a:buNone/>
              <a:defRPr/>
            </a:pPr>
            <a:r>
              <a:rPr lang="en-US" sz="1800" b="1" dirty="0" smtClean="0"/>
              <a:t>		         &lt;</a:t>
            </a:r>
            <a:r>
              <a:rPr lang="en-US" sz="1800" b="1" dirty="0" err="1" smtClean="0"/>
              <a:t>owl:complementOf</a:t>
            </a:r>
            <a:r>
              <a:rPr lang="en-US" sz="1800" b="1" dirty="0" smtClean="0"/>
              <a:t>&gt;</a:t>
            </a:r>
          </a:p>
          <a:p>
            <a:pPr marL="533400" indent="-533400" eaLnBrk="1" hangingPunct="1">
              <a:lnSpc>
                <a:spcPct val="80000"/>
              </a:lnSpc>
              <a:buFont typeface="Wingdings" pitchFamily="2" charset="2"/>
              <a:buNone/>
              <a:defRPr/>
            </a:pPr>
            <a:r>
              <a:rPr lang="en-US" sz="1800" b="1" dirty="0" smtClean="0"/>
              <a:t>		                 &lt;owl: Class&gt;</a:t>
            </a:r>
          </a:p>
          <a:p>
            <a:pPr marL="533400" indent="-533400" eaLnBrk="1" hangingPunct="1">
              <a:lnSpc>
                <a:spcPct val="80000"/>
              </a:lnSpc>
              <a:buFont typeface="Wingdings" pitchFamily="2" charset="2"/>
              <a:buNone/>
              <a:defRPr/>
            </a:pPr>
            <a:r>
              <a:rPr lang="en-US" sz="1800" b="1" dirty="0" smtClean="0"/>
              <a:t>			         &lt;</a:t>
            </a:r>
            <a:r>
              <a:rPr lang="en-US" sz="1800" b="1" dirty="0" err="1" smtClean="0"/>
              <a:t>owl:unionOf</a:t>
            </a:r>
            <a:r>
              <a:rPr lang="en-US" sz="1800" b="1" dirty="0" smtClean="0"/>
              <a:t>  </a:t>
            </a:r>
            <a:r>
              <a:rPr lang="en-US" sz="1800" b="1" dirty="0" err="1" smtClean="0"/>
              <a:t>rdf:parseType</a:t>
            </a:r>
            <a:r>
              <a:rPr lang="en-US" sz="1800" b="1" dirty="0" smtClean="0"/>
              <a:t>="Collection"&gt;</a:t>
            </a:r>
          </a:p>
          <a:p>
            <a:pPr marL="533400" indent="-533400" eaLnBrk="1" hangingPunct="1">
              <a:lnSpc>
                <a:spcPct val="80000"/>
              </a:lnSpc>
              <a:buFont typeface="Wingdings" pitchFamily="2" charset="2"/>
              <a:buNone/>
              <a:defRPr/>
            </a:pPr>
            <a:r>
              <a:rPr lang="en-US" sz="1800" b="1" dirty="0" smtClean="0"/>
              <a:t>			                 &lt;</a:t>
            </a:r>
            <a:r>
              <a:rPr lang="en-US" sz="1800" b="1" dirty="0" err="1" smtClean="0"/>
              <a:t>owl:Class</a:t>
            </a:r>
            <a:r>
              <a:rPr lang="en-US" sz="1800" b="1" dirty="0" smtClean="0"/>
              <a:t> </a:t>
            </a:r>
            <a:r>
              <a:rPr lang="en-US" sz="1800" b="1" dirty="0" err="1" smtClean="0"/>
              <a:t>rdf:about</a:t>
            </a:r>
            <a:r>
              <a:rPr lang="en-US" sz="1800" b="1" dirty="0" smtClean="0"/>
              <a:t>="#faculty"/&gt;</a:t>
            </a:r>
          </a:p>
          <a:p>
            <a:pPr marL="533400" indent="-533400" eaLnBrk="1" hangingPunct="1">
              <a:lnSpc>
                <a:spcPct val="80000"/>
              </a:lnSpc>
              <a:buFont typeface="Wingdings" pitchFamily="2" charset="2"/>
              <a:buNone/>
              <a:defRPr/>
            </a:pPr>
            <a:r>
              <a:rPr lang="en-US" sz="1800" b="1" dirty="0" smtClean="0"/>
              <a:t>				 &lt;</a:t>
            </a:r>
            <a:r>
              <a:rPr lang="en-US" sz="1800" b="1" dirty="0" err="1" smtClean="0"/>
              <a:t>owl:Class</a:t>
            </a:r>
            <a:r>
              <a:rPr lang="en-US" sz="1800" b="1" dirty="0" smtClean="0"/>
              <a:t> </a:t>
            </a:r>
            <a:r>
              <a:rPr lang="en-US" sz="1800" b="1" dirty="0" err="1" smtClean="0"/>
              <a:t>rdf:about</a:t>
            </a:r>
            <a:r>
              <a:rPr lang="en-US" sz="1800" b="1" dirty="0" smtClean="0"/>
              <a:t>=#</a:t>
            </a:r>
            <a:r>
              <a:rPr lang="en-US" sz="1800" b="1" dirty="0" err="1" smtClean="0"/>
              <a:t>techSupportStaff</a:t>
            </a:r>
            <a:r>
              <a:rPr lang="en-US" sz="1800" b="1" dirty="0" smtClean="0"/>
              <a:t>"/&gt;</a:t>
            </a:r>
          </a:p>
          <a:p>
            <a:pPr marL="533400" indent="-533400" eaLnBrk="1" hangingPunct="1">
              <a:lnSpc>
                <a:spcPct val="80000"/>
              </a:lnSpc>
              <a:buFont typeface="Wingdings" pitchFamily="2" charset="2"/>
              <a:buNone/>
              <a:defRPr/>
            </a:pPr>
            <a:r>
              <a:rPr lang="en-US" sz="1800" b="1" dirty="0" smtClean="0"/>
              <a:t>			         &lt;/</a:t>
            </a:r>
            <a:r>
              <a:rPr lang="en-US" sz="1800" b="1" dirty="0" err="1" smtClean="0"/>
              <a:t>owl:unionOf</a:t>
            </a:r>
            <a:r>
              <a:rPr lang="en-US" sz="1800" b="1" dirty="0" smtClean="0"/>
              <a:t>&gt;</a:t>
            </a:r>
          </a:p>
          <a:p>
            <a:pPr marL="533400" indent="-533400" eaLnBrk="1" hangingPunct="1">
              <a:lnSpc>
                <a:spcPct val="80000"/>
              </a:lnSpc>
              <a:buFont typeface="Wingdings" pitchFamily="2" charset="2"/>
              <a:buNone/>
              <a:defRPr/>
            </a:pPr>
            <a:r>
              <a:rPr lang="en-US" sz="1800" b="1" dirty="0" smtClean="0"/>
              <a:t>		                 &lt;/owl: Class&gt;</a:t>
            </a:r>
          </a:p>
          <a:p>
            <a:pPr marL="533400" indent="-533400" eaLnBrk="1" hangingPunct="1">
              <a:lnSpc>
                <a:spcPct val="80000"/>
              </a:lnSpc>
              <a:buFont typeface="Wingdings" pitchFamily="2" charset="2"/>
              <a:buNone/>
              <a:defRPr/>
            </a:pPr>
            <a:r>
              <a:rPr lang="en-US" sz="1800" b="1" dirty="0" smtClean="0"/>
              <a:t>                        &lt;/</a:t>
            </a:r>
            <a:r>
              <a:rPr lang="en-US" sz="1800" b="1" dirty="0" err="1" smtClean="0"/>
              <a:t>owl:complementOf</a:t>
            </a:r>
            <a:r>
              <a:rPr lang="en-US" sz="1800" b="1" dirty="0" smtClean="0"/>
              <a:t>&gt;</a:t>
            </a:r>
          </a:p>
          <a:p>
            <a:pPr marL="533400" indent="-533400" eaLnBrk="1" hangingPunct="1">
              <a:lnSpc>
                <a:spcPct val="80000"/>
              </a:lnSpc>
              <a:buFont typeface="Wingdings" pitchFamily="2" charset="2"/>
              <a:buNone/>
              <a:defRPr/>
            </a:pPr>
            <a:r>
              <a:rPr lang="en-US" sz="1800" b="1" dirty="0" smtClean="0"/>
              <a:t>		&lt;/owl: Class&gt;</a:t>
            </a:r>
          </a:p>
          <a:p>
            <a:pPr marL="533400" indent="-533400" eaLnBrk="1" hangingPunct="1">
              <a:lnSpc>
                <a:spcPct val="80000"/>
              </a:lnSpc>
              <a:buFont typeface="Wingdings" pitchFamily="2" charset="2"/>
              <a:buNone/>
              <a:defRPr/>
            </a:pPr>
            <a:r>
              <a:rPr lang="en-US" sz="1800" b="1" dirty="0" smtClean="0"/>
              <a:t>        	&lt;/</a:t>
            </a:r>
            <a:r>
              <a:rPr lang="en-US" sz="1800" b="1" dirty="0" err="1" smtClean="0"/>
              <a:t>owl:intersectionOf</a:t>
            </a:r>
            <a:r>
              <a:rPr lang="en-US" sz="1800" b="1" dirty="0" smtClean="0"/>
              <a:t>&gt;</a:t>
            </a:r>
          </a:p>
          <a:p>
            <a:pPr marL="533400" indent="-533400" eaLnBrk="1" hangingPunct="1">
              <a:lnSpc>
                <a:spcPct val="80000"/>
              </a:lnSpc>
              <a:buFont typeface="Wingdings" pitchFamily="2" charset="2"/>
              <a:buNone/>
              <a:defRPr/>
            </a:pPr>
            <a:r>
              <a:rPr lang="en-US" sz="1800" b="1" dirty="0" smtClean="0"/>
              <a:t>&lt;/</a:t>
            </a:r>
            <a:r>
              <a:rPr lang="en-US" sz="1800" b="1" dirty="0" err="1" smtClean="0"/>
              <a:t>owl:Class</a:t>
            </a:r>
            <a:r>
              <a:rPr lang="en-US" sz="1800" b="1" dirty="0" smtClean="0"/>
              <a:t>&gt;</a:t>
            </a:r>
            <a:endParaRPr lang="el-GR" sz="1800" b="1" dirty="0" smtClean="0"/>
          </a:p>
          <a:p>
            <a:pPr eaLnBrk="1" hangingPunct="1">
              <a:defRPr/>
            </a:pPr>
            <a:endParaRPr lang="en-US" sz="1600" dirty="0" smtClean="0"/>
          </a:p>
          <a:p>
            <a:pPr marL="533400" indent="-533400" eaLnBrk="1" hangingPunct="1">
              <a:lnSpc>
                <a:spcPct val="80000"/>
              </a:lnSpc>
              <a:buFont typeface="Wingdings" pitchFamily="2" charset="2"/>
              <a:buNone/>
              <a:defRPr/>
            </a:pPr>
            <a:endParaRPr lang="en-US" sz="1600" b="1" dirty="0" smtClean="0"/>
          </a:p>
        </p:txBody>
      </p:sp>
    </p:spTree>
    <p:extLst>
      <p:ext uri="{BB962C8B-B14F-4D97-AF65-F5344CB8AC3E}">
        <p14:creationId xmlns:p14="http://schemas.microsoft.com/office/powerpoint/2010/main" val="1494539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Enumerations</a:t>
            </a:r>
          </a:p>
        </p:txBody>
      </p:sp>
      <p:sp>
        <p:nvSpPr>
          <p:cNvPr id="5" name="Rectangle 3"/>
          <p:cNvSpPr txBox="1">
            <a:spLocks noChangeArrowheads="1"/>
          </p:cNvSpPr>
          <p:nvPr/>
        </p:nvSpPr>
        <p:spPr bwMode="auto">
          <a:xfrm>
            <a:off x="838199" y="1748287"/>
            <a:ext cx="79105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90000"/>
              </a:lnSpc>
              <a:buFont typeface="Wingdings" pitchFamily="2" charset="2"/>
              <a:buNone/>
              <a:defRPr/>
            </a:pPr>
            <a:r>
              <a:rPr lang="en-US" sz="2400" b="1" smtClean="0"/>
              <a:t>&lt;owl:Class rdf:ID="weekdays"&gt;</a:t>
            </a:r>
          </a:p>
          <a:p>
            <a:pPr marL="533400" indent="-533400" eaLnBrk="1" hangingPunct="1">
              <a:lnSpc>
                <a:spcPct val="90000"/>
              </a:lnSpc>
              <a:buFont typeface="Wingdings" pitchFamily="2" charset="2"/>
              <a:buNone/>
              <a:defRPr/>
            </a:pPr>
            <a:r>
              <a:rPr lang="en-US" sz="2400" b="1" smtClean="0"/>
              <a:t>	&lt;owl:oneOf rdf:parseType="Collection"&gt;</a:t>
            </a:r>
          </a:p>
          <a:p>
            <a:pPr marL="533400" indent="-533400" eaLnBrk="1" hangingPunct="1">
              <a:lnSpc>
                <a:spcPct val="90000"/>
              </a:lnSpc>
              <a:buFont typeface="Wingdings" pitchFamily="2" charset="2"/>
              <a:buNone/>
              <a:defRPr/>
            </a:pPr>
            <a:r>
              <a:rPr lang="en-US" sz="2400" b="1" smtClean="0"/>
              <a:t>		&lt;owl:Thing rdf:about="#Monday"/&gt;</a:t>
            </a:r>
          </a:p>
          <a:p>
            <a:pPr marL="533400" indent="-533400" eaLnBrk="1" hangingPunct="1">
              <a:lnSpc>
                <a:spcPct val="90000"/>
              </a:lnSpc>
              <a:buFont typeface="Wingdings" pitchFamily="2" charset="2"/>
              <a:buNone/>
              <a:defRPr/>
            </a:pPr>
            <a:r>
              <a:rPr lang="en-US" sz="2400" b="1" smtClean="0"/>
              <a:t>		&lt;owl:Thing rdf:about="#Tuesday"/&gt;</a:t>
            </a:r>
          </a:p>
          <a:p>
            <a:pPr marL="533400" indent="-533400" eaLnBrk="1" hangingPunct="1">
              <a:lnSpc>
                <a:spcPct val="90000"/>
              </a:lnSpc>
              <a:buFont typeface="Wingdings" pitchFamily="2" charset="2"/>
              <a:buNone/>
              <a:defRPr/>
            </a:pPr>
            <a:r>
              <a:rPr lang="en-US" sz="2400" b="1" smtClean="0"/>
              <a:t>		&lt;owl:Thing rdf:about="#Wednesday"/&gt;</a:t>
            </a:r>
          </a:p>
          <a:p>
            <a:pPr marL="533400" indent="-533400" eaLnBrk="1" hangingPunct="1">
              <a:lnSpc>
                <a:spcPct val="90000"/>
              </a:lnSpc>
              <a:buFont typeface="Wingdings" pitchFamily="2" charset="2"/>
              <a:buNone/>
              <a:defRPr/>
            </a:pPr>
            <a:r>
              <a:rPr lang="en-US" sz="2400" b="1" smtClean="0"/>
              <a:t>		&lt;owl:Thing rdf:about="#Thursday"/&gt;</a:t>
            </a:r>
          </a:p>
          <a:p>
            <a:pPr marL="533400" indent="-533400" eaLnBrk="1" hangingPunct="1">
              <a:lnSpc>
                <a:spcPct val="90000"/>
              </a:lnSpc>
              <a:buFont typeface="Wingdings" pitchFamily="2" charset="2"/>
              <a:buNone/>
              <a:defRPr/>
            </a:pPr>
            <a:r>
              <a:rPr lang="en-US" sz="2400" b="1" smtClean="0"/>
              <a:t>		&lt;owl:Thing rdf:about="#Friday"/&gt;</a:t>
            </a:r>
          </a:p>
          <a:p>
            <a:pPr marL="533400" indent="-533400" eaLnBrk="1" hangingPunct="1">
              <a:lnSpc>
                <a:spcPct val="90000"/>
              </a:lnSpc>
              <a:buFont typeface="Wingdings" pitchFamily="2" charset="2"/>
              <a:buNone/>
              <a:defRPr/>
            </a:pPr>
            <a:r>
              <a:rPr lang="en-US" sz="2400" b="1" smtClean="0"/>
              <a:t>		&lt;owl:Thing rdf:about="#Saturday"/&gt;</a:t>
            </a:r>
          </a:p>
          <a:p>
            <a:pPr marL="533400" indent="-533400" eaLnBrk="1" hangingPunct="1">
              <a:lnSpc>
                <a:spcPct val="90000"/>
              </a:lnSpc>
              <a:buFont typeface="Wingdings" pitchFamily="2" charset="2"/>
              <a:buNone/>
              <a:defRPr/>
            </a:pPr>
            <a:r>
              <a:rPr lang="en-US" sz="2400" b="1" smtClean="0"/>
              <a:t>		&lt;owl:Thing rdf:about="#Sunday"/&gt;</a:t>
            </a:r>
          </a:p>
          <a:p>
            <a:pPr marL="533400" indent="-533400" eaLnBrk="1" hangingPunct="1">
              <a:lnSpc>
                <a:spcPct val="90000"/>
              </a:lnSpc>
              <a:buFont typeface="Wingdings" pitchFamily="2" charset="2"/>
              <a:buNone/>
              <a:defRPr/>
            </a:pPr>
            <a:r>
              <a:rPr lang="en-US" sz="2400" b="1" smtClean="0"/>
              <a:t>	&lt;/owl:oneOf&gt;</a:t>
            </a:r>
          </a:p>
          <a:p>
            <a:pPr marL="533400" indent="-533400" eaLnBrk="1" hangingPunct="1">
              <a:lnSpc>
                <a:spcPct val="90000"/>
              </a:lnSpc>
              <a:buFont typeface="Wingdings" pitchFamily="2" charset="2"/>
              <a:buNone/>
              <a:defRPr/>
            </a:pPr>
            <a:r>
              <a:rPr lang="en-US" sz="2400" b="1" smtClean="0"/>
              <a:t>&lt;/owl:Class&gt;</a:t>
            </a:r>
            <a:endParaRPr lang="el-GR" sz="2400" b="1" dirty="0" smtClean="0"/>
          </a:p>
        </p:txBody>
      </p:sp>
    </p:spTree>
    <p:extLst>
      <p:ext uri="{BB962C8B-B14F-4D97-AF65-F5344CB8AC3E}">
        <p14:creationId xmlns:p14="http://schemas.microsoft.com/office/powerpoint/2010/main" val="1494539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Declaring instances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lnSpc>
                <a:spcPct val="90000"/>
              </a:lnSpc>
              <a:spcAft>
                <a:spcPct val="30000"/>
              </a:spcAft>
            </a:pPr>
            <a:r>
              <a:rPr lang="en-US" sz="2000" dirty="0"/>
              <a:t>Instances of classes are declared as in RDF:</a:t>
            </a:r>
            <a:endParaRPr lang="en-US" sz="2000" b="1" dirty="0"/>
          </a:p>
          <a:p>
            <a:pPr marL="533400" indent="-533400" eaLnBrk="1" hangingPunct="1">
              <a:lnSpc>
                <a:spcPct val="90000"/>
              </a:lnSpc>
              <a:buFont typeface="Wingdings" pitchFamily="2" charset="2"/>
              <a:buNone/>
            </a:pPr>
            <a:endParaRPr lang="en-US" sz="2000" b="1" dirty="0" smtClean="0"/>
          </a:p>
          <a:p>
            <a:pPr marL="533400" indent="-533400" eaLnBrk="1" hangingPunct="1">
              <a:lnSpc>
                <a:spcPct val="90000"/>
              </a:lnSpc>
              <a:buFont typeface="Wingdings" pitchFamily="2" charset="2"/>
              <a:buNone/>
            </a:pPr>
            <a:r>
              <a:rPr lang="en-US" sz="2000" b="1" dirty="0" smtClean="0"/>
              <a:t>&lt;</a:t>
            </a:r>
            <a:r>
              <a:rPr lang="en-US" sz="2000" b="1" dirty="0" err="1"/>
              <a:t>rdf:Description</a:t>
            </a:r>
            <a:r>
              <a:rPr lang="en-US" sz="2000" b="1" dirty="0"/>
              <a:t> </a:t>
            </a:r>
            <a:r>
              <a:rPr lang="en-US" sz="2000" b="1" dirty="0" err="1"/>
              <a:t>rdf:ID</a:t>
            </a:r>
            <a:r>
              <a:rPr lang="en-US" sz="2000" b="1" dirty="0"/>
              <a:t>="949352"&gt;</a:t>
            </a:r>
          </a:p>
          <a:p>
            <a:pPr marL="533400" indent="-533400" eaLnBrk="1" hangingPunct="1">
              <a:lnSpc>
                <a:spcPct val="90000"/>
              </a:lnSpc>
              <a:buFont typeface="Wingdings" pitchFamily="2" charset="2"/>
              <a:buNone/>
            </a:pPr>
            <a:r>
              <a:rPr lang="en-US" sz="2000" b="1" dirty="0"/>
              <a:t>	&lt;</a:t>
            </a:r>
            <a:r>
              <a:rPr lang="en-US" sz="2000" b="1" dirty="0" err="1"/>
              <a:t>rdf:type</a:t>
            </a:r>
            <a:r>
              <a:rPr lang="en-US" sz="2000" b="1" dirty="0"/>
              <a:t> </a:t>
            </a:r>
            <a:r>
              <a:rPr lang="en-US" sz="2000" b="1" dirty="0" err="1"/>
              <a:t>rdf:resource</a:t>
            </a:r>
            <a:r>
              <a:rPr lang="en-US" sz="2000" b="1" dirty="0" smtClean="0"/>
              <a:t>="#</a:t>
            </a:r>
            <a:r>
              <a:rPr lang="en-US" sz="2000" b="1" dirty="0" err="1"/>
              <a:t>academicStaffMember</a:t>
            </a:r>
            <a:r>
              <a:rPr lang="en-US" sz="2000" b="1" dirty="0"/>
              <a:t>"/&gt;</a:t>
            </a:r>
          </a:p>
          <a:p>
            <a:pPr marL="533400" indent="-533400" eaLnBrk="1" hangingPunct="1">
              <a:lnSpc>
                <a:spcPct val="90000"/>
              </a:lnSpc>
              <a:buFont typeface="Wingdings" pitchFamily="2" charset="2"/>
              <a:buNone/>
            </a:pPr>
            <a:r>
              <a:rPr lang="en-US" sz="2000" b="1" dirty="0"/>
              <a:t>&lt;/</a:t>
            </a:r>
            <a:r>
              <a:rPr lang="en-US" sz="2000" b="1" dirty="0" err="1"/>
              <a:t>rdf:Description</a:t>
            </a:r>
            <a:r>
              <a:rPr lang="en-US" sz="2000" b="1" dirty="0" smtClean="0"/>
              <a:t>&gt;</a:t>
            </a:r>
          </a:p>
          <a:p>
            <a:pPr marL="533400" indent="-533400" eaLnBrk="1" hangingPunct="1">
              <a:lnSpc>
                <a:spcPct val="90000"/>
              </a:lnSpc>
              <a:buFont typeface="Wingdings" pitchFamily="2" charset="2"/>
              <a:buNone/>
            </a:pPr>
            <a:endParaRPr lang="en-US" sz="2000" b="1" dirty="0"/>
          </a:p>
          <a:p>
            <a:pPr marL="533400" indent="-533400" eaLnBrk="1" hangingPunct="1">
              <a:lnSpc>
                <a:spcPct val="90000"/>
              </a:lnSpc>
              <a:buFont typeface="Wingdings" pitchFamily="2" charset="2"/>
              <a:buNone/>
            </a:pPr>
            <a:r>
              <a:rPr lang="en-US" sz="2000" b="1" dirty="0"/>
              <a:t>&lt;</a:t>
            </a:r>
            <a:r>
              <a:rPr lang="en-US" sz="2000" b="1" dirty="0" err="1"/>
              <a:t>academicStaffMember</a:t>
            </a:r>
            <a:r>
              <a:rPr lang="en-US" sz="2000" b="1" dirty="0"/>
              <a:t> </a:t>
            </a:r>
            <a:r>
              <a:rPr lang="en-US" sz="2000" b="1" dirty="0" err="1"/>
              <a:t>rdf:ID</a:t>
            </a:r>
            <a:r>
              <a:rPr lang="en-US" sz="2000" b="1" dirty="0"/>
              <a:t>="949352"&gt;</a:t>
            </a:r>
          </a:p>
          <a:p>
            <a:pPr marL="533400" indent="-533400" eaLnBrk="1" hangingPunct="1">
              <a:lnSpc>
                <a:spcPct val="90000"/>
              </a:lnSpc>
              <a:buFont typeface="Wingdings" pitchFamily="2" charset="2"/>
              <a:buNone/>
            </a:pPr>
            <a:r>
              <a:rPr lang="en-US" sz="2000" b="1" dirty="0"/>
              <a:t>		&lt;</a:t>
            </a:r>
            <a:r>
              <a:rPr lang="en-US" sz="2000" b="1" dirty="0" err="1"/>
              <a:t>uni:age</a:t>
            </a:r>
            <a:r>
              <a:rPr lang="en-US" sz="2000" b="1" dirty="0"/>
              <a:t> </a:t>
            </a:r>
            <a:r>
              <a:rPr lang="en-US" sz="2000" b="1" dirty="0" err="1"/>
              <a:t>rdf:datatype</a:t>
            </a:r>
            <a:r>
              <a:rPr lang="en-US" sz="2000" b="1" dirty="0"/>
              <a:t>="&amp;</a:t>
            </a:r>
            <a:r>
              <a:rPr lang="en-US" sz="2000" b="1" dirty="0" err="1"/>
              <a:t>xsd;integer</a:t>
            </a:r>
            <a:r>
              <a:rPr lang="en-US" sz="2000" b="1" dirty="0" smtClean="0"/>
              <a:t>"&gt;39&lt;</a:t>
            </a:r>
            <a:r>
              <a:rPr lang="en-US" sz="2000" b="1" dirty="0" err="1" smtClean="0"/>
              <a:t>uni:age</a:t>
            </a:r>
            <a:r>
              <a:rPr lang="en-US" sz="2000" b="1" dirty="0"/>
              <a:t>&gt;</a:t>
            </a:r>
          </a:p>
          <a:p>
            <a:pPr marL="533400" indent="-533400" eaLnBrk="1" hangingPunct="1">
              <a:lnSpc>
                <a:spcPct val="90000"/>
              </a:lnSpc>
              <a:buFont typeface="Wingdings" pitchFamily="2" charset="2"/>
              <a:buNone/>
            </a:pPr>
            <a:r>
              <a:rPr lang="en-US" sz="2000" b="1" dirty="0"/>
              <a:t>&lt;/</a:t>
            </a:r>
            <a:r>
              <a:rPr lang="en-US" sz="2000" b="1" dirty="0" err="1"/>
              <a:t>academicStaffMember</a:t>
            </a:r>
            <a:r>
              <a:rPr lang="en-US" sz="2000" b="1" dirty="0"/>
              <a:t>&gt;</a:t>
            </a:r>
            <a:endParaRPr lang="el-GR" sz="2000" b="1" dirty="0"/>
          </a:p>
          <a:p>
            <a:pPr eaLnBrk="1" hangingPunct="1"/>
            <a:endParaRPr lang="el-GR" dirty="0"/>
          </a:p>
          <a:p>
            <a:pPr eaLnBrk="1" hangingPunct="1"/>
            <a:endParaRPr lang="en-GB" dirty="0" smtClean="0"/>
          </a:p>
        </p:txBody>
      </p:sp>
    </p:spTree>
    <p:extLst>
      <p:ext uri="{BB962C8B-B14F-4D97-AF65-F5344CB8AC3E}">
        <p14:creationId xmlns:p14="http://schemas.microsoft.com/office/powerpoint/2010/main" val="1494539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No unique-name assumption</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r>
              <a:rPr lang="en-US" sz="2000" dirty="0" smtClean="0"/>
              <a:t>OWL </a:t>
            </a:r>
            <a:r>
              <a:rPr lang="en-US" sz="2000" dirty="0"/>
              <a:t>does not adopt the unique-names assumption of </a:t>
            </a:r>
            <a:r>
              <a:rPr lang="en-US" sz="2000" dirty="0" smtClean="0"/>
              <a:t>DB systems</a:t>
            </a:r>
            <a:endParaRPr lang="en-GB" sz="2000" dirty="0" smtClean="0"/>
          </a:p>
          <a:p>
            <a:pPr lvl="1" eaLnBrk="1" hangingPunct="1"/>
            <a:r>
              <a:rPr lang="en-GB" sz="1800" dirty="0" smtClean="0"/>
              <a:t>If </a:t>
            </a:r>
            <a:r>
              <a:rPr lang="en-GB" sz="1800" dirty="0"/>
              <a:t>two instances have a different name or </a:t>
            </a:r>
            <a:r>
              <a:rPr lang="en-GB" sz="1800" dirty="0" smtClean="0"/>
              <a:t>ID, then this </a:t>
            </a:r>
            <a:r>
              <a:rPr lang="en-GB" sz="1800" dirty="0"/>
              <a:t>does not imply that they are different individuals</a:t>
            </a:r>
          </a:p>
          <a:p>
            <a:pPr eaLnBrk="1" hangingPunct="1"/>
            <a:endParaRPr lang="en-US" sz="2000" dirty="0" smtClean="0"/>
          </a:p>
          <a:p>
            <a:pPr eaLnBrk="1" hangingPunct="1"/>
            <a:r>
              <a:rPr lang="en-US" sz="2000" dirty="0" smtClean="0"/>
              <a:t>Suppose </a:t>
            </a:r>
            <a:r>
              <a:rPr lang="en-US" sz="2000" dirty="0"/>
              <a:t>w</a:t>
            </a:r>
            <a:r>
              <a:rPr lang="el-GR" sz="2000" dirty="0"/>
              <a:t>e state that each course is taught by at most one staff member</a:t>
            </a:r>
            <a:r>
              <a:rPr lang="en-US" sz="2000" dirty="0"/>
              <a:t>, and that </a:t>
            </a:r>
            <a:r>
              <a:rPr lang="el-GR" sz="2000" dirty="0" smtClean="0"/>
              <a:t>a </a:t>
            </a:r>
            <a:r>
              <a:rPr lang="el-GR" sz="2000" dirty="0"/>
              <a:t>given course is taught by two staff members </a:t>
            </a:r>
            <a:endParaRPr lang="en-US" sz="2000" dirty="0" smtClean="0"/>
          </a:p>
          <a:p>
            <a:pPr lvl="1" eaLnBrk="1" hangingPunct="1"/>
            <a:r>
              <a:rPr lang="en-US" sz="1800" dirty="0" smtClean="0"/>
              <a:t>An </a:t>
            </a:r>
            <a:r>
              <a:rPr lang="en-US" sz="1800" dirty="0"/>
              <a:t>OWL </a:t>
            </a:r>
            <a:r>
              <a:rPr lang="en-US" sz="1800" dirty="0" err="1"/>
              <a:t>reasoner</a:t>
            </a:r>
            <a:r>
              <a:rPr lang="en-US" sz="1800" dirty="0"/>
              <a:t> does not flag an error </a:t>
            </a:r>
            <a:endParaRPr lang="en-NZ" sz="1800" dirty="0" smtClean="0"/>
          </a:p>
          <a:p>
            <a:pPr lvl="1" eaLnBrk="1" hangingPunct="1"/>
            <a:r>
              <a:rPr lang="en-US" sz="1800" dirty="0" smtClean="0"/>
              <a:t>Instead </a:t>
            </a:r>
            <a:r>
              <a:rPr lang="en-US" sz="1800" dirty="0"/>
              <a:t>it</a:t>
            </a:r>
            <a:r>
              <a:rPr lang="el-GR" sz="1800" dirty="0"/>
              <a:t> infer</a:t>
            </a:r>
            <a:r>
              <a:rPr lang="en-US" sz="1800" dirty="0"/>
              <a:t>s</a:t>
            </a:r>
            <a:r>
              <a:rPr lang="el-GR" sz="1800" dirty="0"/>
              <a:t> that the </a:t>
            </a:r>
            <a:r>
              <a:rPr lang="en-US" sz="1800" dirty="0"/>
              <a:t>two </a:t>
            </a:r>
            <a:r>
              <a:rPr lang="el-GR" sz="1800" dirty="0"/>
              <a:t>resources </a:t>
            </a:r>
            <a:r>
              <a:rPr lang="en-US" sz="1800" dirty="0"/>
              <a:t>are equal</a:t>
            </a:r>
            <a:endParaRPr lang="el-GR" sz="1800" dirty="0"/>
          </a:p>
          <a:p>
            <a:pPr eaLnBrk="1" hangingPunct="1"/>
            <a:endParaRPr lang="en-GB" dirty="0" smtClean="0"/>
          </a:p>
        </p:txBody>
      </p:sp>
    </p:spTree>
    <p:extLst>
      <p:ext uri="{BB962C8B-B14F-4D97-AF65-F5344CB8AC3E}">
        <p14:creationId xmlns:p14="http://schemas.microsoft.com/office/powerpoint/2010/main" val="14945397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Distinct objects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spcAft>
                <a:spcPct val="40000"/>
              </a:spcAft>
            </a:pPr>
            <a:r>
              <a:rPr lang="en-US" dirty="0" smtClean="0"/>
              <a:t>To </a:t>
            </a:r>
            <a:r>
              <a:rPr lang="en-US" dirty="0"/>
              <a:t>ensure that different individuals are indeed recognized as such, we must explicitly assert their inequality:</a:t>
            </a:r>
            <a:endParaRPr lang="en-US" b="1" dirty="0"/>
          </a:p>
          <a:p>
            <a:pPr marL="533400" indent="-533400" eaLnBrk="1" hangingPunct="1">
              <a:buFont typeface="Wingdings" pitchFamily="2" charset="2"/>
              <a:buNone/>
            </a:pPr>
            <a:r>
              <a:rPr lang="en-US" sz="1800" b="1" dirty="0" smtClean="0"/>
              <a:t>		&lt;</a:t>
            </a:r>
            <a:r>
              <a:rPr lang="en-US" sz="1800" b="1" dirty="0"/>
              <a:t>lecturer </a:t>
            </a:r>
            <a:r>
              <a:rPr lang="en-US" sz="1800" b="1" dirty="0" err="1"/>
              <a:t>rdf:about</a:t>
            </a:r>
            <a:r>
              <a:rPr lang="en-US" sz="1800" b="1" dirty="0"/>
              <a:t>="949318"&gt;</a:t>
            </a:r>
          </a:p>
          <a:p>
            <a:pPr marL="533400" indent="-533400" eaLnBrk="1" hangingPunct="1">
              <a:buFont typeface="Wingdings" pitchFamily="2" charset="2"/>
              <a:buNone/>
            </a:pPr>
            <a:r>
              <a:rPr lang="en-US" sz="1800" b="1" dirty="0"/>
              <a:t>	</a:t>
            </a:r>
            <a:r>
              <a:rPr lang="en-US" sz="1800" b="1" dirty="0" smtClean="0"/>
              <a:t>		&lt;</a:t>
            </a:r>
            <a:r>
              <a:rPr lang="en-US" sz="1800" b="1" dirty="0" err="1">
                <a:solidFill>
                  <a:schemeClr val="accent1"/>
                </a:solidFill>
              </a:rPr>
              <a:t>owl:differentFrom</a:t>
            </a:r>
            <a:r>
              <a:rPr lang="en-US" sz="1800" b="1" dirty="0">
                <a:solidFill>
                  <a:schemeClr val="accent1"/>
                </a:solidFill>
              </a:rPr>
              <a:t> </a:t>
            </a:r>
            <a:r>
              <a:rPr lang="en-US" sz="1800" b="1" dirty="0" err="1"/>
              <a:t>rdf:resource</a:t>
            </a:r>
            <a:r>
              <a:rPr lang="en-US" sz="1800" b="1" dirty="0"/>
              <a:t>="949352"/&gt;</a:t>
            </a:r>
          </a:p>
          <a:p>
            <a:pPr marL="533400" indent="-533400" eaLnBrk="1" hangingPunct="1">
              <a:buFont typeface="Wingdings" pitchFamily="2" charset="2"/>
              <a:buNone/>
            </a:pPr>
            <a:r>
              <a:rPr lang="en-US" sz="1800" b="1" dirty="0" smtClean="0"/>
              <a:t>		&lt;/</a:t>
            </a:r>
            <a:r>
              <a:rPr lang="en-US" sz="1800" b="1" dirty="0"/>
              <a:t>lecturer&gt;</a:t>
            </a:r>
          </a:p>
          <a:p>
            <a:pPr eaLnBrk="1" hangingPunct="1"/>
            <a:endParaRPr lang="en-GB" dirty="0" smtClean="0"/>
          </a:p>
          <a:p>
            <a:pPr eaLnBrk="1" hangingPunct="1">
              <a:lnSpc>
                <a:spcPct val="90000"/>
              </a:lnSpc>
              <a:spcAft>
                <a:spcPct val="30000"/>
              </a:spcAft>
            </a:pPr>
            <a:r>
              <a:rPr lang="en-US" sz="2000" dirty="0"/>
              <a:t>OWL provides a shorthand notation to assert the pairwise inequality of all individuals in a given list</a:t>
            </a:r>
          </a:p>
          <a:p>
            <a:pPr marL="533400" indent="-533400" eaLnBrk="1" hangingPunct="1">
              <a:lnSpc>
                <a:spcPct val="90000"/>
              </a:lnSpc>
              <a:buFont typeface="Wingdings" pitchFamily="2" charset="2"/>
              <a:buNone/>
            </a:pPr>
            <a:r>
              <a:rPr lang="en-US" sz="2000" b="1" dirty="0" smtClean="0"/>
              <a:t>		</a:t>
            </a:r>
            <a:r>
              <a:rPr lang="en-US" sz="1800" b="1" dirty="0" smtClean="0"/>
              <a:t>&lt;</a:t>
            </a:r>
            <a:r>
              <a:rPr lang="en-US" sz="1800" b="1" dirty="0" err="1">
                <a:solidFill>
                  <a:schemeClr val="accent1"/>
                </a:solidFill>
              </a:rPr>
              <a:t>owl:allDifferent</a:t>
            </a:r>
            <a:r>
              <a:rPr lang="en-US" sz="1800" b="1" dirty="0"/>
              <a:t>&gt;</a:t>
            </a:r>
          </a:p>
          <a:p>
            <a:pPr marL="533400" indent="-533400" eaLnBrk="1" hangingPunct="1">
              <a:lnSpc>
                <a:spcPct val="90000"/>
              </a:lnSpc>
              <a:buFont typeface="Wingdings" pitchFamily="2" charset="2"/>
              <a:buNone/>
            </a:pPr>
            <a:r>
              <a:rPr lang="en-US" sz="1800" b="1" dirty="0"/>
              <a:t>	</a:t>
            </a:r>
            <a:r>
              <a:rPr lang="en-US" sz="1800" b="1" dirty="0" smtClean="0"/>
              <a:t>	       &lt;</a:t>
            </a:r>
            <a:r>
              <a:rPr lang="en-US" sz="1800" b="1" dirty="0" err="1"/>
              <a:t>owl:distinctMembers</a:t>
            </a:r>
            <a:r>
              <a:rPr lang="en-US" sz="1800" b="1" dirty="0"/>
              <a:t> </a:t>
            </a:r>
            <a:r>
              <a:rPr lang="en-US" sz="1800" b="1" dirty="0" err="1"/>
              <a:t>rdf:parseType</a:t>
            </a:r>
            <a:r>
              <a:rPr lang="en-US" sz="1800" b="1" dirty="0"/>
              <a:t>="Collection"&gt;</a:t>
            </a:r>
          </a:p>
          <a:p>
            <a:pPr marL="533400" indent="-533400" eaLnBrk="1" hangingPunct="1">
              <a:lnSpc>
                <a:spcPct val="90000"/>
              </a:lnSpc>
              <a:buFont typeface="Wingdings" pitchFamily="2" charset="2"/>
              <a:buNone/>
            </a:pPr>
            <a:r>
              <a:rPr lang="en-US" sz="1800" b="1" dirty="0"/>
              <a:t>		</a:t>
            </a:r>
            <a:r>
              <a:rPr lang="en-US" sz="1800" b="1" dirty="0" smtClean="0"/>
              <a:t>	&lt;</a:t>
            </a:r>
            <a:r>
              <a:rPr lang="en-US" sz="1800" b="1" dirty="0"/>
              <a:t>lecturer </a:t>
            </a:r>
            <a:r>
              <a:rPr lang="en-US" sz="1800" b="1" dirty="0" err="1"/>
              <a:t>rdf:about</a:t>
            </a:r>
            <a:r>
              <a:rPr lang="en-US" sz="1800" b="1" dirty="0"/>
              <a:t>="949318"/&gt;</a:t>
            </a:r>
          </a:p>
          <a:p>
            <a:pPr marL="533400" indent="-533400" eaLnBrk="1" hangingPunct="1">
              <a:lnSpc>
                <a:spcPct val="90000"/>
              </a:lnSpc>
              <a:buFont typeface="Wingdings" pitchFamily="2" charset="2"/>
              <a:buNone/>
            </a:pPr>
            <a:r>
              <a:rPr lang="en-US" sz="1800" b="1" dirty="0"/>
              <a:t>		</a:t>
            </a:r>
            <a:r>
              <a:rPr lang="en-US" sz="1800" b="1" dirty="0" smtClean="0"/>
              <a:t>	&lt;</a:t>
            </a:r>
            <a:r>
              <a:rPr lang="en-US" sz="1800" b="1" dirty="0"/>
              <a:t>lecturer </a:t>
            </a:r>
            <a:r>
              <a:rPr lang="en-US" sz="1800" b="1" dirty="0" err="1"/>
              <a:t>rdf:about</a:t>
            </a:r>
            <a:r>
              <a:rPr lang="en-US" sz="1800" b="1" dirty="0"/>
              <a:t>="949352"/&gt;</a:t>
            </a:r>
          </a:p>
          <a:p>
            <a:pPr marL="533400" indent="-533400" eaLnBrk="1" hangingPunct="1">
              <a:lnSpc>
                <a:spcPct val="90000"/>
              </a:lnSpc>
              <a:buFont typeface="Wingdings" pitchFamily="2" charset="2"/>
              <a:buNone/>
            </a:pPr>
            <a:r>
              <a:rPr lang="en-US" sz="1800" b="1" dirty="0"/>
              <a:t>		</a:t>
            </a:r>
            <a:r>
              <a:rPr lang="en-US" sz="1800" b="1" dirty="0" smtClean="0"/>
              <a:t>	&lt;</a:t>
            </a:r>
            <a:r>
              <a:rPr lang="en-US" sz="1800" b="1" dirty="0"/>
              <a:t>lecturer </a:t>
            </a:r>
            <a:r>
              <a:rPr lang="en-US" sz="1800" b="1" dirty="0" err="1"/>
              <a:t>rdf:about</a:t>
            </a:r>
            <a:r>
              <a:rPr lang="en-US" sz="1800" b="1" dirty="0"/>
              <a:t>="949111"/&gt;</a:t>
            </a:r>
          </a:p>
          <a:p>
            <a:pPr marL="533400" indent="-533400" eaLnBrk="1" hangingPunct="1">
              <a:lnSpc>
                <a:spcPct val="90000"/>
              </a:lnSpc>
              <a:buFont typeface="Wingdings" pitchFamily="2" charset="2"/>
              <a:buNone/>
            </a:pPr>
            <a:r>
              <a:rPr lang="en-US" sz="1800" b="1" dirty="0"/>
              <a:t>	</a:t>
            </a:r>
            <a:r>
              <a:rPr lang="en-US" sz="1800" b="1" dirty="0" smtClean="0"/>
              <a:t>	       &lt;/</a:t>
            </a:r>
            <a:r>
              <a:rPr lang="en-US" sz="1800" b="1" dirty="0" err="1"/>
              <a:t>owl:distinctMembers</a:t>
            </a:r>
            <a:r>
              <a:rPr lang="en-US" sz="1800" b="1" dirty="0"/>
              <a:t>&gt;</a:t>
            </a:r>
          </a:p>
          <a:p>
            <a:pPr marL="533400" indent="-533400" eaLnBrk="1" hangingPunct="1">
              <a:lnSpc>
                <a:spcPct val="90000"/>
              </a:lnSpc>
              <a:buFont typeface="Wingdings" pitchFamily="2" charset="2"/>
              <a:buNone/>
            </a:pPr>
            <a:r>
              <a:rPr lang="en-US" sz="1800" b="1" dirty="0" smtClean="0"/>
              <a:t>		&lt;/</a:t>
            </a:r>
            <a:r>
              <a:rPr lang="en-US" sz="1800" b="1" dirty="0" err="1"/>
              <a:t>owl:allDifferent</a:t>
            </a:r>
            <a:r>
              <a:rPr lang="en-US" sz="1800" b="1" dirty="0"/>
              <a:t>&gt;</a:t>
            </a:r>
            <a:endParaRPr lang="el-GR" sz="1800" b="1" dirty="0"/>
          </a:p>
          <a:p>
            <a:pPr eaLnBrk="1" hangingPunct="1"/>
            <a:endParaRPr lang="en-GB" dirty="0" smtClean="0"/>
          </a:p>
        </p:txBody>
      </p:sp>
    </p:spTree>
    <p:extLst>
      <p:ext uri="{BB962C8B-B14F-4D97-AF65-F5344CB8AC3E}">
        <p14:creationId xmlns:p14="http://schemas.microsoft.com/office/powerpoint/2010/main" val="37983452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a:t>
            </a:r>
            <a:r>
              <a:rPr lang="en-GB" dirty="0" err="1" smtClean="0">
                <a:latin typeface="Arial" charset="0"/>
                <a:cs typeface="Arial" charset="0"/>
              </a:rPr>
              <a:t>Datatypes</a:t>
            </a:r>
            <a:endParaRPr lang="en-GB" dirty="0" smtClean="0">
              <a:latin typeface="Arial" charset="0"/>
              <a:cs typeface="Arial" charset="0"/>
            </a:endParaRP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r>
              <a:rPr lang="en-US" sz="2400" dirty="0"/>
              <a:t>XML Schema provides a mechanism to construct </a:t>
            </a:r>
            <a:r>
              <a:rPr lang="en-US" sz="2400" dirty="0" smtClean="0"/>
              <a:t/>
            </a:r>
            <a:br>
              <a:rPr lang="en-US" sz="2400" dirty="0" smtClean="0"/>
            </a:br>
            <a:r>
              <a:rPr lang="en-US" sz="2400" dirty="0" smtClean="0"/>
              <a:t>user-defined </a:t>
            </a:r>
            <a:r>
              <a:rPr lang="en-US" sz="2400" dirty="0"/>
              <a:t>data types </a:t>
            </a:r>
            <a:endParaRPr lang="en-GB" sz="2400" dirty="0"/>
          </a:p>
          <a:p>
            <a:pPr lvl="1" eaLnBrk="1" hangingPunct="1"/>
            <a:r>
              <a:rPr lang="en-GB" sz="1800" dirty="0" smtClean="0"/>
              <a:t>E.g</a:t>
            </a:r>
            <a:r>
              <a:rPr lang="en-GB" sz="1800" dirty="0"/>
              <a:t>., the data type of </a:t>
            </a:r>
            <a:r>
              <a:rPr lang="en-GB" sz="1800" b="1" dirty="0" err="1"/>
              <a:t>adultAge</a:t>
            </a:r>
            <a:r>
              <a:rPr lang="en-GB" sz="1800" b="1" dirty="0"/>
              <a:t> </a:t>
            </a:r>
            <a:r>
              <a:rPr lang="en-GB" sz="1800" dirty="0"/>
              <a:t>includes all integers greater than 18</a:t>
            </a:r>
          </a:p>
          <a:p>
            <a:pPr eaLnBrk="1" hangingPunct="1"/>
            <a:endParaRPr lang="en-NZ" sz="2400" dirty="0" smtClean="0"/>
          </a:p>
          <a:p>
            <a:pPr eaLnBrk="1" hangingPunct="1"/>
            <a:r>
              <a:rPr lang="el-GR" sz="2400" dirty="0" smtClean="0"/>
              <a:t>Such </a:t>
            </a:r>
            <a:r>
              <a:rPr lang="el-GR" sz="2400" dirty="0"/>
              <a:t>derived data types cannot be used in OWL </a:t>
            </a:r>
            <a:endParaRPr lang="en-US" sz="2400" dirty="0" smtClean="0"/>
          </a:p>
          <a:p>
            <a:pPr lvl="1" eaLnBrk="1" hangingPunct="1"/>
            <a:r>
              <a:rPr lang="en-US" sz="1800" dirty="0" smtClean="0"/>
              <a:t>The </a:t>
            </a:r>
            <a:r>
              <a:rPr lang="en-US" sz="1800" dirty="0"/>
              <a:t>OWL reference document lists all the XML Schema data types that can be </a:t>
            </a:r>
            <a:r>
              <a:rPr lang="en-US" sz="1800" dirty="0" smtClean="0"/>
              <a:t>used</a:t>
            </a:r>
            <a:endParaRPr lang="en-GB" sz="1800" dirty="0" smtClean="0"/>
          </a:p>
          <a:p>
            <a:pPr lvl="1" eaLnBrk="1" hangingPunct="1"/>
            <a:r>
              <a:rPr lang="en-GB" sz="1800" dirty="0" smtClean="0"/>
              <a:t>These </a:t>
            </a:r>
            <a:r>
              <a:rPr lang="en-GB" sz="1800" dirty="0"/>
              <a:t>include the most frequently used types such as </a:t>
            </a:r>
            <a:r>
              <a:rPr lang="en-GB" sz="1800" b="1" dirty="0"/>
              <a:t>string</a:t>
            </a:r>
            <a:r>
              <a:rPr lang="en-GB" sz="1800" dirty="0"/>
              <a:t>, </a:t>
            </a:r>
            <a:r>
              <a:rPr lang="en-GB" sz="1800" b="1" dirty="0"/>
              <a:t>integer</a:t>
            </a:r>
            <a:r>
              <a:rPr lang="en-GB" sz="1800" dirty="0"/>
              <a:t>, </a:t>
            </a:r>
            <a:r>
              <a:rPr lang="en-GB" sz="1800" b="1" dirty="0"/>
              <a:t>Boolean</a:t>
            </a:r>
            <a:r>
              <a:rPr lang="en-GB" sz="1800" dirty="0"/>
              <a:t>, </a:t>
            </a:r>
            <a:r>
              <a:rPr lang="en-GB" sz="1800" b="1" dirty="0"/>
              <a:t>time</a:t>
            </a:r>
            <a:r>
              <a:rPr lang="en-GB" sz="1800" dirty="0"/>
              <a:t>, and </a:t>
            </a:r>
            <a:r>
              <a:rPr lang="en-GB" sz="1800" b="1" dirty="0"/>
              <a:t>date</a:t>
            </a:r>
            <a:r>
              <a:rPr lang="en-GB" sz="1800" dirty="0" smtClean="0"/>
              <a:t>.</a:t>
            </a:r>
            <a:endParaRPr lang="el-GR" sz="1800" dirty="0"/>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Versioning information</a:t>
            </a:r>
          </a:p>
        </p:txBody>
      </p:sp>
      <p:sp>
        <p:nvSpPr>
          <p:cNvPr id="14339" name="Rectangle 3"/>
          <p:cNvSpPr>
            <a:spLocks noGrp="1" noChangeArrowheads="1"/>
          </p:cNvSpPr>
          <p:nvPr>
            <p:ph type="body" idx="1"/>
          </p:nvPr>
        </p:nvSpPr>
        <p:spPr>
          <a:xfrm>
            <a:off x="465827" y="1229265"/>
            <a:ext cx="8160588" cy="5068019"/>
          </a:xfrm>
        </p:spPr>
        <p:txBody>
          <a:bodyPr/>
          <a:lstStyle/>
          <a:p>
            <a:pPr marL="533400" indent="-533400" eaLnBrk="1" hangingPunct="1"/>
            <a:endParaRPr lang="en-NZ" b="1" dirty="0" smtClean="0"/>
          </a:p>
          <a:p>
            <a:pPr eaLnBrk="1" hangingPunct="1"/>
            <a:r>
              <a:rPr lang="el-GR" sz="2000" b="1" dirty="0" smtClean="0"/>
              <a:t>owl:priorVersion </a:t>
            </a:r>
            <a:r>
              <a:rPr lang="el-GR" sz="2000" dirty="0"/>
              <a:t>indicate</a:t>
            </a:r>
            <a:r>
              <a:rPr lang="en-US" sz="2000" dirty="0"/>
              <a:t>s</a:t>
            </a:r>
            <a:r>
              <a:rPr lang="el-GR" sz="2000" dirty="0"/>
              <a:t> earlier versions of the current ontology </a:t>
            </a:r>
            <a:endParaRPr lang="en-GB" sz="2000" dirty="0" smtClean="0"/>
          </a:p>
          <a:p>
            <a:pPr lvl="1" eaLnBrk="1" hangingPunct="1"/>
            <a:r>
              <a:rPr lang="en-GB" sz="1800" dirty="0" smtClean="0"/>
              <a:t>No </a:t>
            </a:r>
            <a:r>
              <a:rPr lang="en-GB" sz="1800" dirty="0"/>
              <a:t>formal meaning, can be exploited for ontology </a:t>
            </a:r>
            <a:r>
              <a:rPr lang="en-GB" sz="1800" dirty="0" smtClean="0"/>
              <a:t>management</a:t>
            </a:r>
          </a:p>
          <a:p>
            <a:pPr eaLnBrk="1" hangingPunct="1"/>
            <a:endParaRPr lang="en-GB" sz="2000" b="1" dirty="0"/>
          </a:p>
          <a:p>
            <a:pPr eaLnBrk="1" hangingPunct="1"/>
            <a:r>
              <a:rPr lang="en-US" sz="2000" b="1" dirty="0" err="1" smtClean="0"/>
              <a:t>owl:versionInfo</a:t>
            </a:r>
            <a:r>
              <a:rPr lang="en-US" sz="2000" b="1" dirty="0" smtClean="0"/>
              <a:t> </a:t>
            </a:r>
            <a:r>
              <a:rPr lang="en-US" sz="2000" dirty="0"/>
              <a:t>generally contains a string giving information about the current version, e.g. </a:t>
            </a:r>
            <a:r>
              <a:rPr lang="en-US" sz="2000" dirty="0" smtClean="0"/>
              <a:t>keywords</a:t>
            </a:r>
          </a:p>
          <a:p>
            <a:pPr marL="0" indent="0" defTabSz="495300" eaLnBrk="1" hangingPunct="1">
              <a:buNone/>
              <a:tabLst>
                <a:tab pos="1079500" algn="l"/>
                <a:tab pos="1612900" algn="l"/>
              </a:tabLst>
            </a:pPr>
            <a:endParaRPr lang="en-US" sz="2000" dirty="0" smtClean="0"/>
          </a:p>
          <a:p>
            <a:pPr defTabSz="495300" eaLnBrk="1" hangingPunct="1">
              <a:tabLst>
                <a:tab pos="1079500" algn="l"/>
                <a:tab pos="1612900" algn="l"/>
              </a:tabLst>
            </a:pPr>
            <a:r>
              <a:rPr lang="el-GR" sz="2000" b="1" dirty="0" smtClean="0"/>
              <a:t>owl:backwardCompatibleWith </a:t>
            </a:r>
            <a:r>
              <a:rPr lang="en-NZ" sz="2000" dirty="0" smtClean="0"/>
              <a:t>has </a:t>
            </a:r>
            <a:r>
              <a:rPr lang="el-GR" sz="2000" dirty="0" smtClean="0"/>
              <a:t>reference </a:t>
            </a:r>
            <a:r>
              <a:rPr lang="el-GR" sz="2000" dirty="0"/>
              <a:t>to </a:t>
            </a:r>
            <a:r>
              <a:rPr lang="en-NZ" sz="2000" dirty="0" err="1" smtClean="0"/>
              <a:t>ano</a:t>
            </a:r>
            <a:r>
              <a:rPr lang="el-GR" sz="2000" dirty="0" smtClean="0"/>
              <a:t>ther </a:t>
            </a:r>
            <a:r>
              <a:rPr lang="el-GR" sz="2000" dirty="0"/>
              <a:t>ontology </a:t>
            </a:r>
            <a:endParaRPr lang="en-US" sz="2000" dirty="0" smtClean="0"/>
          </a:p>
          <a:p>
            <a:pPr lvl="1" defTabSz="495300" eaLnBrk="1" hangingPunct="1">
              <a:tabLst>
                <a:tab pos="1079500" algn="l"/>
                <a:tab pos="1612900" algn="l"/>
              </a:tabLst>
            </a:pPr>
            <a:r>
              <a:rPr lang="en-GB" sz="1800" dirty="0" smtClean="0"/>
              <a:t>All </a:t>
            </a:r>
            <a:r>
              <a:rPr lang="en-GB" sz="1800" dirty="0"/>
              <a:t>identifiers from the previous version have the same intended interpretations in the new version </a:t>
            </a:r>
            <a:endParaRPr lang="en-GB" sz="1800" dirty="0" smtClean="0"/>
          </a:p>
          <a:p>
            <a:pPr lvl="1" defTabSz="495300" eaLnBrk="1" hangingPunct="1">
              <a:tabLst>
                <a:tab pos="1079500" algn="l"/>
                <a:tab pos="1612900" algn="l"/>
              </a:tabLst>
            </a:pPr>
            <a:r>
              <a:rPr lang="en-GB" sz="1800" dirty="0" smtClean="0"/>
              <a:t>Thus </a:t>
            </a:r>
            <a:r>
              <a:rPr lang="en-GB" sz="1800" dirty="0"/>
              <a:t>documents can be safely changed to commit to the new version </a:t>
            </a:r>
            <a:endParaRPr lang="en-GB" sz="1800" dirty="0" smtClean="0"/>
          </a:p>
          <a:p>
            <a:pPr defTabSz="495300" eaLnBrk="1" hangingPunct="1">
              <a:tabLst>
                <a:tab pos="1079500" algn="l"/>
                <a:tab pos="1612900" algn="l"/>
              </a:tabLst>
            </a:pPr>
            <a:endParaRPr lang="en-NZ" sz="2000" b="1" dirty="0" smtClean="0"/>
          </a:p>
          <a:p>
            <a:pPr defTabSz="495300" eaLnBrk="1" hangingPunct="1">
              <a:tabLst>
                <a:tab pos="1079500" algn="l"/>
                <a:tab pos="1612900" algn="l"/>
              </a:tabLst>
            </a:pPr>
            <a:r>
              <a:rPr lang="el-GR" sz="2000" b="1" dirty="0" smtClean="0"/>
              <a:t>owl:incompatibleWith </a:t>
            </a:r>
            <a:r>
              <a:rPr lang="el-GR" sz="2000" dirty="0"/>
              <a:t>indicates that the containing ontology is a later version of the referenced ontology but is not backward compatible with it </a:t>
            </a:r>
          </a:p>
          <a:p>
            <a:pPr eaLnBrk="1" hangingPunct="1"/>
            <a:endParaRPr lang="en-GB" sz="2000" dirty="0"/>
          </a:p>
          <a:p>
            <a:pPr eaLnBrk="1" hangingPunct="1"/>
            <a:endParaRPr lang="en-GB" dirty="0" smtClean="0"/>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Combination of features</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spcBef>
                <a:spcPct val="0"/>
              </a:spcBef>
            </a:pPr>
            <a:r>
              <a:rPr lang="en-US" dirty="0" smtClean="0"/>
              <a:t>In </a:t>
            </a:r>
            <a:r>
              <a:rPr lang="en-US" dirty="0"/>
              <a:t>different OWL languages there are different sets of restrictions regarding the application of </a:t>
            </a:r>
            <a:r>
              <a:rPr lang="en-US" dirty="0" smtClean="0"/>
              <a:t>features</a:t>
            </a:r>
          </a:p>
          <a:p>
            <a:pPr eaLnBrk="1" hangingPunct="1">
              <a:spcBef>
                <a:spcPct val="0"/>
              </a:spcBef>
            </a:pPr>
            <a:endParaRPr lang="en-US" dirty="0"/>
          </a:p>
          <a:p>
            <a:pPr eaLnBrk="1" hangingPunct="1">
              <a:spcBef>
                <a:spcPct val="0"/>
              </a:spcBef>
            </a:pPr>
            <a:r>
              <a:rPr lang="el-GR" dirty="0" smtClean="0"/>
              <a:t>In </a:t>
            </a:r>
            <a:r>
              <a:rPr lang="el-GR" b="1" dirty="0"/>
              <a:t>OWL Full</a:t>
            </a:r>
            <a:r>
              <a:rPr lang="el-GR" dirty="0"/>
              <a:t>, all the language constructors may be used in any combination as long as the result is legal RDF </a:t>
            </a:r>
          </a:p>
          <a:p>
            <a:pPr eaLnBrk="1" hangingPunct="1"/>
            <a:endParaRPr lang="en-GB" dirty="0" smtClean="0"/>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Restriction of features in OWL DL</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lnSpc>
                <a:spcPct val="90000"/>
              </a:lnSpc>
            </a:pPr>
            <a:r>
              <a:rPr lang="en-US" sz="2000" i="1" dirty="0" smtClean="0"/>
              <a:t>Vocabulary partitioning</a:t>
            </a:r>
            <a:endParaRPr lang="en-NZ" sz="2000" i="1" dirty="0" smtClean="0"/>
          </a:p>
          <a:p>
            <a:pPr lvl="1" eaLnBrk="1" hangingPunct="1">
              <a:lnSpc>
                <a:spcPct val="90000"/>
              </a:lnSpc>
            </a:pPr>
            <a:r>
              <a:rPr lang="el-GR" sz="1800" dirty="0" smtClean="0"/>
              <a:t>Any </a:t>
            </a:r>
            <a:r>
              <a:rPr lang="el-GR" sz="1800" dirty="0"/>
              <a:t>resource is allowed to be only a class, a data type, a data type property, an object property, an individual, a data value, or part of the built-in vocabulary, and not more than one of these </a:t>
            </a:r>
            <a:endParaRPr lang="en-US" sz="1800" dirty="0" smtClean="0"/>
          </a:p>
          <a:p>
            <a:pPr eaLnBrk="1" hangingPunct="1">
              <a:lnSpc>
                <a:spcPct val="90000"/>
              </a:lnSpc>
            </a:pPr>
            <a:endParaRPr lang="en-US" sz="2000" i="1" dirty="0" smtClean="0"/>
          </a:p>
          <a:p>
            <a:pPr eaLnBrk="1" hangingPunct="1">
              <a:lnSpc>
                <a:spcPct val="90000"/>
              </a:lnSpc>
            </a:pPr>
            <a:r>
              <a:rPr lang="en-US" sz="2000" i="1" dirty="0" smtClean="0"/>
              <a:t>Explicit typing</a:t>
            </a:r>
            <a:endParaRPr lang="en-NZ" sz="2000" i="1" dirty="0" smtClean="0"/>
          </a:p>
          <a:p>
            <a:pPr lvl="1" eaLnBrk="1" hangingPunct="1">
              <a:lnSpc>
                <a:spcPct val="90000"/>
              </a:lnSpc>
            </a:pPr>
            <a:r>
              <a:rPr lang="el-GR" sz="1800" dirty="0" smtClean="0"/>
              <a:t>The </a:t>
            </a:r>
            <a:r>
              <a:rPr lang="el-GR" sz="1800" dirty="0"/>
              <a:t>partitioning of all resources must be stated explicitly </a:t>
            </a:r>
            <a:r>
              <a:rPr lang="en-US" sz="1800" dirty="0"/>
              <a:t>(e.g. a class must be declared if used in conjunction with </a:t>
            </a:r>
            <a:r>
              <a:rPr lang="en-US" sz="1800" b="1" dirty="0" err="1"/>
              <a:t>rdfs:subClassOf</a:t>
            </a:r>
            <a:r>
              <a:rPr lang="en-US" sz="1800" dirty="0" smtClean="0"/>
              <a:t>)</a:t>
            </a:r>
          </a:p>
          <a:p>
            <a:pPr lvl="1" eaLnBrk="1" hangingPunct="1">
              <a:lnSpc>
                <a:spcPct val="90000"/>
              </a:lnSpc>
            </a:pPr>
            <a:endParaRPr lang="en-US" sz="1800" dirty="0"/>
          </a:p>
          <a:p>
            <a:pPr eaLnBrk="1" hangingPunct="1">
              <a:lnSpc>
                <a:spcPct val="90000"/>
              </a:lnSpc>
            </a:pPr>
            <a:r>
              <a:rPr lang="en-US" sz="2000" i="1" dirty="0"/>
              <a:t>Property </a:t>
            </a:r>
            <a:r>
              <a:rPr lang="en-US" sz="2000" i="1" dirty="0" smtClean="0"/>
              <a:t>Separation</a:t>
            </a:r>
            <a:endParaRPr lang="en-GB" sz="2000" i="1" dirty="0" smtClean="0"/>
          </a:p>
          <a:p>
            <a:pPr lvl="1" eaLnBrk="1" hangingPunct="1">
              <a:lnSpc>
                <a:spcPct val="90000"/>
              </a:lnSpc>
            </a:pPr>
            <a:r>
              <a:rPr lang="en-GB" sz="1800" dirty="0" smtClean="0"/>
              <a:t>The </a:t>
            </a:r>
            <a:r>
              <a:rPr lang="en-GB" sz="1800" dirty="0"/>
              <a:t>set of object properties and data type properties are </a:t>
            </a:r>
            <a:r>
              <a:rPr lang="en-GB" sz="1800" dirty="0" smtClean="0"/>
              <a:t>disjoint</a:t>
            </a:r>
          </a:p>
          <a:p>
            <a:pPr lvl="1" eaLnBrk="1" hangingPunct="1">
              <a:lnSpc>
                <a:spcPct val="90000"/>
              </a:lnSpc>
            </a:pPr>
            <a:r>
              <a:rPr lang="en-GB" sz="1800" dirty="0" smtClean="0"/>
              <a:t>Therefore </a:t>
            </a:r>
            <a:r>
              <a:rPr lang="en-GB" sz="1800" dirty="0"/>
              <a:t>the following can never be specified for data type properties:</a:t>
            </a:r>
            <a:endParaRPr lang="en-US" sz="1800" b="1" dirty="0"/>
          </a:p>
          <a:p>
            <a:pPr marL="533400" indent="-533400" eaLnBrk="1" hangingPunct="1">
              <a:lnSpc>
                <a:spcPct val="90000"/>
              </a:lnSpc>
              <a:buFont typeface="Wingdings" pitchFamily="2" charset="2"/>
              <a:buNone/>
            </a:pPr>
            <a:r>
              <a:rPr lang="en-US" sz="1800" b="1" dirty="0"/>
              <a:t>			</a:t>
            </a:r>
            <a:r>
              <a:rPr lang="en-US" sz="1800" b="1" dirty="0" err="1"/>
              <a:t>owl:inverseOf</a:t>
            </a:r>
            <a:endParaRPr lang="en-US" sz="1800" b="1" dirty="0"/>
          </a:p>
          <a:p>
            <a:pPr marL="533400" indent="-533400" eaLnBrk="1" hangingPunct="1">
              <a:lnSpc>
                <a:spcPct val="90000"/>
              </a:lnSpc>
              <a:buFont typeface="Wingdings" pitchFamily="2" charset="2"/>
              <a:buNone/>
            </a:pPr>
            <a:r>
              <a:rPr lang="en-US" sz="1800" b="1" dirty="0"/>
              <a:t>			</a:t>
            </a:r>
            <a:r>
              <a:rPr lang="en-US" sz="1800" b="1" dirty="0" err="1"/>
              <a:t>owl:FunctionalProperty</a:t>
            </a:r>
            <a:endParaRPr lang="en-US" sz="1800" b="1" dirty="0"/>
          </a:p>
          <a:p>
            <a:pPr marL="533400" indent="-533400" eaLnBrk="1" hangingPunct="1">
              <a:lnSpc>
                <a:spcPct val="90000"/>
              </a:lnSpc>
              <a:buFont typeface="Wingdings" pitchFamily="2" charset="2"/>
              <a:buNone/>
            </a:pPr>
            <a:r>
              <a:rPr lang="en-US" sz="1800" b="1" dirty="0"/>
              <a:t>			</a:t>
            </a:r>
            <a:r>
              <a:rPr lang="en-US" sz="1800" b="1" dirty="0" err="1"/>
              <a:t>owl:InverseFunctionalProperty</a:t>
            </a:r>
            <a:endParaRPr lang="el-GR" sz="1800" dirty="0"/>
          </a:p>
          <a:p>
            <a:pPr marL="533400" indent="-533400" eaLnBrk="1" hangingPunct="1">
              <a:lnSpc>
                <a:spcPct val="90000"/>
              </a:lnSpc>
              <a:buFont typeface="Wingdings" pitchFamily="2" charset="2"/>
              <a:buNone/>
            </a:pPr>
            <a:r>
              <a:rPr lang="en-US" sz="1800" b="1" dirty="0"/>
              <a:t>			</a:t>
            </a:r>
            <a:r>
              <a:rPr lang="el-GR" sz="1800" b="1" dirty="0"/>
              <a:t>owl:SymmetricProperty </a:t>
            </a:r>
          </a:p>
          <a:p>
            <a:pPr eaLnBrk="1" hangingPunct="1">
              <a:lnSpc>
                <a:spcPct val="90000"/>
              </a:lnSpc>
            </a:pPr>
            <a:endParaRPr lang="en-US" sz="2200" dirty="0"/>
          </a:p>
          <a:p>
            <a:pPr eaLnBrk="1" hangingPunct="1"/>
            <a:endParaRPr lang="en-GB" dirty="0" smtClean="0"/>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Restriction of features in OWL DL</a:t>
            </a: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lnSpc>
                <a:spcPct val="90000"/>
              </a:lnSpc>
            </a:pPr>
            <a:r>
              <a:rPr lang="en-US" sz="2400" i="1" dirty="0"/>
              <a:t>No transitive cardinality </a:t>
            </a:r>
            <a:r>
              <a:rPr lang="en-US" sz="2400" i="1" dirty="0" smtClean="0"/>
              <a:t>restrictions</a:t>
            </a:r>
            <a:endParaRPr lang="en-GB" sz="2400" i="1" dirty="0" smtClean="0"/>
          </a:p>
          <a:p>
            <a:pPr lvl="1" eaLnBrk="1" hangingPunct="1">
              <a:lnSpc>
                <a:spcPct val="90000"/>
              </a:lnSpc>
            </a:pPr>
            <a:r>
              <a:rPr lang="en-GB" sz="2000" dirty="0" smtClean="0"/>
              <a:t>No </a:t>
            </a:r>
            <a:r>
              <a:rPr lang="en-GB" sz="2000" dirty="0"/>
              <a:t>cardinality restrictions may be placed on transitive properties </a:t>
            </a:r>
          </a:p>
          <a:p>
            <a:pPr eaLnBrk="1" hangingPunct="1">
              <a:lnSpc>
                <a:spcPct val="90000"/>
              </a:lnSpc>
            </a:pPr>
            <a:endParaRPr lang="en-US" sz="2400" i="1" dirty="0" smtClean="0"/>
          </a:p>
          <a:p>
            <a:pPr eaLnBrk="1" hangingPunct="1">
              <a:lnSpc>
                <a:spcPct val="90000"/>
              </a:lnSpc>
            </a:pPr>
            <a:r>
              <a:rPr lang="en-US" sz="2400" i="1" dirty="0" smtClean="0"/>
              <a:t>Restricted </a:t>
            </a:r>
            <a:r>
              <a:rPr lang="en-US" sz="2400" i="1" dirty="0"/>
              <a:t>anonymous classes</a:t>
            </a:r>
            <a:r>
              <a:rPr lang="en-GB" sz="2400" i="1" dirty="0"/>
              <a:t>: </a:t>
            </a:r>
            <a:r>
              <a:rPr lang="en-GB" dirty="0" smtClean="0"/>
              <a:t>anonymous </a:t>
            </a:r>
            <a:r>
              <a:rPr lang="en-GB" dirty="0"/>
              <a:t>classes are only allowed to occur </a:t>
            </a:r>
            <a:r>
              <a:rPr lang="en-GB" dirty="0" smtClean="0"/>
              <a:t>as:</a:t>
            </a:r>
          </a:p>
          <a:p>
            <a:pPr eaLnBrk="1" hangingPunct="1">
              <a:lnSpc>
                <a:spcPct val="90000"/>
              </a:lnSpc>
            </a:pPr>
            <a:endParaRPr lang="en-GB" dirty="0"/>
          </a:p>
          <a:p>
            <a:pPr lvl="1" eaLnBrk="1" hangingPunct="1">
              <a:lnSpc>
                <a:spcPct val="90000"/>
              </a:lnSpc>
            </a:pPr>
            <a:r>
              <a:rPr lang="en-GB" sz="2000" dirty="0" smtClean="0"/>
              <a:t>the </a:t>
            </a:r>
            <a:r>
              <a:rPr lang="en-GB" sz="2000" dirty="0"/>
              <a:t>domain and range of either </a:t>
            </a:r>
            <a:r>
              <a:rPr lang="en-GB" sz="2000" dirty="0" smtClean="0"/>
              <a:t/>
            </a:r>
            <a:br>
              <a:rPr lang="en-GB" sz="2000" dirty="0" smtClean="0"/>
            </a:br>
            <a:r>
              <a:rPr lang="en-GB" sz="2000" b="1" dirty="0" err="1" smtClean="0"/>
              <a:t>owl:equivalentClass</a:t>
            </a:r>
            <a:r>
              <a:rPr lang="en-GB" sz="2000" dirty="0" smtClean="0"/>
              <a:t> </a:t>
            </a:r>
            <a:r>
              <a:rPr lang="en-GB" sz="2000" dirty="0"/>
              <a:t>or </a:t>
            </a:r>
            <a:r>
              <a:rPr lang="en-GB" sz="2000" b="1" dirty="0" err="1"/>
              <a:t>owl:disjointWith</a:t>
            </a:r>
            <a:r>
              <a:rPr lang="en-GB" sz="2000" dirty="0"/>
              <a:t> </a:t>
            </a:r>
            <a:endParaRPr lang="en-GB" sz="2000" dirty="0" smtClean="0"/>
          </a:p>
          <a:p>
            <a:pPr lvl="1" eaLnBrk="1" hangingPunct="1">
              <a:lnSpc>
                <a:spcPct val="90000"/>
              </a:lnSpc>
            </a:pPr>
            <a:endParaRPr lang="en-GB" sz="2000" dirty="0" smtClean="0"/>
          </a:p>
          <a:p>
            <a:pPr lvl="1" eaLnBrk="1" hangingPunct="1">
              <a:lnSpc>
                <a:spcPct val="90000"/>
              </a:lnSpc>
            </a:pPr>
            <a:r>
              <a:rPr lang="en-GB" sz="2000" dirty="0" smtClean="0"/>
              <a:t>the </a:t>
            </a:r>
            <a:r>
              <a:rPr lang="en-GB" sz="2000" dirty="0"/>
              <a:t>range (but not the domain) of </a:t>
            </a:r>
            <a:r>
              <a:rPr lang="en-GB" sz="2000" b="1" dirty="0" err="1"/>
              <a:t>rdfs:subClassOf</a:t>
            </a:r>
            <a:endParaRPr lang="el-GR" sz="2000" b="1" dirty="0"/>
          </a:p>
          <a:p>
            <a:pPr eaLnBrk="1" hangingPunct="1">
              <a:lnSpc>
                <a:spcPct val="90000"/>
              </a:lnSpc>
            </a:pPr>
            <a:endParaRPr lang="en-US" sz="2200" dirty="0"/>
          </a:p>
          <a:p>
            <a:pPr eaLnBrk="1" hangingPunct="1"/>
            <a:endParaRPr lang="en-GB" dirty="0" smtClean="0"/>
          </a:p>
        </p:txBody>
      </p:sp>
    </p:spTree>
    <p:extLst>
      <p:ext uri="{BB962C8B-B14F-4D97-AF65-F5344CB8AC3E}">
        <p14:creationId xmlns:p14="http://schemas.microsoft.com/office/powerpoint/2010/main" val="2943332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23555"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solidFill>
                  <a:srgbClr val="B2B2B2"/>
                </a:solidFill>
                <a:latin typeface="Arial" charset="0"/>
                <a:cs typeface="Arial" charset="0"/>
              </a:rPr>
              <a:t>Semantics of RDF and RDF Schema</a:t>
            </a:r>
          </a:p>
          <a:p>
            <a:pPr lvl="1" eaLnBrk="1" hangingPunct="1"/>
            <a:r>
              <a:rPr lang="en-US" smtClean="0">
                <a:solidFill>
                  <a:srgbClr val="B2B2B2"/>
                </a:solidFill>
                <a:latin typeface="Arial" charset="0"/>
                <a:cs typeface="Arial" charset="0"/>
              </a:rPr>
              <a:t>Semantic notions</a:t>
            </a:r>
          </a:p>
          <a:p>
            <a:pPr lvl="1" eaLnBrk="1" hangingPunct="1"/>
            <a:r>
              <a:rPr lang="en-US" smtClean="0">
                <a:solidFill>
                  <a:srgbClr val="B2B2B2"/>
                </a:solidFill>
                <a:latin typeface="Arial" charset="0"/>
                <a:cs typeface="Arial" charset="0"/>
              </a:rPr>
              <a:t>RDF(S) Entailment</a:t>
            </a:r>
          </a:p>
          <a:p>
            <a:pPr eaLnBrk="1" hangingPunct="1"/>
            <a:endParaRPr lang="en-US" sz="2200" smtClean="0">
              <a:solidFill>
                <a:srgbClr val="B2B2B2"/>
              </a:solidFill>
              <a:latin typeface="Arial" charset="0"/>
              <a:cs typeface="Arial" charset="0"/>
            </a:endParaRPr>
          </a:p>
          <a:p>
            <a:pPr eaLnBrk="1" hangingPunct="1"/>
            <a:r>
              <a:rPr lang="en-US" sz="2200" smtClean="0">
                <a:solidFill>
                  <a:srgbClr val="B2B2B2"/>
                </a:solidFill>
                <a:latin typeface="Arial" charset="0"/>
                <a:cs typeface="Arial" charset="0"/>
              </a:rPr>
              <a:t>SPARQL</a:t>
            </a:r>
          </a:p>
          <a:p>
            <a:pPr lvl="1" eaLnBrk="1" hangingPunct="1"/>
            <a:r>
              <a:rPr lang="en-US" smtClean="0">
                <a:solidFill>
                  <a:srgbClr val="B2B2B2"/>
                </a:solidFill>
                <a:latin typeface="Arial" charset="0"/>
                <a:cs typeface="Arial" charset="0"/>
              </a:rPr>
              <a:t>SPARQL Queries</a:t>
            </a:r>
          </a:p>
          <a:p>
            <a:pPr lvl="1" eaLnBrk="1" hangingPunct="1"/>
            <a:r>
              <a:rPr lang="en-US" smtClean="0">
                <a:solidFill>
                  <a:srgbClr val="B2B2B2"/>
                </a:solidFill>
                <a:latin typeface="Arial" charset="0"/>
                <a:cs typeface="Arial" charset="0"/>
              </a:rPr>
              <a:t>Query answer</a:t>
            </a:r>
          </a:p>
        </p:txBody>
      </p:sp>
      <p:sp>
        <p:nvSpPr>
          <p:cNvPr id="732164" name="Text Box 4"/>
          <p:cNvSpPr txBox="1">
            <a:spLocks noChangeArrowheads="1"/>
          </p:cNvSpPr>
          <p:nvPr/>
        </p:nvSpPr>
        <p:spPr bwMode="auto">
          <a:xfrm>
            <a:off x="2928938" y="1143000"/>
            <a:ext cx="4297362" cy="3262313"/>
          </a:xfrm>
          <a:prstGeom prst="rect">
            <a:avLst/>
          </a:prstGeom>
          <a:solidFill>
            <a:schemeClr val="tx2">
              <a:lumMod val="20000"/>
              <a:lumOff val="80000"/>
            </a:schemeClr>
          </a:solidFill>
          <a:ln w="19050">
            <a:solidFill>
              <a:schemeClr val="tx2"/>
            </a:solidFill>
            <a:miter lim="800000"/>
            <a:headEnd/>
            <a:tailEnd/>
          </a:ln>
          <a:effectLst/>
        </p:spPr>
        <p:txBody>
          <a:bodyPr>
            <a:spAutoFit/>
          </a:bodyPr>
          <a:lstStyle>
            <a:lvl1pPr>
              <a:defRPr sz="2400">
                <a:solidFill>
                  <a:schemeClr val="tx1"/>
                </a:solidFill>
                <a:latin typeface="Arial" charset="0"/>
                <a:ea typeface="ヒラギノ角ゴ Pro W3" charset="-128"/>
              </a:defRPr>
            </a:lvl1pPr>
            <a:lvl2pPr>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1400" b="1">
                <a:solidFill>
                  <a:srgbClr val="000000"/>
                </a:solidFill>
              </a:rPr>
              <a:t>RDF Vocabulary</a:t>
            </a:r>
          </a:p>
          <a:p>
            <a:endParaRPr lang="en-US" sz="1600">
              <a:solidFill>
                <a:srgbClr val="292929"/>
              </a:solidFill>
            </a:endParaRPr>
          </a:p>
          <a:p>
            <a:r>
              <a:rPr lang="en-US" sz="1600" noProof="1">
                <a:solidFill>
                  <a:srgbClr val="292929"/>
                </a:solidFill>
              </a:rPr>
              <a:t>Classes:</a:t>
            </a:r>
          </a:p>
          <a:p>
            <a:pPr lvl="1"/>
            <a:r>
              <a:rPr lang="en-US" sz="1600" b="1" noProof="1">
                <a:solidFill>
                  <a:schemeClr val="tx2"/>
                </a:solidFill>
              </a:rPr>
              <a:t>rdf:Property</a:t>
            </a:r>
            <a:r>
              <a:rPr lang="en-US" sz="1600" noProof="1">
                <a:solidFill>
                  <a:schemeClr val="tx2"/>
                </a:solidFill>
              </a:rPr>
              <a:t>,</a:t>
            </a:r>
            <a:r>
              <a:rPr lang="en-US" sz="1600" b="1" noProof="1">
                <a:solidFill>
                  <a:schemeClr val="tx2"/>
                </a:solidFill>
              </a:rPr>
              <a:t> rdf:Statement</a:t>
            </a:r>
            <a:r>
              <a:rPr lang="en-US" sz="1600" noProof="1">
                <a:solidFill>
                  <a:schemeClr val="tx2"/>
                </a:solidFill>
              </a:rPr>
              <a:t>,</a:t>
            </a:r>
            <a:r>
              <a:rPr lang="en-US" sz="1600" b="1" noProof="1">
                <a:solidFill>
                  <a:schemeClr val="tx2"/>
                </a:solidFill>
              </a:rPr>
              <a:t> rdf:XMLLiteral</a:t>
            </a:r>
          </a:p>
          <a:p>
            <a:pPr lvl="1"/>
            <a:r>
              <a:rPr lang="en-US" sz="1600" b="1" noProof="1">
                <a:solidFill>
                  <a:schemeClr val="tx2"/>
                </a:solidFill>
              </a:rPr>
              <a:t>rdf:Seq</a:t>
            </a:r>
            <a:r>
              <a:rPr lang="en-US" sz="1600" noProof="1">
                <a:solidFill>
                  <a:schemeClr val="tx2"/>
                </a:solidFill>
              </a:rPr>
              <a:t>,</a:t>
            </a:r>
            <a:r>
              <a:rPr lang="en-US" sz="1600" b="1" noProof="1">
                <a:solidFill>
                  <a:schemeClr val="tx2"/>
                </a:solidFill>
              </a:rPr>
              <a:t> rdf:Bag</a:t>
            </a:r>
            <a:r>
              <a:rPr lang="en-US" sz="1600" noProof="1">
                <a:solidFill>
                  <a:schemeClr val="tx2"/>
                </a:solidFill>
              </a:rPr>
              <a:t>,</a:t>
            </a:r>
            <a:r>
              <a:rPr lang="en-US" sz="1600" b="1" noProof="1">
                <a:solidFill>
                  <a:schemeClr val="tx2"/>
                </a:solidFill>
              </a:rPr>
              <a:t> rdf:Alt</a:t>
            </a:r>
            <a:r>
              <a:rPr lang="en-US" sz="1600" noProof="1">
                <a:solidFill>
                  <a:schemeClr val="tx2"/>
                </a:solidFill>
              </a:rPr>
              <a:t>,</a:t>
            </a:r>
            <a:r>
              <a:rPr lang="en-US" sz="1600" b="1" noProof="1">
                <a:solidFill>
                  <a:schemeClr val="tx2"/>
                </a:solidFill>
              </a:rPr>
              <a:t> rdf:List</a:t>
            </a:r>
          </a:p>
          <a:p>
            <a:r>
              <a:rPr lang="en-US" sz="1600" noProof="1">
                <a:solidFill>
                  <a:srgbClr val="292929"/>
                </a:solidFill>
              </a:rPr>
              <a:t>Properties:</a:t>
            </a:r>
          </a:p>
          <a:p>
            <a:pPr lvl="1"/>
            <a:r>
              <a:rPr lang="en-US" sz="1600" b="1" noProof="1">
                <a:solidFill>
                  <a:schemeClr val="tx2"/>
                </a:solidFill>
              </a:rPr>
              <a:t>rdf:type</a:t>
            </a:r>
            <a:r>
              <a:rPr lang="en-US" sz="1600" noProof="1">
                <a:solidFill>
                  <a:schemeClr val="tx2"/>
                </a:solidFill>
              </a:rPr>
              <a:t>,</a:t>
            </a:r>
            <a:r>
              <a:rPr lang="en-US" sz="1600" b="1" noProof="1">
                <a:solidFill>
                  <a:schemeClr val="tx2"/>
                </a:solidFill>
              </a:rPr>
              <a:t> rdf:subject</a:t>
            </a:r>
            <a:r>
              <a:rPr lang="en-US" sz="1600" noProof="1">
                <a:solidFill>
                  <a:schemeClr val="tx2"/>
                </a:solidFill>
              </a:rPr>
              <a:t>,</a:t>
            </a:r>
            <a:r>
              <a:rPr lang="en-US" sz="1600" b="1" noProof="1">
                <a:solidFill>
                  <a:schemeClr val="tx2"/>
                </a:solidFill>
              </a:rPr>
              <a:t> rdf:predicate</a:t>
            </a:r>
            <a:r>
              <a:rPr lang="en-US" sz="1600" noProof="1">
                <a:solidFill>
                  <a:schemeClr val="tx2"/>
                </a:solidFill>
              </a:rPr>
              <a:t>, </a:t>
            </a:r>
            <a:r>
              <a:rPr lang="en-US" sz="1600" b="1" noProof="1">
                <a:solidFill>
                  <a:schemeClr val="tx2"/>
                </a:solidFill>
              </a:rPr>
              <a:t>rdf:object</a:t>
            </a:r>
            <a:r>
              <a:rPr lang="en-US" sz="1600" noProof="1">
                <a:solidFill>
                  <a:schemeClr val="tx2"/>
                </a:solidFill>
              </a:rPr>
              <a:t>,</a:t>
            </a:r>
            <a:r>
              <a:rPr lang="en-US" sz="1600" b="1" noProof="1">
                <a:solidFill>
                  <a:schemeClr val="tx2"/>
                </a:solidFill>
              </a:rPr>
              <a:t> </a:t>
            </a:r>
          </a:p>
          <a:p>
            <a:pPr lvl="1"/>
            <a:r>
              <a:rPr lang="en-US" sz="1600" b="1" noProof="1">
                <a:solidFill>
                  <a:schemeClr val="tx2"/>
                </a:solidFill>
              </a:rPr>
              <a:t>rdf:first</a:t>
            </a:r>
            <a:r>
              <a:rPr lang="en-US" sz="1600" noProof="1">
                <a:solidFill>
                  <a:schemeClr val="tx2"/>
                </a:solidFill>
              </a:rPr>
              <a:t>,</a:t>
            </a:r>
            <a:r>
              <a:rPr lang="en-US" sz="1600" b="1" noProof="1">
                <a:solidFill>
                  <a:schemeClr val="tx2"/>
                </a:solidFill>
              </a:rPr>
              <a:t> rdf:rest</a:t>
            </a:r>
            <a:r>
              <a:rPr lang="en-US" sz="1600" noProof="1">
                <a:solidFill>
                  <a:schemeClr val="tx2"/>
                </a:solidFill>
              </a:rPr>
              <a:t>,</a:t>
            </a:r>
            <a:r>
              <a:rPr lang="en-US" sz="1600" b="1" noProof="1">
                <a:solidFill>
                  <a:schemeClr val="tx2"/>
                </a:solidFill>
              </a:rPr>
              <a:t> rdf:_n</a:t>
            </a:r>
          </a:p>
          <a:p>
            <a:pPr lvl="1"/>
            <a:r>
              <a:rPr lang="en-US" sz="1600" b="1" noProof="1">
                <a:solidFill>
                  <a:schemeClr val="tx2"/>
                </a:solidFill>
              </a:rPr>
              <a:t>rdf:value</a:t>
            </a:r>
          </a:p>
          <a:p>
            <a:r>
              <a:rPr lang="en-US" sz="1600" noProof="1">
                <a:solidFill>
                  <a:srgbClr val="292929"/>
                </a:solidFill>
              </a:rPr>
              <a:t>Resources:</a:t>
            </a:r>
          </a:p>
          <a:p>
            <a:pPr lvl="1"/>
            <a:r>
              <a:rPr lang="en-US" sz="1600" b="1" noProof="1">
                <a:solidFill>
                  <a:schemeClr val="tx2"/>
                </a:solidFill>
              </a:rPr>
              <a:t>rdf:nil</a:t>
            </a:r>
            <a:endParaRPr lang="en-US" sz="1600" noProof="1">
              <a:solidFill>
                <a:schemeClr val="tx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Restriction of features in OWL </a:t>
            </a:r>
            <a:r>
              <a:rPr lang="en-GB" dirty="0" err="1" smtClean="0">
                <a:latin typeface="Arial" charset="0"/>
                <a:cs typeface="Arial" charset="0"/>
              </a:rPr>
              <a:t>Lite</a:t>
            </a:r>
            <a:endParaRPr lang="en-GB" dirty="0" smtClean="0">
              <a:latin typeface="Arial" charset="0"/>
              <a:cs typeface="Arial" charset="0"/>
            </a:endParaRPr>
          </a:p>
        </p:txBody>
      </p:sp>
      <p:sp>
        <p:nvSpPr>
          <p:cNvPr id="14339" name="Rectangle 3"/>
          <p:cNvSpPr>
            <a:spLocks noGrp="1" noChangeArrowheads="1"/>
          </p:cNvSpPr>
          <p:nvPr>
            <p:ph type="body" idx="1"/>
          </p:nvPr>
        </p:nvSpPr>
        <p:spPr>
          <a:xfrm>
            <a:off x="500332" y="1410419"/>
            <a:ext cx="8160588" cy="5068019"/>
          </a:xfrm>
        </p:spPr>
        <p:txBody>
          <a:bodyPr/>
          <a:lstStyle/>
          <a:p>
            <a:pPr eaLnBrk="1" hangingPunct="1"/>
            <a:r>
              <a:rPr lang="en-US" sz="2400" dirty="0"/>
              <a:t>Restrictions of OWL DL and more</a:t>
            </a:r>
          </a:p>
          <a:p>
            <a:pPr eaLnBrk="1" hangingPunct="1"/>
            <a:endParaRPr lang="en-NZ" sz="2400" b="1" dirty="0" smtClean="0"/>
          </a:p>
          <a:p>
            <a:pPr eaLnBrk="1" hangingPunct="1"/>
            <a:r>
              <a:rPr lang="el-GR" sz="2400" b="1" dirty="0" smtClean="0"/>
              <a:t>owl:oneOf</a:t>
            </a:r>
            <a:r>
              <a:rPr lang="el-GR" sz="2400" dirty="0"/>
              <a:t>, </a:t>
            </a:r>
            <a:r>
              <a:rPr lang="el-GR" sz="2400" b="1" dirty="0"/>
              <a:t>owl:disjointWith</a:t>
            </a:r>
            <a:r>
              <a:rPr lang="el-GR" sz="2400" dirty="0"/>
              <a:t>, </a:t>
            </a:r>
            <a:r>
              <a:rPr lang="el-GR" sz="2400" b="1" dirty="0"/>
              <a:t>owl:unionOf</a:t>
            </a:r>
            <a:r>
              <a:rPr lang="el-GR" sz="2400" dirty="0"/>
              <a:t>, </a:t>
            </a:r>
            <a:r>
              <a:rPr lang="el-GR" sz="2400" b="1" dirty="0"/>
              <a:t>owl:complementOf</a:t>
            </a:r>
            <a:r>
              <a:rPr lang="el-GR" sz="2400" dirty="0"/>
              <a:t> and </a:t>
            </a:r>
            <a:r>
              <a:rPr lang="el-GR" sz="2400" b="1" dirty="0"/>
              <a:t>owl:hasValue</a:t>
            </a:r>
            <a:r>
              <a:rPr lang="el-GR" sz="2400" dirty="0"/>
              <a:t> are not allowed </a:t>
            </a:r>
            <a:endParaRPr lang="en-US" sz="2400" dirty="0"/>
          </a:p>
          <a:p>
            <a:pPr eaLnBrk="1" hangingPunct="1"/>
            <a:endParaRPr lang="en-NZ" sz="2400" dirty="0" smtClean="0"/>
          </a:p>
          <a:p>
            <a:pPr eaLnBrk="1" hangingPunct="1"/>
            <a:r>
              <a:rPr lang="el-GR" sz="2400" dirty="0" smtClean="0"/>
              <a:t>Cardinality </a:t>
            </a:r>
            <a:r>
              <a:rPr lang="el-GR" sz="2400" dirty="0"/>
              <a:t>statements (minimal, maximal, and exact cardinality) can only be made on the values 0 or 1 </a:t>
            </a:r>
            <a:endParaRPr lang="en-US" sz="2400" dirty="0"/>
          </a:p>
          <a:p>
            <a:pPr eaLnBrk="1" hangingPunct="1"/>
            <a:endParaRPr lang="en-NZ" sz="2400" b="1" dirty="0" smtClean="0"/>
          </a:p>
          <a:p>
            <a:pPr eaLnBrk="1" hangingPunct="1"/>
            <a:r>
              <a:rPr lang="el-GR" sz="2400" b="1" dirty="0" smtClean="0"/>
              <a:t>owl:equivalentClass</a:t>
            </a:r>
            <a:r>
              <a:rPr lang="el-GR" sz="2400" dirty="0" smtClean="0"/>
              <a:t> </a:t>
            </a:r>
            <a:r>
              <a:rPr lang="el-GR" sz="2400" dirty="0"/>
              <a:t>statements can no longer be made between anonymous classes but only between class identifiers </a:t>
            </a:r>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Inheritance in class hierarchies</a:t>
            </a:r>
          </a:p>
        </p:txBody>
      </p:sp>
      <p:sp>
        <p:nvSpPr>
          <p:cNvPr id="14339" name="Rectangle 3"/>
          <p:cNvSpPr>
            <a:spLocks noGrp="1" noChangeArrowheads="1"/>
          </p:cNvSpPr>
          <p:nvPr>
            <p:ph type="body" idx="1"/>
          </p:nvPr>
        </p:nvSpPr>
        <p:spPr>
          <a:xfrm>
            <a:off x="491706" y="1444925"/>
            <a:ext cx="8160588" cy="4938622"/>
          </a:xfrm>
        </p:spPr>
        <p:txBody>
          <a:bodyPr/>
          <a:lstStyle/>
          <a:p>
            <a:pPr marL="533400" indent="-533400" eaLnBrk="1" hangingPunct="1"/>
            <a:r>
              <a:rPr lang="en-US" sz="2400" dirty="0" smtClean="0"/>
              <a:t>Range </a:t>
            </a:r>
            <a:r>
              <a:rPr lang="en-US" sz="2400" dirty="0"/>
              <a:t>restriction: </a:t>
            </a:r>
            <a:r>
              <a:rPr lang="el-GR" sz="2400" b="1" dirty="0"/>
              <a:t>Courses must be taught by academic staff members only</a:t>
            </a:r>
            <a:r>
              <a:rPr lang="el-GR" sz="2400" dirty="0"/>
              <a:t> </a:t>
            </a:r>
            <a:endParaRPr lang="en-US" sz="2400" dirty="0"/>
          </a:p>
          <a:p>
            <a:pPr marL="533400" indent="-533400" eaLnBrk="1" hangingPunct="1"/>
            <a:endParaRPr lang="en-NZ" sz="2400" dirty="0" smtClean="0"/>
          </a:p>
          <a:p>
            <a:pPr marL="533400" indent="-533400" eaLnBrk="1" hangingPunct="1"/>
            <a:r>
              <a:rPr lang="en-NZ" sz="2400" dirty="0" smtClean="0"/>
              <a:t>Tim Berners-Lee</a:t>
            </a:r>
            <a:r>
              <a:rPr lang="el-GR" sz="2400" dirty="0" smtClean="0"/>
              <a:t> </a:t>
            </a:r>
            <a:r>
              <a:rPr lang="el-GR" sz="2400" dirty="0"/>
              <a:t>is a professor </a:t>
            </a:r>
            <a:endParaRPr lang="en-US" sz="2400" dirty="0"/>
          </a:p>
          <a:p>
            <a:pPr marL="533400" indent="-533400" eaLnBrk="1" hangingPunct="1"/>
            <a:endParaRPr lang="en-US" sz="2400" dirty="0" smtClean="0"/>
          </a:p>
          <a:p>
            <a:pPr marL="533400" indent="-533400" eaLnBrk="1" hangingPunct="1"/>
            <a:r>
              <a:rPr lang="en-US" sz="2400" dirty="0" smtClean="0"/>
              <a:t>He </a:t>
            </a:r>
            <a:r>
              <a:rPr lang="el-GR" sz="2400" i="1" dirty="0"/>
              <a:t>inherit</a:t>
            </a:r>
            <a:r>
              <a:rPr lang="en-US" sz="2400" i="1" dirty="0"/>
              <a:t>s</a:t>
            </a:r>
            <a:r>
              <a:rPr lang="en-US" sz="2400" dirty="0"/>
              <a:t> </a:t>
            </a:r>
            <a:r>
              <a:rPr lang="el-GR" sz="2400" dirty="0"/>
              <a:t>the ability to teach from the class of academic staff members </a:t>
            </a:r>
            <a:endParaRPr lang="en-US" sz="2400" dirty="0"/>
          </a:p>
          <a:p>
            <a:pPr marL="533400" indent="-533400" eaLnBrk="1" hangingPunct="1"/>
            <a:endParaRPr lang="en-US" sz="2400" dirty="0" smtClean="0"/>
          </a:p>
          <a:p>
            <a:pPr marL="533400" indent="-533400" eaLnBrk="1" hangingPunct="1"/>
            <a:r>
              <a:rPr lang="en-US" sz="2400" dirty="0" smtClean="0"/>
              <a:t>This </a:t>
            </a:r>
            <a:r>
              <a:rPr lang="en-US" sz="2400" dirty="0"/>
              <a:t>is done in RDF Schema b</a:t>
            </a:r>
            <a:r>
              <a:rPr lang="en-GB" sz="2400" dirty="0"/>
              <a:t>y fixing the semantics of “is a subclass of”</a:t>
            </a:r>
          </a:p>
          <a:p>
            <a:pPr marL="914400" lvl="1" indent="-457200" eaLnBrk="1" hangingPunct="1"/>
            <a:r>
              <a:rPr lang="en-GB" sz="2000" dirty="0"/>
              <a:t>It is not up to an application (RDF processing software) to interpret “is a subclass </a:t>
            </a:r>
            <a:r>
              <a:rPr lang="en-GB" sz="2000" dirty="0" smtClean="0"/>
              <a:t>of”</a:t>
            </a:r>
            <a:endParaRPr lang="el-GR" sz="2000" dirty="0"/>
          </a:p>
          <a:p>
            <a:pPr eaLnBrk="1" hangingPunct="1"/>
            <a:endParaRPr lang="en-GB" dirty="0" smtClean="0"/>
          </a:p>
        </p:txBody>
      </p:sp>
    </p:spTree>
    <p:extLst>
      <p:ext uri="{BB962C8B-B14F-4D97-AF65-F5344CB8AC3E}">
        <p14:creationId xmlns:p14="http://schemas.microsoft.com/office/powerpoint/2010/main" val="3318900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DLP</a:t>
            </a:r>
          </a:p>
        </p:txBody>
      </p:sp>
      <p:sp>
        <p:nvSpPr>
          <p:cNvPr id="2" name="Rectangle 1"/>
          <p:cNvSpPr/>
          <p:nvPr/>
        </p:nvSpPr>
        <p:spPr>
          <a:xfrm>
            <a:off x="491706" y="1513806"/>
            <a:ext cx="8117456" cy="2677656"/>
          </a:xfrm>
          <a:prstGeom prst="rect">
            <a:avLst/>
          </a:prstGeom>
        </p:spPr>
        <p:txBody>
          <a:bodyPr wrap="square">
            <a:spAutoFit/>
          </a:bodyPr>
          <a:lstStyle/>
          <a:p>
            <a:pPr marL="342900" indent="-342900">
              <a:buFont typeface="Arial" pitchFamily="34" charset="0"/>
              <a:buChar char="•"/>
            </a:pPr>
            <a:r>
              <a:rPr lang="en-US" dirty="0" smtClean="0"/>
              <a:t>OWL is based on Description Logics</a:t>
            </a:r>
          </a:p>
          <a:p>
            <a:pPr marL="342900" indent="-342900">
              <a:buFont typeface="Arial" pitchFamily="34" charset="0"/>
              <a:buChar char="•"/>
            </a:pPr>
            <a:endParaRPr lang="en-US" dirty="0" smtClean="0"/>
          </a:p>
          <a:p>
            <a:pPr marL="342900" indent="-342900">
              <a:buFont typeface="Arial" pitchFamily="34" charset="0"/>
              <a:buChar char="•"/>
            </a:pPr>
            <a:r>
              <a:rPr lang="en-US" dirty="0" smtClean="0"/>
              <a:t>Description Logics are fragments of first-order logic</a:t>
            </a:r>
          </a:p>
          <a:p>
            <a:pPr marL="342900" indent="-342900">
              <a:buFont typeface="Arial" pitchFamily="34" charset="0"/>
              <a:buChar char="•"/>
            </a:pPr>
            <a:endParaRPr lang="en-US" dirty="0" smtClean="0"/>
          </a:p>
          <a:p>
            <a:pPr marL="342900" indent="-342900">
              <a:buFont typeface="Arial" pitchFamily="34" charset="0"/>
              <a:buChar char="•"/>
            </a:pPr>
            <a:r>
              <a:rPr lang="en-US" dirty="0" smtClean="0"/>
              <a:t>OWL inherits from Description Logics</a:t>
            </a:r>
          </a:p>
          <a:p>
            <a:pPr marL="800100" lvl="1" indent="-342900">
              <a:buFont typeface="Arial" pitchFamily="34" charset="0"/>
              <a:buChar char="•"/>
            </a:pPr>
            <a:r>
              <a:rPr lang="en-US" dirty="0" smtClean="0"/>
              <a:t>The open-world assumption</a:t>
            </a:r>
          </a:p>
          <a:p>
            <a:pPr marL="800100" lvl="1" indent="-342900">
              <a:buFont typeface="Arial" pitchFamily="34" charset="0"/>
              <a:buChar char="•"/>
            </a:pPr>
            <a:r>
              <a:rPr lang="en-US" dirty="0" smtClean="0"/>
              <a:t>The non-unique-name assumption</a:t>
            </a:r>
          </a:p>
        </p:txBody>
      </p:sp>
    </p:spTree>
    <p:extLst>
      <p:ext uri="{BB962C8B-B14F-4D97-AF65-F5344CB8AC3E}">
        <p14:creationId xmlns:p14="http://schemas.microsoft.com/office/powerpoint/2010/main" val="12992667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Open World Assumption</a:t>
            </a:r>
          </a:p>
        </p:txBody>
      </p:sp>
      <p:sp>
        <p:nvSpPr>
          <p:cNvPr id="14339" name="Rectangle 3"/>
          <p:cNvSpPr>
            <a:spLocks noGrp="1" noChangeArrowheads="1"/>
          </p:cNvSpPr>
          <p:nvPr>
            <p:ph type="body" idx="1"/>
          </p:nvPr>
        </p:nvSpPr>
        <p:spPr>
          <a:xfrm>
            <a:off x="500332" y="1410419"/>
            <a:ext cx="8160588" cy="5068019"/>
          </a:xfrm>
        </p:spPr>
        <p:txBody>
          <a:bodyPr/>
          <a:lstStyle/>
          <a:p>
            <a:r>
              <a:rPr lang="en-US" sz="2000" dirty="0" smtClean="0"/>
              <a:t>We </a:t>
            </a:r>
            <a:r>
              <a:rPr lang="en-US" sz="2000" dirty="0"/>
              <a:t>cannot conclude some statement </a:t>
            </a:r>
            <a:r>
              <a:rPr lang="en-US" sz="2000" i="1" dirty="0" smtClean="0"/>
              <a:t>S</a:t>
            </a:r>
            <a:r>
              <a:rPr lang="en-US" sz="2000" dirty="0" smtClean="0"/>
              <a:t> </a:t>
            </a:r>
            <a:r>
              <a:rPr lang="en-US" sz="2000" dirty="0"/>
              <a:t>to be false simply because we cannot show </a:t>
            </a:r>
            <a:r>
              <a:rPr lang="en-US" sz="2000" i="1" dirty="0" smtClean="0"/>
              <a:t>S </a:t>
            </a:r>
            <a:r>
              <a:rPr lang="en-US" sz="2000" dirty="0"/>
              <a:t>to be true</a:t>
            </a:r>
          </a:p>
          <a:p>
            <a:r>
              <a:rPr lang="en-US" sz="2000" dirty="0"/>
              <a:t>Our axioms may be simply noncommittal on the status of </a:t>
            </a:r>
            <a:r>
              <a:rPr lang="en-US" sz="2000" i="1" dirty="0" smtClean="0"/>
              <a:t>S</a:t>
            </a:r>
            <a:endParaRPr lang="en-US" sz="2000" i="1" dirty="0"/>
          </a:p>
          <a:p>
            <a:r>
              <a:rPr lang="en-US" sz="2000" dirty="0"/>
              <a:t>We may not deduce falsity from the absence of </a:t>
            </a:r>
            <a:r>
              <a:rPr lang="en-US" sz="2000" dirty="0" smtClean="0"/>
              <a:t>truth</a:t>
            </a:r>
          </a:p>
          <a:p>
            <a:endParaRPr lang="en-US" sz="2000" dirty="0"/>
          </a:p>
          <a:p>
            <a:r>
              <a:rPr lang="en-US" sz="2000" b="1" dirty="0"/>
              <a:t>Question:</a:t>
            </a:r>
            <a:r>
              <a:rPr lang="en-US" sz="2000" dirty="0"/>
              <a:t> "Did it rain in Tokyo yesterday?"</a:t>
            </a:r>
          </a:p>
          <a:p>
            <a:r>
              <a:rPr lang="en-US" sz="2000" b="1" dirty="0"/>
              <a:t>Answer: </a:t>
            </a:r>
            <a:r>
              <a:rPr lang="en-US" sz="2000" dirty="0"/>
              <a:t>"I don’t know that it </a:t>
            </a:r>
            <a:r>
              <a:rPr lang="en-US" sz="2000" dirty="0" smtClean="0"/>
              <a:t>rained, </a:t>
            </a:r>
            <a:r>
              <a:rPr lang="en-US" sz="2000" dirty="0"/>
              <a:t>but that’s not enough reason to conclude that it didn’t rain"</a:t>
            </a:r>
          </a:p>
          <a:p>
            <a:endParaRPr lang="en-US" dirty="0"/>
          </a:p>
          <a:p>
            <a:pPr eaLnBrk="1" hangingPunct="1"/>
            <a:endParaRPr lang="en-GB" dirty="0" smtClean="0"/>
          </a:p>
        </p:txBody>
      </p:sp>
    </p:spTree>
    <p:extLst>
      <p:ext uri="{BB962C8B-B14F-4D97-AF65-F5344CB8AC3E}">
        <p14:creationId xmlns:p14="http://schemas.microsoft.com/office/powerpoint/2010/main" val="33189000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Closed World Assumption</a:t>
            </a:r>
          </a:p>
        </p:txBody>
      </p:sp>
      <p:sp>
        <p:nvSpPr>
          <p:cNvPr id="14339" name="Rectangle 3"/>
          <p:cNvSpPr>
            <a:spLocks noGrp="1" noChangeArrowheads="1"/>
          </p:cNvSpPr>
          <p:nvPr>
            <p:ph type="body" idx="1"/>
          </p:nvPr>
        </p:nvSpPr>
        <p:spPr>
          <a:xfrm>
            <a:off x="500332" y="1410419"/>
            <a:ext cx="8160588" cy="5068019"/>
          </a:xfrm>
        </p:spPr>
        <p:txBody>
          <a:bodyPr/>
          <a:lstStyle/>
          <a:p>
            <a:r>
              <a:rPr lang="en-US" sz="2000" dirty="0" smtClean="0"/>
              <a:t>Closed-world </a:t>
            </a:r>
            <a:r>
              <a:rPr lang="en-US" sz="2000" dirty="0"/>
              <a:t>assumption </a:t>
            </a:r>
            <a:r>
              <a:rPr lang="en-US" sz="2000" dirty="0" smtClean="0"/>
              <a:t>allows us to derive </a:t>
            </a:r>
            <a:r>
              <a:rPr lang="en-US" sz="2000" dirty="0"/>
              <a:t>falsity from the inability to derive </a:t>
            </a:r>
            <a:r>
              <a:rPr lang="en-US" sz="2000" dirty="0" smtClean="0"/>
              <a:t>truth</a:t>
            </a:r>
          </a:p>
          <a:p>
            <a:endParaRPr lang="en-US" sz="2000" dirty="0"/>
          </a:p>
          <a:p>
            <a:r>
              <a:rPr lang="en-US" sz="2000" b="1" dirty="0" smtClean="0"/>
              <a:t>Question</a:t>
            </a:r>
            <a:r>
              <a:rPr lang="en-US" sz="2000" b="1" dirty="0"/>
              <a:t>:</a:t>
            </a:r>
            <a:r>
              <a:rPr lang="en-US" sz="2000" dirty="0"/>
              <a:t> </a:t>
            </a:r>
            <a:r>
              <a:rPr lang="en-US" sz="2000" dirty="0" smtClean="0"/>
              <a:t/>
            </a:r>
            <a:br>
              <a:rPr lang="en-US" sz="2000" dirty="0" smtClean="0"/>
            </a:br>
            <a:r>
              <a:rPr lang="en-US" sz="2000" dirty="0" smtClean="0"/>
              <a:t>“Was </a:t>
            </a:r>
            <a:r>
              <a:rPr lang="en-US" sz="2000" dirty="0"/>
              <a:t>there a big earthquake disaster in Tokyo yesterday</a:t>
            </a:r>
            <a:r>
              <a:rPr lang="en-US" sz="2000" dirty="0" smtClean="0"/>
              <a:t>?”</a:t>
            </a:r>
          </a:p>
          <a:p>
            <a:endParaRPr lang="en-US" sz="2000" dirty="0"/>
          </a:p>
          <a:p>
            <a:r>
              <a:rPr lang="en-US" sz="2000" b="1" dirty="0" smtClean="0"/>
              <a:t>Answer</a:t>
            </a:r>
            <a:r>
              <a:rPr lang="en-US" sz="2000" b="1" dirty="0"/>
              <a:t>:</a:t>
            </a:r>
            <a:r>
              <a:rPr lang="en-US" sz="2000" dirty="0"/>
              <a:t> </a:t>
            </a:r>
            <a:r>
              <a:rPr lang="en-US" sz="2000" dirty="0" smtClean="0"/>
              <a:t/>
            </a:r>
            <a:br>
              <a:rPr lang="en-US" sz="2000" dirty="0" smtClean="0"/>
            </a:br>
            <a:r>
              <a:rPr lang="en-US" sz="2000" dirty="0" smtClean="0"/>
              <a:t>“I </a:t>
            </a:r>
            <a:r>
              <a:rPr lang="en-US" sz="2000" dirty="0"/>
              <a:t>don’t know that there was, but if there had been such a disaster, I’d have heard about it. Therefore I conclude that there wasn’t such a </a:t>
            </a:r>
            <a:r>
              <a:rPr lang="en-US" sz="2000" dirty="0" smtClean="0"/>
              <a:t>disaster”.</a:t>
            </a:r>
            <a:endParaRPr lang="en-US" sz="2000" dirty="0"/>
          </a:p>
          <a:p>
            <a:pPr eaLnBrk="1" hangingPunct="1"/>
            <a:endParaRPr lang="en-GB" dirty="0" smtClean="0"/>
          </a:p>
        </p:txBody>
      </p:sp>
    </p:spTree>
    <p:extLst>
      <p:ext uri="{BB962C8B-B14F-4D97-AF65-F5344CB8AC3E}">
        <p14:creationId xmlns:p14="http://schemas.microsoft.com/office/powerpoint/2010/main" val="33189000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Unique Name Assumption</a:t>
            </a:r>
          </a:p>
        </p:txBody>
      </p:sp>
      <p:sp>
        <p:nvSpPr>
          <p:cNvPr id="14339" name="Rectangle 3"/>
          <p:cNvSpPr>
            <a:spLocks noGrp="1" noChangeArrowheads="1"/>
          </p:cNvSpPr>
          <p:nvPr>
            <p:ph type="body" idx="1"/>
          </p:nvPr>
        </p:nvSpPr>
        <p:spPr>
          <a:xfrm>
            <a:off x="500332" y="1410419"/>
            <a:ext cx="8160588" cy="5068019"/>
          </a:xfrm>
        </p:spPr>
        <p:txBody>
          <a:bodyPr/>
          <a:lstStyle/>
          <a:p>
            <a:r>
              <a:rPr lang="en-US" sz="2400" dirty="0"/>
              <a:t>When two individuals are known by different names, they are in fact different individuals</a:t>
            </a:r>
          </a:p>
          <a:p>
            <a:endParaRPr lang="en-US" sz="2400" dirty="0" smtClean="0"/>
          </a:p>
          <a:p>
            <a:r>
              <a:rPr lang="en-US" sz="2400" dirty="0" smtClean="0"/>
              <a:t>This </a:t>
            </a:r>
            <a:r>
              <a:rPr lang="en-US" sz="2400" dirty="0"/>
              <a:t>is an </a:t>
            </a:r>
            <a:r>
              <a:rPr lang="en-US" sz="2400" dirty="0" smtClean="0"/>
              <a:t>assumption </a:t>
            </a:r>
            <a:r>
              <a:rPr lang="en-US" sz="2400" dirty="0"/>
              <a:t>that sometimes works (ex. Product codes) and sometimes doesn’t (ex. Social environment)</a:t>
            </a:r>
          </a:p>
          <a:p>
            <a:endParaRPr lang="en-US" sz="2400" dirty="0" smtClean="0"/>
          </a:p>
          <a:p>
            <a:r>
              <a:rPr lang="en-US" sz="2400" dirty="0" smtClean="0"/>
              <a:t>OWL </a:t>
            </a:r>
            <a:r>
              <a:rPr lang="en-US" sz="2400" dirty="0"/>
              <a:t>does not make the unique-name assumption</a:t>
            </a:r>
          </a:p>
          <a:p>
            <a:pPr eaLnBrk="1" hangingPunct="1"/>
            <a:endParaRPr lang="en-GB" dirty="0" smtClean="0"/>
          </a:p>
        </p:txBody>
      </p:sp>
    </p:spTree>
    <p:extLst>
      <p:ext uri="{BB962C8B-B14F-4D97-AF65-F5344CB8AC3E}">
        <p14:creationId xmlns:p14="http://schemas.microsoft.com/office/powerpoint/2010/main" val="6711018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DLP use</a:t>
            </a:r>
          </a:p>
        </p:txBody>
      </p:sp>
      <p:sp>
        <p:nvSpPr>
          <p:cNvPr id="14339" name="Rectangle 3"/>
          <p:cNvSpPr>
            <a:spLocks noGrp="1" noChangeArrowheads="1"/>
          </p:cNvSpPr>
          <p:nvPr>
            <p:ph type="body" idx="1"/>
          </p:nvPr>
        </p:nvSpPr>
        <p:spPr>
          <a:xfrm>
            <a:off x="500332" y="1410419"/>
            <a:ext cx="8160588" cy="5068019"/>
          </a:xfrm>
        </p:spPr>
        <p:txBody>
          <a:bodyPr/>
          <a:lstStyle/>
          <a:p>
            <a:r>
              <a:rPr lang="en-US" sz="2000" dirty="0"/>
              <a:t>Systems such as databases and logic-programming systems have tended to support closed worlds and unique names</a:t>
            </a:r>
          </a:p>
          <a:p>
            <a:r>
              <a:rPr lang="en-US" sz="2000" dirty="0"/>
              <a:t>Knowledge representation systems and theorem </a:t>
            </a:r>
            <a:r>
              <a:rPr lang="en-US" sz="2000" dirty="0" err="1" smtClean="0"/>
              <a:t>provers</a:t>
            </a:r>
            <a:r>
              <a:rPr lang="en-US" sz="2000" dirty="0" smtClean="0"/>
              <a:t> </a:t>
            </a:r>
            <a:r>
              <a:rPr lang="en-US" sz="2000" dirty="0"/>
              <a:t>support open worlds and non-unique names</a:t>
            </a:r>
          </a:p>
          <a:p>
            <a:pPr>
              <a:defRPr/>
            </a:pPr>
            <a:r>
              <a:rPr lang="en-US" sz="2000" dirty="0"/>
              <a:t>Ontologies are sometimes in need of </a:t>
            </a:r>
            <a:r>
              <a:rPr lang="en-US" sz="2000" dirty="0" smtClean="0"/>
              <a:t>one, </a:t>
            </a:r>
            <a:r>
              <a:rPr lang="en-US" sz="2000" dirty="0"/>
              <a:t>sometimes in need of the other use</a:t>
            </a:r>
          </a:p>
          <a:p>
            <a:pPr>
              <a:defRPr/>
            </a:pPr>
            <a:r>
              <a:rPr lang="en-US" sz="2000" dirty="0"/>
              <a:t>Discussions can be found in the literature and on the WWW about </a:t>
            </a:r>
            <a:r>
              <a:rPr lang="en-US" sz="2000" dirty="0" smtClean="0"/>
              <a:t>whether </a:t>
            </a:r>
            <a:r>
              <a:rPr lang="en-US" sz="2000" dirty="0"/>
              <a:t>OWL should be more like a knowledge representation system or more like a database system </a:t>
            </a:r>
          </a:p>
          <a:p>
            <a:pPr>
              <a:defRPr/>
            </a:pPr>
            <a:r>
              <a:rPr lang="en-US" sz="2000" dirty="0"/>
              <a:t>This debate was nicely resolved by </a:t>
            </a:r>
            <a:r>
              <a:rPr lang="en-US" sz="2000" dirty="0" err="1"/>
              <a:t>Volz</a:t>
            </a:r>
            <a:r>
              <a:rPr lang="en-US" sz="2000" dirty="0"/>
              <a:t> and </a:t>
            </a:r>
            <a:r>
              <a:rPr lang="en-US" sz="2000" dirty="0" err="1"/>
              <a:t>Horrocks</a:t>
            </a:r>
            <a:r>
              <a:rPr lang="en-US" sz="2000" dirty="0"/>
              <a:t>, who identified a fragment of OWL called DLP </a:t>
            </a:r>
          </a:p>
          <a:p>
            <a:pPr>
              <a:defRPr/>
            </a:pPr>
            <a:r>
              <a:rPr lang="en-US" sz="2000" dirty="0"/>
              <a:t>This fragment </a:t>
            </a:r>
            <a:r>
              <a:rPr lang="en-US" sz="2000" dirty="0" smtClean="0"/>
              <a:t>is </a:t>
            </a:r>
            <a:r>
              <a:rPr lang="en-US" sz="2000" dirty="0"/>
              <a:t>the largest </a:t>
            </a:r>
            <a:r>
              <a:rPr lang="en-US" sz="2000" dirty="0" smtClean="0"/>
              <a:t>known fragment </a:t>
            </a:r>
            <a:r>
              <a:rPr lang="en-US" sz="2000" dirty="0"/>
              <a:t>on which the choice for CWA and UNA does not matter, see following figure</a:t>
            </a:r>
          </a:p>
          <a:p>
            <a:pPr eaLnBrk="1" hangingPunct="1"/>
            <a:endParaRPr lang="en-GB" dirty="0" smtClean="0"/>
          </a:p>
        </p:txBody>
      </p:sp>
    </p:spTree>
    <p:extLst>
      <p:ext uri="{BB962C8B-B14F-4D97-AF65-F5344CB8AC3E}">
        <p14:creationId xmlns:p14="http://schemas.microsoft.com/office/powerpoint/2010/main" val="2722606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Relations of OWL DLP to other languages</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385" y="1471343"/>
            <a:ext cx="5152396" cy="46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6067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r>
              <a:rPr lang="en-GB" dirty="0" smtClean="0">
                <a:latin typeface="Arial" charset="0"/>
                <a:cs typeface="Arial" charset="0"/>
              </a:rPr>
              <a:t>OWL DLP</a:t>
            </a:r>
          </a:p>
        </p:txBody>
      </p:sp>
      <p:sp>
        <p:nvSpPr>
          <p:cNvPr id="14339" name="Rectangle 3"/>
          <p:cNvSpPr>
            <a:spLocks noGrp="1" noChangeArrowheads="1"/>
          </p:cNvSpPr>
          <p:nvPr>
            <p:ph type="body" idx="1"/>
          </p:nvPr>
        </p:nvSpPr>
        <p:spPr>
          <a:xfrm>
            <a:off x="500332" y="1410419"/>
            <a:ext cx="8358996" cy="5068019"/>
          </a:xfrm>
        </p:spPr>
        <p:txBody>
          <a:bodyPr/>
          <a:lstStyle/>
          <a:p>
            <a:pPr>
              <a:defRPr/>
            </a:pPr>
            <a:r>
              <a:rPr lang="en-US" sz="2000" dirty="0"/>
              <a:t>OWL </a:t>
            </a:r>
            <a:r>
              <a:rPr lang="en-US" sz="2000" dirty="0" smtClean="0"/>
              <a:t>DLP: </a:t>
            </a:r>
            <a:br>
              <a:rPr lang="en-US" sz="2000" dirty="0" smtClean="0"/>
            </a:br>
            <a:r>
              <a:rPr lang="en-US" sz="2000" dirty="0" smtClean="0"/>
              <a:t>weak </a:t>
            </a:r>
            <a:r>
              <a:rPr lang="en-US" sz="2000" dirty="0"/>
              <a:t>enough </a:t>
            </a:r>
            <a:r>
              <a:rPr lang="en-US" sz="2000" dirty="0" smtClean="0"/>
              <a:t>for </a:t>
            </a:r>
            <a:r>
              <a:rPr lang="en-US" sz="2000" dirty="0"/>
              <a:t>differences between </a:t>
            </a:r>
            <a:r>
              <a:rPr lang="en-US" sz="2000" dirty="0" smtClean="0"/>
              <a:t>choices not to </a:t>
            </a:r>
            <a:r>
              <a:rPr lang="en-US" sz="2000" dirty="0"/>
              <a:t>show up</a:t>
            </a:r>
          </a:p>
          <a:p>
            <a:pPr>
              <a:defRPr/>
            </a:pPr>
            <a:r>
              <a:rPr lang="en-US" sz="2000" dirty="0" smtClean="0"/>
              <a:t>Advantage: people </a:t>
            </a:r>
            <a:r>
              <a:rPr lang="en-US" sz="2000" dirty="0"/>
              <a:t>or applications that wish to make different choices on </a:t>
            </a:r>
            <a:r>
              <a:rPr lang="en-US" sz="2000" dirty="0" smtClean="0"/>
              <a:t>assumptions </a:t>
            </a:r>
            <a:r>
              <a:rPr lang="en-US" sz="2000" dirty="0"/>
              <a:t>can </a:t>
            </a:r>
            <a:r>
              <a:rPr lang="en-US" sz="2000" dirty="0" smtClean="0"/>
              <a:t>exchange </a:t>
            </a:r>
            <a:r>
              <a:rPr lang="en-US" sz="2000" dirty="0"/>
              <a:t>ontologies in OWL DLP without harm</a:t>
            </a:r>
          </a:p>
          <a:p>
            <a:pPr>
              <a:defRPr/>
            </a:pPr>
            <a:r>
              <a:rPr lang="en-US" sz="2000" dirty="0"/>
              <a:t>O</a:t>
            </a:r>
            <a:r>
              <a:rPr lang="en-US" sz="2000" dirty="0" smtClean="0"/>
              <a:t>utside </a:t>
            </a:r>
            <a:r>
              <a:rPr lang="en-US" sz="2000" dirty="0"/>
              <a:t>OWL </a:t>
            </a:r>
            <a:r>
              <a:rPr lang="en-US" sz="2000" dirty="0" smtClean="0"/>
              <a:t>DLP: </a:t>
            </a:r>
            <a:r>
              <a:rPr lang="en-US" sz="2000" dirty="0"/>
              <a:t>they will notice that they draw different conclusions from the same statements</a:t>
            </a:r>
          </a:p>
          <a:p>
            <a:pPr>
              <a:defRPr/>
            </a:pPr>
            <a:r>
              <a:rPr lang="en-US" sz="2000" dirty="0" smtClean="0"/>
              <a:t>OWL DLP: large </a:t>
            </a:r>
            <a:r>
              <a:rPr lang="en-US" sz="2000" dirty="0"/>
              <a:t>enough </a:t>
            </a:r>
            <a:r>
              <a:rPr lang="en-US" sz="2000" dirty="0" smtClean="0"/>
              <a:t>for </a:t>
            </a:r>
            <a:r>
              <a:rPr lang="en-US" sz="2000" dirty="0"/>
              <a:t>useful representation &amp;</a:t>
            </a:r>
            <a:r>
              <a:rPr lang="en-US" sz="2000" dirty="0" smtClean="0"/>
              <a:t> </a:t>
            </a:r>
            <a:r>
              <a:rPr lang="en-US" sz="2000" dirty="0"/>
              <a:t>reasoning tasks</a:t>
            </a:r>
          </a:p>
          <a:p>
            <a:pPr>
              <a:defRPr/>
            </a:pPr>
            <a:r>
              <a:rPr lang="en-US" sz="2000" dirty="0"/>
              <a:t>It allows the use of such OWL constructors as:</a:t>
            </a:r>
          </a:p>
          <a:p>
            <a:pPr lvl="1">
              <a:defRPr/>
            </a:pPr>
            <a:r>
              <a:rPr lang="en-US" sz="1800" dirty="0"/>
              <a:t>Class and property equivalence</a:t>
            </a:r>
          </a:p>
          <a:p>
            <a:pPr lvl="1">
              <a:defRPr/>
            </a:pPr>
            <a:r>
              <a:rPr lang="en-US" sz="1800" dirty="0"/>
              <a:t>Equality and inequality between individuals</a:t>
            </a:r>
          </a:p>
          <a:p>
            <a:pPr lvl="1">
              <a:defRPr/>
            </a:pPr>
            <a:r>
              <a:rPr lang="en-US" sz="1800" dirty="0"/>
              <a:t>Inverse, transitive, symmetric and functional properties</a:t>
            </a:r>
          </a:p>
          <a:p>
            <a:pPr lvl="1">
              <a:defRPr/>
            </a:pPr>
            <a:r>
              <a:rPr lang="en-US" sz="1800" dirty="0"/>
              <a:t>The intersection of classes</a:t>
            </a:r>
          </a:p>
          <a:p>
            <a:pPr>
              <a:defRPr/>
            </a:pPr>
            <a:r>
              <a:rPr lang="en-US" sz="2000" dirty="0"/>
              <a:t>It excludes constructors such as :</a:t>
            </a:r>
          </a:p>
          <a:p>
            <a:pPr lvl="1">
              <a:defRPr/>
            </a:pPr>
            <a:r>
              <a:rPr lang="en-US" sz="1800" dirty="0" smtClean="0"/>
              <a:t>Arbitrary </a:t>
            </a:r>
            <a:r>
              <a:rPr lang="en-US" sz="1800" dirty="0"/>
              <a:t>cardinality constraints</a:t>
            </a:r>
          </a:p>
          <a:p>
            <a:pPr eaLnBrk="1" hangingPunct="1"/>
            <a:endParaRPr lang="en-GB" dirty="0" smtClean="0"/>
          </a:p>
        </p:txBody>
      </p:sp>
    </p:spTree>
    <p:extLst>
      <p:ext uri="{BB962C8B-B14F-4D97-AF65-F5344CB8AC3E}">
        <p14:creationId xmlns:p14="http://schemas.microsoft.com/office/powerpoint/2010/main" val="27226067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n-US" cap="none" smtClean="0">
                <a:latin typeface="Arial" charset="0"/>
                <a:cs typeface="Arial" charset="0"/>
              </a:rPr>
              <a:t>TOOLS</a:t>
            </a:r>
          </a:p>
        </p:txBody>
      </p:sp>
      <p:sp>
        <p:nvSpPr>
          <p:cNvPr id="88067"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25603"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solidFill>
                  <a:srgbClr val="B2B2B2"/>
                </a:solidFill>
                <a:latin typeface="Arial" charset="0"/>
                <a:cs typeface="Arial" charset="0"/>
              </a:rPr>
              <a:t>Semantics of RDF and RDF Schema</a:t>
            </a:r>
          </a:p>
          <a:p>
            <a:pPr lvl="1" eaLnBrk="1" hangingPunct="1"/>
            <a:r>
              <a:rPr lang="en-US" smtClean="0">
                <a:solidFill>
                  <a:srgbClr val="B2B2B2"/>
                </a:solidFill>
                <a:latin typeface="Arial" charset="0"/>
                <a:cs typeface="Arial" charset="0"/>
              </a:rPr>
              <a:t>Semantic notions</a:t>
            </a:r>
          </a:p>
          <a:p>
            <a:pPr lvl="1" eaLnBrk="1" hangingPunct="1"/>
            <a:r>
              <a:rPr lang="en-US" smtClean="0">
                <a:solidFill>
                  <a:srgbClr val="B2B2B2"/>
                </a:solidFill>
                <a:latin typeface="Arial" charset="0"/>
                <a:cs typeface="Arial" charset="0"/>
              </a:rPr>
              <a:t>RDF(S) Entailment</a:t>
            </a:r>
          </a:p>
          <a:p>
            <a:pPr eaLnBrk="1" hangingPunct="1"/>
            <a:endParaRPr lang="en-US" sz="2200" smtClean="0">
              <a:solidFill>
                <a:srgbClr val="B2B2B2"/>
              </a:solidFill>
              <a:latin typeface="Arial" charset="0"/>
              <a:cs typeface="Arial" charset="0"/>
            </a:endParaRPr>
          </a:p>
          <a:p>
            <a:pPr eaLnBrk="1" hangingPunct="1"/>
            <a:r>
              <a:rPr lang="en-US" sz="2200" smtClean="0">
                <a:solidFill>
                  <a:srgbClr val="B2B2B2"/>
                </a:solidFill>
                <a:latin typeface="Arial" charset="0"/>
                <a:cs typeface="Arial" charset="0"/>
              </a:rPr>
              <a:t>SPARQL</a:t>
            </a:r>
          </a:p>
          <a:p>
            <a:pPr lvl="1" eaLnBrk="1" hangingPunct="1"/>
            <a:r>
              <a:rPr lang="en-US" smtClean="0">
                <a:solidFill>
                  <a:srgbClr val="B2B2B2"/>
                </a:solidFill>
                <a:latin typeface="Arial" charset="0"/>
                <a:cs typeface="Arial" charset="0"/>
              </a:rPr>
              <a:t>SPARQL Queries</a:t>
            </a:r>
          </a:p>
          <a:p>
            <a:pPr lvl="1" eaLnBrk="1" hangingPunct="1"/>
            <a:r>
              <a:rPr lang="en-US" smtClean="0">
                <a:solidFill>
                  <a:srgbClr val="B2B2B2"/>
                </a:solidFill>
                <a:latin typeface="Arial" charset="0"/>
                <a:cs typeface="Arial" charset="0"/>
              </a:rPr>
              <a:t>Query answer</a:t>
            </a:r>
          </a:p>
        </p:txBody>
      </p:sp>
      <p:sp>
        <p:nvSpPr>
          <p:cNvPr id="10" name="Text Box 4"/>
          <p:cNvSpPr txBox="1">
            <a:spLocks noChangeArrowheads="1"/>
          </p:cNvSpPr>
          <p:nvPr/>
        </p:nvSpPr>
        <p:spPr bwMode="auto">
          <a:xfrm>
            <a:off x="2928938" y="1143000"/>
            <a:ext cx="4297362" cy="3262313"/>
          </a:xfrm>
          <a:prstGeom prst="rect">
            <a:avLst/>
          </a:prstGeom>
          <a:solidFill>
            <a:schemeClr val="tx2">
              <a:lumMod val="20000"/>
              <a:lumOff val="80000"/>
            </a:schemeClr>
          </a:solidFill>
          <a:ln w="19050">
            <a:solidFill>
              <a:schemeClr val="tx2"/>
            </a:solidFill>
            <a:miter lim="800000"/>
            <a:headEnd/>
            <a:tailEnd/>
          </a:ln>
          <a:effectLst/>
        </p:spPr>
        <p:txBody>
          <a:bodyPr>
            <a:spAutoFit/>
          </a:bodyPr>
          <a:lstStyle>
            <a:lvl1pPr>
              <a:defRPr sz="2400">
                <a:solidFill>
                  <a:schemeClr val="tx1"/>
                </a:solidFill>
                <a:latin typeface="Arial" charset="0"/>
                <a:ea typeface="ヒラギノ角ゴ Pro W3" charset="-128"/>
              </a:defRPr>
            </a:lvl1pPr>
            <a:lvl2pPr>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1400" b="1">
                <a:solidFill>
                  <a:srgbClr val="000000"/>
                </a:solidFill>
              </a:rPr>
              <a:t>RDF Vocabulary</a:t>
            </a:r>
          </a:p>
          <a:p>
            <a:endParaRPr lang="en-US" sz="1600">
              <a:solidFill>
                <a:srgbClr val="292929"/>
              </a:solidFill>
            </a:endParaRPr>
          </a:p>
          <a:p>
            <a:r>
              <a:rPr lang="en-US" sz="1600" noProof="1">
                <a:solidFill>
                  <a:srgbClr val="292929"/>
                </a:solidFill>
              </a:rPr>
              <a:t>Classes:</a:t>
            </a:r>
          </a:p>
          <a:p>
            <a:pPr lvl="1"/>
            <a:r>
              <a:rPr lang="en-US" sz="1600" b="1" noProof="1">
                <a:solidFill>
                  <a:schemeClr val="tx2"/>
                </a:solidFill>
              </a:rPr>
              <a:t>rdf:Property</a:t>
            </a:r>
            <a:r>
              <a:rPr lang="en-US" sz="1600" noProof="1">
                <a:solidFill>
                  <a:schemeClr val="tx2"/>
                </a:solidFill>
              </a:rPr>
              <a:t>,</a:t>
            </a:r>
            <a:r>
              <a:rPr lang="en-US" sz="1600" b="1" noProof="1">
                <a:solidFill>
                  <a:schemeClr val="tx2"/>
                </a:solidFill>
              </a:rPr>
              <a:t> rdf:Statement</a:t>
            </a:r>
            <a:r>
              <a:rPr lang="en-US" sz="1600" noProof="1">
                <a:solidFill>
                  <a:schemeClr val="tx2"/>
                </a:solidFill>
              </a:rPr>
              <a:t>,</a:t>
            </a:r>
            <a:r>
              <a:rPr lang="en-US" sz="1600" b="1" noProof="1">
                <a:solidFill>
                  <a:schemeClr val="tx2"/>
                </a:solidFill>
              </a:rPr>
              <a:t> rdf:XMLLiteral</a:t>
            </a:r>
          </a:p>
          <a:p>
            <a:pPr lvl="1"/>
            <a:r>
              <a:rPr lang="en-US" sz="1600" b="1" noProof="1">
                <a:solidFill>
                  <a:schemeClr val="tx2"/>
                </a:solidFill>
              </a:rPr>
              <a:t>rdf:Seq</a:t>
            </a:r>
            <a:r>
              <a:rPr lang="en-US" sz="1600" noProof="1">
                <a:solidFill>
                  <a:schemeClr val="tx2"/>
                </a:solidFill>
              </a:rPr>
              <a:t>,</a:t>
            </a:r>
            <a:r>
              <a:rPr lang="en-US" sz="1600" b="1" noProof="1">
                <a:solidFill>
                  <a:schemeClr val="tx2"/>
                </a:solidFill>
              </a:rPr>
              <a:t> rdf:Bag</a:t>
            </a:r>
            <a:r>
              <a:rPr lang="en-US" sz="1600" noProof="1">
                <a:solidFill>
                  <a:schemeClr val="tx2"/>
                </a:solidFill>
              </a:rPr>
              <a:t>,</a:t>
            </a:r>
            <a:r>
              <a:rPr lang="en-US" sz="1600" b="1" noProof="1">
                <a:solidFill>
                  <a:schemeClr val="tx2"/>
                </a:solidFill>
              </a:rPr>
              <a:t> rdf:Alt</a:t>
            </a:r>
            <a:r>
              <a:rPr lang="en-US" sz="1600" noProof="1">
                <a:solidFill>
                  <a:schemeClr val="tx2"/>
                </a:solidFill>
              </a:rPr>
              <a:t>,</a:t>
            </a:r>
            <a:r>
              <a:rPr lang="en-US" sz="1600" b="1" noProof="1">
                <a:solidFill>
                  <a:schemeClr val="tx2"/>
                </a:solidFill>
              </a:rPr>
              <a:t> rdf:List</a:t>
            </a:r>
          </a:p>
          <a:p>
            <a:r>
              <a:rPr lang="en-US" sz="1600" noProof="1">
                <a:solidFill>
                  <a:srgbClr val="292929"/>
                </a:solidFill>
              </a:rPr>
              <a:t>Properties:</a:t>
            </a:r>
          </a:p>
          <a:p>
            <a:pPr lvl="1"/>
            <a:r>
              <a:rPr lang="en-US" sz="1600" b="1" noProof="1">
                <a:solidFill>
                  <a:schemeClr val="tx2"/>
                </a:solidFill>
              </a:rPr>
              <a:t>rdf:type</a:t>
            </a:r>
            <a:r>
              <a:rPr lang="en-US" sz="1600" noProof="1">
                <a:solidFill>
                  <a:schemeClr val="tx2"/>
                </a:solidFill>
              </a:rPr>
              <a:t>,</a:t>
            </a:r>
            <a:r>
              <a:rPr lang="en-US" sz="1600" b="1" noProof="1">
                <a:solidFill>
                  <a:schemeClr val="tx2"/>
                </a:solidFill>
              </a:rPr>
              <a:t> rdf:subject</a:t>
            </a:r>
            <a:r>
              <a:rPr lang="en-US" sz="1600" noProof="1">
                <a:solidFill>
                  <a:schemeClr val="tx2"/>
                </a:solidFill>
              </a:rPr>
              <a:t>,</a:t>
            </a:r>
            <a:r>
              <a:rPr lang="en-US" sz="1600" b="1" noProof="1">
                <a:solidFill>
                  <a:schemeClr val="tx2"/>
                </a:solidFill>
              </a:rPr>
              <a:t> rdf:predicate</a:t>
            </a:r>
            <a:r>
              <a:rPr lang="en-US" sz="1600" noProof="1">
                <a:solidFill>
                  <a:schemeClr val="tx2"/>
                </a:solidFill>
              </a:rPr>
              <a:t>, </a:t>
            </a:r>
            <a:r>
              <a:rPr lang="en-US" sz="1600" b="1" noProof="1">
                <a:solidFill>
                  <a:schemeClr val="tx2"/>
                </a:solidFill>
              </a:rPr>
              <a:t>rdf:object</a:t>
            </a:r>
            <a:r>
              <a:rPr lang="en-US" sz="1600" noProof="1">
                <a:solidFill>
                  <a:schemeClr val="tx2"/>
                </a:solidFill>
              </a:rPr>
              <a:t>,</a:t>
            </a:r>
            <a:r>
              <a:rPr lang="en-US" sz="1600" b="1" noProof="1">
                <a:solidFill>
                  <a:schemeClr val="tx2"/>
                </a:solidFill>
              </a:rPr>
              <a:t> </a:t>
            </a:r>
          </a:p>
          <a:p>
            <a:pPr lvl="1"/>
            <a:r>
              <a:rPr lang="en-US" sz="1600" b="1" noProof="1">
                <a:solidFill>
                  <a:schemeClr val="tx2"/>
                </a:solidFill>
              </a:rPr>
              <a:t>rdf:first</a:t>
            </a:r>
            <a:r>
              <a:rPr lang="en-US" sz="1600" noProof="1">
                <a:solidFill>
                  <a:schemeClr val="tx2"/>
                </a:solidFill>
              </a:rPr>
              <a:t>,</a:t>
            </a:r>
            <a:r>
              <a:rPr lang="en-US" sz="1600" b="1" noProof="1">
                <a:solidFill>
                  <a:schemeClr val="tx2"/>
                </a:solidFill>
              </a:rPr>
              <a:t> rdf:rest</a:t>
            </a:r>
            <a:r>
              <a:rPr lang="en-US" sz="1600" noProof="1">
                <a:solidFill>
                  <a:schemeClr val="tx2"/>
                </a:solidFill>
              </a:rPr>
              <a:t>,</a:t>
            </a:r>
            <a:r>
              <a:rPr lang="en-US" sz="1600" b="1" noProof="1">
                <a:solidFill>
                  <a:schemeClr val="tx2"/>
                </a:solidFill>
              </a:rPr>
              <a:t> rdf:_n</a:t>
            </a:r>
          </a:p>
          <a:p>
            <a:pPr lvl="1"/>
            <a:r>
              <a:rPr lang="en-US" sz="1600" b="1" noProof="1">
                <a:solidFill>
                  <a:schemeClr val="tx2"/>
                </a:solidFill>
              </a:rPr>
              <a:t>rdf:value</a:t>
            </a:r>
          </a:p>
          <a:p>
            <a:r>
              <a:rPr lang="en-US" sz="1600" noProof="1">
                <a:solidFill>
                  <a:srgbClr val="292929"/>
                </a:solidFill>
              </a:rPr>
              <a:t>Resources:</a:t>
            </a:r>
          </a:p>
          <a:p>
            <a:pPr lvl="1"/>
            <a:r>
              <a:rPr lang="en-US" sz="1600" b="1" noProof="1">
                <a:solidFill>
                  <a:schemeClr val="tx2"/>
                </a:solidFill>
              </a:rPr>
              <a:t>rdf:nil</a:t>
            </a:r>
            <a:endParaRPr lang="en-US" sz="1600" noProof="1">
              <a:solidFill>
                <a:schemeClr val="tx2"/>
              </a:solidFill>
            </a:endParaRPr>
          </a:p>
        </p:txBody>
      </p:sp>
      <p:sp>
        <p:nvSpPr>
          <p:cNvPr id="733189" name="Text Box 5"/>
          <p:cNvSpPr txBox="1">
            <a:spLocks noChangeArrowheads="1"/>
          </p:cNvSpPr>
          <p:nvPr/>
        </p:nvSpPr>
        <p:spPr bwMode="auto">
          <a:xfrm>
            <a:off x="3429000" y="3857625"/>
            <a:ext cx="3721100" cy="2032000"/>
          </a:xfrm>
          <a:prstGeom prst="rect">
            <a:avLst/>
          </a:prstGeom>
          <a:solidFill>
            <a:schemeClr val="tx2">
              <a:lumMod val="20000"/>
              <a:lumOff val="80000"/>
            </a:schemeClr>
          </a:solidFill>
          <a:ln w="19050">
            <a:solidFill>
              <a:schemeClr val="tx2"/>
            </a:solidFill>
            <a:miter lim="800000"/>
            <a:headEnd/>
            <a:tailEnd/>
          </a:ln>
          <a:effectLst/>
        </p:spPr>
        <p:txBody>
          <a:bodyPr>
            <a:spAutoFit/>
          </a:bodyPr>
          <a:lstStyle/>
          <a:p>
            <a:pPr>
              <a:defRPr/>
            </a:pPr>
            <a:r>
              <a:rPr lang="en-US" sz="1400" b="1" dirty="0">
                <a:solidFill>
                  <a:srgbClr val="000000"/>
                </a:solidFill>
                <a:ea typeface="ヒラギノ角ゴ Pro W3" pitchFamily="-64" charset="-128"/>
              </a:rPr>
              <a:t>RDFS Vocabulary</a:t>
            </a:r>
          </a:p>
          <a:p>
            <a:pPr>
              <a:defRPr/>
            </a:pPr>
            <a:endParaRPr lang="en-US" sz="1400" b="1" dirty="0">
              <a:solidFill>
                <a:srgbClr val="000000"/>
              </a:solidFill>
              <a:ea typeface="ヒラギノ角ゴ Pro W3" pitchFamily="-64" charset="-128"/>
            </a:endParaRPr>
          </a:p>
          <a:p>
            <a:pPr>
              <a:defRPr/>
            </a:pPr>
            <a:r>
              <a:rPr lang="en-US" sz="1400" dirty="0">
                <a:solidFill>
                  <a:srgbClr val="000000"/>
                </a:solidFill>
                <a:ea typeface="ヒラギノ角ゴ Pro W3" pitchFamily="-64" charset="-128"/>
              </a:rPr>
              <a:t>RDFS Classes</a:t>
            </a:r>
          </a:p>
          <a:p>
            <a:pPr lvl="1">
              <a:defRPr/>
            </a:pPr>
            <a:r>
              <a:rPr lang="en-US" sz="1400" b="1" dirty="0">
                <a:solidFill>
                  <a:srgbClr val="000000"/>
                </a:solidFill>
                <a:ea typeface="ヒラギノ角ゴ Pro W3" pitchFamily="-64" charset="-128"/>
              </a:rPr>
              <a:t> </a:t>
            </a:r>
            <a:r>
              <a:rPr lang="en-US" sz="1400" b="1" dirty="0" err="1">
                <a:solidFill>
                  <a:schemeClr val="tx2"/>
                </a:solidFill>
                <a:ea typeface="ヒラギノ角ゴ Pro W3" pitchFamily="-64" charset="-128"/>
              </a:rPr>
              <a:t>rdfs:Resource</a:t>
            </a:r>
            <a:endParaRPr lang="en-US" sz="1400" b="1" dirty="0">
              <a:solidFill>
                <a:schemeClr val="tx2"/>
              </a:solidFill>
              <a:ea typeface="ヒラギノ角ゴ Pro W3" pitchFamily="-64" charset="-128"/>
            </a:endParaRPr>
          </a:p>
          <a:p>
            <a:pPr lvl="1">
              <a:defRPr/>
            </a:pP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rdfs:Class</a:t>
            </a:r>
            <a:endParaRPr lang="en-US" sz="1400" b="1" dirty="0">
              <a:solidFill>
                <a:schemeClr val="tx2"/>
              </a:solidFill>
              <a:ea typeface="ヒラギノ角ゴ Pro W3" pitchFamily="-64" charset="-128"/>
            </a:endParaRPr>
          </a:p>
          <a:p>
            <a:pPr lvl="1">
              <a:defRPr/>
            </a:pP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rdfs:Literal</a:t>
            </a:r>
            <a:endParaRPr lang="en-US" sz="1400" b="1" dirty="0">
              <a:solidFill>
                <a:schemeClr val="tx2"/>
              </a:solidFill>
              <a:ea typeface="ヒラギノ角ゴ Pro W3" pitchFamily="-64" charset="-128"/>
            </a:endParaRPr>
          </a:p>
          <a:p>
            <a:pPr lvl="1">
              <a:defRPr/>
            </a:pP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rdfs:Datatype</a:t>
            </a:r>
            <a:endParaRPr lang="en-US" sz="1400" b="1" dirty="0">
              <a:solidFill>
                <a:schemeClr val="tx2"/>
              </a:solidFill>
              <a:ea typeface="ヒラギノ角ゴ Pro W3" pitchFamily="-64" charset="-128"/>
            </a:endParaRPr>
          </a:p>
          <a:p>
            <a:pPr lvl="1">
              <a:defRPr/>
            </a:pP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rdfs:Container</a:t>
            </a:r>
            <a:endParaRPr lang="en-US" sz="1400" b="1" dirty="0">
              <a:solidFill>
                <a:schemeClr val="tx2"/>
              </a:solidFill>
              <a:ea typeface="ヒラギノ角ゴ Pro W3" pitchFamily="-64" charset="-128"/>
            </a:endParaRPr>
          </a:p>
          <a:p>
            <a:pPr lvl="1">
              <a:defRPr/>
            </a:pPr>
            <a:r>
              <a:rPr lang="en-US" sz="1400" b="1" dirty="0">
                <a:solidFill>
                  <a:schemeClr val="tx2"/>
                </a:solidFill>
                <a:ea typeface="ヒラギノ角ゴ Pro W3" pitchFamily="-64" charset="-128"/>
              </a:rPr>
              <a:t> </a:t>
            </a:r>
            <a:r>
              <a:rPr lang="en-US" sz="1400" b="1" dirty="0" err="1">
                <a:solidFill>
                  <a:schemeClr val="tx2"/>
                </a:solidFill>
                <a:ea typeface="ヒラギノ角ゴ Pro W3" pitchFamily="-64" charset="-128"/>
              </a:rPr>
              <a:t>rdfs:ContainerMembershipProperty</a:t>
            </a:r>
            <a:endParaRPr lang="en-US" sz="1400" b="1" dirty="0">
              <a:solidFill>
                <a:schemeClr val="tx2"/>
              </a:solidFill>
              <a:ea typeface="ヒラギノ角ゴ Pro W3" pitchFamily="-64" charset="-128"/>
            </a:endParaRPr>
          </a:p>
        </p:txBody>
      </p:sp>
      <p:sp>
        <p:nvSpPr>
          <p:cNvPr id="733190" name="Text Box 6"/>
          <p:cNvSpPr txBox="1">
            <a:spLocks noChangeArrowheads="1"/>
          </p:cNvSpPr>
          <p:nvPr/>
        </p:nvSpPr>
        <p:spPr bwMode="auto">
          <a:xfrm>
            <a:off x="6572250" y="2928938"/>
            <a:ext cx="2347913" cy="2678112"/>
          </a:xfrm>
          <a:prstGeom prst="rect">
            <a:avLst/>
          </a:prstGeom>
          <a:solidFill>
            <a:schemeClr val="tx2">
              <a:lumMod val="20000"/>
              <a:lumOff val="80000"/>
            </a:schemeClr>
          </a:solidFill>
          <a:ln w="19050">
            <a:solidFill>
              <a:schemeClr val="tx2"/>
            </a:solidFill>
            <a:miter lim="800000"/>
            <a:headEnd/>
            <a:tailEnd/>
          </a:ln>
          <a:effectLst/>
        </p:spPr>
        <p:txBody>
          <a:bodyPr>
            <a:spAutoFit/>
          </a:bodyPr>
          <a:lstStyle/>
          <a:p>
            <a:pPr>
              <a:defRPr/>
            </a:pPr>
            <a:r>
              <a:rPr lang="en-US" sz="1400" b="1" dirty="0">
                <a:solidFill>
                  <a:srgbClr val="000000"/>
                </a:solidFill>
                <a:ea typeface="ヒラギノ角ゴ Pro W3" pitchFamily="-64" charset="-128"/>
              </a:rPr>
              <a:t>RDFS Vocabulary</a:t>
            </a:r>
          </a:p>
          <a:p>
            <a:pPr>
              <a:defRPr/>
            </a:pPr>
            <a:endParaRPr lang="en-US" sz="1400" b="1" dirty="0">
              <a:solidFill>
                <a:srgbClr val="000000"/>
              </a:solidFill>
              <a:ea typeface="ヒラギノ角ゴ Pro W3" pitchFamily="-64" charset="-128"/>
            </a:endParaRPr>
          </a:p>
          <a:p>
            <a:pPr>
              <a:defRPr/>
            </a:pPr>
            <a:r>
              <a:rPr lang="en-US" sz="1400" dirty="0">
                <a:solidFill>
                  <a:srgbClr val="000000"/>
                </a:solidFill>
                <a:ea typeface="ヒラギノ角ゴ Pro W3" pitchFamily="-64" charset="-128"/>
              </a:rPr>
              <a:t>RDFS Properties</a:t>
            </a:r>
          </a:p>
          <a:p>
            <a:pPr lvl="1">
              <a:defRPr/>
            </a:pPr>
            <a:r>
              <a:rPr lang="en-US" sz="1400" b="1" dirty="0">
                <a:solidFill>
                  <a:schemeClr val="tx2"/>
                </a:solidFill>
                <a:ea typeface="ヒラギノ角ゴ Pro W3" pitchFamily="-64" charset="-128"/>
              </a:rPr>
              <a:t> rdfs:domain</a:t>
            </a:r>
          </a:p>
          <a:p>
            <a:pPr lvl="1">
              <a:defRPr/>
            </a:pPr>
            <a:r>
              <a:rPr lang="en-US" sz="1400" b="1" dirty="0">
                <a:solidFill>
                  <a:schemeClr val="tx2"/>
                </a:solidFill>
                <a:ea typeface="ヒラギノ角ゴ Pro W3" pitchFamily="-64" charset="-128"/>
              </a:rPr>
              <a:t> rdfs:range</a:t>
            </a:r>
          </a:p>
          <a:p>
            <a:pPr lvl="1">
              <a:defRPr/>
            </a:pPr>
            <a:r>
              <a:rPr lang="en-US" sz="1400" b="1" dirty="0">
                <a:solidFill>
                  <a:schemeClr val="tx2"/>
                </a:solidFill>
                <a:ea typeface="ヒラギノ角ゴ Pro W3" pitchFamily="-64" charset="-128"/>
              </a:rPr>
              <a:t> rdfs:subPropertyOf</a:t>
            </a:r>
          </a:p>
          <a:p>
            <a:pPr lvl="1">
              <a:defRPr/>
            </a:pPr>
            <a:r>
              <a:rPr lang="en-US" sz="1400" b="1" dirty="0">
                <a:solidFill>
                  <a:schemeClr val="tx2"/>
                </a:solidFill>
                <a:ea typeface="ヒラギノ角ゴ Pro W3" pitchFamily="-64" charset="-128"/>
              </a:rPr>
              <a:t> rdfs:subClassOf</a:t>
            </a:r>
          </a:p>
          <a:p>
            <a:pPr lvl="1">
              <a:defRPr/>
            </a:pPr>
            <a:r>
              <a:rPr lang="en-US" sz="1400" b="1" dirty="0">
                <a:solidFill>
                  <a:schemeClr val="tx2"/>
                </a:solidFill>
                <a:ea typeface="ヒラギノ角ゴ Pro W3" pitchFamily="-64" charset="-128"/>
              </a:rPr>
              <a:t> rdfs:member</a:t>
            </a:r>
          </a:p>
          <a:p>
            <a:pPr lvl="1">
              <a:defRPr/>
            </a:pPr>
            <a:r>
              <a:rPr lang="en-US" sz="1400" b="1" dirty="0">
                <a:solidFill>
                  <a:schemeClr val="tx2"/>
                </a:solidFill>
                <a:ea typeface="ヒラギノ角ゴ Pro W3" pitchFamily="-64" charset="-128"/>
              </a:rPr>
              <a:t> rdfs:seeAlso</a:t>
            </a:r>
          </a:p>
          <a:p>
            <a:pPr lvl="1">
              <a:defRPr/>
            </a:pPr>
            <a:r>
              <a:rPr lang="en-US" sz="1400" b="1" dirty="0">
                <a:solidFill>
                  <a:schemeClr val="tx2"/>
                </a:solidFill>
                <a:ea typeface="ヒラギノ角ゴ Pro W3" pitchFamily="-64" charset="-128"/>
              </a:rPr>
              <a:t> rdfs:isDefinedBy</a:t>
            </a:r>
          </a:p>
          <a:p>
            <a:pPr lvl="1">
              <a:defRPr/>
            </a:pPr>
            <a:r>
              <a:rPr lang="en-US" sz="1400" b="1" dirty="0">
                <a:solidFill>
                  <a:schemeClr val="tx2"/>
                </a:solidFill>
                <a:ea typeface="ヒラギノ角ゴ Pro W3" pitchFamily="-64" charset="-128"/>
              </a:rPr>
              <a:t> rdfs:comment</a:t>
            </a:r>
          </a:p>
          <a:p>
            <a:pPr lvl="1">
              <a:defRPr/>
            </a:pPr>
            <a:r>
              <a:rPr lang="en-US" sz="1400" b="1" dirty="0">
                <a:solidFill>
                  <a:schemeClr val="tx2"/>
                </a:solidFill>
                <a:ea typeface="ヒラギノ角ゴ Pro W3" pitchFamily="-64" charset="-128"/>
              </a:rPr>
              <a:t> rdfs:label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latin typeface="Arial" charset="0"/>
                <a:cs typeface="Arial" charset="0"/>
              </a:rPr>
              <a:t>Tool Support for OWL</a:t>
            </a:r>
          </a:p>
        </p:txBody>
      </p:sp>
      <p:sp>
        <p:nvSpPr>
          <p:cNvPr id="89091" name="Content Placeholder 2"/>
          <p:cNvSpPr>
            <a:spLocks noGrp="1"/>
          </p:cNvSpPr>
          <p:nvPr>
            <p:ph idx="1"/>
          </p:nvPr>
        </p:nvSpPr>
        <p:spPr/>
        <p:txBody>
          <a:bodyPr/>
          <a:lstStyle/>
          <a:p>
            <a:r>
              <a:rPr lang="en-US" smtClean="0">
                <a:latin typeface="Arial" charset="0"/>
                <a:cs typeface="Arial" charset="0"/>
              </a:rPr>
              <a:t>Ontology editors</a:t>
            </a:r>
          </a:p>
          <a:p>
            <a:pPr lvl="1"/>
            <a:r>
              <a:rPr lang="en-US" smtClean="0">
                <a:latin typeface="Arial" charset="0"/>
                <a:cs typeface="Arial" charset="0"/>
              </a:rPr>
              <a:t>Protégé (</a:t>
            </a:r>
            <a:r>
              <a:rPr lang="en-US" smtClean="0">
                <a:latin typeface="Arial" charset="0"/>
                <a:cs typeface="Arial" charset="0"/>
                <a:hlinkClick r:id="rId3"/>
              </a:rPr>
              <a:t>http://protege.stanford.edu/</a:t>
            </a:r>
            <a:r>
              <a:rPr lang="en-US" smtClean="0">
                <a:latin typeface="Arial" charset="0"/>
                <a:cs typeface="Arial" charset="0"/>
              </a:rPr>
              <a:t>)</a:t>
            </a:r>
          </a:p>
          <a:p>
            <a:pPr lvl="1"/>
            <a:r>
              <a:rPr lang="en-US" smtClean="0">
                <a:latin typeface="Arial" charset="0"/>
                <a:cs typeface="Arial" charset="0"/>
              </a:rPr>
              <a:t>OilED (</a:t>
            </a:r>
            <a:r>
              <a:rPr lang="en-US" smtClean="0">
                <a:latin typeface="Arial" charset="0"/>
                <a:cs typeface="Arial" charset="0"/>
                <a:hlinkClick r:id="rId4"/>
              </a:rPr>
              <a:t>http://oiled.man.ac.uk/</a:t>
            </a:r>
            <a:r>
              <a:rPr lang="en-US" smtClean="0">
                <a:latin typeface="Arial" charset="0"/>
                <a:cs typeface="Arial" charset="0"/>
              </a:rPr>
              <a:t>)</a:t>
            </a:r>
          </a:p>
          <a:p>
            <a:pPr lvl="1"/>
            <a:r>
              <a:rPr lang="en-US" smtClean="0">
                <a:latin typeface="Arial" charset="0"/>
                <a:cs typeface="Arial" charset="0"/>
              </a:rPr>
              <a:t>OntoStudio (http://www.ontoprise.de/en/home/products/ontostudio/)</a:t>
            </a:r>
          </a:p>
          <a:p>
            <a:endParaRPr lang="en-US" smtClean="0">
              <a:latin typeface="Arial" charset="0"/>
              <a:cs typeface="Arial" charset="0"/>
            </a:endParaRPr>
          </a:p>
          <a:p>
            <a:r>
              <a:rPr lang="en-US" smtClean="0">
                <a:latin typeface="Arial" charset="0"/>
                <a:cs typeface="Arial" charset="0"/>
              </a:rPr>
              <a:t>APIs</a:t>
            </a:r>
          </a:p>
          <a:p>
            <a:pPr lvl="1"/>
            <a:r>
              <a:rPr lang="en-US" smtClean="0">
                <a:latin typeface="Arial" charset="0"/>
                <a:cs typeface="Arial" charset="0"/>
              </a:rPr>
              <a:t>OWL-API (</a:t>
            </a:r>
            <a:r>
              <a:rPr lang="en-US" smtClean="0">
                <a:latin typeface="Arial" charset="0"/>
                <a:cs typeface="Arial" charset="0"/>
                <a:hlinkClick r:id="rId5"/>
              </a:rPr>
              <a:t>http://owlapi.sourceforge.net/</a:t>
            </a:r>
            <a:r>
              <a:rPr lang="en-US" smtClean="0">
                <a:latin typeface="Arial" charset="0"/>
                <a:cs typeface="Arial" charset="0"/>
              </a:rPr>
              <a:t>)</a:t>
            </a:r>
          </a:p>
          <a:p>
            <a:pPr lvl="1"/>
            <a:r>
              <a:rPr lang="en-US" smtClean="0">
                <a:latin typeface="Arial" charset="0"/>
                <a:cs typeface="Arial" charset="0"/>
              </a:rPr>
              <a:t>Jena (http://jena.sourceforge.net/)</a:t>
            </a:r>
          </a:p>
          <a:p>
            <a:endParaRPr lang="en-US" smtClean="0">
              <a:latin typeface="Arial" charset="0"/>
              <a:cs typeface="Arial" charset="0"/>
            </a:endParaRPr>
          </a:p>
          <a:p>
            <a:r>
              <a:rPr lang="en-US" smtClean="0">
                <a:latin typeface="Arial" charset="0"/>
                <a:cs typeface="Arial" charset="0"/>
              </a:rPr>
              <a:t>Reasoners</a:t>
            </a:r>
          </a:p>
          <a:p>
            <a:pPr lvl="1"/>
            <a:r>
              <a:rPr lang="en-US" smtClean="0">
                <a:latin typeface="Arial" charset="0"/>
                <a:cs typeface="Arial" charset="0"/>
              </a:rPr>
              <a:t>Hoolet (</a:t>
            </a:r>
            <a:r>
              <a:rPr lang="en-US" smtClean="0">
                <a:latin typeface="Arial" charset="0"/>
                <a:cs typeface="Arial" charset="0"/>
                <a:hlinkClick r:id="rId6"/>
              </a:rPr>
              <a:t>http://owl.man.ac.uk/hoolet/</a:t>
            </a:r>
            <a:r>
              <a:rPr lang="en-US" smtClean="0">
                <a:latin typeface="Arial" charset="0"/>
                <a:cs typeface="Arial" charset="0"/>
              </a:rPr>
              <a:t>)</a:t>
            </a:r>
          </a:p>
          <a:p>
            <a:pPr lvl="1"/>
            <a:r>
              <a:rPr lang="en-US" smtClean="0">
                <a:latin typeface="Arial" charset="0"/>
                <a:cs typeface="Arial" charset="0"/>
              </a:rPr>
              <a:t>Fact++ (</a:t>
            </a:r>
            <a:r>
              <a:rPr lang="en-US" smtClean="0">
                <a:latin typeface="Arial" charset="0"/>
                <a:cs typeface="Arial" charset="0"/>
                <a:hlinkClick r:id="rId7"/>
              </a:rPr>
              <a:t>http://owl.man.ac.uk/factplusplus/</a:t>
            </a:r>
            <a:r>
              <a:rPr lang="en-US" smtClean="0">
                <a:latin typeface="Arial" charset="0"/>
                <a:cs typeface="Arial" charset="0"/>
              </a:rPr>
              <a:t>)</a:t>
            </a:r>
          </a:p>
          <a:p>
            <a:pPr lvl="1"/>
            <a:r>
              <a:rPr lang="en-US" smtClean="0">
                <a:latin typeface="Arial" charset="0"/>
                <a:cs typeface="Arial" charset="0"/>
              </a:rPr>
              <a:t>KAON2 (http://kaon2.semanticweb.org/)</a:t>
            </a:r>
          </a:p>
          <a:p>
            <a:pPr lvl="1"/>
            <a:r>
              <a:rPr lang="en-US" smtClean="0">
                <a:latin typeface="Arial" charset="0"/>
                <a:cs typeface="Arial" charset="0"/>
              </a:rPr>
              <a:t>Pellet (http://clarkparsia.com/pellet/)</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r>
              <a:rPr lang="en-GB" smtClean="0">
                <a:latin typeface="Arial" charset="0"/>
                <a:cs typeface="Arial" charset="0"/>
              </a:rPr>
              <a:t>Developed by Stanford Medical Informatics</a:t>
            </a:r>
          </a:p>
          <a:p>
            <a:r>
              <a:rPr lang="en-GB" smtClean="0">
                <a:latin typeface="Arial" charset="0"/>
                <a:cs typeface="Arial" charset="0"/>
              </a:rPr>
              <a:t>Has a large user community (approx 30k)</a:t>
            </a:r>
          </a:p>
          <a:p>
            <a:r>
              <a:rPr lang="en-US" altLang="ko-KR" smtClean="0">
                <a:latin typeface="Arial" charset="0"/>
                <a:ea typeface="굴림" charset="-127"/>
                <a:cs typeface="Arial" charset="0"/>
              </a:rPr>
              <a:t>Support</a:t>
            </a:r>
          </a:p>
          <a:p>
            <a:pPr lvl="1"/>
            <a:r>
              <a:rPr lang="en-US" altLang="ko-KR" smtClean="0">
                <a:latin typeface="Arial" charset="0"/>
                <a:ea typeface="굴림" charset="-127"/>
                <a:cs typeface="Arial" charset="0"/>
              </a:rPr>
              <a:t>Graph view, consistency check, web, merging</a:t>
            </a:r>
          </a:p>
          <a:p>
            <a:r>
              <a:rPr lang="en-US" altLang="ko-KR" smtClean="0">
                <a:latin typeface="Arial" charset="0"/>
                <a:ea typeface="굴림" charset="-127"/>
                <a:cs typeface="Arial" charset="0"/>
              </a:rPr>
              <a:t>No support</a:t>
            </a:r>
          </a:p>
          <a:p>
            <a:pPr lvl="1"/>
            <a:r>
              <a:rPr lang="en-US" altLang="ko-KR" smtClean="0">
                <a:latin typeface="Arial" charset="0"/>
                <a:ea typeface="굴림" charset="-127"/>
                <a:cs typeface="Arial" charset="0"/>
              </a:rPr>
              <a:t>Addition of new basic types</a:t>
            </a:r>
          </a:p>
          <a:p>
            <a:pPr lvl="1"/>
            <a:r>
              <a:rPr lang="en-US" altLang="ko-KR" smtClean="0">
                <a:latin typeface="Arial" charset="0"/>
                <a:ea typeface="굴림" charset="-127"/>
                <a:cs typeface="Arial" charset="0"/>
              </a:rPr>
              <a:t>Limited multi-user support</a:t>
            </a:r>
          </a:p>
        </p:txBody>
      </p:sp>
      <p:pic>
        <p:nvPicPr>
          <p:cNvPr id="91140" name="Picture 5" descr="protegelogo"/>
          <p:cNvPicPr>
            <a:picLocks noChangeAspect="1" noChangeArrowheads="1"/>
          </p:cNvPicPr>
          <p:nvPr/>
        </p:nvPicPr>
        <p:blipFill>
          <a:blip r:embed="rId3" cstate="print">
            <a:extLst>
              <a:ext uri="{28A0092B-C50C-407E-A947-70E740481C1C}">
                <a14:useLocalDpi xmlns:a14="http://schemas.microsoft.com/office/drawing/2010/main" val="0"/>
              </a:ext>
            </a:extLst>
          </a:blip>
          <a:srcRect l="5292" t="15118" r="5292" b="15118"/>
          <a:stretch>
            <a:fillRect/>
          </a:stretch>
        </p:blipFill>
        <p:spPr bwMode="auto">
          <a:xfrm>
            <a:off x="441325" y="314325"/>
            <a:ext cx="1193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3170238"/>
            <a:ext cx="35734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ko-KR" smtClean="0">
                <a:latin typeface="Arial" charset="0"/>
                <a:ea typeface="굴림" charset="-127"/>
                <a:cs typeface="Arial" charset="0"/>
              </a:rPr>
              <a:t>OilEd</a:t>
            </a:r>
            <a:endParaRPr lang="en-US" smtClean="0">
              <a:latin typeface="Arial" charset="0"/>
              <a:cs typeface="Arial" charset="0"/>
            </a:endParaRPr>
          </a:p>
        </p:txBody>
      </p:sp>
      <p:sp>
        <p:nvSpPr>
          <p:cNvPr id="93187" name="Rectangle 3"/>
          <p:cNvSpPr>
            <a:spLocks noGrp="1" noChangeArrowheads="1"/>
          </p:cNvSpPr>
          <p:nvPr>
            <p:ph type="body" idx="1"/>
          </p:nvPr>
        </p:nvSpPr>
        <p:spPr/>
        <p:txBody>
          <a:bodyPr/>
          <a:lstStyle/>
          <a:p>
            <a:pPr>
              <a:lnSpc>
                <a:spcPct val="90000"/>
              </a:lnSpc>
            </a:pPr>
            <a:r>
              <a:rPr lang="en-US" altLang="ko-KR" smtClean="0">
                <a:latin typeface="Arial" charset="0"/>
                <a:ea typeface="굴림" charset="-127"/>
                <a:cs typeface="Arial" charset="0"/>
              </a:rPr>
              <a:t>Developed by Information Management Group, CS Dept., Univ. of Manchester, UK</a:t>
            </a:r>
          </a:p>
          <a:p>
            <a:pPr>
              <a:lnSpc>
                <a:spcPct val="90000"/>
              </a:lnSpc>
            </a:pPr>
            <a:r>
              <a:rPr lang="en-US" altLang="ko-KR" smtClean="0">
                <a:latin typeface="Arial" charset="0"/>
                <a:ea typeface="굴림" charset="-127"/>
                <a:cs typeface="Arial" charset="0"/>
              </a:rPr>
              <a:t>Simple editor, not intended as a full ontology development environment</a:t>
            </a:r>
          </a:p>
          <a:p>
            <a:pPr>
              <a:lnSpc>
                <a:spcPct val="90000"/>
              </a:lnSpc>
            </a:pPr>
            <a:r>
              <a:rPr lang="en-US" altLang="ko-KR" smtClean="0">
                <a:latin typeface="Arial" charset="0"/>
                <a:ea typeface="굴림" charset="-127"/>
                <a:cs typeface="Arial" charset="0"/>
              </a:rPr>
              <a:t>Support</a:t>
            </a:r>
          </a:p>
          <a:p>
            <a:pPr lvl="1">
              <a:lnSpc>
                <a:spcPct val="90000"/>
              </a:lnSpc>
            </a:pPr>
            <a:r>
              <a:rPr lang="en-US" altLang="ko-KR" smtClean="0">
                <a:latin typeface="Arial" charset="0"/>
                <a:ea typeface="굴림" charset="-127"/>
                <a:cs typeface="Arial" charset="0"/>
              </a:rPr>
              <a:t>Consistency check, web</a:t>
            </a:r>
          </a:p>
          <a:p>
            <a:pPr>
              <a:lnSpc>
                <a:spcPct val="90000"/>
              </a:lnSpc>
            </a:pPr>
            <a:r>
              <a:rPr lang="en-US" altLang="ko-KR" smtClean="0">
                <a:latin typeface="Arial" charset="0"/>
                <a:ea typeface="굴림" charset="-127"/>
                <a:cs typeface="Arial" charset="0"/>
              </a:rPr>
              <a:t>No support</a:t>
            </a:r>
          </a:p>
          <a:p>
            <a:pPr lvl="1">
              <a:lnSpc>
                <a:spcPct val="90000"/>
              </a:lnSpc>
            </a:pPr>
            <a:r>
              <a:rPr lang="en-US" altLang="ko-KR" smtClean="0">
                <a:latin typeface="Arial" charset="0"/>
                <a:ea typeface="굴림" charset="-127"/>
                <a:cs typeface="Arial" charset="0"/>
              </a:rPr>
              <a:t>Graph view, extensibility</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ko-KR" smtClean="0">
                <a:latin typeface="Arial" charset="0"/>
                <a:ea typeface="굴림" charset="-127"/>
                <a:cs typeface="Arial" charset="0"/>
              </a:rPr>
              <a:t>OntoStudio</a:t>
            </a:r>
            <a:endParaRPr lang="en-US" smtClean="0">
              <a:latin typeface="Arial" charset="0"/>
              <a:cs typeface="Arial" charset="0"/>
            </a:endParaRPr>
          </a:p>
        </p:txBody>
      </p:sp>
      <p:sp>
        <p:nvSpPr>
          <p:cNvPr id="94211" name="Rectangle 3"/>
          <p:cNvSpPr>
            <a:spLocks noGrp="1" noChangeArrowheads="1"/>
          </p:cNvSpPr>
          <p:nvPr>
            <p:ph type="body" idx="1"/>
          </p:nvPr>
        </p:nvSpPr>
        <p:spPr/>
        <p:txBody>
          <a:bodyPr/>
          <a:lstStyle/>
          <a:p>
            <a:r>
              <a:rPr lang="en-US" altLang="ko-KR" smtClean="0">
                <a:latin typeface="Arial" charset="0"/>
                <a:ea typeface="굴림" charset="-127"/>
                <a:cs typeface="Arial" charset="0"/>
              </a:rPr>
              <a:t>Developed by Ontoprise, Germany</a:t>
            </a:r>
          </a:p>
          <a:p>
            <a:r>
              <a:rPr lang="en-US" altLang="ko-KR" smtClean="0">
                <a:latin typeface="Arial" charset="0"/>
                <a:ea typeface="굴림" charset="-127"/>
                <a:cs typeface="Arial" charset="0"/>
              </a:rPr>
              <a:t>Support</a:t>
            </a:r>
          </a:p>
          <a:p>
            <a:pPr lvl="1"/>
            <a:r>
              <a:rPr lang="en-US" altLang="ko-KR" smtClean="0">
                <a:latin typeface="Arial" charset="0"/>
                <a:ea typeface="굴림" charset="-127"/>
                <a:cs typeface="Arial" charset="0"/>
              </a:rPr>
              <a:t>Graph view, consistency check, web</a:t>
            </a:r>
          </a:p>
          <a:p>
            <a:pPr lvl="1"/>
            <a:r>
              <a:rPr lang="en-US" altLang="ko-KR" smtClean="0">
                <a:latin typeface="Arial" charset="0"/>
                <a:ea typeface="굴림" charset="-127"/>
                <a:cs typeface="Arial" charset="0"/>
              </a:rPr>
              <a:t>Built-in inference engine, DBMS, collaborative working and ontology library</a:t>
            </a:r>
            <a:endParaRPr lang="en-US" smtClean="0">
              <a:latin typeface="Arial" charset="0"/>
              <a:cs typeface="Arial" charset="0"/>
            </a:endParaRPr>
          </a:p>
        </p:txBody>
      </p:sp>
      <p:pic>
        <p:nvPicPr>
          <p:cNvPr id="94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3132138"/>
            <a:ext cx="4421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latin typeface="Arial" charset="0"/>
                <a:cs typeface="Arial" charset="0"/>
              </a:rPr>
              <a:t>OWL-API</a:t>
            </a:r>
          </a:p>
        </p:txBody>
      </p:sp>
      <p:sp>
        <p:nvSpPr>
          <p:cNvPr id="95235" name="Content Placeholder 2"/>
          <p:cNvSpPr>
            <a:spLocks noGrp="1"/>
          </p:cNvSpPr>
          <p:nvPr>
            <p:ph idx="1"/>
          </p:nvPr>
        </p:nvSpPr>
        <p:spPr/>
        <p:txBody>
          <a:bodyPr/>
          <a:lstStyle/>
          <a:p>
            <a:r>
              <a:rPr lang="en-US" smtClean="0">
                <a:latin typeface="Arial" charset="0"/>
                <a:cs typeface="Arial" charset="0"/>
              </a:rPr>
              <a:t>A Java interface and implementation for the W3C Web Ontology Language OWL</a:t>
            </a:r>
          </a:p>
          <a:p>
            <a:r>
              <a:rPr lang="en-US" smtClean="0">
                <a:latin typeface="Arial" charset="0"/>
                <a:cs typeface="Arial" charset="0"/>
              </a:rPr>
              <a:t>Open source and is available under the LGPL License</a:t>
            </a:r>
          </a:p>
          <a:p>
            <a:r>
              <a:rPr lang="en-US" smtClean="0">
                <a:latin typeface="Arial" charset="0"/>
                <a:cs typeface="Arial" charset="0"/>
              </a:rPr>
              <a:t>Support</a:t>
            </a:r>
          </a:p>
          <a:p>
            <a:pPr lvl="1"/>
            <a:r>
              <a:rPr lang="en-US" smtClean="0">
                <a:latin typeface="Arial" charset="0"/>
                <a:cs typeface="Arial" charset="0"/>
              </a:rPr>
              <a:t>OWL 2</a:t>
            </a:r>
          </a:p>
          <a:p>
            <a:pPr lvl="1"/>
            <a:r>
              <a:rPr lang="en-US" smtClean="0">
                <a:latin typeface="Arial" charset="0"/>
                <a:cs typeface="Arial" charset="0"/>
              </a:rPr>
              <a:t>RDF/XML parser and writer</a:t>
            </a:r>
          </a:p>
          <a:p>
            <a:pPr lvl="1"/>
            <a:r>
              <a:rPr lang="en-US" smtClean="0">
                <a:latin typeface="Arial" charset="0"/>
                <a:cs typeface="Arial" charset="0"/>
              </a:rPr>
              <a:t>OWL/XML parser and writer</a:t>
            </a:r>
          </a:p>
          <a:p>
            <a:pPr lvl="1"/>
            <a:r>
              <a:rPr lang="en-US" smtClean="0">
                <a:latin typeface="Arial" charset="0"/>
                <a:cs typeface="Arial" charset="0"/>
              </a:rPr>
              <a:t>OWL Functional Syntax parser and writer</a:t>
            </a:r>
          </a:p>
          <a:p>
            <a:pPr lvl="1"/>
            <a:r>
              <a:rPr lang="en-US" smtClean="0">
                <a:latin typeface="Arial" charset="0"/>
                <a:cs typeface="Arial" charset="0"/>
              </a:rPr>
              <a:t>Integration with reasoners such as Pellet and FaCT++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latin typeface="Arial" charset="0"/>
                <a:cs typeface="Arial" charset="0"/>
              </a:rPr>
              <a:t>Jena</a:t>
            </a:r>
          </a:p>
        </p:txBody>
      </p:sp>
      <p:sp>
        <p:nvSpPr>
          <p:cNvPr id="96259" name="Rectangle 3"/>
          <p:cNvSpPr>
            <a:spLocks noGrp="1" noChangeArrowheads="1"/>
          </p:cNvSpPr>
          <p:nvPr>
            <p:ph type="body" idx="1"/>
          </p:nvPr>
        </p:nvSpPr>
        <p:spPr/>
        <p:txBody>
          <a:bodyPr/>
          <a:lstStyle/>
          <a:p>
            <a:r>
              <a:rPr lang="en-US" smtClean="0">
                <a:latin typeface="Arial" charset="0"/>
                <a:cs typeface="Arial" charset="0"/>
              </a:rPr>
              <a:t>A Java framework for building Semantic Web applications</a:t>
            </a:r>
          </a:p>
          <a:p>
            <a:r>
              <a:rPr lang="en-US" smtClean="0">
                <a:latin typeface="Arial" charset="0"/>
                <a:cs typeface="Arial" charset="0"/>
              </a:rPr>
              <a:t>Jena is open source</a:t>
            </a:r>
          </a:p>
          <a:p>
            <a:r>
              <a:rPr lang="en-US" smtClean="0">
                <a:latin typeface="Arial" charset="0"/>
                <a:cs typeface="Arial" charset="0"/>
              </a:rPr>
              <a:t>Initiated by Hewlett Packard (HP) Labs Semantic Web Programme. </a:t>
            </a:r>
          </a:p>
          <a:p>
            <a:r>
              <a:rPr lang="en-US" smtClean="0">
                <a:latin typeface="Arial" charset="0"/>
                <a:cs typeface="Arial" charset="0"/>
              </a:rPr>
              <a:t>Support: </a:t>
            </a:r>
          </a:p>
          <a:p>
            <a:pPr lvl="1"/>
            <a:r>
              <a:rPr lang="en-US" smtClean="0">
                <a:latin typeface="Arial" charset="0"/>
                <a:cs typeface="Arial" charset="0"/>
              </a:rPr>
              <a:t>A RDF API </a:t>
            </a:r>
          </a:p>
          <a:p>
            <a:pPr lvl="1"/>
            <a:r>
              <a:rPr lang="en-US" smtClean="0">
                <a:latin typeface="Arial" charset="0"/>
                <a:cs typeface="Arial" charset="0"/>
              </a:rPr>
              <a:t>Reading and writing RDF in RDF/XML, N3 and N-Triples </a:t>
            </a:r>
          </a:p>
          <a:p>
            <a:pPr lvl="1"/>
            <a:r>
              <a:rPr lang="en-US" smtClean="0">
                <a:latin typeface="Arial" charset="0"/>
                <a:cs typeface="Arial" charset="0"/>
              </a:rPr>
              <a:t>An OWL API </a:t>
            </a:r>
          </a:p>
          <a:p>
            <a:pPr lvl="1"/>
            <a:r>
              <a:rPr lang="en-US" smtClean="0">
                <a:latin typeface="Arial" charset="0"/>
                <a:cs typeface="Arial" charset="0"/>
              </a:rPr>
              <a:t>In-memory and persistent storage </a:t>
            </a:r>
          </a:p>
          <a:p>
            <a:pPr lvl="1"/>
            <a:r>
              <a:rPr lang="en-US" smtClean="0">
                <a:latin typeface="Arial" charset="0"/>
                <a:cs typeface="Arial" charset="0"/>
              </a:rPr>
              <a:t>SPARQL query engine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latin typeface="Arial" charset="0"/>
                <a:cs typeface="Arial" charset="0"/>
              </a:rPr>
              <a:t>Hoolet</a:t>
            </a:r>
          </a:p>
        </p:txBody>
      </p:sp>
      <p:sp>
        <p:nvSpPr>
          <p:cNvPr id="98307" name="Content Placeholder 2"/>
          <p:cNvSpPr>
            <a:spLocks noGrp="1"/>
          </p:cNvSpPr>
          <p:nvPr>
            <p:ph idx="1"/>
          </p:nvPr>
        </p:nvSpPr>
        <p:spPr/>
        <p:txBody>
          <a:bodyPr/>
          <a:lstStyle/>
          <a:p>
            <a:r>
              <a:rPr lang="en-US" smtClean="0">
                <a:latin typeface="Arial" charset="0"/>
                <a:cs typeface="Arial" charset="0"/>
              </a:rPr>
              <a:t>An implementation of an OWL-DL reasoner</a:t>
            </a:r>
          </a:p>
          <a:p>
            <a:r>
              <a:rPr lang="en-US" smtClean="0">
                <a:latin typeface="Arial" charset="0"/>
                <a:cs typeface="Arial" charset="0"/>
              </a:rPr>
              <a:t>Uses a first order prover.</a:t>
            </a:r>
          </a:p>
          <a:p>
            <a:r>
              <a:rPr lang="en-US" smtClean="0">
                <a:latin typeface="Arial" charset="0"/>
                <a:cs typeface="Arial" charset="0"/>
              </a:rPr>
              <a:t>The ontology is translated to collection of axioms (in an obvious way based on the OWL semantics) and this collection of axioms is then given to a first order prover for consistency checking.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latin typeface="Arial" charset="0"/>
                <a:cs typeface="Arial" charset="0"/>
              </a:rPr>
              <a:t>Hoolet</a:t>
            </a:r>
          </a:p>
        </p:txBody>
      </p:sp>
      <p:sp>
        <p:nvSpPr>
          <p:cNvPr id="99331" name="Content Placeholder 2"/>
          <p:cNvSpPr>
            <a:spLocks noGrp="1"/>
          </p:cNvSpPr>
          <p:nvPr>
            <p:ph idx="1"/>
          </p:nvPr>
        </p:nvSpPr>
        <p:spPr/>
        <p:txBody>
          <a:bodyPr/>
          <a:lstStyle/>
          <a:p>
            <a:r>
              <a:rPr lang="en-US" smtClean="0">
                <a:latin typeface="Arial" charset="0"/>
                <a:cs typeface="Arial" charset="0"/>
              </a:rPr>
              <a:t>An implementation of an OWL-DL reasoner</a:t>
            </a:r>
          </a:p>
          <a:p>
            <a:r>
              <a:rPr lang="en-US" smtClean="0">
                <a:latin typeface="Arial" charset="0"/>
                <a:cs typeface="Arial" charset="0"/>
              </a:rPr>
              <a:t>Uses a first order prover.</a:t>
            </a:r>
          </a:p>
          <a:p>
            <a:r>
              <a:rPr lang="en-US" smtClean="0">
                <a:latin typeface="Arial" charset="0"/>
                <a:cs typeface="Arial" charset="0"/>
              </a:rPr>
              <a:t>The ontology is translated to collection of axioms (in an obvious way based on the OWL semantics) and this collection of axioms is then given to a first order prover for consistency checking.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latin typeface="Arial" charset="0"/>
                <a:cs typeface="Arial" charset="0"/>
              </a:rPr>
              <a:t>KAON 2</a:t>
            </a:r>
          </a:p>
        </p:txBody>
      </p:sp>
      <p:sp>
        <p:nvSpPr>
          <p:cNvPr id="100355" name="Content Placeholder 2"/>
          <p:cNvSpPr>
            <a:spLocks noGrp="1"/>
          </p:cNvSpPr>
          <p:nvPr>
            <p:ph idx="1"/>
          </p:nvPr>
        </p:nvSpPr>
        <p:spPr/>
        <p:txBody>
          <a:bodyPr/>
          <a:lstStyle/>
          <a:p>
            <a:r>
              <a:rPr lang="en-US" smtClean="0">
                <a:latin typeface="Arial" charset="0"/>
                <a:cs typeface="Arial" charset="0"/>
              </a:rPr>
              <a:t>An infrastructure for managing OWL-DL, SWRL, and F-Logic ontologies</a:t>
            </a:r>
          </a:p>
          <a:p>
            <a:r>
              <a:rPr lang="en-US" smtClean="0">
                <a:latin typeface="Arial" charset="0"/>
                <a:cs typeface="Arial" charset="0"/>
              </a:rPr>
              <a:t>Joint effort of: Research Center for Information Technologies, University of Karlsruhe, University of Manchester </a:t>
            </a:r>
          </a:p>
          <a:p>
            <a:r>
              <a:rPr lang="en-US" smtClean="0">
                <a:latin typeface="Arial" charset="0"/>
                <a:cs typeface="Arial" charset="0"/>
              </a:rPr>
              <a:t>Support</a:t>
            </a:r>
          </a:p>
          <a:p>
            <a:pPr lvl="1"/>
            <a:r>
              <a:rPr lang="en-US" smtClean="0">
                <a:latin typeface="Arial" charset="0"/>
                <a:cs typeface="Arial" charset="0"/>
              </a:rPr>
              <a:t>An API for programmatic management of OWL-DL, SWRL, and F-Logic ontologies, </a:t>
            </a:r>
          </a:p>
          <a:p>
            <a:pPr lvl="1"/>
            <a:r>
              <a:rPr lang="en-US" smtClean="0">
                <a:latin typeface="Arial" charset="0"/>
                <a:cs typeface="Arial" charset="0"/>
              </a:rPr>
              <a:t>A stand-alone server providing access to ontologies in a distributed manner using RMI, </a:t>
            </a:r>
          </a:p>
          <a:p>
            <a:pPr lvl="1"/>
            <a:r>
              <a:rPr lang="en-US" smtClean="0">
                <a:latin typeface="Arial" charset="0"/>
                <a:cs typeface="Arial" charset="0"/>
              </a:rPr>
              <a:t>An inference engine for answering conjunctive queries (expressed using SPARQL syntax), </a:t>
            </a:r>
          </a:p>
          <a:p>
            <a:pPr lvl="1"/>
            <a:r>
              <a:rPr lang="en-US" smtClean="0">
                <a:latin typeface="Arial" charset="0"/>
                <a:cs typeface="Arial" charset="0"/>
              </a:rPr>
              <a:t>A DIG interface, allowing access from tools such as Protégé, </a:t>
            </a:r>
          </a:p>
          <a:p>
            <a:pPr lvl="1"/>
            <a:r>
              <a:rPr lang="en-US" smtClean="0">
                <a:latin typeface="Arial" charset="0"/>
                <a:cs typeface="Arial" charset="0"/>
              </a:rPr>
              <a:t>A module for extracting ontology instances from relational databases. </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ítulo 3"/>
          <p:cNvSpPr>
            <a:spLocks noGrp="1"/>
          </p:cNvSpPr>
          <p:nvPr>
            <p:ph type="title"/>
          </p:nvPr>
        </p:nvSpPr>
        <p:spPr/>
        <p:txBody>
          <a:bodyPr/>
          <a:lstStyle/>
          <a:p>
            <a:r>
              <a:rPr lang="en-US" smtClean="0">
                <a:latin typeface="Arial" charset="0"/>
                <a:cs typeface="Arial" charset="0"/>
              </a:rPr>
              <a:t>Pellet</a:t>
            </a:r>
          </a:p>
        </p:txBody>
      </p:sp>
      <p:sp>
        <p:nvSpPr>
          <p:cNvPr id="101379" name="Marcador de Posição de Conteúdo 5"/>
          <p:cNvSpPr>
            <a:spLocks noGrp="1"/>
          </p:cNvSpPr>
          <p:nvPr>
            <p:ph idx="1"/>
          </p:nvPr>
        </p:nvSpPr>
        <p:spPr/>
        <p:txBody>
          <a:bodyPr/>
          <a:lstStyle/>
          <a:p>
            <a:r>
              <a:rPr lang="en-US" smtClean="0">
                <a:latin typeface="Arial" charset="0"/>
                <a:cs typeface="Arial" charset="0"/>
              </a:rPr>
              <a:t>Open-source Java OWL DL reasoner</a:t>
            </a:r>
          </a:p>
          <a:p>
            <a:r>
              <a:rPr lang="en-US" smtClean="0">
                <a:latin typeface="Arial" charset="0"/>
                <a:cs typeface="Arial" charset="0"/>
              </a:rPr>
              <a:t>Support expressivity of </a:t>
            </a:r>
            <a:r>
              <a:rPr lang="pt-PT" smtClean="0">
                <a:latin typeface="Arial" charset="0"/>
                <a:cs typeface="Arial" charset="0"/>
              </a:rPr>
              <a:t>SROIQ(D)</a:t>
            </a:r>
          </a:p>
          <a:p>
            <a:r>
              <a:rPr lang="en-US" smtClean="0">
                <a:latin typeface="Arial" charset="0"/>
                <a:cs typeface="Arial" charset="0"/>
              </a:rPr>
              <a:t>Supports SWRL rules</a:t>
            </a:r>
          </a:p>
          <a:p>
            <a:r>
              <a:rPr lang="en-US" smtClean="0">
                <a:latin typeface="Arial" charset="0"/>
                <a:cs typeface="Arial" charset="0"/>
              </a:rPr>
              <a:t>Available through AGPL version 3 licence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latin typeface="Arial" charset="0"/>
                <a:cs typeface="Arial" charset="0"/>
              </a:rPr>
              <a:t>What we discussed so far…</a:t>
            </a:r>
          </a:p>
        </p:txBody>
      </p:sp>
      <p:sp>
        <p:nvSpPr>
          <p:cNvPr id="27651" name="Rectangle 3"/>
          <p:cNvSpPr>
            <a:spLocks noGrp="1" noChangeArrowheads="1"/>
          </p:cNvSpPr>
          <p:nvPr>
            <p:ph idx="1"/>
          </p:nvPr>
        </p:nvSpPr>
        <p:spPr/>
        <p:txBody>
          <a:bodyPr/>
          <a:lstStyle/>
          <a:p>
            <a:pPr eaLnBrk="1" hangingPunct="1"/>
            <a:r>
              <a:rPr lang="en-US" sz="2200" smtClean="0">
                <a:latin typeface="Arial" charset="0"/>
                <a:cs typeface="Arial" charset="0"/>
              </a:rPr>
              <a:t>RDF Schema</a:t>
            </a:r>
          </a:p>
          <a:p>
            <a:pPr lvl="1" eaLnBrk="1" hangingPunct="1"/>
            <a:r>
              <a:rPr lang="en-US" smtClean="0">
                <a:latin typeface="Arial" charset="0"/>
                <a:cs typeface="Arial" charset="0"/>
              </a:rPr>
              <a:t>RDFS Vocabulary</a:t>
            </a:r>
          </a:p>
          <a:p>
            <a:pPr lvl="1" eaLnBrk="1" hangingPunct="1"/>
            <a:r>
              <a:rPr lang="en-US" smtClean="0">
                <a:latin typeface="Arial" charset="0"/>
                <a:cs typeface="Arial" charset="0"/>
              </a:rPr>
              <a:t>RDFS Metadata</a:t>
            </a:r>
          </a:p>
          <a:p>
            <a:pPr lvl="1" eaLnBrk="1" hangingPunct="1"/>
            <a:r>
              <a:rPr lang="en-US" smtClean="0">
                <a:latin typeface="Arial" charset="0"/>
                <a:cs typeface="Arial" charset="0"/>
              </a:rPr>
              <a:t>Literals and datatypes in RDFS</a:t>
            </a:r>
          </a:p>
          <a:p>
            <a:pPr lvl="1" eaLnBrk="1" hangingPunct="1"/>
            <a:endParaRPr lang="en-US" smtClean="0">
              <a:latin typeface="Arial" charset="0"/>
              <a:cs typeface="Arial" charset="0"/>
            </a:endParaRPr>
          </a:p>
          <a:p>
            <a:pPr eaLnBrk="1" hangingPunct="1"/>
            <a:r>
              <a:rPr lang="en-US" sz="2200" smtClean="0">
                <a:latin typeface="Arial" charset="0"/>
                <a:cs typeface="Arial" charset="0"/>
              </a:rPr>
              <a:t>Semantics of RDF and RDF Schema</a:t>
            </a:r>
          </a:p>
          <a:p>
            <a:pPr lvl="1" eaLnBrk="1" hangingPunct="1"/>
            <a:r>
              <a:rPr lang="en-US" smtClean="0">
                <a:latin typeface="Arial" charset="0"/>
                <a:cs typeface="Arial" charset="0"/>
              </a:rPr>
              <a:t>Semantic notions</a:t>
            </a:r>
          </a:p>
          <a:p>
            <a:pPr lvl="1" eaLnBrk="1" hangingPunct="1"/>
            <a:r>
              <a:rPr lang="en-US" smtClean="0">
                <a:latin typeface="Arial" charset="0"/>
                <a:cs typeface="Arial" charset="0"/>
              </a:rPr>
              <a:t>RDF(S) Entailment</a:t>
            </a:r>
          </a:p>
          <a:p>
            <a:pPr eaLnBrk="1" hangingPunct="1"/>
            <a:endParaRPr lang="en-US" sz="2200" smtClean="0">
              <a:latin typeface="Arial" charset="0"/>
              <a:cs typeface="Arial" charset="0"/>
            </a:endParaRPr>
          </a:p>
          <a:p>
            <a:pPr eaLnBrk="1" hangingPunct="1"/>
            <a:r>
              <a:rPr lang="en-US" sz="2200" smtClean="0">
                <a:solidFill>
                  <a:srgbClr val="B2B2B2"/>
                </a:solidFill>
                <a:latin typeface="Arial" charset="0"/>
                <a:cs typeface="Arial" charset="0"/>
              </a:rPr>
              <a:t>SPARQL</a:t>
            </a:r>
          </a:p>
          <a:p>
            <a:pPr lvl="1" eaLnBrk="1" hangingPunct="1"/>
            <a:r>
              <a:rPr lang="en-US" smtClean="0">
                <a:solidFill>
                  <a:srgbClr val="B2B2B2"/>
                </a:solidFill>
                <a:latin typeface="Arial" charset="0"/>
                <a:cs typeface="Arial" charset="0"/>
              </a:rPr>
              <a:t>SPARQL Queries</a:t>
            </a:r>
          </a:p>
          <a:p>
            <a:pPr lvl="1" eaLnBrk="1" hangingPunct="1"/>
            <a:r>
              <a:rPr lang="en-US" smtClean="0">
                <a:solidFill>
                  <a:srgbClr val="B2B2B2"/>
                </a:solidFill>
                <a:latin typeface="Arial" charset="0"/>
                <a:cs typeface="Arial" charset="0"/>
              </a:rPr>
              <a:t>Query answer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ítulo 3"/>
          <p:cNvSpPr>
            <a:spLocks noGrp="1"/>
          </p:cNvSpPr>
          <p:nvPr>
            <p:ph type="title"/>
          </p:nvPr>
        </p:nvSpPr>
        <p:spPr/>
        <p:txBody>
          <a:bodyPr/>
          <a:lstStyle/>
          <a:p>
            <a:r>
              <a:rPr lang="en-US" smtClean="0">
                <a:latin typeface="Arial" charset="0"/>
                <a:cs typeface="Arial" charset="0"/>
              </a:rPr>
              <a:t>FaCT++</a:t>
            </a:r>
          </a:p>
        </p:txBody>
      </p:sp>
      <p:sp>
        <p:nvSpPr>
          <p:cNvPr id="102403" name="Marcador de Posição de Conteúdo 7"/>
          <p:cNvSpPr>
            <a:spLocks noGrp="1"/>
          </p:cNvSpPr>
          <p:nvPr>
            <p:ph idx="1"/>
          </p:nvPr>
        </p:nvSpPr>
        <p:spPr/>
        <p:txBody>
          <a:bodyPr/>
          <a:lstStyle/>
          <a:p>
            <a:r>
              <a:rPr lang="en-US" smtClean="0">
                <a:latin typeface="Arial" charset="0"/>
                <a:cs typeface="Arial" charset="0"/>
              </a:rPr>
              <a:t>New generation and C++ implementation of FaCT</a:t>
            </a:r>
          </a:p>
          <a:p>
            <a:r>
              <a:rPr lang="en-US" smtClean="0">
                <a:latin typeface="Arial" charset="0"/>
                <a:cs typeface="Arial" charset="0"/>
              </a:rPr>
              <a:t>Support expressivity of </a:t>
            </a:r>
            <a:r>
              <a:rPr lang="pt-PT" smtClean="0">
                <a:latin typeface="Arial" charset="0"/>
                <a:cs typeface="Arial" charset="0"/>
              </a:rPr>
              <a:t>SROIQ(D)</a:t>
            </a:r>
          </a:p>
          <a:p>
            <a:r>
              <a:rPr lang="pt-PT" smtClean="0">
                <a:latin typeface="Arial" charset="0"/>
                <a:cs typeface="Arial" charset="0"/>
              </a:rPr>
              <a:t>No support for Rules</a:t>
            </a:r>
            <a:endParaRPr lang="en-US" smtClean="0">
              <a:latin typeface="Arial" charset="0"/>
              <a:cs typeface="Arial" charset="0"/>
            </a:endParaRPr>
          </a:p>
          <a:p>
            <a:r>
              <a:rPr lang="en-US" smtClean="0">
                <a:latin typeface="Arial" charset="0"/>
                <a:cs typeface="Arial" charset="0"/>
              </a:rPr>
              <a:t>Available through </a:t>
            </a:r>
            <a:r>
              <a:rPr lang="pt-PT" smtClean="0">
                <a:latin typeface="Arial" charset="0"/>
                <a:cs typeface="Arial" charset="0"/>
              </a:rPr>
              <a:t>GNU public license</a:t>
            </a:r>
          </a:p>
          <a:p>
            <a:r>
              <a:rPr lang="pt-PT" smtClean="0">
                <a:latin typeface="Arial" charset="0"/>
                <a:cs typeface="Arial" charset="0"/>
              </a:rPr>
              <a:t>Integrated in Protege 4.0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latin typeface="Arial" charset="0"/>
                <a:cs typeface="Arial" charset="0"/>
              </a:rPr>
              <a:t>Playing with Protégé and Fact++</a:t>
            </a:r>
          </a:p>
        </p:txBody>
      </p:sp>
      <p:sp>
        <p:nvSpPr>
          <p:cNvPr id="103427" name="Content Placeholder 2"/>
          <p:cNvSpPr>
            <a:spLocks noGrp="1"/>
          </p:cNvSpPr>
          <p:nvPr>
            <p:ph idx="1"/>
          </p:nvPr>
        </p:nvSpPr>
        <p:spPr/>
        <p:txBody>
          <a:bodyPr/>
          <a:lstStyle/>
          <a:p>
            <a:r>
              <a:rPr lang="en-US" dirty="0" smtClean="0">
                <a:latin typeface="Arial" charset="0"/>
                <a:cs typeface="Arial" charset="0"/>
              </a:rPr>
              <a:t>Let’s load an ontology that represent family relationships</a:t>
            </a:r>
          </a:p>
          <a:p>
            <a:pPr lvl="1"/>
            <a:r>
              <a:rPr lang="en-US" dirty="0" smtClean="0">
                <a:latin typeface="Arial" charset="0"/>
                <a:cs typeface="Arial" charset="0"/>
              </a:rPr>
              <a:t>http://protege.cim3.net/file/pub/ontologies/generations/generations.owl</a:t>
            </a:r>
          </a:p>
          <a:p>
            <a:endParaRPr lang="en-US" dirty="0" smtClean="0">
              <a:latin typeface="Arial" charset="0"/>
              <a:cs typeface="Arial" charset="0"/>
            </a:endParaRPr>
          </a:p>
          <a:p>
            <a:endParaRPr lang="en-US" dirty="0" smtClean="0">
              <a:latin typeface="Arial" charset="0"/>
              <a:cs typeface="Arial" charset="0"/>
            </a:endParaRPr>
          </a:p>
        </p:txBody>
      </p:sp>
      <p:pic>
        <p:nvPicPr>
          <p:cNvPr id="1034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324100"/>
            <a:ext cx="4776788"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latin typeface="Arial" charset="0"/>
                <a:cs typeface="Arial" charset="0"/>
              </a:rPr>
              <a:t>Playing with Protégé and Fact++</a:t>
            </a:r>
          </a:p>
        </p:txBody>
      </p:sp>
      <p:sp>
        <p:nvSpPr>
          <p:cNvPr id="104451" name="Content Placeholder 2"/>
          <p:cNvSpPr>
            <a:spLocks noGrp="1"/>
          </p:cNvSpPr>
          <p:nvPr>
            <p:ph idx="1"/>
          </p:nvPr>
        </p:nvSpPr>
        <p:spPr/>
        <p:txBody>
          <a:bodyPr/>
          <a:lstStyle/>
          <a:p>
            <a:r>
              <a:rPr lang="en-US" smtClean="0">
                <a:latin typeface="Arial" charset="0"/>
                <a:cs typeface="Arial" charset="0"/>
              </a:rPr>
              <a:t>For example the ontology directly defines the concepts of parent and father/mother but not the relation among them</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What happens if we attach the Fact++ Reasoner?</a:t>
            </a:r>
          </a:p>
        </p:txBody>
      </p:sp>
      <p:pic>
        <p:nvPicPr>
          <p:cNvPr id="104452" name="Picture 3"/>
          <p:cNvPicPr>
            <a:picLocks noChangeAspect="1" noChangeArrowheads="1"/>
          </p:cNvPicPr>
          <p:nvPr/>
        </p:nvPicPr>
        <p:blipFill>
          <a:blip r:embed="rId2">
            <a:extLst>
              <a:ext uri="{28A0092B-C50C-407E-A947-70E740481C1C}">
                <a14:useLocalDpi xmlns:a14="http://schemas.microsoft.com/office/drawing/2010/main" val="0"/>
              </a:ext>
            </a:extLst>
          </a:blip>
          <a:srcRect l="30971" t="46877" r="42255" b="17522"/>
          <a:stretch>
            <a:fillRect/>
          </a:stretch>
        </p:blipFill>
        <p:spPr bwMode="auto">
          <a:xfrm>
            <a:off x="898525" y="2711450"/>
            <a:ext cx="222567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p:cNvPicPr>
            <a:picLocks noChangeAspect="1" noChangeArrowheads="1"/>
          </p:cNvPicPr>
          <p:nvPr/>
        </p:nvPicPr>
        <p:blipFill>
          <a:blip r:embed="rId3">
            <a:extLst>
              <a:ext uri="{28A0092B-C50C-407E-A947-70E740481C1C}">
                <a14:useLocalDpi xmlns:a14="http://schemas.microsoft.com/office/drawing/2010/main" val="0"/>
              </a:ext>
            </a:extLst>
          </a:blip>
          <a:srcRect l="30684" t="46770" r="41394" b="15416"/>
          <a:stretch>
            <a:fillRect/>
          </a:stretch>
        </p:blipFill>
        <p:spPr bwMode="auto">
          <a:xfrm>
            <a:off x="3435350" y="2719388"/>
            <a:ext cx="2320925"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5"/>
          <p:cNvPicPr>
            <a:picLocks noChangeAspect="1" noChangeArrowheads="1"/>
          </p:cNvPicPr>
          <p:nvPr/>
        </p:nvPicPr>
        <p:blipFill>
          <a:blip r:embed="rId4">
            <a:extLst>
              <a:ext uri="{28A0092B-C50C-407E-A947-70E740481C1C}">
                <a14:useLocalDpi xmlns:a14="http://schemas.microsoft.com/office/drawing/2010/main" val="0"/>
              </a:ext>
            </a:extLst>
          </a:blip>
          <a:srcRect l="30400" t="46687" r="36327" b="9360"/>
          <a:stretch>
            <a:fillRect/>
          </a:stretch>
        </p:blipFill>
        <p:spPr bwMode="auto">
          <a:xfrm>
            <a:off x="6075363" y="2701925"/>
            <a:ext cx="25193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latin typeface="Arial" charset="0"/>
                <a:cs typeface="Arial" charset="0"/>
              </a:rPr>
              <a:t>Playing with Protégé and Fact++</a:t>
            </a:r>
          </a:p>
        </p:txBody>
      </p:sp>
      <p:sp>
        <p:nvSpPr>
          <p:cNvPr id="105475" name="Content Placeholder 5"/>
          <p:cNvSpPr>
            <a:spLocks noGrp="1"/>
          </p:cNvSpPr>
          <p:nvPr>
            <p:ph sz="half" idx="1"/>
          </p:nvPr>
        </p:nvSpPr>
        <p:spPr/>
        <p:txBody>
          <a:bodyPr/>
          <a:lstStyle/>
          <a:p>
            <a:r>
              <a:rPr lang="en-US" sz="2000" smtClean="0">
                <a:latin typeface="Arial" charset="0"/>
                <a:cs typeface="Arial" charset="0"/>
              </a:rPr>
              <a:t>Father now is classified as subclass of Man and Parent</a:t>
            </a:r>
          </a:p>
          <a:p>
            <a:endParaRPr lang="en-US" sz="2000" smtClean="0">
              <a:latin typeface="Arial" charset="0"/>
              <a:cs typeface="Arial" charset="0"/>
            </a:endParaRPr>
          </a:p>
          <a:p>
            <a:r>
              <a:rPr lang="en-US" sz="2000" smtClean="0">
                <a:latin typeface="Arial" charset="0"/>
                <a:cs typeface="Arial" charset="0"/>
              </a:rPr>
              <a:t>Two instances are part of this class</a:t>
            </a:r>
          </a:p>
          <a:p>
            <a:pPr lvl="1"/>
            <a:r>
              <a:rPr lang="en-US" sz="1800" smtClean="0">
                <a:latin typeface="Arial" charset="0"/>
                <a:cs typeface="Arial" charset="0"/>
              </a:rPr>
              <a:t>William type Person</a:t>
            </a:r>
          </a:p>
          <a:p>
            <a:pPr lvl="2">
              <a:buFont typeface="Arial" charset="0"/>
              <a:buNone/>
            </a:pPr>
            <a:r>
              <a:rPr lang="en-US" sz="1600" smtClean="0">
                <a:latin typeface="Arial" charset="0"/>
                <a:cs typeface="Arial" charset="0"/>
              </a:rPr>
              <a:t>hasChild Peter</a:t>
            </a:r>
          </a:p>
          <a:p>
            <a:pPr lvl="2">
              <a:buFont typeface="Arial" charset="0"/>
              <a:buNone/>
            </a:pPr>
            <a:r>
              <a:rPr lang="en-US" sz="1600" smtClean="0">
                <a:latin typeface="Arial" charset="0"/>
                <a:cs typeface="Arial" charset="0"/>
              </a:rPr>
              <a:t>hasSex Male</a:t>
            </a:r>
          </a:p>
          <a:p>
            <a:pPr lvl="1"/>
            <a:r>
              <a:rPr lang="en-US" sz="1800" smtClean="0">
                <a:latin typeface="Arial" charset="0"/>
                <a:cs typeface="Arial" charset="0"/>
              </a:rPr>
              <a:t>Peter type Person</a:t>
            </a:r>
          </a:p>
          <a:p>
            <a:pPr lvl="2">
              <a:buFont typeface="Arial" charset="0"/>
              <a:buNone/>
            </a:pPr>
            <a:r>
              <a:rPr lang="en-US" sz="1600" smtClean="0">
                <a:latin typeface="Arial" charset="0"/>
                <a:cs typeface="Arial" charset="0"/>
              </a:rPr>
              <a:t>hasChild Matt</a:t>
            </a:r>
          </a:p>
          <a:p>
            <a:pPr lvl="2">
              <a:buFont typeface="Arial" charset="0"/>
              <a:buNone/>
            </a:pPr>
            <a:r>
              <a:rPr lang="en-US" sz="1600" smtClean="0">
                <a:latin typeface="Arial" charset="0"/>
                <a:cs typeface="Arial" charset="0"/>
              </a:rPr>
              <a:t>hasSex Male</a:t>
            </a:r>
          </a:p>
          <a:p>
            <a:pPr lvl="2">
              <a:buFont typeface="Arial" charset="0"/>
              <a:buNone/>
            </a:pPr>
            <a:endParaRPr lang="en-US" sz="1600" smtClean="0">
              <a:latin typeface="Arial" charset="0"/>
              <a:cs typeface="Arial" charset="0"/>
            </a:endParaRPr>
          </a:p>
        </p:txBody>
      </p:sp>
      <p:pic>
        <p:nvPicPr>
          <p:cNvPr id="10547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0493" t="46762" r="41013"/>
          <a:stretch>
            <a:fillRect/>
          </a:stretch>
        </p:blipFill>
        <p:spPr>
          <a:xfrm>
            <a:off x="5284788" y="1512888"/>
            <a:ext cx="2370137" cy="3829050"/>
          </a:xfr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latin typeface="Arial" charset="0"/>
                <a:cs typeface="Arial" charset="0"/>
              </a:rPr>
              <a:t>Playing with Protégé and Fact++</a:t>
            </a:r>
          </a:p>
        </p:txBody>
      </p:sp>
      <p:sp>
        <p:nvSpPr>
          <p:cNvPr id="106499" name="Content Placeholder 2"/>
          <p:cNvSpPr>
            <a:spLocks noGrp="1"/>
          </p:cNvSpPr>
          <p:nvPr>
            <p:ph sz="half" idx="1"/>
          </p:nvPr>
        </p:nvSpPr>
        <p:spPr/>
        <p:txBody>
          <a:bodyPr/>
          <a:lstStyle/>
          <a:p>
            <a:r>
              <a:rPr lang="en-US" sz="2000" smtClean="0">
                <a:latin typeface="Arial" charset="0"/>
                <a:cs typeface="Arial" charset="0"/>
              </a:rPr>
              <a:t>Asserted Hierarchy</a:t>
            </a:r>
          </a:p>
        </p:txBody>
      </p:sp>
      <p:sp>
        <p:nvSpPr>
          <p:cNvPr id="106500" name="Content Placeholder 3"/>
          <p:cNvSpPr>
            <a:spLocks noGrp="1"/>
          </p:cNvSpPr>
          <p:nvPr>
            <p:ph sz="half" idx="2"/>
          </p:nvPr>
        </p:nvSpPr>
        <p:spPr/>
        <p:txBody>
          <a:bodyPr/>
          <a:lstStyle/>
          <a:p>
            <a:r>
              <a:rPr lang="en-US" sz="2000" smtClean="0">
                <a:latin typeface="Arial" charset="0"/>
                <a:cs typeface="Arial" charset="0"/>
              </a:rPr>
              <a:t>Inferred Hierarchy</a:t>
            </a:r>
          </a:p>
        </p:txBody>
      </p:sp>
      <p:pic>
        <p:nvPicPr>
          <p:cNvPr id="106501" name="Picture 2"/>
          <p:cNvPicPr>
            <a:picLocks noChangeAspect="1" noChangeArrowheads="1"/>
          </p:cNvPicPr>
          <p:nvPr/>
        </p:nvPicPr>
        <p:blipFill>
          <a:blip r:embed="rId2">
            <a:extLst>
              <a:ext uri="{28A0092B-C50C-407E-A947-70E740481C1C}">
                <a14:useLocalDpi xmlns:a14="http://schemas.microsoft.com/office/drawing/2010/main" val="0"/>
              </a:ext>
            </a:extLst>
          </a:blip>
          <a:srcRect l="1424" t="20897" r="70560" b="21608"/>
          <a:stretch>
            <a:fillRect/>
          </a:stretch>
        </p:blipFill>
        <p:spPr bwMode="auto">
          <a:xfrm>
            <a:off x="1168400" y="1939925"/>
            <a:ext cx="233045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3"/>
          <p:cNvPicPr>
            <a:picLocks noChangeAspect="1" noChangeArrowheads="1"/>
          </p:cNvPicPr>
          <p:nvPr/>
        </p:nvPicPr>
        <p:blipFill>
          <a:blip r:embed="rId3">
            <a:extLst>
              <a:ext uri="{28A0092B-C50C-407E-A947-70E740481C1C}">
                <a14:useLocalDpi xmlns:a14="http://schemas.microsoft.com/office/drawing/2010/main" val="0"/>
              </a:ext>
            </a:extLst>
          </a:blip>
          <a:srcRect l="1424" t="21004" r="69984" b="5247"/>
          <a:stretch>
            <a:fillRect/>
          </a:stretch>
        </p:blipFill>
        <p:spPr bwMode="auto">
          <a:xfrm>
            <a:off x="5049838" y="1971675"/>
            <a:ext cx="1931987"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cap="none" smtClean="0">
                <a:latin typeface="Arial" charset="0"/>
                <a:cs typeface="Arial" charset="0"/>
              </a:rPr>
              <a:t>ILLUSTRATION BY A LARGER EXAMPLE</a:t>
            </a:r>
          </a:p>
        </p:txBody>
      </p:sp>
      <p:sp>
        <p:nvSpPr>
          <p:cNvPr id="107523" name="Text Placeholder 5"/>
          <p:cNvSpPr>
            <a:spLocks noGrp="1"/>
          </p:cNvSpPr>
          <p:nvPr>
            <p:ph type="body" idx="1"/>
          </p:nvPr>
        </p:nvSpPr>
        <p:spPr/>
        <p:txBody>
          <a:bodyPr/>
          <a:lstStyle/>
          <a:p>
            <a:pPr eaLnBrk="1" hangingPunct="1"/>
            <a:r>
              <a:rPr lang="en-US" smtClean="0">
                <a:latin typeface="Arial" charset="0"/>
                <a:cs typeface="Arial" charset="0"/>
              </a:rPr>
              <a:t>An example of usage of OWL</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199" y="304800"/>
            <a:ext cx="6133381" cy="457200"/>
          </a:xfrm>
        </p:spPr>
        <p:txBody>
          <a:bodyPr/>
          <a:lstStyle/>
          <a:p>
            <a:r>
              <a:rPr lang="en-US" dirty="0" smtClean="0">
                <a:latin typeface="Arial" charset="0"/>
                <a:cs typeface="Arial" charset="0"/>
              </a:rPr>
              <a:t> An African Wildlife Ontology</a:t>
            </a:r>
            <a:br>
              <a:rPr lang="en-US" dirty="0" smtClean="0">
                <a:latin typeface="Arial" charset="0"/>
                <a:cs typeface="Arial" charset="0"/>
              </a:rPr>
            </a:br>
            <a:r>
              <a:rPr lang="en-US" dirty="0" smtClean="0">
                <a:latin typeface="Arial" charset="0"/>
                <a:cs typeface="Arial" charset="0"/>
              </a:rPr>
              <a:t> – Class Hierarchy</a:t>
            </a:r>
            <a:endParaRPr lang="en-GB" dirty="0" smtClean="0">
              <a:latin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694" y="2319027"/>
            <a:ext cx="7611369" cy="2977552"/>
          </a:xfrm>
          <a:prstGeom prst="rect">
            <a:avLst/>
          </a:prstGeom>
        </p:spPr>
      </p:pic>
    </p:spTree>
    <p:extLst>
      <p:ext uri="{BB962C8B-B14F-4D97-AF65-F5344CB8AC3E}">
        <p14:creationId xmlns:p14="http://schemas.microsoft.com/office/powerpoint/2010/main" val="170754340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199" y="304800"/>
            <a:ext cx="6133381" cy="457200"/>
          </a:xfrm>
        </p:spPr>
        <p:txBody>
          <a:bodyPr/>
          <a:lstStyle/>
          <a:p>
            <a:r>
              <a:rPr lang="en-US" dirty="0" smtClean="0">
                <a:latin typeface="Arial" charset="0"/>
                <a:cs typeface="Arial" charset="0"/>
              </a:rPr>
              <a:t>An African Wildlife Ontology </a:t>
            </a:r>
            <a:br>
              <a:rPr lang="en-US" dirty="0" smtClean="0">
                <a:latin typeface="Arial" charset="0"/>
                <a:cs typeface="Arial" charset="0"/>
              </a:rPr>
            </a:br>
            <a:r>
              <a:rPr lang="en-US" dirty="0" smtClean="0">
                <a:latin typeface="Arial" charset="0"/>
                <a:cs typeface="Arial" charset="0"/>
              </a:rPr>
              <a:t>– Schematic Representation</a:t>
            </a:r>
            <a:endParaRPr lang="en-GB" dirty="0" smtClean="0">
              <a:latin typeface="Arial" charset="0"/>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49" y="2544792"/>
            <a:ext cx="7506297" cy="2139351"/>
          </a:xfrm>
          <a:prstGeom prst="rect">
            <a:avLst/>
          </a:prstGeom>
        </p:spPr>
      </p:pic>
      <p:sp>
        <p:nvSpPr>
          <p:cNvPr id="5" name="TextBox 4"/>
          <p:cNvSpPr txBox="1"/>
          <p:nvPr/>
        </p:nvSpPr>
        <p:spPr>
          <a:xfrm>
            <a:off x="755149" y="1716657"/>
            <a:ext cx="3709670" cy="461665"/>
          </a:xfrm>
          <a:prstGeom prst="rect">
            <a:avLst/>
          </a:prstGeom>
          <a:noFill/>
        </p:spPr>
        <p:txBody>
          <a:bodyPr wrap="none" rtlCol="0">
            <a:spAutoFit/>
          </a:bodyPr>
          <a:lstStyle/>
          <a:p>
            <a:r>
              <a:rPr lang="en-NZ" dirty="0"/>
              <a:t>b</a:t>
            </a:r>
            <a:r>
              <a:rPr lang="en-NZ" dirty="0" smtClean="0"/>
              <a:t>ranches are part of trees</a:t>
            </a:r>
            <a:endParaRPr lang="en-NZ" dirty="0"/>
          </a:p>
        </p:txBody>
      </p:sp>
    </p:spTree>
    <p:extLst>
      <p:ext uri="{BB962C8B-B14F-4D97-AF65-F5344CB8AC3E}">
        <p14:creationId xmlns:p14="http://schemas.microsoft.com/office/powerpoint/2010/main" val="114255043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Properties </a:t>
            </a:r>
            <a:endParaRPr lang="en-GB" dirty="0" smtClean="0">
              <a:latin typeface="Arial" charset="0"/>
              <a:cs typeface="Arial" charset="0"/>
            </a:endParaRPr>
          </a:p>
        </p:txBody>
      </p:sp>
      <p:sp>
        <p:nvSpPr>
          <p:cNvPr id="2" name="Rectangle 1"/>
          <p:cNvSpPr/>
          <p:nvPr/>
        </p:nvSpPr>
        <p:spPr>
          <a:xfrm>
            <a:off x="845388" y="1887951"/>
            <a:ext cx="7349706" cy="3046988"/>
          </a:xfrm>
          <a:prstGeom prst="rect">
            <a:avLst/>
          </a:prstGeom>
        </p:spPr>
        <p:txBody>
          <a:bodyPr wrap="square">
            <a:spAutoFit/>
          </a:bodyPr>
          <a:lstStyle/>
          <a:p>
            <a:pPr eaLnBrk="1" hangingPunct="1">
              <a:spcAft>
                <a:spcPct val="50000"/>
              </a:spcAft>
              <a:buFont typeface="Wingdings" pitchFamily="2" charset="2"/>
              <a:buNone/>
            </a:pPr>
            <a:r>
              <a:rPr lang="en-US" b="1" dirty="0"/>
              <a:t>&lt;</a:t>
            </a:r>
            <a:r>
              <a:rPr lang="en-US" b="1" dirty="0" err="1"/>
              <a:t>owl:TransitiveProperty</a:t>
            </a:r>
            <a:r>
              <a:rPr lang="en-US" b="1" dirty="0"/>
              <a:t> </a:t>
            </a:r>
            <a:r>
              <a:rPr lang="en-US" b="1" dirty="0" err="1"/>
              <a:t>rdf:ID</a:t>
            </a:r>
            <a:r>
              <a:rPr lang="en-US" b="1" dirty="0"/>
              <a:t>="is-part-of"/&gt;</a:t>
            </a:r>
          </a:p>
          <a:p>
            <a:pPr eaLnBrk="1" hangingPunct="1">
              <a:buFont typeface="Wingdings" pitchFamily="2" charset="2"/>
              <a:buNone/>
            </a:pPr>
            <a:r>
              <a:rPr lang="en-US" b="1" dirty="0"/>
              <a:t>&lt;</a:t>
            </a:r>
            <a:r>
              <a:rPr lang="en-US" b="1" dirty="0" err="1"/>
              <a:t>owl:ObjectProperty</a:t>
            </a:r>
            <a:r>
              <a:rPr lang="en-US" b="1" dirty="0"/>
              <a:t> </a:t>
            </a:r>
            <a:r>
              <a:rPr lang="en-US" b="1" dirty="0" err="1"/>
              <a:t>rdf:ID</a:t>
            </a:r>
            <a:r>
              <a:rPr lang="en-US" b="1" dirty="0"/>
              <a:t>="eats"&gt;</a:t>
            </a:r>
          </a:p>
          <a:p>
            <a:pPr eaLnBrk="1" hangingPunct="1">
              <a:buFont typeface="Wingdings" pitchFamily="2" charset="2"/>
              <a:buNone/>
            </a:pPr>
            <a:r>
              <a:rPr lang="en-US" b="1" dirty="0"/>
              <a:t>	&lt;</a:t>
            </a:r>
            <a:r>
              <a:rPr lang="en-US" b="1" dirty="0" err="1"/>
              <a:t>rdfs:domain</a:t>
            </a:r>
            <a:r>
              <a:rPr lang="en-US" b="1" dirty="0"/>
              <a:t> </a:t>
            </a:r>
            <a:r>
              <a:rPr lang="en-US" b="1" dirty="0" err="1"/>
              <a:t>rdf:resource</a:t>
            </a:r>
            <a:r>
              <a:rPr lang="en-US" b="1" dirty="0"/>
              <a:t>="#animal"/&gt;</a:t>
            </a:r>
          </a:p>
          <a:p>
            <a:pPr eaLnBrk="1" hangingPunct="1">
              <a:spcAft>
                <a:spcPct val="50000"/>
              </a:spcAft>
              <a:buFont typeface="Wingdings" pitchFamily="2" charset="2"/>
              <a:buNone/>
            </a:pPr>
            <a:r>
              <a:rPr lang="en-US" b="1" dirty="0"/>
              <a:t>&lt;/</a:t>
            </a:r>
            <a:r>
              <a:rPr lang="en-US" b="1" dirty="0" err="1"/>
              <a:t>owl:ObjectProperty</a:t>
            </a:r>
            <a:r>
              <a:rPr lang="en-US" b="1" dirty="0"/>
              <a:t>&gt;</a:t>
            </a:r>
          </a:p>
          <a:p>
            <a:pPr eaLnBrk="1" hangingPunct="1">
              <a:buFont typeface="Wingdings" pitchFamily="2" charset="2"/>
              <a:buNone/>
            </a:pPr>
            <a:r>
              <a:rPr lang="en-US" b="1" dirty="0"/>
              <a:t>&lt;</a:t>
            </a:r>
            <a:r>
              <a:rPr lang="en-US" b="1" dirty="0" err="1"/>
              <a:t>owl:ObjectProperty</a:t>
            </a:r>
            <a:r>
              <a:rPr lang="en-US" b="1" dirty="0"/>
              <a:t> </a:t>
            </a:r>
            <a:r>
              <a:rPr lang="en-US" b="1" dirty="0" err="1"/>
              <a:t>rdf:ID</a:t>
            </a:r>
            <a:r>
              <a:rPr lang="en-US" b="1" dirty="0"/>
              <a:t>="eaten-by"&gt;</a:t>
            </a:r>
          </a:p>
          <a:p>
            <a:pPr eaLnBrk="1" hangingPunct="1">
              <a:buFont typeface="Wingdings" pitchFamily="2" charset="2"/>
              <a:buNone/>
            </a:pPr>
            <a:r>
              <a:rPr lang="en-US" b="1" dirty="0"/>
              <a:t>	&lt;</a:t>
            </a:r>
            <a:r>
              <a:rPr lang="en-US" b="1" dirty="0" err="1"/>
              <a:t>owl:inverseOf</a:t>
            </a:r>
            <a:r>
              <a:rPr lang="en-US" b="1" dirty="0"/>
              <a:t> </a:t>
            </a:r>
            <a:r>
              <a:rPr lang="en-US" b="1" dirty="0" err="1"/>
              <a:t>rdf:resource</a:t>
            </a:r>
            <a:r>
              <a:rPr lang="en-US" b="1" dirty="0"/>
              <a:t>="#eats"/&gt;</a:t>
            </a:r>
          </a:p>
          <a:p>
            <a:pPr eaLnBrk="1" hangingPunct="1">
              <a:buFont typeface="Wingdings" pitchFamily="2" charset="2"/>
              <a:buNone/>
            </a:pPr>
            <a:r>
              <a:rPr lang="en-US" b="1" dirty="0"/>
              <a:t>&lt;/</a:t>
            </a:r>
            <a:r>
              <a:rPr lang="en-US" b="1" dirty="0" err="1"/>
              <a:t>owl:ObjectProperty</a:t>
            </a:r>
            <a:r>
              <a:rPr lang="en-US" b="1" dirty="0"/>
              <a:t>&gt;</a:t>
            </a:r>
            <a:endParaRPr lang="el-GR" b="1" dirty="0"/>
          </a:p>
        </p:txBody>
      </p:sp>
    </p:spTree>
    <p:extLst>
      <p:ext uri="{BB962C8B-B14F-4D97-AF65-F5344CB8AC3E}">
        <p14:creationId xmlns:p14="http://schemas.microsoft.com/office/powerpoint/2010/main" val="61249646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latin typeface="Arial" charset="0"/>
                <a:cs typeface="Arial" charset="0"/>
              </a:rPr>
              <a:t>An African Wildlife Ontology – </a:t>
            </a:r>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Plants and Trees </a:t>
            </a:r>
            <a:endParaRPr lang="en-GB" dirty="0" smtClean="0">
              <a:latin typeface="Arial" charset="0"/>
              <a:cs typeface="Arial" charset="0"/>
            </a:endParaRPr>
          </a:p>
        </p:txBody>
      </p:sp>
      <p:sp>
        <p:nvSpPr>
          <p:cNvPr id="5" name="Rectangle 3"/>
          <p:cNvSpPr txBox="1">
            <a:spLocks noChangeArrowheads="1"/>
          </p:cNvSpPr>
          <p:nvPr/>
        </p:nvSpPr>
        <p:spPr bwMode="auto">
          <a:xfrm>
            <a:off x="838200" y="1508185"/>
            <a:ext cx="7837488" cy="442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eaLnBrk="1" hangingPunct="1">
              <a:lnSpc>
                <a:spcPct val="8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smtClean="0"/>
              <a:t>rdf:ID</a:t>
            </a:r>
            <a:r>
              <a:rPr lang="en-US" sz="2400" b="1" dirty="0" smtClean="0"/>
              <a:t>="plant"&gt;</a:t>
            </a:r>
            <a:endParaRPr lang="el-GR" sz="2400" b="1" dirty="0" smtClean="0"/>
          </a:p>
          <a:p>
            <a:pPr marL="533400" indent="-533400" eaLnBrk="1" hangingPunct="1">
              <a:lnSpc>
                <a:spcPct val="80000"/>
              </a:lnSpc>
              <a:buFont typeface="Wingdings" pitchFamily="2" charset="2"/>
              <a:buNone/>
            </a:pPr>
            <a:r>
              <a:rPr lang="el-GR" sz="2400" b="1" dirty="0" smtClean="0"/>
              <a:t>	</a:t>
            </a:r>
            <a:r>
              <a:rPr lang="en-US" sz="2400" b="1" dirty="0" smtClean="0"/>
              <a:t>&lt;</a:t>
            </a:r>
            <a:r>
              <a:rPr lang="en-US" sz="2400" b="1" dirty="0" err="1" smtClean="0"/>
              <a:t>rdfs:comment</a:t>
            </a:r>
            <a:r>
              <a:rPr lang="en-US" sz="2400" b="1" dirty="0" smtClean="0"/>
              <a:t>&gt;Plants form a class disjoint from animals. &lt;/</a:t>
            </a:r>
            <a:r>
              <a:rPr lang="en-US" sz="2400" b="1" dirty="0" err="1" smtClean="0"/>
              <a:t>rdfs:comment</a:t>
            </a:r>
            <a:r>
              <a:rPr lang="en-US" sz="2400" b="1" dirty="0" smtClean="0"/>
              <a:t>&gt;</a:t>
            </a:r>
            <a:endParaRPr lang="el-GR" sz="2400" b="1" dirty="0" smtClean="0"/>
          </a:p>
          <a:p>
            <a:pPr marL="533400" indent="-533400" eaLnBrk="1" hangingPunct="1">
              <a:lnSpc>
                <a:spcPct val="80000"/>
              </a:lnSpc>
              <a:buFont typeface="Wingdings" pitchFamily="2" charset="2"/>
              <a:buNone/>
            </a:pPr>
            <a:r>
              <a:rPr lang="el-GR" sz="2400" b="1" dirty="0" smtClean="0"/>
              <a:t>	</a:t>
            </a:r>
            <a:r>
              <a:rPr lang="en-US" sz="2400" b="1" dirty="0" smtClean="0"/>
              <a:t>&lt;</a:t>
            </a:r>
            <a:r>
              <a:rPr lang="en-US" sz="2400" b="1" dirty="0" err="1" smtClean="0"/>
              <a:t>owl:disjointWith</a:t>
            </a:r>
            <a:r>
              <a:rPr lang="en-US" sz="2400" b="1" dirty="0" smtClean="0"/>
              <a:t> </a:t>
            </a:r>
            <a:r>
              <a:rPr lang="en-US" sz="2400" b="1" dirty="0" err="1" smtClean="0"/>
              <a:t>rdf:resource</a:t>
            </a:r>
            <a:r>
              <a:rPr lang="en-US" sz="2400" b="1" dirty="0" smtClean="0"/>
              <a:t>="#animal"/&gt;</a:t>
            </a:r>
            <a:endParaRPr lang="en-GB" sz="2400" b="1" dirty="0" smtClean="0"/>
          </a:p>
          <a:p>
            <a:pPr marL="533400" indent="-533400" eaLnBrk="1" hangingPunct="1">
              <a:lnSpc>
                <a:spcPct val="80000"/>
              </a:lnSpc>
              <a:spcAft>
                <a:spcPct val="40000"/>
              </a:spcAft>
              <a:buFont typeface="Wingdings" pitchFamily="2" charset="2"/>
              <a:buNone/>
            </a:pPr>
            <a:r>
              <a:rPr lang="en-US" sz="2400" b="1" dirty="0" smtClean="0"/>
              <a:t>&lt;/</a:t>
            </a:r>
            <a:r>
              <a:rPr lang="en-US" sz="2400" b="1" dirty="0" err="1" smtClean="0"/>
              <a:t>owl:Class</a:t>
            </a:r>
            <a:r>
              <a:rPr lang="en-US" sz="2400" b="1" dirty="0" smtClean="0"/>
              <a:t>&gt;</a:t>
            </a:r>
          </a:p>
          <a:p>
            <a:pPr marL="533400" indent="-533400" eaLnBrk="1" hangingPunct="1">
              <a:lnSpc>
                <a:spcPct val="80000"/>
              </a:lnSpc>
              <a:spcAft>
                <a:spcPct val="40000"/>
              </a:spcAft>
              <a:buFont typeface="Wingdings" pitchFamily="2" charset="2"/>
              <a:buNone/>
            </a:pPr>
            <a:endParaRPr lang="el-GR" sz="2400" b="1" dirty="0" smtClean="0"/>
          </a:p>
          <a:p>
            <a:pPr marL="533400" indent="-533400" eaLnBrk="1" hangingPunct="1">
              <a:lnSpc>
                <a:spcPct val="80000"/>
              </a:lnSpc>
              <a:buFont typeface="Wingdings" pitchFamily="2" charset="2"/>
              <a:buNone/>
            </a:pPr>
            <a:r>
              <a:rPr lang="en-US" sz="2400" b="1" dirty="0" smtClean="0"/>
              <a:t>&lt;</a:t>
            </a:r>
            <a:r>
              <a:rPr lang="en-US" sz="2400" b="1" dirty="0" err="1" smtClean="0"/>
              <a:t>owl:Class</a:t>
            </a:r>
            <a:r>
              <a:rPr lang="en-US" sz="2400" b="1" dirty="0" smtClean="0"/>
              <a:t> </a:t>
            </a:r>
            <a:r>
              <a:rPr lang="en-US" sz="2400" b="1" dirty="0" err="1" smtClean="0"/>
              <a:t>rdf:ID</a:t>
            </a:r>
            <a:r>
              <a:rPr lang="en-US" sz="2400" b="1" dirty="0" smtClean="0"/>
              <a:t>="tree"&gt;</a:t>
            </a:r>
            <a:endParaRPr lang="el-GR" sz="2400" b="1" dirty="0" smtClean="0"/>
          </a:p>
          <a:p>
            <a:pPr marL="533400" indent="-533400" eaLnBrk="1" hangingPunct="1">
              <a:lnSpc>
                <a:spcPct val="80000"/>
              </a:lnSpc>
              <a:buFont typeface="Wingdings" pitchFamily="2" charset="2"/>
              <a:buNone/>
            </a:pPr>
            <a:r>
              <a:rPr lang="el-GR" sz="2400" b="1" dirty="0" smtClean="0"/>
              <a:t>	</a:t>
            </a:r>
            <a:r>
              <a:rPr lang="en-US" sz="2400" b="1" dirty="0" smtClean="0"/>
              <a:t>&lt;</a:t>
            </a:r>
            <a:r>
              <a:rPr lang="en-US" sz="2400" b="1" dirty="0" err="1" smtClean="0"/>
              <a:t>rdfs:comment</a:t>
            </a:r>
            <a:r>
              <a:rPr lang="en-US" sz="2400" b="1" dirty="0" smtClean="0"/>
              <a:t>&gt;Trees are a type of plant. &lt;/</a:t>
            </a:r>
            <a:r>
              <a:rPr lang="en-US" sz="2400" b="1" dirty="0" err="1" smtClean="0"/>
              <a:t>rdfs:comment</a:t>
            </a:r>
            <a:r>
              <a:rPr lang="en-US" sz="2400" b="1" dirty="0" smtClean="0"/>
              <a:t>&gt;</a:t>
            </a:r>
            <a:endParaRPr lang="el-GR" sz="2400" b="1" dirty="0" smtClean="0"/>
          </a:p>
          <a:p>
            <a:pPr marL="533400" indent="-533400" eaLnBrk="1" hangingPunct="1">
              <a:lnSpc>
                <a:spcPct val="80000"/>
              </a:lnSpc>
              <a:buFont typeface="Wingdings" pitchFamily="2" charset="2"/>
              <a:buNone/>
            </a:pPr>
            <a:r>
              <a:rPr lang="el-GR" sz="2400" b="1" dirty="0" smtClean="0"/>
              <a:t>	</a:t>
            </a:r>
            <a:r>
              <a:rPr lang="en-US" sz="2400" b="1" dirty="0" smtClean="0"/>
              <a:t>&lt;</a:t>
            </a:r>
            <a:r>
              <a:rPr lang="en-US" sz="2400" b="1" dirty="0" err="1" smtClean="0"/>
              <a:t>rdfs:subClassOf</a:t>
            </a:r>
            <a:r>
              <a:rPr lang="en-US" sz="2400" b="1" dirty="0" smtClean="0"/>
              <a:t> </a:t>
            </a:r>
            <a:r>
              <a:rPr lang="en-US" sz="2400" b="1" dirty="0" err="1" smtClean="0"/>
              <a:t>rdf:resource</a:t>
            </a:r>
            <a:r>
              <a:rPr lang="en-US" sz="2400" b="1" dirty="0" smtClean="0"/>
              <a:t>="#plant"/&gt;</a:t>
            </a:r>
            <a:endParaRPr lang="el-GR" sz="2400" dirty="0" smtClean="0"/>
          </a:p>
          <a:p>
            <a:pPr marL="533400" indent="-533400" eaLnBrk="1" hangingPunct="1">
              <a:lnSpc>
                <a:spcPct val="80000"/>
              </a:lnSpc>
              <a:buFont typeface="Wingdings" pitchFamily="2" charset="2"/>
              <a:buNone/>
            </a:pPr>
            <a:r>
              <a:rPr lang="el-GR" sz="2400" b="1" dirty="0" smtClean="0"/>
              <a:t>&lt;/owl:Class&gt;</a:t>
            </a:r>
            <a:r>
              <a:rPr lang="el-GR" sz="2400" dirty="0" smtClean="0"/>
              <a:t> </a:t>
            </a:r>
          </a:p>
        </p:txBody>
      </p:sp>
    </p:spTree>
    <p:extLst>
      <p:ext uri="{BB962C8B-B14F-4D97-AF65-F5344CB8AC3E}">
        <p14:creationId xmlns:p14="http://schemas.microsoft.com/office/powerpoint/2010/main" val="2604225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4174</TotalTime>
  <Words>5330</Words>
  <Application>Microsoft Office PowerPoint</Application>
  <PresentationFormat>On-screen Show (4:3)</PresentationFormat>
  <Paragraphs>1356</Paragraphs>
  <Slides>125</Slides>
  <Notes>105</Notes>
  <HiddenSlides>4</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COMPSCI 732 Semantic Web Technologies</vt:lpstr>
      <vt:lpstr>Where are we?</vt:lpstr>
      <vt:lpstr>Agenda</vt:lpstr>
      <vt:lpstr>Semantic Web Stack</vt:lpstr>
      <vt:lpstr>MOTIVATION</vt:lpstr>
      <vt:lpstr>What we discussed so far…</vt:lpstr>
      <vt:lpstr>What we discussed so far…</vt:lpstr>
      <vt:lpstr>What we discussed so far…</vt:lpstr>
      <vt:lpstr>What we discussed so far…</vt:lpstr>
      <vt:lpstr>What we discussed so far…</vt:lpstr>
      <vt:lpstr>What we discussed so far…</vt:lpstr>
      <vt:lpstr>What we discussed so far…</vt:lpstr>
      <vt:lpstr>Requirements for Ontology Languages</vt:lpstr>
      <vt:lpstr>Semantics Limitations of RDFS</vt:lpstr>
      <vt:lpstr>Semantics Limitations of RDFS</vt:lpstr>
      <vt:lpstr>Expressiveness Limitations of RDF(S)</vt:lpstr>
      <vt:lpstr>Layering Issues</vt:lpstr>
      <vt:lpstr>Layering Issues: Syntax</vt:lpstr>
      <vt:lpstr>Layering Issues: Semantics</vt:lpstr>
      <vt:lpstr>Layering Issues: Semantics (Example)</vt:lpstr>
      <vt:lpstr>TECHNICAL SOLUTION</vt:lpstr>
      <vt:lpstr>Design Goals for OWL </vt:lpstr>
      <vt:lpstr>Design Goals for OWL </vt:lpstr>
      <vt:lpstr>Design Goals for OWL </vt:lpstr>
      <vt:lpstr>Requirements for OWL</vt:lpstr>
      <vt:lpstr>Requirements for OWL</vt:lpstr>
      <vt:lpstr>Objectives for OWL</vt:lpstr>
      <vt:lpstr>OWL DIALECTS</vt:lpstr>
      <vt:lpstr>OWL comes in 3 Dialects</vt:lpstr>
      <vt:lpstr>OWL Full</vt:lpstr>
      <vt:lpstr>OWL DL</vt:lpstr>
      <vt:lpstr>OWL Lite</vt:lpstr>
      <vt:lpstr>Upward compatibility</vt:lpstr>
      <vt:lpstr>OWL compatibility with RDF Schema</vt:lpstr>
      <vt:lpstr>Summary Features of OWL Dialects</vt:lpstr>
      <vt:lpstr>OWL Dialects vs Description Logics</vt:lpstr>
      <vt:lpstr>Syntax and Semantics of the S-Family of Desciption Logics</vt:lpstr>
      <vt:lpstr>Syntax and Semantics of DL Datatypes</vt:lpstr>
      <vt:lpstr>OWL SYNTAX</vt:lpstr>
      <vt:lpstr>OWL: Syntactic Varieties</vt:lpstr>
      <vt:lpstr>OWL: XML/RDF Syntax – Header</vt:lpstr>
      <vt:lpstr>owl:Ontology</vt:lpstr>
      <vt:lpstr>Classes</vt:lpstr>
      <vt:lpstr>Classes continued</vt:lpstr>
      <vt:lpstr>Properties</vt:lpstr>
      <vt:lpstr>Datatype properties</vt:lpstr>
      <vt:lpstr>Object properties</vt:lpstr>
      <vt:lpstr>Inverse properties</vt:lpstr>
      <vt:lpstr>Equivalent properties</vt:lpstr>
      <vt:lpstr>Property restrictions</vt:lpstr>
      <vt:lpstr>owl:allValuesFrom</vt:lpstr>
      <vt:lpstr>owl:hasValue</vt:lpstr>
      <vt:lpstr>owl:someValuesFrom</vt:lpstr>
      <vt:lpstr>Cardinality restrictions</vt:lpstr>
      <vt:lpstr>Special properties</vt:lpstr>
      <vt:lpstr>Special properties – example </vt:lpstr>
      <vt:lpstr>Boolean combinations</vt:lpstr>
      <vt:lpstr>Boolean combinations</vt:lpstr>
      <vt:lpstr>Boolean combinations</vt:lpstr>
      <vt:lpstr>Nesting of Boolean operators</vt:lpstr>
      <vt:lpstr>Enumerations</vt:lpstr>
      <vt:lpstr>Declaring instances</vt:lpstr>
      <vt:lpstr>No unique-name assumption</vt:lpstr>
      <vt:lpstr>Distinct objects</vt:lpstr>
      <vt:lpstr>OWL Datatypes</vt:lpstr>
      <vt:lpstr>Versioning information</vt:lpstr>
      <vt:lpstr>Combination of features</vt:lpstr>
      <vt:lpstr>Restriction of features in OWL DL</vt:lpstr>
      <vt:lpstr>Restriction of features in OWL DL</vt:lpstr>
      <vt:lpstr>Restriction of features in OWL Lite</vt:lpstr>
      <vt:lpstr>Inheritance in class hierarchies</vt:lpstr>
      <vt:lpstr>OWL DLP</vt:lpstr>
      <vt:lpstr>Open World Assumption</vt:lpstr>
      <vt:lpstr>Closed World Assumption</vt:lpstr>
      <vt:lpstr>Unique Name Assumption</vt:lpstr>
      <vt:lpstr>OWL DLP use</vt:lpstr>
      <vt:lpstr>Relations of OWL DLP to other languages</vt:lpstr>
      <vt:lpstr>OWL DLP</vt:lpstr>
      <vt:lpstr>TOOLS</vt:lpstr>
      <vt:lpstr>Tool Support for OWL</vt:lpstr>
      <vt:lpstr>PowerPoint Presentation</vt:lpstr>
      <vt:lpstr>OilEd</vt:lpstr>
      <vt:lpstr>OntoStudio</vt:lpstr>
      <vt:lpstr>OWL-API</vt:lpstr>
      <vt:lpstr>Jena</vt:lpstr>
      <vt:lpstr>Hoolet</vt:lpstr>
      <vt:lpstr>Hoolet</vt:lpstr>
      <vt:lpstr>KAON 2</vt:lpstr>
      <vt:lpstr>Pellet</vt:lpstr>
      <vt:lpstr>FaCT++</vt:lpstr>
      <vt:lpstr>Playing with Protégé and Fact++</vt:lpstr>
      <vt:lpstr>Playing with Protégé and Fact++</vt:lpstr>
      <vt:lpstr>Playing with Protégé and Fact++</vt:lpstr>
      <vt:lpstr>Playing with Protégé and Fact++</vt:lpstr>
      <vt:lpstr>ILLUSTRATION BY A LARGER EXAMPLE</vt:lpstr>
      <vt:lpstr> An African Wildlife Ontology  – Class Hierarchy</vt:lpstr>
      <vt:lpstr>An African Wildlife Ontology  – Schematic Representation</vt:lpstr>
      <vt:lpstr>An African Wildlife Ontology –  Properties </vt:lpstr>
      <vt:lpstr>An African Wildlife Ontology –  Plants and Trees </vt:lpstr>
      <vt:lpstr>An African Wildlife Ontology –  Branches</vt:lpstr>
      <vt:lpstr>An African Wildlife Ontology –  Leaves</vt:lpstr>
      <vt:lpstr>An African Wildlife Ontology –  Carnivores</vt:lpstr>
      <vt:lpstr>An African Wildlife Ontology –  Herbivores</vt:lpstr>
      <vt:lpstr>An African Wildlife Ontology –  Giraffes</vt:lpstr>
      <vt:lpstr>An African Wildlife Ontology –  Lions</vt:lpstr>
      <vt:lpstr>An African Wildlife Ontology –  Tasty Plants</vt:lpstr>
      <vt:lpstr>EXTENSIONS</vt:lpstr>
      <vt:lpstr> Experience with OWL</vt:lpstr>
      <vt:lpstr>OWL 2 in a Nutshell</vt:lpstr>
      <vt:lpstr>Increased expressive power</vt:lpstr>
      <vt:lpstr>Extended Datatypes</vt:lpstr>
      <vt:lpstr>Metamodelling and annotations</vt:lpstr>
      <vt:lpstr>Syntactic sugar</vt:lpstr>
      <vt:lpstr>OWL 2 Species</vt:lpstr>
      <vt:lpstr>OWL Full</vt:lpstr>
      <vt:lpstr>OWL Full Usage</vt:lpstr>
      <vt:lpstr>Profiles</vt:lpstr>
      <vt:lpstr>Profiles</vt:lpstr>
      <vt:lpstr>OWL 2 EL</vt:lpstr>
      <vt:lpstr>SUMMARY</vt:lpstr>
      <vt:lpstr>Summary</vt:lpstr>
      <vt:lpstr>References</vt:lpstr>
      <vt:lpstr>References</vt:lpstr>
      <vt:lpstr>Next Lecture</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slink</cp:lastModifiedBy>
  <cp:revision>246</cp:revision>
  <dcterms:created xsi:type="dcterms:W3CDTF">2009-12-06T16:21:09Z</dcterms:created>
  <dcterms:modified xsi:type="dcterms:W3CDTF">2012-05-16T22:17:33Z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