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63" r:id="rId1"/>
  </p:sldMasterIdLst>
  <p:notesMasterIdLst>
    <p:notesMasterId r:id="rId138"/>
  </p:notesMasterIdLst>
  <p:handoutMasterIdLst>
    <p:handoutMasterId r:id="rId139"/>
  </p:handoutMasterIdLst>
  <p:sldIdLst>
    <p:sldId id="256" r:id="rId2"/>
    <p:sldId id="482" r:id="rId3"/>
    <p:sldId id="259" r:id="rId4"/>
    <p:sldId id="339" r:id="rId5"/>
    <p:sldId id="410" r:id="rId6"/>
    <p:sldId id="413" r:id="rId7"/>
    <p:sldId id="414" r:id="rId8"/>
    <p:sldId id="470" r:id="rId9"/>
    <p:sldId id="416" r:id="rId10"/>
    <p:sldId id="417" r:id="rId11"/>
    <p:sldId id="477" r:id="rId12"/>
    <p:sldId id="478" r:id="rId13"/>
    <p:sldId id="340" r:id="rId14"/>
    <p:sldId id="341" r:id="rId15"/>
    <p:sldId id="411" r:id="rId16"/>
    <p:sldId id="358" r:id="rId17"/>
    <p:sldId id="360" r:id="rId18"/>
    <p:sldId id="361" r:id="rId19"/>
    <p:sldId id="362" r:id="rId20"/>
    <p:sldId id="363" r:id="rId21"/>
    <p:sldId id="364" r:id="rId22"/>
    <p:sldId id="420" r:id="rId23"/>
    <p:sldId id="418" r:id="rId24"/>
    <p:sldId id="422" r:id="rId25"/>
    <p:sldId id="486" r:id="rId26"/>
    <p:sldId id="487" r:id="rId27"/>
    <p:sldId id="495" r:id="rId28"/>
    <p:sldId id="489" r:id="rId29"/>
    <p:sldId id="496" r:id="rId30"/>
    <p:sldId id="488" r:id="rId31"/>
    <p:sldId id="490" r:id="rId32"/>
    <p:sldId id="491" r:id="rId33"/>
    <p:sldId id="492" r:id="rId34"/>
    <p:sldId id="493" r:id="rId35"/>
    <p:sldId id="497" r:id="rId36"/>
    <p:sldId id="498" r:id="rId37"/>
    <p:sldId id="499" r:id="rId38"/>
    <p:sldId id="501" r:id="rId39"/>
    <p:sldId id="502" r:id="rId40"/>
    <p:sldId id="503" r:id="rId41"/>
    <p:sldId id="509" r:id="rId42"/>
    <p:sldId id="508" r:id="rId43"/>
    <p:sldId id="510" r:id="rId44"/>
    <p:sldId id="511" r:id="rId45"/>
    <p:sldId id="512" r:id="rId46"/>
    <p:sldId id="513" r:id="rId47"/>
    <p:sldId id="514" r:id="rId48"/>
    <p:sldId id="515" r:id="rId49"/>
    <p:sldId id="516" r:id="rId50"/>
    <p:sldId id="494" r:id="rId51"/>
    <p:sldId id="457" r:id="rId52"/>
    <p:sldId id="500" r:id="rId53"/>
    <p:sldId id="459" r:id="rId54"/>
    <p:sldId id="460" r:id="rId55"/>
    <p:sldId id="461" r:id="rId56"/>
    <p:sldId id="464" r:id="rId57"/>
    <p:sldId id="465" r:id="rId58"/>
    <p:sldId id="467" r:id="rId59"/>
    <p:sldId id="462" r:id="rId60"/>
    <p:sldId id="504" r:id="rId61"/>
    <p:sldId id="505" r:id="rId62"/>
    <p:sldId id="506" r:id="rId63"/>
    <p:sldId id="507" r:id="rId64"/>
    <p:sldId id="359" r:id="rId65"/>
    <p:sldId id="365" r:id="rId66"/>
    <p:sldId id="366" r:id="rId67"/>
    <p:sldId id="475" r:id="rId68"/>
    <p:sldId id="476" r:id="rId69"/>
    <p:sldId id="367" r:id="rId70"/>
    <p:sldId id="368" r:id="rId71"/>
    <p:sldId id="369" r:id="rId72"/>
    <p:sldId id="370" r:id="rId73"/>
    <p:sldId id="371" r:id="rId74"/>
    <p:sldId id="372" r:id="rId75"/>
    <p:sldId id="373" r:id="rId76"/>
    <p:sldId id="374" r:id="rId77"/>
    <p:sldId id="375" r:id="rId78"/>
    <p:sldId id="376" r:id="rId79"/>
    <p:sldId id="377" r:id="rId80"/>
    <p:sldId id="378" r:id="rId81"/>
    <p:sldId id="556" r:id="rId82"/>
    <p:sldId id="557" r:id="rId83"/>
    <p:sldId id="535" r:id="rId84"/>
    <p:sldId id="537" r:id="rId85"/>
    <p:sldId id="538" r:id="rId86"/>
    <p:sldId id="539" r:id="rId87"/>
    <p:sldId id="540" r:id="rId88"/>
    <p:sldId id="541" r:id="rId89"/>
    <p:sldId id="536" r:id="rId90"/>
    <p:sldId id="542" r:id="rId91"/>
    <p:sldId id="518" r:id="rId92"/>
    <p:sldId id="543" r:id="rId93"/>
    <p:sldId id="519" r:id="rId94"/>
    <p:sldId id="520" r:id="rId95"/>
    <p:sldId id="544" r:id="rId96"/>
    <p:sldId id="545" r:id="rId97"/>
    <p:sldId id="546" r:id="rId98"/>
    <p:sldId id="521" r:id="rId99"/>
    <p:sldId id="547" r:id="rId100"/>
    <p:sldId id="548" r:id="rId101"/>
    <p:sldId id="549" r:id="rId102"/>
    <p:sldId id="550" r:id="rId103"/>
    <p:sldId id="552" r:id="rId104"/>
    <p:sldId id="551" r:id="rId105"/>
    <p:sldId id="522" r:id="rId106"/>
    <p:sldId id="523" r:id="rId107"/>
    <p:sldId id="524" r:id="rId108"/>
    <p:sldId id="525" r:id="rId109"/>
    <p:sldId id="527" r:id="rId110"/>
    <p:sldId id="526" r:id="rId111"/>
    <p:sldId id="528" r:id="rId112"/>
    <p:sldId id="529" r:id="rId113"/>
    <p:sldId id="531" r:id="rId114"/>
    <p:sldId id="530" r:id="rId115"/>
    <p:sldId id="532" r:id="rId116"/>
    <p:sldId id="533" r:id="rId117"/>
    <p:sldId id="534" r:id="rId118"/>
    <p:sldId id="553" r:id="rId119"/>
    <p:sldId id="554" r:id="rId120"/>
    <p:sldId id="555" r:id="rId121"/>
    <p:sldId id="412" r:id="rId122"/>
    <p:sldId id="445" r:id="rId123"/>
    <p:sldId id="446" r:id="rId124"/>
    <p:sldId id="473" r:id="rId125"/>
    <p:sldId id="447" r:id="rId126"/>
    <p:sldId id="448" r:id="rId127"/>
    <p:sldId id="334" r:id="rId128"/>
    <p:sldId id="431" r:id="rId129"/>
    <p:sldId id="433" r:id="rId130"/>
    <p:sldId id="326" r:id="rId131"/>
    <p:sldId id="408" r:id="rId132"/>
    <p:sldId id="409" r:id="rId133"/>
    <p:sldId id="480" r:id="rId134"/>
    <p:sldId id="479" r:id="rId135"/>
    <p:sldId id="484" r:id="rId136"/>
    <p:sldId id="451" r:id="rId137"/>
  </p:sldIdLst>
  <p:sldSz cx="9144000" cy="6858000" type="screen4x3"/>
  <p:notesSz cx="7315200" cy="9601200"/>
  <p:defaultTextStyle>
    <a:defPPr>
      <a:defRPr lang="de-DE"/>
    </a:defPPr>
    <a:lvl1pPr algn="l" rtl="0" fontAlgn="base">
      <a:spcBef>
        <a:spcPct val="0"/>
      </a:spcBef>
      <a:spcAft>
        <a:spcPct val="0"/>
      </a:spcAft>
      <a:defRPr sz="2400" kern="1200">
        <a:solidFill>
          <a:schemeClr val="tx1"/>
        </a:solidFill>
        <a:latin typeface="Arial" charset="0"/>
        <a:ea typeface="ヒラギノ角ゴ Pro W3" charset="-128"/>
        <a:cs typeface="+mn-cs"/>
      </a:defRPr>
    </a:lvl1pPr>
    <a:lvl2pPr marL="457200" algn="l" rtl="0" fontAlgn="base">
      <a:spcBef>
        <a:spcPct val="0"/>
      </a:spcBef>
      <a:spcAft>
        <a:spcPct val="0"/>
      </a:spcAft>
      <a:defRPr sz="2400" kern="1200">
        <a:solidFill>
          <a:schemeClr val="tx1"/>
        </a:solidFill>
        <a:latin typeface="Arial" charset="0"/>
        <a:ea typeface="ヒラギノ角ゴ Pro W3" charset="-128"/>
        <a:cs typeface="+mn-cs"/>
      </a:defRPr>
    </a:lvl2pPr>
    <a:lvl3pPr marL="914400" algn="l" rtl="0" fontAlgn="base">
      <a:spcBef>
        <a:spcPct val="0"/>
      </a:spcBef>
      <a:spcAft>
        <a:spcPct val="0"/>
      </a:spcAft>
      <a:defRPr sz="2400" kern="1200">
        <a:solidFill>
          <a:schemeClr val="tx1"/>
        </a:solidFill>
        <a:latin typeface="Arial" charset="0"/>
        <a:ea typeface="ヒラギノ角ゴ Pro W3" charset="-128"/>
        <a:cs typeface="+mn-cs"/>
      </a:defRPr>
    </a:lvl3pPr>
    <a:lvl4pPr marL="1371600" algn="l" rtl="0" fontAlgn="base">
      <a:spcBef>
        <a:spcPct val="0"/>
      </a:spcBef>
      <a:spcAft>
        <a:spcPct val="0"/>
      </a:spcAft>
      <a:defRPr sz="2400" kern="1200">
        <a:solidFill>
          <a:schemeClr val="tx1"/>
        </a:solidFill>
        <a:latin typeface="Arial" charset="0"/>
        <a:ea typeface="ヒラギノ角ゴ Pro W3" charset="-128"/>
        <a:cs typeface="+mn-cs"/>
      </a:defRPr>
    </a:lvl4pPr>
    <a:lvl5pPr marL="1828800" algn="l" rtl="0" fontAlgn="base">
      <a:spcBef>
        <a:spcPct val="0"/>
      </a:spcBef>
      <a:spcAft>
        <a:spcPct val="0"/>
      </a:spcAft>
      <a:defRPr sz="2400" kern="1200">
        <a:solidFill>
          <a:schemeClr val="tx1"/>
        </a:solidFill>
        <a:latin typeface="Arial" charset="0"/>
        <a:ea typeface="ヒラギノ角ゴ Pro W3" charset="-128"/>
        <a:cs typeface="+mn-cs"/>
      </a:defRPr>
    </a:lvl5pPr>
    <a:lvl6pPr marL="2286000" algn="l" defTabSz="914400" rtl="0" eaLnBrk="1" latinLnBrk="0" hangingPunct="1">
      <a:defRPr sz="2400" kern="1200">
        <a:solidFill>
          <a:schemeClr val="tx1"/>
        </a:solidFill>
        <a:latin typeface="Arial" charset="0"/>
        <a:ea typeface="ヒラギノ角ゴ Pro W3" charset="-128"/>
        <a:cs typeface="+mn-cs"/>
      </a:defRPr>
    </a:lvl6pPr>
    <a:lvl7pPr marL="2743200" algn="l" defTabSz="914400" rtl="0" eaLnBrk="1" latinLnBrk="0" hangingPunct="1">
      <a:defRPr sz="2400" kern="1200">
        <a:solidFill>
          <a:schemeClr val="tx1"/>
        </a:solidFill>
        <a:latin typeface="Arial" charset="0"/>
        <a:ea typeface="ヒラギノ角ゴ Pro W3" charset="-128"/>
        <a:cs typeface="+mn-cs"/>
      </a:defRPr>
    </a:lvl7pPr>
    <a:lvl8pPr marL="3200400" algn="l" defTabSz="914400" rtl="0" eaLnBrk="1" latinLnBrk="0" hangingPunct="1">
      <a:defRPr sz="2400" kern="1200">
        <a:solidFill>
          <a:schemeClr val="tx1"/>
        </a:solidFill>
        <a:latin typeface="Arial" charset="0"/>
        <a:ea typeface="ヒラギノ角ゴ Pro W3" charset="-128"/>
        <a:cs typeface="+mn-cs"/>
      </a:defRPr>
    </a:lvl8pPr>
    <a:lvl9pPr marL="3657600" algn="l" defTabSz="914400" rtl="0" eaLnBrk="1" latinLnBrk="0" hangingPunct="1">
      <a:defRPr sz="2400" kern="1200">
        <a:solidFill>
          <a:schemeClr val="tx1"/>
        </a:solidFill>
        <a:latin typeface="Arial"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858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807" autoAdjust="0"/>
  </p:normalViewPr>
  <p:slideViewPr>
    <p:cSldViewPr>
      <p:cViewPr>
        <p:scale>
          <a:sx n="91" d="100"/>
          <a:sy n="91" d="100"/>
        </p:scale>
        <p:origin x="-470" y="86"/>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36" d="100"/>
          <a:sy n="136" d="100"/>
        </p:scale>
        <p:origin x="-3672" y="-120"/>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eaLnBrk="0" hangingPunct="0">
              <a:defRPr sz="1300">
                <a:latin typeface="Arial" charset="0"/>
                <a:ea typeface="ヒラギノ角ゴ Pro W3" pitchFamily="-64" charset="-128"/>
                <a:cs typeface="+mn-cs"/>
              </a:defRPr>
            </a:lvl1pPr>
          </a:lstStyle>
          <a:p>
            <a:pPr>
              <a:defRPr/>
            </a:pPr>
            <a:endParaRPr lang="de-DE"/>
          </a:p>
        </p:txBody>
      </p:sp>
      <p:sp>
        <p:nvSpPr>
          <p:cNvPr id="76803"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eaLnBrk="0" hangingPunct="0">
              <a:defRPr sz="1300">
                <a:latin typeface="Arial" charset="0"/>
                <a:ea typeface="ヒラギノ角ゴ Pro W3" pitchFamily="-64" charset="-128"/>
                <a:cs typeface="+mn-cs"/>
              </a:defRPr>
            </a:lvl1pPr>
          </a:lstStyle>
          <a:p>
            <a:pPr>
              <a:defRPr/>
            </a:pPr>
            <a:endParaRPr lang="de-DE"/>
          </a:p>
        </p:txBody>
      </p:sp>
      <p:sp>
        <p:nvSpPr>
          <p:cNvPr id="76804"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eaLnBrk="0" hangingPunct="0">
              <a:defRPr sz="1300">
                <a:latin typeface="Arial" charset="0"/>
                <a:ea typeface="ヒラギノ角ゴ Pro W3" pitchFamily="-64" charset="-128"/>
                <a:cs typeface="+mn-cs"/>
              </a:defRPr>
            </a:lvl1pPr>
          </a:lstStyle>
          <a:p>
            <a:pPr>
              <a:defRPr/>
            </a:pPr>
            <a:endParaRPr lang="de-DE"/>
          </a:p>
        </p:txBody>
      </p:sp>
      <p:sp>
        <p:nvSpPr>
          <p:cNvPr id="76805"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eaLnBrk="0" hangingPunct="0">
              <a:defRPr sz="1300"/>
            </a:lvl1pPr>
          </a:lstStyle>
          <a:p>
            <a:pPr>
              <a:defRPr/>
            </a:pPr>
            <a:fld id="{B363D26B-FA8F-439F-A1D0-2CD338E1C64C}" type="slidenum">
              <a:rPr lang="de-DE"/>
              <a:pPr>
                <a:defRPr/>
              </a:pPr>
              <a:t>‹#›</a:t>
            </a:fld>
            <a:endParaRPr lang="de-DE"/>
          </a:p>
        </p:txBody>
      </p:sp>
    </p:spTree>
    <p:extLst>
      <p:ext uri="{BB962C8B-B14F-4D97-AF65-F5344CB8AC3E}">
        <p14:creationId xmlns:p14="http://schemas.microsoft.com/office/powerpoint/2010/main" val="33706265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eaLnBrk="0" hangingPunct="0">
              <a:defRPr sz="1300">
                <a:latin typeface="Arial" charset="0"/>
                <a:ea typeface="ヒラギノ角ゴ Pro W3" pitchFamily="-64" charset="-128"/>
                <a:cs typeface="+mn-cs"/>
              </a:defRPr>
            </a:lvl1pPr>
          </a:lstStyle>
          <a:p>
            <a:pPr>
              <a:defRPr/>
            </a:pPr>
            <a:endParaRPr lang="de-DE"/>
          </a:p>
        </p:txBody>
      </p:sp>
      <p:sp>
        <p:nvSpPr>
          <p:cNvPr id="78851" name="Rectangle 3"/>
          <p:cNvSpPr>
            <a:spLocks noGrp="1" noChangeArrowheads="1"/>
          </p:cNvSpPr>
          <p:nvPr>
            <p:ph type="dt" idx="1"/>
          </p:nvPr>
        </p:nvSpPr>
        <p:spPr bwMode="auto">
          <a:xfrm>
            <a:off x="4144963" y="0"/>
            <a:ext cx="3170237"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eaLnBrk="0" hangingPunct="0">
              <a:defRPr sz="1300">
                <a:latin typeface="Arial" charset="0"/>
                <a:ea typeface="ヒラギノ角ゴ Pro W3" pitchFamily="-64" charset="-128"/>
                <a:cs typeface="+mn-cs"/>
              </a:defRPr>
            </a:lvl1pPr>
          </a:lstStyle>
          <a:p>
            <a:pPr>
              <a:defRPr/>
            </a:pPr>
            <a:endParaRPr lang="de-DE"/>
          </a:p>
        </p:txBody>
      </p:sp>
      <p:sp>
        <p:nvSpPr>
          <p:cNvPr id="7475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3"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de-DE" noProof="0" smtClean="0"/>
              <a:t>Mastertextformat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78854"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eaLnBrk="0" hangingPunct="0">
              <a:defRPr sz="1300">
                <a:latin typeface="Arial" charset="0"/>
                <a:ea typeface="ヒラギノ角ゴ Pro W3" pitchFamily="-64" charset="-128"/>
                <a:cs typeface="+mn-cs"/>
              </a:defRPr>
            </a:lvl1pPr>
          </a:lstStyle>
          <a:p>
            <a:pPr>
              <a:defRPr/>
            </a:pPr>
            <a:endParaRPr lang="de-DE"/>
          </a:p>
        </p:txBody>
      </p:sp>
      <p:sp>
        <p:nvSpPr>
          <p:cNvPr id="78855"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eaLnBrk="0" hangingPunct="0">
              <a:defRPr sz="1300"/>
            </a:lvl1pPr>
          </a:lstStyle>
          <a:p>
            <a:pPr>
              <a:defRPr/>
            </a:pPr>
            <a:fld id="{855978DE-6821-4946-9017-DD1420D453AE}" type="slidenum">
              <a:rPr lang="de-DE"/>
              <a:pPr>
                <a:defRPr/>
              </a:pPr>
              <a:t>‹#›</a:t>
            </a:fld>
            <a:endParaRPr lang="de-DE"/>
          </a:p>
        </p:txBody>
      </p:sp>
    </p:spTree>
    <p:extLst>
      <p:ext uri="{BB962C8B-B14F-4D97-AF65-F5344CB8AC3E}">
        <p14:creationId xmlns:p14="http://schemas.microsoft.com/office/powerpoint/2010/main" val="343917840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ヒラギノ角ゴ Pro W3" pitchFamily="-64" charset="-128"/>
        <a:cs typeface="ヒラギノ角ゴ Pro W3"/>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64" charset="-128"/>
        <a:cs typeface="ヒラギノ角ゴ Pro W3"/>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64" charset="-128"/>
        <a:cs typeface="ヒラギノ角ゴ Pro W3"/>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64" charset="-128"/>
        <a:cs typeface="ヒラギノ角ゴ Pro W3"/>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64" charset="-128"/>
        <a:cs typeface="ヒラギノ角ゴ Pro W3"/>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75175492-23F7-42C0-956D-3B3C5AEAC322}" type="slidenum">
              <a:rPr lang="de-DE" sz="1300" smtClean="0"/>
              <a:pPr/>
              <a:t>1</a:t>
            </a:fld>
            <a:endParaRPr lang="de-DE" sz="13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855978DE-6821-4946-9017-DD1420D453AE}" type="slidenum">
              <a:rPr lang="de-DE" smtClean="0"/>
              <a:pPr>
                <a:defRPr/>
              </a:pPr>
              <a:t>11</a:t>
            </a:fld>
            <a:endParaRPr lang="de-DE"/>
          </a:p>
        </p:txBody>
      </p:sp>
    </p:spTree>
    <p:extLst>
      <p:ext uri="{BB962C8B-B14F-4D97-AF65-F5344CB8AC3E}">
        <p14:creationId xmlns:p14="http://schemas.microsoft.com/office/powerpoint/2010/main" val="840757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E79D07A4-1DB9-49A2-90F7-D459A197F600}" type="slidenum">
              <a:rPr lang="de-DE" sz="1300" smtClean="0"/>
              <a:pPr/>
              <a:t>13</a:t>
            </a:fld>
            <a:endParaRPr lang="de-DE" sz="13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86763C39-C044-4155-840B-903527574ADD}" type="slidenum">
              <a:rPr lang="de-DE" sz="1300" smtClean="0"/>
              <a:pPr/>
              <a:t>14</a:t>
            </a:fld>
            <a:endParaRPr lang="de-DE" sz="13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BDF1C434-AA2A-400F-B356-E8640E81C917}" type="slidenum">
              <a:rPr lang="de-DE" sz="1300" smtClean="0"/>
              <a:pPr/>
              <a:t>15</a:t>
            </a:fld>
            <a:endParaRPr lang="de-DE" sz="13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0D14A250-11A6-4D6C-BB82-6E4891B86CA9}" type="slidenum">
              <a:rPr lang="de-DE" sz="1300" smtClean="0"/>
              <a:pPr/>
              <a:t>16</a:t>
            </a:fld>
            <a:endParaRPr lang="de-DE" sz="13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7818A967-E99F-46D8-AB06-BA6BF0248F2A}" type="slidenum">
              <a:rPr lang="de-DE" sz="1300" smtClean="0"/>
              <a:pPr/>
              <a:t>17</a:t>
            </a:fld>
            <a:endParaRPr lang="de-DE" sz="13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CC5BA4DE-2094-41E3-BD68-F9E2DAC24DAF}" type="slidenum">
              <a:rPr lang="de-DE" sz="1300" smtClean="0"/>
              <a:pPr/>
              <a:t>18</a:t>
            </a:fld>
            <a:endParaRPr lang="de-DE" sz="13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99C3CBCA-537D-4E89-B88C-6E38432E2A5C}" type="slidenum">
              <a:rPr lang="de-DE" sz="1300" smtClean="0"/>
              <a:pPr/>
              <a:t>19</a:t>
            </a:fld>
            <a:endParaRPr lang="de-DE" sz="13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9D3E8239-471B-48E5-8871-0A490506F423}" type="slidenum">
              <a:rPr lang="de-DE" sz="1300" smtClean="0"/>
              <a:pPr/>
              <a:t>20</a:t>
            </a:fld>
            <a:endParaRPr lang="de-DE" sz="13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B3534F15-7AEB-4FFD-BE04-61D28526DE79}" type="slidenum">
              <a:rPr lang="de-DE" sz="1300" smtClean="0"/>
              <a:pPr/>
              <a:t>21</a:t>
            </a:fld>
            <a:endParaRPr lang="de-DE" sz="13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charset="-128"/>
            </a:endParaRP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4FE4E5F8-8FEB-4795-A1D1-64F42CF7FACC}" type="slidenum">
              <a:rPr lang="en-US" sz="1300" smtClean="0"/>
              <a:pPr/>
              <a:t>2</a:t>
            </a:fld>
            <a:endParaRPr lang="en-US" sz="13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FDA8279A-1540-4672-873D-ABAF771034ED}" type="slidenum">
              <a:rPr lang="de-DE" sz="1300" smtClean="0"/>
              <a:pPr/>
              <a:t>22</a:t>
            </a:fld>
            <a:endParaRPr lang="de-DE" sz="13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0B81558D-74F8-4CA0-8EDC-FD7B1513FF85}" type="slidenum">
              <a:rPr lang="de-DE" sz="1300" smtClean="0"/>
              <a:pPr/>
              <a:t>23</a:t>
            </a:fld>
            <a:endParaRPr lang="de-DE" sz="13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ea typeface="ヒラギノ角ゴ Pro W3"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BAA6D747-8535-40FE-8B9C-B68E2DA8743C}" type="slidenum">
              <a:rPr lang="en-US" sz="1300" smtClean="0"/>
              <a:pPr/>
              <a:t>24</a:t>
            </a:fld>
            <a:endParaRPr lang="en-US" sz="13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ea typeface="ヒラギノ角ゴ Pro W3"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BAA6D747-8535-40FE-8B9C-B68E2DA8743C}" type="slidenum">
              <a:rPr lang="en-US" sz="1300" smtClean="0"/>
              <a:pPr/>
              <a:t>25</a:t>
            </a:fld>
            <a:endParaRPr lang="en-US" sz="13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ea typeface="ヒラギノ角ゴ Pro W3"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BAA6D747-8535-40FE-8B9C-B68E2DA8743C}" type="slidenum">
              <a:rPr lang="en-US" sz="1300" smtClean="0"/>
              <a:pPr/>
              <a:t>26</a:t>
            </a:fld>
            <a:endParaRPr lang="en-US" sz="13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ea typeface="ヒラギノ角ゴ Pro W3"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BAA6D747-8535-40FE-8B9C-B68E2DA8743C}" type="slidenum">
              <a:rPr lang="en-US" sz="1300" smtClean="0"/>
              <a:pPr/>
              <a:t>27</a:t>
            </a:fld>
            <a:endParaRPr lang="en-US" sz="13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ea typeface="ヒラギノ角ゴ Pro W3"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BAA6D747-8535-40FE-8B9C-B68E2DA8743C}" type="slidenum">
              <a:rPr lang="en-US" sz="1300" smtClean="0"/>
              <a:pPr/>
              <a:t>29</a:t>
            </a:fld>
            <a:endParaRPr lang="en-US" sz="130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ea typeface="ヒラギノ角ゴ Pro W3"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BAA6D747-8535-40FE-8B9C-B68E2DA8743C}" type="slidenum">
              <a:rPr lang="en-US" sz="1300" smtClean="0"/>
              <a:pPr/>
              <a:t>30</a:t>
            </a:fld>
            <a:endParaRPr lang="en-US" sz="13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ea typeface="ヒラギノ角ゴ Pro W3"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BAA6D747-8535-40FE-8B9C-B68E2DA8743C}" type="slidenum">
              <a:rPr lang="en-US" sz="1300" smtClean="0"/>
              <a:pPr/>
              <a:t>31</a:t>
            </a:fld>
            <a:endParaRPr lang="en-US" sz="13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ea typeface="ヒラギノ角ゴ Pro W3"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BAA6D747-8535-40FE-8B9C-B68E2DA8743C}" type="slidenum">
              <a:rPr lang="en-US" sz="1300" smtClean="0"/>
              <a:pPr/>
              <a:t>32</a:t>
            </a:fld>
            <a:endParaRPr lang="en-US" sz="13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0210591A-6734-466B-9F46-1080D226EEB7}" type="slidenum">
              <a:rPr lang="en-US" sz="1300" smtClean="0"/>
              <a:pPr/>
              <a:t>3</a:t>
            </a:fld>
            <a:endParaRPr lang="en-US" sz="1300"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AT" smtClean="0">
                <a:ea typeface="ヒラギノ角ゴ Pro W3" charset="-128"/>
              </a:rPr>
              <a:t>RDF by itself is not enough: you need tools and languages to support the interaction with RDF data.</a:t>
            </a:r>
            <a:br>
              <a:rPr lang="de-AT" smtClean="0">
                <a:ea typeface="ヒラギノ角ゴ Pro W3" charset="-128"/>
              </a:rPr>
            </a:br>
            <a:r>
              <a:rPr lang="de-AT" smtClean="0">
                <a:ea typeface="ヒラギノ角ゴ Pro W3" charset="-128"/>
              </a:rPr>
              <a:t>Why already existing solutions are not enough?</a:t>
            </a:r>
          </a:p>
          <a:p>
            <a:pPr eaLnBrk="1" hangingPunct="1"/>
            <a:endParaRPr lang="de-AT" smtClean="0">
              <a:ea typeface="ヒラギノ角ゴ Pro W3" charset="-128"/>
            </a:endParaRPr>
          </a:p>
          <a:p>
            <a:pPr eaLnBrk="1" hangingPunct="1"/>
            <a:r>
              <a:rPr lang="de-AT" smtClean="0">
                <a:ea typeface="ヒラギノ角ゴ Pro W3" charset="-128"/>
              </a:rPr>
              <a:t>Solutions to the problem are RDF specific storages and query languages.</a:t>
            </a:r>
          </a:p>
          <a:p>
            <a:pPr eaLnBrk="1" hangingPunct="1"/>
            <a:r>
              <a:rPr lang="de-AT" smtClean="0">
                <a:ea typeface="ヒラギノ角ゴ Pro W3" charset="-128"/>
              </a:rPr>
              <a:t>We will see consider in particular native RDF repositories as mean to store RDF triples</a:t>
            </a:r>
          </a:p>
          <a:p>
            <a:pPr eaLnBrk="1" hangingPunct="1"/>
            <a:r>
              <a:rPr lang="de-AT" smtClean="0">
                <a:ea typeface="ヒラギノ角ゴ Pro W3" charset="-128"/>
              </a:rPr>
              <a:t>and SPARQL as RDF native query language.</a:t>
            </a:r>
          </a:p>
          <a:p>
            <a:pPr eaLnBrk="1" hangingPunct="1"/>
            <a:endParaRPr lang="de-AT" smtClean="0">
              <a:ea typeface="ヒラギノ角ゴ Pro W3" charset="-128"/>
            </a:endParaRPr>
          </a:p>
          <a:p>
            <a:pPr eaLnBrk="1" hangingPunct="1"/>
            <a:r>
              <a:rPr lang="en-US" smtClean="0">
                <a:ea typeface="ヒラギノ角ゴ Pro W3" charset="-128"/>
              </a:rPr>
              <a:t>Slides 50-58 are hidden. More material in case you need.</a:t>
            </a:r>
          </a:p>
          <a:p>
            <a:pPr eaLnBrk="1" hangingPunct="1"/>
            <a:endParaRPr lang="de-AT" smtClean="0">
              <a:ea typeface="ヒラギノ角ゴ Pro W3"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ea typeface="ヒラギノ角ゴ Pro W3"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BAA6D747-8535-40FE-8B9C-B68E2DA8743C}" type="slidenum">
              <a:rPr lang="en-US" sz="1300" smtClean="0"/>
              <a:pPr/>
              <a:t>33</a:t>
            </a:fld>
            <a:endParaRPr lang="en-US" sz="13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ea typeface="ヒラギノ角ゴ Pro W3"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BAA6D747-8535-40FE-8B9C-B68E2DA8743C}" type="slidenum">
              <a:rPr lang="en-US" sz="1300" smtClean="0"/>
              <a:pPr/>
              <a:t>34</a:t>
            </a:fld>
            <a:endParaRPr lang="en-US" sz="13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ea typeface="ヒラギノ角ゴ Pro W3"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BAA6D747-8535-40FE-8B9C-B68E2DA8743C}" type="slidenum">
              <a:rPr lang="en-US" sz="1300" smtClean="0"/>
              <a:pPr/>
              <a:t>35</a:t>
            </a:fld>
            <a:endParaRPr lang="en-US" sz="130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ea typeface="ヒラギノ角ゴ Pro W3"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BAA6D747-8535-40FE-8B9C-B68E2DA8743C}" type="slidenum">
              <a:rPr lang="en-US" sz="1300" smtClean="0"/>
              <a:pPr/>
              <a:t>36</a:t>
            </a:fld>
            <a:endParaRPr lang="en-US" sz="130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ea typeface="ヒラギノ角ゴ Pro W3"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BAA6D747-8535-40FE-8B9C-B68E2DA8743C}" type="slidenum">
              <a:rPr lang="en-US" sz="1300" smtClean="0"/>
              <a:pPr/>
              <a:t>37</a:t>
            </a:fld>
            <a:endParaRPr lang="en-US" sz="130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F6ED866B-6E1C-42C6-A995-DD99F1C2767F}" type="slidenum">
              <a:rPr lang="de-DE" sz="1300" smtClean="0"/>
              <a:pPr/>
              <a:t>38</a:t>
            </a:fld>
            <a:endParaRPr lang="de-DE" sz="130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F6ED866B-6E1C-42C6-A995-DD99F1C2767F}" type="slidenum">
              <a:rPr lang="de-DE" sz="1300" smtClean="0"/>
              <a:pPr/>
              <a:t>39</a:t>
            </a:fld>
            <a:endParaRPr lang="de-DE" sz="130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F6ED866B-6E1C-42C6-A995-DD99F1C2767F}" type="slidenum">
              <a:rPr lang="de-DE" sz="1300" smtClean="0"/>
              <a:pPr/>
              <a:t>40</a:t>
            </a:fld>
            <a:endParaRPr lang="de-DE" sz="130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D1BB28A2-A81F-43BC-A27B-D71D0AC3D07F}" type="slidenum">
              <a:rPr lang="de-DE" sz="1300" smtClean="0"/>
              <a:pPr/>
              <a:t>41</a:t>
            </a:fld>
            <a:endParaRPr lang="de-DE" sz="130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F6ED866B-6E1C-42C6-A995-DD99F1C2767F}" type="slidenum">
              <a:rPr lang="de-DE" sz="1300" smtClean="0"/>
              <a:pPr/>
              <a:t>42</a:t>
            </a:fld>
            <a:endParaRPr lang="de-DE" sz="13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E139A698-1E92-468F-A95D-3E94B9D6F477}" type="slidenum">
              <a:rPr lang="de-DE" sz="1300" smtClean="0"/>
              <a:pPr/>
              <a:t>4</a:t>
            </a:fld>
            <a:endParaRPr lang="de-DE" sz="130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F6ED866B-6E1C-42C6-A995-DD99F1C2767F}" type="slidenum">
              <a:rPr lang="de-DE" sz="1300" smtClean="0"/>
              <a:pPr/>
              <a:t>43</a:t>
            </a:fld>
            <a:endParaRPr lang="de-DE" sz="130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F6ED866B-6E1C-42C6-A995-DD99F1C2767F}" type="slidenum">
              <a:rPr lang="de-DE" sz="1300" smtClean="0"/>
              <a:pPr/>
              <a:t>44</a:t>
            </a:fld>
            <a:endParaRPr lang="de-DE" sz="130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F6ED866B-6E1C-42C6-A995-DD99F1C2767F}" type="slidenum">
              <a:rPr lang="de-DE" sz="1300" smtClean="0"/>
              <a:pPr/>
              <a:t>45</a:t>
            </a:fld>
            <a:endParaRPr lang="de-DE" sz="130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F6ED866B-6E1C-42C6-A995-DD99F1C2767F}" type="slidenum">
              <a:rPr lang="de-DE" sz="1300" smtClean="0"/>
              <a:pPr/>
              <a:t>46</a:t>
            </a:fld>
            <a:endParaRPr lang="de-DE" sz="130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F6ED866B-6E1C-42C6-A995-DD99F1C2767F}" type="slidenum">
              <a:rPr lang="de-DE" sz="1300" smtClean="0"/>
              <a:pPr/>
              <a:t>47</a:t>
            </a:fld>
            <a:endParaRPr lang="de-DE" sz="130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F6ED866B-6E1C-42C6-A995-DD99F1C2767F}" type="slidenum">
              <a:rPr lang="de-DE" sz="1300" smtClean="0"/>
              <a:pPr/>
              <a:t>48</a:t>
            </a:fld>
            <a:endParaRPr lang="de-DE" sz="130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F6ED866B-6E1C-42C6-A995-DD99F1C2767F}" type="slidenum">
              <a:rPr lang="de-DE" sz="1300" smtClean="0"/>
              <a:pPr/>
              <a:t>49</a:t>
            </a:fld>
            <a:endParaRPr lang="de-DE" sz="130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D1BB28A2-A81F-43BC-A27B-D71D0AC3D07F}" type="slidenum">
              <a:rPr lang="de-DE" sz="1300" smtClean="0"/>
              <a:pPr/>
              <a:t>50</a:t>
            </a:fld>
            <a:endParaRPr lang="de-DE" sz="130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11E8450B-8F9A-4EC8-AA10-DCCE60F59BC9}" type="slidenum">
              <a:rPr lang="de-DE" sz="1300" smtClean="0"/>
              <a:pPr/>
              <a:t>64</a:t>
            </a:fld>
            <a:endParaRPr lang="de-DE" sz="130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8B59434D-695C-4BC2-B17A-E3EEA9FF9C4A}" type="slidenum">
              <a:rPr lang="de-DE" sz="1300" smtClean="0"/>
              <a:pPr/>
              <a:t>65</a:t>
            </a:fld>
            <a:endParaRPr lang="de-DE" sz="13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052ABFD2-3425-4BF5-88E1-293F0C250ED0}" type="slidenum">
              <a:rPr lang="de-DE" sz="1300" smtClean="0"/>
              <a:pPr/>
              <a:t>5</a:t>
            </a:fld>
            <a:endParaRPr lang="de-DE" sz="130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sz="1100" smtClean="0">
              <a:ea typeface="ヒラギノ角ゴ Pro W3" charset="-128"/>
            </a:endParaRP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ACB890A6-61AA-4803-8F56-EAE1BACCBA05}" type="slidenum">
              <a:rPr lang="de-DE" sz="1300" smtClean="0"/>
              <a:pPr/>
              <a:t>66</a:t>
            </a:fld>
            <a:endParaRPr lang="de-DE" sz="130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C302C006-2FEF-4970-B13D-B31D2C5B158F}" type="slidenum">
              <a:rPr lang="de-DE" sz="1300" smtClean="0"/>
              <a:pPr/>
              <a:t>69</a:t>
            </a:fld>
            <a:endParaRPr lang="de-DE" sz="130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ヒラギノ角ゴ Pro W3" charset="-128"/>
              </a:rPr>
              <a:t>Turtle RDF notation </a:t>
            </a:r>
            <a:r>
              <a:rPr lang="en-US" smtClean="0">
                <a:ea typeface="ヒラギノ角ゴ Pro W3" charset="-128"/>
                <a:sym typeface="Wingdings" charset="2"/>
              </a:rPr>
              <a:t></a:t>
            </a:r>
            <a:endParaRPr lang="en-US" smtClean="0">
              <a:ea typeface="ヒラギノ角ゴ Pro W3" charset="-128"/>
            </a:endParaRP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FF797662-6BFD-41A3-80E9-DD9C9891FE7F}" type="slidenum">
              <a:rPr lang="de-DE" sz="1300" smtClean="0"/>
              <a:pPr/>
              <a:t>70</a:t>
            </a:fld>
            <a:endParaRPr lang="de-DE" sz="130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482E1DDB-357F-496A-9FEC-229BC79FF860}" type="slidenum">
              <a:rPr lang="de-DE" sz="1300" smtClean="0"/>
              <a:pPr/>
              <a:t>71</a:t>
            </a:fld>
            <a:endParaRPr lang="de-DE" sz="130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ヒラギノ角ゴ Pro W3" charset="-128"/>
              </a:rPr>
              <a:t>What is doing this query?</a:t>
            </a:r>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A692755C-34EF-4ED6-BAA8-993ACCC025F3}" type="slidenum">
              <a:rPr lang="de-DE" sz="1300" smtClean="0"/>
              <a:pPr/>
              <a:t>72</a:t>
            </a:fld>
            <a:endParaRPr lang="de-DE" sz="130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0FA21902-6738-4187-8059-E2D1C7F76D1D}" type="slidenum">
              <a:rPr lang="de-DE" sz="1300" smtClean="0"/>
              <a:pPr/>
              <a:t>73</a:t>
            </a:fld>
            <a:endParaRPr lang="de-DE" sz="130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ヒラギノ角ゴ Pro W3" charset="-128"/>
              </a:rPr>
              <a:t>What is doing this query?</a:t>
            </a:r>
          </a:p>
          <a:p>
            <a:endParaRPr lang="en-US" smtClean="0">
              <a:ea typeface="ヒラギノ角ゴ Pro W3" charset="-128"/>
            </a:endParaRPr>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F4B21C64-61E7-4862-B1C2-D7855ACE42C0}" type="slidenum">
              <a:rPr lang="de-DE" sz="1300" smtClean="0"/>
              <a:pPr/>
              <a:t>74</a:t>
            </a:fld>
            <a:endParaRPr lang="de-DE" sz="130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CEDB3ECF-6F10-4770-8A9E-B32D0AAA8D76}" type="slidenum">
              <a:rPr lang="de-DE" sz="1300" smtClean="0"/>
              <a:pPr/>
              <a:t>75</a:t>
            </a:fld>
            <a:endParaRPr lang="de-DE" sz="130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ヒラギノ角ゴ Pro W3" charset="-128"/>
              </a:rPr>
              <a:t>SPARQL Construct returns a new graph</a:t>
            </a:r>
          </a:p>
          <a:p>
            <a:endParaRPr lang="en-US" smtClean="0">
              <a:ea typeface="ヒラギノ角ゴ Pro W3" charset="-128"/>
            </a:endParaRPr>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3171B20E-D830-4D54-87A6-72B255AF39F5}" type="slidenum">
              <a:rPr lang="de-DE" sz="1300" smtClean="0"/>
              <a:pPr/>
              <a:t>76</a:t>
            </a:fld>
            <a:endParaRPr lang="de-DE" sz="130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6090DD96-69DC-439B-B135-C4E57B0B0C95}" type="slidenum">
              <a:rPr lang="de-DE" sz="1300" smtClean="0"/>
              <a:pPr/>
              <a:t>77</a:t>
            </a:fld>
            <a:endParaRPr lang="de-DE" sz="13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AC3BB305-43B6-411A-B2F0-BE5E453788E0}" type="slidenum">
              <a:rPr lang="de-DE" sz="1300" smtClean="0"/>
              <a:pPr/>
              <a:t>6</a:t>
            </a:fld>
            <a:endParaRPr lang="de-DE" sz="130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82E89D3E-6A8F-4ED0-9288-09AFEAB3024E}" type="slidenum">
              <a:rPr lang="de-DE" sz="1300" smtClean="0"/>
              <a:pPr/>
              <a:t>78</a:t>
            </a:fld>
            <a:endParaRPr lang="de-DE" sz="130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B67CC8D8-EB7B-4465-8E1A-D28386110D87}" type="slidenum">
              <a:rPr lang="de-DE" sz="1300" smtClean="0"/>
              <a:pPr/>
              <a:t>79</a:t>
            </a:fld>
            <a:endParaRPr lang="de-DE" sz="130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ABF5ED12-EE7F-4781-AC03-8E527B36FFAC}" type="slidenum">
              <a:rPr lang="de-DE" sz="1300" smtClean="0"/>
              <a:pPr/>
              <a:t>80</a:t>
            </a:fld>
            <a:endParaRPr lang="de-DE" sz="130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ABF5ED12-EE7F-4781-AC03-8E527B36FFAC}" type="slidenum">
              <a:rPr lang="de-DE" sz="1300" smtClean="0"/>
              <a:pPr/>
              <a:t>81</a:t>
            </a:fld>
            <a:endParaRPr lang="de-DE" sz="130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ABF5ED12-EE7F-4781-AC03-8E527B36FFAC}" type="slidenum">
              <a:rPr lang="de-DE" sz="1300" smtClean="0"/>
              <a:pPr/>
              <a:t>82</a:t>
            </a:fld>
            <a:endParaRPr lang="de-DE" sz="130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D1BB28A2-A81F-43BC-A27B-D71D0AC3D07F}" type="slidenum">
              <a:rPr lang="de-DE" sz="1300" smtClean="0"/>
              <a:pPr/>
              <a:t>83</a:t>
            </a:fld>
            <a:endParaRPr lang="de-DE" sz="130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D1BB28A2-A81F-43BC-A27B-D71D0AC3D07F}" type="slidenum">
              <a:rPr lang="de-DE" sz="1300" smtClean="0"/>
              <a:pPr/>
              <a:t>121</a:t>
            </a:fld>
            <a:endParaRPr lang="de-DE" sz="130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F60B9C4B-27F3-45F8-8B80-2FC9FA058B84}" type="slidenum">
              <a:rPr lang="en-GB" sz="1300" smtClean="0"/>
              <a:pPr/>
              <a:t>122</a:t>
            </a:fld>
            <a:endParaRPr lang="en-GB" sz="1300" smtClean="0"/>
          </a:p>
        </p:txBody>
      </p:sp>
      <p:sp>
        <p:nvSpPr>
          <p:cNvPr id="115715" name="Rectangle 1"/>
          <p:cNvSpPr>
            <a:spLocks noGrp="1" noRot="1" noChangeAspect="1" noChangeArrowheads="1" noTextEdit="1"/>
          </p:cNvSpPr>
          <p:nvPr>
            <p:ph type="sldImg"/>
          </p:nvPr>
        </p:nvSpPr>
        <p:spPr>
          <a:solidFill>
            <a:srgbClr val="FFFFFF"/>
          </a:solidFill>
          <a:ln/>
        </p:spPr>
      </p:sp>
      <p:sp>
        <p:nvSpPr>
          <p:cNvPr id="115716" name="Rectangle 2"/>
          <p:cNvSpPr>
            <a:spLocks noGrp="1" noChangeArrowheads="1"/>
          </p:cNvSpPr>
          <p:nvPr>
            <p:ph type="body" idx="1"/>
          </p:nvPr>
        </p:nvSpPr>
        <p:spPr>
          <a:xfrm>
            <a:off x="731838" y="4560888"/>
            <a:ext cx="585152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ea typeface="ヒラギノ角ゴ Pro W3" charset="-128"/>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ea typeface="ヒラギノ角ゴ Pro W3" charset="-128"/>
            </a:endParaRPr>
          </a:p>
          <a:p>
            <a:endParaRPr lang="en-US" b="1" smtClean="0">
              <a:ea typeface="ヒラギノ角ゴ Pro W3" charset="-128"/>
            </a:endParaRPr>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CAE93172-90D7-43E3-B043-F394B3181EB5}" type="slidenum">
              <a:rPr lang="de-DE" sz="1300" smtClean="0"/>
              <a:pPr/>
              <a:t>123</a:t>
            </a:fld>
            <a:endParaRPr lang="de-DE" sz="130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ea typeface="ヒラギノ角ゴ Pro W3" charset="-128"/>
            </a:endParaRPr>
          </a:p>
          <a:p>
            <a:endParaRPr lang="en-US" b="1" smtClean="0">
              <a:ea typeface="ヒラギノ角ゴ Pro W3" charset="-128"/>
            </a:endParaRPr>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A2214602-351F-401A-8BB4-9C93DE5A8A27}" type="slidenum">
              <a:rPr lang="de-DE" sz="1300" smtClean="0"/>
              <a:pPr/>
              <a:t>124</a:t>
            </a:fld>
            <a:endParaRPr lang="de-DE" sz="13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72492F74-4217-44F7-B01A-4A3EFF22D1C8}" type="slidenum">
              <a:rPr lang="de-DE" sz="1300" smtClean="0"/>
              <a:pPr/>
              <a:t>7</a:t>
            </a:fld>
            <a:endParaRPr lang="de-DE" sz="130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8ECF49E1-9D82-488E-9BF2-12C6C2587F07}" type="slidenum">
              <a:rPr lang="de-DE" sz="1300" smtClean="0"/>
              <a:pPr/>
              <a:t>125</a:t>
            </a:fld>
            <a:endParaRPr lang="de-DE" sz="130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ヒラギノ角ゴ Pro W3" charset="-128"/>
              </a:rPr>
              <a:t>Note the use of the conjunction in the filter and the equality and inequality operators</a:t>
            </a: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BB0C9EC9-F6B9-4FF2-9C7D-B0B76C546FDA}" type="slidenum">
              <a:rPr lang="de-DE" sz="1300" smtClean="0"/>
              <a:pPr/>
              <a:t>126</a:t>
            </a:fld>
            <a:endParaRPr lang="de-DE" sz="130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3186E56F-8E2F-41B0-AB5E-8C9020441B19}" type="slidenum">
              <a:rPr lang="de-DE" sz="1300" smtClean="0"/>
              <a:pPr/>
              <a:t>127</a:t>
            </a:fld>
            <a:endParaRPr lang="de-DE" sz="1300"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7BDC1A2B-7D7E-460D-AFC0-CCF0A2D6241D}" type="slidenum">
              <a:rPr lang="de-DE" sz="1300" smtClean="0"/>
              <a:pPr/>
              <a:t>128</a:t>
            </a:fld>
            <a:endParaRPr lang="de-DE" sz="1300"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CCA6083F-BF73-4688-81E2-E937D90D315D}" type="slidenum">
              <a:rPr lang="de-DE" sz="1300" smtClean="0"/>
              <a:pPr/>
              <a:t>129</a:t>
            </a:fld>
            <a:endParaRPr lang="de-DE" sz="1300"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FA11907C-DBFB-498E-946B-77262F9EDB34}" type="slidenum">
              <a:rPr lang="de-DE" sz="1300" smtClean="0"/>
              <a:pPr/>
              <a:t>130</a:t>
            </a:fld>
            <a:endParaRPr lang="de-DE" sz="1300"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7133EE32-78EF-46AC-93CE-B44268449EC8}" type="slidenum">
              <a:rPr lang="de-DE" sz="1300" smtClean="0"/>
              <a:pPr/>
              <a:t>131</a:t>
            </a:fld>
            <a:endParaRPr lang="de-DE" sz="1300"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0E8B2C12-5DE0-4D4A-BEEC-FBEC05B2D622}" type="slidenum">
              <a:rPr lang="de-DE" sz="1300" smtClean="0"/>
              <a:pPr/>
              <a:t>132</a:t>
            </a:fld>
            <a:endParaRPr lang="de-DE" sz="1300"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charset="-128"/>
            </a:endParaRP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19BDAB04-0DE0-4E71-927F-5C3A4728C94E}" type="slidenum">
              <a:rPr lang="en-US" sz="1300" smtClean="0"/>
              <a:pPr/>
              <a:t>135</a:t>
            </a:fld>
            <a:endParaRPr lang="en-US" sz="1300"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Text Box 2"/>
          <p:cNvSpPr txBox="1">
            <a:spLocks noChangeArrowheads="1"/>
          </p:cNvSpPr>
          <p:nvPr/>
        </p:nvSpPr>
        <p:spPr bwMode="auto">
          <a:xfrm>
            <a:off x="1220788" y="720725"/>
            <a:ext cx="4876800" cy="3600450"/>
          </a:xfrm>
          <a:prstGeom prst="rect">
            <a:avLst/>
          </a:prstGeom>
          <a:solidFill>
            <a:srgbClr val="FFFFFF"/>
          </a:solidFill>
          <a:ln w="9525">
            <a:solidFill>
              <a:srgbClr val="000000"/>
            </a:solidFill>
            <a:miter lim="800000"/>
            <a:headEnd/>
            <a:tailEnd/>
          </a:ln>
        </p:spPr>
        <p:txBody>
          <a:bodyPr wrap="none" lIns="96653" tIns="48326" rIns="96653" bIns="48326" anchor="ct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endParaRPr lang="en-GB"/>
          </a:p>
        </p:txBody>
      </p:sp>
      <p:sp>
        <p:nvSpPr>
          <p:cNvPr id="128003" name="Rectangle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82600"/>
            <a:endParaRPr lang="en-GB" smtClean="0">
              <a:ea typeface="ヒラギノ角ゴ Pro W3" charset="-128"/>
            </a:endParaRPr>
          </a:p>
        </p:txBody>
      </p:sp>
      <p:sp>
        <p:nvSpPr>
          <p:cNvPr id="128004" name="Text Box 4"/>
          <p:cNvSpPr txBox="1">
            <a:spLocks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653" tIns="48326" rIns="96653" bIns="48326" anchor="b"/>
          <a:lstStyle>
            <a:lvl1pPr defTabSz="482600" eaLnBrk="0" hangingPunct="0">
              <a:tabLst>
                <a:tab pos="0" algn="l"/>
                <a:tab pos="965200" algn="l"/>
                <a:tab pos="1931988" algn="l"/>
                <a:tab pos="2898775" algn="l"/>
                <a:tab pos="3865563" algn="l"/>
                <a:tab pos="4832350" algn="l"/>
                <a:tab pos="5799138" algn="l"/>
                <a:tab pos="6764338" algn="l"/>
                <a:tab pos="7731125" algn="l"/>
                <a:tab pos="8697913" algn="l"/>
                <a:tab pos="9664700" algn="l"/>
                <a:tab pos="10631488" algn="l"/>
              </a:tabLst>
              <a:defRPr sz="2400">
                <a:solidFill>
                  <a:schemeClr val="tx1"/>
                </a:solidFill>
                <a:latin typeface="Arial" charset="0"/>
                <a:ea typeface="ヒラギノ角ゴ Pro W3" charset="-128"/>
              </a:defRPr>
            </a:lvl1pPr>
            <a:lvl2pPr marL="742950" indent="-285750" defTabSz="482600" eaLnBrk="0" hangingPunct="0">
              <a:tabLst>
                <a:tab pos="0" algn="l"/>
                <a:tab pos="965200" algn="l"/>
                <a:tab pos="1931988" algn="l"/>
                <a:tab pos="2898775" algn="l"/>
                <a:tab pos="3865563" algn="l"/>
                <a:tab pos="4832350" algn="l"/>
                <a:tab pos="5799138" algn="l"/>
                <a:tab pos="6764338" algn="l"/>
                <a:tab pos="7731125" algn="l"/>
                <a:tab pos="8697913" algn="l"/>
                <a:tab pos="9664700" algn="l"/>
                <a:tab pos="10631488" algn="l"/>
              </a:tabLst>
              <a:defRPr sz="2400">
                <a:solidFill>
                  <a:schemeClr val="tx1"/>
                </a:solidFill>
                <a:latin typeface="Arial" charset="0"/>
                <a:ea typeface="ヒラギノ角ゴ Pro W3" charset="-128"/>
              </a:defRPr>
            </a:lvl2pPr>
            <a:lvl3pPr marL="1143000" indent="-228600" defTabSz="482600" eaLnBrk="0" hangingPunct="0">
              <a:tabLst>
                <a:tab pos="0" algn="l"/>
                <a:tab pos="965200" algn="l"/>
                <a:tab pos="1931988" algn="l"/>
                <a:tab pos="2898775" algn="l"/>
                <a:tab pos="3865563" algn="l"/>
                <a:tab pos="4832350" algn="l"/>
                <a:tab pos="5799138" algn="l"/>
                <a:tab pos="6764338" algn="l"/>
                <a:tab pos="7731125" algn="l"/>
                <a:tab pos="8697913" algn="l"/>
                <a:tab pos="9664700" algn="l"/>
                <a:tab pos="10631488" algn="l"/>
              </a:tabLst>
              <a:defRPr sz="2400">
                <a:solidFill>
                  <a:schemeClr val="tx1"/>
                </a:solidFill>
                <a:latin typeface="Arial" charset="0"/>
                <a:ea typeface="ヒラギノ角ゴ Pro W3" charset="-128"/>
              </a:defRPr>
            </a:lvl3pPr>
            <a:lvl4pPr marL="1600200" indent="-228600" defTabSz="482600" eaLnBrk="0" hangingPunct="0">
              <a:tabLst>
                <a:tab pos="0" algn="l"/>
                <a:tab pos="965200" algn="l"/>
                <a:tab pos="1931988" algn="l"/>
                <a:tab pos="2898775" algn="l"/>
                <a:tab pos="3865563" algn="l"/>
                <a:tab pos="4832350" algn="l"/>
                <a:tab pos="5799138" algn="l"/>
                <a:tab pos="6764338" algn="l"/>
                <a:tab pos="7731125" algn="l"/>
                <a:tab pos="8697913" algn="l"/>
                <a:tab pos="9664700" algn="l"/>
                <a:tab pos="10631488" algn="l"/>
              </a:tabLst>
              <a:defRPr sz="2400">
                <a:solidFill>
                  <a:schemeClr val="tx1"/>
                </a:solidFill>
                <a:latin typeface="Arial" charset="0"/>
                <a:ea typeface="ヒラギノ角ゴ Pro W3" charset="-128"/>
              </a:defRPr>
            </a:lvl4pPr>
            <a:lvl5pPr marL="2057400" indent="-228600" defTabSz="482600" eaLnBrk="0" hangingPunct="0">
              <a:tabLst>
                <a:tab pos="0" algn="l"/>
                <a:tab pos="965200" algn="l"/>
                <a:tab pos="1931988" algn="l"/>
                <a:tab pos="2898775" algn="l"/>
                <a:tab pos="3865563" algn="l"/>
                <a:tab pos="4832350" algn="l"/>
                <a:tab pos="5799138" algn="l"/>
                <a:tab pos="6764338" algn="l"/>
                <a:tab pos="7731125" algn="l"/>
                <a:tab pos="8697913" algn="l"/>
                <a:tab pos="9664700" algn="l"/>
                <a:tab pos="10631488" algn="l"/>
              </a:tabLst>
              <a:defRPr sz="2400">
                <a:solidFill>
                  <a:schemeClr val="tx1"/>
                </a:solidFill>
                <a:latin typeface="Arial" charset="0"/>
                <a:ea typeface="ヒラギノ角ゴ Pro W3" charset="-128"/>
              </a:defRPr>
            </a:lvl5pPr>
            <a:lvl6pPr marL="2514600" indent="-228600" defTabSz="482600" eaLnBrk="0" fontAlgn="base" hangingPunct="0">
              <a:spcBef>
                <a:spcPct val="0"/>
              </a:spcBef>
              <a:spcAft>
                <a:spcPct val="0"/>
              </a:spcAft>
              <a:tabLst>
                <a:tab pos="0" algn="l"/>
                <a:tab pos="965200" algn="l"/>
                <a:tab pos="1931988" algn="l"/>
                <a:tab pos="2898775" algn="l"/>
                <a:tab pos="3865563" algn="l"/>
                <a:tab pos="4832350" algn="l"/>
                <a:tab pos="5799138" algn="l"/>
                <a:tab pos="6764338" algn="l"/>
                <a:tab pos="7731125" algn="l"/>
                <a:tab pos="8697913" algn="l"/>
                <a:tab pos="9664700" algn="l"/>
                <a:tab pos="10631488" algn="l"/>
              </a:tabLst>
              <a:defRPr sz="2400">
                <a:solidFill>
                  <a:schemeClr val="tx1"/>
                </a:solidFill>
                <a:latin typeface="Arial" charset="0"/>
                <a:ea typeface="ヒラギノ角ゴ Pro W3" charset="-128"/>
              </a:defRPr>
            </a:lvl6pPr>
            <a:lvl7pPr marL="2971800" indent="-228600" defTabSz="482600" eaLnBrk="0" fontAlgn="base" hangingPunct="0">
              <a:spcBef>
                <a:spcPct val="0"/>
              </a:spcBef>
              <a:spcAft>
                <a:spcPct val="0"/>
              </a:spcAft>
              <a:tabLst>
                <a:tab pos="0" algn="l"/>
                <a:tab pos="965200" algn="l"/>
                <a:tab pos="1931988" algn="l"/>
                <a:tab pos="2898775" algn="l"/>
                <a:tab pos="3865563" algn="l"/>
                <a:tab pos="4832350" algn="l"/>
                <a:tab pos="5799138" algn="l"/>
                <a:tab pos="6764338" algn="l"/>
                <a:tab pos="7731125" algn="l"/>
                <a:tab pos="8697913" algn="l"/>
                <a:tab pos="9664700" algn="l"/>
                <a:tab pos="10631488" algn="l"/>
              </a:tabLst>
              <a:defRPr sz="2400">
                <a:solidFill>
                  <a:schemeClr val="tx1"/>
                </a:solidFill>
                <a:latin typeface="Arial" charset="0"/>
                <a:ea typeface="ヒラギノ角ゴ Pro W3" charset="-128"/>
              </a:defRPr>
            </a:lvl7pPr>
            <a:lvl8pPr marL="3429000" indent="-228600" defTabSz="482600" eaLnBrk="0" fontAlgn="base" hangingPunct="0">
              <a:spcBef>
                <a:spcPct val="0"/>
              </a:spcBef>
              <a:spcAft>
                <a:spcPct val="0"/>
              </a:spcAft>
              <a:tabLst>
                <a:tab pos="0" algn="l"/>
                <a:tab pos="965200" algn="l"/>
                <a:tab pos="1931988" algn="l"/>
                <a:tab pos="2898775" algn="l"/>
                <a:tab pos="3865563" algn="l"/>
                <a:tab pos="4832350" algn="l"/>
                <a:tab pos="5799138" algn="l"/>
                <a:tab pos="6764338" algn="l"/>
                <a:tab pos="7731125" algn="l"/>
                <a:tab pos="8697913" algn="l"/>
                <a:tab pos="9664700" algn="l"/>
                <a:tab pos="10631488" algn="l"/>
              </a:tabLst>
              <a:defRPr sz="2400">
                <a:solidFill>
                  <a:schemeClr val="tx1"/>
                </a:solidFill>
                <a:latin typeface="Arial" charset="0"/>
                <a:ea typeface="ヒラギノ角ゴ Pro W3" charset="-128"/>
              </a:defRPr>
            </a:lvl8pPr>
            <a:lvl9pPr marL="3886200" indent="-228600" defTabSz="482600" eaLnBrk="0" fontAlgn="base" hangingPunct="0">
              <a:spcBef>
                <a:spcPct val="0"/>
              </a:spcBef>
              <a:spcAft>
                <a:spcPct val="0"/>
              </a:spcAft>
              <a:tabLst>
                <a:tab pos="0" algn="l"/>
                <a:tab pos="965200" algn="l"/>
                <a:tab pos="1931988" algn="l"/>
                <a:tab pos="2898775" algn="l"/>
                <a:tab pos="3865563" algn="l"/>
                <a:tab pos="4832350" algn="l"/>
                <a:tab pos="5799138" algn="l"/>
                <a:tab pos="6764338" algn="l"/>
                <a:tab pos="7731125" algn="l"/>
                <a:tab pos="8697913" algn="l"/>
                <a:tab pos="9664700" algn="l"/>
                <a:tab pos="10631488" algn="l"/>
              </a:tabLst>
              <a:defRPr sz="2400">
                <a:solidFill>
                  <a:schemeClr val="tx1"/>
                </a:solidFill>
                <a:latin typeface="Arial" charset="0"/>
                <a:ea typeface="ヒラギノ角ゴ Pro W3" charset="-128"/>
              </a:defRPr>
            </a:lvl9pPr>
          </a:lstStyle>
          <a:p>
            <a:pPr algn="r" eaLnBrk="1" hangingPunct="1">
              <a:buClr>
                <a:srgbClr val="000000"/>
              </a:buClr>
              <a:buSzPct val="100000"/>
            </a:pPr>
            <a:fld id="{4C25DC02-65EA-46CB-9345-5C4514DD8667}" type="slidenum">
              <a:rPr lang="de-DE" sz="1300">
                <a:solidFill>
                  <a:srgbClr val="000000"/>
                </a:solidFill>
              </a:rPr>
              <a:pPr algn="r" eaLnBrk="1" hangingPunct="1">
                <a:buClr>
                  <a:srgbClr val="000000"/>
                </a:buClr>
                <a:buSzPct val="100000"/>
              </a:pPr>
              <a:t>136</a:t>
            </a:fld>
            <a:endParaRPr lang="de-DE" sz="130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D876EEFE-5C82-4B4A-8978-BF83F9ADE8B5}" type="slidenum">
              <a:rPr lang="de-DE" sz="1300" smtClean="0"/>
              <a:pPr/>
              <a:t>9</a:t>
            </a:fld>
            <a:endParaRPr lang="de-DE" sz="13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88861839-D89B-41CC-B8F6-8EA5199ED581}" type="slidenum">
              <a:rPr lang="de-DE" sz="1300" smtClean="0"/>
              <a:pPr/>
              <a:t>10</a:t>
            </a:fld>
            <a:endParaRPr lang="de-DE" sz="130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1905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54"/>
          <p:cNvSpPr>
            <a:spLocks noChangeArrowheads="1"/>
          </p:cNvSpPr>
          <p:nvPr userDrawn="1"/>
        </p:nvSpPr>
        <p:spPr bwMode="auto">
          <a:xfrm>
            <a:off x="0" y="1905000"/>
            <a:ext cx="9144000" cy="76200"/>
          </a:xfrm>
          <a:prstGeom prst="rect">
            <a:avLst/>
          </a:prstGeom>
          <a:solidFill>
            <a:srgbClr val="58585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charset="0"/>
            </a:endParaRPr>
          </a:p>
        </p:txBody>
      </p:sp>
      <p:sp>
        <p:nvSpPr>
          <p:cNvPr id="6" name="Rectangle 10"/>
          <p:cNvSpPr>
            <a:spLocks noChangeArrowheads="1"/>
          </p:cNvSpPr>
          <p:nvPr userDrawn="1"/>
        </p:nvSpPr>
        <p:spPr bwMode="auto">
          <a:xfrm>
            <a:off x="0" y="6604000"/>
            <a:ext cx="91440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1400">
                <a:solidFill>
                  <a:srgbClr val="800000"/>
                </a:solidFill>
                <a:cs typeface="Arial" charset="0"/>
                <a:sym typeface="Symbol" charset="2"/>
              </a:rPr>
              <a:t>Slides based on Lecture Notes by</a:t>
            </a:r>
            <a:r>
              <a:rPr lang="en-US" sz="1600">
                <a:solidFill>
                  <a:srgbClr val="800000"/>
                </a:solidFill>
                <a:latin typeface="Calibri" charset="0"/>
                <a:sym typeface="Symbol" charset="2"/>
              </a:rPr>
              <a:t> </a:t>
            </a:r>
            <a:r>
              <a:rPr lang="en-US" sz="1600">
                <a:solidFill>
                  <a:srgbClr val="800000"/>
                </a:solidFill>
                <a:latin typeface="Calibri" charset="0"/>
              </a:rPr>
              <a:t>Dieter Fensel, Federico Facca and Ioan Toma</a:t>
            </a:r>
          </a:p>
        </p:txBody>
      </p:sp>
      <p:pic>
        <p:nvPicPr>
          <p:cNvPr id="7"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5650" y="3741738"/>
            <a:ext cx="7788275" cy="267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533400"/>
            <a:ext cx="9144000" cy="1143000"/>
          </a:xfrm>
        </p:spPr>
        <p:txBody>
          <a:bodyPr/>
          <a:lstStyle>
            <a:lvl1pPr algn="ctr">
              <a:defRPr sz="32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0" y="3124200"/>
            <a:ext cx="9144000" cy="457200"/>
          </a:xfrm>
        </p:spPr>
        <p:txBody>
          <a:bodyPr/>
          <a:lstStyle>
            <a:lvl1pPr marL="0" indent="0" algn="ctr">
              <a:buNone/>
              <a:defRPr sz="4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596720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1900"/>
            </a:lvl1pPr>
            <a:lvl2pPr>
              <a:defRPr sz="1500"/>
            </a:lvl2pPr>
            <a:lvl3pPr>
              <a:defRPr sz="1300"/>
            </a:lvl3pPr>
            <a:lvl4pPr>
              <a:defRPr sz="11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11655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7728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5791200" cy="457200"/>
          </a:xfrm>
        </p:spPr>
        <p:txBody>
          <a:bodyPr/>
          <a:lstStyle>
            <a:lvl1pPr>
              <a:defRPr>
                <a:solidFill>
                  <a:schemeClr val="tx1"/>
                </a:solidFill>
              </a:defRPr>
            </a:lvl1pPr>
          </a:lstStyle>
          <a:p>
            <a:r>
              <a:rPr lang="en-US" dirty="0" smtClean="0"/>
              <a:t>Click to edit Master title style</a:t>
            </a:r>
            <a:endParaRPr lang="en-US" dirty="0"/>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Tree>
    <p:extLst>
      <p:ext uri="{BB962C8B-B14F-4D97-AF65-F5344CB8AC3E}">
        <p14:creationId xmlns:p14="http://schemas.microsoft.com/office/powerpoint/2010/main" val="431735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0951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01066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4"/>
          <p:cNvSpPr>
            <a:spLocks noGrp="1"/>
          </p:cNvSpPr>
          <p:nvPr>
            <p:ph type="ftr" sz="quarter" idx="10"/>
          </p:nvPr>
        </p:nvSpPr>
        <p:spPr>
          <a:xfrm>
            <a:off x="2514600" y="6629400"/>
            <a:ext cx="3886200" cy="228600"/>
          </a:xfrm>
          <a:prstGeom prst="rect">
            <a:avLst/>
          </a:prstGeom>
        </p:spPr>
        <p:txBody>
          <a:bodyPr/>
          <a:lstStyle>
            <a:lvl1pPr>
              <a:defRPr>
                <a:latin typeface="Arial" charset="0"/>
                <a:cs typeface="ヒラギノ角ゴ Pro W3" charset="-128"/>
              </a:defRPr>
            </a:lvl1pPr>
          </a:lstStyle>
          <a:p>
            <a:pPr>
              <a:defRPr/>
            </a:pPr>
            <a:endParaRPr lang="en-US"/>
          </a:p>
        </p:txBody>
      </p:sp>
      <p:sp>
        <p:nvSpPr>
          <p:cNvPr id="5" name="Slide Number Placeholder 5"/>
          <p:cNvSpPr>
            <a:spLocks noGrp="1"/>
          </p:cNvSpPr>
          <p:nvPr>
            <p:ph type="sldNum" sz="quarter" idx="11"/>
          </p:nvPr>
        </p:nvSpPr>
        <p:spPr>
          <a:xfrm>
            <a:off x="6629400" y="6629400"/>
            <a:ext cx="2133600" cy="2286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5FA87312-308D-42EA-8558-B1FC79E74938}" type="slidenum">
              <a:rPr lang="en-US"/>
              <a:pPr>
                <a:defRPr/>
              </a:pPr>
              <a:t>‹#›</a:t>
            </a:fld>
            <a:endParaRPr lang="en-US"/>
          </a:p>
        </p:txBody>
      </p:sp>
    </p:spTree>
    <p:extLst>
      <p:ext uri="{BB962C8B-B14F-4D97-AF65-F5344CB8AC3E}">
        <p14:creationId xmlns:p14="http://schemas.microsoft.com/office/powerpoint/2010/main" val="3541942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04800"/>
            <a:ext cx="579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17"/>
          <p:cNvSpPr>
            <a:spLocks noChangeArrowheads="1"/>
          </p:cNvSpPr>
          <p:nvPr/>
        </p:nvSpPr>
        <p:spPr bwMode="auto">
          <a:xfrm>
            <a:off x="0" y="6589713"/>
            <a:ext cx="91440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a:fld id="{CC45C9E2-1043-452C-B1B2-6133F47D3CE1}" type="slidenum">
              <a:rPr lang="en-US" sz="1600">
                <a:solidFill>
                  <a:srgbClr val="800000"/>
                </a:solidFill>
                <a:latin typeface="Calibri" charset="0"/>
              </a:rPr>
              <a:pPr algn="r"/>
              <a:t>‹#›</a:t>
            </a:fld>
            <a:endParaRPr lang="en-US" sz="1600">
              <a:solidFill>
                <a:srgbClr val="800000"/>
              </a:solidFill>
              <a:latin typeface="Calibri" charset="0"/>
            </a:endParaRPr>
          </a:p>
        </p:txBody>
      </p:sp>
      <p:cxnSp>
        <p:nvCxnSpPr>
          <p:cNvPr id="1029" name="Straight Connector 31"/>
          <p:cNvCxnSpPr>
            <a:cxnSpLocks noChangeShapeType="1"/>
          </p:cNvCxnSpPr>
          <p:nvPr/>
        </p:nvCxnSpPr>
        <p:spPr bwMode="auto">
          <a:xfrm>
            <a:off x="0" y="1065213"/>
            <a:ext cx="9144000" cy="1587"/>
          </a:xfrm>
          <a:prstGeom prst="line">
            <a:avLst/>
          </a:prstGeom>
          <a:noFill/>
          <a:ln w="25400">
            <a:solidFill>
              <a:srgbClr val="80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30" name="Straight Connector 32"/>
          <p:cNvCxnSpPr>
            <a:cxnSpLocks noChangeShapeType="1"/>
          </p:cNvCxnSpPr>
          <p:nvPr/>
        </p:nvCxnSpPr>
        <p:spPr bwMode="auto">
          <a:xfrm>
            <a:off x="0" y="6551613"/>
            <a:ext cx="9144000" cy="1587"/>
          </a:xfrm>
          <a:prstGeom prst="line">
            <a:avLst/>
          </a:prstGeom>
          <a:noFill/>
          <a:ln w="25400">
            <a:solidFill>
              <a:srgbClr val="80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031" name="Picture 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6350"/>
            <a:ext cx="9144000"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235825" y="206375"/>
            <a:ext cx="1728788"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50" r:id="rId1"/>
    <p:sldLayoutId id="2147484045" r:id="rId2"/>
    <p:sldLayoutId id="2147484046" r:id="rId3"/>
    <p:sldLayoutId id="2147484047" r:id="rId4"/>
    <p:sldLayoutId id="2147484048" r:id="rId5"/>
    <p:sldLayoutId id="2147484049" r:id="rId6"/>
    <p:sldLayoutId id="2147484051" r:id="rId7"/>
  </p:sldLayoutIdLst>
  <p:hf sldNum="0" hdr="0" ftr="0" dt="0"/>
  <p:txStyles>
    <p:titleStyle>
      <a:lvl1pPr algn="l" rtl="0" eaLnBrk="0" fontAlgn="base" hangingPunct="0">
        <a:spcBef>
          <a:spcPct val="0"/>
        </a:spcBef>
        <a:spcAft>
          <a:spcPct val="0"/>
        </a:spcAft>
        <a:defRPr sz="2000" b="1" kern="1200">
          <a:solidFill>
            <a:srgbClr val="901A24"/>
          </a:solidFill>
          <a:latin typeface="Arial" pitchFamily="34" charset="0"/>
          <a:ea typeface="Arial" pitchFamily="-109" charset="0"/>
          <a:cs typeface="Arial" pitchFamily="34" charset="0"/>
        </a:defRPr>
      </a:lvl1pPr>
      <a:lvl2pPr algn="l" rtl="0" eaLnBrk="0" fontAlgn="base" hangingPunct="0">
        <a:spcBef>
          <a:spcPct val="0"/>
        </a:spcBef>
        <a:spcAft>
          <a:spcPct val="0"/>
        </a:spcAft>
        <a:defRPr sz="2000" b="1">
          <a:solidFill>
            <a:srgbClr val="901A24"/>
          </a:solidFill>
          <a:latin typeface="Arial" pitchFamily="34" charset="0"/>
          <a:ea typeface="Arial" pitchFamily="-109" charset="0"/>
          <a:cs typeface="Arial" pitchFamily="34" charset="0"/>
        </a:defRPr>
      </a:lvl2pPr>
      <a:lvl3pPr algn="l" rtl="0" eaLnBrk="0" fontAlgn="base" hangingPunct="0">
        <a:spcBef>
          <a:spcPct val="0"/>
        </a:spcBef>
        <a:spcAft>
          <a:spcPct val="0"/>
        </a:spcAft>
        <a:defRPr sz="2000" b="1">
          <a:solidFill>
            <a:srgbClr val="901A24"/>
          </a:solidFill>
          <a:latin typeface="Arial" pitchFamily="34" charset="0"/>
          <a:ea typeface="Arial" pitchFamily="-109" charset="0"/>
          <a:cs typeface="Arial" pitchFamily="34" charset="0"/>
        </a:defRPr>
      </a:lvl3pPr>
      <a:lvl4pPr algn="l" rtl="0" eaLnBrk="0" fontAlgn="base" hangingPunct="0">
        <a:spcBef>
          <a:spcPct val="0"/>
        </a:spcBef>
        <a:spcAft>
          <a:spcPct val="0"/>
        </a:spcAft>
        <a:defRPr sz="2000" b="1">
          <a:solidFill>
            <a:srgbClr val="901A24"/>
          </a:solidFill>
          <a:latin typeface="Arial" pitchFamily="34" charset="0"/>
          <a:ea typeface="Arial" pitchFamily="-109" charset="0"/>
          <a:cs typeface="Arial" pitchFamily="34" charset="0"/>
        </a:defRPr>
      </a:lvl4pPr>
      <a:lvl5pPr algn="l" rtl="0" eaLnBrk="0" fontAlgn="base" hangingPunct="0">
        <a:spcBef>
          <a:spcPct val="0"/>
        </a:spcBef>
        <a:spcAft>
          <a:spcPct val="0"/>
        </a:spcAft>
        <a:defRPr sz="2000" b="1">
          <a:solidFill>
            <a:srgbClr val="901A24"/>
          </a:solidFill>
          <a:latin typeface="Arial" pitchFamily="34" charset="0"/>
          <a:ea typeface="Arial" pitchFamily="-109" charset="0"/>
          <a:cs typeface="Arial" pitchFamily="34" charset="0"/>
        </a:defRPr>
      </a:lvl5pPr>
      <a:lvl6pPr marL="457200" algn="l" rtl="0" fontAlgn="base">
        <a:spcBef>
          <a:spcPct val="0"/>
        </a:spcBef>
        <a:spcAft>
          <a:spcPct val="0"/>
        </a:spcAft>
        <a:defRPr sz="2000" b="1">
          <a:solidFill>
            <a:srgbClr val="901A24"/>
          </a:solidFill>
          <a:latin typeface="Calibri" pitchFamily="34" charset="0"/>
        </a:defRPr>
      </a:lvl6pPr>
      <a:lvl7pPr marL="914400" algn="l" rtl="0" fontAlgn="base">
        <a:spcBef>
          <a:spcPct val="0"/>
        </a:spcBef>
        <a:spcAft>
          <a:spcPct val="0"/>
        </a:spcAft>
        <a:defRPr sz="2000" b="1">
          <a:solidFill>
            <a:srgbClr val="901A24"/>
          </a:solidFill>
          <a:latin typeface="Calibri" pitchFamily="34" charset="0"/>
        </a:defRPr>
      </a:lvl7pPr>
      <a:lvl8pPr marL="1371600" algn="l" rtl="0" fontAlgn="base">
        <a:spcBef>
          <a:spcPct val="0"/>
        </a:spcBef>
        <a:spcAft>
          <a:spcPct val="0"/>
        </a:spcAft>
        <a:defRPr sz="2000" b="1">
          <a:solidFill>
            <a:srgbClr val="901A24"/>
          </a:solidFill>
          <a:latin typeface="Calibri" pitchFamily="34" charset="0"/>
        </a:defRPr>
      </a:lvl8pPr>
      <a:lvl9pPr marL="1828800" algn="l" rtl="0" fontAlgn="base">
        <a:spcBef>
          <a:spcPct val="0"/>
        </a:spcBef>
        <a:spcAft>
          <a:spcPct val="0"/>
        </a:spcAft>
        <a:defRPr sz="2000" b="1">
          <a:solidFill>
            <a:srgbClr val="901A24"/>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Arial" pitchFamily="34" charset="0"/>
          <a:ea typeface="Arial" pitchFamily="-109" charset="0"/>
          <a:cs typeface="Arial" pitchFamily="34" charset="0"/>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itchFamily="34" charset="0"/>
          <a:ea typeface="Arial" pitchFamily="-109" charset="0"/>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Arial" pitchFamily="-109" charset="0"/>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Arial" pitchFamily="-109" charset="0"/>
          <a:cs typeface="Arial" pitchFamily="34" charset="0"/>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Arial" pitchFamily="34" charset="0"/>
          <a:ea typeface="Arial" pitchFamily="-109"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31.png"/></Relationships>
</file>

<file path=ppt/slides/_rels/slide10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29.png"/><Relationship Id="rId4" Type="http://schemas.openxmlformats.org/officeDocument/2006/relationships/image" Target="../media/image31.png"/></Relationships>
</file>

<file path=ppt/slides/_rels/slide10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3.png"/><Relationship Id="rId4" Type="http://schemas.openxmlformats.org/officeDocument/2006/relationships/image" Target="../media/image28.png"/></Relationships>
</file>

<file path=ppt/slides/_rels/slide10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3.png"/><Relationship Id="rId4" Type="http://schemas.openxmlformats.org/officeDocument/2006/relationships/image" Target="../media/image28.png"/></Relationships>
</file>

<file path=ppt/slides/_rels/slide10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29.png"/><Relationship Id="rId4" Type="http://schemas.openxmlformats.org/officeDocument/2006/relationships/image" Target="../media/image28.png"/></Relationships>
</file>

<file path=ppt/slides/_rels/slide10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hyperlink" Target="http://www.w3.org/TR/sparql11-update/"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hyperlink" Target="http://www.w3.org/TR/sparql11-overview/"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hyperlink" Target="http://www.w3.org/TR/rdf-sparql-query"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hyperlink" Target="http://www.openrdf.org/" TargetMode="External"/><Relationship Id="rId2" Type="http://schemas.openxmlformats.org/officeDocument/2006/relationships/hyperlink" Target="http://www.w3.org/TR/rdf-sparql-protocol/" TargetMode="External"/><Relationship Id="rId1" Type="http://schemas.openxmlformats.org/officeDocument/2006/relationships/slideLayout" Target="../slideLayouts/slideLayout2.xml"/><Relationship Id="rId4" Type="http://schemas.openxmlformats.org/officeDocument/2006/relationships/hyperlink" Target="http://www.ontotext.com/owlim/" TargetMode="External"/></Relationships>
</file>

<file path=ppt/slides/_rels/slide134.xml.rels><?xml version="1.0" encoding="UTF-8" standalone="yes"?>
<Relationships xmlns="http://schemas.openxmlformats.org/package/2006/relationships"><Relationship Id="rId3" Type="http://schemas.openxmlformats.org/officeDocument/2006/relationships/hyperlink" Target="http://en.wikipedia.org/wiki/Sesame_(framework" TargetMode="External"/><Relationship Id="rId2" Type="http://schemas.openxmlformats.org/officeDocument/2006/relationships/hyperlink" Target="http://en.wikipedia.org/wiki/SPARQL" TargetMode="Externa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hyperlink" Target="http://www.ontotext.com/owlim"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ontotext.com/ordi"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www.ontotext.com/owlim/big/"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98.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subTitle" idx="1"/>
          </p:nvPr>
        </p:nvSpPr>
        <p:spPr>
          <a:xfrm>
            <a:off x="0" y="2420938"/>
            <a:ext cx="9144000" cy="1214437"/>
          </a:xfrm>
        </p:spPr>
        <p:txBody>
          <a:bodyPr/>
          <a:lstStyle/>
          <a:p>
            <a:pPr eaLnBrk="1" hangingPunct="1">
              <a:lnSpc>
                <a:spcPct val="90000"/>
              </a:lnSpc>
            </a:pPr>
            <a:r>
              <a:rPr lang="en-US" smtClean="0">
                <a:latin typeface="Arial" charset="0"/>
                <a:cs typeface="Arial" charset="0"/>
              </a:rPr>
              <a:t>Storage and Querying</a:t>
            </a:r>
          </a:p>
        </p:txBody>
      </p:sp>
      <p:sp>
        <p:nvSpPr>
          <p:cNvPr id="5" name="Title 3"/>
          <p:cNvSpPr txBox="1">
            <a:spLocks/>
          </p:cNvSpPr>
          <p:nvPr/>
        </p:nvSpPr>
        <p:spPr bwMode="auto">
          <a:xfrm>
            <a:off x="1619250" y="476250"/>
            <a:ext cx="5791200" cy="1143000"/>
          </a:xfrm>
          <a:prstGeom prst="rect">
            <a:avLst/>
          </a:prstGeom>
          <a:noFill/>
          <a:ln w="9525">
            <a:noFill/>
            <a:miter lim="800000"/>
            <a:headEnd/>
            <a:tailEnd/>
          </a:ln>
        </p:spPr>
        <p:txBody>
          <a:bodyPr anchor="ctr"/>
          <a:lstStyle/>
          <a:p>
            <a:pPr algn="ctr">
              <a:defRPr/>
            </a:pPr>
            <a:r>
              <a:rPr lang="en-GB" sz="3200" b="1" dirty="0">
                <a:ea typeface="+mj-ea"/>
                <a:cs typeface="Arial" charset="0"/>
              </a:rPr>
              <a:t>COMPSCI732:</a:t>
            </a:r>
            <a:br>
              <a:rPr lang="en-GB" sz="3200" b="1" dirty="0">
                <a:ea typeface="+mj-ea"/>
                <a:cs typeface="Arial" charset="0"/>
              </a:rPr>
            </a:br>
            <a:r>
              <a:rPr lang="en-GB" sz="3200" b="1" i="1" dirty="0">
                <a:ea typeface="+mj-ea"/>
                <a:cs typeface="Arial" charset="0"/>
              </a:rPr>
              <a:t>Semantic Web Technologies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latin typeface="Arial" charset="0"/>
                <a:cs typeface="Arial" charset="0"/>
              </a:rPr>
              <a:t>Why Native RDF Repositories?</a:t>
            </a:r>
          </a:p>
        </p:txBody>
      </p:sp>
      <p:sp>
        <p:nvSpPr>
          <p:cNvPr id="13315" name="Content Placeholder 2"/>
          <p:cNvSpPr>
            <a:spLocks noGrp="1"/>
          </p:cNvSpPr>
          <p:nvPr>
            <p:ph idx="1"/>
          </p:nvPr>
        </p:nvSpPr>
        <p:spPr>
          <a:xfrm>
            <a:off x="457200" y="1600200"/>
            <a:ext cx="8401050" cy="4829175"/>
          </a:xfrm>
        </p:spPr>
        <p:txBody>
          <a:bodyPr/>
          <a:lstStyle/>
          <a:p>
            <a:pPr>
              <a:lnSpc>
                <a:spcPct val="90000"/>
              </a:lnSpc>
            </a:pPr>
            <a:r>
              <a:rPr lang="en-US" sz="2000" dirty="0" smtClean="0">
                <a:latin typeface="Arial" charset="0"/>
                <a:cs typeface="Arial" charset="0"/>
              </a:rPr>
              <a:t>What happens if I want to find the names of all the lecturers? </a:t>
            </a:r>
          </a:p>
          <a:p>
            <a:pPr marL="342900" lvl="1" indent="-342900">
              <a:lnSpc>
                <a:spcPct val="90000"/>
              </a:lnSpc>
              <a:buFont typeface="Arial" charset="0"/>
              <a:buNone/>
            </a:pPr>
            <a:r>
              <a:rPr lang="en-US" sz="2000" b="1" dirty="0" smtClean="0">
                <a:latin typeface="Arial" charset="0"/>
                <a:cs typeface="Arial" charset="0"/>
              </a:rPr>
              <a:t> 	</a:t>
            </a:r>
          </a:p>
          <a:p>
            <a:pPr>
              <a:lnSpc>
                <a:spcPct val="90000"/>
              </a:lnSpc>
            </a:pPr>
            <a:r>
              <a:rPr lang="en-US" sz="2000" b="1" dirty="0" smtClean="0">
                <a:latin typeface="Arial" charset="0"/>
                <a:cs typeface="Arial" charset="0"/>
              </a:rPr>
              <a:t>Solution 1: </a:t>
            </a:r>
            <a:r>
              <a:rPr lang="en-US" sz="2000" dirty="0" smtClean="0">
                <a:latin typeface="Arial" charset="0"/>
                <a:cs typeface="Arial" charset="0"/>
              </a:rPr>
              <a:t>Relation “traditional” approach:</a:t>
            </a:r>
          </a:p>
          <a:p>
            <a:pPr marL="342900" lvl="1" indent="-342900">
              <a:lnSpc>
                <a:spcPct val="80000"/>
              </a:lnSpc>
              <a:buFontTx/>
              <a:buNone/>
            </a:pPr>
            <a:r>
              <a:rPr lang="en-US" sz="2000" b="1" dirty="0" smtClean="0">
                <a:solidFill>
                  <a:schemeClr val="tx2"/>
                </a:solidFill>
                <a:latin typeface="Courier New" charset="0"/>
                <a:cs typeface="Arial" charset="0"/>
              </a:rPr>
              <a:t>	</a:t>
            </a:r>
          </a:p>
          <a:p>
            <a:pPr marL="342900" lvl="1" indent="-342900">
              <a:lnSpc>
                <a:spcPct val="80000"/>
              </a:lnSpc>
              <a:buFontTx/>
              <a:buNone/>
            </a:pPr>
            <a:r>
              <a:rPr lang="en-US" sz="2000" b="1" dirty="0" smtClean="0">
                <a:solidFill>
                  <a:schemeClr val="tx2"/>
                </a:solidFill>
                <a:latin typeface="Courier New" charset="0"/>
                <a:cs typeface="Arial" charset="0"/>
              </a:rPr>
              <a:t>	SELECT NAME FROM LECTURER</a:t>
            </a:r>
          </a:p>
          <a:p>
            <a:pPr marL="342900" lvl="1" indent="-342900">
              <a:lnSpc>
                <a:spcPct val="80000"/>
              </a:lnSpc>
              <a:buFontTx/>
              <a:buNone/>
            </a:pPr>
            <a:endParaRPr lang="en-US" sz="1600" b="1" dirty="0" smtClean="0">
              <a:solidFill>
                <a:schemeClr val="tx2"/>
              </a:solidFill>
              <a:latin typeface="Courier New" charset="0"/>
              <a:cs typeface="Arial" charset="0"/>
            </a:endParaRPr>
          </a:p>
          <a:p>
            <a:r>
              <a:rPr lang="en-US" sz="2000" dirty="0" smtClean="0">
                <a:latin typeface="Arial" charset="0"/>
                <a:ea typeface="ヒラギノ角ゴ Pro W3" charset="-128"/>
                <a:cs typeface="Arial" charset="0"/>
              </a:rPr>
              <a:t>We need to query a single table which is easy, quick and performing</a:t>
            </a:r>
          </a:p>
          <a:p>
            <a:endParaRPr lang="en-US" sz="2000" dirty="0" smtClean="0">
              <a:latin typeface="Arial" charset="0"/>
              <a:ea typeface="ヒラギノ角ゴ Pro W3" charset="-128"/>
              <a:cs typeface="Arial" charset="0"/>
            </a:endParaRPr>
          </a:p>
          <a:p>
            <a:r>
              <a:rPr lang="en-US" sz="2000" dirty="0" smtClean="0">
                <a:latin typeface="Arial" charset="0"/>
                <a:ea typeface="ヒラギノ角ゴ Pro W3" charset="-128"/>
                <a:cs typeface="Arial" charset="0"/>
              </a:rPr>
              <a:t>No </a:t>
            </a:r>
            <a:r>
              <a:rPr lang="en-US" sz="2000" b="1" dirty="0" smtClean="0">
                <a:latin typeface="Arial" charset="0"/>
                <a:ea typeface="ヒラギノ角ゴ Pro W3" charset="-128"/>
                <a:cs typeface="Arial" charset="0"/>
              </a:rPr>
              <a:t>JOIN</a:t>
            </a:r>
            <a:r>
              <a:rPr lang="en-US" sz="2000" dirty="0" smtClean="0">
                <a:latin typeface="Arial" charset="0"/>
                <a:ea typeface="ヒラギノ角ゴ Pro W3" charset="-128"/>
                <a:cs typeface="Arial" charset="0"/>
              </a:rPr>
              <a:t> required (the most expensive operation in a </a:t>
            </a:r>
            <a:r>
              <a:rPr lang="en-US" sz="2000" dirty="0" err="1" smtClean="0">
                <a:latin typeface="Arial" charset="0"/>
                <a:ea typeface="ヒラギノ角ゴ Pro W3" charset="-128"/>
                <a:cs typeface="Arial" charset="0"/>
              </a:rPr>
              <a:t>db</a:t>
            </a:r>
            <a:r>
              <a:rPr lang="en-US" sz="2000" dirty="0" smtClean="0">
                <a:latin typeface="Arial" charset="0"/>
                <a:ea typeface="ヒラギノ角ゴ Pro W3" charset="-128"/>
                <a:cs typeface="Arial" charset="0"/>
              </a:rPr>
              <a:t> query)</a:t>
            </a:r>
          </a:p>
          <a:p>
            <a:endParaRPr lang="en-US" sz="2000" b="1" dirty="0" smtClean="0">
              <a:latin typeface="Arial" charset="0"/>
              <a:ea typeface="ヒラギノ角ゴ Pro W3" charset="-128"/>
              <a:cs typeface="Arial" charset="0"/>
            </a:endParaRPr>
          </a:p>
          <a:p>
            <a:r>
              <a:rPr lang="en-US" sz="2000" b="1" dirty="0" smtClean="0">
                <a:latin typeface="Arial" charset="0"/>
                <a:ea typeface="ヒラギノ角ゴ Pro W3" charset="-128"/>
                <a:cs typeface="Arial" charset="0"/>
              </a:rPr>
              <a:t>BUT </a:t>
            </a:r>
            <a:r>
              <a:rPr lang="en-US" sz="2000" dirty="0" smtClean="0">
                <a:latin typeface="Arial" charset="0"/>
                <a:ea typeface="ヒラギノ角ゴ Pro W3" charset="-128"/>
                <a:cs typeface="Arial" charset="0"/>
              </a:rPr>
              <a:t>we already said that traditional approach is inappropriate</a:t>
            </a:r>
          </a:p>
          <a:p>
            <a:pPr marL="342900" lvl="1" indent="-342900">
              <a:lnSpc>
                <a:spcPct val="80000"/>
              </a:lnSpc>
              <a:buFontTx/>
              <a:buNone/>
            </a:pPr>
            <a:endParaRPr lang="en-US" b="1" dirty="0" smtClean="0">
              <a:solidFill>
                <a:schemeClr val="tx2"/>
              </a:solidFill>
              <a:latin typeface="Courier New" charset="0"/>
              <a:cs typeface="Arial" charset="0"/>
            </a:endParaRPr>
          </a:p>
          <a:p>
            <a:pPr marL="342900" lvl="1" indent="-342900">
              <a:lnSpc>
                <a:spcPct val="80000"/>
              </a:lnSpc>
              <a:buFontTx/>
              <a:buNone/>
            </a:pPr>
            <a:endParaRPr lang="en-US" b="1" dirty="0" smtClean="0">
              <a:solidFill>
                <a:schemeClr val="tx2"/>
              </a:solidFill>
              <a:latin typeface="Courier New" charset="0"/>
              <a:cs typeface="Arial" charset="0"/>
            </a:endParaRPr>
          </a:p>
          <a:p>
            <a:pPr marL="742950" lvl="2" indent="-342900">
              <a:lnSpc>
                <a:spcPct val="80000"/>
              </a:lnSpc>
              <a:buFont typeface="Arial" charset="0"/>
              <a:buNone/>
            </a:pPr>
            <a:endParaRPr lang="en-US" sz="2000" dirty="0" smtClean="0">
              <a:latin typeface="Arial" charset="0"/>
              <a:cs typeface="Arial" charset="0"/>
            </a:endParaRPr>
          </a:p>
          <a:p>
            <a:pPr marL="742950" lvl="2" indent="-342900">
              <a:lnSpc>
                <a:spcPct val="80000"/>
              </a:lnSpc>
              <a:buFont typeface="Arial" charset="0"/>
              <a:buNone/>
            </a:pPr>
            <a:endParaRPr lang="en-US" sz="2000" b="1" dirty="0" smtClean="0">
              <a:solidFill>
                <a:schemeClr val="tx2"/>
              </a:solidFill>
              <a:latin typeface="Courier New" charset="0"/>
              <a:cs typeface="Arial"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smtClean="0">
                <a:latin typeface="Arial" charset="0"/>
                <a:cs typeface="Arial" charset="0"/>
              </a:rPr>
              <a:t>SPARQL – Compatible Mappings</a:t>
            </a:r>
          </a:p>
        </p:txBody>
      </p:sp>
      <mc:AlternateContent xmlns:mc="http://schemas.openxmlformats.org/markup-compatibility/2006" xmlns:a14="http://schemas.microsoft.com/office/drawing/2010/main">
        <mc:Choice Requires="a14">
          <p:sp>
            <p:nvSpPr>
              <p:cNvPr id="44035" name="Content Placeholder 2"/>
              <p:cNvSpPr>
                <a:spLocks noGrp="1"/>
              </p:cNvSpPr>
              <p:nvPr>
                <p:ph idx="1"/>
              </p:nvPr>
            </p:nvSpPr>
            <p:spPr>
              <a:xfrm>
                <a:off x="467544" y="1412776"/>
                <a:ext cx="8352928" cy="4536504"/>
              </a:xfrm>
            </p:spPr>
            <p:txBody>
              <a:bodyPr/>
              <a:lstStyle/>
              <a:p>
                <a:pPr>
                  <a:lnSpc>
                    <a:spcPct val="90000"/>
                  </a:lnSpc>
                </a:pPr>
                <a:r>
                  <a:rPr lang="en-US" sz="2200" dirty="0" smtClean="0">
                    <a:latin typeface="Arial" charset="0"/>
                    <a:ea typeface="ヒラギノ角ゴ Pro W3" charset="-128"/>
                    <a:cs typeface="Arial" charset="0"/>
                  </a:rPr>
                  <a:t>Mappings </a:t>
                </a:r>
                <a14:m>
                  <m:oMath xmlns:m="http://schemas.openxmlformats.org/officeDocument/2006/math">
                    <m:sSub>
                      <m:sSubPr>
                        <m:ctrlPr>
                          <a:rPr lang="en-US" sz="2200" i="1" smtClean="0">
                            <a:latin typeface="Cambria Math"/>
                            <a:ea typeface="ヒラギノ角ゴ Pro W3" charset="-128"/>
                            <a:cs typeface="Arial" charset="0"/>
                          </a:rPr>
                        </m:ctrlPr>
                      </m:sSubPr>
                      <m:e>
                        <m:r>
                          <a:rPr lang="en-US" sz="2200" i="1" smtClean="0">
                            <a:latin typeface="Cambria Math"/>
                            <a:ea typeface="Cambria Math"/>
                            <a:cs typeface="Arial" charset="0"/>
                          </a:rPr>
                          <m:t>𝜇</m:t>
                        </m:r>
                      </m:e>
                      <m:sub>
                        <m:r>
                          <a:rPr lang="en-NZ" sz="2200" b="0" i="1" smtClean="0">
                            <a:latin typeface="Cambria Math"/>
                            <a:ea typeface="ヒラギノ角ゴ Pro W3" charset="-128"/>
                            <a:cs typeface="Arial" charset="0"/>
                          </a:rPr>
                          <m:t>1</m:t>
                        </m:r>
                      </m:sub>
                    </m:sSub>
                  </m:oMath>
                </a14:m>
                <a:r>
                  <a:rPr lang="en-US" sz="2200" dirty="0" smtClean="0">
                    <a:latin typeface="Arial" charset="0"/>
                    <a:ea typeface="ヒラギノ角ゴ Pro W3" charset="-128"/>
                    <a:cs typeface="Arial" charset="0"/>
                  </a:rPr>
                  <a:t> and </a:t>
                </a:r>
                <a14:m>
                  <m:oMath xmlns:m="http://schemas.openxmlformats.org/officeDocument/2006/math">
                    <m:sSub>
                      <m:sSubPr>
                        <m:ctrlPr>
                          <a:rPr lang="en-US" sz="2200" i="1" smtClean="0">
                            <a:latin typeface="Cambria Math"/>
                            <a:ea typeface="ヒラギノ角ゴ Pro W3" charset="-128"/>
                            <a:cs typeface="Arial" charset="0"/>
                          </a:rPr>
                        </m:ctrlPr>
                      </m:sSubPr>
                      <m:e>
                        <m:r>
                          <a:rPr lang="en-US" sz="2200" i="1" smtClean="0">
                            <a:latin typeface="Cambria Math"/>
                            <a:ea typeface="Cambria Math"/>
                            <a:cs typeface="Arial" charset="0"/>
                          </a:rPr>
                          <m:t>𝜇</m:t>
                        </m:r>
                      </m:e>
                      <m:sub>
                        <m:r>
                          <a:rPr lang="en-NZ" sz="2200" b="0" i="1" smtClean="0">
                            <a:latin typeface="Cambria Math"/>
                            <a:ea typeface="ヒラギノ角ゴ Pro W3" charset="-128"/>
                            <a:cs typeface="Arial" charset="0"/>
                          </a:rPr>
                          <m:t>2</m:t>
                        </m:r>
                      </m:sub>
                    </m:sSub>
                    <m:r>
                      <a:rPr lang="en-NZ" sz="2200" b="0" i="1" smtClean="0">
                        <a:latin typeface="Cambria Math"/>
                        <a:ea typeface="ヒラギノ角ゴ Pro W3" charset="-128"/>
                        <a:cs typeface="Arial" charset="0"/>
                      </a:rPr>
                      <m:t> </m:t>
                    </m:r>
                  </m:oMath>
                </a14:m>
                <a:r>
                  <a:rPr lang="en-US" sz="2200" dirty="0" smtClean="0">
                    <a:latin typeface="Arial" charset="0"/>
                    <a:ea typeface="ヒラギノ角ゴ Pro W3" charset="-128"/>
                    <a:cs typeface="Arial" charset="0"/>
                  </a:rPr>
                  <a:t>are </a:t>
                </a:r>
                <a:r>
                  <a:rPr lang="en-US" sz="2200" i="1" dirty="0" smtClean="0">
                    <a:latin typeface="Arial" charset="0"/>
                    <a:ea typeface="ヒラギノ角ゴ Pro W3" charset="-128"/>
                    <a:cs typeface="Arial" charset="0"/>
                  </a:rPr>
                  <a:t>compatible </a:t>
                </a:r>
                <a:r>
                  <a:rPr lang="en-US" sz="2200" dirty="0" smtClean="0">
                    <a:latin typeface="Arial" charset="0"/>
                    <a:ea typeface="ヒラギノ角ゴ Pro W3" charset="-128"/>
                    <a:cs typeface="Arial" charset="0"/>
                  </a:rPr>
                  <a:t>when they agree on their common variables:</a:t>
                </a:r>
                <a:br>
                  <a:rPr lang="en-US" sz="2200" dirty="0" smtClean="0">
                    <a:latin typeface="Arial" charset="0"/>
                    <a:ea typeface="ヒラギノ角ゴ Pro W3" charset="-128"/>
                    <a:cs typeface="Arial" charset="0"/>
                  </a:rPr>
                </a:br>
                <a:r>
                  <a:rPr lang="en-US" sz="2200" dirty="0" smtClean="0">
                    <a:latin typeface="Arial" charset="0"/>
                    <a:ea typeface="ヒラギノ角ゴ Pro W3" charset="-128"/>
                    <a:cs typeface="Arial" charset="0"/>
                  </a:rPr>
                  <a:t/>
                </a:r>
                <a:br>
                  <a:rPr lang="en-US" sz="2200" dirty="0" smtClean="0">
                    <a:latin typeface="Arial" charset="0"/>
                    <a:ea typeface="ヒラギノ角ゴ Pro W3" charset="-128"/>
                    <a:cs typeface="Arial" charset="0"/>
                  </a:rPr>
                </a:br>
                <a:r>
                  <a:rPr lang="en-US" sz="2200" dirty="0" smtClean="0">
                    <a:latin typeface="Arial" charset="0"/>
                    <a:ea typeface="ヒラギノ角ゴ Pro W3" charset="-128"/>
                    <a:cs typeface="Arial" charset="0"/>
                  </a:rPr>
                  <a:t>if </a:t>
                </a:r>
                <a14:m>
                  <m:oMath xmlns:m="http://schemas.openxmlformats.org/officeDocument/2006/math">
                    <m:r>
                      <a:rPr lang="en-NZ" sz="2200" b="0" i="1" smtClean="0">
                        <a:latin typeface="Cambria Math"/>
                        <a:ea typeface="ヒラギノ角ゴ Pro W3" charset="-128"/>
                        <a:cs typeface="Arial" charset="0"/>
                      </a:rPr>
                      <m:t>?</m:t>
                    </m:r>
                    <m:r>
                      <a:rPr lang="en-NZ" sz="2200" b="0" i="1" smtClean="0">
                        <a:latin typeface="Cambria Math"/>
                        <a:ea typeface="ヒラギノ角ゴ Pro W3" charset="-128"/>
                        <a:cs typeface="Arial" charset="0"/>
                      </a:rPr>
                      <m:t>𝑥</m:t>
                    </m:r>
                    <m:r>
                      <a:rPr lang="en-NZ" sz="2200" b="0" i="1" smtClean="0">
                        <a:latin typeface="Cambria Math"/>
                        <a:ea typeface="Cambria Math"/>
                        <a:cs typeface="Arial" charset="0"/>
                      </a:rPr>
                      <m:t>∈</m:t>
                    </m:r>
                    <m:r>
                      <a:rPr lang="en-NZ" sz="2200" b="0" i="1" smtClean="0">
                        <a:latin typeface="Cambria Math"/>
                        <a:ea typeface="Cambria Math"/>
                        <a:cs typeface="Arial" charset="0"/>
                      </a:rPr>
                      <m:t>𝑑𝑜𝑚</m:t>
                    </m:r>
                    <m:r>
                      <a:rPr lang="en-NZ" sz="2200" b="0" i="1" smtClean="0">
                        <a:latin typeface="Cambria Math"/>
                        <a:ea typeface="Cambria Math"/>
                        <a:cs typeface="Arial" charset="0"/>
                      </a:rPr>
                      <m:t>(</m:t>
                    </m:r>
                    <m:sSub>
                      <m:sSubPr>
                        <m:ctrlPr>
                          <a:rPr lang="en-NZ" sz="2200" b="0" i="1" smtClean="0">
                            <a:latin typeface="Cambria Math"/>
                            <a:ea typeface="Cambria Math"/>
                            <a:cs typeface="Arial" charset="0"/>
                          </a:rPr>
                        </m:ctrlPr>
                      </m:sSubPr>
                      <m:e>
                        <m:r>
                          <a:rPr lang="en-NZ" sz="2200" b="0" i="1" smtClean="0">
                            <a:latin typeface="Cambria Math"/>
                            <a:ea typeface="Cambria Math"/>
                            <a:cs typeface="Arial" charset="0"/>
                          </a:rPr>
                          <m:t>𝜇</m:t>
                        </m:r>
                      </m:e>
                      <m:sub>
                        <m:r>
                          <a:rPr lang="en-NZ" sz="2200" b="0" i="1" smtClean="0">
                            <a:latin typeface="Cambria Math"/>
                            <a:ea typeface="Cambria Math"/>
                            <a:cs typeface="Arial" charset="0"/>
                          </a:rPr>
                          <m:t>1</m:t>
                        </m:r>
                      </m:sub>
                    </m:sSub>
                    <m:r>
                      <a:rPr lang="en-NZ" sz="2200" b="0" i="1" smtClean="0">
                        <a:latin typeface="Cambria Math"/>
                        <a:ea typeface="Cambria Math"/>
                        <a:cs typeface="Arial" charset="0"/>
                      </a:rPr>
                      <m:t>)∩</m:t>
                    </m:r>
                    <m:r>
                      <a:rPr lang="en-NZ" sz="2200" b="0" i="1" smtClean="0">
                        <a:latin typeface="Cambria Math"/>
                        <a:ea typeface="Cambria Math"/>
                        <a:cs typeface="Arial" charset="0"/>
                      </a:rPr>
                      <m:t>𝑑𝑜𝑚</m:t>
                    </m:r>
                    <m:r>
                      <a:rPr lang="en-NZ" sz="2200" b="0" i="1" smtClean="0">
                        <a:latin typeface="Cambria Math"/>
                        <a:ea typeface="Cambria Math"/>
                        <a:cs typeface="Arial" charset="0"/>
                      </a:rPr>
                      <m:t>(</m:t>
                    </m:r>
                    <m:sSub>
                      <m:sSubPr>
                        <m:ctrlPr>
                          <a:rPr lang="en-NZ" sz="2200" b="0" i="1" smtClean="0">
                            <a:latin typeface="Cambria Math"/>
                            <a:ea typeface="Cambria Math"/>
                            <a:cs typeface="Arial" charset="0"/>
                          </a:rPr>
                        </m:ctrlPr>
                      </m:sSubPr>
                      <m:e>
                        <m:r>
                          <a:rPr lang="en-NZ" sz="2200" b="0" i="1" smtClean="0">
                            <a:latin typeface="Cambria Math"/>
                            <a:ea typeface="Cambria Math"/>
                            <a:cs typeface="Arial" charset="0"/>
                          </a:rPr>
                          <m:t>𝜇</m:t>
                        </m:r>
                      </m:e>
                      <m:sub>
                        <m:r>
                          <a:rPr lang="en-NZ" sz="2200" b="0" i="1" smtClean="0">
                            <a:latin typeface="Cambria Math"/>
                            <a:ea typeface="Cambria Math"/>
                            <a:cs typeface="Arial" charset="0"/>
                          </a:rPr>
                          <m:t>2</m:t>
                        </m:r>
                      </m:sub>
                    </m:sSub>
                    <m:r>
                      <a:rPr lang="en-NZ" sz="2200" b="0" i="1" smtClean="0">
                        <a:latin typeface="Cambria Math"/>
                        <a:ea typeface="Cambria Math"/>
                        <a:cs typeface="Arial" charset="0"/>
                      </a:rPr>
                      <m:t>)</m:t>
                    </m:r>
                  </m:oMath>
                </a14:m>
                <a:r>
                  <a:rPr lang="en-US" sz="2200" dirty="0" smtClean="0">
                    <a:latin typeface="Arial" charset="0"/>
                    <a:ea typeface="ヒラギノ角ゴ Pro W3" charset="-128"/>
                    <a:cs typeface="Arial" charset="0"/>
                  </a:rPr>
                  <a:t>, then </a:t>
                </a:r>
                <a14:m>
                  <m:oMath xmlns:m="http://schemas.openxmlformats.org/officeDocument/2006/math">
                    <m:sSub>
                      <m:sSubPr>
                        <m:ctrlPr>
                          <a:rPr lang="en-US" sz="2200" i="1" smtClean="0">
                            <a:latin typeface="Cambria Math"/>
                            <a:ea typeface="ヒラギノ角ゴ Pro W3" charset="-128"/>
                            <a:cs typeface="Arial" charset="0"/>
                          </a:rPr>
                        </m:ctrlPr>
                      </m:sSubPr>
                      <m:e>
                        <m:r>
                          <a:rPr lang="en-US" sz="2200" i="1" smtClean="0">
                            <a:latin typeface="Cambria Math"/>
                            <a:ea typeface="Cambria Math"/>
                            <a:cs typeface="Arial" charset="0"/>
                          </a:rPr>
                          <m:t>𝜇</m:t>
                        </m:r>
                      </m:e>
                      <m:sub>
                        <m:r>
                          <a:rPr lang="en-NZ" sz="2200" b="0" i="1" smtClean="0">
                            <a:latin typeface="Cambria Math"/>
                            <a:ea typeface="ヒラギノ角ゴ Pro W3" charset="-128"/>
                            <a:cs typeface="Arial" charset="0"/>
                          </a:rPr>
                          <m:t>1</m:t>
                        </m:r>
                      </m:sub>
                    </m:sSub>
                    <m:d>
                      <m:dPr>
                        <m:ctrlPr>
                          <a:rPr lang="en-NZ" sz="2200" b="0" i="1" smtClean="0">
                            <a:latin typeface="Cambria Math"/>
                            <a:ea typeface="ヒラギノ角ゴ Pro W3" charset="-128"/>
                            <a:cs typeface="Arial" charset="0"/>
                          </a:rPr>
                        </m:ctrlPr>
                      </m:dPr>
                      <m:e>
                        <m:r>
                          <a:rPr lang="en-NZ" sz="2200" b="0" i="1" smtClean="0">
                            <a:latin typeface="Cambria Math"/>
                            <a:ea typeface="ヒラギノ角ゴ Pro W3" charset="-128"/>
                            <a:cs typeface="Arial" charset="0"/>
                          </a:rPr>
                          <m:t>?</m:t>
                        </m:r>
                        <m:r>
                          <a:rPr lang="en-NZ" sz="2200" b="0" i="1" smtClean="0">
                            <a:latin typeface="Cambria Math"/>
                            <a:ea typeface="ヒラギノ角ゴ Pro W3" charset="-128"/>
                            <a:cs typeface="Arial" charset="0"/>
                          </a:rPr>
                          <m:t>𝑥</m:t>
                        </m:r>
                      </m:e>
                    </m:d>
                    <m:r>
                      <a:rPr lang="en-NZ" sz="2200" b="0" i="1" smtClean="0">
                        <a:latin typeface="Cambria Math"/>
                        <a:ea typeface="ヒラギノ角ゴ Pro W3" charset="-128"/>
                        <a:cs typeface="Arial" charset="0"/>
                      </a:rPr>
                      <m:t>=</m:t>
                    </m:r>
                    <m:sSub>
                      <m:sSubPr>
                        <m:ctrlPr>
                          <a:rPr lang="en-NZ" sz="2200" b="0" i="1" smtClean="0">
                            <a:latin typeface="Cambria Math"/>
                            <a:ea typeface="ヒラギノ角ゴ Pro W3" charset="-128"/>
                            <a:cs typeface="Arial" charset="0"/>
                          </a:rPr>
                        </m:ctrlPr>
                      </m:sSubPr>
                      <m:e>
                        <m:r>
                          <a:rPr lang="en-NZ" sz="2200" b="0" i="1" smtClean="0">
                            <a:latin typeface="Cambria Math"/>
                            <a:ea typeface="Cambria Math"/>
                            <a:cs typeface="Arial" charset="0"/>
                          </a:rPr>
                          <m:t>𝜇</m:t>
                        </m:r>
                      </m:e>
                      <m:sub>
                        <m:r>
                          <a:rPr lang="en-NZ" sz="2200" b="0" i="1" smtClean="0">
                            <a:latin typeface="Cambria Math"/>
                            <a:ea typeface="ヒラギノ角ゴ Pro W3" charset="-128"/>
                            <a:cs typeface="Arial" charset="0"/>
                          </a:rPr>
                          <m:t>2</m:t>
                        </m:r>
                      </m:sub>
                    </m:sSub>
                    <m:r>
                      <a:rPr lang="en-NZ" sz="2200" b="0" i="1" smtClean="0">
                        <a:latin typeface="Cambria Math"/>
                        <a:ea typeface="ヒラギノ角ゴ Pro W3" charset="-128"/>
                        <a:cs typeface="Arial" charset="0"/>
                      </a:rPr>
                      <m:t>(?</m:t>
                    </m:r>
                    <m:r>
                      <a:rPr lang="en-NZ" sz="2200" b="0" i="1" smtClean="0">
                        <a:latin typeface="Cambria Math"/>
                        <a:ea typeface="ヒラギノ角ゴ Pro W3" charset="-128"/>
                        <a:cs typeface="Arial" charset="0"/>
                      </a:rPr>
                      <m:t>𝑥</m:t>
                    </m:r>
                    <m:r>
                      <a:rPr lang="en-NZ" sz="2200" b="0" i="1" smtClean="0">
                        <a:latin typeface="Cambria Math"/>
                        <a:ea typeface="ヒラギノ角ゴ Pro W3" charset="-128"/>
                        <a:cs typeface="Arial" charset="0"/>
                      </a:rPr>
                      <m:t>)</m:t>
                    </m:r>
                  </m:oMath>
                </a14:m>
                <a:endParaRPr lang="en-US" sz="2200" dirty="0" smtClean="0">
                  <a:latin typeface="Arial" charset="0"/>
                  <a:ea typeface="ヒラギノ角ゴ Pro W3" charset="-128"/>
                  <a:cs typeface="Arial" charset="0"/>
                </a:endParaRPr>
              </a:p>
              <a:p>
                <a:pPr>
                  <a:lnSpc>
                    <a:spcPct val="90000"/>
                  </a:lnSpc>
                </a:pPr>
                <a:endParaRPr lang="en-US" sz="2200" dirty="0">
                  <a:latin typeface="Arial" charset="0"/>
                  <a:ea typeface="ヒラギノ角ゴ Pro W3" charset="-128"/>
                  <a:cs typeface="Arial" charset="0"/>
                </a:endParaRPr>
              </a:p>
              <a:p>
                <a:pPr>
                  <a:lnSpc>
                    <a:spcPct val="90000"/>
                  </a:lnSpc>
                </a:pPr>
                <a:r>
                  <a:rPr lang="en-US" sz="2200" dirty="0" smtClean="0">
                    <a:latin typeface="Arial" charset="0"/>
                    <a:ea typeface="ヒラギノ角ゴ Pro W3" charset="-128"/>
                    <a:cs typeface="Arial" charset="0"/>
                  </a:rPr>
                  <a:t>Example:</a:t>
                </a:r>
              </a:p>
              <a:p>
                <a:pPr>
                  <a:buFont typeface="Arial" charset="0"/>
                  <a:buNone/>
                </a:pPr>
                <a:endParaRPr lang="en-US" dirty="0" smtClean="0">
                  <a:latin typeface="Arial" charset="0"/>
                  <a:cs typeface="Arial" charset="0"/>
                </a:endParaRPr>
              </a:p>
            </p:txBody>
          </p:sp>
        </mc:Choice>
        <mc:Fallback xmlns="">
          <p:sp>
            <p:nvSpPr>
              <p:cNvPr id="44035" name="Content Placeholder 2"/>
              <p:cNvSpPr>
                <a:spLocks noGrp="1" noRot="1" noChangeAspect="1" noMove="1" noResize="1" noEditPoints="1" noAdjustHandles="1" noChangeArrowheads="1" noChangeShapeType="1" noTextEdit="1"/>
              </p:cNvSpPr>
              <p:nvPr>
                <p:ph idx="1"/>
              </p:nvPr>
            </p:nvSpPr>
            <p:spPr>
              <a:xfrm>
                <a:off x="467544" y="1412776"/>
                <a:ext cx="8352928" cy="4536504"/>
              </a:xfrm>
              <a:blipFill rotWithShape="1">
                <a:blip r:embed="rId2"/>
                <a:stretch>
                  <a:fillRect l="-876" t="-1478"/>
                </a:stretch>
              </a:blipFill>
            </p:spPr>
            <p:txBody>
              <a:bodyPr/>
              <a:lstStyle/>
              <a:p>
                <a:r>
                  <a:rPr lang="en-NZ">
                    <a:noFill/>
                  </a:rPr>
                  <a:t> </a:t>
                </a:r>
              </a:p>
            </p:txBody>
          </p:sp>
        </mc:Fallback>
      </mc:AlternateContent>
      <p:graphicFrame>
        <p:nvGraphicFramePr>
          <p:cNvPr id="2" name="Table 1"/>
          <p:cNvGraphicFramePr>
            <a:graphicFrameLocks noGrp="1"/>
          </p:cNvGraphicFramePr>
          <p:nvPr>
            <p:extLst>
              <p:ext uri="{D42A27DB-BD31-4B8C-83A1-F6EECF244321}">
                <p14:modId xmlns:p14="http://schemas.microsoft.com/office/powerpoint/2010/main" val="815646377"/>
              </p:ext>
            </p:extLst>
          </p:nvPr>
        </p:nvGraphicFramePr>
        <p:xfrm>
          <a:off x="2915816" y="3573016"/>
          <a:ext cx="3384376" cy="2311452"/>
        </p:xfrm>
        <a:graphic>
          <a:graphicData uri="http://schemas.openxmlformats.org/drawingml/2006/table">
            <a:tbl>
              <a:tblPr firstRow="1" bandRow="1">
                <a:tableStyleId>{5C22544A-7EE6-4342-B048-85BDC9FD1C3A}</a:tableStyleId>
              </a:tblPr>
              <a:tblGrid>
                <a:gridCol w="846094"/>
                <a:gridCol w="846094"/>
                <a:gridCol w="846094"/>
                <a:gridCol w="846094"/>
              </a:tblGrid>
              <a:tr h="385242">
                <a:tc>
                  <a:txBody>
                    <a:bodyPr/>
                    <a:lstStyle/>
                    <a:p>
                      <a:pPr algn="ctr"/>
                      <a:r>
                        <a:rPr lang="en-NZ" dirty="0" smtClean="0"/>
                        <a:t>?X</a:t>
                      </a:r>
                      <a:endParaRPr lang="en-NZ" dirty="0"/>
                    </a:p>
                  </a:txBody>
                  <a:tcPr/>
                </a:tc>
                <a:tc>
                  <a:txBody>
                    <a:bodyPr/>
                    <a:lstStyle/>
                    <a:p>
                      <a:pPr algn="ctr"/>
                      <a:r>
                        <a:rPr lang="en-NZ" dirty="0" smtClean="0"/>
                        <a:t>?N</a:t>
                      </a:r>
                      <a:endParaRPr lang="en-NZ" dirty="0"/>
                    </a:p>
                  </a:txBody>
                  <a:tcPr/>
                </a:tc>
                <a:tc>
                  <a:txBody>
                    <a:bodyPr/>
                    <a:lstStyle/>
                    <a:p>
                      <a:pPr algn="ctr"/>
                      <a:r>
                        <a:rPr lang="en-NZ" dirty="0" smtClean="0"/>
                        <a:t>?R</a:t>
                      </a:r>
                      <a:endParaRPr lang="en-NZ" dirty="0"/>
                    </a:p>
                  </a:txBody>
                  <a:tcPr/>
                </a:tc>
                <a:tc>
                  <a:txBody>
                    <a:bodyPr/>
                    <a:lstStyle/>
                    <a:p>
                      <a:pPr algn="ctr"/>
                      <a:r>
                        <a:rPr lang="en-NZ" dirty="0" smtClean="0"/>
                        <a:t>?P</a:t>
                      </a:r>
                      <a:endParaRPr lang="en-NZ" dirty="0"/>
                    </a:p>
                  </a:txBody>
                  <a:tcPr/>
                </a:tc>
              </a:tr>
              <a:tr h="385242">
                <a:tc>
                  <a:txBody>
                    <a:bodyPr/>
                    <a:lstStyle/>
                    <a:p>
                      <a:pPr algn="ctr"/>
                      <a:r>
                        <a:rPr lang="en-NZ" dirty="0" smtClean="0">
                          <a:solidFill>
                            <a:srgbClr val="FF0000"/>
                          </a:solidFill>
                        </a:rPr>
                        <a:t>S1</a:t>
                      </a:r>
                      <a:endParaRPr lang="en-NZ" dirty="0">
                        <a:solidFill>
                          <a:srgbClr val="FF0000"/>
                        </a:solidFill>
                      </a:endParaRPr>
                    </a:p>
                  </a:txBody>
                  <a:tcPr/>
                </a:tc>
                <a:tc>
                  <a:txBody>
                    <a:bodyPr/>
                    <a:lstStyle/>
                    <a:p>
                      <a:pPr algn="ctr"/>
                      <a:r>
                        <a:rPr lang="en-NZ" dirty="0" smtClean="0">
                          <a:solidFill>
                            <a:srgbClr val="FF0000"/>
                          </a:solidFill>
                        </a:rPr>
                        <a:t>player</a:t>
                      </a:r>
                      <a:endParaRPr lang="en-NZ" dirty="0">
                        <a:solidFill>
                          <a:srgbClr val="FF0000"/>
                        </a:solidFill>
                      </a:endParaRPr>
                    </a:p>
                  </a:txBody>
                  <a:tcPr/>
                </a:tc>
                <a:tc>
                  <a:txBody>
                    <a:bodyPr/>
                    <a:lstStyle/>
                    <a:p>
                      <a:pPr algn="ctr"/>
                      <a:endParaRPr lang="en-NZ" dirty="0"/>
                    </a:p>
                  </a:txBody>
                  <a:tcPr/>
                </a:tc>
                <a:tc>
                  <a:txBody>
                    <a:bodyPr/>
                    <a:lstStyle/>
                    <a:p>
                      <a:pPr algn="ctr"/>
                      <a:endParaRPr lang="en-NZ" dirty="0"/>
                    </a:p>
                  </a:txBody>
                  <a:tcPr/>
                </a:tc>
              </a:tr>
              <a:tr h="385242">
                <a:tc>
                  <a:txBody>
                    <a:bodyPr/>
                    <a:lstStyle/>
                    <a:p>
                      <a:pPr algn="ctr"/>
                      <a:r>
                        <a:rPr lang="en-NZ" dirty="0" smtClean="0">
                          <a:solidFill>
                            <a:srgbClr val="FF0000"/>
                          </a:solidFill>
                        </a:rPr>
                        <a:t>S1</a:t>
                      </a:r>
                      <a:endParaRPr lang="en-NZ" dirty="0">
                        <a:solidFill>
                          <a:srgbClr val="FF0000"/>
                        </a:solidFill>
                      </a:endParaRPr>
                    </a:p>
                  </a:txBody>
                  <a:tcPr/>
                </a:tc>
                <a:tc>
                  <a:txBody>
                    <a:bodyPr/>
                    <a:lstStyle/>
                    <a:p>
                      <a:pPr algn="ctr"/>
                      <a:endParaRPr lang="en-NZ" dirty="0">
                        <a:solidFill>
                          <a:srgbClr val="FF0000"/>
                        </a:solidFill>
                      </a:endParaRPr>
                    </a:p>
                  </a:txBody>
                  <a:tcPr/>
                </a:tc>
                <a:tc>
                  <a:txBody>
                    <a:bodyPr/>
                    <a:lstStyle/>
                    <a:p>
                      <a:pPr algn="ctr"/>
                      <a:r>
                        <a:rPr lang="en-NZ" dirty="0" smtClean="0">
                          <a:solidFill>
                            <a:srgbClr val="FF0000"/>
                          </a:solidFill>
                        </a:rPr>
                        <a:t>1</a:t>
                      </a:r>
                      <a:endParaRPr lang="en-NZ" dirty="0">
                        <a:solidFill>
                          <a:srgbClr val="FF0000"/>
                        </a:solidFill>
                      </a:endParaRPr>
                    </a:p>
                  </a:txBody>
                  <a:tcPr/>
                </a:tc>
                <a:tc>
                  <a:txBody>
                    <a:bodyPr/>
                    <a:lstStyle/>
                    <a:p>
                      <a:pPr algn="ctr"/>
                      <a:endParaRPr lang="en-NZ"/>
                    </a:p>
                  </a:txBody>
                  <a:tcPr/>
                </a:tc>
              </a:tr>
              <a:tr h="385242">
                <a:tc>
                  <a:txBody>
                    <a:bodyPr/>
                    <a:lstStyle/>
                    <a:p>
                      <a:pPr algn="ctr"/>
                      <a:endParaRPr lang="en-NZ" dirty="0"/>
                    </a:p>
                  </a:txBody>
                  <a:tcPr/>
                </a:tc>
                <a:tc>
                  <a:txBody>
                    <a:bodyPr/>
                    <a:lstStyle/>
                    <a:p>
                      <a:pPr algn="ctr"/>
                      <a:endParaRPr lang="en-NZ"/>
                    </a:p>
                  </a:txBody>
                  <a:tcPr/>
                </a:tc>
                <a:tc>
                  <a:txBody>
                    <a:bodyPr/>
                    <a:lstStyle/>
                    <a:p>
                      <a:pPr algn="ctr"/>
                      <a:r>
                        <a:rPr lang="en-NZ" dirty="0" smtClean="0"/>
                        <a:t>2</a:t>
                      </a:r>
                      <a:endParaRPr lang="en-NZ" dirty="0"/>
                    </a:p>
                  </a:txBody>
                  <a:tcPr/>
                </a:tc>
                <a:tc>
                  <a:txBody>
                    <a:bodyPr/>
                    <a:lstStyle/>
                    <a:p>
                      <a:pPr algn="ctr"/>
                      <a:r>
                        <a:rPr lang="en-NZ" dirty="0" smtClean="0"/>
                        <a:t>9000</a:t>
                      </a:r>
                      <a:endParaRPr lang="en-NZ" dirty="0"/>
                    </a:p>
                  </a:txBody>
                  <a:tcPr/>
                </a:tc>
              </a:tr>
              <a:tr h="385242">
                <a:tc>
                  <a:txBody>
                    <a:bodyPr/>
                    <a:lstStyle/>
                    <a:p>
                      <a:pPr algn="ctr"/>
                      <a:endParaRPr lang="en-NZ" dirty="0"/>
                    </a:p>
                  </a:txBody>
                  <a:tcPr/>
                </a:tc>
                <a:tc>
                  <a:txBody>
                    <a:bodyPr/>
                    <a:lstStyle/>
                    <a:p>
                      <a:pPr algn="ctr"/>
                      <a:endParaRPr lang="en-NZ" dirty="0"/>
                    </a:p>
                  </a:txBody>
                  <a:tcPr/>
                </a:tc>
                <a:tc>
                  <a:txBody>
                    <a:bodyPr/>
                    <a:lstStyle/>
                    <a:p>
                      <a:pPr algn="ctr"/>
                      <a:endParaRPr lang="en-NZ" dirty="0"/>
                    </a:p>
                  </a:txBody>
                  <a:tcPr/>
                </a:tc>
                <a:tc>
                  <a:txBody>
                    <a:bodyPr/>
                    <a:lstStyle/>
                    <a:p>
                      <a:pPr algn="ctr"/>
                      <a:endParaRPr lang="en-NZ" dirty="0"/>
                    </a:p>
                  </a:txBody>
                  <a:tcPr/>
                </a:tc>
              </a:tr>
              <a:tr h="385242">
                <a:tc>
                  <a:txBody>
                    <a:bodyPr/>
                    <a:lstStyle/>
                    <a:p>
                      <a:pPr algn="ctr"/>
                      <a:endParaRPr lang="en-NZ" dirty="0"/>
                    </a:p>
                  </a:txBody>
                  <a:tcPr/>
                </a:tc>
                <a:tc>
                  <a:txBody>
                    <a:bodyPr/>
                    <a:lstStyle/>
                    <a:p>
                      <a:pPr algn="ctr"/>
                      <a:endParaRPr lang="en-NZ" dirty="0"/>
                    </a:p>
                  </a:txBody>
                  <a:tcPr/>
                </a:tc>
                <a:tc>
                  <a:txBody>
                    <a:bodyPr/>
                    <a:lstStyle/>
                    <a:p>
                      <a:pPr algn="ctr"/>
                      <a:endParaRPr lang="en-NZ" dirty="0"/>
                    </a:p>
                  </a:txBody>
                  <a:tcPr/>
                </a:tc>
                <a:tc>
                  <a:txBody>
                    <a:bodyPr/>
                    <a:lstStyle/>
                    <a:p>
                      <a:pPr algn="ctr"/>
                      <a:endParaRPr lang="en-NZ" dirty="0"/>
                    </a:p>
                  </a:txBody>
                  <a:tcPr/>
                </a:tc>
              </a:tr>
            </a:tbl>
          </a:graphicData>
        </a:graphic>
      </p:graphicFrame>
      <mc:AlternateContent xmlns:mc="http://schemas.openxmlformats.org/markup-compatibility/2006" xmlns:a14="http://schemas.microsoft.com/office/drawing/2010/main">
        <mc:Choice Requires="a14">
          <p:sp>
            <p:nvSpPr>
              <p:cNvPr id="5" name="TextBox 4"/>
              <p:cNvSpPr txBox="1"/>
              <p:nvPr/>
            </p:nvSpPr>
            <p:spPr>
              <a:xfrm>
                <a:off x="2405868" y="3933056"/>
                <a:ext cx="509948" cy="400110"/>
              </a:xfrm>
              <a:prstGeom prst="rect">
                <a:avLst/>
              </a:prstGeom>
              <a:noFill/>
            </p:spPr>
            <p:txBody>
              <a:bodyPr wrap="none" rtlCol="0">
                <a:spAutoFit/>
              </a:bodyPr>
              <a:lstStyle/>
              <a:p>
                <a14:m>
                  <m:oMath xmlns:m="http://schemas.openxmlformats.org/officeDocument/2006/math">
                    <m:sSub>
                      <m:sSubPr>
                        <m:ctrlPr>
                          <a:rPr lang="en-NZ" sz="2000" i="1" smtClean="0">
                            <a:solidFill>
                              <a:srgbClr val="FF0000"/>
                            </a:solidFill>
                            <a:latin typeface="Cambria Math"/>
                          </a:rPr>
                        </m:ctrlPr>
                      </m:sSubPr>
                      <m:e>
                        <m:r>
                          <a:rPr lang="en-NZ" sz="2000" i="1" smtClean="0">
                            <a:solidFill>
                              <a:srgbClr val="FF0000"/>
                            </a:solidFill>
                            <a:latin typeface="Cambria Math"/>
                            <a:ea typeface="Cambria Math"/>
                          </a:rPr>
                          <m:t>𝜇</m:t>
                        </m:r>
                      </m:e>
                      <m:sub>
                        <m:r>
                          <a:rPr lang="en-NZ" sz="2000" b="0" i="1" smtClean="0">
                            <a:solidFill>
                              <a:srgbClr val="FF0000"/>
                            </a:solidFill>
                            <a:latin typeface="Cambria Math"/>
                          </a:rPr>
                          <m:t>1</m:t>
                        </m:r>
                      </m:sub>
                    </m:sSub>
                  </m:oMath>
                </a14:m>
                <a:r>
                  <a:rPr lang="en-NZ" sz="2000" dirty="0" smtClean="0">
                    <a:solidFill>
                      <a:srgbClr val="FF0000"/>
                    </a:solidFill>
                  </a:rPr>
                  <a:t>:</a:t>
                </a:r>
                <a:endParaRPr lang="en-NZ" sz="2000" dirty="0">
                  <a:solidFill>
                    <a:srgbClr val="FF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405868" y="3933056"/>
                <a:ext cx="509948" cy="400110"/>
              </a:xfrm>
              <a:prstGeom prst="rect">
                <a:avLst/>
              </a:prstGeom>
              <a:blipFill rotWithShape="1">
                <a:blip r:embed="rId3"/>
                <a:stretch>
                  <a:fillRect t="-6061" r="-12048" b="-27273"/>
                </a:stretch>
              </a:blipFill>
            </p:spPr>
            <p:txBody>
              <a:bodyPr/>
              <a:lstStyle/>
              <a:p>
                <a:r>
                  <a:rPr lang="en-NZ">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405868" y="4293096"/>
                <a:ext cx="515910" cy="400110"/>
              </a:xfrm>
              <a:prstGeom prst="rect">
                <a:avLst/>
              </a:prstGeom>
              <a:noFill/>
            </p:spPr>
            <p:txBody>
              <a:bodyPr wrap="none" rtlCol="0">
                <a:spAutoFit/>
              </a:bodyPr>
              <a:lstStyle/>
              <a:p>
                <a14:m>
                  <m:oMath xmlns:m="http://schemas.openxmlformats.org/officeDocument/2006/math">
                    <m:sSub>
                      <m:sSubPr>
                        <m:ctrlPr>
                          <a:rPr lang="en-NZ" sz="2000" i="1" smtClean="0">
                            <a:solidFill>
                              <a:srgbClr val="FF0000"/>
                            </a:solidFill>
                            <a:latin typeface="Cambria Math"/>
                          </a:rPr>
                        </m:ctrlPr>
                      </m:sSubPr>
                      <m:e>
                        <m:r>
                          <a:rPr lang="en-NZ" sz="2000" i="1" smtClean="0">
                            <a:solidFill>
                              <a:srgbClr val="FF0000"/>
                            </a:solidFill>
                            <a:latin typeface="Cambria Math"/>
                            <a:ea typeface="Cambria Math"/>
                          </a:rPr>
                          <m:t>𝜇</m:t>
                        </m:r>
                      </m:e>
                      <m:sub>
                        <m:r>
                          <a:rPr lang="en-NZ" sz="2000" b="0" i="1" smtClean="0">
                            <a:solidFill>
                              <a:srgbClr val="FF0000"/>
                            </a:solidFill>
                            <a:latin typeface="Cambria Math"/>
                          </a:rPr>
                          <m:t>2</m:t>
                        </m:r>
                      </m:sub>
                    </m:sSub>
                  </m:oMath>
                </a14:m>
                <a:r>
                  <a:rPr lang="en-NZ" sz="2000" dirty="0" smtClean="0">
                    <a:solidFill>
                      <a:srgbClr val="FF0000"/>
                    </a:solidFill>
                  </a:rPr>
                  <a:t>:</a:t>
                </a:r>
                <a:endParaRPr lang="en-NZ" sz="2000" dirty="0">
                  <a:solidFill>
                    <a:srgbClr val="FF000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405868" y="4293096"/>
                <a:ext cx="515910" cy="400110"/>
              </a:xfrm>
              <a:prstGeom prst="rect">
                <a:avLst/>
              </a:prstGeom>
              <a:blipFill rotWithShape="1">
                <a:blip r:embed="rId4"/>
                <a:stretch>
                  <a:fillRect t="-6061" r="-11905" b="-27273"/>
                </a:stretch>
              </a:blipFill>
            </p:spPr>
            <p:txBody>
              <a:bodyPr/>
              <a:lstStyle/>
              <a:p>
                <a:r>
                  <a:rPr lang="en-NZ">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405868" y="4685074"/>
                <a:ext cx="515910" cy="400110"/>
              </a:xfrm>
              <a:prstGeom prst="rect">
                <a:avLst/>
              </a:prstGeom>
              <a:noFill/>
            </p:spPr>
            <p:txBody>
              <a:bodyPr wrap="none" rtlCol="0">
                <a:spAutoFit/>
              </a:bodyPr>
              <a:lstStyle/>
              <a:p>
                <a14:m>
                  <m:oMath xmlns:m="http://schemas.openxmlformats.org/officeDocument/2006/math">
                    <m:sSub>
                      <m:sSubPr>
                        <m:ctrlPr>
                          <a:rPr lang="en-NZ" sz="2000" i="1" smtClean="0">
                            <a:latin typeface="Cambria Math"/>
                          </a:rPr>
                        </m:ctrlPr>
                      </m:sSubPr>
                      <m:e>
                        <m:r>
                          <a:rPr lang="en-NZ" sz="2000" i="1" smtClean="0">
                            <a:latin typeface="Cambria Math"/>
                            <a:ea typeface="Cambria Math"/>
                          </a:rPr>
                          <m:t>𝜇</m:t>
                        </m:r>
                      </m:e>
                      <m:sub>
                        <m:r>
                          <a:rPr lang="en-NZ" sz="2000" b="0" i="1" smtClean="0">
                            <a:latin typeface="Cambria Math"/>
                          </a:rPr>
                          <m:t>3</m:t>
                        </m:r>
                      </m:sub>
                    </m:sSub>
                  </m:oMath>
                </a14:m>
                <a:r>
                  <a:rPr lang="en-NZ" sz="2000" dirty="0" smtClean="0"/>
                  <a:t>:</a:t>
                </a:r>
                <a:endParaRPr lang="en-NZ"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2405868" y="4685074"/>
                <a:ext cx="515910" cy="400110"/>
              </a:xfrm>
              <a:prstGeom prst="rect">
                <a:avLst/>
              </a:prstGeom>
              <a:blipFill rotWithShape="1">
                <a:blip r:embed="rId5"/>
                <a:stretch>
                  <a:fillRect t="-6154" r="-11905" b="-29231"/>
                </a:stretch>
              </a:blipFill>
            </p:spPr>
            <p:txBody>
              <a:bodyPr/>
              <a:lstStyle/>
              <a:p>
                <a:r>
                  <a:rPr lang="en-NZ">
                    <a:noFill/>
                  </a:rPr>
                  <a:t> </a:t>
                </a:r>
              </a:p>
            </p:txBody>
          </p:sp>
        </mc:Fallback>
      </mc:AlternateContent>
    </p:spTree>
    <p:extLst>
      <p:ext uri="{BB962C8B-B14F-4D97-AF65-F5344CB8AC3E}">
        <p14:creationId xmlns:p14="http://schemas.microsoft.com/office/powerpoint/2010/main" val="134621705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smtClean="0">
                <a:latin typeface="Arial" charset="0"/>
                <a:cs typeface="Arial" charset="0"/>
              </a:rPr>
              <a:t>SPARQL – Compatible Mappings</a:t>
            </a:r>
          </a:p>
        </p:txBody>
      </p:sp>
      <mc:AlternateContent xmlns:mc="http://schemas.openxmlformats.org/markup-compatibility/2006" xmlns:a14="http://schemas.microsoft.com/office/drawing/2010/main">
        <mc:Choice Requires="a14">
          <p:sp>
            <p:nvSpPr>
              <p:cNvPr id="44035" name="Content Placeholder 2"/>
              <p:cNvSpPr>
                <a:spLocks noGrp="1"/>
              </p:cNvSpPr>
              <p:nvPr>
                <p:ph idx="1"/>
              </p:nvPr>
            </p:nvSpPr>
            <p:spPr>
              <a:xfrm>
                <a:off x="467544" y="1412776"/>
                <a:ext cx="8352928" cy="4536504"/>
              </a:xfrm>
            </p:spPr>
            <p:txBody>
              <a:bodyPr/>
              <a:lstStyle/>
              <a:p>
                <a:pPr>
                  <a:lnSpc>
                    <a:spcPct val="90000"/>
                  </a:lnSpc>
                </a:pPr>
                <a:r>
                  <a:rPr lang="en-US" sz="2200" dirty="0" smtClean="0">
                    <a:latin typeface="Arial" charset="0"/>
                    <a:ea typeface="ヒラギノ角ゴ Pro W3" charset="-128"/>
                    <a:cs typeface="Arial" charset="0"/>
                  </a:rPr>
                  <a:t>Mappings </a:t>
                </a:r>
                <a14:m>
                  <m:oMath xmlns:m="http://schemas.openxmlformats.org/officeDocument/2006/math">
                    <m:sSub>
                      <m:sSubPr>
                        <m:ctrlPr>
                          <a:rPr lang="en-US" sz="2200" i="1" smtClean="0">
                            <a:latin typeface="Cambria Math"/>
                            <a:ea typeface="ヒラギノ角ゴ Pro W3" charset="-128"/>
                            <a:cs typeface="Arial" charset="0"/>
                          </a:rPr>
                        </m:ctrlPr>
                      </m:sSubPr>
                      <m:e>
                        <m:r>
                          <a:rPr lang="en-US" sz="2200" i="1" smtClean="0">
                            <a:latin typeface="Cambria Math"/>
                            <a:ea typeface="Cambria Math"/>
                            <a:cs typeface="Arial" charset="0"/>
                          </a:rPr>
                          <m:t>𝜇</m:t>
                        </m:r>
                      </m:e>
                      <m:sub>
                        <m:r>
                          <a:rPr lang="en-NZ" sz="2200" b="0" i="1" smtClean="0">
                            <a:latin typeface="Cambria Math"/>
                            <a:ea typeface="ヒラギノ角ゴ Pro W3" charset="-128"/>
                            <a:cs typeface="Arial" charset="0"/>
                          </a:rPr>
                          <m:t>1</m:t>
                        </m:r>
                      </m:sub>
                    </m:sSub>
                  </m:oMath>
                </a14:m>
                <a:r>
                  <a:rPr lang="en-US" sz="2200" dirty="0" smtClean="0">
                    <a:latin typeface="Arial" charset="0"/>
                    <a:ea typeface="ヒラギノ角ゴ Pro W3" charset="-128"/>
                    <a:cs typeface="Arial" charset="0"/>
                  </a:rPr>
                  <a:t> and </a:t>
                </a:r>
                <a14:m>
                  <m:oMath xmlns:m="http://schemas.openxmlformats.org/officeDocument/2006/math">
                    <m:sSub>
                      <m:sSubPr>
                        <m:ctrlPr>
                          <a:rPr lang="en-US" sz="2200" i="1" smtClean="0">
                            <a:latin typeface="Cambria Math"/>
                            <a:ea typeface="ヒラギノ角ゴ Pro W3" charset="-128"/>
                            <a:cs typeface="Arial" charset="0"/>
                          </a:rPr>
                        </m:ctrlPr>
                      </m:sSubPr>
                      <m:e>
                        <m:r>
                          <a:rPr lang="en-US" sz="2200" i="1" smtClean="0">
                            <a:latin typeface="Cambria Math"/>
                            <a:ea typeface="Cambria Math"/>
                            <a:cs typeface="Arial" charset="0"/>
                          </a:rPr>
                          <m:t>𝜇</m:t>
                        </m:r>
                      </m:e>
                      <m:sub>
                        <m:r>
                          <a:rPr lang="en-NZ" sz="2200" b="0" i="1" smtClean="0">
                            <a:latin typeface="Cambria Math"/>
                            <a:ea typeface="ヒラギノ角ゴ Pro W3" charset="-128"/>
                            <a:cs typeface="Arial" charset="0"/>
                          </a:rPr>
                          <m:t>2</m:t>
                        </m:r>
                      </m:sub>
                    </m:sSub>
                    <m:r>
                      <a:rPr lang="en-NZ" sz="2200" b="0" i="1" smtClean="0">
                        <a:latin typeface="Cambria Math"/>
                        <a:ea typeface="ヒラギノ角ゴ Pro W3" charset="-128"/>
                        <a:cs typeface="Arial" charset="0"/>
                      </a:rPr>
                      <m:t> </m:t>
                    </m:r>
                  </m:oMath>
                </a14:m>
                <a:r>
                  <a:rPr lang="en-US" sz="2200" dirty="0" smtClean="0">
                    <a:latin typeface="Arial" charset="0"/>
                    <a:ea typeface="ヒラギノ角ゴ Pro W3" charset="-128"/>
                    <a:cs typeface="Arial" charset="0"/>
                  </a:rPr>
                  <a:t>are </a:t>
                </a:r>
                <a:r>
                  <a:rPr lang="en-US" sz="2200" i="1" dirty="0" smtClean="0">
                    <a:latin typeface="Arial" charset="0"/>
                    <a:ea typeface="ヒラギノ角ゴ Pro W3" charset="-128"/>
                    <a:cs typeface="Arial" charset="0"/>
                  </a:rPr>
                  <a:t>compatible </a:t>
                </a:r>
                <a:r>
                  <a:rPr lang="en-US" sz="2200" dirty="0" smtClean="0">
                    <a:latin typeface="Arial" charset="0"/>
                    <a:ea typeface="ヒラギノ角ゴ Pro W3" charset="-128"/>
                    <a:cs typeface="Arial" charset="0"/>
                  </a:rPr>
                  <a:t>when they agree on their common variables:</a:t>
                </a:r>
                <a:br>
                  <a:rPr lang="en-US" sz="2200" dirty="0" smtClean="0">
                    <a:latin typeface="Arial" charset="0"/>
                    <a:ea typeface="ヒラギノ角ゴ Pro W3" charset="-128"/>
                    <a:cs typeface="Arial" charset="0"/>
                  </a:rPr>
                </a:br>
                <a:r>
                  <a:rPr lang="en-US" sz="2200" dirty="0" smtClean="0">
                    <a:latin typeface="Arial" charset="0"/>
                    <a:ea typeface="ヒラギノ角ゴ Pro W3" charset="-128"/>
                    <a:cs typeface="Arial" charset="0"/>
                  </a:rPr>
                  <a:t/>
                </a:r>
                <a:br>
                  <a:rPr lang="en-US" sz="2200" dirty="0" smtClean="0">
                    <a:latin typeface="Arial" charset="0"/>
                    <a:ea typeface="ヒラギノ角ゴ Pro W3" charset="-128"/>
                    <a:cs typeface="Arial" charset="0"/>
                  </a:rPr>
                </a:br>
                <a:r>
                  <a:rPr lang="en-US" sz="2200" dirty="0" smtClean="0">
                    <a:latin typeface="Arial" charset="0"/>
                    <a:ea typeface="ヒラギノ角ゴ Pro W3" charset="-128"/>
                    <a:cs typeface="Arial" charset="0"/>
                  </a:rPr>
                  <a:t>if </a:t>
                </a:r>
                <a14:m>
                  <m:oMath xmlns:m="http://schemas.openxmlformats.org/officeDocument/2006/math">
                    <m:r>
                      <a:rPr lang="en-NZ" sz="2200" b="0" i="1" smtClean="0">
                        <a:latin typeface="Cambria Math"/>
                        <a:ea typeface="ヒラギノ角ゴ Pro W3" charset="-128"/>
                        <a:cs typeface="Arial" charset="0"/>
                      </a:rPr>
                      <m:t>?</m:t>
                    </m:r>
                    <m:r>
                      <a:rPr lang="en-NZ" sz="2200" b="0" i="1" smtClean="0">
                        <a:latin typeface="Cambria Math"/>
                        <a:ea typeface="ヒラギノ角ゴ Pro W3" charset="-128"/>
                        <a:cs typeface="Arial" charset="0"/>
                      </a:rPr>
                      <m:t>𝑥</m:t>
                    </m:r>
                    <m:r>
                      <a:rPr lang="en-NZ" sz="2200" b="0" i="1" smtClean="0">
                        <a:latin typeface="Cambria Math"/>
                        <a:ea typeface="Cambria Math"/>
                        <a:cs typeface="Arial" charset="0"/>
                      </a:rPr>
                      <m:t>∈</m:t>
                    </m:r>
                    <m:r>
                      <a:rPr lang="en-NZ" sz="2200" b="0" i="1" smtClean="0">
                        <a:latin typeface="Cambria Math"/>
                        <a:ea typeface="Cambria Math"/>
                        <a:cs typeface="Arial" charset="0"/>
                      </a:rPr>
                      <m:t>𝑑𝑜𝑚</m:t>
                    </m:r>
                    <m:r>
                      <a:rPr lang="en-NZ" sz="2200" b="0" i="1" smtClean="0">
                        <a:latin typeface="Cambria Math"/>
                        <a:ea typeface="Cambria Math"/>
                        <a:cs typeface="Arial" charset="0"/>
                      </a:rPr>
                      <m:t>(</m:t>
                    </m:r>
                    <m:sSub>
                      <m:sSubPr>
                        <m:ctrlPr>
                          <a:rPr lang="en-NZ" sz="2200" b="0" i="1" smtClean="0">
                            <a:latin typeface="Cambria Math"/>
                            <a:ea typeface="Cambria Math"/>
                            <a:cs typeface="Arial" charset="0"/>
                          </a:rPr>
                        </m:ctrlPr>
                      </m:sSubPr>
                      <m:e>
                        <m:r>
                          <a:rPr lang="en-NZ" sz="2200" b="0" i="1" smtClean="0">
                            <a:latin typeface="Cambria Math"/>
                            <a:ea typeface="Cambria Math"/>
                            <a:cs typeface="Arial" charset="0"/>
                          </a:rPr>
                          <m:t>𝜇</m:t>
                        </m:r>
                      </m:e>
                      <m:sub>
                        <m:r>
                          <a:rPr lang="en-NZ" sz="2200" b="0" i="1" smtClean="0">
                            <a:latin typeface="Cambria Math"/>
                            <a:ea typeface="Cambria Math"/>
                            <a:cs typeface="Arial" charset="0"/>
                          </a:rPr>
                          <m:t>1</m:t>
                        </m:r>
                      </m:sub>
                    </m:sSub>
                    <m:r>
                      <a:rPr lang="en-NZ" sz="2200" b="0" i="1" smtClean="0">
                        <a:latin typeface="Cambria Math"/>
                        <a:ea typeface="Cambria Math"/>
                        <a:cs typeface="Arial" charset="0"/>
                      </a:rPr>
                      <m:t>)∩</m:t>
                    </m:r>
                    <m:r>
                      <a:rPr lang="en-NZ" sz="2200" b="0" i="1" smtClean="0">
                        <a:latin typeface="Cambria Math"/>
                        <a:ea typeface="Cambria Math"/>
                        <a:cs typeface="Arial" charset="0"/>
                      </a:rPr>
                      <m:t>𝑑𝑜𝑚</m:t>
                    </m:r>
                    <m:r>
                      <a:rPr lang="en-NZ" sz="2200" b="0" i="1" smtClean="0">
                        <a:latin typeface="Cambria Math"/>
                        <a:ea typeface="Cambria Math"/>
                        <a:cs typeface="Arial" charset="0"/>
                      </a:rPr>
                      <m:t>(</m:t>
                    </m:r>
                    <m:sSub>
                      <m:sSubPr>
                        <m:ctrlPr>
                          <a:rPr lang="en-NZ" sz="2200" b="0" i="1" smtClean="0">
                            <a:latin typeface="Cambria Math"/>
                            <a:ea typeface="Cambria Math"/>
                            <a:cs typeface="Arial" charset="0"/>
                          </a:rPr>
                        </m:ctrlPr>
                      </m:sSubPr>
                      <m:e>
                        <m:r>
                          <a:rPr lang="en-NZ" sz="2200" b="0" i="1" smtClean="0">
                            <a:latin typeface="Cambria Math"/>
                            <a:ea typeface="Cambria Math"/>
                            <a:cs typeface="Arial" charset="0"/>
                          </a:rPr>
                          <m:t>𝜇</m:t>
                        </m:r>
                      </m:e>
                      <m:sub>
                        <m:r>
                          <a:rPr lang="en-NZ" sz="2200" b="0" i="1" smtClean="0">
                            <a:latin typeface="Cambria Math"/>
                            <a:ea typeface="Cambria Math"/>
                            <a:cs typeface="Arial" charset="0"/>
                          </a:rPr>
                          <m:t>2</m:t>
                        </m:r>
                      </m:sub>
                    </m:sSub>
                    <m:r>
                      <a:rPr lang="en-NZ" sz="2200" b="0" i="1" smtClean="0">
                        <a:latin typeface="Cambria Math"/>
                        <a:ea typeface="Cambria Math"/>
                        <a:cs typeface="Arial" charset="0"/>
                      </a:rPr>
                      <m:t>)</m:t>
                    </m:r>
                  </m:oMath>
                </a14:m>
                <a:r>
                  <a:rPr lang="en-US" sz="2200" dirty="0" smtClean="0">
                    <a:latin typeface="Arial" charset="0"/>
                    <a:ea typeface="ヒラギノ角ゴ Pro W3" charset="-128"/>
                    <a:cs typeface="Arial" charset="0"/>
                  </a:rPr>
                  <a:t>, then </a:t>
                </a:r>
                <a14:m>
                  <m:oMath xmlns:m="http://schemas.openxmlformats.org/officeDocument/2006/math">
                    <m:sSub>
                      <m:sSubPr>
                        <m:ctrlPr>
                          <a:rPr lang="en-US" sz="2200" i="1" smtClean="0">
                            <a:latin typeface="Cambria Math"/>
                            <a:ea typeface="ヒラギノ角ゴ Pro W3" charset="-128"/>
                            <a:cs typeface="Arial" charset="0"/>
                          </a:rPr>
                        </m:ctrlPr>
                      </m:sSubPr>
                      <m:e>
                        <m:r>
                          <a:rPr lang="en-US" sz="2200" i="1" smtClean="0">
                            <a:latin typeface="Cambria Math"/>
                            <a:ea typeface="Cambria Math"/>
                            <a:cs typeface="Arial" charset="0"/>
                          </a:rPr>
                          <m:t>𝜇</m:t>
                        </m:r>
                      </m:e>
                      <m:sub>
                        <m:r>
                          <a:rPr lang="en-NZ" sz="2200" b="0" i="1" smtClean="0">
                            <a:latin typeface="Cambria Math"/>
                            <a:ea typeface="ヒラギノ角ゴ Pro W3" charset="-128"/>
                            <a:cs typeface="Arial" charset="0"/>
                          </a:rPr>
                          <m:t>1</m:t>
                        </m:r>
                      </m:sub>
                    </m:sSub>
                    <m:d>
                      <m:dPr>
                        <m:ctrlPr>
                          <a:rPr lang="en-NZ" sz="2200" b="0" i="1" smtClean="0">
                            <a:latin typeface="Cambria Math"/>
                            <a:ea typeface="ヒラギノ角ゴ Pro W3" charset="-128"/>
                            <a:cs typeface="Arial" charset="0"/>
                          </a:rPr>
                        </m:ctrlPr>
                      </m:dPr>
                      <m:e>
                        <m:r>
                          <a:rPr lang="en-NZ" sz="2200" b="0" i="1" smtClean="0">
                            <a:latin typeface="Cambria Math"/>
                            <a:ea typeface="ヒラギノ角ゴ Pro W3" charset="-128"/>
                            <a:cs typeface="Arial" charset="0"/>
                          </a:rPr>
                          <m:t>?</m:t>
                        </m:r>
                        <m:r>
                          <a:rPr lang="en-NZ" sz="2200" b="0" i="1" smtClean="0">
                            <a:latin typeface="Cambria Math"/>
                            <a:ea typeface="ヒラギノ角ゴ Pro W3" charset="-128"/>
                            <a:cs typeface="Arial" charset="0"/>
                          </a:rPr>
                          <m:t>𝑥</m:t>
                        </m:r>
                      </m:e>
                    </m:d>
                    <m:r>
                      <a:rPr lang="en-NZ" sz="2200" b="0" i="1" smtClean="0">
                        <a:latin typeface="Cambria Math"/>
                        <a:ea typeface="ヒラギノ角ゴ Pro W3" charset="-128"/>
                        <a:cs typeface="Arial" charset="0"/>
                      </a:rPr>
                      <m:t>=</m:t>
                    </m:r>
                    <m:sSub>
                      <m:sSubPr>
                        <m:ctrlPr>
                          <a:rPr lang="en-NZ" sz="2200" b="0" i="1" smtClean="0">
                            <a:latin typeface="Cambria Math"/>
                            <a:ea typeface="ヒラギノ角ゴ Pro W3" charset="-128"/>
                            <a:cs typeface="Arial" charset="0"/>
                          </a:rPr>
                        </m:ctrlPr>
                      </m:sSubPr>
                      <m:e>
                        <m:r>
                          <a:rPr lang="en-NZ" sz="2200" b="0" i="1" smtClean="0">
                            <a:latin typeface="Cambria Math"/>
                            <a:ea typeface="Cambria Math"/>
                            <a:cs typeface="Arial" charset="0"/>
                          </a:rPr>
                          <m:t>𝜇</m:t>
                        </m:r>
                      </m:e>
                      <m:sub>
                        <m:r>
                          <a:rPr lang="en-NZ" sz="2200" b="0" i="1" smtClean="0">
                            <a:latin typeface="Cambria Math"/>
                            <a:ea typeface="ヒラギノ角ゴ Pro W3" charset="-128"/>
                            <a:cs typeface="Arial" charset="0"/>
                          </a:rPr>
                          <m:t>2</m:t>
                        </m:r>
                      </m:sub>
                    </m:sSub>
                    <m:r>
                      <a:rPr lang="en-NZ" sz="2200" b="0" i="1" smtClean="0">
                        <a:latin typeface="Cambria Math"/>
                        <a:ea typeface="ヒラギノ角ゴ Pro W3" charset="-128"/>
                        <a:cs typeface="Arial" charset="0"/>
                      </a:rPr>
                      <m:t>(?</m:t>
                    </m:r>
                    <m:r>
                      <a:rPr lang="en-NZ" sz="2200" b="0" i="1" smtClean="0">
                        <a:latin typeface="Cambria Math"/>
                        <a:ea typeface="ヒラギノ角ゴ Pro W3" charset="-128"/>
                        <a:cs typeface="Arial" charset="0"/>
                      </a:rPr>
                      <m:t>𝑥</m:t>
                    </m:r>
                    <m:r>
                      <a:rPr lang="en-NZ" sz="2200" b="0" i="1" smtClean="0">
                        <a:latin typeface="Cambria Math"/>
                        <a:ea typeface="ヒラギノ角ゴ Pro W3" charset="-128"/>
                        <a:cs typeface="Arial" charset="0"/>
                      </a:rPr>
                      <m:t>)</m:t>
                    </m:r>
                  </m:oMath>
                </a14:m>
                <a:endParaRPr lang="en-US" sz="2200" dirty="0" smtClean="0">
                  <a:latin typeface="Arial" charset="0"/>
                  <a:ea typeface="ヒラギノ角ゴ Pro W3" charset="-128"/>
                  <a:cs typeface="Arial" charset="0"/>
                </a:endParaRPr>
              </a:p>
              <a:p>
                <a:pPr>
                  <a:lnSpc>
                    <a:spcPct val="90000"/>
                  </a:lnSpc>
                </a:pPr>
                <a:endParaRPr lang="en-US" sz="2200" dirty="0">
                  <a:latin typeface="Arial" charset="0"/>
                  <a:ea typeface="ヒラギノ角ゴ Pro W3" charset="-128"/>
                  <a:cs typeface="Arial" charset="0"/>
                </a:endParaRPr>
              </a:p>
              <a:p>
                <a:pPr>
                  <a:lnSpc>
                    <a:spcPct val="90000"/>
                  </a:lnSpc>
                </a:pPr>
                <a:r>
                  <a:rPr lang="en-US" sz="2200" dirty="0" smtClean="0">
                    <a:latin typeface="Arial" charset="0"/>
                    <a:ea typeface="ヒラギノ角ゴ Pro W3" charset="-128"/>
                    <a:cs typeface="Arial" charset="0"/>
                  </a:rPr>
                  <a:t>Example:</a:t>
                </a:r>
              </a:p>
              <a:p>
                <a:pPr>
                  <a:buFont typeface="Arial" charset="0"/>
                  <a:buNone/>
                </a:pPr>
                <a:endParaRPr lang="en-US" dirty="0" smtClean="0">
                  <a:latin typeface="Arial" charset="0"/>
                  <a:cs typeface="Arial" charset="0"/>
                </a:endParaRPr>
              </a:p>
            </p:txBody>
          </p:sp>
        </mc:Choice>
        <mc:Fallback xmlns="">
          <p:sp>
            <p:nvSpPr>
              <p:cNvPr id="44035" name="Content Placeholder 2"/>
              <p:cNvSpPr>
                <a:spLocks noGrp="1" noRot="1" noChangeAspect="1" noMove="1" noResize="1" noEditPoints="1" noAdjustHandles="1" noChangeArrowheads="1" noChangeShapeType="1" noTextEdit="1"/>
              </p:cNvSpPr>
              <p:nvPr>
                <p:ph idx="1"/>
              </p:nvPr>
            </p:nvSpPr>
            <p:spPr>
              <a:xfrm>
                <a:off x="467544" y="1412776"/>
                <a:ext cx="8352928" cy="4536504"/>
              </a:xfrm>
              <a:blipFill rotWithShape="1">
                <a:blip r:embed="rId2"/>
                <a:stretch>
                  <a:fillRect l="-876" t="-1478"/>
                </a:stretch>
              </a:blipFill>
            </p:spPr>
            <p:txBody>
              <a:bodyPr/>
              <a:lstStyle/>
              <a:p>
                <a:r>
                  <a:rPr lang="en-NZ">
                    <a:noFill/>
                  </a:rPr>
                  <a:t> </a:t>
                </a:r>
              </a:p>
            </p:txBody>
          </p:sp>
        </mc:Fallback>
      </mc:AlternateContent>
      <p:graphicFrame>
        <p:nvGraphicFramePr>
          <p:cNvPr id="2" name="Table 1"/>
          <p:cNvGraphicFramePr>
            <a:graphicFrameLocks noGrp="1"/>
          </p:cNvGraphicFramePr>
          <p:nvPr>
            <p:extLst>
              <p:ext uri="{D42A27DB-BD31-4B8C-83A1-F6EECF244321}">
                <p14:modId xmlns:p14="http://schemas.microsoft.com/office/powerpoint/2010/main" val="1282410854"/>
              </p:ext>
            </p:extLst>
          </p:nvPr>
        </p:nvGraphicFramePr>
        <p:xfrm>
          <a:off x="2915816" y="3573016"/>
          <a:ext cx="3384376" cy="2311452"/>
        </p:xfrm>
        <a:graphic>
          <a:graphicData uri="http://schemas.openxmlformats.org/drawingml/2006/table">
            <a:tbl>
              <a:tblPr firstRow="1" bandRow="1">
                <a:tableStyleId>{5C22544A-7EE6-4342-B048-85BDC9FD1C3A}</a:tableStyleId>
              </a:tblPr>
              <a:tblGrid>
                <a:gridCol w="846094"/>
                <a:gridCol w="846094"/>
                <a:gridCol w="846094"/>
                <a:gridCol w="846094"/>
              </a:tblGrid>
              <a:tr h="385242">
                <a:tc>
                  <a:txBody>
                    <a:bodyPr/>
                    <a:lstStyle/>
                    <a:p>
                      <a:pPr algn="ctr"/>
                      <a:r>
                        <a:rPr lang="en-NZ" dirty="0" smtClean="0"/>
                        <a:t>?X</a:t>
                      </a:r>
                      <a:endParaRPr lang="en-NZ" dirty="0"/>
                    </a:p>
                  </a:txBody>
                  <a:tcPr/>
                </a:tc>
                <a:tc>
                  <a:txBody>
                    <a:bodyPr/>
                    <a:lstStyle/>
                    <a:p>
                      <a:pPr algn="ctr"/>
                      <a:r>
                        <a:rPr lang="en-NZ" dirty="0" smtClean="0"/>
                        <a:t>?N</a:t>
                      </a:r>
                      <a:endParaRPr lang="en-NZ" dirty="0"/>
                    </a:p>
                  </a:txBody>
                  <a:tcPr/>
                </a:tc>
                <a:tc>
                  <a:txBody>
                    <a:bodyPr/>
                    <a:lstStyle/>
                    <a:p>
                      <a:pPr algn="ctr"/>
                      <a:r>
                        <a:rPr lang="en-NZ" dirty="0" smtClean="0"/>
                        <a:t>?R</a:t>
                      </a:r>
                      <a:endParaRPr lang="en-NZ" dirty="0"/>
                    </a:p>
                  </a:txBody>
                  <a:tcPr/>
                </a:tc>
                <a:tc>
                  <a:txBody>
                    <a:bodyPr/>
                    <a:lstStyle/>
                    <a:p>
                      <a:pPr algn="ctr"/>
                      <a:r>
                        <a:rPr lang="en-NZ" dirty="0" smtClean="0"/>
                        <a:t>?P</a:t>
                      </a:r>
                      <a:endParaRPr lang="en-NZ" dirty="0"/>
                    </a:p>
                  </a:txBody>
                  <a:tcPr/>
                </a:tc>
              </a:tr>
              <a:tr h="385242">
                <a:tc>
                  <a:txBody>
                    <a:bodyPr/>
                    <a:lstStyle/>
                    <a:p>
                      <a:pPr algn="ctr"/>
                      <a:r>
                        <a:rPr lang="en-NZ" dirty="0" smtClean="0">
                          <a:solidFill>
                            <a:srgbClr val="FF0000"/>
                          </a:solidFill>
                        </a:rPr>
                        <a:t>S1</a:t>
                      </a:r>
                      <a:endParaRPr lang="en-NZ" dirty="0">
                        <a:solidFill>
                          <a:srgbClr val="FF0000"/>
                        </a:solidFill>
                      </a:endParaRPr>
                    </a:p>
                  </a:txBody>
                  <a:tcPr/>
                </a:tc>
                <a:tc>
                  <a:txBody>
                    <a:bodyPr/>
                    <a:lstStyle/>
                    <a:p>
                      <a:pPr algn="ctr"/>
                      <a:r>
                        <a:rPr lang="en-NZ" dirty="0" smtClean="0">
                          <a:solidFill>
                            <a:srgbClr val="FF0000"/>
                          </a:solidFill>
                        </a:rPr>
                        <a:t>player</a:t>
                      </a:r>
                      <a:endParaRPr lang="en-NZ" dirty="0">
                        <a:solidFill>
                          <a:srgbClr val="FF0000"/>
                        </a:solidFill>
                      </a:endParaRPr>
                    </a:p>
                  </a:txBody>
                  <a:tcPr/>
                </a:tc>
                <a:tc>
                  <a:txBody>
                    <a:bodyPr/>
                    <a:lstStyle/>
                    <a:p>
                      <a:pPr algn="ctr"/>
                      <a:endParaRPr lang="en-NZ" dirty="0"/>
                    </a:p>
                  </a:txBody>
                  <a:tcPr/>
                </a:tc>
                <a:tc>
                  <a:txBody>
                    <a:bodyPr/>
                    <a:lstStyle/>
                    <a:p>
                      <a:pPr algn="ctr"/>
                      <a:endParaRPr lang="en-NZ" dirty="0"/>
                    </a:p>
                  </a:txBody>
                  <a:tcPr/>
                </a:tc>
              </a:tr>
              <a:tr h="385242">
                <a:tc>
                  <a:txBody>
                    <a:bodyPr/>
                    <a:lstStyle/>
                    <a:p>
                      <a:pPr algn="ctr"/>
                      <a:r>
                        <a:rPr lang="en-NZ" dirty="0" smtClean="0">
                          <a:solidFill>
                            <a:srgbClr val="FF0000"/>
                          </a:solidFill>
                        </a:rPr>
                        <a:t>S1</a:t>
                      </a:r>
                      <a:endParaRPr lang="en-NZ" dirty="0">
                        <a:solidFill>
                          <a:srgbClr val="FF0000"/>
                        </a:solidFill>
                      </a:endParaRPr>
                    </a:p>
                  </a:txBody>
                  <a:tcPr/>
                </a:tc>
                <a:tc>
                  <a:txBody>
                    <a:bodyPr/>
                    <a:lstStyle/>
                    <a:p>
                      <a:pPr algn="ctr"/>
                      <a:endParaRPr lang="en-NZ" dirty="0">
                        <a:solidFill>
                          <a:srgbClr val="FF0000"/>
                        </a:solidFill>
                      </a:endParaRPr>
                    </a:p>
                  </a:txBody>
                  <a:tcPr/>
                </a:tc>
                <a:tc>
                  <a:txBody>
                    <a:bodyPr/>
                    <a:lstStyle/>
                    <a:p>
                      <a:pPr algn="ctr"/>
                      <a:r>
                        <a:rPr lang="en-NZ" dirty="0" smtClean="0">
                          <a:solidFill>
                            <a:srgbClr val="FF0000"/>
                          </a:solidFill>
                        </a:rPr>
                        <a:t>1</a:t>
                      </a:r>
                      <a:endParaRPr lang="en-NZ" dirty="0">
                        <a:solidFill>
                          <a:srgbClr val="FF0000"/>
                        </a:solidFill>
                      </a:endParaRPr>
                    </a:p>
                  </a:txBody>
                  <a:tcPr/>
                </a:tc>
                <a:tc>
                  <a:txBody>
                    <a:bodyPr/>
                    <a:lstStyle/>
                    <a:p>
                      <a:pPr algn="ctr"/>
                      <a:endParaRPr lang="en-NZ"/>
                    </a:p>
                  </a:txBody>
                  <a:tcPr/>
                </a:tc>
              </a:tr>
              <a:tr h="385242">
                <a:tc>
                  <a:txBody>
                    <a:bodyPr/>
                    <a:lstStyle/>
                    <a:p>
                      <a:pPr algn="ctr"/>
                      <a:endParaRPr lang="en-NZ" dirty="0"/>
                    </a:p>
                  </a:txBody>
                  <a:tcPr/>
                </a:tc>
                <a:tc>
                  <a:txBody>
                    <a:bodyPr/>
                    <a:lstStyle/>
                    <a:p>
                      <a:pPr algn="ctr"/>
                      <a:endParaRPr lang="en-NZ"/>
                    </a:p>
                  </a:txBody>
                  <a:tcPr/>
                </a:tc>
                <a:tc>
                  <a:txBody>
                    <a:bodyPr/>
                    <a:lstStyle/>
                    <a:p>
                      <a:pPr algn="ctr"/>
                      <a:r>
                        <a:rPr lang="en-NZ" dirty="0" smtClean="0"/>
                        <a:t>2</a:t>
                      </a:r>
                      <a:endParaRPr lang="en-NZ" dirty="0"/>
                    </a:p>
                  </a:txBody>
                  <a:tcPr/>
                </a:tc>
                <a:tc>
                  <a:txBody>
                    <a:bodyPr/>
                    <a:lstStyle/>
                    <a:p>
                      <a:pPr algn="ctr"/>
                      <a:r>
                        <a:rPr lang="en-NZ" dirty="0" smtClean="0"/>
                        <a:t>9000</a:t>
                      </a:r>
                      <a:endParaRPr lang="en-NZ" dirty="0"/>
                    </a:p>
                  </a:txBody>
                  <a:tcPr/>
                </a:tc>
              </a:tr>
              <a:tr h="385242">
                <a:tc>
                  <a:txBody>
                    <a:bodyPr/>
                    <a:lstStyle/>
                    <a:p>
                      <a:pPr algn="ctr"/>
                      <a:r>
                        <a:rPr lang="en-NZ" dirty="0" smtClean="0">
                          <a:solidFill>
                            <a:schemeClr val="tx2">
                              <a:lumMod val="60000"/>
                              <a:lumOff val="40000"/>
                            </a:schemeClr>
                          </a:solidFill>
                        </a:rPr>
                        <a:t>S1</a:t>
                      </a:r>
                      <a:endParaRPr lang="en-NZ" dirty="0">
                        <a:solidFill>
                          <a:schemeClr val="tx2">
                            <a:lumMod val="60000"/>
                            <a:lumOff val="40000"/>
                          </a:schemeClr>
                        </a:solidFill>
                      </a:endParaRPr>
                    </a:p>
                  </a:txBody>
                  <a:tcPr/>
                </a:tc>
                <a:tc>
                  <a:txBody>
                    <a:bodyPr/>
                    <a:lstStyle/>
                    <a:p>
                      <a:pPr algn="ctr"/>
                      <a:r>
                        <a:rPr lang="en-NZ" dirty="0" smtClean="0">
                          <a:solidFill>
                            <a:schemeClr val="tx2">
                              <a:lumMod val="60000"/>
                              <a:lumOff val="40000"/>
                            </a:schemeClr>
                          </a:solidFill>
                        </a:rPr>
                        <a:t>player</a:t>
                      </a:r>
                      <a:endParaRPr lang="en-NZ" dirty="0">
                        <a:solidFill>
                          <a:schemeClr val="tx2">
                            <a:lumMod val="60000"/>
                            <a:lumOff val="40000"/>
                          </a:schemeClr>
                        </a:solidFill>
                      </a:endParaRPr>
                    </a:p>
                  </a:txBody>
                  <a:tcPr/>
                </a:tc>
                <a:tc>
                  <a:txBody>
                    <a:bodyPr/>
                    <a:lstStyle/>
                    <a:p>
                      <a:pPr algn="ctr"/>
                      <a:r>
                        <a:rPr lang="en-NZ" dirty="0" smtClean="0">
                          <a:solidFill>
                            <a:schemeClr val="tx2">
                              <a:lumMod val="60000"/>
                              <a:lumOff val="40000"/>
                            </a:schemeClr>
                          </a:solidFill>
                        </a:rPr>
                        <a:t>1</a:t>
                      </a:r>
                      <a:endParaRPr lang="en-NZ" dirty="0">
                        <a:solidFill>
                          <a:schemeClr val="tx2">
                            <a:lumMod val="60000"/>
                            <a:lumOff val="40000"/>
                          </a:schemeClr>
                        </a:solidFill>
                      </a:endParaRPr>
                    </a:p>
                  </a:txBody>
                  <a:tcPr/>
                </a:tc>
                <a:tc>
                  <a:txBody>
                    <a:bodyPr/>
                    <a:lstStyle/>
                    <a:p>
                      <a:pPr algn="ctr"/>
                      <a:endParaRPr lang="en-NZ" dirty="0"/>
                    </a:p>
                  </a:txBody>
                  <a:tcPr/>
                </a:tc>
              </a:tr>
              <a:tr h="385242">
                <a:tc>
                  <a:txBody>
                    <a:bodyPr/>
                    <a:lstStyle/>
                    <a:p>
                      <a:pPr algn="ctr"/>
                      <a:endParaRPr lang="en-NZ" dirty="0"/>
                    </a:p>
                  </a:txBody>
                  <a:tcPr/>
                </a:tc>
                <a:tc>
                  <a:txBody>
                    <a:bodyPr/>
                    <a:lstStyle/>
                    <a:p>
                      <a:pPr algn="ctr"/>
                      <a:endParaRPr lang="en-NZ" dirty="0"/>
                    </a:p>
                  </a:txBody>
                  <a:tcPr/>
                </a:tc>
                <a:tc>
                  <a:txBody>
                    <a:bodyPr/>
                    <a:lstStyle/>
                    <a:p>
                      <a:pPr algn="ctr"/>
                      <a:endParaRPr lang="en-NZ" dirty="0"/>
                    </a:p>
                  </a:txBody>
                  <a:tcPr/>
                </a:tc>
                <a:tc>
                  <a:txBody>
                    <a:bodyPr/>
                    <a:lstStyle/>
                    <a:p>
                      <a:pPr algn="ctr"/>
                      <a:endParaRPr lang="en-NZ" dirty="0"/>
                    </a:p>
                  </a:txBody>
                  <a:tcPr/>
                </a:tc>
              </a:tr>
            </a:tbl>
          </a:graphicData>
        </a:graphic>
      </p:graphicFrame>
      <mc:AlternateContent xmlns:mc="http://schemas.openxmlformats.org/markup-compatibility/2006" xmlns:a14="http://schemas.microsoft.com/office/drawing/2010/main">
        <mc:Choice Requires="a14">
          <p:sp>
            <p:nvSpPr>
              <p:cNvPr id="5" name="TextBox 4"/>
              <p:cNvSpPr txBox="1"/>
              <p:nvPr/>
            </p:nvSpPr>
            <p:spPr>
              <a:xfrm>
                <a:off x="2405868" y="3933056"/>
                <a:ext cx="509948" cy="400110"/>
              </a:xfrm>
              <a:prstGeom prst="rect">
                <a:avLst/>
              </a:prstGeom>
              <a:noFill/>
            </p:spPr>
            <p:txBody>
              <a:bodyPr wrap="none" rtlCol="0">
                <a:spAutoFit/>
              </a:bodyPr>
              <a:lstStyle/>
              <a:p>
                <a14:m>
                  <m:oMath xmlns:m="http://schemas.openxmlformats.org/officeDocument/2006/math">
                    <m:sSub>
                      <m:sSubPr>
                        <m:ctrlPr>
                          <a:rPr lang="en-NZ" sz="2000" i="1" smtClean="0">
                            <a:solidFill>
                              <a:srgbClr val="FF0000"/>
                            </a:solidFill>
                            <a:latin typeface="Cambria Math"/>
                          </a:rPr>
                        </m:ctrlPr>
                      </m:sSubPr>
                      <m:e>
                        <m:r>
                          <a:rPr lang="en-NZ" sz="2000" i="1" smtClean="0">
                            <a:solidFill>
                              <a:srgbClr val="FF0000"/>
                            </a:solidFill>
                            <a:latin typeface="Cambria Math"/>
                            <a:ea typeface="Cambria Math"/>
                          </a:rPr>
                          <m:t>𝜇</m:t>
                        </m:r>
                      </m:e>
                      <m:sub>
                        <m:r>
                          <a:rPr lang="en-NZ" sz="2000" b="0" i="1" smtClean="0">
                            <a:solidFill>
                              <a:srgbClr val="FF0000"/>
                            </a:solidFill>
                            <a:latin typeface="Cambria Math"/>
                          </a:rPr>
                          <m:t>1</m:t>
                        </m:r>
                      </m:sub>
                    </m:sSub>
                  </m:oMath>
                </a14:m>
                <a:r>
                  <a:rPr lang="en-NZ" sz="2000" dirty="0" smtClean="0">
                    <a:solidFill>
                      <a:srgbClr val="FF0000"/>
                    </a:solidFill>
                  </a:rPr>
                  <a:t>:</a:t>
                </a:r>
                <a:endParaRPr lang="en-NZ" sz="2000" dirty="0">
                  <a:solidFill>
                    <a:srgbClr val="FF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405868" y="3933056"/>
                <a:ext cx="509948" cy="400110"/>
              </a:xfrm>
              <a:prstGeom prst="rect">
                <a:avLst/>
              </a:prstGeom>
              <a:blipFill rotWithShape="1">
                <a:blip r:embed="rId3"/>
                <a:stretch>
                  <a:fillRect t="-6061" r="-12048" b="-27273"/>
                </a:stretch>
              </a:blipFill>
            </p:spPr>
            <p:txBody>
              <a:bodyPr/>
              <a:lstStyle/>
              <a:p>
                <a:r>
                  <a:rPr lang="en-NZ">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405868" y="4293096"/>
                <a:ext cx="515910" cy="400110"/>
              </a:xfrm>
              <a:prstGeom prst="rect">
                <a:avLst/>
              </a:prstGeom>
              <a:noFill/>
            </p:spPr>
            <p:txBody>
              <a:bodyPr wrap="none" rtlCol="0">
                <a:spAutoFit/>
              </a:bodyPr>
              <a:lstStyle/>
              <a:p>
                <a14:m>
                  <m:oMath xmlns:m="http://schemas.openxmlformats.org/officeDocument/2006/math">
                    <m:sSub>
                      <m:sSubPr>
                        <m:ctrlPr>
                          <a:rPr lang="en-NZ" sz="2000" i="1" smtClean="0">
                            <a:solidFill>
                              <a:srgbClr val="FF0000"/>
                            </a:solidFill>
                            <a:latin typeface="Cambria Math"/>
                          </a:rPr>
                        </m:ctrlPr>
                      </m:sSubPr>
                      <m:e>
                        <m:r>
                          <a:rPr lang="en-NZ" sz="2000" i="1" smtClean="0">
                            <a:solidFill>
                              <a:srgbClr val="FF0000"/>
                            </a:solidFill>
                            <a:latin typeface="Cambria Math"/>
                            <a:ea typeface="Cambria Math"/>
                          </a:rPr>
                          <m:t>𝜇</m:t>
                        </m:r>
                      </m:e>
                      <m:sub>
                        <m:r>
                          <a:rPr lang="en-NZ" sz="2000" b="0" i="1" smtClean="0">
                            <a:solidFill>
                              <a:srgbClr val="FF0000"/>
                            </a:solidFill>
                            <a:latin typeface="Cambria Math"/>
                          </a:rPr>
                          <m:t>2</m:t>
                        </m:r>
                      </m:sub>
                    </m:sSub>
                  </m:oMath>
                </a14:m>
                <a:r>
                  <a:rPr lang="en-NZ" sz="2000" dirty="0" smtClean="0">
                    <a:solidFill>
                      <a:srgbClr val="FF0000"/>
                    </a:solidFill>
                  </a:rPr>
                  <a:t>:</a:t>
                </a:r>
                <a:endParaRPr lang="en-NZ" sz="2000" dirty="0">
                  <a:solidFill>
                    <a:srgbClr val="FF000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405868" y="4293096"/>
                <a:ext cx="515910" cy="400110"/>
              </a:xfrm>
              <a:prstGeom prst="rect">
                <a:avLst/>
              </a:prstGeom>
              <a:blipFill rotWithShape="1">
                <a:blip r:embed="rId4"/>
                <a:stretch>
                  <a:fillRect t="-6061" r="-11905" b="-27273"/>
                </a:stretch>
              </a:blipFill>
            </p:spPr>
            <p:txBody>
              <a:bodyPr/>
              <a:lstStyle/>
              <a:p>
                <a:r>
                  <a:rPr lang="en-NZ">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405868" y="4685074"/>
                <a:ext cx="515910" cy="400110"/>
              </a:xfrm>
              <a:prstGeom prst="rect">
                <a:avLst/>
              </a:prstGeom>
              <a:noFill/>
            </p:spPr>
            <p:txBody>
              <a:bodyPr wrap="none" rtlCol="0">
                <a:spAutoFit/>
              </a:bodyPr>
              <a:lstStyle/>
              <a:p>
                <a14:m>
                  <m:oMath xmlns:m="http://schemas.openxmlformats.org/officeDocument/2006/math">
                    <m:sSub>
                      <m:sSubPr>
                        <m:ctrlPr>
                          <a:rPr lang="en-NZ" sz="2000" i="1" smtClean="0">
                            <a:latin typeface="Cambria Math"/>
                          </a:rPr>
                        </m:ctrlPr>
                      </m:sSubPr>
                      <m:e>
                        <m:r>
                          <a:rPr lang="en-NZ" sz="2000" i="1" smtClean="0">
                            <a:latin typeface="Cambria Math"/>
                            <a:ea typeface="Cambria Math"/>
                          </a:rPr>
                          <m:t>𝜇</m:t>
                        </m:r>
                      </m:e>
                      <m:sub>
                        <m:r>
                          <a:rPr lang="en-NZ" sz="2000" b="0" i="1" smtClean="0">
                            <a:latin typeface="Cambria Math"/>
                          </a:rPr>
                          <m:t>3</m:t>
                        </m:r>
                      </m:sub>
                    </m:sSub>
                  </m:oMath>
                </a14:m>
                <a:r>
                  <a:rPr lang="en-NZ" sz="2000" dirty="0" smtClean="0"/>
                  <a:t>:</a:t>
                </a:r>
                <a:endParaRPr lang="en-NZ"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2405868" y="4685074"/>
                <a:ext cx="515910" cy="400110"/>
              </a:xfrm>
              <a:prstGeom prst="rect">
                <a:avLst/>
              </a:prstGeom>
              <a:blipFill rotWithShape="1">
                <a:blip r:embed="rId5"/>
                <a:stretch>
                  <a:fillRect t="-6154" r="-11905" b="-29231"/>
                </a:stretch>
              </a:blipFill>
            </p:spPr>
            <p:txBody>
              <a:bodyPr/>
              <a:lstStyle/>
              <a:p>
                <a:r>
                  <a:rPr lang="en-NZ">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907704" y="5117122"/>
                <a:ext cx="1069716" cy="400110"/>
              </a:xfrm>
              <a:prstGeom prst="rect">
                <a:avLst/>
              </a:prstGeom>
              <a:noFill/>
            </p:spPr>
            <p:txBody>
              <a:bodyPr wrap="none" rtlCol="0">
                <a:spAutoFit/>
              </a:bodyPr>
              <a:lstStyle/>
              <a:p>
                <a14:m>
                  <m:oMath xmlns:m="http://schemas.openxmlformats.org/officeDocument/2006/math">
                    <m:sSub>
                      <m:sSubPr>
                        <m:ctrlPr>
                          <a:rPr lang="en-NZ" sz="2000" i="1" smtClean="0">
                            <a:solidFill>
                              <a:schemeClr val="tx2">
                                <a:lumMod val="60000"/>
                                <a:lumOff val="40000"/>
                              </a:schemeClr>
                            </a:solidFill>
                            <a:latin typeface="Cambria Math"/>
                          </a:rPr>
                        </m:ctrlPr>
                      </m:sSubPr>
                      <m:e>
                        <m:r>
                          <a:rPr lang="en-NZ" sz="2000" i="1" smtClean="0">
                            <a:solidFill>
                              <a:schemeClr val="tx2">
                                <a:lumMod val="60000"/>
                                <a:lumOff val="40000"/>
                              </a:schemeClr>
                            </a:solidFill>
                            <a:latin typeface="Cambria Math"/>
                            <a:ea typeface="Cambria Math"/>
                          </a:rPr>
                          <m:t>𝜇</m:t>
                        </m:r>
                      </m:e>
                      <m:sub>
                        <m:r>
                          <a:rPr lang="en-NZ" sz="2000" b="0" i="1" smtClean="0">
                            <a:solidFill>
                              <a:schemeClr val="tx2">
                                <a:lumMod val="60000"/>
                                <a:lumOff val="40000"/>
                              </a:schemeClr>
                            </a:solidFill>
                            <a:latin typeface="Cambria Math"/>
                          </a:rPr>
                          <m:t>1</m:t>
                        </m:r>
                      </m:sub>
                    </m:sSub>
                    <m:r>
                      <a:rPr lang="en-NZ" sz="2000" i="1" smtClean="0">
                        <a:solidFill>
                          <a:schemeClr val="tx2">
                            <a:lumMod val="60000"/>
                            <a:lumOff val="40000"/>
                          </a:schemeClr>
                        </a:solidFill>
                        <a:latin typeface="Cambria Math"/>
                        <a:ea typeface="Cambria Math"/>
                      </a:rPr>
                      <m:t>∪</m:t>
                    </m:r>
                  </m:oMath>
                </a14:m>
                <a:r>
                  <a:rPr lang="en-NZ" sz="2000" dirty="0">
                    <a:solidFill>
                      <a:schemeClr val="tx2">
                        <a:lumMod val="60000"/>
                        <a:lumOff val="40000"/>
                      </a:schemeClr>
                    </a:solidFill>
                  </a:rPr>
                  <a:t> </a:t>
                </a:r>
                <a14:m>
                  <m:oMath xmlns:m="http://schemas.openxmlformats.org/officeDocument/2006/math">
                    <m:sSub>
                      <m:sSubPr>
                        <m:ctrlPr>
                          <a:rPr lang="en-NZ" sz="2000" i="1">
                            <a:solidFill>
                              <a:schemeClr val="tx2">
                                <a:lumMod val="60000"/>
                                <a:lumOff val="40000"/>
                              </a:schemeClr>
                            </a:solidFill>
                            <a:latin typeface="Cambria Math"/>
                          </a:rPr>
                        </m:ctrlPr>
                      </m:sSubPr>
                      <m:e>
                        <m:r>
                          <a:rPr lang="en-NZ" sz="2000" i="1">
                            <a:solidFill>
                              <a:schemeClr val="tx2">
                                <a:lumMod val="60000"/>
                                <a:lumOff val="40000"/>
                              </a:schemeClr>
                            </a:solidFill>
                            <a:latin typeface="Cambria Math"/>
                            <a:ea typeface="Cambria Math"/>
                          </a:rPr>
                          <m:t>𝜇</m:t>
                        </m:r>
                      </m:e>
                      <m:sub>
                        <m:r>
                          <a:rPr lang="en-NZ" sz="2000" b="0" i="1" smtClean="0">
                            <a:solidFill>
                              <a:schemeClr val="tx2">
                                <a:lumMod val="60000"/>
                                <a:lumOff val="40000"/>
                              </a:schemeClr>
                            </a:solidFill>
                            <a:latin typeface="Cambria Math"/>
                            <a:ea typeface="Cambria Math"/>
                          </a:rPr>
                          <m:t>2</m:t>
                        </m:r>
                      </m:sub>
                    </m:sSub>
                    <m:r>
                      <a:rPr lang="en-NZ" sz="2000" b="0" i="1" smtClean="0">
                        <a:solidFill>
                          <a:schemeClr val="tx2">
                            <a:lumMod val="60000"/>
                            <a:lumOff val="40000"/>
                          </a:schemeClr>
                        </a:solidFill>
                        <a:latin typeface="Cambria Math"/>
                      </a:rPr>
                      <m:t>:</m:t>
                    </m:r>
                  </m:oMath>
                </a14:m>
                <a:endParaRPr lang="en-NZ" dirty="0">
                  <a:solidFill>
                    <a:schemeClr val="tx2">
                      <a:lumMod val="60000"/>
                      <a:lumOff val="40000"/>
                    </a:schemeClr>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907704" y="5117122"/>
                <a:ext cx="1069716" cy="400110"/>
              </a:xfrm>
              <a:prstGeom prst="rect">
                <a:avLst/>
              </a:prstGeom>
              <a:blipFill rotWithShape="1">
                <a:blip r:embed="rId6"/>
                <a:stretch>
                  <a:fillRect b="-7576"/>
                </a:stretch>
              </a:blipFill>
            </p:spPr>
            <p:txBody>
              <a:bodyPr/>
              <a:lstStyle/>
              <a:p>
                <a:r>
                  <a:rPr lang="en-NZ">
                    <a:noFill/>
                  </a:rPr>
                  <a:t> </a:t>
                </a:r>
              </a:p>
            </p:txBody>
          </p:sp>
        </mc:Fallback>
      </mc:AlternateContent>
    </p:spTree>
    <p:extLst>
      <p:ext uri="{BB962C8B-B14F-4D97-AF65-F5344CB8AC3E}">
        <p14:creationId xmlns:p14="http://schemas.microsoft.com/office/powerpoint/2010/main" val="75319254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smtClean="0">
                <a:latin typeface="Arial" charset="0"/>
                <a:cs typeface="Arial" charset="0"/>
              </a:rPr>
              <a:t>SPARQL – Compatible Mappings</a:t>
            </a:r>
          </a:p>
        </p:txBody>
      </p:sp>
      <mc:AlternateContent xmlns:mc="http://schemas.openxmlformats.org/markup-compatibility/2006" xmlns:a14="http://schemas.microsoft.com/office/drawing/2010/main">
        <mc:Choice Requires="a14">
          <p:sp>
            <p:nvSpPr>
              <p:cNvPr id="44035" name="Content Placeholder 2"/>
              <p:cNvSpPr>
                <a:spLocks noGrp="1"/>
              </p:cNvSpPr>
              <p:nvPr>
                <p:ph idx="1"/>
              </p:nvPr>
            </p:nvSpPr>
            <p:spPr>
              <a:xfrm>
                <a:off x="467544" y="1412776"/>
                <a:ext cx="8352928" cy="4536504"/>
              </a:xfrm>
            </p:spPr>
            <p:txBody>
              <a:bodyPr/>
              <a:lstStyle/>
              <a:p>
                <a:pPr>
                  <a:lnSpc>
                    <a:spcPct val="90000"/>
                  </a:lnSpc>
                </a:pPr>
                <a:r>
                  <a:rPr lang="en-US" sz="2200" dirty="0" smtClean="0">
                    <a:latin typeface="Arial" charset="0"/>
                    <a:ea typeface="ヒラギノ角ゴ Pro W3" charset="-128"/>
                    <a:cs typeface="Arial" charset="0"/>
                  </a:rPr>
                  <a:t>Mappings </a:t>
                </a:r>
                <a14:m>
                  <m:oMath xmlns:m="http://schemas.openxmlformats.org/officeDocument/2006/math">
                    <m:sSub>
                      <m:sSubPr>
                        <m:ctrlPr>
                          <a:rPr lang="en-US" sz="2200" i="1" smtClean="0">
                            <a:latin typeface="Cambria Math"/>
                            <a:ea typeface="ヒラギノ角ゴ Pro W3" charset="-128"/>
                            <a:cs typeface="Arial" charset="0"/>
                          </a:rPr>
                        </m:ctrlPr>
                      </m:sSubPr>
                      <m:e>
                        <m:r>
                          <a:rPr lang="en-US" sz="2200" i="1" smtClean="0">
                            <a:latin typeface="Cambria Math"/>
                            <a:ea typeface="Cambria Math"/>
                            <a:cs typeface="Arial" charset="0"/>
                          </a:rPr>
                          <m:t>𝜇</m:t>
                        </m:r>
                      </m:e>
                      <m:sub>
                        <m:r>
                          <a:rPr lang="en-NZ" sz="2200" b="0" i="1" smtClean="0">
                            <a:latin typeface="Cambria Math"/>
                            <a:ea typeface="ヒラギノ角ゴ Pro W3" charset="-128"/>
                            <a:cs typeface="Arial" charset="0"/>
                          </a:rPr>
                          <m:t>1</m:t>
                        </m:r>
                      </m:sub>
                    </m:sSub>
                  </m:oMath>
                </a14:m>
                <a:r>
                  <a:rPr lang="en-US" sz="2200" dirty="0" smtClean="0">
                    <a:latin typeface="Arial" charset="0"/>
                    <a:ea typeface="ヒラギノ角ゴ Pro W3" charset="-128"/>
                    <a:cs typeface="Arial" charset="0"/>
                  </a:rPr>
                  <a:t> and </a:t>
                </a:r>
                <a14:m>
                  <m:oMath xmlns:m="http://schemas.openxmlformats.org/officeDocument/2006/math">
                    <m:sSub>
                      <m:sSubPr>
                        <m:ctrlPr>
                          <a:rPr lang="en-US" sz="2200" i="1" smtClean="0">
                            <a:latin typeface="Cambria Math"/>
                            <a:ea typeface="ヒラギノ角ゴ Pro W3" charset="-128"/>
                            <a:cs typeface="Arial" charset="0"/>
                          </a:rPr>
                        </m:ctrlPr>
                      </m:sSubPr>
                      <m:e>
                        <m:r>
                          <a:rPr lang="en-US" sz="2200" i="1" smtClean="0">
                            <a:latin typeface="Cambria Math"/>
                            <a:ea typeface="Cambria Math"/>
                            <a:cs typeface="Arial" charset="0"/>
                          </a:rPr>
                          <m:t>𝜇</m:t>
                        </m:r>
                      </m:e>
                      <m:sub>
                        <m:r>
                          <a:rPr lang="en-NZ" sz="2200" b="0" i="1" smtClean="0">
                            <a:latin typeface="Cambria Math"/>
                            <a:ea typeface="ヒラギノ角ゴ Pro W3" charset="-128"/>
                            <a:cs typeface="Arial" charset="0"/>
                          </a:rPr>
                          <m:t>2</m:t>
                        </m:r>
                      </m:sub>
                    </m:sSub>
                    <m:r>
                      <a:rPr lang="en-NZ" sz="2200" b="0" i="1" smtClean="0">
                        <a:latin typeface="Cambria Math"/>
                        <a:ea typeface="ヒラギノ角ゴ Pro W3" charset="-128"/>
                        <a:cs typeface="Arial" charset="0"/>
                      </a:rPr>
                      <m:t> </m:t>
                    </m:r>
                  </m:oMath>
                </a14:m>
                <a:r>
                  <a:rPr lang="en-US" sz="2200" dirty="0" smtClean="0">
                    <a:latin typeface="Arial" charset="0"/>
                    <a:ea typeface="ヒラギノ角ゴ Pro W3" charset="-128"/>
                    <a:cs typeface="Arial" charset="0"/>
                  </a:rPr>
                  <a:t>are </a:t>
                </a:r>
                <a:r>
                  <a:rPr lang="en-US" sz="2200" i="1" dirty="0" smtClean="0">
                    <a:latin typeface="Arial" charset="0"/>
                    <a:ea typeface="ヒラギノ角ゴ Pro W3" charset="-128"/>
                    <a:cs typeface="Arial" charset="0"/>
                  </a:rPr>
                  <a:t>compatible </a:t>
                </a:r>
                <a:r>
                  <a:rPr lang="en-US" sz="2200" dirty="0" smtClean="0">
                    <a:latin typeface="Arial" charset="0"/>
                    <a:ea typeface="ヒラギノ角ゴ Pro W3" charset="-128"/>
                    <a:cs typeface="Arial" charset="0"/>
                  </a:rPr>
                  <a:t>when they agree on their common variables:</a:t>
                </a:r>
                <a:br>
                  <a:rPr lang="en-US" sz="2200" dirty="0" smtClean="0">
                    <a:latin typeface="Arial" charset="0"/>
                    <a:ea typeface="ヒラギノ角ゴ Pro W3" charset="-128"/>
                    <a:cs typeface="Arial" charset="0"/>
                  </a:rPr>
                </a:br>
                <a:r>
                  <a:rPr lang="en-US" sz="2200" dirty="0" smtClean="0">
                    <a:latin typeface="Arial" charset="0"/>
                    <a:ea typeface="ヒラギノ角ゴ Pro W3" charset="-128"/>
                    <a:cs typeface="Arial" charset="0"/>
                  </a:rPr>
                  <a:t/>
                </a:r>
                <a:br>
                  <a:rPr lang="en-US" sz="2200" dirty="0" smtClean="0">
                    <a:latin typeface="Arial" charset="0"/>
                    <a:ea typeface="ヒラギノ角ゴ Pro W3" charset="-128"/>
                    <a:cs typeface="Arial" charset="0"/>
                  </a:rPr>
                </a:br>
                <a:r>
                  <a:rPr lang="en-US" sz="2200" dirty="0" smtClean="0">
                    <a:latin typeface="Arial" charset="0"/>
                    <a:ea typeface="ヒラギノ角ゴ Pro W3" charset="-128"/>
                    <a:cs typeface="Arial" charset="0"/>
                  </a:rPr>
                  <a:t>if </a:t>
                </a:r>
                <a14:m>
                  <m:oMath xmlns:m="http://schemas.openxmlformats.org/officeDocument/2006/math">
                    <m:r>
                      <a:rPr lang="en-NZ" sz="2200" b="0" i="1" smtClean="0">
                        <a:latin typeface="Cambria Math"/>
                        <a:ea typeface="ヒラギノ角ゴ Pro W3" charset="-128"/>
                        <a:cs typeface="Arial" charset="0"/>
                      </a:rPr>
                      <m:t>?</m:t>
                    </m:r>
                    <m:r>
                      <a:rPr lang="en-NZ" sz="2200" b="0" i="1" smtClean="0">
                        <a:latin typeface="Cambria Math"/>
                        <a:ea typeface="ヒラギノ角ゴ Pro W3" charset="-128"/>
                        <a:cs typeface="Arial" charset="0"/>
                      </a:rPr>
                      <m:t>𝑥</m:t>
                    </m:r>
                    <m:r>
                      <a:rPr lang="en-NZ" sz="2200" b="0" i="1" smtClean="0">
                        <a:latin typeface="Cambria Math"/>
                        <a:ea typeface="Cambria Math"/>
                        <a:cs typeface="Arial" charset="0"/>
                      </a:rPr>
                      <m:t>∈</m:t>
                    </m:r>
                    <m:r>
                      <a:rPr lang="en-NZ" sz="2200" b="0" i="1" smtClean="0">
                        <a:latin typeface="Cambria Math"/>
                        <a:ea typeface="Cambria Math"/>
                        <a:cs typeface="Arial" charset="0"/>
                      </a:rPr>
                      <m:t>𝑑𝑜𝑚</m:t>
                    </m:r>
                    <m:r>
                      <a:rPr lang="en-NZ" sz="2200" b="0" i="1" smtClean="0">
                        <a:latin typeface="Cambria Math"/>
                        <a:ea typeface="Cambria Math"/>
                        <a:cs typeface="Arial" charset="0"/>
                      </a:rPr>
                      <m:t>(</m:t>
                    </m:r>
                    <m:sSub>
                      <m:sSubPr>
                        <m:ctrlPr>
                          <a:rPr lang="en-NZ" sz="2200" b="0" i="1" smtClean="0">
                            <a:latin typeface="Cambria Math"/>
                            <a:ea typeface="Cambria Math"/>
                            <a:cs typeface="Arial" charset="0"/>
                          </a:rPr>
                        </m:ctrlPr>
                      </m:sSubPr>
                      <m:e>
                        <m:r>
                          <a:rPr lang="en-NZ" sz="2200" b="0" i="1" smtClean="0">
                            <a:latin typeface="Cambria Math"/>
                            <a:ea typeface="Cambria Math"/>
                            <a:cs typeface="Arial" charset="0"/>
                          </a:rPr>
                          <m:t>𝜇</m:t>
                        </m:r>
                      </m:e>
                      <m:sub>
                        <m:r>
                          <a:rPr lang="en-NZ" sz="2200" b="0" i="1" smtClean="0">
                            <a:latin typeface="Cambria Math"/>
                            <a:ea typeface="Cambria Math"/>
                            <a:cs typeface="Arial" charset="0"/>
                          </a:rPr>
                          <m:t>1</m:t>
                        </m:r>
                      </m:sub>
                    </m:sSub>
                    <m:r>
                      <a:rPr lang="en-NZ" sz="2200" b="0" i="1" smtClean="0">
                        <a:latin typeface="Cambria Math"/>
                        <a:ea typeface="Cambria Math"/>
                        <a:cs typeface="Arial" charset="0"/>
                      </a:rPr>
                      <m:t>)∩</m:t>
                    </m:r>
                    <m:r>
                      <a:rPr lang="en-NZ" sz="2200" b="0" i="1" smtClean="0">
                        <a:latin typeface="Cambria Math"/>
                        <a:ea typeface="Cambria Math"/>
                        <a:cs typeface="Arial" charset="0"/>
                      </a:rPr>
                      <m:t>𝑑𝑜𝑚</m:t>
                    </m:r>
                    <m:r>
                      <a:rPr lang="en-NZ" sz="2200" b="0" i="1" smtClean="0">
                        <a:latin typeface="Cambria Math"/>
                        <a:ea typeface="Cambria Math"/>
                        <a:cs typeface="Arial" charset="0"/>
                      </a:rPr>
                      <m:t>(</m:t>
                    </m:r>
                    <m:sSub>
                      <m:sSubPr>
                        <m:ctrlPr>
                          <a:rPr lang="en-NZ" sz="2200" b="0" i="1" smtClean="0">
                            <a:latin typeface="Cambria Math"/>
                            <a:ea typeface="Cambria Math"/>
                            <a:cs typeface="Arial" charset="0"/>
                          </a:rPr>
                        </m:ctrlPr>
                      </m:sSubPr>
                      <m:e>
                        <m:r>
                          <a:rPr lang="en-NZ" sz="2200" b="0" i="1" smtClean="0">
                            <a:latin typeface="Cambria Math"/>
                            <a:ea typeface="Cambria Math"/>
                            <a:cs typeface="Arial" charset="0"/>
                          </a:rPr>
                          <m:t>𝜇</m:t>
                        </m:r>
                      </m:e>
                      <m:sub>
                        <m:r>
                          <a:rPr lang="en-NZ" sz="2200" b="0" i="1" smtClean="0">
                            <a:latin typeface="Cambria Math"/>
                            <a:ea typeface="Cambria Math"/>
                            <a:cs typeface="Arial" charset="0"/>
                          </a:rPr>
                          <m:t>2</m:t>
                        </m:r>
                      </m:sub>
                    </m:sSub>
                    <m:r>
                      <a:rPr lang="en-NZ" sz="2200" b="0" i="1" smtClean="0">
                        <a:latin typeface="Cambria Math"/>
                        <a:ea typeface="Cambria Math"/>
                        <a:cs typeface="Arial" charset="0"/>
                      </a:rPr>
                      <m:t>)</m:t>
                    </m:r>
                  </m:oMath>
                </a14:m>
                <a:r>
                  <a:rPr lang="en-US" sz="2200" dirty="0" smtClean="0">
                    <a:latin typeface="Arial" charset="0"/>
                    <a:ea typeface="ヒラギノ角ゴ Pro W3" charset="-128"/>
                    <a:cs typeface="Arial" charset="0"/>
                  </a:rPr>
                  <a:t>, then </a:t>
                </a:r>
                <a14:m>
                  <m:oMath xmlns:m="http://schemas.openxmlformats.org/officeDocument/2006/math">
                    <m:sSub>
                      <m:sSubPr>
                        <m:ctrlPr>
                          <a:rPr lang="en-US" sz="2200" i="1" smtClean="0">
                            <a:latin typeface="Cambria Math"/>
                            <a:ea typeface="ヒラギノ角ゴ Pro W3" charset="-128"/>
                            <a:cs typeface="Arial" charset="0"/>
                          </a:rPr>
                        </m:ctrlPr>
                      </m:sSubPr>
                      <m:e>
                        <m:r>
                          <a:rPr lang="en-US" sz="2200" i="1" smtClean="0">
                            <a:latin typeface="Cambria Math"/>
                            <a:ea typeface="Cambria Math"/>
                            <a:cs typeface="Arial" charset="0"/>
                          </a:rPr>
                          <m:t>𝜇</m:t>
                        </m:r>
                      </m:e>
                      <m:sub>
                        <m:r>
                          <a:rPr lang="en-NZ" sz="2200" b="0" i="1" smtClean="0">
                            <a:latin typeface="Cambria Math"/>
                            <a:ea typeface="ヒラギノ角ゴ Pro W3" charset="-128"/>
                            <a:cs typeface="Arial" charset="0"/>
                          </a:rPr>
                          <m:t>1</m:t>
                        </m:r>
                      </m:sub>
                    </m:sSub>
                    <m:d>
                      <m:dPr>
                        <m:ctrlPr>
                          <a:rPr lang="en-NZ" sz="2200" b="0" i="1" smtClean="0">
                            <a:latin typeface="Cambria Math"/>
                            <a:ea typeface="ヒラギノ角ゴ Pro W3" charset="-128"/>
                            <a:cs typeface="Arial" charset="0"/>
                          </a:rPr>
                        </m:ctrlPr>
                      </m:dPr>
                      <m:e>
                        <m:r>
                          <a:rPr lang="en-NZ" sz="2200" b="0" i="1" smtClean="0">
                            <a:latin typeface="Cambria Math"/>
                            <a:ea typeface="ヒラギノ角ゴ Pro W3" charset="-128"/>
                            <a:cs typeface="Arial" charset="0"/>
                          </a:rPr>
                          <m:t>?</m:t>
                        </m:r>
                        <m:r>
                          <a:rPr lang="en-NZ" sz="2200" b="0" i="1" smtClean="0">
                            <a:latin typeface="Cambria Math"/>
                            <a:ea typeface="ヒラギノ角ゴ Pro W3" charset="-128"/>
                            <a:cs typeface="Arial" charset="0"/>
                          </a:rPr>
                          <m:t>𝑥</m:t>
                        </m:r>
                      </m:e>
                    </m:d>
                    <m:r>
                      <a:rPr lang="en-NZ" sz="2200" b="0" i="1" smtClean="0">
                        <a:latin typeface="Cambria Math"/>
                        <a:ea typeface="ヒラギノ角ゴ Pro W3" charset="-128"/>
                        <a:cs typeface="Arial" charset="0"/>
                      </a:rPr>
                      <m:t>=</m:t>
                    </m:r>
                    <m:sSub>
                      <m:sSubPr>
                        <m:ctrlPr>
                          <a:rPr lang="en-NZ" sz="2200" b="0" i="1" smtClean="0">
                            <a:latin typeface="Cambria Math"/>
                            <a:ea typeface="ヒラギノ角ゴ Pro W3" charset="-128"/>
                            <a:cs typeface="Arial" charset="0"/>
                          </a:rPr>
                        </m:ctrlPr>
                      </m:sSubPr>
                      <m:e>
                        <m:r>
                          <a:rPr lang="en-NZ" sz="2200" b="0" i="1" smtClean="0">
                            <a:latin typeface="Cambria Math"/>
                            <a:ea typeface="Cambria Math"/>
                            <a:cs typeface="Arial" charset="0"/>
                          </a:rPr>
                          <m:t>𝜇</m:t>
                        </m:r>
                      </m:e>
                      <m:sub>
                        <m:r>
                          <a:rPr lang="en-NZ" sz="2200" b="0" i="1" smtClean="0">
                            <a:latin typeface="Cambria Math"/>
                            <a:ea typeface="ヒラギノ角ゴ Pro W3" charset="-128"/>
                            <a:cs typeface="Arial" charset="0"/>
                          </a:rPr>
                          <m:t>2</m:t>
                        </m:r>
                      </m:sub>
                    </m:sSub>
                    <m:r>
                      <a:rPr lang="en-NZ" sz="2200" b="0" i="1" smtClean="0">
                        <a:latin typeface="Cambria Math"/>
                        <a:ea typeface="ヒラギノ角ゴ Pro W3" charset="-128"/>
                        <a:cs typeface="Arial" charset="0"/>
                      </a:rPr>
                      <m:t>(?</m:t>
                    </m:r>
                    <m:r>
                      <a:rPr lang="en-NZ" sz="2200" b="0" i="1" smtClean="0">
                        <a:latin typeface="Cambria Math"/>
                        <a:ea typeface="ヒラギノ角ゴ Pro W3" charset="-128"/>
                        <a:cs typeface="Arial" charset="0"/>
                      </a:rPr>
                      <m:t>𝑥</m:t>
                    </m:r>
                    <m:r>
                      <a:rPr lang="en-NZ" sz="2200" b="0" i="1" smtClean="0">
                        <a:latin typeface="Cambria Math"/>
                        <a:ea typeface="ヒラギノ角ゴ Pro W3" charset="-128"/>
                        <a:cs typeface="Arial" charset="0"/>
                      </a:rPr>
                      <m:t>)</m:t>
                    </m:r>
                  </m:oMath>
                </a14:m>
                <a:endParaRPr lang="en-US" sz="2200" dirty="0" smtClean="0">
                  <a:latin typeface="Arial" charset="0"/>
                  <a:ea typeface="ヒラギノ角ゴ Pro W3" charset="-128"/>
                  <a:cs typeface="Arial" charset="0"/>
                </a:endParaRPr>
              </a:p>
              <a:p>
                <a:pPr>
                  <a:lnSpc>
                    <a:spcPct val="90000"/>
                  </a:lnSpc>
                </a:pPr>
                <a:endParaRPr lang="en-US" sz="2200" dirty="0">
                  <a:latin typeface="Arial" charset="0"/>
                  <a:ea typeface="ヒラギノ角ゴ Pro W3" charset="-128"/>
                  <a:cs typeface="Arial" charset="0"/>
                </a:endParaRPr>
              </a:p>
              <a:p>
                <a:pPr>
                  <a:lnSpc>
                    <a:spcPct val="90000"/>
                  </a:lnSpc>
                </a:pPr>
                <a:r>
                  <a:rPr lang="en-US" sz="2200" dirty="0" smtClean="0">
                    <a:latin typeface="Arial" charset="0"/>
                    <a:ea typeface="ヒラギノ角ゴ Pro W3" charset="-128"/>
                    <a:cs typeface="Arial" charset="0"/>
                  </a:rPr>
                  <a:t>Example:</a:t>
                </a:r>
              </a:p>
              <a:p>
                <a:pPr>
                  <a:buFont typeface="Arial" charset="0"/>
                  <a:buNone/>
                </a:pPr>
                <a:endParaRPr lang="en-US" dirty="0" smtClean="0">
                  <a:latin typeface="Arial" charset="0"/>
                  <a:cs typeface="Arial" charset="0"/>
                </a:endParaRPr>
              </a:p>
            </p:txBody>
          </p:sp>
        </mc:Choice>
        <mc:Fallback xmlns="">
          <p:sp>
            <p:nvSpPr>
              <p:cNvPr id="44035" name="Content Placeholder 2"/>
              <p:cNvSpPr>
                <a:spLocks noGrp="1" noRot="1" noChangeAspect="1" noMove="1" noResize="1" noEditPoints="1" noAdjustHandles="1" noChangeArrowheads="1" noChangeShapeType="1" noTextEdit="1"/>
              </p:cNvSpPr>
              <p:nvPr>
                <p:ph idx="1"/>
              </p:nvPr>
            </p:nvSpPr>
            <p:spPr>
              <a:xfrm>
                <a:off x="467544" y="1412776"/>
                <a:ext cx="8352928" cy="4536504"/>
              </a:xfrm>
              <a:blipFill rotWithShape="1">
                <a:blip r:embed="rId2"/>
                <a:stretch>
                  <a:fillRect l="-876" t="-1478"/>
                </a:stretch>
              </a:blipFill>
            </p:spPr>
            <p:txBody>
              <a:bodyPr/>
              <a:lstStyle/>
              <a:p>
                <a:r>
                  <a:rPr lang="en-NZ">
                    <a:noFill/>
                  </a:rPr>
                  <a:t> </a:t>
                </a:r>
              </a:p>
            </p:txBody>
          </p:sp>
        </mc:Fallback>
      </mc:AlternateContent>
      <p:graphicFrame>
        <p:nvGraphicFramePr>
          <p:cNvPr id="2" name="Table 1"/>
          <p:cNvGraphicFramePr>
            <a:graphicFrameLocks noGrp="1"/>
          </p:cNvGraphicFramePr>
          <p:nvPr>
            <p:extLst>
              <p:ext uri="{D42A27DB-BD31-4B8C-83A1-F6EECF244321}">
                <p14:modId xmlns:p14="http://schemas.microsoft.com/office/powerpoint/2010/main" val="4106613508"/>
              </p:ext>
            </p:extLst>
          </p:nvPr>
        </p:nvGraphicFramePr>
        <p:xfrm>
          <a:off x="2915816" y="3573016"/>
          <a:ext cx="3384376" cy="2311452"/>
        </p:xfrm>
        <a:graphic>
          <a:graphicData uri="http://schemas.openxmlformats.org/drawingml/2006/table">
            <a:tbl>
              <a:tblPr firstRow="1" bandRow="1">
                <a:tableStyleId>{5C22544A-7EE6-4342-B048-85BDC9FD1C3A}</a:tableStyleId>
              </a:tblPr>
              <a:tblGrid>
                <a:gridCol w="846094"/>
                <a:gridCol w="846094"/>
                <a:gridCol w="846094"/>
                <a:gridCol w="846094"/>
              </a:tblGrid>
              <a:tr h="385242">
                <a:tc>
                  <a:txBody>
                    <a:bodyPr/>
                    <a:lstStyle/>
                    <a:p>
                      <a:pPr algn="ctr"/>
                      <a:r>
                        <a:rPr lang="en-NZ" dirty="0" smtClean="0"/>
                        <a:t>?X</a:t>
                      </a:r>
                      <a:endParaRPr lang="en-NZ" dirty="0"/>
                    </a:p>
                  </a:txBody>
                  <a:tcPr/>
                </a:tc>
                <a:tc>
                  <a:txBody>
                    <a:bodyPr/>
                    <a:lstStyle/>
                    <a:p>
                      <a:pPr algn="ctr"/>
                      <a:r>
                        <a:rPr lang="en-NZ" dirty="0" smtClean="0"/>
                        <a:t>?N</a:t>
                      </a:r>
                      <a:endParaRPr lang="en-NZ" dirty="0"/>
                    </a:p>
                  </a:txBody>
                  <a:tcPr/>
                </a:tc>
                <a:tc>
                  <a:txBody>
                    <a:bodyPr/>
                    <a:lstStyle/>
                    <a:p>
                      <a:pPr algn="ctr"/>
                      <a:r>
                        <a:rPr lang="en-NZ" dirty="0" smtClean="0"/>
                        <a:t>?R</a:t>
                      </a:r>
                      <a:endParaRPr lang="en-NZ" dirty="0"/>
                    </a:p>
                  </a:txBody>
                  <a:tcPr/>
                </a:tc>
                <a:tc>
                  <a:txBody>
                    <a:bodyPr/>
                    <a:lstStyle/>
                    <a:p>
                      <a:pPr algn="ctr"/>
                      <a:r>
                        <a:rPr lang="en-NZ" dirty="0" smtClean="0"/>
                        <a:t>?P</a:t>
                      </a:r>
                      <a:endParaRPr lang="en-NZ" dirty="0"/>
                    </a:p>
                  </a:txBody>
                  <a:tcPr/>
                </a:tc>
              </a:tr>
              <a:tr h="385242">
                <a:tc>
                  <a:txBody>
                    <a:bodyPr/>
                    <a:lstStyle/>
                    <a:p>
                      <a:pPr algn="ctr"/>
                      <a:r>
                        <a:rPr lang="en-NZ" dirty="0" smtClean="0">
                          <a:solidFill>
                            <a:srgbClr val="FF0000"/>
                          </a:solidFill>
                        </a:rPr>
                        <a:t>S1</a:t>
                      </a:r>
                      <a:endParaRPr lang="en-NZ" dirty="0">
                        <a:solidFill>
                          <a:srgbClr val="FF0000"/>
                        </a:solidFill>
                      </a:endParaRPr>
                    </a:p>
                  </a:txBody>
                  <a:tcPr/>
                </a:tc>
                <a:tc>
                  <a:txBody>
                    <a:bodyPr/>
                    <a:lstStyle/>
                    <a:p>
                      <a:pPr algn="ctr"/>
                      <a:r>
                        <a:rPr lang="en-NZ" dirty="0" smtClean="0">
                          <a:solidFill>
                            <a:srgbClr val="FF0000"/>
                          </a:solidFill>
                        </a:rPr>
                        <a:t>player</a:t>
                      </a:r>
                      <a:endParaRPr lang="en-NZ" dirty="0">
                        <a:solidFill>
                          <a:srgbClr val="FF0000"/>
                        </a:solidFill>
                      </a:endParaRPr>
                    </a:p>
                  </a:txBody>
                  <a:tcPr/>
                </a:tc>
                <a:tc>
                  <a:txBody>
                    <a:bodyPr/>
                    <a:lstStyle/>
                    <a:p>
                      <a:pPr algn="ctr"/>
                      <a:endParaRPr lang="en-NZ" dirty="0"/>
                    </a:p>
                  </a:txBody>
                  <a:tcPr/>
                </a:tc>
                <a:tc>
                  <a:txBody>
                    <a:bodyPr/>
                    <a:lstStyle/>
                    <a:p>
                      <a:pPr algn="ctr"/>
                      <a:endParaRPr lang="en-NZ" dirty="0"/>
                    </a:p>
                  </a:txBody>
                  <a:tcPr/>
                </a:tc>
              </a:tr>
              <a:tr h="385242">
                <a:tc>
                  <a:txBody>
                    <a:bodyPr/>
                    <a:lstStyle/>
                    <a:p>
                      <a:pPr algn="ctr"/>
                      <a:r>
                        <a:rPr lang="en-NZ" dirty="0" smtClean="0">
                          <a:solidFill>
                            <a:schemeClr val="tx1"/>
                          </a:solidFill>
                        </a:rPr>
                        <a:t>S1</a:t>
                      </a:r>
                      <a:endParaRPr lang="en-NZ" dirty="0">
                        <a:solidFill>
                          <a:schemeClr val="tx1"/>
                        </a:solidFill>
                      </a:endParaRPr>
                    </a:p>
                  </a:txBody>
                  <a:tcPr/>
                </a:tc>
                <a:tc>
                  <a:txBody>
                    <a:bodyPr/>
                    <a:lstStyle/>
                    <a:p>
                      <a:pPr algn="ctr"/>
                      <a:endParaRPr lang="en-NZ" dirty="0">
                        <a:solidFill>
                          <a:schemeClr val="tx1"/>
                        </a:solidFill>
                      </a:endParaRPr>
                    </a:p>
                  </a:txBody>
                  <a:tcPr/>
                </a:tc>
                <a:tc>
                  <a:txBody>
                    <a:bodyPr/>
                    <a:lstStyle/>
                    <a:p>
                      <a:pPr algn="ctr"/>
                      <a:r>
                        <a:rPr lang="en-NZ" dirty="0" smtClean="0">
                          <a:solidFill>
                            <a:schemeClr val="tx1"/>
                          </a:solidFill>
                        </a:rPr>
                        <a:t>1</a:t>
                      </a:r>
                      <a:endParaRPr lang="en-NZ" dirty="0">
                        <a:solidFill>
                          <a:schemeClr val="tx1"/>
                        </a:solidFill>
                      </a:endParaRPr>
                    </a:p>
                  </a:txBody>
                  <a:tcPr/>
                </a:tc>
                <a:tc>
                  <a:txBody>
                    <a:bodyPr/>
                    <a:lstStyle/>
                    <a:p>
                      <a:pPr algn="ctr"/>
                      <a:endParaRPr lang="en-NZ"/>
                    </a:p>
                  </a:txBody>
                  <a:tcPr/>
                </a:tc>
              </a:tr>
              <a:tr h="385242">
                <a:tc>
                  <a:txBody>
                    <a:bodyPr/>
                    <a:lstStyle/>
                    <a:p>
                      <a:pPr algn="ctr"/>
                      <a:endParaRPr lang="en-NZ" dirty="0"/>
                    </a:p>
                  </a:txBody>
                  <a:tcPr/>
                </a:tc>
                <a:tc>
                  <a:txBody>
                    <a:bodyPr/>
                    <a:lstStyle/>
                    <a:p>
                      <a:pPr algn="ctr"/>
                      <a:endParaRPr lang="en-NZ"/>
                    </a:p>
                  </a:txBody>
                  <a:tcPr/>
                </a:tc>
                <a:tc>
                  <a:txBody>
                    <a:bodyPr/>
                    <a:lstStyle/>
                    <a:p>
                      <a:pPr algn="ctr"/>
                      <a:r>
                        <a:rPr lang="en-NZ" dirty="0" smtClean="0">
                          <a:solidFill>
                            <a:srgbClr val="FF0000"/>
                          </a:solidFill>
                        </a:rPr>
                        <a:t>2</a:t>
                      </a:r>
                      <a:endParaRPr lang="en-NZ" dirty="0">
                        <a:solidFill>
                          <a:srgbClr val="FF0000"/>
                        </a:solidFill>
                      </a:endParaRPr>
                    </a:p>
                  </a:txBody>
                  <a:tcPr/>
                </a:tc>
                <a:tc>
                  <a:txBody>
                    <a:bodyPr/>
                    <a:lstStyle/>
                    <a:p>
                      <a:pPr algn="ctr"/>
                      <a:r>
                        <a:rPr lang="en-NZ" dirty="0" smtClean="0">
                          <a:solidFill>
                            <a:srgbClr val="FF0000"/>
                          </a:solidFill>
                        </a:rPr>
                        <a:t>9000</a:t>
                      </a:r>
                      <a:endParaRPr lang="en-NZ" dirty="0">
                        <a:solidFill>
                          <a:srgbClr val="FF0000"/>
                        </a:solidFill>
                      </a:endParaRPr>
                    </a:p>
                  </a:txBody>
                  <a:tcPr/>
                </a:tc>
              </a:tr>
              <a:tr h="385242">
                <a:tc>
                  <a:txBody>
                    <a:bodyPr/>
                    <a:lstStyle/>
                    <a:p>
                      <a:pPr algn="ctr"/>
                      <a:r>
                        <a:rPr lang="en-NZ" dirty="0" smtClean="0">
                          <a:solidFill>
                            <a:schemeClr val="tx2">
                              <a:lumMod val="60000"/>
                              <a:lumOff val="40000"/>
                            </a:schemeClr>
                          </a:solidFill>
                        </a:rPr>
                        <a:t>S1</a:t>
                      </a:r>
                      <a:endParaRPr lang="en-NZ" dirty="0">
                        <a:solidFill>
                          <a:schemeClr val="tx2">
                            <a:lumMod val="60000"/>
                            <a:lumOff val="40000"/>
                          </a:schemeClr>
                        </a:solidFill>
                      </a:endParaRPr>
                    </a:p>
                  </a:txBody>
                  <a:tcPr/>
                </a:tc>
                <a:tc>
                  <a:txBody>
                    <a:bodyPr/>
                    <a:lstStyle/>
                    <a:p>
                      <a:pPr algn="ctr"/>
                      <a:r>
                        <a:rPr lang="en-NZ" dirty="0" smtClean="0">
                          <a:solidFill>
                            <a:schemeClr val="tx2">
                              <a:lumMod val="60000"/>
                              <a:lumOff val="40000"/>
                            </a:schemeClr>
                          </a:solidFill>
                        </a:rPr>
                        <a:t>player</a:t>
                      </a:r>
                      <a:endParaRPr lang="en-NZ" dirty="0">
                        <a:solidFill>
                          <a:schemeClr val="tx2">
                            <a:lumMod val="60000"/>
                            <a:lumOff val="40000"/>
                          </a:schemeClr>
                        </a:solidFill>
                      </a:endParaRPr>
                    </a:p>
                  </a:txBody>
                  <a:tcPr/>
                </a:tc>
                <a:tc>
                  <a:txBody>
                    <a:bodyPr/>
                    <a:lstStyle/>
                    <a:p>
                      <a:pPr algn="ctr"/>
                      <a:r>
                        <a:rPr lang="en-NZ" dirty="0" smtClean="0">
                          <a:solidFill>
                            <a:schemeClr val="tx2">
                              <a:lumMod val="60000"/>
                              <a:lumOff val="40000"/>
                            </a:schemeClr>
                          </a:solidFill>
                        </a:rPr>
                        <a:t>1</a:t>
                      </a:r>
                      <a:endParaRPr lang="en-NZ" dirty="0">
                        <a:solidFill>
                          <a:schemeClr val="tx2">
                            <a:lumMod val="60000"/>
                            <a:lumOff val="40000"/>
                          </a:schemeClr>
                        </a:solidFill>
                      </a:endParaRPr>
                    </a:p>
                  </a:txBody>
                  <a:tcPr/>
                </a:tc>
                <a:tc>
                  <a:txBody>
                    <a:bodyPr/>
                    <a:lstStyle/>
                    <a:p>
                      <a:pPr algn="ctr"/>
                      <a:endParaRPr lang="en-NZ" dirty="0"/>
                    </a:p>
                  </a:txBody>
                  <a:tcPr/>
                </a:tc>
              </a:tr>
              <a:tr h="385242">
                <a:tc>
                  <a:txBody>
                    <a:bodyPr/>
                    <a:lstStyle/>
                    <a:p>
                      <a:pPr algn="ctr"/>
                      <a:endParaRPr lang="en-NZ" dirty="0"/>
                    </a:p>
                  </a:txBody>
                  <a:tcPr/>
                </a:tc>
                <a:tc>
                  <a:txBody>
                    <a:bodyPr/>
                    <a:lstStyle/>
                    <a:p>
                      <a:pPr algn="ctr"/>
                      <a:endParaRPr lang="en-NZ" dirty="0"/>
                    </a:p>
                  </a:txBody>
                  <a:tcPr/>
                </a:tc>
                <a:tc>
                  <a:txBody>
                    <a:bodyPr/>
                    <a:lstStyle/>
                    <a:p>
                      <a:pPr algn="ctr"/>
                      <a:endParaRPr lang="en-NZ" dirty="0"/>
                    </a:p>
                  </a:txBody>
                  <a:tcPr/>
                </a:tc>
                <a:tc>
                  <a:txBody>
                    <a:bodyPr/>
                    <a:lstStyle/>
                    <a:p>
                      <a:pPr algn="ctr"/>
                      <a:endParaRPr lang="en-NZ" dirty="0"/>
                    </a:p>
                  </a:txBody>
                  <a:tcPr/>
                </a:tc>
              </a:tr>
            </a:tbl>
          </a:graphicData>
        </a:graphic>
      </p:graphicFrame>
      <mc:AlternateContent xmlns:mc="http://schemas.openxmlformats.org/markup-compatibility/2006" xmlns:a14="http://schemas.microsoft.com/office/drawing/2010/main">
        <mc:Choice Requires="a14">
          <p:sp>
            <p:nvSpPr>
              <p:cNvPr id="5" name="TextBox 4"/>
              <p:cNvSpPr txBox="1"/>
              <p:nvPr/>
            </p:nvSpPr>
            <p:spPr>
              <a:xfrm>
                <a:off x="2405868" y="3933056"/>
                <a:ext cx="509948" cy="400110"/>
              </a:xfrm>
              <a:prstGeom prst="rect">
                <a:avLst/>
              </a:prstGeom>
              <a:noFill/>
            </p:spPr>
            <p:txBody>
              <a:bodyPr wrap="none" rtlCol="0">
                <a:spAutoFit/>
              </a:bodyPr>
              <a:lstStyle/>
              <a:p>
                <a14:m>
                  <m:oMath xmlns:m="http://schemas.openxmlformats.org/officeDocument/2006/math">
                    <m:sSub>
                      <m:sSubPr>
                        <m:ctrlPr>
                          <a:rPr lang="en-NZ" sz="2000" i="1" smtClean="0">
                            <a:solidFill>
                              <a:srgbClr val="FF0000"/>
                            </a:solidFill>
                            <a:latin typeface="Cambria Math"/>
                          </a:rPr>
                        </m:ctrlPr>
                      </m:sSubPr>
                      <m:e>
                        <m:r>
                          <a:rPr lang="en-NZ" sz="2000" i="1" smtClean="0">
                            <a:solidFill>
                              <a:srgbClr val="FF0000"/>
                            </a:solidFill>
                            <a:latin typeface="Cambria Math"/>
                            <a:ea typeface="Cambria Math"/>
                          </a:rPr>
                          <m:t>𝜇</m:t>
                        </m:r>
                      </m:e>
                      <m:sub>
                        <m:r>
                          <a:rPr lang="en-NZ" sz="2000" b="0" i="1" smtClean="0">
                            <a:solidFill>
                              <a:srgbClr val="FF0000"/>
                            </a:solidFill>
                            <a:latin typeface="Cambria Math"/>
                          </a:rPr>
                          <m:t>1</m:t>
                        </m:r>
                      </m:sub>
                    </m:sSub>
                  </m:oMath>
                </a14:m>
                <a:r>
                  <a:rPr lang="en-NZ" sz="2000" dirty="0" smtClean="0">
                    <a:solidFill>
                      <a:srgbClr val="FF0000"/>
                    </a:solidFill>
                  </a:rPr>
                  <a:t>:</a:t>
                </a:r>
                <a:endParaRPr lang="en-NZ" sz="2000" dirty="0">
                  <a:solidFill>
                    <a:srgbClr val="FF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405868" y="3933056"/>
                <a:ext cx="509948" cy="400110"/>
              </a:xfrm>
              <a:prstGeom prst="rect">
                <a:avLst/>
              </a:prstGeom>
              <a:blipFill rotWithShape="1">
                <a:blip r:embed="rId3"/>
                <a:stretch>
                  <a:fillRect t="-6061" r="-12048" b="-27273"/>
                </a:stretch>
              </a:blipFill>
            </p:spPr>
            <p:txBody>
              <a:bodyPr/>
              <a:lstStyle/>
              <a:p>
                <a:r>
                  <a:rPr lang="en-NZ">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405868" y="4293096"/>
                <a:ext cx="515910" cy="400110"/>
              </a:xfrm>
              <a:prstGeom prst="rect">
                <a:avLst/>
              </a:prstGeom>
              <a:noFill/>
            </p:spPr>
            <p:txBody>
              <a:bodyPr wrap="none" rtlCol="0">
                <a:spAutoFit/>
              </a:bodyPr>
              <a:lstStyle/>
              <a:p>
                <a14:m>
                  <m:oMath xmlns:m="http://schemas.openxmlformats.org/officeDocument/2006/math">
                    <m:sSub>
                      <m:sSubPr>
                        <m:ctrlPr>
                          <a:rPr lang="en-NZ" sz="2000" i="1" smtClean="0">
                            <a:solidFill>
                              <a:schemeClr val="tx1"/>
                            </a:solidFill>
                            <a:latin typeface="Cambria Math"/>
                          </a:rPr>
                        </m:ctrlPr>
                      </m:sSubPr>
                      <m:e>
                        <m:r>
                          <a:rPr lang="en-NZ" sz="2000" i="1" smtClean="0">
                            <a:solidFill>
                              <a:schemeClr val="tx1"/>
                            </a:solidFill>
                            <a:latin typeface="Cambria Math"/>
                            <a:ea typeface="Cambria Math"/>
                          </a:rPr>
                          <m:t>𝜇</m:t>
                        </m:r>
                      </m:e>
                      <m:sub>
                        <m:r>
                          <a:rPr lang="en-NZ" sz="2000" b="0" i="1" smtClean="0">
                            <a:solidFill>
                              <a:schemeClr val="tx1"/>
                            </a:solidFill>
                            <a:latin typeface="Cambria Math"/>
                          </a:rPr>
                          <m:t>2</m:t>
                        </m:r>
                      </m:sub>
                    </m:sSub>
                  </m:oMath>
                </a14:m>
                <a:r>
                  <a:rPr lang="en-NZ" sz="2000" dirty="0" smtClean="0">
                    <a:solidFill>
                      <a:schemeClr val="tx1"/>
                    </a:solidFill>
                  </a:rPr>
                  <a:t>:</a:t>
                </a:r>
                <a:endParaRPr lang="en-NZ" sz="2000" dirty="0">
                  <a:solidFill>
                    <a:schemeClr val="tx1"/>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405868" y="4293096"/>
                <a:ext cx="515910" cy="400110"/>
              </a:xfrm>
              <a:prstGeom prst="rect">
                <a:avLst/>
              </a:prstGeom>
              <a:blipFill rotWithShape="1">
                <a:blip r:embed="rId4"/>
                <a:stretch>
                  <a:fillRect t="-6061" r="-11905" b="-27273"/>
                </a:stretch>
              </a:blipFill>
            </p:spPr>
            <p:txBody>
              <a:bodyPr/>
              <a:lstStyle/>
              <a:p>
                <a:r>
                  <a:rPr lang="en-NZ">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405868" y="4685074"/>
                <a:ext cx="515910" cy="400110"/>
              </a:xfrm>
              <a:prstGeom prst="rect">
                <a:avLst/>
              </a:prstGeom>
              <a:noFill/>
            </p:spPr>
            <p:txBody>
              <a:bodyPr wrap="none" rtlCol="0">
                <a:spAutoFit/>
              </a:bodyPr>
              <a:lstStyle/>
              <a:p>
                <a14:m>
                  <m:oMath xmlns:m="http://schemas.openxmlformats.org/officeDocument/2006/math">
                    <m:sSub>
                      <m:sSubPr>
                        <m:ctrlPr>
                          <a:rPr lang="en-NZ" sz="2000" i="1" smtClean="0">
                            <a:solidFill>
                              <a:srgbClr val="FF0000"/>
                            </a:solidFill>
                            <a:latin typeface="Cambria Math"/>
                          </a:rPr>
                        </m:ctrlPr>
                      </m:sSubPr>
                      <m:e>
                        <m:r>
                          <a:rPr lang="en-NZ" sz="2000" i="1" smtClean="0">
                            <a:solidFill>
                              <a:srgbClr val="FF0000"/>
                            </a:solidFill>
                            <a:latin typeface="Cambria Math"/>
                            <a:ea typeface="Cambria Math"/>
                          </a:rPr>
                          <m:t>𝜇</m:t>
                        </m:r>
                      </m:e>
                      <m:sub>
                        <m:r>
                          <a:rPr lang="en-NZ" sz="2000" b="0" i="1" smtClean="0">
                            <a:solidFill>
                              <a:srgbClr val="FF0000"/>
                            </a:solidFill>
                            <a:latin typeface="Cambria Math"/>
                          </a:rPr>
                          <m:t>3</m:t>
                        </m:r>
                      </m:sub>
                    </m:sSub>
                  </m:oMath>
                </a14:m>
                <a:r>
                  <a:rPr lang="en-NZ" sz="2000" dirty="0" smtClean="0">
                    <a:solidFill>
                      <a:srgbClr val="FF0000"/>
                    </a:solidFill>
                  </a:rPr>
                  <a:t>:</a:t>
                </a:r>
                <a:endParaRPr lang="en-NZ" sz="2000" dirty="0">
                  <a:solidFill>
                    <a:srgbClr val="FF000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405868" y="4685074"/>
                <a:ext cx="515910" cy="400110"/>
              </a:xfrm>
              <a:prstGeom prst="rect">
                <a:avLst/>
              </a:prstGeom>
              <a:blipFill rotWithShape="1">
                <a:blip r:embed="rId5"/>
                <a:stretch>
                  <a:fillRect t="-6154" r="-11905" b="-29231"/>
                </a:stretch>
              </a:blipFill>
            </p:spPr>
            <p:txBody>
              <a:bodyPr/>
              <a:lstStyle/>
              <a:p>
                <a:r>
                  <a:rPr lang="en-NZ">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907704" y="5117122"/>
                <a:ext cx="1069716" cy="400110"/>
              </a:xfrm>
              <a:prstGeom prst="rect">
                <a:avLst/>
              </a:prstGeom>
              <a:noFill/>
            </p:spPr>
            <p:txBody>
              <a:bodyPr wrap="none" rtlCol="0">
                <a:spAutoFit/>
              </a:bodyPr>
              <a:lstStyle/>
              <a:p>
                <a14:m>
                  <m:oMath xmlns:m="http://schemas.openxmlformats.org/officeDocument/2006/math">
                    <m:sSub>
                      <m:sSubPr>
                        <m:ctrlPr>
                          <a:rPr lang="en-NZ" sz="2000" i="1" smtClean="0">
                            <a:solidFill>
                              <a:schemeClr val="tx2">
                                <a:lumMod val="60000"/>
                                <a:lumOff val="40000"/>
                              </a:schemeClr>
                            </a:solidFill>
                            <a:latin typeface="Cambria Math"/>
                          </a:rPr>
                        </m:ctrlPr>
                      </m:sSubPr>
                      <m:e>
                        <m:r>
                          <a:rPr lang="en-NZ" sz="2000" i="1" smtClean="0">
                            <a:solidFill>
                              <a:schemeClr val="tx2">
                                <a:lumMod val="60000"/>
                                <a:lumOff val="40000"/>
                              </a:schemeClr>
                            </a:solidFill>
                            <a:latin typeface="Cambria Math"/>
                            <a:ea typeface="Cambria Math"/>
                          </a:rPr>
                          <m:t>𝜇</m:t>
                        </m:r>
                      </m:e>
                      <m:sub>
                        <m:r>
                          <a:rPr lang="en-NZ" sz="2000" b="0" i="1" smtClean="0">
                            <a:solidFill>
                              <a:schemeClr val="tx2">
                                <a:lumMod val="60000"/>
                                <a:lumOff val="40000"/>
                              </a:schemeClr>
                            </a:solidFill>
                            <a:latin typeface="Cambria Math"/>
                          </a:rPr>
                          <m:t>1</m:t>
                        </m:r>
                      </m:sub>
                    </m:sSub>
                    <m:r>
                      <a:rPr lang="en-NZ" sz="2000" i="1" smtClean="0">
                        <a:solidFill>
                          <a:schemeClr val="tx2">
                            <a:lumMod val="60000"/>
                            <a:lumOff val="40000"/>
                          </a:schemeClr>
                        </a:solidFill>
                        <a:latin typeface="Cambria Math"/>
                        <a:ea typeface="Cambria Math"/>
                      </a:rPr>
                      <m:t>∪</m:t>
                    </m:r>
                  </m:oMath>
                </a14:m>
                <a:r>
                  <a:rPr lang="en-NZ" sz="2000" dirty="0">
                    <a:solidFill>
                      <a:schemeClr val="tx2">
                        <a:lumMod val="60000"/>
                        <a:lumOff val="40000"/>
                      </a:schemeClr>
                    </a:solidFill>
                  </a:rPr>
                  <a:t> </a:t>
                </a:r>
                <a14:m>
                  <m:oMath xmlns:m="http://schemas.openxmlformats.org/officeDocument/2006/math">
                    <m:sSub>
                      <m:sSubPr>
                        <m:ctrlPr>
                          <a:rPr lang="en-NZ" sz="2000" i="1">
                            <a:solidFill>
                              <a:schemeClr val="tx2">
                                <a:lumMod val="60000"/>
                                <a:lumOff val="40000"/>
                              </a:schemeClr>
                            </a:solidFill>
                            <a:latin typeface="Cambria Math"/>
                          </a:rPr>
                        </m:ctrlPr>
                      </m:sSubPr>
                      <m:e>
                        <m:r>
                          <a:rPr lang="en-NZ" sz="2000" i="1">
                            <a:solidFill>
                              <a:schemeClr val="tx2">
                                <a:lumMod val="60000"/>
                                <a:lumOff val="40000"/>
                              </a:schemeClr>
                            </a:solidFill>
                            <a:latin typeface="Cambria Math"/>
                            <a:ea typeface="Cambria Math"/>
                          </a:rPr>
                          <m:t>𝜇</m:t>
                        </m:r>
                      </m:e>
                      <m:sub>
                        <m:r>
                          <a:rPr lang="en-NZ" sz="2000" b="0" i="1" smtClean="0">
                            <a:solidFill>
                              <a:schemeClr val="tx2">
                                <a:lumMod val="60000"/>
                                <a:lumOff val="40000"/>
                              </a:schemeClr>
                            </a:solidFill>
                            <a:latin typeface="Cambria Math"/>
                            <a:ea typeface="Cambria Math"/>
                          </a:rPr>
                          <m:t>2</m:t>
                        </m:r>
                      </m:sub>
                    </m:sSub>
                    <m:r>
                      <a:rPr lang="en-NZ" sz="2000" b="0" i="1" smtClean="0">
                        <a:solidFill>
                          <a:schemeClr val="tx2">
                            <a:lumMod val="60000"/>
                            <a:lumOff val="40000"/>
                          </a:schemeClr>
                        </a:solidFill>
                        <a:latin typeface="Cambria Math"/>
                      </a:rPr>
                      <m:t>:</m:t>
                    </m:r>
                  </m:oMath>
                </a14:m>
                <a:endParaRPr lang="en-NZ" dirty="0">
                  <a:solidFill>
                    <a:schemeClr val="tx2">
                      <a:lumMod val="60000"/>
                      <a:lumOff val="40000"/>
                    </a:schemeClr>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907704" y="5117122"/>
                <a:ext cx="1069716" cy="400110"/>
              </a:xfrm>
              <a:prstGeom prst="rect">
                <a:avLst/>
              </a:prstGeom>
              <a:blipFill rotWithShape="1">
                <a:blip r:embed="rId6"/>
                <a:stretch>
                  <a:fillRect b="-7576"/>
                </a:stretch>
              </a:blipFill>
            </p:spPr>
            <p:txBody>
              <a:bodyPr/>
              <a:lstStyle/>
              <a:p>
                <a:r>
                  <a:rPr lang="en-NZ">
                    <a:noFill/>
                  </a:rPr>
                  <a:t> </a:t>
                </a:r>
              </a:p>
            </p:txBody>
          </p:sp>
        </mc:Fallback>
      </mc:AlternateContent>
    </p:spTree>
    <p:extLst>
      <p:ext uri="{BB962C8B-B14F-4D97-AF65-F5344CB8AC3E}">
        <p14:creationId xmlns:p14="http://schemas.microsoft.com/office/powerpoint/2010/main" val="242441150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smtClean="0">
                <a:latin typeface="Arial" charset="0"/>
                <a:cs typeface="Arial" charset="0"/>
              </a:rPr>
              <a:t>SPARQL – Compatible Mappings</a:t>
            </a:r>
          </a:p>
        </p:txBody>
      </p:sp>
      <mc:AlternateContent xmlns:mc="http://schemas.openxmlformats.org/markup-compatibility/2006" xmlns:a14="http://schemas.microsoft.com/office/drawing/2010/main">
        <mc:Choice Requires="a14">
          <p:sp>
            <p:nvSpPr>
              <p:cNvPr id="44035" name="Content Placeholder 2"/>
              <p:cNvSpPr>
                <a:spLocks noGrp="1"/>
              </p:cNvSpPr>
              <p:nvPr>
                <p:ph idx="1"/>
              </p:nvPr>
            </p:nvSpPr>
            <p:spPr>
              <a:xfrm>
                <a:off x="467544" y="1412776"/>
                <a:ext cx="8352928" cy="5040560"/>
              </a:xfrm>
            </p:spPr>
            <p:txBody>
              <a:bodyPr/>
              <a:lstStyle/>
              <a:p>
                <a:pPr>
                  <a:lnSpc>
                    <a:spcPct val="90000"/>
                  </a:lnSpc>
                </a:pPr>
                <a:r>
                  <a:rPr lang="en-US" sz="2200" dirty="0" smtClean="0">
                    <a:latin typeface="Arial" charset="0"/>
                    <a:ea typeface="ヒラギノ角ゴ Pro W3" charset="-128"/>
                    <a:cs typeface="Arial" charset="0"/>
                  </a:rPr>
                  <a:t>Mappings </a:t>
                </a:r>
                <a14:m>
                  <m:oMath xmlns:m="http://schemas.openxmlformats.org/officeDocument/2006/math">
                    <m:sSub>
                      <m:sSubPr>
                        <m:ctrlPr>
                          <a:rPr lang="en-US" sz="2200" i="1" smtClean="0">
                            <a:latin typeface="Cambria Math"/>
                            <a:ea typeface="ヒラギノ角ゴ Pro W3" charset="-128"/>
                            <a:cs typeface="Arial" charset="0"/>
                          </a:rPr>
                        </m:ctrlPr>
                      </m:sSubPr>
                      <m:e>
                        <m:r>
                          <a:rPr lang="en-US" sz="2200" i="1" smtClean="0">
                            <a:latin typeface="Cambria Math"/>
                            <a:ea typeface="Cambria Math"/>
                            <a:cs typeface="Arial" charset="0"/>
                          </a:rPr>
                          <m:t>𝜇</m:t>
                        </m:r>
                      </m:e>
                      <m:sub>
                        <m:r>
                          <a:rPr lang="en-NZ" sz="2200" b="0" i="1" smtClean="0">
                            <a:latin typeface="Cambria Math"/>
                            <a:ea typeface="ヒラギノ角ゴ Pro W3" charset="-128"/>
                            <a:cs typeface="Arial" charset="0"/>
                          </a:rPr>
                          <m:t>1</m:t>
                        </m:r>
                      </m:sub>
                    </m:sSub>
                  </m:oMath>
                </a14:m>
                <a:r>
                  <a:rPr lang="en-US" sz="2200" dirty="0" smtClean="0">
                    <a:latin typeface="Arial" charset="0"/>
                    <a:ea typeface="ヒラギノ角ゴ Pro W3" charset="-128"/>
                    <a:cs typeface="Arial" charset="0"/>
                  </a:rPr>
                  <a:t> and </a:t>
                </a:r>
                <a14:m>
                  <m:oMath xmlns:m="http://schemas.openxmlformats.org/officeDocument/2006/math">
                    <m:sSub>
                      <m:sSubPr>
                        <m:ctrlPr>
                          <a:rPr lang="en-US" sz="2200" i="1" smtClean="0">
                            <a:latin typeface="Cambria Math"/>
                            <a:ea typeface="ヒラギノ角ゴ Pro W3" charset="-128"/>
                            <a:cs typeface="Arial" charset="0"/>
                          </a:rPr>
                        </m:ctrlPr>
                      </m:sSubPr>
                      <m:e>
                        <m:r>
                          <a:rPr lang="en-US" sz="2200" i="1" smtClean="0">
                            <a:latin typeface="Cambria Math"/>
                            <a:ea typeface="Cambria Math"/>
                            <a:cs typeface="Arial" charset="0"/>
                          </a:rPr>
                          <m:t>𝜇</m:t>
                        </m:r>
                      </m:e>
                      <m:sub>
                        <m:r>
                          <a:rPr lang="en-NZ" sz="2200" b="0" i="1" smtClean="0">
                            <a:latin typeface="Cambria Math"/>
                            <a:ea typeface="ヒラギノ角ゴ Pro W3" charset="-128"/>
                            <a:cs typeface="Arial" charset="0"/>
                          </a:rPr>
                          <m:t>2</m:t>
                        </m:r>
                      </m:sub>
                    </m:sSub>
                    <m:r>
                      <a:rPr lang="en-NZ" sz="2200" b="0" i="1" smtClean="0">
                        <a:latin typeface="Cambria Math"/>
                        <a:ea typeface="ヒラギノ角ゴ Pro W3" charset="-128"/>
                        <a:cs typeface="Arial" charset="0"/>
                      </a:rPr>
                      <m:t> </m:t>
                    </m:r>
                  </m:oMath>
                </a14:m>
                <a:r>
                  <a:rPr lang="en-US" sz="2200" dirty="0" smtClean="0">
                    <a:latin typeface="Arial" charset="0"/>
                    <a:ea typeface="ヒラギノ角ゴ Pro W3" charset="-128"/>
                    <a:cs typeface="Arial" charset="0"/>
                  </a:rPr>
                  <a:t>are </a:t>
                </a:r>
                <a:r>
                  <a:rPr lang="en-US" sz="2200" i="1" dirty="0" smtClean="0">
                    <a:latin typeface="Arial" charset="0"/>
                    <a:ea typeface="ヒラギノ角ゴ Pro W3" charset="-128"/>
                    <a:cs typeface="Arial" charset="0"/>
                  </a:rPr>
                  <a:t>compatible </a:t>
                </a:r>
                <a:r>
                  <a:rPr lang="en-US" sz="2200" dirty="0" smtClean="0">
                    <a:latin typeface="Arial" charset="0"/>
                    <a:ea typeface="ヒラギノ角ゴ Pro W3" charset="-128"/>
                    <a:cs typeface="Arial" charset="0"/>
                  </a:rPr>
                  <a:t>when they agree on their common variables:</a:t>
                </a:r>
                <a:br>
                  <a:rPr lang="en-US" sz="2200" dirty="0" smtClean="0">
                    <a:latin typeface="Arial" charset="0"/>
                    <a:ea typeface="ヒラギノ角ゴ Pro W3" charset="-128"/>
                    <a:cs typeface="Arial" charset="0"/>
                  </a:rPr>
                </a:br>
                <a:r>
                  <a:rPr lang="en-US" sz="2200" dirty="0" smtClean="0">
                    <a:latin typeface="Arial" charset="0"/>
                    <a:ea typeface="ヒラギノ角ゴ Pro W3" charset="-128"/>
                    <a:cs typeface="Arial" charset="0"/>
                  </a:rPr>
                  <a:t/>
                </a:r>
                <a:br>
                  <a:rPr lang="en-US" sz="2200" dirty="0" smtClean="0">
                    <a:latin typeface="Arial" charset="0"/>
                    <a:ea typeface="ヒラギノ角ゴ Pro W3" charset="-128"/>
                    <a:cs typeface="Arial" charset="0"/>
                  </a:rPr>
                </a:br>
                <a:r>
                  <a:rPr lang="en-US" sz="2200" dirty="0" smtClean="0">
                    <a:latin typeface="Arial" charset="0"/>
                    <a:ea typeface="ヒラギノ角ゴ Pro W3" charset="-128"/>
                    <a:cs typeface="Arial" charset="0"/>
                  </a:rPr>
                  <a:t>if </a:t>
                </a:r>
                <a14:m>
                  <m:oMath xmlns:m="http://schemas.openxmlformats.org/officeDocument/2006/math">
                    <m:r>
                      <a:rPr lang="en-NZ" sz="2200" b="0" i="1" smtClean="0">
                        <a:latin typeface="Cambria Math"/>
                        <a:ea typeface="ヒラギノ角ゴ Pro W3" charset="-128"/>
                        <a:cs typeface="Arial" charset="0"/>
                      </a:rPr>
                      <m:t>?</m:t>
                    </m:r>
                    <m:r>
                      <a:rPr lang="en-NZ" sz="2200" b="0" i="1" smtClean="0">
                        <a:latin typeface="Cambria Math"/>
                        <a:ea typeface="ヒラギノ角ゴ Pro W3" charset="-128"/>
                        <a:cs typeface="Arial" charset="0"/>
                      </a:rPr>
                      <m:t>𝑥</m:t>
                    </m:r>
                    <m:r>
                      <a:rPr lang="en-NZ" sz="2200" b="0" i="1" smtClean="0">
                        <a:latin typeface="Cambria Math"/>
                        <a:ea typeface="Cambria Math"/>
                        <a:cs typeface="Arial" charset="0"/>
                      </a:rPr>
                      <m:t>∈</m:t>
                    </m:r>
                    <m:r>
                      <a:rPr lang="en-NZ" sz="2200" b="0" i="1" smtClean="0">
                        <a:latin typeface="Cambria Math"/>
                        <a:ea typeface="Cambria Math"/>
                        <a:cs typeface="Arial" charset="0"/>
                      </a:rPr>
                      <m:t>𝑑𝑜𝑚</m:t>
                    </m:r>
                    <m:r>
                      <a:rPr lang="en-NZ" sz="2200" b="0" i="1" smtClean="0">
                        <a:latin typeface="Cambria Math"/>
                        <a:ea typeface="Cambria Math"/>
                        <a:cs typeface="Arial" charset="0"/>
                      </a:rPr>
                      <m:t>(</m:t>
                    </m:r>
                    <m:sSub>
                      <m:sSubPr>
                        <m:ctrlPr>
                          <a:rPr lang="en-NZ" sz="2200" b="0" i="1" smtClean="0">
                            <a:latin typeface="Cambria Math"/>
                            <a:ea typeface="Cambria Math"/>
                            <a:cs typeface="Arial" charset="0"/>
                          </a:rPr>
                        </m:ctrlPr>
                      </m:sSubPr>
                      <m:e>
                        <m:r>
                          <a:rPr lang="en-NZ" sz="2200" b="0" i="1" smtClean="0">
                            <a:latin typeface="Cambria Math"/>
                            <a:ea typeface="Cambria Math"/>
                            <a:cs typeface="Arial" charset="0"/>
                          </a:rPr>
                          <m:t>𝜇</m:t>
                        </m:r>
                      </m:e>
                      <m:sub>
                        <m:r>
                          <a:rPr lang="en-NZ" sz="2200" b="0" i="1" smtClean="0">
                            <a:latin typeface="Cambria Math"/>
                            <a:ea typeface="Cambria Math"/>
                            <a:cs typeface="Arial" charset="0"/>
                          </a:rPr>
                          <m:t>1</m:t>
                        </m:r>
                      </m:sub>
                    </m:sSub>
                    <m:r>
                      <a:rPr lang="en-NZ" sz="2200" b="0" i="1" smtClean="0">
                        <a:latin typeface="Cambria Math"/>
                        <a:ea typeface="Cambria Math"/>
                        <a:cs typeface="Arial" charset="0"/>
                      </a:rPr>
                      <m:t>)∩</m:t>
                    </m:r>
                    <m:r>
                      <a:rPr lang="en-NZ" sz="2200" b="0" i="1" smtClean="0">
                        <a:latin typeface="Cambria Math"/>
                        <a:ea typeface="Cambria Math"/>
                        <a:cs typeface="Arial" charset="0"/>
                      </a:rPr>
                      <m:t>𝑑𝑜𝑚</m:t>
                    </m:r>
                    <m:r>
                      <a:rPr lang="en-NZ" sz="2200" b="0" i="1" smtClean="0">
                        <a:latin typeface="Cambria Math"/>
                        <a:ea typeface="Cambria Math"/>
                        <a:cs typeface="Arial" charset="0"/>
                      </a:rPr>
                      <m:t>(</m:t>
                    </m:r>
                    <m:sSub>
                      <m:sSubPr>
                        <m:ctrlPr>
                          <a:rPr lang="en-NZ" sz="2200" b="0" i="1" smtClean="0">
                            <a:latin typeface="Cambria Math"/>
                            <a:ea typeface="Cambria Math"/>
                            <a:cs typeface="Arial" charset="0"/>
                          </a:rPr>
                        </m:ctrlPr>
                      </m:sSubPr>
                      <m:e>
                        <m:r>
                          <a:rPr lang="en-NZ" sz="2200" b="0" i="1" smtClean="0">
                            <a:latin typeface="Cambria Math"/>
                            <a:ea typeface="Cambria Math"/>
                            <a:cs typeface="Arial" charset="0"/>
                          </a:rPr>
                          <m:t>𝜇</m:t>
                        </m:r>
                      </m:e>
                      <m:sub>
                        <m:r>
                          <a:rPr lang="en-NZ" sz="2200" b="0" i="1" smtClean="0">
                            <a:latin typeface="Cambria Math"/>
                            <a:ea typeface="Cambria Math"/>
                            <a:cs typeface="Arial" charset="0"/>
                          </a:rPr>
                          <m:t>2</m:t>
                        </m:r>
                      </m:sub>
                    </m:sSub>
                    <m:r>
                      <a:rPr lang="en-NZ" sz="2200" b="0" i="1" smtClean="0">
                        <a:latin typeface="Cambria Math"/>
                        <a:ea typeface="Cambria Math"/>
                        <a:cs typeface="Arial" charset="0"/>
                      </a:rPr>
                      <m:t>)</m:t>
                    </m:r>
                  </m:oMath>
                </a14:m>
                <a:r>
                  <a:rPr lang="en-US" sz="2200" dirty="0" smtClean="0">
                    <a:latin typeface="Arial" charset="0"/>
                    <a:ea typeface="ヒラギノ角ゴ Pro W3" charset="-128"/>
                    <a:cs typeface="Arial" charset="0"/>
                  </a:rPr>
                  <a:t>, then </a:t>
                </a:r>
                <a14:m>
                  <m:oMath xmlns:m="http://schemas.openxmlformats.org/officeDocument/2006/math">
                    <m:sSub>
                      <m:sSubPr>
                        <m:ctrlPr>
                          <a:rPr lang="en-US" sz="2200" i="1" smtClean="0">
                            <a:latin typeface="Cambria Math"/>
                            <a:ea typeface="ヒラギノ角ゴ Pro W3" charset="-128"/>
                            <a:cs typeface="Arial" charset="0"/>
                          </a:rPr>
                        </m:ctrlPr>
                      </m:sSubPr>
                      <m:e>
                        <m:r>
                          <a:rPr lang="en-US" sz="2200" i="1" smtClean="0">
                            <a:latin typeface="Cambria Math"/>
                            <a:ea typeface="Cambria Math"/>
                            <a:cs typeface="Arial" charset="0"/>
                          </a:rPr>
                          <m:t>𝜇</m:t>
                        </m:r>
                      </m:e>
                      <m:sub>
                        <m:r>
                          <a:rPr lang="en-NZ" sz="2200" b="0" i="1" smtClean="0">
                            <a:latin typeface="Cambria Math"/>
                            <a:ea typeface="ヒラギノ角ゴ Pro W3" charset="-128"/>
                            <a:cs typeface="Arial" charset="0"/>
                          </a:rPr>
                          <m:t>1</m:t>
                        </m:r>
                      </m:sub>
                    </m:sSub>
                    <m:d>
                      <m:dPr>
                        <m:ctrlPr>
                          <a:rPr lang="en-NZ" sz="2200" b="0" i="1" smtClean="0">
                            <a:latin typeface="Cambria Math"/>
                            <a:ea typeface="ヒラギノ角ゴ Pro W3" charset="-128"/>
                            <a:cs typeface="Arial" charset="0"/>
                          </a:rPr>
                        </m:ctrlPr>
                      </m:dPr>
                      <m:e>
                        <m:r>
                          <a:rPr lang="en-NZ" sz="2200" b="0" i="1" smtClean="0">
                            <a:latin typeface="Cambria Math"/>
                            <a:ea typeface="ヒラギノ角ゴ Pro W3" charset="-128"/>
                            <a:cs typeface="Arial" charset="0"/>
                          </a:rPr>
                          <m:t>?</m:t>
                        </m:r>
                        <m:r>
                          <a:rPr lang="en-NZ" sz="2200" b="0" i="1" smtClean="0">
                            <a:latin typeface="Cambria Math"/>
                            <a:ea typeface="ヒラギノ角ゴ Pro W3" charset="-128"/>
                            <a:cs typeface="Arial" charset="0"/>
                          </a:rPr>
                          <m:t>𝑥</m:t>
                        </m:r>
                      </m:e>
                    </m:d>
                    <m:r>
                      <a:rPr lang="en-NZ" sz="2200" b="0" i="1" smtClean="0">
                        <a:latin typeface="Cambria Math"/>
                        <a:ea typeface="ヒラギノ角ゴ Pro W3" charset="-128"/>
                        <a:cs typeface="Arial" charset="0"/>
                      </a:rPr>
                      <m:t>=</m:t>
                    </m:r>
                    <m:sSub>
                      <m:sSubPr>
                        <m:ctrlPr>
                          <a:rPr lang="en-NZ" sz="2200" b="0" i="1" smtClean="0">
                            <a:latin typeface="Cambria Math"/>
                            <a:ea typeface="ヒラギノ角ゴ Pro W3" charset="-128"/>
                            <a:cs typeface="Arial" charset="0"/>
                          </a:rPr>
                        </m:ctrlPr>
                      </m:sSubPr>
                      <m:e>
                        <m:r>
                          <a:rPr lang="en-NZ" sz="2200" b="0" i="1" smtClean="0">
                            <a:latin typeface="Cambria Math"/>
                            <a:ea typeface="Cambria Math"/>
                            <a:cs typeface="Arial" charset="0"/>
                          </a:rPr>
                          <m:t>𝜇</m:t>
                        </m:r>
                      </m:e>
                      <m:sub>
                        <m:r>
                          <a:rPr lang="en-NZ" sz="2200" b="0" i="1" smtClean="0">
                            <a:latin typeface="Cambria Math"/>
                            <a:ea typeface="ヒラギノ角ゴ Pro W3" charset="-128"/>
                            <a:cs typeface="Arial" charset="0"/>
                          </a:rPr>
                          <m:t>2</m:t>
                        </m:r>
                      </m:sub>
                    </m:sSub>
                    <m:r>
                      <a:rPr lang="en-NZ" sz="2200" b="0" i="1" smtClean="0">
                        <a:latin typeface="Cambria Math"/>
                        <a:ea typeface="ヒラギノ角ゴ Pro W3" charset="-128"/>
                        <a:cs typeface="Arial" charset="0"/>
                      </a:rPr>
                      <m:t>(?</m:t>
                    </m:r>
                    <m:r>
                      <a:rPr lang="en-NZ" sz="2200" b="0" i="1" smtClean="0">
                        <a:latin typeface="Cambria Math"/>
                        <a:ea typeface="ヒラギノ角ゴ Pro W3" charset="-128"/>
                        <a:cs typeface="Arial" charset="0"/>
                      </a:rPr>
                      <m:t>𝑥</m:t>
                    </m:r>
                    <m:r>
                      <a:rPr lang="en-NZ" sz="2200" b="0" i="1" smtClean="0">
                        <a:latin typeface="Cambria Math"/>
                        <a:ea typeface="ヒラギノ角ゴ Pro W3" charset="-128"/>
                        <a:cs typeface="Arial" charset="0"/>
                      </a:rPr>
                      <m:t>)</m:t>
                    </m:r>
                  </m:oMath>
                </a14:m>
                <a:endParaRPr lang="en-US" sz="2200" dirty="0" smtClean="0">
                  <a:latin typeface="Arial" charset="0"/>
                  <a:ea typeface="ヒラギノ角ゴ Pro W3" charset="-128"/>
                  <a:cs typeface="Arial" charset="0"/>
                </a:endParaRPr>
              </a:p>
              <a:p>
                <a:pPr>
                  <a:lnSpc>
                    <a:spcPct val="90000"/>
                  </a:lnSpc>
                </a:pPr>
                <a:endParaRPr lang="en-US" sz="2200" dirty="0">
                  <a:latin typeface="Arial" charset="0"/>
                  <a:ea typeface="ヒラギノ角ゴ Pro W3" charset="-128"/>
                  <a:cs typeface="Arial" charset="0"/>
                </a:endParaRPr>
              </a:p>
              <a:p>
                <a:pPr>
                  <a:lnSpc>
                    <a:spcPct val="90000"/>
                  </a:lnSpc>
                </a:pPr>
                <a:r>
                  <a:rPr lang="en-US" sz="2200" dirty="0" smtClean="0">
                    <a:latin typeface="Arial" charset="0"/>
                    <a:ea typeface="ヒラギノ角ゴ Pro W3" charset="-128"/>
                    <a:cs typeface="Arial" charset="0"/>
                  </a:rPr>
                  <a:t>Example:</a:t>
                </a:r>
              </a:p>
              <a:p>
                <a:pPr>
                  <a:buFont typeface="Arial" charset="0"/>
                  <a:buNone/>
                </a:pPr>
                <a:endParaRPr lang="en-US" dirty="0" smtClean="0">
                  <a:latin typeface="Arial" charset="0"/>
                  <a:cs typeface="Arial" charset="0"/>
                </a:endParaRPr>
              </a:p>
              <a:p>
                <a:pPr>
                  <a:buFont typeface="Arial" charset="0"/>
                  <a:buNone/>
                </a:pPr>
                <a:endParaRPr lang="en-US" dirty="0">
                  <a:latin typeface="Arial" charset="0"/>
                  <a:cs typeface="Arial" charset="0"/>
                </a:endParaRPr>
              </a:p>
              <a:p>
                <a:pPr>
                  <a:buFont typeface="Arial" charset="0"/>
                  <a:buNone/>
                </a:pPr>
                <a:endParaRPr lang="en-US" dirty="0" smtClean="0">
                  <a:latin typeface="Arial" charset="0"/>
                  <a:cs typeface="Arial" charset="0"/>
                </a:endParaRPr>
              </a:p>
              <a:p>
                <a:pPr>
                  <a:buFont typeface="Arial" charset="0"/>
                  <a:buNone/>
                </a:pPr>
                <a:endParaRPr lang="en-US" dirty="0">
                  <a:latin typeface="Arial" charset="0"/>
                  <a:cs typeface="Arial" charset="0"/>
                </a:endParaRPr>
              </a:p>
              <a:p>
                <a:pPr>
                  <a:buFont typeface="Arial" charset="0"/>
                  <a:buNone/>
                </a:pPr>
                <a:endParaRPr lang="en-US" dirty="0" smtClean="0">
                  <a:latin typeface="Arial" charset="0"/>
                  <a:cs typeface="Arial" charset="0"/>
                </a:endParaRPr>
              </a:p>
              <a:p>
                <a:pPr>
                  <a:buFont typeface="Arial" charset="0"/>
                  <a:buNone/>
                </a:pPr>
                <a:endParaRPr lang="en-US" dirty="0">
                  <a:latin typeface="Arial" charset="0"/>
                  <a:cs typeface="Arial" charset="0"/>
                </a:endParaRPr>
              </a:p>
              <a:p>
                <a:pPr>
                  <a:buFont typeface="Arial" charset="0"/>
                  <a:buNone/>
                </a:pPr>
                <a:endParaRPr lang="en-US" dirty="0" smtClean="0">
                  <a:latin typeface="Arial" charset="0"/>
                  <a:cs typeface="Arial" charset="0"/>
                </a:endParaRPr>
              </a:p>
              <a:p>
                <a:endParaRPr lang="en-US" sz="1000" i="1" dirty="0" smtClean="0">
                  <a:latin typeface="Cambria Math"/>
                  <a:cs typeface="Arial" charset="0"/>
                </a:endParaRPr>
              </a:p>
              <a:p>
                <a:pPr marL="0" indent="0">
                  <a:buNone/>
                </a:pPr>
                <a:endParaRPr lang="en-US" dirty="0" smtClean="0">
                  <a:latin typeface="Arial" charset="0"/>
                  <a:cs typeface="Arial" charset="0"/>
                </a:endParaRPr>
              </a:p>
            </p:txBody>
          </p:sp>
        </mc:Choice>
        <mc:Fallback xmlns="">
          <p:sp>
            <p:nvSpPr>
              <p:cNvPr id="44035" name="Content Placeholder 2"/>
              <p:cNvSpPr>
                <a:spLocks noGrp="1" noRot="1" noChangeAspect="1" noMove="1" noResize="1" noEditPoints="1" noAdjustHandles="1" noChangeArrowheads="1" noChangeShapeType="1" noTextEdit="1"/>
              </p:cNvSpPr>
              <p:nvPr>
                <p:ph idx="1"/>
              </p:nvPr>
            </p:nvSpPr>
            <p:spPr>
              <a:xfrm>
                <a:off x="467544" y="1412776"/>
                <a:ext cx="8352928" cy="5040560"/>
              </a:xfrm>
              <a:blipFill rotWithShape="1">
                <a:blip r:embed="rId2"/>
                <a:stretch>
                  <a:fillRect l="-876" t="-1330"/>
                </a:stretch>
              </a:blipFill>
            </p:spPr>
            <p:txBody>
              <a:bodyPr/>
              <a:lstStyle/>
              <a:p>
                <a:r>
                  <a:rPr lang="en-NZ">
                    <a:noFill/>
                  </a:rPr>
                  <a:t> </a:t>
                </a:r>
              </a:p>
            </p:txBody>
          </p:sp>
        </mc:Fallback>
      </mc:AlternateContent>
      <p:graphicFrame>
        <p:nvGraphicFramePr>
          <p:cNvPr id="2" name="Table 1"/>
          <p:cNvGraphicFramePr>
            <a:graphicFrameLocks noGrp="1"/>
          </p:cNvGraphicFramePr>
          <p:nvPr>
            <p:extLst>
              <p:ext uri="{D42A27DB-BD31-4B8C-83A1-F6EECF244321}">
                <p14:modId xmlns:p14="http://schemas.microsoft.com/office/powerpoint/2010/main" val="2395309438"/>
              </p:ext>
            </p:extLst>
          </p:nvPr>
        </p:nvGraphicFramePr>
        <p:xfrm>
          <a:off x="2915816" y="3573016"/>
          <a:ext cx="3384376" cy="2311452"/>
        </p:xfrm>
        <a:graphic>
          <a:graphicData uri="http://schemas.openxmlformats.org/drawingml/2006/table">
            <a:tbl>
              <a:tblPr firstRow="1" bandRow="1">
                <a:tableStyleId>{5C22544A-7EE6-4342-B048-85BDC9FD1C3A}</a:tableStyleId>
              </a:tblPr>
              <a:tblGrid>
                <a:gridCol w="846094"/>
                <a:gridCol w="846094"/>
                <a:gridCol w="846094"/>
                <a:gridCol w="846094"/>
              </a:tblGrid>
              <a:tr h="385242">
                <a:tc>
                  <a:txBody>
                    <a:bodyPr/>
                    <a:lstStyle/>
                    <a:p>
                      <a:pPr algn="ctr"/>
                      <a:r>
                        <a:rPr lang="en-NZ" dirty="0" smtClean="0"/>
                        <a:t>?X</a:t>
                      </a:r>
                      <a:endParaRPr lang="en-NZ" dirty="0"/>
                    </a:p>
                  </a:txBody>
                  <a:tcPr/>
                </a:tc>
                <a:tc>
                  <a:txBody>
                    <a:bodyPr/>
                    <a:lstStyle/>
                    <a:p>
                      <a:pPr algn="ctr"/>
                      <a:r>
                        <a:rPr lang="en-NZ" dirty="0" smtClean="0"/>
                        <a:t>?N</a:t>
                      </a:r>
                      <a:endParaRPr lang="en-NZ" dirty="0"/>
                    </a:p>
                  </a:txBody>
                  <a:tcPr/>
                </a:tc>
                <a:tc>
                  <a:txBody>
                    <a:bodyPr/>
                    <a:lstStyle/>
                    <a:p>
                      <a:pPr algn="ctr"/>
                      <a:r>
                        <a:rPr lang="en-NZ" dirty="0" smtClean="0"/>
                        <a:t>?R</a:t>
                      </a:r>
                      <a:endParaRPr lang="en-NZ" dirty="0"/>
                    </a:p>
                  </a:txBody>
                  <a:tcPr/>
                </a:tc>
                <a:tc>
                  <a:txBody>
                    <a:bodyPr/>
                    <a:lstStyle/>
                    <a:p>
                      <a:pPr algn="ctr"/>
                      <a:r>
                        <a:rPr lang="en-NZ" dirty="0" smtClean="0"/>
                        <a:t>?P</a:t>
                      </a:r>
                      <a:endParaRPr lang="en-NZ" dirty="0"/>
                    </a:p>
                  </a:txBody>
                  <a:tcPr/>
                </a:tc>
              </a:tr>
              <a:tr h="385242">
                <a:tc>
                  <a:txBody>
                    <a:bodyPr/>
                    <a:lstStyle/>
                    <a:p>
                      <a:pPr algn="ctr"/>
                      <a:r>
                        <a:rPr lang="en-NZ" dirty="0" smtClean="0">
                          <a:solidFill>
                            <a:srgbClr val="FF0000"/>
                          </a:solidFill>
                        </a:rPr>
                        <a:t>S1</a:t>
                      </a:r>
                      <a:endParaRPr lang="en-NZ" dirty="0">
                        <a:solidFill>
                          <a:srgbClr val="FF0000"/>
                        </a:solidFill>
                      </a:endParaRPr>
                    </a:p>
                  </a:txBody>
                  <a:tcPr/>
                </a:tc>
                <a:tc>
                  <a:txBody>
                    <a:bodyPr/>
                    <a:lstStyle/>
                    <a:p>
                      <a:pPr algn="ctr"/>
                      <a:r>
                        <a:rPr lang="en-NZ" dirty="0" smtClean="0">
                          <a:solidFill>
                            <a:srgbClr val="FF0000"/>
                          </a:solidFill>
                        </a:rPr>
                        <a:t>player</a:t>
                      </a:r>
                      <a:endParaRPr lang="en-NZ" dirty="0">
                        <a:solidFill>
                          <a:srgbClr val="FF0000"/>
                        </a:solidFill>
                      </a:endParaRPr>
                    </a:p>
                  </a:txBody>
                  <a:tcPr/>
                </a:tc>
                <a:tc>
                  <a:txBody>
                    <a:bodyPr/>
                    <a:lstStyle/>
                    <a:p>
                      <a:pPr algn="ctr"/>
                      <a:endParaRPr lang="en-NZ" dirty="0"/>
                    </a:p>
                  </a:txBody>
                  <a:tcPr/>
                </a:tc>
                <a:tc>
                  <a:txBody>
                    <a:bodyPr/>
                    <a:lstStyle/>
                    <a:p>
                      <a:pPr algn="ctr"/>
                      <a:endParaRPr lang="en-NZ" dirty="0"/>
                    </a:p>
                  </a:txBody>
                  <a:tcPr/>
                </a:tc>
              </a:tr>
              <a:tr h="385242">
                <a:tc>
                  <a:txBody>
                    <a:bodyPr/>
                    <a:lstStyle/>
                    <a:p>
                      <a:pPr algn="ctr"/>
                      <a:r>
                        <a:rPr lang="en-NZ" dirty="0" smtClean="0">
                          <a:solidFill>
                            <a:schemeClr val="tx1"/>
                          </a:solidFill>
                        </a:rPr>
                        <a:t>S1</a:t>
                      </a:r>
                      <a:endParaRPr lang="en-NZ" dirty="0">
                        <a:solidFill>
                          <a:schemeClr val="tx1"/>
                        </a:solidFill>
                      </a:endParaRPr>
                    </a:p>
                  </a:txBody>
                  <a:tcPr/>
                </a:tc>
                <a:tc>
                  <a:txBody>
                    <a:bodyPr/>
                    <a:lstStyle/>
                    <a:p>
                      <a:pPr algn="ctr"/>
                      <a:endParaRPr lang="en-NZ" dirty="0">
                        <a:solidFill>
                          <a:schemeClr val="tx1"/>
                        </a:solidFill>
                      </a:endParaRPr>
                    </a:p>
                  </a:txBody>
                  <a:tcPr/>
                </a:tc>
                <a:tc>
                  <a:txBody>
                    <a:bodyPr/>
                    <a:lstStyle/>
                    <a:p>
                      <a:pPr algn="ctr"/>
                      <a:r>
                        <a:rPr lang="en-NZ" dirty="0" smtClean="0">
                          <a:solidFill>
                            <a:schemeClr val="tx1"/>
                          </a:solidFill>
                        </a:rPr>
                        <a:t>1</a:t>
                      </a:r>
                      <a:endParaRPr lang="en-NZ" dirty="0">
                        <a:solidFill>
                          <a:schemeClr val="tx1"/>
                        </a:solidFill>
                      </a:endParaRPr>
                    </a:p>
                  </a:txBody>
                  <a:tcPr/>
                </a:tc>
                <a:tc>
                  <a:txBody>
                    <a:bodyPr/>
                    <a:lstStyle/>
                    <a:p>
                      <a:pPr algn="ctr"/>
                      <a:endParaRPr lang="en-NZ"/>
                    </a:p>
                  </a:txBody>
                  <a:tcPr/>
                </a:tc>
              </a:tr>
              <a:tr h="385242">
                <a:tc>
                  <a:txBody>
                    <a:bodyPr/>
                    <a:lstStyle/>
                    <a:p>
                      <a:pPr algn="ctr"/>
                      <a:endParaRPr lang="en-NZ" dirty="0"/>
                    </a:p>
                  </a:txBody>
                  <a:tcPr/>
                </a:tc>
                <a:tc>
                  <a:txBody>
                    <a:bodyPr/>
                    <a:lstStyle/>
                    <a:p>
                      <a:pPr algn="ctr"/>
                      <a:endParaRPr lang="en-NZ"/>
                    </a:p>
                  </a:txBody>
                  <a:tcPr/>
                </a:tc>
                <a:tc>
                  <a:txBody>
                    <a:bodyPr/>
                    <a:lstStyle/>
                    <a:p>
                      <a:pPr algn="ctr"/>
                      <a:r>
                        <a:rPr lang="en-NZ" dirty="0" smtClean="0">
                          <a:solidFill>
                            <a:srgbClr val="FF0000"/>
                          </a:solidFill>
                        </a:rPr>
                        <a:t>2</a:t>
                      </a:r>
                      <a:endParaRPr lang="en-NZ" dirty="0">
                        <a:solidFill>
                          <a:srgbClr val="FF0000"/>
                        </a:solidFill>
                      </a:endParaRPr>
                    </a:p>
                  </a:txBody>
                  <a:tcPr/>
                </a:tc>
                <a:tc>
                  <a:txBody>
                    <a:bodyPr/>
                    <a:lstStyle/>
                    <a:p>
                      <a:pPr algn="ctr"/>
                      <a:r>
                        <a:rPr lang="en-NZ" dirty="0" smtClean="0">
                          <a:solidFill>
                            <a:srgbClr val="FF0000"/>
                          </a:solidFill>
                        </a:rPr>
                        <a:t>9000</a:t>
                      </a:r>
                      <a:endParaRPr lang="en-NZ" dirty="0">
                        <a:solidFill>
                          <a:srgbClr val="FF0000"/>
                        </a:solidFill>
                      </a:endParaRPr>
                    </a:p>
                  </a:txBody>
                  <a:tcPr/>
                </a:tc>
              </a:tr>
              <a:tr h="385242">
                <a:tc>
                  <a:txBody>
                    <a:bodyPr/>
                    <a:lstStyle/>
                    <a:p>
                      <a:pPr algn="ctr"/>
                      <a:r>
                        <a:rPr lang="en-NZ" dirty="0" smtClean="0">
                          <a:solidFill>
                            <a:schemeClr val="tx2">
                              <a:lumMod val="60000"/>
                              <a:lumOff val="40000"/>
                            </a:schemeClr>
                          </a:solidFill>
                        </a:rPr>
                        <a:t>S1</a:t>
                      </a:r>
                      <a:endParaRPr lang="en-NZ" dirty="0">
                        <a:solidFill>
                          <a:schemeClr val="tx2">
                            <a:lumMod val="60000"/>
                            <a:lumOff val="40000"/>
                          </a:schemeClr>
                        </a:solidFill>
                      </a:endParaRPr>
                    </a:p>
                  </a:txBody>
                  <a:tcPr/>
                </a:tc>
                <a:tc>
                  <a:txBody>
                    <a:bodyPr/>
                    <a:lstStyle/>
                    <a:p>
                      <a:pPr algn="ctr"/>
                      <a:r>
                        <a:rPr lang="en-NZ" dirty="0" smtClean="0">
                          <a:solidFill>
                            <a:schemeClr val="tx2">
                              <a:lumMod val="60000"/>
                              <a:lumOff val="40000"/>
                            </a:schemeClr>
                          </a:solidFill>
                        </a:rPr>
                        <a:t>player</a:t>
                      </a:r>
                      <a:endParaRPr lang="en-NZ" dirty="0">
                        <a:solidFill>
                          <a:schemeClr val="tx2">
                            <a:lumMod val="60000"/>
                            <a:lumOff val="40000"/>
                          </a:schemeClr>
                        </a:solidFill>
                      </a:endParaRPr>
                    </a:p>
                  </a:txBody>
                  <a:tcPr/>
                </a:tc>
                <a:tc>
                  <a:txBody>
                    <a:bodyPr/>
                    <a:lstStyle/>
                    <a:p>
                      <a:pPr algn="ctr"/>
                      <a:r>
                        <a:rPr lang="en-NZ" dirty="0" smtClean="0">
                          <a:solidFill>
                            <a:schemeClr val="tx2">
                              <a:lumMod val="60000"/>
                              <a:lumOff val="40000"/>
                            </a:schemeClr>
                          </a:solidFill>
                        </a:rPr>
                        <a:t>1</a:t>
                      </a:r>
                      <a:endParaRPr lang="en-NZ" dirty="0">
                        <a:solidFill>
                          <a:schemeClr val="tx2">
                            <a:lumMod val="60000"/>
                            <a:lumOff val="40000"/>
                          </a:schemeClr>
                        </a:solidFill>
                      </a:endParaRPr>
                    </a:p>
                  </a:txBody>
                  <a:tcPr/>
                </a:tc>
                <a:tc>
                  <a:txBody>
                    <a:bodyPr/>
                    <a:lstStyle/>
                    <a:p>
                      <a:pPr algn="ctr"/>
                      <a:endParaRPr lang="en-NZ" dirty="0"/>
                    </a:p>
                  </a:txBody>
                  <a:tcPr/>
                </a:tc>
              </a:tr>
              <a:tr h="385242">
                <a:tc>
                  <a:txBody>
                    <a:bodyPr/>
                    <a:lstStyle/>
                    <a:p>
                      <a:pPr algn="ctr"/>
                      <a:r>
                        <a:rPr lang="en-NZ" dirty="0" smtClean="0">
                          <a:solidFill>
                            <a:schemeClr val="accent1"/>
                          </a:solidFill>
                        </a:rPr>
                        <a:t>S1</a:t>
                      </a:r>
                      <a:endParaRPr lang="en-NZ" dirty="0">
                        <a:solidFill>
                          <a:schemeClr val="accent1"/>
                        </a:solidFill>
                      </a:endParaRPr>
                    </a:p>
                  </a:txBody>
                  <a:tcPr/>
                </a:tc>
                <a:tc>
                  <a:txBody>
                    <a:bodyPr/>
                    <a:lstStyle/>
                    <a:p>
                      <a:pPr algn="ctr"/>
                      <a:r>
                        <a:rPr lang="en-NZ" dirty="0" smtClean="0">
                          <a:solidFill>
                            <a:schemeClr val="accent1"/>
                          </a:solidFill>
                        </a:rPr>
                        <a:t>player</a:t>
                      </a:r>
                      <a:endParaRPr lang="en-NZ" dirty="0">
                        <a:solidFill>
                          <a:schemeClr val="accent1"/>
                        </a:solidFill>
                      </a:endParaRPr>
                    </a:p>
                  </a:txBody>
                  <a:tcPr/>
                </a:tc>
                <a:tc>
                  <a:txBody>
                    <a:bodyPr/>
                    <a:lstStyle/>
                    <a:p>
                      <a:pPr algn="ctr"/>
                      <a:r>
                        <a:rPr lang="en-NZ" dirty="0" smtClean="0">
                          <a:solidFill>
                            <a:schemeClr val="accent1"/>
                          </a:solidFill>
                        </a:rPr>
                        <a:t>2</a:t>
                      </a:r>
                      <a:endParaRPr lang="en-NZ" dirty="0">
                        <a:solidFill>
                          <a:schemeClr val="accent1"/>
                        </a:solidFill>
                      </a:endParaRPr>
                    </a:p>
                  </a:txBody>
                  <a:tcPr/>
                </a:tc>
                <a:tc>
                  <a:txBody>
                    <a:bodyPr/>
                    <a:lstStyle/>
                    <a:p>
                      <a:pPr algn="ctr"/>
                      <a:r>
                        <a:rPr lang="en-NZ" dirty="0" smtClean="0">
                          <a:solidFill>
                            <a:schemeClr val="accent1"/>
                          </a:solidFill>
                        </a:rPr>
                        <a:t>9000</a:t>
                      </a:r>
                      <a:endParaRPr lang="en-NZ" dirty="0">
                        <a:solidFill>
                          <a:schemeClr val="accent1"/>
                        </a:solidFill>
                      </a:endParaRPr>
                    </a:p>
                  </a:txBody>
                  <a:tcPr/>
                </a:tc>
              </a:tr>
            </a:tbl>
          </a:graphicData>
        </a:graphic>
      </p:graphicFrame>
      <mc:AlternateContent xmlns:mc="http://schemas.openxmlformats.org/markup-compatibility/2006" xmlns:a14="http://schemas.microsoft.com/office/drawing/2010/main">
        <mc:Choice Requires="a14">
          <p:sp>
            <p:nvSpPr>
              <p:cNvPr id="5" name="TextBox 4"/>
              <p:cNvSpPr txBox="1"/>
              <p:nvPr/>
            </p:nvSpPr>
            <p:spPr>
              <a:xfrm>
                <a:off x="2405868" y="3933056"/>
                <a:ext cx="509948" cy="400110"/>
              </a:xfrm>
              <a:prstGeom prst="rect">
                <a:avLst/>
              </a:prstGeom>
              <a:noFill/>
            </p:spPr>
            <p:txBody>
              <a:bodyPr wrap="none" rtlCol="0">
                <a:spAutoFit/>
              </a:bodyPr>
              <a:lstStyle/>
              <a:p>
                <a14:m>
                  <m:oMath xmlns:m="http://schemas.openxmlformats.org/officeDocument/2006/math">
                    <m:sSub>
                      <m:sSubPr>
                        <m:ctrlPr>
                          <a:rPr lang="en-NZ" sz="2000" i="1" smtClean="0">
                            <a:solidFill>
                              <a:srgbClr val="FF0000"/>
                            </a:solidFill>
                            <a:latin typeface="Cambria Math"/>
                          </a:rPr>
                        </m:ctrlPr>
                      </m:sSubPr>
                      <m:e>
                        <m:r>
                          <a:rPr lang="en-NZ" sz="2000" i="1" smtClean="0">
                            <a:solidFill>
                              <a:srgbClr val="FF0000"/>
                            </a:solidFill>
                            <a:latin typeface="Cambria Math"/>
                            <a:ea typeface="Cambria Math"/>
                          </a:rPr>
                          <m:t>𝜇</m:t>
                        </m:r>
                      </m:e>
                      <m:sub>
                        <m:r>
                          <a:rPr lang="en-NZ" sz="2000" b="0" i="1" smtClean="0">
                            <a:solidFill>
                              <a:srgbClr val="FF0000"/>
                            </a:solidFill>
                            <a:latin typeface="Cambria Math"/>
                          </a:rPr>
                          <m:t>1</m:t>
                        </m:r>
                      </m:sub>
                    </m:sSub>
                  </m:oMath>
                </a14:m>
                <a:r>
                  <a:rPr lang="en-NZ" sz="2000" dirty="0" smtClean="0">
                    <a:solidFill>
                      <a:srgbClr val="FF0000"/>
                    </a:solidFill>
                  </a:rPr>
                  <a:t>:</a:t>
                </a:r>
                <a:endParaRPr lang="en-NZ" sz="2000" dirty="0">
                  <a:solidFill>
                    <a:srgbClr val="FF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405868" y="3933056"/>
                <a:ext cx="509948" cy="400110"/>
              </a:xfrm>
              <a:prstGeom prst="rect">
                <a:avLst/>
              </a:prstGeom>
              <a:blipFill rotWithShape="1">
                <a:blip r:embed="rId3"/>
                <a:stretch>
                  <a:fillRect t="-6061" r="-12048" b="-27273"/>
                </a:stretch>
              </a:blipFill>
            </p:spPr>
            <p:txBody>
              <a:bodyPr/>
              <a:lstStyle/>
              <a:p>
                <a:r>
                  <a:rPr lang="en-NZ">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405868" y="4293096"/>
                <a:ext cx="515910" cy="400110"/>
              </a:xfrm>
              <a:prstGeom prst="rect">
                <a:avLst/>
              </a:prstGeom>
              <a:noFill/>
            </p:spPr>
            <p:txBody>
              <a:bodyPr wrap="none" rtlCol="0">
                <a:spAutoFit/>
              </a:bodyPr>
              <a:lstStyle/>
              <a:p>
                <a14:m>
                  <m:oMath xmlns:m="http://schemas.openxmlformats.org/officeDocument/2006/math">
                    <m:sSub>
                      <m:sSubPr>
                        <m:ctrlPr>
                          <a:rPr lang="en-NZ" sz="2000" i="1" smtClean="0">
                            <a:solidFill>
                              <a:schemeClr val="tx1"/>
                            </a:solidFill>
                            <a:latin typeface="Cambria Math"/>
                          </a:rPr>
                        </m:ctrlPr>
                      </m:sSubPr>
                      <m:e>
                        <m:r>
                          <a:rPr lang="en-NZ" sz="2000" i="1" smtClean="0">
                            <a:solidFill>
                              <a:schemeClr val="tx1"/>
                            </a:solidFill>
                            <a:latin typeface="Cambria Math"/>
                            <a:ea typeface="Cambria Math"/>
                          </a:rPr>
                          <m:t>𝜇</m:t>
                        </m:r>
                      </m:e>
                      <m:sub>
                        <m:r>
                          <a:rPr lang="en-NZ" sz="2000" b="0" i="1" smtClean="0">
                            <a:solidFill>
                              <a:schemeClr val="tx1"/>
                            </a:solidFill>
                            <a:latin typeface="Cambria Math"/>
                          </a:rPr>
                          <m:t>2</m:t>
                        </m:r>
                      </m:sub>
                    </m:sSub>
                  </m:oMath>
                </a14:m>
                <a:r>
                  <a:rPr lang="en-NZ" sz="2000" dirty="0" smtClean="0">
                    <a:solidFill>
                      <a:schemeClr val="tx1"/>
                    </a:solidFill>
                  </a:rPr>
                  <a:t>:</a:t>
                </a:r>
                <a:endParaRPr lang="en-NZ" sz="2000" dirty="0">
                  <a:solidFill>
                    <a:schemeClr val="tx1"/>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405868" y="4293096"/>
                <a:ext cx="515910" cy="400110"/>
              </a:xfrm>
              <a:prstGeom prst="rect">
                <a:avLst/>
              </a:prstGeom>
              <a:blipFill rotWithShape="1">
                <a:blip r:embed="rId4"/>
                <a:stretch>
                  <a:fillRect t="-6061" r="-11905" b="-27273"/>
                </a:stretch>
              </a:blipFill>
            </p:spPr>
            <p:txBody>
              <a:bodyPr/>
              <a:lstStyle/>
              <a:p>
                <a:r>
                  <a:rPr lang="en-NZ">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405868" y="4685074"/>
                <a:ext cx="515910" cy="400110"/>
              </a:xfrm>
              <a:prstGeom prst="rect">
                <a:avLst/>
              </a:prstGeom>
              <a:noFill/>
            </p:spPr>
            <p:txBody>
              <a:bodyPr wrap="none" rtlCol="0">
                <a:spAutoFit/>
              </a:bodyPr>
              <a:lstStyle/>
              <a:p>
                <a14:m>
                  <m:oMath xmlns:m="http://schemas.openxmlformats.org/officeDocument/2006/math">
                    <m:sSub>
                      <m:sSubPr>
                        <m:ctrlPr>
                          <a:rPr lang="en-NZ" sz="2000" i="1" smtClean="0">
                            <a:solidFill>
                              <a:srgbClr val="FF0000"/>
                            </a:solidFill>
                            <a:latin typeface="Cambria Math"/>
                          </a:rPr>
                        </m:ctrlPr>
                      </m:sSubPr>
                      <m:e>
                        <m:r>
                          <a:rPr lang="en-NZ" sz="2000" i="1" smtClean="0">
                            <a:solidFill>
                              <a:srgbClr val="FF0000"/>
                            </a:solidFill>
                            <a:latin typeface="Cambria Math"/>
                            <a:ea typeface="Cambria Math"/>
                          </a:rPr>
                          <m:t>𝜇</m:t>
                        </m:r>
                      </m:e>
                      <m:sub>
                        <m:r>
                          <a:rPr lang="en-NZ" sz="2000" b="0" i="1" smtClean="0">
                            <a:solidFill>
                              <a:srgbClr val="FF0000"/>
                            </a:solidFill>
                            <a:latin typeface="Cambria Math"/>
                          </a:rPr>
                          <m:t>3</m:t>
                        </m:r>
                      </m:sub>
                    </m:sSub>
                  </m:oMath>
                </a14:m>
                <a:r>
                  <a:rPr lang="en-NZ" sz="2000" dirty="0" smtClean="0">
                    <a:solidFill>
                      <a:srgbClr val="FF0000"/>
                    </a:solidFill>
                  </a:rPr>
                  <a:t>:</a:t>
                </a:r>
                <a:endParaRPr lang="en-NZ" sz="2000" dirty="0">
                  <a:solidFill>
                    <a:srgbClr val="FF000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405868" y="4685074"/>
                <a:ext cx="515910" cy="400110"/>
              </a:xfrm>
              <a:prstGeom prst="rect">
                <a:avLst/>
              </a:prstGeom>
              <a:blipFill rotWithShape="1">
                <a:blip r:embed="rId5"/>
                <a:stretch>
                  <a:fillRect t="-6154" r="-11905" b="-29231"/>
                </a:stretch>
              </a:blipFill>
            </p:spPr>
            <p:txBody>
              <a:bodyPr/>
              <a:lstStyle/>
              <a:p>
                <a:r>
                  <a:rPr lang="en-NZ">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907704" y="5117122"/>
                <a:ext cx="1069716" cy="400110"/>
              </a:xfrm>
              <a:prstGeom prst="rect">
                <a:avLst/>
              </a:prstGeom>
              <a:noFill/>
            </p:spPr>
            <p:txBody>
              <a:bodyPr wrap="none" rtlCol="0">
                <a:spAutoFit/>
              </a:bodyPr>
              <a:lstStyle/>
              <a:p>
                <a14:m>
                  <m:oMath xmlns:m="http://schemas.openxmlformats.org/officeDocument/2006/math">
                    <m:sSub>
                      <m:sSubPr>
                        <m:ctrlPr>
                          <a:rPr lang="en-NZ" sz="2000" i="1" smtClean="0">
                            <a:solidFill>
                              <a:schemeClr val="tx2">
                                <a:lumMod val="60000"/>
                                <a:lumOff val="40000"/>
                              </a:schemeClr>
                            </a:solidFill>
                            <a:latin typeface="Cambria Math"/>
                          </a:rPr>
                        </m:ctrlPr>
                      </m:sSubPr>
                      <m:e>
                        <m:r>
                          <a:rPr lang="en-NZ" sz="2000" i="1" smtClean="0">
                            <a:solidFill>
                              <a:schemeClr val="tx2">
                                <a:lumMod val="60000"/>
                                <a:lumOff val="40000"/>
                              </a:schemeClr>
                            </a:solidFill>
                            <a:latin typeface="Cambria Math"/>
                            <a:ea typeface="Cambria Math"/>
                          </a:rPr>
                          <m:t>𝜇</m:t>
                        </m:r>
                      </m:e>
                      <m:sub>
                        <m:r>
                          <a:rPr lang="en-NZ" sz="2000" b="0" i="1" smtClean="0">
                            <a:solidFill>
                              <a:schemeClr val="tx2">
                                <a:lumMod val="60000"/>
                                <a:lumOff val="40000"/>
                              </a:schemeClr>
                            </a:solidFill>
                            <a:latin typeface="Cambria Math"/>
                          </a:rPr>
                          <m:t>1</m:t>
                        </m:r>
                      </m:sub>
                    </m:sSub>
                    <m:r>
                      <a:rPr lang="en-NZ" sz="2000" i="1" smtClean="0">
                        <a:solidFill>
                          <a:schemeClr val="tx2">
                            <a:lumMod val="60000"/>
                            <a:lumOff val="40000"/>
                          </a:schemeClr>
                        </a:solidFill>
                        <a:latin typeface="Cambria Math"/>
                        <a:ea typeface="Cambria Math"/>
                      </a:rPr>
                      <m:t>∪</m:t>
                    </m:r>
                  </m:oMath>
                </a14:m>
                <a:r>
                  <a:rPr lang="en-NZ" sz="2000" dirty="0">
                    <a:solidFill>
                      <a:schemeClr val="tx2">
                        <a:lumMod val="60000"/>
                        <a:lumOff val="40000"/>
                      </a:schemeClr>
                    </a:solidFill>
                  </a:rPr>
                  <a:t> </a:t>
                </a:r>
                <a14:m>
                  <m:oMath xmlns:m="http://schemas.openxmlformats.org/officeDocument/2006/math">
                    <m:sSub>
                      <m:sSubPr>
                        <m:ctrlPr>
                          <a:rPr lang="en-NZ" sz="2000" i="1">
                            <a:solidFill>
                              <a:schemeClr val="tx2">
                                <a:lumMod val="60000"/>
                                <a:lumOff val="40000"/>
                              </a:schemeClr>
                            </a:solidFill>
                            <a:latin typeface="Cambria Math"/>
                          </a:rPr>
                        </m:ctrlPr>
                      </m:sSubPr>
                      <m:e>
                        <m:r>
                          <a:rPr lang="en-NZ" sz="2000" i="1">
                            <a:solidFill>
                              <a:schemeClr val="tx2">
                                <a:lumMod val="60000"/>
                                <a:lumOff val="40000"/>
                              </a:schemeClr>
                            </a:solidFill>
                            <a:latin typeface="Cambria Math"/>
                            <a:ea typeface="Cambria Math"/>
                          </a:rPr>
                          <m:t>𝜇</m:t>
                        </m:r>
                      </m:e>
                      <m:sub>
                        <m:r>
                          <a:rPr lang="en-NZ" sz="2000" b="0" i="1" smtClean="0">
                            <a:solidFill>
                              <a:schemeClr val="tx2">
                                <a:lumMod val="60000"/>
                                <a:lumOff val="40000"/>
                              </a:schemeClr>
                            </a:solidFill>
                            <a:latin typeface="Cambria Math"/>
                            <a:ea typeface="Cambria Math"/>
                          </a:rPr>
                          <m:t>2</m:t>
                        </m:r>
                      </m:sub>
                    </m:sSub>
                    <m:r>
                      <a:rPr lang="en-NZ" sz="2000" b="0" i="1" smtClean="0">
                        <a:solidFill>
                          <a:schemeClr val="tx2">
                            <a:lumMod val="60000"/>
                            <a:lumOff val="40000"/>
                          </a:schemeClr>
                        </a:solidFill>
                        <a:latin typeface="Cambria Math"/>
                      </a:rPr>
                      <m:t>:</m:t>
                    </m:r>
                  </m:oMath>
                </a14:m>
                <a:endParaRPr lang="en-NZ" dirty="0">
                  <a:solidFill>
                    <a:schemeClr val="tx2">
                      <a:lumMod val="60000"/>
                      <a:lumOff val="40000"/>
                    </a:schemeClr>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907704" y="5117122"/>
                <a:ext cx="1069716" cy="400110"/>
              </a:xfrm>
              <a:prstGeom prst="rect">
                <a:avLst/>
              </a:prstGeom>
              <a:blipFill rotWithShape="1">
                <a:blip r:embed="rId6"/>
                <a:stretch>
                  <a:fillRect b="-7576"/>
                </a:stretch>
              </a:blipFill>
            </p:spPr>
            <p:txBody>
              <a:bodyPr/>
              <a:lstStyle/>
              <a:p>
                <a:r>
                  <a:rPr lang="en-NZ">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918108" y="5477162"/>
                <a:ext cx="1069716" cy="400110"/>
              </a:xfrm>
              <a:prstGeom prst="rect">
                <a:avLst/>
              </a:prstGeom>
              <a:noFill/>
            </p:spPr>
            <p:txBody>
              <a:bodyPr wrap="none" rtlCol="0">
                <a:spAutoFit/>
              </a:bodyPr>
              <a:lstStyle/>
              <a:p>
                <a14:m>
                  <m:oMath xmlns:m="http://schemas.openxmlformats.org/officeDocument/2006/math">
                    <m:sSub>
                      <m:sSubPr>
                        <m:ctrlPr>
                          <a:rPr lang="en-NZ" sz="2000" i="1" smtClean="0">
                            <a:solidFill>
                              <a:schemeClr val="tx2">
                                <a:lumMod val="60000"/>
                                <a:lumOff val="40000"/>
                              </a:schemeClr>
                            </a:solidFill>
                            <a:latin typeface="Cambria Math"/>
                          </a:rPr>
                        </m:ctrlPr>
                      </m:sSubPr>
                      <m:e>
                        <m:r>
                          <a:rPr lang="en-NZ" sz="2000" i="1" smtClean="0">
                            <a:solidFill>
                              <a:schemeClr val="tx2">
                                <a:lumMod val="60000"/>
                                <a:lumOff val="40000"/>
                              </a:schemeClr>
                            </a:solidFill>
                            <a:latin typeface="Cambria Math"/>
                            <a:ea typeface="Cambria Math"/>
                          </a:rPr>
                          <m:t>𝜇</m:t>
                        </m:r>
                      </m:e>
                      <m:sub>
                        <m:r>
                          <a:rPr lang="en-NZ" sz="2000" b="0" i="1" smtClean="0">
                            <a:solidFill>
                              <a:schemeClr val="tx2">
                                <a:lumMod val="60000"/>
                                <a:lumOff val="40000"/>
                              </a:schemeClr>
                            </a:solidFill>
                            <a:latin typeface="Cambria Math"/>
                          </a:rPr>
                          <m:t>1</m:t>
                        </m:r>
                      </m:sub>
                    </m:sSub>
                    <m:r>
                      <a:rPr lang="en-NZ" sz="2000" i="1" smtClean="0">
                        <a:solidFill>
                          <a:schemeClr val="tx2">
                            <a:lumMod val="60000"/>
                            <a:lumOff val="40000"/>
                          </a:schemeClr>
                        </a:solidFill>
                        <a:latin typeface="Cambria Math"/>
                        <a:ea typeface="Cambria Math"/>
                      </a:rPr>
                      <m:t>∪</m:t>
                    </m:r>
                  </m:oMath>
                </a14:m>
                <a:r>
                  <a:rPr lang="en-NZ" sz="2000" dirty="0">
                    <a:solidFill>
                      <a:schemeClr val="tx2">
                        <a:lumMod val="60000"/>
                        <a:lumOff val="40000"/>
                      </a:schemeClr>
                    </a:solidFill>
                  </a:rPr>
                  <a:t> </a:t>
                </a:r>
                <a14:m>
                  <m:oMath xmlns:m="http://schemas.openxmlformats.org/officeDocument/2006/math">
                    <m:sSub>
                      <m:sSubPr>
                        <m:ctrlPr>
                          <a:rPr lang="en-NZ" sz="2000" i="1">
                            <a:solidFill>
                              <a:schemeClr val="tx2">
                                <a:lumMod val="60000"/>
                                <a:lumOff val="40000"/>
                              </a:schemeClr>
                            </a:solidFill>
                            <a:latin typeface="Cambria Math"/>
                          </a:rPr>
                        </m:ctrlPr>
                      </m:sSubPr>
                      <m:e>
                        <m:r>
                          <a:rPr lang="en-NZ" sz="2000" i="1">
                            <a:solidFill>
                              <a:schemeClr val="tx2">
                                <a:lumMod val="60000"/>
                                <a:lumOff val="40000"/>
                              </a:schemeClr>
                            </a:solidFill>
                            <a:latin typeface="Cambria Math"/>
                            <a:ea typeface="Cambria Math"/>
                          </a:rPr>
                          <m:t>𝜇</m:t>
                        </m:r>
                      </m:e>
                      <m:sub>
                        <m:r>
                          <a:rPr lang="en-NZ" sz="2000" b="0" i="1" smtClean="0">
                            <a:solidFill>
                              <a:schemeClr val="tx2">
                                <a:lumMod val="60000"/>
                                <a:lumOff val="40000"/>
                              </a:schemeClr>
                            </a:solidFill>
                            <a:latin typeface="Cambria Math"/>
                            <a:ea typeface="Cambria Math"/>
                          </a:rPr>
                          <m:t>3</m:t>
                        </m:r>
                      </m:sub>
                    </m:sSub>
                    <m:r>
                      <a:rPr lang="en-NZ" sz="2000" b="0" i="1" smtClean="0">
                        <a:solidFill>
                          <a:schemeClr val="tx2">
                            <a:lumMod val="60000"/>
                            <a:lumOff val="40000"/>
                          </a:schemeClr>
                        </a:solidFill>
                        <a:latin typeface="Cambria Math"/>
                      </a:rPr>
                      <m:t>:</m:t>
                    </m:r>
                  </m:oMath>
                </a14:m>
                <a:endParaRPr lang="en-NZ" dirty="0">
                  <a:solidFill>
                    <a:schemeClr val="tx2">
                      <a:lumMod val="60000"/>
                      <a:lumOff val="40000"/>
                    </a:schemeClr>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918108" y="5477162"/>
                <a:ext cx="1069716" cy="400110"/>
              </a:xfrm>
              <a:prstGeom prst="rect">
                <a:avLst/>
              </a:prstGeom>
              <a:blipFill rotWithShape="1">
                <a:blip r:embed="rId7"/>
                <a:stretch>
                  <a:fillRect b="-7576"/>
                </a:stretch>
              </a:blipFill>
            </p:spPr>
            <p:txBody>
              <a:bodyPr/>
              <a:lstStyle/>
              <a:p>
                <a:r>
                  <a:rPr lang="en-NZ">
                    <a:noFill/>
                  </a:rPr>
                  <a:t> </a:t>
                </a:r>
              </a:p>
            </p:txBody>
          </p:sp>
        </mc:Fallback>
      </mc:AlternateContent>
    </p:spTree>
    <p:extLst>
      <p:ext uri="{BB962C8B-B14F-4D97-AF65-F5344CB8AC3E}">
        <p14:creationId xmlns:p14="http://schemas.microsoft.com/office/powerpoint/2010/main" val="10306767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smtClean="0">
                <a:latin typeface="Arial" charset="0"/>
                <a:cs typeface="Arial" charset="0"/>
              </a:rPr>
              <a:t>SPARQL – Compatible Mappings</a:t>
            </a:r>
          </a:p>
        </p:txBody>
      </p:sp>
      <mc:AlternateContent xmlns:mc="http://schemas.openxmlformats.org/markup-compatibility/2006" xmlns:a14="http://schemas.microsoft.com/office/drawing/2010/main">
        <mc:Choice Requires="a14">
          <p:sp>
            <p:nvSpPr>
              <p:cNvPr id="44035" name="Content Placeholder 2"/>
              <p:cNvSpPr>
                <a:spLocks noGrp="1"/>
              </p:cNvSpPr>
              <p:nvPr>
                <p:ph idx="1"/>
              </p:nvPr>
            </p:nvSpPr>
            <p:spPr>
              <a:xfrm>
                <a:off x="467544" y="1412776"/>
                <a:ext cx="8352928" cy="5040560"/>
              </a:xfrm>
            </p:spPr>
            <p:txBody>
              <a:bodyPr/>
              <a:lstStyle/>
              <a:p>
                <a:pPr>
                  <a:lnSpc>
                    <a:spcPct val="90000"/>
                  </a:lnSpc>
                </a:pPr>
                <a:r>
                  <a:rPr lang="en-US" sz="2200" dirty="0" smtClean="0">
                    <a:latin typeface="Arial" charset="0"/>
                    <a:ea typeface="ヒラギノ角ゴ Pro W3" charset="-128"/>
                    <a:cs typeface="Arial" charset="0"/>
                  </a:rPr>
                  <a:t>Mappings </a:t>
                </a:r>
                <a14:m>
                  <m:oMath xmlns:m="http://schemas.openxmlformats.org/officeDocument/2006/math">
                    <m:sSub>
                      <m:sSubPr>
                        <m:ctrlPr>
                          <a:rPr lang="en-US" sz="2200" i="1" smtClean="0">
                            <a:latin typeface="Cambria Math"/>
                            <a:ea typeface="ヒラギノ角ゴ Pro W3" charset="-128"/>
                            <a:cs typeface="Arial" charset="0"/>
                          </a:rPr>
                        </m:ctrlPr>
                      </m:sSubPr>
                      <m:e>
                        <m:r>
                          <a:rPr lang="en-US" sz="2200" i="1" smtClean="0">
                            <a:latin typeface="Cambria Math"/>
                            <a:ea typeface="Cambria Math"/>
                            <a:cs typeface="Arial" charset="0"/>
                          </a:rPr>
                          <m:t>𝜇</m:t>
                        </m:r>
                      </m:e>
                      <m:sub>
                        <m:r>
                          <a:rPr lang="en-NZ" sz="2200" b="0" i="1" smtClean="0">
                            <a:latin typeface="Cambria Math"/>
                            <a:ea typeface="ヒラギノ角ゴ Pro W3" charset="-128"/>
                            <a:cs typeface="Arial" charset="0"/>
                          </a:rPr>
                          <m:t>1</m:t>
                        </m:r>
                      </m:sub>
                    </m:sSub>
                  </m:oMath>
                </a14:m>
                <a:r>
                  <a:rPr lang="en-US" sz="2200" dirty="0" smtClean="0">
                    <a:latin typeface="Arial" charset="0"/>
                    <a:ea typeface="ヒラギノ角ゴ Pro W3" charset="-128"/>
                    <a:cs typeface="Arial" charset="0"/>
                  </a:rPr>
                  <a:t> and </a:t>
                </a:r>
                <a14:m>
                  <m:oMath xmlns:m="http://schemas.openxmlformats.org/officeDocument/2006/math">
                    <m:sSub>
                      <m:sSubPr>
                        <m:ctrlPr>
                          <a:rPr lang="en-US" sz="2200" i="1" smtClean="0">
                            <a:latin typeface="Cambria Math"/>
                            <a:ea typeface="ヒラギノ角ゴ Pro W3" charset="-128"/>
                            <a:cs typeface="Arial" charset="0"/>
                          </a:rPr>
                        </m:ctrlPr>
                      </m:sSubPr>
                      <m:e>
                        <m:r>
                          <a:rPr lang="en-US" sz="2200" i="1" smtClean="0">
                            <a:latin typeface="Cambria Math"/>
                            <a:ea typeface="Cambria Math"/>
                            <a:cs typeface="Arial" charset="0"/>
                          </a:rPr>
                          <m:t>𝜇</m:t>
                        </m:r>
                      </m:e>
                      <m:sub>
                        <m:r>
                          <a:rPr lang="en-NZ" sz="2200" b="0" i="1" smtClean="0">
                            <a:latin typeface="Cambria Math"/>
                            <a:ea typeface="ヒラギノ角ゴ Pro W3" charset="-128"/>
                            <a:cs typeface="Arial" charset="0"/>
                          </a:rPr>
                          <m:t>2</m:t>
                        </m:r>
                      </m:sub>
                    </m:sSub>
                    <m:r>
                      <a:rPr lang="en-NZ" sz="2200" b="0" i="1" smtClean="0">
                        <a:latin typeface="Cambria Math"/>
                        <a:ea typeface="ヒラギノ角ゴ Pro W3" charset="-128"/>
                        <a:cs typeface="Arial" charset="0"/>
                      </a:rPr>
                      <m:t> </m:t>
                    </m:r>
                  </m:oMath>
                </a14:m>
                <a:r>
                  <a:rPr lang="en-US" sz="2200" dirty="0" smtClean="0">
                    <a:latin typeface="Arial" charset="0"/>
                    <a:ea typeface="ヒラギノ角ゴ Pro W3" charset="-128"/>
                    <a:cs typeface="Arial" charset="0"/>
                  </a:rPr>
                  <a:t>are </a:t>
                </a:r>
                <a:r>
                  <a:rPr lang="en-US" sz="2200" i="1" dirty="0" smtClean="0">
                    <a:latin typeface="Arial" charset="0"/>
                    <a:ea typeface="ヒラギノ角ゴ Pro W3" charset="-128"/>
                    <a:cs typeface="Arial" charset="0"/>
                  </a:rPr>
                  <a:t>compatible </a:t>
                </a:r>
                <a:r>
                  <a:rPr lang="en-US" sz="2200" dirty="0" smtClean="0">
                    <a:latin typeface="Arial" charset="0"/>
                    <a:ea typeface="ヒラギノ角ゴ Pro W3" charset="-128"/>
                    <a:cs typeface="Arial" charset="0"/>
                  </a:rPr>
                  <a:t>when they agree on their common variables:</a:t>
                </a:r>
                <a:br>
                  <a:rPr lang="en-US" sz="2200" dirty="0" smtClean="0">
                    <a:latin typeface="Arial" charset="0"/>
                    <a:ea typeface="ヒラギノ角ゴ Pro W3" charset="-128"/>
                    <a:cs typeface="Arial" charset="0"/>
                  </a:rPr>
                </a:br>
                <a:r>
                  <a:rPr lang="en-US" sz="2200" dirty="0" smtClean="0">
                    <a:latin typeface="Arial" charset="0"/>
                    <a:ea typeface="ヒラギノ角ゴ Pro W3" charset="-128"/>
                    <a:cs typeface="Arial" charset="0"/>
                  </a:rPr>
                  <a:t/>
                </a:r>
                <a:br>
                  <a:rPr lang="en-US" sz="2200" dirty="0" smtClean="0">
                    <a:latin typeface="Arial" charset="0"/>
                    <a:ea typeface="ヒラギノ角ゴ Pro W3" charset="-128"/>
                    <a:cs typeface="Arial" charset="0"/>
                  </a:rPr>
                </a:br>
                <a:r>
                  <a:rPr lang="en-US" sz="2200" dirty="0" smtClean="0">
                    <a:latin typeface="Arial" charset="0"/>
                    <a:ea typeface="ヒラギノ角ゴ Pro W3" charset="-128"/>
                    <a:cs typeface="Arial" charset="0"/>
                  </a:rPr>
                  <a:t>if </a:t>
                </a:r>
                <a14:m>
                  <m:oMath xmlns:m="http://schemas.openxmlformats.org/officeDocument/2006/math">
                    <m:r>
                      <a:rPr lang="en-NZ" sz="2200" b="0" i="1" smtClean="0">
                        <a:latin typeface="Cambria Math"/>
                        <a:ea typeface="ヒラギノ角ゴ Pro W3" charset="-128"/>
                        <a:cs typeface="Arial" charset="0"/>
                      </a:rPr>
                      <m:t>?</m:t>
                    </m:r>
                    <m:r>
                      <a:rPr lang="en-NZ" sz="2200" b="0" i="1" smtClean="0">
                        <a:latin typeface="Cambria Math"/>
                        <a:ea typeface="ヒラギノ角ゴ Pro W3" charset="-128"/>
                        <a:cs typeface="Arial" charset="0"/>
                      </a:rPr>
                      <m:t>𝑥</m:t>
                    </m:r>
                    <m:r>
                      <a:rPr lang="en-NZ" sz="2200" b="0" i="1" smtClean="0">
                        <a:latin typeface="Cambria Math"/>
                        <a:ea typeface="Cambria Math"/>
                        <a:cs typeface="Arial" charset="0"/>
                      </a:rPr>
                      <m:t>∈</m:t>
                    </m:r>
                    <m:r>
                      <a:rPr lang="en-NZ" sz="2200" b="0" i="1" smtClean="0">
                        <a:latin typeface="Cambria Math"/>
                        <a:ea typeface="Cambria Math"/>
                        <a:cs typeface="Arial" charset="0"/>
                      </a:rPr>
                      <m:t>𝑑𝑜𝑚</m:t>
                    </m:r>
                    <m:r>
                      <a:rPr lang="en-NZ" sz="2200" b="0" i="1" smtClean="0">
                        <a:latin typeface="Cambria Math"/>
                        <a:ea typeface="Cambria Math"/>
                        <a:cs typeface="Arial" charset="0"/>
                      </a:rPr>
                      <m:t>(</m:t>
                    </m:r>
                    <m:sSub>
                      <m:sSubPr>
                        <m:ctrlPr>
                          <a:rPr lang="en-NZ" sz="2200" b="0" i="1" smtClean="0">
                            <a:latin typeface="Cambria Math"/>
                            <a:ea typeface="Cambria Math"/>
                            <a:cs typeface="Arial" charset="0"/>
                          </a:rPr>
                        </m:ctrlPr>
                      </m:sSubPr>
                      <m:e>
                        <m:r>
                          <a:rPr lang="en-NZ" sz="2200" b="0" i="1" smtClean="0">
                            <a:latin typeface="Cambria Math"/>
                            <a:ea typeface="Cambria Math"/>
                            <a:cs typeface="Arial" charset="0"/>
                          </a:rPr>
                          <m:t>𝜇</m:t>
                        </m:r>
                      </m:e>
                      <m:sub>
                        <m:r>
                          <a:rPr lang="en-NZ" sz="2200" b="0" i="1" smtClean="0">
                            <a:latin typeface="Cambria Math"/>
                            <a:ea typeface="Cambria Math"/>
                            <a:cs typeface="Arial" charset="0"/>
                          </a:rPr>
                          <m:t>1</m:t>
                        </m:r>
                      </m:sub>
                    </m:sSub>
                    <m:r>
                      <a:rPr lang="en-NZ" sz="2200" b="0" i="1" smtClean="0">
                        <a:latin typeface="Cambria Math"/>
                        <a:ea typeface="Cambria Math"/>
                        <a:cs typeface="Arial" charset="0"/>
                      </a:rPr>
                      <m:t>)∩</m:t>
                    </m:r>
                    <m:r>
                      <a:rPr lang="en-NZ" sz="2200" b="0" i="1" smtClean="0">
                        <a:latin typeface="Cambria Math"/>
                        <a:ea typeface="Cambria Math"/>
                        <a:cs typeface="Arial" charset="0"/>
                      </a:rPr>
                      <m:t>𝑑𝑜𝑚</m:t>
                    </m:r>
                    <m:r>
                      <a:rPr lang="en-NZ" sz="2200" b="0" i="1" smtClean="0">
                        <a:latin typeface="Cambria Math"/>
                        <a:ea typeface="Cambria Math"/>
                        <a:cs typeface="Arial" charset="0"/>
                      </a:rPr>
                      <m:t>(</m:t>
                    </m:r>
                    <m:sSub>
                      <m:sSubPr>
                        <m:ctrlPr>
                          <a:rPr lang="en-NZ" sz="2200" b="0" i="1" smtClean="0">
                            <a:latin typeface="Cambria Math"/>
                            <a:ea typeface="Cambria Math"/>
                            <a:cs typeface="Arial" charset="0"/>
                          </a:rPr>
                        </m:ctrlPr>
                      </m:sSubPr>
                      <m:e>
                        <m:r>
                          <a:rPr lang="en-NZ" sz="2200" b="0" i="1" smtClean="0">
                            <a:latin typeface="Cambria Math"/>
                            <a:ea typeface="Cambria Math"/>
                            <a:cs typeface="Arial" charset="0"/>
                          </a:rPr>
                          <m:t>𝜇</m:t>
                        </m:r>
                      </m:e>
                      <m:sub>
                        <m:r>
                          <a:rPr lang="en-NZ" sz="2200" b="0" i="1" smtClean="0">
                            <a:latin typeface="Cambria Math"/>
                            <a:ea typeface="Cambria Math"/>
                            <a:cs typeface="Arial" charset="0"/>
                          </a:rPr>
                          <m:t>2</m:t>
                        </m:r>
                      </m:sub>
                    </m:sSub>
                    <m:r>
                      <a:rPr lang="en-NZ" sz="2200" b="0" i="1" smtClean="0">
                        <a:latin typeface="Cambria Math"/>
                        <a:ea typeface="Cambria Math"/>
                        <a:cs typeface="Arial" charset="0"/>
                      </a:rPr>
                      <m:t>)</m:t>
                    </m:r>
                  </m:oMath>
                </a14:m>
                <a:r>
                  <a:rPr lang="en-US" sz="2200" dirty="0" smtClean="0">
                    <a:latin typeface="Arial" charset="0"/>
                    <a:ea typeface="ヒラギノ角ゴ Pro W3" charset="-128"/>
                    <a:cs typeface="Arial" charset="0"/>
                  </a:rPr>
                  <a:t>, then </a:t>
                </a:r>
                <a14:m>
                  <m:oMath xmlns:m="http://schemas.openxmlformats.org/officeDocument/2006/math">
                    <m:sSub>
                      <m:sSubPr>
                        <m:ctrlPr>
                          <a:rPr lang="en-US" sz="2200" i="1" smtClean="0">
                            <a:latin typeface="Cambria Math"/>
                            <a:ea typeface="ヒラギノ角ゴ Pro W3" charset="-128"/>
                            <a:cs typeface="Arial" charset="0"/>
                          </a:rPr>
                        </m:ctrlPr>
                      </m:sSubPr>
                      <m:e>
                        <m:r>
                          <a:rPr lang="en-US" sz="2200" i="1" smtClean="0">
                            <a:latin typeface="Cambria Math"/>
                            <a:ea typeface="Cambria Math"/>
                            <a:cs typeface="Arial" charset="0"/>
                          </a:rPr>
                          <m:t>𝜇</m:t>
                        </m:r>
                      </m:e>
                      <m:sub>
                        <m:r>
                          <a:rPr lang="en-NZ" sz="2200" b="0" i="1" smtClean="0">
                            <a:latin typeface="Cambria Math"/>
                            <a:ea typeface="ヒラギノ角ゴ Pro W3" charset="-128"/>
                            <a:cs typeface="Arial" charset="0"/>
                          </a:rPr>
                          <m:t>1</m:t>
                        </m:r>
                      </m:sub>
                    </m:sSub>
                    <m:d>
                      <m:dPr>
                        <m:ctrlPr>
                          <a:rPr lang="en-NZ" sz="2200" b="0" i="1" smtClean="0">
                            <a:latin typeface="Cambria Math"/>
                            <a:ea typeface="ヒラギノ角ゴ Pro W3" charset="-128"/>
                            <a:cs typeface="Arial" charset="0"/>
                          </a:rPr>
                        </m:ctrlPr>
                      </m:dPr>
                      <m:e>
                        <m:r>
                          <a:rPr lang="en-NZ" sz="2200" b="0" i="1" smtClean="0">
                            <a:latin typeface="Cambria Math"/>
                            <a:ea typeface="ヒラギノ角ゴ Pro W3" charset="-128"/>
                            <a:cs typeface="Arial" charset="0"/>
                          </a:rPr>
                          <m:t>?</m:t>
                        </m:r>
                        <m:r>
                          <a:rPr lang="en-NZ" sz="2200" b="0" i="1" smtClean="0">
                            <a:latin typeface="Cambria Math"/>
                            <a:ea typeface="ヒラギノ角ゴ Pro W3" charset="-128"/>
                            <a:cs typeface="Arial" charset="0"/>
                          </a:rPr>
                          <m:t>𝑥</m:t>
                        </m:r>
                      </m:e>
                    </m:d>
                    <m:r>
                      <a:rPr lang="en-NZ" sz="2200" b="0" i="1" smtClean="0">
                        <a:latin typeface="Cambria Math"/>
                        <a:ea typeface="ヒラギノ角ゴ Pro W3" charset="-128"/>
                        <a:cs typeface="Arial" charset="0"/>
                      </a:rPr>
                      <m:t>=</m:t>
                    </m:r>
                    <m:sSub>
                      <m:sSubPr>
                        <m:ctrlPr>
                          <a:rPr lang="en-NZ" sz="2200" b="0" i="1" smtClean="0">
                            <a:latin typeface="Cambria Math"/>
                            <a:ea typeface="ヒラギノ角ゴ Pro W3" charset="-128"/>
                            <a:cs typeface="Arial" charset="0"/>
                          </a:rPr>
                        </m:ctrlPr>
                      </m:sSubPr>
                      <m:e>
                        <m:r>
                          <a:rPr lang="en-NZ" sz="2200" b="0" i="1" smtClean="0">
                            <a:latin typeface="Cambria Math"/>
                            <a:ea typeface="Cambria Math"/>
                            <a:cs typeface="Arial" charset="0"/>
                          </a:rPr>
                          <m:t>𝜇</m:t>
                        </m:r>
                      </m:e>
                      <m:sub>
                        <m:r>
                          <a:rPr lang="en-NZ" sz="2200" b="0" i="1" smtClean="0">
                            <a:latin typeface="Cambria Math"/>
                            <a:ea typeface="ヒラギノ角ゴ Pro W3" charset="-128"/>
                            <a:cs typeface="Arial" charset="0"/>
                          </a:rPr>
                          <m:t>2</m:t>
                        </m:r>
                      </m:sub>
                    </m:sSub>
                    <m:r>
                      <a:rPr lang="en-NZ" sz="2200" b="0" i="1" smtClean="0">
                        <a:latin typeface="Cambria Math"/>
                        <a:ea typeface="ヒラギノ角ゴ Pro W3" charset="-128"/>
                        <a:cs typeface="Arial" charset="0"/>
                      </a:rPr>
                      <m:t>(?</m:t>
                    </m:r>
                    <m:r>
                      <a:rPr lang="en-NZ" sz="2200" b="0" i="1" smtClean="0">
                        <a:latin typeface="Cambria Math"/>
                        <a:ea typeface="ヒラギノ角ゴ Pro W3" charset="-128"/>
                        <a:cs typeface="Arial" charset="0"/>
                      </a:rPr>
                      <m:t>𝑥</m:t>
                    </m:r>
                    <m:r>
                      <a:rPr lang="en-NZ" sz="2200" b="0" i="1" smtClean="0">
                        <a:latin typeface="Cambria Math"/>
                        <a:ea typeface="ヒラギノ角ゴ Pro W3" charset="-128"/>
                        <a:cs typeface="Arial" charset="0"/>
                      </a:rPr>
                      <m:t>)</m:t>
                    </m:r>
                  </m:oMath>
                </a14:m>
                <a:endParaRPr lang="en-US" sz="2200" dirty="0" smtClean="0">
                  <a:latin typeface="Arial" charset="0"/>
                  <a:ea typeface="ヒラギノ角ゴ Pro W3" charset="-128"/>
                  <a:cs typeface="Arial" charset="0"/>
                </a:endParaRPr>
              </a:p>
              <a:p>
                <a:pPr>
                  <a:lnSpc>
                    <a:spcPct val="90000"/>
                  </a:lnSpc>
                </a:pPr>
                <a:endParaRPr lang="en-US" sz="2200" dirty="0">
                  <a:latin typeface="Arial" charset="0"/>
                  <a:ea typeface="ヒラギノ角ゴ Pro W3" charset="-128"/>
                  <a:cs typeface="Arial" charset="0"/>
                </a:endParaRPr>
              </a:p>
              <a:p>
                <a:pPr>
                  <a:lnSpc>
                    <a:spcPct val="90000"/>
                  </a:lnSpc>
                </a:pPr>
                <a:r>
                  <a:rPr lang="en-US" sz="2200" dirty="0" smtClean="0">
                    <a:latin typeface="Arial" charset="0"/>
                    <a:ea typeface="ヒラギノ角ゴ Pro W3" charset="-128"/>
                    <a:cs typeface="Arial" charset="0"/>
                  </a:rPr>
                  <a:t>Example:</a:t>
                </a:r>
              </a:p>
              <a:p>
                <a:pPr>
                  <a:buFont typeface="Arial" charset="0"/>
                  <a:buNone/>
                </a:pPr>
                <a:endParaRPr lang="en-US" dirty="0" smtClean="0">
                  <a:latin typeface="Arial" charset="0"/>
                  <a:cs typeface="Arial" charset="0"/>
                </a:endParaRPr>
              </a:p>
              <a:p>
                <a:pPr>
                  <a:buFont typeface="Arial" charset="0"/>
                  <a:buNone/>
                </a:pPr>
                <a:endParaRPr lang="en-US" dirty="0">
                  <a:latin typeface="Arial" charset="0"/>
                  <a:cs typeface="Arial" charset="0"/>
                </a:endParaRPr>
              </a:p>
              <a:p>
                <a:pPr>
                  <a:buFont typeface="Arial" charset="0"/>
                  <a:buNone/>
                </a:pPr>
                <a:endParaRPr lang="en-US" dirty="0" smtClean="0">
                  <a:latin typeface="Arial" charset="0"/>
                  <a:cs typeface="Arial" charset="0"/>
                </a:endParaRPr>
              </a:p>
              <a:p>
                <a:pPr>
                  <a:buFont typeface="Arial" charset="0"/>
                  <a:buNone/>
                </a:pPr>
                <a:endParaRPr lang="en-US" dirty="0">
                  <a:latin typeface="Arial" charset="0"/>
                  <a:cs typeface="Arial" charset="0"/>
                </a:endParaRPr>
              </a:p>
              <a:p>
                <a:pPr>
                  <a:buFont typeface="Arial" charset="0"/>
                  <a:buNone/>
                </a:pPr>
                <a:endParaRPr lang="en-US" dirty="0" smtClean="0">
                  <a:latin typeface="Arial" charset="0"/>
                  <a:cs typeface="Arial" charset="0"/>
                </a:endParaRPr>
              </a:p>
              <a:p>
                <a:pPr>
                  <a:buFont typeface="Arial" charset="0"/>
                  <a:buNone/>
                </a:pPr>
                <a:endParaRPr lang="en-US" dirty="0">
                  <a:latin typeface="Arial" charset="0"/>
                  <a:cs typeface="Arial" charset="0"/>
                </a:endParaRPr>
              </a:p>
              <a:p>
                <a:pPr>
                  <a:buFont typeface="Arial" charset="0"/>
                  <a:buNone/>
                </a:pPr>
                <a:endParaRPr lang="en-US" dirty="0" smtClean="0">
                  <a:latin typeface="Arial" charset="0"/>
                  <a:cs typeface="Arial" charset="0"/>
                </a:endParaRPr>
              </a:p>
              <a:p>
                <a:endParaRPr lang="en-US" sz="1000" i="1" dirty="0" smtClean="0">
                  <a:latin typeface="Cambria Math"/>
                  <a:cs typeface="Arial" charset="0"/>
                </a:endParaRPr>
              </a:p>
              <a:p>
                <a14:m>
                  <m:oMath xmlns:m="http://schemas.openxmlformats.org/officeDocument/2006/math">
                    <m:sSub>
                      <m:sSubPr>
                        <m:ctrlPr>
                          <a:rPr lang="en-US" i="1" smtClean="0">
                            <a:latin typeface="Cambria Math"/>
                            <a:cs typeface="Arial" charset="0"/>
                          </a:rPr>
                        </m:ctrlPr>
                      </m:sSubPr>
                      <m:e>
                        <m:r>
                          <a:rPr lang="en-US" i="1" smtClean="0">
                            <a:latin typeface="Cambria Math"/>
                            <a:ea typeface="Cambria Math"/>
                            <a:cs typeface="Arial" charset="0"/>
                          </a:rPr>
                          <m:t>𝜇</m:t>
                        </m:r>
                      </m:e>
                      <m:sub>
                        <m:r>
                          <a:rPr lang="en-NZ" b="0" i="1" smtClean="0">
                            <a:latin typeface="Cambria Math"/>
                            <a:cs typeface="Arial" charset="0"/>
                          </a:rPr>
                          <m:t>2</m:t>
                        </m:r>
                      </m:sub>
                    </m:sSub>
                  </m:oMath>
                </a14:m>
                <a:r>
                  <a:rPr lang="en-US" dirty="0" smtClean="0">
                    <a:latin typeface="Arial" charset="0"/>
                    <a:cs typeface="Arial" charset="0"/>
                  </a:rPr>
                  <a:t> and </a:t>
                </a:r>
                <a14:m>
                  <m:oMath xmlns:m="http://schemas.openxmlformats.org/officeDocument/2006/math">
                    <m:sSub>
                      <m:sSubPr>
                        <m:ctrlPr>
                          <a:rPr lang="en-US" i="1">
                            <a:latin typeface="Cambria Math"/>
                            <a:cs typeface="Arial" charset="0"/>
                          </a:rPr>
                        </m:ctrlPr>
                      </m:sSubPr>
                      <m:e>
                        <m:r>
                          <a:rPr lang="en-US" i="1">
                            <a:latin typeface="Cambria Math"/>
                            <a:ea typeface="Cambria Math"/>
                            <a:cs typeface="Arial" charset="0"/>
                          </a:rPr>
                          <m:t>𝜇</m:t>
                        </m:r>
                      </m:e>
                      <m:sub>
                        <m:r>
                          <a:rPr lang="en-NZ" b="0" i="1" smtClean="0">
                            <a:latin typeface="Cambria Math"/>
                            <a:ea typeface="Cambria Math"/>
                            <a:cs typeface="Arial" charset="0"/>
                          </a:rPr>
                          <m:t>3</m:t>
                        </m:r>
                      </m:sub>
                    </m:sSub>
                  </m:oMath>
                </a14:m>
                <a:r>
                  <a:rPr lang="en-US" dirty="0" smtClean="0">
                    <a:latin typeface="Arial" charset="0"/>
                    <a:cs typeface="Arial" charset="0"/>
                  </a:rPr>
                  <a:t> are not compatible</a:t>
                </a:r>
              </a:p>
            </p:txBody>
          </p:sp>
        </mc:Choice>
        <mc:Fallback xmlns="">
          <p:sp>
            <p:nvSpPr>
              <p:cNvPr id="44035" name="Content Placeholder 2"/>
              <p:cNvSpPr>
                <a:spLocks noGrp="1" noRot="1" noChangeAspect="1" noMove="1" noResize="1" noEditPoints="1" noAdjustHandles="1" noChangeArrowheads="1" noChangeShapeType="1" noTextEdit="1"/>
              </p:cNvSpPr>
              <p:nvPr>
                <p:ph idx="1"/>
              </p:nvPr>
            </p:nvSpPr>
            <p:spPr>
              <a:xfrm>
                <a:off x="467544" y="1412776"/>
                <a:ext cx="8352928" cy="5040560"/>
              </a:xfrm>
              <a:blipFill rotWithShape="1">
                <a:blip r:embed="rId2"/>
                <a:stretch>
                  <a:fillRect l="-876" t="-1330" b="-1209"/>
                </a:stretch>
              </a:blipFill>
            </p:spPr>
            <p:txBody>
              <a:bodyPr/>
              <a:lstStyle/>
              <a:p>
                <a:r>
                  <a:rPr lang="en-NZ">
                    <a:noFill/>
                  </a:rPr>
                  <a:t> </a:t>
                </a:r>
              </a:p>
            </p:txBody>
          </p:sp>
        </mc:Fallback>
      </mc:AlternateContent>
      <p:graphicFrame>
        <p:nvGraphicFramePr>
          <p:cNvPr id="2" name="Table 1"/>
          <p:cNvGraphicFramePr>
            <a:graphicFrameLocks noGrp="1"/>
          </p:cNvGraphicFramePr>
          <p:nvPr>
            <p:extLst>
              <p:ext uri="{D42A27DB-BD31-4B8C-83A1-F6EECF244321}">
                <p14:modId xmlns:p14="http://schemas.microsoft.com/office/powerpoint/2010/main" val="1581616050"/>
              </p:ext>
            </p:extLst>
          </p:nvPr>
        </p:nvGraphicFramePr>
        <p:xfrm>
          <a:off x="2915816" y="3573016"/>
          <a:ext cx="3384376" cy="2311452"/>
        </p:xfrm>
        <a:graphic>
          <a:graphicData uri="http://schemas.openxmlformats.org/drawingml/2006/table">
            <a:tbl>
              <a:tblPr firstRow="1" bandRow="1">
                <a:tableStyleId>{5C22544A-7EE6-4342-B048-85BDC9FD1C3A}</a:tableStyleId>
              </a:tblPr>
              <a:tblGrid>
                <a:gridCol w="846094"/>
                <a:gridCol w="846094"/>
                <a:gridCol w="846094"/>
                <a:gridCol w="846094"/>
              </a:tblGrid>
              <a:tr h="385242">
                <a:tc>
                  <a:txBody>
                    <a:bodyPr/>
                    <a:lstStyle/>
                    <a:p>
                      <a:pPr algn="ctr"/>
                      <a:r>
                        <a:rPr lang="en-NZ" dirty="0" smtClean="0"/>
                        <a:t>?X</a:t>
                      </a:r>
                      <a:endParaRPr lang="en-NZ" dirty="0"/>
                    </a:p>
                  </a:txBody>
                  <a:tcPr/>
                </a:tc>
                <a:tc>
                  <a:txBody>
                    <a:bodyPr/>
                    <a:lstStyle/>
                    <a:p>
                      <a:pPr algn="ctr"/>
                      <a:r>
                        <a:rPr lang="en-NZ" dirty="0" smtClean="0"/>
                        <a:t>?N</a:t>
                      </a:r>
                      <a:endParaRPr lang="en-NZ" dirty="0"/>
                    </a:p>
                  </a:txBody>
                  <a:tcPr/>
                </a:tc>
                <a:tc>
                  <a:txBody>
                    <a:bodyPr/>
                    <a:lstStyle/>
                    <a:p>
                      <a:pPr algn="ctr"/>
                      <a:r>
                        <a:rPr lang="en-NZ" dirty="0" smtClean="0"/>
                        <a:t>?R</a:t>
                      </a:r>
                      <a:endParaRPr lang="en-NZ" dirty="0"/>
                    </a:p>
                  </a:txBody>
                  <a:tcPr/>
                </a:tc>
                <a:tc>
                  <a:txBody>
                    <a:bodyPr/>
                    <a:lstStyle/>
                    <a:p>
                      <a:pPr algn="ctr"/>
                      <a:r>
                        <a:rPr lang="en-NZ" dirty="0" smtClean="0"/>
                        <a:t>?P</a:t>
                      </a:r>
                      <a:endParaRPr lang="en-NZ" dirty="0"/>
                    </a:p>
                  </a:txBody>
                  <a:tcPr/>
                </a:tc>
              </a:tr>
              <a:tr h="385242">
                <a:tc>
                  <a:txBody>
                    <a:bodyPr/>
                    <a:lstStyle/>
                    <a:p>
                      <a:pPr algn="ctr"/>
                      <a:r>
                        <a:rPr lang="en-NZ" dirty="0" smtClean="0">
                          <a:solidFill>
                            <a:schemeClr val="tx1"/>
                          </a:solidFill>
                        </a:rPr>
                        <a:t>S1</a:t>
                      </a:r>
                      <a:endParaRPr lang="en-NZ" dirty="0">
                        <a:solidFill>
                          <a:schemeClr val="tx1"/>
                        </a:solidFill>
                      </a:endParaRPr>
                    </a:p>
                  </a:txBody>
                  <a:tcPr/>
                </a:tc>
                <a:tc>
                  <a:txBody>
                    <a:bodyPr/>
                    <a:lstStyle/>
                    <a:p>
                      <a:pPr algn="ctr"/>
                      <a:r>
                        <a:rPr lang="en-NZ" dirty="0" smtClean="0">
                          <a:solidFill>
                            <a:schemeClr val="tx1"/>
                          </a:solidFill>
                        </a:rPr>
                        <a:t>player</a:t>
                      </a:r>
                      <a:endParaRPr lang="en-NZ" dirty="0">
                        <a:solidFill>
                          <a:schemeClr val="tx1"/>
                        </a:solidFill>
                      </a:endParaRPr>
                    </a:p>
                  </a:txBody>
                  <a:tcPr/>
                </a:tc>
                <a:tc>
                  <a:txBody>
                    <a:bodyPr/>
                    <a:lstStyle/>
                    <a:p>
                      <a:pPr algn="ctr"/>
                      <a:endParaRPr lang="en-NZ" dirty="0"/>
                    </a:p>
                  </a:txBody>
                  <a:tcPr/>
                </a:tc>
                <a:tc>
                  <a:txBody>
                    <a:bodyPr/>
                    <a:lstStyle/>
                    <a:p>
                      <a:pPr algn="ctr"/>
                      <a:endParaRPr lang="en-NZ" dirty="0"/>
                    </a:p>
                  </a:txBody>
                  <a:tcPr/>
                </a:tc>
              </a:tr>
              <a:tr h="385242">
                <a:tc>
                  <a:txBody>
                    <a:bodyPr/>
                    <a:lstStyle/>
                    <a:p>
                      <a:pPr algn="ctr"/>
                      <a:r>
                        <a:rPr lang="en-NZ" dirty="0" smtClean="0">
                          <a:solidFill>
                            <a:schemeClr val="tx1"/>
                          </a:solidFill>
                        </a:rPr>
                        <a:t>S1</a:t>
                      </a:r>
                      <a:endParaRPr lang="en-NZ" dirty="0">
                        <a:solidFill>
                          <a:schemeClr val="tx1"/>
                        </a:solidFill>
                      </a:endParaRPr>
                    </a:p>
                  </a:txBody>
                  <a:tcPr/>
                </a:tc>
                <a:tc>
                  <a:txBody>
                    <a:bodyPr/>
                    <a:lstStyle/>
                    <a:p>
                      <a:pPr algn="ctr"/>
                      <a:endParaRPr lang="en-NZ" dirty="0">
                        <a:solidFill>
                          <a:schemeClr val="tx1"/>
                        </a:solidFill>
                      </a:endParaRPr>
                    </a:p>
                  </a:txBody>
                  <a:tcPr/>
                </a:tc>
                <a:tc>
                  <a:txBody>
                    <a:bodyPr/>
                    <a:lstStyle/>
                    <a:p>
                      <a:pPr algn="ctr"/>
                      <a:r>
                        <a:rPr lang="en-NZ" dirty="0" smtClean="0">
                          <a:solidFill>
                            <a:schemeClr val="tx1"/>
                          </a:solidFill>
                        </a:rPr>
                        <a:t>1</a:t>
                      </a:r>
                      <a:endParaRPr lang="en-NZ" dirty="0">
                        <a:solidFill>
                          <a:schemeClr val="tx1"/>
                        </a:solidFill>
                      </a:endParaRPr>
                    </a:p>
                  </a:txBody>
                  <a:tcPr/>
                </a:tc>
                <a:tc>
                  <a:txBody>
                    <a:bodyPr/>
                    <a:lstStyle/>
                    <a:p>
                      <a:pPr algn="ctr"/>
                      <a:endParaRPr lang="en-NZ"/>
                    </a:p>
                  </a:txBody>
                  <a:tcPr/>
                </a:tc>
              </a:tr>
              <a:tr h="385242">
                <a:tc>
                  <a:txBody>
                    <a:bodyPr/>
                    <a:lstStyle/>
                    <a:p>
                      <a:pPr algn="ctr"/>
                      <a:endParaRPr lang="en-NZ" dirty="0"/>
                    </a:p>
                  </a:txBody>
                  <a:tcPr/>
                </a:tc>
                <a:tc>
                  <a:txBody>
                    <a:bodyPr/>
                    <a:lstStyle/>
                    <a:p>
                      <a:pPr algn="ctr"/>
                      <a:endParaRPr lang="en-NZ"/>
                    </a:p>
                  </a:txBody>
                  <a:tcPr/>
                </a:tc>
                <a:tc>
                  <a:txBody>
                    <a:bodyPr/>
                    <a:lstStyle/>
                    <a:p>
                      <a:pPr algn="ctr"/>
                      <a:r>
                        <a:rPr lang="en-NZ" dirty="0" smtClean="0">
                          <a:solidFill>
                            <a:schemeClr val="tx1"/>
                          </a:solidFill>
                        </a:rPr>
                        <a:t>2</a:t>
                      </a:r>
                      <a:endParaRPr lang="en-NZ" dirty="0">
                        <a:solidFill>
                          <a:schemeClr val="tx1"/>
                        </a:solidFill>
                      </a:endParaRPr>
                    </a:p>
                  </a:txBody>
                  <a:tcPr/>
                </a:tc>
                <a:tc>
                  <a:txBody>
                    <a:bodyPr/>
                    <a:lstStyle/>
                    <a:p>
                      <a:pPr algn="ctr"/>
                      <a:r>
                        <a:rPr lang="en-NZ" dirty="0" smtClean="0">
                          <a:solidFill>
                            <a:schemeClr val="tx1"/>
                          </a:solidFill>
                        </a:rPr>
                        <a:t>9000</a:t>
                      </a:r>
                      <a:endParaRPr lang="en-NZ" dirty="0">
                        <a:solidFill>
                          <a:schemeClr val="tx1"/>
                        </a:solidFill>
                      </a:endParaRPr>
                    </a:p>
                  </a:txBody>
                  <a:tcPr/>
                </a:tc>
              </a:tr>
              <a:tr h="385242">
                <a:tc>
                  <a:txBody>
                    <a:bodyPr/>
                    <a:lstStyle/>
                    <a:p>
                      <a:pPr algn="ctr"/>
                      <a:r>
                        <a:rPr lang="en-NZ" dirty="0" smtClean="0">
                          <a:solidFill>
                            <a:schemeClr val="tx2">
                              <a:lumMod val="60000"/>
                              <a:lumOff val="40000"/>
                            </a:schemeClr>
                          </a:solidFill>
                        </a:rPr>
                        <a:t>S1</a:t>
                      </a:r>
                      <a:endParaRPr lang="en-NZ" dirty="0">
                        <a:solidFill>
                          <a:schemeClr val="tx2">
                            <a:lumMod val="60000"/>
                            <a:lumOff val="40000"/>
                          </a:schemeClr>
                        </a:solidFill>
                      </a:endParaRPr>
                    </a:p>
                  </a:txBody>
                  <a:tcPr/>
                </a:tc>
                <a:tc>
                  <a:txBody>
                    <a:bodyPr/>
                    <a:lstStyle/>
                    <a:p>
                      <a:pPr algn="ctr"/>
                      <a:r>
                        <a:rPr lang="en-NZ" dirty="0" smtClean="0">
                          <a:solidFill>
                            <a:schemeClr val="tx2">
                              <a:lumMod val="60000"/>
                              <a:lumOff val="40000"/>
                            </a:schemeClr>
                          </a:solidFill>
                        </a:rPr>
                        <a:t>player</a:t>
                      </a:r>
                      <a:endParaRPr lang="en-NZ" dirty="0">
                        <a:solidFill>
                          <a:schemeClr val="tx2">
                            <a:lumMod val="60000"/>
                            <a:lumOff val="40000"/>
                          </a:schemeClr>
                        </a:solidFill>
                      </a:endParaRPr>
                    </a:p>
                  </a:txBody>
                  <a:tcPr/>
                </a:tc>
                <a:tc>
                  <a:txBody>
                    <a:bodyPr/>
                    <a:lstStyle/>
                    <a:p>
                      <a:pPr algn="ctr"/>
                      <a:r>
                        <a:rPr lang="en-NZ" dirty="0" smtClean="0">
                          <a:solidFill>
                            <a:schemeClr val="tx2">
                              <a:lumMod val="60000"/>
                              <a:lumOff val="40000"/>
                            </a:schemeClr>
                          </a:solidFill>
                        </a:rPr>
                        <a:t>1</a:t>
                      </a:r>
                      <a:endParaRPr lang="en-NZ" dirty="0">
                        <a:solidFill>
                          <a:schemeClr val="tx2">
                            <a:lumMod val="60000"/>
                            <a:lumOff val="40000"/>
                          </a:schemeClr>
                        </a:solidFill>
                      </a:endParaRPr>
                    </a:p>
                  </a:txBody>
                  <a:tcPr/>
                </a:tc>
                <a:tc>
                  <a:txBody>
                    <a:bodyPr/>
                    <a:lstStyle/>
                    <a:p>
                      <a:pPr algn="ctr"/>
                      <a:endParaRPr lang="en-NZ" dirty="0"/>
                    </a:p>
                  </a:txBody>
                  <a:tcPr/>
                </a:tc>
              </a:tr>
              <a:tr h="385242">
                <a:tc>
                  <a:txBody>
                    <a:bodyPr/>
                    <a:lstStyle/>
                    <a:p>
                      <a:pPr algn="ctr"/>
                      <a:r>
                        <a:rPr lang="en-NZ" dirty="0" smtClean="0">
                          <a:solidFill>
                            <a:schemeClr val="accent1"/>
                          </a:solidFill>
                        </a:rPr>
                        <a:t>S1</a:t>
                      </a:r>
                      <a:endParaRPr lang="en-NZ" dirty="0">
                        <a:solidFill>
                          <a:schemeClr val="accent1"/>
                        </a:solidFill>
                      </a:endParaRPr>
                    </a:p>
                  </a:txBody>
                  <a:tcPr/>
                </a:tc>
                <a:tc>
                  <a:txBody>
                    <a:bodyPr/>
                    <a:lstStyle/>
                    <a:p>
                      <a:pPr algn="ctr"/>
                      <a:r>
                        <a:rPr lang="en-NZ" dirty="0" smtClean="0">
                          <a:solidFill>
                            <a:schemeClr val="accent1"/>
                          </a:solidFill>
                        </a:rPr>
                        <a:t>player</a:t>
                      </a:r>
                      <a:endParaRPr lang="en-NZ" dirty="0">
                        <a:solidFill>
                          <a:schemeClr val="accent1"/>
                        </a:solidFill>
                      </a:endParaRPr>
                    </a:p>
                  </a:txBody>
                  <a:tcPr/>
                </a:tc>
                <a:tc>
                  <a:txBody>
                    <a:bodyPr/>
                    <a:lstStyle/>
                    <a:p>
                      <a:pPr algn="ctr"/>
                      <a:r>
                        <a:rPr lang="en-NZ" dirty="0" smtClean="0">
                          <a:solidFill>
                            <a:schemeClr val="accent1"/>
                          </a:solidFill>
                        </a:rPr>
                        <a:t>2</a:t>
                      </a:r>
                      <a:endParaRPr lang="en-NZ" dirty="0">
                        <a:solidFill>
                          <a:schemeClr val="accent1"/>
                        </a:solidFill>
                      </a:endParaRPr>
                    </a:p>
                  </a:txBody>
                  <a:tcPr/>
                </a:tc>
                <a:tc>
                  <a:txBody>
                    <a:bodyPr/>
                    <a:lstStyle/>
                    <a:p>
                      <a:pPr algn="ctr"/>
                      <a:r>
                        <a:rPr lang="en-NZ" dirty="0" smtClean="0">
                          <a:solidFill>
                            <a:schemeClr val="accent1"/>
                          </a:solidFill>
                        </a:rPr>
                        <a:t>9000</a:t>
                      </a:r>
                      <a:endParaRPr lang="en-NZ" dirty="0">
                        <a:solidFill>
                          <a:schemeClr val="accent1"/>
                        </a:solidFill>
                      </a:endParaRPr>
                    </a:p>
                  </a:txBody>
                  <a:tcPr/>
                </a:tc>
              </a:tr>
            </a:tbl>
          </a:graphicData>
        </a:graphic>
      </p:graphicFrame>
      <mc:AlternateContent xmlns:mc="http://schemas.openxmlformats.org/markup-compatibility/2006" xmlns:a14="http://schemas.microsoft.com/office/drawing/2010/main">
        <mc:Choice Requires="a14">
          <p:sp>
            <p:nvSpPr>
              <p:cNvPr id="5" name="TextBox 4"/>
              <p:cNvSpPr txBox="1"/>
              <p:nvPr/>
            </p:nvSpPr>
            <p:spPr>
              <a:xfrm>
                <a:off x="2405868" y="3933056"/>
                <a:ext cx="509948" cy="400110"/>
              </a:xfrm>
              <a:prstGeom prst="rect">
                <a:avLst/>
              </a:prstGeom>
              <a:noFill/>
            </p:spPr>
            <p:txBody>
              <a:bodyPr wrap="none" rtlCol="0">
                <a:spAutoFit/>
              </a:bodyPr>
              <a:lstStyle/>
              <a:p>
                <a14:m>
                  <m:oMath xmlns:m="http://schemas.openxmlformats.org/officeDocument/2006/math">
                    <m:sSub>
                      <m:sSubPr>
                        <m:ctrlPr>
                          <a:rPr lang="en-NZ" sz="2000" i="1" smtClean="0">
                            <a:solidFill>
                              <a:schemeClr val="tx1"/>
                            </a:solidFill>
                            <a:latin typeface="Cambria Math"/>
                          </a:rPr>
                        </m:ctrlPr>
                      </m:sSubPr>
                      <m:e>
                        <m:r>
                          <a:rPr lang="en-NZ" sz="2000" i="1" smtClean="0">
                            <a:solidFill>
                              <a:schemeClr val="tx1"/>
                            </a:solidFill>
                            <a:latin typeface="Cambria Math"/>
                            <a:ea typeface="Cambria Math"/>
                          </a:rPr>
                          <m:t>𝜇</m:t>
                        </m:r>
                      </m:e>
                      <m:sub>
                        <m:r>
                          <a:rPr lang="en-NZ" sz="2000" b="0" i="1" smtClean="0">
                            <a:solidFill>
                              <a:schemeClr val="tx1"/>
                            </a:solidFill>
                            <a:latin typeface="Cambria Math"/>
                          </a:rPr>
                          <m:t>1</m:t>
                        </m:r>
                      </m:sub>
                    </m:sSub>
                  </m:oMath>
                </a14:m>
                <a:r>
                  <a:rPr lang="en-NZ" sz="2000" dirty="0" smtClean="0">
                    <a:solidFill>
                      <a:schemeClr val="tx1"/>
                    </a:solidFill>
                  </a:rPr>
                  <a:t>:</a:t>
                </a:r>
                <a:endParaRPr lang="en-NZ" sz="2000" dirty="0">
                  <a:solidFill>
                    <a:schemeClr val="tx1"/>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405868" y="3933056"/>
                <a:ext cx="509948" cy="400110"/>
              </a:xfrm>
              <a:prstGeom prst="rect">
                <a:avLst/>
              </a:prstGeom>
              <a:blipFill rotWithShape="1">
                <a:blip r:embed="rId3"/>
                <a:stretch>
                  <a:fillRect t="-6061" r="-12048" b="-27273"/>
                </a:stretch>
              </a:blipFill>
            </p:spPr>
            <p:txBody>
              <a:bodyPr/>
              <a:lstStyle/>
              <a:p>
                <a:r>
                  <a:rPr lang="en-NZ">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405868" y="4293096"/>
                <a:ext cx="515910" cy="400110"/>
              </a:xfrm>
              <a:prstGeom prst="rect">
                <a:avLst/>
              </a:prstGeom>
              <a:noFill/>
            </p:spPr>
            <p:txBody>
              <a:bodyPr wrap="none" rtlCol="0">
                <a:spAutoFit/>
              </a:bodyPr>
              <a:lstStyle/>
              <a:p>
                <a14:m>
                  <m:oMath xmlns:m="http://schemas.openxmlformats.org/officeDocument/2006/math">
                    <m:sSub>
                      <m:sSubPr>
                        <m:ctrlPr>
                          <a:rPr lang="en-NZ" sz="2000" i="1" smtClean="0">
                            <a:solidFill>
                              <a:schemeClr val="tx1"/>
                            </a:solidFill>
                            <a:latin typeface="Cambria Math"/>
                          </a:rPr>
                        </m:ctrlPr>
                      </m:sSubPr>
                      <m:e>
                        <m:r>
                          <a:rPr lang="en-NZ" sz="2000" i="1" smtClean="0">
                            <a:solidFill>
                              <a:schemeClr val="tx1"/>
                            </a:solidFill>
                            <a:latin typeface="Cambria Math"/>
                            <a:ea typeface="Cambria Math"/>
                          </a:rPr>
                          <m:t>𝜇</m:t>
                        </m:r>
                      </m:e>
                      <m:sub>
                        <m:r>
                          <a:rPr lang="en-NZ" sz="2000" b="0" i="1" smtClean="0">
                            <a:solidFill>
                              <a:schemeClr val="tx1"/>
                            </a:solidFill>
                            <a:latin typeface="Cambria Math"/>
                          </a:rPr>
                          <m:t>2</m:t>
                        </m:r>
                      </m:sub>
                    </m:sSub>
                  </m:oMath>
                </a14:m>
                <a:r>
                  <a:rPr lang="en-NZ" sz="2000" dirty="0" smtClean="0">
                    <a:solidFill>
                      <a:schemeClr val="tx1"/>
                    </a:solidFill>
                  </a:rPr>
                  <a:t>:</a:t>
                </a:r>
                <a:endParaRPr lang="en-NZ" sz="2000" dirty="0">
                  <a:solidFill>
                    <a:schemeClr val="tx1"/>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405868" y="4293096"/>
                <a:ext cx="515910" cy="400110"/>
              </a:xfrm>
              <a:prstGeom prst="rect">
                <a:avLst/>
              </a:prstGeom>
              <a:blipFill rotWithShape="1">
                <a:blip r:embed="rId4"/>
                <a:stretch>
                  <a:fillRect t="-6061" r="-11905" b="-27273"/>
                </a:stretch>
              </a:blipFill>
            </p:spPr>
            <p:txBody>
              <a:bodyPr/>
              <a:lstStyle/>
              <a:p>
                <a:r>
                  <a:rPr lang="en-NZ">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405868" y="4685074"/>
                <a:ext cx="515910" cy="400110"/>
              </a:xfrm>
              <a:prstGeom prst="rect">
                <a:avLst/>
              </a:prstGeom>
              <a:noFill/>
            </p:spPr>
            <p:txBody>
              <a:bodyPr wrap="none" rtlCol="0">
                <a:spAutoFit/>
              </a:bodyPr>
              <a:lstStyle/>
              <a:p>
                <a14:m>
                  <m:oMath xmlns:m="http://schemas.openxmlformats.org/officeDocument/2006/math">
                    <m:sSub>
                      <m:sSubPr>
                        <m:ctrlPr>
                          <a:rPr lang="en-NZ" sz="2000" i="1" smtClean="0">
                            <a:solidFill>
                              <a:schemeClr val="tx1"/>
                            </a:solidFill>
                            <a:latin typeface="Cambria Math"/>
                          </a:rPr>
                        </m:ctrlPr>
                      </m:sSubPr>
                      <m:e>
                        <m:r>
                          <a:rPr lang="en-NZ" sz="2000" i="1" smtClean="0">
                            <a:solidFill>
                              <a:schemeClr val="tx1"/>
                            </a:solidFill>
                            <a:latin typeface="Cambria Math"/>
                            <a:ea typeface="Cambria Math"/>
                          </a:rPr>
                          <m:t>𝜇</m:t>
                        </m:r>
                      </m:e>
                      <m:sub>
                        <m:r>
                          <a:rPr lang="en-NZ" sz="2000" b="0" i="1" smtClean="0">
                            <a:solidFill>
                              <a:schemeClr val="tx1"/>
                            </a:solidFill>
                            <a:latin typeface="Cambria Math"/>
                          </a:rPr>
                          <m:t>3</m:t>
                        </m:r>
                      </m:sub>
                    </m:sSub>
                  </m:oMath>
                </a14:m>
                <a:r>
                  <a:rPr lang="en-NZ" sz="2000" dirty="0" smtClean="0">
                    <a:solidFill>
                      <a:schemeClr val="tx1"/>
                    </a:solidFill>
                  </a:rPr>
                  <a:t>:</a:t>
                </a:r>
                <a:endParaRPr lang="en-NZ" sz="2000" dirty="0">
                  <a:solidFill>
                    <a:schemeClr val="tx1"/>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405868" y="4685074"/>
                <a:ext cx="515910" cy="400110"/>
              </a:xfrm>
              <a:prstGeom prst="rect">
                <a:avLst/>
              </a:prstGeom>
              <a:blipFill rotWithShape="1">
                <a:blip r:embed="rId5"/>
                <a:stretch>
                  <a:fillRect t="-6154" r="-11905" b="-29231"/>
                </a:stretch>
              </a:blipFill>
            </p:spPr>
            <p:txBody>
              <a:bodyPr/>
              <a:lstStyle/>
              <a:p>
                <a:r>
                  <a:rPr lang="en-NZ">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907704" y="5117122"/>
                <a:ext cx="1069716" cy="400110"/>
              </a:xfrm>
              <a:prstGeom prst="rect">
                <a:avLst/>
              </a:prstGeom>
              <a:noFill/>
            </p:spPr>
            <p:txBody>
              <a:bodyPr wrap="none" rtlCol="0">
                <a:spAutoFit/>
              </a:bodyPr>
              <a:lstStyle/>
              <a:p>
                <a14:m>
                  <m:oMath xmlns:m="http://schemas.openxmlformats.org/officeDocument/2006/math">
                    <m:sSub>
                      <m:sSubPr>
                        <m:ctrlPr>
                          <a:rPr lang="en-NZ" sz="2000" i="1" smtClean="0">
                            <a:solidFill>
                              <a:schemeClr val="tx2">
                                <a:lumMod val="60000"/>
                                <a:lumOff val="40000"/>
                              </a:schemeClr>
                            </a:solidFill>
                            <a:latin typeface="Cambria Math"/>
                          </a:rPr>
                        </m:ctrlPr>
                      </m:sSubPr>
                      <m:e>
                        <m:r>
                          <a:rPr lang="en-NZ" sz="2000" i="1" smtClean="0">
                            <a:solidFill>
                              <a:schemeClr val="tx2">
                                <a:lumMod val="60000"/>
                                <a:lumOff val="40000"/>
                              </a:schemeClr>
                            </a:solidFill>
                            <a:latin typeface="Cambria Math"/>
                            <a:ea typeface="Cambria Math"/>
                          </a:rPr>
                          <m:t>𝜇</m:t>
                        </m:r>
                      </m:e>
                      <m:sub>
                        <m:r>
                          <a:rPr lang="en-NZ" sz="2000" b="0" i="1" smtClean="0">
                            <a:solidFill>
                              <a:schemeClr val="tx2">
                                <a:lumMod val="60000"/>
                                <a:lumOff val="40000"/>
                              </a:schemeClr>
                            </a:solidFill>
                            <a:latin typeface="Cambria Math"/>
                          </a:rPr>
                          <m:t>1</m:t>
                        </m:r>
                      </m:sub>
                    </m:sSub>
                    <m:r>
                      <a:rPr lang="en-NZ" sz="2000" i="1" smtClean="0">
                        <a:solidFill>
                          <a:schemeClr val="tx2">
                            <a:lumMod val="60000"/>
                            <a:lumOff val="40000"/>
                          </a:schemeClr>
                        </a:solidFill>
                        <a:latin typeface="Cambria Math"/>
                        <a:ea typeface="Cambria Math"/>
                      </a:rPr>
                      <m:t>∪</m:t>
                    </m:r>
                  </m:oMath>
                </a14:m>
                <a:r>
                  <a:rPr lang="en-NZ" sz="2000" dirty="0">
                    <a:solidFill>
                      <a:schemeClr val="tx2">
                        <a:lumMod val="60000"/>
                        <a:lumOff val="40000"/>
                      </a:schemeClr>
                    </a:solidFill>
                  </a:rPr>
                  <a:t> </a:t>
                </a:r>
                <a14:m>
                  <m:oMath xmlns:m="http://schemas.openxmlformats.org/officeDocument/2006/math">
                    <m:sSub>
                      <m:sSubPr>
                        <m:ctrlPr>
                          <a:rPr lang="en-NZ" sz="2000" i="1">
                            <a:solidFill>
                              <a:schemeClr val="tx2">
                                <a:lumMod val="60000"/>
                                <a:lumOff val="40000"/>
                              </a:schemeClr>
                            </a:solidFill>
                            <a:latin typeface="Cambria Math"/>
                          </a:rPr>
                        </m:ctrlPr>
                      </m:sSubPr>
                      <m:e>
                        <m:r>
                          <a:rPr lang="en-NZ" sz="2000" i="1">
                            <a:solidFill>
                              <a:schemeClr val="tx2">
                                <a:lumMod val="60000"/>
                                <a:lumOff val="40000"/>
                              </a:schemeClr>
                            </a:solidFill>
                            <a:latin typeface="Cambria Math"/>
                            <a:ea typeface="Cambria Math"/>
                          </a:rPr>
                          <m:t>𝜇</m:t>
                        </m:r>
                      </m:e>
                      <m:sub>
                        <m:r>
                          <a:rPr lang="en-NZ" sz="2000" b="0" i="1" smtClean="0">
                            <a:solidFill>
                              <a:schemeClr val="tx2">
                                <a:lumMod val="60000"/>
                                <a:lumOff val="40000"/>
                              </a:schemeClr>
                            </a:solidFill>
                            <a:latin typeface="Cambria Math"/>
                            <a:ea typeface="Cambria Math"/>
                          </a:rPr>
                          <m:t>2</m:t>
                        </m:r>
                      </m:sub>
                    </m:sSub>
                    <m:r>
                      <a:rPr lang="en-NZ" sz="2000" b="0" i="1" smtClean="0">
                        <a:solidFill>
                          <a:schemeClr val="tx2">
                            <a:lumMod val="60000"/>
                            <a:lumOff val="40000"/>
                          </a:schemeClr>
                        </a:solidFill>
                        <a:latin typeface="Cambria Math"/>
                      </a:rPr>
                      <m:t>:</m:t>
                    </m:r>
                  </m:oMath>
                </a14:m>
                <a:endParaRPr lang="en-NZ" dirty="0">
                  <a:solidFill>
                    <a:schemeClr val="tx2">
                      <a:lumMod val="60000"/>
                      <a:lumOff val="40000"/>
                    </a:schemeClr>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907704" y="5117122"/>
                <a:ext cx="1069716" cy="400110"/>
              </a:xfrm>
              <a:prstGeom prst="rect">
                <a:avLst/>
              </a:prstGeom>
              <a:blipFill rotWithShape="1">
                <a:blip r:embed="rId6"/>
                <a:stretch>
                  <a:fillRect b="-7576"/>
                </a:stretch>
              </a:blipFill>
            </p:spPr>
            <p:txBody>
              <a:bodyPr/>
              <a:lstStyle/>
              <a:p>
                <a:r>
                  <a:rPr lang="en-NZ">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918108" y="5477162"/>
                <a:ext cx="1069716" cy="400110"/>
              </a:xfrm>
              <a:prstGeom prst="rect">
                <a:avLst/>
              </a:prstGeom>
              <a:noFill/>
            </p:spPr>
            <p:txBody>
              <a:bodyPr wrap="none" rtlCol="0">
                <a:spAutoFit/>
              </a:bodyPr>
              <a:lstStyle/>
              <a:p>
                <a14:m>
                  <m:oMath xmlns:m="http://schemas.openxmlformats.org/officeDocument/2006/math">
                    <m:sSub>
                      <m:sSubPr>
                        <m:ctrlPr>
                          <a:rPr lang="en-NZ" sz="2000" i="1" smtClean="0">
                            <a:solidFill>
                              <a:schemeClr val="tx2">
                                <a:lumMod val="60000"/>
                                <a:lumOff val="40000"/>
                              </a:schemeClr>
                            </a:solidFill>
                            <a:latin typeface="Cambria Math"/>
                          </a:rPr>
                        </m:ctrlPr>
                      </m:sSubPr>
                      <m:e>
                        <m:r>
                          <a:rPr lang="en-NZ" sz="2000" i="1" smtClean="0">
                            <a:solidFill>
                              <a:schemeClr val="tx2">
                                <a:lumMod val="60000"/>
                                <a:lumOff val="40000"/>
                              </a:schemeClr>
                            </a:solidFill>
                            <a:latin typeface="Cambria Math"/>
                            <a:ea typeface="Cambria Math"/>
                          </a:rPr>
                          <m:t>𝜇</m:t>
                        </m:r>
                      </m:e>
                      <m:sub>
                        <m:r>
                          <a:rPr lang="en-NZ" sz="2000" b="0" i="1" smtClean="0">
                            <a:solidFill>
                              <a:schemeClr val="tx2">
                                <a:lumMod val="60000"/>
                                <a:lumOff val="40000"/>
                              </a:schemeClr>
                            </a:solidFill>
                            <a:latin typeface="Cambria Math"/>
                          </a:rPr>
                          <m:t>1</m:t>
                        </m:r>
                      </m:sub>
                    </m:sSub>
                    <m:r>
                      <a:rPr lang="en-NZ" sz="2000" i="1" smtClean="0">
                        <a:solidFill>
                          <a:schemeClr val="tx2">
                            <a:lumMod val="60000"/>
                            <a:lumOff val="40000"/>
                          </a:schemeClr>
                        </a:solidFill>
                        <a:latin typeface="Cambria Math"/>
                        <a:ea typeface="Cambria Math"/>
                      </a:rPr>
                      <m:t>∪</m:t>
                    </m:r>
                  </m:oMath>
                </a14:m>
                <a:r>
                  <a:rPr lang="en-NZ" sz="2000" dirty="0">
                    <a:solidFill>
                      <a:schemeClr val="tx2">
                        <a:lumMod val="60000"/>
                        <a:lumOff val="40000"/>
                      </a:schemeClr>
                    </a:solidFill>
                  </a:rPr>
                  <a:t> </a:t>
                </a:r>
                <a14:m>
                  <m:oMath xmlns:m="http://schemas.openxmlformats.org/officeDocument/2006/math">
                    <m:sSub>
                      <m:sSubPr>
                        <m:ctrlPr>
                          <a:rPr lang="en-NZ" sz="2000" i="1">
                            <a:solidFill>
                              <a:schemeClr val="tx2">
                                <a:lumMod val="60000"/>
                                <a:lumOff val="40000"/>
                              </a:schemeClr>
                            </a:solidFill>
                            <a:latin typeface="Cambria Math"/>
                          </a:rPr>
                        </m:ctrlPr>
                      </m:sSubPr>
                      <m:e>
                        <m:r>
                          <a:rPr lang="en-NZ" sz="2000" i="1">
                            <a:solidFill>
                              <a:schemeClr val="tx2">
                                <a:lumMod val="60000"/>
                                <a:lumOff val="40000"/>
                              </a:schemeClr>
                            </a:solidFill>
                            <a:latin typeface="Cambria Math"/>
                            <a:ea typeface="Cambria Math"/>
                          </a:rPr>
                          <m:t>𝜇</m:t>
                        </m:r>
                      </m:e>
                      <m:sub>
                        <m:r>
                          <a:rPr lang="en-NZ" sz="2000" b="0" i="1" smtClean="0">
                            <a:solidFill>
                              <a:schemeClr val="tx2">
                                <a:lumMod val="60000"/>
                                <a:lumOff val="40000"/>
                              </a:schemeClr>
                            </a:solidFill>
                            <a:latin typeface="Cambria Math"/>
                            <a:ea typeface="Cambria Math"/>
                          </a:rPr>
                          <m:t>3</m:t>
                        </m:r>
                      </m:sub>
                    </m:sSub>
                    <m:r>
                      <a:rPr lang="en-NZ" sz="2000" b="0" i="1" smtClean="0">
                        <a:solidFill>
                          <a:schemeClr val="tx2">
                            <a:lumMod val="60000"/>
                            <a:lumOff val="40000"/>
                          </a:schemeClr>
                        </a:solidFill>
                        <a:latin typeface="Cambria Math"/>
                      </a:rPr>
                      <m:t>:</m:t>
                    </m:r>
                  </m:oMath>
                </a14:m>
                <a:endParaRPr lang="en-NZ" dirty="0">
                  <a:solidFill>
                    <a:schemeClr val="tx2">
                      <a:lumMod val="60000"/>
                      <a:lumOff val="40000"/>
                    </a:schemeClr>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918108" y="5477162"/>
                <a:ext cx="1069716" cy="400110"/>
              </a:xfrm>
              <a:prstGeom prst="rect">
                <a:avLst/>
              </a:prstGeom>
              <a:blipFill rotWithShape="1">
                <a:blip r:embed="rId7"/>
                <a:stretch>
                  <a:fillRect b="-7576"/>
                </a:stretch>
              </a:blipFill>
            </p:spPr>
            <p:txBody>
              <a:bodyPr/>
              <a:lstStyle/>
              <a:p>
                <a:r>
                  <a:rPr lang="en-NZ">
                    <a:noFill/>
                  </a:rPr>
                  <a:t> </a:t>
                </a:r>
              </a:p>
            </p:txBody>
          </p:sp>
        </mc:Fallback>
      </mc:AlternateContent>
    </p:spTree>
    <p:extLst>
      <p:ext uri="{BB962C8B-B14F-4D97-AF65-F5344CB8AC3E}">
        <p14:creationId xmlns:p14="http://schemas.microsoft.com/office/powerpoint/2010/main" val="179707932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smtClean="0">
                <a:latin typeface="Arial" charset="0"/>
                <a:cs typeface="Arial" charset="0"/>
              </a:rPr>
              <a:t>SPARQL – Sets of Mappings and Operators</a:t>
            </a:r>
          </a:p>
        </p:txBody>
      </p:sp>
      <mc:AlternateContent xmlns:mc="http://schemas.openxmlformats.org/markup-compatibility/2006" xmlns:a14="http://schemas.microsoft.com/office/drawing/2010/main">
        <mc:Choice Requires="a14">
          <p:sp>
            <p:nvSpPr>
              <p:cNvPr id="44035" name="Content Placeholder 2"/>
              <p:cNvSpPr>
                <a:spLocks noGrp="1"/>
              </p:cNvSpPr>
              <p:nvPr>
                <p:ph idx="1"/>
              </p:nvPr>
            </p:nvSpPr>
            <p:spPr>
              <a:xfrm>
                <a:off x="467544" y="1412776"/>
                <a:ext cx="8352928" cy="4536504"/>
              </a:xfrm>
            </p:spPr>
            <p:txBody>
              <a:bodyPr/>
              <a:lstStyle/>
              <a:p>
                <a:pPr>
                  <a:lnSpc>
                    <a:spcPct val="90000"/>
                  </a:lnSpc>
                </a:pPr>
                <a:r>
                  <a:rPr lang="en-US" sz="2200" dirty="0" smtClean="0">
                    <a:latin typeface="Arial" charset="0"/>
                    <a:cs typeface="Arial" charset="0"/>
                  </a:rPr>
                  <a:t>Let </a:t>
                </a:r>
                <a14:m>
                  <m:oMath xmlns:m="http://schemas.openxmlformats.org/officeDocument/2006/math">
                    <m:sSub>
                      <m:sSubPr>
                        <m:ctrlPr>
                          <a:rPr lang="en-US" sz="2200" i="1" smtClean="0">
                            <a:latin typeface="Cambria Math"/>
                            <a:cs typeface="Arial" charset="0"/>
                          </a:rPr>
                        </m:ctrlPr>
                      </m:sSubPr>
                      <m:e>
                        <m:r>
                          <m:rPr>
                            <m:sty m:val="p"/>
                          </m:rPr>
                          <a:rPr lang="el-GR" sz="2200" i="1" smtClean="0">
                            <a:latin typeface="Cambria Math"/>
                            <a:ea typeface="Cambria Math"/>
                            <a:cs typeface="Arial" charset="0"/>
                          </a:rPr>
                          <m:t>Ω</m:t>
                        </m:r>
                      </m:e>
                      <m:sub>
                        <m:r>
                          <a:rPr lang="en-NZ" sz="2200" b="0" i="1" smtClean="0">
                            <a:latin typeface="Cambria Math"/>
                            <a:cs typeface="Arial" charset="0"/>
                          </a:rPr>
                          <m:t>1</m:t>
                        </m:r>
                      </m:sub>
                    </m:sSub>
                  </m:oMath>
                </a14:m>
                <a:r>
                  <a:rPr lang="en-US" dirty="0" smtClean="0">
                    <a:latin typeface="Arial" charset="0"/>
                    <a:cs typeface="Arial" charset="0"/>
                  </a:rPr>
                  <a:t>and </a:t>
                </a:r>
                <a14:m>
                  <m:oMath xmlns:m="http://schemas.openxmlformats.org/officeDocument/2006/math">
                    <m:sSub>
                      <m:sSubPr>
                        <m:ctrlPr>
                          <a:rPr lang="en-US" sz="2000" i="1">
                            <a:latin typeface="Cambria Math"/>
                            <a:cs typeface="Arial" charset="0"/>
                          </a:rPr>
                        </m:ctrlPr>
                      </m:sSubPr>
                      <m:e>
                        <m:r>
                          <m:rPr>
                            <m:sty m:val="p"/>
                          </m:rPr>
                          <a:rPr lang="el-GR" sz="2000" i="1">
                            <a:latin typeface="Cambria Math"/>
                            <a:ea typeface="Cambria Math"/>
                            <a:cs typeface="Arial" charset="0"/>
                          </a:rPr>
                          <m:t>Ω</m:t>
                        </m:r>
                      </m:e>
                      <m:sub>
                        <m:r>
                          <a:rPr lang="en-NZ" sz="2000" b="0" i="1" smtClean="0">
                            <a:latin typeface="Cambria Math"/>
                            <a:ea typeface="Cambria Math"/>
                            <a:cs typeface="Arial" charset="0"/>
                          </a:rPr>
                          <m:t>2</m:t>
                        </m:r>
                      </m:sub>
                    </m:sSub>
                  </m:oMath>
                </a14:m>
                <a:r>
                  <a:rPr lang="en-US" dirty="0" smtClean="0">
                    <a:latin typeface="Arial" charset="0"/>
                    <a:cs typeface="Arial" charset="0"/>
                  </a:rPr>
                  <a:t> be sets of mappings</a:t>
                </a:r>
              </a:p>
              <a:p>
                <a:pPr>
                  <a:lnSpc>
                    <a:spcPct val="90000"/>
                  </a:lnSpc>
                </a:pPr>
                <a:endParaRPr lang="en-US" dirty="0">
                  <a:latin typeface="Arial" charset="0"/>
                  <a:cs typeface="Arial" charset="0"/>
                </a:endParaRPr>
              </a:p>
              <a:p>
                <a:pPr>
                  <a:lnSpc>
                    <a:spcPct val="90000"/>
                  </a:lnSpc>
                </a:pPr>
                <a:r>
                  <a:rPr lang="en-US" sz="2200" i="1" dirty="0" smtClean="0">
                    <a:latin typeface="Arial" charset="0"/>
                    <a:cs typeface="Arial" charset="0"/>
                  </a:rPr>
                  <a:t>Join</a:t>
                </a:r>
                <a:r>
                  <a:rPr lang="en-US" sz="2200" dirty="0" smtClean="0">
                    <a:latin typeface="Arial" charset="0"/>
                    <a:cs typeface="Arial" charset="0"/>
                  </a:rPr>
                  <a:t>: </a:t>
                </a:r>
                <a:r>
                  <a:rPr lang="en-US" sz="2200" dirty="0">
                    <a:latin typeface="Arial" charset="0"/>
                    <a:cs typeface="Arial" charset="0"/>
                  </a:rPr>
                  <a:t>e</a:t>
                </a:r>
                <a:r>
                  <a:rPr lang="en-US" sz="2200" dirty="0" smtClean="0">
                    <a:latin typeface="Arial" charset="0"/>
                    <a:cs typeface="Arial" charset="0"/>
                  </a:rPr>
                  <a:t>xtends mappings in </a:t>
                </a:r>
                <a14:m>
                  <m:oMath xmlns:m="http://schemas.openxmlformats.org/officeDocument/2006/math">
                    <m:sSub>
                      <m:sSubPr>
                        <m:ctrlPr>
                          <a:rPr lang="en-US" sz="2200" i="1">
                            <a:latin typeface="Cambria Math"/>
                            <a:cs typeface="Arial" charset="0"/>
                          </a:rPr>
                        </m:ctrlPr>
                      </m:sSubPr>
                      <m:e>
                        <m:r>
                          <m:rPr>
                            <m:sty m:val="p"/>
                          </m:rPr>
                          <a:rPr lang="el-GR" sz="2200" i="1">
                            <a:latin typeface="Cambria Math"/>
                            <a:ea typeface="Cambria Math"/>
                            <a:cs typeface="Arial" charset="0"/>
                          </a:rPr>
                          <m:t>Ω</m:t>
                        </m:r>
                      </m:e>
                      <m:sub>
                        <m:r>
                          <a:rPr lang="en-NZ" sz="2200" i="1">
                            <a:latin typeface="Cambria Math"/>
                            <a:cs typeface="Arial" charset="0"/>
                          </a:rPr>
                          <m:t>1</m:t>
                        </m:r>
                      </m:sub>
                    </m:sSub>
                  </m:oMath>
                </a14:m>
                <a:r>
                  <a:rPr lang="en-US" sz="2200" dirty="0" smtClean="0">
                    <a:latin typeface="Arial" charset="0"/>
                    <a:cs typeface="Arial" charset="0"/>
                  </a:rPr>
                  <a:t>by compatible mappings in </a:t>
                </a:r>
                <a14:m>
                  <m:oMath xmlns:m="http://schemas.openxmlformats.org/officeDocument/2006/math">
                    <m:sSub>
                      <m:sSubPr>
                        <m:ctrlPr>
                          <a:rPr lang="en-US" sz="2200" i="1">
                            <a:latin typeface="Cambria Math"/>
                            <a:cs typeface="Arial" charset="0"/>
                          </a:rPr>
                        </m:ctrlPr>
                      </m:sSubPr>
                      <m:e>
                        <m:r>
                          <m:rPr>
                            <m:sty m:val="p"/>
                          </m:rPr>
                          <a:rPr lang="el-GR" sz="2200" i="1">
                            <a:latin typeface="Cambria Math"/>
                            <a:ea typeface="Cambria Math"/>
                            <a:cs typeface="Arial" charset="0"/>
                          </a:rPr>
                          <m:t>Ω</m:t>
                        </m:r>
                      </m:e>
                      <m:sub>
                        <m:r>
                          <a:rPr lang="en-NZ" sz="2200" i="1">
                            <a:latin typeface="Cambria Math"/>
                            <a:ea typeface="Cambria Math"/>
                            <a:cs typeface="Arial" charset="0"/>
                          </a:rPr>
                          <m:t>2</m:t>
                        </m:r>
                      </m:sub>
                    </m:sSub>
                  </m:oMath>
                </a14:m>
                <a:r>
                  <a:rPr lang="en-NZ" sz="2200" i="1" dirty="0" smtClean="0">
                    <a:latin typeface="Cambria Math"/>
                    <a:ea typeface="Cambria Math"/>
                    <a:cs typeface="Arial" charset="0"/>
                  </a:rPr>
                  <a:t/>
                </a:r>
                <a:br>
                  <a:rPr lang="en-NZ" sz="2200" i="1" dirty="0" smtClean="0">
                    <a:latin typeface="Cambria Math"/>
                    <a:ea typeface="Cambria Math"/>
                    <a:cs typeface="Arial" charset="0"/>
                  </a:rPr>
                </a:br>
                <a:r>
                  <a:rPr lang="en-NZ" sz="2200" i="1" dirty="0" smtClean="0">
                    <a:latin typeface="Cambria Math"/>
                    <a:ea typeface="Cambria Math"/>
                    <a:cs typeface="Arial" charset="0"/>
                  </a:rPr>
                  <a:t/>
                </a:r>
                <a:br>
                  <a:rPr lang="en-NZ" sz="2200" i="1" dirty="0" smtClean="0">
                    <a:latin typeface="Cambria Math"/>
                    <a:ea typeface="Cambria Math"/>
                    <a:cs typeface="Arial" charset="0"/>
                  </a:rPr>
                </a:br>
                <a14:m>
                  <m:oMath xmlns:m="http://schemas.openxmlformats.org/officeDocument/2006/math">
                    <m:sSub>
                      <m:sSubPr>
                        <m:ctrlPr>
                          <a:rPr lang="en-US" sz="2200" i="1" smtClean="0">
                            <a:latin typeface="Cambria Math"/>
                            <a:cs typeface="Arial" charset="0"/>
                          </a:rPr>
                        </m:ctrlPr>
                      </m:sSubPr>
                      <m:e>
                        <m:r>
                          <m:rPr>
                            <m:sty m:val="p"/>
                          </m:rPr>
                          <a:rPr lang="el-GR" sz="2200" i="1" smtClean="0">
                            <a:latin typeface="Cambria Math"/>
                            <a:ea typeface="Cambria Math"/>
                            <a:cs typeface="Arial" charset="0"/>
                          </a:rPr>
                          <m:t>Ω</m:t>
                        </m:r>
                      </m:e>
                      <m:sub>
                        <m:r>
                          <a:rPr lang="en-NZ" sz="2200" b="0" i="1" smtClean="0">
                            <a:latin typeface="Cambria Math"/>
                            <a:cs typeface="Arial" charset="0"/>
                          </a:rPr>
                          <m:t>1</m:t>
                        </m:r>
                      </m:sub>
                    </m:sSub>
                    <m:r>
                      <a:rPr lang="en-US" sz="2200" i="1" smtClean="0">
                        <a:latin typeface="Cambria Math"/>
                        <a:ea typeface="Cambria Math"/>
                        <a:cs typeface="Arial" charset="0"/>
                      </a:rPr>
                      <m:t>⋈</m:t>
                    </m:r>
                  </m:oMath>
                </a14:m>
                <a:r>
                  <a:rPr lang="en-US" sz="2200" dirty="0">
                    <a:cs typeface="Arial" charset="0"/>
                  </a:rPr>
                  <a:t> </a:t>
                </a:r>
                <a14:m>
                  <m:oMath xmlns:m="http://schemas.openxmlformats.org/officeDocument/2006/math">
                    <m:sSub>
                      <m:sSubPr>
                        <m:ctrlPr>
                          <a:rPr lang="en-US" sz="2200" i="1">
                            <a:latin typeface="Cambria Math"/>
                            <a:cs typeface="Arial" charset="0"/>
                          </a:rPr>
                        </m:ctrlPr>
                      </m:sSubPr>
                      <m:e>
                        <m:r>
                          <m:rPr>
                            <m:sty m:val="p"/>
                          </m:rPr>
                          <a:rPr lang="el-GR" sz="2200" i="1">
                            <a:latin typeface="Cambria Math"/>
                            <a:ea typeface="Cambria Math"/>
                            <a:cs typeface="Arial" charset="0"/>
                          </a:rPr>
                          <m:t>Ω</m:t>
                        </m:r>
                      </m:e>
                      <m:sub>
                        <m:r>
                          <a:rPr lang="en-NZ" sz="2200" b="0" i="1" smtClean="0">
                            <a:latin typeface="Cambria Math"/>
                            <a:ea typeface="Cambria Math"/>
                            <a:cs typeface="Arial" charset="0"/>
                          </a:rPr>
                          <m:t>2</m:t>
                        </m:r>
                      </m:sub>
                    </m:sSub>
                    <m:r>
                      <a:rPr lang="en-NZ" sz="2200" b="0" i="1" smtClean="0">
                        <a:latin typeface="Cambria Math"/>
                        <a:cs typeface="Arial" charset="0"/>
                      </a:rPr>
                      <m:t>={</m:t>
                    </m:r>
                    <m:sSub>
                      <m:sSubPr>
                        <m:ctrlPr>
                          <a:rPr lang="en-NZ" sz="2200" b="0" i="1" smtClean="0">
                            <a:latin typeface="Cambria Math"/>
                            <a:cs typeface="Arial" charset="0"/>
                          </a:rPr>
                        </m:ctrlPr>
                      </m:sSubPr>
                      <m:e>
                        <m:r>
                          <a:rPr lang="en-NZ" sz="2200" b="0" i="1" smtClean="0">
                            <a:latin typeface="Cambria Math"/>
                            <a:ea typeface="Cambria Math"/>
                            <a:cs typeface="Arial" charset="0"/>
                          </a:rPr>
                          <m:t>𝜇</m:t>
                        </m:r>
                      </m:e>
                      <m:sub>
                        <m:r>
                          <a:rPr lang="en-NZ" sz="2200" b="0" i="1" smtClean="0">
                            <a:latin typeface="Cambria Math"/>
                            <a:cs typeface="Arial" charset="0"/>
                          </a:rPr>
                          <m:t>1</m:t>
                        </m:r>
                      </m:sub>
                    </m:sSub>
                    <m:r>
                      <a:rPr lang="en-NZ" sz="2200" b="0" i="1" smtClean="0">
                        <a:latin typeface="Cambria Math"/>
                        <a:ea typeface="Cambria Math"/>
                        <a:cs typeface="Arial" charset="0"/>
                      </a:rPr>
                      <m:t>∪</m:t>
                    </m:r>
                    <m:sSub>
                      <m:sSubPr>
                        <m:ctrlPr>
                          <a:rPr lang="en-NZ" sz="2200" b="0" i="1" smtClean="0">
                            <a:latin typeface="Cambria Math"/>
                            <a:ea typeface="Cambria Math"/>
                            <a:cs typeface="Arial" charset="0"/>
                          </a:rPr>
                        </m:ctrlPr>
                      </m:sSubPr>
                      <m:e>
                        <m:r>
                          <a:rPr lang="en-NZ" sz="2200" b="0" i="1" smtClean="0">
                            <a:latin typeface="Cambria Math"/>
                            <a:ea typeface="Cambria Math"/>
                            <a:cs typeface="Arial" charset="0"/>
                          </a:rPr>
                          <m:t>𝜇</m:t>
                        </m:r>
                      </m:e>
                      <m:sub>
                        <m:r>
                          <a:rPr lang="en-NZ" sz="2200" b="0" i="1" smtClean="0">
                            <a:latin typeface="Cambria Math"/>
                            <a:ea typeface="Cambria Math"/>
                            <a:cs typeface="Arial" charset="0"/>
                          </a:rPr>
                          <m:t>2</m:t>
                        </m:r>
                      </m:sub>
                    </m:sSub>
                    <m:r>
                      <a:rPr lang="en-NZ" sz="2200" b="0" i="1" smtClean="0">
                        <a:latin typeface="Cambria Math"/>
                        <a:ea typeface="Cambria Math"/>
                        <a:cs typeface="Arial" charset="0"/>
                      </a:rPr>
                      <m:t>|</m:t>
                    </m:r>
                    <m:sSub>
                      <m:sSubPr>
                        <m:ctrlPr>
                          <a:rPr lang="en-NZ" sz="2200" i="1">
                            <a:latin typeface="Cambria Math"/>
                            <a:cs typeface="Arial" charset="0"/>
                          </a:rPr>
                        </m:ctrlPr>
                      </m:sSubPr>
                      <m:e>
                        <m:r>
                          <a:rPr lang="en-NZ" sz="2200" b="0" i="1" smtClean="0">
                            <a:latin typeface="Cambria Math"/>
                            <a:cs typeface="Arial" charset="0"/>
                          </a:rPr>
                          <m:t> </m:t>
                        </m:r>
                        <m:r>
                          <a:rPr lang="en-NZ" sz="2200" i="1">
                            <a:latin typeface="Cambria Math"/>
                            <a:ea typeface="Cambria Math"/>
                            <a:cs typeface="Arial" charset="0"/>
                          </a:rPr>
                          <m:t>𝜇</m:t>
                        </m:r>
                      </m:e>
                      <m:sub>
                        <m:r>
                          <a:rPr lang="en-NZ" sz="2200" i="1">
                            <a:latin typeface="Cambria Math"/>
                            <a:cs typeface="Arial" charset="0"/>
                          </a:rPr>
                          <m:t>1</m:t>
                        </m:r>
                      </m:sub>
                    </m:sSub>
                    <m:r>
                      <a:rPr lang="en-NZ" sz="2200" i="1" smtClean="0">
                        <a:latin typeface="Cambria Math"/>
                        <a:ea typeface="Cambria Math"/>
                        <a:cs typeface="Arial" charset="0"/>
                      </a:rPr>
                      <m:t>∈</m:t>
                    </m:r>
                    <m:sSub>
                      <m:sSubPr>
                        <m:ctrlPr>
                          <a:rPr lang="en-US" sz="2200" i="1">
                            <a:latin typeface="Cambria Math"/>
                            <a:cs typeface="Arial" charset="0"/>
                          </a:rPr>
                        </m:ctrlPr>
                      </m:sSubPr>
                      <m:e>
                        <m:r>
                          <m:rPr>
                            <m:sty m:val="p"/>
                          </m:rPr>
                          <a:rPr lang="el-GR" sz="2200" i="1">
                            <a:latin typeface="Cambria Math"/>
                            <a:ea typeface="Cambria Math"/>
                            <a:cs typeface="Arial" charset="0"/>
                          </a:rPr>
                          <m:t>Ω</m:t>
                        </m:r>
                      </m:e>
                      <m:sub>
                        <m:r>
                          <a:rPr lang="en-NZ" sz="2200" i="1">
                            <a:latin typeface="Cambria Math"/>
                            <a:cs typeface="Arial" charset="0"/>
                          </a:rPr>
                          <m:t>1</m:t>
                        </m:r>
                      </m:sub>
                    </m:sSub>
                    <m:r>
                      <a:rPr lang="en-NZ" sz="2200" b="0" i="1" smtClean="0">
                        <a:latin typeface="Cambria Math"/>
                        <a:cs typeface="Arial" charset="0"/>
                      </a:rPr>
                      <m:t>,</m:t>
                    </m:r>
                    <m:sSub>
                      <m:sSubPr>
                        <m:ctrlPr>
                          <a:rPr lang="en-NZ" sz="2200" i="1">
                            <a:latin typeface="Cambria Math"/>
                            <a:cs typeface="Arial" charset="0"/>
                          </a:rPr>
                        </m:ctrlPr>
                      </m:sSubPr>
                      <m:e>
                        <m:r>
                          <a:rPr lang="en-NZ" sz="2200" i="1">
                            <a:latin typeface="Cambria Math"/>
                            <a:cs typeface="Arial" charset="0"/>
                          </a:rPr>
                          <m:t> </m:t>
                        </m:r>
                        <m:r>
                          <a:rPr lang="en-NZ" sz="2200" i="1">
                            <a:latin typeface="Cambria Math"/>
                            <a:ea typeface="Cambria Math"/>
                            <a:cs typeface="Arial" charset="0"/>
                          </a:rPr>
                          <m:t>𝜇</m:t>
                        </m:r>
                      </m:e>
                      <m:sub>
                        <m:r>
                          <a:rPr lang="en-NZ" sz="2200" b="0" i="1" smtClean="0">
                            <a:latin typeface="Cambria Math"/>
                            <a:ea typeface="Cambria Math"/>
                            <a:cs typeface="Arial" charset="0"/>
                          </a:rPr>
                          <m:t>2</m:t>
                        </m:r>
                      </m:sub>
                    </m:sSub>
                    <m:r>
                      <a:rPr lang="en-NZ" sz="2200" i="1">
                        <a:latin typeface="Cambria Math"/>
                        <a:ea typeface="Cambria Math"/>
                        <a:cs typeface="Arial" charset="0"/>
                      </a:rPr>
                      <m:t>∈</m:t>
                    </m:r>
                    <m:sSub>
                      <m:sSubPr>
                        <m:ctrlPr>
                          <a:rPr lang="en-US" sz="2200" i="1">
                            <a:latin typeface="Cambria Math"/>
                            <a:cs typeface="Arial" charset="0"/>
                          </a:rPr>
                        </m:ctrlPr>
                      </m:sSubPr>
                      <m:e>
                        <m:r>
                          <m:rPr>
                            <m:sty m:val="p"/>
                          </m:rPr>
                          <a:rPr lang="el-GR" sz="2200" i="1">
                            <a:latin typeface="Cambria Math"/>
                            <a:ea typeface="Cambria Math"/>
                            <a:cs typeface="Arial" charset="0"/>
                          </a:rPr>
                          <m:t>Ω</m:t>
                        </m:r>
                      </m:e>
                      <m:sub>
                        <m:r>
                          <a:rPr lang="en-NZ" sz="2200" b="0" i="1" smtClean="0">
                            <a:latin typeface="Cambria Math"/>
                            <a:ea typeface="Cambria Math"/>
                            <a:cs typeface="Arial" charset="0"/>
                          </a:rPr>
                          <m:t>2</m:t>
                        </m:r>
                      </m:sub>
                    </m:sSub>
                    <m:r>
                      <m:rPr>
                        <m:nor/>
                      </m:rPr>
                      <a:rPr lang="en-NZ" sz="2200" b="0" i="0" smtClean="0">
                        <a:latin typeface="Cambria Math"/>
                        <a:cs typeface="Arial" charset="0"/>
                      </a:rPr>
                      <m:t> </m:t>
                    </m:r>
                    <m:r>
                      <m:rPr>
                        <m:nor/>
                      </m:rPr>
                      <a:rPr lang="en-NZ" sz="2200" b="0" i="0" smtClean="0">
                        <a:latin typeface="Cambria Math"/>
                        <a:cs typeface="Arial" charset="0"/>
                      </a:rPr>
                      <m:t>and</m:t>
                    </m:r>
                    <m:sSub>
                      <m:sSubPr>
                        <m:ctrlPr>
                          <a:rPr lang="en-NZ" sz="2200" i="1">
                            <a:latin typeface="Cambria Math"/>
                            <a:cs typeface="Arial" charset="0"/>
                          </a:rPr>
                        </m:ctrlPr>
                      </m:sSubPr>
                      <m:e>
                        <m:r>
                          <a:rPr lang="en-NZ" sz="2200" i="1">
                            <a:latin typeface="Cambria Math"/>
                            <a:ea typeface="Cambria Math"/>
                            <a:cs typeface="Arial" charset="0"/>
                          </a:rPr>
                          <m:t>𝜇</m:t>
                        </m:r>
                      </m:e>
                      <m:sub>
                        <m:r>
                          <a:rPr lang="en-NZ" sz="2200" i="1">
                            <a:latin typeface="Cambria Math"/>
                            <a:cs typeface="Arial" charset="0"/>
                          </a:rPr>
                          <m:t>1</m:t>
                        </m:r>
                      </m:sub>
                    </m:sSub>
                    <m:sSub>
                      <m:sSubPr>
                        <m:ctrlPr>
                          <a:rPr lang="en-NZ" sz="2200" i="1">
                            <a:latin typeface="Cambria Math"/>
                            <a:cs typeface="Arial" charset="0"/>
                          </a:rPr>
                        </m:ctrlPr>
                      </m:sSubPr>
                      <m:e>
                        <m:r>
                          <a:rPr lang="en-NZ" sz="2200" b="0" i="1" smtClean="0">
                            <a:latin typeface="Cambria Math"/>
                            <a:cs typeface="Arial" charset="0"/>
                          </a:rPr>
                          <m:t>,</m:t>
                        </m:r>
                        <m:r>
                          <a:rPr lang="en-NZ" sz="2200" i="1">
                            <a:latin typeface="Cambria Math"/>
                            <a:ea typeface="Cambria Math"/>
                            <a:cs typeface="Arial" charset="0"/>
                          </a:rPr>
                          <m:t>𝜇</m:t>
                        </m:r>
                      </m:e>
                      <m:sub>
                        <m:r>
                          <a:rPr lang="en-NZ" sz="2200" b="0" i="1" smtClean="0">
                            <a:latin typeface="Cambria Math"/>
                            <a:ea typeface="Cambria Math"/>
                            <a:cs typeface="Arial" charset="0"/>
                          </a:rPr>
                          <m:t>2</m:t>
                        </m:r>
                      </m:sub>
                    </m:sSub>
                    <m:r>
                      <m:rPr>
                        <m:nor/>
                      </m:rPr>
                      <a:rPr lang="en-NZ" sz="2200" b="0" i="0" smtClean="0">
                        <a:latin typeface="Cambria Math"/>
                        <a:cs typeface="Arial" charset="0"/>
                      </a:rPr>
                      <m:t>are</m:t>
                    </m:r>
                    <m:r>
                      <m:rPr>
                        <m:nor/>
                      </m:rPr>
                      <a:rPr lang="en-NZ" sz="2200" b="0" i="0" smtClean="0">
                        <a:latin typeface="Cambria Math"/>
                        <a:cs typeface="Arial" charset="0"/>
                      </a:rPr>
                      <m:t> </m:t>
                    </m:r>
                    <m:r>
                      <m:rPr>
                        <m:nor/>
                      </m:rPr>
                      <a:rPr lang="en-NZ" sz="2200" b="0" i="0" smtClean="0">
                        <a:latin typeface="Cambria Math"/>
                        <a:cs typeface="Arial" charset="0"/>
                      </a:rPr>
                      <m:t>compatible</m:t>
                    </m:r>
                    <m:r>
                      <a:rPr lang="en-NZ" sz="2200" b="0" i="1" smtClean="0">
                        <a:latin typeface="Cambria Math"/>
                        <a:cs typeface="Arial" charset="0"/>
                      </a:rPr>
                      <m:t>}</m:t>
                    </m:r>
                  </m:oMath>
                </a14:m>
                <a:endParaRPr lang="en-US" sz="2200" dirty="0" smtClean="0">
                  <a:latin typeface="Arial" charset="0"/>
                  <a:cs typeface="Arial" charset="0"/>
                </a:endParaRPr>
              </a:p>
              <a:p>
                <a:pPr>
                  <a:lnSpc>
                    <a:spcPct val="90000"/>
                  </a:lnSpc>
                </a:pPr>
                <a:endParaRPr lang="en-US" sz="2200" dirty="0">
                  <a:latin typeface="Arial" charset="0"/>
                  <a:cs typeface="Arial" charset="0"/>
                </a:endParaRPr>
              </a:p>
              <a:p>
                <a:pPr>
                  <a:lnSpc>
                    <a:spcPct val="90000"/>
                  </a:lnSpc>
                </a:pPr>
                <a:r>
                  <a:rPr lang="en-US" sz="2200" i="1" dirty="0" smtClean="0">
                    <a:latin typeface="Arial" charset="0"/>
                    <a:cs typeface="Arial" charset="0"/>
                  </a:rPr>
                  <a:t>Difference</a:t>
                </a:r>
                <a:r>
                  <a:rPr lang="en-US" sz="2200" dirty="0" smtClean="0">
                    <a:latin typeface="Arial" charset="0"/>
                    <a:cs typeface="Arial" charset="0"/>
                  </a:rPr>
                  <a:t>: selects </a:t>
                </a:r>
                <a:r>
                  <a:rPr lang="en-US" sz="2200" dirty="0">
                    <a:latin typeface="Arial" charset="0"/>
                    <a:cs typeface="Arial" charset="0"/>
                  </a:rPr>
                  <a:t>mappings in </a:t>
                </a:r>
                <a14:m>
                  <m:oMath xmlns:m="http://schemas.openxmlformats.org/officeDocument/2006/math">
                    <m:sSub>
                      <m:sSubPr>
                        <m:ctrlPr>
                          <a:rPr lang="en-US" sz="2200" i="1">
                            <a:latin typeface="Cambria Math"/>
                            <a:cs typeface="Arial" charset="0"/>
                          </a:rPr>
                        </m:ctrlPr>
                      </m:sSubPr>
                      <m:e>
                        <m:r>
                          <m:rPr>
                            <m:sty m:val="p"/>
                          </m:rPr>
                          <a:rPr lang="el-GR" sz="2200" i="1">
                            <a:latin typeface="Cambria Math"/>
                            <a:ea typeface="Cambria Math"/>
                            <a:cs typeface="Arial" charset="0"/>
                          </a:rPr>
                          <m:t>Ω</m:t>
                        </m:r>
                      </m:e>
                      <m:sub>
                        <m:r>
                          <a:rPr lang="en-NZ" sz="2200" i="1">
                            <a:latin typeface="Cambria Math"/>
                            <a:cs typeface="Arial" charset="0"/>
                          </a:rPr>
                          <m:t>1</m:t>
                        </m:r>
                      </m:sub>
                    </m:sSub>
                  </m:oMath>
                </a14:m>
                <a:r>
                  <a:rPr lang="en-US" sz="2200" dirty="0" smtClean="0">
                    <a:latin typeface="Arial" charset="0"/>
                    <a:cs typeface="Arial" charset="0"/>
                  </a:rPr>
                  <a:t>that cannot be extended with mappings in </a:t>
                </a:r>
                <a14:m>
                  <m:oMath xmlns:m="http://schemas.openxmlformats.org/officeDocument/2006/math">
                    <m:sSub>
                      <m:sSubPr>
                        <m:ctrlPr>
                          <a:rPr lang="en-US" sz="2200" i="1">
                            <a:latin typeface="Cambria Math"/>
                            <a:cs typeface="Arial" charset="0"/>
                          </a:rPr>
                        </m:ctrlPr>
                      </m:sSubPr>
                      <m:e>
                        <m:r>
                          <m:rPr>
                            <m:sty m:val="p"/>
                          </m:rPr>
                          <a:rPr lang="el-GR" sz="2200" i="1">
                            <a:latin typeface="Cambria Math"/>
                            <a:ea typeface="Cambria Math"/>
                            <a:cs typeface="Arial" charset="0"/>
                          </a:rPr>
                          <m:t>Ω</m:t>
                        </m:r>
                      </m:e>
                      <m:sub>
                        <m:r>
                          <a:rPr lang="en-NZ" sz="2200" i="1">
                            <a:latin typeface="Cambria Math"/>
                            <a:ea typeface="Cambria Math"/>
                            <a:cs typeface="Arial" charset="0"/>
                          </a:rPr>
                          <m:t>2</m:t>
                        </m:r>
                      </m:sub>
                    </m:sSub>
                  </m:oMath>
                </a14:m>
                <a:r>
                  <a:rPr lang="en-NZ" sz="2200" dirty="0" smtClean="0">
                    <a:latin typeface="Arial" charset="0"/>
                    <a:ea typeface="Cambria Math"/>
                    <a:cs typeface="Arial" charset="0"/>
                  </a:rPr>
                  <a:t/>
                </a:r>
                <a:br>
                  <a:rPr lang="en-NZ" sz="2200" dirty="0" smtClean="0">
                    <a:latin typeface="Arial" charset="0"/>
                    <a:ea typeface="Cambria Math"/>
                    <a:cs typeface="Arial" charset="0"/>
                  </a:rPr>
                </a:br>
                <a:r>
                  <a:rPr lang="en-NZ" sz="2200" dirty="0" smtClean="0">
                    <a:latin typeface="Arial" charset="0"/>
                    <a:ea typeface="Cambria Math"/>
                    <a:cs typeface="Arial" charset="0"/>
                  </a:rPr>
                  <a:t/>
                </a:r>
                <a:br>
                  <a:rPr lang="en-NZ" sz="2200" dirty="0" smtClean="0">
                    <a:latin typeface="Arial" charset="0"/>
                    <a:ea typeface="Cambria Math"/>
                    <a:cs typeface="Arial" charset="0"/>
                  </a:rPr>
                </a:br>
                <a14:m>
                  <m:oMath xmlns:m="http://schemas.openxmlformats.org/officeDocument/2006/math">
                    <m:sSub>
                      <m:sSubPr>
                        <m:ctrlPr>
                          <a:rPr lang="en-NZ" sz="2200" i="1" smtClean="0">
                            <a:latin typeface="Cambria Math"/>
                            <a:ea typeface="Cambria Math"/>
                            <a:cs typeface="Arial" charset="0"/>
                          </a:rPr>
                        </m:ctrlPr>
                      </m:sSubPr>
                      <m:e>
                        <m:r>
                          <m:rPr>
                            <m:sty m:val="p"/>
                          </m:rPr>
                          <a:rPr lang="el-GR" sz="2200" i="1" smtClean="0">
                            <a:latin typeface="Cambria Math"/>
                            <a:ea typeface="Cambria Math"/>
                            <a:cs typeface="Arial" charset="0"/>
                          </a:rPr>
                          <m:t>Ω</m:t>
                        </m:r>
                      </m:e>
                      <m:sub>
                        <m:r>
                          <a:rPr lang="en-NZ" sz="2200" b="0" i="1" smtClean="0">
                            <a:latin typeface="Cambria Math"/>
                            <a:ea typeface="Cambria Math"/>
                            <a:cs typeface="Arial" charset="0"/>
                          </a:rPr>
                          <m:t>1</m:t>
                        </m:r>
                      </m:sub>
                    </m:sSub>
                    <m:r>
                      <a:rPr lang="en-NZ" sz="2200" i="1" smtClean="0">
                        <a:latin typeface="Cambria Math"/>
                        <a:ea typeface="Cambria Math"/>
                        <a:cs typeface="Arial" charset="0"/>
                      </a:rPr>
                      <m:t>∖</m:t>
                    </m:r>
                  </m:oMath>
                </a14:m>
                <a:r>
                  <a:rPr lang="en-NZ" sz="2200" dirty="0">
                    <a:ea typeface="Cambria Math"/>
                    <a:cs typeface="Arial" charset="0"/>
                  </a:rPr>
                  <a:t> </a:t>
                </a:r>
                <a14:m>
                  <m:oMath xmlns:m="http://schemas.openxmlformats.org/officeDocument/2006/math">
                    <m:sSub>
                      <m:sSubPr>
                        <m:ctrlPr>
                          <a:rPr lang="en-NZ" sz="2200" i="1">
                            <a:latin typeface="Cambria Math"/>
                            <a:ea typeface="Cambria Math"/>
                            <a:cs typeface="Arial" charset="0"/>
                          </a:rPr>
                        </m:ctrlPr>
                      </m:sSubPr>
                      <m:e>
                        <m:r>
                          <m:rPr>
                            <m:sty m:val="p"/>
                          </m:rPr>
                          <a:rPr lang="el-GR" sz="2200" i="1">
                            <a:latin typeface="Cambria Math"/>
                            <a:ea typeface="Cambria Math"/>
                            <a:cs typeface="Arial" charset="0"/>
                          </a:rPr>
                          <m:t>Ω</m:t>
                        </m:r>
                      </m:e>
                      <m:sub>
                        <m:r>
                          <a:rPr lang="en-NZ" sz="2200" b="0" i="1" smtClean="0">
                            <a:latin typeface="Cambria Math"/>
                            <a:ea typeface="Cambria Math"/>
                            <a:cs typeface="Arial" charset="0"/>
                          </a:rPr>
                          <m:t>2</m:t>
                        </m:r>
                      </m:sub>
                    </m:sSub>
                    <m:r>
                      <a:rPr lang="en-NZ" sz="2200" b="0" i="1" smtClean="0">
                        <a:latin typeface="Cambria Math"/>
                        <a:ea typeface="Cambria Math"/>
                        <a:cs typeface="Arial" charset="0"/>
                      </a:rPr>
                      <m:t>=</m:t>
                    </m:r>
                    <m:d>
                      <m:dPr>
                        <m:begChr m:val="{"/>
                        <m:endChr m:val="|"/>
                        <m:ctrlPr>
                          <a:rPr lang="en-NZ" sz="2200" b="0" i="1" smtClean="0">
                            <a:latin typeface="Cambria Math"/>
                            <a:ea typeface="Cambria Math"/>
                            <a:cs typeface="Arial" charset="0"/>
                          </a:rPr>
                        </m:ctrlPr>
                      </m:dPr>
                      <m:e>
                        <m:sSub>
                          <m:sSubPr>
                            <m:ctrlPr>
                              <a:rPr lang="en-NZ" sz="2200" i="1">
                                <a:latin typeface="Cambria Math"/>
                                <a:cs typeface="Arial" charset="0"/>
                              </a:rPr>
                            </m:ctrlPr>
                          </m:sSubPr>
                          <m:e>
                            <m:r>
                              <a:rPr lang="en-NZ" sz="2200" i="1">
                                <a:latin typeface="Cambria Math"/>
                                <a:cs typeface="Arial" charset="0"/>
                              </a:rPr>
                              <m:t> </m:t>
                            </m:r>
                            <m:r>
                              <a:rPr lang="en-NZ" sz="2200" i="1">
                                <a:latin typeface="Cambria Math"/>
                                <a:ea typeface="Cambria Math"/>
                                <a:cs typeface="Arial" charset="0"/>
                              </a:rPr>
                              <m:t>𝜇</m:t>
                            </m:r>
                          </m:e>
                          <m:sub>
                            <m:r>
                              <a:rPr lang="en-NZ" sz="2200" i="1">
                                <a:latin typeface="Cambria Math"/>
                                <a:cs typeface="Arial" charset="0"/>
                              </a:rPr>
                              <m:t>1</m:t>
                            </m:r>
                          </m:sub>
                        </m:sSub>
                        <m:r>
                          <a:rPr lang="en-NZ" sz="2200" i="1">
                            <a:latin typeface="Cambria Math"/>
                            <a:ea typeface="Cambria Math"/>
                            <a:cs typeface="Arial" charset="0"/>
                          </a:rPr>
                          <m:t>∈</m:t>
                        </m:r>
                        <m:sSub>
                          <m:sSubPr>
                            <m:ctrlPr>
                              <a:rPr lang="en-US" sz="2200" i="1">
                                <a:latin typeface="Cambria Math"/>
                                <a:cs typeface="Arial" charset="0"/>
                              </a:rPr>
                            </m:ctrlPr>
                          </m:sSubPr>
                          <m:e>
                            <m:r>
                              <m:rPr>
                                <m:sty m:val="p"/>
                              </m:rPr>
                              <a:rPr lang="el-GR" sz="2200" i="1">
                                <a:latin typeface="Cambria Math"/>
                                <a:ea typeface="Cambria Math"/>
                                <a:cs typeface="Arial" charset="0"/>
                              </a:rPr>
                              <m:t>Ω</m:t>
                            </m:r>
                          </m:e>
                          <m:sub>
                            <m:r>
                              <a:rPr lang="en-NZ" sz="2200" i="1">
                                <a:latin typeface="Cambria Math"/>
                                <a:cs typeface="Arial" charset="0"/>
                              </a:rPr>
                              <m:t>1</m:t>
                            </m:r>
                          </m:sub>
                        </m:sSub>
                      </m:e>
                    </m:d>
                    <m:r>
                      <m:rPr>
                        <m:nor/>
                      </m:rPr>
                      <a:rPr lang="en-NZ" sz="2200" b="0" i="0" smtClean="0">
                        <a:latin typeface="Cambria Math"/>
                        <a:cs typeface="Arial" charset="0"/>
                      </a:rPr>
                      <m:t>there</m:t>
                    </m:r>
                    <m:r>
                      <m:rPr>
                        <m:nor/>
                      </m:rPr>
                      <a:rPr lang="en-NZ" sz="2200" b="0" i="0" smtClean="0">
                        <a:latin typeface="Cambria Math"/>
                        <a:cs typeface="Arial" charset="0"/>
                      </a:rPr>
                      <m:t> </m:t>
                    </m:r>
                    <m:r>
                      <m:rPr>
                        <m:nor/>
                      </m:rPr>
                      <a:rPr lang="en-NZ" sz="2200" b="0" i="0" smtClean="0">
                        <a:latin typeface="Cambria Math"/>
                        <a:cs typeface="Arial" charset="0"/>
                      </a:rPr>
                      <m:t>is</m:t>
                    </m:r>
                    <m:r>
                      <m:rPr>
                        <m:nor/>
                      </m:rPr>
                      <a:rPr lang="en-NZ" sz="2200" b="0" i="0" smtClean="0">
                        <a:latin typeface="Cambria Math"/>
                        <a:cs typeface="Arial" charset="0"/>
                      </a:rPr>
                      <m:t> </m:t>
                    </m:r>
                    <m:r>
                      <m:rPr>
                        <m:nor/>
                      </m:rPr>
                      <a:rPr lang="en-NZ" sz="2200" b="0" i="0" smtClean="0">
                        <a:latin typeface="Cambria Math"/>
                        <a:cs typeface="Arial" charset="0"/>
                      </a:rPr>
                      <m:t>no</m:t>
                    </m:r>
                    <m:r>
                      <m:rPr>
                        <m:nor/>
                      </m:rPr>
                      <a:rPr lang="en-NZ" sz="2200" b="0" i="0" smtClean="0">
                        <a:latin typeface="Cambria Math"/>
                        <a:cs typeface="Arial" charset="0"/>
                      </a:rPr>
                      <m:t> </m:t>
                    </m:r>
                    <m:r>
                      <m:rPr>
                        <m:nor/>
                      </m:rPr>
                      <a:rPr lang="en-NZ" sz="2200" b="0" i="0" smtClean="0">
                        <a:latin typeface="Cambria Math"/>
                        <a:cs typeface="Arial" charset="0"/>
                      </a:rPr>
                      <m:t>mapping</m:t>
                    </m:r>
                    <m:r>
                      <m:rPr>
                        <m:nor/>
                      </m:rPr>
                      <a:rPr lang="en-NZ" sz="2200" b="0" i="0" smtClean="0">
                        <a:latin typeface="Cambria Math"/>
                        <a:cs typeface="Arial" charset="0"/>
                      </a:rPr>
                      <m:t> </m:t>
                    </m:r>
                    <m:r>
                      <m:rPr>
                        <m:nor/>
                      </m:rPr>
                      <a:rPr lang="en-NZ" sz="2200" b="0" i="0" smtClean="0">
                        <a:latin typeface="Cambria Math"/>
                        <a:cs typeface="Arial" charset="0"/>
                      </a:rPr>
                      <m:t>in</m:t>
                    </m:r>
                    <m:r>
                      <m:rPr>
                        <m:nor/>
                      </m:rPr>
                      <a:rPr lang="en-NZ" sz="2200" b="0" i="0" smtClean="0">
                        <a:latin typeface="Cambria Math"/>
                        <a:cs typeface="Arial" charset="0"/>
                      </a:rPr>
                      <m:t> </m:t>
                    </m:r>
                    <m:sSub>
                      <m:sSubPr>
                        <m:ctrlPr>
                          <a:rPr lang="en-NZ" sz="2200" i="1">
                            <a:latin typeface="Cambria Math"/>
                            <a:ea typeface="Cambria Math"/>
                            <a:cs typeface="Arial" charset="0"/>
                          </a:rPr>
                        </m:ctrlPr>
                      </m:sSubPr>
                      <m:e>
                        <m:r>
                          <m:rPr>
                            <m:sty m:val="p"/>
                          </m:rPr>
                          <a:rPr lang="el-GR" sz="2200" i="1">
                            <a:latin typeface="Cambria Math"/>
                            <a:ea typeface="Cambria Math"/>
                            <a:cs typeface="Arial" charset="0"/>
                          </a:rPr>
                          <m:t>Ω</m:t>
                        </m:r>
                      </m:e>
                      <m:sub>
                        <m:r>
                          <a:rPr lang="en-NZ" sz="2200" i="1">
                            <a:latin typeface="Cambria Math"/>
                            <a:ea typeface="Cambria Math"/>
                            <a:cs typeface="Arial" charset="0"/>
                          </a:rPr>
                          <m:t>2</m:t>
                        </m:r>
                      </m:sub>
                    </m:sSub>
                    <m:r>
                      <a:rPr lang="en-NZ" sz="2200" b="0" i="1" smtClean="0">
                        <a:latin typeface="Cambria Math"/>
                        <a:ea typeface="Cambria Math"/>
                        <a:cs typeface="Arial" charset="0"/>
                      </a:rPr>
                      <m:t> </m:t>
                    </m:r>
                  </m:oMath>
                </a14:m>
                <a:r>
                  <a:rPr lang="en-NZ" sz="2200" b="0" i="1" dirty="0" smtClean="0">
                    <a:latin typeface="Cambria Math"/>
                    <a:ea typeface="Cambria Math"/>
                    <a:cs typeface="Arial" charset="0"/>
                  </a:rPr>
                  <a:t/>
                </a:r>
                <a:br>
                  <a:rPr lang="en-NZ" sz="2200" b="0" i="1" dirty="0" smtClean="0">
                    <a:latin typeface="Cambria Math"/>
                    <a:ea typeface="Cambria Math"/>
                    <a:cs typeface="Arial" charset="0"/>
                  </a:rPr>
                </a:br>
                <a14:m>
                  <m:oMath xmlns:m="http://schemas.openxmlformats.org/officeDocument/2006/math">
                    <m:r>
                      <m:rPr>
                        <m:nor/>
                      </m:rPr>
                      <a:rPr lang="en-NZ" sz="2200" b="0" i="0" smtClean="0">
                        <a:latin typeface="Cambria Math"/>
                        <a:ea typeface="Cambria Math"/>
                        <a:cs typeface="Arial" charset="0"/>
                      </a:rPr>
                      <m:t>compatible</m:t>
                    </m:r>
                    <m:r>
                      <m:rPr>
                        <m:nor/>
                      </m:rPr>
                      <a:rPr lang="en-NZ" sz="2200" b="0" i="0" smtClean="0">
                        <a:latin typeface="Cambria Math"/>
                        <a:ea typeface="Cambria Math"/>
                        <a:cs typeface="Arial" charset="0"/>
                      </a:rPr>
                      <m:t> </m:t>
                    </m:r>
                    <m:r>
                      <m:rPr>
                        <m:nor/>
                      </m:rPr>
                      <a:rPr lang="en-NZ" sz="2200" b="0" i="0" smtClean="0">
                        <a:latin typeface="Cambria Math"/>
                        <a:ea typeface="Cambria Math"/>
                        <a:cs typeface="Arial" charset="0"/>
                      </a:rPr>
                      <m:t>with</m:t>
                    </m:r>
                    <m:sSub>
                      <m:sSubPr>
                        <m:ctrlPr>
                          <a:rPr lang="en-NZ" sz="2200" i="1">
                            <a:latin typeface="Cambria Math"/>
                            <a:cs typeface="Arial" charset="0"/>
                          </a:rPr>
                        </m:ctrlPr>
                      </m:sSubPr>
                      <m:e>
                        <m:r>
                          <a:rPr lang="en-NZ" sz="2200" i="1">
                            <a:latin typeface="Cambria Math"/>
                            <a:cs typeface="Arial" charset="0"/>
                          </a:rPr>
                          <m:t> </m:t>
                        </m:r>
                        <m:r>
                          <a:rPr lang="en-NZ" sz="2200" i="1">
                            <a:latin typeface="Cambria Math"/>
                            <a:ea typeface="Cambria Math"/>
                            <a:cs typeface="Arial" charset="0"/>
                          </a:rPr>
                          <m:t>𝜇</m:t>
                        </m:r>
                      </m:e>
                      <m:sub>
                        <m:r>
                          <a:rPr lang="en-NZ" sz="2200" i="1">
                            <a:latin typeface="Cambria Math"/>
                            <a:cs typeface="Arial" charset="0"/>
                          </a:rPr>
                          <m:t>1</m:t>
                        </m:r>
                      </m:sub>
                    </m:sSub>
                    <m:r>
                      <a:rPr lang="en-NZ" sz="2200" b="0" i="1" smtClean="0">
                        <a:latin typeface="Cambria Math"/>
                        <a:ea typeface="Cambria Math"/>
                        <a:cs typeface="Arial" charset="0"/>
                      </a:rPr>
                      <m:t>}</m:t>
                    </m:r>
                  </m:oMath>
                </a14:m>
                <a:endParaRPr lang="en-NZ" sz="2200" i="1" dirty="0" smtClean="0">
                  <a:latin typeface="Cambria Math"/>
                  <a:ea typeface="Cambria Math"/>
                  <a:cs typeface="Arial" charset="0"/>
                </a:endParaRPr>
              </a:p>
            </p:txBody>
          </p:sp>
        </mc:Choice>
        <mc:Fallback xmlns="">
          <p:sp>
            <p:nvSpPr>
              <p:cNvPr id="44035" name="Content Placeholder 2"/>
              <p:cNvSpPr>
                <a:spLocks noGrp="1" noRot="1" noChangeAspect="1" noMove="1" noResize="1" noEditPoints="1" noAdjustHandles="1" noChangeArrowheads="1" noChangeShapeType="1" noTextEdit="1"/>
              </p:cNvSpPr>
              <p:nvPr>
                <p:ph idx="1"/>
              </p:nvPr>
            </p:nvSpPr>
            <p:spPr>
              <a:xfrm>
                <a:off x="467544" y="1412776"/>
                <a:ext cx="8352928" cy="4536504"/>
              </a:xfrm>
              <a:blipFill rotWithShape="1">
                <a:blip r:embed="rId2"/>
                <a:stretch>
                  <a:fillRect l="-876" t="-1478"/>
                </a:stretch>
              </a:blipFill>
            </p:spPr>
            <p:txBody>
              <a:bodyPr/>
              <a:lstStyle/>
              <a:p>
                <a:r>
                  <a:rPr lang="en-NZ">
                    <a:noFill/>
                  </a:rPr>
                  <a:t> </a:t>
                </a:r>
              </a:p>
            </p:txBody>
          </p:sp>
        </mc:Fallback>
      </mc:AlternateContent>
    </p:spTree>
    <p:extLst>
      <p:ext uri="{BB962C8B-B14F-4D97-AF65-F5344CB8AC3E}">
        <p14:creationId xmlns:p14="http://schemas.microsoft.com/office/powerpoint/2010/main" val="243894186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smtClean="0">
                <a:latin typeface="Arial" charset="0"/>
                <a:cs typeface="Arial" charset="0"/>
              </a:rPr>
              <a:t>SPARQL – Sets of Mappings and Operators</a:t>
            </a:r>
          </a:p>
        </p:txBody>
      </p:sp>
      <mc:AlternateContent xmlns:mc="http://schemas.openxmlformats.org/markup-compatibility/2006">
        <mc:Choice xmlns:a14="http://schemas.microsoft.com/office/drawing/2010/main" Requires="a14">
          <p:sp>
            <p:nvSpPr>
              <p:cNvPr id="44035" name="Content Placeholder 2"/>
              <p:cNvSpPr>
                <a:spLocks noGrp="1"/>
              </p:cNvSpPr>
              <p:nvPr>
                <p:ph idx="1"/>
              </p:nvPr>
            </p:nvSpPr>
            <p:spPr>
              <a:xfrm>
                <a:off x="467544" y="1412776"/>
                <a:ext cx="8352928" cy="4536504"/>
              </a:xfrm>
            </p:spPr>
            <p:txBody>
              <a:bodyPr/>
              <a:lstStyle/>
              <a:p>
                <a:pPr>
                  <a:lnSpc>
                    <a:spcPct val="90000"/>
                  </a:lnSpc>
                </a:pPr>
                <a:r>
                  <a:rPr lang="en-US" sz="2200" dirty="0" smtClean="0">
                    <a:latin typeface="Arial" charset="0"/>
                    <a:cs typeface="Arial" charset="0"/>
                  </a:rPr>
                  <a:t>Let </a:t>
                </a:r>
                <a14:m>
                  <m:oMath xmlns:m="http://schemas.openxmlformats.org/officeDocument/2006/math">
                    <m:sSub>
                      <m:sSubPr>
                        <m:ctrlPr>
                          <a:rPr lang="en-US" sz="2200" i="1" smtClean="0">
                            <a:latin typeface="Cambria Math"/>
                            <a:cs typeface="Arial" charset="0"/>
                          </a:rPr>
                        </m:ctrlPr>
                      </m:sSubPr>
                      <m:e>
                        <m:r>
                          <m:rPr>
                            <m:sty m:val="p"/>
                          </m:rPr>
                          <a:rPr lang="el-GR" sz="2200" i="1" smtClean="0">
                            <a:latin typeface="Cambria Math"/>
                            <a:ea typeface="Cambria Math"/>
                            <a:cs typeface="Arial" charset="0"/>
                          </a:rPr>
                          <m:t>Ω</m:t>
                        </m:r>
                      </m:e>
                      <m:sub>
                        <m:r>
                          <a:rPr lang="en-NZ" sz="2200" b="0" i="1" smtClean="0">
                            <a:latin typeface="Cambria Math"/>
                            <a:cs typeface="Arial" charset="0"/>
                          </a:rPr>
                          <m:t>1</m:t>
                        </m:r>
                      </m:sub>
                    </m:sSub>
                  </m:oMath>
                </a14:m>
                <a:r>
                  <a:rPr lang="en-US" dirty="0" smtClean="0">
                    <a:latin typeface="Arial" charset="0"/>
                    <a:cs typeface="Arial" charset="0"/>
                  </a:rPr>
                  <a:t>and </a:t>
                </a:r>
                <a14:m>
                  <m:oMath xmlns:m="http://schemas.openxmlformats.org/officeDocument/2006/math">
                    <m:sSub>
                      <m:sSubPr>
                        <m:ctrlPr>
                          <a:rPr lang="en-US" sz="2000" i="1">
                            <a:latin typeface="Cambria Math"/>
                            <a:cs typeface="Arial" charset="0"/>
                          </a:rPr>
                        </m:ctrlPr>
                      </m:sSubPr>
                      <m:e>
                        <m:r>
                          <m:rPr>
                            <m:sty m:val="p"/>
                          </m:rPr>
                          <a:rPr lang="el-GR" sz="2000" i="1">
                            <a:latin typeface="Cambria Math"/>
                            <a:ea typeface="Cambria Math"/>
                            <a:cs typeface="Arial" charset="0"/>
                          </a:rPr>
                          <m:t>Ω</m:t>
                        </m:r>
                      </m:e>
                      <m:sub>
                        <m:r>
                          <a:rPr lang="en-NZ" sz="2000" b="0" i="1" smtClean="0">
                            <a:latin typeface="Cambria Math"/>
                            <a:ea typeface="Cambria Math"/>
                            <a:cs typeface="Arial" charset="0"/>
                          </a:rPr>
                          <m:t>2</m:t>
                        </m:r>
                      </m:sub>
                    </m:sSub>
                  </m:oMath>
                </a14:m>
                <a:r>
                  <a:rPr lang="en-US" dirty="0" smtClean="0">
                    <a:latin typeface="Arial" charset="0"/>
                    <a:cs typeface="Arial" charset="0"/>
                  </a:rPr>
                  <a:t> be sets of mappings</a:t>
                </a:r>
              </a:p>
              <a:p>
                <a:pPr>
                  <a:lnSpc>
                    <a:spcPct val="90000"/>
                  </a:lnSpc>
                </a:pPr>
                <a:endParaRPr lang="en-US" dirty="0">
                  <a:latin typeface="Arial" charset="0"/>
                  <a:cs typeface="Arial" charset="0"/>
                </a:endParaRPr>
              </a:p>
              <a:p>
                <a:pPr>
                  <a:lnSpc>
                    <a:spcPct val="90000"/>
                  </a:lnSpc>
                </a:pPr>
                <a:r>
                  <a:rPr lang="en-US" sz="2200" i="1" dirty="0" smtClean="0">
                    <a:latin typeface="Arial" charset="0"/>
                    <a:cs typeface="Arial" charset="0"/>
                  </a:rPr>
                  <a:t>Union</a:t>
                </a:r>
                <a:r>
                  <a:rPr lang="en-US" sz="2200" dirty="0" smtClean="0">
                    <a:latin typeface="Arial" charset="0"/>
                    <a:cs typeface="Arial" charset="0"/>
                  </a:rPr>
                  <a:t>: includes mappings in </a:t>
                </a:r>
                <a14:m>
                  <m:oMath xmlns:m="http://schemas.openxmlformats.org/officeDocument/2006/math">
                    <m:sSub>
                      <m:sSubPr>
                        <m:ctrlPr>
                          <a:rPr lang="en-US" sz="2200" i="1">
                            <a:latin typeface="Cambria Math"/>
                            <a:cs typeface="Arial" charset="0"/>
                          </a:rPr>
                        </m:ctrlPr>
                      </m:sSubPr>
                      <m:e>
                        <m:r>
                          <m:rPr>
                            <m:sty m:val="p"/>
                          </m:rPr>
                          <a:rPr lang="el-GR" sz="2200" i="1">
                            <a:latin typeface="Cambria Math"/>
                            <a:ea typeface="Cambria Math"/>
                            <a:cs typeface="Arial" charset="0"/>
                          </a:rPr>
                          <m:t>Ω</m:t>
                        </m:r>
                      </m:e>
                      <m:sub>
                        <m:r>
                          <a:rPr lang="en-NZ" sz="2200" i="1">
                            <a:latin typeface="Cambria Math"/>
                            <a:cs typeface="Arial" charset="0"/>
                          </a:rPr>
                          <m:t>1</m:t>
                        </m:r>
                      </m:sub>
                    </m:sSub>
                  </m:oMath>
                </a14:m>
                <a:r>
                  <a:rPr lang="en-US" sz="2200" dirty="0" smtClean="0">
                    <a:latin typeface="Arial" charset="0"/>
                    <a:cs typeface="Arial" charset="0"/>
                  </a:rPr>
                  <a:t>and </a:t>
                </a:r>
                <a14:m>
                  <m:oMath xmlns:m="http://schemas.openxmlformats.org/officeDocument/2006/math">
                    <m:sSub>
                      <m:sSubPr>
                        <m:ctrlPr>
                          <a:rPr lang="en-US" sz="2200" i="1">
                            <a:latin typeface="Cambria Math"/>
                            <a:cs typeface="Arial" charset="0"/>
                          </a:rPr>
                        </m:ctrlPr>
                      </m:sSubPr>
                      <m:e>
                        <m:r>
                          <m:rPr>
                            <m:sty m:val="p"/>
                          </m:rPr>
                          <a:rPr lang="el-GR" sz="2200" i="1">
                            <a:latin typeface="Cambria Math"/>
                            <a:ea typeface="Cambria Math"/>
                            <a:cs typeface="Arial" charset="0"/>
                          </a:rPr>
                          <m:t>Ω</m:t>
                        </m:r>
                      </m:e>
                      <m:sub>
                        <m:r>
                          <a:rPr lang="en-NZ" sz="2200" i="1">
                            <a:latin typeface="Cambria Math"/>
                            <a:ea typeface="Cambria Math"/>
                            <a:cs typeface="Arial" charset="0"/>
                          </a:rPr>
                          <m:t>2</m:t>
                        </m:r>
                      </m:sub>
                    </m:sSub>
                  </m:oMath>
                </a14:m>
                <a:r>
                  <a:rPr lang="en-NZ" sz="2200" i="1" dirty="0" smtClean="0">
                    <a:latin typeface="Cambria Math"/>
                    <a:ea typeface="Cambria Math"/>
                    <a:cs typeface="Arial" charset="0"/>
                  </a:rPr>
                  <a:t/>
                </a:r>
                <a:br>
                  <a:rPr lang="en-NZ" sz="2200" i="1" dirty="0" smtClean="0">
                    <a:latin typeface="Cambria Math"/>
                    <a:ea typeface="Cambria Math"/>
                    <a:cs typeface="Arial" charset="0"/>
                  </a:rPr>
                </a:br>
                <a:r>
                  <a:rPr lang="en-NZ" sz="2200" i="1" dirty="0" smtClean="0">
                    <a:latin typeface="Cambria Math"/>
                    <a:ea typeface="Cambria Math"/>
                    <a:cs typeface="Arial" charset="0"/>
                  </a:rPr>
                  <a:t/>
                </a:r>
                <a:br>
                  <a:rPr lang="en-NZ" sz="2200" i="1" dirty="0" smtClean="0">
                    <a:latin typeface="Cambria Math"/>
                    <a:ea typeface="Cambria Math"/>
                    <a:cs typeface="Arial" charset="0"/>
                  </a:rPr>
                </a:br>
                <a14:m>
                  <m:oMath xmlns:m="http://schemas.openxmlformats.org/officeDocument/2006/math">
                    <m:sSub>
                      <m:sSubPr>
                        <m:ctrlPr>
                          <a:rPr lang="en-US" sz="2200" i="1" smtClean="0">
                            <a:latin typeface="Cambria Math"/>
                            <a:cs typeface="Arial" charset="0"/>
                          </a:rPr>
                        </m:ctrlPr>
                      </m:sSubPr>
                      <m:e>
                        <m:r>
                          <m:rPr>
                            <m:sty m:val="p"/>
                          </m:rPr>
                          <a:rPr lang="el-GR" sz="2200" i="1" smtClean="0">
                            <a:latin typeface="Cambria Math"/>
                            <a:ea typeface="Cambria Math"/>
                            <a:cs typeface="Arial" charset="0"/>
                          </a:rPr>
                          <m:t>Ω</m:t>
                        </m:r>
                      </m:e>
                      <m:sub>
                        <m:r>
                          <a:rPr lang="en-NZ" sz="2200" b="0" i="1" smtClean="0">
                            <a:latin typeface="Cambria Math"/>
                            <a:cs typeface="Arial" charset="0"/>
                          </a:rPr>
                          <m:t>1</m:t>
                        </m:r>
                      </m:sub>
                    </m:sSub>
                    <m:r>
                      <a:rPr lang="en-NZ" sz="2200" b="0" i="1" smtClean="0">
                        <a:latin typeface="Cambria Math"/>
                        <a:ea typeface="Cambria Math"/>
                        <a:cs typeface="Arial" charset="0"/>
                      </a:rPr>
                      <m:t>∪</m:t>
                    </m:r>
                  </m:oMath>
                </a14:m>
                <a:r>
                  <a:rPr lang="en-US" sz="2200" dirty="0">
                    <a:cs typeface="Arial" charset="0"/>
                  </a:rPr>
                  <a:t> </a:t>
                </a:r>
                <a14:m>
                  <m:oMath xmlns:m="http://schemas.openxmlformats.org/officeDocument/2006/math">
                    <m:sSub>
                      <m:sSubPr>
                        <m:ctrlPr>
                          <a:rPr lang="en-US" sz="2200" i="1">
                            <a:latin typeface="Cambria Math"/>
                            <a:cs typeface="Arial" charset="0"/>
                          </a:rPr>
                        </m:ctrlPr>
                      </m:sSubPr>
                      <m:e>
                        <m:r>
                          <m:rPr>
                            <m:sty m:val="p"/>
                          </m:rPr>
                          <a:rPr lang="el-GR" sz="2200" i="1">
                            <a:latin typeface="Cambria Math"/>
                            <a:ea typeface="Cambria Math"/>
                            <a:cs typeface="Arial" charset="0"/>
                          </a:rPr>
                          <m:t>Ω</m:t>
                        </m:r>
                      </m:e>
                      <m:sub>
                        <m:r>
                          <a:rPr lang="en-NZ" sz="2200" b="0" i="1" smtClean="0">
                            <a:latin typeface="Cambria Math"/>
                            <a:ea typeface="Cambria Math"/>
                            <a:cs typeface="Arial" charset="0"/>
                          </a:rPr>
                          <m:t>2</m:t>
                        </m:r>
                      </m:sub>
                    </m:sSub>
                    <m:r>
                      <a:rPr lang="en-NZ" sz="2200" b="0" i="1" smtClean="0">
                        <a:latin typeface="Cambria Math"/>
                        <a:cs typeface="Arial" charset="0"/>
                      </a:rPr>
                      <m:t>=</m:t>
                    </m:r>
                    <m:d>
                      <m:dPr>
                        <m:begChr m:val="{"/>
                        <m:endChr m:val="|"/>
                        <m:ctrlPr>
                          <a:rPr lang="en-NZ" sz="2200" b="0" i="1" smtClean="0">
                            <a:latin typeface="Cambria Math"/>
                            <a:ea typeface="Cambria Math"/>
                            <a:cs typeface="Arial" charset="0"/>
                          </a:rPr>
                        </m:ctrlPr>
                      </m:dPr>
                      <m:e>
                        <m:r>
                          <a:rPr lang="en-NZ" sz="2200" b="0" i="1" smtClean="0">
                            <a:latin typeface="Cambria Math"/>
                            <a:ea typeface="Cambria Math"/>
                            <a:cs typeface="Arial" charset="0"/>
                          </a:rPr>
                          <m:t>𝜇</m:t>
                        </m:r>
                        <m:r>
                          <a:rPr lang="en-NZ" sz="2200" b="0" i="1" smtClean="0">
                            <a:latin typeface="Cambria Math"/>
                            <a:ea typeface="Cambria Math"/>
                            <a:cs typeface="Arial" charset="0"/>
                          </a:rPr>
                          <m:t> </m:t>
                        </m:r>
                      </m:e>
                    </m:d>
                    <m:r>
                      <a:rPr lang="en-NZ" sz="2200" b="0" i="1" smtClean="0">
                        <a:latin typeface="Cambria Math"/>
                        <a:ea typeface="Cambria Math"/>
                        <a:cs typeface="Arial" charset="0"/>
                      </a:rPr>
                      <m:t> </m:t>
                    </m:r>
                    <m:r>
                      <a:rPr lang="en-NZ" sz="2200" i="1">
                        <a:latin typeface="Cambria Math"/>
                        <a:ea typeface="Cambria Math"/>
                        <a:cs typeface="Arial" charset="0"/>
                      </a:rPr>
                      <m:t>𝜇</m:t>
                    </m:r>
                    <m:r>
                      <a:rPr lang="en-NZ" sz="2200" i="1" smtClean="0">
                        <a:latin typeface="Cambria Math"/>
                        <a:ea typeface="Cambria Math"/>
                        <a:cs typeface="Arial" charset="0"/>
                      </a:rPr>
                      <m:t>∈</m:t>
                    </m:r>
                    <m:sSub>
                      <m:sSubPr>
                        <m:ctrlPr>
                          <a:rPr lang="en-US" sz="2200" i="1">
                            <a:latin typeface="Cambria Math"/>
                            <a:cs typeface="Arial" charset="0"/>
                          </a:rPr>
                        </m:ctrlPr>
                      </m:sSubPr>
                      <m:e>
                        <m:r>
                          <m:rPr>
                            <m:sty m:val="p"/>
                          </m:rPr>
                          <a:rPr lang="el-GR" sz="2200" i="1">
                            <a:latin typeface="Cambria Math"/>
                            <a:ea typeface="Cambria Math"/>
                            <a:cs typeface="Arial" charset="0"/>
                          </a:rPr>
                          <m:t>Ω</m:t>
                        </m:r>
                      </m:e>
                      <m:sub>
                        <m:r>
                          <a:rPr lang="en-NZ" sz="2200" i="1">
                            <a:latin typeface="Cambria Math"/>
                            <a:cs typeface="Arial" charset="0"/>
                          </a:rPr>
                          <m:t>1</m:t>
                        </m:r>
                      </m:sub>
                    </m:sSub>
                    <m:r>
                      <m:rPr>
                        <m:nor/>
                      </m:rPr>
                      <a:rPr lang="en-NZ" sz="2200" b="0" i="0" smtClean="0">
                        <a:latin typeface="Cambria Math"/>
                        <a:cs typeface="Arial" charset="0"/>
                      </a:rPr>
                      <m:t>or</m:t>
                    </m:r>
                    <m:r>
                      <m:rPr>
                        <m:nor/>
                      </m:rPr>
                      <a:rPr lang="en-NZ" sz="2200" b="0" i="0" smtClean="0">
                        <a:latin typeface="Cambria Math"/>
                        <a:cs typeface="Arial" charset="0"/>
                      </a:rPr>
                      <m:t> </m:t>
                    </m:r>
                    <m:r>
                      <a:rPr lang="en-NZ" sz="2200" i="1">
                        <a:latin typeface="Cambria Math"/>
                        <a:ea typeface="Cambria Math"/>
                        <a:cs typeface="Arial" charset="0"/>
                      </a:rPr>
                      <m:t>𝜇</m:t>
                    </m:r>
                    <m:r>
                      <a:rPr lang="en-NZ" sz="2200" i="1">
                        <a:latin typeface="Cambria Math"/>
                        <a:ea typeface="Cambria Math"/>
                        <a:cs typeface="Arial" charset="0"/>
                      </a:rPr>
                      <m:t>∈</m:t>
                    </m:r>
                    <m:sSub>
                      <m:sSubPr>
                        <m:ctrlPr>
                          <a:rPr lang="en-US" sz="2200" i="1">
                            <a:latin typeface="Cambria Math"/>
                            <a:cs typeface="Arial" charset="0"/>
                          </a:rPr>
                        </m:ctrlPr>
                      </m:sSubPr>
                      <m:e>
                        <m:r>
                          <m:rPr>
                            <m:sty m:val="p"/>
                          </m:rPr>
                          <a:rPr lang="el-GR" sz="2200" i="1">
                            <a:latin typeface="Cambria Math"/>
                            <a:ea typeface="Cambria Math"/>
                            <a:cs typeface="Arial" charset="0"/>
                          </a:rPr>
                          <m:t>Ω</m:t>
                        </m:r>
                      </m:e>
                      <m:sub>
                        <m:r>
                          <a:rPr lang="en-NZ" sz="2200" b="0" i="1" smtClean="0">
                            <a:latin typeface="Cambria Math"/>
                            <a:ea typeface="Cambria Math"/>
                            <a:cs typeface="Arial" charset="0"/>
                          </a:rPr>
                          <m:t>2</m:t>
                        </m:r>
                      </m:sub>
                    </m:sSub>
                    <m:r>
                      <a:rPr lang="en-NZ" sz="2200" b="0" i="1" smtClean="0">
                        <a:latin typeface="Cambria Math"/>
                        <a:cs typeface="Arial" charset="0"/>
                      </a:rPr>
                      <m:t>}</m:t>
                    </m:r>
                  </m:oMath>
                </a14:m>
                <a:endParaRPr lang="en-US" sz="2200" dirty="0" smtClean="0">
                  <a:latin typeface="Arial" charset="0"/>
                  <a:cs typeface="Arial" charset="0"/>
                </a:endParaRPr>
              </a:p>
              <a:p>
                <a:pPr>
                  <a:lnSpc>
                    <a:spcPct val="90000"/>
                  </a:lnSpc>
                </a:pPr>
                <a:endParaRPr lang="en-US" sz="2200" dirty="0">
                  <a:latin typeface="Arial" charset="0"/>
                  <a:cs typeface="Arial" charset="0"/>
                </a:endParaRPr>
              </a:p>
              <a:p>
                <a:pPr>
                  <a:lnSpc>
                    <a:spcPct val="90000"/>
                  </a:lnSpc>
                </a:pPr>
                <a:r>
                  <a:rPr lang="en-US" sz="2200" i="1" dirty="0" smtClean="0">
                    <a:latin typeface="Arial" charset="0"/>
                    <a:cs typeface="Arial" charset="0"/>
                  </a:rPr>
                  <a:t>Left outer join</a:t>
                </a:r>
                <a:r>
                  <a:rPr lang="en-US" sz="2200" dirty="0" smtClean="0">
                    <a:latin typeface="Arial" charset="0"/>
                    <a:cs typeface="Arial" charset="0"/>
                  </a:rPr>
                  <a:t>: </a:t>
                </a:r>
                <a:r>
                  <a:rPr lang="en-US" sz="2200" dirty="0">
                    <a:latin typeface="Arial" charset="0"/>
                    <a:cs typeface="Arial" charset="0"/>
                  </a:rPr>
                  <a:t>extends mappings in </a:t>
                </a:r>
                <a14:m>
                  <m:oMath xmlns:m="http://schemas.openxmlformats.org/officeDocument/2006/math">
                    <m:sSub>
                      <m:sSubPr>
                        <m:ctrlPr>
                          <a:rPr lang="en-US" sz="2200" i="1">
                            <a:latin typeface="Cambria Math"/>
                            <a:cs typeface="Arial" charset="0"/>
                          </a:rPr>
                        </m:ctrlPr>
                      </m:sSubPr>
                      <m:e>
                        <m:r>
                          <m:rPr>
                            <m:sty m:val="p"/>
                          </m:rPr>
                          <a:rPr lang="el-GR" sz="2200" i="1">
                            <a:latin typeface="Cambria Math"/>
                            <a:ea typeface="Cambria Math"/>
                            <a:cs typeface="Arial" charset="0"/>
                          </a:rPr>
                          <m:t>Ω</m:t>
                        </m:r>
                      </m:e>
                      <m:sub>
                        <m:r>
                          <a:rPr lang="en-NZ" sz="2200" i="1">
                            <a:latin typeface="Cambria Math"/>
                            <a:cs typeface="Arial" charset="0"/>
                          </a:rPr>
                          <m:t>1</m:t>
                        </m:r>
                      </m:sub>
                    </m:sSub>
                  </m:oMath>
                </a14:m>
                <a:r>
                  <a:rPr lang="en-US" sz="2200" dirty="0">
                    <a:latin typeface="Arial" charset="0"/>
                    <a:cs typeface="Arial" charset="0"/>
                  </a:rPr>
                  <a:t>by compatible mappings in </a:t>
                </a:r>
                <a14:m>
                  <m:oMath xmlns:m="http://schemas.openxmlformats.org/officeDocument/2006/math">
                    <m:sSub>
                      <m:sSubPr>
                        <m:ctrlPr>
                          <a:rPr lang="en-US" sz="2200" i="1">
                            <a:latin typeface="Cambria Math"/>
                            <a:cs typeface="Arial" charset="0"/>
                          </a:rPr>
                        </m:ctrlPr>
                      </m:sSubPr>
                      <m:e>
                        <m:r>
                          <m:rPr>
                            <m:sty m:val="p"/>
                          </m:rPr>
                          <a:rPr lang="el-GR" sz="2200" i="1">
                            <a:latin typeface="Cambria Math"/>
                            <a:ea typeface="Cambria Math"/>
                            <a:cs typeface="Arial" charset="0"/>
                          </a:rPr>
                          <m:t>Ω</m:t>
                        </m:r>
                      </m:e>
                      <m:sub>
                        <m:r>
                          <a:rPr lang="en-NZ" sz="2200" i="1">
                            <a:latin typeface="Cambria Math"/>
                            <a:ea typeface="Cambria Math"/>
                            <a:cs typeface="Arial" charset="0"/>
                          </a:rPr>
                          <m:t>2</m:t>
                        </m:r>
                      </m:sub>
                    </m:sSub>
                  </m:oMath>
                </a14:m>
                <a:r>
                  <a:rPr lang="en-NZ" sz="2200" dirty="0" smtClean="0">
                    <a:latin typeface="Arial" charset="0"/>
                    <a:ea typeface="Cambria Math"/>
                    <a:cs typeface="Arial" charset="0"/>
                  </a:rPr>
                  <a:t>, </a:t>
                </a:r>
                <a:r>
                  <a:rPr lang="en-NZ" sz="2200" b="1" dirty="0" smtClean="0">
                    <a:latin typeface="Arial" charset="0"/>
                    <a:ea typeface="Cambria Math"/>
                    <a:cs typeface="Arial" charset="0"/>
                  </a:rPr>
                  <a:t>whenever possible</a:t>
                </a:r>
                <a:r>
                  <a:rPr lang="en-NZ" sz="2200" dirty="0" smtClean="0">
                    <a:latin typeface="Arial" charset="0"/>
                    <a:ea typeface="Cambria Math"/>
                    <a:cs typeface="Arial" charset="0"/>
                  </a:rPr>
                  <a:t/>
                </a:r>
                <a:br>
                  <a:rPr lang="en-NZ" sz="2200" dirty="0" smtClean="0">
                    <a:latin typeface="Arial" charset="0"/>
                    <a:ea typeface="Cambria Math"/>
                    <a:cs typeface="Arial" charset="0"/>
                  </a:rPr>
                </a:br>
                <a:r>
                  <a:rPr lang="en-NZ" sz="2200" dirty="0" smtClean="0">
                    <a:latin typeface="Arial" charset="0"/>
                    <a:ea typeface="Cambria Math"/>
                    <a:cs typeface="Arial" charset="0"/>
                  </a:rPr>
                  <a:t/>
                </a:r>
                <a:br>
                  <a:rPr lang="en-NZ" sz="2200" dirty="0" smtClean="0">
                    <a:latin typeface="Arial" charset="0"/>
                    <a:ea typeface="Cambria Math"/>
                    <a:cs typeface="Arial" charset="0"/>
                  </a:rPr>
                </a:br>
                <a14:m>
                  <m:oMath xmlns:m="http://schemas.openxmlformats.org/officeDocument/2006/math">
                    <m:sSub>
                      <m:sSubPr>
                        <m:ctrlPr>
                          <a:rPr lang="en-NZ" sz="2200" i="1" smtClean="0">
                            <a:latin typeface="Cambria Math"/>
                            <a:ea typeface="Cambria Math"/>
                            <a:cs typeface="Arial" charset="0"/>
                          </a:rPr>
                        </m:ctrlPr>
                      </m:sSubPr>
                      <m:e>
                        <m:r>
                          <m:rPr>
                            <m:sty m:val="p"/>
                          </m:rPr>
                          <a:rPr lang="el-GR" sz="2200" i="1" smtClean="0">
                            <a:latin typeface="Cambria Math"/>
                            <a:ea typeface="Cambria Math"/>
                            <a:cs typeface="Arial" charset="0"/>
                          </a:rPr>
                          <m:t>Ω</m:t>
                        </m:r>
                      </m:e>
                      <m:sub>
                        <m:r>
                          <a:rPr lang="en-NZ" sz="2200" b="0" i="1" smtClean="0">
                            <a:latin typeface="Cambria Math"/>
                            <a:ea typeface="Cambria Math"/>
                            <a:cs typeface="Arial" charset="0"/>
                          </a:rPr>
                          <m:t>1</m:t>
                        </m:r>
                      </m:sub>
                    </m:sSub>
                    <m:acc>
                      <m:accPr>
                        <m:chr m:val="⃖"/>
                        <m:ctrlPr>
                          <a:rPr lang="en-NZ" sz="2200" i="1" smtClean="0">
                            <a:latin typeface="Cambria Math"/>
                            <a:ea typeface="Cambria Math"/>
                            <a:cs typeface="Arial" charset="0"/>
                          </a:rPr>
                        </m:ctrlPr>
                      </m:accPr>
                      <m:e>
                        <m:r>
                          <a:rPr lang="en-NZ" sz="2200" i="1" smtClean="0">
                            <a:latin typeface="Cambria Math"/>
                            <a:ea typeface="Cambria Math"/>
                            <a:cs typeface="Arial" charset="0"/>
                          </a:rPr>
                          <m:t>⋈</m:t>
                        </m:r>
                      </m:e>
                    </m:acc>
                  </m:oMath>
                </a14:m>
                <a:r>
                  <a:rPr lang="en-NZ" sz="2200" dirty="0">
                    <a:ea typeface="Cambria Math"/>
                    <a:cs typeface="Arial" charset="0"/>
                  </a:rPr>
                  <a:t> </a:t>
                </a:r>
                <a14:m>
                  <m:oMath xmlns:m="http://schemas.openxmlformats.org/officeDocument/2006/math">
                    <m:sSub>
                      <m:sSubPr>
                        <m:ctrlPr>
                          <a:rPr lang="en-NZ" sz="2200" i="1">
                            <a:latin typeface="Cambria Math"/>
                            <a:ea typeface="Cambria Math"/>
                            <a:cs typeface="Arial" charset="0"/>
                          </a:rPr>
                        </m:ctrlPr>
                      </m:sSubPr>
                      <m:e>
                        <m:r>
                          <m:rPr>
                            <m:sty m:val="p"/>
                          </m:rPr>
                          <a:rPr lang="el-GR" sz="2200" i="1">
                            <a:latin typeface="Cambria Math"/>
                            <a:ea typeface="Cambria Math"/>
                            <a:cs typeface="Arial" charset="0"/>
                          </a:rPr>
                          <m:t>Ω</m:t>
                        </m:r>
                      </m:e>
                      <m:sub>
                        <m:r>
                          <a:rPr lang="en-NZ" sz="2200" b="0" i="1" smtClean="0">
                            <a:latin typeface="Cambria Math"/>
                            <a:ea typeface="Cambria Math"/>
                            <a:cs typeface="Arial" charset="0"/>
                          </a:rPr>
                          <m:t>2</m:t>
                        </m:r>
                      </m:sub>
                    </m:sSub>
                    <m:r>
                      <a:rPr lang="en-NZ" sz="2200" b="0" i="1" smtClean="0">
                        <a:latin typeface="Cambria Math"/>
                        <a:ea typeface="Cambria Math"/>
                        <a:cs typeface="Arial" charset="0"/>
                      </a:rPr>
                      <m:t>= </m:t>
                    </m:r>
                    <m:sSub>
                      <m:sSubPr>
                        <m:ctrlPr>
                          <a:rPr lang="en-US" sz="2200" i="1">
                            <a:latin typeface="Cambria Math"/>
                            <a:cs typeface="Arial" charset="0"/>
                          </a:rPr>
                        </m:ctrlPr>
                      </m:sSubPr>
                      <m:e>
                        <m:r>
                          <a:rPr lang="en-NZ" sz="2200" b="0" i="1" smtClean="0">
                            <a:latin typeface="Cambria Math"/>
                            <a:cs typeface="Arial" charset="0"/>
                          </a:rPr>
                          <m:t>(</m:t>
                        </m:r>
                        <m:r>
                          <m:rPr>
                            <m:sty m:val="p"/>
                          </m:rPr>
                          <a:rPr lang="el-GR" sz="2200" i="1">
                            <a:latin typeface="Cambria Math"/>
                            <a:ea typeface="Cambria Math"/>
                            <a:cs typeface="Arial" charset="0"/>
                          </a:rPr>
                          <m:t>Ω</m:t>
                        </m:r>
                      </m:e>
                      <m:sub>
                        <m:r>
                          <a:rPr lang="en-NZ" sz="2200" i="1">
                            <a:latin typeface="Cambria Math"/>
                            <a:cs typeface="Arial" charset="0"/>
                          </a:rPr>
                          <m:t>1</m:t>
                        </m:r>
                      </m:sub>
                    </m:sSub>
                    <m:r>
                      <a:rPr lang="en-US" sz="2200" i="1">
                        <a:latin typeface="Cambria Math"/>
                        <a:ea typeface="Cambria Math"/>
                        <a:cs typeface="Arial" charset="0"/>
                      </a:rPr>
                      <m:t>⋈</m:t>
                    </m:r>
                  </m:oMath>
                </a14:m>
                <a:r>
                  <a:rPr lang="en-US" sz="2200" dirty="0">
                    <a:cs typeface="Arial" charset="0"/>
                  </a:rPr>
                  <a:t> </a:t>
                </a:r>
                <a14:m>
                  <m:oMath xmlns:m="http://schemas.openxmlformats.org/officeDocument/2006/math">
                    <m:sSub>
                      <m:sSubPr>
                        <m:ctrlPr>
                          <a:rPr lang="en-US" sz="2200" i="1">
                            <a:latin typeface="Cambria Math"/>
                            <a:cs typeface="Arial" charset="0"/>
                          </a:rPr>
                        </m:ctrlPr>
                      </m:sSubPr>
                      <m:e>
                        <m:r>
                          <m:rPr>
                            <m:sty m:val="p"/>
                          </m:rPr>
                          <a:rPr lang="el-GR" sz="2200" i="1">
                            <a:latin typeface="Cambria Math"/>
                            <a:ea typeface="Cambria Math"/>
                            <a:cs typeface="Arial" charset="0"/>
                          </a:rPr>
                          <m:t>Ω</m:t>
                        </m:r>
                      </m:e>
                      <m:sub>
                        <m:r>
                          <a:rPr lang="en-NZ" sz="2200" i="1">
                            <a:latin typeface="Cambria Math"/>
                            <a:ea typeface="Cambria Math"/>
                            <a:cs typeface="Arial" charset="0"/>
                          </a:rPr>
                          <m:t>2</m:t>
                        </m:r>
                      </m:sub>
                    </m:sSub>
                    <m:r>
                      <a:rPr lang="en-NZ" sz="2200" b="0" i="1" smtClean="0">
                        <a:latin typeface="Cambria Math"/>
                        <a:ea typeface="Cambria Math"/>
                        <a:cs typeface="Arial" charset="0"/>
                      </a:rPr>
                      <m:t>)</m:t>
                    </m:r>
                    <m:r>
                      <a:rPr lang="en-NZ" sz="2200" b="0" i="1" smtClean="0">
                        <a:latin typeface="Cambria Math"/>
                        <a:ea typeface="Cambria Math"/>
                        <a:cs typeface="Arial" charset="0"/>
                      </a:rPr>
                      <m:t>∪</m:t>
                    </m:r>
                    <m:r>
                      <a:rPr lang="en-NZ" sz="2200" b="0" i="1" smtClean="0">
                        <a:latin typeface="Cambria Math"/>
                        <a:ea typeface="Cambria Math"/>
                        <a:cs typeface="Arial" charset="0"/>
                      </a:rPr>
                      <m:t>(</m:t>
                    </m:r>
                    <m:sSub>
                      <m:sSubPr>
                        <m:ctrlPr>
                          <a:rPr lang="en-NZ" sz="2200" i="1">
                            <a:latin typeface="Cambria Math"/>
                            <a:ea typeface="Cambria Math"/>
                            <a:cs typeface="Arial" charset="0"/>
                          </a:rPr>
                        </m:ctrlPr>
                      </m:sSubPr>
                      <m:e>
                        <m:r>
                          <m:rPr>
                            <m:sty m:val="p"/>
                          </m:rPr>
                          <a:rPr lang="el-GR" sz="2200" i="1">
                            <a:latin typeface="Cambria Math"/>
                            <a:ea typeface="Cambria Math"/>
                            <a:cs typeface="Arial" charset="0"/>
                          </a:rPr>
                          <m:t>Ω</m:t>
                        </m:r>
                      </m:e>
                      <m:sub>
                        <m:r>
                          <a:rPr lang="en-NZ" sz="2200" i="1">
                            <a:latin typeface="Cambria Math"/>
                            <a:ea typeface="Cambria Math"/>
                            <a:cs typeface="Arial" charset="0"/>
                          </a:rPr>
                          <m:t>1</m:t>
                        </m:r>
                      </m:sub>
                    </m:sSub>
                    <m:r>
                      <a:rPr lang="en-NZ" sz="2200" i="1">
                        <a:latin typeface="Cambria Math"/>
                        <a:ea typeface="Cambria Math"/>
                        <a:cs typeface="Arial" charset="0"/>
                      </a:rPr>
                      <m:t>∖</m:t>
                    </m:r>
                    <m:r>
                      <m:rPr>
                        <m:nor/>
                      </m:rPr>
                      <a:rPr lang="en-NZ" sz="2200" dirty="0">
                        <a:ea typeface="Cambria Math"/>
                        <a:cs typeface="Arial" charset="0"/>
                      </a:rPr>
                      <m:t> </m:t>
                    </m:r>
                    <m:sSub>
                      <m:sSubPr>
                        <m:ctrlPr>
                          <a:rPr lang="en-NZ" sz="2200" i="1">
                            <a:latin typeface="Cambria Math"/>
                            <a:ea typeface="Cambria Math"/>
                            <a:cs typeface="Arial" charset="0"/>
                          </a:rPr>
                        </m:ctrlPr>
                      </m:sSubPr>
                      <m:e>
                        <m:r>
                          <m:rPr>
                            <m:sty m:val="p"/>
                          </m:rPr>
                          <a:rPr lang="el-GR" sz="2200" i="1">
                            <a:latin typeface="Cambria Math"/>
                            <a:ea typeface="Cambria Math"/>
                            <a:cs typeface="Arial" charset="0"/>
                          </a:rPr>
                          <m:t>Ω</m:t>
                        </m:r>
                      </m:e>
                      <m:sub>
                        <m:r>
                          <a:rPr lang="en-NZ" sz="2200" i="1">
                            <a:latin typeface="Cambria Math"/>
                            <a:ea typeface="Cambria Math"/>
                            <a:cs typeface="Arial" charset="0"/>
                          </a:rPr>
                          <m:t>2</m:t>
                        </m:r>
                      </m:sub>
                    </m:sSub>
                    <m:r>
                      <a:rPr lang="en-NZ" sz="2200" b="0" i="1" smtClean="0">
                        <a:latin typeface="Cambria Math"/>
                        <a:ea typeface="Cambria Math"/>
                        <a:cs typeface="Arial" charset="0"/>
                      </a:rPr>
                      <m:t>)</m:t>
                    </m:r>
                  </m:oMath>
                </a14:m>
                <a:endParaRPr lang="en-NZ" sz="2200" i="1" dirty="0" smtClean="0">
                  <a:latin typeface="Cambria Math"/>
                  <a:ea typeface="Cambria Math"/>
                  <a:cs typeface="Arial" charset="0"/>
                </a:endParaRPr>
              </a:p>
            </p:txBody>
          </p:sp>
        </mc:Choice>
        <mc:Fallback>
          <p:sp>
            <p:nvSpPr>
              <p:cNvPr id="44035" name="Content Placeholder 2"/>
              <p:cNvSpPr>
                <a:spLocks noGrp="1" noRot="1" noChangeAspect="1" noMove="1" noResize="1" noEditPoints="1" noAdjustHandles="1" noChangeArrowheads="1" noChangeShapeType="1" noTextEdit="1"/>
              </p:cNvSpPr>
              <p:nvPr>
                <p:ph idx="1"/>
              </p:nvPr>
            </p:nvSpPr>
            <p:spPr>
              <a:xfrm>
                <a:off x="467544" y="1412776"/>
                <a:ext cx="8352928" cy="4536504"/>
              </a:xfrm>
              <a:blipFill rotWithShape="1">
                <a:blip r:embed="rId2"/>
                <a:stretch>
                  <a:fillRect l="-876" t="-1478" r="-1752"/>
                </a:stretch>
              </a:blipFill>
            </p:spPr>
            <p:txBody>
              <a:bodyPr/>
              <a:lstStyle/>
              <a:p>
                <a:r>
                  <a:rPr lang="en-NZ">
                    <a:noFill/>
                  </a:rPr>
                  <a:t> </a:t>
                </a:r>
              </a:p>
            </p:txBody>
          </p:sp>
        </mc:Fallback>
      </mc:AlternateContent>
    </p:spTree>
    <p:extLst>
      <p:ext uri="{BB962C8B-B14F-4D97-AF65-F5344CB8AC3E}">
        <p14:creationId xmlns:p14="http://schemas.microsoft.com/office/powerpoint/2010/main" val="101884097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smtClean="0">
                <a:latin typeface="Arial" charset="0"/>
                <a:cs typeface="Arial" charset="0"/>
              </a:rPr>
              <a:t>Semantics of SPARQL</a:t>
            </a:r>
          </a:p>
        </p:txBody>
      </p:sp>
      <mc:AlternateContent xmlns:mc="http://schemas.openxmlformats.org/markup-compatibility/2006" xmlns:a14="http://schemas.microsoft.com/office/drawing/2010/main">
        <mc:Choice Requires="a14">
          <p:sp>
            <p:nvSpPr>
              <p:cNvPr id="44035" name="Content Placeholder 2"/>
              <p:cNvSpPr>
                <a:spLocks noGrp="1"/>
              </p:cNvSpPr>
              <p:nvPr>
                <p:ph idx="1"/>
              </p:nvPr>
            </p:nvSpPr>
            <p:spPr>
              <a:xfrm>
                <a:off x="467544" y="1412776"/>
                <a:ext cx="8352928" cy="4536504"/>
              </a:xfrm>
            </p:spPr>
            <p:txBody>
              <a:bodyPr/>
              <a:lstStyle/>
              <a:p>
                <a:pPr>
                  <a:lnSpc>
                    <a:spcPct val="90000"/>
                  </a:lnSpc>
                </a:pPr>
                <a:r>
                  <a:rPr lang="en-US" sz="2200" dirty="0" smtClean="0">
                    <a:latin typeface="Arial" charset="0"/>
                    <a:ea typeface="Cambria Math"/>
                    <a:cs typeface="Arial" charset="0"/>
                  </a:rPr>
                  <a:t>Given an RDF Graph </a:t>
                </a:r>
                <a:r>
                  <a:rPr lang="en-US" sz="2200" i="1" dirty="0" smtClean="0">
                    <a:latin typeface="Arial" charset="0"/>
                    <a:ea typeface="Cambria Math"/>
                    <a:cs typeface="Arial" charset="0"/>
                  </a:rPr>
                  <a:t>G</a:t>
                </a:r>
                <a:r>
                  <a:rPr lang="en-US" sz="2200" dirty="0" smtClean="0">
                    <a:latin typeface="Arial" charset="0"/>
                    <a:ea typeface="Cambria Math"/>
                    <a:cs typeface="Arial" charset="0"/>
                  </a:rPr>
                  <a:t> and a triple pattern </a:t>
                </a:r>
                <a:r>
                  <a:rPr lang="en-US" sz="2200" i="1" dirty="0" smtClean="0">
                    <a:latin typeface="Arial" charset="0"/>
                    <a:ea typeface="Cambria Math"/>
                    <a:cs typeface="Arial" charset="0"/>
                  </a:rPr>
                  <a:t>t</a:t>
                </a:r>
                <a:br>
                  <a:rPr lang="en-US" sz="2200" i="1" dirty="0" smtClean="0">
                    <a:latin typeface="Arial" charset="0"/>
                    <a:ea typeface="Cambria Math"/>
                    <a:cs typeface="Arial" charset="0"/>
                  </a:rPr>
                </a:br>
                <a:r>
                  <a:rPr lang="en-US" sz="2200" i="1" dirty="0" smtClean="0">
                    <a:latin typeface="Arial" charset="0"/>
                    <a:ea typeface="Cambria Math"/>
                    <a:cs typeface="Arial" charset="0"/>
                  </a:rPr>
                  <a:t/>
                </a:r>
                <a:br>
                  <a:rPr lang="en-US" sz="2200" i="1" dirty="0" smtClean="0">
                    <a:latin typeface="Arial" charset="0"/>
                    <a:ea typeface="Cambria Math"/>
                    <a:cs typeface="Arial" charset="0"/>
                  </a:rPr>
                </a:br>
                <a:endParaRPr lang="en-US" sz="2200" i="1" dirty="0" smtClean="0">
                  <a:latin typeface="Arial" charset="0"/>
                  <a:ea typeface="Cambria Math"/>
                  <a:cs typeface="Arial" charset="0"/>
                </a:endParaRPr>
              </a:p>
              <a:p>
                <a:pPr>
                  <a:lnSpc>
                    <a:spcPct val="90000"/>
                  </a:lnSpc>
                </a:pPr>
                <a14:m>
                  <m:oMath xmlns:m="http://schemas.openxmlformats.org/officeDocument/2006/math">
                    <m:sSub>
                      <m:sSubPr>
                        <m:ctrlPr>
                          <a:rPr lang="en-NZ" sz="2200" i="1" smtClean="0">
                            <a:latin typeface="Cambria Math"/>
                            <a:ea typeface="Cambria Math"/>
                            <a:cs typeface="Arial" charset="0"/>
                          </a:rPr>
                        </m:ctrlPr>
                      </m:sSubPr>
                      <m:e>
                        <m:d>
                          <m:dPr>
                            <m:begChr m:val="⟦"/>
                            <m:endChr m:val="⟧"/>
                            <m:ctrlPr>
                              <a:rPr lang="en-NZ" sz="2200" i="1" smtClean="0">
                                <a:latin typeface="Cambria Math"/>
                                <a:ea typeface="Cambria Math"/>
                                <a:cs typeface="Arial" charset="0"/>
                              </a:rPr>
                            </m:ctrlPr>
                          </m:dPr>
                          <m:e>
                            <m:r>
                              <a:rPr lang="en-NZ" sz="2200" b="0" i="1" smtClean="0">
                                <a:latin typeface="Cambria Math"/>
                                <a:ea typeface="Cambria Math"/>
                                <a:cs typeface="Arial" charset="0"/>
                              </a:rPr>
                              <m:t>𝑡</m:t>
                            </m:r>
                          </m:e>
                        </m:d>
                      </m:e>
                      <m:sub>
                        <m:r>
                          <a:rPr lang="en-NZ" sz="2200" b="0" i="1" smtClean="0">
                            <a:latin typeface="Cambria Math"/>
                            <a:ea typeface="Cambria Math"/>
                            <a:cs typeface="Arial" charset="0"/>
                          </a:rPr>
                          <m:t>𝐺</m:t>
                        </m:r>
                      </m:sub>
                    </m:sSub>
                    <m:r>
                      <a:rPr lang="en-NZ" sz="2200" b="0" i="1" smtClean="0">
                        <a:latin typeface="Cambria Math"/>
                        <a:ea typeface="Cambria Math"/>
                        <a:cs typeface="Arial" charset="0"/>
                      </a:rPr>
                      <m:t>=</m:t>
                    </m:r>
                    <m:d>
                      <m:dPr>
                        <m:begChr m:val="{"/>
                        <m:endChr m:val="|"/>
                        <m:ctrlPr>
                          <a:rPr lang="en-NZ" sz="2200" b="0" i="1" smtClean="0">
                            <a:latin typeface="Cambria Math"/>
                            <a:ea typeface="Cambria Math"/>
                            <a:cs typeface="Arial" charset="0"/>
                          </a:rPr>
                        </m:ctrlPr>
                      </m:dPr>
                      <m:e>
                        <m:r>
                          <a:rPr lang="en-NZ" sz="2200" b="0" i="1" smtClean="0">
                            <a:latin typeface="Cambria Math"/>
                            <a:ea typeface="Cambria Math"/>
                            <a:cs typeface="Arial" charset="0"/>
                          </a:rPr>
                          <m:t>𝜇</m:t>
                        </m:r>
                        <m:r>
                          <a:rPr lang="en-NZ" sz="2200" b="0" i="1" smtClean="0">
                            <a:latin typeface="Cambria Math"/>
                            <a:ea typeface="Cambria Math"/>
                            <a:cs typeface="Arial" charset="0"/>
                          </a:rPr>
                          <m:t> </m:t>
                        </m:r>
                      </m:e>
                    </m:d>
                    <m:r>
                      <a:rPr lang="en-NZ" sz="2200" b="0" i="1" smtClean="0">
                        <a:latin typeface="Cambria Math"/>
                        <a:ea typeface="Cambria Math"/>
                        <a:cs typeface="Arial" charset="0"/>
                      </a:rPr>
                      <m:t> </m:t>
                    </m:r>
                    <m:r>
                      <a:rPr lang="en-NZ" sz="2200" b="0" i="1" smtClean="0">
                        <a:latin typeface="Cambria Math"/>
                        <a:ea typeface="Cambria Math"/>
                        <a:cs typeface="Arial" charset="0"/>
                      </a:rPr>
                      <m:t>𝑑𝑜𝑚</m:t>
                    </m:r>
                    <m:d>
                      <m:dPr>
                        <m:ctrlPr>
                          <a:rPr lang="en-NZ" sz="2200" b="0" i="1" smtClean="0">
                            <a:latin typeface="Cambria Math"/>
                            <a:ea typeface="Cambria Math"/>
                            <a:cs typeface="Arial" charset="0"/>
                          </a:rPr>
                        </m:ctrlPr>
                      </m:dPr>
                      <m:e>
                        <m:r>
                          <a:rPr lang="en-NZ" sz="2200" i="1">
                            <a:latin typeface="Cambria Math"/>
                            <a:ea typeface="Cambria Math"/>
                            <a:cs typeface="Arial" charset="0"/>
                          </a:rPr>
                          <m:t>𝜇</m:t>
                        </m:r>
                      </m:e>
                    </m:d>
                    <m:r>
                      <a:rPr lang="en-NZ" sz="2200" b="0" i="1" smtClean="0">
                        <a:latin typeface="Cambria Math"/>
                        <a:ea typeface="Cambria Math"/>
                        <a:cs typeface="Arial" charset="0"/>
                      </a:rPr>
                      <m:t>=</m:t>
                    </m:r>
                    <m:r>
                      <a:rPr lang="en-NZ" sz="2200" b="0" i="1" smtClean="0">
                        <a:latin typeface="Cambria Math"/>
                        <a:ea typeface="Cambria Math"/>
                        <a:cs typeface="Arial" charset="0"/>
                      </a:rPr>
                      <m:t>𝑣𝑎𝑟</m:t>
                    </m:r>
                    <m:d>
                      <m:dPr>
                        <m:ctrlPr>
                          <a:rPr lang="en-NZ" sz="2200" b="0" i="1" smtClean="0">
                            <a:latin typeface="Cambria Math"/>
                            <a:ea typeface="Cambria Math"/>
                            <a:cs typeface="Arial" charset="0"/>
                          </a:rPr>
                        </m:ctrlPr>
                      </m:dPr>
                      <m:e>
                        <m:r>
                          <a:rPr lang="en-NZ" sz="2200" b="0" i="1" smtClean="0">
                            <a:latin typeface="Cambria Math"/>
                            <a:ea typeface="Cambria Math"/>
                            <a:cs typeface="Arial" charset="0"/>
                          </a:rPr>
                          <m:t>𝑡</m:t>
                        </m:r>
                      </m:e>
                    </m:d>
                    <m:r>
                      <a:rPr lang="en-NZ" sz="2200" b="0" i="1" smtClean="0">
                        <a:latin typeface="Cambria Math"/>
                        <a:ea typeface="Cambria Math"/>
                        <a:cs typeface="Arial" charset="0"/>
                      </a:rPr>
                      <m:t> </m:t>
                    </m:r>
                    <m:r>
                      <m:rPr>
                        <m:nor/>
                      </m:rPr>
                      <a:rPr lang="en-NZ" sz="2200" b="0" i="0" smtClean="0">
                        <a:latin typeface="Cambria Math"/>
                        <a:ea typeface="Cambria Math"/>
                        <a:cs typeface="Arial" charset="0"/>
                      </a:rPr>
                      <m:t>and</m:t>
                    </m:r>
                    <m:r>
                      <a:rPr lang="en-NZ" sz="2200" b="0" i="1" smtClean="0">
                        <a:latin typeface="Cambria Math"/>
                        <a:ea typeface="Cambria Math"/>
                        <a:cs typeface="Arial" charset="0"/>
                      </a:rPr>
                      <m:t> </m:t>
                    </m:r>
                    <m:r>
                      <a:rPr lang="en-NZ" sz="2200" i="1">
                        <a:latin typeface="Cambria Math"/>
                        <a:ea typeface="Cambria Math"/>
                        <a:cs typeface="Arial" charset="0"/>
                      </a:rPr>
                      <m:t>𝜇</m:t>
                    </m:r>
                    <m:d>
                      <m:dPr>
                        <m:ctrlPr>
                          <a:rPr lang="en-NZ" sz="2200" b="0" i="1" smtClean="0">
                            <a:latin typeface="Cambria Math"/>
                            <a:ea typeface="Cambria Math"/>
                            <a:cs typeface="Arial" charset="0"/>
                          </a:rPr>
                        </m:ctrlPr>
                      </m:dPr>
                      <m:e>
                        <m:r>
                          <a:rPr lang="en-NZ" sz="2200" b="0" i="1" smtClean="0">
                            <a:latin typeface="Cambria Math"/>
                            <a:ea typeface="Cambria Math"/>
                            <a:cs typeface="Arial" charset="0"/>
                          </a:rPr>
                          <m:t>𝑡</m:t>
                        </m:r>
                      </m:e>
                    </m:d>
                    <m:r>
                      <a:rPr lang="en-NZ" sz="2200" b="0" i="1" smtClean="0">
                        <a:latin typeface="Cambria Math"/>
                        <a:ea typeface="Cambria Math"/>
                        <a:cs typeface="Arial" charset="0"/>
                      </a:rPr>
                      <m:t>∈</m:t>
                    </m:r>
                    <m:r>
                      <a:rPr lang="en-NZ" sz="2200" b="0" i="1" smtClean="0">
                        <a:latin typeface="Cambria Math"/>
                        <a:ea typeface="Cambria Math"/>
                        <a:cs typeface="Arial" charset="0"/>
                      </a:rPr>
                      <m:t>𝐺</m:t>
                    </m:r>
                    <m:r>
                      <a:rPr lang="en-NZ" sz="2200" b="0" i="1" smtClean="0">
                        <a:latin typeface="Cambria Math"/>
                        <a:ea typeface="Cambria Math"/>
                        <a:cs typeface="Arial" charset="0"/>
                      </a:rPr>
                      <m:t>}</m:t>
                    </m:r>
                  </m:oMath>
                </a14:m>
                <a:endParaRPr lang="en-NZ" sz="2200" i="1" dirty="0" smtClean="0">
                  <a:latin typeface="Cambria Math"/>
                  <a:ea typeface="Cambria Math"/>
                  <a:cs typeface="Arial" charset="0"/>
                </a:endParaRPr>
              </a:p>
              <a:p>
                <a:pPr>
                  <a:lnSpc>
                    <a:spcPct val="90000"/>
                  </a:lnSpc>
                </a:pPr>
                <a:endParaRPr lang="en-NZ" sz="2200" i="1" dirty="0">
                  <a:latin typeface="Cambria Math"/>
                  <a:ea typeface="Cambria Math"/>
                  <a:cs typeface="Arial" charset="0"/>
                </a:endParaRPr>
              </a:p>
              <a:p>
                <a:pPr>
                  <a:lnSpc>
                    <a:spcPct val="90000"/>
                  </a:lnSpc>
                </a:pPr>
                <a14:m>
                  <m:oMath xmlns:m="http://schemas.openxmlformats.org/officeDocument/2006/math">
                    <m:sSub>
                      <m:sSubPr>
                        <m:ctrlPr>
                          <a:rPr lang="en-NZ" sz="2200" i="1">
                            <a:latin typeface="Cambria Math"/>
                            <a:ea typeface="Cambria Math"/>
                            <a:cs typeface="Arial" charset="0"/>
                          </a:rPr>
                        </m:ctrlPr>
                      </m:sSubPr>
                      <m:e>
                        <m:d>
                          <m:dPr>
                            <m:begChr m:val="⟦"/>
                            <m:endChr m:val="⟧"/>
                            <m:ctrlPr>
                              <a:rPr lang="en-NZ" sz="2200" i="1">
                                <a:latin typeface="Cambria Math"/>
                                <a:ea typeface="Cambria Math"/>
                                <a:cs typeface="Arial" charset="0"/>
                              </a:rPr>
                            </m:ctrlPr>
                          </m:dPr>
                          <m:e>
                            <m:sSub>
                              <m:sSubPr>
                                <m:ctrlPr>
                                  <a:rPr lang="en-NZ" sz="2200" i="1" smtClean="0">
                                    <a:latin typeface="Cambria Math"/>
                                    <a:ea typeface="Cambria Math"/>
                                    <a:cs typeface="Arial" charset="0"/>
                                  </a:rPr>
                                </m:ctrlPr>
                              </m:sSubPr>
                              <m:e>
                                <m:r>
                                  <a:rPr lang="en-NZ" sz="2200" b="0" i="1" smtClean="0">
                                    <a:latin typeface="Cambria Math"/>
                                    <a:ea typeface="Cambria Math"/>
                                    <a:cs typeface="Arial" charset="0"/>
                                  </a:rPr>
                                  <m:t>𝑃</m:t>
                                </m:r>
                              </m:e>
                              <m:sub>
                                <m:r>
                                  <a:rPr lang="en-NZ" sz="2200" b="0" i="1" smtClean="0">
                                    <a:latin typeface="Cambria Math"/>
                                    <a:ea typeface="Cambria Math"/>
                                    <a:cs typeface="Arial" charset="0"/>
                                  </a:rPr>
                                  <m:t>1</m:t>
                                </m:r>
                              </m:sub>
                            </m:sSub>
                            <m:r>
                              <m:rPr>
                                <m:nor/>
                              </m:rPr>
                              <a:rPr lang="en-NZ" sz="2200" b="0" i="0" smtClean="0">
                                <a:latin typeface="Cambria Math"/>
                                <a:ea typeface="Cambria Math"/>
                                <a:cs typeface="Arial" charset="0"/>
                              </a:rPr>
                              <m:t> </m:t>
                            </m:r>
                            <m:r>
                              <m:rPr>
                                <m:nor/>
                              </m:rPr>
                              <a:rPr lang="en-NZ" sz="2200" b="0" i="0" smtClean="0">
                                <a:latin typeface="Cambria Math"/>
                                <a:ea typeface="Cambria Math"/>
                                <a:cs typeface="Arial" charset="0"/>
                              </a:rPr>
                              <m:t>AND</m:t>
                            </m:r>
                            <m:r>
                              <m:rPr>
                                <m:nor/>
                              </m:rPr>
                              <a:rPr lang="en-NZ" sz="2200" b="0" i="0" smtClean="0">
                                <a:latin typeface="Cambria Math"/>
                                <a:ea typeface="Cambria Math"/>
                                <a:cs typeface="Arial" charset="0"/>
                              </a:rPr>
                              <m:t> </m:t>
                            </m:r>
                            <m:sSub>
                              <m:sSubPr>
                                <m:ctrlPr>
                                  <a:rPr lang="en-NZ" sz="2200" i="1">
                                    <a:latin typeface="Cambria Math"/>
                                    <a:ea typeface="Cambria Math"/>
                                    <a:cs typeface="Arial" charset="0"/>
                                  </a:rPr>
                                </m:ctrlPr>
                              </m:sSubPr>
                              <m:e>
                                <m:r>
                                  <a:rPr lang="en-NZ" sz="2200" i="1">
                                    <a:latin typeface="Cambria Math"/>
                                    <a:ea typeface="Cambria Math"/>
                                    <a:cs typeface="Arial" charset="0"/>
                                  </a:rPr>
                                  <m:t>𝑃</m:t>
                                </m:r>
                              </m:e>
                              <m:sub>
                                <m:r>
                                  <a:rPr lang="en-NZ" sz="2200" b="0" i="1" smtClean="0">
                                    <a:latin typeface="Cambria Math"/>
                                    <a:ea typeface="Cambria Math"/>
                                    <a:cs typeface="Arial" charset="0"/>
                                  </a:rPr>
                                  <m:t>2</m:t>
                                </m:r>
                              </m:sub>
                            </m:sSub>
                          </m:e>
                        </m:d>
                      </m:e>
                      <m:sub>
                        <m:r>
                          <a:rPr lang="en-NZ" sz="2200" i="1">
                            <a:latin typeface="Cambria Math"/>
                            <a:ea typeface="Cambria Math"/>
                            <a:cs typeface="Arial" charset="0"/>
                          </a:rPr>
                          <m:t>𝐺</m:t>
                        </m:r>
                      </m:sub>
                    </m:sSub>
                    <m:r>
                      <a:rPr lang="en-NZ" sz="2200" i="1" smtClean="0">
                        <a:latin typeface="Cambria Math"/>
                        <a:ea typeface="Cambria Math"/>
                        <a:cs typeface="Arial" charset="0"/>
                      </a:rPr>
                      <m:t>=</m:t>
                    </m:r>
                  </m:oMath>
                </a14:m>
                <a:r>
                  <a:rPr lang="en-NZ" sz="2200" i="1" dirty="0" smtClean="0">
                    <a:latin typeface="Cambria Math"/>
                    <a:ea typeface="Cambria Math"/>
                    <a:cs typeface="Arial" charset="0"/>
                  </a:rPr>
                  <a:t> </a:t>
                </a:r>
                <a14:m>
                  <m:oMath xmlns:m="http://schemas.openxmlformats.org/officeDocument/2006/math">
                    <m:sSub>
                      <m:sSubPr>
                        <m:ctrlPr>
                          <a:rPr lang="en-NZ" sz="2200" i="1" dirty="0" smtClean="0">
                            <a:latin typeface="Cambria Math"/>
                            <a:ea typeface="Cambria Math"/>
                            <a:cs typeface="Arial" charset="0"/>
                          </a:rPr>
                        </m:ctrlPr>
                      </m:sSubPr>
                      <m:e>
                        <m:d>
                          <m:dPr>
                            <m:begChr m:val="⟦"/>
                            <m:endChr m:val="⟧"/>
                            <m:ctrlPr>
                              <a:rPr lang="en-NZ" sz="2200" i="1" dirty="0" smtClean="0">
                                <a:latin typeface="Cambria Math"/>
                                <a:ea typeface="Cambria Math"/>
                                <a:cs typeface="Arial" charset="0"/>
                              </a:rPr>
                            </m:ctrlPr>
                          </m:dPr>
                          <m:e>
                            <m:sSub>
                              <m:sSubPr>
                                <m:ctrlPr>
                                  <a:rPr lang="en-NZ" sz="2200" i="1" dirty="0" smtClean="0">
                                    <a:latin typeface="Cambria Math"/>
                                    <a:ea typeface="Cambria Math"/>
                                    <a:cs typeface="Arial" charset="0"/>
                                  </a:rPr>
                                </m:ctrlPr>
                              </m:sSubPr>
                              <m:e>
                                <m:r>
                                  <a:rPr lang="en-NZ" sz="2200" b="0" i="1" dirty="0" smtClean="0">
                                    <a:latin typeface="Cambria Math"/>
                                    <a:ea typeface="Cambria Math"/>
                                    <a:cs typeface="Arial" charset="0"/>
                                  </a:rPr>
                                  <m:t>𝑃</m:t>
                                </m:r>
                              </m:e>
                              <m:sub>
                                <m:r>
                                  <a:rPr lang="en-NZ" sz="2200" b="0" i="1" dirty="0" smtClean="0">
                                    <a:latin typeface="Cambria Math"/>
                                    <a:ea typeface="Cambria Math"/>
                                    <a:cs typeface="Arial" charset="0"/>
                                  </a:rPr>
                                  <m:t>1</m:t>
                                </m:r>
                              </m:sub>
                            </m:sSub>
                          </m:e>
                        </m:d>
                      </m:e>
                      <m:sub>
                        <m:r>
                          <a:rPr lang="en-NZ" sz="2200" b="0" i="1" dirty="0" smtClean="0">
                            <a:latin typeface="Cambria Math"/>
                            <a:ea typeface="Cambria Math"/>
                            <a:cs typeface="Arial" charset="0"/>
                          </a:rPr>
                          <m:t>𝐺</m:t>
                        </m:r>
                      </m:sub>
                    </m:sSub>
                    <m:r>
                      <a:rPr lang="en-NZ" sz="2200" i="1" dirty="0" smtClean="0">
                        <a:latin typeface="Cambria Math"/>
                        <a:ea typeface="Cambria Math"/>
                        <a:cs typeface="Arial" charset="0"/>
                      </a:rPr>
                      <m:t>⋈</m:t>
                    </m:r>
                  </m:oMath>
                </a14:m>
                <a:r>
                  <a:rPr lang="en-NZ" sz="2200" dirty="0">
                    <a:ea typeface="Cambria Math"/>
                    <a:cs typeface="Arial" charset="0"/>
                  </a:rPr>
                  <a:t> </a:t>
                </a:r>
                <a14:m>
                  <m:oMath xmlns:m="http://schemas.openxmlformats.org/officeDocument/2006/math">
                    <m:sSub>
                      <m:sSubPr>
                        <m:ctrlPr>
                          <a:rPr lang="en-NZ" sz="2200" i="1" dirty="0">
                            <a:latin typeface="Cambria Math"/>
                            <a:ea typeface="Cambria Math"/>
                            <a:cs typeface="Arial" charset="0"/>
                          </a:rPr>
                        </m:ctrlPr>
                      </m:sSubPr>
                      <m:e>
                        <m:d>
                          <m:dPr>
                            <m:begChr m:val="⟦"/>
                            <m:endChr m:val="⟧"/>
                            <m:ctrlPr>
                              <a:rPr lang="en-NZ" sz="2200" i="1" dirty="0">
                                <a:latin typeface="Cambria Math"/>
                                <a:ea typeface="Cambria Math"/>
                                <a:cs typeface="Arial" charset="0"/>
                              </a:rPr>
                            </m:ctrlPr>
                          </m:dPr>
                          <m:e>
                            <m:sSub>
                              <m:sSubPr>
                                <m:ctrlPr>
                                  <a:rPr lang="en-NZ" sz="2200" i="1" dirty="0">
                                    <a:latin typeface="Cambria Math"/>
                                    <a:ea typeface="Cambria Math"/>
                                    <a:cs typeface="Arial" charset="0"/>
                                  </a:rPr>
                                </m:ctrlPr>
                              </m:sSubPr>
                              <m:e>
                                <m:r>
                                  <a:rPr lang="en-NZ" sz="2200" i="1" dirty="0">
                                    <a:latin typeface="Cambria Math"/>
                                    <a:ea typeface="Cambria Math"/>
                                    <a:cs typeface="Arial" charset="0"/>
                                  </a:rPr>
                                  <m:t>𝑃</m:t>
                                </m:r>
                              </m:e>
                              <m:sub>
                                <m:r>
                                  <a:rPr lang="en-NZ" sz="2200" b="0" i="1" dirty="0" smtClean="0">
                                    <a:latin typeface="Cambria Math"/>
                                    <a:ea typeface="Cambria Math"/>
                                    <a:cs typeface="Arial" charset="0"/>
                                  </a:rPr>
                                  <m:t>2</m:t>
                                </m:r>
                              </m:sub>
                            </m:sSub>
                          </m:e>
                        </m:d>
                      </m:e>
                      <m:sub>
                        <m:r>
                          <a:rPr lang="en-NZ" sz="2200" i="1" dirty="0">
                            <a:latin typeface="Cambria Math"/>
                            <a:ea typeface="Cambria Math"/>
                            <a:cs typeface="Arial" charset="0"/>
                          </a:rPr>
                          <m:t>𝐺</m:t>
                        </m:r>
                      </m:sub>
                    </m:sSub>
                  </m:oMath>
                </a14:m>
                <a:endParaRPr lang="en-NZ" sz="2200" i="1" dirty="0" smtClean="0">
                  <a:latin typeface="Cambria Math"/>
                  <a:ea typeface="Cambria Math"/>
                  <a:cs typeface="Arial" charset="0"/>
                </a:endParaRPr>
              </a:p>
              <a:p>
                <a:pPr>
                  <a:lnSpc>
                    <a:spcPct val="90000"/>
                  </a:lnSpc>
                </a:pPr>
                <a:endParaRPr lang="en-NZ" sz="2200" i="1" dirty="0" smtClean="0">
                  <a:latin typeface="Cambria Math"/>
                  <a:ea typeface="Cambria Math"/>
                  <a:cs typeface="Arial" charset="0"/>
                </a:endParaRPr>
              </a:p>
              <a:p>
                <a:pPr>
                  <a:lnSpc>
                    <a:spcPct val="90000"/>
                  </a:lnSpc>
                </a:pPr>
                <a14:m>
                  <m:oMath xmlns:m="http://schemas.openxmlformats.org/officeDocument/2006/math">
                    <m:sSub>
                      <m:sSubPr>
                        <m:ctrlPr>
                          <a:rPr lang="en-NZ" sz="2200" i="1">
                            <a:latin typeface="Cambria Math"/>
                            <a:ea typeface="Cambria Math"/>
                            <a:cs typeface="Arial" charset="0"/>
                          </a:rPr>
                        </m:ctrlPr>
                      </m:sSubPr>
                      <m:e>
                        <m:d>
                          <m:dPr>
                            <m:begChr m:val="⟦"/>
                            <m:endChr m:val="⟧"/>
                            <m:ctrlPr>
                              <a:rPr lang="en-NZ" sz="2200" i="1">
                                <a:latin typeface="Cambria Math"/>
                                <a:ea typeface="Cambria Math"/>
                                <a:cs typeface="Arial" charset="0"/>
                              </a:rPr>
                            </m:ctrlPr>
                          </m:dPr>
                          <m:e>
                            <m:sSub>
                              <m:sSubPr>
                                <m:ctrlPr>
                                  <a:rPr lang="en-NZ" sz="2200" i="1">
                                    <a:latin typeface="Cambria Math"/>
                                    <a:ea typeface="Cambria Math"/>
                                    <a:cs typeface="Arial" charset="0"/>
                                  </a:rPr>
                                </m:ctrlPr>
                              </m:sSubPr>
                              <m:e>
                                <m:r>
                                  <a:rPr lang="en-NZ" sz="2200" i="1">
                                    <a:latin typeface="Cambria Math"/>
                                    <a:ea typeface="Cambria Math"/>
                                    <a:cs typeface="Arial" charset="0"/>
                                  </a:rPr>
                                  <m:t>𝑃</m:t>
                                </m:r>
                              </m:e>
                              <m:sub>
                                <m:r>
                                  <a:rPr lang="en-NZ" sz="2200" i="1">
                                    <a:latin typeface="Cambria Math"/>
                                    <a:ea typeface="Cambria Math"/>
                                    <a:cs typeface="Arial" charset="0"/>
                                  </a:rPr>
                                  <m:t>1</m:t>
                                </m:r>
                              </m:sub>
                            </m:sSub>
                            <m:r>
                              <m:rPr>
                                <m:nor/>
                              </m:rPr>
                              <a:rPr lang="en-NZ" sz="2200">
                                <a:latin typeface="Cambria Math"/>
                                <a:ea typeface="Cambria Math"/>
                                <a:cs typeface="Arial" charset="0"/>
                              </a:rPr>
                              <m:t> </m:t>
                            </m:r>
                            <m:r>
                              <m:rPr>
                                <m:sty m:val="p"/>
                              </m:rPr>
                              <a:rPr lang="en-NZ" sz="2200" b="0" i="0" smtClean="0">
                                <a:latin typeface="Cambria Math"/>
                                <a:ea typeface="Cambria Math"/>
                                <a:cs typeface="Arial" charset="0"/>
                              </a:rPr>
                              <m:t>UNION</m:t>
                            </m:r>
                            <m:r>
                              <a:rPr lang="en-NZ" sz="2200" b="0" i="0" smtClean="0">
                                <a:latin typeface="Cambria Math"/>
                                <a:ea typeface="Cambria Math"/>
                                <a:cs typeface="Arial" charset="0"/>
                              </a:rPr>
                              <m:t> </m:t>
                            </m:r>
                            <m:sSub>
                              <m:sSubPr>
                                <m:ctrlPr>
                                  <a:rPr lang="en-NZ" sz="2200" i="1">
                                    <a:latin typeface="Cambria Math"/>
                                    <a:ea typeface="Cambria Math"/>
                                    <a:cs typeface="Arial" charset="0"/>
                                  </a:rPr>
                                </m:ctrlPr>
                              </m:sSubPr>
                              <m:e>
                                <m:r>
                                  <a:rPr lang="en-NZ" sz="2200" i="1">
                                    <a:latin typeface="Cambria Math"/>
                                    <a:ea typeface="Cambria Math"/>
                                    <a:cs typeface="Arial" charset="0"/>
                                  </a:rPr>
                                  <m:t>𝑃</m:t>
                                </m:r>
                              </m:e>
                              <m:sub>
                                <m:r>
                                  <a:rPr lang="en-NZ" sz="2200" i="1">
                                    <a:latin typeface="Cambria Math"/>
                                    <a:ea typeface="Cambria Math"/>
                                    <a:cs typeface="Arial" charset="0"/>
                                  </a:rPr>
                                  <m:t>2</m:t>
                                </m:r>
                              </m:sub>
                            </m:sSub>
                          </m:e>
                        </m:d>
                      </m:e>
                      <m:sub>
                        <m:r>
                          <a:rPr lang="en-NZ" sz="2200" i="1">
                            <a:latin typeface="Cambria Math"/>
                            <a:ea typeface="Cambria Math"/>
                            <a:cs typeface="Arial" charset="0"/>
                          </a:rPr>
                          <m:t>𝐺</m:t>
                        </m:r>
                      </m:sub>
                    </m:sSub>
                    <m:r>
                      <a:rPr lang="en-NZ" sz="2200" i="1">
                        <a:latin typeface="Cambria Math"/>
                        <a:ea typeface="Cambria Math"/>
                        <a:cs typeface="Arial" charset="0"/>
                      </a:rPr>
                      <m:t>=</m:t>
                    </m:r>
                  </m:oMath>
                </a14:m>
                <a:r>
                  <a:rPr lang="en-NZ" sz="2200" i="1" dirty="0">
                    <a:latin typeface="Cambria Math"/>
                    <a:ea typeface="Cambria Math"/>
                    <a:cs typeface="Arial" charset="0"/>
                  </a:rPr>
                  <a:t> </a:t>
                </a:r>
                <a14:m>
                  <m:oMath xmlns:m="http://schemas.openxmlformats.org/officeDocument/2006/math">
                    <m:sSub>
                      <m:sSubPr>
                        <m:ctrlPr>
                          <a:rPr lang="en-NZ" sz="2200" i="1" dirty="0">
                            <a:latin typeface="Cambria Math"/>
                            <a:ea typeface="Cambria Math"/>
                            <a:cs typeface="Arial" charset="0"/>
                          </a:rPr>
                        </m:ctrlPr>
                      </m:sSubPr>
                      <m:e>
                        <m:d>
                          <m:dPr>
                            <m:begChr m:val="⟦"/>
                            <m:endChr m:val="⟧"/>
                            <m:ctrlPr>
                              <a:rPr lang="en-NZ" sz="2200" i="1" dirty="0">
                                <a:latin typeface="Cambria Math"/>
                                <a:ea typeface="Cambria Math"/>
                                <a:cs typeface="Arial" charset="0"/>
                              </a:rPr>
                            </m:ctrlPr>
                          </m:dPr>
                          <m:e>
                            <m:sSub>
                              <m:sSubPr>
                                <m:ctrlPr>
                                  <a:rPr lang="en-NZ" sz="2200" i="1" dirty="0">
                                    <a:latin typeface="Cambria Math"/>
                                    <a:ea typeface="Cambria Math"/>
                                    <a:cs typeface="Arial" charset="0"/>
                                  </a:rPr>
                                </m:ctrlPr>
                              </m:sSubPr>
                              <m:e>
                                <m:r>
                                  <a:rPr lang="en-NZ" sz="2200" i="1" dirty="0">
                                    <a:latin typeface="Cambria Math"/>
                                    <a:ea typeface="Cambria Math"/>
                                    <a:cs typeface="Arial" charset="0"/>
                                  </a:rPr>
                                  <m:t>𝑃</m:t>
                                </m:r>
                              </m:e>
                              <m:sub>
                                <m:r>
                                  <a:rPr lang="en-NZ" sz="2200" i="1" dirty="0">
                                    <a:latin typeface="Cambria Math"/>
                                    <a:ea typeface="Cambria Math"/>
                                    <a:cs typeface="Arial" charset="0"/>
                                  </a:rPr>
                                  <m:t>1</m:t>
                                </m:r>
                              </m:sub>
                            </m:sSub>
                          </m:e>
                        </m:d>
                      </m:e>
                      <m:sub>
                        <m:r>
                          <a:rPr lang="en-NZ" sz="2200" i="1" dirty="0">
                            <a:latin typeface="Cambria Math"/>
                            <a:ea typeface="Cambria Math"/>
                            <a:cs typeface="Arial" charset="0"/>
                          </a:rPr>
                          <m:t>𝐺</m:t>
                        </m:r>
                      </m:sub>
                    </m:sSub>
                    <m:r>
                      <a:rPr lang="en-NZ" sz="2200" i="1" dirty="0" smtClean="0">
                        <a:latin typeface="Cambria Math"/>
                        <a:ea typeface="Cambria Math"/>
                        <a:cs typeface="Arial" charset="0"/>
                      </a:rPr>
                      <m:t>∪</m:t>
                    </m:r>
                  </m:oMath>
                </a14:m>
                <a:r>
                  <a:rPr lang="en-NZ" sz="2200" dirty="0">
                    <a:ea typeface="Cambria Math"/>
                    <a:cs typeface="Arial" charset="0"/>
                  </a:rPr>
                  <a:t> </a:t>
                </a:r>
                <a14:m>
                  <m:oMath xmlns:m="http://schemas.openxmlformats.org/officeDocument/2006/math">
                    <m:sSub>
                      <m:sSubPr>
                        <m:ctrlPr>
                          <a:rPr lang="en-NZ" sz="2200" i="1" dirty="0">
                            <a:latin typeface="Cambria Math"/>
                            <a:ea typeface="Cambria Math"/>
                            <a:cs typeface="Arial" charset="0"/>
                          </a:rPr>
                        </m:ctrlPr>
                      </m:sSubPr>
                      <m:e>
                        <m:d>
                          <m:dPr>
                            <m:begChr m:val="⟦"/>
                            <m:endChr m:val="⟧"/>
                            <m:ctrlPr>
                              <a:rPr lang="en-NZ" sz="2200" i="1" dirty="0">
                                <a:latin typeface="Cambria Math"/>
                                <a:ea typeface="Cambria Math"/>
                                <a:cs typeface="Arial" charset="0"/>
                              </a:rPr>
                            </m:ctrlPr>
                          </m:dPr>
                          <m:e>
                            <m:sSub>
                              <m:sSubPr>
                                <m:ctrlPr>
                                  <a:rPr lang="en-NZ" sz="2200" i="1" dirty="0">
                                    <a:latin typeface="Cambria Math"/>
                                    <a:ea typeface="Cambria Math"/>
                                    <a:cs typeface="Arial" charset="0"/>
                                  </a:rPr>
                                </m:ctrlPr>
                              </m:sSubPr>
                              <m:e>
                                <m:r>
                                  <a:rPr lang="en-NZ" sz="2200" i="1" dirty="0">
                                    <a:latin typeface="Cambria Math"/>
                                    <a:ea typeface="Cambria Math"/>
                                    <a:cs typeface="Arial" charset="0"/>
                                  </a:rPr>
                                  <m:t>𝑃</m:t>
                                </m:r>
                              </m:e>
                              <m:sub>
                                <m:r>
                                  <a:rPr lang="en-NZ" sz="2200" i="1" dirty="0">
                                    <a:latin typeface="Cambria Math"/>
                                    <a:ea typeface="Cambria Math"/>
                                    <a:cs typeface="Arial" charset="0"/>
                                  </a:rPr>
                                  <m:t>2</m:t>
                                </m:r>
                              </m:sub>
                            </m:sSub>
                          </m:e>
                        </m:d>
                      </m:e>
                      <m:sub>
                        <m:r>
                          <a:rPr lang="en-NZ" sz="2200" i="1" dirty="0">
                            <a:latin typeface="Cambria Math"/>
                            <a:ea typeface="Cambria Math"/>
                            <a:cs typeface="Arial" charset="0"/>
                          </a:rPr>
                          <m:t>𝐺</m:t>
                        </m:r>
                      </m:sub>
                    </m:sSub>
                  </m:oMath>
                </a14:m>
                <a:endParaRPr lang="en-NZ" sz="2200" i="1" dirty="0" smtClean="0">
                  <a:latin typeface="Cambria Math"/>
                  <a:ea typeface="Cambria Math"/>
                  <a:cs typeface="Arial" charset="0"/>
                </a:endParaRPr>
              </a:p>
              <a:p>
                <a:pPr>
                  <a:lnSpc>
                    <a:spcPct val="90000"/>
                  </a:lnSpc>
                </a:pPr>
                <a:endParaRPr lang="en-NZ" sz="2200" i="1" dirty="0">
                  <a:latin typeface="Cambria Math"/>
                  <a:ea typeface="Cambria Math"/>
                  <a:cs typeface="Arial" charset="0"/>
                </a:endParaRPr>
              </a:p>
              <a:p>
                <a:pPr>
                  <a:lnSpc>
                    <a:spcPct val="90000"/>
                  </a:lnSpc>
                </a:pPr>
                <a14:m>
                  <m:oMath xmlns:m="http://schemas.openxmlformats.org/officeDocument/2006/math">
                    <m:sSub>
                      <m:sSubPr>
                        <m:ctrlPr>
                          <a:rPr lang="en-NZ" sz="2200" i="1">
                            <a:latin typeface="Cambria Math"/>
                            <a:ea typeface="Cambria Math"/>
                            <a:cs typeface="Arial" charset="0"/>
                          </a:rPr>
                        </m:ctrlPr>
                      </m:sSubPr>
                      <m:e>
                        <m:d>
                          <m:dPr>
                            <m:begChr m:val="⟦"/>
                            <m:endChr m:val="⟧"/>
                            <m:ctrlPr>
                              <a:rPr lang="en-NZ" sz="2200" i="1">
                                <a:latin typeface="Cambria Math"/>
                                <a:ea typeface="Cambria Math"/>
                                <a:cs typeface="Arial" charset="0"/>
                              </a:rPr>
                            </m:ctrlPr>
                          </m:dPr>
                          <m:e>
                            <m:sSub>
                              <m:sSubPr>
                                <m:ctrlPr>
                                  <a:rPr lang="en-NZ" sz="2200" i="1">
                                    <a:latin typeface="Cambria Math"/>
                                    <a:ea typeface="Cambria Math"/>
                                    <a:cs typeface="Arial" charset="0"/>
                                  </a:rPr>
                                </m:ctrlPr>
                              </m:sSubPr>
                              <m:e>
                                <m:r>
                                  <a:rPr lang="en-NZ" sz="2200" i="1">
                                    <a:latin typeface="Cambria Math"/>
                                    <a:ea typeface="Cambria Math"/>
                                    <a:cs typeface="Arial" charset="0"/>
                                  </a:rPr>
                                  <m:t>𝑃</m:t>
                                </m:r>
                              </m:e>
                              <m:sub>
                                <m:r>
                                  <a:rPr lang="en-NZ" sz="2200" i="1">
                                    <a:latin typeface="Cambria Math"/>
                                    <a:ea typeface="Cambria Math"/>
                                    <a:cs typeface="Arial" charset="0"/>
                                  </a:rPr>
                                  <m:t>1</m:t>
                                </m:r>
                              </m:sub>
                            </m:sSub>
                            <m:r>
                              <m:rPr>
                                <m:nor/>
                              </m:rPr>
                              <a:rPr lang="en-NZ" sz="2200">
                                <a:latin typeface="Cambria Math"/>
                                <a:ea typeface="Cambria Math"/>
                                <a:cs typeface="Arial" charset="0"/>
                              </a:rPr>
                              <m:t> </m:t>
                            </m:r>
                            <m:r>
                              <m:rPr>
                                <m:sty m:val="p"/>
                              </m:rPr>
                              <a:rPr lang="en-NZ" sz="2200" b="0" i="0" smtClean="0">
                                <a:latin typeface="Cambria Math"/>
                                <a:ea typeface="Cambria Math"/>
                                <a:cs typeface="Arial" charset="0"/>
                              </a:rPr>
                              <m:t>OPT</m:t>
                            </m:r>
                            <m:r>
                              <a:rPr lang="en-NZ" sz="2200" b="0" i="0" smtClean="0">
                                <a:latin typeface="Cambria Math"/>
                                <a:ea typeface="Cambria Math"/>
                                <a:cs typeface="Arial" charset="0"/>
                              </a:rPr>
                              <m:t> </m:t>
                            </m:r>
                            <m:sSub>
                              <m:sSubPr>
                                <m:ctrlPr>
                                  <a:rPr lang="en-NZ" sz="2200" i="1">
                                    <a:latin typeface="Cambria Math"/>
                                    <a:ea typeface="Cambria Math"/>
                                    <a:cs typeface="Arial" charset="0"/>
                                  </a:rPr>
                                </m:ctrlPr>
                              </m:sSubPr>
                              <m:e>
                                <m:r>
                                  <a:rPr lang="en-NZ" sz="2200" i="1">
                                    <a:latin typeface="Cambria Math"/>
                                    <a:ea typeface="Cambria Math"/>
                                    <a:cs typeface="Arial" charset="0"/>
                                  </a:rPr>
                                  <m:t>𝑃</m:t>
                                </m:r>
                              </m:e>
                              <m:sub>
                                <m:r>
                                  <a:rPr lang="en-NZ" sz="2200" i="1">
                                    <a:latin typeface="Cambria Math"/>
                                    <a:ea typeface="Cambria Math"/>
                                    <a:cs typeface="Arial" charset="0"/>
                                  </a:rPr>
                                  <m:t>2</m:t>
                                </m:r>
                              </m:sub>
                            </m:sSub>
                          </m:e>
                        </m:d>
                      </m:e>
                      <m:sub>
                        <m:r>
                          <a:rPr lang="en-NZ" sz="2200" i="1">
                            <a:latin typeface="Cambria Math"/>
                            <a:ea typeface="Cambria Math"/>
                            <a:cs typeface="Arial" charset="0"/>
                          </a:rPr>
                          <m:t>𝐺</m:t>
                        </m:r>
                      </m:sub>
                    </m:sSub>
                    <m:r>
                      <a:rPr lang="en-NZ" sz="2200" i="1">
                        <a:latin typeface="Cambria Math"/>
                        <a:ea typeface="Cambria Math"/>
                        <a:cs typeface="Arial" charset="0"/>
                      </a:rPr>
                      <m:t>=</m:t>
                    </m:r>
                  </m:oMath>
                </a14:m>
                <a:r>
                  <a:rPr lang="en-NZ" sz="2200" i="1" dirty="0">
                    <a:latin typeface="Cambria Math"/>
                    <a:ea typeface="Cambria Math"/>
                    <a:cs typeface="Arial" charset="0"/>
                  </a:rPr>
                  <a:t> </a:t>
                </a:r>
                <a14:m>
                  <m:oMath xmlns:m="http://schemas.openxmlformats.org/officeDocument/2006/math">
                    <m:sSub>
                      <m:sSubPr>
                        <m:ctrlPr>
                          <a:rPr lang="en-NZ" sz="2200" i="1" dirty="0">
                            <a:latin typeface="Cambria Math"/>
                            <a:ea typeface="Cambria Math"/>
                            <a:cs typeface="Arial" charset="0"/>
                          </a:rPr>
                        </m:ctrlPr>
                      </m:sSubPr>
                      <m:e>
                        <m:d>
                          <m:dPr>
                            <m:begChr m:val="⟦"/>
                            <m:endChr m:val="⟧"/>
                            <m:ctrlPr>
                              <a:rPr lang="en-NZ" sz="2200" i="1" dirty="0">
                                <a:latin typeface="Cambria Math"/>
                                <a:ea typeface="Cambria Math"/>
                                <a:cs typeface="Arial" charset="0"/>
                              </a:rPr>
                            </m:ctrlPr>
                          </m:dPr>
                          <m:e>
                            <m:sSub>
                              <m:sSubPr>
                                <m:ctrlPr>
                                  <a:rPr lang="en-NZ" sz="2200" i="1" dirty="0">
                                    <a:latin typeface="Cambria Math"/>
                                    <a:ea typeface="Cambria Math"/>
                                    <a:cs typeface="Arial" charset="0"/>
                                  </a:rPr>
                                </m:ctrlPr>
                              </m:sSubPr>
                              <m:e>
                                <m:r>
                                  <a:rPr lang="en-NZ" sz="2200" i="1" dirty="0">
                                    <a:latin typeface="Cambria Math"/>
                                    <a:ea typeface="Cambria Math"/>
                                    <a:cs typeface="Arial" charset="0"/>
                                  </a:rPr>
                                  <m:t>𝑃</m:t>
                                </m:r>
                              </m:e>
                              <m:sub>
                                <m:r>
                                  <a:rPr lang="en-NZ" sz="2200" i="1" dirty="0">
                                    <a:latin typeface="Cambria Math"/>
                                    <a:ea typeface="Cambria Math"/>
                                    <a:cs typeface="Arial" charset="0"/>
                                  </a:rPr>
                                  <m:t>1</m:t>
                                </m:r>
                              </m:sub>
                            </m:sSub>
                          </m:e>
                        </m:d>
                      </m:e>
                      <m:sub>
                        <m:r>
                          <a:rPr lang="en-NZ" sz="2200" i="1" dirty="0">
                            <a:latin typeface="Cambria Math"/>
                            <a:ea typeface="Cambria Math"/>
                            <a:cs typeface="Arial" charset="0"/>
                          </a:rPr>
                          <m:t>𝐺</m:t>
                        </m:r>
                      </m:sub>
                    </m:sSub>
                  </m:oMath>
                </a14:m>
                <a:r>
                  <a:rPr lang="en-NZ" sz="2200" dirty="0" smtClean="0">
                    <a:ea typeface="Cambria Math"/>
                    <a:cs typeface="Arial" charset="0"/>
                  </a:rPr>
                  <a:t> </a:t>
                </a:r>
                <a14:m>
                  <m:oMath xmlns:m="http://schemas.openxmlformats.org/officeDocument/2006/math">
                    <m:acc>
                      <m:accPr>
                        <m:chr m:val="⃖"/>
                        <m:ctrlPr>
                          <a:rPr lang="en-NZ" sz="2200" i="1">
                            <a:latin typeface="Cambria Math"/>
                            <a:ea typeface="Cambria Math"/>
                            <a:cs typeface="Arial" charset="0"/>
                          </a:rPr>
                        </m:ctrlPr>
                      </m:accPr>
                      <m:e>
                        <m:r>
                          <a:rPr lang="en-NZ" sz="2200" i="1">
                            <a:latin typeface="Cambria Math"/>
                            <a:ea typeface="Cambria Math"/>
                            <a:cs typeface="Arial" charset="0"/>
                          </a:rPr>
                          <m:t>⋈</m:t>
                        </m:r>
                      </m:e>
                    </m:acc>
                  </m:oMath>
                </a14:m>
                <a:r>
                  <a:rPr lang="en-NZ" sz="2200" dirty="0">
                    <a:ea typeface="Cambria Math"/>
                    <a:cs typeface="Arial" charset="0"/>
                  </a:rPr>
                  <a:t> </a:t>
                </a:r>
                <a14:m>
                  <m:oMath xmlns:m="http://schemas.openxmlformats.org/officeDocument/2006/math">
                    <m:sSub>
                      <m:sSubPr>
                        <m:ctrlPr>
                          <a:rPr lang="en-NZ" sz="2200" i="1" dirty="0">
                            <a:latin typeface="Cambria Math"/>
                            <a:ea typeface="Cambria Math"/>
                            <a:cs typeface="Arial" charset="0"/>
                          </a:rPr>
                        </m:ctrlPr>
                      </m:sSubPr>
                      <m:e>
                        <m:d>
                          <m:dPr>
                            <m:begChr m:val="⟦"/>
                            <m:endChr m:val="⟧"/>
                            <m:ctrlPr>
                              <a:rPr lang="en-NZ" sz="2200" i="1" dirty="0">
                                <a:latin typeface="Cambria Math"/>
                                <a:ea typeface="Cambria Math"/>
                                <a:cs typeface="Arial" charset="0"/>
                              </a:rPr>
                            </m:ctrlPr>
                          </m:dPr>
                          <m:e>
                            <m:sSub>
                              <m:sSubPr>
                                <m:ctrlPr>
                                  <a:rPr lang="en-NZ" sz="2200" i="1" dirty="0">
                                    <a:latin typeface="Cambria Math"/>
                                    <a:ea typeface="Cambria Math"/>
                                    <a:cs typeface="Arial" charset="0"/>
                                  </a:rPr>
                                </m:ctrlPr>
                              </m:sSubPr>
                              <m:e>
                                <m:r>
                                  <a:rPr lang="en-NZ" sz="2200" i="1" dirty="0">
                                    <a:latin typeface="Cambria Math"/>
                                    <a:ea typeface="Cambria Math"/>
                                    <a:cs typeface="Arial" charset="0"/>
                                  </a:rPr>
                                  <m:t>𝑃</m:t>
                                </m:r>
                              </m:e>
                              <m:sub>
                                <m:r>
                                  <a:rPr lang="en-NZ" sz="2200" i="1" dirty="0">
                                    <a:latin typeface="Cambria Math"/>
                                    <a:ea typeface="Cambria Math"/>
                                    <a:cs typeface="Arial" charset="0"/>
                                  </a:rPr>
                                  <m:t>2</m:t>
                                </m:r>
                              </m:sub>
                            </m:sSub>
                          </m:e>
                        </m:d>
                      </m:e>
                      <m:sub>
                        <m:r>
                          <a:rPr lang="en-NZ" sz="2200" i="1" dirty="0">
                            <a:latin typeface="Cambria Math"/>
                            <a:ea typeface="Cambria Math"/>
                            <a:cs typeface="Arial" charset="0"/>
                          </a:rPr>
                          <m:t>𝐺</m:t>
                        </m:r>
                      </m:sub>
                    </m:sSub>
                  </m:oMath>
                </a14:m>
                <a:endParaRPr lang="en-NZ" sz="2200" i="1" dirty="0">
                  <a:latin typeface="Cambria Math"/>
                  <a:ea typeface="Cambria Math"/>
                  <a:cs typeface="Arial" charset="0"/>
                </a:endParaRPr>
              </a:p>
              <a:p>
                <a:pPr>
                  <a:lnSpc>
                    <a:spcPct val="90000"/>
                  </a:lnSpc>
                </a:pPr>
                <a:endParaRPr lang="en-NZ" sz="2200" i="1" dirty="0">
                  <a:latin typeface="Cambria Math"/>
                  <a:ea typeface="Cambria Math"/>
                  <a:cs typeface="Arial" charset="0"/>
                </a:endParaRPr>
              </a:p>
              <a:p>
                <a:pPr>
                  <a:lnSpc>
                    <a:spcPct val="90000"/>
                  </a:lnSpc>
                </a:pPr>
                <a:endParaRPr lang="en-NZ" sz="2200" i="1" dirty="0">
                  <a:latin typeface="Cambria Math"/>
                  <a:ea typeface="Cambria Math"/>
                  <a:cs typeface="Arial" charset="0"/>
                </a:endParaRPr>
              </a:p>
              <a:p>
                <a:pPr>
                  <a:lnSpc>
                    <a:spcPct val="90000"/>
                  </a:lnSpc>
                </a:pPr>
                <a:endParaRPr lang="en-NZ" sz="2200" i="1" dirty="0" smtClean="0">
                  <a:latin typeface="Cambria Math"/>
                  <a:ea typeface="Cambria Math"/>
                  <a:cs typeface="Arial" charset="0"/>
                </a:endParaRPr>
              </a:p>
            </p:txBody>
          </p:sp>
        </mc:Choice>
        <mc:Fallback xmlns="">
          <p:sp>
            <p:nvSpPr>
              <p:cNvPr id="44035" name="Content Placeholder 2"/>
              <p:cNvSpPr>
                <a:spLocks noGrp="1" noRot="1" noChangeAspect="1" noMove="1" noResize="1" noEditPoints="1" noAdjustHandles="1" noChangeArrowheads="1" noChangeShapeType="1" noTextEdit="1"/>
              </p:cNvSpPr>
              <p:nvPr>
                <p:ph idx="1"/>
              </p:nvPr>
            </p:nvSpPr>
            <p:spPr>
              <a:xfrm>
                <a:off x="467544" y="1412776"/>
                <a:ext cx="8352928" cy="4536504"/>
              </a:xfrm>
              <a:blipFill rotWithShape="1">
                <a:blip r:embed="rId2"/>
                <a:stretch>
                  <a:fillRect l="-876" t="-1478"/>
                </a:stretch>
              </a:blipFill>
            </p:spPr>
            <p:txBody>
              <a:bodyPr/>
              <a:lstStyle/>
              <a:p>
                <a:r>
                  <a:rPr lang="en-NZ">
                    <a:noFill/>
                  </a:rPr>
                  <a:t> </a:t>
                </a:r>
              </a:p>
            </p:txBody>
          </p:sp>
        </mc:Fallback>
      </mc:AlternateContent>
    </p:spTree>
    <p:extLst>
      <p:ext uri="{BB962C8B-B14F-4D97-AF65-F5344CB8AC3E}">
        <p14:creationId xmlns:p14="http://schemas.microsoft.com/office/powerpoint/2010/main" val="409178643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smtClean="0">
                <a:latin typeface="Arial" charset="0"/>
                <a:cs typeface="Arial" charset="0"/>
              </a:rPr>
              <a:t>Semantics of SPARQL: An example</a:t>
            </a:r>
          </a:p>
        </p:txBody>
      </p:sp>
      <p:sp>
        <p:nvSpPr>
          <p:cNvPr id="44035" name="Content Placeholder 2"/>
          <p:cNvSpPr>
            <a:spLocks noGrp="1"/>
          </p:cNvSpPr>
          <p:nvPr>
            <p:ph idx="1"/>
          </p:nvPr>
        </p:nvSpPr>
        <p:spPr>
          <a:xfrm>
            <a:off x="467544" y="1124744"/>
            <a:ext cx="8352928" cy="4824536"/>
          </a:xfrm>
        </p:spPr>
        <p:txBody>
          <a:bodyPr/>
          <a:lstStyle/>
          <a:p>
            <a:pPr marL="0" indent="0" algn="ctr">
              <a:buNone/>
            </a:pPr>
            <a:r>
              <a:rPr lang="en-NZ" sz="2000" dirty="0" smtClean="0"/>
              <a:t>(S1</a:t>
            </a:r>
            <a:r>
              <a:rPr lang="en-NZ" sz="2000" dirty="0"/>
              <a:t>, </a:t>
            </a:r>
            <a:r>
              <a:rPr lang="en-NZ" sz="2000" dirty="0" smtClean="0"/>
              <a:t>player, </a:t>
            </a:r>
            <a:r>
              <a:rPr lang="en-NZ" sz="2000" dirty="0" err="1" smtClean="0"/>
              <a:t>Rafa</a:t>
            </a:r>
            <a:r>
              <a:rPr lang="en-NZ" sz="2000" dirty="0" smtClean="0"/>
              <a:t>)</a:t>
            </a:r>
            <a:endParaRPr lang="en-NZ" sz="2000" dirty="0"/>
          </a:p>
          <a:p>
            <a:pPr marL="0" indent="0" algn="ctr">
              <a:buNone/>
            </a:pPr>
            <a:r>
              <a:rPr lang="en-NZ" sz="2000" dirty="0" smtClean="0"/>
              <a:t>(S1</a:t>
            </a:r>
            <a:r>
              <a:rPr lang="en-NZ" sz="2000" dirty="0"/>
              <a:t>, </a:t>
            </a:r>
            <a:r>
              <a:rPr lang="en-NZ" sz="2000" dirty="0" smtClean="0"/>
              <a:t>ranking, “1”)</a:t>
            </a:r>
            <a:endParaRPr lang="en-NZ" sz="2000" dirty="0"/>
          </a:p>
          <a:p>
            <a:pPr marL="0" indent="0" algn="ctr">
              <a:buNone/>
            </a:pPr>
            <a:r>
              <a:rPr lang="en-NZ" sz="2000" dirty="0" smtClean="0"/>
              <a:t>(S2</a:t>
            </a:r>
            <a:r>
              <a:rPr lang="en-NZ" sz="2000" dirty="0"/>
              <a:t>, </a:t>
            </a:r>
            <a:r>
              <a:rPr lang="en-NZ" sz="2000" dirty="0" smtClean="0"/>
              <a:t>player, Roger)</a:t>
            </a:r>
            <a:endParaRPr lang="en-NZ" sz="2000" i="1" dirty="0">
              <a:latin typeface="Cambria Math"/>
              <a:ea typeface="Cambria Math"/>
              <a:cs typeface="Arial" charset="0"/>
            </a:endParaRPr>
          </a:p>
          <a:p>
            <a:pPr marL="0" indent="0">
              <a:lnSpc>
                <a:spcPct val="90000"/>
              </a:lnSpc>
              <a:buNone/>
            </a:pPr>
            <a:endParaRPr lang="en-NZ" sz="2200" i="1" dirty="0" smtClean="0">
              <a:latin typeface="Cambria Math"/>
              <a:ea typeface="Cambria Math"/>
              <a:cs typeface="Arial" charset="0"/>
            </a:endParaRPr>
          </a:p>
          <a:p>
            <a:pPr marL="0" indent="0" algn="ctr">
              <a:lnSpc>
                <a:spcPct val="90000"/>
              </a:lnSpc>
              <a:buNone/>
            </a:pPr>
            <a:r>
              <a:rPr lang="en-NZ" sz="2200" dirty="0" smtClean="0">
                <a:latin typeface="Cambria Math"/>
                <a:ea typeface="Cambria Math"/>
                <a:cs typeface="Arial" charset="0"/>
              </a:rPr>
              <a:t>((?X, player, ?Y) </a:t>
            </a:r>
            <a:r>
              <a:rPr lang="en-NZ" sz="2200" b="1" dirty="0" smtClean="0">
                <a:latin typeface="Cambria Math"/>
                <a:ea typeface="Cambria Math"/>
                <a:cs typeface="Arial" charset="0"/>
              </a:rPr>
              <a:t>OPT</a:t>
            </a:r>
            <a:r>
              <a:rPr lang="en-NZ" sz="2200" dirty="0" smtClean="0">
                <a:latin typeface="Cambria Math"/>
                <a:ea typeface="Cambria Math"/>
                <a:cs typeface="Arial" charset="0"/>
              </a:rPr>
              <a:t> (?X, ranking, ?R))</a:t>
            </a:r>
          </a:p>
        </p:txBody>
      </p:sp>
    </p:spTree>
    <p:extLst>
      <p:ext uri="{BB962C8B-B14F-4D97-AF65-F5344CB8AC3E}">
        <p14:creationId xmlns:p14="http://schemas.microsoft.com/office/powerpoint/2010/main" val="154129661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smtClean="0">
                <a:latin typeface="Arial" charset="0"/>
                <a:cs typeface="Arial" charset="0"/>
              </a:rPr>
              <a:t>Semantics of SPARQL: An example</a:t>
            </a:r>
          </a:p>
        </p:txBody>
      </p:sp>
      <p:sp>
        <p:nvSpPr>
          <p:cNvPr id="44035" name="Content Placeholder 2"/>
          <p:cNvSpPr>
            <a:spLocks noGrp="1"/>
          </p:cNvSpPr>
          <p:nvPr>
            <p:ph idx="1"/>
          </p:nvPr>
        </p:nvSpPr>
        <p:spPr>
          <a:xfrm>
            <a:off x="467544" y="1124744"/>
            <a:ext cx="8352928" cy="4824536"/>
          </a:xfrm>
        </p:spPr>
        <p:txBody>
          <a:bodyPr/>
          <a:lstStyle/>
          <a:p>
            <a:pPr marL="0" indent="0" algn="ctr">
              <a:buNone/>
            </a:pPr>
            <a:r>
              <a:rPr lang="en-NZ" sz="2000" dirty="0" smtClean="0"/>
              <a:t>(S1</a:t>
            </a:r>
            <a:r>
              <a:rPr lang="en-NZ" sz="2000" dirty="0"/>
              <a:t>, </a:t>
            </a:r>
            <a:r>
              <a:rPr lang="en-NZ" sz="2000" dirty="0" smtClean="0"/>
              <a:t>player, </a:t>
            </a:r>
            <a:r>
              <a:rPr lang="en-NZ" sz="2000" dirty="0" err="1" smtClean="0"/>
              <a:t>Rafa</a:t>
            </a:r>
            <a:r>
              <a:rPr lang="en-NZ" sz="2000" dirty="0" smtClean="0"/>
              <a:t>)</a:t>
            </a:r>
            <a:endParaRPr lang="en-NZ" sz="2000" dirty="0"/>
          </a:p>
          <a:p>
            <a:pPr marL="0" indent="0" algn="ctr">
              <a:buNone/>
            </a:pPr>
            <a:r>
              <a:rPr lang="en-NZ" sz="2000" dirty="0" smtClean="0"/>
              <a:t>(S1</a:t>
            </a:r>
            <a:r>
              <a:rPr lang="en-NZ" sz="2000" dirty="0"/>
              <a:t>, </a:t>
            </a:r>
            <a:r>
              <a:rPr lang="en-NZ" sz="2000" dirty="0" smtClean="0"/>
              <a:t>ranking, “1”)</a:t>
            </a:r>
            <a:endParaRPr lang="en-NZ" sz="2000" dirty="0"/>
          </a:p>
          <a:p>
            <a:pPr marL="0" indent="0" algn="ctr">
              <a:buNone/>
            </a:pPr>
            <a:r>
              <a:rPr lang="en-NZ" sz="2000" dirty="0" smtClean="0"/>
              <a:t>(S2</a:t>
            </a:r>
            <a:r>
              <a:rPr lang="en-NZ" sz="2000" dirty="0"/>
              <a:t>, </a:t>
            </a:r>
            <a:r>
              <a:rPr lang="en-NZ" sz="2000" dirty="0" smtClean="0"/>
              <a:t>player, Roger)</a:t>
            </a:r>
            <a:endParaRPr lang="en-NZ" sz="2000" i="1" dirty="0">
              <a:latin typeface="Cambria Math"/>
              <a:ea typeface="Cambria Math"/>
              <a:cs typeface="Arial" charset="0"/>
            </a:endParaRPr>
          </a:p>
          <a:p>
            <a:pPr marL="0" indent="0">
              <a:lnSpc>
                <a:spcPct val="90000"/>
              </a:lnSpc>
              <a:buNone/>
            </a:pPr>
            <a:endParaRPr lang="en-NZ" sz="2200" i="1" dirty="0" smtClean="0">
              <a:latin typeface="Cambria Math"/>
              <a:ea typeface="Cambria Math"/>
              <a:cs typeface="Arial" charset="0"/>
            </a:endParaRPr>
          </a:p>
          <a:p>
            <a:pPr marL="0" indent="0" algn="ctr">
              <a:lnSpc>
                <a:spcPct val="90000"/>
              </a:lnSpc>
              <a:buNone/>
            </a:pPr>
            <a:r>
              <a:rPr lang="en-NZ" sz="2200" dirty="0" smtClean="0">
                <a:latin typeface="Cambria Math"/>
                <a:ea typeface="Cambria Math"/>
                <a:cs typeface="Arial" charset="0"/>
              </a:rPr>
              <a:t>(</a:t>
            </a:r>
            <a:r>
              <a:rPr lang="en-NZ" sz="2200" dirty="0" smtClean="0">
                <a:solidFill>
                  <a:srgbClr val="FF0000"/>
                </a:solidFill>
                <a:latin typeface="Cambria Math"/>
                <a:ea typeface="Cambria Math"/>
                <a:cs typeface="Arial" charset="0"/>
              </a:rPr>
              <a:t>(?X, player, ?Y)</a:t>
            </a:r>
            <a:r>
              <a:rPr lang="en-NZ" sz="2200" dirty="0" smtClean="0">
                <a:latin typeface="Cambria Math"/>
                <a:ea typeface="Cambria Math"/>
                <a:cs typeface="Arial" charset="0"/>
              </a:rPr>
              <a:t> </a:t>
            </a:r>
            <a:r>
              <a:rPr lang="en-NZ" sz="2200" b="1" dirty="0" smtClean="0">
                <a:latin typeface="Cambria Math"/>
                <a:ea typeface="Cambria Math"/>
                <a:cs typeface="Arial" charset="0"/>
              </a:rPr>
              <a:t>OPT</a:t>
            </a:r>
            <a:r>
              <a:rPr lang="en-NZ" sz="2200" dirty="0" smtClean="0">
                <a:latin typeface="Cambria Math"/>
                <a:ea typeface="Cambria Math"/>
                <a:cs typeface="Arial" charset="0"/>
              </a:rPr>
              <a:t> (?X, ranking, ?R))</a:t>
            </a:r>
            <a:br>
              <a:rPr lang="en-NZ" sz="2200" dirty="0" smtClean="0">
                <a:latin typeface="Cambria Math"/>
                <a:ea typeface="Cambria Math"/>
                <a:cs typeface="Arial" charset="0"/>
              </a:rPr>
            </a:br>
            <a:endParaRPr lang="en-NZ" sz="2200" dirty="0" smtClean="0">
              <a:latin typeface="Cambria Math"/>
              <a:ea typeface="Cambria Math"/>
              <a:cs typeface="Arial" charset="0"/>
            </a:endParaRPr>
          </a:p>
          <a:p>
            <a:pPr marL="0" indent="0">
              <a:lnSpc>
                <a:spcPct val="90000"/>
              </a:lnSpc>
              <a:buNone/>
            </a:pPr>
            <a:endParaRPr lang="en-NZ" sz="2200" dirty="0" smtClean="0">
              <a:latin typeface="Cambria Math"/>
              <a:ea typeface="Cambria Math"/>
              <a:cs typeface="Arial" charset="0"/>
            </a:endParaRPr>
          </a:p>
        </p:txBody>
      </p:sp>
    </p:spTree>
    <p:extLst>
      <p:ext uri="{BB962C8B-B14F-4D97-AF65-F5344CB8AC3E}">
        <p14:creationId xmlns:p14="http://schemas.microsoft.com/office/powerpoint/2010/main" val="4148857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latin typeface="Arial" charset="0"/>
                <a:cs typeface="Arial" charset="0"/>
              </a:rPr>
              <a:t>Why Native RDF Repositories?</a:t>
            </a:r>
          </a:p>
        </p:txBody>
      </p:sp>
      <p:sp>
        <p:nvSpPr>
          <p:cNvPr id="14339" name="Content Placeholder 2"/>
          <p:cNvSpPr>
            <a:spLocks noGrp="1"/>
          </p:cNvSpPr>
          <p:nvPr>
            <p:ph idx="1"/>
          </p:nvPr>
        </p:nvSpPr>
        <p:spPr/>
        <p:txBody>
          <a:bodyPr/>
          <a:lstStyle/>
          <a:p>
            <a:pPr>
              <a:lnSpc>
                <a:spcPct val="90000"/>
              </a:lnSpc>
            </a:pPr>
            <a:r>
              <a:rPr lang="en-US" sz="2000" dirty="0" smtClean="0">
                <a:latin typeface="Arial" charset="0"/>
                <a:cs typeface="Arial" charset="0"/>
              </a:rPr>
              <a:t>What happens if I want to find the names of all the lecturers? </a:t>
            </a:r>
          </a:p>
          <a:p>
            <a:pPr marL="342900" lvl="1" indent="-342900">
              <a:lnSpc>
                <a:spcPct val="90000"/>
              </a:lnSpc>
              <a:buFont typeface="Arial" charset="0"/>
              <a:buNone/>
            </a:pPr>
            <a:r>
              <a:rPr lang="en-US" sz="2000" b="1" dirty="0" smtClean="0">
                <a:latin typeface="Arial" charset="0"/>
                <a:cs typeface="Arial" charset="0"/>
              </a:rPr>
              <a:t> 	</a:t>
            </a:r>
          </a:p>
          <a:p>
            <a:pPr>
              <a:lnSpc>
                <a:spcPct val="80000"/>
              </a:lnSpc>
            </a:pPr>
            <a:r>
              <a:rPr lang="en-US" sz="2000" b="1" dirty="0" smtClean="0">
                <a:latin typeface="Arial" charset="0"/>
                <a:cs typeface="Arial" charset="0"/>
              </a:rPr>
              <a:t>Solution 2:</a:t>
            </a:r>
            <a:r>
              <a:rPr lang="en-US" sz="2000" dirty="0" smtClean="0">
                <a:latin typeface="Arial" charset="0"/>
                <a:cs typeface="Arial" charset="0"/>
              </a:rPr>
              <a:t> Relational “triple” based approach:</a:t>
            </a:r>
          </a:p>
          <a:p>
            <a:pPr marL="742950" lvl="2" indent="-342900">
              <a:lnSpc>
                <a:spcPct val="80000"/>
              </a:lnSpc>
              <a:buFont typeface="Arial" charset="0"/>
              <a:buNone/>
            </a:pPr>
            <a:endParaRPr lang="en-US" sz="2000" b="1" dirty="0" smtClean="0">
              <a:solidFill>
                <a:schemeClr val="tx2"/>
              </a:solidFill>
              <a:latin typeface="Courier New" charset="0"/>
              <a:cs typeface="Arial" charset="0"/>
            </a:endParaRPr>
          </a:p>
          <a:p>
            <a:pPr marL="742950" lvl="2" indent="-342900">
              <a:lnSpc>
                <a:spcPct val="80000"/>
              </a:lnSpc>
              <a:buFont typeface="Arial" charset="0"/>
              <a:buNone/>
            </a:pPr>
            <a:r>
              <a:rPr lang="en-US" sz="2000" b="1" dirty="0" smtClean="0">
                <a:solidFill>
                  <a:schemeClr val="tx2"/>
                </a:solidFill>
                <a:latin typeface="Courier New" charset="0"/>
                <a:cs typeface="Arial" charset="0"/>
              </a:rPr>
              <a:t>SELECT </a:t>
            </a:r>
            <a:r>
              <a:rPr lang="en-US" sz="2000" b="1" dirty="0" err="1" smtClean="0">
                <a:solidFill>
                  <a:schemeClr val="tx2"/>
                </a:solidFill>
                <a:latin typeface="Courier New" charset="0"/>
                <a:cs typeface="Arial" charset="0"/>
              </a:rPr>
              <a:t>L.Value</a:t>
            </a:r>
            <a:r>
              <a:rPr lang="en-US" sz="2000" b="1" dirty="0" smtClean="0">
                <a:solidFill>
                  <a:schemeClr val="tx2"/>
                </a:solidFill>
                <a:latin typeface="Courier New" charset="0"/>
                <a:cs typeface="Arial" charset="0"/>
              </a:rPr>
              <a:t> FROM Literals AS L</a:t>
            </a:r>
            <a:br>
              <a:rPr lang="en-US" sz="2000" b="1" dirty="0" smtClean="0">
                <a:solidFill>
                  <a:schemeClr val="tx2"/>
                </a:solidFill>
                <a:latin typeface="Courier New" charset="0"/>
                <a:cs typeface="Arial" charset="0"/>
              </a:rPr>
            </a:br>
            <a:r>
              <a:rPr lang="en-US" sz="2000" b="1" dirty="0" smtClean="0">
                <a:solidFill>
                  <a:schemeClr val="tx2"/>
                </a:solidFill>
                <a:latin typeface="Courier New" charset="0"/>
                <a:cs typeface="Arial" charset="0"/>
              </a:rPr>
              <a:t>INNER JOIN Statement AS S ON S.ObjectLiteral=L.ID</a:t>
            </a:r>
            <a:br>
              <a:rPr lang="en-US" sz="2000" b="1" dirty="0" smtClean="0">
                <a:solidFill>
                  <a:schemeClr val="tx2"/>
                </a:solidFill>
                <a:latin typeface="Courier New" charset="0"/>
                <a:cs typeface="Arial" charset="0"/>
              </a:rPr>
            </a:br>
            <a:r>
              <a:rPr lang="en-US" sz="2000" b="1" dirty="0" smtClean="0">
                <a:solidFill>
                  <a:schemeClr val="tx2"/>
                </a:solidFill>
                <a:latin typeface="Courier New" charset="0"/>
                <a:cs typeface="Arial" charset="0"/>
              </a:rPr>
              <a:t>INNER JOIN Resources AS R ON R.ID=</a:t>
            </a:r>
            <a:r>
              <a:rPr lang="en-US" sz="2000" b="1" dirty="0" err="1" smtClean="0">
                <a:solidFill>
                  <a:schemeClr val="tx2"/>
                </a:solidFill>
                <a:latin typeface="Courier New" charset="0"/>
                <a:cs typeface="Arial" charset="0"/>
              </a:rPr>
              <a:t>S.Predicate</a:t>
            </a:r>
            <a:r>
              <a:rPr lang="en-US" sz="2000" b="1" dirty="0" smtClean="0">
                <a:solidFill>
                  <a:schemeClr val="tx2"/>
                </a:solidFill>
                <a:latin typeface="Courier New" charset="0"/>
                <a:cs typeface="Arial" charset="0"/>
              </a:rPr>
              <a:t/>
            </a:r>
            <a:br>
              <a:rPr lang="en-US" sz="2000" b="1" dirty="0" smtClean="0">
                <a:solidFill>
                  <a:schemeClr val="tx2"/>
                </a:solidFill>
                <a:latin typeface="Courier New" charset="0"/>
                <a:cs typeface="Arial" charset="0"/>
              </a:rPr>
            </a:br>
            <a:r>
              <a:rPr lang="en-US" sz="2000" b="1" dirty="0" smtClean="0">
                <a:solidFill>
                  <a:schemeClr val="tx2"/>
                </a:solidFill>
                <a:latin typeface="Courier New" charset="0"/>
                <a:cs typeface="Arial" charset="0"/>
              </a:rPr>
              <a:t>INNER JOIN Statement AS S1 ON S1.Subject=</a:t>
            </a:r>
            <a:r>
              <a:rPr lang="en-US" sz="2000" b="1" dirty="0" err="1" smtClean="0">
                <a:solidFill>
                  <a:schemeClr val="tx2"/>
                </a:solidFill>
                <a:latin typeface="Courier New" charset="0"/>
                <a:cs typeface="Arial" charset="0"/>
              </a:rPr>
              <a:t>S.Subject</a:t>
            </a:r>
            <a:r>
              <a:rPr lang="en-US" sz="2000" b="1" dirty="0" smtClean="0">
                <a:solidFill>
                  <a:schemeClr val="tx2"/>
                </a:solidFill>
                <a:latin typeface="Courier New" charset="0"/>
                <a:cs typeface="Arial" charset="0"/>
              </a:rPr>
              <a:t/>
            </a:r>
            <a:br>
              <a:rPr lang="en-US" sz="2000" b="1" dirty="0" smtClean="0">
                <a:solidFill>
                  <a:schemeClr val="tx2"/>
                </a:solidFill>
                <a:latin typeface="Courier New" charset="0"/>
                <a:cs typeface="Arial" charset="0"/>
              </a:rPr>
            </a:br>
            <a:r>
              <a:rPr lang="en-US" sz="2000" b="1" dirty="0" smtClean="0">
                <a:solidFill>
                  <a:schemeClr val="tx2"/>
                </a:solidFill>
                <a:latin typeface="Courier New" charset="0"/>
                <a:cs typeface="Arial" charset="0"/>
              </a:rPr>
              <a:t>INNER JOIN Resources AS R1 ON R1.ID=S1.Predicate</a:t>
            </a:r>
            <a:br>
              <a:rPr lang="en-US" sz="2000" b="1" dirty="0" smtClean="0">
                <a:solidFill>
                  <a:schemeClr val="tx2"/>
                </a:solidFill>
                <a:latin typeface="Courier New" charset="0"/>
                <a:cs typeface="Arial" charset="0"/>
              </a:rPr>
            </a:br>
            <a:r>
              <a:rPr lang="en-US" sz="2000" b="1" dirty="0" smtClean="0">
                <a:solidFill>
                  <a:schemeClr val="tx2"/>
                </a:solidFill>
                <a:latin typeface="Courier New" charset="0"/>
                <a:cs typeface="Arial" charset="0"/>
              </a:rPr>
              <a:t>INNER JOIN Resources AS R2 ON R2.ID=S1.ObjectURI</a:t>
            </a:r>
            <a:br>
              <a:rPr lang="en-US" sz="2000" b="1" dirty="0" smtClean="0">
                <a:solidFill>
                  <a:schemeClr val="tx2"/>
                </a:solidFill>
                <a:latin typeface="Courier New" charset="0"/>
                <a:cs typeface="Arial" charset="0"/>
              </a:rPr>
            </a:br>
            <a:r>
              <a:rPr lang="en-US" sz="2000" b="1" dirty="0" smtClean="0">
                <a:solidFill>
                  <a:schemeClr val="tx2"/>
                </a:solidFill>
                <a:latin typeface="Courier New" charset="0"/>
                <a:cs typeface="Arial" charset="0"/>
              </a:rPr>
              <a:t>WHERE R.URI = “</a:t>
            </a:r>
            <a:r>
              <a:rPr lang="en-US" sz="2000" b="1" dirty="0" err="1" smtClean="0">
                <a:solidFill>
                  <a:schemeClr val="tx2"/>
                </a:solidFill>
                <a:latin typeface="Courier New" charset="0"/>
                <a:cs typeface="Arial" charset="0"/>
              </a:rPr>
              <a:t>uni:name</a:t>
            </a:r>
            <a:r>
              <a:rPr lang="en-US" sz="2000" b="1" dirty="0" smtClean="0">
                <a:solidFill>
                  <a:schemeClr val="tx2"/>
                </a:solidFill>
                <a:latin typeface="Courier New" charset="0"/>
                <a:cs typeface="Arial" charset="0"/>
              </a:rPr>
              <a:t>”</a:t>
            </a:r>
            <a:br>
              <a:rPr lang="en-US" sz="2000" b="1" dirty="0" smtClean="0">
                <a:solidFill>
                  <a:schemeClr val="tx2"/>
                </a:solidFill>
                <a:latin typeface="Courier New" charset="0"/>
                <a:cs typeface="Arial" charset="0"/>
              </a:rPr>
            </a:br>
            <a:r>
              <a:rPr lang="en-US" sz="2000" b="1" dirty="0" smtClean="0">
                <a:solidFill>
                  <a:schemeClr val="tx2"/>
                </a:solidFill>
                <a:latin typeface="Courier New" charset="0"/>
                <a:cs typeface="Arial" charset="0"/>
              </a:rPr>
              <a:t>AND R1.URI = “</a:t>
            </a:r>
            <a:r>
              <a:rPr lang="en-US" sz="2000" b="1" dirty="0" err="1" smtClean="0">
                <a:solidFill>
                  <a:schemeClr val="tx2"/>
                </a:solidFill>
                <a:latin typeface="Courier New" charset="0"/>
                <a:cs typeface="Arial" charset="0"/>
              </a:rPr>
              <a:t>rdf:type</a:t>
            </a:r>
            <a:r>
              <a:rPr lang="en-US" sz="2000" b="1" dirty="0" smtClean="0">
                <a:solidFill>
                  <a:schemeClr val="tx2"/>
                </a:solidFill>
                <a:latin typeface="Courier New" charset="0"/>
                <a:cs typeface="Arial" charset="0"/>
              </a:rPr>
              <a:t>”</a:t>
            </a:r>
            <a:br>
              <a:rPr lang="en-US" sz="2000" b="1" dirty="0" smtClean="0">
                <a:solidFill>
                  <a:schemeClr val="tx2"/>
                </a:solidFill>
                <a:latin typeface="Courier New" charset="0"/>
                <a:cs typeface="Arial" charset="0"/>
              </a:rPr>
            </a:br>
            <a:r>
              <a:rPr lang="en-US" sz="2000" b="1" dirty="0" smtClean="0">
                <a:solidFill>
                  <a:schemeClr val="tx2"/>
                </a:solidFill>
                <a:latin typeface="Courier New" charset="0"/>
                <a:cs typeface="Arial" charset="0"/>
              </a:rPr>
              <a:t>AND R2.URI = “</a:t>
            </a:r>
            <a:r>
              <a:rPr lang="en-US" sz="2000" b="1" dirty="0" err="1" smtClean="0">
                <a:solidFill>
                  <a:schemeClr val="tx2"/>
                </a:solidFill>
                <a:latin typeface="Courier New" charset="0"/>
                <a:cs typeface="Arial" charset="0"/>
              </a:rPr>
              <a:t>uni:lecturer</a:t>
            </a:r>
            <a:r>
              <a:rPr lang="en-US" sz="2000" b="1" dirty="0" smtClean="0">
                <a:solidFill>
                  <a:schemeClr val="tx2"/>
                </a:solidFill>
                <a:latin typeface="Courier New" charset="0"/>
                <a:cs typeface="Arial" charset="0"/>
              </a:rPr>
              <a:t>”</a:t>
            </a:r>
          </a:p>
          <a:p>
            <a:pPr marL="342900" lvl="1" indent="-342900">
              <a:lnSpc>
                <a:spcPct val="80000"/>
              </a:lnSpc>
              <a:buFontTx/>
              <a:buNone/>
            </a:pPr>
            <a:endParaRPr lang="en-US" b="1" dirty="0" smtClean="0">
              <a:solidFill>
                <a:schemeClr val="tx2"/>
              </a:solidFill>
              <a:latin typeface="Courier New" charset="0"/>
              <a:cs typeface="Arial" charset="0"/>
            </a:endParaRPr>
          </a:p>
          <a:p>
            <a:endParaRPr lang="en-US" dirty="0" smtClean="0">
              <a:latin typeface="Arial" charset="0"/>
              <a:cs typeface="Arial"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246672879"/>
              </p:ext>
            </p:extLst>
          </p:nvPr>
        </p:nvGraphicFramePr>
        <p:xfrm>
          <a:off x="107504" y="1196752"/>
          <a:ext cx="3857625" cy="1635126"/>
        </p:xfrm>
        <a:graphic>
          <a:graphicData uri="http://schemas.openxmlformats.org/drawingml/2006/table">
            <a:tbl>
              <a:tblPr/>
              <a:tblGrid>
                <a:gridCol w="714375"/>
                <a:gridCol w="1000125"/>
                <a:gridCol w="928687"/>
                <a:gridCol w="1214438"/>
              </a:tblGrid>
              <a:tr h="285861">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FF"/>
                          </a:solidFill>
                          <a:effectLst/>
                          <a:latin typeface="Calibri" charset="0"/>
                          <a:ea typeface="ヒラギノ角ゴ Pro W3" charset="-128"/>
                        </a:rPr>
                        <a:t>Statement</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0000"/>
                    </a:solidFill>
                  </a:tcPr>
                </a:tc>
                <a:tc hMerge="1">
                  <a:txBody>
                    <a:bodyPr/>
                    <a:lstStyle/>
                    <a:p>
                      <a:endParaRPr lang="en-NZ"/>
                    </a:p>
                  </a:txBody>
                  <a:tcPr/>
                </a:tc>
                <a:tc hMerge="1">
                  <a:txBody>
                    <a:bodyPr/>
                    <a:lstStyle/>
                    <a:p>
                      <a:endParaRPr lang="en-NZ"/>
                    </a:p>
                  </a:txBody>
                  <a:tcPr/>
                </a:tc>
                <a:tc hMerge="1">
                  <a:txBody>
                    <a:bodyPr/>
                    <a:lstStyle/>
                    <a:p>
                      <a:endParaRPr lang="en-NZ"/>
                    </a:p>
                  </a:txBody>
                  <a:tcPr/>
                </a:tc>
              </a:tr>
              <a:tr h="2858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Calibri" charset="0"/>
                          <a:ea typeface="ヒラギノ角ゴ Pro W3" charset="-128"/>
                        </a:rPr>
                        <a:t>Subject</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Calibri" charset="0"/>
                          <a:ea typeface="ヒラギノ角ゴ Pro W3" charset="-128"/>
                        </a:rPr>
                        <a:t>Predicate</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charset="0"/>
                          <a:ea typeface="ヒラギノ角ゴ Pro W3" charset="-128"/>
                        </a:rPr>
                        <a:t>ObjectURI</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rgbClr val="000000"/>
                          </a:solidFill>
                          <a:effectLst/>
                          <a:latin typeface="Calibri" charset="0"/>
                          <a:ea typeface="ヒラギノ角ゴ Pro W3" charset="-128"/>
                        </a:rPr>
                        <a:t>ObjectLiteral</a:t>
                      </a:r>
                      <a:endParaRPr kumimoji="0" lang="en-US" sz="1100" b="1" i="0" u="none" strike="noStrike" cap="none" normalizeH="0" baseline="0" dirty="0" smtClean="0">
                        <a:ln>
                          <a:noFill/>
                        </a:ln>
                        <a:solidFill>
                          <a:srgbClr val="000000"/>
                        </a:solidFill>
                        <a:effectLst/>
                        <a:latin typeface="Calibri" charset="0"/>
                        <a:ea typeface="ヒラギノ角ゴ Pro W3" charset="-128"/>
                      </a:endParaRP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858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charset="0"/>
                          <a:ea typeface="ヒラギノ角ゴ Pro W3" charset="-128"/>
                        </a:rPr>
                        <a:t>101</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charset="0"/>
                          <a:ea typeface="ヒラギノ角ゴ Pro W3" charset="-128"/>
                        </a:rPr>
                        <a:t>102</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charset="0"/>
                          <a:ea typeface="ヒラギノ角ゴ Pro W3" charset="-128"/>
                        </a:rPr>
                        <a:t>103</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charset="0"/>
                          <a:ea typeface="ヒラギノ角ゴ Pro W3" charset="-128"/>
                        </a:rPr>
                        <a:t>null</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591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charset="0"/>
                          <a:ea typeface="ヒラギノ角ゴ Pro W3" charset="-128"/>
                        </a:rPr>
                        <a:t>101</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charset="0"/>
                          <a:ea typeface="ヒラギノ角ゴ Pro W3" charset="-128"/>
                        </a:rPr>
                        <a:t>104</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charset="0"/>
                          <a:ea typeface="ヒラギノ角ゴ Pro W3" charset="-128"/>
                        </a:rPr>
                        <a:t>null</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charset="0"/>
                          <a:ea typeface="ヒラギノ角ゴ Pro W3" charset="-128"/>
                        </a:rPr>
                        <a:t>201</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591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charset="0"/>
                          <a:ea typeface="ヒラギノ角ゴ Pro W3" charset="-128"/>
                        </a:rPr>
                        <a:t>101</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charset="0"/>
                          <a:ea typeface="ヒラギノ角ゴ Pro W3" charset="-128"/>
                        </a:rPr>
                        <a:t>105</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charset="0"/>
                          <a:ea typeface="ヒラギノ角ゴ Pro W3" charset="-128"/>
                        </a:rPr>
                        <a:t>null</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charset="0"/>
                          <a:ea typeface="ヒラギノ角ゴ Pro W3" charset="-128"/>
                        </a:rPr>
                        <a:t>202</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591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charset="0"/>
                          <a:ea typeface="ヒラギノ角ゴ Pro W3" charset="-128"/>
                        </a:rPr>
                        <a:t>103</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charset="0"/>
                          <a:ea typeface="ヒラギノ角ゴ Pro W3" charset="-128"/>
                        </a:rPr>
                        <a:t>…</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charset="0"/>
                          <a:ea typeface="ヒラギノ角ゴ Pro W3" charset="-128"/>
                        </a:rPr>
                        <a:t>…</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charset="0"/>
                          <a:ea typeface="ヒラギノ角ゴ Pro W3" charset="-128"/>
                        </a:rPr>
                        <a:t>null</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880003364"/>
              </p:ext>
            </p:extLst>
          </p:nvPr>
        </p:nvGraphicFramePr>
        <p:xfrm>
          <a:off x="4355976" y="1196752"/>
          <a:ext cx="1714500" cy="1635126"/>
        </p:xfrm>
        <a:graphic>
          <a:graphicData uri="http://schemas.openxmlformats.org/drawingml/2006/table">
            <a:tbl>
              <a:tblPr/>
              <a:tblGrid>
                <a:gridCol w="500062"/>
                <a:gridCol w="1214438"/>
              </a:tblGrid>
              <a:tr h="285861">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FF"/>
                          </a:solidFill>
                          <a:effectLst/>
                          <a:latin typeface="Calibri" charset="0"/>
                          <a:ea typeface="ヒラギノ角ゴ Pro W3" charset="-128"/>
                        </a:rPr>
                        <a:t>Resources</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0000"/>
                    </a:solidFill>
                  </a:tcPr>
                </a:tc>
                <a:tc hMerge="1">
                  <a:txBody>
                    <a:bodyPr/>
                    <a:lstStyle/>
                    <a:p>
                      <a:endParaRPr lang="en-NZ"/>
                    </a:p>
                  </a:txBody>
                  <a:tcPr/>
                </a:tc>
              </a:tr>
              <a:tr h="2858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charset="0"/>
                          <a:ea typeface="ヒラギノ角ゴ Pro W3" charset="-128"/>
                        </a:rPr>
                        <a:t>Id</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charset="0"/>
                          <a:ea typeface="ヒラギノ角ゴ Pro W3" charset="-128"/>
                        </a:rPr>
                        <a:t>URI</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858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charset="0"/>
                          <a:ea typeface="ヒラギノ角ゴ Pro W3" charset="-128"/>
                        </a:rPr>
                        <a:t>101</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charset="0"/>
                          <a:ea typeface="ヒラギノ角ゴ Pro W3" charset="-128"/>
                        </a:rPr>
                        <a:t>949318</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591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charset="0"/>
                          <a:ea typeface="ヒラギノ角ゴ Pro W3" charset="-128"/>
                        </a:rPr>
                        <a:t>102</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charset="0"/>
                          <a:ea typeface="ヒラギノ角ゴ Pro W3" charset="-128"/>
                        </a:rPr>
                        <a:t>rdf:type</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591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charset="0"/>
                          <a:ea typeface="ヒラギノ角ゴ Pro W3" charset="-128"/>
                        </a:rPr>
                        <a:t>103</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charset="0"/>
                          <a:ea typeface="ヒラギノ角ゴ Pro W3" charset="-128"/>
                        </a:rPr>
                        <a:t>uni:lecturer</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591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charset="0"/>
                          <a:ea typeface="ヒラギノ角ゴ Pro W3" charset="-128"/>
                        </a:rPr>
                        <a:t>104</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err="1" smtClean="0">
                          <a:ln>
                            <a:noFill/>
                          </a:ln>
                          <a:solidFill>
                            <a:srgbClr val="000000"/>
                          </a:solidFill>
                          <a:effectLst/>
                          <a:latin typeface="Calibri" charset="0"/>
                          <a:ea typeface="ヒラギノ角ゴ Pro W3" charset="-128"/>
                        </a:rPr>
                        <a:t>uni:name</a:t>
                      </a:r>
                      <a:endParaRPr kumimoji="0" lang="en-US" sz="1100" b="0" i="0" u="none" strike="noStrike" cap="none" normalizeH="0" baseline="0" dirty="0" smtClean="0">
                        <a:ln>
                          <a:noFill/>
                        </a:ln>
                        <a:solidFill>
                          <a:srgbClr val="000000"/>
                        </a:solidFill>
                        <a:effectLst/>
                        <a:latin typeface="Calibri" charset="0"/>
                        <a:ea typeface="ヒラギノ角ゴ Pro W3" charset="-128"/>
                      </a:endParaRP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347310870"/>
              </p:ext>
            </p:extLst>
          </p:nvPr>
        </p:nvGraphicFramePr>
        <p:xfrm>
          <a:off x="6516216" y="1196752"/>
          <a:ext cx="2143125" cy="1635126"/>
        </p:xfrm>
        <a:graphic>
          <a:graphicData uri="http://schemas.openxmlformats.org/drawingml/2006/table">
            <a:tbl>
              <a:tblPr/>
              <a:tblGrid>
                <a:gridCol w="500062"/>
                <a:gridCol w="1643063"/>
              </a:tblGrid>
              <a:tr h="285861">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FF"/>
                          </a:solidFill>
                          <a:effectLst/>
                          <a:latin typeface="Calibri" charset="0"/>
                          <a:ea typeface="ヒラギノ角ゴ Pro W3" charset="-128"/>
                        </a:rPr>
                        <a:t>Literals</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0000"/>
                    </a:solidFill>
                  </a:tcPr>
                </a:tc>
                <a:tc hMerge="1">
                  <a:txBody>
                    <a:bodyPr/>
                    <a:lstStyle/>
                    <a:p>
                      <a:endParaRPr lang="en-NZ"/>
                    </a:p>
                  </a:txBody>
                  <a:tcPr/>
                </a:tc>
              </a:tr>
              <a:tr h="2858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charset="0"/>
                          <a:ea typeface="ヒラギノ角ゴ Pro W3" charset="-128"/>
                        </a:rPr>
                        <a:t>Id</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charset="0"/>
                          <a:ea typeface="ヒラギノ角ゴ Pro W3" charset="-128"/>
                        </a:rPr>
                        <a:t>Value</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858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charset="0"/>
                          <a:ea typeface="ヒラギノ角ゴ Pro W3" charset="-128"/>
                        </a:rPr>
                        <a:t>201</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charset="0"/>
                          <a:ea typeface="ヒラギノ角ゴ Pro W3" charset="-128"/>
                        </a:rPr>
                        <a:t>Tim-Berners Lee</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591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charset="0"/>
                          <a:ea typeface="ヒラギノ角ゴ Pro W3" charset="-128"/>
                        </a:rPr>
                        <a:t>202</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charset="0"/>
                          <a:ea typeface="ヒラギノ角ゴ Pro W3" charset="-128"/>
                        </a:rPr>
                        <a:t>University Professor</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591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charset="0"/>
                          <a:ea typeface="ヒラギノ角ゴ Pro W3" charset="-128"/>
                        </a:rPr>
                        <a:t>203</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charset="0"/>
                          <a:ea typeface="ヒラギノ角ゴ Pro W3" charset="-128"/>
                        </a:rPr>
                        <a:t>…</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591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charset="0"/>
                          <a:ea typeface="ヒラギノ角ゴ Pro W3" charset="-128"/>
                        </a:rPr>
                        <a:t>…</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charset="0"/>
                          <a:ea typeface="ヒラギノ角ゴ Pro W3" charset="-128"/>
                        </a:rPr>
                        <a:t>…</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4339">
                                            <p:txEl>
                                              <p:pRg st="0" end="0"/>
                                            </p:txEl>
                                          </p:spTgt>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4339">
                                            <p:txEl>
                                              <p:pRg st="1" end="1"/>
                                            </p:txEl>
                                          </p:spTgt>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4339">
                                            <p:txEl>
                                              <p:pRg st="2" end="2"/>
                                            </p:txEl>
                                          </p:spTgt>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smtClean="0">
                <a:latin typeface="Arial" charset="0"/>
                <a:cs typeface="Arial" charset="0"/>
              </a:rPr>
              <a:t>Semantics of SPARQL: An example</a:t>
            </a:r>
          </a:p>
        </p:txBody>
      </p:sp>
      <p:sp>
        <p:nvSpPr>
          <p:cNvPr id="44035" name="Content Placeholder 2"/>
          <p:cNvSpPr>
            <a:spLocks noGrp="1"/>
          </p:cNvSpPr>
          <p:nvPr>
            <p:ph idx="1"/>
          </p:nvPr>
        </p:nvSpPr>
        <p:spPr>
          <a:xfrm>
            <a:off x="467544" y="1124744"/>
            <a:ext cx="8352928" cy="4824536"/>
          </a:xfrm>
        </p:spPr>
        <p:txBody>
          <a:bodyPr/>
          <a:lstStyle/>
          <a:p>
            <a:pPr marL="0" indent="0" algn="ctr">
              <a:buNone/>
            </a:pPr>
            <a:r>
              <a:rPr lang="en-NZ" sz="2000" dirty="0" smtClean="0"/>
              <a:t>(S1</a:t>
            </a:r>
            <a:r>
              <a:rPr lang="en-NZ" sz="2000" dirty="0"/>
              <a:t>, </a:t>
            </a:r>
            <a:r>
              <a:rPr lang="en-NZ" sz="2000" dirty="0" smtClean="0"/>
              <a:t>player, </a:t>
            </a:r>
            <a:r>
              <a:rPr lang="en-NZ" sz="2000" dirty="0" err="1" smtClean="0"/>
              <a:t>Rafa</a:t>
            </a:r>
            <a:r>
              <a:rPr lang="en-NZ" sz="2000" dirty="0" smtClean="0"/>
              <a:t>)</a:t>
            </a:r>
            <a:endParaRPr lang="en-NZ" sz="2000" dirty="0"/>
          </a:p>
          <a:p>
            <a:pPr marL="0" indent="0" algn="ctr">
              <a:buNone/>
            </a:pPr>
            <a:r>
              <a:rPr lang="en-NZ" sz="2000" dirty="0" smtClean="0"/>
              <a:t>(S1</a:t>
            </a:r>
            <a:r>
              <a:rPr lang="en-NZ" sz="2000" dirty="0"/>
              <a:t>, </a:t>
            </a:r>
            <a:r>
              <a:rPr lang="en-NZ" sz="2000" dirty="0" smtClean="0"/>
              <a:t>ranking, “1”)</a:t>
            </a:r>
            <a:endParaRPr lang="en-NZ" sz="2000" dirty="0"/>
          </a:p>
          <a:p>
            <a:pPr marL="0" indent="0" algn="ctr">
              <a:buNone/>
            </a:pPr>
            <a:r>
              <a:rPr lang="en-NZ" sz="2000" dirty="0" smtClean="0"/>
              <a:t>(S2</a:t>
            </a:r>
            <a:r>
              <a:rPr lang="en-NZ" sz="2000" dirty="0"/>
              <a:t>, </a:t>
            </a:r>
            <a:r>
              <a:rPr lang="en-NZ" sz="2000" dirty="0" smtClean="0"/>
              <a:t>player, Roger)</a:t>
            </a:r>
            <a:endParaRPr lang="en-NZ" sz="2000" i="1" dirty="0">
              <a:latin typeface="Cambria Math"/>
              <a:ea typeface="Cambria Math"/>
              <a:cs typeface="Arial" charset="0"/>
            </a:endParaRPr>
          </a:p>
          <a:p>
            <a:pPr marL="0" indent="0">
              <a:lnSpc>
                <a:spcPct val="90000"/>
              </a:lnSpc>
              <a:buNone/>
            </a:pPr>
            <a:endParaRPr lang="en-NZ" sz="2200" i="1" dirty="0" smtClean="0">
              <a:latin typeface="Cambria Math"/>
              <a:ea typeface="Cambria Math"/>
              <a:cs typeface="Arial" charset="0"/>
            </a:endParaRPr>
          </a:p>
          <a:p>
            <a:pPr marL="0" indent="0" algn="ctr">
              <a:lnSpc>
                <a:spcPct val="90000"/>
              </a:lnSpc>
              <a:buNone/>
            </a:pPr>
            <a:r>
              <a:rPr lang="en-NZ" sz="2200" dirty="0" smtClean="0">
                <a:latin typeface="Cambria Math"/>
                <a:ea typeface="Cambria Math"/>
                <a:cs typeface="Arial" charset="0"/>
              </a:rPr>
              <a:t>(</a:t>
            </a:r>
            <a:r>
              <a:rPr lang="en-NZ" sz="2200" dirty="0" smtClean="0">
                <a:solidFill>
                  <a:srgbClr val="FF0000"/>
                </a:solidFill>
                <a:latin typeface="Cambria Math"/>
                <a:ea typeface="Cambria Math"/>
                <a:cs typeface="Arial" charset="0"/>
              </a:rPr>
              <a:t>(?X, player, ?Y)</a:t>
            </a:r>
            <a:r>
              <a:rPr lang="en-NZ" sz="2200" dirty="0" smtClean="0">
                <a:latin typeface="Cambria Math"/>
                <a:ea typeface="Cambria Math"/>
                <a:cs typeface="Arial" charset="0"/>
              </a:rPr>
              <a:t> </a:t>
            </a:r>
            <a:r>
              <a:rPr lang="en-NZ" sz="2200" b="1" dirty="0" smtClean="0">
                <a:latin typeface="Cambria Math"/>
                <a:ea typeface="Cambria Math"/>
                <a:cs typeface="Arial" charset="0"/>
              </a:rPr>
              <a:t>OPT</a:t>
            </a:r>
            <a:r>
              <a:rPr lang="en-NZ" sz="2200" dirty="0" smtClean="0">
                <a:latin typeface="Cambria Math"/>
                <a:ea typeface="Cambria Math"/>
                <a:cs typeface="Arial" charset="0"/>
              </a:rPr>
              <a:t> (?X, ranking, ?R))</a:t>
            </a:r>
            <a:br>
              <a:rPr lang="en-NZ" sz="2200" dirty="0" smtClean="0">
                <a:latin typeface="Cambria Math"/>
                <a:ea typeface="Cambria Math"/>
                <a:cs typeface="Arial" charset="0"/>
              </a:rPr>
            </a:br>
            <a:endParaRPr lang="en-NZ" sz="2200" dirty="0" smtClean="0">
              <a:latin typeface="Cambria Math"/>
              <a:ea typeface="Cambria Math"/>
              <a:cs typeface="Arial" charset="0"/>
            </a:endParaRPr>
          </a:p>
          <a:p>
            <a:pPr marL="0" indent="0">
              <a:lnSpc>
                <a:spcPct val="90000"/>
              </a:lnSpc>
              <a:buNone/>
            </a:pPr>
            <a:endParaRPr lang="en-NZ" sz="2200" dirty="0" smtClean="0">
              <a:latin typeface="Cambria Math"/>
              <a:ea typeface="Cambria Math"/>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148704504"/>
              </p:ext>
            </p:extLst>
          </p:nvPr>
        </p:nvGraphicFramePr>
        <p:xfrm>
          <a:off x="611560" y="3789040"/>
          <a:ext cx="1872208" cy="1097280"/>
        </p:xfrm>
        <a:graphic>
          <a:graphicData uri="http://schemas.openxmlformats.org/drawingml/2006/table">
            <a:tbl>
              <a:tblPr firstRow="1" bandRow="1">
                <a:tableStyleId>{5C22544A-7EE6-4342-B048-85BDC9FD1C3A}</a:tableStyleId>
              </a:tblPr>
              <a:tblGrid>
                <a:gridCol w="936104"/>
                <a:gridCol w="936104"/>
              </a:tblGrid>
              <a:tr h="250827">
                <a:tc>
                  <a:txBody>
                    <a:bodyPr/>
                    <a:lstStyle/>
                    <a:p>
                      <a:pPr algn="ctr"/>
                      <a:r>
                        <a:rPr lang="en-NZ" dirty="0" smtClean="0"/>
                        <a:t>?X</a:t>
                      </a:r>
                      <a:endParaRPr lang="en-NZ" dirty="0"/>
                    </a:p>
                  </a:txBody>
                  <a:tcPr/>
                </a:tc>
                <a:tc>
                  <a:txBody>
                    <a:bodyPr/>
                    <a:lstStyle/>
                    <a:p>
                      <a:pPr algn="ctr"/>
                      <a:r>
                        <a:rPr lang="en-NZ" dirty="0" smtClean="0"/>
                        <a:t>?Y</a:t>
                      </a:r>
                      <a:endParaRPr lang="en-NZ" dirty="0"/>
                    </a:p>
                  </a:txBody>
                  <a:tcPr/>
                </a:tc>
              </a:tr>
              <a:tr h="250827">
                <a:tc>
                  <a:txBody>
                    <a:bodyPr/>
                    <a:lstStyle/>
                    <a:p>
                      <a:pPr algn="ctr"/>
                      <a:r>
                        <a:rPr lang="en-NZ" dirty="0" smtClean="0"/>
                        <a:t>S1</a:t>
                      </a:r>
                      <a:endParaRPr lang="en-NZ" dirty="0"/>
                    </a:p>
                  </a:txBody>
                  <a:tcPr/>
                </a:tc>
                <a:tc>
                  <a:txBody>
                    <a:bodyPr/>
                    <a:lstStyle/>
                    <a:p>
                      <a:pPr algn="ctr"/>
                      <a:r>
                        <a:rPr lang="en-NZ" dirty="0" err="1" smtClean="0"/>
                        <a:t>Rafa</a:t>
                      </a:r>
                      <a:endParaRPr lang="en-NZ" dirty="0"/>
                    </a:p>
                  </a:txBody>
                  <a:tcPr/>
                </a:tc>
              </a:tr>
              <a:tr h="250827">
                <a:tc>
                  <a:txBody>
                    <a:bodyPr/>
                    <a:lstStyle/>
                    <a:p>
                      <a:pPr algn="ctr"/>
                      <a:r>
                        <a:rPr lang="en-NZ" dirty="0" smtClean="0"/>
                        <a:t>S2</a:t>
                      </a:r>
                      <a:endParaRPr lang="en-NZ" dirty="0"/>
                    </a:p>
                  </a:txBody>
                  <a:tcPr/>
                </a:tc>
                <a:tc>
                  <a:txBody>
                    <a:bodyPr/>
                    <a:lstStyle/>
                    <a:p>
                      <a:pPr algn="ctr"/>
                      <a:r>
                        <a:rPr lang="en-NZ" dirty="0" smtClean="0"/>
                        <a:t>Roger</a:t>
                      </a:r>
                      <a:endParaRPr lang="en-NZ" dirty="0"/>
                    </a:p>
                  </a:txBody>
                  <a:tcPr/>
                </a:tc>
              </a:tr>
            </a:tbl>
          </a:graphicData>
        </a:graphic>
      </p:graphicFrame>
    </p:spTree>
    <p:extLst>
      <p:ext uri="{BB962C8B-B14F-4D97-AF65-F5344CB8AC3E}">
        <p14:creationId xmlns:p14="http://schemas.microsoft.com/office/powerpoint/2010/main" val="44960994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smtClean="0">
                <a:latin typeface="Arial" charset="0"/>
                <a:cs typeface="Arial" charset="0"/>
              </a:rPr>
              <a:t>Semantics of SPARQL: An example</a:t>
            </a:r>
          </a:p>
        </p:txBody>
      </p:sp>
      <p:sp>
        <p:nvSpPr>
          <p:cNvPr id="44035" name="Content Placeholder 2"/>
          <p:cNvSpPr>
            <a:spLocks noGrp="1"/>
          </p:cNvSpPr>
          <p:nvPr>
            <p:ph idx="1"/>
          </p:nvPr>
        </p:nvSpPr>
        <p:spPr>
          <a:xfrm>
            <a:off x="467544" y="1124744"/>
            <a:ext cx="8352928" cy="4824536"/>
          </a:xfrm>
        </p:spPr>
        <p:txBody>
          <a:bodyPr/>
          <a:lstStyle/>
          <a:p>
            <a:pPr marL="0" indent="0" algn="ctr">
              <a:buNone/>
            </a:pPr>
            <a:r>
              <a:rPr lang="en-NZ" sz="2000" dirty="0" smtClean="0"/>
              <a:t>(S1</a:t>
            </a:r>
            <a:r>
              <a:rPr lang="en-NZ" sz="2000" dirty="0"/>
              <a:t>, </a:t>
            </a:r>
            <a:r>
              <a:rPr lang="en-NZ" sz="2000" dirty="0" smtClean="0"/>
              <a:t>player, </a:t>
            </a:r>
            <a:r>
              <a:rPr lang="en-NZ" sz="2000" dirty="0" err="1" smtClean="0"/>
              <a:t>Rafa</a:t>
            </a:r>
            <a:r>
              <a:rPr lang="en-NZ" sz="2000" dirty="0" smtClean="0"/>
              <a:t>)</a:t>
            </a:r>
            <a:endParaRPr lang="en-NZ" sz="2000" dirty="0"/>
          </a:p>
          <a:p>
            <a:pPr marL="0" indent="0" algn="ctr">
              <a:buNone/>
            </a:pPr>
            <a:r>
              <a:rPr lang="en-NZ" sz="2000" dirty="0" smtClean="0"/>
              <a:t>(S1</a:t>
            </a:r>
            <a:r>
              <a:rPr lang="en-NZ" sz="2000" dirty="0"/>
              <a:t>, </a:t>
            </a:r>
            <a:r>
              <a:rPr lang="en-NZ" sz="2000" dirty="0" smtClean="0"/>
              <a:t>ranking, “1”)</a:t>
            </a:r>
            <a:endParaRPr lang="en-NZ" sz="2000" dirty="0"/>
          </a:p>
          <a:p>
            <a:pPr marL="0" indent="0" algn="ctr">
              <a:buNone/>
            </a:pPr>
            <a:r>
              <a:rPr lang="en-NZ" sz="2000" dirty="0" smtClean="0"/>
              <a:t>(S2</a:t>
            </a:r>
            <a:r>
              <a:rPr lang="en-NZ" sz="2000" dirty="0"/>
              <a:t>, </a:t>
            </a:r>
            <a:r>
              <a:rPr lang="en-NZ" sz="2000" dirty="0" smtClean="0"/>
              <a:t>player, Roger)</a:t>
            </a:r>
            <a:endParaRPr lang="en-NZ" sz="2000" i="1" dirty="0">
              <a:latin typeface="Cambria Math"/>
              <a:ea typeface="Cambria Math"/>
              <a:cs typeface="Arial" charset="0"/>
            </a:endParaRPr>
          </a:p>
          <a:p>
            <a:pPr marL="0" indent="0">
              <a:lnSpc>
                <a:spcPct val="90000"/>
              </a:lnSpc>
              <a:buNone/>
            </a:pPr>
            <a:endParaRPr lang="en-NZ" sz="2200" i="1" dirty="0" smtClean="0">
              <a:latin typeface="Cambria Math"/>
              <a:ea typeface="Cambria Math"/>
              <a:cs typeface="Arial" charset="0"/>
            </a:endParaRPr>
          </a:p>
          <a:p>
            <a:pPr marL="0" indent="0" algn="ctr">
              <a:lnSpc>
                <a:spcPct val="90000"/>
              </a:lnSpc>
              <a:buNone/>
            </a:pPr>
            <a:r>
              <a:rPr lang="en-NZ" sz="2200" dirty="0" smtClean="0">
                <a:latin typeface="Cambria Math"/>
                <a:ea typeface="Cambria Math"/>
                <a:cs typeface="Arial" charset="0"/>
              </a:rPr>
              <a:t>((?X, player, ?Y) </a:t>
            </a:r>
            <a:r>
              <a:rPr lang="en-NZ" sz="2200" b="1" dirty="0" smtClean="0">
                <a:latin typeface="Cambria Math"/>
                <a:ea typeface="Cambria Math"/>
                <a:cs typeface="Arial" charset="0"/>
              </a:rPr>
              <a:t>OPT</a:t>
            </a:r>
            <a:r>
              <a:rPr lang="en-NZ" sz="2200" dirty="0" smtClean="0">
                <a:latin typeface="Cambria Math"/>
                <a:ea typeface="Cambria Math"/>
                <a:cs typeface="Arial" charset="0"/>
              </a:rPr>
              <a:t> </a:t>
            </a:r>
            <a:r>
              <a:rPr lang="en-NZ" sz="2200" dirty="0" smtClean="0">
                <a:solidFill>
                  <a:srgbClr val="FF0000"/>
                </a:solidFill>
                <a:latin typeface="Cambria Math"/>
                <a:ea typeface="Cambria Math"/>
                <a:cs typeface="Arial" charset="0"/>
              </a:rPr>
              <a:t>(?X, ranking, ?R)</a:t>
            </a:r>
            <a:r>
              <a:rPr lang="en-NZ" sz="2200" dirty="0" smtClean="0">
                <a:latin typeface="Cambria Math"/>
                <a:ea typeface="Cambria Math"/>
                <a:cs typeface="Arial" charset="0"/>
              </a:rPr>
              <a:t>)</a:t>
            </a:r>
            <a:br>
              <a:rPr lang="en-NZ" sz="2200" dirty="0" smtClean="0">
                <a:latin typeface="Cambria Math"/>
                <a:ea typeface="Cambria Math"/>
                <a:cs typeface="Arial" charset="0"/>
              </a:rPr>
            </a:br>
            <a:endParaRPr lang="en-NZ" sz="2200" dirty="0" smtClean="0">
              <a:latin typeface="Cambria Math"/>
              <a:ea typeface="Cambria Math"/>
              <a:cs typeface="Arial" charset="0"/>
            </a:endParaRPr>
          </a:p>
          <a:p>
            <a:pPr marL="0" indent="0">
              <a:lnSpc>
                <a:spcPct val="90000"/>
              </a:lnSpc>
              <a:buNone/>
            </a:pPr>
            <a:endParaRPr lang="en-NZ" sz="2200" dirty="0" smtClean="0">
              <a:latin typeface="Cambria Math"/>
              <a:ea typeface="Cambria Math"/>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706432737"/>
              </p:ext>
            </p:extLst>
          </p:nvPr>
        </p:nvGraphicFramePr>
        <p:xfrm>
          <a:off x="611560" y="3789040"/>
          <a:ext cx="1872208" cy="1097280"/>
        </p:xfrm>
        <a:graphic>
          <a:graphicData uri="http://schemas.openxmlformats.org/drawingml/2006/table">
            <a:tbl>
              <a:tblPr firstRow="1" bandRow="1">
                <a:tableStyleId>{5C22544A-7EE6-4342-B048-85BDC9FD1C3A}</a:tableStyleId>
              </a:tblPr>
              <a:tblGrid>
                <a:gridCol w="936104"/>
                <a:gridCol w="936104"/>
              </a:tblGrid>
              <a:tr h="250827">
                <a:tc>
                  <a:txBody>
                    <a:bodyPr/>
                    <a:lstStyle/>
                    <a:p>
                      <a:pPr algn="ctr"/>
                      <a:r>
                        <a:rPr lang="en-NZ" dirty="0" smtClean="0"/>
                        <a:t>?X</a:t>
                      </a:r>
                      <a:endParaRPr lang="en-NZ" dirty="0"/>
                    </a:p>
                  </a:txBody>
                  <a:tcPr/>
                </a:tc>
                <a:tc>
                  <a:txBody>
                    <a:bodyPr/>
                    <a:lstStyle/>
                    <a:p>
                      <a:pPr algn="ctr"/>
                      <a:r>
                        <a:rPr lang="en-NZ" dirty="0" smtClean="0"/>
                        <a:t>?Y</a:t>
                      </a:r>
                      <a:endParaRPr lang="en-NZ" dirty="0"/>
                    </a:p>
                  </a:txBody>
                  <a:tcPr/>
                </a:tc>
              </a:tr>
              <a:tr h="250827">
                <a:tc>
                  <a:txBody>
                    <a:bodyPr/>
                    <a:lstStyle/>
                    <a:p>
                      <a:pPr algn="ctr"/>
                      <a:r>
                        <a:rPr lang="en-NZ" dirty="0" smtClean="0"/>
                        <a:t>S1</a:t>
                      </a:r>
                      <a:endParaRPr lang="en-NZ" dirty="0"/>
                    </a:p>
                  </a:txBody>
                  <a:tcPr/>
                </a:tc>
                <a:tc>
                  <a:txBody>
                    <a:bodyPr/>
                    <a:lstStyle/>
                    <a:p>
                      <a:pPr algn="ctr"/>
                      <a:r>
                        <a:rPr lang="en-NZ" dirty="0" err="1" smtClean="0"/>
                        <a:t>Rafa</a:t>
                      </a:r>
                      <a:endParaRPr lang="en-NZ" dirty="0"/>
                    </a:p>
                  </a:txBody>
                  <a:tcPr/>
                </a:tc>
              </a:tr>
              <a:tr h="250827">
                <a:tc>
                  <a:txBody>
                    <a:bodyPr/>
                    <a:lstStyle/>
                    <a:p>
                      <a:pPr algn="ctr"/>
                      <a:r>
                        <a:rPr lang="en-NZ" dirty="0" smtClean="0"/>
                        <a:t>S2</a:t>
                      </a:r>
                      <a:endParaRPr lang="en-NZ" dirty="0"/>
                    </a:p>
                  </a:txBody>
                  <a:tcPr/>
                </a:tc>
                <a:tc>
                  <a:txBody>
                    <a:bodyPr/>
                    <a:lstStyle/>
                    <a:p>
                      <a:pPr algn="ctr"/>
                      <a:r>
                        <a:rPr lang="en-NZ" dirty="0" smtClean="0"/>
                        <a:t>Roger</a:t>
                      </a:r>
                      <a:endParaRPr lang="en-NZ" dirty="0"/>
                    </a:p>
                  </a:txBody>
                  <a:tcPr/>
                </a:tc>
              </a:tr>
            </a:tbl>
          </a:graphicData>
        </a:graphic>
      </p:graphicFrame>
    </p:spTree>
    <p:extLst>
      <p:ext uri="{BB962C8B-B14F-4D97-AF65-F5344CB8AC3E}">
        <p14:creationId xmlns:p14="http://schemas.microsoft.com/office/powerpoint/2010/main" val="139527252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smtClean="0">
                <a:latin typeface="Arial" charset="0"/>
                <a:cs typeface="Arial" charset="0"/>
              </a:rPr>
              <a:t>Semantics of SPARQL: An example</a:t>
            </a:r>
          </a:p>
        </p:txBody>
      </p:sp>
      <p:sp>
        <p:nvSpPr>
          <p:cNvPr id="44035" name="Content Placeholder 2"/>
          <p:cNvSpPr>
            <a:spLocks noGrp="1"/>
          </p:cNvSpPr>
          <p:nvPr>
            <p:ph idx="1"/>
          </p:nvPr>
        </p:nvSpPr>
        <p:spPr>
          <a:xfrm>
            <a:off x="467544" y="1124744"/>
            <a:ext cx="8352928" cy="4824536"/>
          </a:xfrm>
        </p:spPr>
        <p:txBody>
          <a:bodyPr/>
          <a:lstStyle/>
          <a:p>
            <a:pPr marL="0" indent="0" algn="ctr">
              <a:buNone/>
            </a:pPr>
            <a:r>
              <a:rPr lang="en-NZ" sz="2000" dirty="0" smtClean="0"/>
              <a:t>(S1</a:t>
            </a:r>
            <a:r>
              <a:rPr lang="en-NZ" sz="2000" dirty="0"/>
              <a:t>, </a:t>
            </a:r>
            <a:r>
              <a:rPr lang="en-NZ" sz="2000" dirty="0" smtClean="0"/>
              <a:t>player, </a:t>
            </a:r>
            <a:r>
              <a:rPr lang="en-NZ" sz="2000" dirty="0" err="1" smtClean="0"/>
              <a:t>Rafa</a:t>
            </a:r>
            <a:r>
              <a:rPr lang="en-NZ" sz="2000" dirty="0" smtClean="0"/>
              <a:t>)</a:t>
            </a:r>
            <a:endParaRPr lang="en-NZ" sz="2000" dirty="0"/>
          </a:p>
          <a:p>
            <a:pPr marL="0" indent="0" algn="ctr">
              <a:buNone/>
            </a:pPr>
            <a:r>
              <a:rPr lang="en-NZ" sz="2000" dirty="0" smtClean="0"/>
              <a:t>(S1</a:t>
            </a:r>
            <a:r>
              <a:rPr lang="en-NZ" sz="2000" dirty="0"/>
              <a:t>, </a:t>
            </a:r>
            <a:r>
              <a:rPr lang="en-NZ" sz="2000" dirty="0" smtClean="0"/>
              <a:t>ranking, “1”)</a:t>
            </a:r>
            <a:endParaRPr lang="en-NZ" sz="2000" dirty="0"/>
          </a:p>
          <a:p>
            <a:pPr marL="0" indent="0" algn="ctr">
              <a:buNone/>
            </a:pPr>
            <a:r>
              <a:rPr lang="en-NZ" sz="2000" dirty="0" smtClean="0"/>
              <a:t>(S2</a:t>
            </a:r>
            <a:r>
              <a:rPr lang="en-NZ" sz="2000" dirty="0"/>
              <a:t>, </a:t>
            </a:r>
            <a:r>
              <a:rPr lang="en-NZ" sz="2000" dirty="0" smtClean="0"/>
              <a:t>player, Roger)</a:t>
            </a:r>
            <a:endParaRPr lang="en-NZ" sz="2000" i="1" dirty="0">
              <a:latin typeface="Cambria Math"/>
              <a:ea typeface="Cambria Math"/>
              <a:cs typeface="Arial" charset="0"/>
            </a:endParaRPr>
          </a:p>
          <a:p>
            <a:pPr marL="0" indent="0">
              <a:lnSpc>
                <a:spcPct val="90000"/>
              </a:lnSpc>
              <a:buNone/>
            </a:pPr>
            <a:endParaRPr lang="en-NZ" sz="2200" i="1" dirty="0" smtClean="0">
              <a:latin typeface="Cambria Math"/>
              <a:ea typeface="Cambria Math"/>
              <a:cs typeface="Arial" charset="0"/>
            </a:endParaRPr>
          </a:p>
          <a:p>
            <a:pPr marL="0" indent="0" algn="ctr">
              <a:lnSpc>
                <a:spcPct val="90000"/>
              </a:lnSpc>
              <a:buNone/>
            </a:pPr>
            <a:r>
              <a:rPr lang="en-NZ" sz="2200" dirty="0" smtClean="0">
                <a:latin typeface="Cambria Math"/>
                <a:ea typeface="Cambria Math"/>
                <a:cs typeface="Arial" charset="0"/>
              </a:rPr>
              <a:t>((?X, player, ?Y) </a:t>
            </a:r>
            <a:r>
              <a:rPr lang="en-NZ" sz="2200" b="1" dirty="0" smtClean="0">
                <a:latin typeface="Cambria Math"/>
                <a:ea typeface="Cambria Math"/>
                <a:cs typeface="Arial" charset="0"/>
              </a:rPr>
              <a:t>OPT</a:t>
            </a:r>
            <a:r>
              <a:rPr lang="en-NZ" sz="2200" dirty="0" smtClean="0">
                <a:latin typeface="Cambria Math"/>
                <a:ea typeface="Cambria Math"/>
                <a:cs typeface="Arial" charset="0"/>
              </a:rPr>
              <a:t> </a:t>
            </a:r>
            <a:r>
              <a:rPr lang="en-NZ" sz="2200" dirty="0" smtClean="0">
                <a:solidFill>
                  <a:srgbClr val="FF0000"/>
                </a:solidFill>
                <a:latin typeface="Cambria Math"/>
                <a:ea typeface="Cambria Math"/>
                <a:cs typeface="Arial" charset="0"/>
              </a:rPr>
              <a:t>(?X, ranking, ?R)</a:t>
            </a:r>
            <a:r>
              <a:rPr lang="en-NZ" sz="2200" dirty="0" smtClean="0">
                <a:latin typeface="Cambria Math"/>
                <a:ea typeface="Cambria Math"/>
                <a:cs typeface="Arial" charset="0"/>
              </a:rPr>
              <a:t>)</a:t>
            </a:r>
            <a:br>
              <a:rPr lang="en-NZ" sz="2200" dirty="0" smtClean="0">
                <a:latin typeface="Cambria Math"/>
                <a:ea typeface="Cambria Math"/>
                <a:cs typeface="Arial" charset="0"/>
              </a:rPr>
            </a:br>
            <a:endParaRPr lang="en-NZ" sz="2200" dirty="0" smtClean="0">
              <a:latin typeface="Cambria Math"/>
              <a:ea typeface="Cambria Math"/>
              <a:cs typeface="Arial" charset="0"/>
            </a:endParaRPr>
          </a:p>
          <a:p>
            <a:pPr marL="0" indent="0">
              <a:lnSpc>
                <a:spcPct val="90000"/>
              </a:lnSpc>
              <a:buNone/>
            </a:pPr>
            <a:endParaRPr lang="en-NZ" sz="2200" dirty="0" smtClean="0">
              <a:latin typeface="Cambria Math"/>
              <a:ea typeface="Cambria Math"/>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293674746"/>
              </p:ext>
            </p:extLst>
          </p:nvPr>
        </p:nvGraphicFramePr>
        <p:xfrm>
          <a:off x="611560" y="3789040"/>
          <a:ext cx="1872208" cy="1097280"/>
        </p:xfrm>
        <a:graphic>
          <a:graphicData uri="http://schemas.openxmlformats.org/drawingml/2006/table">
            <a:tbl>
              <a:tblPr firstRow="1" bandRow="1">
                <a:tableStyleId>{5C22544A-7EE6-4342-B048-85BDC9FD1C3A}</a:tableStyleId>
              </a:tblPr>
              <a:tblGrid>
                <a:gridCol w="936104"/>
                <a:gridCol w="936104"/>
              </a:tblGrid>
              <a:tr h="250827">
                <a:tc>
                  <a:txBody>
                    <a:bodyPr/>
                    <a:lstStyle/>
                    <a:p>
                      <a:pPr algn="ctr"/>
                      <a:r>
                        <a:rPr lang="en-NZ" dirty="0" smtClean="0"/>
                        <a:t>?X</a:t>
                      </a:r>
                      <a:endParaRPr lang="en-NZ" dirty="0"/>
                    </a:p>
                  </a:txBody>
                  <a:tcPr/>
                </a:tc>
                <a:tc>
                  <a:txBody>
                    <a:bodyPr/>
                    <a:lstStyle/>
                    <a:p>
                      <a:pPr algn="ctr"/>
                      <a:r>
                        <a:rPr lang="en-NZ" dirty="0" smtClean="0"/>
                        <a:t>?Y</a:t>
                      </a:r>
                      <a:endParaRPr lang="en-NZ" dirty="0"/>
                    </a:p>
                  </a:txBody>
                  <a:tcPr/>
                </a:tc>
              </a:tr>
              <a:tr h="250827">
                <a:tc>
                  <a:txBody>
                    <a:bodyPr/>
                    <a:lstStyle/>
                    <a:p>
                      <a:pPr algn="ctr"/>
                      <a:r>
                        <a:rPr lang="en-NZ" dirty="0" smtClean="0"/>
                        <a:t>S1</a:t>
                      </a:r>
                      <a:endParaRPr lang="en-NZ" dirty="0"/>
                    </a:p>
                  </a:txBody>
                  <a:tcPr/>
                </a:tc>
                <a:tc>
                  <a:txBody>
                    <a:bodyPr/>
                    <a:lstStyle/>
                    <a:p>
                      <a:pPr algn="ctr"/>
                      <a:r>
                        <a:rPr lang="en-NZ" dirty="0" err="1" smtClean="0"/>
                        <a:t>Rafa</a:t>
                      </a:r>
                      <a:endParaRPr lang="en-NZ" dirty="0"/>
                    </a:p>
                  </a:txBody>
                  <a:tcPr/>
                </a:tc>
              </a:tr>
              <a:tr h="250827">
                <a:tc>
                  <a:txBody>
                    <a:bodyPr/>
                    <a:lstStyle/>
                    <a:p>
                      <a:pPr algn="ctr"/>
                      <a:r>
                        <a:rPr lang="en-NZ" dirty="0" smtClean="0"/>
                        <a:t>S2</a:t>
                      </a:r>
                      <a:endParaRPr lang="en-NZ" dirty="0"/>
                    </a:p>
                  </a:txBody>
                  <a:tcPr/>
                </a:tc>
                <a:tc>
                  <a:txBody>
                    <a:bodyPr/>
                    <a:lstStyle/>
                    <a:p>
                      <a:pPr algn="ctr"/>
                      <a:r>
                        <a:rPr lang="en-NZ" dirty="0" smtClean="0"/>
                        <a:t>Roger</a:t>
                      </a:r>
                      <a:endParaRPr lang="en-NZ"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336273589"/>
              </p:ext>
            </p:extLst>
          </p:nvPr>
        </p:nvGraphicFramePr>
        <p:xfrm>
          <a:off x="6588224" y="3933056"/>
          <a:ext cx="1872208" cy="731520"/>
        </p:xfrm>
        <a:graphic>
          <a:graphicData uri="http://schemas.openxmlformats.org/drawingml/2006/table">
            <a:tbl>
              <a:tblPr firstRow="1" bandRow="1">
                <a:tableStyleId>{5C22544A-7EE6-4342-B048-85BDC9FD1C3A}</a:tableStyleId>
              </a:tblPr>
              <a:tblGrid>
                <a:gridCol w="936104"/>
                <a:gridCol w="936104"/>
              </a:tblGrid>
              <a:tr h="250827">
                <a:tc>
                  <a:txBody>
                    <a:bodyPr/>
                    <a:lstStyle/>
                    <a:p>
                      <a:pPr algn="ctr"/>
                      <a:r>
                        <a:rPr lang="en-NZ" dirty="0" smtClean="0"/>
                        <a:t>?X</a:t>
                      </a:r>
                      <a:endParaRPr lang="en-NZ" dirty="0"/>
                    </a:p>
                  </a:txBody>
                  <a:tcPr/>
                </a:tc>
                <a:tc>
                  <a:txBody>
                    <a:bodyPr/>
                    <a:lstStyle/>
                    <a:p>
                      <a:pPr algn="ctr"/>
                      <a:r>
                        <a:rPr lang="en-NZ" dirty="0" smtClean="0"/>
                        <a:t>?R</a:t>
                      </a:r>
                      <a:endParaRPr lang="en-NZ" dirty="0"/>
                    </a:p>
                  </a:txBody>
                  <a:tcPr/>
                </a:tc>
              </a:tr>
              <a:tr h="250827">
                <a:tc>
                  <a:txBody>
                    <a:bodyPr/>
                    <a:lstStyle/>
                    <a:p>
                      <a:pPr algn="ctr"/>
                      <a:r>
                        <a:rPr lang="en-NZ" dirty="0" smtClean="0"/>
                        <a:t>S1</a:t>
                      </a:r>
                      <a:endParaRPr lang="en-NZ" dirty="0"/>
                    </a:p>
                  </a:txBody>
                  <a:tcPr/>
                </a:tc>
                <a:tc>
                  <a:txBody>
                    <a:bodyPr/>
                    <a:lstStyle/>
                    <a:p>
                      <a:pPr algn="ctr"/>
                      <a:r>
                        <a:rPr lang="en-NZ" dirty="0" smtClean="0"/>
                        <a:t>1</a:t>
                      </a:r>
                      <a:endParaRPr lang="en-NZ" dirty="0"/>
                    </a:p>
                  </a:txBody>
                  <a:tcPr/>
                </a:tc>
              </a:tr>
            </a:tbl>
          </a:graphicData>
        </a:graphic>
      </p:graphicFrame>
    </p:spTree>
    <p:extLst>
      <p:ext uri="{BB962C8B-B14F-4D97-AF65-F5344CB8AC3E}">
        <p14:creationId xmlns:p14="http://schemas.microsoft.com/office/powerpoint/2010/main" val="346335697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smtClean="0">
                <a:latin typeface="Arial" charset="0"/>
                <a:cs typeface="Arial" charset="0"/>
              </a:rPr>
              <a:t>Semantics of SPARQL: An example</a:t>
            </a:r>
          </a:p>
        </p:txBody>
      </p:sp>
      <p:sp>
        <p:nvSpPr>
          <p:cNvPr id="44035" name="Content Placeholder 2"/>
          <p:cNvSpPr>
            <a:spLocks noGrp="1"/>
          </p:cNvSpPr>
          <p:nvPr>
            <p:ph idx="1"/>
          </p:nvPr>
        </p:nvSpPr>
        <p:spPr>
          <a:xfrm>
            <a:off x="467544" y="1124744"/>
            <a:ext cx="8352928" cy="4824536"/>
          </a:xfrm>
        </p:spPr>
        <p:txBody>
          <a:bodyPr/>
          <a:lstStyle/>
          <a:p>
            <a:pPr marL="0" indent="0" algn="ctr">
              <a:buNone/>
            </a:pPr>
            <a:r>
              <a:rPr lang="en-NZ" sz="2000" dirty="0" smtClean="0"/>
              <a:t>(S1</a:t>
            </a:r>
            <a:r>
              <a:rPr lang="en-NZ" sz="2000" dirty="0"/>
              <a:t>, </a:t>
            </a:r>
            <a:r>
              <a:rPr lang="en-NZ" sz="2000" dirty="0" smtClean="0"/>
              <a:t>player, </a:t>
            </a:r>
            <a:r>
              <a:rPr lang="en-NZ" sz="2000" dirty="0" err="1" smtClean="0"/>
              <a:t>Rafa</a:t>
            </a:r>
            <a:r>
              <a:rPr lang="en-NZ" sz="2000" dirty="0" smtClean="0"/>
              <a:t>)</a:t>
            </a:r>
            <a:endParaRPr lang="en-NZ" sz="2000" dirty="0"/>
          </a:p>
          <a:p>
            <a:pPr marL="0" indent="0" algn="ctr">
              <a:buNone/>
            </a:pPr>
            <a:r>
              <a:rPr lang="en-NZ" sz="2000" dirty="0" smtClean="0"/>
              <a:t>(S1</a:t>
            </a:r>
            <a:r>
              <a:rPr lang="en-NZ" sz="2000" dirty="0"/>
              <a:t>, </a:t>
            </a:r>
            <a:r>
              <a:rPr lang="en-NZ" sz="2000" dirty="0" smtClean="0"/>
              <a:t>ranking, “1”)</a:t>
            </a:r>
            <a:endParaRPr lang="en-NZ" sz="2000" dirty="0"/>
          </a:p>
          <a:p>
            <a:pPr marL="0" indent="0" algn="ctr">
              <a:buNone/>
            </a:pPr>
            <a:r>
              <a:rPr lang="en-NZ" sz="2000" dirty="0" smtClean="0"/>
              <a:t>(S2</a:t>
            </a:r>
            <a:r>
              <a:rPr lang="en-NZ" sz="2000" dirty="0"/>
              <a:t>, </a:t>
            </a:r>
            <a:r>
              <a:rPr lang="en-NZ" sz="2000" dirty="0" smtClean="0"/>
              <a:t>player, Roger)</a:t>
            </a:r>
            <a:endParaRPr lang="en-NZ" sz="2000" i="1" dirty="0">
              <a:latin typeface="Cambria Math"/>
              <a:ea typeface="Cambria Math"/>
              <a:cs typeface="Arial" charset="0"/>
            </a:endParaRPr>
          </a:p>
          <a:p>
            <a:pPr marL="0" indent="0">
              <a:lnSpc>
                <a:spcPct val="90000"/>
              </a:lnSpc>
              <a:buNone/>
            </a:pPr>
            <a:endParaRPr lang="en-NZ" sz="2200" i="1" dirty="0" smtClean="0">
              <a:latin typeface="Cambria Math"/>
              <a:ea typeface="Cambria Math"/>
              <a:cs typeface="Arial" charset="0"/>
            </a:endParaRPr>
          </a:p>
          <a:p>
            <a:pPr marL="0" indent="0" algn="ctr">
              <a:lnSpc>
                <a:spcPct val="90000"/>
              </a:lnSpc>
              <a:buNone/>
            </a:pPr>
            <a:r>
              <a:rPr lang="en-NZ" sz="2200" dirty="0" smtClean="0">
                <a:latin typeface="Cambria Math"/>
                <a:ea typeface="Cambria Math"/>
                <a:cs typeface="Arial" charset="0"/>
              </a:rPr>
              <a:t>((?X, player, ?Y) </a:t>
            </a:r>
            <a:r>
              <a:rPr lang="en-NZ" sz="2200" b="1" dirty="0" smtClean="0">
                <a:solidFill>
                  <a:srgbClr val="FF0000"/>
                </a:solidFill>
                <a:latin typeface="Cambria Math"/>
                <a:ea typeface="Cambria Math"/>
                <a:cs typeface="Arial" charset="0"/>
              </a:rPr>
              <a:t>OPT</a:t>
            </a:r>
            <a:r>
              <a:rPr lang="en-NZ" sz="2200" dirty="0" smtClean="0">
                <a:latin typeface="Cambria Math"/>
                <a:ea typeface="Cambria Math"/>
                <a:cs typeface="Arial" charset="0"/>
              </a:rPr>
              <a:t> (?X, ranking, ?R))</a:t>
            </a:r>
            <a:br>
              <a:rPr lang="en-NZ" sz="2200" dirty="0" smtClean="0">
                <a:latin typeface="Cambria Math"/>
                <a:ea typeface="Cambria Math"/>
                <a:cs typeface="Arial" charset="0"/>
              </a:rPr>
            </a:br>
            <a:endParaRPr lang="en-NZ" sz="2200" dirty="0" smtClean="0">
              <a:latin typeface="Cambria Math"/>
              <a:ea typeface="Cambria Math"/>
              <a:cs typeface="Arial" charset="0"/>
            </a:endParaRPr>
          </a:p>
          <a:p>
            <a:pPr marL="0" indent="0">
              <a:lnSpc>
                <a:spcPct val="90000"/>
              </a:lnSpc>
              <a:buNone/>
            </a:pPr>
            <a:endParaRPr lang="en-NZ" sz="2200" dirty="0" smtClean="0">
              <a:latin typeface="Cambria Math"/>
              <a:ea typeface="Cambria Math"/>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378278775"/>
              </p:ext>
            </p:extLst>
          </p:nvPr>
        </p:nvGraphicFramePr>
        <p:xfrm>
          <a:off x="611560" y="3789040"/>
          <a:ext cx="1872208" cy="1097280"/>
        </p:xfrm>
        <a:graphic>
          <a:graphicData uri="http://schemas.openxmlformats.org/drawingml/2006/table">
            <a:tbl>
              <a:tblPr firstRow="1" bandRow="1">
                <a:tableStyleId>{5C22544A-7EE6-4342-B048-85BDC9FD1C3A}</a:tableStyleId>
              </a:tblPr>
              <a:tblGrid>
                <a:gridCol w="936104"/>
                <a:gridCol w="936104"/>
              </a:tblGrid>
              <a:tr h="250827">
                <a:tc>
                  <a:txBody>
                    <a:bodyPr/>
                    <a:lstStyle/>
                    <a:p>
                      <a:pPr algn="ctr"/>
                      <a:r>
                        <a:rPr lang="en-NZ" dirty="0" smtClean="0"/>
                        <a:t>?X</a:t>
                      </a:r>
                      <a:endParaRPr lang="en-NZ" dirty="0"/>
                    </a:p>
                  </a:txBody>
                  <a:tcPr/>
                </a:tc>
                <a:tc>
                  <a:txBody>
                    <a:bodyPr/>
                    <a:lstStyle/>
                    <a:p>
                      <a:pPr algn="ctr"/>
                      <a:r>
                        <a:rPr lang="en-NZ" dirty="0" smtClean="0"/>
                        <a:t>?Y</a:t>
                      </a:r>
                      <a:endParaRPr lang="en-NZ" dirty="0"/>
                    </a:p>
                  </a:txBody>
                  <a:tcPr/>
                </a:tc>
              </a:tr>
              <a:tr h="250827">
                <a:tc>
                  <a:txBody>
                    <a:bodyPr/>
                    <a:lstStyle/>
                    <a:p>
                      <a:pPr algn="ctr"/>
                      <a:r>
                        <a:rPr lang="en-NZ" dirty="0" smtClean="0"/>
                        <a:t>S1</a:t>
                      </a:r>
                      <a:endParaRPr lang="en-NZ" dirty="0"/>
                    </a:p>
                  </a:txBody>
                  <a:tcPr/>
                </a:tc>
                <a:tc>
                  <a:txBody>
                    <a:bodyPr/>
                    <a:lstStyle/>
                    <a:p>
                      <a:pPr algn="ctr"/>
                      <a:r>
                        <a:rPr lang="en-NZ" dirty="0" err="1" smtClean="0"/>
                        <a:t>Rafa</a:t>
                      </a:r>
                      <a:endParaRPr lang="en-NZ" dirty="0"/>
                    </a:p>
                  </a:txBody>
                  <a:tcPr/>
                </a:tc>
              </a:tr>
              <a:tr h="250827">
                <a:tc>
                  <a:txBody>
                    <a:bodyPr/>
                    <a:lstStyle/>
                    <a:p>
                      <a:pPr algn="ctr"/>
                      <a:r>
                        <a:rPr lang="en-NZ" dirty="0" smtClean="0"/>
                        <a:t>S2</a:t>
                      </a:r>
                      <a:endParaRPr lang="en-NZ" dirty="0"/>
                    </a:p>
                  </a:txBody>
                  <a:tcPr/>
                </a:tc>
                <a:tc>
                  <a:txBody>
                    <a:bodyPr/>
                    <a:lstStyle/>
                    <a:p>
                      <a:pPr algn="ctr"/>
                      <a:r>
                        <a:rPr lang="en-NZ" dirty="0" smtClean="0"/>
                        <a:t>Roger</a:t>
                      </a:r>
                      <a:endParaRPr lang="en-NZ"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654128424"/>
              </p:ext>
            </p:extLst>
          </p:nvPr>
        </p:nvGraphicFramePr>
        <p:xfrm>
          <a:off x="6588224" y="3933056"/>
          <a:ext cx="1872208" cy="731520"/>
        </p:xfrm>
        <a:graphic>
          <a:graphicData uri="http://schemas.openxmlformats.org/drawingml/2006/table">
            <a:tbl>
              <a:tblPr firstRow="1" bandRow="1">
                <a:tableStyleId>{5C22544A-7EE6-4342-B048-85BDC9FD1C3A}</a:tableStyleId>
              </a:tblPr>
              <a:tblGrid>
                <a:gridCol w="936104"/>
                <a:gridCol w="936104"/>
              </a:tblGrid>
              <a:tr h="250827">
                <a:tc>
                  <a:txBody>
                    <a:bodyPr/>
                    <a:lstStyle/>
                    <a:p>
                      <a:pPr algn="ctr"/>
                      <a:r>
                        <a:rPr lang="en-NZ" dirty="0" smtClean="0"/>
                        <a:t>?X</a:t>
                      </a:r>
                      <a:endParaRPr lang="en-NZ" dirty="0"/>
                    </a:p>
                  </a:txBody>
                  <a:tcPr/>
                </a:tc>
                <a:tc>
                  <a:txBody>
                    <a:bodyPr/>
                    <a:lstStyle/>
                    <a:p>
                      <a:pPr algn="ctr"/>
                      <a:r>
                        <a:rPr lang="en-NZ" dirty="0" smtClean="0"/>
                        <a:t>?R</a:t>
                      </a:r>
                      <a:endParaRPr lang="en-NZ" dirty="0"/>
                    </a:p>
                  </a:txBody>
                  <a:tcPr/>
                </a:tc>
              </a:tr>
              <a:tr h="250827">
                <a:tc>
                  <a:txBody>
                    <a:bodyPr/>
                    <a:lstStyle/>
                    <a:p>
                      <a:pPr algn="ctr"/>
                      <a:r>
                        <a:rPr lang="en-NZ" dirty="0" smtClean="0"/>
                        <a:t>S1</a:t>
                      </a:r>
                      <a:endParaRPr lang="en-NZ" dirty="0"/>
                    </a:p>
                  </a:txBody>
                  <a:tcPr/>
                </a:tc>
                <a:tc>
                  <a:txBody>
                    <a:bodyPr/>
                    <a:lstStyle/>
                    <a:p>
                      <a:pPr algn="ctr"/>
                      <a:r>
                        <a:rPr lang="en-NZ" dirty="0" smtClean="0"/>
                        <a:t>1</a:t>
                      </a:r>
                      <a:endParaRPr lang="en-NZ" dirty="0"/>
                    </a:p>
                  </a:txBody>
                  <a:tcPr/>
                </a:tc>
              </a:tr>
            </a:tbl>
          </a:graphicData>
        </a:graphic>
      </p:graphicFrame>
    </p:spTree>
    <p:extLst>
      <p:ext uri="{BB962C8B-B14F-4D97-AF65-F5344CB8AC3E}">
        <p14:creationId xmlns:p14="http://schemas.microsoft.com/office/powerpoint/2010/main" val="289804301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smtClean="0">
                <a:latin typeface="Arial" charset="0"/>
                <a:cs typeface="Arial" charset="0"/>
              </a:rPr>
              <a:t>Semantics of SPARQL: An example</a:t>
            </a:r>
          </a:p>
        </p:txBody>
      </p:sp>
      <p:sp>
        <p:nvSpPr>
          <p:cNvPr id="44035" name="Content Placeholder 2"/>
          <p:cNvSpPr>
            <a:spLocks noGrp="1"/>
          </p:cNvSpPr>
          <p:nvPr>
            <p:ph idx="1"/>
          </p:nvPr>
        </p:nvSpPr>
        <p:spPr>
          <a:xfrm>
            <a:off x="467544" y="1124744"/>
            <a:ext cx="8352928" cy="4824536"/>
          </a:xfrm>
        </p:spPr>
        <p:txBody>
          <a:bodyPr/>
          <a:lstStyle/>
          <a:p>
            <a:pPr marL="0" indent="0" algn="ctr">
              <a:buNone/>
            </a:pPr>
            <a:r>
              <a:rPr lang="en-NZ" sz="2000" dirty="0" smtClean="0"/>
              <a:t>(S1</a:t>
            </a:r>
            <a:r>
              <a:rPr lang="en-NZ" sz="2000" dirty="0"/>
              <a:t>, </a:t>
            </a:r>
            <a:r>
              <a:rPr lang="en-NZ" sz="2000" dirty="0" smtClean="0"/>
              <a:t>player, </a:t>
            </a:r>
            <a:r>
              <a:rPr lang="en-NZ" sz="2000" dirty="0" err="1" smtClean="0"/>
              <a:t>Rafa</a:t>
            </a:r>
            <a:r>
              <a:rPr lang="en-NZ" sz="2000" dirty="0" smtClean="0"/>
              <a:t>)</a:t>
            </a:r>
            <a:endParaRPr lang="en-NZ" sz="2000" dirty="0"/>
          </a:p>
          <a:p>
            <a:pPr marL="0" indent="0" algn="ctr">
              <a:buNone/>
            </a:pPr>
            <a:r>
              <a:rPr lang="en-NZ" sz="2000" dirty="0" smtClean="0"/>
              <a:t>(S1</a:t>
            </a:r>
            <a:r>
              <a:rPr lang="en-NZ" sz="2000" dirty="0"/>
              <a:t>, </a:t>
            </a:r>
            <a:r>
              <a:rPr lang="en-NZ" sz="2000" dirty="0" smtClean="0"/>
              <a:t>ranking, “1”)</a:t>
            </a:r>
            <a:endParaRPr lang="en-NZ" sz="2000" dirty="0"/>
          </a:p>
          <a:p>
            <a:pPr marL="0" indent="0" algn="ctr">
              <a:buNone/>
            </a:pPr>
            <a:r>
              <a:rPr lang="en-NZ" sz="2000" dirty="0" smtClean="0"/>
              <a:t>(S2</a:t>
            </a:r>
            <a:r>
              <a:rPr lang="en-NZ" sz="2000" dirty="0"/>
              <a:t>, </a:t>
            </a:r>
            <a:r>
              <a:rPr lang="en-NZ" sz="2000" dirty="0" smtClean="0"/>
              <a:t>player, Roger)</a:t>
            </a:r>
            <a:endParaRPr lang="en-NZ" sz="2000" i="1" dirty="0">
              <a:latin typeface="Cambria Math"/>
              <a:ea typeface="Cambria Math"/>
              <a:cs typeface="Arial" charset="0"/>
            </a:endParaRPr>
          </a:p>
          <a:p>
            <a:pPr marL="0" indent="0">
              <a:lnSpc>
                <a:spcPct val="90000"/>
              </a:lnSpc>
              <a:buNone/>
            </a:pPr>
            <a:endParaRPr lang="en-NZ" sz="2200" i="1" dirty="0" smtClean="0">
              <a:latin typeface="Cambria Math"/>
              <a:ea typeface="Cambria Math"/>
              <a:cs typeface="Arial" charset="0"/>
            </a:endParaRPr>
          </a:p>
          <a:p>
            <a:pPr marL="0" indent="0" algn="ctr">
              <a:lnSpc>
                <a:spcPct val="90000"/>
              </a:lnSpc>
              <a:buNone/>
            </a:pPr>
            <a:r>
              <a:rPr lang="en-NZ" sz="2200" dirty="0" smtClean="0">
                <a:latin typeface="Cambria Math"/>
                <a:ea typeface="Cambria Math"/>
                <a:cs typeface="Arial" charset="0"/>
              </a:rPr>
              <a:t>((?X, player, ?Y) </a:t>
            </a:r>
            <a:r>
              <a:rPr lang="en-NZ" sz="2200" b="1" dirty="0" smtClean="0">
                <a:solidFill>
                  <a:srgbClr val="FF0000"/>
                </a:solidFill>
                <a:latin typeface="Cambria Math"/>
                <a:ea typeface="Cambria Math"/>
                <a:cs typeface="Arial" charset="0"/>
              </a:rPr>
              <a:t>OPT</a:t>
            </a:r>
            <a:r>
              <a:rPr lang="en-NZ" sz="2200" dirty="0" smtClean="0">
                <a:latin typeface="Cambria Math"/>
                <a:ea typeface="Cambria Math"/>
                <a:cs typeface="Arial" charset="0"/>
              </a:rPr>
              <a:t> (?X, ranking, ?R))</a:t>
            </a:r>
            <a:br>
              <a:rPr lang="en-NZ" sz="2200" dirty="0" smtClean="0">
                <a:latin typeface="Cambria Math"/>
                <a:ea typeface="Cambria Math"/>
                <a:cs typeface="Arial" charset="0"/>
              </a:rPr>
            </a:br>
            <a:endParaRPr lang="en-NZ" sz="2200" dirty="0" smtClean="0">
              <a:latin typeface="Cambria Math"/>
              <a:ea typeface="Cambria Math"/>
              <a:cs typeface="Arial" charset="0"/>
            </a:endParaRPr>
          </a:p>
          <a:p>
            <a:pPr marL="0" indent="0">
              <a:lnSpc>
                <a:spcPct val="90000"/>
              </a:lnSpc>
              <a:buNone/>
            </a:pPr>
            <a:endParaRPr lang="en-NZ" sz="2200" dirty="0" smtClean="0">
              <a:latin typeface="Cambria Math"/>
              <a:ea typeface="Cambria Math"/>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6596415"/>
              </p:ext>
            </p:extLst>
          </p:nvPr>
        </p:nvGraphicFramePr>
        <p:xfrm>
          <a:off x="611560" y="3789040"/>
          <a:ext cx="1872208" cy="1097280"/>
        </p:xfrm>
        <a:graphic>
          <a:graphicData uri="http://schemas.openxmlformats.org/drawingml/2006/table">
            <a:tbl>
              <a:tblPr firstRow="1" bandRow="1">
                <a:tableStyleId>{5C22544A-7EE6-4342-B048-85BDC9FD1C3A}</a:tableStyleId>
              </a:tblPr>
              <a:tblGrid>
                <a:gridCol w="936104"/>
                <a:gridCol w="936104"/>
              </a:tblGrid>
              <a:tr h="250827">
                <a:tc>
                  <a:txBody>
                    <a:bodyPr/>
                    <a:lstStyle/>
                    <a:p>
                      <a:pPr algn="ctr"/>
                      <a:r>
                        <a:rPr lang="en-NZ" dirty="0" smtClean="0"/>
                        <a:t>?X</a:t>
                      </a:r>
                      <a:endParaRPr lang="en-NZ" dirty="0"/>
                    </a:p>
                  </a:txBody>
                  <a:tcPr/>
                </a:tc>
                <a:tc>
                  <a:txBody>
                    <a:bodyPr/>
                    <a:lstStyle/>
                    <a:p>
                      <a:pPr algn="ctr"/>
                      <a:r>
                        <a:rPr lang="en-NZ" dirty="0" smtClean="0"/>
                        <a:t>?Y</a:t>
                      </a:r>
                      <a:endParaRPr lang="en-NZ" dirty="0"/>
                    </a:p>
                  </a:txBody>
                  <a:tcPr/>
                </a:tc>
              </a:tr>
              <a:tr h="250827">
                <a:tc>
                  <a:txBody>
                    <a:bodyPr/>
                    <a:lstStyle/>
                    <a:p>
                      <a:pPr algn="ctr"/>
                      <a:r>
                        <a:rPr lang="en-NZ" dirty="0" smtClean="0"/>
                        <a:t>S1</a:t>
                      </a:r>
                      <a:endParaRPr lang="en-NZ" dirty="0"/>
                    </a:p>
                  </a:txBody>
                  <a:tcPr/>
                </a:tc>
                <a:tc>
                  <a:txBody>
                    <a:bodyPr/>
                    <a:lstStyle/>
                    <a:p>
                      <a:pPr algn="ctr"/>
                      <a:r>
                        <a:rPr lang="en-NZ" dirty="0" err="1" smtClean="0"/>
                        <a:t>Rafa</a:t>
                      </a:r>
                      <a:endParaRPr lang="en-NZ" dirty="0"/>
                    </a:p>
                  </a:txBody>
                  <a:tcPr/>
                </a:tc>
              </a:tr>
              <a:tr h="250827">
                <a:tc>
                  <a:txBody>
                    <a:bodyPr/>
                    <a:lstStyle/>
                    <a:p>
                      <a:pPr algn="ctr"/>
                      <a:r>
                        <a:rPr lang="en-NZ" dirty="0" smtClean="0"/>
                        <a:t>S2</a:t>
                      </a:r>
                      <a:endParaRPr lang="en-NZ" dirty="0"/>
                    </a:p>
                  </a:txBody>
                  <a:tcPr/>
                </a:tc>
                <a:tc>
                  <a:txBody>
                    <a:bodyPr/>
                    <a:lstStyle/>
                    <a:p>
                      <a:pPr algn="ctr"/>
                      <a:r>
                        <a:rPr lang="en-NZ" dirty="0" smtClean="0"/>
                        <a:t>Roger</a:t>
                      </a:r>
                      <a:endParaRPr lang="en-NZ"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42613377"/>
              </p:ext>
            </p:extLst>
          </p:nvPr>
        </p:nvGraphicFramePr>
        <p:xfrm>
          <a:off x="6588224" y="3933056"/>
          <a:ext cx="1872208" cy="731520"/>
        </p:xfrm>
        <a:graphic>
          <a:graphicData uri="http://schemas.openxmlformats.org/drawingml/2006/table">
            <a:tbl>
              <a:tblPr firstRow="1" bandRow="1">
                <a:tableStyleId>{5C22544A-7EE6-4342-B048-85BDC9FD1C3A}</a:tableStyleId>
              </a:tblPr>
              <a:tblGrid>
                <a:gridCol w="936104"/>
                <a:gridCol w="936104"/>
              </a:tblGrid>
              <a:tr h="250827">
                <a:tc>
                  <a:txBody>
                    <a:bodyPr/>
                    <a:lstStyle/>
                    <a:p>
                      <a:pPr algn="ctr"/>
                      <a:r>
                        <a:rPr lang="en-NZ" dirty="0" smtClean="0"/>
                        <a:t>?X</a:t>
                      </a:r>
                      <a:endParaRPr lang="en-NZ" dirty="0"/>
                    </a:p>
                  </a:txBody>
                  <a:tcPr/>
                </a:tc>
                <a:tc>
                  <a:txBody>
                    <a:bodyPr/>
                    <a:lstStyle/>
                    <a:p>
                      <a:pPr algn="ctr"/>
                      <a:r>
                        <a:rPr lang="en-NZ" dirty="0" smtClean="0"/>
                        <a:t>?R</a:t>
                      </a:r>
                      <a:endParaRPr lang="en-NZ" dirty="0"/>
                    </a:p>
                  </a:txBody>
                  <a:tcPr/>
                </a:tc>
              </a:tr>
              <a:tr h="250827">
                <a:tc>
                  <a:txBody>
                    <a:bodyPr/>
                    <a:lstStyle/>
                    <a:p>
                      <a:pPr algn="ctr"/>
                      <a:r>
                        <a:rPr lang="en-NZ" dirty="0" smtClean="0"/>
                        <a:t>S1</a:t>
                      </a:r>
                      <a:endParaRPr lang="en-NZ" dirty="0"/>
                    </a:p>
                  </a:txBody>
                  <a:tcPr/>
                </a:tc>
                <a:tc>
                  <a:txBody>
                    <a:bodyPr/>
                    <a:lstStyle/>
                    <a:p>
                      <a:pPr algn="ctr"/>
                      <a:r>
                        <a:rPr lang="en-NZ" dirty="0" smtClean="0"/>
                        <a:t>1</a:t>
                      </a:r>
                      <a:endParaRPr lang="en-NZ" dirty="0"/>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925063271"/>
              </p:ext>
            </p:extLst>
          </p:nvPr>
        </p:nvGraphicFramePr>
        <p:xfrm>
          <a:off x="2771800" y="3789040"/>
          <a:ext cx="3624063" cy="1224135"/>
        </p:xfrm>
        <a:graphic>
          <a:graphicData uri="http://schemas.openxmlformats.org/drawingml/2006/table">
            <a:tbl>
              <a:tblPr firstRow="1" bandRow="1">
                <a:tableStyleId>{5C22544A-7EE6-4342-B048-85BDC9FD1C3A}</a:tableStyleId>
              </a:tblPr>
              <a:tblGrid>
                <a:gridCol w="1208021"/>
                <a:gridCol w="1208021"/>
                <a:gridCol w="1208021"/>
              </a:tblGrid>
              <a:tr h="408045">
                <a:tc>
                  <a:txBody>
                    <a:bodyPr/>
                    <a:lstStyle/>
                    <a:p>
                      <a:pPr algn="ctr"/>
                      <a:r>
                        <a:rPr lang="en-NZ" dirty="0" smtClean="0"/>
                        <a:t>?X</a:t>
                      </a:r>
                      <a:endParaRPr lang="en-NZ" dirty="0"/>
                    </a:p>
                  </a:txBody>
                  <a:tcPr/>
                </a:tc>
                <a:tc>
                  <a:txBody>
                    <a:bodyPr/>
                    <a:lstStyle/>
                    <a:p>
                      <a:pPr algn="ctr"/>
                      <a:r>
                        <a:rPr lang="en-NZ" dirty="0" smtClean="0"/>
                        <a:t>?Y</a:t>
                      </a:r>
                      <a:endParaRPr lang="en-NZ" dirty="0"/>
                    </a:p>
                  </a:txBody>
                  <a:tcPr/>
                </a:tc>
                <a:tc>
                  <a:txBody>
                    <a:bodyPr/>
                    <a:lstStyle/>
                    <a:p>
                      <a:pPr algn="ctr"/>
                      <a:r>
                        <a:rPr lang="en-NZ" dirty="0" smtClean="0"/>
                        <a:t>?R</a:t>
                      </a:r>
                      <a:endParaRPr lang="en-NZ" dirty="0"/>
                    </a:p>
                  </a:txBody>
                  <a:tcPr/>
                </a:tc>
              </a:tr>
              <a:tr h="408045">
                <a:tc>
                  <a:txBody>
                    <a:bodyPr/>
                    <a:lstStyle/>
                    <a:p>
                      <a:pPr algn="ctr"/>
                      <a:r>
                        <a:rPr lang="en-NZ" dirty="0" smtClean="0">
                          <a:solidFill>
                            <a:schemeClr val="bg1">
                              <a:lumMod val="75000"/>
                            </a:schemeClr>
                          </a:solidFill>
                        </a:rPr>
                        <a:t>S1</a:t>
                      </a:r>
                      <a:endParaRPr lang="en-NZ" dirty="0">
                        <a:solidFill>
                          <a:schemeClr val="bg1">
                            <a:lumMod val="75000"/>
                          </a:schemeClr>
                        </a:solidFill>
                      </a:endParaRPr>
                    </a:p>
                  </a:txBody>
                  <a:tcPr/>
                </a:tc>
                <a:tc>
                  <a:txBody>
                    <a:bodyPr/>
                    <a:lstStyle/>
                    <a:p>
                      <a:pPr algn="ctr"/>
                      <a:r>
                        <a:rPr lang="en-NZ" dirty="0" err="1" smtClean="0">
                          <a:solidFill>
                            <a:schemeClr val="bg1">
                              <a:lumMod val="75000"/>
                            </a:schemeClr>
                          </a:solidFill>
                        </a:rPr>
                        <a:t>Rafa</a:t>
                      </a:r>
                      <a:endParaRPr lang="en-NZ" dirty="0">
                        <a:solidFill>
                          <a:schemeClr val="bg1">
                            <a:lumMod val="75000"/>
                          </a:schemeClr>
                        </a:solidFill>
                      </a:endParaRPr>
                    </a:p>
                  </a:txBody>
                  <a:tcPr/>
                </a:tc>
                <a:tc>
                  <a:txBody>
                    <a:bodyPr/>
                    <a:lstStyle/>
                    <a:p>
                      <a:pPr algn="ctr"/>
                      <a:r>
                        <a:rPr lang="en-NZ" dirty="0" smtClean="0">
                          <a:solidFill>
                            <a:schemeClr val="bg1">
                              <a:lumMod val="75000"/>
                            </a:schemeClr>
                          </a:solidFill>
                        </a:rPr>
                        <a:t>1</a:t>
                      </a:r>
                      <a:endParaRPr lang="en-NZ" dirty="0">
                        <a:solidFill>
                          <a:schemeClr val="bg1">
                            <a:lumMod val="75000"/>
                          </a:schemeClr>
                        </a:solidFill>
                      </a:endParaRPr>
                    </a:p>
                  </a:txBody>
                  <a:tcPr/>
                </a:tc>
              </a:tr>
              <a:tr h="408045">
                <a:tc>
                  <a:txBody>
                    <a:bodyPr/>
                    <a:lstStyle/>
                    <a:p>
                      <a:pPr algn="ctr"/>
                      <a:r>
                        <a:rPr lang="en-NZ" dirty="0" smtClean="0">
                          <a:solidFill>
                            <a:schemeClr val="bg1">
                              <a:lumMod val="75000"/>
                            </a:schemeClr>
                          </a:solidFill>
                        </a:rPr>
                        <a:t>S2</a:t>
                      </a:r>
                      <a:endParaRPr lang="en-NZ" dirty="0">
                        <a:solidFill>
                          <a:schemeClr val="bg1">
                            <a:lumMod val="75000"/>
                          </a:schemeClr>
                        </a:solidFill>
                      </a:endParaRPr>
                    </a:p>
                  </a:txBody>
                  <a:tcPr/>
                </a:tc>
                <a:tc>
                  <a:txBody>
                    <a:bodyPr/>
                    <a:lstStyle/>
                    <a:p>
                      <a:pPr algn="ctr"/>
                      <a:r>
                        <a:rPr lang="en-NZ" dirty="0" smtClean="0">
                          <a:solidFill>
                            <a:schemeClr val="bg1">
                              <a:lumMod val="75000"/>
                            </a:schemeClr>
                          </a:solidFill>
                        </a:rPr>
                        <a:t>Roger</a:t>
                      </a:r>
                      <a:endParaRPr lang="en-NZ" dirty="0">
                        <a:solidFill>
                          <a:schemeClr val="bg1">
                            <a:lumMod val="75000"/>
                          </a:schemeClr>
                        </a:solidFill>
                      </a:endParaRPr>
                    </a:p>
                  </a:txBody>
                  <a:tcPr/>
                </a:tc>
                <a:tc>
                  <a:txBody>
                    <a:bodyPr/>
                    <a:lstStyle/>
                    <a:p>
                      <a:pPr algn="ctr"/>
                      <a:endParaRPr lang="en-NZ" dirty="0">
                        <a:solidFill>
                          <a:schemeClr val="bg1">
                            <a:lumMod val="75000"/>
                          </a:schemeClr>
                        </a:solidFill>
                      </a:endParaRPr>
                    </a:p>
                  </a:txBody>
                  <a:tcPr/>
                </a:tc>
              </a:tr>
            </a:tbl>
          </a:graphicData>
        </a:graphic>
      </p:graphicFrame>
    </p:spTree>
    <p:extLst>
      <p:ext uri="{BB962C8B-B14F-4D97-AF65-F5344CB8AC3E}">
        <p14:creationId xmlns:p14="http://schemas.microsoft.com/office/powerpoint/2010/main" val="69454036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smtClean="0">
                <a:latin typeface="Arial" charset="0"/>
                <a:cs typeface="Arial" charset="0"/>
              </a:rPr>
              <a:t>Semantics of SPARQL: An example</a:t>
            </a:r>
          </a:p>
        </p:txBody>
      </p:sp>
      <p:sp>
        <p:nvSpPr>
          <p:cNvPr id="44035" name="Content Placeholder 2"/>
          <p:cNvSpPr>
            <a:spLocks noGrp="1"/>
          </p:cNvSpPr>
          <p:nvPr>
            <p:ph idx="1"/>
          </p:nvPr>
        </p:nvSpPr>
        <p:spPr>
          <a:xfrm>
            <a:off x="467544" y="1124744"/>
            <a:ext cx="8352928" cy="4824536"/>
          </a:xfrm>
        </p:spPr>
        <p:txBody>
          <a:bodyPr/>
          <a:lstStyle/>
          <a:p>
            <a:pPr marL="0" indent="0" algn="ctr">
              <a:buNone/>
            </a:pPr>
            <a:r>
              <a:rPr lang="en-NZ" sz="2000" dirty="0" smtClean="0"/>
              <a:t>(S1</a:t>
            </a:r>
            <a:r>
              <a:rPr lang="en-NZ" sz="2000" dirty="0"/>
              <a:t>, </a:t>
            </a:r>
            <a:r>
              <a:rPr lang="en-NZ" sz="2000" dirty="0" smtClean="0"/>
              <a:t>player, </a:t>
            </a:r>
            <a:r>
              <a:rPr lang="en-NZ" sz="2000" dirty="0" err="1" smtClean="0"/>
              <a:t>Rafa</a:t>
            </a:r>
            <a:r>
              <a:rPr lang="en-NZ" sz="2000" dirty="0" smtClean="0"/>
              <a:t>)</a:t>
            </a:r>
            <a:endParaRPr lang="en-NZ" sz="2000" dirty="0"/>
          </a:p>
          <a:p>
            <a:pPr marL="0" indent="0" algn="ctr">
              <a:buNone/>
            </a:pPr>
            <a:r>
              <a:rPr lang="en-NZ" sz="2000" dirty="0" smtClean="0"/>
              <a:t>(S1</a:t>
            </a:r>
            <a:r>
              <a:rPr lang="en-NZ" sz="2000" dirty="0"/>
              <a:t>, </a:t>
            </a:r>
            <a:r>
              <a:rPr lang="en-NZ" sz="2000" dirty="0" smtClean="0"/>
              <a:t>ranking, “1”)</a:t>
            </a:r>
            <a:endParaRPr lang="en-NZ" sz="2000" dirty="0"/>
          </a:p>
          <a:p>
            <a:pPr marL="0" indent="0" algn="ctr">
              <a:buNone/>
            </a:pPr>
            <a:r>
              <a:rPr lang="en-NZ" sz="2000" dirty="0" smtClean="0"/>
              <a:t>(S2</a:t>
            </a:r>
            <a:r>
              <a:rPr lang="en-NZ" sz="2000" dirty="0"/>
              <a:t>, </a:t>
            </a:r>
            <a:r>
              <a:rPr lang="en-NZ" sz="2000" dirty="0" smtClean="0"/>
              <a:t>player, Roger)</a:t>
            </a:r>
            <a:endParaRPr lang="en-NZ" sz="2000" i="1" dirty="0">
              <a:latin typeface="Cambria Math"/>
              <a:ea typeface="Cambria Math"/>
              <a:cs typeface="Arial" charset="0"/>
            </a:endParaRPr>
          </a:p>
          <a:p>
            <a:pPr marL="0" indent="0">
              <a:lnSpc>
                <a:spcPct val="90000"/>
              </a:lnSpc>
              <a:buNone/>
            </a:pPr>
            <a:endParaRPr lang="en-NZ" sz="2200" i="1" dirty="0" smtClean="0">
              <a:latin typeface="Cambria Math"/>
              <a:ea typeface="Cambria Math"/>
              <a:cs typeface="Arial" charset="0"/>
            </a:endParaRPr>
          </a:p>
          <a:p>
            <a:pPr marL="0" indent="0" algn="ctr">
              <a:lnSpc>
                <a:spcPct val="90000"/>
              </a:lnSpc>
              <a:buNone/>
            </a:pPr>
            <a:r>
              <a:rPr lang="en-NZ" sz="2200" dirty="0" smtClean="0">
                <a:latin typeface="Cambria Math"/>
                <a:ea typeface="Cambria Math"/>
                <a:cs typeface="Arial" charset="0"/>
              </a:rPr>
              <a:t>((?X, player, ?Y) </a:t>
            </a:r>
            <a:r>
              <a:rPr lang="en-NZ" sz="2200" b="1" dirty="0" smtClean="0">
                <a:solidFill>
                  <a:srgbClr val="FF0000"/>
                </a:solidFill>
                <a:latin typeface="Cambria Math"/>
                <a:ea typeface="Cambria Math"/>
                <a:cs typeface="Arial" charset="0"/>
              </a:rPr>
              <a:t>OPT</a:t>
            </a:r>
            <a:r>
              <a:rPr lang="en-NZ" sz="2200" dirty="0" smtClean="0">
                <a:latin typeface="Cambria Math"/>
                <a:ea typeface="Cambria Math"/>
                <a:cs typeface="Arial" charset="0"/>
              </a:rPr>
              <a:t> (?X, ranking, ?R))</a:t>
            </a:r>
            <a:br>
              <a:rPr lang="en-NZ" sz="2200" dirty="0" smtClean="0">
                <a:latin typeface="Cambria Math"/>
                <a:ea typeface="Cambria Math"/>
                <a:cs typeface="Arial" charset="0"/>
              </a:rPr>
            </a:br>
            <a:endParaRPr lang="en-NZ" sz="2200" dirty="0" smtClean="0">
              <a:latin typeface="Cambria Math"/>
              <a:ea typeface="Cambria Math"/>
              <a:cs typeface="Arial" charset="0"/>
            </a:endParaRPr>
          </a:p>
          <a:p>
            <a:pPr marL="0" indent="0">
              <a:lnSpc>
                <a:spcPct val="90000"/>
              </a:lnSpc>
              <a:buNone/>
            </a:pPr>
            <a:endParaRPr lang="en-NZ" sz="2200" dirty="0" smtClean="0">
              <a:latin typeface="Cambria Math"/>
              <a:ea typeface="Cambria Math"/>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472004260"/>
              </p:ext>
            </p:extLst>
          </p:nvPr>
        </p:nvGraphicFramePr>
        <p:xfrm>
          <a:off x="611560" y="3789040"/>
          <a:ext cx="1872208" cy="1097280"/>
        </p:xfrm>
        <a:graphic>
          <a:graphicData uri="http://schemas.openxmlformats.org/drawingml/2006/table">
            <a:tbl>
              <a:tblPr firstRow="1" bandRow="1">
                <a:tableStyleId>{5C22544A-7EE6-4342-B048-85BDC9FD1C3A}</a:tableStyleId>
              </a:tblPr>
              <a:tblGrid>
                <a:gridCol w="936104"/>
                <a:gridCol w="936104"/>
              </a:tblGrid>
              <a:tr h="250827">
                <a:tc>
                  <a:txBody>
                    <a:bodyPr/>
                    <a:lstStyle/>
                    <a:p>
                      <a:pPr algn="ctr"/>
                      <a:r>
                        <a:rPr lang="en-NZ" dirty="0" smtClean="0"/>
                        <a:t>?X</a:t>
                      </a:r>
                      <a:endParaRPr lang="en-NZ" dirty="0"/>
                    </a:p>
                  </a:txBody>
                  <a:tcPr/>
                </a:tc>
                <a:tc>
                  <a:txBody>
                    <a:bodyPr/>
                    <a:lstStyle/>
                    <a:p>
                      <a:pPr algn="ctr"/>
                      <a:r>
                        <a:rPr lang="en-NZ" dirty="0" smtClean="0"/>
                        <a:t>?Y</a:t>
                      </a:r>
                      <a:endParaRPr lang="en-NZ" dirty="0"/>
                    </a:p>
                  </a:txBody>
                  <a:tcPr/>
                </a:tc>
              </a:tr>
              <a:tr h="250827">
                <a:tc>
                  <a:txBody>
                    <a:bodyPr/>
                    <a:lstStyle/>
                    <a:p>
                      <a:pPr algn="ctr"/>
                      <a:r>
                        <a:rPr lang="en-NZ" dirty="0" smtClean="0"/>
                        <a:t>S1</a:t>
                      </a:r>
                      <a:endParaRPr lang="en-NZ" dirty="0"/>
                    </a:p>
                  </a:txBody>
                  <a:tcPr/>
                </a:tc>
                <a:tc>
                  <a:txBody>
                    <a:bodyPr/>
                    <a:lstStyle/>
                    <a:p>
                      <a:pPr algn="ctr"/>
                      <a:r>
                        <a:rPr lang="en-NZ" dirty="0" err="1" smtClean="0"/>
                        <a:t>Rafa</a:t>
                      </a:r>
                      <a:endParaRPr lang="en-NZ" dirty="0"/>
                    </a:p>
                  </a:txBody>
                  <a:tcPr/>
                </a:tc>
              </a:tr>
              <a:tr h="250827">
                <a:tc>
                  <a:txBody>
                    <a:bodyPr/>
                    <a:lstStyle/>
                    <a:p>
                      <a:pPr algn="ctr"/>
                      <a:r>
                        <a:rPr lang="en-NZ" dirty="0" smtClean="0"/>
                        <a:t>S2</a:t>
                      </a:r>
                      <a:endParaRPr lang="en-NZ" dirty="0"/>
                    </a:p>
                  </a:txBody>
                  <a:tcPr/>
                </a:tc>
                <a:tc>
                  <a:txBody>
                    <a:bodyPr/>
                    <a:lstStyle/>
                    <a:p>
                      <a:pPr algn="ctr"/>
                      <a:r>
                        <a:rPr lang="en-NZ" dirty="0" smtClean="0"/>
                        <a:t>Roger</a:t>
                      </a:r>
                      <a:endParaRPr lang="en-NZ"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602398216"/>
              </p:ext>
            </p:extLst>
          </p:nvPr>
        </p:nvGraphicFramePr>
        <p:xfrm>
          <a:off x="6588224" y="3933056"/>
          <a:ext cx="1872208" cy="731520"/>
        </p:xfrm>
        <a:graphic>
          <a:graphicData uri="http://schemas.openxmlformats.org/drawingml/2006/table">
            <a:tbl>
              <a:tblPr firstRow="1" bandRow="1">
                <a:tableStyleId>{5C22544A-7EE6-4342-B048-85BDC9FD1C3A}</a:tableStyleId>
              </a:tblPr>
              <a:tblGrid>
                <a:gridCol w="936104"/>
                <a:gridCol w="936104"/>
              </a:tblGrid>
              <a:tr h="250827">
                <a:tc>
                  <a:txBody>
                    <a:bodyPr/>
                    <a:lstStyle/>
                    <a:p>
                      <a:pPr algn="ctr"/>
                      <a:r>
                        <a:rPr lang="en-NZ" dirty="0" smtClean="0"/>
                        <a:t>?X</a:t>
                      </a:r>
                      <a:endParaRPr lang="en-NZ" dirty="0"/>
                    </a:p>
                  </a:txBody>
                  <a:tcPr/>
                </a:tc>
                <a:tc>
                  <a:txBody>
                    <a:bodyPr/>
                    <a:lstStyle/>
                    <a:p>
                      <a:pPr algn="ctr"/>
                      <a:r>
                        <a:rPr lang="en-NZ" dirty="0" smtClean="0"/>
                        <a:t>?R</a:t>
                      </a:r>
                      <a:endParaRPr lang="en-NZ" dirty="0"/>
                    </a:p>
                  </a:txBody>
                  <a:tcPr/>
                </a:tc>
              </a:tr>
              <a:tr h="250827">
                <a:tc>
                  <a:txBody>
                    <a:bodyPr/>
                    <a:lstStyle/>
                    <a:p>
                      <a:pPr algn="ctr"/>
                      <a:r>
                        <a:rPr lang="en-NZ" dirty="0" smtClean="0"/>
                        <a:t>S1</a:t>
                      </a:r>
                      <a:endParaRPr lang="en-NZ" dirty="0"/>
                    </a:p>
                  </a:txBody>
                  <a:tcPr/>
                </a:tc>
                <a:tc>
                  <a:txBody>
                    <a:bodyPr/>
                    <a:lstStyle/>
                    <a:p>
                      <a:pPr algn="ctr"/>
                      <a:r>
                        <a:rPr lang="en-NZ" dirty="0" smtClean="0"/>
                        <a:t>1</a:t>
                      </a:r>
                      <a:endParaRPr lang="en-NZ" dirty="0"/>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384526815"/>
              </p:ext>
            </p:extLst>
          </p:nvPr>
        </p:nvGraphicFramePr>
        <p:xfrm>
          <a:off x="2771800" y="3789040"/>
          <a:ext cx="3624063" cy="1224135"/>
        </p:xfrm>
        <a:graphic>
          <a:graphicData uri="http://schemas.openxmlformats.org/drawingml/2006/table">
            <a:tbl>
              <a:tblPr firstRow="1" bandRow="1">
                <a:tableStyleId>{5C22544A-7EE6-4342-B048-85BDC9FD1C3A}</a:tableStyleId>
              </a:tblPr>
              <a:tblGrid>
                <a:gridCol w="1208021"/>
                <a:gridCol w="1208021"/>
                <a:gridCol w="1208021"/>
              </a:tblGrid>
              <a:tr h="408045">
                <a:tc>
                  <a:txBody>
                    <a:bodyPr/>
                    <a:lstStyle/>
                    <a:p>
                      <a:pPr algn="ctr"/>
                      <a:r>
                        <a:rPr lang="en-NZ" dirty="0" smtClean="0"/>
                        <a:t>?X</a:t>
                      </a:r>
                      <a:endParaRPr lang="en-NZ" dirty="0"/>
                    </a:p>
                  </a:txBody>
                  <a:tcPr/>
                </a:tc>
                <a:tc>
                  <a:txBody>
                    <a:bodyPr/>
                    <a:lstStyle/>
                    <a:p>
                      <a:pPr algn="ctr"/>
                      <a:r>
                        <a:rPr lang="en-NZ" dirty="0" smtClean="0"/>
                        <a:t>?Y</a:t>
                      </a:r>
                      <a:endParaRPr lang="en-NZ" dirty="0"/>
                    </a:p>
                  </a:txBody>
                  <a:tcPr/>
                </a:tc>
                <a:tc>
                  <a:txBody>
                    <a:bodyPr/>
                    <a:lstStyle/>
                    <a:p>
                      <a:pPr algn="ctr"/>
                      <a:r>
                        <a:rPr lang="en-NZ" dirty="0" smtClean="0"/>
                        <a:t>?R</a:t>
                      </a:r>
                      <a:endParaRPr lang="en-NZ" dirty="0"/>
                    </a:p>
                  </a:txBody>
                  <a:tcPr/>
                </a:tc>
              </a:tr>
              <a:tr h="408045">
                <a:tc>
                  <a:txBody>
                    <a:bodyPr/>
                    <a:lstStyle/>
                    <a:p>
                      <a:pPr algn="ctr"/>
                      <a:r>
                        <a:rPr lang="en-NZ" dirty="0" smtClean="0">
                          <a:solidFill>
                            <a:schemeClr val="tx1"/>
                          </a:solidFill>
                        </a:rPr>
                        <a:t>S1</a:t>
                      </a:r>
                      <a:endParaRPr lang="en-NZ" dirty="0">
                        <a:solidFill>
                          <a:schemeClr val="tx1"/>
                        </a:solidFill>
                      </a:endParaRPr>
                    </a:p>
                  </a:txBody>
                  <a:tcPr/>
                </a:tc>
                <a:tc>
                  <a:txBody>
                    <a:bodyPr/>
                    <a:lstStyle/>
                    <a:p>
                      <a:pPr algn="ctr"/>
                      <a:r>
                        <a:rPr lang="en-NZ" dirty="0" err="1" smtClean="0">
                          <a:solidFill>
                            <a:schemeClr val="tx1"/>
                          </a:solidFill>
                        </a:rPr>
                        <a:t>Rafa</a:t>
                      </a:r>
                      <a:endParaRPr lang="en-NZ" dirty="0">
                        <a:solidFill>
                          <a:schemeClr val="tx1"/>
                        </a:solidFill>
                      </a:endParaRPr>
                    </a:p>
                  </a:txBody>
                  <a:tcPr/>
                </a:tc>
                <a:tc>
                  <a:txBody>
                    <a:bodyPr/>
                    <a:lstStyle/>
                    <a:p>
                      <a:pPr algn="ctr"/>
                      <a:r>
                        <a:rPr lang="en-NZ" dirty="0" smtClean="0">
                          <a:solidFill>
                            <a:schemeClr val="tx1"/>
                          </a:solidFill>
                        </a:rPr>
                        <a:t>1</a:t>
                      </a:r>
                      <a:endParaRPr lang="en-NZ" dirty="0">
                        <a:solidFill>
                          <a:schemeClr val="tx1"/>
                        </a:solidFill>
                      </a:endParaRPr>
                    </a:p>
                  </a:txBody>
                  <a:tcPr/>
                </a:tc>
              </a:tr>
              <a:tr h="408045">
                <a:tc>
                  <a:txBody>
                    <a:bodyPr/>
                    <a:lstStyle/>
                    <a:p>
                      <a:pPr algn="ctr"/>
                      <a:r>
                        <a:rPr lang="en-NZ" dirty="0" smtClean="0">
                          <a:solidFill>
                            <a:schemeClr val="bg1">
                              <a:lumMod val="75000"/>
                            </a:schemeClr>
                          </a:solidFill>
                        </a:rPr>
                        <a:t>S2</a:t>
                      </a:r>
                      <a:endParaRPr lang="en-NZ" dirty="0">
                        <a:solidFill>
                          <a:schemeClr val="bg1">
                            <a:lumMod val="75000"/>
                          </a:schemeClr>
                        </a:solidFill>
                      </a:endParaRPr>
                    </a:p>
                  </a:txBody>
                  <a:tcPr/>
                </a:tc>
                <a:tc>
                  <a:txBody>
                    <a:bodyPr/>
                    <a:lstStyle/>
                    <a:p>
                      <a:pPr algn="ctr"/>
                      <a:r>
                        <a:rPr lang="en-NZ" dirty="0" smtClean="0">
                          <a:solidFill>
                            <a:schemeClr val="bg1">
                              <a:lumMod val="75000"/>
                            </a:schemeClr>
                          </a:solidFill>
                        </a:rPr>
                        <a:t>Roger</a:t>
                      </a:r>
                      <a:endParaRPr lang="en-NZ" dirty="0">
                        <a:solidFill>
                          <a:schemeClr val="bg1">
                            <a:lumMod val="75000"/>
                          </a:schemeClr>
                        </a:solidFill>
                      </a:endParaRPr>
                    </a:p>
                  </a:txBody>
                  <a:tcPr/>
                </a:tc>
                <a:tc>
                  <a:txBody>
                    <a:bodyPr/>
                    <a:lstStyle/>
                    <a:p>
                      <a:pPr algn="ctr"/>
                      <a:endParaRPr lang="en-NZ" dirty="0">
                        <a:solidFill>
                          <a:schemeClr val="bg1">
                            <a:lumMod val="75000"/>
                          </a:schemeClr>
                        </a:solidFill>
                      </a:endParaRPr>
                    </a:p>
                  </a:txBody>
                  <a:tcPr/>
                </a:tc>
              </a:tr>
            </a:tbl>
          </a:graphicData>
        </a:graphic>
      </p:graphicFrame>
      <p:sp>
        <p:nvSpPr>
          <p:cNvPr id="4" name="TextBox 3"/>
          <p:cNvSpPr txBox="1"/>
          <p:nvPr/>
        </p:nvSpPr>
        <p:spPr>
          <a:xfrm>
            <a:off x="611560" y="5157192"/>
            <a:ext cx="7920880" cy="1200329"/>
          </a:xfrm>
          <a:prstGeom prst="rect">
            <a:avLst/>
          </a:prstGeom>
          <a:noFill/>
        </p:spPr>
        <p:txBody>
          <a:bodyPr wrap="square" rtlCol="0">
            <a:spAutoFit/>
          </a:bodyPr>
          <a:lstStyle/>
          <a:p>
            <a:pPr marL="342900" indent="-342900">
              <a:buFont typeface="Arial" pitchFamily="34" charset="0"/>
              <a:buChar char="•"/>
            </a:pPr>
            <a:r>
              <a:rPr lang="en-NZ" dirty="0" smtClean="0"/>
              <a:t>From the </a:t>
            </a:r>
            <a:r>
              <a:rPr lang="en-NZ" dirty="0" smtClean="0">
                <a:solidFill>
                  <a:srgbClr val="FF0000"/>
                </a:solidFill>
              </a:rPr>
              <a:t>JOIN</a:t>
            </a:r>
          </a:p>
          <a:p>
            <a:endParaRPr lang="en-NZ" dirty="0"/>
          </a:p>
          <a:p>
            <a:endParaRPr lang="en-NZ" dirty="0"/>
          </a:p>
        </p:txBody>
      </p:sp>
    </p:spTree>
    <p:extLst>
      <p:ext uri="{BB962C8B-B14F-4D97-AF65-F5344CB8AC3E}">
        <p14:creationId xmlns:p14="http://schemas.microsoft.com/office/powerpoint/2010/main" val="52450329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smtClean="0">
                <a:latin typeface="Arial" charset="0"/>
                <a:cs typeface="Arial" charset="0"/>
              </a:rPr>
              <a:t>Semantics of SPARQL: An example</a:t>
            </a:r>
          </a:p>
        </p:txBody>
      </p:sp>
      <p:sp>
        <p:nvSpPr>
          <p:cNvPr id="44035" name="Content Placeholder 2"/>
          <p:cNvSpPr>
            <a:spLocks noGrp="1"/>
          </p:cNvSpPr>
          <p:nvPr>
            <p:ph idx="1"/>
          </p:nvPr>
        </p:nvSpPr>
        <p:spPr>
          <a:xfrm>
            <a:off x="467544" y="1124744"/>
            <a:ext cx="8352928" cy="4824536"/>
          </a:xfrm>
        </p:spPr>
        <p:txBody>
          <a:bodyPr/>
          <a:lstStyle/>
          <a:p>
            <a:pPr marL="0" indent="0" algn="ctr">
              <a:buNone/>
            </a:pPr>
            <a:r>
              <a:rPr lang="en-NZ" sz="2000" dirty="0" smtClean="0"/>
              <a:t>(S1</a:t>
            </a:r>
            <a:r>
              <a:rPr lang="en-NZ" sz="2000" dirty="0"/>
              <a:t>, </a:t>
            </a:r>
            <a:r>
              <a:rPr lang="en-NZ" sz="2000" dirty="0" smtClean="0"/>
              <a:t>player, </a:t>
            </a:r>
            <a:r>
              <a:rPr lang="en-NZ" sz="2000" dirty="0" err="1" smtClean="0"/>
              <a:t>Rafa</a:t>
            </a:r>
            <a:r>
              <a:rPr lang="en-NZ" sz="2000" dirty="0" smtClean="0"/>
              <a:t>)</a:t>
            </a:r>
            <a:endParaRPr lang="en-NZ" sz="2000" dirty="0"/>
          </a:p>
          <a:p>
            <a:pPr marL="0" indent="0" algn="ctr">
              <a:buNone/>
            </a:pPr>
            <a:r>
              <a:rPr lang="en-NZ" sz="2000" dirty="0" smtClean="0"/>
              <a:t>(S1</a:t>
            </a:r>
            <a:r>
              <a:rPr lang="en-NZ" sz="2000" dirty="0"/>
              <a:t>, </a:t>
            </a:r>
            <a:r>
              <a:rPr lang="en-NZ" sz="2000" dirty="0" smtClean="0"/>
              <a:t>ranking, “1”)</a:t>
            </a:r>
            <a:endParaRPr lang="en-NZ" sz="2000" dirty="0"/>
          </a:p>
          <a:p>
            <a:pPr marL="0" indent="0" algn="ctr">
              <a:buNone/>
            </a:pPr>
            <a:r>
              <a:rPr lang="en-NZ" sz="2000" dirty="0" smtClean="0"/>
              <a:t>(S2</a:t>
            </a:r>
            <a:r>
              <a:rPr lang="en-NZ" sz="2000" dirty="0"/>
              <a:t>, </a:t>
            </a:r>
            <a:r>
              <a:rPr lang="en-NZ" sz="2000" dirty="0" smtClean="0"/>
              <a:t>player, Roger)</a:t>
            </a:r>
            <a:endParaRPr lang="en-NZ" sz="2000" i="1" dirty="0">
              <a:latin typeface="Cambria Math"/>
              <a:ea typeface="Cambria Math"/>
              <a:cs typeface="Arial" charset="0"/>
            </a:endParaRPr>
          </a:p>
          <a:p>
            <a:pPr marL="0" indent="0">
              <a:lnSpc>
                <a:spcPct val="90000"/>
              </a:lnSpc>
              <a:buNone/>
            </a:pPr>
            <a:endParaRPr lang="en-NZ" sz="2200" i="1" dirty="0" smtClean="0">
              <a:latin typeface="Cambria Math"/>
              <a:ea typeface="Cambria Math"/>
              <a:cs typeface="Arial" charset="0"/>
            </a:endParaRPr>
          </a:p>
          <a:p>
            <a:pPr marL="0" indent="0" algn="ctr">
              <a:lnSpc>
                <a:spcPct val="90000"/>
              </a:lnSpc>
              <a:buNone/>
            </a:pPr>
            <a:r>
              <a:rPr lang="en-NZ" sz="2200" dirty="0" smtClean="0">
                <a:latin typeface="Cambria Math"/>
                <a:ea typeface="Cambria Math"/>
                <a:cs typeface="Arial" charset="0"/>
              </a:rPr>
              <a:t>((?X, player, ?Y) </a:t>
            </a:r>
            <a:r>
              <a:rPr lang="en-NZ" sz="2200" b="1" dirty="0" smtClean="0">
                <a:solidFill>
                  <a:srgbClr val="FF0000"/>
                </a:solidFill>
                <a:latin typeface="Cambria Math"/>
                <a:ea typeface="Cambria Math"/>
                <a:cs typeface="Arial" charset="0"/>
              </a:rPr>
              <a:t>OPT</a:t>
            </a:r>
            <a:r>
              <a:rPr lang="en-NZ" sz="2200" dirty="0" smtClean="0">
                <a:latin typeface="Cambria Math"/>
                <a:ea typeface="Cambria Math"/>
                <a:cs typeface="Arial" charset="0"/>
              </a:rPr>
              <a:t> (?X, ranking, ?R))</a:t>
            </a:r>
            <a:br>
              <a:rPr lang="en-NZ" sz="2200" dirty="0" smtClean="0">
                <a:latin typeface="Cambria Math"/>
                <a:ea typeface="Cambria Math"/>
                <a:cs typeface="Arial" charset="0"/>
              </a:rPr>
            </a:br>
            <a:endParaRPr lang="en-NZ" sz="2200" dirty="0" smtClean="0">
              <a:latin typeface="Cambria Math"/>
              <a:ea typeface="Cambria Math"/>
              <a:cs typeface="Arial" charset="0"/>
            </a:endParaRPr>
          </a:p>
          <a:p>
            <a:pPr marL="0" indent="0">
              <a:lnSpc>
                <a:spcPct val="90000"/>
              </a:lnSpc>
              <a:buNone/>
            </a:pPr>
            <a:endParaRPr lang="en-NZ" sz="2200" dirty="0" smtClean="0">
              <a:latin typeface="Cambria Math"/>
              <a:ea typeface="Cambria Math"/>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397673861"/>
              </p:ext>
            </p:extLst>
          </p:nvPr>
        </p:nvGraphicFramePr>
        <p:xfrm>
          <a:off x="611560" y="3789040"/>
          <a:ext cx="1872208" cy="1097280"/>
        </p:xfrm>
        <a:graphic>
          <a:graphicData uri="http://schemas.openxmlformats.org/drawingml/2006/table">
            <a:tbl>
              <a:tblPr firstRow="1" bandRow="1">
                <a:tableStyleId>{5C22544A-7EE6-4342-B048-85BDC9FD1C3A}</a:tableStyleId>
              </a:tblPr>
              <a:tblGrid>
                <a:gridCol w="936104"/>
                <a:gridCol w="936104"/>
              </a:tblGrid>
              <a:tr h="250827">
                <a:tc>
                  <a:txBody>
                    <a:bodyPr/>
                    <a:lstStyle/>
                    <a:p>
                      <a:pPr algn="ctr"/>
                      <a:r>
                        <a:rPr lang="en-NZ" dirty="0" smtClean="0"/>
                        <a:t>?X</a:t>
                      </a:r>
                      <a:endParaRPr lang="en-NZ" dirty="0"/>
                    </a:p>
                  </a:txBody>
                  <a:tcPr/>
                </a:tc>
                <a:tc>
                  <a:txBody>
                    <a:bodyPr/>
                    <a:lstStyle/>
                    <a:p>
                      <a:pPr algn="ctr"/>
                      <a:r>
                        <a:rPr lang="en-NZ" dirty="0" smtClean="0"/>
                        <a:t>?Y</a:t>
                      </a:r>
                      <a:endParaRPr lang="en-NZ" dirty="0"/>
                    </a:p>
                  </a:txBody>
                  <a:tcPr/>
                </a:tc>
              </a:tr>
              <a:tr h="250827">
                <a:tc>
                  <a:txBody>
                    <a:bodyPr/>
                    <a:lstStyle/>
                    <a:p>
                      <a:pPr algn="ctr"/>
                      <a:r>
                        <a:rPr lang="en-NZ" dirty="0" smtClean="0"/>
                        <a:t>S1</a:t>
                      </a:r>
                      <a:endParaRPr lang="en-NZ" dirty="0"/>
                    </a:p>
                  </a:txBody>
                  <a:tcPr/>
                </a:tc>
                <a:tc>
                  <a:txBody>
                    <a:bodyPr/>
                    <a:lstStyle/>
                    <a:p>
                      <a:pPr algn="ctr"/>
                      <a:r>
                        <a:rPr lang="en-NZ" dirty="0" err="1" smtClean="0"/>
                        <a:t>Rafa</a:t>
                      </a:r>
                      <a:endParaRPr lang="en-NZ" dirty="0"/>
                    </a:p>
                  </a:txBody>
                  <a:tcPr/>
                </a:tc>
              </a:tr>
              <a:tr h="250827">
                <a:tc>
                  <a:txBody>
                    <a:bodyPr/>
                    <a:lstStyle/>
                    <a:p>
                      <a:pPr algn="ctr"/>
                      <a:r>
                        <a:rPr lang="en-NZ" dirty="0" smtClean="0"/>
                        <a:t>S2</a:t>
                      </a:r>
                      <a:endParaRPr lang="en-NZ" dirty="0"/>
                    </a:p>
                  </a:txBody>
                  <a:tcPr/>
                </a:tc>
                <a:tc>
                  <a:txBody>
                    <a:bodyPr/>
                    <a:lstStyle/>
                    <a:p>
                      <a:pPr algn="ctr"/>
                      <a:r>
                        <a:rPr lang="en-NZ" dirty="0" smtClean="0"/>
                        <a:t>Roger</a:t>
                      </a:r>
                      <a:endParaRPr lang="en-NZ"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988460749"/>
              </p:ext>
            </p:extLst>
          </p:nvPr>
        </p:nvGraphicFramePr>
        <p:xfrm>
          <a:off x="6588224" y="3933056"/>
          <a:ext cx="1872208" cy="731520"/>
        </p:xfrm>
        <a:graphic>
          <a:graphicData uri="http://schemas.openxmlformats.org/drawingml/2006/table">
            <a:tbl>
              <a:tblPr firstRow="1" bandRow="1">
                <a:tableStyleId>{5C22544A-7EE6-4342-B048-85BDC9FD1C3A}</a:tableStyleId>
              </a:tblPr>
              <a:tblGrid>
                <a:gridCol w="936104"/>
                <a:gridCol w="936104"/>
              </a:tblGrid>
              <a:tr h="250827">
                <a:tc>
                  <a:txBody>
                    <a:bodyPr/>
                    <a:lstStyle/>
                    <a:p>
                      <a:pPr algn="ctr"/>
                      <a:r>
                        <a:rPr lang="en-NZ" dirty="0" smtClean="0"/>
                        <a:t>?X</a:t>
                      </a:r>
                      <a:endParaRPr lang="en-NZ" dirty="0"/>
                    </a:p>
                  </a:txBody>
                  <a:tcPr/>
                </a:tc>
                <a:tc>
                  <a:txBody>
                    <a:bodyPr/>
                    <a:lstStyle/>
                    <a:p>
                      <a:pPr algn="ctr"/>
                      <a:r>
                        <a:rPr lang="en-NZ" dirty="0" smtClean="0"/>
                        <a:t>?R</a:t>
                      </a:r>
                      <a:endParaRPr lang="en-NZ" dirty="0"/>
                    </a:p>
                  </a:txBody>
                  <a:tcPr/>
                </a:tc>
              </a:tr>
              <a:tr h="250827">
                <a:tc>
                  <a:txBody>
                    <a:bodyPr/>
                    <a:lstStyle/>
                    <a:p>
                      <a:pPr algn="ctr"/>
                      <a:r>
                        <a:rPr lang="en-NZ" dirty="0" smtClean="0"/>
                        <a:t>S1</a:t>
                      </a:r>
                      <a:endParaRPr lang="en-NZ" dirty="0"/>
                    </a:p>
                  </a:txBody>
                  <a:tcPr/>
                </a:tc>
                <a:tc>
                  <a:txBody>
                    <a:bodyPr/>
                    <a:lstStyle/>
                    <a:p>
                      <a:pPr algn="ctr"/>
                      <a:r>
                        <a:rPr lang="en-NZ" dirty="0" smtClean="0"/>
                        <a:t>1</a:t>
                      </a:r>
                      <a:endParaRPr lang="en-NZ" dirty="0"/>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383087233"/>
              </p:ext>
            </p:extLst>
          </p:nvPr>
        </p:nvGraphicFramePr>
        <p:xfrm>
          <a:off x="2771800" y="3789040"/>
          <a:ext cx="3624063" cy="1224135"/>
        </p:xfrm>
        <a:graphic>
          <a:graphicData uri="http://schemas.openxmlformats.org/drawingml/2006/table">
            <a:tbl>
              <a:tblPr firstRow="1" bandRow="1">
                <a:tableStyleId>{5C22544A-7EE6-4342-B048-85BDC9FD1C3A}</a:tableStyleId>
              </a:tblPr>
              <a:tblGrid>
                <a:gridCol w="1208021"/>
                <a:gridCol w="1208021"/>
                <a:gridCol w="1208021"/>
              </a:tblGrid>
              <a:tr h="408045">
                <a:tc>
                  <a:txBody>
                    <a:bodyPr/>
                    <a:lstStyle/>
                    <a:p>
                      <a:pPr algn="ctr"/>
                      <a:r>
                        <a:rPr lang="en-NZ" dirty="0" smtClean="0"/>
                        <a:t>?X</a:t>
                      </a:r>
                      <a:endParaRPr lang="en-NZ" dirty="0"/>
                    </a:p>
                  </a:txBody>
                  <a:tcPr/>
                </a:tc>
                <a:tc>
                  <a:txBody>
                    <a:bodyPr/>
                    <a:lstStyle/>
                    <a:p>
                      <a:pPr algn="ctr"/>
                      <a:r>
                        <a:rPr lang="en-NZ" dirty="0" smtClean="0"/>
                        <a:t>?Y</a:t>
                      </a:r>
                      <a:endParaRPr lang="en-NZ" dirty="0"/>
                    </a:p>
                  </a:txBody>
                  <a:tcPr/>
                </a:tc>
                <a:tc>
                  <a:txBody>
                    <a:bodyPr/>
                    <a:lstStyle/>
                    <a:p>
                      <a:pPr algn="ctr"/>
                      <a:r>
                        <a:rPr lang="en-NZ" dirty="0" smtClean="0"/>
                        <a:t>?R</a:t>
                      </a:r>
                      <a:endParaRPr lang="en-NZ" dirty="0"/>
                    </a:p>
                  </a:txBody>
                  <a:tcPr/>
                </a:tc>
              </a:tr>
              <a:tr h="408045">
                <a:tc>
                  <a:txBody>
                    <a:bodyPr/>
                    <a:lstStyle/>
                    <a:p>
                      <a:pPr algn="ctr"/>
                      <a:r>
                        <a:rPr lang="en-NZ" dirty="0" smtClean="0">
                          <a:solidFill>
                            <a:schemeClr val="bg1">
                              <a:lumMod val="65000"/>
                            </a:schemeClr>
                          </a:solidFill>
                        </a:rPr>
                        <a:t>S1</a:t>
                      </a:r>
                      <a:endParaRPr lang="en-NZ" dirty="0">
                        <a:solidFill>
                          <a:schemeClr val="bg1">
                            <a:lumMod val="65000"/>
                          </a:schemeClr>
                        </a:solidFill>
                      </a:endParaRPr>
                    </a:p>
                  </a:txBody>
                  <a:tcPr/>
                </a:tc>
                <a:tc>
                  <a:txBody>
                    <a:bodyPr/>
                    <a:lstStyle/>
                    <a:p>
                      <a:pPr algn="ctr"/>
                      <a:r>
                        <a:rPr lang="en-NZ" dirty="0" err="1" smtClean="0">
                          <a:solidFill>
                            <a:schemeClr val="bg1">
                              <a:lumMod val="65000"/>
                            </a:schemeClr>
                          </a:solidFill>
                        </a:rPr>
                        <a:t>Rafa</a:t>
                      </a:r>
                      <a:endParaRPr lang="en-NZ" dirty="0">
                        <a:solidFill>
                          <a:schemeClr val="bg1">
                            <a:lumMod val="65000"/>
                          </a:schemeClr>
                        </a:solidFill>
                      </a:endParaRPr>
                    </a:p>
                  </a:txBody>
                  <a:tcPr/>
                </a:tc>
                <a:tc>
                  <a:txBody>
                    <a:bodyPr/>
                    <a:lstStyle/>
                    <a:p>
                      <a:pPr algn="ctr"/>
                      <a:r>
                        <a:rPr lang="en-NZ" dirty="0" smtClean="0">
                          <a:solidFill>
                            <a:schemeClr val="bg1">
                              <a:lumMod val="65000"/>
                            </a:schemeClr>
                          </a:solidFill>
                        </a:rPr>
                        <a:t>1</a:t>
                      </a:r>
                      <a:endParaRPr lang="en-NZ" dirty="0">
                        <a:solidFill>
                          <a:schemeClr val="bg1">
                            <a:lumMod val="65000"/>
                          </a:schemeClr>
                        </a:solidFill>
                      </a:endParaRPr>
                    </a:p>
                  </a:txBody>
                  <a:tcPr/>
                </a:tc>
              </a:tr>
              <a:tr h="408045">
                <a:tc>
                  <a:txBody>
                    <a:bodyPr/>
                    <a:lstStyle/>
                    <a:p>
                      <a:pPr algn="ctr"/>
                      <a:r>
                        <a:rPr lang="en-NZ" dirty="0" smtClean="0">
                          <a:solidFill>
                            <a:schemeClr val="tx1"/>
                          </a:solidFill>
                        </a:rPr>
                        <a:t>S2</a:t>
                      </a:r>
                      <a:endParaRPr lang="en-NZ" dirty="0">
                        <a:solidFill>
                          <a:schemeClr val="tx1"/>
                        </a:solidFill>
                      </a:endParaRPr>
                    </a:p>
                  </a:txBody>
                  <a:tcPr/>
                </a:tc>
                <a:tc>
                  <a:txBody>
                    <a:bodyPr/>
                    <a:lstStyle/>
                    <a:p>
                      <a:pPr algn="ctr"/>
                      <a:r>
                        <a:rPr lang="en-NZ" dirty="0" smtClean="0">
                          <a:solidFill>
                            <a:schemeClr val="tx1"/>
                          </a:solidFill>
                        </a:rPr>
                        <a:t>Roger</a:t>
                      </a:r>
                      <a:endParaRPr lang="en-NZ" dirty="0">
                        <a:solidFill>
                          <a:schemeClr val="tx1"/>
                        </a:solidFill>
                      </a:endParaRPr>
                    </a:p>
                  </a:txBody>
                  <a:tcPr/>
                </a:tc>
                <a:tc>
                  <a:txBody>
                    <a:bodyPr/>
                    <a:lstStyle/>
                    <a:p>
                      <a:pPr algn="ctr"/>
                      <a:endParaRPr lang="en-NZ" dirty="0">
                        <a:solidFill>
                          <a:schemeClr val="bg1">
                            <a:lumMod val="75000"/>
                          </a:schemeClr>
                        </a:solidFill>
                      </a:endParaRPr>
                    </a:p>
                  </a:txBody>
                  <a:tcPr/>
                </a:tc>
              </a:tr>
            </a:tbl>
          </a:graphicData>
        </a:graphic>
      </p:graphicFrame>
      <p:sp>
        <p:nvSpPr>
          <p:cNvPr id="4" name="TextBox 3"/>
          <p:cNvSpPr txBox="1"/>
          <p:nvPr/>
        </p:nvSpPr>
        <p:spPr>
          <a:xfrm>
            <a:off x="611560" y="5157192"/>
            <a:ext cx="7920880" cy="1569660"/>
          </a:xfrm>
          <a:prstGeom prst="rect">
            <a:avLst/>
          </a:prstGeom>
          <a:noFill/>
        </p:spPr>
        <p:txBody>
          <a:bodyPr wrap="square" rtlCol="0">
            <a:spAutoFit/>
          </a:bodyPr>
          <a:lstStyle/>
          <a:p>
            <a:endParaRPr lang="en-NZ" dirty="0" smtClean="0"/>
          </a:p>
          <a:p>
            <a:pPr marL="342900" indent="-342900">
              <a:buFont typeface="Arial" pitchFamily="34" charset="0"/>
              <a:buChar char="•"/>
            </a:pPr>
            <a:r>
              <a:rPr lang="en-NZ" dirty="0" smtClean="0"/>
              <a:t>From the </a:t>
            </a:r>
            <a:r>
              <a:rPr lang="en-NZ" dirty="0" smtClean="0">
                <a:solidFill>
                  <a:srgbClr val="FF0000"/>
                </a:solidFill>
              </a:rPr>
              <a:t>DIFFERENCE</a:t>
            </a:r>
          </a:p>
          <a:p>
            <a:endParaRPr lang="en-NZ" dirty="0"/>
          </a:p>
          <a:p>
            <a:endParaRPr lang="en-NZ" dirty="0"/>
          </a:p>
        </p:txBody>
      </p:sp>
    </p:spTree>
    <p:extLst>
      <p:ext uri="{BB962C8B-B14F-4D97-AF65-F5344CB8AC3E}">
        <p14:creationId xmlns:p14="http://schemas.microsoft.com/office/powerpoint/2010/main" val="33062671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smtClean="0">
                <a:latin typeface="Arial" charset="0"/>
                <a:cs typeface="Arial" charset="0"/>
              </a:rPr>
              <a:t>Semantics of SPARQL: An example</a:t>
            </a:r>
          </a:p>
        </p:txBody>
      </p:sp>
      <p:sp>
        <p:nvSpPr>
          <p:cNvPr id="44035" name="Content Placeholder 2"/>
          <p:cNvSpPr>
            <a:spLocks noGrp="1"/>
          </p:cNvSpPr>
          <p:nvPr>
            <p:ph idx="1"/>
          </p:nvPr>
        </p:nvSpPr>
        <p:spPr>
          <a:xfrm>
            <a:off x="467544" y="1124744"/>
            <a:ext cx="8352928" cy="4824536"/>
          </a:xfrm>
        </p:spPr>
        <p:txBody>
          <a:bodyPr/>
          <a:lstStyle/>
          <a:p>
            <a:pPr marL="0" indent="0" algn="ctr">
              <a:buNone/>
            </a:pPr>
            <a:r>
              <a:rPr lang="en-NZ" sz="2000" dirty="0" smtClean="0"/>
              <a:t>(S1</a:t>
            </a:r>
            <a:r>
              <a:rPr lang="en-NZ" sz="2000" dirty="0"/>
              <a:t>, </a:t>
            </a:r>
            <a:r>
              <a:rPr lang="en-NZ" sz="2000" dirty="0" smtClean="0"/>
              <a:t>player, </a:t>
            </a:r>
            <a:r>
              <a:rPr lang="en-NZ" sz="2000" dirty="0" err="1" smtClean="0"/>
              <a:t>Rafa</a:t>
            </a:r>
            <a:r>
              <a:rPr lang="en-NZ" sz="2000" dirty="0" smtClean="0"/>
              <a:t>)</a:t>
            </a:r>
            <a:endParaRPr lang="en-NZ" sz="2000" dirty="0"/>
          </a:p>
          <a:p>
            <a:pPr marL="0" indent="0" algn="ctr">
              <a:buNone/>
            </a:pPr>
            <a:r>
              <a:rPr lang="en-NZ" sz="2000" dirty="0" smtClean="0"/>
              <a:t>(S1</a:t>
            </a:r>
            <a:r>
              <a:rPr lang="en-NZ" sz="2000" dirty="0"/>
              <a:t>, </a:t>
            </a:r>
            <a:r>
              <a:rPr lang="en-NZ" sz="2000" dirty="0" smtClean="0"/>
              <a:t>ranking, “1”)</a:t>
            </a:r>
            <a:endParaRPr lang="en-NZ" sz="2000" dirty="0"/>
          </a:p>
          <a:p>
            <a:pPr marL="0" indent="0" algn="ctr">
              <a:buNone/>
            </a:pPr>
            <a:r>
              <a:rPr lang="en-NZ" sz="2000" dirty="0" smtClean="0"/>
              <a:t>(S2</a:t>
            </a:r>
            <a:r>
              <a:rPr lang="en-NZ" sz="2000" dirty="0"/>
              <a:t>, </a:t>
            </a:r>
            <a:r>
              <a:rPr lang="en-NZ" sz="2000" dirty="0" smtClean="0"/>
              <a:t>player, Roger)</a:t>
            </a:r>
            <a:endParaRPr lang="en-NZ" sz="2000" i="1" dirty="0">
              <a:latin typeface="Cambria Math"/>
              <a:ea typeface="Cambria Math"/>
              <a:cs typeface="Arial" charset="0"/>
            </a:endParaRPr>
          </a:p>
          <a:p>
            <a:pPr marL="0" indent="0">
              <a:lnSpc>
                <a:spcPct val="90000"/>
              </a:lnSpc>
              <a:buNone/>
            </a:pPr>
            <a:endParaRPr lang="en-NZ" sz="2200" i="1" dirty="0" smtClean="0">
              <a:latin typeface="Cambria Math"/>
              <a:ea typeface="Cambria Math"/>
              <a:cs typeface="Arial" charset="0"/>
            </a:endParaRPr>
          </a:p>
          <a:p>
            <a:pPr marL="0" indent="0" algn="ctr">
              <a:lnSpc>
                <a:spcPct val="90000"/>
              </a:lnSpc>
              <a:buNone/>
            </a:pPr>
            <a:r>
              <a:rPr lang="en-NZ" sz="2200" dirty="0" smtClean="0">
                <a:latin typeface="Cambria Math"/>
                <a:ea typeface="Cambria Math"/>
                <a:cs typeface="Arial" charset="0"/>
              </a:rPr>
              <a:t>((?X, player, ?Y) </a:t>
            </a:r>
            <a:r>
              <a:rPr lang="en-NZ" sz="2200" b="1" dirty="0" smtClean="0">
                <a:solidFill>
                  <a:srgbClr val="FF0000"/>
                </a:solidFill>
                <a:latin typeface="Cambria Math"/>
                <a:ea typeface="Cambria Math"/>
                <a:cs typeface="Arial" charset="0"/>
              </a:rPr>
              <a:t>OPT</a:t>
            </a:r>
            <a:r>
              <a:rPr lang="en-NZ" sz="2200" dirty="0" smtClean="0">
                <a:latin typeface="Cambria Math"/>
                <a:ea typeface="Cambria Math"/>
                <a:cs typeface="Arial" charset="0"/>
              </a:rPr>
              <a:t> (?X, ranking, ?R))</a:t>
            </a:r>
            <a:br>
              <a:rPr lang="en-NZ" sz="2200" dirty="0" smtClean="0">
                <a:latin typeface="Cambria Math"/>
                <a:ea typeface="Cambria Math"/>
                <a:cs typeface="Arial" charset="0"/>
              </a:rPr>
            </a:br>
            <a:endParaRPr lang="en-NZ" sz="2200" dirty="0" smtClean="0">
              <a:latin typeface="Cambria Math"/>
              <a:ea typeface="Cambria Math"/>
              <a:cs typeface="Arial" charset="0"/>
            </a:endParaRPr>
          </a:p>
          <a:p>
            <a:pPr marL="0" indent="0">
              <a:lnSpc>
                <a:spcPct val="90000"/>
              </a:lnSpc>
              <a:buNone/>
            </a:pPr>
            <a:endParaRPr lang="en-NZ" sz="2200" dirty="0" smtClean="0">
              <a:latin typeface="Cambria Math"/>
              <a:ea typeface="Cambria Math"/>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171242584"/>
              </p:ext>
            </p:extLst>
          </p:nvPr>
        </p:nvGraphicFramePr>
        <p:xfrm>
          <a:off x="611560" y="3789040"/>
          <a:ext cx="1872208" cy="1097280"/>
        </p:xfrm>
        <a:graphic>
          <a:graphicData uri="http://schemas.openxmlformats.org/drawingml/2006/table">
            <a:tbl>
              <a:tblPr firstRow="1" bandRow="1">
                <a:tableStyleId>{5C22544A-7EE6-4342-B048-85BDC9FD1C3A}</a:tableStyleId>
              </a:tblPr>
              <a:tblGrid>
                <a:gridCol w="936104"/>
                <a:gridCol w="936104"/>
              </a:tblGrid>
              <a:tr h="250827">
                <a:tc>
                  <a:txBody>
                    <a:bodyPr/>
                    <a:lstStyle/>
                    <a:p>
                      <a:pPr algn="ctr"/>
                      <a:r>
                        <a:rPr lang="en-NZ" dirty="0" smtClean="0"/>
                        <a:t>?X</a:t>
                      </a:r>
                      <a:endParaRPr lang="en-NZ" dirty="0"/>
                    </a:p>
                  </a:txBody>
                  <a:tcPr/>
                </a:tc>
                <a:tc>
                  <a:txBody>
                    <a:bodyPr/>
                    <a:lstStyle/>
                    <a:p>
                      <a:pPr algn="ctr"/>
                      <a:r>
                        <a:rPr lang="en-NZ" dirty="0" smtClean="0"/>
                        <a:t>?Y</a:t>
                      </a:r>
                      <a:endParaRPr lang="en-NZ" dirty="0"/>
                    </a:p>
                  </a:txBody>
                  <a:tcPr/>
                </a:tc>
              </a:tr>
              <a:tr h="250827">
                <a:tc>
                  <a:txBody>
                    <a:bodyPr/>
                    <a:lstStyle/>
                    <a:p>
                      <a:pPr algn="ctr"/>
                      <a:r>
                        <a:rPr lang="en-NZ" dirty="0" smtClean="0"/>
                        <a:t>S1</a:t>
                      </a:r>
                      <a:endParaRPr lang="en-NZ" dirty="0"/>
                    </a:p>
                  </a:txBody>
                  <a:tcPr/>
                </a:tc>
                <a:tc>
                  <a:txBody>
                    <a:bodyPr/>
                    <a:lstStyle/>
                    <a:p>
                      <a:pPr algn="ctr"/>
                      <a:r>
                        <a:rPr lang="en-NZ" dirty="0" err="1" smtClean="0"/>
                        <a:t>Rafa</a:t>
                      </a:r>
                      <a:endParaRPr lang="en-NZ" dirty="0"/>
                    </a:p>
                  </a:txBody>
                  <a:tcPr/>
                </a:tc>
              </a:tr>
              <a:tr h="250827">
                <a:tc>
                  <a:txBody>
                    <a:bodyPr/>
                    <a:lstStyle/>
                    <a:p>
                      <a:pPr algn="ctr"/>
                      <a:r>
                        <a:rPr lang="en-NZ" dirty="0" smtClean="0"/>
                        <a:t>S2</a:t>
                      </a:r>
                      <a:endParaRPr lang="en-NZ" dirty="0"/>
                    </a:p>
                  </a:txBody>
                  <a:tcPr/>
                </a:tc>
                <a:tc>
                  <a:txBody>
                    <a:bodyPr/>
                    <a:lstStyle/>
                    <a:p>
                      <a:pPr algn="ctr"/>
                      <a:r>
                        <a:rPr lang="en-NZ" dirty="0" smtClean="0"/>
                        <a:t>Roger</a:t>
                      </a:r>
                      <a:endParaRPr lang="en-NZ"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737766284"/>
              </p:ext>
            </p:extLst>
          </p:nvPr>
        </p:nvGraphicFramePr>
        <p:xfrm>
          <a:off x="6588224" y="3933056"/>
          <a:ext cx="1872208" cy="731520"/>
        </p:xfrm>
        <a:graphic>
          <a:graphicData uri="http://schemas.openxmlformats.org/drawingml/2006/table">
            <a:tbl>
              <a:tblPr firstRow="1" bandRow="1">
                <a:tableStyleId>{5C22544A-7EE6-4342-B048-85BDC9FD1C3A}</a:tableStyleId>
              </a:tblPr>
              <a:tblGrid>
                <a:gridCol w="936104"/>
                <a:gridCol w="936104"/>
              </a:tblGrid>
              <a:tr h="250827">
                <a:tc>
                  <a:txBody>
                    <a:bodyPr/>
                    <a:lstStyle/>
                    <a:p>
                      <a:pPr algn="ctr"/>
                      <a:r>
                        <a:rPr lang="en-NZ" dirty="0" smtClean="0"/>
                        <a:t>?X</a:t>
                      </a:r>
                      <a:endParaRPr lang="en-NZ" dirty="0"/>
                    </a:p>
                  </a:txBody>
                  <a:tcPr/>
                </a:tc>
                <a:tc>
                  <a:txBody>
                    <a:bodyPr/>
                    <a:lstStyle/>
                    <a:p>
                      <a:pPr algn="ctr"/>
                      <a:r>
                        <a:rPr lang="en-NZ" dirty="0" smtClean="0"/>
                        <a:t>?R</a:t>
                      </a:r>
                      <a:endParaRPr lang="en-NZ" dirty="0"/>
                    </a:p>
                  </a:txBody>
                  <a:tcPr/>
                </a:tc>
              </a:tr>
              <a:tr h="250827">
                <a:tc>
                  <a:txBody>
                    <a:bodyPr/>
                    <a:lstStyle/>
                    <a:p>
                      <a:pPr algn="ctr"/>
                      <a:r>
                        <a:rPr lang="en-NZ" dirty="0" smtClean="0"/>
                        <a:t>S1</a:t>
                      </a:r>
                      <a:endParaRPr lang="en-NZ" dirty="0"/>
                    </a:p>
                  </a:txBody>
                  <a:tcPr/>
                </a:tc>
                <a:tc>
                  <a:txBody>
                    <a:bodyPr/>
                    <a:lstStyle/>
                    <a:p>
                      <a:pPr algn="ctr"/>
                      <a:r>
                        <a:rPr lang="en-NZ" dirty="0" smtClean="0"/>
                        <a:t>1</a:t>
                      </a:r>
                      <a:endParaRPr lang="en-NZ" dirty="0"/>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0643319"/>
              </p:ext>
            </p:extLst>
          </p:nvPr>
        </p:nvGraphicFramePr>
        <p:xfrm>
          <a:off x="2771800" y="3789040"/>
          <a:ext cx="3624063" cy="1224135"/>
        </p:xfrm>
        <a:graphic>
          <a:graphicData uri="http://schemas.openxmlformats.org/drawingml/2006/table">
            <a:tbl>
              <a:tblPr firstRow="1" bandRow="1">
                <a:tableStyleId>{5C22544A-7EE6-4342-B048-85BDC9FD1C3A}</a:tableStyleId>
              </a:tblPr>
              <a:tblGrid>
                <a:gridCol w="1208021"/>
                <a:gridCol w="1208021"/>
                <a:gridCol w="1208021"/>
              </a:tblGrid>
              <a:tr h="408045">
                <a:tc>
                  <a:txBody>
                    <a:bodyPr/>
                    <a:lstStyle/>
                    <a:p>
                      <a:pPr algn="ctr"/>
                      <a:r>
                        <a:rPr lang="en-NZ" dirty="0" smtClean="0"/>
                        <a:t>?X</a:t>
                      </a:r>
                      <a:endParaRPr lang="en-NZ" dirty="0"/>
                    </a:p>
                  </a:txBody>
                  <a:tcPr/>
                </a:tc>
                <a:tc>
                  <a:txBody>
                    <a:bodyPr/>
                    <a:lstStyle/>
                    <a:p>
                      <a:pPr algn="ctr"/>
                      <a:r>
                        <a:rPr lang="en-NZ" dirty="0" smtClean="0"/>
                        <a:t>?Y</a:t>
                      </a:r>
                      <a:endParaRPr lang="en-NZ" dirty="0"/>
                    </a:p>
                  </a:txBody>
                  <a:tcPr/>
                </a:tc>
                <a:tc>
                  <a:txBody>
                    <a:bodyPr/>
                    <a:lstStyle/>
                    <a:p>
                      <a:pPr algn="ctr"/>
                      <a:r>
                        <a:rPr lang="en-NZ" dirty="0" smtClean="0"/>
                        <a:t>?R</a:t>
                      </a:r>
                      <a:endParaRPr lang="en-NZ" dirty="0"/>
                    </a:p>
                  </a:txBody>
                  <a:tcPr/>
                </a:tc>
              </a:tr>
              <a:tr h="408045">
                <a:tc>
                  <a:txBody>
                    <a:bodyPr/>
                    <a:lstStyle/>
                    <a:p>
                      <a:pPr algn="ctr"/>
                      <a:r>
                        <a:rPr lang="en-NZ" dirty="0" smtClean="0">
                          <a:solidFill>
                            <a:schemeClr val="tx1"/>
                          </a:solidFill>
                        </a:rPr>
                        <a:t>S1</a:t>
                      </a:r>
                      <a:endParaRPr lang="en-NZ" dirty="0">
                        <a:solidFill>
                          <a:schemeClr val="tx1"/>
                        </a:solidFill>
                      </a:endParaRPr>
                    </a:p>
                  </a:txBody>
                  <a:tcPr/>
                </a:tc>
                <a:tc>
                  <a:txBody>
                    <a:bodyPr/>
                    <a:lstStyle/>
                    <a:p>
                      <a:pPr algn="ctr"/>
                      <a:r>
                        <a:rPr lang="en-NZ" dirty="0" err="1" smtClean="0">
                          <a:solidFill>
                            <a:schemeClr val="tx1"/>
                          </a:solidFill>
                        </a:rPr>
                        <a:t>Rafa</a:t>
                      </a:r>
                      <a:endParaRPr lang="en-NZ" dirty="0">
                        <a:solidFill>
                          <a:schemeClr val="tx1"/>
                        </a:solidFill>
                      </a:endParaRPr>
                    </a:p>
                  </a:txBody>
                  <a:tcPr/>
                </a:tc>
                <a:tc>
                  <a:txBody>
                    <a:bodyPr/>
                    <a:lstStyle/>
                    <a:p>
                      <a:pPr algn="ctr"/>
                      <a:r>
                        <a:rPr lang="en-NZ" dirty="0" smtClean="0">
                          <a:solidFill>
                            <a:schemeClr val="tx1"/>
                          </a:solidFill>
                        </a:rPr>
                        <a:t>1</a:t>
                      </a:r>
                      <a:endParaRPr lang="en-NZ" dirty="0">
                        <a:solidFill>
                          <a:schemeClr val="tx1"/>
                        </a:solidFill>
                      </a:endParaRPr>
                    </a:p>
                  </a:txBody>
                  <a:tcPr/>
                </a:tc>
              </a:tr>
              <a:tr h="408045">
                <a:tc>
                  <a:txBody>
                    <a:bodyPr/>
                    <a:lstStyle/>
                    <a:p>
                      <a:pPr algn="ctr"/>
                      <a:r>
                        <a:rPr lang="en-NZ" dirty="0" smtClean="0">
                          <a:solidFill>
                            <a:schemeClr val="tx1"/>
                          </a:solidFill>
                        </a:rPr>
                        <a:t>S2</a:t>
                      </a:r>
                      <a:endParaRPr lang="en-NZ" dirty="0">
                        <a:solidFill>
                          <a:schemeClr val="tx1"/>
                        </a:solidFill>
                      </a:endParaRPr>
                    </a:p>
                  </a:txBody>
                  <a:tcPr/>
                </a:tc>
                <a:tc>
                  <a:txBody>
                    <a:bodyPr/>
                    <a:lstStyle/>
                    <a:p>
                      <a:pPr algn="ctr"/>
                      <a:r>
                        <a:rPr lang="en-NZ" dirty="0" smtClean="0">
                          <a:solidFill>
                            <a:schemeClr val="tx1"/>
                          </a:solidFill>
                        </a:rPr>
                        <a:t>Roger</a:t>
                      </a:r>
                      <a:endParaRPr lang="en-NZ" dirty="0">
                        <a:solidFill>
                          <a:schemeClr val="tx1"/>
                        </a:solidFill>
                      </a:endParaRPr>
                    </a:p>
                  </a:txBody>
                  <a:tcPr/>
                </a:tc>
                <a:tc>
                  <a:txBody>
                    <a:bodyPr/>
                    <a:lstStyle/>
                    <a:p>
                      <a:pPr algn="ctr"/>
                      <a:endParaRPr lang="en-NZ" dirty="0">
                        <a:solidFill>
                          <a:schemeClr val="bg1">
                            <a:lumMod val="75000"/>
                          </a:schemeClr>
                        </a:solidFill>
                      </a:endParaRPr>
                    </a:p>
                  </a:txBody>
                  <a:tcPr/>
                </a:tc>
              </a:tr>
            </a:tbl>
          </a:graphicData>
        </a:graphic>
      </p:graphicFrame>
      <p:sp>
        <p:nvSpPr>
          <p:cNvPr id="4" name="TextBox 3"/>
          <p:cNvSpPr txBox="1"/>
          <p:nvPr/>
        </p:nvSpPr>
        <p:spPr>
          <a:xfrm>
            <a:off x="611560" y="5157192"/>
            <a:ext cx="7920880" cy="1938992"/>
          </a:xfrm>
          <a:prstGeom prst="rect">
            <a:avLst/>
          </a:prstGeom>
          <a:noFill/>
        </p:spPr>
        <p:txBody>
          <a:bodyPr wrap="square" rtlCol="0">
            <a:spAutoFit/>
          </a:bodyPr>
          <a:lstStyle/>
          <a:p>
            <a:endParaRPr lang="en-NZ" dirty="0" smtClean="0"/>
          </a:p>
          <a:p>
            <a:endParaRPr lang="en-NZ" dirty="0" smtClean="0">
              <a:solidFill>
                <a:srgbClr val="FF0000"/>
              </a:solidFill>
            </a:endParaRPr>
          </a:p>
          <a:p>
            <a:pPr marL="342900" indent="-342900">
              <a:buFont typeface="Arial" pitchFamily="34" charset="0"/>
              <a:buChar char="•"/>
            </a:pPr>
            <a:r>
              <a:rPr lang="en-NZ" dirty="0" smtClean="0"/>
              <a:t>From the </a:t>
            </a:r>
            <a:r>
              <a:rPr lang="en-NZ" dirty="0" smtClean="0">
                <a:solidFill>
                  <a:srgbClr val="FF0000"/>
                </a:solidFill>
              </a:rPr>
              <a:t>UNION</a:t>
            </a:r>
          </a:p>
          <a:p>
            <a:endParaRPr lang="en-NZ" dirty="0"/>
          </a:p>
          <a:p>
            <a:endParaRPr lang="en-NZ" dirty="0"/>
          </a:p>
        </p:txBody>
      </p:sp>
    </p:spTree>
    <p:extLst>
      <p:ext uri="{BB962C8B-B14F-4D97-AF65-F5344CB8AC3E}">
        <p14:creationId xmlns:p14="http://schemas.microsoft.com/office/powerpoint/2010/main" val="309524475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smtClean="0">
                <a:latin typeface="Arial" charset="0"/>
                <a:cs typeface="Arial" charset="0"/>
              </a:rPr>
              <a:t>Filter expressions (value expressions)</a:t>
            </a:r>
          </a:p>
        </p:txBody>
      </p:sp>
      <mc:AlternateContent xmlns:mc="http://schemas.openxmlformats.org/markup-compatibility/2006" xmlns:a14="http://schemas.microsoft.com/office/drawing/2010/main">
        <mc:Choice Requires="a14">
          <p:sp>
            <p:nvSpPr>
              <p:cNvPr id="44035" name="Content Placeholder 2"/>
              <p:cNvSpPr>
                <a:spLocks noGrp="1"/>
              </p:cNvSpPr>
              <p:nvPr>
                <p:ph idx="1"/>
              </p:nvPr>
            </p:nvSpPr>
            <p:spPr>
              <a:xfrm>
                <a:off x="467544" y="1412776"/>
                <a:ext cx="8352928" cy="4536504"/>
              </a:xfrm>
            </p:spPr>
            <p:txBody>
              <a:bodyPr/>
              <a:lstStyle/>
              <a:p>
                <a:pPr>
                  <a:lnSpc>
                    <a:spcPct val="90000"/>
                  </a:lnSpc>
                </a:pPr>
                <a:r>
                  <a:rPr lang="en-US" sz="2200" dirty="0" smtClean="0">
                    <a:latin typeface="Arial" charset="0"/>
                    <a:ea typeface="Cambria Math"/>
                    <a:cs typeface="Arial" charset="0"/>
                  </a:rPr>
                  <a:t>Filter expression: </a:t>
                </a:r>
                <a:r>
                  <a:rPr lang="en-US" sz="2200" i="1" dirty="0" smtClean="0">
                    <a:solidFill>
                      <a:srgbClr val="FF0000"/>
                    </a:solidFill>
                    <a:latin typeface="Arial" charset="0"/>
                    <a:ea typeface="Cambria Math"/>
                    <a:cs typeface="Arial" charset="0"/>
                  </a:rPr>
                  <a:t>P</a:t>
                </a:r>
                <a:r>
                  <a:rPr lang="en-US" sz="2200" dirty="0" smtClean="0">
                    <a:solidFill>
                      <a:srgbClr val="FF0000"/>
                    </a:solidFill>
                    <a:latin typeface="Arial" charset="0"/>
                    <a:ea typeface="Cambria Math"/>
                    <a:cs typeface="Arial" charset="0"/>
                  </a:rPr>
                  <a:t> FILTER </a:t>
                </a:r>
                <a:r>
                  <a:rPr lang="en-US" sz="2200" i="1" dirty="0" smtClean="0">
                    <a:solidFill>
                      <a:srgbClr val="FF0000"/>
                    </a:solidFill>
                    <a:latin typeface="Arial" charset="0"/>
                    <a:ea typeface="Cambria Math"/>
                    <a:cs typeface="Arial" charset="0"/>
                  </a:rPr>
                  <a:t>R</a:t>
                </a:r>
              </a:p>
              <a:p>
                <a:pPr lvl="1">
                  <a:lnSpc>
                    <a:spcPct val="90000"/>
                  </a:lnSpc>
                </a:pPr>
                <a:r>
                  <a:rPr lang="en-US" sz="1800" i="1" dirty="0" smtClean="0">
                    <a:latin typeface="Arial" charset="0"/>
                    <a:ea typeface="Cambria Math"/>
                    <a:cs typeface="Arial" charset="0"/>
                  </a:rPr>
                  <a:t>P </a:t>
                </a:r>
                <a:r>
                  <a:rPr lang="en-US" sz="1800" dirty="0" smtClean="0">
                    <a:latin typeface="Arial" charset="0"/>
                    <a:ea typeface="Cambria Math"/>
                    <a:cs typeface="Arial" charset="0"/>
                  </a:rPr>
                  <a:t>is a graph pattern</a:t>
                </a:r>
              </a:p>
              <a:p>
                <a:pPr lvl="1">
                  <a:lnSpc>
                    <a:spcPct val="90000"/>
                  </a:lnSpc>
                </a:pPr>
                <a:r>
                  <a:rPr lang="en-US" sz="1800" i="1" dirty="0" smtClean="0">
                    <a:solidFill>
                      <a:srgbClr val="FF0000"/>
                    </a:solidFill>
                    <a:latin typeface="Arial" charset="0"/>
                    <a:ea typeface="Cambria Math"/>
                    <a:cs typeface="Arial" charset="0"/>
                  </a:rPr>
                  <a:t>R </a:t>
                </a:r>
                <a:r>
                  <a:rPr lang="en-US" sz="1800" dirty="0" smtClean="0">
                    <a:solidFill>
                      <a:srgbClr val="FF0000"/>
                    </a:solidFill>
                    <a:latin typeface="Arial" charset="0"/>
                    <a:ea typeface="Cambria Math"/>
                    <a:cs typeface="Arial" charset="0"/>
                  </a:rPr>
                  <a:t>is a built-in condition</a:t>
                </a:r>
              </a:p>
              <a:p>
                <a:pPr lvl="1">
                  <a:lnSpc>
                    <a:spcPct val="90000"/>
                  </a:lnSpc>
                </a:pPr>
                <a:endParaRPr lang="en-US" sz="1800" i="1" dirty="0">
                  <a:solidFill>
                    <a:srgbClr val="FF0000"/>
                  </a:solidFill>
                  <a:latin typeface="Arial" charset="0"/>
                  <a:ea typeface="Cambria Math"/>
                  <a:cs typeface="Arial" charset="0"/>
                </a:endParaRPr>
              </a:p>
              <a:p>
                <a:pPr>
                  <a:lnSpc>
                    <a:spcPct val="90000"/>
                  </a:lnSpc>
                </a:pPr>
                <a:r>
                  <a:rPr lang="en-US" sz="2200" dirty="0" smtClean="0">
                    <a:latin typeface="Arial" charset="0"/>
                    <a:ea typeface="Cambria Math"/>
                    <a:cs typeface="Arial" charset="0"/>
                  </a:rPr>
                  <a:t>We consider in </a:t>
                </a:r>
                <a:r>
                  <a:rPr lang="en-US" sz="2200" i="1" dirty="0" smtClean="0">
                    <a:latin typeface="Arial" charset="0"/>
                    <a:ea typeface="Cambria Math"/>
                    <a:cs typeface="Arial" charset="0"/>
                  </a:rPr>
                  <a:t>R</a:t>
                </a:r>
              </a:p>
              <a:p>
                <a:pPr lvl="1">
                  <a:lnSpc>
                    <a:spcPct val="90000"/>
                  </a:lnSpc>
                </a:pPr>
                <a:r>
                  <a:rPr lang="en-US" sz="1800" dirty="0" smtClean="0">
                    <a:latin typeface="Arial" charset="0"/>
                    <a:ea typeface="Cambria Math"/>
                    <a:cs typeface="Arial" charset="0"/>
                  </a:rPr>
                  <a:t>Equality = among variables and RDF terms</a:t>
                </a:r>
              </a:p>
              <a:p>
                <a:pPr lvl="1">
                  <a:lnSpc>
                    <a:spcPct val="90000"/>
                  </a:lnSpc>
                </a:pPr>
                <a:r>
                  <a:rPr lang="en-US" sz="1800" dirty="0" smtClean="0">
                    <a:latin typeface="Arial" charset="0"/>
                    <a:ea typeface="Cambria Math"/>
                    <a:cs typeface="Arial" charset="0"/>
                  </a:rPr>
                  <a:t>Unary predicate bound</a:t>
                </a:r>
              </a:p>
              <a:p>
                <a:pPr lvl="1">
                  <a:lnSpc>
                    <a:spcPct val="90000"/>
                  </a:lnSpc>
                </a:pPr>
                <a:r>
                  <a:rPr lang="en-US" sz="1800" dirty="0" smtClean="0">
                    <a:latin typeface="Arial" charset="0"/>
                    <a:ea typeface="Cambria Math"/>
                    <a:cs typeface="Arial" charset="0"/>
                  </a:rPr>
                  <a:t>Boolean combinations (</a:t>
                </a:r>
                <a14:m>
                  <m:oMath xmlns:m="http://schemas.openxmlformats.org/officeDocument/2006/math">
                    <m:r>
                      <a:rPr lang="en-NZ" sz="1800" b="0" i="1" smtClean="0">
                        <a:latin typeface="Cambria Math"/>
                        <a:ea typeface="Cambria Math"/>
                        <a:cs typeface="Arial" charset="0"/>
                      </a:rPr>
                      <m:t>∧,∨,¬</m:t>
                    </m:r>
                  </m:oMath>
                </a14:m>
                <a:r>
                  <a:rPr lang="en-US" sz="1800" dirty="0" smtClean="0">
                    <a:latin typeface="Arial" charset="0"/>
                    <a:ea typeface="Cambria Math"/>
                    <a:cs typeface="Arial" charset="0"/>
                  </a:rPr>
                  <a:t>)</a:t>
                </a:r>
              </a:p>
              <a:p>
                <a:pPr lvl="1">
                  <a:lnSpc>
                    <a:spcPct val="90000"/>
                  </a:lnSpc>
                </a:pPr>
                <a:endParaRPr lang="en-US" sz="1800" dirty="0">
                  <a:latin typeface="Arial" charset="0"/>
                  <a:ea typeface="Cambria Math"/>
                  <a:cs typeface="Arial" charset="0"/>
                </a:endParaRPr>
              </a:p>
              <a:p>
                <a:pPr>
                  <a:lnSpc>
                    <a:spcPct val="90000"/>
                  </a:lnSpc>
                </a:pPr>
                <a:r>
                  <a:rPr lang="en-US" sz="2200" dirty="0" smtClean="0">
                    <a:latin typeface="Arial" charset="0"/>
                    <a:ea typeface="Cambria Math"/>
                    <a:cs typeface="Arial" charset="0"/>
                  </a:rPr>
                  <a:t>We impose a safety condition: </a:t>
                </a:r>
              </a:p>
              <a:p>
                <a:pPr lvl="1">
                  <a:lnSpc>
                    <a:spcPct val="90000"/>
                  </a:lnSpc>
                </a:pPr>
                <a14:m>
                  <m:oMath xmlns:m="http://schemas.openxmlformats.org/officeDocument/2006/math">
                    <m:r>
                      <a:rPr lang="en-NZ" sz="1800" b="0" i="1" smtClean="0">
                        <a:latin typeface="Cambria Math"/>
                        <a:ea typeface="Cambria Math"/>
                        <a:cs typeface="Arial" charset="0"/>
                      </a:rPr>
                      <m:t>𝑣𝑎𝑟</m:t>
                    </m:r>
                    <m:r>
                      <a:rPr lang="en-NZ" sz="1800" b="0" i="1" smtClean="0">
                        <a:latin typeface="Cambria Math"/>
                        <a:ea typeface="Cambria Math"/>
                        <a:cs typeface="Arial" charset="0"/>
                      </a:rPr>
                      <m:t>(</m:t>
                    </m:r>
                    <m:r>
                      <a:rPr lang="en-NZ" sz="1800" b="0" i="1" smtClean="0">
                        <a:latin typeface="Cambria Math"/>
                        <a:ea typeface="Cambria Math"/>
                        <a:cs typeface="Arial" charset="0"/>
                      </a:rPr>
                      <m:t>𝑅</m:t>
                    </m:r>
                    <m:r>
                      <a:rPr lang="en-NZ" sz="1800" b="0" i="1" smtClean="0">
                        <a:latin typeface="Cambria Math"/>
                        <a:ea typeface="Cambria Math"/>
                        <a:cs typeface="Arial" charset="0"/>
                      </a:rPr>
                      <m:t>)⊆</m:t>
                    </m:r>
                    <m:r>
                      <a:rPr lang="en-NZ" sz="1800" b="0" i="1" smtClean="0">
                        <a:latin typeface="Cambria Math"/>
                        <a:ea typeface="Cambria Math"/>
                        <a:cs typeface="Arial" charset="0"/>
                      </a:rPr>
                      <m:t>𝑣𝑎𝑟</m:t>
                    </m:r>
                    <m:r>
                      <a:rPr lang="en-NZ" sz="1800" b="0" i="1" smtClean="0">
                        <a:latin typeface="Cambria Math"/>
                        <a:ea typeface="Cambria Math"/>
                        <a:cs typeface="Arial" charset="0"/>
                      </a:rPr>
                      <m:t>(</m:t>
                    </m:r>
                    <m:r>
                      <a:rPr lang="en-NZ" sz="1800" b="0" i="1" smtClean="0">
                        <a:latin typeface="Cambria Math"/>
                        <a:ea typeface="Cambria Math"/>
                        <a:cs typeface="Arial" charset="0"/>
                      </a:rPr>
                      <m:t>𝑃</m:t>
                    </m:r>
                    <m:r>
                      <a:rPr lang="en-NZ" sz="1800" b="0" i="1" smtClean="0">
                        <a:latin typeface="Cambria Math"/>
                        <a:ea typeface="Cambria Math"/>
                        <a:cs typeface="Arial" charset="0"/>
                      </a:rPr>
                      <m:t>)</m:t>
                    </m:r>
                  </m:oMath>
                </a14:m>
                <a:endParaRPr lang="en-NZ" sz="1800" dirty="0" smtClean="0">
                  <a:latin typeface="Cambria Math"/>
                  <a:ea typeface="Cambria Math"/>
                  <a:cs typeface="Arial" charset="0"/>
                </a:endParaRPr>
              </a:p>
            </p:txBody>
          </p:sp>
        </mc:Choice>
        <mc:Fallback xmlns="">
          <p:sp>
            <p:nvSpPr>
              <p:cNvPr id="44035" name="Content Placeholder 2"/>
              <p:cNvSpPr>
                <a:spLocks noGrp="1" noRot="1" noChangeAspect="1" noMove="1" noResize="1" noEditPoints="1" noAdjustHandles="1" noChangeArrowheads="1" noChangeShapeType="1" noTextEdit="1"/>
              </p:cNvSpPr>
              <p:nvPr>
                <p:ph idx="1"/>
              </p:nvPr>
            </p:nvSpPr>
            <p:spPr>
              <a:xfrm>
                <a:off x="467544" y="1412776"/>
                <a:ext cx="8352928" cy="4536504"/>
              </a:xfrm>
              <a:blipFill rotWithShape="1">
                <a:blip r:embed="rId2"/>
                <a:stretch>
                  <a:fillRect l="-876" t="-1478"/>
                </a:stretch>
              </a:blipFill>
            </p:spPr>
            <p:txBody>
              <a:bodyPr/>
              <a:lstStyle/>
              <a:p>
                <a:r>
                  <a:rPr lang="en-NZ">
                    <a:noFill/>
                  </a:rPr>
                  <a:t> </a:t>
                </a:r>
              </a:p>
            </p:txBody>
          </p:sp>
        </mc:Fallback>
      </mc:AlternateContent>
    </p:spTree>
    <p:extLst>
      <p:ext uri="{BB962C8B-B14F-4D97-AF65-F5344CB8AC3E}">
        <p14:creationId xmlns:p14="http://schemas.microsoft.com/office/powerpoint/2010/main" val="313279720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smtClean="0">
                <a:latin typeface="Arial" charset="0"/>
                <a:cs typeface="Arial" charset="0"/>
              </a:rPr>
              <a:t>Satisfaction of value expressions</a:t>
            </a:r>
          </a:p>
        </p:txBody>
      </p:sp>
      <mc:AlternateContent xmlns:mc="http://schemas.openxmlformats.org/markup-compatibility/2006" xmlns:a14="http://schemas.microsoft.com/office/drawing/2010/main">
        <mc:Choice Requires="a14">
          <p:sp>
            <p:nvSpPr>
              <p:cNvPr id="44035" name="Content Placeholder 2"/>
              <p:cNvSpPr>
                <a:spLocks noGrp="1"/>
              </p:cNvSpPr>
              <p:nvPr>
                <p:ph idx="1"/>
              </p:nvPr>
            </p:nvSpPr>
            <p:spPr>
              <a:xfrm>
                <a:off x="467544" y="1412776"/>
                <a:ext cx="8352928" cy="4536504"/>
              </a:xfrm>
            </p:spPr>
            <p:txBody>
              <a:bodyPr/>
              <a:lstStyle/>
              <a:p>
                <a:pPr>
                  <a:lnSpc>
                    <a:spcPct val="90000"/>
                  </a:lnSpc>
                </a:pPr>
                <a:r>
                  <a:rPr lang="en-US" sz="2200" dirty="0" smtClean="0">
                    <a:latin typeface="Arial" charset="0"/>
                    <a:ea typeface="Cambria Math"/>
                    <a:cs typeface="Arial" charset="0"/>
                  </a:rPr>
                  <a:t>A mapping </a:t>
                </a:r>
                <a14:m>
                  <m:oMath xmlns:m="http://schemas.openxmlformats.org/officeDocument/2006/math">
                    <m:r>
                      <a:rPr lang="en-US" sz="2200" i="1" smtClean="0">
                        <a:latin typeface="Cambria Math"/>
                        <a:ea typeface="Cambria Math"/>
                        <a:cs typeface="Arial" charset="0"/>
                      </a:rPr>
                      <m:t>𝜇</m:t>
                    </m:r>
                  </m:oMath>
                </a14:m>
                <a:r>
                  <a:rPr lang="en-NZ" sz="1800" dirty="0" smtClean="0">
                    <a:latin typeface="Cambria Math"/>
                    <a:ea typeface="Cambria Math"/>
                    <a:cs typeface="Arial" charset="0"/>
                  </a:rPr>
                  <a:t> </a:t>
                </a:r>
                <a:r>
                  <a:rPr lang="en-NZ" sz="2200" dirty="0" smtClean="0">
                    <a:ea typeface="Cambria Math"/>
                  </a:rPr>
                  <a:t>satisfies a value expression </a:t>
                </a:r>
                <a:r>
                  <a:rPr lang="en-NZ" sz="2200" i="1" dirty="0" smtClean="0">
                    <a:ea typeface="Cambria Math"/>
                  </a:rPr>
                  <a:t>R </a:t>
                </a:r>
                <a:r>
                  <a:rPr lang="en-NZ" sz="2200" dirty="0" smtClean="0">
                    <a:ea typeface="Cambria Math"/>
                  </a:rPr>
                  <a:t>(</a:t>
                </a:r>
                <a14:m>
                  <m:oMath xmlns:m="http://schemas.openxmlformats.org/officeDocument/2006/math">
                    <m:r>
                      <a:rPr lang="en-NZ" sz="2200" i="1" smtClean="0">
                        <a:solidFill>
                          <a:srgbClr val="FF0000"/>
                        </a:solidFill>
                        <a:latin typeface="Cambria Math"/>
                        <a:ea typeface="Cambria Math"/>
                      </a:rPr>
                      <m:t>𝜇</m:t>
                    </m:r>
                    <m:r>
                      <a:rPr lang="en-NZ" sz="2200" i="1" smtClean="0">
                        <a:solidFill>
                          <a:srgbClr val="FF0000"/>
                        </a:solidFill>
                        <a:latin typeface="Cambria Math"/>
                        <a:ea typeface="Cambria Math"/>
                      </a:rPr>
                      <m:t>⊨</m:t>
                    </m:r>
                    <m:r>
                      <a:rPr lang="en-NZ" sz="2200" b="0" i="1" smtClean="0">
                        <a:solidFill>
                          <a:srgbClr val="FF0000"/>
                        </a:solidFill>
                        <a:latin typeface="Cambria Math"/>
                        <a:ea typeface="Cambria Math"/>
                      </a:rPr>
                      <m:t>𝑅</m:t>
                    </m:r>
                  </m:oMath>
                </a14:m>
                <a:r>
                  <a:rPr lang="en-NZ" sz="2200" dirty="0" smtClean="0">
                    <a:ea typeface="Cambria Math"/>
                  </a:rPr>
                  <a:t>) if:</a:t>
                </a:r>
              </a:p>
              <a:p>
                <a:pPr>
                  <a:lnSpc>
                    <a:spcPct val="90000"/>
                  </a:lnSpc>
                </a:pPr>
                <a:endParaRPr lang="en-NZ" sz="2200" i="1" dirty="0">
                  <a:ea typeface="Cambria Math"/>
                </a:endParaRPr>
              </a:p>
              <a:p>
                <a:pPr lvl="1">
                  <a:lnSpc>
                    <a:spcPct val="90000"/>
                  </a:lnSpc>
                </a:pPr>
                <a:r>
                  <a:rPr lang="en-NZ" sz="1800" i="1" dirty="0" smtClean="0">
                    <a:ea typeface="Cambria Math"/>
                  </a:rPr>
                  <a:t>R </a:t>
                </a:r>
                <a:r>
                  <a:rPr lang="en-NZ" sz="1800" dirty="0" smtClean="0">
                    <a:ea typeface="Cambria Math"/>
                  </a:rPr>
                  <a:t>is </a:t>
                </a:r>
                <a14:m>
                  <m:oMath xmlns:m="http://schemas.openxmlformats.org/officeDocument/2006/math">
                    <m:r>
                      <a:rPr lang="en-NZ" sz="1800" b="0" i="1" smtClean="0">
                        <a:latin typeface="Cambria Math"/>
                        <a:ea typeface="Cambria Math"/>
                      </a:rPr>
                      <m:t>?</m:t>
                    </m:r>
                    <m:r>
                      <a:rPr lang="en-NZ" sz="1800" b="0" i="1" smtClean="0">
                        <a:latin typeface="Cambria Math"/>
                        <a:ea typeface="Cambria Math"/>
                      </a:rPr>
                      <m:t>𝑋</m:t>
                    </m:r>
                    <m:r>
                      <a:rPr lang="en-NZ" sz="1800" b="0" i="1" smtClean="0">
                        <a:latin typeface="Cambria Math"/>
                        <a:ea typeface="Cambria Math"/>
                      </a:rPr>
                      <m:t>=</m:t>
                    </m:r>
                    <m:r>
                      <a:rPr lang="en-NZ" sz="1800" b="0" i="1" smtClean="0">
                        <a:latin typeface="Cambria Math"/>
                        <a:ea typeface="Cambria Math"/>
                      </a:rPr>
                      <m:t>𝑐</m:t>
                    </m:r>
                  </m:oMath>
                </a14:m>
                <a:r>
                  <a:rPr lang="en-NZ" sz="1800" i="1" dirty="0" smtClean="0">
                    <a:ea typeface="Cambria Math"/>
                  </a:rPr>
                  <a:t>, </a:t>
                </a:r>
                <a:r>
                  <a:rPr lang="en-NZ" sz="1800" dirty="0" smtClean="0">
                    <a:ea typeface="Cambria Math"/>
                  </a:rPr>
                  <a:t>and</a:t>
                </a:r>
                <a:r>
                  <a:rPr lang="en-NZ" sz="1800" i="1" dirty="0" smtClean="0">
                    <a:ea typeface="Cambria Math"/>
                  </a:rPr>
                  <a:t> </a:t>
                </a:r>
                <a14:m>
                  <m:oMath xmlns:m="http://schemas.openxmlformats.org/officeDocument/2006/math">
                    <m:r>
                      <a:rPr lang="en-NZ" sz="1800" b="0" i="1" smtClean="0">
                        <a:latin typeface="Cambria Math"/>
                        <a:ea typeface="Cambria Math"/>
                      </a:rPr>
                      <m:t>?</m:t>
                    </m:r>
                    <m:r>
                      <a:rPr lang="en-NZ" sz="1800" b="0" i="1" smtClean="0">
                        <a:latin typeface="Cambria Math"/>
                        <a:ea typeface="Cambria Math"/>
                      </a:rPr>
                      <m:t>𝑋</m:t>
                    </m:r>
                    <m:r>
                      <a:rPr lang="en-NZ" sz="1800" b="0" i="1" smtClean="0">
                        <a:latin typeface="Cambria Math"/>
                        <a:ea typeface="Cambria Math"/>
                      </a:rPr>
                      <m:t>∈</m:t>
                    </m:r>
                    <m:r>
                      <a:rPr lang="en-NZ" sz="1800" b="0" i="1" smtClean="0">
                        <a:latin typeface="Cambria Math"/>
                        <a:ea typeface="Cambria Math"/>
                      </a:rPr>
                      <m:t>𝑑𝑜𝑚</m:t>
                    </m:r>
                    <m:r>
                      <a:rPr lang="en-NZ" sz="1800" b="0" i="1" smtClean="0">
                        <a:latin typeface="Cambria Math"/>
                        <a:ea typeface="Cambria Math"/>
                      </a:rPr>
                      <m:t>(</m:t>
                    </m:r>
                    <m:r>
                      <a:rPr lang="en-NZ" sz="1800" b="0" i="1" smtClean="0">
                        <a:latin typeface="Cambria Math"/>
                        <a:ea typeface="Cambria Math"/>
                      </a:rPr>
                      <m:t>𝜇</m:t>
                    </m:r>
                    <m:r>
                      <a:rPr lang="en-NZ" sz="1800" b="0" i="1" smtClean="0">
                        <a:latin typeface="Cambria Math"/>
                        <a:ea typeface="Cambria Math"/>
                      </a:rPr>
                      <m:t>)</m:t>
                    </m:r>
                  </m:oMath>
                </a14:m>
                <a:r>
                  <a:rPr lang="en-NZ" sz="1800" i="1" dirty="0" smtClean="0">
                    <a:ea typeface="Cambria Math"/>
                  </a:rPr>
                  <a:t> </a:t>
                </a:r>
                <a:r>
                  <a:rPr lang="en-NZ" sz="1800" dirty="0" smtClean="0">
                    <a:ea typeface="Cambria Math"/>
                  </a:rPr>
                  <a:t>and </a:t>
                </a:r>
                <a14:m>
                  <m:oMath xmlns:m="http://schemas.openxmlformats.org/officeDocument/2006/math">
                    <m:r>
                      <a:rPr lang="en-NZ" sz="1800" i="1" smtClean="0">
                        <a:latin typeface="Cambria Math"/>
                        <a:ea typeface="Cambria Math"/>
                      </a:rPr>
                      <m:t>𝜇</m:t>
                    </m:r>
                    <m:d>
                      <m:dPr>
                        <m:ctrlPr>
                          <a:rPr lang="en-NZ" sz="1800" b="0" i="1" smtClean="0">
                            <a:latin typeface="Cambria Math"/>
                            <a:ea typeface="Cambria Math"/>
                          </a:rPr>
                        </m:ctrlPr>
                      </m:dPr>
                      <m:e>
                        <m:r>
                          <a:rPr lang="en-NZ" sz="1800" b="0" i="1" smtClean="0">
                            <a:latin typeface="Cambria Math"/>
                            <a:ea typeface="Cambria Math"/>
                          </a:rPr>
                          <m:t>?</m:t>
                        </m:r>
                        <m:r>
                          <a:rPr lang="en-NZ" sz="1800" b="0" i="1" smtClean="0">
                            <a:latin typeface="Cambria Math"/>
                            <a:ea typeface="Cambria Math"/>
                          </a:rPr>
                          <m:t>𝑋</m:t>
                        </m:r>
                      </m:e>
                    </m:d>
                    <m:r>
                      <a:rPr lang="en-NZ" sz="1800" b="0" i="1" smtClean="0">
                        <a:latin typeface="Cambria Math"/>
                        <a:ea typeface="Cambria Math"/>
                      </a:rPr>
                      <m:t>=</m:t>
                    </m:r>
                    <m:r>
                      <a:rPr lang="en-NZ" sz="1800" b="0" i="1" smtClean="0">
                        <a:latin typeface="Cambria Math"/>
                        <a:ea typeface="Cambria Math"/>
                      </a:rPr>
                      <m:t>𝑐</m:t>
                    </m:r>
                  </m:oMath>
                </a14:m>
                <a:endParaRPr lang="en-NZ" sz="1800" b="0" dirty="0" smtClean="0">
                  <a:ea typeface="Cambria Math"/>
                </a:endParaRPr>
              </a:p>
              <a:p>
                <a:pPr lvl="1">
                  <a:lnSpc>
                    <a:spcPct val="90000"/>
                  </a:lnSpc>
                </a:pPr>
                <a:r>
                  <a:rPr lang="en-NZ" sz="1800" i="1" dirty="0" smtClean="0">
                    <a:ea typeface="Cambria Math"/>
                  </a:rPr>
                  <a:t>R </a:t>
                </a:r>
                <a:r>
                  <a:rPr lang="en-NZ" sz="1800" dirty="0" smtClean="0">
                    <a:ea typeface="Cambria Math"/>
                  </a:rPr>
                  <a:t>is </a:t>
                </a:r>
                <a14:m>
                  <m:oMath xmlns:m="http://schemas.openxmlformats.org/officeDocument/2006/math">
                    <m:r>
                      <a:rPr lang="en-NZ" sz="1800" b="0" i="1" smtClean="0">
                        <a:latin typeface="Cambria Math"/>
                        <a:ea typeface="Cambria Math"/>
                      </a:rPr>
                      <m:t>?</m:t>
                    </m:r>
                    <m:r>
                      <a:rPr lang="en-NZ" sz="1800" b="0" i="1" smtClean="0">
                        <a:latin typeface="Cambria Math"/>
                        <a:ea typeface="Cambria Math"/>
                      </a:rPr>
                      <m:t>𝑋</m:t>
                    </m:r>
                    <m:r>
                      <a:rPr lang="en-NZ" sz="1800" b="0" i="1" smtClean="0">
                        <a:latin typeface="Cambria Math"/>
                        <a:ea typeface="Cambria Math"/>
                      </a:rPr>
                      <m:t>=?</m:t>
                    </m:r>
                    <m:r>
                      <a:rPr lang="en-NZ" sz="1800" b="0" i="1" smtClean="0">
                        <a:latin typeface="Cambria Math"/>
                        <a:ea typeface="Cambria Math"/>
                      </a:rPr>
                      <m:t>𝑌</m:t>
                    </m:r>
                  </m:oMath>
                </a14:m>
                <a:r>
                  <a:rPr lang="en-NZ" sz="1800" dirty="0" smtClean="0">
                    <a:ea typeface="Cambria Math"/>
                  </a:rPr>
                  <a:t>, and  </a:t>
                </a:r>
                <a14:m>
                  <m:oMath xmlns:m="http://schemas.openxmlformats.org/officeDocument/2006/math">
                    <m:r>
                      <a:rPr lang="en-NZ" sz="1800" i="1">
                        <a:latin typeface="Cambria Math"/>
                        <a:ea typeface="Cambria Math"/>
                      </a:rPr>
                      <m:t>?</m:t>
                    </m:r>
                    <m:r>
                      <a:rPr lang="en-NZ" sz="1800" i="1">
                        <a:latin typeface="Cambria Math"/>
                        <a:ea typeface="Cambria Math"/>
                      </a:rPr>
                      <m:t>𝑋</m:t>
                    </m:r>
                    <m:r>
                      <a:rPr lang="en-NZ" sz="1800" b="0" i="1" smtClean="0">
                        <a:latin typeface="Cambria Math"/>
                        <a:ea typeface="Cambria Math"/>
                      </a:rPr>
                      <m:t>,?</m:t>
                    </m:r>
                    <m:r>
                      <a:rPr lang="en-NZ" sz="1800" b="0" i="1" smtClean="0">
                        <a:latin typeface="Cambria Math"/>
                        <a:ea typeface="Cambria Math"/>
                      </a:rPr>
                      <m:t>𝑌</m:t>
                    </m:r>
                    <m:r>
                      <a:rPr lang="en-NZ" sz="1800" i="1">
                        <a:latin typeface="Cambria Math"/>
                        <a:ea typeface="Cambria Math"/>
                      </a:rPr>
                      <m:t>∈</m:t>
                    </m:r>
                    <m:r>
                      <a:rPr lang="en-NZ" sz="1800" i="1">
                        <a:latin typeface="Cambria Math"/>
                        <a:ea typeface="Cambria Math"/>
                      </a:rPr>
                      <m:t>𝑑𝑜𝑚</m:t>
                    </m:r>
                    <m:r>
                      <a:rPr lang="en-NZ" sz="1800" i="1">
                        <a:latin typeface="Cambria Math"/>
                        <a:ea typeface="Cambria Math"/>
                      </a:rPr>
                      <m:t>(</m:t>
                    </m:r>
                    <m:r>
                      <a:rPr lang="en-NZ" sz="1800" i="1">
                        <a:latin typeface="Cambria Math"/>
                        <a:ea typeface="Cambria Math"/>
                      </a:rPr>
                      <m:t>𝜇</m:t>
                    </m:r>
                    <m:r>
                      <a:rPr lang="en-NZ" sz="1800" i="1">
                        <a:latin typeface="Cambria Math"/>
                        <a:ea typeface="Cambria Math"/>
                      </a:rPr>
                      <m:t>)</m:t>
                    </m:r>
                  </m:oMath>
                </a14:m>
                <a:r>
                  <a:rPr lang="en-NZ" sz="1800" i="1" dirty="0">
                    <a:ea typeface="Cambria Math"/>
                  </a:rPr>
                  <a:t> </a:t>
                </a:r>
                <a:r>
                  <a:rPr lang="en-NZ" sz="1800" dirty="0">
                    <a:ea typeface="Cambria Math"/>
                  </a:rPr>
                  <a:t>and </a:t>
                </a:r>
                <a14:m>
                  <m:oMath xmlns:m="http://schemas.openxmlformats.org/officeDocument/2006/math">
                    <m:r>
                      <a:rPr lang="en-NZ" sz="1800" i="1">
                        <a:latin typeface="Cambria Math"/>
                        <a:ea typeface="Cambria Math"/>
                      </a:rPr>
                      <m:t>𝜇</m:t>
                    </m:r>
                    <m:d>
                      <m:dPr>
                        <m:ctrlPr>
                          <a:rPr lang="en-NZ" sz="1800" i="1">
                            <a:latin typeface="Cambria Math"/>
                            <a:ea typeface="Cambria Math"/>
                          </a:rPr>
                        </m:ctrlPr>
                      </m:dPr>
                      <m:e>
                        <m:r>
                          <a:rPr lang="en-NZ" sz="1800" i="1">
                            <a:latin typeface="Cambria Math"/>
                            <a:ea typeface="Cambria Math"/>
                          </a:rPr>
                          <m:t>?</m:t>
                        </m:r>
                        <m:r>
                          <a:rPr lang="en-NZ" sz="1800" i="1">
                            <a:latin typeface="Cambria Math"/>
                            <a:ea typeface="Cambria Math"/>
                          </a:rPr>
                          <m:t>𝑋</m:t>
                        </m:r>
                      </m:e>
                    </m:d>
                    <m:r>
                      <a:rPr lang="en-NZ" sz="1800" i="1">
                        <a:latin typeface="Cambria Math"/>
                        <a:ea typeface="Cambria Math"/>
                      </a:rPr>
                      <m:t>=</m:t>
                    </m:r>
                    <m:r>
                      <a:rPr lang="en-NZ" sz="1800" i="1">
                        <a:latin typeface="Cambria Math"/>
                        <a:ea typeface="Cambria Math"/>
                      </a:rPr>
                      <m:t>𝜇</m:t>
                    </m:r>
                    <m:d>
                      <m:dPr>
                        <m:ctrlPr>
                          <a:rPr lang="en-NZ" sz="1800" i="1">
                            <a:latin typeface="Cambria Math"/>
                            <a:ea typeface="Cambria Math"/>
                          </a:rPr>
                        </m:ctrlPr>
                      </m:dPr>
                      <m:e>
                        <m:r>
                          <a:rPr lang="en-NZ" sz="1800" i="1">
                            <a:latin typeface="Cambria Math"/>
                            <a:ea typeface="Cambria Math"/>
                          </a:rPr>
                          <m:t>?</m:t>
                        </m:r>
                        <m:r>
                          <a:rPr lang="en-NZ" sz="1800" b="0" i="1" smtClean="0">
                            <a:latin typeface="Cambria Math"/>
                            <a:ea typeface="Cambria Math"/>
                          </a:rPr>
                          <m:t>𝑌</m:t>
                        </m:r>
                      </m:e>
                    </m:d>
                  </m:oMath>
                </a14:m>
                <a:endParaRPr lang="en-NZ" sz="1800" dirty="0" smtClean="0">
                  <a:ea typeface="Cambria Math"/>
                </a:endParaRPr>
              </a:p>
              <a:p>
                <a:pPr lvl="1">
                  <a:lnSpc>
                    <a:spcPct val="90000"/>
                  </a:lnSpc>
                </a:pPr>
                <a:r>
                  <a:rPr lang="en-NZ" sz="1800" i="1" dirty="0" smtClean="0">
                    <a:ea typeface="Cambria Math"/>
                  </a:rPr>
                  <a:t>R </a:t>
                </a:r>
                <a:r>
                  <a:rPr lang="en-NZ" sz="1800" dirty="0" smtClean="0">
                    <a:ea typeface="Cambria Math"/>
                  </a:rPr>
                  <a:t>is </a:t>
                </a:r>
                <a14:m>
                  <m:oMath xmlns:m="http://schemas.openxmlformats.org/officeDocument/2006/math">
                    <m:r>
                      <m:rPr>
                        <m:sty m:val="p"/>
                      </m:rPr>
                      <a:rPr lang="en-NZ" sz="1800" b="0" i="0" smtClean="0">
                        <a:latin typeface="Cambria Math"/>
                        <a:ea typeface="Cambria Math"/>
                      </a:rPr>
                      <m:t>bound</m:t>
                    </m:r>
                    <m:d>
                      <m:dPr>
                        <m:ctrlPr>
                          <a:rPr lang="en-NZ" sz="1800" b="0" i="1" smtClean="0">
                            <a:latin typeface="Cambria Math"/>
                            <a:ea typeface="Cambria Math"/>
                          </a:rPr>
                        </m:ctrlPr>
                      </m:dPr>
                      <m:e>
                        <m:r>
                          <a:rPr lang="en-NZ" sz="1800" i="1">
                            <a:latin typeface="Cambria Math"/>
                            <a:ea typeface="Cambria Math"/>
                          </a:rPr>
                          <m:t>?</m:t>
                        </m:r>
                        <m:r>
                          <a:rPr lang="en-NZ" sz="1800" i="1">
                            <a:latin typeface="Cambria Math"/>
                            <a:ea typeface="Cambria Math"/>
                          </a:rPr>
                          <m:t>𝑋</m:t>
                        </m:r>
                      </m:e>
                    </m:d>
                    <m:r>
                      <m:rPr>
                        <m:nor/>
                      </m:rPr>
                      <a:rPr lang="en-NZ" sz="1800" b="0" i="0" smtClean="0">
                        <a:latin typeface="Cambria Math"/>
                        <a:ea typeface="Cambria Math"/>
                      </a:rPr>
                      <m:t>, </m:t>
                    </m:r>
                    <m:r>
                      <m:rPr>
                        <m:nor/>
                      </m:rPr>
                      <a:rPr lang="en-NZ" sz="1800" dirty="0">
                        <a:ea typeface="Cambria Math"/>
                      </a:rPr>
                      <m:t>and</m:t>
                    </m:r>
                    <m:r>
                      <m:rPr>
                        <m:nor/>
                      </m:rPr>
                      <a:rPr lang="en-NZ" sz="1800" b="0" i="0" dirty="0" smtClean="0">
                        <a:ea typeface="Cambria Math"/>
                      </a:rPr>
                      <m:t> </m:t>
                    </m:r>
                    <m:r>
                      <a:rPr lang="en-NZ" sz="1800" i="1">
                        <a:latin typeface="Cambria Math"/>
                        <a:ea typeface="Cambria Math"/>
                      </a:rPr>
                      <m:t>?</m:t>
                    </m:r>
                    <m:r>
                      <a:rPr lang="en-NZ" sz="1800" i="1">
                        <a:latin typeface="Cambria Math"/>
                        <a:ea typeface="Cambria Math"/>
                      </a:rPr>
                      <m:t>𝑋</m:t>
                    </m:r>
                    <m:r>
                      <a:rPr lang="en-NZ" sz="1800" i="1">
                        <a:latin typeface="Cambria Math"/>
                        <a:ea typeface="Cambria Math"/>
                      </a:rPr>
                      <m:t>∈</m:t>
                    </m:r>
                    <m:r>
                      <a:rPr lang="en-NZ" sz="1800" i="1">
                        <a:latin typeface="Cambria Math"/>
                        <a:ea typeface="Cambria Math"/>
                      </a:rPr>
                      <m:t>𝑑𝑜𝑚</m:t>
                    </m:r>
                    <m:r>
                      <a:rPr lang="en-NZ" sz="1800" i="1">
                        <a:latin typeface="Cambria Math"/>
                        <a:ea typeface="Cambria Math"/>
                      </a:rPr>
                      <m:t>(</m:t>
                    </m:r>
                    <m:r>
                      <a:rPr lang="en-NZ" sz="1800" i="1">
                        <a:latin typeface="Cambria Math"/>
                        <a:ea typeface="Cambria Math"/>
                      </a:rPr>
                      <m:t>𝜇</m:t>
                    </m:r>
                    <m:r>
                      <a:rPr lang="en-NZ" sz="1800" i="1">
                        <a:latin typeface="Cambria Math"/>
                        <a:ea typeface="Cambria Math"/>
                      </a:rPr>
                      <m:t>)</m:t>
                    </m:r>
                  </m:oMath>
                </a14:m>
                <a:r>
                  <a:rPr lang="en-NZ" sz="1800" i="1" dirty="0">
                    <a:ea typeface="Cambria Math"/>
                  </a:rPr>
                  <a:t> </a:t>
                </a:r>
              </a:p>
              <a:p>
                <a:pPr lvl="1">
                  <a:lnSpc>
                    <a:spcPct val="90000"/>
                  </a:lnSpc>
                </a:pPr>
                <a:r>
                  <a:rPr lang="en-NZ" sz="1800" i="1" dirty="0" smtClean="0">
                    <a:ea typeface="Cambria Math"/>
                  </a:rPr>
                  <a:t>R</a:t>
                </a:r>
                <a:r>
                  <a:rPr lang="en-NZ" sz="1800" dirty="0" smtClean="0">
                    <a:ea typeface="Cambria Math"/>
                  </a:rPr>
                  <a:t> is </a:t>
                </a:r>
                <a14:m>
                  <m:oMath xmlns:m="http://schemas.openxmlformats.org/officeDocument/2006/math">
                    <m:r>
                      <a:rPr lang="en-NZ" sz="1800" b="0" i="1" smtClean="0">
                        <a:latin typeface="Cambria Math"/>
                        <a:ea typeface="Cambria Math"/>
                      </a:rPr>
                      <m:t>𝑅</m:t>
                    </m:r>
                    <m:r>
                      <a:rPr lang="en-NZ" sz="1800" b="0" i="1" smtClean="0">
                        <a:latin typeface="Cambria Math"/>
                        <a:ea typeface="Cambria Math"/>
                      </a:rPr>
                      <m:t>1∧</m:t>
                    </m:r>
                    <m:r>
                      <a:rPr lang="en-NZ" sz="1800" b="0" i="1" smtClean="0">
                        <a:latin typeface="Cambria Math"/>
                        <a:ea typeface="Cambria Math"/>
                      </a:rPr>
                      <m:t>𝑅</m:t>
                    </m:r>
                    <m:r>
                      <a:rPr lang="en-NZ" sz="1800" b="0" i="1" smtClean="0">
                        <a:latin typeface="Cambria Math"/>
                        <a:ea typeface="Cambria Math"/>
                      </a:rPr>
                      <m:t>2</m:t>
                    </m:r>
                  </m:oMath>
                </a14:m>
                <a:r>
                  <a:rPr lang="en-NZ" sz="1800" dirty="0" smtClean="0">
                    <a:ea typeface="Cambria Math"/>
                  </a:rPr>
                  <a:t>, </a:t>
                </a:r>
                <a14:m>
                  <m:oMath xmlns:m="http://schemas.openxmlformats.org/officeDocument/2006/math">
                    <m:r>
                      <m:rPr>
                        <m:nor/>
                      </m:rPr>
                      <a:rPr lang="en-NZ" sz="1800" dirty="0">
                        <a:ea typeface="Cambria Math"/>
                      </a:rPr>
                      <m:t>and</m:t>
                    </m:r>
                    <m:r>
                      <m:rPr>
                        <m:nor/>
                      </m:rPr>
                      <a:rPr lang="en-NZ" sz="1400" b="0" i="0" dirty="0" smtClean="0">
                        <a:ea typeface="Cambria Math"/>
                      </a:rPr>
                      <m:t> </m:t>
                    </m:r>
                    <m:r>
                      <a:rPr lang="en-NZ" sz="1800" i="1" smtClean="0">
                        <a:solidFill>
                          <a:schemeClr val="tx1"/>
                        </a:solidFill>
                        <a:latin typeface="Cambria Math"/>
                        <a:ea typeface="Cambria Math"/>
                      </a:rPr>
                      <m:t>𝜇</m:t>
                    </m:r>
                    <m:r>
                      <a:rPr lang="en-NZ" sz="1800" i="1" smtClean="0">
                        <a:solidFill>
                          <a:schemeClr val="tx1"/>
                        </a:solidFill>
                        <a:latin typeface="Cambria Math"/>
                        <a:ea typeface="Cambria Math"/>
                      </a:rPr>
                      <m:t>⊨</m:t>
                    </m:r>
                    <m:r>
                      <a:rPr lang="en-NZ" sz="1800" i="1" smtClean="0">
                        <a:solidFill>
                          <a:schemeClr val="tx1"/>
                        </a:solidFill>
                        <a:latin typeface="Cambria Math"/>
                        <a:ea typeface="Cambria Math"/>
                      </a:rPr>
                      <m:t>𝑅</m:t>
                    </m:r>
                    <m:r>
                      <a:rPr lang="en-NZ" sz="1800" b="0" i="1" smtClean="0">
                        <a:solidFill>
                          <a:schemeClr val="tx1"/>
                        </a:solidFill>
                        <a:latin typeface="Cambria Math"/>
                        <a:ea typeface="Cambria Math"/>
                      </a:rPr>
                      <m:t>1</m:t>
                    </m:r>
                  </m:oMath>
                </a14:m>
                <a:r>
                  <a:rPr lang="en-NZ" sz="1800" i="1" dirty="0" smtClean="0">
                    <a:ea typeface="Cambria Math"/>
                  </a:rPr>
                  <a:t> </a:t>
                </a:r>
                <a14:m>
                  <m:oMath xmlns:m="http://schemas.openxmlformats.org/officeDocument/2006/math">
                    <m:r>
                      <m:rPr>
                        <m:nor/>
                      </m:rPr>
                      <a:rPr lang="en-NZ" sz="1800" dirty="0">
                        <a:ea typeface="Cambria Math"/>
                      </a:rPr>
                      <m:t>and</m:t>
                    </m:r>
                  </m:oMath>
                </a14:m>
                <a:r>
                  <a:rPr lang="en-NZ" sz="1800" i="1" dirty="0" smtClean="0">
                    <a:ea typeface="Cambria Math"/>
                  </a:rPr>
                  <a:t> </a:t>
                </a:r>
                <a14:m>
                  <m:oMath xmlns:m="http://schemas.openxmlformats.org/officeDocument/2006/math">
                    <m:r>
                      <a:rPr lang="en-NZ" sz="1800" i="1">
                        <a:latin typeface="Cambria Math"/>
                        <a:ea typeface="Cambria Math"/>
                      </a:rPr>
                      <m:t>𝜇</m:t>
                    </m:r>
                    <m:r>
                      <a:rPr lang="en-NZ" sz="1800" i="1">
                        <a:latin typeface="Cambria Math"/>
                        <a:ea typeface="Cambria Math"/>
                      </a:rPr>
                      <m:t>⊨</m:t>
                    </m:r>
                    <m:r>
                      <a:rPr lang="en-NZ" sz="1800" i="1">
                        <a:latin typeface="Cambria Math"/>
                        <a:ea typeface="Cambria Math"/>
                      </a:rPr>
                      <m:t>𝑅</m:t>
                    </m:r>
                    <m:r>
                      <a:rPr lang="en-NZ" sz="1800" b="0" i="1" smtClean="0">
                        <a:latin typeface="Cambria Math"/>
                        <a:ea typeface="Cambria Math"/>
                      </a:rPr>
                      <m:t>2</m:t>
                    </m:r>
                  </m:oMath>
                </a14:m>
                <a:r>
                  <a:rPr lang="en-NZ" sz="1800" i="1" dirty="0">
                    <a:ea typeface="Cambria Math"/>
                  </a:rPr>
                  <a:t> </a:t>
                </a:r>
                <a:endParaRPr lang="en-NZ" sz="1800" i="1" dirty="0" smtClean="0">
                  <a:ea typeface="Cambria Math"/>
                </a:endParaRPr>
              </a:p>
              <a:p>
                <a:pPr lvl="1">
                  <a:lnSpc>
                    <a:spcPct val="90000"/>
                  </a:lnSpc>
                </a:pPr>
                <a:r>
                  <a:rPr lang="en-NZ" sz="1800" i="1" dirty="0">
                    <a:ea typeface="Cambria Math"/>
                  </a:rPr>
                  <a:t>R</a:t>
                </a:r>
                <a:r>
                  <a:rPr lang="en-NZ" sz="1800" dirty="0">
                    <a:ea typeface="Cambria Math"/>
                  </a:rPr>
                  <a:t> is </a:t>
                </a:r>
                <a14:m>
                  <m:oMath xmlns:m="http://schemas.openxmlformats.org/officeDocument/2006/math">
                    <m:r>
                      <a:rPr lang="en-NZ" sz="1800" i="1">
                        <a:latin typeface="Cambria Math"/>
                        <a:ea typeface="Cambria Math"/>
                      </a:rPr>
                      <m:t>𝑅</m:t>
                    </m:r>
                    <m:r>
                      <a:rPr lang="en-NZ" sz="1800" i="1">
                        <a:latin typeface="Cambria Math"/>
                        <a:ea typeface="Cambria Math"/>
                      </a:rPr>
                      <m:t>1∨</m:t>
                    </m:r>
                    <m:r>
                      <a:rPr lang="en-NZ" sz="1800" i="1">
                        <a:latin typeface="Cambria Math"/>
                        <a:ea typeface="Cambria Math"/>
                      </a:rPr>
                      <m:t>𝑅</m:t>
                    </m:r>
                    <m:r>
                      <a:rPr lang="en-NZ" sz="1800" i="1">
                        <a:latin typeface="Cambria Math"/>
                        <a:ea typeface="Cambria Math"/>
                      </a:rPr>
                      <m:t>2</m:t>
                    </m:r>
                  </m:oMath>
                </a14:m>
                <a:r>
                  <a:rPr lang="en-NZ" sz="1800" dirty="0">
                    <a:ea typeface="Cambria Math"/>
                  </a:rPr>
                  <a:t>, </a:t>
                </a:r>
                <a14:m>
                  <m:oMath xmlns:m="http://schemas.openxmlformats.org/officeDocument/2006/math">
                    <m:r>
                      <m:rPr>
                        <m:nor/>
                      </m:rPr>
                      <a:rPr lang="en-NZ" sz="1800" dirty="0">
                        <a:ea typeface="Cambria Math"/>
                      </a:rPr>
                      <m:t>and</m:t>
                    </m:r>
                    <m:r>
                      <m:rPr>
                        <m:nor/>
                      </m:rPr>
                      <a:rPr lang="en-NZ" sz="1400" dirty="0">
                        <a:ea typeface="Cambria Math"/>
                      </a:rPr>
                      <m:t> </m:t>
                    </m:r>
                    <m:r>
                      <a:rPr lang="en-NZ" sz="1800" i="1">
                        <a:latin typeface="Cambria Math"/>
                        <a:ea typeface="Cambria Math"/>
                      </a:rPr>
                      <m:t>𝜇</m:t>
                    </m:r>
                    <m:r>
                      <a:rPr lang="en-NZ" sz="1800" i="1">
                        <a:latin typeface="Cambria Math"/>
                        <a:ea typeface="Cambria Math"/>
                      </a:rPr>
                      <m:t>⊨</m:t>
                    </m:r>
                    <m:r>
                      <a:rPr lang="en-NZ" sz="1800" i="1">
                        <a:latin typeface="Cambria Math"/>
                        <a:ea typeface="Cambria Math"/>
                      </a:rPr>
                      <m:t>𝑅</m:t>
                    </m:r>
                    <m:r>
                      <a:rPr lang="en-NZ" sz="1800" i="1">
                        <a:latin typeface="Cambria Math"/>
                        <a:ea typeface="Cambria Math"/>
                      </a:rPr>
                      <m:t>1 </m:t>
                    </m:r>
                    <m:r>
                      <m:rPr>
                        <m:nor/>
                      </m:rPr>
                      <a:rPr lang="en-NZ" sz="1800" b="0" i="0" dirty="0" smtClean="0">
                        <a:ea typeface="Cambria Math"/>
                      </a:rPr>
                      <m:t>or</m:t>
                    </m:r>
                    <m:r>
                      <a:rPr lang="en-NZ" sz="1800" b="0" i="1" dirty="0" smtClean="0">
                        <a:latin typeface="Cambria Math"/>
                        <a:ea typeface="Cambria Math"/>
                      </a:rPr>
                      <m:t> </m:t>
                    </m:r>
                    <m:r>
                      <a:rPr lang="en-NZ" sz="1800" i="1">
                        <a:latin typeface="Cambria Math"/>
                        <a:ea typeface="Cambria Math"/>
                      </a:rPr>
                      <m:t>𝜇</m:t>
                    </m:r>
                    <m:r>
                      <a:rPr lang="en-NZ" sz="1800" i="1">
                        <a:latin typeface="Cambria Math"/>
                        <a:ea typeface="Cambria Math"/>
                      </a:rPr>
                      <m:t>⊨</m:t>
                    </m:r>
                    <m:r>
                      <a:rPr lang="en-NZ" sz="1800" i="1">
                        <a:latin typeface="Cambria Math"/>
                        <a:ea typeface="Cambria Math"/>
                      </a:rPr>
                      <m:t>𝑅</m:t>
                    </m:r>
                    <m:r>
                      <a:rPr lang="en-NZ" sz="1800" i="1">
                        <a:latin typeface="Cambria Math"/>
                        <a:ea typeface="Cambria Math"/>
                      </a:rPr>
                      <m:t>2</m:t>
                    </m:r>
                  </m:oMath>
                </a14:m>
                <a:r>
                  <a:rPr lang="en-NZ" sz="1800" i="1" dirty="0">
                    <a:ea typeface="Cambria Math"/>
                  </a:rPr>
                  <a:t> </a:t>
                </a:r>
                <a:endParaRPr lang="en-NZ" sz="1800" i="1" dirty="0" smtClean="0">
                  <a:ea typeface="Cambria Math"/>
                </a:endParaRPr>
              </a:p>
              <a:p>
                <a:pPr lvl="1">
                  <a:lnSpc>
                    <a:spcPct val="90000"/>
                  </a:lnSpc>
                </a:pPr>
                <a14:m>
                  <m:oMath xmlns:m="http://schemas.openxmlformats.org/officeDocument/2006/math">
                    <m:r>
                      <m:rPr>
                        <m:nor/>
                      </m:rPr>
                      <a:rPr lang="en-NZ" sz="1800" i="1" dirty="0">
                        <a:ea typeface="Cambria Math"/>
                      </a:rPr>
                      <m:t>R</m:t>
                    </m:r>
                    <m:r>
                      <m:rPr>
                        <m:nor/>
                      </m:rPr>
                      <a:rPr lang="en-NZ" sz="1800" dirty="0">
                        <a:ea typeface="Cambria Math"/>
                      </a:rPr>
                      <m:t> </m:t>
                    </m:r>
                    <m:r>
                      <m:rPr>
                        <m:nor/>
                      </m:rPr>
                      <a:rPr lang="en-NZ" sz="1800" dirty="0">
                        <a:ea typeface="Cambria Math"/>
                      </a:rPr>
                      <m:t>is</m:t>
                    </m:r>
                    <m:r>
                      <m:rPr>
                        <m:nor/>
                      </m:rPr>
                      <a:rPr lang="en-NZ" sz="1800" dirty="0">
                        <a:ea typeface="Cambria Math"/>
                      </a:rPr>
                      <m:t> </m:t>
                    </m:r>
                    <m:r>
                      <a:rPr lang="en-NZ" sz="1800" i="1" dirty="0" smtClean="0">
                        <a:latin typeface="Cambria Math"/>
                        <a:ea typeface="Cambria Math"/>
                      </a:rPr>
                      <m:t>¬</m:t>
                    </m:r>
                    <m:r>
                      <a:rPr lang="en-NZ" sz="1800" i="1">
                        <a:latin typeface="Cambria Math"/>
                        <a:ea typeface="Cambria Math"/>
                      </a:rPr>
                      <m:t>𝑅</m:t>
                    </m:r>
                    <m:r>
                      <a:rPr lang="en-NZ" sz="1800" i="1">
                        <a:latin typeface="Cambria Math"/>
                        <a:ea typeface="Cambria Math"/>
                      </a:rPr>
                      <m:t>1</m:t>
                    </m:r>
                    <m:r>
                      <m:rPr>
                        <m:nor/>
                      </m:rPr>
                      <a:rPr lang="en-NZ" sz="1800" dirty="0">
                        <a:ea typeface="Cambria Math"/>
                      </a:rPr>
                      <m:t>, </m:t>
                    </m:r>
                    <m:r>
                      <m:rPr>
                        <m:nor/>
                      </m:rPr>
                      <a:rPr lang="en-NZ" sz="1800" dirty="0">
                        <a:ea typeface="Cambria Math"/>
                      </a:rPr>
                      <m:t>and</m:t>
                    </m:r>
                    <m:r>
                      <m:rPr>
                        <m:nor/>
                      </m:rPr>
                      <a:rPr lang="en-NZ" sz="1800" b="0" i="0" dirty="0" smtClean="0">
                        <a:ea typeface="Cambria Math"/>
                      </a:rPr>
                      <m:t> </m:t>
                    </m:r>
                    <m:r>
                      <m:rPr>
                        <m:nor/>
                      </m:rPr>
                      <a:rPr lang="en-NZ" sz="1800" b="0" i="0" dirty="0" smtClean="0">
                        <a:ea typeface="Cambria Math"/>
                      </a:rPr>
                      <m:t>it</m:t>
                    </m:r>
                    <m:r>
                      <m:rPr>
                        <m:nor/>
                      </m:rPr>
                      <a:rPr lang="en-NZ" sz="1800" b="0" i="0" dirty="0" smtClean="0">
                        <a:ea typeface="Cambria Math"/>
                      </a:rPr>
                      <m:t> </m:t>
                    </m:r>
                    <m:r>
                      <m:rPr>
                        <m:nor/>
                      </m:rPr>
                      <a:rPr lang="en-NZ" sz="1800" b="0" i="0" dirty="0" smtClean="0">
                        <a:ea typeface="Cambria Math"/>
                      </a:rPr>
                      <m:t>does</m:t>
                    </m:r>
                    <m:r>
                      <m:rPr>
                        <m:nor/>
                      </m:rPr>
                      <a:rPr lang="en-NZ" sz="1800" b="0" i="0" dirty="0" smtClean="0">
                        <a:ea typeface="Cambria Math"/>
                      </a:rPr>
                      <m:t> </m:t>
                    </m:r>
                    <m:r>
                      <m:rPr>
                        <m:nor/>
                      </m:rPr>
                      <a:rPr lang="en-NZ" sz="1800" b="0" i="0" dirty="0" smtClean="0">
                        <a:ea typeface="Cambria Math"/>
                      </a:rPr>
                      <m:t>not</m:t>
                    </m:r>
                    <m:r>
                      <m:rPr>
                        <m:nor/>
                      </m:rPr>
                      <a:rPr lang="en-NZ" sz="1800" b="0" i="0" dirty="0" smtClean="0">
                        <a:ea typeface="Cambria Math"/>
                      </a:rPr>
                      <m:t> </m:t>
                    </m:r>
                    <m:r>
                      <m:rPr>
                        <m:nor/>
                      </m:rPr>
                      <a:rPr lang="en-NZ" sz="1800" b="0" i="0" dirty="0" smtClean="0">
                        <a:ea typeface="Cambria Math"/>
                      </a:rPr>
                      <m:t>hold</m:t>
                    </m:r>
                    <m:r>
                      <m:rPr>
                        <m:nor/>
                      </m:rPr>
                      <a:rPr lang="en-NZ" sz="1800" b="0" i="0" dirty="0" smtClean="0">
                        <a:ea typeface="Cambria Math"/>
                      </a:rPr>
                      <m:t> </m:t>
                    </m:r>
                    <m:r>
                      <m:rPr>
                        <m:nor/>
                      </m:rPr>
                      <a:rPr lang="en-NZ" sz="1800" b="0" i="0" dirty="0" smtClean="0">
                        <a:ea typeface="Cambria Math"/>
                      </a:rPr>
                      <m:t>that</m:t>
                    </m:r>
                    <m:r>
                      <m:rPr>
                        <m:nor/>
                      </m:rPr>
                      <a:rPr lang="en-NZ" sz="1400" dirty="0">
                        <a:ea typeface="Cambria Math"/>
                      </a:rPr>
                      <m:t> </m:t>
                    </m:r>
                    <m:r>
                      <a:rPr lang="en-NZ" sz="1800" i="1">
                        <a:latin typeface="Cambria Math"/>
                        <a:ea typeface="Cambria Math"/>
                      </a:rPr>
                      <m:t>𝜇</m:t>
                    </m:r>
                    <m:r>
                      <a:rPr lang="en-NZ" sz="1800" i="1">
                        <a:latin typeface="Cambria Math"/>
                        <a:ea typeface="Cambria Math"/>
                      </a:rPr>
                      <m:t>⊨</m:t>
                    </m:r>
                    <m:r>
                      <a:rPr lang="en-NZ" sz="1800" i="1">
                        <a:latin typeface="Cambria Math"/>
                        <a:ea typeface="Cambria Math"/>
                      </a:rPr>
                      <m:t>𝑅</m:t>
                    </m:r>
                    <m:r>
                      <a:rPr lang="en-NZ" sz="1800" i="1">
                        <a:latin typeface="Cambria Math"/>
                        <a:ea typeface="Cambria Math"/>
                      </a:rPr>
                      <m:t>1</m:t>
                    </m:r>
                  </m:oMath>
                </a14:m>
                <a:endParaRPr lang="en-NZ" sz="1800" i="1" dirty="0">
                  <a:ea typeface="Cambria Math"/>
                </a:endParaRPr>
              </a:p>
              <a:p>
                <a:pPr marL="457200" lvl="1" indent="0">
                  <a:lnSpc>
                    <a:spcPct val="90000"/>
                  </a:lnSpc>
                  <a:buNone/>
                </a:pPr>
                <a:endParaRPr lang="en-NZ" sz="1800" i="1" dirty="0">
                  <a:ea typeface="Cambria Math"/>
                </a:endParaRPr>
              </a:p>
              <a:p>
                <a:pPr>
                  <a:lnSpc>
                    <a:spcPct val="90000"/>
                  </a:lnSpc>
                </a:pPr>
                <a:r>
                  <a:rPr lang="en-NZ" sz="2200" dirty="0" smtClean="0">
                    <a:solidFill>
                      <a:srgbClr val="FF0000"/>
                    </a:solidFill>
                    <a:ea typeface="Cambria Math"/>
                  </a:rPr>
                  <a:t>FILTER</a:t>
                </a:r>
                <a:r>
                  <a:rPr lang="en-NZ" sz="2200" dirty="0" smtClean="0">
                    <a:ea typeface="Cambria Math"/>
                  </a:rPr>
                  <a:t>: selects mappings that satisfy a condition</a:t>
                </a:r>
              </a:p>
              <a:p>
                <a:pPr>
                  <a:lnSpc>
                    <a:spcPct val="90000"/>
                  </a:lnSpc>
                </a:pPr>
                <a:endParaRPr lang="en-NZ" sz="2200" dirty="0">
                  <a:solidFill>
                    <a:srgbClr val="FF0000"/>
                  </a:solidFill>
                  <a:ea typeface="Cambria Math"/>
                </a:endParaRPr>
              </a:p>
              <a:p>
                <a:pPr marL="0" indent="0" algn="ctr">
                  <a:lnSpc>
                    <a:spcPct val="90000"/>
                  </a:lnSpc>
                  <a:buNone/>
                </a:pPr>
                <a14:m>
                  <m:oMath xmlns:m="http://schemas.openxmlformats.org/officeDocument/2006/math">
                    <m:sSub>
                      <m:sSubPr>
                        <m:ctrlPr>
                          <a:rPr lang="en-NZ" sz="2200" i="1">
                            <a:latin typeface="Cambria Math"/>
                            <a:ea typeface="Cambria Math"/>
                            <a:cs typeface="Arial" charset="0"/>
                          </a:rPr>
                        </m:ctrlPr>
                      </m:sSubPr>
                      <m:e>
                        <m:d>
                          <m:dPr>
                            <m:begChr m:val="⟦"/>
                            <m:endChr m:val="⟧"/>
                            <m:ctrlPr>
                              <a:rPr lang="en-NZ" sz="2200" i="1">
                                <a:latin typeface="Cambria Math"/>
                                <a:ea typeface="Cambria Math"/>
                                <a:cs typeface="Arial" charset="0"/>
                              </a:rPr>
                            </m:ctrlPr>
                          </m:dPr>
                          <m:e>
                            <m:r>
                              <a:rPr lang="en-NZ" sz="2200" i="1" dirty="0">
                                <a:latin typeface="Cambria Math"/>
                                <a:ea typeface="Cambria Math"/>
                                <a:cs typeface="Arial" charset="0"/>
                              </a:rPr>
                              <m:t>𝑃</m:t>
                            </m:r>
                            <m:r>
                              <a:rPr lang="en-NZ" sz="2200" b="0" i="0" dirty="0" smtClean="0">
                                <a:latin typeface="Cambria Math"/>
                                <a:ea typeface="Cambria Math"/>
                                <a:cs typeface="Arial" charset="0"/>
                              </a:rPr>
                              <m:t> </m:t>
                            </m:r>
                            <m:r>
                              <m:rPr>
                                <m:sty m:val="p"/>
                              </m:rPr>
                              <a:rPr lang="en-NZ" sz="2200" b="0" i="0" smtClean="0">
                                <a:latin typeface="Cambria Math"/>
                                <a:ea typeface="Cambria Math"/>
                                <a:cs typeface="Arial" charset="0"/>
                              </a:rPr>
                              <m:t>FILTER</m:t>
                            </m:r>
                            <m:r>
                              <a:rPr lang="en-NZ" sz="2200">
                                <a:latin typeface="Cambria Math"/>
                                <a:ea typeface="Cambria Math"/>
                                <a:cs typeface="Arial" charset="0"/>
                              </a:rPr>
                              <m:t> </m:t>
                            </m:r>
                            <m:r>
                              <a:rPr lang="en-NZ" sz="2200" b="0" i="1" smtClean="0">
                                <a:latin typeface="Cambria Math"/>
                                <a:ea typeface="Cambria Math"/>
                                <a:cs typeface="Arial" charset="0"/>
                              </a:rPr>
                              <m:t>𝑅</m:t>
                            </m:r>
                          </m:e>
                        </m:d>
                      </m:e>
                      <m:sub>
                        <m:r>
                          <a:rPr lang="en-NZ" sz="2200" i="1">
                            <a:latin typeface="Cambria Math"/>
                            <a:ea typeface="Cambria Math"/>
                            <a:cs typeface="Arial" charset="0"/>
                          </a:rPr>
                          <m:t>𝐺</m:t>
                        </m:r>
                      </m:sub>
                    </m:sSub>
                    <m:r>
                      <a:rPr lang="en-NZ" sz="2200" i="1">
                        <a:latin typeface="Cambria Math"/>
                        <a:ea typeface="Cambria Math"/>
                        <a:cs typeface="Arial" charset="0"/>
                      </a:rPr>
                      <m:t>=</m:t>
                    </m:r>
                  </m:oMath>
                </a14:m>
                <a:r>
                  <a:rPr lang="en-NZ" sz="2200" i="1" dirty="0" smtClean="0">
                    <a:latin typeface="Cambria Math"/>
                    <a:ea typeface="Cambria Math"/>
                    <a:cs typeface="Arial" charset="0"/>
                  </a:rPr>
                  <a:t>  </a:t>
                </a:r>
                <a14:m>
                  <m:oMath xmlns:m="http://schemas.openxmlformats.org/officeDocument/2006/math">
                    <m:sSub>
                      <m:sSubPr>
                        <m:ctrlPr>
                          <a:rPr lang="en-NZ" sz="2400" i="1" dirty="0">
                            <a:latin typeface="Cambria Math"/>
                            <a:ea typeface="Cambria Math"/>
                            <a:cs typeface="Arial" charset="0"/>
                          </a:rPr>
                        </m:ctrlPr>
                      </m:sSubPr>
                      <m:e>
                        <m:r>
                          <a:rPr lang="en-NZ" sz="2400" b="0" i="1" dirty="0" smtClean="0">
                            <a:latin typeface="Cambria Math"/>
                            <a:ea typeface="Cambria Math"/>
                            <a:cs typeface="Arial" charset="0"/>
                          </a:rPr>
                          <m:t>{</m:t>
                        </m:r>
                        <m:r>
                          <a:rPr lang="en-NZ" sz="2400" b="0" i="1" dirty="0" smtClean="0">
                            <a:latin typeface="Cambria Math"/>
                            <a:ea typeface="Cambria Math"/>
                            <a:cs typeface="Arial" charset="0"/>
                          </a:rPr>
                          <m:t>𝜇</m:t>
                        </m:r>
                        <m:r>
                          <a:rPr lang="en-NZ" sz="2400" b="0" i="1" dirty="0" smtClean="0">
                            <a:latin typeface="Cambria Math"/>
                            <a:ea typeface="Cambria Math"/>
                            <a:cs typeface="Arial" charset="0"/>
                          </a:rPr>
                          <m:t>∈</m:t>
                        </m:r>
                        <m:d>
                          <m:dPr>
                            <m:begChr m:val="⟦"/>
                            <m:endChr m:val="⟧"/>
                            <m:ctrlPr>
                              <a:rPr lang="en-NZ" sz="2400" i="1" dirty="0">
                                <a:latin typeface="Cambria Math"/>
                                <a:ea typeface="Cambria Math"/>
                                <a:cs typeface="Arial" charset="0"/>
                              </a:rPr>
                            </m:ctrlPr>
                          </m:dPr>
                          <m:e>
                            <m:r>
                              <a:rPr lang="en-NZ" sz="2400" b="0" i="1" dirty="0" smtClean="0">
                                <a:latin typeface="Cambria Math"/>
                                <a:ea typeface="Cambria Math"/>
                                <a:cs typeface="Arial" charset="0"/>
                              </a:rPr>
                              <m:t>𝑃</m:t>
                            </m:r>
                          </m:e>
                        </m:d>
                      </m:e>
                      <m:sub>
                        <m:r>
                          <a:rPr lang="en-NZ" sz="2400" i="1" dirty="0">
                            <a:latin typeface="Cambria Math"/>
                            <a:ea typeface="Cambria Math"/>
                            <a:cs typeface="Arial" charset="0"/>
                          </a:rPr>
                          <m:t>𝐺</m:t>
                        </m:r>
                      </m:sub>
                    </m:sSub>
                    <m:r>
                      <a:rPr lang="en-NZ" sz="2400" b="0" i="1" dirty="0" smtClean="0">
                        <a:latin typeface="Cambria Math"/>
                        <a:ea typeface="Cambria Math"/>
                        <a:cs typeface="Arial" charset="0"/>
                      </a:rPr>
                      <m:t> | </m:t>
                    </m:r>
                    <m:r>
                      <a:rPr lang="en-NZ" sz="2400" i="1" smtClean="0">
                        <a:solidFill>
                          <a:schemeClr val="tx1"/>
                        </a:solidFill>
                        <a:latin typeface="Cambria Math"/>
                        <a:ea typeface="Cambria Math"/>
                      </a:rPr>
                      <m:t>𝜇</m:t>
                    </m:r>
                    <m:r>
                      <a:rPr lang="en-NZ" sz="2400" i="1" smtClean="0">
                        <a:solidFill>
                          <a:schemeClr val="tx1"/>
                        </a:solidFill>
                        <a:latin typeface="Cambria Math"/>
                        <a:ea typeface="Cambria Math"/>
                      </a:rPr>
                      <m:t>⊨</m:t>
                    </m:r>
                    <m:r>
                      <a:rPr lang="en-NZ" sz="2400" i="1" smtClean="0">
                        <a:solidFill>
                          <a:schemeClr val="tx1"/>
                        </a:solidFill>
                        <a:latin typeface="Cambria Math"/>
                        <a:ea typeface="Cambria Math"/>
                      </a:rPr>
                      <m:t>𝑅</m:t>
                    </m:r>
                  </m:oMath>
                </a14:m>
                <a:r>
                  <a:rPr lang="en-NZ" sz="2400" dirty="0" smtClean="0">
                    <a:solidFill>
                      <a:schemeClr val="tx1"/>
                    </a:solidFill>
                    <a:ea typeface="Cambria Math"/>
                  </a:rPr>
                  <a:t>}</a:t>
                </a:r>
                <a:endParaRPr lang="en-NZ" sz="2400" dirty="0" smtClean="0">
                  <a:solidFill>
                    <a:srgbClr val="FF0000"/>
                  </a:solidFill>
                  <a:ea typeface="Cambria Math"/>
                </a:endParaRPr>
              </a:p>
              <a:p>
                <a:pPr lvl="1">
                  <a:lnSpc>
                    <a:spcPct val="90000"/>
                  </a:lnSpc>
                </a:pPr>
                <a:endParaRPr lang="en-NZ" sz="1800" i="1" dirty="0" smtClean="0">
                  <a:ea typeface="Cambria Math"/>
                </a:endParaRPr>
              </a:p>
            </p:txBody>
          </p:sp>
        </mc:Choice>
        <mc:Fallback xmlns="">
          <p:sp>
            <p:nvSpPr>
              <p:cNvPr id="44035" name="Content Placeholder 2"/>
              <p:cNvSpPr>
                <a:spLocks noGrp="1" noRot="1" noChangeAspect="1" noMove="1" noResize="1" noEditPoints="1" noAdjustHandles="1" noChangeArrowheads="1" noChangeShapeType="1" noTextEdit="1"/>
              </p:cNvSpPr>
              <p:nvPr>
                <p:ph idx="1"/>
              </p:nvPr>
            </p:nvSpPr>
            <p:spPr>
              <a:xfrm>
                <a:off x="467544" y="1412776"/>
                <a:ext cx="8352928" cy="4536504"/>
              </a:xfrm>
              <a:blipFill rotWithShape="1">
                <a:blip r:embed="rId2"/>
                <a:stretch>
                  <a:fillRect l="-876" t="-1478"/>
                </a:stretch>
              </a:blipFill>
            </p:spPr>
            <p:txBody>
              <a:bodyPr/>
              <a:lstStyle/>
              <a:p>
                <a:r>
                  <a:rPr lang="en-NZ">
                    <a:noFill/>
                  </a:rPr>
                  <a:t> </a:t>
                </a:r>
              </a:p>
            </p:txBody>
          </p:sp>
        </mc:Fallback>
      </mc:AlternateContent>
    </p:spTree>
    <p:extLst>
      <p:ext uri="{BB962C8B-B14F-4D97-AF65-F5344CB8AC3E}">
        <p14:creationId xmlns:p14="http://schemas.microsoft.com/office/powerpoint/2010/main" val="105690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03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03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03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03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035">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4035">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403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latin typeface="Arial" charset="0"/>
                <a:cs typeface="Arial" charset="0"/>
              </a:rPr>
              <a:t>Why Native RDF Repositories?</a:t>
            </a:r>
          </a:p>
        </p:txBody>
      </p:sp>
      <p:sp>
        <p:nvSpPr>
          <p:cNvPr id="15363" name="Content Placeholder 2"/>
          <p:cNvSpPr>
            <a:spLocks noGrp="1"/>
          </p:cNvSpPr>
          <p:nvPr>
            <p:ph idx="1"/>
          </p:nvPr>
        </p:nvSpPr>
        <p:spPr/>
        <p:txBody>
          <a:bodyPr/>
          <a:lstStyle/>
          <a:p>
            <a:pPr>
              <a:buFont typeface="Arial" charset="0"/>
              <a:buNone/>
            </a:pPr>
            <a:r>
              <a:rPr lang="en-US" sz="2400" b="1" smtClean="0">
                <a:latin typeface="Arial" charset="0"/>
                <a:ea typeface="ヒラギノ角ゴ Pro W3" charset="-128"/>
                <a:cs typeface="Arial" charset="0"/>
              </a:rPr>
              <a:t>Solution 2</a:t>
            </a:r>
          </a:p>
          <a:p>
            <a:r>
              <a:rPr lang="en-US" sz="2400" smtClean="0">
                <a:latin typeface="Arial" charset="0"/>
                <a:ea typeface="ヒラギノ角ゴ Pro W3" charset="-128"/>
                <a:cs typeface="Arial" charset="0"/>
              </a:rPr>
              <a:t>The query is quite complex: 5 JOINS!</a:t>
            </a:r>
          </a:p>
          <a:p>
            <a:endParaRPr lang="en-US" sz="2400" smtClean="0">
              <a:latin typeface="Arial" charset="0"/>
              <a:ea typeface="ヒラギノ角ゴ Pro W3" charset="-128"/>
              <a:cs typeface="Arial" charset="0"/>
            </a:endParaRPr>
          </a:p>
          <a:p>
            <a:r>
              <a:rPr lang="en-US" sz="2400" smtClean="0">
                <a:latin typeface="Arial" charset="0"/>
                <a:ea typeface="ヒラギノ角ゴ Pro W3" charset="-128"/>
                <a:cs typeface="Arial" charset="0"/>
              </a:rPr>
              <a:t>This require a lot of optimization specific for RDF and triple data storage, that it is not included in Relational DB</a:t>
            </a:r>
          </a:p>
          <a:p>
            <a:endParaRPr lang="en-US" sz="2400" smtClean="0">
              <a:latin typeface="Arial" charset="0"/>
              <a:ea typeface="ヒラギノ角ゴ Pro W3" charset="-128"/>
              <a:cs typeface="Arial" charset="0"/>
            </a:endParaRPr>
          </a:p>
          <a:p>
            <a:r>
              <a:rPr lang="en-US" sz="2400" smtClean="0">
                <a:latin typeface="Arial" charset="0"/>
                <a:ea typeface="ヒラギノ角ゴ Pro W3" charset="-128"/>
                <a:cs typeface="Arial" charset="0"/>
              </a:rPr>
              <a:t>For achieving efficiency a layer on top of a database is required. More, SQL is not appropriate to extract RDF fragments</a:t>
            </a:r>
          </a:p>
          <a:p>
            <a:endParaRPr lang="en-US" sz="2400" smtClean="0">
              <a:latin typeface="Arial" charset="0"/>
              <a:ea typeface="ヒラギノ角ゴ Pro W3" charset="-128"/>
              <a:cs typeface="Arial" charset="0"/>
            </a:endParaRPr>
          </a:p>
          <a:p>
            <a:r>
              <a:rPr lang="en-US" sz="2400" i="1" smtClean="0">
                <a:latin typeface="Arial" charset="0"/>
                <a:ea typeface="ヒラギノ角ゴ Pro W3" charset="-128"/>
                <a:cs typeface="Arial" charset="0"/>
              </a:rPr>
              <a:t>Do we need a new query language?</a:t>
            </a:r>
          </a:p>
          <a:p>
            <a:endParaRPr lang="en-US" sz="2400" smtClean="0">
              <a:latin typeface="Arial" charset="0"/>
              <a:cs typeface="Arial" charset="0"/>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smtClean="0">
                <a:latin typeface="Arial" charset="0"/>
                <a:cs typeface="Arial" charset="0"/>
              </a:rPr>
              <a:t>SPARQL Query Evaluation</a:t>
            </a:r>
          </a:p>
        </p:txBody>
      </p:sp>
      <mc:AlternateContent xmlns:mc="http://schemas.openxmlformats.org/markup-compatibility/2006" xmlns:a14="http://schemas.microsoft.com/office/drawing/2010/main">
        <mc:Choice Requires="a14">
          <p:sp>
            <p:nvSpPr>
              <p:cNvPr id="44035" name="Content Placeholder 2"/>
              <p:cNvSpPr>
                <a:spLocks noGrp="1"/>
              </p:cNvSpPr>
              <p:nvPr>
                <p:ph idx="1"/>
              </p:nvPr>
            </p:nvSpPr>
            <p:spPr>
              <a:xfrm>
                <a:off x="467544" y="1196752"/>
                <a:ext cx="8352928" cy="5328592"/>
              </a:xfrm>
            </p:spPr>
            <p:txBody>
              <a:bodyPr/>
              <a:lstStyle/>
              <a:p>
                <a:pPr>
                  <a:lnSpc>
                    <a:spcPct val="90000"/>
                  </a:lnSpc>
                </a:pPr>
                <a:r>
                  <a:rPr lang="en-US" sz="2200" dirty="0" smtClean="0">
                    <a:latin typeface="Arial" charset="0"/>
                    <a:ea typeface="Cambria Math"/>
                    <a:cs typeface="Arial" charset="0"/>
                  </a:rPr>
                  <a:t>Input: </a:t>
                </a:r>
              </a:p>
              <a:p>
                <a:pPr lvl="1">
                  <a:lnSpc>
                    <a:spcPct val="90000"/>
                  </a:lnSpc>
                </a:pPr>
                <a:r>
                  <a:rPr lang="en-US" sz="1800" dirty="0" smtClean="0">
                    <a:latin typeface="Arial" charset="0"/>
                    <a:ea typeface="Cambria Math"/>
                    <a:cs typeface="Arial" charset="0"/>
                  </a:rPr>
                  <a:t>A mapping </a:t>
                </a:r>
                <a14:m>
                  <m:oMath xmlns:m="http://schemas.openxmlformats.org/officeDocument/2006/math">
                    <m:r>
                      <a:rPr lang="en-US" sz="1800" i="1" smtClean="0">
                        <a:solidFill>
                          <a:srgbClr val="FF0000"/>
                        </a:solidFill>
                        <a:latin typeface="Cambria Math"/>
                        <a:ea typeface="Cambria Math"/>
                        <a:cs typeface="Arial" charset="0"/>
                      </a:rPr>
                      <m:t>𝜇</m:t>
                    </m:r>
                    <m:r>
                      <a:rPr lang="en-NZ" sz="1800" b="0" i="0" smtClean="0">
                        <a:solidFill>
                          <a:srgbClr val="FF0000"/>
                        </a:solidFill>
                        <a:latin typeface="Cambria Math"/>
                        <a:ea typeface="Cambria Math"/>
                        <a:cs typeface="Arial" charset="0"/>
                      </a:rPr>
                      <m:t> </m:t>
                    </m:r>
                  </m:oMath>
                </a14:m>
                <a:endParaRPr lang="en-NZ" sz="1800" dirty="0" smtClean="0">
                  <a:solidFill>
                    <a:srgbClr val="FF0000"/>
                  </a:solidFill>
                  <a:latin typeface="Arial" charset="0"/>
                  <a:ea typeface="Cambria Math"/>
                  <a:cs typeface="Arial" charset="0"/>
                </a:endParaRPr>
              </a:p>
              <a:p>
                <a:pPr lvl="1">
                  <a:lnSpc>
                    <a:spcPct val="90000"/>
                  </a:lnSpc>
                </a:pPr>
                <a:r>
                  <a:rPr lang="en-NZ" sz="1800" dirty="0" smtClean="0">
                    <a:latin typeface="Arial" charset="0"/>
                    <a:ea typeface="Cambria Math"/>
                    <a:cs typeface="Arial" charset="0"/>
                  </a:rPr>
                  <a:t>A graph pattern </a:t>
                </a:r>
                <a:r>
                  <a:rPr lang="en-NZ" sz="1800" i="1" dirty="0" smtClean="0">
                    <a:solidFill>
                      <a:srgbClr val="FF0000"/>
                    </a:solidFill>
                    <a:latin typeface="Arial" charset="0"/>
                    <a:ea typeface="Cambria Math"/>
                    <a:cs typeface="Arial" charset="0"/>
                  </a:rPr>
                  <a:t>P</a:t>
                </a:r>
              </a:p>
              <a:p>
                <a:pPr lvl="1">
                  <a:lnSpc>
                    <a:spcPct val="90000"/>
                  </a:lnSpc>
                </a:pPr>
                <a:r>
                  <a:rPr lang="en-NZ" sz="1800" dirty="0" smtClean="0">
                    <a:latin typeface="Arial" charset="0"/>
                    <a:ea typeface="Cambria Math"/>
                    <a:cs typeface="Arial" charset="0"/>
                  </a:rPr>
                  <a:t>An RDF graph</a:t>
                </a:r>
                <a:r>
                  <a:rPr lang="en-NZ" sz="1800" i="1" dirty="0" smtClean="0">
                    <a:solidFill>
                      <a:srgbClr val="FF0000"/>
                    </a:solidFill>
                    <a:latin typeface="Arial" charset="0"/>
                    <a:ea typeface="Cambria Math"/>
                    <a:cs typeface="Arial" charset="0"/>
                  </a:rPr>
                  <a:t> G</a:t>
                </a:r>
                <a:endParaRPr lang="en-NZ" sz="1800" dirty="0" smtClean="0">
                  <a:latin typeface="Arial" charset="0"/>
                  <a:ea typeface="Cambria Math"/>
                  <a:cs typeface="Arial" charset="0"/>
                </a:endParaRPr>
              </a:p>
              <a:p>
                <a:pPr>
                  <a:lnSpc>
                    <a:spcPct val="90000"/>
                  </a:lnSpc>
                </a:pPr>
                <a:endParaRPr lang="en-NZ" sz="2200" dirty="0">
                  <a:latin typeface="Arial" charset="0"/>
                  <a:ea typeface="Cambria Math"/>
                  <a:cs typeface="Arial" charset="0"/>
                </a:endParaRPr>
              </a:p>
              <a:p>
                <a:pPr>
                  <a:lnSpc>
                    <a:spcPct val="90000"/>
                  </a:lnSpc>
                </a:pPr>
                <a:r>
                  <a:rPr lang="en-NZ" sz="2200" dirty="0" smtClean="0">
                    <a:latin typeface="Arial" charset="0"/>
                    <a:ea typeface="Cambria Math"/>
                    <a:cs typeface="Arial" charset="0"/>
                  </a:rPr>
                  <a:t>Output:</a:t>
                </a:r>
              </a:p>
              <a:p>
                <a:pPr lvl="1">
                  <a:lnSpc>
                    <a:spcPct val="90000"/>
                  </a:lnSpc>
                </a:pPr>
                <a:r>
                  <a:rPr lang="en-NZ" sz="1800" dirty="0" smtClean="0">
                    <a:latin typeface="Arial" charset="0"/>
                    <a:ea typeface="Cambria Math"/>
                    <a:cs typeface="Arial" charset="0"/>
                  </a:rPr>
                  <a:t>Yes, if </a:t>
                </a:r>
                <a14:m>
                  <m:oMath xmlns:m="http://schemas.openxmlformats.org/officeDocument/2006/math">
                    <m:r>
                      <a:rPr lang="en-US" sz="1800" i="1">
                        <a:solidFill>
                          <a:srgbClr val="FF0000"/>
                        </a:solidFill>
                        <a:latin typeface="Cambria Math"/>
                        <a:ea typeface="Cambria Math"/>
                        <a:cs typeface="Arial" charset="0"/>
                      </a:rPr>
                      <m:t>𝜇</m:t>
                    </m:r>
                  </m:oMath>
                </a14:m>
                <a:r>
                  <a:rPr lang="en-NZ" sz="1800" dirty="0" smtClean="0">
                    <a:latin typeface="Arial" charset="0"/>
                    <a:ea typeface="Cambria Math"/>
                    <a:cs typeface="Arial" charset="0"/>
                  </a:rPr>
                  <a:t> belongs to the evaluation of </a:t>
                </a:r>
                <a:r>
                  <a:rPr lang="en-NZ" sz="1800" i="1" dirty="0" smtClean="0">
                    <a:solidFill>
                      <a:srgbClr val="FF0000"/>
                    </a:solidFill>
                    <a:latin typeface="Arial" charset="0"/>
                    <a:ea typeface="Cambria Math"/>
                    <a:cs typeface="Arial" charset="0"/>
                  </a:rPr>
                  <a:t>P </a:t>
                </a:r>
                <a:r>
                  <a:rPr lang="en-NZ" sz="1800" dirty="0" smtClean="0">
                    <a:latin typeface="Arial" charset="0"/>
                    <a:ea typeface="Cambria Math"/>
                    <a:cs typeface="Arial" charset="0"/>
                  </a:rPr>
                  <a:t>over </a:t>
                </a:r>
                <a:r>
                  <a:rPr lang="en-NZ" sz="1800" i="1" dirty="0" smtClean="0">
                    <a:solidFill>
                      <a:srgbClr val="FF0000"/>
                    </a:solidFill>
                    <a:latin typeface="Arial" charset="0"/>
                    <a:ea typeface="Cambria Math"/>
                    <a:cs typeface="Arial" charset="0"/>
                  </a:rPr>
                  <a:t>G</a:t>
                </a:r>
                <a:r>
                  <a:rPr lang="en-NZ" sz="1800" dirty="0" smtClean="0">
                    <a:latin typeface="Arial" charset="0"/>
                    <a:ea typeface="Cambria Math"/>
                    <a:cs typeface="Arial" charset="0"/>
                  </a:rPr>
                  <a:t>, i.e., if </a:t>
                </a:r>
                <a14:m>
                  <m:oMath xmlns:m="http://schemas.openxmlformats.org/officeDocument/2006/math">
                    <m:sSub>
                      <m:sSubPr>
                        <m:ctrlPr>
                          <a:rPr lang="en-NZ" sz="1800" i="1">
                            <a:latin typeface="Cambria Math"/>
                            <a:ea typeface="Cambria Math"/>
                            <a:cs typeface="Arial" charset="0"/>
                          </a:rPr>
                        </m:ctrlPr>
                      </m:sSubPr>
                      <m:e>
                        <m:r>
                          <a:rPr lang="en-NZ" sz="1800" i="1" smtClean="0">
                            <a:latin typeface="Cambria Math"/>
                            <a:ea typeface="Cambria Math"/>
                            <a:cs typeface="Arial" charset="0"/>
                          </a:rPr>
                          <m:t>𝜇</m:t>
                        </m:r>
                        <m:r>
                          <a:rPr lang="en-NZ" sz="1800" i="1" smtClean="0">
                            <a:latin typeface="Cambria Math"/>
                            <a:ea typeface="Cambria Math"/>
                            <a:cs typeface="Arial" charset="0"/>
                          </a:rPr>
                          <m:t>∈</m:t>
                        </m:r>
                        <m:d>
                          <m:dPr>
                            <m:begChr m:val="⟦"/>
                            <m:endChr m:val="⟧"/>
                            <m:ctrlPr>
                              <a:rPr lang="en-NZ" sz="1800" i="1">
                                <a:latin typeface="Cambria Math"/>
                                <a:ea typeface="Cambria Math"/>
                                <a:cs typeface="Arial" charset="0"/>
                              </a:rPr>
                            </m:ctrlPr>
                          </m:dPr>
                          <m:e>
                            <m:r>
                              <a:rPr lang="en-NZ" sz="1800" i="1" dirty="0">
                                <a:latin typeface="Cambria Math"/>
                                <a:ea typeface="Cambria Math"/>
                                <a:cs typeface="Arial" charset="0"/>
                              </a:rPr>
                              <m:t>𝑃</m:t>
                            </m:r>
                          </m:e>
                        </m:d>
                      </m:e>
                      <m:sub>
                        <m:r>
                          <a:rPr lang="en-NZ" sz="1800" i="1">
                            <a:latin typeface="Cambria Math"/>
                            <a:ea typeface="Cambria Math"/>
                            <a:cs typeface="Arial" charset="0"/>
                          </a:rPr>
                          <m:t>𝐺</m:t>
                        </m:r>
                      </m:sub>
                    </m:sSub>
                  </m:oMath>
                </a14:m>
                <a:endParaRPr lang="en-NZ" sz="1800" dirty="0" smtClean="0">
                  <a:latin typeface="Arial" charset="0"/>
                  <a:ea typeface="Cambria Math"/>
                  <a:cs typeface="Arial" charset="0"/>
                </a:endParaRPr>
              </a:p>
              <a:p>
                <a:pPr lvl="1">
                  <a:lnSpc>
                    <a:spcPct val="90000"/>
                  </a:lnSpc>
                </a:pPr>
                <a:r>
                  <a:rPr lang="en-NZ" sz="1800" dirty="0" smtClean="0">
                    <a:latin typeface="Arial" charset="0"/>
                    <a:ea typeface="Cambria Math"/>
                    <a:cs typeface="Arial" charset="0"/>
                  </a:rPr>
                  <a:t>No, otherwise</a:t>
                </a:r>
              </a:p>
              <a:p>
                <a:pPr lvl="1">
                  <a:lnSpc>
                    <a:spcPct val="90000"/>
                  </a:lnSpc>
                </a:pPr>
                <a:endParaRPr lang="en-NZ" sz="1800" dirty="0">
                  <a:latin typeface="Arial" charset="0"/>
                  <a:ea typeface="Cambria Math"/>
                  <a:cs typeface="Arial" charset="0"/>
                </a:endParaRPr>
              </a:p>
              <a:p>
                <a:pPr>
                  <a:lnSpc>
                    <a:spcPct val="90000"/>
                  </a:lnSpc>
                </a:pPr>
                <a:r>
                  <a:rPr lang="en-NZ" sz="2000" dirty="0" smtClean="0">
                    <a:latin typeface="Arial" charset="0"/>
                    <a:ea typeface="Cambria Math"/>
                    <a:cs typeface="Arial" charset="0"/>
                  </a:rPr>
                  <a:t>The evaluation problem for </a:t>
                </a:r>
                <a:r>
                  <a:rPr lang="en-NZ" sz="2000" b="1" dirty="0" smtClean="0">
                    <a:latin typeface="Arial" charset="0"/>
                    <a:ea typeface="Cambria Math"/>
                    <a:cs typeface="Arial" charset="0"/>
                  </a:rPr>
                  <a:t>SPARQL</a:t>
                </a:r>
                <a:r>
                  <a:rPr lang="en-NZ" sz="2000" dirty="0" smtClean="0">
                    <a:latin typeface="Arial" charset="0"/>
                    <a:ea typeface="Cambria Math"/>
                    <a:cs typeface="Arial" charset="0"/>
                  </a:rPr>
                  <a:t> is </a:t>
                </a:r>
                <a:r>
                  <a:rPr lang="en-NZ" sz="2000" i="1" dirty="0" smtClean="0">
                    <a:latin typeface="Arial" charset="0"/>
                    <a:ea typeface="Cambria Math"/>
                    <a:cs typeface="Arial" charset="0"/>
                  </a:rPr>
                  <a:t>PSPACE</a:t>
                </a:r>
                <a:r>
                  <a:rPr lang="en-NZ" sz="2000" dirty="0" smtClean="0">
                    <a:latin typeface="Arial" charset="0"/>
                    <a:ea typeface="Cambria Math"/>
                    <a:cs typeface="Arial" charset="0"/>
                  </a:rPr>
                  <a:t>-complete.</a:t>
                </a:r>
              </a:p>
              <a:p>
                <a:pPr>
                  <a:lnSpc>
                    <a:spcPct val="90000"/>
                  </a:lnSpc>
                </a:pPr>
                <a:r>
                  <a:rPr lang="en-NZ" sz="2000" dirty="0" smtClean="0">
                    <a:latin typeface="Arial" charset="0"/>
                    <a:ea typeface="Cambria Math"/>
                    <a:cs typeface="Arial" charset="0"/>
                  </a:rPr>
                  <a:t>The evaluation problem remains </a:t>
                </a:r>
                <a:r>
                  <a:rPr lang="en-NZ" sz="2000" i="1" dirty="0" smtClean="0">
                    <a:latin typeface="Arial" charset="0"/>
                    <a:ea typeface="Cambria Math"/>
                    <a:cs typeface="Arial" charset="0"/>
                  </a:rPr>
                  <a:t>PSPACE</a:t>
                </a:r>
                <a:r>
                  <a:rPr lang="en-NZ" sz="2000" dirty="0" smtClean="0">
                    <a:latin typeface="Arial" charset="0"/>
                    <a:ea typeface="Cambria Math"/>
                    <a:cs typeface="Arial" charset="0"/>
                  </a:rPr>
                  <a:t>-complete for the OPT fragment (patterns using only OPT) of </a:t>
                </a:r>
                <a:r>
                  <a:rPr lang="en-NZ" sz="2000" b="1" dirty="0" smtClean="0">
                    <a:latin typeface="Arial" charset="0"/>
                    <a:ea typeface="Cambria Math"/>
                    <a:cs typeface="Arial" charset="0"/>
                  </a:rPr>
                  <a:t>SPARQL</a:t>
                </a:r>
                <a:r>
                  <a:rPr lang="en-NZ" sz="2000" dirty="0" smtClean="0">
                    <a:latin typeface="Arial" charset="0"/>
                    <a:ea typeface="Cambria Math"/>
                    <a:cs typeface="Arial" charset="0"/>
                  </a:rPr>
                  <a:t>.</a:t>
                </a:r>
              </a:p>
              <a:p>
                <a:r>
                  <a:rPr lang="en-NZ" sz="2000" dirty="0"/>
                  <a:t>The evaluation problem is </a:t>
                </a:r>
                <a:r>
                  <a:rPr lang="en-NZ" sz="2000" i="1" dirty="0"/>
                  <a:t>NP</a:t>
                </a:r>
                <a:r>
                  <a:rPr lang="en-NZ" sz="2000" dirty="0"/>
                  <a:t>-complete for </a:t>
                </a:r>
                <a:r>
                  <a:rPr lang="en-NZ" sz="2000" dirty="0" smtClean="0"/>
                  <a:t>the AND-FILTER-UNION </a:t>
                </a:r>
                <a:r>
                  <a:rPr lang="en-NZ" sz="2000" dirty="0"/>
                  <a:t>fragment of </a:t>
                </a:r>
                <a:r>
                  <a:rPr lang="en-NZ" sz="2000" b="1" dirty="0"/>
                  <a:t>SPARQL</a:t>
                </a:r>
                <a:r>
                  <a:rPr lang="en-NZ" sz="2000" dirty="0" smtClean="0"/>
                  <a:t>.</a:t>
                </a:r>
              </a:p>
              <a:p>
                <a:r>
                  <a:rPr lang="en-NZ" sz="2000" dirty="0" smtClean="0"/>
                  <a:t>For the AND-FILTER fragment, </a:t>
                </a:r>
                <a:r>
                  <a:rPr lang="en-NZ" sz="2000" dirty="0"/>
                  <a:t>the evaluation problem is polynomial:</a:t>
                </a:r>
              </a:p>
              <a:p>
                <a:pPr marL="0" indent="0">
                  <a:buNone/>
                </a:pPr>
                <a:r>
                  <a:rPr lang="en-NZ" sz="2000" dirty="0" smtClean="0"/>
                  <a:t>		</a:t>
                </a:r>
                <a:r>
                  <a:rPr lang="en-NZ" sz="2000" i="1" dirty="0" smtClean="0"/>
                  <a:t>O</a:t>
                </a:r>
                <a:r>
                  <a:rPr lang="en-NZ" sz="2000" dirty="0" smtClean="0"/>
                  <a:t>(size </a:t>
                </a:r>
                <a:r>
                  <a:rPr lang="en-NZ" sz="2000" dirty="0"/>
                  <a:t>of the pattern × size of the graph)</a:t>
                </a:r>
                <a:endParaRPr lang="en-NZ" sz="2000" dirty="0" smtClean="0">
                  <a:latin typeface="Arial" charset="0"/>
                  <a:ea typeface="Cambria Math"/>
                  <a:cs typeface="Arial" charset="0"/>
                </a:endParaRPr>
              </a:p>
            </p:txBody>
          </p:sp>
        </mc:Choice>
        <mc:Fallback xmlns="">
          <p:sp>
            <p:nvSpPr>
              <p:cNvPr id="44035" name="Content Placeholder 2"/>
              <p:cNvSpPr>
                <a:spLocks noGrp="1" noRot="1" noChangeAspect="1" noMove="1" noResize="1" noEditPoints="1" noAdjustHandles="1" noChangeArrowheads="1" noChangeShapeType="1" noTextEdit="1"/>
              </p:cNvSpPr>
              <p:nvPr>
                <p:ph idx="1"/>
              </p:nvPr>
            </p:nvSpPr>
            <p:spPr>
              <a:xfrm>
                <a:off x="467544" y="1196752"/>
                <a:ext cx="8352928" cy="5328592"/>
              </a:xfrm>
              <a:blipFill rotWithShape="1">
                <a:blip r:embed="rId2"/>
                <a:stretch>
                  <a:fillRect l="-876" t="-1259" b="-1373"/>
                </a:stretch>
              </a:blipFill>
            </p:spPr>
            <p:txBody>
              <a:bodyPr/>
              <a:lstStyle/>
              <a:p>
                <a:r>
                  <a:rPr lang="en-NZ">
                    <a:noFill/>
                  </a:rPr>
                  <a:t> </a:t>
                </a:r>
              </a:p>
            </p:txBody>
          </p:sp>
        </mc:Fallback>
      </mc:AlternateContent>
    </p:spTree>
    <p:extLst>
      <p:ext uri="{BB962C8B-B14F-4D97-AF65-F5344CB8AC3E}">
        <p14:creationId xmlns:p14="http://schemas.microsoft.com/office/powerpoint/2010/main" val="107573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03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035">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035">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035">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035">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035">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403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4"/>
          <p:cNvSpPr>
            <a:spLocks noGrp="1"/>
          </p:cNvSpPr>
          <p:nvPr>
            <p:ph type="title"/>
          </p:nvPr>
        </p:nvSpPr>
        <p:spPr/>
        <p:txBody>
          <a:bodyPr/>
          <a:lstStyle/>
          <a:p>
            <a:r>
              <a:rPr lang="en-US" cap="none" smtClean="0">
                <a:latin typeface="Arial" charset="0"/>
                <a:cs typeface="Arial" charset="0"/>
              </a:rPr>
              <a:t>ILLUSTRATION </a:t>
            </a:r>
            <a:br>
              <a:rPr lang="en-US" cap="none" smtClean="0">
                <a:latin typeface="Arial" charset="0"/>
                <a:cs typeface="Arial" charset="0"/>
              </a:rPr>
            </a:br>
            <a:r>
              <a:rPr lang="en-US" cap="none" smtClean="0">
                <a:latin typeface="Arial" charset="0"/>
                <a:cs typeface="Arial" charset="0"/>
              </a:rPr>
              <a:t>BY A LARGER EXAMPLE</a:t>
            </a:r>
          </a:p>
        </p:txBody>
      </p:sp>
      <p:sp>
        <p:nvSpPr>
          <p:cNvPr id="58371" name="Text Placeholder 5"/>
          <p:cNvSpPr>
            <a:spLocks noGrp="1"/>
          </p:cNvSpPr>
          <p:nvPr>
            <p:ph type="body" idx="1"/>
          </p:nvPr>
        </p:nvSpPr>
        <p:spPr/>
        <p:txBody>
          <a:bodyPr/>
          <a:lstStyle/>
          <a:p>
            <a:r>
              <a:rPr lang="en-US" dirty="0" smtClean="0">
                <a:latin typeface="Arial" charset="0"/>
                <a:cs typeface="Arial" charset="0"/>
              </a:rPr>
              <a:t>An example of usage of SPARQL</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
          <p:cNvSpPr>
            <a:spLocks noGrp="1" noChangeArrowheads="1"/>
          </p:cNvSpPr>
          <p:nvPr>
            <p:ph type="title"/>
          </p:nvPr>
        </p:nvSpPr>
        <p:spPr/>
        <p:txBody>
          <a:bodyPr/>
          <a:lstStyle/>
          <a:p>
            <a:r>
              <a:rPr lang="en-GB" smtClean="0">
                <a:latin typeface="Arial" charset="0"/>
                <a:cs typeface="Arial" charset="0"/>
              </a:rPr>
              <a:t>A RDF Graph Modeling Movies</a:t>
            </a:r>
          </a:p>
        </p:txBody>
      </p:sp>
      <p:grpSp>
        <p:nvGrpSpPr>
          <p:cNvPr id="59395" name="Group 35"/>
          <p:cNvGrpSpPr>
            <a:grpSpLocks/>
          </p:cNvGrpSpPr>
          <p:nvPr/>
        </p:nvGrpSpPr>
        <p:grpSpPr bwMode="auto">
          <a:xfrm>
            <a:off x="-3175" y="1143000"/>
            <a:ext cx="9147175" cy="4970463"/>
            <a:chOff x="-3175" y="1458933"/>
            <a:chExt cx="9147175" cy="4970463"/>
          </a:xfrm>
        </p:grpSpPr>
        <p:sp>
          <p:nvSpPr>
            <p:cNvPr id="59397" name="Oval 2"/>
            <p:cNvSpPr>
              <a:spLocks noChangeArrowheads="1"/>
            </p:cNvSpPr>
            <p:nvPr/>
          </p:nvSpPr>
          <p:spPr bwMode="auto">
            <a:xfrm>
              <a:off x="1547813" y="3586183"/>
              <a:ext cx="1223962" cy="576263"/>
            </a:xfrm>
            <a:prstGeom prst="ellipse">
              <a:avLst/>
            </a:prstGeom>
            <a:solidFill>
              <a:srgbClr val="FF7B00"/>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nchor="ctr">
              <a:spAutoFit/>
            </a:bodyPr>
            <a:lstStyle/>
            <a:p>
              <a:pPr algn="ctr" eaLnBrk="0" hangingPunct="0">
                <a:lnSpc>
                  <a:spcPct val="89000"/>
                </a:lnSpc>
                <a:buSzPct val="45000"/>
                <a:buFont typeface="Wingdings"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rgbClr val="000000"/>
                  </a:solidFill>
                </a:rPr>
                <a:t>movie1</a:t>
              </a:r>
            </a:p>
          </p:txBody>
        </p:sp>
        <p:sp>
          <p:nvSpPr>
            <p:cNvPr id="59398" name="Oval 3"/>
            <p:cNvSpPr>
              <a:spLocks noChangeArrowheads="1"/>
            </p:cNvSpPr>
            <p:nvPr/>
          </p:nvSpPr>
          <p:spPr bwMode="auto">
            <a:xfrm>
              <a:off x="684213" y="1676421"/>
              <a:ext cx="1906587" cy="576262"/>
            </a:xfrm>
            <a:prstGeom prst="ellipse">
              <a:avLst/>
            </a:prstGeom>
            <a:solidFill>
              <a:srgbClr val="FF7B00"/>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nchor="ctr">
              <a:spAutoFit/>
            </a:bodyPr>
            <a:lstStyle/>
            <a:p>
              <a:pPr algn="ctr" eaLnBrk="0" hangingPunct="0">
                <a:lnSpc>
                  <a:spcPct val="89000"/>
                </a:lnSpc>
                <a:buSzPct val="45000"/>
                <a:buFont typeface="Wingdings"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rgbClr val="000000"/>
                  </a:solidFill>
                </a:rPr>
                <a:t>movie:Movie</a:t>
              </a:r>
            </a:p>
          </p:txBody>
        </p:sp>
        <p:sp>
          <p:nvSpPr>
            <p:cNvPr id="59399" name="Oval 4"/>
            <p:cNvSpPr>
              <a:spLocks noChangeArrowheads="1"/>
            </p:cNvSpPr>
            <p:nvPr/>
          </p:nvSpPr>
          <p:spPr bwMode="auto">
            <a:xfrm>
              <a:off x="1042988" y="5205433"/>
              <a:ext cx="3455987" cy="576263"/>
            </a:xfrm>
            <a:prstGeom prst="ellipse">
              <a:avLst/>
            </a:prstGeom>
            <a:solidFill>
              <a:srgbClr val="FF7B00"/>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nchor="ctr">
              <a:spAutoFit/>
            </a:bodyPr>
            <a:lstStyle/>
            <a:p>
              <a:pPr algn="ctr" eaLnBrk="0" hangingPunct="0">
                <a:lnSpc>
                  <a:spcPct val="89000"/>
                </a:lnSpc>
                <a:buSzPct val="45000"/>
                <a:buFont typeface="Wingdings"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rgbClr val="000000"/>
                  </a:solidFill>
                </a:rPr>
                <a:t>“Edward ScissorHands”</a:t>
              </a:r>
            </a:p>
          </p:txBody>
        </p:sp>
        <p:sp>
          <p:nvSpPr>
            <p:cNvPr id="59400" name="Oval 5"/>
            <p:cNvSpPr>
              <a:spLocks noChangeArrowheads="1"/>
            </p:cNvSpPr>
            <p:nvPr/>
          </p:nvSpPr>
          <p:spPr bwMode="auto">
            <a:xfrm>
              <a:off x="4500563" y="4091008"/>
              <a:ext cx="1295400" cy="576263"/>
            </a:xfrm>
            <a:prstGeom prst="ellipse">
              <a:avLst/>
            </a:prstGeom>
            <a:solidFill>
              <a:srgbClr val="FF7B00"/>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nchor="ctr">
              <a:spAutoFit/>
            </a:bodyPr>
            <a:lstStyle/>
            <a:p>
              <a:pPr algn="ctr" eaLnBrk="0" hangingPunct="0">
                <a:lnSpc>
                  <a:spcPct val="89000"/>
                </a:lnSpc>
                <a:buSzPct val="45000"/>
                <a:buFont typeface="Wingdings"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rgbClr val="000000"/>
                  </a:solidFill>
                </a:rPr>
                <a:t>“1990”</a:t>
              </a:r>
            </a:p>
          </p:txBody>
        </p:sp>
        <p:cxnSp>
          <p:nvCxnSpPr>
            <p:cNvPr id="59401" name="AutoShape 6"/>
            <p:cNvCxnSpPr>
              <a:cxnSpLocks noChangeShapeType="1"/>
              <a:stCxn id="59397" idx="3"/>
              <a:endCxn id="59399" idx="2"/>
            </p:cNvCxnSpPr>
            <p:nvPr/>
          </p:nvCxnSpPr>
          <p:spPr bwMode="auto">
            <a:xfrm rot="5400000">
              <a:off x="677069" y="4444227"/>
              <a:ext cx="1416050" cy="684212"/>
            </a:xfrm>
            <a:prstGeom prst="curvedConnector4">
              <a:avLst>
                <a:gd name="adj1" fmla="val 42713"/>
                <a:gd name="adj2" fmla="val 133412"/>
              </a:avLst>
            </a:prstGeom>
            <a:noFill/>
            <a:ln w="38160">
              <a:solidFill>
                <a:srgbClr val="FF6600"/>
              </a:solidFill>
              <a:miter lim="800000"/>
              <a:headEnd/>
              <a:tailEnd type="triangle" w="med" len="med"/>
            </a:ln>
            <a:extLst>
              <a:ext uri="{909E8E84-426E-40DD-AFC4-6F175D3DCCD1}">
                <a14:hiddenFill xmlns:a14="http://schemas.microsoft.com/office/drawing/2010/main">
                  <a:noFill/>
                </a14:hiddenFill>
              </a:ext>
            </a:extLst>
          </p:spPr>
        </p:cxnSp>
        <p:cxnSp>
          <p:nvCxnSpPr>
            <p:cNvPr id="59402" name="AutoShape 7"/>
            <p:cNvCxnSpPr>
              <a:cxnSpLocks noChangeShapeType="1"/>
              <a:stCxn id="59397" idx="5"/>
              <a:endCxn id="59400" idx="2"/>
            </p:cNvCxnSpPr>
            <p:nvPr/>
          </p:nvCxnSpPr>
          <p:spPr bwMode="auto">
            <a:xfrm rot="16200000" flipH="1">
              <a:off x="3395663" y="3275033"/>
              <a:ext cx="301625" cy="1908175"/>
            </a:xfrm>
            <a:prstGeom prst="curvedConnector2">
              <a:avLst/>
            </a:prstGeom>
            <a:noFill/>
            <a:ln w="38160">
              <a:solidFill>
                <a:srgbClr val="FF6600"/>
              </a:solidFill>
              <a:miter lim="800000"/>
              <a:headEnd/>
              <a:tailEnd type="triangle" w="med" len="med"/>
            </a:ln>
            <a:extLst>
              <a:ext uri="{909E8E84-426E-40DD-AFC4-6F175D3DCCD1}">
                <a14:hiddenFill xmlns:a14="http://schemas.microsoft.com/office/drawing/2010/main">
                  <a:noFill/>
                </a14:hiddenFill>
              </a:ext>
            </a:extLst>
          </p:spPr>
        </p:cxnSp>
        <p:cxnSp>
          <p:nvCxnSpPr>
            <p:cNvPr id="59403" name="AutoShape 8"/>
            <p:cNvCxnSpPr>
              <a:cxnSpLocks noChangeShapeType="1"/>
              <a:stCxn id="59397" idx="0"/>
              <a:endCxn id="59398" idx="4"/>
            </p:cNvCxnSpPr>
            <p:nvPr/>
          </p:nvCxnSpPr>
          <p:spPr bwMode="auto">
            <a:xfrm rot="5400000" flipH="1">
              <a:off x="1232694" y="2658289"/>
              <a:ext cx="1333500" cy="522288"/>
            </a:xfrm>
            <a:prstGeom prst="curvedConnector3">
              <a:avLst>
                <a:gd name="adj1" fmla="val 50000"/>
              </a:avLst>
            </a:prstGeom>
            <a:noFill/>
            <a:ln w="38160">
              <a:solidFill>
                <a:srgbClr val="FF6600"/>
              </a:solidFill>
              <a:miter lim="800000"/>
              <a:headEnd/>
              <a:tailEnd type="triangle" w="med" len="med"/>
            </a:ln>
            <a:extLst>
              <a:ext uri="{909E8E84-426E-40DD-AFC4-6F175D3DCCD1}">
                <a14:hiddenFill xmlns:a14="http://schemas.microsoft.com/office/drawing/2010/main">
                  <a:noFill/>
                </a14:hiddenFill>
              </a:ext>
            </a:extLst>
          </p:spPr>
        </p:cxnSp>
        <p:sp>
          <p:nvSpPr>
            <p:cNvPr id="59404" name="Text Box 9"/>
            <p:cNvSpPr txBox="1">
              <a:spLocks noChangeArrowheads="1"/>
            </p:cNvSpPr>
            <p:nvPr/>
          </p:nvSpPr>
          <p:spPr bwMode="auto">
            <a:xfrm>
              <a:off x="901700" y="2659083"/>
              <a:ext cx="871538"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108000" tIns="108000" rIns="108000" bIns="1080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9pPr>
            </a:lstStyle>
            <a:p>
              <a:pPr algn="ctr">
                <a:lnSpc>
                  <a:spcPct val="89000"/>
                </a:lnSpc>
                <a:buSzPct val="45000"/>
                <a:buFont typeface="Wingdings" charset="2"/>
                <a:buNone/>
              </a:pPr>
              <a:r>
                <a:rPr lang="en-GB" sz="1400" b="1">
                  <a:solidFill>
                    <a:srgbClr val="000000"/>
                  </a:solidFill>
                </a:rPr>
                <a:t>rdf:type</a:t>
              </a:r>
            </a:p>
          </p:txBody>
        </p:sp>
        <p:sp>
          <p:nvSpPr>
            <p:cNvPr id="59405" name="Text Box 10"/>
            <p:cNvSpPr txBox="1">
              <a:spLocks noChangeArrowheads="1"/>
            </p:cNvSpPr>
            <p:nvPr/>
          </p:nvSpPr>
          <p:spPr bwMode="auto">
            <a:xfrm>
              <a:off x="-3175" y="4459308"/>
              <a:ext cx="1106488"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108000" tIns="108000" rIns="108000" bIns="1080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9pPr>
            </a:lstStyle>
            <a:p>
              <a:pPr algn="ctr">
                <a:lnSpc>
                  <a:spcPct val="89000"/>
                </a:lnSpc>
                <a:buSzPct val="45000"/>
                <a:buFont typeface="Wingdings" charset="2"/>
                <a:buNone/>
              </a:pPr>
              <a:r>
                <a:rPr lang="en-GB" sz="1400" b="1">
                  <a:solidFill>
                    <a:srgbClr val="000000"/>
                  </a:solidFill>
                </a:rPr>
                <a:t>movie:title</a:t>
              </a:r>
            </a:p>
          </p:txBody>
        </p:sp>
        <p:sp>
          <p:nvSpPr>
            <p:cNvPr id="59406" name="Text Box 11"/>
            <p:cNvSpPr txBox="1">
              <a:spLocks noChangeArrowheads="1"/>
            </p:cNvSpPr>
            <p:nvPr/>
          </p:nvSpPr>
          <p:spPr bwMode="auto">
            <a:xfrm>
              <a:off x="3205163" y="3954483"/>
              <a:ext cx="11493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108000" tIns="108000" rIns="108000" bIns="1080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9pPr>
            </a:lstStyle>
            <a:p>
              <a:pPr algn="ctr">
                <a:lnSpc>
                  <a:spcPct val="89000"/>
                </a:lnSpc>
                <a:buSzPct val="45000"/>
                <a:buFont typeface="Wingdings" charset="2"/>
                <a:buNone/>
              </a:pPr>
              <a:r>
                <a:rPr lang="en-GB" sz="1400" b="1">
                  <a:solidFill>
                    <a:srgbClr val="000000"/>
                  </a:solidFill>
                </a:rPr>
                <a:t>movie:year</a:t>
              </a:r>
            </a:p>
          </p:txBody>
        </p:sp>
        <p:sp>
          <p:nvSpPr>
            <p:cNvPr id="59407" name="Oval 12"/>
            <p:cNvSpPr>
              <a:spLocks noChangeArrowheads="1"/>
            </p:cNvSpPr>
            <p:nvPr/>
          </p:nvSpPr>
          <p:spPr bwMode="auto">
            <a:xfrm>
              <a:off x="4716463" y="1458933"/>
              <a:ext cx="1906587" cy="576263"/>
            </a:xfrm>
            <a:prstGeom prst="ellipse">
              <a:avLst/>
            </a:prstGeom>
            <a:solidFill>
              <a:srgbClr val="FF7B00"/>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nchor="ctr">
              <a:spAutoFit/>
            </a:bodyPr>
            <a:lstStyle/>
            <a:p>
              <a:pPr algn="ctr" eaLnBrk="0" hangingPunct="0">
                <a:lnSpc>
                  <a:spcPct val="89000"/>
                </a:lnSpc>
                <a:buSzPct val="45000"/>
                <a:buFont typeface="Wingdings"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rgbClr val="000000"/>
                  </a:solidFill>
                </a:rPr>
                <a:t>movie:Genre</a:t>
              </a:r>
            </a:p>
          </p:txBody>
        </p:sp>
        <p:sp>
          <p:nvSpPr>
            <p:cNvPr id="59408" name="Oval 13"/>
            <p:cNvSpPr>
              <a:spLocks noChangeArrowheads="1"/>
            </p:cNvSpPr>
            <p:nvPr/>
          </p:nvSpPr>
          <p:spPr bwMode="auto">
            <a:xfrm>
              <a:off x="3492500" y="2467772"/>
              <a:ext cx="2303463" cy="576297"/>
            </a:xfrm>
            <a:prstGeom prst="ellipse">
              <a:avLst/>
            </a:prstGeom>
            <a:solidFill>
              <a:srgbClr val="FF7B0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108000" tIns="108000" rIns="108000" bIns="108000" anchor="ctr">
              <a:spAutoFit/>
            </a:bodyPr>
            <a:lstStyle/>
            <a:p>
              <a:pPr algn="ctr" eaLnBrk="0" hangingPunct="0">
                <a:lnSpc>
                  <a:spcPct val="89000"/>
                </a:lnSpc>
                <a:buSzPct val="45000"/>
                <a:buFont typeface="Wingdings"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err="1" smtClean="0">
                  <a:solidFill>
                    <a:srgbClr val="000000"/>
                  </a:solidFill>
                </a:rPr>
                <a:t>movie:Romance</a:t>
              </a:r>
              <a:endParaRPr lang="en-GB" sz="1400" b="1" dirty="0">
                <a:solidFill>
                  <a:srgbClr val="000000"/>
                </a:solidFill>
              </a:endParaRPr>
            </a:p>
          </p:txBody>
        </p:sp>
        <p:sp>
          <p:nvSpPr>
            <p:cNvPr id="59409" name="Oval 14"/>
            <p:cNvSpPr>
              <a:spLocks noChangeArrowheads="1"/>
            </p:cNvSpPr>
            <p:nvPr/>
          </p:nvSpPr>
          <p:spPr bwMode="auto">
            <a:xfrm>
              <a:off x="6156325" y="2612234"/>
              <a:ext cx="2160091" cy="576297"/>
            </a:xfrm>
            <a:prstGeom prst="ellipse">
              <a:avLst/>
            </a:prstGeom>
            <a:solidFill>
              <a:srgbClr val="FF7B0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108000" tIns="108000" rIns="108000" bIns="108000" anchor="ctr">
              <a:spAutoFit/>
            </a:bodyPr>
            <a:lstStyle/>
            <a:p>
              <a:pPr algn="ctr" eaLnBrk="0" hangingPunct="0">
                <a:lnSpc>
                  <a:spcPct val="89000"/>
                </a:lnSpc>
                <a:buSzPct val="45000"/>
                <a:buFont typeface="Wingdings"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rgbClr val="000000"/>
                  </a:solidFill>
                </a:rPr>
                <a:t>movie:Comedy</a:t>
              </a:r>
            </a:p>
          </p:txBody>
        </p:sp>
        <p:cxnSp>
          <p:nvCxnSpPr>
            <p:cNvPr id="59410" name="AutoShape 15"/>
            <p:cNvCxnSpPr>
              <a:cxnSpLocks noChangeShapeType="1"/>
              <a:stCxn id="59408" idx="0"/>
              <a:endCxn id="59407" idx="3"/>
            </p:cNvCxnSpPr>
            <p:nvPr/>
          </p:nvCxnSpPr>
          <p:spPr bwMode="auto">
            <a:xfrm rot="5400000" flipH="1" flipV="1">
              <a:off x="4561470" y="2033566"/>
              <a:ext cx="516968" cy="351444"/>
            </a:xfrm>
            <a:prstGeom prst="curvedConnector3">
              <a:avLst>
                <a:gd name="adj1" fmla="val 50000"/>
              </a:avLst>
            </a:prstGeom>
            <a:noFill/>
            <a:ln w="38160">
              <a:solidFill>
                <a:srgbClr val="FF6600"/>
              </a:solidFill>
              <a:miter lim="800000"/>
              <a:headEnd/>
              <a:tailEnd type="triangle" w="med" len="med"/>
            </a:ln>
            <a:extLst>
              <a:ext uri="{909E8E84-426E-40DD-AFC4-6F175D3DCCD1}">
                <a14:hiddenFill xmlns:a14="http://schemas.microsoft.com/office/drawing/2010/main">
                  <a:noFill/>
                </a14:hiddenFill>
              </a:ext>
            </a:extLst>
          </p:spPr>
        </p:cxnSp>
        <p:cxnSp>
          <p:nvCxnSpPr>
            <p:cNvPr id="59411" name="AutoShape 16"/>
            <p:cNvCxnSpPr>
              <a:cxnSpLocks noChangeShapeType="1"/>
              <a:stCxn id="59409" idx="0"/>
              <a:endCxn id="59407" idx="4"/>
            </p:cNvCxnSpPr>
            <p:nvPr/>
          </p:nvCxnSpPr>
          <p:spPr bwMode="auto">
            <a:xfrm rot="16200000" flipV="1">
              <a:off x="6164545" y="1540408"/>
              <a:ext cx="577038" cy="1566614"/>
            </a:xfrm>
            <a:prstGeom prst="curvedConnector3">
              <a:avLst>
                <a:gd name="adj1" fmla="val 50000"/>
              </a:avLst>
            </a:prstGeom>
            <a:noFill/>
            <a:ln w="38160">
              <a:solidFill>
                <a:srgbClr val="FF6600"/>
              </a:solidFill>
              <a:miter lim="800000"/>
              <a:headEnd/>
              <a:tailEnd type="triangle" w="med" len="med"/>
            </a:ln>
            <a:extLst>
              <a:ext uri="{909E8E84-426E-40DD-AFC4-6F175D3DCCD1}">
                <a14:hiddenFill xmlns:a14="http://schemas.microsoft.com/office/drawing/2010/main">
                  <a:noFill/>
                </a14:hiddenFill>
              </a:ext>
            </a:extLst>
          </p:spPr>
        </p:cxnSp>
        <p:sp>
          <p:nvSpPr>
            <p:cNvPr id="59412" name="Text Box 17"/>
            <p:cNvSpPr txBox="1">
              <a:spLocks noChangeArrowheads="1"/>
            </p:cNvSpPr>
            <p:nvPr/>
          </p:nvSpPr>
          <p:spPr bwMode="auto">
            <a:xfrm>
              <a:off x="3924300" y="1938358"/>
              <a:ext cx="871538"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108000" tIns="108000" rIns="108000" bIns="1080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9pPr>
            </a:lstStyle>
            <a:p>
              <a:pPr algn="ctr">
                <a:lnSpc>
                  <a:spcPct val="89000"/>
                </a:lnSpc>
                <a:buSzPct val="45000"/>
                <a:buFont typeface="Wingdings" charset="2"/>
                <a:buNone/>
              </a:pPr>
              <a:r>
                <a:rPr lang="en-GB" sz="1400" b="1">
                  <a:solidFill>
                    <a:srgbClr val="000000"/>
                  </a:solidFill>
                </a:rPr>
                <a:t>rdf:type</a:t>
              </a:r>
            </a:p>
          </p:txBody>
        </p:sp>
        <p:sp>
          <p:nvSpPr>
            <p:cNvPr id="59413" name="Text Box 18"/>
            <p:cNvSpPr txBox="1">
              <a:spLocks noChangeArrowheads="1"/>
            </p:cNvSpPr>
            <p:nvPr/>
          </p:nvSpPr>
          <p:spPr bwMode="auto">
            <a:xfrm>
              <a:off x="6805613" y="2011383"/>
              <a:ext cx="87153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108000" tIns="108000" rIns="108000" bIns="1080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9pPr>
            </a:lstStyle>
            <a:p>
              <a:pPr algn="ctr">
                <a:lnSpc>
                  <a:spcPct val="89000"/>
                </a:lnSpc>
                <a:buSzPct val="45000"/>
                <a:buFont typeface="Wingdings" charset="2"/>
                <a:buNone/>
              </a:pPr>
              <a:r>
                <a:rPr lang="en-GB" sz="1400" b="1">
                  <a:solidFill>
                    <a:srgbClr val="000000"/>
                  </a:solidFill>
                </a:rPr>
                <a:t>rdf:type</a:t>
              </a:r>
            </a:p>
          </p:txBody>
        </p:sp>
        <p:cxnSp>
          <p:nvCxnSpPr>
            <p:cNvPr id="59414" name="AutoShape 19"/>
            <p:cNvCxnSpPr>
              <a:cxnSpLocks noChangeShapeType="1"/>
              <a:stCxn id="59397" idx="7"/>
              <a:endCxn id="59408" idx="3"/>
            </p:cNvCxnSpPr>
            <p:nvPr/>
          </p:nvCxnSpPr>
          <p:spPr bwMode="auto">
            <a:xfrm rot="5400000" flipH="1" flipV="1">
              <a:off x="2855731" y="2696472"/>
              <a:ext cx="710903" cy="1237304"/>
            </a:xfrm>
            <a:prstGeom prst="curvedConnector3">
              <a:avLst>
                <a:gd name="adj1" fmla="val 50000"/>
              </a:avLst>
            </a:prstGeom>
            <a:noFill/>
            <a:ln w="38160">
              <a:solidFill>
                <a:srgbClr val="FF6600"/>
              </a:solidFill>
              <a:miter lim="800000"/>
              <a:headEnd/>
              <a:tailEnd type="triangle" w="med" len="med"/>
            </a:ln>
            <a:extLst>
              <a:ext uri="{909E8E84-426E-40DD-AFC4-6F175D3DCCD1}">
                <a14:hiddenFill xmlns:a14="http://schemas.microsoft.com/office/drawing/2010/main">
                  <a:noFill/>
                </a14:hiddenFill>
              </a:ext>
            </a:extLst>
          </p:spPr>
        </p:cxnSp>
        <p:cxnSp>
          <p:nvCxnSpPr>
            <p:cNvPr id="59415" name="AutoShape 20"/>
            <p:cNvCxnSpPr>
              <a:cxnSpLocks noChangeShapeType="1"/>
              <a:stCxn id="59397" idx="6"/>
              <a:endCxn id="59409" idx="3"/>
            </p:cNvCxnSpPr>
            <p:nvPr/>
          </p:nvCxnSpPr>
          <p:spPr bwMode="auto">
            <a:xfrm flipV="1">
              <a:off x="2771775" y="3104134"/>
              <a:ext cx="3700888" cy="770181"/>
            </a:xfrm>
            <a:prstGeom prst="curvedConnector2">
              <a:avLst/>
            </a:prstGeom>
            <a:noFill/>
            <a:ln w="38160">
              <a:solidFill>
                <a:srgbClr val="FF6600"/>
              </a:solidFill>
              <a:miter lim="800000"/>
              <a:headEnd/>
              <a:tailEnd type="triangle" w="med" len="med"/>
            </a:ln>
            <a:extLst>
              <a:ext uri="{909E8E84-426E-40DD-AFC4-6F175D3DCCD1}">
                <a14:hiddenFill xmlns:a14="http://schemas.microsoft.com/office/drawing/2010/main">
                  <a:noFill/>
                </a14:hiddenFill>
              </a:ext>
            </a:extLst>
          </p:spPr>
        </p:cxnSp>
        <p:sp>
          <p:nvSpPr>
            <p:cNvPr id="59416" name="Text Box 21"/>
            <p:cNvSpPr txBox="1">
              <a:spLocks noChangeArrowheads="1"/>
            </p:cNvSpPr>
            <p:nvPr/>
          </p:nvSpPr>
          <p:spPr bwMode="auto">
            <a:xfrm>
              <a:off x="2266950" y="2946421"/>
              <a:ext cx="127317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108000" tIns="108000" rIns="108000" bIns="1080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9pPr>
            </a:lstStyle>
            <a:p>
              <a:pPr algn="ctr">
                <a:lnSpc>
                  <a:spcPct val="89000"/>
                </a:lnSpc>
                <a:buSzPct val="45000"/>
                <a:buFont typeface="Wingdings" charset="2"/>
                <a:buNone/>
              </a:pPr>
              <a:r>
                <a:rPr lang="en-GB" sz="1400" b="1">
                  <a:solidFill>
                    <a:srgbClr val="000000"/>
                  </a:solidFill>
                </a:rPr>
                <a:t>movie:genre</a:t>
              </a:r>
            </a:p>
          </p:txBody>
        </p:sp>
        <p:sp>
          <p:nvSpPr>
            <p:cNvPr id="59417" name="Text Box 22"/>
            <p:cNvSpPr txBox="1">
              <a:spLocks noChangeArrowheads="1"/>
            </p:cNvSpPr>
            <p:nvPr/>
          </p:nvSpPr>
          <p:spPr bwMode="auto">
            <a:xfrm>
              <a:off x="4065588" y="3306783"/>
              <a:ext cx="127317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108000" tIns="108000" rIns="108000" bIns="1080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9pPr>
            </a:lstStyle>
            <a:p>
              <a:pPr algn="ctr">
                <a:lnSpc>
                  <a:spcPct val="89000"/>
                </a:lnSpc>
                <a:buSzPct val="45000"/>
                <a:buFont typeface="Wingdings" charset="2"/>
                <a:buNone/>
              </a:pPr>
              <a:r>
                <a:rPr lang="en-GB" sz="1400" b="1">
                  <a:solidFill>
                    <a:srgbClr val="000000"/>
                  </a:solidFill>
                </a:rPr>
                <a:t>movie:genre</a:t>
              </a:r>
            </a:p>
          </p:txBody>
        </p:sp>
        <p:sp>
          <p:nvSpPr>
            <p:cNvPr id="59418" name="Oval 23"/>
            <p:cNvSpPr>
              <a:spLocks noChangeArrowheads="1"/>
            </p:cNvSpPr>
            <p:nvPr/>
          </p:nvSpPr>
          <p:spPr bwMode="auto">
            <a:xfrm>
              <a:off x="5940425" y="4144983"/>
              <a:ext cx="1800225" cy="482600"/>
            </a:xfrm>
            <a:prstGeom prst="ellipse">
              <a:avLst/>
            </a:prstGeom>
            <a:solidFill>
              <a:srgbClr val="FF7B00"/>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nchor="ctr">
              <a:spAutoFit/>
            </a:bodyPr>
            <a:lstStyle/>
            <a:p>
              <a:pPr algn="ctr" eaLnBrk="0" hangingPunct="0">
                <a:lnSpc>
                  <a:spcPct val="89000"/>
                </a:lnSpc>
                <a:buSzPct val="45000"/>
                <a:buFont typeface="Wingdings"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rgbClr val="000000"/>
                  </a:solidFill>
                </a:rPr>
                <a:t>movie:Role</a:t>
              </a:r>
            </a:p>
          </p:txBody>
        </p:sp>
        <p:sp>
          <p:nvSpPr>
            <p:cNvPr id="59419" name="Oval 24"/>
            <p:cNvSpPr>
              <a:spLocks noChangeArrowheads="1"/>
            </p:cNvSpPr>
            <p:nvPr/>
          </p:nvSpPr>
          <p:spPr bwMode="auto">
            <a:xfrm>
              <a:off x="5903913" y="4883171"/>
              <a:ext cx="3240087" cy="482600"/>
            </a:xfrm>
            <a:prstGeom prst="ellipse">
              <a:avLst/>
            </a:prstGeom>
            <a:solidFill>
              <a:srgbClr val="FF7B00"/>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nchor="ctr">
              <a:spAutoFit/>
            </a:bodyPr>
            <a:lstStyle/>
            <a:p>
              <a:pPr algn="ctr" eaLnBrk="0" hangingPunct="0">
                <a:lnSpc>
                  <a:spcPct val="89000"/>
                </a:lnSpc>
                <a:buSzPct val="45000"/>
                <a:buFont typeface="Wingdings"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rgbClr val="000000"/>
                  </a:solidFill>
                </a:rPr>
                <a:t>“Edward ScissorHands”</a:t>
              </a:r>
            </a:p>
          </p:txBody>
        </p:sp>
        <p:sp>
          <p:nvSpPr>
            <p:cNvPr id="59420" name="Oval 25"/>
            <p:cNvSpPr>
              <a:spLocks noChangeArrowheads="1"/>
            </p:cNvSpPr>
            <p:nvPr/>
          </p:nvSpPr>
          <p:spPr bwMode="auto">
            <a:xfrm>
              <a:off x="4795838" y="5276059"/>
              <a:ext cx="566737" cy="576297"/>
            </a:xfrm>
            <a:prstGeom prst="ellipse">
              <a:avLst/>
            </a:prstGeom>
            <a:solidFill>
              <a:srgbClr val="FF7B0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108000" tIns="108000" rIns="108000" bIns="108000" anchor="ctr">
              <a:spAutoFit/>
            </a:bodyPr>
            <a:lstStyle/>
            <a:p>
              <a:pPr algn="ctr" eaLnBrk="0" hangingPunct="0">
                <a:lnSpc>
                  <a:spcPct val="89000"/>
                </a:lnSpc>
                <a:buSzPct val="45000"/>
                <a:buFont typeface="Wingdings"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rgbClr val="000000"/>
                  </a:solidFill>
                </a:rPr>
                <a:t>r1</a:t>
              </a:r>
            </a:p>
          </p:txBody>
        </p:sp>
        <p:cxnSp>
          <p:nvCxnSpPr>
            <p:cNvPr id="59421" name="AutoShape 26"/>
            <p:cNvCxnSpPr>
              <a:cxnSpLocks noChangeShapeType="1"/>
              <a:stCxn id="59397" idx="4"/>
              <a:endCxn id="59420" idx="1"/>
            </p:cNvCxnSpPr>
            <p:nvPr/>
          </p:nvCxnSpPr>
          <p:spPr bwMode="auto">
            <a:xfrm rot="16200000" flipH="1">
              <a:off x="2920309" y="3401930"/>
              <a:ext cx="1198010" cy="2719041"/>
            </a:xfrm>
            <a:prstGeom prst="curvedConnector3">
              <a:avLst>
                <a:gd name="adj1" fmla="val 50000"/>
              </a:avLst>
            </a:prstGeom>
            <a:noFill/>
            <a:ln w="38160">
              <a:solidFill>
                <a:srgbClr val="FF6600"/>
              </a:solidFill>
              <a:miter lim="800000"/>
              <a:headEnd/>
              <a:tailEnd type="triangle" w="med" len="med"/>
            </a:ln>
            <a:extLst>
              <a:ext uri="{909E8E84-426E-40DD-AFC4-6F175D3DCCD1}">
                <a14:hiddenFill xmlns:a14="http://schemas.microsoft.com/office/drawing/2010/main">
                  <a:noFill/>
                </a14:hiddenFill>
              </a:ext>
            </a:extLst>
          </p:spPr>
        </p:cxnSp>
        <p:cxnSp>
          <p:nvCxnSpPr>
            <p:cNvPr id="59422" name="AutoShape 27"/>
            <p:cNvCxnSpPr>
              <a:cxnSpLocks noChangeShapeType="1"/>
              <a:stCxn id="59420" idx="0"/>
              <a:endCxn id="59418" idx="3"/>
            </p:cNvCxnSpPr>
            <p:nvPr/>
          </p:nvCxnSpPr>
          <p:spPr bwMode="auto">
            <a:xfrm rot="5400000" flipH="1" flipV="1">
              <a:off x="5282059" y="4354057"/>
              <a:ext cx="719151" cy="1124855"/>
            </a:xfrm>
            <a:prstGeom prst="curvedConnector3">
              <a:avLst>
                <a:gd name="adj1" fmla="val 50000"/>
              </a:avLst>
            </a:prstGeom>
            <a:noFill/>
            <a:ln w="38160">
              <a:solidFill>
                <a:srgbClr val="FF6600"/>
              </a:solidFill>
              <a:miter lim="800000"/>
              <a:headEnd/>
              <a:tailEnd type="triangle" w="med" len="med"/>
            </a:ln>
            <a:extLst>
              <a:ext uri="{909E8E84-426E-40DD-AFC4-6F175D3DCCD1}">
                <a14:hiddenFill xmlns:a14="http://schemas.microsoft.com/office/drawing/2010/main">
                  <a:noFill/>
                </a14:hiddenFill>
              </a:ext>
            </a:extLst>
          </p:spPr>
        </p:cxnSp>
        <p:cxnSp>
          <p:nvCxnSpPr>
            <p:cNvPr id="59423" name="AutoShape 28"/>
            <p:cNvCxnSpPr>
              <a:cxnSpLocks noChangeShapeType="1"/>
              <a:stCxn id="59420" idx="6"/>
              <a:endCxn id="59419" idx="2"/>
            </p:cNvCxnSpPr>
            <p:nvPr/>
          </p:nvCxnSpPr>
          <p:spPr bwMode="auto">
            <a:xfrm flipV="1">
              <a:off x="5362575" y="5124471"/>
              <a:ext cx="541338" cy="439737"/>
            </a:xfrm>
            <a:prstGeom prst="curvedConnector3">
              <a:avLst>
                <a:gd name="adj1" fmla="val 50000"/>
              </a:avLst>
            </a:prstGeom>
            <a:noFill/>
            <a:ln w="38160">
              <a:solidFill>
                <a:srgbClr val="FF6600"/>
              </a:solidFill>
              <a:miter lim="800000"/>
              <a:headEnd/>
              <a:tailEnd type="triangle" w="med" len="med"/>
            </a:ln>
            <a:extLst>
              <a:ext uri="{909E8E84-426E-40DD-AFC4-6F175D3DCCD1}">
                <a14:hiddenFill xmlns:a14="http://schemas.microsoft.com/office/drawing/2010/main">
                  <a:noFill/>
                </a14:hiddenFill>
              </a:ext>
            </a:extLst>
          </p:spPr>
        </p:cxnSp>
        <p:sp>
          <p:nvSpPr>
            <p:cNvPr id="59424" name="Oval 29"/>
            <p:cNvSpPr>
              <a:spLocks noChangeArrowheads="1"/>
            </p:cNvSpPr>
            <p:nvPr/>
          </p:nvSpPr>
          <p:spPr bwMode="auto">
            <a:xfrm>
              <a:off x="6084888" y="5853133"/>
              <a:ext cx="1654175" cy="576263"/>
            </a:xfrm>
            <a:prstGeom prst="ellipse">
              <a:avLst/>
            </a:prstGeom>
            <a:solidFill>
              <a:srgbClr val="FF7B00"/>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nchor="ctr">
              <a:spAutoFit/>
            </a:bodyPr>
            <a:lstStyle/>
            <a:p>
              <a:pPr algn="ctr" eaLnBrk="0" hangingPunct="0">
                <a:lnSpc>
                  <a:spcPct val="89000"/>
                </a:lnSpc>
                <a:buSzPct val="45000"/>
                <a:buFont typeface="Wingdings"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rgbClr val="000000"/>
                  </a:solidFill>
                </a:rPr>
                <a:t>actor1</a:t>
              </a:r>
            </a:p>
          </p:txBody>
        </p:sp>
        <p:cxnSp>
          <p:nvCxnSpPr>
            <p:cNvPr id="59425" name="AutoShape 30"/>
            <p:cNvCxnSpPr>
              <a:cxnSpLocks noChangeShapeType="1"/>
              <a:stCxn id="59420" idx="5"/>
              <a:endCxn id="59424" idx="2"/>
            </p:cNvCxnSpPr>
            <p:nvPr/>
          </p:nvCxnSpPr>
          <p:spPr bwMode="auto">
            <a:xfrm rot="16200000" flipH="1">
              <a:off x="5495580" y="5551957"/>
              <a:ext cx="373306" cy="805310"/>
            </a:xfrm>
            <a:prstGeom prst="curvedConnector2">
              <a:avLst/>
            </a:prstGeom>
            <a:noFill/>
            <a:ln w="38160">
              <a:solidFill>
                <a:srgbClr val="FF6600"/>
              </a:solidFill>
              <a:miter lim="800000"/>
              <a:headEnd/>
              <a:tailEnd type="triangle" w="med" len="med"/>
            </a:ln>
            <a:extLst>
              <a:ext uri="{909E8E84-426E-40DD-AFC4-6F175D3DCCD1}">
                <a14:hiddenFill xmlns:a14="http://schemas.microsoft.com/office/drawing/2010/main">
                  <a:noFill/>
                </a14:hiddenFill>
              </a:ext>
            </a:extLst>
          </p:spPr>
        </p:cxnSp>
        <p:sp>
          <p:nvSpPr>
            <p:cNvPr id="59426" name="Text Box 31"/>
            <p:cNvSpPr txBox="1">
              <a:spLocks noChangeArrowheads="1"/>
            </p:cNvSpPr>
            <p:nvPr/>
          </p:nvSpPr>
          <p:spPr bwMode="auto">
            <a:xfrm>
              <a:off x="4237578" y="6024583"/>
              <a:ext cx="1574800"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108000" tIns="108000" rIns="108000" bIns="1080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9pPr>
            </a:lstStyle>
            <a:p>
              <a:pPr algn="ctr">
                <a:lnSpc>
                  <a:spcPct val="89000"/>
                </a:lnSpc>
                <a:buSzPct val="45000"/>
                <a:buFont typeface="Wingdings" charset="2"/>
                <a:buNone/>
              </a:pPr>
              <a:r>
                <a:rPr lang="en-GB" sz="1400" b="1" dirty="0" err="1">
                  <a:solidFill>
                    <a:srgbClr val="000000"/>
                  </a:solidFill>
                </a:rPr>
                <a:t>movie:playedBy</a:t>
              </a:r>
              <a:endParaRPr lang="en-GB" sz="1400" b="1" dirty="0">
                <a:solidFill>
                  <a:srgbClr val="000000"/>
                </a:solidFill>
              </a:endParaRPr>
            </a:p>
          </p:txBody>
        </p:sp>
        <p:sp>
          <p:nvSpPr>
            <p:cNvPr id="59427" name="Text Box 32"/>
            <p:cNvSpPr txBox="1">
              <a:spLocks noChangeArrowheads="1"/>
            </p:cNvSpPr>
            <p:nvPr/>
          </p:nvSpPr>
          <p:spPr bwMode="auto">
            <a:xfrm>
              <a:off x="5511800" y="5322908"/>
              <a:ext cx="2070100"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108000" tIns="108000" rIns="108000" bIns="1080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9pPr>
            </a:lstStyle>
            <a:p>
              <a:pPr algn="ctr">
                <a:lnSpc>
                  <a:spcPct val="89000"/>
                </a:lnSpc>
                <a:buSzPct val="45000"/>
                <a:buFont typeface="Wingdings" charset="2"/>
                <a:buNone/>
              </a:pPr>
              <a:r>
                <a:rPr lang="en-GB" sz="1400" b="1">
                  <a:solidFill>
                    <a:srgbClr val="000000"/>
                  </a:solidFill>
                </a:rPr>
                <a:t>movie:characterName</a:t>
              </a:r>
            </a:p>
          </p:txBody>
        </p:sp>
        <p:sp>
          <p:nvSpPr>
            <p:cNvPr id="59428" name="Text Box 33"/>
            <p:cNvSpPr txBox="1">
              <a:spLocks noChangeArrowheads="1"/>
            </p:cNvSpPr>
            <p:nvPr/>
          </p:nvSpPr>
          <p:spPr bwMode="auto">
            <a:xfrm>
              <a:off x="5294313" y="4746646"/>
              <a:ext cx="87153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108000" tIns="108000" rIns="108000" bIns="1080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9pPr>
            </a:lstStyle>
            <a:p>
              <a:pPr algn="ctr">
                <a:lnSpc>
                  <a:spcPct val="89000"/>
                </a:lnSpc>
                <a:buSzPct val="45000"/>
                <a:buFont typeface="Wingdings" charset="2"/>
                <a:buNone/>
              </a:pPr>
              <a:r>
                <a:rPr lang="en-GB" sz="1400" b="1">
                  <a:solidFill>
                    <a:srgbClr val="000000"/>
                  </a:solidFill>
                </a:rPr>
                <a:t>rdf:type</a:t>
              </a:r>
            </a:p>
          </p:txBody>
        </p:sp>
        <p:sp>
          <p:nvSpPr>
            <p:cNvPr id="59429" name="Text Box 34"/>
            <p:cNvSpPr txBox="1">
              <a:spLocks noChangeArrowheads="1"/>
            </p:cNvSpPr>
            <p:nvPr/>
          </p:nvSpPr>
          <p:spPr bwMode="auto">
            <a:xfrm>
              <a:off x="1884363" y="4675208"/>
              <a:ext cx="144303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108000" tIns="108000" rIns="108000" bIns="1080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9pPr>
            </a:lstStyle>
            <a:p>
              <a:pPr algn="ctr">
                <a:lnSpc>
                  <a:spcPct val="89000"/>
                </a:lnSpc>
                <a:buSzPct val="45000"/>
                <a:buFont typeface="Wingdings" charset="2"/>
                <a:buNone/>
              </a:pPr>
              <a:r>
                <a:rPr lang="en-GB" sz="1400" b="1">
                  <a:solidFill>
                    <a:srgbClr val="000000"/>
                  </a:solidFill>
                </a:rPr>
                <a:t>movie:hasPart</a:t>
              </a:r>
            </a:p>
          </p:txBody>
        </p:sp>
      </p:grpSp>
      <p:sp>
        <p:nvSpPr>
          <p:cNvPr id="59396" name="Rectangle 37"/>
          <p:cNvSpPr>
            <a:spLocks noChangeArrowheads="1"/>
          </p:cNvSpPr>
          <p:nvPr/>
        </p:nvSpPr>
        <p:spPr bwMode="auto">
          <a:xfrm>
            <a:off x="0" y="5988050"/>
            <a:ext cx="457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600"/>
              <a:t>[http://www.openrdf.org/conferences/eswc2006/Sesame-tutorial-eswc2006.ppt]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latin typeface="Arial" charset="0"/>
                <a:cs typeface="Arial" charset="0"/>
              </a:rPr>
              <a:t>Example Query 1</a:t>
            </a:r>
          </a:p>
        </p:txBody>
      </p:sp>
      <p:sp>
        <p:nvSpPr>
          <p:cNvPr id="60419" name="Content Placeholder 2"/>
          <p:cNvSpPr>
            <a:spLocks noGrp="1"/>
          </p:cNvSpPr>
          <p:nvPr>
            <p:ph idx="1"/>
          </p:nvPr>
        </p:nvSpPr>
        <p:spPr/>
        <p:txBody>
          <a:bodyPr/>
          <a:lstStyle/>
          <a:p>
            <a:r>
              <a:rPr lang="en-GB" dirty="0" smtClean="0">
                <a:latin typeface="Arial" charset="0"/>
                <a:cs typeface="Arial" charset="0"/>
              </a:rPr>
              <a:t>Select the movies that </a:t>
            </a:r>
            <a:r>
              <a:rPr lang="en-GB" dirty="0" smtClean="0">
                <a:latin typeface="Arial" charset="0"/>
                <a:cs typeface="Arial" charset="0"/>
              </a:rPr>
              <a:t>have </a:t>
            </a:r>
            <a:r>
              <a:rPr lang="en-GB" dirty="0" smtClean="0">
                <a:latin typeface="Arial" charset="0"/>
                <a:cs typeface="Arial" charset="0"/>
              </a:rPr>
              <a:t>a character called “Edward </a:t>
            </a:r>
            <a:r>
              <a:rPr lang="en-GB" dirty="0" err="1" smtClean="0">
                <a:latin typeface="Arial" charset="0"/>
                <a:cs typeface="Arial" charset="0"/>
              </a:rPr>
              <a:t>Scissorhands</a:t>
            </a:r>
            <a:r>
              <a:rPr lang="en-GB" dirty="0" smtClean="0">
                <a:latin typeface="Arial" charset="0"/>
                <a:cs typeface="Arial" charset="0"/>
              </a:rPr>
              <a:t>”</a:t>
            </a:r>
          </a:p>
          <a:p>
            <a:pPr>
              <a:lnSpc>
                <a:spcPct val="89000"/>
              </a:lnSpc>
              <a:buSzPct val="45000"/>
              <a:buFont typeface="Arial" charset="0"/>
              <a:buNone/>
            </a:pPr>
            <a:endParaRPr lang="en-GB" b="1" dirty="0" smtClean="0">
              <a:solidFill>
                <a:schemeClr val="tx2"/>
              </a:solidFill>
              <a:latin typeface="Courier New" charset="0"/>
              <a:cs typeface="Courier New" charset="0"/>
            </a:endParaRPr>
          </a:p>
          <a:p>
            <a:pPr>
              <a:lnSpc>
                <a:spcPct val="89000"/>
              </a:lnSpc>
              <a:buSzPct val="45000"/>
              <a:buFont typeface="Arial" charset="0"/>
              <a:buNone/>
            </a:pPr>
            <a:r>
              <a:rPr lang="en-GB" sz="2000" b="1" dirty="0" smtClean="0">
                <a:solidFill>
                  <a:schemeClr val="tx2"/>
                </a:solidFill>
                <a:latin typeface="Courier New" charset="0"/>
                <a:cs typeface="Courier New" charset="0"/>
              </a:rPr>
              <a:t>PREFIX movie: &lt;http://example.org/movies/&gt; </a:t>
            </a:r>
          </a:p>
          <a:p>
            <a:pPr>
              <a:lnSpc>
                <a:spcPct val="89000"/>
              </a:lnSpc>
              <a:buSzPct val="45000"/>
              <a:buFont typeface="Arial" charset="0"/>
              <a:buNone/>
            </a:pPr>
            <a:endParaRPr lang="en-GB" sz="2000" b="1" dirty="0" smtClean="0">
              <a:solidFill>
                <a:schemeClr val="tx2"/>
              </a:solidFill>
              <a:latin typeface="Courier New" charset="0"/>
              <a:cs typeface="Courier New" charset="0"/>
            </a:endParaRPr>
          </a:p>
          <a:p>
            <a:pPr>
              <a:lnSpc>
                <a:spcPct val="89000"/>
              </a:lnSpc>
              <a:buSzPct val="45000"/>
              <a:buFont typeface="Arial" charset="0"/>
              <a:buNone/>
            </a:pPr>
            <a:r>
              <a:rPr lang="en-GB" sz="2000" b="1" dirty="0" smtClean="0">
                <a:solidFill>
                  <a:schemeClr val="tx2"/>
                </a:solidFill>
                <a:latin typeface="Courier New" charset="0"/>
                <a:cs typeface="Courier New" charset="0"/>
              </a:rPr>
              <a:t>SELECT DISTINCT ?x ?t</a:t>
            </a:r>
          </a:p>
          <a:p>
            <a:pPr>
              <a:lnSpc>
                <a:spcPct val="89000"/>
              </a:lnSpc>
              <a:buSzPct val="45000"/>
              <a:buFont typeface="Arial" charset="0"/>
              <a:buNone/>
            </a:pPr>
            <a:r>
              <a:rPr lang="en-GB" sz="2000" b="1" dirty="0" smtClean="0">
                <a:solidFill>
                  <a:schemeClr val="tx2"/>
                </a:solidFill>
                <a:latin typeface="Courier New" charset="0"/>
                <a:cs typeface="Courier New" charset="0"/>
              </a:rPr>
              <a:t>WHERE {</a:t>
            </a:r>
          </a:p>
          <a:p>
            <a:pPr>
              <a:lnSpc>
                <a:spcPct val="89000"/>
              </a:lnSpc>
              <a:buSzPct val="45000"/>
              <a:buFont typeface="Arial" charset="0"/>
              <a:buNone/>
            </a:pPr>
            <a:r>
              <a:rPr lang="en-GB" sz="2000" b="1" dirty="0" smtClean="0">
                <a:solidFill>
                  <a:schemeClr val="tx2"/>
                </a:solidFill>
                <a:latin typeface="Courier New" charset="0"/>
                <a:cs typeface="Courier New" charset="0"/>
              </a:rPr>
              <a:t>			</a:t>
            </a:r>
            <a:r>
              <a:rPr lang="en-GB" sz="2000" b="1" dirty="0" smtClean="0">
                <a:solidFill>
                  <a:schemeClr val="tx2"/>
                </a:solidFill>
                <a:latin typeface="Courier New" charset="0"/>
                <a:cs typeface="Courier New" charset="0"/>
              </a:rPr>
              <a:t>?</a:t>
            </a:r>
            <a:r>
              <a:rPr lang="en-GB" sz="2000" b="1" dirty="0" smtClean="0">
                <a:solidFill>
                  <a:schemeClr val="tx2"/>
                </a:solidFill>
                <a:latin typeface="Courier New" charset="0"/>
                <a:cs typeface="Courier New" charset="0"/>
              </a:rPr>
              <a:t>x </a:t>
            </a:r>
            <a:r>
              <a:rPr lang="en-GB" sz="2000" b="1" dirty="0" err="1" smtClean="0">
                <a:solidFill>
                  <a:schemeClr val="tx2"/>
                </a:solidFill>
                <a:latin typeface="Courier New" charset="0"/>
                <a:cs typeface="Courier New" charset="0"/>
              </a:rPr>
              <a:t>movie:title</a:t>
            </a:r>
            <a:r>
              <a:rPr lang="en-GB" sz="2000" b="1" dirty="0" smtClean="0">
                <a:solidFill>
                  <a:schemeClr val="tx2"/>
                </a:solidFill>
                <a:latin typeface="Courier New" charset="0"/>
                <a:cs typeface="Courier New" charset="0"/>
              </a:rPr>
              <a:t> ?t ;</a:t>
            </a:r>
          </a:p>
          <a:p>
            <a:pPr>
              <a:lnSpc>
                <a:spcPct val="89000"/>
              </a:lnSpc>
              <a:buSzPct val="45000"/>
              <a:buFont typeface="Arial" charset="0"/>
              <a:buNone/>
            </a:pPr>
            <a:r>
              <a:rPr lang="en-GB" sz="2000" b="1" dirty="0" smtClean="0">
                <a:solidFill>
                  <a:schemeClr val="tx2"/>
                </a:solidFill>
                <a:latin typeface="Courier New" charset="0"/>
                <a:cs typeface="Courier New" charset="0"/>
              </a:rPr>
              <a:t>			</a:t>
            </a:r>
            <a:r>
              <a:rPr lang="en-GB" sz="2000" b="1" dirty="0" smtClean="0">
                <a:solidFill>
                  <a:schemeClr val="tx2"/>
                </a:solidFill>
                <a:latin typeface="Courier New" charset="0"/>
                <a:cs typeface="Courier New" charset="0"/>
              </a:rPr>
              <a:t>   </a:t>
            </a:r>
            <a:r>
              <a:rPr lang="en-GB" sz="2000" b="1" dirty="0" err="1" smtClean="0">
                <a:solidFill>
                  <a:schemeClr val="tx2"/>
                </a:solidFill>
                <a:latin typeface="Courier New" charset="0"/>
                <a:cs typeface="Courier New" charset="0"/>
              </a:rPr>
              <a:t>movie:hasPart</a:t>
            </a:r>
            <a:r>
              <a:rPr lang="en-GB" sz="2000" b="1" dirty="0" smtClean="0">
                <a:solidFill>
                  <a:schemeClr val="tx2"/>
                </a:solidFill>
                <a:latin typeface="Courier New" charset="0"/>
                <a:cs typeface="Courier New" charset="0"/>
              </a:rPr>
              <a:t> </a:t>
            </a:r>
            <a:r>
              <a:rPr lang="en-GB" sz="2000" b="1" dirty="0" smtClean="0">
                <a:solidFill>
                  <a:schemeClr val="tx2"/>
                </a:solidFill>
                <a:latin typeface="Courier New" charset="0"/>
                <a:cs typeface="Courier New" charset="0"/>
              </a:rPr>
              <a:t>?y .</a:t>
            </a:r>
          </a:p>
          <a:p>
            <a:pPr>
              <a:lnSpc>
                <a:spcPct val="89000"/>
              </a:lnSpc>
              <a:buSzPct val="45000"/>
              <a:buFont typeface="Arial" charset="0"/>
              <a:buNone/>
            </a:pPr>
            <a:r>
              <a:rPr lang="en-GB" sz="2000" b="1" dirty="0" smtClean="0">
                <a:solidFill>
                  <a:schemeClr val="tx2"/>
                </a:solidFill>
                <a:latin typeface="Courier New" charset="0"/>
                <a:cs typeface="Courier New" charset="0"/>
              </a:rPr>
              <a:t>			</a:t>
            </a:r>
            <a:r>
              <a:rPr lang="en-GB" sz="2000" b="1" dirty="0" smtClean="0">
                <a:solidFill>
                  <a:schemeClr val="tx2"/>
                </a:solidFill>
                <a:latin typeface="Courier New" charset="0"/>
                <a:cs typeface="Courier New" charset="0"/>
              </a:rPr>
              <a:t>?</a:t>
            </a:r>
            <a:r>
              <a:rPr lang="en-GB" sz="2000" b="1" dirty="0" smtClean="0">
                <a:solidFill>
                  <a:schemeClr val="tx2"/>
                </a:solidFill>
                <a:latin typeface="Courier New" charset="0"/>
                <a:cs typeface="Courier New" charset="0"/>
              </a:rPr>
              <a:t>y </a:t>
            </a:r>
            <a:r>
              <a:rPr lang="en-GB" sz="2000" b="1" dirty="0" err="1" smtClean="0">
                <a:solidFill>
                  <a:schemeClr val="tx2"/>
                </a:solidFill>
                <a:latin typeface="Courier New" charset="0"/>
                <a:cs typeface="Courier New" charset="0"/>
              </a:rPr>
              <a:t>movie:characterName</a:t>
            </a:r>
            <a:r>
              <a:rPr lang="en-GB" sz="2000" b="1" dirty="0" smtClean="0">
                <a:solidFill>
                  <a:schemeClr val="tx2"/>
                </a:solidFill>
                <a:latin typeface="Courier New" charset="0"/>
                <a:cs typeface="Courier New" charset="0"/>
              </a:rPr>
              <a:t> ?z .</a:t>
            </a:r>
          </a:p>
          <a:p>
            <a:pPr>
              <a:lnSpc>
                <a:spcPct val="89000"/>
              </a:lnSpc>
              <a:buSzPct val="45000"/>
              <a:buFont typeface="Arial" charset="0"/>
              <a:buNone/>
            </a:pPr>
            <a:r>
              <a:rPr lang="en-GB" sz="2000" b="1" dirty="0" smtClean="0">
                <a:solidFill>
                  <a:schemeClr val="tx2"/>
                </a:solidFill>
                <a:latin typeface="Courier New" charset="0"/>
                <a:cs typeface="Courier New" charset="0"/>
              </a:rPr>
              <a:t>			</a:t>
            </a:r>
            <a:r>
              <a:rPr lang="en-GB" sz="2000" b="1" dirty="0" smtClean="0">
                <a:solidFill>
                  <a:schemeClr val="tx2"/>
                </a:solidFill>
                <a:latin typeface="Courier New" charset="0"/>
                <a:cs typeface="Courier New" charset="0"/>
              </a:rPr>
              <a:t>FILTER </a:t>
            </a:r>
            <a:r>
              <a:rPr lang="en-GB" sz="2000" b="1" dirty="0" smtClean="0">
                <a:solidFill>
                  <a:schemeClr val="tx2"/>
                </a:solidFill>
                <a:latin typeface="Courier New" charset="0"/>
                <a:cs typeface="Courier New" charset="0"/>
              </a:rPr>
              <a:t>(?z = “Edward </a:t>
            </a:r>
            <a:r>
              <a:rPr lang="en-GB" sz="2000" b="1" dirty="0" err="1" smtClean="0">
                <a:solidFill>
                  <a:schemeClr val="tx2"/>
                </a:solidFill>
                <a:latin typeface="Courier New" charset="0"/>
                <a:cs typeface="Courier New" charset="0"/>
              </a:rPr>
              <a:t>Scissorhands</a:t>
            </a:r>
            <a:r>
              <a:rPr lang="en-GB" sz="2000" b="1" dirty="0" smtClean="0">
                <a:solidFill>
                  <a:schemeClr val="tx2"/>
                </a:solidFill>
                <a:latin typeface="Courier New" charset="0"/>
                <a:cs typeface="Courier New" charset="0"/>
              </a:rPr>
              <a:t>”@en)</a:t>
            </a:r>
          </a:p>
          <a:p>
            <a:pPr>
              <a:lnSpc>
                <a:spcPct val="89000"/>
              </a:lnSpc>
              <a:buSzPct val="45000"/>
              <a:buFont typeface="Arial" charset="0"/>
              <a:buNone/>
            </a:pPr>
            <a:r>
              <a:rPr lang="en-GB" sz="2000" b="1" dirty="0" smtClean="0">
                <a:solidFill>
                  <a:schemeClr val="tx2"/>
                </a:solidFill>
                <a:latin typeface="Courier New" charset="0"/>
                <a:cs typeface="Courier New" charset="0"/>
              </a:rPr>
              <a:t>      }</a:t>
            </a:r>
          </a:p>
          <a:p>
            <a:endParaRPr lang="en-GB" dirty="0" smtClean="0">
              <a:latin typeface="Arial" charset="0"/>
              <a:cs typeface="Arial" charset="0"/>
            </a:endParaRPr>
          </a:p>
          <a:p>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latin typeface="Arial" charset="0"/>
                <a:cs typeface="Arial" charset="0"/>
              </a:rPr>
              <a:t>Example Query 1</a:t>
            </a:r>
          </a:p>
        </p:txBody>
      </p:sp>
      <p:sp>
        <p:nvSpPr>
          <p:cNvPr id="61443" name="Content Placeholder 2"/>
          <p:cNvSpPr>
            <a:spLocks noGrp="1"/>
          </p:cNvSpPr>
          <p:nvPr>
            <p:ph idx="1"/>
          </p:nvPr>
        </p:nvSpPr>
        <p:spPr>
          <a:xfrm>
            <a:off x="457200" y="1295400"/>
            <a:ext cx="8229600" cy="4525963"/>
          </a:xfrm>
        </p:spPr>
        <p:txBody>
          <a:bodyPr/>
          <a:lstStyle/>
          <a:p>
            <a:pPr>
              <a:lnSpc>
                <a:spcPct val="89000"/>
              </a:lnSpc>
              <a:buSzPct val="45000"/>
              <a:buFont typeface="Arial" charset="0"/>
              <a:buNone/>
            </a:pPr>
            <a:r>
              <a:rPr lang="en-GB" sz="2000" b="1" dirty="0" smtClean="0">
                <a:solidFill>
                  <a:schemeClr val="tx2"/>
                </a:solidFill>
                <a:latin typeface="Courier New" charset="0"/>
                <a:cs typeface="Courier New" charset="0"/>
              </a:rPr>
              <a:t>PREFIX movie: &lt;http://example.org/movies/&gt; </a:t>
            </a:r>
          </a:p>
          <a:p>
            <a:pPr>
              <a:lnSpc>
                <a:spcPct val="89000"/>
              </a:lnSpc>
              <a:buSzPct val="45000"/>
              <a:buFont typeface="Arial" charset="0"/>
              <a:buNone/>
            </a:pPr>
            <a:endParaRPr lang="en-GB" sz="2000" b="1" dirty="0" smtClean="0">
              <a:solidFill>
                <a:schemeClr val="tx2"/>
              </a:solidFill>
              <a:latin typeface="Courier New" charset="0"/>
              <a:cs typeface="Courier New" charset="0"/>
            </a:endParaRPr>
          </a:p>
          <a:p>
            <a:pPr>
              <a:lnSpc>
                <a:spcPct val="89000"/>
              </a:lnSpc>
              <a:buSzPct val="45000"/>
              <a:buFont typeface="Arial" charset="0"/>
              <a:buNone/>
            </a:pPr>
            <a:r>
              <a:rPr lang="en-GB" sz="2000" b="1" dirty="0" smtClean="0">
                <a:solidFill>
                  <a:schemeClr val="tx2"/>
                </a:solidFill>
                <a:latin typeface="Courier New" charset="0"/>
                <a:cs typeface="Courier New" charset="0"/>
              </a:rPr>
              <a:t>SELECT DISTINCT ?x ?t</a:t>
            </a:r>
          </a:p>
          <a:p>
            <a:pPr>
              <a:lnSpc>
                <a:spcPct val="89000"/>
              </a:lnSpc>
              <a:buSzPct val="45000"/>
              <a:buFont typeface="Arial" charset="0"/>
              <a:buNone/>
            </a:pPr>
            <a:r>
              <a:rPr lang="en-GB" sz="2000" b="1" dirty="0" smtClean="0">
                <a:solidFill>
                  <a:schemeClr val="tx2"/>
                </a:solidFill>
                <a:latin typeface="Courier New" charset="0"/>
                <a:cs typeface="Courier New" charset="0"/>
              </a:rPr>
              <a:t>WHERE {</a:t>
            </a:r>
          </a:p>
          <a:p>
            <a:pPr>
              <a:lnSpc>
                <a:spcPct val="89000"/>
              </a:lnSpc>
              <a:buSzPct val="45000"/>
              <a:buFont typeface="Arial" charset="0"/>
              <a:buNone/>
            </a:pPr>
            <a:r>
              <a:rPr lang="en-GB" sz="2000" b="1" dirty="0" smtClean="0">
                <a:solidFill>
                  <a:schemeClr val="tx2"/>
                </a:solidFill>
                <a:latin typeface="Courier New" charset="0"/>
                <a:cs typeface="Courier New" charset="0"/>
              </a:rPr>
              <a:t>			</a:t>
            </a:r>
            <a:r>
              <a:rPr lang="en-GB" sz="2000" b="1" dirty="0" smtClean="0">
                <a:solidFill>
                  <a:schemeClr val="tx2"/>
                </a:solidFill>
                <a:latin typeface="Courier New" charset="0"/>
                <a:cs typeface="Courier New" charset="0"/>
              </a:rPr>
              <a:t>?</a:t>
            </a:r>
            <a:r>
              <a:rPr lang="en-GB" sz="2000" b="1" dirty="0" smtClean="0">
                <a:solidFill>
                  <a:schemeClr val="tx2"/>
                </a:solidFill>
                <a:latin typeface="Courier New" charset="0"/>
                <a:cs typeface="Courier New" charset="0"/>
              </a:rPr>
              <a:t>x </a:t>
            </a:r>
            <a:r>
              <a:rPr lang="en-GB" sz="2000" b="1" dirty="0" err="1" smtClean="0">
                <a:solidFill>
                  <a:schemeClr val="tx2"/>
                </a:solidFill>
                <a:latin typeface="Courier New" charset="0"/>
                <a:cs typeface="Courier New" charset="0"/>
              </a:rPr>
              <a:t>movie:title</a:t>
            </a:r>
            <a:r>
              <a:rPr lang="en-GB" sz="2000" b="1" dirty="0" smtClean="0">
                <a:solidFill>
                  <a:schemeClr val="tx2"/>
                </a:solidFill>
                <a:latin typeface="Courier New" charset="0"/>
                <a:cs typeface="Courier New" charset="0"/>
              </a:rPr>
              <a:t> ?t ;</a:t>
            </a:r>
          </a:p>
          <a:p>
            <a:pPr>
              <a:lnSpc>
                <a:spcPct val="89000"/>
              </a:lnSpc>
              <a:buSzPct val="45000"/>
              <a:buFont typeface="Arial" charset="0"/>
              <a:buNone/>
            </a:pPr>
            <a:r>
              <a:rPr lang="en-GB" sz="2000" b="1" dirty="0" smtClean="0">
                <a:solidFill>
                  <a:schemeClr val="tx2"/>
                </a:solidFill>
                <a:latin typeface="Courier New" charset="0"/>
                <a:cs typeface="Courier New" charset="0"/>
              </a:rPr>
              <a:t>		</a:t>
            </a:r>
            <a:r>
              <a:rPr lang="en-GB" sz="2000" b="1" dirty="0" smtClean="0">
                <a:solidFill>
                  <a:schemeClr val="tx2"/>
                </a:solidFill>
                <a:latin typeface="Courier New" charset="0"/>
                <a:cs typeface="Courier New" charset="0"/>
              </a:rPr>
              <a:t>         </a:t>
            </a:r>
            <a:r>
              <a:rPr lang="en-GB" sz="2000" b="1" dirty="0" err="1" smtClean="0">
                <a:solidFill>
                  <a:schemeClr val="tx2"/>
                </a:solidFill>
                <a:latin typeface="Courier New" charset="0"/>
                <a:cs typeface="Courier New" charset="0"/>
              </a:rPr>
              <a:t>movie:hasPart</a:t>
            </a:r>
            <a:r>
              <a:rPr lang="en-GB" sz="2000" b="1" dirty="0" smtClean="0">
                <a:solidFill>
                  <a:schemeClr val="tx2"/>
                </a:solidFill>
                <a:latin typeface="Courier New" charset="0"/>
                <a:cs typeface="Courier New" charset="0"/>
              </a:rPr>
              <a:t> </a:t>
            </a:r>
            <a:r>
              <a:rPr lang="en-GB" sz="2000" b="1" dirty="0" smtClean="0">
                <a:solidFill>
                  <a:schemeClr val="tx2"/>
                </a:solidFill>
                <a:latin typeface="Courier New" charset="0"/>
                <a:cs typeface="Courier New" charset="0"/>
              </a:rPr>
              <a:t>?y .</a:t>
            </a:r>
          </a:p>
          <a:p>
            <a:pPr>
              <a:lnSpc>
                <a:spcPct val="89000"/>
              </a:lnSpc>
              <a:buSzPct val="45000"/>
              <a:buFont typeface="Arial" charset="0"/>
              <a:buNone/>
            </a:pPr>
            <a:r>
              <a:rPr lang="en-GB" sz="2000" b="1" dirty="0" smtClean="0">
                <a:solidFill>
                  <a:schemeClr val="tx2"/>
                </a:solidFill>
                <a:latin typeface="Courier New" charset="0"/>
                <a:cs typeface="Courier New" charset="0"/>
              </a:rPr>
              <a:t>			</a:t>
            </a:r>
            <a:r>
              <a:rPr lang="en-GB" sz="2000" b="1" dirty="0" smtClean="0">
                <a:solidFill>
                  <a:schemeClr val="tx2"/>
                </a:solidFill>
                <a:latin typeface="Courier New" charset="0"/>
                <a:cs typeface="Courier New" charset="0"/>
              </a:rPr>
              <a:t>?</a:t>
            </a:r>
            <a:r>
              <a:rPr lang="en-GB" sz="2000" b="1" dirty="0" smtClean="0">
                <a:solidFill>
                  <a:schemeClr val="tx2"/>
                </a:solidFill>
                <a:latin typeface="Courier New" charset="0"/>
                <a:cs typeface="Courier New" charset="0"/>
              </a:rPr>
              <a:t>y </a:t>
            </a:r>
            <a:r>
              <a:rPr lang="en-GB" sz="2000" b="1" dirty="0" err="1" smtClean="0">
                <a:solidFill>
                  <a:schemeClr val="tx2"/>
                </a:solidFill>
                <a:latin typeface="Courier New" charset="0"/>
                <a:cs typeface="Courier New" charset="0"/>
              </a:rPr>
              <a:t>movie:characterName</a:t>
            </a:r>
            <a:r>
              <a:rPr lang="en-GB" sz="2000" b="1" dirty="0" smtClean="0">
                <a:solidFill>
                  <a:schemeClr val="tx2"/>
                </a:solidFill>
                <a:latin typeface="Courier New" charset="0"/>
                <a:cs typeface="Courier New" charset="0"/>
              </a:rPr>
              <a:t> ?z .</a:t>
            </a:r>
          </a:p>
          <a:p>
            <a:pPr>
              <a:lnSpc>
                <a:spcPct val="89000"/>
              </a:lnSpc>
              <a:buSzPct val="45000"/>
              <a:buFont typeface="Arial" charset="0"/>
              <a:buNone/>
            </a:pPr>
            <a:r>
              <a:rPr lang="en-GB" sz="2000" b="1" dirty="0" smtClean="0">
                <a:solidFill>
                  <a:schemeClr val="tx2"/>
                </a:solidFill>
                <a:latin typeface="Courier New" charset="0"/>
                <a:cs typeface="Courier New" charset="0"/>
              </a:rPr>
              <a:t>			</a:t>
            </a:r>
            <a:r>
              <a:rPr lang="en-GB" sz="2000" b="1" dirty="0" smtClean="0">
                <a:solidFill>
                  <a:schemeClr val="tx2"/>
                </a:solidFill>
                <a:latin typeface="Courier New" charset="0"/>
                <a:cs typeface="Courier New" charset="0"/>
              </a:rPr>
              <a:t>FILTER </a:t>
            </a:r>
            <a:r>
              <a:rPr lang="en-GB" sz="2000" b="1" dirty="0" smtClean="0">
                <a:solidFill>
                  <a:schemeClr val="tx2"/>
                </a:solidFill>
                <a:latin typeface="Courier New" charset="0"/>
                <a:cs typeface="Courier New" charset="0"/>
              </a:rPr>
              <a:t>(?z = “Edward </a:t>
            </a:r>
            <a:r>
              <a:rPr lang="en-GB" sz="2000" b="1" dirty="0" err="1" smtClean="0">
                <a:solidFill>
                  <a:schemeClr val="tx2"/>
                </a:solidFill>
                <a:latin typeface="Courier New" charset="0"/>
                <a:cs typeface="Courier New" charset="0"/>
              </a:rPr>
              <a:t>Scissorhands</a:t>
            </a:r>
            <a:r>
              <a:rPr lang="en-GB" sz="2000" b="1" dirty="0" smtClean="0">
                <a:solidFill>
                  <a:schemeClr val="tx2"/>
                </a:solidFill>
                <a:latin typeface="Courier New" charset="0"/>
                <a:cs typeface="Courier New" charset="0"/>
              </a:rPr>
              <a:t>”@en)</a:t>
            </a:r>
          </a:p>
          <a:p>
            <a:pPr>
              <a:lnSpc>
                <a:spcPct val="89000"/>
              </a:lnSpc>
              <a:buSzPct val="45000"/>
              <a:buFont typeface="Arial" charset="0"/>
              <a:buNone/>
            </a:pPr>
            <a:r>
              <a:rPr lang="en-GB" sz="2000" b="1" dirty="0" smtClean="0">
                <a:solidFill>
                  <a:schemeClr val="tx2"/>
                </a:solidFill>
                <a:latin typeface="Courier New" charset="0"/>
                <a:cs typeface="Courier New" charset="0"/>
              </a:rPr>
              <a:t>      }</a:t>
            </a:r>
          </a:p>
          <a:p>
            <a:pPr>
              <a:lnSpc>
                <a:spcPct val="89000"/>
              </a:lnSpc>
              <a:buSzPct val="45000"/>
              <a:buFont typeface="Arial" charset="0"/>
              <a:buNone/>
            </a:pPr>
            <a:endParaRPr lang="en-GB" sz="2000" b="1" dirty="0" smtClean="0">
              <a:solidFill>
                <a:schemeClr val="tx2"/>
              </a:solidFill>
              <a:latin typeface="Courier New" charset="0"/>
              <a:cs typeface="Courier New" charset="0"/>
            </a:endParaRPr>
          </a:p>
          <a:p>
            <a:r>
              <a:rPr lang="en-US" sz="2000" dirty="0" smtClean="0">
                <a:latin typeface="Arial" charset="0"/>
                <a:ea typeface="ヒラギノ角ゴ Pro W3" charset="-128"/>
                <a:cs typeface="Arial" charset="0"/>
              </a:rPr>
              <a:t>Note the use of “;” This allows to create triples referring to the previous triple pattern (extended version would be </a:t>
            </a:r>
            <a:r>
              <a:rPr lang="en-US" sz="2000" b="1" dirty="0" smtClean="0">
                <a:latin typeface="Arial" charset="0"/>
                <a:ea typeface="ヒラギノ角ゴ Pro W3" charset="-128"/>
                <a:cs typeface="Arial" charset="0"/>
              </a:rPr>
              <a:t>?x </a:t>
            </a:r>
            <a:r>
              <a:rPr lang="en-US" sz="2000" b="1" dirty="0" err="1" smtClean="0">
                <a:latin typeface="Arial" charset="0"/>
                <a:ea typeface="ヒラギノ角ゴ Pro W3" charset="-128"/>
                <a:cs typeface="Arial" charset="0"/>
              </a:rPr>
              <a:t>movie:hasPart</a:t>
            </a:r>
            <a:r>
              <a:rPr lang="en-US" sz="2000" b="1" dirty="0" smtClean="0">
                <a:latin typeface="Arial" charset="0"/>
                <a:ea typeface="ヒラギノ角ゴ Pro W3" charset="-128"/>
                <a:cs typeface="Arial" charset="0"/>
              </a:rPr>
              <a:t> ?y</a:t>
            </a:r>
            <a:r>
              <a:rPr lang="en-US" sz="2000" dirty="0" smtClean="0">
                <a:latin typeface="Arial" charset="0"/>
                <a:ea typeface="ヒラギノ角ゴ Pro W3" charset="-128"/>
                <a:cs typeface="Arial" charset="0"/>
              </a:rPr>
              <a:t>)</a:t>
            </a:r>
          </a:p>
          <a:p>
            <a:r>
              <a:rPr lang="en-US" sz="2000" dirty="0" smtClean="0">
                <a:latin typeface="Arial" charset="0"/>
                <a:ea typeface="ヒラギノ角ゴ Pro W3" charset="-128"/>
                <a:cs typeface="Arial" charset="0"/>
              </a:rPr>
              <a:t>Note as well the use of the language speciation in the filter </a:t>
            </a:r>
            <a:r>
              <a:rPr lang="en-US" sz="2000" b="1" dirty="0" smtClean="0">
                <a:latin typeface="Arial" charset="0"/>
                <a:ea typeface="ヒラギノ角ゴ Pro W3" charset="-128"/>
                <a:cs typeface="Arial" charset="0"/>
              </a:rPr>
              <a:t>@en</a:t>
            </a:r>
          </a:p>
          <a:p>
            <a:pPr>
              <a:lnSpc>
                <a:spcPct val="89000"/>
              </a:lnSpc>
              <a:buSzPct val="45000"/>
              <a:buFont typeface="Arial" charset="0"/>
              <a:buNone/>
            </a:pPr>
            <a:endParaRPr lang="en-GB" sz="2000" b="1" dirty="0" smtClean="0">
              <a:solidFill>
                <a:schemeClr val="tx2"/>
              </a:solidFill>
              <a:latin typeface="Courier New" charset="0"/>
              <a:cs typeface="Courier New" charset="0"/>
            </a:endParaRPr>
          </a:p>
          <a:p>
            <a:pPr>
              <a:lnSpc>
                <a:spcPct val="89000"/>
              </a:lnSpc>
              <a:buSzPct val="45000"/>
              <a:buFont typeface="Arial" charset="0"/>
              <a:buNone/>
            </a:pPr>
            <a:endParaRPr lang="en-GB" sz="2000" b="1" dirty="0" smtClean="0">
              <a:solidFill>
                <a:schemeClr val="tx2"/>
              </a:solidFill>
              <a:latin typeface="Courier New" charset="0"/>
              <a:cs typeface="Courier New" charset="0"/>
            </a:endParaRPr>
          </a:p>
          <a:p>
            <a:pPr>
              <a:lnSpc>
                <a:spcPct val="89000"/>
              </a:lnSpc>
              <a:buSzPct val="45000"/>
              <a:buFont typeface="Arial" charset="0"/>
              <a:buNone/>
            </a:pPr>
            <a:endParaRPr lang="en-GB" sz="2000" b="1" dirty="0" smtClean="0">
              <a:solidFill>
                <a:schemeClr val="tx2"/>
              </a:solidFill>
              <a:latin typeface="Courier New" charset="0"/>
              <a:cs typeface="Courier New" charset="0"/>
            </a:endParaRPr>
          </a:p>
          <a:p>
            <a:endParaRPr lang="en-GB" dirty="0" smtClean="0">
              <a:latin typeface="Arial" charset="0"/>
              <a:cs typeface="Arial" charset="0"/>
            </a:endParaRPr>
          </a:p>
          <a:p>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latin typeface="Arial" charset="0"/>
                <a:cs typeface="Arial" charset="0"/>
              </a:rPr>
              <a:t>Example Query 2</a:t>
            </a:r>
          </a:p>
        </p:txBody>
      </p:sp>
      <p:sp>
        <p:nvSpPr>
          <p:cNvPr id="62467" name="Content Placeholder 2"/>
          <p:cNvSpPr>
            <a:spLocks noGrp="1"/>
          </p:cNvSpPr>
          <p:nvPr>
            <p:ph idx="1"/>
          </p:nvPr>
        </p:nvSpPr>
        <p:spPr/>
        <p:txBody>
          <a:bodyPr/>
          <a:lstStyle/>
          <a:p>
            <a:pPr>
              <a:lnSpc>
                <a:spcPct val="80000"/>
              </a:lnSpc>
            </a:pPr>
            <a:r>
              <a:rPr lang="en-GB" sz="1700" dirty="0" smtClean="0">
                <a:latin typeface="Arial" charset="0"/>
                <a:cs typeface="Arial" charset="0"/>
              </a:rPr>
              <a:t>Create a graph of actors and relate them to the movies they play in (through a new ‘</a:t>
            </a:r>
            <a:r>
              <a:rPr lang="en-GB" sz="1700" dirty="0" err="1" smtClean="0">
                <a:latin typeface="Arial" charset="0"/>
                <a:cs typeface="Arial" charset="0"/>
              </a:rPr>
              <a:t>playsInMovie</a:t>
            </a:r>
            <a:r>
              <a:rPr lang="en-GB" sz="1700" dirty="0" smtClean="0">
                <a:latin typeface="Arial" charset="0"/>
                <a:cs typeface="Arial" charset="0"/>
              </a:rPr>
              <a:t>’ relation)</a:t>
            </a:r>
          </a:p>
          <a:p>
            <a:pPr>
              <a:lnSpc>
                <a:spcPct val="80000"/>
              </a:lnSpc>
            </a:pPr>
            <a:endParaRPr lang="en-GB" sz="1700" dirty="0" smtClean="0">
              <a:latin typeface="Arial" charset="0"/>
              <a:cs typeface="Arial" charset="0"/>
            </a:endParaRPr>
          </a:p>
          <a:p>
            <a:pPr>
              <a:lnSpc>
                <a:spcPct val="69000"/>
              </a:lnSpc>
              <a:buSzPct val="45000"/>
              <a:buFont typeface="Arial" charset="0"/>
              <a:buNone/>
            </a:pPr>
            <a:r>
              <a:rPr lang="en-GB" sz="1700" b="1" dirty="0" smtClean="0">
                <a:solidFill>
                  <a:schemeClr val="tx2"/>
                </a:solidFill>
                <a:latin typeface="Courier New" charset="0"/>
                <a:cs typeface="Courier New" charset="0"/>
              </a:rPr>
              <a:t>PREFIX movie: &lt;http://example.org/movies/&gt;</a:t>
            </a:r>
          </a:p>
          <a:p>
            <a:pPr>
              <a:lnSpc>
                <a:spcPct val="69000"/>
              </a:lnSpc>
              <a:buSzPct val="45000"/>
              <a:buFont typeface="Arial" charset="0"/>
              <a:buNone/>
            </a:pPr>
            <a:r>
              <a:rPr lang="en-US" sz="1700" b="1" dirty="0" smtClean="0">
                <a:solidFill>
                  <a:schemeClr val="tx2"/>
                </a:solidFill>
                <a:latin typeface="Courier New" charset="0"/>
                <a:cs typeface="Arial" charset="0"/>
              </a:rPr>
              <a:t>PREFIX </a:t>
            </a:r>
            <a:r>
              <a:rPr lang="en-US" sz="1700" b="1" dirty="0" err="1" smtClean="0">
                <a:solidFill>
                  <a:schemeClr val="tx2"/>
                </a:solidFill>
                <a:latin typeface="Courier New" charset="0"/>
                <a:cs typeface="Arial" charset="0"/>
              </a:rPr>
              <a:t>foaf</a:t>
            </a:r>
            <a:r>
              <a:rPr lang="en-US" sz="1700" b="1" dirty="0" smtClean="0">
                <a:solidFill>
                  <a:schemeClr val="tx2"/>
                </a:solidFill>
                <a:latin typeface="Courier New" charset="0"/>
                <a:cs typeface="Arial" charset="0"/>
              </a:rPr>
              <a:t>:   &lt;http://xmlns.com/foaf/0.1/&gt;</a:t>
            </a:r>
            <a:r>
              <a:rPr lang="en-GB" sz="1700" b="1" dirty="0" smtClean="0">
                <a:solidFill>
                  <a:schemeClr val="tx2"/>
                </a:solidFill>
                <a:latin typeface="Courier New" charset="0"/>
                <a:cs typeface="Courier New" charset="0"/>
              </a:rPr>
              <a:t> </a:t>
            </a:r>
          </a:p>
          <a:p>
            <a:pPr>
              <a:lnSpc>
                <a:spcPct val="69000"/>
              </a:lnSpc>
              <a:buSzPct val="45000"/>
              <a:buFont typeface="Arial" charset="0"/>
              <a:buNone/>
            </a:pPr>
            <a:endParaRPr lang="en-GB" sz="1700" b="1" dirty="0" smtClean="0">
              <a:solidFill>
                <a:schemeClr val="tx2"/>
              </a:solidFill>
              <a:latin typeface="Courier New" charset="0"/>
              <a:cs typeface="Courier New" charset="0"/>
            </a:endParaRPr>
          </a:p>
          <a:p>
            <a:pPr>
              <a:lnSpc>
                <a:spcPct val="80000"/>
              </a:lnSpc>
              <a:buFontTx/>
              <a:buNone/>
            </a:pPr>
            <a:r>
              <a:rPr lang="en-US" sz="1700" b="1" dirty="0" smtClean="0">
                <a:solidFill>
                  <a:schemeClr val="tx2"/>
                </a:solidFill>
                <a:latin typeface="Courier New" charset="0"/>
                <a:cs typeface="Arial" charset="0"/>
              </a:rPr>
              <a:t>CONSTRUCT {</a:t>
            </a:r>
          </a:p>
          <a:p>
            <a:pPr>
              <a:lnSpc>
                <a:spcPct val="80000"/>
              </a:lnSpc>
              <a:buFontTx/>
              <a:buNone/>
            </a:pPr>
            <a:r>
              <a:rPr lang="en-US" sz="1700" b="1" dirty="0" smtClean="0">
                <a:solidFill>
                  <a:schemeClr val="tx2"/>
                </a:solidFill>
                <a:latin typeface="Courier New" charset="0"/>
                <a:cs typeface="Arial" charset="0"/>
              </a:rPr>
              <a:t>		?x </a:t>
            </a:r>
            <a:r>
              <a:rPr lang="en-US" sz="1700" b="1" dirty="0" err="1" smtClean="0">
                <a:solidFill>
                  <a:schemeClr val="tx2"/>
                </a:solidFill>
                <a:latin typeface="Courier New" charset="0"/>
                <a:cs typeface="Arial" charset="0"/>
              </a:rPr>
              <a:t>foaf:firstName</a:t>
            </a:r>
            <a:r>
              <a:rPr lang="en-US" sz="1700" b="1" dirty="0" smtClean="0">
                <a:solidFill>
                  <a:schemeClr val="tx2"/>
                </a:solidFill>
                <a:latin typeface="Courier New" charset="0"/>
                <a:cs typeface="Arial" charset="0"/>
              </a:rPr>
              <a:t> ?</a:t>
            </a:r>
            <a:r>
              <a:rPr lang="en-US" sz="1700" b="1" dirty="0" err="1" smtClean="0">
                <a:solidFill>
                  <a:schemeClr val="tx2"/>
                </a:solidFill>
                <a:latin typeface="Courier New" charset="0"/>
                <a:cs typeface="Arial" charset="0"/>
              </a:rPr>
              <a:t>fname</a:t>
            </a:r>
            <a:r>
              <a:rPr lang="en-US" sz="1700" b="1" dirty="0" smtClean="0">
                <a:solidFill>
                  <a:schemeClr val="tx2"/>
                </a:solidFill>
                <a:latin typeface="Courier New" charset="0"/>
                <a:cs typeface="Arial" charset="0"/>
              </a:rPr>
              <a:t>.</a:t>
            </a:r>
          </a:p>
          <a:p>
            <a:pPr>
              <a:lnSpc>
                <a:spcPct val="80000"/>
              </a:lnSpc>
              <a:buFontTx/>
              <a:buNone/>
            </a:pPr>
            <a:r>
              <a:rPr lang="en-US" sz="1700" b="1" dirty="0" smtClean="0">
                <a:solidFill>
                  <a:schemeClr val="tx2"/>
                </a:solidFill>
                <a:latin typeface="Courier New" charset="0"/>
                <a:cs typeface="Arial" charset="0"/>
              </a:rPr>
              <a:t>		?x </a:t>
            </a:r>
            <a:r>
              <a:rPr lang="en-US" sz="1700" b="1" dirty="0" err="1" smtClean="0">
                <a:solidFill>
                  <a:schemeClr val="tx2"/>
                </a:solidFill>
                <a:latin typeface="Courier New" charset="0"/>
                <a:cs typeface="Arial" charset="0"/>
              </a:rPr>
              <a:t>foaf:lastName</a:t>
            </a:r>
            <a:r>
              <a:rPr lang="en-US" sz="1700" b="1" dirty="0" smtClean="0">
                <a:solidFill>
                  <a:schemeClr val="tx2"/>
                </a:solidFill>
                <a:latin typeface="Courier New" charset="0"/>
                <a:cs typeface="Arial" charset="0"/>
              </a:rPr>
              <a:t> ?</a:t>
            </a:r>
            <a:r>
              <a:rPr lang="en-US" sz="1700" b="1" dirty="0" err="1" smtClean="0">
                <a:solidFill>
                  <a:schemeClr val="tx2"/>
                </a:solidFill>
                <a:latin typeface="Courier New" charset="0"/>
                <a:cs typeface="Arial" charset="0"/>
              </a:rPr>
              <a:t>lname</a:t>
            </a:r>
            <a:r>
              <a:rPr lang="en-US" sz="1700" b="1" dirty="0" smtClean="0">
                <a:solidFill>
                  <a:schemeClr val="tx2"/>
                </a:solidFill>
                <a:latin typeface="Courier New" charset="0"/>
                <a:cs typeface="Arial" charset="0"/>
              </a:rPr>
              <a:t>.</a:t>
            </a:r>
          </a:p>
          <a:p>
            <a:pPr>
              <a:lnSpc>
                <a:spcPct val="80000"/>
              </a:lnSpc>
              <a:buFontTx/>
              <a:buNone/>
            </a:pPr>
            <a:r>
              <a:rPr lang="en-US" sz="1700" b="1" dirty="0" smtClean="0">
                <a:solidFill>
                  <a:schemeClr val="tx2"/>
                </a:solidFill>
                <a:latin typeface="Courier New" charset="0"/>
                <a:cs typeface="Arial" charset="0"/>
              </a:rPr>
              <a:t>		?x </a:t>
            </a:r>
            <a:r>
              <a:rPr lang="en-US" sz="1700" b="1" dirty="0" err="1" smtClean="0">
                <a:solidFill>
                  <a:schemeClr val="tx2"/>
                </a:solidFill>
                <a:latin typeface="Courier New" charset="0"/>
                <a:cs typeface="Arial" charset="0"/>
              </a:rPr>
              <a:t>movie:playInMovie</a:t>
            </a:r>
            <a:r>
              <a:rPr lang="en-US" sz="1700" b="1" dirty="0" smtClean="0">
                <a:solidFill>
                  <a:schemeClr val="tx2"/>
                </a:solidFill>
                <a:latin typeface="Courier New" charset="0"/>
                <a:cs typeface="Arial" charset="0"/>
              </a:rPr>
              <a:t> ?m</a:t>
            </a:r>
          </a:p>
          <a:p>
            <a:pPr>
              <a:lnSpc>
                <a:spcPct val="80000"/>
              </a:lnSpc>
              <a:buFontTx/>
              <a:buNone/>
            </a:pPr>
            <a:r>
              <a:rPr lang="en-US" sz="1700" b="1" dirty="0" smtClean="0">
                <a:solidFill>
                  <a:schemeClr val="tx2"/>
                </a:solidFill>
                <a:latin typeface="Courier New" charset="0"/>
                <a:cs typeface="Arial" charset="0"/>
              </a:rPr>
              <a:t>		}</a:t>
            </a:r>
          </a:p>
          <a:p>
            <a:pPr>
              <a:lnSpc>
                <a:spcPct val="69000"/>
              </a:lnSpc>
              <a:buSzPct val="45000"/>
              <a:buFont typeface="Arial" charset="0"/>
              <a:buNone/>
            </a:pPr>
            <a:r>
              <a:rPr lang="en-US" sz="1700" b="1" dirty="0" smtClean="0">
                <a:solidFill>
                  <a:schemeClr val="tx2"/>
                </a:solidFill>
                <a:latin typeface="Courier New" charset="0"/>
                <a:cs typeface="Arial" charset="0"/>
              </a:rPr>
              <a:t>WHERE  {</a:t>
            </a:r>
          </a:p>
          <a:p>
            <a:pPr>
              <a:lnSpc>
                <a:spcPct val="69000"/>
              </a:lnSpc>
              <a:buSzPct val="45000"/>
              <a:buFont typeface="Arial" charset="0"/>
              <a:buNone/>
            </a:pPr>
            <a:r>
              <a:rPr lang="en-US" sz="1700" b="1" dirty="0" smtClean="0">
                <a:solidFill>
                  <a:schemeClr val="tx2"/>
                </a:solidFill>
                <a:latin typeface="Courier New" charset="0"/>
                <a:cs typeface="Arial" charset="0"/>
              </a:rPr>
              <a:t>		</a:t>
            </a:r>
            <a:r>
              <a:rPr lang="en-US" sz="1700" b="1" dirty="0" smtClean="0">
                <a:solidFill>
                  <a:schemeClr val="tx2"/>
                </a:solidFill>
                <a:latin typeface="Courier New" charset="0"/>
                <a:cs typeface="Arial" charset="0"/>
              </a:rPr>
              <a:t>	?</a:t>
            </a:r>
            <a:r>
              <a:rPr lang="en-GB" sz="1700" b="1" dirty="0" smtClean="0">
                <a:solidFill>
                  <a:schemeClr val="tx2"/>
                </a:solidFill>
                <a:latin typeface="Courier New" charset="0"/>
                <a:cs typeface="Courier New" charset="0"/>
              </a:rPr>
              <a:t>m </a:t>
            </a:r>
            <a:r>
              <a:rPr lang="en-GB" sz="1700" b="1" dirty="0" err="1" smtClean="0">
                <a:solidFill>
                  <a:schemeClr val="tx2"/>
                </a:solidFill>
                <a:latin typeface="Courier New" charset="0"/>
                <a:cs typeface="Courier New" charset="0"/>
              </a:rPr>
              <a:t>movie:title</a:t>
            </a:r>
            <a:r>
              <a:rPr lang="en-GB" sz="1700" b="1" dirty="0" smtClean="0">
                <a:solidFill>
                  <a:schemeClr val="tx2"/>
                </a:solidFill>
                <a:latin typeface="Courier New" charset="0"/>
                <a:cs typeface="Courier New" charset="0"/>
              </a:rPr>
              <a:t> ?t ;</a:t>
            </a:r>
          </a:p>
          <a:p>
            <a:pPr>
              <a:lnSpc>
                <a:spcPct val="69000"/>
              </a:lnSpc>
              <a:buSzPct val="45000"/>
              <a:buFont typeface="Arial" charset="0"/>
              <a:buNone/>
            </a:pPr>
            <a:r>
              <a:rPr lang="en-GB" sz="1700" b="1" dirty="0" smtClean="0">
                <a:solidFill>
                  <a:schemeClr val="tx2"/>
                </a:solidFill>
                <a:latin typeface="Courier New" charset="0"/>
                <a:cs typeface="Courier New" charset="0"/>
              </a:rPr>
              <a:t>		</a:t>
            </a:r>
            <a:r>
              <a:rPr lang="en-GB" sz="1700" b="1" dirty="0" smtClean="0">
                <a:solidFill>
                  <a:schemeClr val="tx2"/>
                </a:solidFill>
                <a:latin typeface="Courier New" charset="0"/>
                <a:cs typeface="Courier New" charset="0"/>
              </a:rPr>
              <a:t>       	</a:t>
            </a:r>
            <a:r>
              <a:rPr lang="en-GB" sz="1700" b="1" dirty="0">
                <a:solidFill>
                  <a:schemeClr val="tx2"/>
                </a:solidFill>
                <a:latin typeface="Courier New" charset="0"/>
                <a:cs typeface="Courier New" charset="0"/>
              </a:rPr>
              <a:t> </a:t>
            </a:r>
            <a:r>
              <a:rPr lang="en-GB" sz="1700" b="1" dirty="0" smtClean="0">
                <a:solidFill>
                  <a:schemeClr val="tx2"/>
                </a:solidFill>
                <a:latin typeface="Courier New" charset="0"/>
                <a:cs typeface="Courier New" charset="0"/>
              </a:rPr>
              <a:t>  </a:t>
            </a:r>
            <a:r>
              <a:rPr lang="en-GB" sz="1700" b="1" dirty="0" err="1" smtClean="0">
                <a:solidFill>
                  <a:schemeClr val="tx2"/>
                </a:solidFill>
                <a:latin typeface="Courier New" charset="0"/>
                <a:cs typeface="Courier New" charset="0"/>
              </a:rPr>
              <a:t>movie:hasPart</a:t>
            </a:r>
            <a:r>
              <a:rPr lang="en-GB" sz="1700" b="1" dirty="0" smtClean="0">
                <a:solidFill>
                  <a:schemeClr val="tx2"/>
                </a:solidFill>
                <a:latin typeface="Courier New" charset="0"/>
                <a:cs typeface="Courier New" charset="0"/>
              </a:rPr>
              <a:t> </a:t>
            </a:r>
            <a:r>
              <a:rPr lang="en-GB" sz="1700" b="1" dirty="0" smtClean="0">
                <a:solidFill>
                  <a:schemeClr val="tx2"/>
                </a:solidFill>
                <a:latin typeface="Courier New" charset="0"/>
                <a:cs typeface="Courier New" charset="0"/>
              </a:rPr>
              <a:t>?y .</a:t>
            </a:r>
          </a:p>
          <a:p>
            <a:pPr>
              <a:lnSpc>
                <a:spcPct val="69000"/>
              </a:lnSpc>
              <a:buSzPct val="45000"/>
              <a:buFont typeface="Arial" charset="0"/>
              <a:buNone/>
            </a:pPr>
            <a:r>
              <a:rPr lang="en-GB" sz="1700" b="1" dirty="0" smtClean="0">
                <a:solidFill>
                  <a:schemeClr val="tx2"/>
                </a:solidFill>
                <a:latin typeface="Courier New" charset="0"/>
                <a:cs typeface="Courier New" charset="0"/>
              </a:rPr>
              <a:t>			?y </a:t>
            </a:r>
            <a:r>
              <a:rPr lang="en-GB" sz="1700" b="1" dirty="0" err="1" smtClean="0">
                <a:solidFill>
                  <a:schemeClr val="tx2"/>
                </a:solidFill>
                <a:latin typeface="Courier New" charset="0"/>
                <a:cs typeface="Courier New" charset="0"/>
              </a:rPr>
              <a:t>movie:playedBy</a:t>
            </a:r>
            <a:r>
              <a:rPr lang="en-GB" sz="1700" b="1" dirty="0" smtClean="0">
                <a:solidFill>
                  <a:schemeClr val="tx2"/>
                </a:solidFill>
                <a:latin typeface="Courier New" charset="0"/>
                <a:cs typeface="Courier New" charset="0"/>
              </a:rPr>
              <a:t> ?x .</a:t>
            </a:r>
          </a:p>
          <a:p>
            <a:pPr>
              <a:lnSpc>
                <a:spcPct val="80000"/>
              </a:lnSpc>
              <a:buFontTx/>
              <a:buNone/>
            </a:pPr>
            <a:r>
              <a:rPr lang="en-GB" sz="1700" b="1" dirty="0" smtClean="0">
                <a:solidFill>
                  <a:schemeClr val="tx2"/>
                </a:solidFill>
                <a:latin typeface="Courier New" charset="0"/>
                <a:cs typeface="Courier New" charset="0"/>
              </a:rPr>
              <a:t>		</a:t>
            </a:r>
            <a:r>
              <a:rPr lang="en-GB" sz="1700" b="1" dirty="0" smtClean="0">
                <a:solidFill>
                  <a:schemeClr val="tx2"/>
                </a:solidFill>
                <a:latin typeface="Courier New" charset="0"/>
                <a:cs typeface="Courier New" charset="0"/>
              </a:rPr>
              <a:t>	</a:t>
            </a:r>
            <a:r>
              <a:rPr lang="en-US" sz="1700" b="1" dirty="0" smtClean="0">
                <a:solidFill>
                  <a:schemeClr val="tx2"/>
                </a:solidFill>
                <a:latin typeface="Courier New" charset="0"/>
                <a:cs typeface="Arial" charset="0"/>
              </a:rPr>
              <a:t>?</a:t>
            </a:r>
            <a:r>
              <a:rPr lang="en-US" sz="1700" b="1" dirty="0" smtClean="0">
                <a:solidFill>
                  <a:schemeClr val="tx2"/>
                </a:solidFill>
                <a:latin typeface="Courier New" charset="0"/>
                <a:cs typeface="Arial" charset="0"/>
              </a:rPr>
              <a:t>x </a:t>
            </a:r>
            <a:r>
              <a:rPr lang="en-US" sz="1700" b="1" dirty="0" err="1" smtClean="0">
                <a:solidFill>
                  <a:schemeClr val="tx2"/>
                </a:solidFill>
                <a:latin typeface="Courier New" charset="0"/>
                <a:cs typeface="Arial" charset="0"/>
              </a:rPr>
              <a:t>foaf:firstName</a:t>
            </a:r>
            <a:r>
              <a:rPr lang="en-US" sz="1700" b="1" dirty="0" smtClean="0">
                <a:solidFill>
                  <a:schemeClr val="tx2"/>
                </a:solidFill>
                <a:latin typeface="Courier New" charset="0"/>
                <a:cs typeface="Arial" charset="0"/>
              </a:rPr>
              <a:t> ?</a:t>
            </a:r>
            <a:r>
              <a:rPr lang="en-US" sz="1700" b="1" dirty="0" err="1" smtClean="0">
                <a:solidFill>
                  <a:schemeClr val="tx2"/>
                </a:solidFill>
                <a:latin typeface="Courier New" charset="0"/>
                <a:cs typeface="Arial" charset="0"/>
              </a:rPr>
              <a:t>fname</a:t>
            </a:r>
            <a:r>
              <a:rPr lang="en-US" sz="1700" b="1" dirty="0" smtClean="0">
                <a:solidFill>
                  <a:schemeClr val="tx2"/>
                </a:solidFill>
                <a:latin typeface="Courier New" charset="0"/>
                <a:cs typeface="Arial" charset="0"/>
              </a:rPr>
              <a:t>.</a:t>
            </a:r>
          </a:p>
          <a:p>
            <a:pPr>
              <a:lnSpc>
                <a:spcPct val="80000"/>
              </a:lnSpc>
              <a:buFontTx/>
              <a:buNone/>
            </a:pPr>
            <a:r>
              <a:rPr lang="en-US" sz="1700" b="1" dirty="0" smtClean="0">
                <a:solidFill>
                  <a:schemeClr val="tx2"/>
                </a:solidFill>
                <a:latin typeface="Courier New" charset="0"/>
                <a:cs typeface="Arial" charset="0"/>
              </a:rPr>
              <a:t>		</a:t>
            </a:r>
            <a:r>
              <a:rPr lang="en-US" sz="1700" b="1" dirty="0" smtClean="0">
                <a:solidFill>
                  <a:schemeClr val="tx2"/>
                </a:solidFill>
                <a:latin typeface="Courier New" charset="0"/>
                <a:cs typeface="Arial" charset="0"/>
              </a:rPr>
              <a:t>	?</a:t>
            </a:r>
            <a:r>
              <a:rPr lang="en-US" sz="1700" b="1" dirty="0" smtClean="0">
                <a:solidFill>
                  <a:schemeClr val="tx2"/>
                </a:solidFill>
                <a:latin typeface="Courier New" charset="0"/>
                <a:cs typeface="Arial" charset="0"/>
              </a:rPr>
              <a:t>x </a:t>
            </a:r>
            <a:r>
              <a:rPr lang="en-US" sz="1700" b="1" dirty="0" err="1" smtClean="0">
                <a:solidFill>
                  <a:schemeClr val="tx2"/>
                </a:solidFill>
                <a:latin typeface="Courier New" charset="0"/>
                <a:cs typeface="Arial" charset="0"/>
              </a:rPr>
              <a:t>foaf:lastName</a:t>
            </a:r>
            <a:r>
              <a:rPr lang="en-US" sz="1700" b="1" dirty="0" smtClean="0">
                <a:solidFill>
                  <a:schemeClr val="tx2"/>
                </a:solidFill>
                <a:latin typeface="Courier New" charset="0"/>
                <a:cs typeface="Arial" charset="0"/>
              </a:rPr>
              <a:t> ?</a:t>
            </a:r>
            <a:r>
              <a:rPr lang="en-US" sz="1700" b="1" dirty="0" err="1" smtClean="0">
                <a:solidFill>
                  <a:schemeClr val="tx2"/>
                </a:solidFill>
                <a:latin typeface="Courier New" charset="0"/>
                <a:cs typeface="Arial" charset="0"/>
              </a:rPr>
              <a:t>lname</a:t>
            </a:r>
            <a:r>
              <a:rPr lang="en-US" sz="1700" b="1" dirty="0" smtClean="0">
                <a:solidFill>
                  <a:schemeClr val="tx2"/>
                </a:solidFill>
                <a:latin typeface="Courier New" charset="0"/>
                <a:cs typeface="Arial" charset="0"/>
              </a:rPr>
              <a:t>.</a:t>
            </a:r>
          </a:p>
          <a:p>
            <a:pPr>
              <a:lnSpc>
                <a:spcPct val="80000"/>
              </a:lnSpc>
              <a:buFontTx/>
              <a:buNone/>
            </a:pPr>
            <a:r>
              <a:rPr lang="en-US" sz="1700" b="1" dirty="0" smtClean="0">
                <a:solidFill>
                  <a:schemeClr val="tx2"/>
                </a:solidFill>
                <a:latin typeface="Courier New" charset="0"/>
                <a:cs typeface="Arial" charset="0"/>
              </a:rPr>
              <a:t>		}</a:t>
            </a:r>
            <a:endParaRPr lang="en-GB" sz="1700" dirty="0" smtClean="0">
              <a:latin typeface="Arial" charset="0"/>
              <a:cs typeface="Arial" charset="0"/>
            </a:endParaRPr>
          </a:p>
          <a:p>
            <a:pPr>
              <a:lnSpc>
                <a:spcPct val="80000"/>
              </a:lnSpc>
            </a:pPr>
            <a:endParaRPr lang="en-US" sz="17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mtClean="0">
                <a:latin typeface="Arial" charset="0"/>
                <a:cs typeface="Arial" charset="0"/>
              </a:rPr>
              <a:t>Example Query 3</a:t>
            </a:r>
          </a:p>
        </p:txBody>
      </p:sp>
      <p:sp>
        <p:nvSpPr>
          <p:cNvPr id="63491" name="Content Placeholder 2"/>
          <p:cNvSpPr>
            <a:spLocks noGrp="1"/>
          </p:cNvSpPr>
          <p:nvPr>
            <p:ph idx="1"/>
          </p:nvPr>
        </p:nvSpPr>
        <p:spPr/>
        <p:txBody>
          <a:bodyPr/>
          <a:lstStyle/>
          <a:p>
            <a:r>
              <a:rPr lang="en-US" dirty="0" smtClean="0">
                <a:latin typeface="Arial" charset="0"/>
                <a:cs typeface="Arial" charset="0"/>
              </a:rPr>
              <a:t>Find all movies which share at least one genre with “Gone with the Wind”</a:t>
            </a:r>
          </a:p>
          <a:p>
            <a:endParaRPr lang="en-US" dirty="0" smtClean="0">
              <a:latin typeface="Arial" charset="0"/>
              <a:cs typeface="Arial" charset="0"/>
            </a:endParaRPr>
          </a:p>
          <a:p>
            <a:pPr>
              <a:lnSpc>
                <a:spcPct val="89000"/>
              </a:lnSpc>
              <a:buSzPct val="45000"/>
              <a:buFont typeface="Arial" charset="0"/>
              <a:buNone/>
            </a:pPr>
            <a:r>
              <a:rPr lang="en-GB" sz="1800" b="1" dirty="0" smtClean="0">
                <a:solidFill>
                  <a:schemeClr val="tx2"/>
                </a:solidFill>
                <a:latin typeface="Courier New" charset="0"/>
                <a:cs typeface="Courier New" charset="0"/>
              </a:rPr>
              <a:t>PREFIX movie: &lt;http://example.org/movies/&gt; </a:t>
            </a:r>
          </a:p>
          <a:p>
            <a:pPr>
              <a:lnSpc>
                <a:spcPct val="89000"/>
              </a:lnSpc>
              <a:buSzPct val="45000"/>
              <a:buFont typeface="Arial" charset="0"/>
              <a:buNone/>
            </a:pPr>
            <a:endParaRPr lang="en-GB" sz="1800" b="1" dirty="0" smtClean="0">
              <a:solidFill>
                <a:schemeClr val="tx2"/>
              </a:solidFill>
              <a:latin typeface="Courier New" charset="0"/>
              <a:cs typeface="Courier New" charset="0"/>
            </a:endParaRPr>
          </a:p>
          <a:p>
            <a:pPr>
              <a:lnSpc>
                <a:spcPct val="89000"/>
              </a:lnSpc>
              <a:buSzPct val="45000"/>
              <a:buFont typeface="Arial" charset="0"/>
              <a:buNone/>
            </a:pPr>
            <a:r>
              <a:rPr lang="en-GB" sz="1800" b="1" dirty="0" smtClean="0">
                <a:solidFill>
                  <a:schemeClr val="tx2"/>
                </a:solidFill>
                <a:latin typeface="Courier New" charset="0"/>
                <a:cs typeface="Courier New" charset="0"/>
              </a:rPr>
              <a:t>SELECT DISTINCT ?x2 ?t2</a:t>
            </a:r>
          </a:p>
          <a:p>
            <a:pPr>
              <a:lnSpc>
                <a:spcPct val="89000"/>
              </a:lnSpc>
              <a:buSzPct val="45000"/>
              <a:buFont typeface="Arial" charset="0"/>
              <a:buNone/>
            </a:pPr>
            <a:r>
              <a:rPr lang="en-GB" sz="1800" b="1" dirty="0" smtClean="0">
                <a:solidFill>
                  <a:schemeClr val="tx2"/>
                </a:solidFill>
                <a:latin typeface="Courier New" charset="0"/>
                <a:cs typeface="Courier New" charset="0"/>
              </a:rPr>
              <a:t>WHERE {</a:t>
            </a:r>
          </a:p>
          <a:p>
            <a:pPr>
              <a:lnSpc>
                <a:spcPct val="89000"/>
              </a:lnSpc>
              <a:buSzPct val="45000"/>
              <a:buFont typeface="Arial" charset="0"/>
              <a:buNone/>
            </a:pPr>
            <a:r>
              <a:rPr lang="en-GB" sz="1800" b="1" dirty="0" smtClean="0">
                <a:solidFill>
                  <a:schemeClr val="tx2"/>
                </a:solidFill>
                <a:latin typeface="Courier New" charset="0"/>
                <a:cs typeface="Courier New" charset="0"/>
              </a:rPr>
              <a:t>			</a:t>
            </a:r>
            <a:r>
              <a:rPr lang="en-GB" sz="1800" b="1" dirty="0" smtClean="0">
                <a:solidFill>
                  <a:schemeClr val="tx2"/>
                </a:solidFill>
                <a:latin typeface="Courier New" charset="0"/>
                <a:cs typeface="Courier New" charset="0"/>
              </a:rPr>
              <a:t>?</a:t>
            </a:r>
            <a:r>
              <a:rPr lang="en-GB" sz="1800" b="1" dirty="0" smtClean="0">
                <a:solidFill>
                  <a:schemeClr val="tx2"/>
                </a:solidFill>
                <a:latin typeface="Courier New" charset="0"/>
                <a:cs typeface="Courier New" charset="0"/>
              </a:rPr>
              <a:t>x1 </a:t>
            </a:r>
            <a:r>
              <a:rPr lang="en-GB" sz="1800" b="1" dirty="0" err="1" smtClean="0">
                <a:solidFill>
                  <a:schemeClr val="tx2"/>
                </a:solidFill>
                <a:latin typeface="Courier New" charset="0"/>
                <a:cs typeface="Courier New" charset="0"/>
              </a:rPr>
              <a:t>movie:title</a:t>
            </a:r>
            <a:r>
              <a:rPr lang="en-GB" sz="1800" b="1" dirty="0" smtClean="0">
                <a:solidFill>
                  <a:schemeClr val="tx2"/>
                </a:solidFill>
                <a:latin typeface="Courier New" charset="0"/>
                <a:cs typeface="Courier New" charset="0"/>
              </a:rPr>
              <a:t> ?t1.</a:t>
            </a:r>
          </a:p>
          <a:p>
            <a:pPr>
              <a:lnSpc>
                <a:spcPct val="89000"/>
              </a:lnSpc>
              <a:buSzPct val="45000"/>
              <a:buFont typeface="Arial" charset="0"/>
              <a:buNone/>
            </a:pPr>
            <a:r>
              <a:rPr lang="en-GB" sz="1800" b="1" dirty="0" smtClean="0">
                <a:solidFill>
                  <a:schemeClr val="tx2"/>
                </a:solidFill>
                <a:latin typeface="Courier New" charset="0"/>
                <a:cs typeface="Courier New" charset="0"/>
              </a:rPr>
              <a:t>			</a:t>
            </a:r>
            <a:r>
              <a:rPr lang="en-GB" sz="1800" b="1" dirty="0" smtClean="0">
                <a:solidFill>
                  <a:schemeClr val="tx2"/>
                </a:solidFill>
                <a:latin typeface="Courier New" charset="0"/>
                <a:cs typeface="Courier New" charset="0"/>
              </a:rPr>
              <a:t>?</a:t>
            </a:r>
            <a:r>
              <a:rPr lang="en-GB" sz="1800" b="1" dirty="0" smtClean="0">
                <a:solidFill>
                  <a:schemeClr val="tx2"/>
                </a:solidFill>
                <a:latin typeface="Courier New" charset="0"/>
                <a:cs typeface="Courier New" charset="0"/>
              </a:rPr>
              <a:t>x1 </a:t>
            </a:r>
            <a:r>
              <a:rPr lang="en-GB" sz="1800" b="1" dirty="0" err="1" smtClean="0">
                <a:solidFill>
                  <a:schemeClr val="tx2"/>
                </a:solidFill>
                <a:latin typeface="Courier New" charset="0"/>
                <a:cs typeface="Courier New" charset="0"/>
              </a:rPr>
              <a:t>movie:genre</a:t>
            </a:r>
            <a:r>
              <a:rPr lang="en-GB" sz="1800" b="1" dirty="0" smtClean="0">
                <a:solidFill>
                  <a:schemeClr val="tx2"/>
                </a:solidFill>
                <a:latin typeface="Courier New" charset="0"/>
                <a:cs typeface="Courier New" charset="0"/>
              </a:rPr>
              <a:t> ?g1.</a:t>
            </a:r>
          </a:p>
          <a:p>
            <a:pPr>
              <a:lnSpc>
                <a:spcPct val="89000"/>
              </a:lnSpc>
              <a:buSzPct val="45000"/>
              <a:buFont typeface="Arial" charset="0"/>
              <a:buNone/>
            </a:pPr>
            <a:r>
              <a:rPr lang="en-GB" sz="1800" b="1" dirty="0" smtClean="0">
                <a:solidFill>
                  <a:schemeClr val="tx2"/>
                </a:solidFill>
                <a:latin typeface="Courier New" charset="0"/>
                <a:cs typeface="Courier New" charset="0"/>
              </a:rPr>
              <a:t>			</a:t>
            </a:r>
            <a:r>
              <a:rPr lang="en-GB" sz="1800" b="1" dirty="0" smtClean="0">
                <a:solidFill>
                  <a:schemeClr val="tx2"/>
                </a:solidFill>
                <a:latin typeface="Courier New" charset="0"/>
                <a:cs typeface="Courier New" charset="0"/>
              </a:rPr>
              <a:t>?</a:t>
            </a:r>
            <a:r>
              <a:rPr lang="en-GB" sz="1800" b="1" dirty="0" smtClean="0">
                <a:solidFill>
                  <a:schemeClr val="tx2"/>
                </a:solidFill>
                <a:latin typeface="Courier New" charset="0"/>
                <a:cs typeface="Courier New" charset="0"/>
              </a:rPr>
              <a:t>x2 </a:t>
            </a:r>
            <a:r>
              <a:rPr lang="en-GB" sz="1800" b="1" dirty="0" err="1" smtClean="0">
                <a:solidFill>
                  <a:schemeClr val="tx2"/>
                </a:solidFill>
                <a:latin typeface="Courier New" charset="0"/>
                <a:cs typeface="Courier New" charset="0"/>
              </a:rPr>
              <a:t>movie:genre</a:t>
            </a:r>
            <a:r>
              <a:rPr lang="en-GB" sz="1800" b="1" dirty="0" smtClean="0">
                <a:solidFill>
                  <a:schemeClr val="tx2"/>
                </a:solidFill>
                <a:latin typeface="Courier New" charset="0"/>
                <a:cs typeface="Courier New" charset="0"/>
              </a:rPr>
              <a:t> ?g2.</a:t>
            </a:r>
          </a:p>
          <a:p>
            <a:pPr>
              <a:lnSpc>
                <a:spcPct val="89000"/>
              </a:lnSpc>
              <a:buSzPct val="45000"/>
              <a:buFont typeface="Arial" charset="0"/>
              <a:buNone/>
            </a:pPr>
            <a:r>
              <a:rPr lang="en-GB" sz="1800" b="1" dirty="0" smtClean="0">
                <a:solidFill>
                  <a:schemeClr val="tx2"/>
                </a:solidFill>
                <a:latin typeface="Courier New" charset="0"/>
                <a:cs typeface="Courier New" charset="0"/>
              </a:rPr>
              <a:t>			</a:t>
            </a:r>
            <a:r>
              <a:rPr lang="en-GB" sz="1800" b="1" dirty="0" smtClean="0">
                <a:solidFill>
                  <a:schemeClr val="tx2"/>
                </a:solidFill>
                <a:latin typeface="Courier New" charset="0"/>
                <a:cs typeface="Courier New" charset="0"/>
              </a:rPr>
              <a:t>?</a:t>
            </a:r>
            <a:r>
              <a:rPr lang="en-GB" sz="1800" b="1" dirty="0" smtClean="0">
                <a:solidFill>
                  <a:schemeClr val="tx2"/>
                </a:solidFill>
                <a:latin typeface="Courier New" charset="0"/>
                <a:cs typeface="Courier New" charset="0"/>
              </a:rPr>
              <a:t>x2 </a:t>
            </a:r>
            <a:r>
              <a:rPr lang="en-GB" sz="1800" b="1" dirty="0" err="1" smtClean="0">
                <a:solidFill>
                  <a:schemeClr val="tx2"/>
                </a:solidFill>
                <a:latin typeface="Courier New" charset="0"/>
                <a:cs typeface="Courier New" charset="0"/>
              </a:rPr>
              <a:t>movie:title</a:t>
            </a:r>
            <a:r>
              <a:rPr lang="en-GB" sz="1800" b="1" dirty="0" smtClean="0">
                <a:solidFill>
                  <a:schemeClr val="tx2"/>
                </a:solidFill>
                <a:latin typeface="Courier New" charset="0"/>
                <a:cs typeface="Courier New" charset="0"/>
              </a:rPr>
              <a:t> ?t2.</a:t>
            </a:r>
          </a:p>
          <a:p>
            <a:pPr>
              <a:lnSpc>
                <a:spcPct val="89000"/>
              </a:lnSpc>
              <a:buSzPct val="45000"/>
              <a:buFont typeface="Arial" charset="0"/>
              <a:buNone/>
            </a:pPr>
            <a:r>
              <a:rPr lang="en-GB" sz="1800" b="1" dirty="0" smtClean="0">
                <a:solidFill>
                  <a:schemeClr val="tx2"/>
                </a:solidFill>
                <a:latin typeface="Courier New" charset="0"/>
                <a:cs typeface="Courier New" charset="0"/>
              </a:rPr>
              <a:t>			</a:t>
            </a:r>
            <a:r>
              <a:rPr lang="en-GB" sz="1800" b="1" dirty="0" smtClean="0">
                <a:solidFill>
                  <a:schemeClr val="tx2"/>
                </a:solidFill>
                <a:latin typeface="Courier New" charset="0"/>
                <a:cs typeface="Courier New" charset="0"/>
              </a:rPr>
              <a:t>FILTER </a:t>
            </a:r>
            <a:r>
              <a:rPr lang="en-GB" sz="1800" b="1" dirty="0" smtClean="0">
                <a:solidFill>
                  <a:schemeClr val="tx2"/>
                </a:solidFill>
                <a:latin typeface="Courier New" charset="0"/>
                <a:cs typeface="Courier New" charset="0"/>
              </a:rPr>
              <a:t>(?t1 = “Gone with the </a:t>
            </a:r>
            <a:r>
              <a:rPr lang="en-GB" sz="1800" b="1" dirty="0" err="1" smtClean="0">
                <a:solidFill>
                  <a:schemeClr val="tx2"/>
                </a:solidFill>
                <a:latin typeface="Courier New" charset="0"/>
                <a:cs typeface="Courier New" charset="0"/>
              </a:rPr>
              <a:t>Wind”@en</a:t>
            </a:r>
            <a:r>
              <a:rPr lang="en-GB" sz="1800" b="1" dirty="0" smtClean="0">
                <a:solidFill>
                  <a:schemeClr val="tx2"/>
                </a:solidFill>
                <a:latin typeface="Courier New" charset="0"/>
                <a:cs typeface="Courier New" charset="0"/>
              </a:rPr>
              <a:t> &amp;&amp;</a:t>
            </a:r>
          </a:p>
          <a:p>
            <a:pPr>
              <a:lnSpc>
                <a:spcPct val="89000"/>
              </a:lnSpc>
              <a:buSzPct val="45000"/>
              <a:buFont typeface="Arial" charset="0"/>
              <a:buNone/>
            </a:pPr>
            <a:r>
              <a:rPr lang="en-GB" sz="1800" b="1" dirty="0" smtClean="0">
                <a:solidFill>
                  <a:schemeClr val="tx2"/>
                </a:solidFill>
                <a:latin typeface="Courier New" charset="0"/>
                <a:cs typeface="Courier New" charset="0"/>
              </a:rPr>
              <a:t>				</a:t>
            </a:r>
            <a:r>
              <a:rPr lang="en-GB" sz="1800" b="1" dirty="0" smtClean="0">
                <a:solidFill>
                  <a:schemeClr val="tx2"/>
                </a:solidFill>
                <a:latin typeface="Courier New" charset="0"/>
                <a:cs typeface="Courier New" charset="0"/>
              </a:rPr>
              <a:t> ?</a:t>
            </a:r>
            <a:r>
              <a:rPr lang="en-GB" sz="1800" b="1" dirty="0" smtClean="0">
                <a:solidFill>
                  <a:schemeClr val="tx2"/>
                </a:solidFill>
                <a:latin typeface="Courier New" charset="0"/>
                <a:cs typeface="Courier New" charset="0"/>
              </a:rPr>
              <a:t>x1!=?x2 &amp;&amp; ?g1=?g2)</a:t>
            </a:r>
          </a:p>
          <a:p>
            <a:pPr>
              <a:lnSpc>
                <a:spcPct val="89000"/>
              </a:lnSpc>
              <a:buSzPct val="45000"/>
              <a:buFont typeface="Arial" charset="0"/>
              <a:buNone/>
            </a:pPr>
            <a:r>
              <a:rPr lang="en-GB" sz="1800" b="1" dirty="0" smtClean="0">
                <a:solidFill>
                  <a:schemeClr val="tx2"/>
                </a:solidFill>
                <a:latin typeface="Courier New" charset="0"/>
                <a:cs typeface="Courier New" charset="0"/>
              </a:rPr>
              <a:t>      }</a:t>
            </a:r>
          </a:p>
          <a:p>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en-US" cap="none" smtClean="0">
                <a:latin typeface="Arial" charset="0"/>
                <a:cs typeface="Arial" charset="0"/>
              </a:rPr>
              <a:t>EXTENSIONS</a:t>
            </a:r>
          </a:p>
        </p:txBody>
      </p:sp>
      <p:sp>
        <p:nvSpPr>
          <p:cNvPr id="64515" name="Text Placeholder 2"/>
          <p:cNvSpPr>
            <a:spLocks noGrp="1"/>
          </p:cNvSpPr>
          <p:nvPr>
            <p:ph type="body" idx="1"/>
          </p:nvPr>
        </p:nvSpPr>
        <p:spPr/>
        <p:txBody>
          <a:bodyPr/>
          <a:lstStyle/>
          <a:p>
            <a:pPr eaLnBrk="1" hangingPunct="1"/>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dirty="0" smtClean="0">
                <a:latin typeface="Arial" charset="0"/>
                <a:cs typeface="Arial" charset="0"/>
              </a:rPr>
              <a:t>New requirements for semantic repositories</a:t>
            </a:r>
            <a:endParaRPr lang="en-US" dirty="0" smtClean="0">
              <a:latin typeface="Arial" charset="0"/>
              <a:cs typeface="Arial" charset="0"/>
            </a:endParaRPr>
          </a:p>
        </p:txBody>
      </p:sp>
      <p:sp>
        <p:nvSpPr>
          <p:cNvPr id="65539" name="Content Placeholder 2"/>
          <p:cNvSpPr>
            <a:spLocks noGrp="1"/>
          </p:cNvSpPr>
          <p:nvPr>
            <p:ph idx="1"/>
          </p:nvPr>
        </p:nvSpPr>
        <p:spPr/>
        <p:txBody>
          <a:bodyPr/>
          <a:lstStyle/>
          <a:p>
            <a:pPr>
              <a:lnSpc>
                <a:spcPct val="90000"/>
              </a:lnSpc>
            </a:pPr>
            <a:r>
              <a:rPr lang="en-US" sz="2000" dirty="0" smtClean="0">
                <a:latin typeface="Arial" charset="0"/>
                <a:cs typeface="Arial" charset="0"/>
              </a:rPr>
              <a:t>Application-specific requirements of end users and real usage</a:t>
            </a:r>
          </a:p>
          <a:p>
            <a:pPr>
              <a:lnSpc>
                <a:spcPct val="90000"/>
              </a:lnSpc>
            </a:pPr>
            <a:endParaRPr lang="en-US" sz="2000" dirty="0">
              <a:latin typeface="Arial" charset="0"/>
              <a:cs typeface="Arial" charset="0"/>
            </a:endParaRPr>
          </a:p>
          <a:p>
            <a:pPr>
              <a:lnSpc>
                <a:spcPct val="90000"/>
              </a:lnSpc>
            </a:pPr>
            <a:r>
              <a:rPr lang="en-US" sz="2000" dirty="0" smtClean="0">
                <a:latin typeface="Arial" charset="0"/>
                <a:cs typeface="Arial" charset="0"/>
              </a:rPr>
              <a:t>Web-scale and –style incomplete reasoning</a:t>
            </a:r>
          </a:p>
          <a:p>
            <a:pPr>
              <a:lnSpc>
                <a:spcPct val="90000"/>
              </a:lnSpc>
            </a:pPr>
            <a:endParaRPr lang="en-US" sz="2000" dirty="0">
              <a:latin typeface="Arial" charset="0"/>
              <a:cs typeface="Arial" charset="0"/>
            </a:endParaRPr>
          </a:p>
          <a:p>
            <a:pPr>
              <a:lnSpc>
                <a:spcPct val="90000"/>
              </a:lnSpc>
            </a:pPr>
            <a:r>
              <a:rPr lang="en-US" sz="2000" dirty="0" smtClean="0">
                <a:latin typeface="Arial" charset="0"/>
                <a:cs typeface="Arial" charset="0"/>
              </a:rPr>
              <a:t>Content-based retrieval modalities, like an RDF Search</a:t>
            </a:r>
          </a:p>
          <a:p>
            <a:pPr>
              <a:lnSpc>
                <a:spcPct val="90000"/>
              </a:lnSpc>
            </a:pPr>
            <a:endParaRPr lang="en-US" sz="2000" dirty="0">
              <a:latin typeface="Arial" charset="0"/>
              <a:cs typeface="Arial" charset="0"/>
            </a:endParaRPr>
          </a:p>
          <a:p>
            <a:pPr>
              <a:lnSpc>
                <a:spcPct val="90000"/>
              </a:lnSpc>
            </a:pPr>
            <a:r>
              <a:rPr lang="en-US" sz="2000" dirty="0" smtClean="0">
                <a:latin typeface="Arial" charset="0"/>
                <a:cs typeface="Arial" charset="0"/>
              </a:rPr>
              <a:t>Extensible architectures for e</a:t>
            </a:r>
            <a:r>
              <a:rPr lang="en-US" dirty="0" smtClean="0">
                <a:latin typeface="Arial" charset="0"/>
                <a:cs typeface="Arial" charset="0"/>
              </a:rPr>
              <a:t>fficient handling of specific, filter and lookup criteria, e.g.,</a:t>
            </a:r>
          </a:p>
          <a:p>
            <a:pPr lvl="1">
              <a:lnSpc>
                <a:spcPct val="90000"/>
              </a:lnSpc>
            </a:pPr>
            <a:endParaRPr lang="en-US" dirty="0" smtClean="0">
              <a:latin typeface="Arial" charset="0"/>
              <a:cs typeface="Arial" charset="0"/>
            </a:endParaRPr>
          </a:p>
          <a:p>
            <a:pPr lvl="1">
              <a:lnSpc>
                <a:spcPct val="90000"/>
              </a:lnSpc>
            </a:pPr>
            <a:r>
              <a:rPr lang="en-US" sz="1800" dirty="0" smtClean="0">
                <a:latin typeface="Arial" charset="0"/>
                <a:cs typeface="Arial" charset="0"/>
              </a:rPr>
              <a:t>Geo-spatial constraints</a:t>
            </a:r>
          </a:p>
          <a:p>
            <a:pPr lvl="1">
              <a:lnSpc>
                <a:spcPct val="90000"/>
              </a:lnSpc>
            </a:pPr>
            <a:r>
              <a:rPr lang="en-US" sz="1800" dirty="0" smtClean="0">
                <a:latin typeface="Arial" charset="0"/>
                <a:cs typeface="Arial" charset="0"/>
              </a:rPr>
              <a:t>Full-text search</a:t>
            </a:r>
          </a:p>
          <a:p>
            <a:pPr lvl="1">
              <a:lnSpc>
                <a:spcPct val="90000"/>
              </a:lnSpc>
            </a:pPr>
            <a:r>
              <a:rPr lang="en-US" sz="1800" dirty="0" smtClean="0">
                <a:latin typeface="Arial" charset="0"/>
                <a:cs typeface="Arial" charset="0"/>
              </a:rPr>
              <a:t>Social network analysis</a:t>
            </a:r>
            <a:endParaRPr lang="en-US" sz="1800" dirty="0" smtClean="0">
              <a:latin typeface="Arial" charset="0"/>
              <a:cs typeface="Arial" charset="0"/>
            </a:endParaRPr>
          </a:p>
          <a:p>
            <a:pPr lvl="1">
              <a:lnSpc>
                <a:spcPct val="90000"/>
              </a:lnSpc>
            </a:pPr>
            <a:endParaRPr lang="en-US" dirty="0" smtClean="0">
              <a:latin typeface="Arial" charset="0"/>
              <a:cs typeface="Arial" charset="0"/>
            </a:endParaRPr>
          </a:p>
          <a:p>
            <a:pPr lvl="1">
              <a:lnSpc>
                <a:spcPct val="90000"/>
              </a:lnSpc>
            </a:pPr>
            <a:endParaRPr lang="en-US" dirty="0" smtClean="0">
              <a:latin typeface="Arial" charset="0"/>
              <a:cs typeface="Arial" charset="0"/>
            </a:endParaRPr>
          </a:p>
          <a:p>
            <a:pPr lvl="1">
              <a:lnSpc>
                <a:spcPct val="90000"/>
              </a:lnSpc>
            </a:pPr>
            <a:endParaRPr lang="en-US" dirty="0" smtClean="0">
              <a:latin typeface="Arial" charset="0"/>
              <a:cs typeface="Arial" charset="0"/>
            </a:endParaRPr>
          </a:p>
          <a:p>
            <a:pPr lvl="1">
              <a:lnSpc>
                <a:spcPct val="90000"/>
              </a:lnSpc>
            </a:pPr>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smtClean="0">
                <a:latin typeface="Arial" charset="0"/>
                <a:cs typeface="Arial" charset="0"/>
              </a:rPr>
              <a:t>Extending SPARQL</a:t>
            </a:r>
          </a:p>
        </p:txBody>
      </p:sp>
      <p:sp>
        <p:nvSpPr>
          <p:cNvPr id="66563" name="Content Placeholder 2"/>
          <p:cNvSpPr>
            <a:spLocks noGrp="1"/>
          </p:cNvSpPr>
          <p:nvPr>
            <p:ph idx="1"/>
          </p:nvPr>
        </p:nvSpPr>
        <p:spPr/>
        <p:txBody>
          <a:bodyPr/>
          <a:lstStyle/>
          <a:p>
            <a:r>
              <a:rPr lang="en-US" dirty="0" smtClean="0">
                <a:latin typeface="Arial" charset="0"/>
                <a:cs typeface="Arial" charset="0"/>
              </a:rPr>
              <a:t>SPARQL is still under continuous </a:t>
            </a:r>
            <a:r>
              <a:rPr lang="en-US" dirty="0" smtClean="0">
                <a:latin typeface="Arial" charset="0"/>
                <a:cs typeface="Arial" charset="0"/>
              </a:rPr>
              <a:t>development, possible </a:t>
            </a:r>
            <a:r>
              <a:rPr lang="en-US" dirty="0" smtClean="0">
                <a:latin typeface="Arial" charset="0"/>
                <a:cs typeface="Arial" charset="0"/>
              </a:rPr>
              <a:t>extensions </a:t>
            </a:r>
            <a:r>
              <a:rPr lang="en-US" dirty="0" smtClean="0">
                <a:latin typeface="Arial" charset="0"/>
                <a:cs typeface="Arial" charset="0"/>
              </a:rPr>
              <a:t>include:</a:t>
            </a:r>
            <a:endParaRPr lang="en-US" dirty="0" smtClean="0">
              <a:latin typeface="Arial" charset="0"/>
              <a:cs typeface="Arial" charset="0"/>
            </a:endParaRPr>
          </a:p>
          <a:p>
            <a:pPr lvl="1"/>
            <a:r>
              <a:rPr lang="en-US" dirty="0" smtClean="0">
                <a:latin typeface="Arial" charset="0"/>
                <a:cs typeface="Arial" charset="0"/>
              </a:rPr>
              <a:t>SPARQL only defined for simple RDF entailment, other entailment regimes missing:</a:t>
            </a:r>
          </a:p>
          <a:p>
            <a:pPr lvl="2"/>
            <a:r>
              <a:rPr lang="en-US" sz="1600" b="1" dirty="0" smtClean="0">
                <a:latin typeface="Arial" charset="0"/>
                <a:cs typeface="Arial" charset="0"/>
              </a:rPr>
              <a:t>RDF(S)</a:t>
            </a:r>
            <a:r>
              <a:rPr lang="en-US" sz="1600" dirty="0" smtClean="0">
                <a:latin typeface="Arial" charset="0"/>
                <a:cs typeface="Arial" charset="0"/>
              </a:rPr>
              <a:t>, OWL</a:t>
            </a:r>
          </a:p>
          <a:p>
            <a:pPr lvl="2"/>
            <a:r>
              <a:rPr lang="en-US" sz="1600" b="1" dirty="0" smtClean="0">
                <a:latin typeface="Arial" charset="0"/>
                <a:cs typeface="Arial" charset="0"/>
              </a:rPr>
              <a:t>OWL2</a:t>
            </a:r>
          </a:p>
          <a:p>
            <a:pPr lvl="2"/>
            <a:r>
              <a:rPr lang="en-US" sz="1600" b="1" dirty="0" smtClean="0">
                <a:latin typeface="Arial" charset="0"/>
                <a:cs typeface="Arial" charset="0"/>
              </a:rPr>
              <a:t>RIF</a:t>
            </a:r>
            <a:endParaRPr lang="en-US" dirty="0" smtClean="0">
              <a:latin typeface="Arial" charset="0"/>
              <a:cs typeface="Arial" charset="0"/>
            </a:endParaRPr>
          </a:p>
          <a:p>
            <a:pPr lvl="1"/>
            <a:r>
              <a:rPr lang="en-US" dirty="0" smtClean="0">
                <a:latin typeface="Arial" charset="0"/>
                <a:cs typeface="Arial" charset="0"/>
              </a:rPr>
              <a:t>SPARQL update facility 	</a:t>
            </a:r>
            <a:r>
              <a:rPr lang="en-US" sz="1400" dirty="0" smtClean="0">
                <a:latin typeface="Arial" charset="0"/>
                <a:cs typeface="Arial" charset="0"/>
                <a:hlinkClick r:id="rId3"/>
              </a:rPr>
              <a:t>http://www.w3.org/TR/sparql11-update/</a:t>
            </a:r>
            <a:endParaRPr lang="en-US" dirty="0" smtClean="0">
              <a:latin typeface="Arial" charset="0"/>
              <a:cs typeface="Arial" charset="0"/>
            </a:endParaRPr>
          </a:p>
          <a:p>
            <a:pPr lvl="1"/>
            <a:r>
              <a:rPr lang="en-US" dirty="0" err="1" smtClean="0">
                <a:latin typeface="Arial" charset="0"/>
                <a:cs typeface="Arial" charset="0"/>
              </a:rPr>
              <a:t>Subqueries</a:t>
            </a:r>
            <a:endParaRPr lang="en-US" dirty="0" smtClean="0">
              <a:latin typeface="Arial" charset="0"/>
              <a:cs typeface="Arial" charset="0"/>
            </a:endParaRPr>
          </a:p>
          <a:p>
            <a:pPr lvl="1"/>
            <a:r>
              <a:rPr lang="en-US" dirty="0" smtClean="0">
                <a:latin typeface="Arial" charset="0"/>
                <a:cs typeface="Arial" charset="0"/>
              </a:rPr>
              <a:t>Property paths</a:t>
            </a:r>
          </a:p>
          <a:p>
            <a:pPr lvl="1"/>
            <a:r>
              <a:rPr lang="en-US" dirty="0" smtClean="0">
                <a:latin typeface="Arial" charset="0"/>
                <a:cs typeface="Arial" charset="0"/>
              </a:rPr>
              <a:t>Aggregate functions</a:t>
            </a:r>
          </a:p>
          <a:p>
            <a:pPr lvl="1"/>
            <a:r>
              <a:rPr lang="en-US" dirty="0" smtClean="0">
                <a:latin typeface="Arial" charset="0"/>
                <a:cs typeface="Arial" charset="0"/>
              </a:rPr>
              <a:t>Standards </a:t>
            </a:r>
            <a:r>
              <a:rPr lang="en-US" dirty="0" err="1" smtClean="0">
                <a:latin typeface="Arial" charset="0"/>
                <a:cs typeface="Arial" charset="0"/>
              </a:rPr>
              <a:t>XPath</a:t>
            </a:r>
            <a:r>
              <a:rPr lang="en-US" dirty="0" smtClean="0">
                <a:latin typeface="Arial" charset="0"/>
                <a:cs typeface="Arial" charset="0"/>
              </a:rPr>
              <a:t> functions</a:t>
            </a:r>
          </a:p>
          <a:p>
            <a:pPr lvl="1"/>
            <a:r>
              <a:rPr lang="en-US" dirty="0" smtClean="0">
                <a:latin typeface="Arial" charset="0"/>
                <a:cs typeface="Arial" charset="0"/>
              </a:rPr>
              <a:t>Manipulation of Composite Datasets</a:t>
            </a:r>
          </a:p>
          <a:p>
            <a:pPr lvl="1"/>
            <a:r>
              <a:rPr lang="en-US" dirty="0" smtClean="0">
                <a:latin typeface="Arial" charset="0"/>
                <a:cs typeface="Arial" charset="0"/>
              </a:rPr>
              <a:t>Access to RDF lists</a:t>
            </a:r>
          </a:p>
          <a:p>
            <a:endParaRPr lang="en-US" dirty="0" smtClean="0">
              <a:latin typeface="Arial" charset="0"/>
              <a:cs typeface="Arial" charset="0"/>
            </a:endParaRPr>
          </a:p>
          <a:p>
            <a:r>
              <a:rPr lang="en-US" dirty="0" smtClean="0">
                <a:latin typeface="Arial" charset="0"/>
                <a:cs typeface="Arial" charset="0"/>
              </a:rPr>
              <a:t>SPARQL 1.1 overview 	</a:t>
            </a:r>
            <a:r>
              <a:rPr lang="en-US" sz="1400" dirty="0" smtClean="0">
                <a:latin typeface="Arial" charset="0"/>
                <a:cs typeface="Arial" charset="0"/>
                <a:hlinkClick r:id="rId4"/>
              </a:rPr>
              <a:t>http://www.w3.org/TR/sparql11-overview/</a:t>
            </a:r>
            <a:endParaRPr lang="en-US" sz="1400" dirty="0" smtClean="0">
              <a:latin typeface="Arial" charset="0"/>
              <a:cs typeface="Arial" charset="0"/>
            </a:endParaRPr>
          </a:p>
          <a:p>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latin typeface="Arial" charset="0"/>
                <a:cs typeface="Arial" charset="0"/>
              </a:rPr>
              <a:t>Query Languages</a:t>
            </a:r>
          </a:p>
        </p:txBody>
      </p:sp>
      <p:sp>
        <p:nvSpPr>
          <p:cNvPr id="16387" name="Rectangle 3"/>
          <p:cNvSpPr>
            <a:spLocks noGrp="1" noChangeArrowheads="1"/>
          </p:cNvSpPr>
          <p:nvPr>
            <p:ph idx="1"/>
          </p:nvPr>
        </p:nvSpPr>
        <p:spPr/>
        <p:txBody>
          <a:bodyPr/>
          <a:lstStyle/>
          <a:p>
            <a:pPr>
              <a:lnSpc>
                <a:spcPct val="90000"/>
              </a:lnSpc>
            </a:pPr>
            <a:r>
              <a:rPr lang="en-US" sz="2200" i="1" smtClean="0">
                <a:latin typeface="Arial" charset="0"/>
                <a:cs typeface="Arial" charset="0"/>
              </a:rPr>
              <a:t>Querying</a:t>
            </a:r>
            <a:r>
              <a:rPr lang="en-US" sz="2200" smtClean="0">
                <a:latin typeface="Arial" charset="0"/>
                <a:cs typeface="Arial" charset="0"/>
              </a:rPr>
              <a:t> and inferencing is the very purpose of information representation in a machine-accessible way</a:t>
            </a:r>
          </a:p>
          <a:p>
            <a:pPr>
              <a:lnSpc>
                <a:spcPct val="90000"/>
              </a:lnSpc>
            </a:pPr>
            <a:endParaRPr lang="en-US" sz="2200" smtClean="0">
              <a:latin typeface="Arial" charset="0"/>
              <a:cs typeface="Arial" charset="0"/>
            </a:endParaRPr>
          </a:p>
          <a:p>
            <a:pPr>
              <a:lnSpc>
                <a:spcPct val="90000"/>
              </a:lnSpc>
            </a:pPr>
            <a:r>
              <a:rPr lang="en-US" sz="2200" smtClean="0">
                <a:latin typeface="Arial" charset="0"/>
                <a:cs typeface="Arial" charset="0"/>
              </a:rPr>
              <a:t>A query language is a language that allows a user to retrieve information from a “data source”</a:t>
            </a:r>
          </a:p>
          <a:p>
            <a:pPr lvl="1">
              <a:lnSpc>
                <a:spcPct val="90000"/>
              </a:lnSpc>
            </a:pPr>
            <a:r>
              <a:rPr lang="en-US" smtClean="0">
                <a:latin typeface="Arial" charset="0"/>
                <a:cs typeface="Arial" charset="0"/>
              </a:rPr>
              <a:t>E.g. data sources</a:t>
            </a:r>
          </a:p>
          <a:p>
            <a:pPr lvl="2">
              <a:lnSpc>
                <a:spcPct val="90000"/>
              </a:lnSpc>
            </a:pPr>
            <a:r>
              <a:rPr lang="en-US" sz="1900" smtClean="0">
                <a:latin typeface="Arial" charset="0"/>
                <a:cs typeface="Arial" charset="0"/>
              </a:rPr>
              <a:t>A simple text file</a:t>
            </a:r>
          </a:p>
          <a:p>
            <a:pPr lvl="2">
              <a:lnSpc>
                <a:spcPct val="90000"/>
              </a:lnSpc>
            </a:pPr>
            <a:r>
              <a:rPr lang="en-US" sz="1900" smtClean="0">
                <a:latin typeface="Arial" charset="0"/>
                <a:cs typeface="Arial" charset="0"/>
              </a:rPr>
              <a:t>XML file</a:t>
            </a:r>
          </a:p>
          <a:p>
            <a:pPr lvl="2">
              <a:lnSpc>
                <a:spcPct val="90000"/>
              </a:lnSpc>
            </a:pPr>
            <a:r>
              <a:rPr lang="en-US" sz="1900" smtClean="0">
                <a:latin typeface="Arial" charset="0"/>
                <a:cs typeface="Arial" charset="0"/>
              </a:rPr>
              <a:t>A database</a:t>
            </a:r>
          </a:p>
          <a:p>
            <a:pPr lvl="2">
              <a:lnSpc>
                <a:spcPct val="90000"/>
              </a:lnSpc>
            </a:pPr>
            <a:r>
              <a:rPr lang="en-US" sz="1900" smtClean="0">
                <a:latin typeface="Arial" charset="0"/>
                <a:cs typeface="Arial" charset="0"/>
              </a:rPr>
              <a:t>The “Web”</a:t>
            </a:r>
            <a:endParaRPr lang="en-US" sz="2200" smtClean="0">
              <a:latin typeface="Arial" charset="0"/>
              <a:cs typeface="Arial" charset="0"/>
            </a:endParaRPr>
          </a:p>
          <a:p>
            <a:pPr>
              <a:lnSpc>
                <a:spcPct val="90000"/>
              </a:lnSpc>
            </a:pPr>
            <a:endParaRPr lang="en-US" sz="2200" smtClean="0">
              <a:latin typeface="Arial" charset="0"/>
              <a:cs typeface="Arial" charset="0"/>
            </a:endParaRPr>
          </a:p>
          <a:p>
            <a:pPr>
              <a:lnSpc>
                <a:spcPct val="90000"/>
              </a:lnSpc>
            </a:pPr>
            <a:r>
              <a:rPr lang="en-US" sz="2200" smtClean="0">
                <a:latin typeface="Arial" charset="0"/>
                <a:cs typeface="Arial" charset="0"/>
              </a:rPr>
              <a:t>Query languages usually includes </a:t>
            </a:r>
            <a:r>
              <a:rPr lang="en-US" sz="2200" i="1" smtClean="0">
                <a:latin typeface="Arial" charset="0"/>
                <a:cs typeface="Arial" charset="0"/>
              </a:rPr>
              <a:t>insert</a:t>
            </a:r>
            <a:r>
              <a:rPr lang="en-US" sz="2200" smtClean="0">
                <a:latin typeface="Arial" charset="0"/>
                <a:cs typeface="Arial" charset="0"/>
              </a:rPr>
              <a:t> and </a:t>
            </a:r>
            <a:r>
              <a:rPr lang="en-US" sz="2200" i="1" smtClean="0">
                <a:latin typeface="Arial" charset="0"/>
                <a:cs typeface="Arial" charset="0"/>
              </a:rPr>
              <a:t>update</a:t>
            </a:r>
            <a:r>
              <a:rPr lang="en-US" sz="2200" smtClean="0">
                <a:latin typeface="Arial" charset="0"/>
                <a:cs typeface="Arial" charset="0"/>
              </a:rPr>
              <a:t> operations</a:t>
            </a:r>
          </a:p>
        </p:txBody>
      </p:sp>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eaLnBrk="1" hangingPunct="1">
              <a:defRPr/>
            </a:pPr>
            <a:r>
              <a:rPr lang="en-US" dirty="0" smtClean="0">
                <a:ea typeface="+mj-ea"/>
              </a:rPr>
              <a:t>SUMMARY</a:t>
            </a:r>
          </a:p>
        </p:txBody>
      </p:sp>
      <p:sp>
        <p:nvSpPr>
          <p:cNvPr id="67587" name="Text Placeholder 4"/>
          <p:cNvSpPr>
            <a:spLocks noGrp="1"/>
          </p:cNvSpPr>
          <p:nvPr>
            <p:ph type="body" idx="1"/>
          </p:nvPr>
        </p:nvSpPr>
        <p:spPr/>
        <p:txBody>
          <a:bodyPr/>
          <a:lstStyle/>
          <a:p>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hangingPunct="1"/>
            <a:r>
              <a:rPr lang="en-US" smtClean="0">
                <a:latin typeface="Arial" charset="0"/>
                <a:cs typeface="Arial" charset="0"/>
              </a:rPr>
              <a:t>Summary</a:t>
            </a:r>
          </a:p>
        </p:txBody>
      </p:sp>
      <p:sp>
        <p:nvSpPr>
          <p:cNvPr id="68611" name="Content Placeholder 2"/>
          <p:cNvSpPr>
            <a:spLocks noGrp="1"/>
          </p:cNvSpPr>
          <p:nvPr>
            <p:ph idx="1"/>
          </p:nvPr>
        </p:nvSpPr>
        <p:spPr/>
        <p:txBody>
          <a:bodyPr/>
          <a:lstStyle/>
          <a:p>
            <a:pPr eaLnBrk="1" hangingPunct="1"/>
            <a:r>
              <a:rPr lang="en-US" dirty="0" smtClean="0">
                <a:latin typeface="Arial" charset="0"/>
                <a:cs typeface="Arial" charset="0"/>
              </a:rPr>
              <a:t>RDF Repositories</a:t>
            </a:r>
          </a:p>
          <a:p>
            <a:pPr lvl="1" eaLnBrk="1" hangingPunct="1"/>
            <a:r>
              <a:rPr lang="en-US" dirty="0" smtClean="0">
                <a:latin typeface="Arial" charset="0"/>
                <a:cs typeface="Arial" charset="0"/>
              </a:rPr>
              <a:t>Optimized solutions for storing RDF</a:t>
            </a:r>
          </a:p>
          <a:p>
            <a:pPr lvl="1" eaLnBrk="1" hangingPunct="1"/>
            <a:r>
              <a:rPr lang="en-US" dirty="0" smtClean="0">
                <a:latin typeface="Arial" charset="0"/>
                <a:cs typeface="Arial" charset="0"/>
              </a:rPr>
              <a:t>Adopts different implementation techniques</a:t>
            </a:r>
          </a:p>
          <a:p>
            <a:pPr lvl="1" eaLnBrk="1" hangingPunct="1"/>
            <a:r>
              <a:rPr lang="en-US" dirty="0" smtClean="0">
                <a:latin typeface="Arial" charset="0"/>
                <a:cs typeface="Arial" charset="0"/>
              </a:rPr>
              <a:t>Choice has to be </a:t>
            </a:r>
            <a:r>
              <a:rPr lang="en-US" dirty="0" smtClean="0">
                <a:latin typeface="Arial" charset="0"/>
                <a:cs typeface="Arial" charset="0"/>
              </a:rPr>
              <a:t>led </a:t>
            </a:r>
            <a:r>
              <a:rPr lang="en-US" dirty="0" smtClean="0">
                <a:latin typeface="Arial" charset="0"/>
                <a:cs typeface="Arial" charset="0"/>
              </a:rPr>
              <a:t>by multiple factors</a:t>
            </a:r>
          </a:p>
          <a:p>
            <a:pPr lvl="2" eaLnBrk="1" hangingPunct="1"/>
            <a:r>
              <a:rPr lang="en-US" dirty="0" smtClean="0">
                <a:latin typeface="Arial" charset="0"/>
                <a:cs typeface="Arial" charset="0"/>
              </a:rPr>
              <a:t>In general there is </a:t>
            </a:r>
            <a:r>
              <a:rPr lang="en-US" dirty="0" smtClean="0">
                <a:latin typeface="Arial" charset="0"/>
                <a:cs typeface="Arial" charset="0"/>
              </a:rPr>
              <a:t>no single </a:t>
            </a:r>
            <a:r>
              <a:rPr lang="en-US" dirty="0" smtClean="0">
                <a:latin typeface="Arial" charset="0"/>
                <a:cs typeface="Arial" charset="0"/>
              </a:rPr>
              <a:t>solution better than </a:t>
            </a:r>
            <a:r>
              <a:rPr lang="en-US" dirty="0" smtClean="0">
                <a:latin typeface="Arial" charset="0"/>
                <a:cs typeface="Arial" charset="0"/>
              </a:rPr>
              <a:t>every other</a:t>
            </a:r>
            <a:endParaRPr lang="en-US" dirty="0" smtClean="0">
              <a:latin typeface="Arial" charset="0"/>
              <a:cs typeface="Arial" charset="0"/>
            </a:endParaRPr>
          </a:p>
          <a:p>
            <a:pPr lvl="1" eaLnBrk="1" hangingPunct="1"/>
            <a:endParaRPr lang="en-US" dirty="0" smtClean="0">
              <a:latin typeface="Arial" charset="0"/>
              <a:cs typeface="Arial" charset="0"/>
            </a:endParaRPr>
          </a:p>
          <a:p>
            <a:pPr eaLnBrk="1" hangingPunct="1"/>
            <a:r>
              <a:rPr lang="en-US" dirty="0" smtClean="0">
                <a:latin typeface="Arial" charset="0"/>
                <a:cs typeface="Arial" charset="0"/>
              </a:rPr>
              <a:t>SPARQL</a:t>
            </a:r>
          </a:p>
          <a:p>
            <a:pPr lvl="1" eaLnBrk="1" hangingPunct="1"/>
            <a:r>
              <a:rPr lang="en-US" dirty="0" smtClean="0">
                <a:latin typeface="Arial" charset="0"/>
                <a:cs typeface="Arial" charset="0"/>
              </a:rPr>
              <a:t>Query language for RDF represented data</a:t>
            </a:r>
          </a:p>
          <a:p>
            <a:pPr lvl="1" eaLnBrk="1" hangingPunct="1"/>
            <a:r>
              <a:rPr lang="en-US" dirty="0" smtClean="0">
                <a:latin typeface="Arial" charset="0"/>
                <a:cs typeface="Arial" charset="0"/>
              </a:rPr>
              <a:t>More powerful than </a:t>
            </a:r>
            <a:r>
              <a:rPr lang="en-US" dirty="0" err="1" smtClean="0">
                <a:latin typeface="Arial" charset="0"/>
                <a:cs typeface="Arial" charset="0"/>
              </a:rPr>
              <a:t>XPath</a:t>
            </a:r>
            <a:r>
              <a:rPr lang="en-US" dirty="0" smtClean="0">
                <a:latin typeface="Arial" charset="0"/>
                <a:cs typeface="Arial" charset="0"/>
              </a:rPr>
              <a:t> based languages</a:t>
            </a:r>
          </a:p>
          <a:p>
            <a:pPr lvl="1" eaLnBrk="1" hangingPunct="1"/>
            <a:r>
              <a:rPr lang="en-US" dirty="0" smtClean="0">
                <a:latin typeface="Arial" charset="0"/>
                <a:cs typeface="Arial" charset="0"/>
              </a:rPr>
              <a:t>Supported by a communication protocol</a:t>
            </a:r>
          </a:p>
          <a:p>
            <a:pPr lvl="1" eaLnBrk="1" hangingPunct="1"/>
            <a:endParaRPr lang="en-US" dirty="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smtClean="0">
                <a:latin typeface="Arial" charset="0"/>
                <a:cs typeface="Arial" charset="0"/>
              </a:rPr>
              <a:t>References</a:t>
            </a:r>
          </a:p>
        </p:txBody>
      </p:sp>
      <p:sp>
        <p:nvSpPr>
          <p:cNvPr id="69635" name="Rectangle 3"/>
          <p:cNvSpPr>
            <a:spLocks noGrp="1" noChangeArrowheads="1"/>
          </p:cNvSpPr>
          <p:nvPr>
            <p:ph idx="1"/>
          </p:nvPr>
        </p:nvSpPr>
        <p:spPr/>
        <p:txBody>
          <a:bodyPr/>
          <a:lstStyle/>
          <a:p>
            <a:pPr eaLnBrk="1" hangingPunct="1"/>
            <a:r>
              <a:rPr lang="en-US" sz="2400" smtClean="0">
                <a:latin typeface="Arial" charset="0"/>
                <a:cs typeface="Arial" charset="0"/>
              </a:rPr>
              <a:t>Mandatory reading:</a:t>
            </a:r>
          </a:p>
          <a:p>
            <a:pPr lvl="1" eaLnBrk="1" hangingPunct="1"/>
            <a:r>
              <a:rPr lang="en-US" smtClean="0">
                <a:latin typeface="Arial" charset="0"/>
                <a:cs typeface="Arial" charset="0"/>
              </a:rPr>
              <a:t>Semantic Web Primer</a:t>
            </a:r>
          </a:p>
          <a:p>
            <a:pPr lvl="2" eaLnBrk="1" hangingPunct="1"/>
            <a:r>
              <a:rPr lang="en-US" sz="2000" smtClean="0">
                <a:latin typeface="Arial" charset="0"/>
                <a:cs typeface="Arial" charset="0"/>
              </a:rPr>
              <a:t>Chapter 3 (Sections 3.8)</a:t>
            </a:r>
          </a:p>
          <a:p>
            <a:pPr lvl="1" eaLnBrk="1" hangingPunct="1"/>
            <a:r>
              <a:rPr lang="en-US" smtClean="0">
                <a:latin typeface="Arial" charset="0"/>
                <a:cs typeface="Arial" charset="0"/>
              </a:rPr>
              <a:t>SPARQL Query Language for RDF</a:t>
            </a:r>
          </a:p>
          <a:p>
            <a:pPr lvl="2" eaLnBrk="1" hangingPunct="1"/>
            <a:r>
              <a:rPr lang="en-US" sz="2000" smtClean="0">
                <a:latin typeface="Arial" charset="0"/>
                <a:cs typeface="Arial" charset="0"/>
                <a:hlinkClick r:id="rId3"/>
              </a:rPr>
              <a:t>http://www.w3.org/TR/rdf-sparql-query</a:t>
            </a:r>
            <a:endParaRPr lang="en-US" sz="2000" smtClean="0">
              <a:latin typeface="Arial" charset="0"/>
              <a:cs typeface="Arial" charset="0"/>
            </a:endParaRPr>
          </a:p>
          <a:p>
            <a:pPr lvl="2" eaLnBrk="1" hangingPunct="1"/>
            <a:r>
              <a:rPr lang="en-US" sz="2000" smtClean="0">
                <a:latin typeface="Arial" charset="0"/>
                <a:cs typeface="Arial" charset="0"/>
              </a:rPr>
              <a:t>Chapters 1 to 11</a:t>
            </a:r>
            <a:endParaRPr lang="en-US" sz="2400" smtClean="0">
              <a:latin typeface="Arial" charset="0"/>
              <a:cs typeface="Arial" charset="0"/>
            </a:endParaRPr>
          </a:p>
          <a:p>
            <a:pPr lvl="2">
              <a:lnSpc>
                <a:spcPct val="90000"/>
              </a:lnSpc>
            </a:pPr>
            <a:endParaRPr lang="en-US" smtClean="0">
              <a:latin typeface="Arial" charset="0"/>
              <a:cs typeface="Arial" charset="0"/>
            </a:endParaRPr>
          </a:p>
          <a:p>
            <a:pPr lvl="1" eaLnBrk="1" hangingPunct="1"/>
            <a:endParaRPr lang="en-US" sz="22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smtClean="0">
                <a:latin typeface="Arial" charset="0"/>
                <a:cs typeface="Arial" charset="0"/>
              </a:rPr>
              <a:t>References</a:t>
            </a:r>
          </a:p>
        </p:txBody>
      </p:sp>
      <p:sp>
        <p:nvSpPr>
          <p:cNvPr id="70659" name="Content Placeholder 2"/>
          <p:cNvSpPr>
            <a:spLocks noGrp="1"/>
          </p:cNvSpPr>
          <p:nvPr>
            <p:ph idx="1"/>
          </p:nvPr>
        </p:nvSpPr>
        <p:spPr/>
        <p:txBody>
          <a:bodyPr/>
          <a:lstStyle/>
          <a:p>
            <a:pPr eaLnBrk="1" hangingPunct="1"/>
            <a:r>
              <a:rPr lang="en-US" sz="2400" smtClean="0">
                <a:latin typeface="Arial" charset="0"/>
                <a:cs typeface="Arial" charset="0"/>
              </a:rPr>
              <a:t>Further reading:</a:t>
            </a:r>
          </a:p>
          <a:p>
            <a:pPr lvl="1">
              <a:lnSpc>
                <a:spcPct val="90000"/>
              </a:lnSpc>
            </a:pPr>
            <a:r>
              <a:rPr lang="en-US" sz="2000" smtClean="0">
                <a:latin typeface="Arial" charset="0"/>
                <a:cs typeface="Arial" charset="0"/>
              </a:rPr>
              <a:t>RDF SPARQL Protocol </a:t>
            </a:r>
          </a:p>
          <a:p>
            <a:pPr lvl="2">
              <a:lnSpc>
                <a:spcPct val="90000"/>
              </a:lnSpc>
            </a:pPr>
            <a:r>
              <a:rPr lang="en-US" sz="2000" smtClean="0">
                <a:latin typeface="Arial" charset="0"/>
                <a:cs typeface="Arial" charset="0"/>
                <a:hlinkClick r:id="rId2"/>
              </a:rPr>
              <a:t>http://www.w3.org/TR/rdf-sparql-protocol/</a:t>
            </a:r>
            <a:endParaRPr lang="en-US" sz="2000" smtClean="0">
              <a:latin typeface="Arial" charset="0"/>
              <a:cs typeface="Arial" charset="0"/>
            </a:endParaRPr>
          </a:p>
          <a:p>
            <a:pPr lvl="1">
              <a:lnSpc>
                <a:spcPct val="90000"/>
              </a:lnSpc>
            </a:pPr>
            <a:r>
              <a:rPr lang="en-US" sz="2400" smtClean="0">
                <a:latin typeface="Arial" charset="0"/>
                <a:cs typeface="Arial" charset="0"/>
              </a:rPr>
              <a:t>Sesame</a:t>
            </a:r>
          </a:p>
          <a:p>
            <a:pPr lvl="2">
              <a:lnSpc>
                <a:spcPct val="90000"/>
              </a:lnSpc>
            </a:pPr>
            <a:r>
              <a:rPr lang="en-US" sz="2000" smtClean="0">
                <a:latin typeface="Arial" charset="0"/>
                <a:cs typeface="Arial" charset="0"/>
                <a:hlinkClick r:id="rId3"/>
              </a:rPr>
              <a:t>http://www.openrdf.org/</a:t>
            </a:r>
            <a:endParaRPr lang="en-US" sz="2000" smtClean="0">
              <a:latin typeface="Arial" charset="0"/>
              <a:cs typeface="Arial" charset="0"/>
            </a:endParaRPr>
          </a:p>
          <a:p>
            <a:pPr lvl="1">
              <a:lnSpc>
                <a:spcPct val="90000"/>
              </a:lnSpc>
            </a:pPr>
            <a:r>
              <a:rPr lang="en-US" sz="2400" smtClean="0">
                <a:latin typeface="Arial" charset="0"/>
                <a:cs typeface="Arial" charset="0"/>
              </a:rPr>
              <a:t>OWLIM </a:t>
            </a:r>
          </a:p>
          <a:p>
            <a:pPr lvl="2">
              <a:lnSpc>
                <a:spcPct val="90000"/>
              </a:lnSpc>
            </a:pPr>
            <a:r>
              <a:rPr lang="en-US" sz="2000" smtClean="0">
                <a:latin typeface="Arial" charset="0"/>
                <a:cs typeface="Arial" charset="0"/>
                <a:hlinkClick r:id="rId4"/>
              </a:rPr>
              <a:t>http://www.ontotext.com/owlim/</a:t>
            </a:r>
            <a:endParaRPr lang="en-US" sz="2000" smtClean="0">
              <a:latin typeface="Arial" charset="0"/>
              <a:cs typeface="Arial" charset="0"/>
            </a:endParaRPr>
          </a:p>
          <a:p>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smtClean="0">
                <a:latin typeface="Arial" charset="0"/>
                <a:cs typeface="Arial" charset="0"/>
              </a:rPr>
              <a:t>References</a:t>
            </a:r>
          </a:p>
        </p:txBody>
      </p:sp>
      <p:sp>
        <p:nvSpPr>
          <p:cNvPr id="71683" name="Content Placeholder 2"/>
          <p:cNvSpPr>
            <a:spLocks noGrp="1"/>
          </p:cNvSpPr>
          <p:nvPr>
            <p:ph idx="1"/>
          </p:nvPr>
        </p:nvSpPr>
        <p:spPr>
          <a:xfrm>
            <a:off x="381000" y="1600200"/>
            <a:ext cx="8229600" cy="4525963"/>
          </a:xfrm>
        </p:spPr>
        <p:txBody>
          <a:bodyPr/>
          <a:lstStyle/>
          <a:p>
            <a:r>
              <a:rPr lang="en-US" sz="2400" smtClean="0">
                <a:latin typeface="Arial" charset="0"/>
                <a:cs typeface="Arial" charset="0"/>
              </a:rPr>
              <a:t>Wikipedia links:</a:t>
            </a:r>
          </a:p>
          <a:p>
            <a:pPr lvl="1"/>
            <a:r>
              <a:rPr lang="en-US" sz="1800" smtClean="0">
                <a:latin typeface="Arial" charset="0"/>
                <a:cs typeface="Arial" charset="0"/>
                <a:hlinkClick r:id="rId2"/>
              </a:rPr>
              <a:t>http://en.wikipedia.org/wiki/SPARQL</a:t>
            </a:r>
            <a:endParaRPr lang="en-US" sz="1800" smtClean="0">
              <a:latin typeface="Arial" charset="0"/>
              <a:cs typeface="Arial" charset="0"/>
            </a:endParaRPr>
          </a:p>
          <a:p>
            <a:pPr lvl="1"/>
            <a:r>
              <a:rPr lang="en-US" sz="1800" smtClean="0">
                <a:latin typeface="Arial" charset="0"/>
                <a:cs typeface="Arial" charset="0"/>
                <a:hlinkClick r:id="rId3"/>
              </a:rPr>
              <a:t>http://en.wikipedia.org/wiki/Sesame_(framework</a:t>
            </a:r>
            <a:r>
              <a:rPr lang="en-US" sz="1800" smtClean="0">
                <a:latin typeface="Arial" charset="0"/>
                <a:cs typeface="Arial" charset="0"/>
              </a:rPr>
              <a:t>)</a:t>
            </a:r>
          </a:p>
          <a:p>
            <a:pPr lvl="1"/>
            <a:endParaRPr lang="en-US" sz="1800" smtClean="0">
              <a:latin typeface="Arial" charset="0"/>
              <a:cs typeface="Arial" charset="0"/>
            </a:endParaRPr>
          </a:p>
          <a:p>
            <a:pPr lvl="1"/>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p:nvPr>
        </p:nvSpPr>
        <p:spPr/>
        <p:txBody>
          <a:bodyPr/>
          <a:lstStyle/>
          <a:p>
            <a:r>
              <a:rPr lang="en-US" smtClean="0">
                <a:latin typeface="Arial" charset="0"/>
                <a:cs typeface="Arial" charset="0"/>
              </a:rPr>
              <a:t>Next Lecture</a:t>
            </a:r>
          </a:p>
        </p:txBody>
      </p:sp>
      <p:graphicFrame>
        <p:nvGraphicFramePr>
          <p:cNvPr id="19535" name="Group 79"/>
          <p:cNvGraphicFramePr>
            <a:graphicFrameLocks noGrp="1"/>
          </p:cNvGraphicFramePr>
          <p:nvPr>
            <p:ph idx="1"/>
            <p:extLst>
              <p:ext uri="{D42A27DB-BD31-4B8C-83A1-F6EECF244321}">
                <p14:modId xmlns:p14="http://schemas.microsoft.com/office/powerpoint/2010/main" val="2194083305"/>
              </p:ext>
            </p:extLst>
          </p:nvPr>
        </p:nvGraphicFramePr>
        <p:xfrm>
          <a:off x="831850" y="2182813"/>
          <a:ext cx="7772400" cy="2901953"/>
        </p:xfrm>
        <a:graphic>
          <a:graphicData uri="http://schemas.openxmlformats.org/drawingml/2006/table">
            <a:tbl>
              <a:tblPr/>
              <a:tblGrid>
                <a:gridCol w="694730"/>
                <a:gridCol w="7077670"/>
              </a:tblGrid>
              <a:tr h="301625">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rgbClr val="FFFFFF"/>
                          </a:solidFill>
                          <a:effectLst/>
                          <a:latin typeface="Arial"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1A2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rgbClr val="FFFFFF"/>
                          </a:solidFill>
                          <a:effectLst/>
                          <a:latin typeface="Arial" charset="0"/>
                          <a:cs typeface="Arial" charset="0"/>
                        </a:rPr>
                        <a:t>Title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1A24"/>
                    </a:solid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CD"/>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Introduction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CD"/>
                    </a:solid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Semantic Web Architecture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CD"/>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Resource Description Framework (RDF)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CD"/>
                    </a:solidFill>
                  </a:tcPr>
                </a:tc>
              </a:tr>
              <a:tr h="323850">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Web of Data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r>
              <a:tr h="323850">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CD"/>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Generating Semantic Annotations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CD"/>
                    </a:solid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Storage and Querying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rgbClr val="800000"/>
                          </a:solidFill>
                          <a:effectLst/>
                          <a:latin typeface="Arial" charset="0"/>
                          <a:cs typeface="Arial"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CD"/>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rgbClr val="800000"/>
                          </a:solidFill>
                          <a:effectLst/>
                          <a:latin typeface="Arial" charset="0"/>
                          <a:cs typeface="Arial" charset="0"/>
                        </a:rPr>
                        <a:t>Web Ontology Language (OWL)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CD"/>
                    </a:solid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Rule Interchange Format (RIF)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r>
            </a:tbl>
          </a:graphicData>
        </a:graphic>
      </p:graphicFrame>
      <p:sp>
        <p:nvSpPr>
          <p:cNvPr id="72739" name="Right Arrow 5"/>
          <p:cNvSpPr>
            <a:spLocks noChangeArrowheads="1"/>
          </p:cNvSpPr>
          <p:nvPr/>
        </p:nvSpPr>
        <p:spPr bwMode="auto">
          <a:xfrm>
            <a:off x="107950" y="4368800"/>
            <a:ext cx="500063" cy="428625"/>
          </a:xfrm>
          <a:prstGeom prst="rightArrow">
            <a:avLst>
              <a:gd name="adj1" fmla="val 50000"/>
              <a:gd name="adj2" fmla="val 50005"/>
            </a:avLst>
          </a:prstGeom>
          <a:solidFill>
            <a:srgbClr val="901A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2"/>
          <p:cNvSpPr txBox="1">
            <a:spLocks noGrp="1"/>
          </p:cNvSpPr>
          <p:nvPr/>
        </p:nvSpPr>
        <p:spPr bwMode="auto">
          <a:xfrm>
            <a:off x="6629400" y="6629400"/>
            <a:ext cx="213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r" eaLnBrk="1" hangingPunct="1"/>
            <a:fld id="{D8BC7D30-B8CE-4DD2-A4AE-B2A9F8F4040E}" type="slidenum">
              <a:rPr lang="en-US" sz="700" b="1">
                <a:solidFill>
                  <a:schemeClr val="bg1"/>
                </a:solidFill>
                <a:cs typeface="Arial" charset="0"/>
              </a:rPr>
              <a:pPr algn="r" eaLnBrk="1" hangingPunct="1"/>
              <a:t>136</a:t>
            </a:fld>
            <a:endParaRPr lang="en-US" sz="700" b="1">
              <a:solidFill>
                <a:schemeClr val="bg1"/>
              </a:solidFill>
              <a:cs typeface="Arial" charset="0"/>
            </a:endParaRPr>
          </a:p>
        </p:txBody>
      </p:sp>
      <p:sp>
        <p:nvSpPr>
          <p:cNvPr id="73731" name="Text Box 2"/>
          <p:cNvSpPr txBox="1">
            <a:spLocks noChangeArrowheads="1"/>
          </p:cNvSpPr>
          <p:nvPr/>
        </p:nvSpPr>
        <p:spPr bwMode="auto">
          <a:xfrm>
            <a:off x="457200" y="304800"/>
            <a:ext cx="579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9pPr>
          </a:lstStyle>
          <a:p>
            <a:pPr eaLnBrk="1" hangingPunct="1">
              <a:buClr>
                <a:srgbClr val="901A24"/>
              </a:buClr>
              <a:buSzPct val="100000"/>
              <a:buFont typeface="Arial" charset="0"/>
              <a:buNone/>
            </a:pPr>
            <a:r>
              <a:rPr lang="en-US" sz="2000" b="1">
                <a:cs typeface="Arial" charset="0"/>
              </a:rPr>
              <a:t>Questions?</a:t>
            </a:r>
          </a:p>
        </p:txBody>
      </p:sp>
      <p:grpSp>
        <p:nvGrpSpPr>
          <p:cNvPr id="73732" name="Group 3"/>
          <p:cNvGrpSpPr>
            <a:grpSpLocks/>
          </p:cNvGrpSpPr>
          <p:nvPr/>
        </p:nvGrpSpPr>
        <p:grpSpPr bwMode="auto">
          <a:xfrm>
            <a:off x="3913188" y="3270250"/>
            <a:ext cx="1316037" cy="1185863"/>
            <a:chOff x="2465" y="2060"/>
            <a:chExt cx="829" cy="747"/>
          </a:xfrm>
        </p:grpSpPr>
        <p:pic>
          <p:nvPicPr>
            <p:cNvPr id="7373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5" y="2060"/>
              <a:ext cx="830"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3734" name="Text Box 5"/>
            <p:cNvSpPr txBox="1">
              <a:spLocks noChangeArrowheads="1"/>
            </p:cNvSpPr>
            <p:nvPr/>
          </p:nvSpPr>
          <p:spPr bwMode="auto">
            <a:xfrm>
              <a:off x="2465" y="2060"/>
              <a:ext cx="830"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endParaRPr lang="en-GB"/>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latin typeface="Arial" charset="0"/>
                <a:cs typeface="Arial" charset="0"/>
              </a:rPr>
              <a:t>Example of Query Languages</a:t>
            </a:r>
          </a:p>
        </p:txBody>
      </p:sp>
      <p:sp>
        <p:nvSpPr>
          <p:cNvPr id="17411" name="Rectangle 3"/>
          <p:cNvSpPr>
            <a:spLocks noGrp="1" noChangeArrowheads="1"/>
          </p:cNvSpPr>
          <p:nvPr>
            <p:ph idx="1"/>
          </p:nvPr>
        </p:nvSpPr>
        <p:spPr/>
        <p:txBody>
          <a:bodyPr/>
          <a:lstStyle/>
          <a:p>
            <a:pPr>
              <a:lnSpc>
                <a:spcPct val="90000"/>
              </a:lnSpc>
            </a:pPr>
            <a:r>
              <a:rPr lang="en-US" i="1" smtClean="0">
                <a:latin typeface="Arial" charset="0"/>
                <a:cs typeface="Arial" charset="0"/>
              </a:rPr>
              <a:t>SQL</a:t>
            </a:r>
            <a:r>
              <a:rPr lang="en-US" smtClean="0">
                <a:latin typeface="Arial" charset="0"/>
                <a:cs typeface="Arial" charset="0"/>
              </a:rPr>
              <a:t> </a:t>
            </a:r>
          </a:p>
          <a:p>
            <a:pPr lvl="1">
              <a:lnSpc>
                <a:spcPct val="90000"/>
              </a:lnSpc>
            </a:pPr>
            <a:r>
              <a:rPr lang="en-US" smtClean="0">
                <a:latin typeface="Arial" charset="0"/>
                <a:cs typeface="Arial" charset="0"/>
              </a:rPr>
              <a:t>Query language for relational databases</a:t>
            </a:r>
          </a:p>
          <a:p>
            <a:pPr lvl="1">
              <a:lnSpc>
                <a:spcPct val="90000"/>
              </a:lnSpc>
            </a:pPr>
            <a:endParaRPr lang="en-US" smtClean="0">
              <a:latin typeface="Arial" charset="0"/>
              <a:cs typeface="Arial" charset="0"/>
            </a:endParaRPr>
          </a:p>
          <a:p>
            <a:pPr>
              <a:lnSpc>
                <a:spcPct val="90000"/>
              </a:lnSpc>
            </a:pPr>
            <a:r>
              <a:rPr lang="en-US" i="1" smtClean="0">
                <a:latin typeface="Arial" charset="0"/>
                <a:cs typeface="Arial" charset="0"/>
              </a:rPr>
              <a:t>XQuery</a:t>
            </a:r>
            <a:r>
              <a:rPr lang="en-US" smtClean="0">
                <a:latin typeface="Arial" charset="0"/>
                <a:cs typeface="Arial" charset="0"/>
              </a:rPr>
              <a:t>, </a:t>
            </a:r>
            <a:r>
              <a:rPr lang="en-US" i="1" smtClean="0">
                <a:latin typeface="Arial" charset="0"/>
                <a:cs typeface="Arial" charset="0"/>
              </a:rPr>
              <a:t>XPointer</a:t>
            </a:r>
            <a:r>
              <a:rPr lang="en-US" smtClean="0">
                <a:latin typeface="Arial" charset="0"/>
                <a:cs typeface="Arial" charset="0"/>
              </a:rPr>
              <a:t> and </a:t>
            </a:r>
            <a:r>
              <a:rPr lang="en-US" i="1" smtClean="0">
                <a:latin typeface="Arial" charset="0"/>
                <a:cs typeface="Arial" charset="0"/>
              </a:rPr>
              <a:t>XPath</a:t>
            </a:r>
            <a:r>
              <a:rPr lang="en-US" smtClean="0">
                <a:latin typeface="Arial" charset="0"/>
                <a:cs typeface="Arial" charset="0"/>
              </a:rPr>
              <a:t> </a:t>
            </a:r>
          </a:p>
          <a:p>
            <a:pPr lvl="1">
              <a:lnSpc>
                <a:spcPct val="90000"/>
              </a:lnSpc>
            </a:pPr>
            <a:r>
              <a:rPr lang="en-US" smtClean="0">
                <a:latin typeface="Arial" charset="0"/>
                <a:cs typeface="Arial" charset="0"/>
              </a:rPr>
              <a:t>Query languages for XML data sources</a:t>
            </a:r>
          </a:p>
          <a:p>
            <a:pPr lvl="1">
              <a:lnSpc>
                <a:spcPct val="90000"/>
              </a:lnSpc>
            </a:pPr>
            <a:endParaRPr lang="en-US" smtClean="0">
              <a:latin typeface="Arial" charset="0"/>
              <a:cs typeface="Arial" charset="0"/>
            </a:endParaRPr>
          </a:p>
          <a:p>
            <a:pPr>
              <a:lnSpc>
                <a:spcPct val="90000"/>
              </a:lnSpc>
            </a:pPr>
            <a:r>
              <a:rPr lang="en-US" i="1" smtClean="0">
                <a:latin typeface="Arial" charset="0"/>
                <a:cs typeface="Arial" charset="0"/>
              </a:rPr>
              <a:t>SPARQL</a:t>
            </a:r>
            <a:r>
              <a:rPr lang="en-US" smtClean="0">
                <a:latin typeface="Arial" charset="0"/>
                <a:cs typeface="Arial" charset="0"/>
              </a:rPr>
              <a:t> </a:t>
            </a:r>
          </a:p>
          <a:p>
            <a:pPr lvl="1">
              <a:lnSpc>
                <a:spcPct val="90000"/>
              </a:lnSpc>
            </a:pPr>
            <a:r>
              <a:rPr lang="en-US" smtClean="0">
                <a:latin typeface="Arial" charset="0"/>
                <a:cs typeface="Arial" charset="0"/>
              </a:rPr>
              <a:t>Query language for RDF graphs</a:t>
            </a:r>
          </a:p>
          <a:p>
            <a:pPr lvl="1">
              <a:lnSpc>
                <a:spcPct val="90000"/>
              </a:lnSpc>
            </a:pPr>
            <a:endParaRPr lang="en-US" smtClean="0">
              <a:latin typeface="Arial" charset="0"/>
              <a:cs typeface="Arial" charset="0"/>
            </a:endParaRPr>
          </a:p>
          <a:p>
            <a:pPr>
              <a:lnSpc>
                <a:spcPct val="90000"/>
              </a:lnSpc>
            </a:pPr>
            <a:r>
              <a:rPr lang="en-US" i="1" smtClean="0">
                <a:latin typeface="Arial" charset="0"/>
                <a:cs typeface="Arial" charset="0"/>
              </a:rPr>
              <a:t>RDQL</a:t>
            </a:r>
            <a:r>
              <a:rPr lang="en-US" smtClean="0">
                <a:latin typeface="Arial" charset="0"/>
                <a:cs typeface="Arial" charset="0"/>
              </a:rPr>
              <a:t> </a:t>
            </a:r>
          </a:p>
          <a:p>
            <a:pPr lvl="1">
              <a:lnSpc>
                <a:spcPct val="90000"/>
              </a:lnSpc>
            </a:pPr>
            <a:r>
              <a:rPr lang="en-US" smtClean="0">
                <a:latin typeface="Arial" charset="0"/>
                <a:cs typeface="Arial" charset="0"/>
              </a:rPr>
              <a:t>Query language for RDF in Jena models </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title"/>
          </p:nvPr>
        </p:nvSpPr>
        <p:spPr/>
        <p:txBody>
          <a:bodyPr/>
          <a:lstStyle/>
          <a:p>
            <a:r>
              <a:rPr lang="en-US" smtClean="0">
                <a:latin typeface="Arial" charset="0"/>
                <a:cs typeface="Arial" charset="0"/>
              </a:rPr>
              <a:t>XPath: a simple query language for XML trees</a:t>
            </a:r>
          </a:p>
        </p:txBody>
      </p:sp>
      <p:sp>
        <p:nvSpPr>
          <p:cNvPr id="18435" name="Rectangle 7"/>
          <p:cNvSpPr>
            <a:spLocks noGrp="1" noChangeArrowheads="1"/>
          </p:cNvSpPr>
          <p:nvPr>
            <p:ph idx="1"/>
          </p:nvPr>
        </p:nvSpPr>
        <p:spPr/>
        <p:txBody>
          <a:bodyPr/>
          <a:lstStyle/>
          <a:p>
            <a:pPr>
              <a:lnSpc>
                <a:spcPct val="80000"/>
              </a:lnSpc>
            </a:pPr>
            <a:r>
              <a:rPr lang="en-US" sz="1700" smtClean="0">
                <a:latin typeface="Arial" charset="0"/>
                <a:cs typeface="Arial" charset="0"/>
              </a:rPr>
              <a:t>The basis for most XML query languages</a:t>
            </a:r>
          </a:p>
          <a:p>
            <a:pPr lvl="1">
              <a:lnSpc>
                <a:spcPct val="80000"/>
              </a:lnSpc>
            </a:pPr>
            <a:r>
              <a:rPr lang="en-US" sz="1600" smtClean="0">
                <a:latin typeface="Arial" charset="0"/>
                <a:cs typeface="Arial" charset="0"/>
              </a:rPr>
              <a:t>Selection of document parts</a:t>
            </a:r>
          </a:p>
          <a:p>
            <a:pPr lvl="1">
              <a:lnSpc>
                <a:spcPct val="80000"/>
              </a:lnSpc>
            </a:pPr>
            <a:r>
              <a:rPr lang="en-US" sz="1600" smtClean="0">
                <a:latin typeface="Arial" charset="0"/>
                <a:cs typeface="Arial" charset="0"/>
              </a:rPr>
              <a:t>Search context: ordered set of nodes</a:t>
            </a:r>
          </a:p>
          <a:p>
            <a:pPr lvl="1">
              <a:lnSpc>
                <a:spcPct val="80000"/>
              </a:lnSpc>
            </a:pPr>
            <a:endParaRPr lang="en-US" sz="1600" smtClean="0">
              <a:latin typeface="Arial" charset="0"/>
              <a:cs typeface="Arial" charset="0"/>
            </a:endParaRPr>
          </a:p>
          <a:p>
            <a:pPr>
              <a:lnSpc>
                <a:spcPct val="80000"/>
              </a:lnSpc>
            </a:pPr>
            <a:r>
              <a:rPr lang="en-US" sz="1700" smtClean="0">
                <a:latin typeface="Arial" charset="0"/>
                <a:cs typeface="Arial" charset="0"/>
              </a:rPr>
              <a:t>Used extensively in XSLT</a:t>
            </a:r>
          </a:p>
          <a:p>
            <a:pPr lvl="1">
              <a:lnSpc>
                <a:spcPct val="80000"/>
              </a:lnSpc>
            </a:pPr>
            <a:r>
              <a:rPr lang="en-US" sz="1600" smtClean="0">
                <a:latin typeface="Arial" charset="0"/>
                <a:cs typeface="Arial" charset="0"/>
              </a:rPr>
              <a:t>XPath itself has non-XML syntax</a:t>
            </a:r>
          </a:p>
          <a:p>
            <a:pPr lvl="1">
              <a:lnSpc>
                <a:spcPct val="80000"/>
              </a:lnSpc>
            </a:pPr>
            <a:endParaRPr lang="en-US" sz="1600" smtClean="0">
              <a:latin typeface="Arial" charset="0"/>
              <a:cs typeface="Arial" charset="0"/>
            </a:endParaRPr>
          </a:p>
          <a:p>
            <a:pPr>
              <a:lnSpc>
                <a:spcPct val="80000"/>
              </a:lnSpc>
            </a:pPr>
            <a:r>
              <a:rPr lang="en-US" sz="1700" smtClean="0">
                <a:latin typeface="Arial" charset="0"/>
                <a:cs typeface="Arial" charset="0"/>
              </a:rPr>
              <a:t>Navigate through the XML Tree</a:t>
            </a:r>
          </a:p>
          <a:p>
            <a:pPr lvl="1">
              <a:lnSpc>
                <a:spcPct val="80000"/>
              </a:lnSpc>
            </a:pPr>
            <a:r>
              <a:rPr lang="en-US" sz="1600" smtClean="0">
                <a:latin typeface="Arial" charset="0"/>
                <a:cs typeface="Arial" charset="0"/>
              </a:rPr>
              <a:t>Similar to a file system (“/“, “../“, “ ./“, etc.)</a:t>
            </a:r>
          </a:p>
          <a:p>
            <a:pPr lvl="1">
              <a:lnSpc>
                <a:spcPct val="80000"/>
              </a:lnSpc>
            </a:pPr>
            <a:r>
              <a:rPr lang="en-US" sz="1600" smtClean="0">
                <a:latin typeface="Arial" charset="0"/>
                <a:cs typeface="Arial" charset="0"/>
              </a:rPr>
              <a:t>Query result is the final search context, usually a set of nodes</a:t>
            </a:r>
          </a:p>
          <a:p>
            <a:pPr lvl="1">
              <a:lnSpc>
                <a:spcPct val="80000"/>
              </a:lnSpc>
            </a:pPr>
            <a:r>
              <a:rPr lang="en-US" sz="1600" smtClean="0">
                <a:latin typeface="Arial" charset="0"/>
                <a:cs typeface="Arial" charset="0"/>
              </a:rPr>
              <a:t>Filters can modify the search context</a:t>
            </a:r>
          </a:p>
          <a:p>
            <a:pPr lvl="1">
              <a:lnSpc>
                <a:spcPct val="80000"/>
              </a:lnSpc>
            </a:pPr>
            <a:r>
              <a:rPr lang="en-US" sz="1600" smtClean="0">
                <a:latin typeface="Arial" charset="0"/>
                <a:cs typeface="Arial" charset="0"/>
              </a:rPr>
              <a:t>Selection of nodes by element names, attribute names, type, content, value, relations</a:t>
            </a:r>
          </a:p>
          <a:p>
            <a:pPr lvl="1">
              <a:lnSpc>
                <a:spcPct val="80000"/>
              </a:lnSpc>
            </a:pPr>
            <a:endParaRPr lang="en-US" sz="1600" smtClean="0">
              <a:latin typeface="Arial" charset="0"/>
              <a:cs typeface="Arial" charset="0"/>
            </a:endParaRPr>
          </a:p>
          <a:p>
            <a:pPr>
              <a:lnSpc>
                <a:spcPct val="80000"/>
              </a:lnSpc>
            </a:pPr>
            <a:r>
              <a:rPr lang="en-US" sz="1700" smtClean="0">
                <a:latin typeface="Arial" charset="0"/>
                <a:cs typeface="Arial" charset="0"/>
              </a:rPr>
              <a:t> Several pre-defined functions</a:t>
            </a:r>
          </a:p>
          <a:p>
            <a:pPr>
              <a:lnSpc>
                <a:spcPct val="80000"/>
              </a:lnSpc>
            </a:pPr>
            <a:endParaRPr lang="en-US" sz="1700" smtClean="0">
              <a:latin typeface="Arial" charset="0"/>
              <a:cs typeface="Arial" charset="0"/>
            </a:endParaRPr>
          </a:p>
          <a:p>
            <a:pPr>
              <a:lnSpc>
                <a:spcPct val="80000"/>
              </a:lnSpc>
            </a:pPr>
            <a:r>
              <a:rPr lang="en-US" sz="1700" smtClean="0">
                <a:latin typeface="Arial" charset="0"/>
                <a:cs typeface="Arial" charset="0"/>
              </a:rPr>
              <a:t>Version 1.0, </a:t>
            </a:r>
            <a:r>
              <a:rPr lang="en-US" sz="1700" b="1" smtClean="0">
                <a:latin typeface="Arial" charset="0"/>
                <a:cs typeface="Arial" charset="0"/>
              </a:rPr>
              <a:t>W3C Recommendation 16 November 1999</a:t>
            </a:r>
          </a:p>
          <a:p>
            <a:pPr>
              <a:lnSpc>
                <a:spcPct val="80000"/>
              </a:lnSpc>
            </a:pPr>
            <a:endParaRPr lang="en-US" sz="1700" smtClean="0">
              <a:latin typeface="Arial" charset="0"/>
              <a:cs typeface="Arial" charset="0"/>
            </a:endParaRPr>
          </a:p>
          <a:p>
            <a:pPr>
              <a:lnSpc>
                <a:spcPct val="80000"/>
              </a:lnSpc>
            </a:pPr>
            <a:r>
              <a:rPr lang="en-US" sz="1700" smtClean="0">
                <a:latin typeface="Arial" charset="0"/>
                <a:cs typeface="Arial" charset="0"/>
              </a:rPr>
              <a:t>Version 2.0, </a:t>
            </a:r>
            <a:r>
              <a:rPr lang="en-US" sz="1700" b="1" smtClean="0">
                <a:latin typeface="Arial" charset="0"/>
                <a:cs typeface="Arial" charset="0"/>
              </a:rPr>
              <a:t>W3C Recommendation 23 January 2007</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latin typeface="Arial" charset="0"/>
                <a:cs typeface="Arial" charset="0"/>
              </a:rPr>
              <a:t>Other XML Query Languages</a:t>
            </a:r>
          </a:p>
        </p:txBody>
      </p:sp>
      <p:sp>
        <p:nvSpPr>
          <p:cNvPr id="19459" name="Rectangle 3"/>
          <p:cNvSpPr>
            <a:spLocks noGrp="1" noChangeArrowheads="1"/>
          </p:cNvSpPr>
          <p:nvPr>
            <p:ph idx="1"/>
          </p:nvPr>
        </p:nvSpPr>
        <p:spPr/>
        <p:txBody>
          <a:bodyPr/>
          <a:lstStyle/>
          <a:p>
            <a:pPr>
              <a:lnSpc>
                <a:spcPct val="90000"/>
              </a:lnSpc>
            </a:pPr>
            <a:r>
              <a:rPr lang="en-US" smtClean="0">
                <a:latin typeface="Arial" charset="0"/>
                <a:cs typeface="Arial" charset="0"/>
              </a:rPr>
              <a:t>XQuery</a:t>
            </a:r>
          </a:p>
          <a:p>
            <a:pPr lvl="1">
              <a:lnSpc>
                <a:spcPct val="90000"/>
              </a:lnSpc>
            </a:pPr>
            <a:r>
              <a:rPr lang="en-US" smtClean="0">
                <a:latin typeface="Arial" charset="0"/>
                <a:cs typeface="Arial" charset="0"/>
              </a:rPr>
              <a:t>Building up on the same functions and data types </a:t>
            </a:r>
            <a:br>
              <a:rPr lang="en-US" smtClean="0">
                <a:latin typeface="Arial" charset="0"/>
                <a:cs typeface="Arial" charset="0"/>
              </a:rPr>
            </a:br>
            <a:r>
              <a:rPr lang="en-US" smtClean="0">
                <a:latin typeface="Arial" charset="0"/>
                <a:cs typeface="Arial" charset="0"/>
              </a:rPr>
              <a:t>as XPath</a:t>
            </a:r>
          </a:p>
          <a:p>
            <a:pPr lvl="1">
              <a:lnSpc>
                <a:spcPct val="90000"/>
              </a:lnSpc>
            </a:pPr>
            <a:r>
              <a:rPr lang="en-US" smtClean="0">
                <a:latin typeface="Arial" charset="0"/>
                <a:cs typeface="Arial" charset="0"/>
              </a:rPr>
              <a:t>With XPath 2.0 these two languages get closer</a:t>
            </a:r>
          </a:p>
          <a:p>
            <a:pPr lvl="1">
              <a:lnSpc>
                <a:spcPct val="90000"/>
              </a:lnSpc>
            </a:pPr>
            <a:r>
              <a:rPr lang="en-US" smtClean="0">
                <a:latin typeface="Arial" charset="0"/>
                <a:cs typeface="Arial" charset="0"/>
              </a:rPr>
              <a:t>XQuery is not XML based, but there is an XML notation (XQueryX)</a:t>
            </a:r>
          </a:p>
          <a:p>
            <a:pPr lvl="1">
              <a:lnSpc>
                <a:spcPct val="90000"/>
              </a:lnSpc>
            </a:pPr>
            <a:r>
              <a:rPr lang="en-US" smtClean="0">
                <a:latin typeface="Arial" charset="0"/>
                <a:cs typeface="Arial" charset="0"/>
              </a:rPr>
              <a:t>XQuery 1.0, W3C Recommendation 23 January 2007</a:t>
            </a:r>
          </a:p>
          <a:p>
            <a:pPr lvl="1">
              <a:lnSpc>
                <a:spcPct val="90000"/>
              </a:lnSpc>
            </a:pPr>
            <a:endParaRPr lang="en-US" smtClean="0">
              <a:latin typeface="Arial" charset="0"/>
              <a:cs typeface="Arial" charset="0"/>
            </a:endParaRPr>
          </a:p>
          <a:p>
            <a:pPr>
              <a:lnSpc>
                <a:spcPct val="90000"/>
              </a:lnSpc>
            </a:pPr>
            <a:r>
              <a:rPr lang="en-US" smtClean="0">
                <a:latin typeface="Arial" charset="0"/>
                <a:cs typeface="Arial" charset="0"/>
              </a:rPr>
              <a:t>XLink 1.0, W3C Recommendation 27 June 2001</a:t>
            </a:r>
          </a:p>
          <a:p>
            <a:pPr lvl="1">
              <a:lnSpc>
                <a:spcPct val="90000"/>
              </a:lnSpc>
            </a:pPr>
            <a:r>
              <a:rPr lang="en-US" smtClean="0">
                <a:latin typeface="Arial" charset="0"/>
                <a:cs typeface="Arial" charset="0"/>
              </a:rPr>
              <a:t>Defines a standard way of creating hyperlinks in XML documents</a:t>
            </a:r>
          </a:p>
          <a:p>
            <a:pPr lvl="1">
              <a:lnSpc>
                <a:spcPct val="90000"/>
              </a:lnSpc>
            </a:pPr>
            <a:endParaRPr lang="en-US" smtClean="0">
              <a:latin typeface="Arial" charset="0"/>
              <a:cs typeface="Arial" charset="0"/>
            </a:endParaRPr>
          </a:p>
          <a:p>
            <a:pPr>
              <a:lnSpc>
                <a:spcPct val="90000"/>
              </a:lnSpc>
            </a:pPr>
            <a:r>
              <a:rPr lang="en-US" smtClean="0">
                <a:latin typeface="Arial" charset="0"/>
                <a:cs typeface="Arial" charset="0"/>
              </a:rPr>
              <a:t>XPointer 1.0, W3C Candidate Recommendation</a:t>
            </a:r>
          </a:p>
          <a:p>
            <a:pPr lvl="1">
              <a:lnSpc>
                <a:spcPct val="90000"/>
              </a:lnSpc>
            </a:pPr>
            <a:r>
              <a:rPr lang="en-US" smtClean="0">
                <a:latin typeface="Arial" charset="0"/>
                <a:cs typeface="Arial" charset="0"/>
              </a:rPr>
              <a:t>Allows the hyperlinks to point to more specific parts (fragments) in the XML document</a:t>
            </a:r>
          </a:p>
          <a:p>
            <a:pPr lvl="1">
              <a:lnSpc>
                <a:spcPct val="90000"/>
              </a:lnSpc>
            </a:pPr>
            <a:endParaRPr lang="en-US" smtClean="0">
              <a:latin typeface="Arial" charset="0"/>
              <a:cs typeface="Arial" charset="0"/>
            </a:endParaRPr>
          </a:p>
          <a:p>
            <a:pPr>
              <a:lnSpc>
                <a:spcPct val="90000"/>
              </a:lnSpc>
            </a:pPr>
            <a:r>
              <a:rPr lang="en-US" smtClean="0">
                <a:latin typeface="Arial" charset="0"/>
                <a:cs typeface="Arial" charset="0"/>
              </a:rPr>
              <a:t>XSLT 2.0, W3C Recommendation 23 January 2007</a:t>
            </a:r>
          </a:p>
          <a:p>
            <a:pPr lvl="1">
              <a:lnSpc>
                <a:spcPct val="90000"/>
              </a:lnSpc>
            </a:pPr>
            <a:endParaRPr lang="en-US" smtClean="0">
              <a:latin typeface="Arial" charset="0"/>
              <a:cs typeface="Arial" charset="0"/>
            </a:endParaRPr>
          </a:p>
        </p:txBody>
      </p:sp>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500" y="1214438"/>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latin typeface="Arial" charset="0"/>
                <a:cs typeface="Arial" charset="0"/>
              </a:rPr>
              <a:t>Why a New Language?</a:t>
            </a:r>
          </a:p>
        </p:txBody>
      </p:sp>
      <p:sp>
        <p:nvSpPr>
          <p:cNvPr id="20483" name="Rectangle 3"/>
          <p:cNvSpPr>
            <a:spLocks noGrp="1" noChangeArrowheads="1"/>
          </p:cNvSpPr>
          <p:nvPr>
            <p:ph idx="1"/>
          </p:nvPr>
        </p:nvSpPr>
        <p:spPr/>
        <p:txBody>
          <a:bodyPr/>
          <a:lstStyle/>
          <a:p>
            <a:pPr>
              <a:lnSpc>
                <a:spcPct val="90000"/>
              </a:lnSpc>
            </a:pPr>
            <a:r>
              <a:rPr lang="en-US" sz="2000" dirty="0" smtClean="0">
                <a:latin typeface="Arial" charset="0"/>
                <a:cs typeface="Arial" charset="0"/>
              </a:rPr>
              <a:t>RDF description (1):</a:t>
            </a:r>
          </a:p>
          <a:p>
            <a:pPr>
              <a:lnSpc>
                <a:spcPct val="90000"/>
              </a:lnSpc>
            </a:pPr>
            <a:endParaRPr lang="en-US" sz="2000" dirty="0" smtClean="0">
              <a:latin typeface="Arial" charset="0"/>
              <a:cs typeface="Arial" charset="0"/>
            </a:endParaRPr>
          </a:p>
          <a:p>
            <a:pPr>
              <a:lnSpc>
                <a:spcPct val="90000"/>
              </a:lnSpc>
              <a:buFontTx/>
              <a:buNone/>
            </a:pPr>
            <a:r>
              <a:rPr lang="en-US" sz="1800" b="1" dirty="0" smtClean="0">
                <a:solidFill>
                  <a:srgbClr val="207624"/>
                </a:solidFill>
                <a:latin typeface="Courier New" charset="0"/>
                <a:cs typeface="Arial" charset="0"/>
              </a:rPr>
              <a:t>	</a:t>
            </a:r>
            <a:r>
              <a:rPr lang="en-US" sz="1800" b="1" dirty="0" smtClean="0">
                <a:solidFill>
                  <a:schemeClr val="tx2"/>
                </a:solidFill>
                <a:latin typeface="Courier New" charset="0"/>
                <a:cs typeface="Arial" charset="0"/>
              </a:rPr>
              <a:t>&lt;</a:t>
            </a:r>
            <a:r>
              <a:rPr lang="en-US" sz="1800" b="1" dirty="0" err="1" smtClean="0">
                <a:solidFill>
                  <a:schemeClr val="tx2"/>
                </a:solidFill>
                <a:latin typeface="Courier New" charset="0"/>
                <a:cs typeface="Arial" charset="0"/>
              </a:rPr>
              <a:t>rdf:Description</a:t>
            </a:r>
            <a:r>
              <a:rPr lang="en-US" sz="1800" b="1" dirty="0" smtClean="0">
                <a:solidFill>
                  <a:schemeClr val="tx2"/>
                </a:solidFill>
                <a:latin typeface="Courier New" charset="0"/>
                <a:cs typeface="Arial" charset="0"/>
              </a:rPr>
              <a:t> </a:t>
            </a:r>
            <a:r>
              <a:rPr lang="en-US" sz="1800" b="1" dirty="0" err="1" smtClean="0">
                <a:solidFill>
                  <a:schemeClr val="tx2"/>
                </a:solidFill>
                <a:latin typeface="Courier New" charset="0"/>
                <a:cs typeface="Arial" charset="0"/>
              </a:rPr>
              <a:t>rdf:about</a:t>
            </a:r>
            <a:r>
              <a:rPr lang="en-US" sz="1800" b="1" dirty="0" smtClean="0">
                <a:solidFill>
                  <a:schemeClr val="tx2"/>
                </a:solidFill>
                <a:latin typeface="Courier New" charset="0"/>
                <a:cs typeface="Arial" charset="0"/>
              </a:rPr>
              <a:t>="949318"&gt;</a:t>
            </a:r>
          </a:p>
          <a:p>
            <a:pPr>
              <a:lnSpc>
                <a:spcPct val="90000"/>
              </a:lnSpc>
              <a:buFontTx/>
              <a:buNone/>
            </a:pPr>
            <a:r>
              <a:rPr lang="en-US" sz="1800" b="1" dirty="0" smtClean="0">
                <a:solidFill>
                  <a:schemeClr val="tx2"/>
                </a:solidFill>
                <a:latin typeface="Courier New" charset="0"/>
                <a:cs typeface="Arial" charset="0"/>
              </a:rPr>
              <a:t>		&lt;</a:t>
            </a:r>
            <a:r>
              <a:rPr lang="en-US" sz="1800" b="1" dirty="0" err="1" smtClean="0">
                <a:solidFill>
                  <a:schemeClr val="tx2"/>
                </a:solidFill>
                <a:latin typeface="Courier New" charset="0"/>
                <a:cs typeface="Arial" charset="0"/>
              </a:rPr>
              <a:t>rdf:type</a:t>
            </a:r>
            <a:r>
              <a:rPr lang="en-US" sz="1800" b="1" dirty="0" smtClean="0">
                <a:solidFill>
                  <a:schemeClr val="tx2"/>
                </a:solidFill>
                <a:latin typeface="Courier New" charset="0"/>
                <a:cs typeface="Arial" charset="0"/>
              </a:rPr>
              <a:t> </a:t>
            </a:r>
            <a:r>
              <a:rPr lang="en-US" sz="1800" b="1" dirty="0" err="1" smtClean="0">
                <a:solidFill>
                  <a:schemeClr val="tx2"/>
                </a:solidFill>
                <a:latin typeface="Courier New" charset="0"/>
                <a:cs typeface="Arial" charset="0"/>
              </a:rPr>
              <a:t>rdf:resource</a:t>
            </a:r>
            <a:r>
              <a:rPr lang="en-US" sz="1800" b="1" dirty="0" smtClean="0">
                <a:solidFill>
                  <a:schemeClr val="tx2"/>
                </a:solidFill>
                <a:latin typeface="Courier New" charset="0"/>
                <a:cs typeface="Arial" charset="0"/>
              </a:rPr>
              <a:t>="&amp;</a:t>
            </a:r>
            <a:r>
              <a:rPr lang="en-US" sz="1800" b="1" dirty="0" err="1" smtClean="0">
                <a:solidFill>
                  <a:schemeClr val="tx2"/>
                </a:solidFill>
                <a:latin typeface="Courier New" charset="0"/>
                <a:cs typeface="Arial" charset="0"/>
              </a:rPr>
              <a:t>uni;lecturer</a:t>
            </a:r>
            <a:r>
              <a:rPr lang="en-US" sz="1800" b="1" dirty="0" smtClean="0">
                <a:solidFill>
                  <a:schemeClr val="tx2"/>
                </a:solidFill>
                <a:latin typeface="Courier New" charset="0"/>
                <a:cs typeface="Arial" charset="0"/>
              </a:rPr>
              <a:t>"/&gt;</a:t>
            </a:r>
          </a:p>
          <a:p>
            <a:pPr>
              <a:lnSpc>
                <a:spcPct val="90000"/>
              </a:lnSpc>
              <a:buFontTx/>
              <a:buNone/>
            </a:pPr>
            <a:r>
              <a:rPr lang="en-US" sz="1800" b="1" dirty="0" smtClean="0">
                <a:solidFill>
                  <a:schemeClr val="tx2"/>
                </a:solidFill>
                <a:latin typeface="Courier New" charset="0"/>
                <a:cs typeface="Arial" charset="0"/>
              </a:rPr>
              <a:t>		&lt;</a:t>
            </a:r>
            <a:r>
              <a:rPr lang="en-US" sz="1800" b="1" dirty="0" err="1" smtClean="0">
                <a:solidFill>
                  <a:schemeClr val="tx2"/>
                </a:solidFill>
                <a:latin typeface="Courier New" charset="0"/>
                <a:cs typeface="Arial" charset="0"/>
              </a:rPr>
              <a:t>uni:name</a:t>
            </a:r>
            <a:r>
              <a:rPr lang="en-US" sz="1800" b="1" dirty="0" smtClean="0">
                <a:solidFill>
                  <a:schemeClr val="tx2"/>
                </a:solidFill>
                <a:latin typeface="Courier New" charset="0"/>
                <a:cs typeface="Arial" charset="0"/>
              </a:rPr>
              <a:t>&gt;Tim Berners-Lee&lt;/</a:t>
            </a:r>
            <a:r>
              <a:rPr lang="en-US" sz="1800" b="1" dirty="0" err="1" smtClean="0">
                <a:solidFill>
                  <a:schemeClr val="tx2"/>
                </a:solidFill>
                <a:latin typeface="Courier New" charset="0"/>
                <a:cs typeface="Arial" charset="0"/>
              </a:rPr>
              <a:t>uni:name</a:t>
            </a:r>
            <a:r>
              <a:rPr lang="en-US" sz="1800" b="1" dirty="0" smtClean="0">
                <a:solidFill>
                  <a:schemeClr val="tx2"/>
                </a:solidFill>
                <a:latin typeface="Courier New" charset="0"/>
                <a:cs typeface="Arial" charset="0"/>
              </a:rPr>
              <a:t>&gt;</a:t>
            </a:r>
          </a:p>
          <a:p>
            <a:pPr>
              <a:lnSpc>
                <a:spcPct val="90000"/>
              </a:lnSpc>
              <a:buFontTx/>
              <a:buNone/>
            </a:pPr>
            <a:r>
              <a:rPr lang="en-US" sz="1800" b="1" dirty="0" smtClean="0">
                <a:solidFill>
                  <a:schemeClr val="tx2"/>
                </a:solidFill>
                <a:latin typeface="Courier New" charset="0"/>
                <a:cs typeface="Arial" charset="0"/>
              </a:rPr>
              <a:t>		&lt;</a:t>
            </a:r>
            <a:r>
              <a:rPr lang="en-US" sz="1800" b="1" dirty="0" err="1" smtClean="0">
                <a:solidFill>
                  <a:schemeClr val="tx2"/>
                </a:solidFill>
                <a:latin typeface="Courier New" charset="0"/>
                <a:cs typeface="Arial" charset="0"/>
              </a:rPr>
              <a:t>uni:title</a:t>
            </a:r>
            <a:r>
              <a:rPr lang="en-US" sz="1800" b="1" dirty="0" smtClean="0">
                <a:solidFill>
                  <a:schemeClr val="tx2"/>
                </a:solidFill>
                <a:latin typeface="Courier New" charset="0"/>
                <a:cs typeface="Arial" charset="0"/>
              </a:rPr>
              <a:t>&gt;University Professor&lt;/</a:t>
            </a:r>
            <a:r>
              <a:rPr lang="en-US" sz="1800" b="1" dirty="0" err="1" smtClean="0">
                <a:solidFill>
                  <a:schemeClr val="tx2"/>
                </a:solidFill>
                <a:latin typeface="Courier New" charset="0"/>
                <a:cs typeface="Arial" charset="0"/>
              </a:rPr>
              <a:t>uni:title</a:t>
            </a:r>
            <a:r>
              <a:rPr lang="en-US" sz="1800" b="1" dirty="0" smtClean="0">
                <a:solidFill>
                  <a:schemeClr val="tx2"/>
                </a:solidFill>
                <a:latin typeface="Courier New" charset="0"/>
                <a:cs typeface="Arial" charset="0"/>
              </a:rPr>
              <a:t>&gt;</a:t>
            </a:r>
          </a:p>
          <a:p>
            <a:pPr>
              <a:lnSpc>
                <a:spcPct val="90000"/>
              </a:lnSpc>
              <a:buFontTx/>
              <a:buNone/>
            </a:pPr>
            <a:r>
              <a:rPr lang="en-US" sz="1800" b="1" dirty="0" smtClean="0">
                <a:solidFill>
                  <a:schemeClr val="tx2"/>
                </a:solidFill>
                <a:latin typeface="Courier New" charset="0"/>
                <a:cs typeface="Arial" charset="0"/>
              </a:rPr>
              <a:t>	&lt;/</a:t>
            </a:r>
            <a:r>
              <a:rPr lang="en-US" sz="1800" b="1" dirty="0" err="1" smtClean="0">
                <a:solidFill>
                  <a:schemeClr val="tx2"/>
                </a:solidFill>
                <a:latin typeface="Courier New" charset="0"/>
                <a:cs typeface="Arial" charset="0"/>
              </a:rPr>
              <a:t>rdf:Description</a:t>
            </a:r>
            <a:r>
              <a:rPr lang="en-US" sz="1800" b="1" dirty="0" smtClean="0">
                <a:solidFill>
                  <a:schemeClr val="tx2"/>
                </a:solidFill>
                <a:latin typeface="Courier New" charset="0"/>
                <a:cs typeface="Arial" charset="0"/>
              </a:rPr>
              <a:t>&gt;</a:t>
            </a:r>
          </a:p>
          <a:p>
            <a:pPr>
              <a:lnSpc>
                <a:spcPct val="90000"/>
              </a:lnSpc>
              <a:buFontTx/>
              <a:buNone/>
            </a:pPr>
            <a:endParaRPr lang="en-US" sz="1800" b="1" dirty="0" smtClean="0">
              <a:solidFill>
                <a:srgbClr val="207624"/>
              </a:solidFill>
              <a:latin typeface="Courier New" charset="0"/>
              <a:cs typeface="Arial" charset="0"/>
            </a:endParaRPr>
          </a:p>
          <a:p>
            <a:pPr>
              <a:lnSpc>
                <a:spcPct val="90000"/>
              </a:lnSpc>
            </a:pPr>
            <a:r>
              <a:rPr lang="en-US" sz="2000" dirty="0" err="1" smtClean="0">
                <a:latin typeface="Arial" charset="0"/>
                <a:cs typeface="Arial" charset="0"/>
              </a:rPr>
              <a:t>XPath</a:t>
            </a:r>
            <a:r>
              <a:rPr lang="en-US" sz="2000" dirty="0" smtClean="0">
                <a:latin typeface="Arial" charset="0"/>
                <a:cs typeface="Arial" charset="0"/>
              </a:rPr>
              <a:t> query:</a:t>
            </a:r>
          </a:p>
          <a:p>
            <a:pPr>
              <a:lnSpc>
                <a:spcPct val="90000"/>
              </a:lnSpc>
            </a:pPr>
            <a:endParaRPr lang="en-US" sz="2000" dirty="0" smtClean="0">
              <a:latin typeface="Arial" charset="0"/>
              <a:cs typeface="Arial" charset="0"/>
            </a:endParaRPr>
          </a:p>
          <a:p>
            <a:pPr>
              <a:lnSpc>
                <a:spcPct val="90000"/>
              </a:lnSpc>
              <a:buFontTx/>
              <a:buNone/>
            </a:pPr>
            <a:r>
              <a:rPr lang="en-US" sz="1800" b="1" dirty="0" smtClean="0">
                <a:solidFill>
                  <a:srgbClr val="207624"/>
                </a:solidFill>
                <a:latin typeface="Courier New" charset="0"/>
                <a:cs typeface="Arial" charset="0"/>
              </a:rPr>
              <a:t>	</a:t>
            </a:r>
            <a:r>
              <a:rPr lang="en-US" sz="1800" b="1" dirty="0" smtClean="0">
                <a:solidFill>
                  <a:schemeClr val="tx2"/>
                </a:solidFill>
                <a:latin typeface="Courier New" charset="0"/>
                <a:cs typeface="Arial" charset="0"/>
              </a:rPr>
              <a:t>/</a:t>
            </a:r>
            <a:r>
              <a:rPr lang="en-US" sz="1800" b="1" dirty="0" err="1" smtClean="0">
                <a:solidFill>
                  <a:schemeClr val="tx2"/>
                </a:solidFill>
                <a:latin typeface="Courier New" charset="0"/>
                <a:cs typeface="Arial" charset="0"/>
              </a:rPr>
              <a:t>rdf:Description</a:t>
            </a:r>
            <a:r>
              <a:rPr lang="en-US" sz="1800" b="1" dirty="0" smtClean="0">
                <a:solidFill>
                  <a:schemeClr val="tx2"/>
                </a:solidFill>
                <a:latin typeface="Courier New" charset="0"/>
                <a:cs typeface="Arial" charset="0"/>
              </a:rPr>
              <a:t>[</a:t>
            </a:r>
            <a:r>
              <a:rPr lang="en-US" sz="1800" b="1" dirty="0" err="1" smtClean="0">
                <a:solidFill>
                  <a:schemeClr val="tx2"/>
                </a:solidFill>
                <a:latin typeface="Courier New" charset="0"/>
                <a:cs typeface="Arial" charset="0"/>
              </a:rPr>
              <a:t>rdf:type</a:t>
            </a:r>
            <a:r>
              <a:rPr lang="en-US" sz="1800" b="1" dirty="0" smtClean="0">
                <a:solidFill>
                  <a:schemeClr val="tx2"/>
                </a:solidFill>
                <a:latin typeface="Courier New" charset="0"/>
                <a:cs typeface="Arial" charset="0"/>
              </a:rPr>
              <a:t>=</a:t>
            </a:r>
          </a:p>
          <a:p>
            <a:pPr>
              <a:lnSpc>
                <a:spcPct val="90000"/>
              </a:lnSpc>
              <a:buFontTx/>
              <a:buNone/>
            </a:pPr>
            <a:r>
              <a:rPr lang="en-US" sz="1800" b="1" dirty="0" smtClean="0">
                <a:solidFill>
                  <a:schemeClr val="tx2"/>
                </a:solidFill>
                <a:latin typeface="Courier New" charset="0"/>
                <a:cs typeface="Arial" charset="0"/>
              </a:rPr>
              <a:t>	"http://www.mydomain.org/uni-ns#lecturer"]/uni:name</a:t>
            </a:r>
            <a:endParaRPr lang="en-US" sz="1800" dirty="0" smtClean="0">
              <a:solidFill>
                <a:schemeClr val="tx2"/>
              </a:solidFill>
              <a:latin typeface="Arial" charset="0"/>
              <a:cs typeface="Arial"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latin typeface="Arial" charset="0"/>
                <a:cs typeface="Arial" charset="0"/>
              </a:rPr>
              <a:t>Why a New Language?</a:t>
            </a:r>
          </a:p>
        </p:txBody>
      </p:sp>
      <p:sp>
        <p:nvSpPr>
          <p:cNvPr id="21507" name="Rectangle 3"/>
          <p:cNvSpPr>
            <a:spLocks noGrp="1" noChangeArrowheads="1"/>
          </p:cNvSpPr>
          <p:nvPr>
            <p:ph idx="1"/>
          </p:nvPr>
        </p:nvSpPr>
        <p:spPr/>
        <p:txBody>
          <a:bodyPr/>
          <a:lstStyle/>
          <a:p>
            <a:r>
              <a:rPr lang="en-US" sz="2000" dirty="0" smtClean="0">
                <a:latin typeface="Arial" charset="0"/>
                <a:cs typeface="Arial" charset="0"/>
              </a:rPr>
              <a:t>RDF description (2):</a:t>
            </a:r>
          </a:p>
          <a:p>
            <a:pPr>
              <a:buFontTx/>
              <a:buNone/>
            </a:pPr>
            <a:endParaRPr lang="en-US" sz="1800" b="1" dirty="0" smtClean="0">
              <a:solidFill>
                <a:srgbClr val="207624"/>
              </a:solidFill>
              <a:latin typeface="Courier New" charset="0"/>
              <a:cs typeface="Arial" charset="0"/>
            </a:endParaRPr>
          </a:p>
          <a:p>
            <a:pPr>
              <a:buFontTx/>
              <a:buNone/>
            </a:pPr>
            <a:r>
              <a:rPr lang="en-US" sz="1800" b="1" dirty="0" smtClean="0">
                <a:solidFill>
                  <a:srgbClr val="207624"/>
                </a:solidFill>
                <a:latin typeface="Courier New" charset="0"/>
                <a:cs typeface="Arial" charset="0"/>
              </a:rPr>
              <a:t>	</a:t>
            </a:r>
            <a:r>
              <a:rPr lang="en-US" sz="1800" b="1" dirty="0" smtClean="0">
                <a:solidFill>
                  <a:schemeClr val="tx2"/>
                </a:solidFill>
                <a:latin typeface="Courier New" charset="0"/>
                <a:cs typeface="Arial" charset="0"/>
              </a:rPr>
              <a:t>&lt;</a:t>
            </a:r>
            <a:r>
              <a:rPr lang="en-US" sz="1800" b="1" dirty="0" err="1" smtClean="0">
                <a:solidFill>
                  <a:schemeClr val="tx2"/>
                </a:solidFill>
                <a:latin typeface="Courier New" charset="0"/>
                <a:cs typeface="Arial" charset="0"/>
              </a:rPr>
              <a:t>uni:lecturer</a:t>
            </a:r>
            <a:r>
              <a:rPr lang="en-US" sz="1800" b="1" dirty="0" smtClean="0">
                <a:solidFill>
                  <a:schemeClr val="tx2"/>
                </a:solidFill>
                <a:latin typeface="Courier New" charset="0"/>
                <a:cs typeface="Arial" charset="0"/>
              </a:rPr>
              <a:t> </a:t>
            </a:r>
            <a:r>
              <a:rPr lang="en-US" sz="1800" b="1" dirty="0" err="1" smtClean="0">
                <a:solidFill>
                  <a:schemeClr val="tx2"/>
                </a:solidFill>
                <a:latin typeface="Courier New" charset="0"/>
                <a:cs typeface="Arial" charset="0"/>
              </a:rPr>
              <a:t>rdf:about</a:t>
            </a:r>
            <a:r>
              <a:rPr lang="en-US" sz="1800" b="1" dirty="0" smtClean="0">
                <a:solidFill>
                  <a:schemeClr val="tx2"/>
                </a:solidFill>
                <a:latin typeface="Courier New" charset="0"/>
                <a:cs typeface="Arial" charset="0"/>
              </a:rPr>
              <a:t>="949318"&gt;</a:t>
            </a:r>
          </a:p>
          <a:p>
            <a:pPr>
              <a:buFontTx/>
              <a:buNone/>
            </a:pPr>
            <a:r>
              <a:rPr lang="en-US" sz="1800" b="1" dirty="0" smtClean="0">
                <a:solidFill>
                  <a:schemeClr val="tx2"/>
                </a:solidFill>
                <a:latin typeface="Courier New" charset="0"/>
                <a:cs typeface="Arial" charset="0"/>
              </a:rPr>
              <a:t>		&lt;</a:t>
            </a:r>
            <a:r>
              <a:rPr lang="en-US" sz="1800" b="1" dirty="0" err="1" smtClean="0">
                <a:solidFill>
                  <a:schemeClr val="tx2"/>
                </a:solidFill>
                <a:latin typeface="Courier New" charset="0"/>
                <a:cs typeface="Arial" charset="0"/>
              </a:rPr>
              <a:t>uni:name</a:t>
            </a:r>
            <a:r>
              <a:rPr lang="en-US" sz="1800" b="1" dirty="0" smtClean="0">
                <a:solidFill>
                  <a:schemeClr val="tx2"/>
                </a:solidFill>
                <a:latin typeface="Courier New" charset="0"/>
                <a:cs typeface="Arial" charset="0"/>
              </a:rPr>
              <a:t>&gt;Tim Berners-Lee&lt;/</a:t>
            </a:r>
            <a:r>
              <a:rPr lang="en-US" sz="1800" b="1" dirty="0" err="1" smtClean="0">
                <a:solidFill>
                  <a:schemeClr val="tx2"/>
                </a:solidFill>
                <a:latin typeface="Courier New" charset="0"/>
                <a:cs typeface="Arial" charset="0"/>
              </a:rPr>
              <a:t>uni:name</a:t>
            </a:r>
            <a:r>
              <a:rPr lang="en-US" sz="1800" b="1" dirty="0" smtClean="0">
                <a:solidFill>
                  <a:schemeClr val="tx2"/>
                </a:solidFill>
                <a:latin typeface="Courier New" charset="0"/>
                <a:cs typeface="Arial" charset="0"/>
              </a:rPr>
              <a:t>&gt;</a:t>
            </a:r>
          </a:p>
          <a:p>
            <a:pPr>
              <a:buFontTx/>
              <a:buNone/>
            </a:pPr>
            <a:r>
              <a:rPr lang="en-US" sz="1800" b="1" dirty="0" smtClean="0">
                <a:solidFill>
                  <a:schemeClr val="tx2"/>
                </a:solidFill>
                <a:latin typeface="Courier New" charset="0"/>
                <a:cs typeface="Arial" charset="0"/>
              </a:rPr>
              <a:t>		&lt;</a:t>
            </a:r>
            <a:r>
              <a:rPr lang="en-US" sz="1800" b="1" dirty="0" err="1" smtClean="0">
                <a:solidFill>
                  <a:schemeClr val="tx2"/>
                </a:solidFill>
                <a:latin typeface="Courier New" charset="0"/>
                <a:cs typeface="Arial" charset="0"/>
              </a:rPr>
              <a:t>uni:title</a:t>
            </a:r>
            <a:r>
              <a:rPr lang="en-US" sz="1800" b="1" dirty="0" smtClean="0">
                <a:solidFill>
                  <a:schemeClr val="tx2"/>
                </a:solidFill>
                <a:latin typeface="Courier New" charset="0"/>
                <a:cs typeface="Arial" charset="0"/>
              </a:rPr>
              <a:t>&gt;University Professor&lt;/</a:t>
            </a:r>
            <a:r>
              <a:rPr lang="en-US" sz="1800" b="1" dirty="0" err="1" smtClean="0">
                <a:solidFill>
                  <a:schemeClr val="tx2"/>
                </a:solidFill>
                <a:latin typeface="Courier New" charset="0"/>
                <a:cs typeface="Arial" charset="0"/>
              </a:rPr>
              <a:t>uni:title</a:t>
            </a:r>
            <a:r>
              <a:rPr lang="en-US" sz="1800" b="1" dirty="0" smtClean="0">
                <a:solidFill>
                  <a:schemeClr val="tx2"/>
                </a:solidFill>
                <a:latin typeface="Courier New" charset="0"/>
                <a:cs typeface="Arial" charset="0"/>
              </a:rPr>
              <a:t>&gt;</a:t>
            </a:r>
          </a:p>
          <a:p>
            <a:pPr>
              <a:buFontTx/>
              <a:buNone/>
            </a:pPr>
            <a:r>
              <a:rPr lang="en-US" sz="1800" b="1" dirty="0" smtClean="0">
                <a:solidFill>
                  <a:schemeClr val="tx2"/>
                </a:solidFill>
                <a:latin typeface="Courier New" charset="0"/>
                <a:cs typeface="Arial" charset="0"/>
              </a:rPr>
              <a:t>	&lt;/</a:t>
            </a:r>
            <a:r>
              <a:rPr lang="en-US" sz="1800" b="1" dirty="0" err="1" smtClean="0">
                <a:solidFill>
                  <a:schemeClr val="tx2"/>
                </a:solidFill>
                <a:latin typeface="Courier New" charset="0"/>
                <a:cs typeface="Arial" charset="0"/>
              </a:rPr>
              <a:t>uni:lecturer</a:t>
            </a:r>
            <a:r>
              <a:rPr lang="en-US" sz="1800" b="1" dirty="0" smtClean="0">
                <a:solidFill>
                  <a:schemeClr val="tx2"/>
                </a:solidFill>
                <a:latin typeface="Courier New" charset="0"/>
                <a:cs typeface="Arial" charset="0"/>
              </a:rPr>
              <a:t>&gt;</a:t>
            </a:r>
          </a:p>
          <a:p>
            <a:pPr>
              <a:buFontTx/>
              <a:buNone/>
            </a:pPr>
            <a:endParaRPr lang="en-US" sz="1800" b="1" dirty="0" smtClean="0">
              <a:solidFill>
                <a:srgbClr val="207624"/>
              </a:solidFill>
              <a:latin typeface="Courier New" charset="0"/>
              <a:cs typeface="Arial" charset="0"/>
            </a:endParaRPr>
          </a:p>
          <a:p>
            <a:r>
              <a:rPr lang="en-US" sz="2000" dirty="0" err="1" smtClean="0">
                <a:latin typeface="Arial" charset="0"/>
                <a:cs typeface="Arial" charset="0"/>
              </a:rPr>
              <a:t>XPath</a:t>
            </a:r>
            <a:r>
              <a:rPr lang="en-US" sz="2000" dirty="0" smtClean="0">
                <a:latin typeface="Arial" charset="0"/>
                <a:cs typeface="Arial" charset="0"/>
              </a:rPr>
              <a:t> query:</a:t>
            </a:r>
          </a:p>
          <a:p>
            <a:pPr>
              <a:buFontTx/>
              <a:buNone/>
            </a:pPr>
            <a:endParaRPr lang="en-US" sz="1800" b="1" dirty="0" smtClean="0">
              <a:solidFill>
                <a:srgbClr val="207624"/>
              </a:solidFill>
              <a:latin typeface="Courier New" charset="0"/>
              <a:cs typeface="Arial" charset="0"/>
            </a:endParaRPr>
          </a:p>
          <a:p>
            <a:pPr>
              <a:buFontTx/>
              <a:buNone/>
            </a:pPr>
            <a:r>
              <a:rPr lang="en-US" sz="1800" b="1" dirty="0" smtClean="0">
                <a:solidFill>
                  <a:srgbClr val="207624"/>
                </a:solidFill>
                <a:latin typeface="Courier New" charset="0"/>
                <a:cs typeface="Arial" charset="0"/>
              </a:rPr>
              <a:t>	</a:t>
            </a:r>
            <a:r>
              <a:rPr lang="en-US" sz="1800" b="1" dirty="0" smtClean="0">
                <a:solidFill>
                  <a:schemeClr val="tx2"/>
                </a:solidFill>
                <a:latin typeface="Courier New" charset="0"/>
                <a:cs typeface="Arial" charset="0"/>
              </a:rPr>
              <a:t>//</a:t>
            </a:r>
            <a:r>
              <a:rPr lang="en-US" sz="1800" b="1" dirty="0" err="1" smtClean="0">
                <a:solidFill>
                  <a:schemeClr val="tx2"/>
                </a:solidFill>
                <a:latin typeface="Courier New" charset="0"/>
                <a:cs typeface="Arial" charset="0"/>
              </a:rPr>
              <a:t>uni:lecturer</a:t>
            </a:r>
            <a:r>
              <a:rPr lang="en-US" sz="1800" b="1" dirty="0" smtClean="0">
                <a:solidFill>
                  <a:schemeClr val="tx2"/>
                </a:solidFill>
                <a:latin typeface="Courier New" charset="0"/>
                <a:cs typeface="Arial" charset="0"/>
              </a:rPr>
              <a:t>/</a:t>
            </a:r>
            <a:r>
              <a:rPr lang="en-US" sz="1800" b="1" dirty="0" err="1" smtClean="0">
                <a:solidFill>
                  <a:schemeClr val="tx2"/>
                </a:solidFill>
                <a:latin typeface="Courier New" charset="0"/>
                <a:cs typeface="Arial" charset="0"/>
              </a:rPr>
              <a:t>uni:name</a:t>
            </a:r>
            <a:endParaRPr lang="en-US" sz="1800" b="1" dirty="0" smtClean="0">
              <a:solidFill>
                <a:schemeClr val="tx2"/>
              </a:solidFill>
              <a:latin typeface="Courier New" charset="0"/>
              <a:cs typeface="Arial"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latin typeface="Arial" charset="0"/>
                <a:cs typeface="Arial" charset="0"/>
              </a:rPr>
              <a:t>Why a New Language?</a:t>
            </a:r>
          </a:p>
        </p:txBody>
      </p:sp>
      <p:sp>
        <p:nvSpPr>
          <p:cNvPr id="22531" name="Rectangle 3"/>
          <p:cNvSpPr>
            <a:spLocks noGrp="1" noChangeArrowheads="1"/>
          </p:cNvSpPr>
          <p:nvPr>
            <p:ph idx="1"/>
          </p:nvPr>
        </p:nvSpPr>
        <p:spPr/>
        <p:txBody>
          <a:bodyPr/>
          <a:lstStyle/>
          <a:p>
            <a:r>
              <a:rPr lang="en-US" sz="2000" dirty="0" smtClean="0">
                <a:latin typeface="Arial" charset="0"/>
                <a:cs typeface="Arial" charset="0"/>
              </a:rPr>
              <a:t>RDF description (3):</a:t>
            </a:r>
          </a:p>
          <a:p>
            <a:endParaRPr lang="en-US" sz="2000" dirty="0" smtClean="0">
              <a:latin typeface="Arial" charset="0"/>
              <a:cs typeface="Arial" charset="0"/>
            </a:endParaRPr>
          </a:p>
          <a:p>
            <a:pPr>
              <a:buFontTx/>
              <a:buNone/>
            </a:pPr>
            <a:r>
              <a:rPr lang="en-US" sz="1800" b="1" dirty="0" smtClean="0">
                <a:solidFill>
                  <a:srgbClr val="207624"/>
                </a:solidFill>
                <a:latin typeface="Courier New" charset="0"/>
                <a:cs typeface="Arial" charset="0"/>
              </a:rPr>
              <a:t>	</a:t>
            </a:r>
            <a:r>
              <a:rPr lang="en-US" sz="1800" b="1" dirty="0" smtClean="0">
                <a:solidFill>
                  <a:schemeClr val="tx2"/>
                </a:solidFill>
                <a:latin typeface="Courier New" charset="0"/>
                <a:cs typeface="Arial" charset="0"/>
              </a:rPr>
              <a:t>&lt;</a:t>
            </a:r>
            <a:r>
              <a:rPr lang="en-US" sz="1800" b="1" dirty="0" err="1" smtClean="0">
                <a:solidFill>
                  <a:schemeClr val="tx2"/>
                </a:solidFill>
                <a:latin typeface="Courier New" charset="0"/>
                <a:cs typeface="Arial" charset="0"/>
              </a:rPr>
              <a:t>uni:lecturer</a:t>
            </a:r>
            <a:r>
              <a:rPr lang="en-US" sz="1800" b="1" dirty="0" smtClean="0">
                <a:solidFill>
                  <a:schemeClr val="tx2"/>
                </a:solidFill>
                <a:latin typeface="Courier New" charset="0"/>
                <a:cs typeface="Arial" charset="0"/>
              </a:rPr>
              <a:t> </a:t>
            </a:r>
            <a:r>
              <a:rPr lang="en-US" sz="1800" b="1" dirty="0" err="1" smtClean="0">
                <a:solidFill>
                  <a:schemeClr val="tx2"/>
                </a:solidFill>
                <a:latin typeface="Courier New" charset="0"/>
                <a:cs typeface="Arial" charset="0"/>
              </a:rPr>
              <a:t>rdf:about</a:t>
            </a:r>
            <a:r>
              <a:rPr lang="en-US" sz="1800" b="1" dirty="0" smtClean="0">
                <a:solidFill>
                  <a:schemeClr val="tx2"/>
                </a:solidFill>
                <a:latin typeface="Courier New" charset="0"/>
                <a:cs typeface="Arial" charset="0"/>
              </a:rPr>
              <a:t>="949318"</a:t>
            </a:r>
          </a:p>
          <a:p>
            <a:pPr>
              <a:buFontTx/>
              <a:buNone/>
            </a:pPr>
            <a:r>
              <a:rPr lang="en-US" sz="1800" b="1" dirty="0" smtClean="0">
                <a:solidFill>
                  <a:schemeClr val="tx2"/>
                </a:solidFill>
                <a:latin typeface="Courier New" charset="0"/>
                <a:cs typeface="Arial" charset="0"/>
              </a:rPr>
              <a:t>			</a:t>
            </a:r>
            <a:r>
              <a:rPr lang="en-US" sz="1800" b="1" dirty="0" err="1" smtClean="0">
                <a:solidFill>
                  <a:schemeClr val="tx2"/>
                </a:solidFill>
                <a:latin typeface="Courier New" charset="0"/>
                <a:cs typeface="Arial" charset="0"/>
              </a:rPr>
              <a:t>uni:name</a:t>
            </a:r>
            <a:r>
              <a:rPr lang="en-US" sz="1800" b="1" dirty="0" smtClean="0">
                <a:solidFill>
                  <a:schemeClr val="tx2"/>
                </a:solidFill>
                <a:latin typeface="Courier New" charset="0"/>
                <a:cs typeface="Arial" charset="0"/>
              </a:rPr>
              <a:t>=“Tim Berners-Lee"</a:t>
            </a:r>
          </a:p>
          <a:p>
            <a:pPr>
              <a:buFontTx/>
              <a:buNone/>
            </a:pPr>
            <a:r>
              <a:rPr lang="en-US" sz="1800" b="1" dirty="0" smtClean="0">
                <a:solidFill>
                  <a:schemeClr val="tx2"/>
                </a:solidFill>
                <a:latin typeface="Courier New" charset="0"/>
                <a:cs typeface="Arial" charset="0"/>
              </a:rPr>
              <a:t>			     </a:t>
            </a:r>
            <a:r>
              <a:rPr lang="en-US" sz="1800" b="1" dirty="0" err="1" smtClean="0">
                <a:solidFill>
                  <a:schemeClr val="tx2"/>
                </a:solidFill>
                <a:latin typeface="Courier New" charset="0"/>
                <a:cs typeface="Arial" charset="0"/>
              </a:rPr>
              <a:t>uni:title</a:t>
            </a:r>
            <a:r>
              <a:rPr lang="en-US" sz="1800" b="1" dirty="0" smtClean="0">
                <a:solidFill>
                  <a:schemeClr val="tx2"/>
                </a:solidFill>
                <a:latin typeface="Courier New" charset="0"/>
                <a:cs typeface="Arial" charset="0"/>
              </a:rPr>
              <a:t>=“University Professor"/&gt;</a:t>
            </a:r>
          </a:p>
          <a:p>
            <a:r>
              <a:rPr lang="en-US" sz="2000" dirty="0" err="1" smtClean="0">
                <a:latin typeface="Arial" charset="0"/>
                <a:cs typeface="Arial" charset="0"/>
              </a:rPr>
              <a:t>XPath</a:t>
            </a:r>
            <a:r>
              <a:rPr lang="en-US" sz="2000" dirty="0" smtClean="0">
                <a:latin typeface="Arial" charset="0"/>
                <a:cs typeface="Arial" charset="0"/>
              </a:rPr>
              <a:t> query:</a:t>
            </a:r>
          </a:p>
          <a:p>
            <a:endParaRPr lang="en-US" sz="2000" dirty="0" smtClean="0">
              <a:latin typeface="Arial" charset="0"/>
              <a:cs typeface="Arial" charset="0"/>
            </a:endParaRPr>
          </a:p>
          <a:p>
            <a:pPr>
              <a:buFontTx/>
              <a:buNone/>
            </a:pPr>
            <a:r>
              <a:rPr lang="en-US" sz="1800" b="1" dirty="0" smtClean="0">
                <a:solidFill>
                  <a:srgbClr val="207624"/>
                </a:solidFill>
                <a:latin typeface="Courier New" charset="0"/>
                <a:cs typeface="Arial" charset="0"/>
              </a:rPr>
              <a:t>	</a:t>
            </a:r>
            <a:r>
              <a:rPr lang="en-US" sz="1800" b="1" dirty="0" smtClean="0">
                <a:solidFill>
                  <a:schemeClr val="tx2"/>
                </a:solidFill>
                <a:latin typeface="Courier New" charset="0"/>
                <a:cs typeface="Arial" charset="0"/>
              </a:rPr>
              <a:t>//</a:t>
            </a:r>
            <a:r>
              <a:rPr lang="en-US" sz="1800" b="1" dirty="0" err="1" smtClean="0">
                <a:solidFill>
                  <a:schemeClr val="tx2"/>
                </a:solidFill>
                <a:latin typeface="Courier New" charset="0"/>
                <a:cs typeface="Arial" charset="0"/>
              </a:rPr>
              <a:t>uni:lecturer</a:t>
            </a:r>
            <a:r>
              <a:rPr lang="en-US" sz="1800" b="1" dirty="0" smtClean="0">
                <a:solidFill>
                  <a:schemeClr val="tx2"/>
                </a:solidFill>
                <a:latin typeface="Courier New" charset="0"/>
                <a:cs typeface="Arial" charset="0"/>
              </a:rPr>
              <a:t>/@</a:t>
            </a:r>
            <a:r>
              <a:rPr lang="en-US" sz="1800" b="1" dirty="0" err="1" smtClean="0">
                <a:solidFill>
                  <a:schemeClr val="tx2"/>
                </a:solidFill>
                <a:latin typeface="Courier New" charset="0"/>
                <a:cs typeface="Arial" charset="0"/>
              </a:rPr>
              <a:t>uni:name</a:t>
            </a:r>
            <a:endParaRPr lang="en-US" sz="1800" b="1" dirty="0" smtClean="0">
              <a:solidFill>
                <a:schemeClr val="tx2"/>
              </a:solidFill>
              <a:latin typeface="Courier New" charset="0"/>
              <a:cs typeface="Arial"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p:txBody>
          <a:bodyPr/>
          <a:lstStyle/>
          <a:p>
            <a:r>
              <a:rPr lang="en-US" smtClean="0">
                <a:latin typeface="Arial" charset="0"/>
                <a:cs typeface="Arial" charset="0"/>
              </a:rPr>
              <a:t>Where are we?</a:t>
            </a:r>
          </a:p>
        </p:txBody>
      </p:sp>
      <p:graphicFrame>
        <p:nvGraphicFramePr>
          <p:cNvPr id="19535" name="Group 79"/>
          <p:cNvGraphicFramePr>
            <a:graphicFrameLocks noGrp="1"/>
          </p:cNvGraphicFramePr>
          <p:nvPr>
            <p:ph idx="1"/>
            <p:extLst>
              <p:ext uri="{D42A27DB-BD31-4B8C-83A1-F6EECF244321}">
                <p14:modId xmlns:p14="http://schemas.microsoft.com/office/powerpoint/2010/main" val="4221873940"/>
              </p:ext>
            </p:extLst>
          </p:nvPr>
        </p:nvGraphicFramePr>
        <p:xfrm>
          <a:off x="827088" y="2068513"/>
          <a:ext cx="7772400" cy="2901953"/>
        </p:xfrm>
        <a:graphic>
          <a:graphicData uri="http://schemas.openxmlformats.org/drawingml/2006/table">
            <a:tbl>
              <a:tblPr/>
              <a:tblGrid>
                <a:gridCol w="694730"/>
                <a:gridCol w="7077670"/>
              </a:tblGrid>
              <a:tr h="301625">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rgbClr val="FFFFFF"/>
                          </a:solidFill>
                          <a:effectLst/>
                          <a:latin typeface="Arial"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1A2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rgbClr val="FFFFFF"/>
                          </a:solidFill>
                          <a:effectLst/>
                          <a:latin typeface="Arial" charset="0"/>
                          <a:cs typeface="Arial" charset="0"/>
                        </a:rPr>
                        <a:t>Title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1A24"/>
                    </a:solid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CD"/>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Introduction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CD"/>
                    </a:solid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Semantic Web Architecture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CD"/>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Resource Description Framework (RDF)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CD"/>
                    </a:solidFill>
                  </a:tcPr>
                </a:tc>
              </a:tr>
              <a:tr h="323850">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Web of Data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r>
              <a:tr h="323850">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CD"/>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Generating Semantic Annotations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CD"/>
                    </a:solid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rgbClr val="800000"/>
                          </a:solidFill>
                          <a:effectLst/>
                          <a:latin typeface="Arial" charset="0"/>
                          <a:cs typeface="Arial"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rgbClr val="800000"/>
                          </a:solidFill>
                          <a:effectLst/>
                          <a:latin typeface="Arial" charset="0"/>
                          <a:cs typeface="Arial" charset="0"/>
                        </a:rPr>
                        <a:t>Storage and Querying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CD"/>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Web Ontology Language (OWL)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CD"/>
                    </a:solid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Rule Interchange Format (RIF)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r>
            </a:tbl>
          </a:graphicData>
        </a:graphic>
      </p:graphicFrame>
      <p:sp>
        <p:nvSpPr>
          <p:cNvPr id="5155" name="Right Arrow 5"/>
          <p:cNvSpPr>
            <a:spLocks noChangeArrowheads="1"/>
          </p:cNvSpPr>
          <p:nvPr/>
        </p:nvSpPr>
        <p:spPr bwMode="auto">
          <a:xfrm>
            <a:off x="228600" y="3933825"/>
            <a:ext cx="500063" cy="428625"/>
          </a:xfrm>
          <a:prstGeom prst="rightArrow">
            <a:avLst>
              <a:gd name="adj1" fmla="val 50000"/>
              <a:gd name="adj2" fmla="val 50005"/>
            </a:avLst>
          </a:prstGeom>
          <a:solidFill>
            <a:srgbClr val="901A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latin typeface="Arial" charset="0"/>
                <a:cs typeface="Arial" charset="0"/>
              </a:rPr>
              <a:t>Why a New Language?</a:t>
            </a:r>
          </a:p>
        </p:txBody>
      </p:sp>
      <p:sp>
        <p:nvSpPr>
          <p:cNvPr id="23555" name="Rectangle 3"/>
          <p:cNvSpPr>
            <a:spLocks noGrp="1" noChangeArrowheads="1"/>
          </p:cNvSpPr>
          <p:nvPr>
            <p:ph idx="1"/>
          </p:nvPr>
        </p:nvSpPr>
        <p:spPr/>
        <p:txBody>
          <a:bodyPr/>
          <a:lstStyle/>
          <a:p>
            <a:pPr>
              <a:lnSpc>
                <a:spcPct val="80000"/>
              </a:lnSpc>
            </a:pPr>
            <a:r>
              <a:rPr lang="en-US" sz="1700" dirty="0" smtClean="0">
                <a:latin typeface="Arial" charset="0"/>
                <a:cs typeface="Arial" charset="0"/>
              </a:rPr>
              <a:t>What is the difference between these three definitions? </a:t>
            </a:r>
          </a:p>
          <a:p>
            <a:pPr>
              <a:lnSpc>
                <a:spcPct val="80000"/>
              </a:lnSpc>
            </a:pPr>
            <a:endParaRPr lang="en-US" sz="1700" dirty="0" smtClean="0">
              <a:latin typeface="Arial" charset="0"/>
              <a:cs typeface="Arial" charset="0"/>
            </a:endParaRPr>
          </a:p>
          <a:p>
            <a:pPr>
              <a:lnSpc>
                <a:spcPct val="80000"/>
              </a:lnSpc>
            </a:pPr>
            <a:r>
              <a:rPr lang="en-US" sz="1700" dirty="0" smtClean="0">
                <a:latin typeface="Arial" charset="0"/>
                <a:cs typeface="Arial" charset="0"/>
              </a:rPr>
              <a:t>RDF description (1):</a:t>
            </a:r>
          </a:p>
          <a:p>
            <a:pPr>
              <a:lnSpc>
                <a:spcPct val="80000"/>
              </a:lnSpc>
              <a:buFontTx/>
              <a:buNone/>
            </a:pPr>
            <a:r>
              <a:rPr lang="en-US" sz="1400" b="1" dirty="0" smtClean="0">
                <a:solidFill>
                  <a:srgbClr val="207624"/>
                </a:solidFill>
                <a:latin typeface="Courier New" charset="0"/>
                <a:cs typeface="Arial" charset="0"/>
              </a:rPr>
              <a:t>	</a:t>
            </a:r>
            <a:r>
              <a:rPr lang="en-US" sz="1400" b="1" dirty="0" smtClean="0">
                <a:solidFill>
                  <a:schemeClr val="tx2"/>
                </a:solidFill>
                <a:latin typeface="Courier New" charset="0"/>
                <a:cs typeface="Arial" charset="0"/>
              </a:rPr>
              <a:t>&lt;</a:t>
            </a:r>
            <a:r>
              <a:rPr lang="en-US" sz="1400" b="1" dirty="0" err="1" smtClean="0">
                <a:solidFill>
                  <a:schemeClr val="tx2"/>
                </a:solidFill>
                <a:latin typeface="Courier New" charset="0"/>
                <a:cs typeface="Arial" charset="0"/>
              </a:rPr>
              <a:t>rdf:Description</a:t>
            </a:r>
            <a:r>
              <a:rPr lang="en-US" sz="1400" b="1" dirty="0" smtClean="0">
                <a:solidFill>
                  <a:schemeClr val="tx2"/>
                </a:solidFill>
                <a:latin typeface="Courier New" charset="0"/>
                <a:cs typeface="Arial" charset="0"/>
              </a:rPr>
              <a:t> </a:t>
            </a:r>
            <a:r>
              <a:rPr lang="en-US" sz="1400" b="1" dirty="0" err="1" smtClean="0">
                <a:solidFill>
                  <a:schemeClr val="tx2"/>
                </a:solidFill>
                <a:latin typeface="Courier New" charset="0"/>
                <a:cs typeface="Arial" charset="0"/>
              </a:rPr>
              <a:t>rdf:about</a:t>
            </a:r>
            <a:r>
              <a:rPr lang="en-US" sz="1400" b="1" dirty="0" smtClean="0">
                <a:solidFill>
                  <a:schemeClr val="tx2"/>
                </a:solidFill>
                <a:latin typeface="Courier New" charset="0"/>
                <a:cs typeface="Arial" charset="0"/>
              </a:rPr>
              <a:t>="949318"&gt;</a:t>
            </a:r>
          </a:p>
          <a:p>
            <a:pPr>
              <a:lnSpc>
                <a:spcPct val="80000"/>
              </a:lnSpc>
              <a:buFontTx/>
              <a:buNone/>
            </a:pPr>
            <a:r>
              <a:rPr lang="en-US" sz="1400" b="1" dirty="0" smtClean="0">
                <a:solidFill>
                  <a:schemeClr val="tx2"/>
                </a:solidFill>
                <a:latin typeface="Courier New" charset="0"/>
                <a:cs typeface="Arial" charset="0"/>
              </a:rPr>
              <a:t>		&lt;</a:t>
            </a:r>
            <a:r>
              <a:rPr lang="en-US" sz="1400" b="1" dirty="0" err="1" smtClean="0">
                <a:solidFill>
                  <a:schemeClr val="tx2"/>
                </a:solidFill>
                <a:latin typeface="Courier New" charset="0"/>
                <a:cs typeface="Arial" charset="0"/>
              </a:rPr>
              <a:t>rdf:type</a:t>
            </a:r>
            <a:r>
              <a:rPr lang="en-US" sz="1400" b="1" dirty="0" smtClean="0">
                <a:solidFill>
                  <a:schemeClr val="tx2"/>
                </a:solidFill>
                <a:latin typeface="Courier New" charset="0"/>
                <a:cs typeface="Arial" charset="0"/>
              </a:rPr>
              <a:t> </a:t>
            </a:r>
            <a:r>
              <a:rPr lang="en-US" sz="1400" b="1" dirty="0" err="1" smtClean="0">
                <a:solidFill>
                  <a:schemeClr val="tx2"/>
                </a:solidFill>
                <a:latin typeface="Courier New" charset="0"/>
                <a:cs typeface="Arial" charset="0"/>
              </a:rPr>
              <a:t>rdf:resource</a:t>
            </a:r>
            <a:r>
              <a:rPr lang="en-US" sz="1400" b="1" dirty="0" smtClean="0">
                <a:solidFill>
                  <a:schemeClr val="tx2"/>
                </a:solidFill>
                <a:latin typeface="Courier New" charset="0"/>
                <a:cs typeface="Arial" charset="0"/>
              </a:rPr>
              <a:t>="&amp;</a:t>
            </a:r>
            <a:r>
              <a:rPr lang="en-US" sz="1400" b="1" dirty="0" err="1" smtClean="0">
                <a:solidFill>
                  <a:schemeClr val="tx2"/>
                </a:solidFill>
                <a:latin typeface="Courier New" charset="0"/>
                <a:cs typeface="Arial" charset="0"/>
              </a:rPr>
              <a:t>uni;lecturer</a:t>
            </a:r>
            <a:r>
              <a:rPr lang="en-US" sz="1400" b="1" dirty="0" smtClean="0">
                <a:solidFill>
                  <a:schemeClr val="tx2"/>
                </a:solidFill>
                <a:latin typeface="Courier New" charset="0"/>
                <a:cs typeface="Arial" charset="0"/>
              </a:rPr>
              <a:t>"/&gt;</a:t>
            </a:r>
          </a:p>
          <a:p>
            <a:pPr>
              <a:lnSpc>
                <a:spcPct val="80000"/>
              </a:lnSpc>
              <a:buFontTx/>
              <a:buNone/>
            </a:pPr>
            <a:r>
              <a:rPr lang="en-US" sz="1400" b="1" dirty="0" smtClean="0">
                <a:solidFill>
                  <a:schemeClr val="tx2"/>
                </a:solidFill>
                <a:latin typeface="Courier New" charset="0"/>
                <a:cs typeface="Arial" charset="0"/>
              </a:rPr>
              <a:t>		&lt;</a:t>
            </a:r>
            <a:r>
              <a:rPr lang="en-US" sz="1400" b="1" dirty="0" err="1" smtClean="0">
                <a:solidFill>
                  <a:schemeClr val="tx2"/>
                </a:solidFill>
                <a:latin typeface="Courier New" charset="0"/>
                <a:cs typeface="Arial" charset="0"/>
              </a:rPr>
              <a:t>uni:name</a:t>
            </a:r>
            <a:r>
              <a:rPr lang="en-US" sz="1400" b="1" dirty="0" smtClean="0">
                <a:solidFill>
                  <a:schemeClr val="tx2"/>
                </a:solidFill>
                <a:latin typeface="Courier New" charset="0"/>
                <a:cs typeface="Arial" charset="0"/>
              </a:rPr>
              <a:t>&gt;Tim Berners-Lee&lt;/</a:t>
            </a:r>
            <a:r>
              <a:rPr lang="en-US" sz="1400" b="1" dirty="0" err="1" smtClean="0">
                <a:solidFill>
                  <a:schemeClr val="tx2"/>
                </a:solidFill>
                <a:latin typeface="Courier New" charset="0"/>
                <a:cs typeface="Arial" charset="0"/>
              </a:rPr>
              <a:t>uni:name</a:t>
            </a:r>
            <a:r>
              <a:rPr lang="en-US" sz="1400" b="1" dirty="0" smtClean="0">
                <a:solidFill>
                  <a:schemeClr val="tx2"/>
                </a:solidFill>
                <a:latin typeface="Courier New" charset="0"/>
                <a:cs typeface="Arial" charset="0"/>
              </a:rPr>
              <a:t>&gt;</a:t>
            </a:r>
          </a:p>
          <a:p>
            <a:pPr>
              <a:lnSpc>
                <a:spcPct val="80000"/>
              </a:lnSpc>
              <a:buFontTx/>
              <a:buNone/>
            </a:pPr>
            <a:r>
              <a:rPr lang="en-US" sz="1400" b="1" dirty="0" smtClean="0">
                <a:solidFill>
                  <a:schemeClr val="tx2"/>
                </a:solidFill>
                <a:latin typeface="Courier New" charset="0"/>
                <a:cs typeface="Arial" charset="0"/>
              </a:rPr>
              <a:t>		&lt;</a:t>
            </a:r>
            <a:r>
              <a:rPr lang="en-US" sz="1400" b="1" dirty="0" err="1" smtClean="0">
                <a:solidFill>
                  <a:schemeClr val="tx2"/>
                </a:solidFill>
                <a:latin typeface="Courier New" charset="0"/>
                <a:cs typeface="Arial" charset="0"/>
              </a:rPr>
              <a:t>uni:title</a:t>
            </a:r>
            <a:r>
              <a:rPr lang="en-US" sz="1400" b="1" dirty="0" smtClean="0">
                <a:solidFill>
                  <a:schemeClr val="tx2"/>
                </a:solidFill>
                <a:latin typeface="Courier New" charset="0"/>
                <a:cs typeface="Arial" charset="0"/>
              </a:rPr>
              <a:t>&gt;University Professor&lt;/</a:t>
            </a:r>
            <a:r>
              <a:rPr lang="en-US" sz="1400" b="1" dirty="0" err="1" smtClean="0">
                <a:solidFill>
                  <a:schemeClr val="tx2"/>
                </a:solidFill>
                <a:latin typeface="Courier New" charset="0"/>
                <a:cs typeface="Arial" charset="0"/>
              </a:rPr>
              <a:t>uni:title</a:t>
            </a:r>
            <a:r>
              <a:rPr lang="en-US" sz="1400" b="1" dirty="0" smtClean="0">
                <a:solidFill>
                  <a:schemeClr val="tx2"/>
                </a:solidFill>
                <a:latin typeface="Courier New" charset="0"/>
                <a:cs typeface="Arial" charset="0"/>
              </a:rPr>
              <a:t>&gt;</a:t>
            </a:r>
          </a:p>
          <a:p>
            <a:pPr>
              <a:lnSpc>
                <a:spcPct val="80000"/>
              </a:lnSpc>
              <a:buFontTx/>
              <a:buNone/>
            </a:pPr>
            <a:r>
              <a:rPr lang="en-US" sz="1400" b="1" dirty="0" smtClean="0">
                <a:solidFill>
                  <a:schemeClr val="tx2"/>
                </a:solidFill>
                <a:latin typeface="Courier New" charset="0"/>
                <a:cs typeface="Arial" charset="0"/>
              </a:rPr>
              <a:t>	&lt;/</a:t>
            </a:r>
            <a:r>
              <a:rPr lang="en-US" sz="1400" b="1" dirty="0" err="1" smtClean="0">
                <a:solidFill>
                  <a:schemeClr val="tx2"/>
                </a:solidFill>
                <a:latin typeface="Courier New" charset="0"/>
                <a:cs typeface="Arial" charset="0"/>
              </a:rPr>
              <a:t>rdf:Description</a:t>
            </a:r>
            <a:r>
              <a:rPr lang="en-US" sz="1400" b="1" dirty="0" smtClean="0">
                <a:solidFill>
                  <a:schemeClr val="tx2"/>
                </a:solidFill>
                <a:latin typeface="Courier New" charset="0"/>
                <a:cs typeface="Arial" charset="0"/>
              </a:rPr>
              <a:t>&gt;</a:t>
            </a:r>
          </a:p>
          <a:p>
            <a:pPr>
              <a:lnSpc>
                <a:spcPct val="80000"/>
              </a:lnSpc>
              <a:buFontTx/>
              <a:buNone/>
            </a:pPr>
            <a:endParaRPr lang="en-US" sz="1400" b="1" dirty="0" smtClean="0">
              <a:solidFill>
                <a:srgbClr val="207624"/>
              </a:solidFill>
              <a:latin typeface="Courier New" charset="0"/>
              <a:cs typeface="Arial" charset="0"/>
            </a:endParaRPr>
          </a:p>
          <a:p>
            <a:pPr>
              <a:lnSpc>
                <a:spcPct val="80000"/>
              </a:lnSpc>
            </a:pPr>
            <a:r>
              <a:rPr lang="en-US" sz="1700" dirty="0" smtClean="0">
                <a:latin typeface="Arial" charset="0"/>
                <a:cs typeface="Arial" charset="0"/>
              </a:rPr>
              <a:t>RDF description (2):</a:t>
            </a:r>
          </a:p>
          <a:p>
            <a:pPr>
              <a:lnSpc>
                <a:spcPct val="80000"/>
              </a:lnSpc>
              <a:buFontTx/>
              <a:buNone/>
            </a:pPr>
            <a:r>
              <a:rPr lang="en-US" sz="1400" b="1" dirty="0" smtClean="0">
                <a:solidFill>
                  <a:srgbClr val="207624"/>
                </a:solidFill>
                <a:latin typeface="Courier New" charset="0"/>
                <a:cs typeface="Arial" charset="0"/>
              </a:rPr>
              <a:t>	</a:t>
            </a:r>
            <a:r>
              <a:rPr lang="en-US" sz="1400" b="1" dirty="0" smtClean="0">
                <a:solidFill>
                  <a:schemeClr val="tx2"/>
                </a:solidFill>
                <a:latin typeface="Courier New" charset="0"/>
                <a:cs typeface="Arial" charset="0"/>
              </a:rPr>
              <a:t>&lt;</a:t>
            </a:r>
            <a:r>
              <a:rPr lang="en-US" sz="1400" b="1" dirty="0" err="1" smtClean="0">
                <a:solidFill>
                  <a:schemeClr val="tx2"/>
                </a:solidFill>
                <a:latin typeface="Courier New" charset="0"/>
                <a:cs typeface="Arial" charset="0"/>
              </a:rPr>
              <a:t>uni:lecturer</a:t>
            </a:r>
            <a:r>
              <a:rPr lang="en-US" sz="1400" b="1" dirty="0" smtClean="0">
                <a:solidFill>
                  <a:schemeClr val="tx2"/>
                </a:solidFill>
                <a:latin typeface="Courier New" charset="0"/>
                <a:cs typeface="Arial" charset="0"/>
              </a:rPr>
              <a:t> </a:t>
            </a:r>
            <a:r>
              <a:rPr lang="en-US" sz="1400" b="1" dirty="0" err="1" smtClean="0">
                <a:solidFill>
                  <a:schemeClr val="tx2"/>
                </a:solidFill>
                <a:latin typeface="Courier New" charset="0"/>
                <a:cs typeface="Arial" charset="0"/>
              </a:rPr>
              <a:t>rdf:about</a:t>
            </a:r>
            <a:r>
              <a:rPr lang="en-US" sz="1400" b="1" dirty="0" smtClean="0">
                <a:solidFill>
                  <a:schemeClr val="tx2"/>
                </a:solidFill>
                <a:latin typeface="Courier New" charset="0"/>
                <a:cs typeface="Arial" charset="0"/>
              </a:rPr>
              <a:t>="949318"&gt;</a:t>
            </a:r>
          </a:p>
          <a:p>
            <a:pPr>
              <a:lnSpc>
                <a:spcPct val="80000"/>
              </a:lnSpc>
              <a:buFontTx/>
              <a:buNone/>
            </a:pPr>
            <a:r>
              <a:rPr lang="en-US" sz="1400" b="1" dirty="0" smtClean="0">
                <a:solidFill>
                  <a:schemeClr val="tx2"/>
                </a:solidFill>
                <a:latin typeface="Courier New" charset="0"/>
                <a:cs typeface="Arial" charset="0"/>
              </a:rPr>
              <a:t>		&lt;</a:t>
            </a:r>
            <a:r>
              <a:rPr lang="en-US" sz="1400" b="1" dirty="0" err="1" smtClean="0">
                <a:solidFill>
                  <a:schemeClr val="tx2"/>
                </a:solidFill>
                <a:latin typeface="Courier New" charset="0"/>
                <a:cs typeface="Arial" charset="0"/>
              </a:rPr>
              <a:t>uni:name</a:t>
            </a:r>
            <a:r>
              <a:rPr lang="en-US" sz="1400" b="1" dirty="0" smtClean="0">
                <a:solidFill>
                  <a:schemeClr val="tx2"/>
                </a:solidFill>
                <a:latin typeface="Courier New" charset="0"/>
                <a:cs typeface="Arial" charset="0"/>
              </a:rPr>
              <a:t>&gt;Tim Berners-Lee&lt;/</a:t>
            </a:r>
            <a:r>
              <a:rPr lang="en-US" sz="1400" b="1" dirty="0" err="1" smtClean="0">
                <a:solidFill>
                  <a:schemeClr val="tx2"/>
                </a:solidFill>
                <a:latin typeface="Courier New" charset="0"/>
                <a:cs typeface="Arial" charset="0"/>
              </a:rPr>
              <a:t>uni:name</a:t>
            </a:r>
            <a:r>
              <a:rPr lang="en-US" sz="1400" b="1" dirty="0" smtClean="0">
                <a:solidFill>
                  <a:schemeClr val="tx2"/>
                </a:solidFill>
                <a:latin typeface="Courier New" charset="0"/>
                <a:cs typeface="Arial" charset="0"/>
              </a:rPr>
              <a:t>&gt;</a:t>
            </a:r>
          </a:p>
          <a:p>
            <a:pPr>
              <a:lnSpc>
                <a:spcPct val="80000"/>
              </a:lnSpc>
              <a:buFontTx/>
              <a:buNone/>
            </a:pPr>
            <a:r>
              <a:rPr lang="en-US" sz="1400" b="1" dirty="0" smtClean="0">
                <a:solidFill>
                  <a:schemeClr val="tx2"/>
                </a:solidFill>
                <a:latin typeface="Courier New" charset="0"/>
                <a:cs typeface="Arial" charset="0"/>
              </a:rPr>
              <a:t>		&lt;</a:t>
            </a:r>
            <a:r>
              <a:rPr lang="en-US" sz="1400" b="1" dirty="0" err="1" smtClean="0">
                <a:solidFill>
                  <a:schemeClr val="tx2"/>
                </a:solidFill>
                <a:latin typeface="Courier New" charset="0"/>
                <a:cs typeface="Arial" charset="0"/>
              </a:rPr>
              <a:t>uni:title</a:t>
            </a:r>
            <a:r>
              <a:rPr lang="en-US" sz="1400" b="1" dirty="0" smtClean="0">
                <a:solidFill>
                  <a:schemeClr val="tx2"/>
                </a:solidFill>
                <a:latin typeface="Courier New" charset="0"/>
                <a:cs typeface="Arial" charset="0"/>
              </a:rPr>
              <a:t>&gt;University Professor&lt;/</a:t>
            </a:r>
            <a:r>
              <a:rPr lang="en-US" sz="1400" b="1" dirty="0" err="1" smtClean="0">
                <a:solidFill>
                  <a:schemeClr val="tx2"/>
                </a:solidFill>
                <a:latin typeface="Courier New" charset="0"/>
                <a:cs typeface="Arial" charset="0"/>
              </a:rPr>
              <a:t>uni:title</a:t>
            </a:r>
            <a:r>
              <a:rPr lang="en-US" sz="1400" b="1" dirty="0" smtClean="0">
                <a:solidFill>
                  <a:schemeClr val="tx2"/>
                </a:solidFill>
                <a:latin typeface="Courier New" charset="0"/>
                <a:cs typeface="Arial" charset="0"/>
              </a:rPr>
              <a:t>&gt;</a:t>
            </a:r>
          </a:p>
          <a:p>
            <a:pPr>
              <a:lnSpc>
                <a:spcPct val="80000"/>
              </a:lnSpc>
              <a:buFontTx/>
              <a:buNone/>
            </a:pPr>
            <a:r>
              <a:rPr lang="en-US" sz="1400" b="1" dirty="0" smtClean="0">
                <a:solidFill>
                  <a:schemeClr val="tx2"/>
                </a:solidFill>
                <a:latin typeface="Courier New" charset="0"/>
                <a:cs typeface="Arial" charset="0"/>
              </a:rPr>
              <a:t>	&lt;/</a:t>
            </a:r>
            <a:r>
              <a:rPr lang="en-US" sz="1400" b="1" dirty="0" err="1" smtClean="0">
                <a:solidFill>
                  <a:schemeClr val="tx2"/>
                </a:solidFill>
                <a:latin typeface="Courier New" charset="0"/>
                <a:cs typeface="Arial" charset="0"/>
              </a:rPr>
              <a:t>uni:lecturer</a:t>
            </a:r>
            <a:r>
              <a:rPr lang="en-US" sz="1400" b="1" dirty="0" smtClean="0">
                <a:solidFill>
                  <a:schemeClr val="tx2"/>
                </a:solidFill>
                <a:latin typeface="Courier New" charset="0"/>
                <a:cs typeface="Arial" charset="0"/>
              </a:rPr>
              <a:t>&gt;</a:t>
            </a:r>
          </a:p>
          <a:p>
            <a:pPr>
              <a:lnSpc>
                <a:spcPct val="80000"/>
              </a:lnSpc>
              <a:buFontTx/>
              <a:buNone/>
            </a:pPr>
            <a:endParaRPr lang="en-US" sz="1400" b="1" dirty="0" smtClean="0">
              <a:solidFill>
                <a:srgbClr val="207624"/>
              </a:solidFill>
              <a:latin typeface="Courier New" charset="0"/>
              <a:cs typeface="Arial" charset="0"/>
            </a:endParaRPr>
          </a:p>
          <a:p>
            <a:pPr>
              <a:lnSpc>
                <a:spcPct val="80000"/>
              </a:lnSpc>
            </a:pPr>
            <a:r>
              <a:rPr lang="en-US" sz="1700" dirty="0" smtClean="0">
                <a:latin typeface="Arial" charset="0"/>
                <a:cs typeface="Arial" charset="0"/>
              </a:rPr>
              <a:t>RDF description (3):</a:t>
            </a:r>
          </a:p>
          <a:p>
            <a:pPr>
              <a:lnSpc>
                <a:spcPct val="80000"/>
              </a:lnSpc>
              <a:buFontTx/>
              <a:buNone/>
            </a:pPr>
            <a:r>
              <a:rPr lang="en-US" sz="1400" b="1" dirty="0" smtClean="0">
                <a:solidFill>
                  <a:srgbClr val="207624"/>
                </a:solidFill>
                <a:latin typeface="Courier New" charset="0"/>
                <a:cs typeface="Arial" charset="0"/>
              </a:rPr>
              <a:t>	</a:t>
            </a:r>
            <a:r>
              <a:rPr lang="en-US" sz="1400" b="1" dirty="0" smtClean="0">
                <a:solidFill>
                  <a:schemeClr val="tx2"/>
                </a:solidFill>
                <a:latin typeface="Courier New" charset="0"/>
                <a:cs typeface="Arial" charset="0"/>
              </a:rPr>
              <a:t>&lt;</a:t>
            </a:r>
            <a:r>
              <a:rPr lang="en-US" sz="1400" b="1" dirty="0" err="1" smtClean="0">
                <a:solidFill>
                  <a:schemeClr val="tx2"/>
                </a:solidFill>
                <a:latin typeface="Courier New" charset="0"/>
                <a:cs typeface="Arial" charset="0"/>
              </a:rPr>
              <a:t>uni:lecturer</a:t>
            </a:r>
            <a:r>
              <a:rPr lang="en-US" sz="1400" b="1" dirty="0" smtClean="0">
                <a:solidFill>
                  <a:schemeClr val="tx2"/>
                </a:solidFill>
                <a:latin typeface="Courier New" charset="0"/>
                <a:cs typeface="Arial" charset="0"/>
              </a:rPr>
              <a:t> </a:t>
            </a:r>
            <a:r>
              <a:rPr lang="en-US" sz="1400" b="1" dirty="0" err="1" smtClean="0">
                <a:solidFill>
                  <a:schemeClr val="tx2"/>
                </a:solidFill>
                <a:latin typeface="Courier New" charset="0"/>
                <a:cs typeface="Arial" charset="0"/>
              </a:rPr>
              <a:t>rdf:about</a:t>
            </a:r>
            <a:r>
              <a:rPr lang="en-US" sz="1400" b="1" dirty="0" smtClean="0">
                <a:solidFill>
                  <a:schemeClr val="tx2"/>
                </a:solidFill>
                <a:latin typeface="Courier New" charset="0"/>
                <a:cs typeface="Arial" charset="0"/>
              </a:rPr>
              <a:t>="949318"</a:t>
            </a:r>
          </a:p>
          <a:p>
            <a:pPr>
              <a:lnSpc>
                <a:spcPct val="80000"/>
              </a:lnSpc>
              <a:buFontTx/>
              <a:buNone/>
            </a:pPr>
            <a:r>
              <a:rPr lang="en-US" sz="1400" b="1" dirty="0" smtClean="0">
                <a:solidFill>
                  <a:schemeClr val="tx2"/>
                </a:solidFill>
                <a:latin typeface="Courier New" charset="0"/>
                <a:cs typeface="Arial" charset="0"/>
              </a:rPr>
              <a:t>				</a:t>
            </a:r>
            <a:r>
              <a:rPr lang="en-US" sz="1400" b="1" dirty="0" err="1" smtClean="0">
                <a:solidFill>
                  <a:schemeClr val="tx2"/>
                </a:solidFill>
                <a:latin typeface="Courier New" charset="0"/>
                <a:cs typeface="Arial" charset="0"/>
              </a:rPr>
              <a:t>uni:name</a:t>
            </a:r>
            <a:r>
              <a:rPr lang="en-US" sz="1400" b="1" dirty="0" smtClean="0">
                <a:solidFill>
                  <a:schemeClr val="tx2"/>
                </a:solidFill>
                <a:latin typeface="Courier New" charset="0"/>
                <a:cs typeface="Arial" charset="0"/>
              </a:rPr>
              <a:t>=“Tim Berners-Lee"</a:t>
            </a:r>
          </a:p>
          <a:p>
            <a:pPr>
              <a:lnSpc>
                <a:spcPct val="80000"/>
              </a:lnSpc>
              <a:buFontTx/>
              <a:buNone/>
            </a:pPr>
            <a:r>
              <a:rPr lang="en-US" sz="1400" b="1" dirty="0" smtClean="0">
                <a:solidFill>
                  <a:schemeClr val="tx2"/>
                </a:solidFill>
                <a:latin typeface="Courier New" charset="0"/>
                <a:cs typeface="Arial" charset="0"/>
              </a:rPr>
              <a:t>				     </a:t>
            </a:r>
            <a:r>
              <a:rPr lang="en-US" sz="1400" b="1" dirty="0" err="1" smtClean="0">
                <a:solidFill>
                  <a:schemeClr val="tx2"/>
                </a:solidFill>
                <a:latin typeface="Courier New" charset="0"/>
                <a:cs typeface="Arial" charset="0"/>
              </a:rPr>
              <a:t>uni:title</a:t>
            </a:r>
            <a:r>
              <a:rPr lang="en-US" sz="1400" b="1" dirty="0" smtClean="0">
                <a:solidFill>
                  <a:schemeClr val="tx2"/>
                </a:solidFill>
                <a:latin typeface="Courier New" charset="0"/>
                <a:cs typeface="Arial" charset="0"/>
              </a:rPr>
              <a:t>=“University Professor"/&gt;</a:t>
            </a:r>
            <a:endParaRPr lang="en-US" sz="1500" dirty="0" smtClean="0">
              <a:solidFill>
                <a:schemeClr val="tx2"/>
              </a:solidFill>
              <a:latin typeface="Arial" charset="0"/>
              <a:cs typeface="Arial"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mtClean="0">
                <a:latin typeface="Arial" charset="0"/>
                <a:cs typeface="Arial" charset="0"/>
              </a:rPr>
              <a:t>Why a New Language?</a:t>
            </a:r>
          </a:p>
        </p:txBody>
      </p:sp>
      <p:sp>
        <p:nvSpPr>
          <p:cNvPr id="24579" name="Rectangle 3"/>
          <p:cNvSpPr>
            <a:spLocks noGrp="1" noChangeArrowheads="1"/>
          </p:cNvSpPr>
          <p:nvPr>
            <p:ph idx="1"/>
          </p:nvPr>
        </p:nvSpPr>
        <p:spPr/>
        <p:txBody>
          <a:bodyPr/>
          <a:lstStyle/>
          <a:p>
            <a:pPr>
              <a:lnSpc>
                <a:spcPct val="90000"/>
              </a:lnSpc>
            </a:pPr>
            <a:r>
              <a:rPr lang="en-US" sz="2200" dirty="0" smtClean="0">
                <a:latin typeface="Arial" charset="0"/>
                <a:cs typeface="Arial" charset="0"/>
              </a:rPr>
              <a:t>All three description denote the same thing:</a:t>
            </a:r>
          </a:p>
          <a:p>
            <a:pPr lvl="1">
              <a:lnSpc>
                <a:spcPct val="90000"/>
              </a:lnSpc>
              <a:buFontTx/>
              <a:buNone/>
            </a:pPr>
            <a:r>
              <a:rPr lang="en-US" sz="1800" b="1" dirty="0" smtClean="0">
                <a:solidFill>
                  <a:schemeClr val="tx2"/>
                </a:solidFill>
                <a:latin typeface="Courier New" charset="0"/>
                <a:cs typeface="Arial" charset="0"/>
                <a:sym typeface="Symbol" charset="2"/>
              </a:rPr>
              <a:t></a:t>
            </a:r>
            <a:r>
              <a:rPr lang="en-US" sz="1800" b="1" dirty="0" smtClean="0">
                <a:solidFill>
                  <a:schemeClr val="tx2"/>
                </a:solidFill>
                <a:latin typeface="Courier New" charset="0"/>
                <a:cs typeface="Arial" charset="0"/>
              </a:rPr>
              <a:t>#949318, </a:t>
            </a:r>
            <a:r>
              <a:rPr lang="en-US" sz="1800" b="1" dirty="0" err="1" smtClean="0">
                <a:solidFill>
                  <a:schemeClr val="tx2"/>
                </a:solidFill>
                <a:latin typeface="Courier New" charset="0"/>
                <a:cs typeface="Arial" charset="0"/>
              </a:rPr>
              <a:t>rdf:type</a:t>
            </a:r>
            <a:r>
              <a:rPr lang="en-US" sz="1800" b="1" dirty="0" smtClean="0">
                <a:solidFill>
                  <a:schemeClr val="tx2"/>
                </a:solidFill>
                <a:latin typeface="Courier New" charset="0"/>
                <a:cs typeface="Arial" charset="0"/>
              </a:rPr>
              <a:t>, &lt;</a:t>
            </a:r>
            <a:r>
              <a:rPr lang="en-US" sz="1800" b="1" dirty="0" err="1" smtClean="0">
                <a:solidFill>
                  <a:schemeClr val="tx2"/>
                </a:solidFill>
                <a:latin typeface="Courier New" charset="0"/>
                <a:cs typeface="Arial" charset="0"/>
              </a:rPr>
              <a:t>uni:lecturer</a:t>
            </a:r>
            <a:r>
              <a:rPr lang="en-US" sz="1800" b="1" dirty="0" smtClean="0">
                <a:solidFill>
                  <a:schemeClr val="tx2"/>
                </a:solidFill>
                <a:latin typeface="Courier New" charset="0"/>
                <a:cs typeface="Arial" charset="0"/>
              </a:rPr>
              <a:t>&gt;</a:t>
            </a:r>
            <a:r>
              <a:rPr lang="en-US" sz="1800" b="1" dirty="0" smtClean="0">
                <a:solidFill>
                  <a:schemeClr val="tx2"/>
                </a:solidFill>
                <a:latin typeface="Courier New" charset="0"/>
                <a:cs typeface="Arial" charset="0"/>
                <a:sym typeface="Symbol" charset="2"/>
              </a:rPr>
              <a:t></a:t>
            </a:r>
            <a:endParaRPr lang="en-US" sz="1600" b="1" dirty="0" smtClean="0">
              <a:solidFill>
                <a:schemeClr val="tx2"/>
              </a:solidFill>
              <a:latin typeface="Courier New" charset="0"/>
              <a:cs typeface="Arial" charset="0"/>
            </a:endParaRPr>
          </a:p>
          <a:p>
            <a:pPr lvl="1">
              <a:lnSpc>
                <a:spcPct val="90000"/>
              </a:lnSpc>
              <a:buFontTx/>
              <a:buNone/>
            </a:pPr>
            <a:r>
              <a:rPr lang="en-US" sz="1800" b="1" dirty="0" smtClean="0">
                <a:solidFill>
                  <a:schemeClr val="tx2"/>
                </a:solidFill>
                <a:latin typeface="Courier New" charset="0"/>
                <a:cs typeface="Arial" charset="0"/>
                <a:sym typeface="Symbol" charset="2"/>
              </a:rPr>
              <a:t></a:t>
            </a:r>
            <a:r>
              <a:rPr lang="en-US" sz="1800" b="1" dirty="0" smtClean="0">
                <a:solidFill>
                  <a:schemeClr val="tx2"/>
                </a:solidFill>
                <a:latin typeface="Courier New" charset="0"/>
                <a:cs typeface="Arial" charset="0"/>
              </a:rPr>
              <a:t>#949318, &lt;</a:t>
            </a:r>
            <a:r>
              <a:rPr lang="en-US" sz="1800" b="1" dirty="0" err="1" smtClean="0">
                <a:solidFill>
                  <a:schemeClr val="tx2"/>
                </a:solidFill>
                <a:latin typeface="Courier New" charset="0"/>
                <a:cs typeface="Arial" charset="0"/>
              </a:rPr>
              <a:t>uni:name</a:t>
            </a:r>
            <a:r>
              <a:rPr lang="en-US" sz="1800" b="1" dirty="0" smtClean="0">
                <a:solidFill>
                  <a:schemeClr val="tx2"/>
                </a:solidFill>
                <a:latin typeface="Courier New" charset="0"/>
                <a:cs typeface="Arial" charset="0"/>
              </a:rPr>
              <a:t>&gt;, “Tim Berners-Lee”</a:t>
            </a:r>
            <a:r>
              <a:rPr lang="en-US" sz="1800" b="1" dirty="0" smtClean="0">
                <a:solidFill>
                  <a:schemeClr val="tx2"/>
                </a:solidFill>
                <a:latin typeface="Courier New" charset="0"/>
                <a:cs typeface="Arial" charset="0"/>
                <a:sym typeface="Symbol" charset="2"/>
              </a:rPr>
              <a:t></a:t>
            </a:r>
            <a:endParaRPr lang="en-US" sz="1800" b="1" dirty="0" smtClean="0">
              <a:solidFill>
                <a:schemeClr val="tx2"/>
              </a:solidFill>
              <a:latin typeface="Courier New" charset="0"/>
              <a:cs typeface="Arial" charset="0"/>
            </a:endParaRPr>
          </a:p>
          <a:p>
            <a:pPr lvl="1">
              <a:lnSpc>
                <a:spcPct val="90000"/>
              </a:lnSpc>
              <a:buFontTx/>
              <a:buNone/>
            </a:pPr>
            <a:r>
              <a:rPr lang="en-US" sz="1800" b="1" dirty="0" smtClean="0">
                <a:solidFill>
                  <a:schemeClr val="tx2"/>
                </a:solidFill>
                <a:latin typeface="Courier New" charset="0"/>
                <a:cs typeface="Arial" charset="0"/>
                <a:sym typeface="Symbol" charset="2"/>
              </a:rPr>
              <a:t></a:t>
            </a:r>
            <a:r>
              <a:rPr lang="en-US" sz="1800" b="1" dirty="0" smtClean="0">
                <a:solidFill>
                  <a:schemeClr val="tx2"/>
                </a:solidFill>
                <a:latin typeface="Courier New" charset="0"/>
                <a:cs typeface="Arial" charset="0"/>
              </a:rPr>
              <a:t>#949318, &lt;</a:t>
            </a:r>
            <a:r>
              <a:rPr lang="en-US" sz="1800" b="1" dirty="0" err="1" smtClean="0">
                <a:solidFill>
                  <a:schemeClr val="tx2"/>
                </a:solidFill>
                <a:latin typeface="Courier New" charset="0"/>
                <a:cs typeface="Arial" charset="0"/>
              </a:rPr>
              <a:t>uni:title</a:t>
            </a:r>
            <a:r>
              <a:rPr lang="en-US" sz="1800" b="1" dirty="0" smtClean="0">
                <a:solidFill>
                  <a:schemeClr val="tx2"/>
                </a:solidFill>
                <a:latin typeface="Courier New" charset="0"/>
                <a:cs typeface="Arial" charset="0"/>
              </a:rPr>
              <a:t>&gt;, “University Professor”</a:t>
            </a:r>
            <a:r>
              <a:rPr lang="en-US" sz="1800" b="1" dirty="0" smtClean="0">
                <a:solidFill>
                  <a:schemeClr val="tx2"/>
                </a:solidFill>
                <a:latin typeface="Courier New" charset="0"/>
                <a:cs typeface="Arial" charset="0"/>
                <a:sym typeface="Symbol" charset="2"/>
              </a:rPr>
              <a:t></a:t>
            </a:r>
            <a:endParaRPr lang="en-US" sz="1800" b="1" dirty="0" smtClean="0">
              <a:solidFill>
                <a:schemeClr val="tx2"/>
              </a:solidFill>
              <a:latin typeface="Courier New" charset="0"/>
              <a:cs typeface="Arial" charset="0"/>
            </a:endParaRPr>
          </a:p>
          <a:p>
            <a:pPr>
              <a:lnSpc>
                <a:spcPct val="90000"/>
              </a:lnSpc>
            </a:pPr>
            <a:endParaRPr lang="en-US" sz="2200" dirty="0" smtClean="0">
              <a:latin typeface="Arial" charset="0"/>
              <a:cs typeface="Arial" charset="0"/>
            </a:endParaRPr>
          </a:p>
          <a:p>
            <a:pPr>
              <a:lnSpc>
                <a:spcPct val="90000"/>
              </a:lnSpc>
            </a:pPr>
            <a:r>
              <a:rPr lang="en-US" sz="2200" dirty="0" smtClean="0">
                <a:latin typeface="Arial" charset="0"/>
                <a:cs typeface="Arial" charset="0"/>
              </a:rPr>
              <a:t>But the queries are different depending on a particular serialization:</a:t>
            </a:r>
          </a:p>
          <a:p>
            <a:pPr>
              <a:lnSpc>
                <a:spcPct val="90000"/>
              </a:lnSpc>
            </a:pPr>
            <a:endParaRPr lang="en-US" sz="2200" dirty="0" smtClean="0">
              <a:latin typeface="Arial" charset="0"/>
              <a:cs typeface="Arial" charset="0"/>
            </a:endParaRPr>
          </a:p>
          <a:p>
            <a:pPr>
              <a:lnSpc>
                <a:spcPct val="90000"/>
              </a:lnSpc>
              <a:buFontTx/>
              <a:buNone/>
            </a:pPr>
            <a:r>
              <a:rPr lang="en-US" sz="1700" b="1" dirty="0" smtClean="0">
                <a:solidFill>
                  <a:srgbClr val="207624"/>
                </a:solidFill>
                <a:latin typeface="Courier New" charset="0"/>
                <a:cs typeface="Arial" charset="0"/>
              </a:rPr>
              <a:t>	</a:t>
            </a:r>
            <a:r>
              <a:rPr lang="en-US" sz="1700" b="1" dirty="0" smtClean="0">
                <a:solidFill>
                  <a:schemeClr val="tx2"/>
                </a:solidFill>
                <a:latin typeface="Courier New" charset="0"/>
                <a:cs typeface="Arial" charset="0"/>
              </a:rPr>
              <a:t>/</a:t>
            </a:r>
            <a:r>
              <a:rPr lang="en-US" sz="1700" b="1" dirty="0" err="1" smtClean="0">
                <a:solidFill>
                  <a:schemeClr val="tx2"/>
                </a:solidFill>
                <a:latin typeface="Courier New" charset="0"/>
                <a:cs typeface="Arial" charset="0"/>
              </a:rPr>
              <a:t>rdf:Description</a:t>
            </a:r>
            <a:r>
              <a:rPr lang="en-US" sz="1700" b="1" dirty="0" smtClean="0">
                <a:solidFill>
                  <a:schemeClr val="tx2"/>
                </a:solidFill>
                <a:latin typeface="Courier New" charset="0"/>
                <a:cs typeface="Arial" charset="0"/>
              </a:rPr>
              <a:t>[</a:t>
            </a:r>
            <a:r>
              <a:rPr lang="en-US" sz="1700" b="1" dirty="0" err="1" smtClean="0">
                <a:solidFill>
                  <a:schemeClr val="tx2"/>
                </a:solidFill>
                <a:latin typeface="Courier New" charset="0"/>
                <a:cs typeface="Arial" charset="0"/>
              </a:rPr>
              <a:t>rdf:type</a:t>
            </a:r>
            <a:r>
              <a:rPr lang="en-US" sz="1700" b="1" dirty="0" smtClean="0">
                <a:solidFill>
                  <a:schemeClr val="tx2"/>
                </a:solidFill>
                <a:latin typeface="Courier New" charset="0"/>
                <a:cs typeface="Arial" charset="0"/>
              </a:rPr>
              <a:t>=</a:t>
            </a:r>
          </a:p>
          <a:p>
            <a:pPr>
              <a:lnSpc>
                <a:spcPct val="90000"/>
              </a:lnSpc>
              <a:buFontTx/>
              <a:buNone/>
            </a:pPr>
            <a:r>
              <a:rPr lang="en-US" sz="1700" b="1" dirty="0" smtClean="0">
                <a:solidFill>
                  <a:schemeClr val="tx2"/>
                </a:solidFill>
                <a:latin typeface="Courier New" charset="0"/>
                <a:cs typeface="Arial" charset="0"/>
              </a:rPr>
              <a:t>	"http://www.mydomain.org/uni-ns#lecturer"]/uni:</a:t>
            </a:r>
            <a:r>
              <a:rPr lang="en-US" sz="1600" b="1" dirty="0" smtClean="0">
                <a:solidFill>
                  <a:schemeClr val="tx2"/>
                </a:solidFill>
                <a:latin typeface="Courier New" charset="0"/>
                <a:cs typeface="Arial" charset="0"/>
              </a:rPr>
              <a:t>name</a:t>
            </a:r>
            <a:endParaRPr lang="en-US" sz="1700" b="1" dirty="0" smtClean="0">
              <a:solidFill>
                <a:schemeClr val="tx2"/>
              </a:solidFill>
              <a:latin typeface="Courier New" charset="0"/>
              <a:cs typeface="Arial" charset="0"/>
            </a:endParaRPr>
          </a:p>
          <a:p>
            <a:pPr>
              <a:lnSpc>
                <a:spcPct val="90000"/>
              </a:lnSpc>
              <a:buFontTx/>
              <a:buNone/>
            </a:pPr>
            <a:endParaRPr lang="en-US" sz="1800" b="1" dirty="0" smtClean="0">
              <a:solidFill>
                <a:schemeClr val="tx2"/>
              </a:solidFill>
              <a:latin typeface="Courier New" charset="0"/>
              <a:cs typeface="Arial" charset="0"/>
            </a:endParaRPr>
          </a:p>
          <a:p>
            <a:pPr>
              <a:lnSpc>
                <a:spcPct val="90000"/>
              </a:lnSpc>
              <a:buFontTx/>
              <a:buNone/>
            </a:pPr>
            <a:r>
              <a:rPr lang="en-US" sz="1700" b="1" dirty="0" smtClean="0">
                <a:solidFill>
                  <a:schemeClr val="tx2"/>
                </a:solidFill>
                <a:latin typeface="Courier New" charset="0"/>
                <a:cs typeface="Arial" charset="0"/>
              </a:rPr>
              <a:t>	//</a:t>
            </a:r>
            <a:r>
              <a:rPr lang="en-US" sz="1700" b="1" dirty="0" err="1" smtClean="0">
                <a:solidFill>
                  <a:schemeClr val="tx2"/>
                </a:solidFill>
                <a:latin typeface="Courier New" charset="0"/>
                <a:cs typeface="Arial" charset="0"/>
              </a:rPr>
              <a:t>uni:lecturer</a:t>
            </a:r>
            <a:r>
              <a:rPr lang="en-US" sz="1700" b="1" dirty="0" smtClean="0">
                <a:solidFill>
                  <a:schemeClr val="tx2"/>
                </a:solidFill>
                <a:latin typeface="Courier New" charset="0"/>
                <a:cs typeface="Arial" charset="0"/>
              </a:rPr>
              <a:t>/</a:t>
            </a:r>
            <a:r>
              <a:rPr lang="en-US" sz="1700" b="1" dirty="0" err="1" smtClean="0">
                <a:solidFill>
                  <a:schemeClr val="tx2"/>
                </a:solidFill>
                <a:latin typeface="Courier New" charset="0"/>
                <a:cs typeface="Arial" charset="0"/>
              </a:rPr>
              <a:t>uni:</a:t>
            </a:r>
            <a:r>
              <a:rPr lang="en-US" sz="1600" b="1" dirty="0" err="1" smtClean="0">
                <a:solidFill>
                  <a:schemeClr val="tx2"/>
                </a:solidFill>
                <a:latin typeface="Courier New" charset="0"/>
                <a:cs typeface="Arial" charset="0"/>
              </a:rPr>
              <a:t>name</a:t>
            </a:r>
            <a:endParaRPr lang="en-US" sz="1700" b="1" dirty="0" smtClean="0">
              <a:solidFill>
                <a:schemeClr val="tx2"/>
              </a:solidFill>
              <a:latin typeface="Courier New" charset="0"/>
              <a:cs typeface="Arial" charset="0"/>
            </a:endParaRPr>
          </a:p>
          <a:p>
            <a:pPr>
              <a:lnSpc>
                <a:spcPct val="90000"/>
              </a:lnSpc>
              <a:buFontTx/>
              <a:buNone/>
            </a:pPr>
            <a:endParaRPr lang="en-US" sz="1700" b="1" dirty="0" smtClean="0">
              <a:solidFill>
                <a:schemeClr val="tx2"/>
              </a:solidFill>
              <a:latin typeface="Courier New" charset="0"/>
              <a:cs typeface="Arial" charset="0"/>
            </a:endParaRPr>
          </a:p>
          <a:p>
            <a:pPr>
              <a:lnSpc>
                <a:spcPct val="90000"/>
              </a:lnSpc>
              <a:buFontTx/>
              <a:buNone/>
            </a:pPr>
            <a:r>
              <a:rPr lang="en-US" sz="1700" b="1" dirty="0" smtClean="0">
                <a:solidFill>
                  <a:schemeClr val="tx2"/>
                </a:solidFill>
                <a:latin typeface="Courier New" charset="0"/>
                <a:cs typeface="Arial" charset="0"/>
              </a:rPr>
              <a:t>	//</a:t>
            </a:r>
            <a:r>
              <a:rPr lang="en-US" sz="1700" b="1" dirty="0" err="1" smtClean="0">
                <a:solidFill>
                  <a:schemeClr val="tx2"/>
                </a:solidFill>
                <a:latin typeface="Courier New" charset="0"/>
                <a:cs typeface="Arial" charset="0"/>
              </a:rPr>
              <a:t>uni:lecturer</a:t>
            </a:r>
            <a:r>
              <a:rPr lang="en-US" sz="1700" b="1" dirty="0" smtClean="0">
                <a:solidFill>
                  <a:schemeClr val="tx2"/>
                </a:solidFill>
                <a:latin typeface="Courier New" charset="0"/>
                <a:cs typeface="Arial" charset="0"/>
              </a:rPr>
              <a:t>/@</a:t>
            </a:r>
            <a:r>
              <a:rPr lang="en-US" sz="1700" b="1" dirty="0" err="1" smtClean="0">
                <a:solidFill>
                  <a:schemeClr val="tx2"/>
                </a:solidFill>
                <a:latin typeface="Courier New" charset="0"/>
                <a:cs typeface="Arial" charset="0"/>
              </a:rPr>
              <a:t>uni:</a:t>
            </a:r>
            <a:r>
              <a:rPr lang="en-US" sz="1600" b="1" dirty="0" err="1" smtClean="0">
                <a:solidFill>
                  <a:schemeClr val="tx2"/>
                </a:solidFill>
                <a:latin typeface="Courier New" charset="0"/>
                <a:cs typeface="Arial" charset="0"/>
              </a:rPr>
              <a:t>name</a:t>
            </a:r>
            <a:endParaRPr lang="en-US" sz="1700" b="1" dirty="0" smtClean="0">
              <a:solidFill>
                <a:schemeClr val="tx2"/>
              </a:solidFill>
              <a:latin typeface="Courier New" charset="0"/>
              <a:cs typeface="Arial"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4"/>
          <p:cNvSpPr>
            <a:spLocks noGrp="1"/>
          </p:cNvSpPr>
          <p:nvPr>
            <p:ph type="title"/>
          </p:nvPr>
        </p:nvSpPr>
        <p:spPr/>
        <p:txBody>
          <a:bodyPr/>
          <a:lstStyle/>
          <a:p>
            <a:r>
              <a:rPr lang="en-US" cap="none" smtClean="0">
                <a:latin typeface="Arial" charset="0"/>
                <a:cs typeface="Arial" charset="0"/>
              </a:rPr>
              <a:t>TECHNICAL SOLUTION</a:t>
            </a:r>
          </a:p>
        </p:txBody>
      </p:sp>
      <p:sp>
        <p:nvSpPr>
          <p:cNvPr id="25603" name="Text Placeholder 5"/>
          <p:cNvSpPr>
            <a:spLocks noGrp="1"/>
          </p:cNvSpPr>
          <p:nvPr>
            <p:ph type="body" idx="1"/>
          </p:nvPr>
        </p:nvSpPr>
        <p:spPr/>
        <p:txBody>
          <a:bodyPr/>
          <a:lstStyle/>
          <a:p>
            <a:endParaRPr lang="en-US"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4"/>
          <p:cNvSpPr>
            <a:spLocks noGrp="1"/>
          </p:cNvSpPr>
          <p:nvPr>
            <p:ph type="title"/>
          </p:nvPr>
        </p:nvSpPr>
        <p:spPr/>
        <p:txBody>
          <a:bodyPr/>
          <a:lstStyle/>
          <a:p>
            <a:r>
              <a:rPr lang="en-US" cap="none" smtClean="0">
                <a:latin typeface="Arial" charset="0"/>
                <a:cs typeface="Arial" charset="0"/>
              </a:rPr>
              <a:t>RDF REPOSITORIES</a:t>
            </a:r>
          </a:p>
        </p:txBody>
      </p:sp>
      <p:sp>
        <p:nvSpPr>
          <p:cNvPr id="26627" name="Text Placeholder 5"/>
          <p:cNvSpPr>
            <a:spLocks noGrp="1"/>
          </p:cNvSpPr>
          <p:nvPr>
            <p:ph type="body" idx="1"/>
          </p:nvPr>
        </p:nvSpPr>
        <p:spPr/>
        <p:txBody>
          <a:bodyPr/>
          <a:lstStyle/>
          <a:p>
            <a:r>
              <a:rPr lang="en-US" smtClean="0">
                <a:latin typeface="Arial" charset="0"/>
                <a:cs typeface="Arial" charset="0"/>
              </a:rPr>
              <a:t>Efficient storage of RDF data</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smtClean="0">
                <a:latin typeface="Arial" charset="0"/>
                <a:cs typeface="Arial" charset="0"/>
              </a:rPr>
              <a:t>Semantic Repositories</a:t>
            </a:r>
          </a:p>
        </p:txBody>
      </p:sp>
      <p:sp>
        <p:nvSpPr>
          <p:cNvPr id="27651" name="Content Placeholder 2"/>
          <p:cNvSpPr>
            <a:spLocks noGrp="1"/>
          </p:cNvSpPr>
          <p:nvPr>
            <p:ph idx="1"/>
          </p:nvPr>
        </p:nvSpPr>
        <p:spPr/>
        <p:txBody>
          <a:bodyPr/>
          <a:lstStyle/>
          <a:p>
            <a:r>
              <a:rPr lang="en-NZ" sz="2400" dirty="0"/>
              <a:t>Semantic repositories combine the features of: </a:t>
            </a:r>
            <a:endParaRPr lang="en-NZ" sz="2400" dirty="0" smtClean="0"/>
          </a:p>
          <a:p>
            <a:pPr lvl="1"/>
            <a:r>
              <a:rPr lang="en-NZ" sz="2000" dirty="0" smtClean="0"/>
              <a:t>Database </a:t>
            </a:r>
            <a:r>
              <a:rPr lang="en-NZ" sz="2000" dirty="0"/>
              <a:t>management systems (DBMS) and </a:t>
            </a:r>
            <a:endParaRPr lang="en-NZ" sz="2000" dirty="0" smtClean="0"/>
          </a:p>
          <a:p>
            <a:pPr lvl="1"/>
            <a:r>
              <a:rPr lang="en-NZ" sz="2000" dirty="0" smtClean="0"/>
              <a:t>Inference </a:t>
            </a:r>
            <a:r>
              <a:rPr lang="en-NZ" sz="2000" dirty="0"/>
              <a:t>engines </a:t>
            </a:r>
          </a:p>
          <a:p>
            <a:r>
              <a:rPr lang="en-NZ" sz="2400" dirty="0" smtClean="0"/>
              <a:t>Rapid </a:t>
            </a:r>
            <a:r>
              <a:rPr lang="en-NZ" sz="2400" dirty="0"/>
              <a:t>progress in the last 5 years </a:t>
            </a:r>
            <a:endParaRPr lang="en-NZ" sz="2400" dirty="0" smtClean="0"/>
          </a:p>
          <a:p>
            <a:pPr lvl="1"/>
            <a:r>
              <a:rPr lang="en-NZ" sz="2000" dirty="0" smtClean="0"/>
              <a:t>Every </a:t>
            </a:r>
            <a:r>
              <a:rPr lang="en-NZ" sz="2000" dirty="0"/>
              <a:t>couple of years the scalability increases by an order of magnitude</a:t>
            </a:r>
            <a:r>
              <a:rPr lang="en-NZ" sz="1800" dirty="0"/>
              <a:t> </a:t>
            </a:r>
            <a:endParaRPr lang="en-NZ" sz="1800" dirty="0" smtClean="0"/>
          </a:p>
          <a:p>
            <a:r>
              <a:rPr lang="en-NZ" sz="2400" dirty="0" smtClean="0"/>
              <a:t>“</a:t>
            </a:r>
            <a:r>
              <a:rPr lang="en-NZ" sz="2400" dirty="0"/>
              <a:t>Track-laying machines” for the Semantic Web </a:t>
            </a:r>
            <a:endParaRPr lang="en-NZ" sz="2400" dirty="0" smtClean="0"/>
          </a:p>
          <a:p>
            <a:pPr lvl="1"/>
            <a:r>
              <a:rPr lang="en-NZ" sz="2000" dirty="0" smtClean="0"/>
              <a:t>Extending </a:t>
            </a:r>
            <a:r>
              <a:rPr lang="en-NZ" sz="2000" dirty="0"/>
              <a:t>the reach of the “data railways” and </a:t>
            </a:r>
            <a:endParaRPr lang="en-NZ" sz="2000" dirty="0" smtClean="0"/>
          </a:p>
          <a:p>
            <a:pPr lvl="1"/>
            <a:r>
              <a:rPr lang="en-NZ" sz="2000" dirty="0" smtClean="0"/>
              <a:t>Changing </a:t>
            </a:r>
            <a:r>
              <a:rPr lang="en-NZ" sz="2000" dirty="0"/>
              <a:t>the data-economy by allowing more complex data to be managed at lower cost </a:t>
            </a:r>
          </a:p>
          <a:p>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304800"/>
            <a:ext cx="6275040" cy="457200"/>
          </a:xfrm>
        </p:spPr>
        <p:txBody>
          <a:bodyPr/>
          <a:lstStyle/>
          <a:p>
            <a:r>
              <a:rPr lang="en-US" dirty="0" smtClean="0">
                <a:latin typeface="Arial" charset="0"/>
                <a:cs typeface="Arial" charset="0"/>
              </a:rPr>
              <a:t>Semantic Repositories as Track-Laying Machines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1340768"/>
            <a:ext cx="6264696" cy="5049280"/>
          </a:xfrm>
          <a:prstGeom prst="rect">
            <a:avLst/>
          </a:prstGeom>
        </p:spPr>
      </p:pic>
    </p:spTree>
    <p:extLst>
      <p:ext uri="{BB962C8B-B14F-4D97-AF65-F5344CB8AC3E}">
        <p14:creationId xmlns:p14="http://schemas.microsoft.com/office/powerpoint/2010/main" val="12700564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smtClean="0">
                <a:latin typeface="Arial" charset="0"/>
                <a:cs typeface="Arial" charset="0"/>
              </a:rPr>
              <a:t>RDBMSs vs. Semantic Repositories</a:t>
            </a:r>
          </a:p>
        </p:txBody>
      </p:sp>
      <p:sp>
        <p:nvSpPr>
          <p:cNvPr id="27651" name="Content Placeholder 2"/>
          <p:cNvSpPr>
            <a:spLocks noGrp="1"/>
          </p:cNvSpPr>
          <p:nvPr>
            <p:ph idx="1"/>
          </p:nvPr>
        </p:nvSpPr>
        <p:spPr/>
        <p:txBody>
          <a:bodyPr/>
          <a:lstStyle/>
          <a:p>
            <a:r>
              <a:rPr lang="en-NZ" sz="2800" dirty="0"/>
              <a:t>The major differences with </a:t>
            </a:r>
            <a:r>
              <a:rPr lang="en-NZ" sz="2800" dirty="0" smtClean="0"/>
              <a:t>DBMS </a:t>
            </a:r>
            <a:r>
              <a:rPr lang="en-NZ" sz="2800" dirty="0"/>
              <a:t>are </a:t>
            </a:r>
            <a:endParaRPr lang="en-NZ" sz="2800" dirty="0" smtClean="0"/>
          </a:p>
          <a:p>
            <a:pPr marL="0" indent="0">
              <a:buNone/>
            </a:pPr>
            <a:endParaRPr lang="en-NZ" sz="2800" dirty="0"/>
          </a:p>
          <a:p>
            <a:pPr lvl="1"/>
            <a:r>
              <a:rPr lang="en-NZ" sz="2000" dirty="0" smtClean="0"/>
              <a:t>Semantic repositories </a:t>
            </a:r>
            <a:r>
              <a:rPr lang="en-NZ" sz="2000" dirty="0"/>
              <a:t>use </a:t>
            </a:r>
            <a:r>
              <a:rPr lang="en-NZ" sz="2000" b="1" dirty="0"/>
              <a:t>ontologies as semantic schemata</a:t>
            </a:r>
            <a:r>
              <a:rPr lang="en-NZ" sz="2000" dirty="0"/>
              <a:t>, which allows them to automatically reason about the data </a:t>
            </a:r>
            <a:endParaRPr lang="en-NZ" sz="2000" dirty="0" smtClean="0"/>
          </a:p>
          <a:p>
            <a:pPr lvl="1"/>
            <a:endParaRPr lang="en-NZ" sz="2000" dirty="0" smtClean="0"/>
          </a:p>
          <a:p>
            <a:pPr lvl="1"/>
            <a:r>
              <a:rPr lang="en-NZ" sz="2000" dirty="0" smtClean="0"/>
              <a:t>Semantic repositories </a:t>
            </a:r>
            <a:r>
              <a:rPr lang="en-NZ" sz="2000" dirty="0"/>
              <a:t>work with a </a:t>
            </a:r>
            <a:r>
              <a:rPr lang="en-NZ" sz="2000" b="1" dirty="0"/>
              <a:t>more generic </a:t>
            </a:r>
            <a:r>
              <a:rPr lang="en-NZ" sz="2000" b="1" dirty="0" err="1"/>
              <a:t>datamodel</a:t>
            </a:r>
            <a:r>
              <a:rPr lang="en-NZ" sz="2000" dirty="0"/>
              <a:t>, which </a:t>
            </a:r>
            <a:r>
              <a:rPr lang="en-NZ" sz="2000" dirty="0" smtClean="0"/>
              <a:t>provides a flexible means </a:t>
            </a:r>
            <a:r>
              <a:rPr lang="en-NZ" sz="2000" dirty="0"/>
              <a:t>to </a:t>
            </a:r>
            <a:r>
              <a:rPr lang="en-NZ" sz="2000" dirty="0" smtClean="0"/>
              <a:t>update </a:t>
            </a:r>
            <a:r>
              <a:rPr lang="en-NZ" sz="2000" dirty="0"/>
              <a:t>and </a:t>
            </a:r>
            <a:r>
              <a:rPr lang="en-NZ" sz="2000" dirty="0" smtClean="0"/>
              <a:t>extend schemata </a:t>
            </a:r>
            <a:r>
              <a:rPr lang="en-NZ" sz="2000" dirty="0"/>
              <a:t>(i.e. </a:t>
            </a:r>
            <a:r>
              <a:rPr lang="en-NZ" sz="2000" dirty="0" smtClean="0"/>
              <a:t>the </a:t>
            </a:r>
            <a:r>
              <a:rPr lang="en-NZ" sz="2000" dirty="0"/>
              <a:t>structure of the data) </a:t>
            </a:r>
          </a:p>
          <a:p>
            <a:endParaRPr lang="en-US" dirty="0" smtClean="0">
              <a:latin typeface="Arial" charset="0"/>
              <a:cs typeface="Arial" charset="0"/>
            </a:endParaRPr>
          </a:p>
        </p:txBody>
      </p:sp>
    </p:spTree>
    <p:extLst>
      <p:ext uri="{BB962C8B-B14F-4D97-AF65-F5344CB8AC3E}">
        <p14:creationId xmlns:p14="http://schemas.microsoft.com/office/powerpoint/2010/main" val="21445391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smtClean="0">
                <a:latin typeface="Arial" charset="0"/>
                <a:cs typeface="Arial" charset="0"/>
              </a:rPr>
              <a:t>RDBMSs vs. Column Stores</a:t>
            </a:r>
          </a:p>
        </p:txBody>
      </p:sp>
      <p:graphicFrame>
        <p:nvGraphicFramePr>
          <p:cNvPr id="3" name="Table 2"/>
          <p:cNvGraphicFramePr>
            <a:graphicFrameLocks noGrp="1"/>
          </p:cNvGraphicFramePr>
          <p:nvPr>
            <p:extLst>
              <p:ext uri="{D42A27DB-BD31-4B8C-83A1-F6EECF244321}">
                <p14:modId xmlns:p14="http://schemas.microsoft.com/office/powerpoint/2010/main" val="3778540826"/>
              </p:ext>
            </p:extLst>
          </p:nvPr>
        </p:nvGraphicFramePr>
        <p:xfrm>
          <a:off x="1043608" y="1772816"/>
          <a:ext cx="2016222" cy="1524000"/>
        </p:xfrm>
        <a:graphic>
          <a:graphicData uri="http://schemas.openxmlformats.org/drawingml/2006/table">
            <a:tbl>
              <a:tblPr firstRow="1" bandRow="1">
                <a:tableStyleId>{5C22544A-7EE6-4342-B048-85BDC9FD1C3A}</a:tableStyleId>
              </a:tblPr>
              <a:tblGrid>
                <a:gridCol w="361178"/>
                <a:gridCol w="862957"/>
                <a:gridCol w="792087"/>
              </a:tblGrid>
              <a:tr h="288032">
                <a:tc gridSpan="3">
                  <a:txBody>
                    <a:bodyPr/>
                    <a:lstStyle/>
                    <a:p>
                      <a:pPr algn="ctr"/>
                      <a:r>
                        <a:rPr lang="en-NZ" sz="1400" dirty="0" smtClean="0"/>
                        <a:t>PERSON</a:t>
                      </a:r>
                      <a:endParaRPr lang="en-NZ" sz="1400" dirty="0"/>
                    </a:p>
                  </a:txBody>
                  <a:tcPr/>
                </a:tc>
                <a:tc hMerge="1">
                  <a:txBody>
                    <a:bodyPr/>
                    <a:lstStyle/>
                    <a:p>
                      <a:endParaRPr lang="en-NZ" dirty="0"/>
                    </a:p>
                  </a:txBody>
                  <a:tcPr/>
                </a:tc>
                <a:tc hMerge="1">
                  <a:txBody>
                    <a:bodyPr/>
                    <a:lstStyle/>
                    <a:p>
                      <a:endParaRPr lang="en-NZ" dirty="0"/>
                    </a:p>
                  </a:txBody>
                  <a:tcPr/>
                </a:tc>
              </a:tr>
              <a:tr h="288032">
                <a:tc>
                  <a:txBody>
                    <a:bodyPr/>
                    <a:lstStyle/>
                    <a:p>
                      <a:pPr algn="ctr"/>
                      <a:r>
                        <a:rPr lang="en-NZ" sz="1400" dirty="0" smtClean="0"/>
                        <a:t>ID</a:t>
                      </a:r>
                      <a:endParaRPr lang="en-NZ" sz="1400" dirty="0"/>
                    </a:p>
                  </a:txBody>
                  <a:tcPr/>
                </a:tc>
                <a:tc>
                  <a:txBody>
                    <a:bodyPr/>
                    <a:lstStyle/>
                    <a:p>
                      <a:pPr algn="ctr"/>
                      <a:r>
                        <a:rPr lang="en-NZ" sz="1400" dirty="0" smtClean="0"/>
                        <a:t>Name</a:t>
                      </a:r>
                      <a:endParaRPr lang="en-NZ" sz="1400" dirty="0"/>
                    </a:p>
                  </a:txBody>
                  <a:tcPr/>
                </a:tc>
                <a:tc>
                  <a:txBody>
                    <a:bodyPr/>
                    <a:lstStyle/>
                    <a:p>
                      <a:pPr algn="ctr"/>
                      <a:r>
                        <a:rPr lang="en-NZ" sz="1400" dirty="0" smtClean="0"/>
                        <a:t>Gender</a:t>
                      </a:r>
                      <a:endParaRPr lang="en-NZ" sz="1400" dirty="0"/>
                    </a:p>
                  </a:txBody>
                  <a:tcPr/>
                </a:tc>
              </a:tr>
              <a:tr h="288032">
                <a:tc>
                  <a:txBody>
                    <a:bodyPr/>
                    <a:lstStyle/>
                    <a:p>
                      <a:pPr algn="ctr"/>
                      <a:r>
                        <a:rPr lang="en-NZ" sz="1400" dirty="0" smtClean="0"/>
                        <a:t>1</a:t>
                      </a:r>
                      <a:endParaRPr lang="en-NZ" sz="1400" dirty="0"/>
                    </a:p>
                  </a:txBody>
                  <a:tcPr/>
                </a:tc>
                <a:tc>
                  <a:txBody>
                    <a:bodyPr/>
                    <a:lstStyle/>
                    <a:p>
                      <a:pPr algn="ctr"/>
                      <a:r>
                        <a:rPr lang="en-NZ" sz="1400" dirty="0" smtClean="0"/>
                        <a:t>Maria P.</a:t>
                      </a:r>
                      <a:endParaRPr lang="en-NZ" sz="1400" dirty="0"/>
                    </a:p>
                  </a:txBody>
                  <a:tcPr/>
                </a:tc>
                <a:tc>
                  <a:txBody>
                    <a:bodyPr/>
                    <a:lstStyle/>
                    <a:p>
                      <a:pPr algn="ctr"/>
                      <a:r>
                        <a:rPr lang="en-NZ" sz="1400" dirty="0" smtClean="0"/>
                        <a:t>F</a:t>
                      </a:r>
                      <a:endParaRPr lang="en-NZ" sz="1400" dirty="0"/>
                    </a:p>
                  </a:txBody>
                  <a:tcPr/>
                </a:tc>
              </a:tr>
              <a:tr h="288032">
                <a:tc>
                  <a:txBody>
                    <a:bodyPr/>
                    <a:lstStyle/>
                    <a:p>
                      <a:pPr algn="ctr"/>
                      <a:r>
                        <a:rPr lang="en-NZ" sz="1400" dirty="0" smtClean="0"/>
                        <a:t>2</a:t>
                      </a:r>
                      <a:endParaRPr lang="en-NZ" sz="1400" dirty="0"/>
                    </a:p>
                  </a:txBody>
                  <a:tcPr/>
                </a:tc>
                <a:tc>
                  <a:txBody>
                    <a:bodyPr/>
                    <a:lstStyle/>
                    <a:p>
                      <a:pPr algn="ctr"/>
                      <a:r>
                        <a:rPr lang="en-NZ" sz="1400" dirty="0" smtClean="0"/>
                        <a:t>Ivan Jr.</a:t>
                      </a:r>
                      <a:endParaRPr lang="en-NZ" sz="1400" dirty="0"/>
                    </a:p>
                  </a:txBody>
                  <a:tcPr/>
                </a:tc>
                <a:tc>
                  <a:txBody>
                    <a:bodyPr/>
                    <a:lstStyle/>
                    <a:p>
                      <a:pPr algn="ctr"/>
                      <a:r>
                        <a:rPr lang="en-NZ" sz="1400" dirty="0" smtClean="0"/>
                        <a:t>M</a:t>
                      </a:r>
                      <a:endParaRPr lang="en-NZ" sz="1400" dirty="0"/>
                    </a:p>
                  </a:txBody>
                  <a:tcPr/>
                </a:tc>
              </a:tr>
              <a:tr h="288032">
                <a:tc>
                  <a:txBody>
                    <a:bodyPr/>
                    <a:lstStyle/>
                    <a:p>
                      <a:pPr algn="ctr"/>
                      <a:r>
                        <a:rPr lang="en-NZ" sz="1400" dirty="0" smtClean="0"/>
                        <a:t>3</a:t>
                      </a:r>
                      <a:endParaRPr lang="en-NZ" sz="1400" dirty="0"/>
                    </a:p>
                  </a:txBody>
                  <a:tcPr/>
                </a:tc>
                <a:tc>
                  <a:txBody>
                    <a:bodyPr/>
                    <a:lstStyle/>
                    <a:p>
                      <a:pPr algn="ctr"/>
                      <a:r>
                        <a:rPr lang="en-NZ" sz="1400" dirty="0" smtClean="0"/>
                        <a:t>…</a:t>
                      </a:r>
                      <a:endParaRPr lang="en-NZ" sz="1400" dirty="0"/>
                    </a:p>
                  </a:txBody>
                  <a:tcPr/>
                </a:tc>
                <a:tc>
                  <a:txBody>
                    <a:bodyPr/>
                    <a:lstStyle/>
                    <a:p>
                      <a:pPr algn="ctr"/>
                      <a:r>
                        <a:rPr lang="en-NZ" sz="1400" dirty="0" smtClean="0"/>
                        <a:t>…</a:t>
                      </a:r>
                      <a:endParaRPr lang="en-NZ" sz="1400"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24813202"/>
              </p:ext>
            </p:extLst>
          </p:nvPr>
        </p:nvGraphicFramePr>
        <p:xfrm>
          <a:off x="467544" y="3573016"/>
          <a:ext cx="1152128" cy="1219200"/>
        </p:xfrm>
        <a:graphic>
          <a:graphicData uri="http://schemas.openxmlformats.org/drawingml/2006/table">
            <a:tbl>
              <a:tblPr firstRow="1" bandRow="1">
                <a:tableStyleId>{5C22544A-7EE6-4342-B048-85BDC9FD1C3A}</a:tableStyleId>
              </a:tblPr>
              <a:tblGrid>
                <a:gridCol w="576064"/>
                <a:gridCol w="576064"/>
              </a:tblGrid>
              <a:tr h="288032">
                <a:tc gridSpan="2">
                  <a:txBody>
                    <a:bodyPr/>
                    <a:lstStyle/>
                    <a:p>
                      <a:pPr algn="ctr"/>
                      <a:r>
                        <a:rPr lang="en-NZ" sz="1400" dirty="0" smtClean="0"/>
                        <a:t>PARENT</a:t>
                      </a:r>
                      <a:endParaRPr lang="en-NZ" sz="1400" dirty="0"/>
                    </a:p>
                  </a:txBody>
                  <a:tcPr/>
                </a:tc>
                <a:tc hMerge="1">
                  <a:txBody>
                    <a:bodyPr/>
                    <a:lstStyle/>
                    <a:p>
                      <a:endParaRPr lang="en-NZ" dirty="0"/>
                    </a:p>
                  </a:txBody>
                  <a:tcPr/>
                </a:tc>
              </a:tr>
              <a:tr h="288032">
                <a:tc>
                  <a:txBody>
                    <a:bodyPr/>
                    <a:lstStyle/>
                    <a:p>
                      <a:pPr algn="ctr"/>
                      <a:r>
                        <a:rPr lang="en-NZ" sz="1400" dirty="0" err="1" smtClean="0"/>
                        <a:t>ParID</a:t>
                      </a:r>
                      <a:endParaRPr lang="en-NZ" sz="1400" dirty="0"/>
                    </a:p>
                  </a:txBody>
                  <a:tcPr/>
                </a:tc>
                <a:tc>
                  <a:txBody>
                    <a:bodyPr/>
                    <a:lstStyle/>
                    <a:p>
                      <a:pPr algn="ctr"/>
                      <a:r>
                        <a:rPr lang="en-NZ" sz="1400" dirty="0" err="1" smtClean="0"/>
                        <a:t>ChiID</a:t>
                      </a:r>
                      <a:endParaRPr lang="en-NZ" sz="1400" dirty="0"/>
                    </a:p>
                  </a:txBody>
                  <a:tcPr/>
                </a:tc>
              </a:tr>
              <a:tr h="288032">
                <a:tc>
                  <a:txBody>
                    <a:bodyPr/>
                    <a:lstStyle/>
                    <a:p>
                      <a:pPr algn="ctr"/>
                      <a:r>
                        <a:rPr lang="en-NZ" sz="1400" dirty="0" smtClean="0"/>
                        <a:t>1</a:t>
                      </a:r>
                      <a:endParaRPr lang="en-NZ" sz="1400" dirty="0"/>
                    </a:p>
                  </a:txBody>
                  <a:tcPr/>
                </a:tc>
                <a:tc>
                  <a:txBody>
                    <a:bodyPr/>
                    <a:lstStyle/>
                    <a:p>
                      <a:pPr algn="ctr"/>
                      <a:r>
                        <a:rPr lang="en-NZ" sz="1400" dirty="0" smtClean="0"/>
                        <a:t>2</a:t>
                      </a:r>
                      <a:endParaRPr lang="en-NZ" sz="1400" dirty="0"/>
                    </a:p>
                  </a:txBody>
                  <a:tcPr/>
                </a:tc>
              </a:tr>
              <a:tr h="288032">
                <a:tc>
                  <a:txBody>
                    <a:bodyPr/>
                    <a:lstStyle/>
                    <a:p>
                      <a:pPr algn="ctr"/>
                      <a:r>
                        <a:rPr lang="en-NZ" sz="1400" dirty="0" smtClean="0"/>
                        <a:t>…</a:t>
                      </a:r>
                      <a:endParaRPr lang="en-NZ" sz="1400" dirty="0"/>
                    </a:p>
                  </a:txBody>
                  <a:tcPr/>
                </a:tc>
                <a:tc>
                  <a:txBody>
                    <a:bodyPr/>
                    <a:lstStyle/>
                    <a:p>
                      <a:pPr algn="ctr"/>
                      <a:r>
                        <a:rPr lang="en-NZ" sz="1400" dirty="0" smtClean="0"/>
                        <a:t>…</a:t>
                      </a:r>
                      <a:endParaRPr lang="en-NZ" sz="1400"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818370708"/>
              </p:ext>
            </p:extLst>
          </p:nvPr>
        </p:nvGraphicFramePr>
        <p:xfrm>
          <a:off x="1835696" y="3573016"/>
          <a:ext cx="2160239" cy="1219200"/>
        </p:xfrm>
        <a:graphic>
          <a:graphicData uri="http://schemas.openxmlformats.org/drawingml/2006/table">
            <a:tbl>
              <a:tblPr firstRow="1" bandRow="1">
                <a:tableStyleId>{5C22544A-7EE6-4342-B048-85BDC9FD1C3A}</a:tableStyleId>
              </a:tblPr>
              <a:tblGrid>
                <a:gridCol w="589155"/>
                <a:gridCol w="523695"/>
                <a:gridCol w="589155"/>
                <a:gridCol w="458234"/>
              </a:tblGrid>
              <a:tr h="288032">
                <a:tc gridSpan="4">
                  <a:txBody>
                    <a:bodyPr/>
                    <a:lstStyle/>
                    <a:p>
                      <a:pPr algn="ctr"/>
                      <a:r>
                        <a:rPr lang="en-NZ" sz="1400" dirty="0" smtClean="0"/>
                        <a:t>SPOUSE</a:t>
                      </a:r>
                      <a:endParaRPr lang="en-NZ" sz="1400" dirty="0"/>
                    </a:p>
                  </a:txBody>
                  <a:tcPr/>
                </a:tc>
                <a:tc hMerge="1">
                  <a:txBody>
                    <a:bodyPr/>
                    <a:lstStyle/>
                    <a:p>
                      <a:endParaRPr lang="en-NZ" dirty="0"/>
                    </a:p>
                  </a:txBody>
                  <a:tcPr/>
                </a:tc>
                <a:tc hMerge="1">
                  <a:txBody>
                    <a:bodyPr/>
                    <a:lstStyle/>
                    <a:p>
                      <a:endParaRPr lang="en-NZ" dirty="0"/>
                    </a:p>
                  </a:txBody>
                  <a:tcPr/>
                </a:tc>
                <a:tc hMerge="1">
                  <a:txBody>
                    <a:bodyPr/>
                    <a:lstStyle/>
                    <a:p>
                      <a:pPr algn="ctr"/>
                      <a:endParaRPr lang="en-NZ" sz="1400" dirty="0"/>
                    </a:p>
                  </a:txBody>
                  <a:tcPr/>
                </a:tc>
              </a:tr>
              <a:tr h="288032">
                <a:tc>
                  <a:txBody>
                    <a:bodyPr/>
                    <a:lstStyle/>
                    <a:p>
                      <a:pPr algn="ctr"/>
                      <a:r>
                        <a:rPr lang="en-NZ" sz="1400" dirty="0" smtClean="0"/>
                        <a:t>S1ID</a:t>
                      </a:r>
                      <a:endParaRPr lang="en-NZ" sz="1400" dirty="0"/>
                    </a:p>
                  </a:txBody>
                  <a:tcPr/>
                </a:tc>
                <a:tc>
                  <a:txBody>
                    <a:bodyPr/>
                    <a:lstStyle/>
                    <a:p>
                      <a:pPr algn="ctr"/>
                      <a:r>
                        <a:rPr lang="en-NZ" sz="1400" dirty="0" smtClean="0"/>
                        <a:t>S2ID</a:t>
                      </a:r>
                      <a:endParaRPr lang="en-NZ" sz="1400" dirty="0"/>
                    </a:p>
                  </a:txBody>
                  <a:tcPr/>
                </a:tc>
                <a:tc>
                  <a:txBody>
                    <a:bodyPr/>
                    <a:lstStyle/>
                    <a:p>
                      <a:pPr algn="ctr"/>
                      <a:r>
                        <a:rPr lang="en-NZ" sz="1400" dirty="0" smtClean="0"/>
                        <a:t>From</a:t>
                      </a:r>
                      <a:endParaRPr lang="en-NZ" sz="1400" dirty="0"/>
                    </a:p>
                  </a:txBody>
                  <a:tcPr/>
                </a:tc>
                <a:tc>
                  <a:txBody>
                    <a:bodyPr/>
                    <a:lstStyle/>
                    <a:p>
                      <a:pPr algn="ctr"/>
                      <a:r>
                        <a:rPr lang="en-NZ" sz="1400" dirty="0" smtClean="0"/>
                        <a:t>To</a:t>
                      </a:r>
                      <a:endParaRPr lang="en-NZ" sz="1400" dirty="0"/>
                    </a:p>
                  </a:txBody>
                  <a:tcPr/>
                </a:tc>
              </a:tr>
              <a:tr h="288032">
                <a:tc>
                  <a:txBody>
                    <a:bodyPr/>
                    <a:lstStyle/>
                    <a:p>
                      <a:pPr algn="ctr"/>
                      <a:r>
                        <a:rPr lang="en-NZ" sz="1400" dirty="0" smtClean="0"/>
                        <a:t>1</a:t>
                      </a:r>
                      <a:endParaRPr lang="en-NZ" sz="1400" dirty="0"/>
                    </a:p>
                  </a:txBody>
                  <a:tcPr/>
                </a:tc>
                <a:tc>
                  <a:txBody>
                    <a:bodyPr/>
                    <a:lstStyle/>
                    <a:p>
                      <a:pPr algn="ctr"/>
                      <a:r>
                        <a:rPr lang="en-NZ" sz="1400" dirty="0" smtClean="0"/>
                        <a:t>3</a:t>
                      </a:r>
                      <a:endParaRPr lang="en-NZ" sz="1400" dirty="0"/>
                    </a:p>
                  </a:txBody>
                  <a:tcPr/>
                </a:tc>
                <a:tc>
                  <a:txBody>
                    <a:bodyPr/>
                    <a:lstStyle/>
                    <a:p>
                      <a:pPr algn="ctr"/>
                      <a:endParaRPr lang="en-NZ" sz="1400" dirty="0"/>
                    </a:p>
                  </a:txBody>
                  <a:tcPr/>
                </a:tc>
                <a:tc>
                  <a:txBody>
                    <a:bodyPr/>
                    <a:lstStyle/>
                    <a:p>
                      <a:pPr algn="ctr"/>
                      <a:endParaRPr lang="en-NZ" sz="1400" dirty="0"/>
                    </a:p>
                  </a:txBody>
                  <a:tcPr/>
                </a:tc>
              </a:tr>
              <a:tr h="288032">
                <a:tc>
                  <a:txBody>
                    <a:bodyPr/>
                    <a:lstStyle/>
                    <a:p>
                      <a:pPr algn="ctr"/>
                      <a:r>
                        <a:rPr lang="en-NZ" sz="1400" dirty="0" smtClean="0"/>
                        <a:t>…</a:t>
                      </a:r>
                      <a:endParaRPr lang="en-NZ" sz="1400" dirty="0"/>
                    </a:p>
                  </a:txBody>
                  <a:tcPr/>
                </a:tc>
                <a:tc>
                  <a:txBody>
                    <a:bodyPr/>
                    <a:lstStyle/>
                    <a:p>
                      <a:pPr algn="ctr"/>
                      <a:endParaRPr lang="en-NZ" sz="1400" dirty="0"/>
                    </a:p>
                  </a:txBody>
                  <a:tcPr/>
                </a:tc>
                <a:tc>
                  <a:txBody>
                    <a:bodyPr/>
                    <a:lstStyle/>
                    <a:p>
                      <a:pPr algn="ctr"/>
                      <a:endParaRPr lang="en-NZ" sz="1400" dirty="0"/>
                    </a:p>
                  </a:txBody>
                  <a:tcPr/>
                </a:tc>
                <a:tc>
                  <a:txBody>
                    <a:bodyPr/>
                    <a:lstStyle/>
                    <a:p>
                      <a:pPr algn="ctr"/>
                      <a:endParaRPr lang="en-NZ" sz="1400" dirty="0"/>
                    </a:p>
                  </a:txBody>
                  <a:tcPr/>
                </a:tc>
              </a:tr>
            </a:tbl>
          </a:graphicData>
        </a:graphic>
      </p:graphicFrame>
      <p:cxnSp>
        <p:nvCxnSpPr>
          <p:cNvPr id="5" name="Straight Arrow Connector 4"/>
          <p:cNvCxnSpPr/>
          <p:nvPr/>
        </p:nvCxnSpPr>
        <p:spPr>
          <a:xfrm flipV="1">
            <a:off x="611560" y="2636912"/>
            <a:ext cx="504056" cy="165618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1259632" y="2924944"/>
            <a:ext cx="216024" cy="136815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1367644" y="2636912"/>
            <a:ext cx="612068" cy="165618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1367644" y="3212976"/>
            <a:ext cx="1260140" cy="108012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6" name="Table 15"/>
          <p:cNvGraphicFramePr>
            <a:graphicFrameLocks noGrp="1"/>
          </p:cNvGraphicFramePr>
          <p:nvPr>
            <p:extLst>
              <p:ext uri="{D42A27DB-BD31-4B8C-83A1-F6EECF244321}">
                <p14:modId xmlns:p14="http://schemas.microsoft.com/office/powerpoint/2010/main" val="3304307310"/>
              </p:ext>
            </p:extLst>
          </p:nvPr>
        </p:nvGraphicFramePr>
        <p:xfrm>
          <a:off x="4644008" y="1268760"/>
          <a:ext cx="4248471" cy="4267200"/>
        </p:xfrm>
        <a:graphic>
          <a:graphicData uri="http://schemas.openxmlformats.org/drawingml/2006/table">
            <a:tbl>
              <a:tblPr firstRow="1" bandRow="1">
                <a:tableStyleId>{5C22544A-7EE6-4342-B048-85BDC9FD1C3A}</a:tableStyleId>
              </a:tblPr>
              <a:tblGrid>
                <a:gridCol w="1416157"/>
                <a:gridCol w="1416157"/>
                <a:gridCol w="1416157"/>
              </a:tblGrid>
              <a:tr h="274867">
                <a:tc gridSpan="3">
                  <a:txBody>
                    <a:bodyPr/>
                    <a:lstStyle/>
                    <a:p>
                      <a:pPr algn="ctr"/>
                      <a:r>
                        <a:rPr lang="en-NZ" sz="1400" dirty="0" smtClean="0"/>
                        <a:t>STATEMENT</a:t>
                      </a:r>
                      <a:endParaRPr lang="en-NZ" sz="1400" dirty="0"/>
                    </a:p>
                  </a:txBody>
                  <a:tcPr/>
                </a:tc>
                <a:tc hMerge="1">
                  <a:txBody>
                    <a:bodyPr/>
                    <a:lstStyle/>
                    <a:p>
                      <a:endParaRPr lang="en-NZ" sz="1400" dirty="0"/>
                    </a:p>
                  </a:txBody>
                  <a:tcPr/>
                </a:tc>
                <a:tc hMerge="1">
                  <a:txBody>
                    <a:bodyPr/>
                    <a:lstStyle/>
                    <a:p>
                      <a:endParaRPr lang="en-NZ" sz="1400" dirty="0"/>
                    </a:p>
                  </a:txBody>
                  <a:tcPr/>
                </a:tc>
              </a:tr>
              <a:tr h="274867">
                <a:tc>
                  <a:txBody>
                    <a:bodyPr/>
                    <a:lstStyle/>
                    <a:p>
                      <a:pPr algn="ctr"/>
                      <a:r>
                        <a:rPr lang="en-NZ" sz="1400" b="1" dirty="0" smtClean="0"/>
                        <a:t>SUBJECT</a:t>
                      </a:r>
                      <a:endParaRPr lang="en-NZ" sz="1400" b="1" dirty="0"/>
                    </a:p>
                  </a:txBody>
                  <a:tcPr/>
                </a:tc>
                <a:tc>
                  <a:txBody>
                    <a:bodyPr/>
                    <a:lstStyle/>
                    <a:p>
                      <a:pPr algn="ctr"/>
                      <a:r>
                        <a:rPr lang="en-NZ" sz="1400" b="1" dirty="0" smtClean="0"/>
                        <a:t>PREDICATE</a:t>
                      </a:r>
                      <a:endParaRPr lang="en-NZ" sz="1400" b="1" dirty="0"/>
                    </a:p>
                  </a:txBody>
                  <a:tcPr/>
                </a:tc>
                <a:tc>
                  <a:txBody>
                    <a:bodyPr/>
                    <a:lstStyle/>
                    <a:p>
                      <a:pPr algn="ctr"/>
                      <a:r>
                        <a:rPr lang="en-NZ" sz="1400" b="1" dirty="0" smtClean="0"/>
                        <a:t>OBJECT</a:t>
                      </a:r>
                      <a:endParaRPr lang="en-NZ" sz="1400" b="1" dirty="0"/>
                    </a:p>
                  </a:txBody>
                  <a:tcPr/>
                </a:tc>
              </a:tr>
              <a:tr h="274867">
                <a:tc>
                  <a:txBody>
                    <a:bodyPr/>
                    <a:lstStyle/>
                    <a:p>
                      <a:pPr algn="ctr"/>
                      <a:r>
                        <a:rPr lang="en-NZ" sz="1400" dirty="0" err="1" smtClean="0"/>
                        <a:t>myo:Person</a:t>
                      </a:r>
                      <a:endParaRPr lang="en-NZ" sz="1400" dirty="0"/>
                    </a:p>
                  </a:txBody>
                  <a:tcPr/>
                </a:tc>
                <a:tc>
                  <a:txBody>
                    <a:bodyPr/>
                    <a:lstStyle/>
                    <a:p>
                      <a:pPr algn="ctr"/>
                      <a:r>
                        <a:rPr lang="en-NZ" sz="1400" b="1" dirty="0" err="1" smtClean="0"/>
                        <a:t>rdf:type</a:t>
                      </a:r>
                      <a:endParaRPr lang="en-NZ" sz="1400" b="1" dirty="0"/>
                    </a:p>
                  </a:txBody>
                  <a:tcPr/>
                </a:tc>
                <a:tc>
                  <a:txBody>
                    <a:bodyPr/>
                    <a:lstStyle/>
                    <a:p>
                      <a:pPr algn="ctr"/>
                      <a:r>
                        <a:rPr lang="en-NZ" sz="1400" b="1" dirty="0" err="1" smtClean="0"/>
                        <a:t>rdfs:Class</a:t>
                      </a:r>
                      <a:endParaRPr lang="en-NZ" sz="1400" b="1" dirty="0"/>
                    </a:p>
                  </a:txBody>
                  <a:tcPr/>
                </a:tc>
              </a:tr>
              <a:tr h="274867">
                <a:tc>
                  <a:txBody>
                    <a:bodyPr/>
                    <a:lstStyle/>
                    <a:p>
                      <a:pPr algn="ctr"/>
                      <a:r>
                        <a:rPr lang="en-NZ" sz="1400" dirty="0" err="1" smtClean="0"/>
                        <a:t>myo:gender</a:t>
                      </a:r>
                      <a:endParaRPr lang="en-NZ" sz="1400" dirty="0"/>
                    </a:p>
                  </a:txBody>
                  <a:tcPr/>
                </a:tc>
                <a:tc>
                  <a:txBody>
                    <a:bodyPr/>
                    <a:lstStyle/>
                    <a:p>
                      <a:pPr algn="ctr"/>
                      <a:r>
                        <a:rPr lang="en-NZ" sz="1400" b="1" dirty="0" err="1" smtClean="0"/>
                        <a:t>rdfs:type</a:t>
                      </a:r>
                      <a:endParaRPr lang="en-NZ" sz="1400" b="1" dirty="0"/>
                    </a:p>
                  </a:txBody>
                  <a:tcPr/>
                </a:tc>
                <a:tc>
                  <a:txBody>
                    <a:bodyPr/>
                    <a:lstStyle/>
                    <a:p>
                      <a:pPr algn="ctr"/>
                      <a:r>
                        <a:rPr lang="en-NZ" sz="1400" b="1" dirty="0" err="1" smtClean="0"/>
                        <a:t>rdfs:Property</a:t>
                      </a:r>
                      <a:endParaRPr lang="en-NZ" sz="1400" b="1" dirty="0"/>
                    </a:p>
                  </a:txBody>
                  <a:tcPr/>
                </a:tc>
              </a:tr>
              <a:tr h="274867">
                <a:tc>
                  <a:txBody>
                    <a:bodyPr/>
                    <a:lstStyle/>
                    <a:p>
                      <a:pPr algn="ctr"/>
                      <a:r>
                        <a:rPr lang="en-NZ" sz="1400" dirty="0" err="1" smtClean="0"/>
                        <a:t>myo:parent</a:t>
                      </a:r>
                      <a:endParaRPr lang="en-NZ" sz="1400" dirty="0"/>
                    </a:p>
                  </a:txBody>
                  <a:tcPr/>
                </a:tc>
                <a:tc>
                  <a:txBody>
                    <a:bodyPr/>
                    <a:lstStyle/>
                    <a:p>
                      <a:pPr algn="ctr"/>
                      <a:r>
                        <a:rPr lang="en-NZ" sz="1400" b="1" dirty="0" err="1" smtClean="0"/>
                        <a:t>rdfs:range</a:t>
                      </a:r>
                      <a:endParaRPr lang="en-NZ" sz="1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NZ" sz="1400" dirty="0" err="1" smtClean="0"/>
                        <a:t>myo:Person</a:t>
                      </a:r>
                      <a:endParaRPr lang="en-NZ" sz="1400" dirty="0" smtClean="0"/>
                    </a:p>
                  </a:txBody>
                  <a:tcPr/>
                </a:tc>
              </a:tr>
              <a:tr h="274867">
                <a:tc>
                  <a:txBody>
                    <a:bodyPr/>
                    <a:lstStyle/>
                    <a:p>
                      <a:pPr algn="ctr"/>
                      <a:r>
                        <a:rPr lang="en-NZ" sz="1400" dirty="0" err="1" smtClean="0"/>
                        <a:t>myo:spouse</a:t>
                      </a:r>
                      <a:endParaRPr lang="en-NZ"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NZ" sz="1400" b="1" dirty="0" err="1" smtClean="0"/>
                        <a:t>rdfs:range</a:t>
                      </a:r>
                      <a:endParaRPr lang="en-NZ" sz="1400"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NZ" sz="1400" dirty="0" err="1" smtClean="0"/>
                        <a:t>myo:Person</a:t>
                      </a:r>
                      <a:endParaRPr lang="en-NZ" sz="1400" dirty="0" smtClean="0"/>
                    </a:p>
                  </a:txBody>
                  <a:tcPr/>
                </a:tc>
              </a:tr>
              <a:tr h="274867">
                <a:tc>
                  <a:txBody>
                    <a:bodyPr/>
                    <a:lstStyle/>
                    <a:p>
                      <a:pPr algn="ctr"/>
                      <a:r>
                        <a:rPr lang="en-NZ" sz="1400" dirty="0" err="1" smtClean="0"/>
                        <a:t>myd:Maria</a:t>
                      </a:r>
                      <a:endParaRPr lang="en-NZ"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NZ" sz="1400" b="1" dirty="0" err="1" smtClean="0"/>
                        <a:t>rdf:type</a:t>
                      </a:r>
                      <a:endParaRPr lang="en-NZ" sz="1400"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NZ" sz="1400" dirty="0" err="1" smtClean="0"/>
                        <a:t>myo:Person</a:t>
                      </a:r>
                      <a:endParaRPr lang="en-NZ" sz="1400" dirty="0" smtClean="0"/>
                    </a:p>
                  </a:txBody>
                  <a:tcPr/>
                </a:tc>
              </a:tr>
              <a:tr h="2748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NZ" sz="1400" dirty="0" err="1" smtClean="0"/>
                        <a:t>myd:Maria</a:t>
                      </a:r>
                      <a:endParaRPr lang="en-NZ" sz="1400" dirty="0" smtClean="0"/>
                    </a:p>
                  </a:txBody>
                  <a:tcPr/>
                </a:tc>
                <a:tc>
                  <a:txBody>
                    <a:bodyPr/>
                    <a:lstStyle/>
                    <a:p>
                      <a:pPr algn="ctr"/>
                      <a:r>
                        <a:rPr lang="en-NZ" sz="1400" b="1" dirty="0" err="1" smtClean="0"/>
                        <a:t>rdf:label</a:t>
                      </a:r>
                      <a:endParaRPr lang="en-NZ" sz="1400" b="1" dirty="0"/>
                    </a:p>
                  </a:txBody>
                  <a:tcPr/>
                </a:tc>
                <a:tc>
                  <a:txBody>
                    <a:bodyPr/>
                    <a:lstStyle/>
                    <a:p>
                      <a:pPr algn="ctr"/>
                      <a:r>
                        <a:rPr lang="en-NZ" sz="1400" b="1" dirty="0" smtClean="0"/>
                        <a:t>“Maria</a:t>
                      </a:r>
                      <a:r>
                        <a:rPr lang="en-NZ" sz="1400" b="1" baseline="0" dirty="0" smtClean="0"/>
                        <a:t> P.</a:t>
                      </a:r>
                      <a:r>
                        <a:rPr lang="en-NZ" sz="1400" b="1" dirty="0" smtClean="0"/>
                        <a:t>”</a:t>
                      </a:r>
                      <a:endParaRPr lang="en-NZ" sz="1400" b="1" dirty="0"/>
                    </a:p>
                  </a:txBody>
                  <a:tcPr/>
                </a:tc>
              </a:tr>
              <a:tr h="2748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NZ" sz="1400" dirty="0" err="1" smtClean="0"/>
                        <a:t>myd:Maria</a:t>
                      </a:r>
                      <a:endParaRPr lang="en-NZ" sz="1400" dirty="0" smtClean="0"/>
                    </a:p>
                  </a:txBody>
                  <a:tcPr/>
                </a:tc>
                <a:tc>
                  <a:txBody>
                    <a:bodyPr/>
                    <a:lstStyle/>
                    <a:p>
                      <a:pPr algn="ctr"/>
                      <a:r>
                        <a:rPr lang="en-NZ" sz="1400" dirty="0" err="1" smtClean="0"/>
                        <a:t>myo:gender</a:t>
                      </a:r>
                      <a:endParaRPr lang="en-NZ" sz="1400" dirty="0"/>
                    </a:p>
                  </a:txBody>
                  <a:tcPr/>
                </a:tc>
                <a:tc>
                  <a:txBody>
                    <a:bodyPr/>
                    <a:lstStyle/>
                    <a:p>
                      <a:pPr algn="ctr"/>
                      <a:r>
                        <a:rPr lang="en-NZ" sz="1400" b="1" dirty="0" smtClean="0"/>
                        <a:t>“F”</a:t>
                      </a:r>
                      <a:endParaRPr lang="en-NZ" sz="1400" b="1" dirty="0"/>
                    </a:p>
                  </a:txBody>
                  <a:tcPr/>
                </a:tc>
              </a:tr>
              <a:tr h="2748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NZ" sz="1400" dirty="0" err="1" smtClean="0"/>
                        <a:t>myd:Maria</a:t>
                      </a:r>
                      <a:endParaRPr lang="en-NZ" sz="14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NZ" sz="1400" dirty="0" err="1" smtClean="0"/>
                        <a:t>rdf:label</a:t>
                      </a:r>
                      <a:endParaRPr lang="en-NZ" sz="1400" dirty="0" smtClean="0"/>
                    </a:p>
                  </a:txBody>
                  <a:tcPr/>
                </a:tc>
                <a:tc>
                  <a:txBody>
                    <a:bodyPr/>
                    <a:lstStyle/>
                    <a:p>
                      <a:pPr algn="ctr"/>
                      <a:r>
                        <a:rPr lang="en-NZ" sz="1400" b="1" dirty="0" smtClean="0"/>
                        <a:t>“Ivan Jr.”</a:t>
                      </a:r>
                      <a:endParaRPr lang="en-NZ" sz="1400" b="1" dirty="0"/>
                    </a:p>
                  </a:txBody>
                  <a:tcPr/>
                </a:tc>
              </a:tr>
              <a:tr h="2748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NZ" sz="1400" dirty="0" err="1" smtClean="0"/>
                        <a:t>myd:Ivan</a:t>
                      </a:r>
                      <a:endParaRPr lang="en-NZ" sz="14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NZ" sz="1400" dirty="0" err="1" smtClean="0"/>
                        <a:t>myo:gender</a:t>
                      </a:r>
                      <a:endParaRPr lang="en-NZ" sz="1400" dirty="0" smtClean="0"/>
                    </a:p>
                  </a:txBody>
                  <a:tcPr/>
                </a:tc>
                <a:tc>
                  <a:txBody>
                    <a:bodyPr/>
                    <a:lstStyle/>
                    <a:p>
                      <a:pPr algn="ctr"/>
                      <a:r>
                        <a:rPr lang="en-NZ" sz="1400" b="1" dirty="0" smtClean="0"/>
                        <a:t>“M”</a:t>
                      </a:r>
                      <a:endParaRPr lang="en-NZ" sz="1400" b="1" dirty="0"/>
                    </a:p>
                  </a:txBody>
                  <a:tcPr/>
                </a:tc>
              </a:tr>
              <a:tr h="2748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NZ" sz="1400" dirty="0" err="1" smtClean="0"/>
                        <a:t>myd:Maria</a:t>
                      </a:r>
                      <a:endParaRPr lang="en-NZ" sz="1400" dirty="0" smtClean="0"/>
                    </a:p>
                  </a:txBody>
                  <a:tcPr/>
                </a:tc>
                <a:tc>
                  <a:txBody>
                    <a:bodyPr/>
                    <a:lstStyle/>
                    <a:p>
                      <a:pPr algn="ctr"/>
                      <a:r>
                        <a:rPr lang="en-NZ" sz="1400" dirty="0" err="1" smtClean="0"/>
                        <a:t>myo:parent</a:t>
                      </a:r>
                      <a:endParaRPr lang="en-NZ" sz="1400" dirty="0"/>
                    </a:p>
                  </a:txBody>
                  <a:tcPr/>
                </a:tc>
                <a:tc>
                  <a:txBody>
                    <a:bodyPr/>
                    <a:lstStyle/>
                    <a:p>
                      <a:pPr algn="ctr"/>
                      <a:r>
                        <a:rPr lang="en-NZ" sz="1400" dirty="0" err="1" smtClean="0"/>
                        <a:t>myd:Ivan</a:t>
                      </a:r>
                      <a:endParaRPr lang="en-NZ" sz="1400" dirty="0"/>
                    </a:p>
                  </a:txBody>
                  <a:tcPr/>
                </a:tc>
              </a:tr>
              <a:tr h="2748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NZ" sz="1400" dirty="0" err="1" smtClean="0"/>
                        <a:t>myd:Maria</a:t>
                      </a:r>
                      <a:endParaRPr lang="en-NZ" sz="1400" dirty="0" smtClean="0"/>
                    </a:p>
                  </a:txBody>
                  <a:tcPr/>
                </a:tc>
                <a:tc>
                  <a:txBody>
                    <a:bodyPr/>
                    <a:lstStyle/>
                    <a:p>
                      <a:pPr algn="ctr"/>
                      <a:r>
                        <a:rPr lang="en-NZ" sz="1400" dirty="0" err="1" smtClean="0"/>
                        <a:t>myo:spouse</a:t>
                      </a:r>
                      <a:endParaRPr lang="en-NZ" sz="1400" dirty="0"/>
                    </a:p>
                  </a:txBody>
                  <a:tcPr/>
                </a:tc>
                <a:tc>
                  <a:txBody>
                    <a:bodyPr/>
                    <a:lstStyle/>
                    <a:p>
                      <a:pPr algn="ctr"/>
                      <a:r>
                        <a:rPr lang="en-NZ" sz="1400" dirty="0" err="1" smtClean="0"/>
                        <a:t>myd:John</a:t>
                      </a:r>
                      <a:endParaRPr lang="en-NZ" sz="1400" dirty="0"/>
                    </a:p>
                  </a:txBody>
                  <a:tcPr/>
                </a:tc>
              </a:tr>
              <a:tr h="2748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NZ" sz="1400" dirty="0" smtClean="0"/>
                        <a:t>…</a:t>
                      </a:r>
                    </a:p>
                  </a:txBody>
                  <a:tcPr/>
                </a:tc>
                <a:tc>
                  <a:txBody>
                    <a:bodyPr/>
                    <a:lstStyle/>
                    <a:p>
                      <a:pPr algn="ctr"/>
                      <a:r>
                        <a:rPr lang="en-NZ" sz="1400" dirty="0" smtClean="0"/>
                        <a:t>…</a:t>
                      </a:r>
                      <a:endParaRPr lang="en-NZ" sz="1400" dirty="0"/>
                    </a:p>
                  </a:txBody>
                  <a:tcPr/>
                </a:tc>
                <a:tc>
                  <a:txBody>
                    <a:bodyPr/>
                    <a:lstStyle/>
                    <a:p>
                      <a:pPr algn="ctr"/>
                      <a:r>
                        <a:rPr lang="en-NZ" sz="1400" dirty="0" smtClean="0"/>
                        <a:t>…</a:t>
                      </a:r>
                      <a:endParaRPr lang="en-NZ" sz="1400" dirty="0"/>
                    </a:p>
                  </a:txBody>
                  <a:tcPr/>
                </a:tc>
              </a:tr>
            </a:tbl>
          </a:graphicData>
        </a:graphic>
      </p:graphicFrame>
      <p:cxnSp>
        <p:nvCxnSpPr>
          <p:cNvPr id="18" name="Straight Arrow Connector 17"/>
          <p:cNvCxnSpPr/>
          <p:nvPr/>
        </p:nvCxnSpPr>
        <p:spPr>
          <a:xfrm flipH="1" flipV="1">
            <a:off x="5940152" y="1916832"/>
            <a:ext cx="1728192" cy="64807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5940152" y="1988840"/>
            <a:ext cx="1728192" cy="93610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5940152" y="2132856"/>
            <a:ext cx="1728192" cy="108012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6012160" y="2348880"/>
            <a:ext cx="432048" cy="140415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5868144" y="2348880"/>
            <a:ext cx="360040" cy="208823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4788024" y="2924944"/>
            <a:ext cx="1368152" cy="216024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4788024" y="2636912"/>
            <a:ext cx="1440160" cy="216024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648" name="Straight Arrow Connector 27647"/>
          <p:cNvCxnSpPr/>
          <p:nvPr/>
        </p:nvCxnSpPr>
        <p:spPr>
          <a:xfrm flipH="1" flipV="1">
            <a:off x="5868144" y="4509120"/>
            <a:ext cx="1800200" cy="28803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649" name="TextBox 27648"/>
          <p:cNvSpPr txBox="1"/>
          <p:nvPr/>
        </p:nvSpPr>
        <p:spPr>
          <a:xfrm>
            <a:off x="5148064" y="5661248"/>
            <a:ext cx="3023585" cy="707886"/>
          </a:xfrm>
          <a:prstGeom prst="rect">
            <a:avLst/>
          </a:prstGeom>
          <a:noFill/>
        </p:spPr>
        <p:txBody>
          <a:bodyPr wrap="none" rtlCol="0">
            <a:spAutoFit/>
          </a:bodyPr>
          <a:lstStyle/>
          <a:p>
            <a:pPr marL="342900" indent="-342900">
              <a:buFontTx/>
              <a:buChar char="-"/>
            </a:pPr>
            <a:r>
              <a:rPr lang="en-NZ" sz="2000" dirty="0" smtClean="0"/>
              <a:t>dynamic data schema</a:t>
            </a:r>
          </a:p>
          <a:p>
            <a:pPr marL="342900" indent="-342900">
              <a:buFontTx/>
              <a:buChar char="-"/>
            </a:pPr>
            <a:r>
              <a:rPr lang="en-NZ" sz="2000" dirty="0"/>
              <a:t>s</a:t>
            </a:r>
            <a:r>
              <a:rPr lang="en-NZ" sz="2000" dirty="0" smtClean="0"/>
              <a:t>parse data</a:t>
            </a:r>
            <a:endParaRPr lang="en-NZ" sz="2000" dirty="0"/>
          </a:p>
        </p:txBody>
      </p:sp>
    </p:spTree>
    <p:extLst>
      <p:ext uri="{BB962C8B-B14F-4D97-AF65-F5344CB8AC3E}">
        <p14:creationId xmlns:p14="http://schemas.microsoft.com/office/powerpoint/2010/main" val="306973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764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6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smtClean="0">
                <a:latin typeface="Arial" charset="0"/>
                <a:cs typeface="Arial" charset="0"/>
              </a:rPr>
              <a:t>RDF Graph Materialization</a:t>
            </a:r>
          </a:p>
        </p:txBody>
      </p:sp>
      <p:sp>
        <p:nvSpPr>
          <p:cNvPr id="30723" name="Content Placeholder 2"/>
          <p:cNvSpPr>
            <a:spLocks noGrp="1"/>
          </p:cNvSpPr>
          <p:nvPr>
            <p:ph idx="1"/>
          </p:nvPr>
        </p:nvSpPr>
        <p:spPr>
          <a:xfrm>
            <a:off x="228600" y="1066800"/>
            <a:ext cx="3657600" cy="4525963"/>
          </a:xfrm>
        </p:spPr>
        <p:txBody>
          <a:bodyPr/>
          <a:lstStyle/>
          <a:p>
            <a:pPr>
              <a:buFont typeface="Arial" charset="0"/>
              <a:buNone/>
            </a:pPr>
            <a:r>
              <a:rPr lang="en-US" sz="1600" dirty="0" smtClean="0">
                <a:latin typeface="Arial" charset="0"/>
                <a:cs typeface="Arial" charset="0"/>
              </a:rPr>
              <a:t>&lt;C1,rdfs:subClassOf,C2&gt;</a:t>
            </a:r>
          </a:p>
          <a:p>
            <a:pPr>
              <a:buFont typeface="Arial" charset="0"/>
              <a:buNone/>
            </a:pPr>
            <a:r>
              <a:rPr lang="en-US" sz="1600" dirty="0" smtClean="0">
                <a:latin typeface="Arial" charset="0"/>
                <a:cs typeface="Arial" charset="0"/>
              </a:rPr>
              <a:t>&lt;C2,rdfs:subClassOf,C3&gt;</a:t>
            </a:r>
          </a:p>
          <a:p>
            <a:pPr>
              <a:buFont typeface="Arial" charset="0"/>
              <a:buNone/>
            </a:pPr>
            <a:r>
              <a:rPr lang="en-US" sz="1600" dirty="0" smtClean="0">
                <a:solidFill>
                  <a:srgbClr val="FF0000"/>
                </a:solidFill>
                <a:latin typeface="Arial" charset="0"/>
                <a:cs typeface="Arial" charset="0"/>
              </a:rPr>
              <a:t>=&gt;</a:t>
            </a:r>
            <a:r>
              <a:rPr lang="en-US" sz="1600" dirty="0" smtClean="0">
                <a:latin typeface="Arial" charset="0"/>
                <a:cs typeface="Arial" charset="0"/>
              </a:rPr>
              <a:t> &lt;C1,rdfs:subClassOf,C3&gt;</a:t>
            </a:r>
          </a:p>
          <a:p>
            <a:endParaRPr lang="en-US" sz="1600" dirty="0" smtClean="0">
              <a:latin typeface="Arial" charset="0"/>
              <a:cs typeface="Arial" charset="0"/>
            </a:endParaRPr>
          </a:p>
          <a:p>
            <a:pPr>
              <a:buFont typeface="Arial" charset="0"/>
              <a:buNone/>
            </a:pPr>
            <a:r>
              <a:rPr lang="en-US" sz="1600" dirty="0" smtClean="0">
                <a:latin typeface="Arial" charset="0"/>
                <a:cs typeface="Arial" charset="0"/>
              </a:rPr>
              <a:t>&lt;I,rdf:type,C1&gt;</a:t>
            </a:r>
          </a:p>
          <a:p>
            <a:pPr>
              <a:buFont typeface="Arial" charset="0"/>
              <a:buNone/>
            </a:pPr>
            <a:r>
              <a:rPr lang="en-US" sz="1600" dirty="0" smtClean="0">
                <a:latin typeface="Arial" charset="0"/>
                <a:cs typeface="Arial" charset="0"/>
              </a:rPr>
              <a:t>&lt;C1,rdfs:subClassOf,C2&gt;</a:t>
            </a:r>
          </a:p>
          <a:p>
            <a:pPr>
              <a:buFont typeface="Arial" charset="0"/>
              <a:buNone/>
            </a:pPr>
            <a:r>
              <a:rPr lang="en-US" sz="1600" dirty="0" smtClean="0">
                <a:solidFill>
                  <a:srgbClr val="FF0000"/>
                </a:solidFill>
                <a:latin typeface="Arial" charset="0"/>
                <a:cs typeface="Arial" charset="0"/>
              </a:rPr>
              <a:t>=&gt;</a:t>
            </a:r>
            <a:r>
              <a:rPr lang="en-US" sz="1600" dirty="0" smtClean="0">
                <a:latin typeface="Arial" charset="0"/>
                <a:cs typeface="Arial" charset="0"/>
              </a:rPr>
              <a:t> &lt;I,rdf:type,C2&gt;</a:t>
            </a:r>
          </a:p>
          <a:p>
            <a:pPr>
              <a:buFont typeface="Symbol" charset="2"/>
              <a:buChar char=""/>
            </a:pPr>
            <a:endParaRPr lang="en-US" sz="1600" dirty="0" smtClean="0">
              <a:latin typeface="Arial" charset="0"/>
              <a:cs typeface="Arial" charset="0"/>
            </a:endParaRPr>
          </a:p>
          <a:p>
            <a:pPr>
              <a:buFont typeface="Arial" charset="0"/>
              <a:buNone/>
            </a:pPr>
            <a:r>
              <a:rPr lang="en-US" sz="1600" dirty="0" smtClean="0">
                <a:latin typeface="Arial" charset="0"/>
                <a:cs typeface="Arial" charset="0"/>
              </a:rPr>
              <a:t>&lt;I1,P1,I2&gt;</a:t>
            </a:r>
          </a:p>
          <a:p>
            <a:pPr>
              <a:buFont typeface="Arial" charset="0"/>
              <a:buNone/>
            </a:pPr>
            <a:r>
              <a:rPr lang="en-US" sz="1600" dirty="0" smtClean="0">
                <a:latin typeface="Arial" charset="0"/>
                <a:cs typeface="Arial" charset="0"/>
              </a:rPr>
              <a:t>&lt;P1,rdfs:range,C2&gt;</a:t>
            </a:r>
          </a:p>
          <a:p>
            <a:pPr>
              <a:buFont typeface="Arial" charset="0"/>
              <a:buNone/>
            </a:pPr>
            <a:r>
              <a:rPr lang="en-US" sz="1600" dirty="0" smtClean="0">
                <a:solidFill>
                  <a:srgbClr val="FF0000"/>
                </a:solidFill>
                <a:latin typeface="Arial" charset="0"/>
                <a:cs typeface="Arial" charset="0"/>
              </a:rPr>
              <a:t>=&gt;</a:t>
            </a:r>
            <a:r>
              <a:rPr lang="en-US" sz="1600" dirty="0" smtClean="0">
                <a:latin typeface="Arial" charset="0"/>
                <a:cs typeface="Arial" charset="0"/>
              </a:rPr>
              <a:t> &lt;I2,rdf:type,C2&gt;</a:t>
            </a:r>
          </a:p>
          <a:p>
            <a:pPr>
              <a:buFont typeface="Symbol" charset="2"/>
              <a:buChar char=""/>
            </a:pPr>
            <a:endParaRPr lang="en-US" sz="1600" dirty="0" smtClean="0">
              <a:latin typeface="Arial" charset="0"/>
              <a:cs typeface="Arial" charset="0"/>
            </a:endParaRPr>
          </a:p>
          <a:p>
            <a:pPr>
              <a:buFont typeface="Arial" charset="0"/>
              <a:buNone/>
            </a:pPr>
            <a:r>
              <a:rPr lang="en-US" sz="1600" dirty="0" smtClean="0">
                <a:latin typeface="Arial" charset="0"/>
                <a:cs typeface="Arial" charset="0"/>
              </a:rPr>
              <a:t>&lt;P1,owl:inverseOf,P2&gt;</a:t>
            </a:r>
          </a:p>
          <a:p>
            <a:pPr>
              <a:buFont typeface="Arial" charset="0"/>
              <a:buNone/>
            </a:pPr>
            <a:r>
              <a:rPr lang="en-US" sz="1600" dirty="0" smtClean="0">
                <a:latin typeface="Arial" charset="0"/>
                <a:cs typeface="Arial" charset="0"/>
              </a:rPr>
              <a:t>&lt;I1,P1,I2&gt;</a:t>
            </a:r>
          </a:p>
          <a:p>
            <a:pPr>
              <a:buFont typeface="Arial" charset="0"/>
              <a:buNone/>
            </a:pPr>
            <a:r>
              <a:rPr lang="en-US" sz="1600" dirty="0" smtClean="0">
                <a:solidFill>
                  <a:srgbClr val="FF0000"/>
                </a:solidFill>
                <a:latin typeface="Arial" charset="0"/>
                <a:cs typeface="Arial" charset="0"/>
              </a:rPr>
              <a:t>=&gt;</a:t>
            </a:r>
            <a:r>
              <a:rPr lang="en-US" sz="1600" dirty="0" smtClean="0">
                <a:latin typeface="Arial" charset="0"/>
                <a:cs typeface="Arial" charset="0"/>
              </a:rPr>
              <a:t> &lt;I2,P2,I1&gt;</a:t>
            </a:r>
          </a:p>
          <a:p>
            <a:pPr>
              <a:buFont typeface="Symbol" charset="2"/>
              <a:buChar char=""/>
            </a:pPr>
            <a:endParaRPr lang="en-US" sz="1600" dirty="0" smtClean="0">
              <a:latin typeface="Arial" charset="0"/>
              <a:cs typeface="Arial" charset="0"/>
            </a:endParaRPr>
          </a:p>
          <a:p>
            <a:pPr>
              <a:buFont typeface="Arial" charset="0"/>
              <a:buNone/>
            </a:pPr>
            <a:r>
              <a:rPr lang="en-US" sz="1600" dirty="0" smtClean="0">
                <a:latin typeface="Arial" charset="0"/>
                <a:cs typeface="Arial" charset="0"/>
              </a:rPr>
              <a:t>&lt;P1,rdf:type,owl:SymmetricProperty&gt;</a:t>
            </a:r>
          </a:p>
          <a:p>
            <a:pPr>
              <a:buFont typeface="Arial" charset="0"/>
              <a:buNone/>
            </a:pPr>
            <a:r>
              <a:rPr lang="en-US" sz="1600" dirty="0" smtClean="0">
                <a:solidFill>
                  <a:srgbClr val="FF0000"/>
                </a:solidFill>
                <a:latin typeface="Arial" charset="0"/>
                <a:cs typeface="Arial" charset="0"/>
              </a:rPr>
              <a:t>=&gt; </a:t>
            </a:r>
            <a:r>
              <a:rPr lang="en-US" sz="1600" dirty="0" smtClean="0">
                <a:latin typeface="Arial" charset="0"/>
                <a:cs typeface="Arial" charset="0"/>
              </a:rPr>
              <a:t>&lt;P1,owl:inverseOf,P1&gt;</a:t>
            </a:r>
          </a:p>
        </p:txBody>
      </p:sp>
      <p:pic>
        <p:nvPicPr>
          <p:cNvPr id="3072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59200" y="1143000"/>
            <a:ext cx="5308600" cy="527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2324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smtClean="0">
                <a:latin typeface="Arial" charset="0"/>
                <a:cs typeface="Arial" charset="0"/>
              </a:rPr>
              <a:t>Semantic Repositories</a:t>
            </a:r>
          </a:p>
        </p:txBody>
      </p:sp>
      <p:sp>
        <p:nvSpPr>
          <p:cNvPr id="4" name="TextBox 3"/>
          <p:cNvSpPr txBox="1"/>
          <p:nvPr/>
        </p:nvSpPr>
        <p:spPr>
          <a:xfrm>
            <a:off x="1151948" y="1844824"/>
            <a:ext cx="4788204" cy="2246769"/>
          </a:xfrm>
          <a:prstGeom prst="rect">
            <a:avLst/>
          </a:prstGeom>
          <a:noFill/>
        </p:spPr>
        <p:txBody>
          <a:bodyPr wrap="square" rtlCol="0">
            <a:spAutoFit/>
          </a:bodyPr>
          <a:lstStyle/>
          <a:p>
            <a:pPr marL="457200" indent="-457200">
              <a:buFont typeface="+mj-lt"/>
              <a:buAutoNum type="arabicPeriod"/>
            </a:pPr>
            <a:r>
              <a:rPr lang="en-NZ" sz="2800" b="1" dirty="0" smtClean="0"/>
              <a:t>RDF-based</a:t>
            </a:r>
          </a:p>
          <a:p>
            <a:pPr marL="457200" indent="-457200">
              <a:buFont typeface="+mj-lt"/>
              <a:buAutoNum type="arabicPeriod"/>
            </a:pPr>
            <a:endParaRPr lang="en-NZ" sz="2800" b="1" dirty="0" smtClean="0"/>
          </a:p>
          <a:p>
            <a:pPr marL="457200" indent="-457200">
              <a:buFont typeface="+mj-lt"/>
              <a:buAutoNum type="arabicPeriod"/>
            </a:pPr>
            <a:r>
              <a:rPr lang="en-NZ" sz="2800" b="1" dirty="0" smtClean="0"/>
              <a:t>Column Stores with</a:t>
            </a:r>
          </a:p>
          <a:p>
            <a:pPr marL="457200" indent="-457200">
              <a:buFont typeface="+mj-lt"/>
              <a:buAutoNum type="arabicPeriod"/>
            </a:pPr>
            <a:endParaRPr lang="en-NZ" sz="2800" b="1" dirty="0" smtClean="0"/>
          </a:p>
          <a:p>
            <a:pPr marL="457200" indent="-457200">
              <a:buFont typeface="+mj-lt"/>
              <a:buAutoNum type="arabicPeriod"/>
            </a:pPr>
            <a:r>
              <a:rPr lang="en-NZ" sz="2800" b="1" dirty="0" smtClean="0"/>
              <a:t>Inference Capabilities</a:t>
            </a:r>
            <a:endParaRPr lang="en-NZ" sz="2800" b="1" dirty="0"/>
          </a:p>
        </p:txBody>
      </p:sp>
      <p:sp>
        <p:nvSpPr>
          <p:cNvPr id="5" name="TextBox 4"/>
          <p:cNvSpPr txBox="1"/>
          <p:nvPr/>
        </p:nvSpPr>
        <p:spPr>
          <a:xfrm>
            <a:off x="1187624" y="4797152"/>
            <a:ext cx="3469219" cy="1077218"/>
          </a:xfrm>
          <a:prstGeom prst="rect">
            <a:avLst/>
          </a:prstGeom>
          <a:noFill/>
        </p:spPr>
        <p:txBody>
          <a:bodyPr wrap="none" rtlCol="0">
            <a:spAutoFit/>
          </a:bodyPr>
          <a:lstStyle/>
          <a:p>
            <a:r>
              <a:rPr lang="en-NZ" dirty="0" smtClean="0"/>
              <a:t>RDF-based means:</a:t>
            </a:r>
          </a:p>
          <a:p>
            <a:pPr marL="342900" indent="-342900">
              <a:buFont typeface="Arial" pitchFamily="34" charset="0"/>
              <a:buChar char="•"/>
            </a:pPr>
            <a:r>
              <a:rPr lang="en-NZ" sz="2000" dirty="0" smtClean="0"/>
              <a:t>Globally unique identifiers</a:t>
            </a:r>
          </a:p>
          <a:p>
            <a:pPr marL="342900" indent="-342900">
              <a:buFont typeface="Arial" pitchFamily="34" charset="0"/>
              <a:buChar char="•"/>
            </a:pPr>
            <a:r>
              <a:rPr lang="en-NZ" sz="2000" dirty="0" smtClean="0"/>
              <a:t>Standard compliance</a:t>
            </a:r>
            <a:endParaRPr lang="en-NZ" sz="2000" dirty="0"/>
          </a:p>
        </p:txBody>
      </p:sp>
    </p:spTree>
    <p:extLst>
      <p:ext uri="{BB962C8B-B14F-4D97-AF65-F5344CB8AC3E}">
        <p14:creationId xmlns:p14="http://schemas.microsoft.com/office/powerpoint/2010/main" val="2485563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lstStyle/>
          <a:p>
            <a:pPr eaLnBrk="1" hangingPunct="1"/>
            <a:r>
              <a:rPr lang="de-AT" smtClean="0">
                <a:latin typeface="Arial" charset="0"/>
                <a:cs typeface="Arial" charset="0"/>
              </a:rPr>
              <a:t>Agenda</a:t>
            </a:r>
          </a:p>
        </p:txBody>
      </p:sp>
      <p:sp>
        <p:nvSpPr>
          <p:cNvPr id="6147" name="Rectangle 5"/>
          <p:cNvSpPr>
            <a:spLocks noGrp="1" noChangeArrowheads="1"/>
          </p:cNvSpPr>
          <p:nvPr>
            <p:ph idx="1"/>
          </p:nvPr>
        </p:nvSpPr>
        <p:spPr/>
        <p:txBody>
          <a:bodyPr/>
          <a:lstStyle/>
          <a:p>
            <a:pPr marL="457200" indent="-457200" eaLnBrk="1" hangingPunct="1">
              <a:buFont typeface="Calibri" charset="0"/>
              <a:buAutoNum type="arabicPeriod"/>
            </a:pPr>
            <a:r>
              <a:rPr lang="de-AT" dirty="0" smtClean="0">
                <a:latin typeface="Arial" charset="0"/>
                <a:cs typeface="Arial" charset="0"/>
              </a:rPr>
              <a:t>Introduction and motivation</a:t>
            </a:r>
          </a:p>
          <a:p>
            <a:pPr marL="457200" indent="-457200" eaLnBrk="1" hangingPunct="1">
              <a:buFont typeface="Calibri" charset="0"/>
              <a:buAutoNum type="arabicPeriod"/>
            </a:pPr>
            <a:r>
              <a:rPr lang="de-AT" dirty="0" smtClean="0">
                <a:latin typeface="Arial" charset="0"/>
                <a:cs typeface="Arial" charset="0"/>
              </a:rPr>
              <a:t>Technical Solution</a:t>
            </a:r>
          </a:p>
          <a:p>
            <a:pPr marL="914400" lvl="1" indent="-457200" eaLnBrk="1" hangingPunct="1">
              <a:buFont typeface="Calibri" charset="0"/>
              <a:buAutoNum type="arabicPeriod"/>
            </a:pPr>
            <a:r>
              <a:rPr lang="de-AT" dirty="0" smtClean="0">
                <a:latin typeface="Arial" charset="0"/>
                <a:cs typeface="Arial" charset="0"/>
              </a:rPr>
              <a:t>RDF Repositories</a:t>
            </a:r>
          </a:p>
          <a:p>
            <a:pPr marL="914400" lvl="1" indent="-457200" eaLnBrk="1" hangingPunct="1">
              <a:buFont typeface="Calibri" charset="0"/>
              <a:buAutoNum type="arabicPeriod"/>
            </a:pPr>
            <a:r>
              <a:rPr lang="de-AT" dirty="0" smtClean="0">
                <a:latin typeface="Arial" charset="0"/>
                <a:cs typeface="Arial" charset="0"/>
              </a:rPr>
              <a:t>Distributed Approaches</a:t>
            </a:r>
          </a:p>
          <a:p>
            <a:pPr marL="914400" lvl="1" indent="-457200" eaLnBrk="1" hangingPunct="1">
              <a:buFont typeface="Calibri" charset="0"/>
              <a:buAutoNum type="arabicPeriod"/>
            </a:pPr>
            <a:r>
              <a:rPr lang="de-AT" dirty="0" smtClean="0">
                <a:latin typeface="Arial" charset="0"/>
                <a:cs typeface="Arial" charset="0"/>
              </a:rPr>
              <a:t>Illustration by a large example: OWLIM</a:t>
            </a:r>
          </a:p>
          <a:p>
            <a:pPr marL="914400" lvl="1" indent="-457200" eaLnBrk="1" hangingPunct="1">
              <a:buFont typeface="Calibri" charset="0"/>
              <a:buAutoNum type="arabicPeriod"/>
            </a:pPr>
            <a:r>
              <a:rPr lang="de-AT" dirty="0" smtClean="0">
                <a:latin typeface="Arial" charset="0"/>
                <a:cs typeface="Arial" charset="0"/>
              </a:rPr>
              <a:t>SPARQL</a:t>
            </a:r>
          </a:p>
          <a:p>
            <a:pPr marL="914400" lvl="1" indent="-457200" eaLnBrk="1" hangingPunct="1">
              <a:buFont typeface="Calibri" charset="0"/>
              <a:buAutoNum type="arabicPeriod"/>
            </a:pPr>
            <a:r>
              <a:rPr lang="de-AT" dirty="0" smtClean="0">
                <a:latin typeface="Arial" charset="0"/>
                <a:cs typeface="Arial" charset="0"/>
              </a:rPr>
              <a:t>Illustration by a large example</a:t>
            </a:r>
          </a:p>
          <a:p>
            <a:pPr marL="457200" indent="-457200" eaLnBrk="1" hangingPunct="1">
              <a:buFont typeface="Calibri" charset="0"/>
              <a:buAutoNum type="arabicPeriod"/>
            </a:pPr>
            <a:r>
              <a:rPr lang="de-AT" dirty="0" smtClean="0">
                <a:latin typeface="Arial" charset="0"/>
                <a:cs typeface="Arial" charset="0"/>
              </a:rPr>
              <a:t>Extensions</a:t>
            </a:r>
          </a:p>
          <a:p>
            <a:pPr marL="457200" indent="-457200" eaLnBrk="1" hangingPunct="1">
              <a:buFont typeface="Calibri" charset="0"/>
              <a:buAutoNum type="arabicPeriod"/>
            </a:pPr>
            <a:r>
              <a:rPr lang="de-AT" dirty="0" smtClean="0">
                <a:latin typeface="Arial" charset="0"/>
                <a:cs typeface="Arial" charset="0"/>
              </a:rPr>
              <a:t>Summary</a:t>
            </a:r>
          </a:p>
          <a:p>
            <a:pPr marL="457200" indent="-457200" eaLnBrk="1" hangingPunct="1">
              <a:buFont typeface="Calibri" charset="0"/>
              <a:buAutoNum type="arabicPeriod"/>
            </a:pPr>
            <a:r>
              <a:rPr lang="de-AT" dirty="0" smtClean="0">
                <a:latin typeface="Arial" charset="0"/>
                <a:cs typeface="Arial" charset="0"/>
              </a:rPr>
              <a:t>References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smtClean="0">
                <a:latin typeface="Arial" charset="0"/>
                <a:cs typeface="Arial" charset="0"/>
              </a:rPr>
              <a:t>Major Characteristics</a:t>
            </a:r>
          </a:p>
        </p:txBody>
      </p:sp>
      <p:sp>
        <p:nvSpPr>
          <p:cNvPr id="27651" name="Content Placeholder 2"/>
          <p:cNvSpPr>
            <a:spLocks noGrp="1"/>
          </p:cNvSpPr>
          <p:nvPr>
            <p:ph idx="1"/>
          </p:nvPr>
        </p:nvSpPr>
        <p:spPr/>
        <p:txBody>
          <a:bodyPr/>
          <a:lstStyle/>
          <a:p>
            <a:r>
              <a:rPr lang="en-NZ" sz="2400" i="1" dirty="0"/>
              <a:t>Easy integration of multiple data-sources </a:t>
            </a:r>
            <a:endParaRPr lang="en-NZ" sz="2400" dirty="0"/>
          </a:p>
          <a:p>
            <a:pPr lvl="1"/>
            <a:r>
              <a:rPr lang="en-NZ" sz="2000" dirty="0" smtClean="0"/>
              <a:t>Once </a:t>
            </a:r>
            <a:r>
              <a:rPr lang="en-NZ" sz="2000" dirty="0"/>
              <a:t>the schemata of the data-sources is semantically aligned, the inference capabilities of the engine assist the interlinking and combination of facts from different sources </a:t>
            </a:r>
            <a:r>
              <a:rPr lang="en-NZ" sz="2000" dirty="0" smtClean="0"/>
              <a:t/>
            </a:r>
            <a:br>
              <a:rPr lang="en-NZ" sz="2000" dirty="0" smtClean="0"/>
            </a:br>
            <a:endParaRPr lang="en-NZ" sz="2000" dirty="0" smtClean="0"/>
          </a:p>
          <a:p>
            <a:pPr lvl="1"/>
            <a:endParaRPr lang="en-NZ" sz="2000" dirty="0" smtClean="0"/>
          </a:p>
          <a:p>
            <a:r>
              <a:rPr lang="en-NZ" sz="2400" i="1" dirty="0" smtClean="0"/>
              <a:t>Easy </a:t>
            </a:r>
            <a:r>
              <a:rPr lang="en-NZ" sz="2400" i="1" dirty="0"/>
              <a:t>querying against rich or diverse data schemata </a:t>
            </a:r>
            <a:endParaRPr lang="en-NZ" sz="2400" dirty="0"/>
          </a:p>
          <a:p>
            <a:pPr lvl="1"/>
            <a:r>
              <a:rPr lang="en-NZ" sz="2000" dirty="0" smtClean="0"/>
              <a:t>Inference </a:t>
            </a:r>
            <a:r>
              <a:rPr lang="en-NZ" sz="2000" dirty="0"/>
              <a:t>is applied to match the semantics of the query to the semantics of the data, regardless of the vocabulary and data </a:t>
            </a:r>
            <a:r>
              <a:rPr lang="en-NZ" sz="2000" dirty="0" err="1"/>
              <a:t>modeling</a:t>
            </a:r>
            <a:r>
              <a:rPr lang="en-NZ" sz="2000" dirty="0"/>
              <a:t> patterns used for encoding the data </a:t>
            </a:r>
          </a:p>
          <a:p>
            <a:endParaRPr lang="en-US" dirty="0" smtClean="0">
              <a:latin typeface="Arial" charset="0"/>
              <a:cs typeface="Arial" charset="0"/>
            </a:endParaRPr>
          </a:p>
        </p:txBody>
      </p:sp>
    </p:spTree>
    <p:extLst>
      <p:ext uri="{BB962C8B-B14F-4D97-AF65-F5344CB8AC3E}">
        <p14:creationId xmlns:p14="http://schemas.microsoft.com/office/powerpoint/2010/main" val="30252653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smtClean="0">
                <a:latin typeface="Arial" charset="0"/>
                <a:cs typeface="Arial" charset="0"/>
              </a:rPr>
              <a:t>Major Characteristics continued</a:t>
            </a:r>
          </a:p>
        </p:txBody>
      </p:sp>
      <p:sp>
        <p:nvSpPr>
          <p:cNvPr id="27651" name="Content Placeholder 2"/>
          <p:cNvSpPr>
            <a:spLocks noGrp="1"/>
          </p:cNvSpPr>
          <p:nvPr>
            <p:ph idx="1"/>
          </p:nvPr>
        </p:nvSpPr>
        <p:spPr/>
        <p:txBody>
          <a:bodyPr/>
          <a:lstStyle/>
          <a:p>
            <a:r>
              <a:rPr lang="en-NZ" sz="2400" i="1" dirty="0" smtClean="0"/>
              <a:t>Great </a:t>
            </a:r>
            <a:r>
              <a:rPr lang="en-NZ" sz="2400" i="1" dirty="0"/>
              <a:t>analytical </a:t>
            </a:r>
            <a:r>
              <a:rPr lang="en-NZ" sz="2400" i="1" dirty="0" smtClean="0"/>
              <a:t>power</a:t>
            </a:r>
          </a:p>
          <a:p>
            <a:pPr lvl="1"/>
            <a:r>
              <a:rPr lang="en-NZ" sz="2000" dirty="0" smtClean="0"/>
              <a:t>Semantics </a:t>
            </a:r>
            <a:r>
              <a:rPr lang="en-NZ" sz="2000" dirty="0"/>
              <a:t>will be thoroughly applied even when this requires recursive inferences on multiple steps </a:t>
            </a:r>
            <a:endParaRPr lang="en-NZ" sz="2000" dirty="0" smtClean="0"/>
          </a:p>
          <a:p>
            <a:pPr lvl="1"/>
            <a:r>
              <a:rPr lang="en-NZ" sz="2000" dirty="0" smtClean="0"/>
              <a:t>Discover </a:t>
            </a:r>
            <a:r>
              <a:rPr lang="en-NZ" sz="2000" dirty="0"/>
              <a:t>facts, by interlinking long chains of </a:t>
            </a:r>
            <a:r>
              <a:rPr lang="en-NZ" sz="2000" dirty="0" smtClean="0"/>
              <a:t>evidence </a:t>
            </a:r>
          </a:p>
          <a:p>
            <a:pPr lvl="1"/>
            <a:r>
              <a:rPr lang="en-NZ" sz="2000" dirty="0"/>
              <a:t>V</a:t>
            </a:r>
            <a:r>
              <a:rPr lang="en-NZ" sz="2000" dirty="0" smtClean="0"/>
              <a:t>ast majority of such facts would remain hidden in the DBMS </a:t>
            </a:r>
          </a:p>
          <a:p>
            <a:endParaRPr lang="en-NZ" sz="2800" i="1" dirty="0"/>
          </a:p>
          <a:p>
            <a:r>
              <a:rPr lang="en-NZ" sz="2400" i="1" dirty="0" smtClean="0"/>
              <a:t>Efficient </a:t>
            </a:r>
            <a:r>
              <a:rPr lang="en-NZ" sz="2400" i="1" dirty="0"/>
              <a:t>data interoperability </a:t>
            </a:r>
            <a:endParaRPr lang="en-NZ" sz="2400" dirty="0"/>
          </a:p>
          <a:p>
            <a:pPr lvl="1"/>
            <a:r>
              <a:rPr lang="en-NZ" sz="2000" dirty="0" smtClean="0"/>
              <a:t>Importing </a:t>
            </a:r>
            <a:r>
              <a:rPr lang="en-NZ" sz="2000" dirty="0"/>
              <a:t>RDF data from one store to another is straight-forward, based on the usage of globally unique identifiers </a:t>
            </a:r>
          </a:p>
          <a:p>
            <a:endParaRPr lang="en-US" dirty="0" smtClean="0">
              <a:latin typeface="Arial" charset="0"/>
              <a:cs typeface="Arial" charset="0"/>
            </a:endParaRPr>
          </a:p>
        </p:txBody>
      </p:sp>
    </p:spTree>
    <p:extLst>
      <p:ext uri="{BB962C8B-B14F-4D97-AF65-F5344CB8AC3E}">
        <p14:creationId xmlns:p14="http://schemas.microsoft.com/office/powerpoint/2010/main" val="385641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smtClean="0">
                <a:latin typeface="Arial" charset="0"/>
                <a:cs typeface="Arial" charset="0"/>
              </a:rPr>
              <a:t>Reasoning strategies</a:t>
            </a:r>
          </a:p>
        </p:txBody>
      </p:sp>
      <p:sp>
        <p:nvSpPr>
          <p:cNvPr id="27651" name="Content Placeholder 2"/>
          <p:cNvSpPr>
            <a:spLocks noGrp="1"/>
          </p:cNvSpPr>
          <p:nvPr>
            <p:ph idx="1"/>
          </p:nvPr>
        </p:nvSpPr>
        <p:spPr/>
        <p:txBody>
          <a:bodyPr/>
          <a:lstStyle/>
          <a:p>
            <a:r>
              <a:rPr lang="en-NZ" sz="2400" dirty="0" smtClean="0"/>
              <a:t>Two main </a:t>
            </a:r>
            <a:r>
              <a:rPr lang="en-NZ" sz="2400" dirty="0"/>
              <a:t>strategies for rule-based inference </a:t>
            </a:r>
            <a:r>
              <a:rPr lang="en-NZ" sz="2400" dirty="0" smtClean="0"/>
              <a:t> </a:t>
            </a:r>
          </a:p>
          <a:p>
            <a:r>
              <a:rPr lang="en-NZ" sz="2400" b="1" dirty="0" smtClean="0"/>
              <a:t>Forward-chaining</a:t>
            </a:r>
            <a:r>
              <a:rPr lang="en-NZ" sz="2400" dirty="0"/>
              <a:t>: </a:t>
            </a:r>
            <a:endParaRPr lang="en-NZ" sz="2400" dirty="0" smtClean="0"/>
          </a:p>
          <a:p>
            <a:pPr lvl="1"/>
            <a:r>
              <a:rPr lang="en-NZ" sz="2000" dirty="0" smtClean="0"/>
              <a:t>start </a:t>
            </a:r>
            <a:r>
              <a:rPr lang="en-NZ" sz="2000" dirty="0"/>
              <a:t>from the known (explicit) facts and perform inference in an inductive manner until the complete </a:t>
            </a:r>
            <a:r>
              <a:rPr lang="en-NZ" sz="2000" i="1" dirty="0"/>
              <a:t>closure </a:t>
            </a:r>
            <a:r>
              <a:rPr lang="en-NZ" sz="2000" dirty="0"/>
              <a:t>is inferred </a:t>
            </a:r>
            <a:endParaRPr lang="en-NZ" sz="1800" dirty="0"/>
          </a:p>
          <a:p>
            <a:r>
              <a:rPr lang="en-NZ" sz="2400" b="1" dirty="0" smtClean="0"/>
              <a:t>Backward-chaining</a:t>
            </a:r>
            <a:r>
              <a:rPr lang="en-NZ" sz="2400" dirty="0"/>
              <a:t>: </a:t>
            </a:r>
          </a:p>
          <a:p>
            <a:pPr lvl="1"/>
            <a:r>
              <a:rPr lang="en-NZ" sz="2000" dirty="0" smtClean="0"/>
              <a:t>start </a:t>
            </a:r>
            <a:r>
              <a:rPr lang="en-NZ" sz="2000" dirty="0"/>
              <a:t>from a particular fact and </a:t>
            </a:r>
            <a:r>
              <a:rPr lang="en-NZ" sz="2000" dirty="0" smtClean="0"/>
              <a:t>verify </a:t>
            </a:r>
            <a:r>
              <a:rPr lang="en-NZ" sz="2000" dirty="0"/>
              <a:t>it against the knowledge base using deductive reasoning </a:t>
            </a:r>
            <a:endParaRPr lang="en-NZ" sz="2000" dirty="0" smtClean="0"/>
          </a:p>
          <a:p>
            <a:pPr lvl="1"/>
            <a:r>
              <a:rPr lang="en-NZ" sz="2000" dirty="0" smtClean="0"/>
              <a:t>the </a:t>
            </a:r>
            <a:r>
              <a:rPr lang="en-NZ" sz="2000" dirty="0" err="1"/>
              <a:t>reasoner</a:t>
            </a:r>
            <a:r>
              <a:rPr lang="en-NZ" sz="2000" dirty="0"/>
              <a:t> decomposes the query (or the fact) into simpler facts that are available in the KB or can be proven through further recursive decompositions </a:t>
            </a:r>
          </a:p>
          <a:p>
            <a:endParaRPr lang="en-US" dirty="0" smtClean="0">
              <a:latin typeface="Arial" charset="0"/>
              <a:cs typeface="Arial" charset="0"/>
            </a:endParaRPr>
          </a:p>
        </p:txBody>
      </p:sp>
    </p:spTree>
    <p:extLst>
      <p:ext uri="{BB962C8B-B14F-4D97-AF65-F5344CB8AC3E}">
        <p14:creationId xmlns:p14="http://schemas.microsoft.com/office/powerpoint/2010/main" val="24097079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smtClean="0">
                <a:latin typeface="Arial" charset="0"/>
                <a:cs typeface="Arial" charset="0"/>
              </a:rPr>
              <a:t>Reasoning strategies continued</a:t>
            </a:r>
          </a:p>
        </p:txBody>
      </p:sp>
      <p:sp>
        <p:nvSpPr>
          <p:cNvPr id="27651" name="Content Placeholder 2"/>
          <p:cNvSpPr>
            <a:spLocks noGrp="1"/>
          </p:cNvSpPr>
          <p:nvPr>
            <p:ph idx="1"/>
          </p:nvPr>
        </p:nvSpPr>
        <p:spPr/>
        <p:txBody>
          <a:bodyPr/>
          <a:lstStyle/>
          <a:p>
            <a:r>
              <a:rPr lang="en-NZ" sz="2400" i="1" dirty="0" smtClean="0"/>
              <a:t>Inferred </a:t>
            </a:r>
            <a:r>
              <a:rPr lang="en-NZ" sz="2400" i="1" dirty="0"/>
              <a:t>closure </a:t>
            </a:r>
            <a:endParaRPr lang="en-NZ" sz="2400" dirty="0"/>
          </a:p>
          <a:p>
            <a:pPr lvl="1"/>
            <a:r>
              <a:rPr lang="en-NZ" sz="2000" dirty="0"/>
              <a:t>T</a:t>
            </a:r>
            <a:r>
              <a:rPr lang="en-NZ" sz="2000" dirty="0" smtClean="0"/>
              <a:t>he </a:t>
            </a:r>
            <a:r>
              <a:rPr lang="en-NZ" sz="2000" dirty="0"/>
              <a:t>extension of a KB (a graph of RDF triples) with all the implicit facts (triples) that could be inferred from it, based on the pre-defined entailment rules </a:t>
            </a:r>
          </a:p>
          <a:p>
            <a:endParaRPr lang="en-NZ" sz="2400" i="1" dirty="0" smtClean="0"/>
          </a:p>
          <a:p>
            <a:r>
              <a:rPr lang="en-NZ" sz="2400" i="1" dirty="0" smtClean="0"/>
              <a:t>Materialization </a:t>
            </a:r>
            <a:endParaRPr lang="en-NZ" sz="2400" dirty="0"/>
          </a:p>
          <a:p>
            <a:pPr lvl="1"/>
            <a:r>
              <a:rPr lang="en-NZ" sz="2000" dirty="0" smtClean="0"/>
              <a:t>Maintaining </a:t>
            </a:r>
            <a:r>
              <a:rPr lang="en-NZ" sz="2000" dirty="0"/>
              <a:t>an up-to-date inferred closure </a:t>
            </a:r>
          </a:p>
          <a:p>
            <a:endParaRPr lang="en-US" dirty="0" smtClean="0">
              <a:latin typeface="Arial" charset="0"/>
              <a:cs typeface="Arial" charset="0"/>
            </a:endParaRPr>
          </a:p>
        </p:txBody>
      </p:sp>
    </p:spTree>
    <p:extLst>
      <p:ext uri="{BB962C8B-B14F-4D97-AF65-F5344CB8AC3E}">
        <p14:creationId xmlns:p14="http://schemas.microsoft.com/office/powerpoint/2010/main" val="9131945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smtClean="0">
                <a:latin typeface="Arial" charset="0"/>
                <a:cs typeface="Arial" charset="0"/>
              </a:rPr>
              <a:t>Forward chaining based materialization</a:t>
            </a:r>
          </a:p>
        </p:txBody>
      </p:sp>
      <p:sp>
        <p:nvSpPr>
          <p:cNvPr id="27651" name="Content Placeholder 2"/>
          <p:cNvSpPr>
            <a:spLocks noGrp="1"/>
          </p:cNvSpPr>
          <p:nvPr>
            <p:ph idx="1"/>
          </p:nvPr>
        </p:nvSpPr>
        <p:spPr>
          <a:xfrm>
            <a:off x="323528" y="1600200"/>
            <a:ext cx="8496944" cy="4525963"/>
          </a:xfrm>
        </p:spPr>
        <p:txBody>
          <a:bodyPr/>
          <a:lstStyle/>
          <a:p>
            <a:r>
              <a:rPr lang="en-NZ" sz="2400" dirty="0" smtClean="0"/>
              <a:t>Relatively </a:t>
            </a:r>
            <a:r>
              <a:rPr lang="en-NZ" sz="2400" b="1" dirty="0"/>
              <a:t>slow upload/store/addition </a:t>
            </a:r>
            <a:r>
              <a:rPr lang="en-NZ" sz="2400" dirty="0"/>
              <a:t>of new facts </a:t>
            </a:r>
          </a:p>
          <a:p>
            <a:pPr lvl="1"/>
            <a:r>
              <a:rPr lang="en-NZ" sz="2000" dirty="0" smtClean="0"/>
              <a:t>inferred </a:t>
            </a:r>
            <a:r>
              <a:rPr lang="en-NZ" sz="2000" dirty="0"/>
              <a:t>closure is extended after each transaction </a:t>
            </a:r>
            <a:endParaRPr lang="en-NZ" sz="2000" dirty="0" smtClean="0"/>
          </a:p>
          <a:p>
            <a:pPr lvl="1"/>
            <a:r>
              <a:rPr lang="en-NZ" sz="2000" dirty="0"/>
              <a:t>a</a:t>
            </a:r>
            <a:r>
              <a:rPr lang="en-NZ" sz="2000" dirty="0" smtClean="0"/>
              <a:t>ll reasoning performed during loading</a:t>
            </a:r>
            <a:endParaRPr lang="en-NZ" sz="2000" dirty="0"/>
          </a:p>
          <a:p>
            <a:r>
              <a:rPr lang="en-NZ" sz="2400" b="1" dirty="0" smtClean="0"/>
              <a:t>Deletion </a:t>
            </a:r>
            <a:r>
              <a:rPr lang="en-NZ" sz="2400" b="1" dirty="0"/>
              <a:t>of facts is slow </a:t>
            </a:r>
            <a:endParaRPr lang="en-NZ" sz="2400" dirty="0"/>
          </a:p>
          <a:p>
            <a:pPr lvl="1"/>
            <a:r>
              <a:rPr lang="en-NZ" sz="2000" dirty="0" smtClean="0"/>
              <a:t>facts being </a:t>
            </a:r>
            <a:r>
              <a:rPr lang="en-NZ" sz="2000" dirty="0"/>
              <a:t>no longer true are removed from the inferred closure </a:t>
            </a:r>
            <a:endParaRPr lang="en-NZ" sz="2000" dirty="0" smtClean="0"/>
          </a:p>
          <a:p>
            <a:r>
              <a:rPr lang="en-NZ" sz="2400" dirty="0" smtClean="0"/>
              <a:t>The </a:t>
            </a:r>
            <a:r>
              <a:rPr lang="en-NZ" sz="2400" b="1" dirty="0"/>
              <a:t>maintenance of the inferred closure </a:t>
            </a:r>
            <a:r>
              <a:rPr lang="en-NZ" sz="2400" dirty="0"/>
              <a:t>requires considerable resources </a:t>
            </a:r>
            <a:r>
              <a:rPr lang="en-NZ" sz="2400" dirty="0" smtClean="0"/>
              <a:t>(RAM, disc, both)</a:t>
            </a:r>
          </a:p>
          <a:p>
            <a:r>
              <a:rPr lang="en-NZ" sz="2400" b="1" dirty="0" smtClean="0"/>
              <a:t>Querying </a:t>
            </a:r>
            <a:r>
              <a:rPr lang="en-NZ" sz="2400" b="1" dirty="0"/>
              <a:t>and retrieval are fast </a:t>
            </a:r>
            <a:endParaRPr lang="en-NZ" sz="2400" dirty="0"/>
          </a:p>
          <a:p>
            <a:pPr lvl="1"/>
            <a:r>
              <a:rPr lang="en-NZ" sz="2000" dirty="0" smtClean="0"/>
              <a:t>no </a:t>
            </a:r>
            <a:r>
              <a:rPr lang="en-NZ" sz="2000" dirty="0"/>
              <a:t>reasoning is required at query time </a:t>
            </a:r>
            <a:endParaRPr lang="en-NZ" sz="2000" dirty="0" smtClean="0"/>
          </a:p>
          <a:p>
            <a:pPr lvl="1"/>
            <a:r>
              <a:rPr lang="en-NZ" sz="2000" dirty="0" smtClean="0"/>
              <a:t>RDBMS-like </a:t>
            </a:r>
            <a:r>
              <a:rPr lang="en-NZ" sz="2000" dirty="0"/>
              <a:t>query evaluation &amp; optimisation techniques </a:t>
            </a:r>
            <a:r>
              <a:rPr lang="en-NZ" sz="2000" dirty="0" smtClean="0"/>
              <a:t>applicable </a:t>
            </a:r>
            <a:endParaRPr lang="en-NZ" sz="2000" dirty="0"/>
          </a:p>
          <a:p>
            <a:endParaRPr lang="en-US" dirty="0" smtClean="0">
              <a:latin typeface="Arial" charset="0"/>
              <a:cs typeface="Arial" charset="0"/>
            </a:endParaRPr>
          </a:p>
        </p:txBody>
      </p:sp>
    </p:spTree>
    <p:extLst>
      <p:ext uri="{BB962C8B-B14F-4D97-AF65-F5344CB8AC3E}">
        <p14:creationId xmlns:p14="http://schemas.microsoft.com/office/powerpoint/2010/main" val="14065166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smtClean="0">
                <a:latin typeface="Arial" charset="0"/>
                <a:cs typeface="Arial" charset="0"/>
              </a:rPr>
              <a:t>Backward chaining</a:t>
            </a:r>
          </a:p>
        </p:txBody>
      </p:sp>
      <p:sp>
        <p:nvSpPr>
          <p:cNvPr id="27651" name="Content Placeholder 2"/>
          <p:cNvSpPr>
            <a:spLocks noGrp="1"/>
          </p:cNvSpPr>
          <p:nvPr>
            <p:ph idx="1"/>
          </p:nvPr>
        </p:nvSpPr>
        <p:spPr>
          <a:xfrm>
            <a:off x="323528" y="1600200"/>
            <a:ext cx="8496944" cy="4525963"/>
          </a:xfrm>
        </p:spPr>
        <p:txBody>
          <a:bodyPr/>
          <a:lstStyle/>
          <a:p>
            <a:r>
              <a:rPr lang="en-US" sz="2400" dirty="0" smtClean="0">
                <a:latin typeface="Arial" charset="0"/>
                <a:cs typeface="Arial" charset="0"/>
              </a:rPr>
              <a:t>Loading and modification of data faster</a:t>
            </a:r>
          </a:p>
          <a:p>
            <a:pPr lvl="1"/>
            <a:r>
              <a:rPr lang="en-US" sz="2000" dirty="0" smtClean="0">
                <a:latin typeface="Arial" charset="0"/>
                <a:cs typeface="Arial" charset="0"/>
              </a:rPr>
              <a:t>No time and space lost for computation and maintenance of inferred closure of data</a:t>
            </a:r>
          </a:p>
          <a:p>
            <a:endParaRPr lang="en-US" sz="2400" dirty="0" smtClean="0">
              <a:latin typeface="Arial" charset="0"/>
              <a:cs typeface="Arial" charset="0"/>
            </a:endParaRPr>
          </a:p>
          <a:p>
            <a:r>
              <a:rPr lang="en-US" sz="2400" dirty="0" smtClean="0">
                <a:latin typeface="Arial" charset="0"/>
                <a:cs typeface="Arial" charset="0"/>
              </a:rPr>
              <a:t>Query evaluation is slower</a:t>
            </a:r>
          </a:p>
          <a:p>
            <a:pPr lvl="1"/>
            <a:r>
              <a:rPr lang="en-US" sz="2000" dirty="0" smtClean="0">
                <a:latin typeface="Arial" charset="0"/>
                <a:cs typeface="Arial" charset="0"/>
              </a:rPr>
              <a:t>Extensive query rewriting necessary</a:t>
            </a:r>
          </a:p>
          <a:p>
            <a:pPr lvl="1"/>
            <a:r>
              <a:rPr lang="en-US" sz="2000" dirty="0" smtClean="0">
                <a:latin typeface="Arial" charset="0"/>
                <a:cs typeface="Arial" charset="0"/>
              </a:rPr>
              <a:t>Potentially larger number of lookups in indices</a:t>
            </a:r>
          </a:p>
        </p:txBody>
      </p:sp>
    </p:spTree>
    <p:extLst>
      <p:ext uri="{BB962C8B-B14F-4D97-AF65-F5344CB8AC3E}">
        <p14:creationId xmlns:p14="http://schemas.microsoft.com/office/powerpoint/2010/main" val="2192900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smtClean="0">
                <a:latin typeface="Arial" charset="0"/>
                <a:cs typeface="Arial" charset="0"/>
              </a:rPr>
              <a:t>Choice of Reasoning Strategy</a:t>
            </a:r>
          </a:p>
        </p:txBody>
      </p:sp>
      <p:sp>
        <p:nvSpPr>
          <p:cNvPr id="27651" name="Content Placeholder 2"/>
          <p:cNvSpPr>
            <a:spLocks noGrp="1"/>
          </p:cNvSpPr>
          <p:nvPr>
            <p:ph idx="1"/>
          </p:nvPr>
        </p:nvSpPr>
        <p:spPr>
          <a:xfrm>
            <a:off x="323528" y="1600200"/>
            <a:ext cx="8496944" cy="4525963"/>
          </a:xfrm>
        </p:spPr>
        <p:txBody>
          <a:bodyPr/>
          <a:lstStyle/>
          <a:p>
            <a:r>
              <a:rPr lang="en-US" sz="2400" dirty="0" smtClean="0">
                <a:latin typeface="Arial" charset="0"/>
                <a:cs typeface="Arial" charset="0"/>
              </a:rPr>
              <a:t>Avoid materialization when</a:t>
            </a:r>
          </a:p>
          <a:p>
            <a:pPr lvl="1"/>
            <a:r>
              <a:rPr lang="en-US" sz="2000" dirty="0" smtClean="0">
                <a:latin typeface="Arial" charset="0"/>
                <a:cs typeface="Arial" charset="0"/>
              </a:rPr>
              <a:t>Data updated very intensively </a:t>
            </a:r>
            <a:br>
              <a:rPr lang="en-US" sz="2000" dirty="0" smtClean="0">
                <a:latin typeface="Arial" charset="0"/>
                <a:cs typeface="Arial" charset="0"/>
              </a:rPr>
            </a:br>
            <a:r>
              <a:rPr lang="en-US" sz="2000" dirty="0" smtClean="0">
                <a:latin typeface="Arial" charset="0"/>
                <a:cs typeface="Arial" charset="0"/>
              </a:rPr>
              <a:t>(high costs for maintenance of inferred closure)</a:t>
            </a:r>
          </a:p>
          <a:p>
            <a:pPr lvl="1"/>
            <a:r>
              <a:rPr lang="en-US" sz="2000" dirty="0" smtClean="0">
                <a:latin typeface="Arial" charset="0"/>
                <a:cs typeface="Arial" charset="0"/>
              </a:rPr>
              <a:t>Time and space for inferred closure are hard to secure</a:t>
            </a:r>
          </a:p>
          <a:p>
            <a:pPr lvl="1"/>
            <a:endParaRPr lang="en-US" sz="1600" dirty="0">
              <a:latin typeface="Arial" charset="0"/>
              <a:cs typeface="Arial" charset="0"/>
            </a:endParaRPr>
          </a:p>
          <a:p>
            <a:r>
              <a:rPr lang="en-US" sz="2400" dirty="0" smtClean="0">
                <a:latin typeface="Arial" charset="0"/>
                <a:cs typeface="Arial" charset="0"/>
              </a:rPr>
              <a:t>Avoid backward chaining when</a:t>
            </a:r>
          </a:p>
          <a:p>
            <a:pPr lvl="1"/>
            <a:r>
              <a:rPr lang="en-US" sz="2000" dirty="0" smtClean="0">
                <a:latin typeface="Arial" charset="0"/>
                <a:cs typeface="Arial" charset="0"/>
              </a:rPr>
              <a:t>Query loads are challenging </a:t>
            </a:r>
          </a:p>
          <a:p>
            <a:pPr lvl="1"/>
            <a:r>
              <a:rPr lang="en-US" sz="2000" dirty="0" smtClean="0">
                <a:latin typeface="Arial" charset="0"/>
                <a:cs typeface="Arial" charset="0"/>
              </a:rPr>
              <a:t>Low response times need to be guaranteed</a:t>
            </a:r>
          </a:p>
        </p:txBody>
      </p:sp>
    </p:spTree>
    <p:extLst>
      <p:ext uri="{BB962C8B-B14F-4D97-AF65-F5344CB8AC3E}">
        <p14:creationId xmlns:p14="http://schemas.microsoft.com/office/powerpoint/2010/main" val="5036021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smtClean="0">
                <a:latin typeface="Arial" charset="0"/>
                <a:cs typeface="Arial" charset="0"/>
              </a:rPr>
              <a:t>Showcase - </a:t>
            </a:r>
            <a:r>
              <a:rPr lang="en-US" dirty="0" err="1" smtClean="0">
                <a:latin typeface="Arial" charset="0"/>
                <a:cs typeface="Arial" charset="0"/>
              </a:rPr>
              <a:t>owl:sameAs</a:t>
            </a:r>
            <a:endParaRPr lang="en-US" dirty="0" smtClean="0">
              <a:latin typeface="Arial" charset="0"/>
              <a:cs typeface="Arial" charset="0"/>
            </a:endParaRPr>
          </a:p>
        </p:txBody>
      </p:sp>
      <p:sp>
        <p:nvSpPr>
          <p:cNvPr id="27651" name="Content Placeholder 2"/>
          <p:cNvSpPr>
            <a:spLocks noGrp="1"/>
          </p:cNvSpPr>
          <p:nvPr>
            <p:ph idx="1"/>
          </p:nvPr>
        </p:nvSpPr>
        <p:spPr>
          <a:xfrm>
            <a:off x="323528" y="1340768"/>
            <a:ext cx="8496944" cy="4968552"/>
          </a:xfrm>
        </p:spPr>
        <p:txBody>
          <a:bodyPr/>
          <a:lstStyle/>
          <a:p>
            <a:pPr marL="0" indent="0">
              <a:buNone/>
            </a:pPr>
            <a:r>
              <a:rPr lang="en-US" sz="1800" dirty="0" smtClean="0">
                <a:latin typeface="Arial" charset="0"/>
                <a:cs typeface="Arial" charset="0"/>
              </a:rPr>
              <a:t>(Fact1) </a:t>
            </a:r>
            <a:r>
              <a:rPr lang="en-US" sz="1800" dirty="0">
                <a:latin typeface="Arial" charset="0"/>
                <a:cs typeface="Arial" charset="0"/>
              </a:rPr>
              <a:t>geonames:2761369 </a:t>
            </a:r>
            <a:r>
              <a:rPr lang="en-US" sz="1800" dirty="0" err="1">
                <a:latin typeface="Arial" charset="0"/>
                <a:cs typeface="Arial" charset="0"/>
              </a:rPr>
              <a:t>gno:parentFeature</a:t>
            </a:r>
            <a:r>
              <a:rPr lang="en-US" sz="1800" dirty="0">
                <a:latin typeface="Arial" charset="0"/>
                <a:cs typeface="Arial" charset="0"/>
              </a:rPr>
              <a:t> geonames:2761367</a:t>
            </a:r>
          </a:p>
          <a:p>
            <a:pPr marL="0" indent="0">
              <a:buNone/>
            </a:pPr>
            <a:r>
              <a:rPr lang="en-US" sz="1800" dirty="0" smtClean="0">
                <a:latin typeface="Arial" charset="0"/>
                <a:cs typeface="Arial" charset="0"/>
              </a:rPr>
              <a:t>(Fact2) </a:t>
            </a:r>
            <a:r>
              <a:rPr lang="en-US" sz="1800" dirty="0">
                <a:latin typeface="Arial" charset="0"/>
                <a:cs typeface="Arial" charset="0"/>
              </a:rPr>
              <a:t>geonames:2761367 </a:t>
            </a:r>
            <a:r>
              <a:rPr lang="en-US" sz="1800" dirty="0" err="1">
                <a:latin typeface="Arial" charset="0"/>
                <a:cs typeface="Arial" charset="0"/>
              </a:rPr>
              <a:t>gno:parentFeature</a:t>
            </a:r>
            <a:r>
              <a:rPr lang="en-US" sz="1800" dirty="0">
                <a:latin typeface="Arial" charset="0"/>
                <a:cs typeface="Arial" charset="0"/>
              </a:rPr>
              <a:t> </a:t>
            </a:r>
            <a:r>
              <a:rPr lang="en-US" sz="1800" dirty="0" err="1">
                <a:latin typeface="Arial" charset="0"/>
                <a:cs typeface="Arial" charset="0"/>
              </a:rPr>
              <a:t>geonames</a:t>
            </a:r>
            <a:r>
              <a:rPr lang="en-US" sz="1800" dirty="0">
                <a:latin typeface="Arial" charset="0"/>
                <a:cs typeface="Arial" charset="0"/>
              </a:rPr>
              <a:t>: </a:t>
            </a:r>
            <a:r>
              <a:rPr lang="en-US" sz="1800" dirty="0" smtClean="0">
                <a:latin typeface="Arial" charset="0"/>
                <a:cs typeface="Arial" charset="0"/>
              </a:rPr>
              <a:t>2782113</a:t>
            </a:r>
            <a:endParaRPr lang="en-US" sz="1800" dirty="0">
              <a:latin typeface="Arial" charset="0"/>
              <a:cs typeface="Arial" charset="0"/>
            </a:endParaRPr>
          </a:p>
          <a:p>
            <a:pPr marL="0" indent="0">
              <a:buNone/>
            </a:pPr>
            <a:r>
              <a:rPr lang="en-US" sz="1800" dirty="0" smtClean="0">
                <a:latin typeface="Arial" charset="0"/>
                <a:cs typeface="Arial" charset="0"/>
              </a:rPr>
              <a:t>(Trans) </a:t>
            </a:r>
            <a:r>
              <a:rPr lang="en-US" sz="1800" dirty="0">
                <a:latin typeface="Arial" charset="0"/>
                <a:cs typeface="Arial" charset="0"/>
              </a:rPr>
              <a:t>geonames:2761369 </a:t>
            </a:r>
            <a:r>
              <a:rPr lang="en-US" sz="1800" dirty="0" err="1">
                <a:latin typeface="Arial" charset="0"/>
                <a:cs typeface="Arial" charset="0"/>
              </a:rPr>
              <a:t>gno:parentFeature</a:t>
            </a:r>
            <a:r>
              <a:rPr lang="en-US" sz="1800" dirty="0">
                <a:latin typeface="Arial" charset="0"/>
                <a:cs typeface="Arial" charset="0"/>
              </a:rPr>
              <a:t> </a:t>
            </a:r>
            <a:r>
              <a:rPr lang="en-US" sz="1800" dirty="0" smtClean="0">
                <a:latin typeface="Arial" charset="0"/>
                <a:cs typeface="Arial" charset="0"/>
              </a:rPr>
              <a:t>geonames:2782113 (from F1,F2)</a:t>
            </a:r>
            <a:endParaRPr lang="en-US" sz="1800" dirty="0">
              <a:latin typeface="Arial" charset="0"/>
              <a:cs typeface="Arial" charset="0"/>
            </a:endParaRPr>
          </a:p>
          <a:p>
            <a:pPr marL="0" indent="0">
              <a:buNone/>
            </a:pPr>
            <a:r>
              <a:rPr lang="en-US" sz="1800" dirty="0" smtClean="0">
                <a:latin typeface="Arial" charset="0"/>
                <a:cs typeface="Arial" charset="0"/>
              </a:rPr>
              <a:t>(Align1) </a:t>
            </a:r>
            <a:r>
              <a:rPr lang="en-US" sz="1800" dirty="0" err="1">
                <a:latin typeface="Arial" charset="0"/>
                <a:cs typeface="Arial" charset="0"/>
              </a:rPr>
              <a:t>d</a:t>
            </a:r>
            <a:r>
              <a:rPr lang="en-US" sz="1800" dirty="0" err="1" smtClean="0">
                <a:latin typeface="Arial" charset="0"/>
                <a:cs typeface="Arial" charset="0"/>
              </a:rPr>
              <a:t>bpedia:Vienna</a:t>
            </a:r>
            <a:r>
              <a:rPr lang="en-US" sz="1800" dirty="0" smtClean="0">
                <a:latin typeface="Arial" charset="0"/>
                <a:cs typeface="Arial" charset="0"/>
              </a:rPr>
              <a:t> </a:t>
            </a:r>
            <a:r>
              <a:rPr lang="en-US" sz="1800" dirty="0" err="1" smtClean="0">
                <a:latin typeface="Arial" charset="0"/>
                <a:cs typeface="Arial" charset="0"/>
              </a:rPr>
              <a:t>owl:sameAs</a:t>
            </a:r>
            <a:r>
              <a:rPr lang="en-US" sz="1800" dirty="0" smtClean="0">
                <a:latin typeface="Arial" charset="0"/>
                <a:cs typeface="Arial" charset="0"/>
              </a:rPr>
              <a:t> geonames:2761369</a:t>
            </a:r>
          </a:p>
          <a:p>
            <a:pPr marL="0" indent="0">
              <a:buNone/>
            </a:pPr>
            <a:r>
              <a:rPr lang="en-US" sz="1800" dirty="0" smtClean="0">
                <a:latin typeface="Arial" charset="0"/>
                <a:cs typeface="Arial" charset="0"/>
              </a:rPr>
              <a:t>(I1) </a:t>
            </a:r>
            <a:r>
              <a:rPr lang="en-US" sz="1800" dirty="0" err="1">
                <a:latin typeface="Arial" charset="0"/>
                <a:cs typeface="Arial" charset="0"/>
              </a:rPr>
              <a:t>dbpedia:Vienna</a:t>
            </a:r>
            <a:r>
              <a:rPr lang="en-US" sz="1800" dirty="0" smtClean="0">
                <a:latin typeface="Arial" charset="0"/>
                <a:cs typeface="Arial" charset="0"/>
              </a:rPr>
              <a:t> </a:t>
            </a:r>
            <a:r>
              <a:rPr lang="en-US" sz="1800" dirty="0" err="1">
                <a:latin typeface="Arial" charset="0"/>
                <a:cs typeface="Arial" charset="0"/>
              </a:rPr>
              <a:t>gno:parentFeature</a:t>
            </a:r>
            <a:r>
              <a:rPr lang="en-US" sz="1800" dirty="0">
                <a:latin typeface="Arial" charset="0"/>
                <a:cs typeface="Arial" charset="0"/>
              </a:rPr>
              <a:t> </a:t>
            </a:r>
            <a:r>
              <a:rPr lang="en-US" sz="1800" dirty="0" smtClean="0">
                <a:latin typeface="Arial" charset="0"/>
                <a:cs typeface="Arial" charset="0"/>
              </a:rPr>
              <a:t>geonames:2761367 (from A1,F1)</a:t>
            </a:r>
            <a:endParaRPr lang="en-US" sz="1800" dirty="0">
              <a:latin typeface="Arial" charset="0"/>
              <a:cs typeface="Arial" charset="0"/>
            </a:endParaRPr>
          </a:p>
          <a:p>
            <a:pPr marL="0" indent="0">
              <a:buNone/>
            </a:pPr>
            <a:r>
              <a:rPr lang="en-US" sz="1800" dirty="0" smtClean="0">
                <a:latin typeface="Arial" charset="0"/>
                <a:cs typeface="Arial" charset="0"/>
              </a:rPr>
              <a:t>(I2) </a:t>
            </a:r>
            <a:r>
              <a:rPr lang="en-US" sz="1800" dirty="0" err="1">
                <a:latin typeface="Arial" charset="0"/>
                <a:cs typeface="Arial" charset="0"/>
              </a:rPr>
              <a:t>dbpedia:Vienna</a:t>
            </a:r>
            <a:r>
              <a:rPr lang="en-US" sz="1800" dirty="0" smtClean="0">
                <a:latin typeface="Arial" charset="0"/>
                <a:cs typeface="Arial" charset="0"/>
              </a:rPr>
              <a:t> </a:t>
            </a:r>
            <a:r>
              <a:rPr lang="en-US" sz="1800" dirty="0" err="1">
                <a:latin typeface="Arial" charset="0"/>
                <a:cs typeface="Arial" charset="0"/>
              </a:rPr>
              <a:t>gno:parentFeature</a:t>
            </a:r>
            <a:r>
              <a:rPr lang="en-US" sz="1800" dirty="0">
                <a:latin typeface="Arial" charset="0"/>
                <a:cs typeface="Arial" charset="0"/>
              </a:rPr>
              <a:t> </a:t>
            </a:r>
            <a:r>
              <a:rPr lang="en-US" sz="1800" dirty="0" err="1">
                <a:latin typeface="Arial" charset="0"/>
                <a:cs typeface="Arial" charset="0"/>
              </a:rPr>
              <a:t>geonames</a:t>
            </a:r>
            <a:r>
              <a:rPr lang="en-US" sz="1800" dirty="0">
                <a:latin typeface="Arial" charset="0"/>
                <a:cs typeface="Arial" charset="0"/>
              </a:rPr>
              <a:t>: </a:t>
            </a:r>
            <a:r>
              <a:rPr lang="en-US" sz="1800" dirty="0" smtClean="0">
                <a:latin typeface="Arial" charset="0"/>
                <a:cs typeface="Arial" charset="0"/>
              </a:rPr>
              <a:t>2782113 (from A1,Trans)</a:t>
            </a:r>
            <a:endParaRPr lang="en-US" sz="1800" dirty="0">
              <a:latin typeface="Arial" charset="0"/>
              <a:cs typeface="Arial" charset="0"/>
            </a:endParaRPr>
          </a:p>
          <a:p>
            <a:pPr marL="0" indent="0">
              <a:buNone/>
            </a:pPr>
            <a:r>
              <a:rPr lang="en-US" sz="1800" dirty="0" smtClean="0">
                <a:latin typeface="Arial" charset="0"/>
                <a:cs typeface="Arial" charset="0"/>
              </a:rPr>
              <a:t>(</a:t>
            </a:r>
            <a:r>
              <a:rPr lang="en-US" sz="1800" dirty="0">
                <a:latin typeface="Arial" charset="0"/>
                <a:cs typeface="Arial" charset="0"/>
              </a:rPr>
              <a:t>Align2) </a:t>
            </a:r>
            <a:r>
              <a:rPr lang="en-US" sz="1800" dirty="0" err="1">
                <a:latin typeface="Arial" charset="0"/>
                <a:cs typeface="Arial" charset="0"/>
              </a:rPr>
              <a:t>dbpedia:Austria</a:t>
            </a:r>
            <a:r>
              <a:rPr lang="en-US" sz="1800" dirty="0">
                <a:latin typeface="Arial" charset="0"/>
                <a:cs typeface="Arial" charset="0"/>
              </a:rPr>
              <a:t> </a:t>
            </a:r>
            <a:r>
              <a:rPr lang="en-US" sz="1800" dirty="0" err="1">
                <a:latin typeface="Arial" charset="0"/>
                <a:cs typeface="Arial" charset="0"/>
              </a:rPr>
              <a:t>owl:sameAs</a:t>
            </a:r>
            <a:r>
              <a:rPr lang="en-US" sz="1800" dirty="0">
                <a:latin typeface="Arial" charset="0"/>
                <a:cs typeface="Arial" charset="0"/>
              </a:rPr>
              <a:t> geonames:2782113</a:t>
            </a:r>
          </a:p>
          <a:p>
            <a:pPr marL="0" indent="0">
              <a:buNone/>
            </a:pPr>
            <a:r>
              <a:rPr lang="en-US" sz="1800" dirty="0" smtClean="0">
                <a:latin typeface="Arial" charset="0"/>
                <a:cs typeface="Arial" charset="0"/>
              </a:rPr>
              <a:t>(I3) geonames:2761367 </a:t>
            </a:r>
            <a:r>
              <a:rPr lang="en-US" sz="1800" dirty="0" err="1">
                <a:latin typeface="Arial" charset="0"/>
                <a:cs typeface="Arial" charset="0"/>
              </a:rPr>
              <a:t>gno:parentFeature</a:t>
            </a:r>
            <a:r>
              <a:rPr lang="en-US" sz="1800" dirty="0">
                <a:latin typeface="Arial" charset="0"/>
                <a:cs typeface="Arial" charset="0"/>
              </a:rPr>
              <a:t> </a:t>
            </a:r>
            <a:r>
              <a:rPr lang="en-US" sz="1800" dirty="0" err="1" smtClean="0">
                <a:latin typeface="Arial" charset="0"/>
                <a:cs typeface="Arial" charset="0"/>
              </a:rPr>
              <a:t>geonames:Austria</a:t>
            </a:r>
            <a:r>
              <a:rPr lang="en-US" sz="1800" dirty="0" smtClean="0">
                <a:latin typeface="Arial" charset="0"/>
                <a:cs typeface="Arial" charset="0"/>
              </a:rPr>
              <a:t> (from A2,F2)</a:t>
            </a:r>
          </a:p>
          <a:p>
            <a:pPr marL="0" indent="0">
              <a:buNone/>
            </a:pPr>
            <a:r>
              <a:rPr lang="en-US" sz="1800" dirty="0" smtClean="0">
                <a:latin typeface="Arial" charset="0"/>
                <a:cs typeface="Arial" charset="0"/>
              </a:rPr>
              <a:t>(I4) </a:t>
            </a:r>
            <a:r>
              <a:rPr lang="en-US" sz="1800" dirty="0">
                <a:latin typeface="Arial" charset="0"/>
                <a:cs typeface="Arial" charset="0"/>
              </a:rPr>
              <a:t>geonames:2761369 </a:t>
            </a:r>
            <a:r>
              <a:rPr lang="en-US" sz="1800" dirty="0" err="1">
                <a:latin typeface="Arial" charset="0"/>
                <a:cs typeface="Arial" charset="0"/>
              </a:rPr>
              <a:t>gno:parentFeature</a:t>
            </a:r>
            <a:r>
              <a:rPr lang="en-US" sz="1800" dirty="0">
                <a:latin typeface="Arial" charset="0"/>
                <a:cs typeface="Arial" charset="0"/>
              </a:rPr>
              <a:t> </a:t>
            </a:r>
            <a:r>
              <a:rPr lang="en-US" sz="1800" dirty="0" err="1" smtClean="0">
                <a:latin typeface="Arial" charset="0"/>
                <a:cs typeface="Arial" charset="0"/>
              </a:rPr>
              <a:t>geonames:Austria</a:t>
            </a:r>
            <a:r>
              <a:rPr lang="en-US" sz="1800" dirty="0" smtClean="0">
                <a:latin typeface="Arial" charset="0"/>
                <a:cs typeface="Arial" charset="0"/>
              </a:rPr>
              <a:t> (from A2,Trans)</a:t>
            </a:r>
          </a:p>
          <a:p>
            <a:pPr marL="0" indent="0">
              <a:buNone/>
            </a:pPr>
            <a:r>
              <a:rPr lang="en-US" sz="1800" dirty="0">
                <a:latin typeface="Arial" charset="0"/>
                <a:cs typeface="Arial" charset="0"/>
              </a:rPr>
              <a:t>(</a:t>
            </a:r>
            <a:r>
              <a:rPr lang="en-US" sz="1800" dirty="0" smtClean="0">
                <a:latin typeface="Arial" charset="0"/>
                <a:cs typeface="Arial" charset="0"/>
              </a:rPr>
              <a:t>I5) </a:t>
            </a:r>
            <a:r>
              <a:rPr lang="en-US" sz="1800" dirty="0" err="1">
                <a:latin typeface="Arial" charset="0"/>
                <a:cs typeface="Arial" charset="0"/>
              </a:rPr>
              <a:t>dbpedia:Vienna</a:t>
            </a:r>
            <a:r>
              <a:rPr lang="en-US" sz="1800" dirty="0">
                <a:latin typeface="Arial" charset="0"/>
                <a:cs typeface="Arial" charset="0"/>
              </a:rPr>
              <a:t> </a:t>
            </a:r>
            <a:r>
              <a:rPr lang="en-US" sz="1800" dirty="0" err="1">
                <a:latin typeface="Arial" charset="0"/>
                <a:cs typeface="Arial" charset="0"/>
              </a:rPr>
              <a:t>gno:parentFeature</a:t>
            </a:r>
            <a:r>
              <a:rPr lang="en-US" sz="1800" dirty="0">
                <a:latin typeface="Arial" charset="0"/>
                <a:cs typeface="Arial" charset="0"/>
              </a:rPr>
              <a:t> </a:t>
            </a:r>
            <a:r>
              <a:rPr lang="en-US" sz="1800" dirty="0" err="1" smtClean="0">
                <a:latin typeface="Arial" charset="0"/>
                <a:cs typeface="Arial" charset="0"/>
              </a:rPr>
              <a:t>dbpedia:Austria</a:t>
            </a:r>
            <a:r>
              <a:rPr lang="en-US" sz="1800" dirty="0" smtClean="0">
                <a:latin typeface="Arial" charset="0"/>
                <a:cs typeface="Arial" charset="0"/>
              </a:rPr>
              <a:t> (from A2,I2)</a:t>
            </a:r>
            <a:endParaRPr lang="en-US" sz="1800" dirty="0">
              <a:latin typeface="Arial" charset="0"/>
              <a:cs typeface="Arial" charset="0"/>
            </a:endParaRPr>
          </a:p>
          <a:p>
            <a:pPr marL="0" indent="0">
              <a:buNone/>
            </a:pPr>
            <a:endParaRPr lang="en-US" sz="1800" dirty="0" smtClean="0">
              <a:latin typeface="Arial" charset="0"/>
              <a:cs typeface="Arial" charset="0"/>
            </a:endParaRPr>
          </a:p>
          <a:p>
            <a:r>
              <a:rPr lang="en-US" sz="2000" dirty="0" err="1" smtClean="0">
                <a:latin typeface="Arial" charset="0"/>
                <a:cs typeface="Arial" charset="0"/>
              </a:rPr>
              <a:t>owl:sameAs</a:t>
            </a:r>
            <a:r>
              <a:rPr lang="en-US" sz="2000" dirty="0" smtClean="0">
                <a:latin typeface="Arial" charset="0"/>
                <a:cs typeface="Arial" charset="0"/>
              </a:rPr>
              <a:t> </a:t>
            </a:r>
          </a:p>
          <a:p>
            <a:pPr lvl="1"/>
            <a:r>
              <a:rPr lang="en-US" sz="1600" dirty="0">
                <a:latin typeface="Arial" charset="0"/>
                <a:cs typeface="Arial" charset="0"/>
              </a:rPr>
              <a:t>i</a:t>
            </a:r>
            <a:r>
              <a:rPr lang="en-US" sz="1600" dirty="0" smtClean="0">
                <a:latin typeface="Arial" charset="0"/>
                <a:cs typeface="Arial" charset="0"/>
              </a:rPr>
              <a:t>s highly useful for interlinking</a:t>
            </a:r>
          </a:p>
          <a:p>
            <a:pPr lvl="1"/>
            <a:r>
              <a:rPr lang="en-US" sz="1600" dirty="0">
                <a:latin typeface="Arial" charset="0"/>
                <a:cs typeface="Arial" charset="0"/>
              </a:rPr>
              <a:t>c</a:t>
            </a:r>
            <a:r>
              <a:rPr lang="en-US" sz="1600" dirty="0" smtClean="0">
                <a:latin typeface="Arial" charset="0"/>
                <a:cs typeface="Arial" charset="0"/>
              </a:rPr>
              <a:t>auses considerable inflation of the number of implicit facts</a:t>
            </a:r>
            <a:endParaRPr lang="en-US" sz="1600" dirty="0">
              <a:latin typeface="Arial" charset="0"/>
              <a:cs typeface="Arial" charset="0"/>
            </a:endParaRPr>
          </a:p>
          <a:p>
            <a:pPr marL="0" indent="0">
              <a:buNone/>
            </a:pPr>
            <a:endParaRPr lang="en-US" sz="1800" dirty="0">
              <a:latin typeface="Arial" charset="0"/>
              <a:cs typeface="Arial" charset="0"/>
            </a:endParaRPr>
          </a:p>
          <a:p>
            <a:pPr marL="0" indent="0">
              <a:buNone/>
            </a:pPr>
            <a:endParaRPr lang="en-US" sz="1600" dirty="0" smtClean="0">
              <a:latin typeface="Arial" charset="0"/>
              <a:cs typeface="Arial" charset="0"/>
            </a:endParaRPr>
          </a:p>
          <a:p>
            <a:pPr marL="0" indent="0">
              <a:buNone/>
            </a:pPr>
            <a:endParaRPr lang="en-US" sz="1600" dirty="0" smtClean="0">
              <a:latin typeface="Arial" charset="0"/>
              <a:cs typeface="Arial" charset="0"/>
            </a:endParaRPr>
          </a:p>
        </p:txBody>
      </p:sp>
    </p:spTree>
    <p:extLst>
      <p:ext uri="{BB962C8B-B14F-4D97-AF65-F5344CB8AC3E}">
        <p14:creationId xmlns:p14="http://schemas.microsoft.com/office/powerpoint/2010/main" val="238447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7651">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7651">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7651">
                                            <p:txEl>
                                              <p:pRg st="11" end="1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7651">
                                            <p:txEl>
                                              <p:pRg st="12" end="1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765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dirty="0" smtClean="0">
                <a:latin typeface="Arial" charset="0"/>
                <a:cs typeface="Arial" charset="0"/>
              </a:rPr>
              <a:t>How to choose an RDF Triple Store</a:t>
            </a:r>
          </a:p>
        </p:txBody>
      </p:sp>
      <p:sp>
        <p:nvSpPr>
          <p:cNvPr id="39939" name="Content Placeholder 2"/>
          <p:cNvSpPr>
            <a:spLocks noGrp="1"/>
          </p:cNvSpPr>
          <p:nvPr>
            <p:ph idx="1"/>
          </p:nvPr>
        </p:nvSpPr>
        <p:spPr/>
        <p:txBody>
          <a:bodyPr/>
          <a:lstStyle/>
          <a:p>
            <a:r>
              <a:rPr lang="en-NZ" sz="2400" dirty="0" smtClean="0"/>
              <a:t>Tasks to be benchmarked:</a:t>
            </a:r>
          </a:p>
          <a:p>
            <a:r>
              <a:rPr lang="en-NZ" sz="2400" i="1" dirty="0" smtClean="0"/>
              <a:t>Data </a:t>
            </a:r>
            <a:r>
              <a:rPr lang="en-NZ" sz="2400" i="1" dirty="0"/>
              <a:t>loading </a:t>
            </a:r>
            <a:endParaRPr lang="en-NZ" sz="2400" dirty="0"/>
          </a:p>
          <a:p>
            <a:pPr lvl="1"/>
            <a:r>
              <a:rPr lang="en-NZ" sz="2000" dirty="0" smtClean="0"/>
              <a:t>parsing</a:t>
            </a:r>
            <a:r>
              <a:rPr lang="en-NZ" sz="2000" dirty="0"/>
              <a:t>, persistence, and indexing </a:t>
            </a:r>
          </a:p>
          <a:p>
            <a:r>
              <a:rPr lang="en-NZ" sz="2400" i="1" dirty="0" smtClean="0"/>
              <a:t>Query </a:t>
            </a:r>
            <a:r>
              <a:rPr lang="en-NZ" sz="2400" i="1" dirty="0"/>
              <a:t>evaluation </a:t>
            </a:r>
            <a:endParaRPr lang="en-NZ" sz="2400" dirty="0"/>
          </a:p>
          <a:p>
            <a:pPr lvl="1"/>
            <a:r>
              <a:rPr lang="en-NZ" sz="2000" dirty="0" smtClean="0"/>
              <a:t>query </a:t>
            </a:r>
            <a:r>
              <a:rPr lang="en-NZ" sz="2000" dirty="0"/>
              <a:t>preparation and optimization, fetching </a:t>
            </a:r>
          </a:p>
          <a:p>
            <a:r>
              <a:rPr lang="en-NZ" sz="2400" i="1" dirty="0" smtClean="0"/>
              <a:t>Data </a:t>
            </a:r>
            <a:r>
              <a:rPr lang="en-NZ" sz="2400" i="1" dirty="0"/>
              <a:t>modification </a:t>
            </a:r>
            <a:endParaRPr lang="en-NZ" sz="2400" dirty="0"/>
          </a:p>
          <a:p>
            <a:pPr lvl="1"/>
            <a:r>
              <a:rPr lang="en-NZ" sz="2000" dirty="0"/>
              <a:t>m</a:t>
            </a:r>
            <a:r>
              <a:rPr lang="en-NZ" sz="2000" dirty="0" smtClean="0"/>
              <a:t>ay </a:t>
            </a:r>
            <a:r>
              <a:rPr lang="en-NZ" sz="2000" dirty="0"/>
              <a:t>involve changes to the ontologies and schemata </a:t>
            </a:r>
            <a:endParaRPr lang="en-NZ" sz="2000" dirty="0" smtClean="0"/>
          </a:p>
          <a:p>
            <a:pPr marL="0" indent="0">
              <a:buNone/>
            </a:pPr>
            <a:endParaRPr lang="en-NZ" i="1" dirty="0"/>
          </a:p>
          <a:p>
            <a:pPr marL="0" indent="0">
              <a:buNone/>
            </a:pPr>
            <a:endParaRPr lang="en-NZ" i="1" dirty="0"/>
          </a:p>
          <a:p>
            <a:r>
              <a:rPr lang="en-NZ" sz="2400" i="1" dirty="0" smtClean="0"/>
              <a:t>Inference </a:t>
            </a:r>
            <a:r>
              <a:rPr lang="en-NZ" sz="2400" dirty="0"/>
              <a:t>is not a first-level activity </a:t>
            </a:r>
            <a:endParaRPr lang="en-NZ" sz="2400" dirty="0" smtClean="0"/>
          </a:p>
          <a:p>
            <a:pPr lvl="1"/>
            <a:r>
              <a:rPr lang="en-NZ" sz="2000" dirty="0" smtClean="0"/>
              <a:t>Depending </a:t>
            </a:r>
            <a:r>
              <a:rPr lang="en-NZ" sz="2000" dirty="0"/>
              <a:t>on the implementation, it can affect the performance of the other activities </a:t>
            </a:r>
          </a:p>
          <a:p>
            <a:endParaRPr lang="en-US" dirty="0" smtClean="0">
              <a:latin typeface="Arial" charset="0"/>
              <a:cs typeface="Arial" charset="0"/>
            </a:endParaRPr>
          </a:p>
        </p:txBody>
      </p:sp>
    </p:spTree>
    <p:extLst>
      <p:ext uri="{BB962C8B-B14F-4D97-AF65-F5344CB8AC3E}">
        <p14:creationId xmlns:p14="http://schemas.microsoft.com/office/powerpoint/2010/main" val="11925525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dirty="0" smtClean="0">
                <a:latin typeface="Arial" charset="0"/>
                <a:cs typeface="Arial" charset="0"/>
              </a:rPr>
              <a:t>Performance Factors for Data Loading</a:t>
            </a:r>
          </a:p>
        </p:txBody>
      </p:sp>
      <p:sp>
        <p:nvSpPr>
          <p:cNvPr id="39939" name="Content Placeholder 2"/>
          <p:cNvSpPr>
            <a:spLocks noGrp="1"/>
          </p:cNvSpPr>
          <p:nvPr>
            <p:ph idx="1"/>
          </p:nvPr>
        </p:nvSpPr>
        <p:spPr>
          <a:xfrm>
            <a:off x="457200" y="1600200"/>
            <a:ext cx="8291264" cy="4525963"/>
          </a:xfrm>
        </p:spPr>
        <p:txBody>
          <a:bodyPr/>
          <a:lstStyle/>
          <a:p>
            <a:r>
              <a:rPr lang="en-NZ" sz="2400" i="1" dirty="0"/>
              <a:t>Materialization </a:t>
            </a:r>
            <a:endParaRPr lang="en-NZ" sz="2400" dirty="0"/>
          </a:p>
          <a:p>
            <a:pPr lvl="1"/>
            <a:r>
              <a:rPr lang="en-NZ" sz="2000" dirty="0" smtClean="0"/>
              <a:t>Whether </a:t>
            </a:r>
            <a:r>
              <a:rPr lang="en-NZ" sz="2000" dirty="0"/>
              <a:t>forward-chaining is performed at load time &amp; the complexity of forward-chaining </a:t>
            </a:r>
          </a:p>
          <a:p>
            <a:r>
              <a:rPr lang="en-NZ" sz="2400" i="1" dirty="0" smtClean="0"/>
              <a:t>Data </a:t>
            </a:r>
            <a:r>
              <a:rPr lang="en-NZ" sz="2400" i="1" dirty="0"/>
              <a:t>model complexity </a:t>
            </a:r>
            <a:endParaRPr lang="en-NZ" sz="2400" dirty="0"/>
          </a:p>
          <a:p>
            <a:pPr lvl="1"/>
            <a:r>
              <a:rPr lang="en-NZ" sz="2000" dirty="0" smtClean="0"/>
              <a:t>Support </a:t>
            </a:r>
            <a:r>
              <a:rPr lang="en-NZ" sz="2000" dirty="0"/>
              <a:t>for extended RDF data models (e.g. named graphs), is computationally more expensive </a:t>
            </a:r>
          </a:p>
          <a:p>
            <a:r>
              <a:rPr lang="en-NZ" sz="2400" i="1" dirty="0" smtClean="0"/>
              <a:t>Indexing </a:t>
            </a:r>
            <a:r>
              <a:rPr lang="en-NZ" sz="2400" i="1" dirty="0"/>
              <a:t>specifics </a:t>
            </a:r>
            <a:endParaRPr lang="en-NZ" sz="2400" dirty="0"/>
          </a:p>
          <a:p>
            <a:pPr lvl="1"/>
            <a:r>
              <a:rPr lang="en-NZ" sz="2000" dirty="0" smtClean="0"/>
              <a:t>Repositories </a:t>
            </a:r>
            <a:r>
              <a:rPr lang="en-NZ" sz="2000" dirty="0"/>
              <a:t>can apply different indexing strategies depending on the data loaded, usage patterns, etc. </a:t>
            </a:r>
            <a:endParaRPr lang="en-NZ" sz="2000" dirty="0" smtClean="0"/>
          </a:p>
          <a:p>
            <a:r>
              <a:rPr lang="en-NZ" sz="2400" i="1" dirty="0" smtClean="0"/>
              <a:t>Data access and location</a:t>
            </a:r>
          </a:p>
          <a:p>
            <a:pPr lvl="1"/>
            <a:r>
              <a:rPr lang="en-NZ" sz="2000" dirty="0" smtClean="0"/>
              <a:t>Where the data is imported from (local files, loaded from network) </a:t>
            </a:r>
            <a:endParaRPr lang="en-NZ" sz="2000" dirty="0"/>
          </a:p>
        </p:txBody>
      </p:sp>
    </p:spTree>
    <p:extLst>
      <p:ext uri="{BB962C8B-B14F-4D97-AF65-F5344CB8AC3E}">
        <p14:creationId xmlns:p14="http://schemas.microsoft.com/office/powerpoint/2010/main" val="20481043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p:cNvSpPr txBox="1">
            <a:spLocks noChangeArrowheads="1"/>
          </p:cNvSpPr>
          <p:nvPr/>
        </p:nvSpPr>
        <p:spPr bwMode="auto">
          <a:xfrm rot="5400000">
            <a:off x="6369843" y="3599657"/>
            <a:ext cx="48434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r>
              <a:rPr lang="en-US" sz="1600">
                <a:latin typeface="Arial Narrow" charset="0"/>
              </a:rPr>
              <a:t>Adapted from http://en.wikipedia.org/wiki/Semantic_Web_Stack</a:t>
            </a:r>
          </a:p>
        </p:txBody>
      </p:sp>
      <p:pic>
        <p:nvPicPr>
          <p:cNvPr id="7171" name="Picture 8" descr="SemWebSt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1688" y="1247775"/>
            <a:ext cx="503555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itle 1"/>
          <p:cNvSpPr>
            <a:spLocks noGrp="1"/>
          </p:cNvSpPr>
          <p:nvPr>
            <p:ph type="title"/>
          </p:nvPr>
        </p:nvSpPr>
        <p:spPr/>
        <p:txBody>
          <a:bodyPr/>
          <a:lstStyle/>
          <a:p>
            <a:pPr eaLnBrk="1" hangingPunct="1"/>
            <a:r>
              <a:rPr lang="en-US" smtClean="0">
                <a:latin typeface="Arial" charset="0"/>
                <a:cs typeface="Arial" charset="0"/>
              </a:rPr>
              <a:t>Semantic Web Stack</a:t>
            </a:r>
          </a:p>
        </p:txBody>
      </p:sp>
      <p:sp>
        <p:nvSpPr>
          <p:cNvPr id="6" name="Rectangle 5"/>
          <p:cNvSpPr>
            <a:spLocks noChangeArrowheads="1"/>
          </p:cNvSpPr>
          <p:nvPr/>
        </p:nvSpPr>
        <p:spPr bwMode="auto">
          <a:xfrm>
            <a:off x="2286000" y="3571875"/>
            <a:ext cx="1071563" cy="1000125"/>
          </a:xfrm>
          <a:prstGeom prst="rect">
            <a:avLst/>
          </a:prstGeom>
          <a:noFill/>
          <a:ln w="38100">
            <a:solidFill>
              <a:schemeClr val="tx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dirty="0" smtClean="0">
                <a:latin typeface="Arial" charset="0"/>
                <a:cs typeface="Arial" charset="0"/>
              </a:rPr>
              <a:t>Performance Factors for Query Evaluation</a:t>
            </a:r>
          </a:p>
        </p:txBody>
      </p:sp>
      <p:sp>
        <p:nvSpPr>
          <p:cNvPr id="39939" name="Content Placeholder 2"/>
          <p:cNvSpPr>
            <a:spLocks noGrp="1"/>
          </p:cNvSpPr>
          <p:nvPr>
            <p:ph idx="1"/>
          </p:nvPr>
        </p:nvSpPr>
        <p:spPr>
          <a:xfrm>
            <a:off x="457200" y="1600200"/>
            <a:ext cx="8291264" cy="4525963"/>
          </a:xfrm>
        </p:spPr>
        <p:txBody>
          <a:bodyPr/>
          <a:lstStyle/>
          <a:p>
            <a:r>
              <a:rPr lang="en-NZ" sz="2400" i="1" dirty="0"/>
              <a:t>Deduction </a:t>
            </a:r>
            <a:endParaRPr lang="en-NZ" sz="2400" dirty="0"/>
          </a:p>
          <a:p>
            <a:pPr lvl="1"/>
            <a:r>
              <a:rPr lang="en-NZ" sz="2000" dirty="0" smtClean="0"/>
              <a:t>Whether </a:t>
            </a:r>
            <a:r>
              <a:rPr lang="en-NZ" sz="2000" dirty="0"/>
              <a:t>and how complex backward-chaining is involved </a:t>
            </a:r>
          </a:p>
          <a:p>
            <a:r>
              <a:rPr lang="en-NZ" sz="2400" i="1" dirty="0" smtClean="0"/>
              <a:t>Size </a:t>
            </a:r>
            <a:r>
              <a:rPr lang="en-NZ" sz="2400" i="1" dirty="0"/>
              <a:t>of the result-set </a:t>
            </a:r>
            <a:endParaRPr lang="en-NZ" sz="2400" dirty="0"/>
          </a:p>
          <a:p>
            <a:pPr lvl="1"/>
            <a:r>
              <a:rPr lang="en-NZ" sz="2000" dirty="0" smtClean="0"/>
              <a:t>Fetching </a:t>
            </a:r>
            <a:r>
              <a:rPr lang="en-NZ" sz="2000" dirty="0"/>
              <a:t>large result-sets can take considerable time </a:t>
            </a:r>
          </a:p>
          <a:p>
            <a:r>
              <a:rPr lang="en-NZ" sz="2400" i="1" dirty="0" smtClean="0"/>
              <a:t>Query </a:t>
            </a:r>
            <a:r>
              <a:rPr lang="en-NZ" sz="2400" i="1" dirty="0"/>
              <a:t>complexity </a:t>
            </a:r>
            <a:endParaRPr lang="en-NZ" sz="2400" dirty="0"/>
          </a:p>
          <a:p>
            <a:pPr lvl="1"/>
            <a:r>
              <a:rPr lang="en-NZ" sz="2000" dirty="0" smtClean="0"/>
              <a:t>Number </a:t>
            </a:r>
            <a:r>
              <a:rPr lang="en-NZ" sz="2000" dirty="0"/>
              <a:t>of constraints (e.g. triple-pattern joins) </a:t>
            </a:r>
          </a:p>
          <a:p>
            <a:pPr lvl="1"/>
            <a:r>
              <a:rPr lang="en-NZ" sz="2000" dirty="0" smtClean="0"/>
              <a:t>Semantics </a:t>
            </a:r>
            <a:r>
              <a:rPr lang="en-NZ" sz="2000" dirty="0"/>
              <a:t>of </a:t>
            </a:r>
            <a:r>
              <a:rPr lang="en-NZ" sz="2000" dirty="0" smtClean="0"/>
              <a:t>query </a:t>
            </a:r>
            <a:r>
              <a:rPr lang="en-NZ" sz="2000" dirty="0"/>
              <a:t>(e.g. </a:t>
            </a:r>
            <a:r>
              <a:rPr lang="en-NZ" sz="2000" dirty="0" smtClean="0"/>
              <a:t>negation-, </a:t>
            </a:r>
            <a:r>
              <a:rPr lang="en-NZ" sz="2000" dirty="0"/>
              <a:t>disjunction-related clauses) </a:t>
            </a:r>
            <a:endParaRPr lang="en-NZ" sz="2000" dirty="0" smtClean="0"/>
          </a:p>
          <a:p>
            <a:pPr lvl="1"/>
            <a:r>
              <a:rPr lang="en-NZ" sz="2000" dirty="0" smtClean="0"/>
              <a:t>Use </a:t>
            </a:r>
            <a:r>
              <a:rPr lang="en-NZ" sz="2000" dirty="0"/>
              <a:t>of operators that cannot be optimized (e.g. LIKE) </a:t>
            </a:r>
          </a:p>
          <a:p>
            <a:r>
              <a:rPr lang="en-NZ" sz="2400" i="1" dirty="0" smtClean="0"/>
              <a:t>Number </a:t>
            </a:r>
            <a:r>
              <a:rPr lang="en-NZ" sz="2400" i="1" dirty="0"/>
              <a:t>of concurrent </a:t>
            </a:r>
            <a:r>
              <a:rPr lang="en-NZ" sz="2400" i="1" dirty="0" smtClean="0"/>
              <a:t>clients</a:t>
            </a:r>
          </a:p>
          <a:p>
            <a:r>
              <a:rPr lang="en-NZ" sz="2400" i="1" dirty="0" smtClean="0"/>
              <a:t>Quality of results </a:t>
            </a:r>
            <a:endParaRPr lang="en-NZ" sz="2400" dirty="0"/>
          </a:p>
          <a:p>
            <a:endParaRPr lang="en-NZ" sz="2000" dirty="0"/>
          </a:p>
        </p:txBody>
      </p:sp>
    </p:spTree>
    <p:extLst>
      <p:ext uri="{BB962C8B-B14F-4D97-AF65-F5344CB8AC3E}">
        <p14:creationId xmlns:p14="http://schemas.microsoft.com/office/powerpoint/2010/main" val="22707283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4"/>
          <p:cNvSpPr>
            <a:spLocks noGrp="1"/>
          </p:cNvSpPr>
          <p:nvPr>
            <p:ph type="title"/>
          </p:nvPr>
        </p:nvSpPr>
        <p:spPr/>
        <p:txBody>
          <a:bodyPr/>
          <a:lstStyle/>
          <a:p>
            <a:r>
              <a:rPr lang="en-US" cap="none" dirty="0" smtClean="0">
                <a:latin typeface="Arial" charset="0"/>
                <a:cs typeface="Arial" charset="0"/>
              </a:rPr>
              <a:t>Distributed approaches to	</a:t>
            </a:r>
            <a:br>
              <a:rPr lang="en-US" cap="none" dirty="0" smtClean="0">
                <a:latin typeface="Arial" charset="0"/>
                <a:cs typeface="Arial" charset="0"/>
              </a:rPr>
            </a:br>
            <a:r>
              <a:rPr lang="en-US" cap="none" dirty="0" smtClean="0">
                <a:latin typeface="Arial" charset="0"/>
                <a:cs typeface="Arial" charset="0"/>
              </a:rPr>
              <a:t>RDF Materialization</a:t>
            </a:r>
          </a:p>
        </p:txBody>
      </p:sp>
    </p:spTree>
    <p:extLst>
      <p:ext uri="{BB962C8B-B14F-4D97-AF65-F5344CB8AC3E}">
        <p14:creationId xmlns:p14="http://schemas.microsoft.com/office/powerpoint/2010/main" val="20404213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304800"/>
            <a:ext cx="6059016" cy="457200"/>
          </a:xfrm>
        </p:spPr>
        <p:txBody>
          <a:bodyPr/>
          <a:lstStyle/>
          <a:p>
            <a:r>
              <a:rPr lang="en-US" dirty="0" smtClean="0">
                <a:latin typeface="Arial" charset="0"/>
                <a:cs typeface="Arial" charset="0"/>
              </a:rPr>
              <a:t>Distributed RDF Materialization with </a:t>
            </a:r>
            <a:r>
              <a:rPr lang="en-US" dirty="0" err="1" smtClean="0">
                <a:latin typeface="Arial" charset="0"/>
                <a:cs typeface="Arial" charset="0"/>
              </a:rPr>
              <a:t>MapReduce</a:t>
            </a:r>
            <a:endParaRPr lang="en-US" dirty="0" smtClean="0">
              <a:latin typeface="Arial" charset="0"/>
              <a:cs typeface="Arial" charset="0"/>
            </a:endParaRPr>
          </a:p>
        </p:txBody>
      </p:sp>
      <p:sp>
        <p:nvSpPr>
          <p:cNvPr id="39939" name="Content Placeholder 2"/>
          <p:cNvSpPr>
            <a:spLocks noGrp="1"/>
          </p:cNvSpPr>
          <p:nvPr>
            <p:ph idx="1"/>
          </p:nvPr>
        </p:nvSpPr>
        <p:spPr>
          <a:xfrm>
            <a:off x="457200" y="1412776"/>
            <a:ext cx="8435280" cy="4968552"/>
          </a:xfrm>
        </p:spPr>
        <p:txBody>
          <a:bodyPr/>
          <a:lstStyle/>
          <a:p>
            <a:r>
              <a:rPr lang="en-NZ" sz="2400" dirty="0" smtClean="0"/>
              <a:t>Distributed </a:t>
            </a:r>
            <a:r>
              <a:rPr lang="en-NZ" sz="2400" dirty="0"/>
              <a:t>approach by </a:t>
            </a:r>
            <a:r>
              <a:rPr lang="en-NZ" sz="2400" dirty="0" err="1"/>
              <a:t>Urbani</a:t>
            </a:r>
            <a:r>
              <a:rPr lang="en-NZ" sz="2400" dirty="0"/>
              <a:t> et al., </a:t>
            </a:r>
            <a:r>
              <a:rPr lang="en-NZ" sz="2400" dirty="0" smtClean="0"/>
              <a:t>ISWC’2009</a:t>
            </a:r>
            <a:br>
              <a:rPr lang="en-NZ" sz="2400" dirty="0" smtClean="0"/>
            </a:br>
            <a:r>
              <a:rPr lang="en-NZ" sz="2400" dirty="0" smtClean="0"/>
              <a:t>“</a:t>
            </a:r>
            <a:r>
              <a:rPr lang="en-NZ" sz="2400" i="1" dirty="0" smtClean="0"/>
              <a:t>Scalable </a:t>
            </a:r>
            <a:r>
              <a:rPr lang="en-NZ" sz="2400" i="1" dirty="0"/>
              <a:t>Distributed Reasoning using </a:t>
            </a:r>
            <a:r>
              <a:rPr lang="en-NZ" sz="2400" i="1" dirty="0" err="1"/>
              <a:t>MapReduce</a:t>
            </a:r>
            <a:r>
              <a:rPr lang="en-NZ" sz="2400" dirty="0"/>
              <a:t>” </a:t>
            </a:r>
            <a:endParaRPr lang="en-NZ" sz="2400" dirty="0" smtClean="0"/>
          </a:p>
          <a:p>
            <a:r>
              <a:rPr lang="en-NZ" sz="2400" dirty="0" smtClean="0"/>
              <a:t>64 </a:t>
            </a:r>
            <a:r>
              <a:rPr lang="en-NZ" sz="2400" dirty="0"/>
              <a:t>node </a:t>
            </a:r>
            <a:r>
              <a:rPr lang="en-NZ" sz="2400" dirty="0" err="1"/>
              <a:t>Hadoop</a:t>
            </a:r>
            <a:r>
              <a:rPr lang="en-NZ" sz="2400" dirty="0"/>
              <a:t> cluster </a:t>
            </a:r>
            <a:endParaRPr lang="en-NZ" sz="2400" dirty="0" smtClean="0"/>
          </a:p>
          <a:p>
            <a:r>
              <a:rPr lang="en-NZ" sz="2400" dirty="0" err="1" smtClean="0"/>
              <a:t>MapReduce</a:t>
            </a:r>
            <a:r>
              <a:rPr lang="en-NZ" sz="2400" dirty="0" smtClean="0"/>
              <a:t> </a:t>
            </a:r>
            <a:endParaRPr lang="en-NZ" sz="2400" dirty="0"/>
          </a:p>
          <a:p>
            <a:pPr lvl="1"/>
            <a:r>
              <a:rPr lang="en-NZ" sz="2400" i="1" dirty="0" smtClean="0"/>
              <a:t>Map </a:t>
            </a:r>
            <a:r>
              <a:rPr lang="en-NZ" sz="2400" dirty="0" smtClean="0"/>
              <a:t>phase: partitions </a:t>
            </a:r>
            <a:r>
              <a:rPr lang="en-NZ" sz="2400" dirty="0"/>
              <a:t>the input space by </a:t>
            </a:r>
            <a:r>
              <a:rPr lang="en-NZ" sz="2400" i="1" dirty="0"/>
              <a:t>some </a:t>
            </a:r>
            <a:r>
              <a:rPr lang="en-NZ" sz="2400" dirty="0"/>
              <a:t>key </a:t>
            </a:r>
            <a:endParaRPr lang="en-NZ" sz="2400" dirty="0" smtClean="0"/>
          </a:p>
          <a:p>
            <a:pPr lvl="1"/>
            <a:r>
              <a:rPr lang="en-NZ" sz="2400" i="1" dirty="0" smtClean="0"/>
              <a:t>Reduce </a:t>
            </a:r>
            <a:r>
              <a:rPr lang="en-NZ" sz="2400" dirty="0" smtClean="0"/>
              <a:t>phase: perform </a:t>
            </a:r>
            <a:r>
              <a:rPr lang="en-NZ" sz="2400" dirty="0"/>
              <a:t>some aggregated processing on each partition (from the </a:t>
            </a:r>
            <a:r>
              <a:rPr lang="en-NZ" sz="2400" i="1" dirty="0"/>
              <a:t>Map </a:t>
            </a:r>
            <a:r>
              <a:rPr lang="en-NZ" sz="2400" dirty="0"/>
              <a:t>phase) </a:t>
            </a:r>
          </a:p>
          <a:p>
            <a:r>
              <a:rPr lang="en-NZ" sz="2400" dirty="0" smtClean="0"/>
              <a:t>The </a:t>
            </a:r>
            <a:r>
              <a:rPr lang="en-NZ" sz="2400" dirty="0"/>
              <a:t>partition contains all elements for a particular key </a:t>
            </a:r>
          </a:p>
          <a:p>
            <a:r>
              <a:rPr lang="en-NZ" sz="2400" dirty="0" smtClean="0"/>
              <a:t>Skewed distribution means </a:t>
            </a:r>
            <a:r>
              <a:rPr lang="en-NZ" sz="2400" dirty="0"/>
              <a:t>uneven load on </a:t>
            </a:r>
            <a:r>
              <a:rPr lang="en-NZ" sz="2400" i="1" dirty="0"/>
              <a:t>Reduce </a:t>
            </a:r>
            <a:r>
              <a:rPr lang="en-NZ" sz="2400" dirty="0"/>
              <a:t>nodes </a:t>
            </a:r>
          </a:p>
          <a:p>
            <a:r>
              <a:rPr lang="en-NZ" sz="2400" dirty="0" smtClean="0"/>
              <a:t>Balanced </a:t>
            </a:r>
            <a:r>
              <a:rPr lang="en-NZ" sz="2400" i="1" dirty="0"/>
              <a:t>Reduce </a:t>
            </a:r>
            <a:r>
              <a:rPr lang="en-NZ" sz="2400" dirty="0"/>
              <a:t>load almost impossible to achieve </a:t>
            </a:r>
            <a:endParaRPr lang="en-NZ" sz="2400" dirty="0" smtClean="0"/>
          </a:p>
          <a:p>
            <a:pPr lvl="1"/>
            <a:r>
              <a:rPr lang="en-NZ" sz="1800" dirty="0" smtClean="0"/>
              <a:t>major </a:t>
            </a:r>
            <a:r>
              <a:rPr lang="en-NZ" sz="1800" dirty="0"/>
              <a:t>M/R </a:t>
            </a:r>
            <a:r>
              <a:rPr lang="en-NZ" sz="1800" dirty="0" smtClean="0"/>
              <a:t>drawback</a:t>
            </a:r>
            <a:endParaRPr lang="en-NZ" sz="1800" dirty="0"/>
          </a:p>
          <a:p>
            <a:endParaRPr lang="en-NZ" sz="2400" dirty="0"/>
          </a:p>
          <a:p>
            <a:endParaRPr lang="en-NZ" sz="2000" dirty="0"/>
          </a:p>
        </p:txBody>
      </p:sp>
    </p:spTree>
    <p:extLst>
      <p:ext uri="{BB962C8B-B14F-4D97-AF65-F5344CB8AC3E}">
        <p14:creationId xmlns:p14="http://schemas.microsoft.com/office/powerpoint/2010/main" val="31201493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304800"/>
            <a:ext cx="6059016" cy="457200"/>
          </a:xfrm>
        </p:spPr>
        <p:txBody>
          <a:bodyPr/>
          <a:lstStyle/>
          <a:p>
            <a:r>
              <a:rPr lang="en-US" dirty="0" smtClean="0">
                <a:latin typeface="Arial" charset="0"/>
                <a:cs typeface="Arial" charset="0"/>
              </a:rPr>
              <a:t>Distributed RDF Materialization with </a:t>
            </a:r>
            <a:r>
              <a:rPr lang="en-US" dirty="0" err="1" smtClean="0">
                <a:latin typeface="Arial" charset="0"/>
                <a:cs typeface="Arial" charset="0"/>
              </a:rPr>
              <a:t>MapReduce</a:t>
            </a:r>
            <a:endParaRPr lang="en-US" dirty="0" smtClean="0">
              <a:latin typeface="Arial" charset="0"/>
              <a:cs typeface="Arial"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28800"/>
            <a:ext cx="9144000" cy="4170801"/>
          </a:xfrm>
          <a:prstGeom prst="rect">
            <a:avLst/>
          </a:prstGeom>
        </p:spPr>
      </p:pic>
    </p:spTree>
    <p:extLst>
      <p:ext uri="{BB962C8B-B14F-4D97-AF65-F5344CB8AC3E}">
        <p14:creationId xmlns:p14="http://schemas.microsoft.com/office/powerpoint/2010/main" val="3390284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304800"/>
            <a:ext cx="6059016" cy="457200"/>
          </a:xfrm>
        </p:spPr>
        <p:txBody>
          <a:bodyPr/>
          <a:lstStyle/>
          <a:p>
            <a:r>
              <a:rPr lang="en-US" dirty="0" smtClean="0">
                <a:latin typeface="Arial" charset="0"/>
                <a:cs typeface="Arial" charset="0"/>
              </a:rPr>
              <a:t>RDFS entailment (reminder)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441" y="1844824"/>
            <a:ext cx="8563663" cy="3600400"/>
          </a:xfrm>
          <a:prstGeom prst="rect">
            <a:avLst/>
          </a:prstGeom>
        </p:spPr>
      </p:pic>
    </p:spTree>
    <p:extLst>
      <p:ext uri="{BB962C8B-B14F-4D97-AF65-F5344CB8AC3E}">
        <p14:creationId xmlns:p14="http://schemas.microsoft.com/office/powerpoint/2010/main" val="27976076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304800"/>
            <a:ext cx="6059016" cy="457200"/>
          </a:xfrm>
        </p:spPr>
        <p:txBody>
          <a:bodyPr/>
          <a:lstStyle/>
          <a:p>
            <a:r>
              <a:rPr lang="en-US" dirty="0" smtClean="0">
                <a:latin typeface="Arial" charset="0"/>
                <a:cs typeface="Arial" charset="0"/>
              </a:rPr>
              <a:t>RDF Materialization – Naïve Approach</a:t>
            </a:r>
          </a:p>
        </p:txBody>
      </p:sp>
      <p:sp>
        <p:nvSpPr>
          <p:cNvPr id="39939" name="Content Placeholder 2"/>
          <p:cNvSpPr>
            <a:spLocks noGrp="1"/>
          </p:cNvSpPr>
          <p:nvPr>
            <p:ph idx="1"/>
          </p:nvPr>
        </p:nvSpPr>
        <p:spPr>
          <a:xfrm>
            <a:off x="457200" y="1412776"/>
            <a:ext cx="8291264" cy="4968552"/>
          </a:xfrm>
        </p:spPr>
        <p:txBody>
          <a:bodyPr/>
          <a:lstStyle/>
          <a:p>
            <a:r>
              <a:rPr lang="en-NZ" sz="2400" dirty="0"/>
              <a:t>applying all RDFS rules iteratively on the input until no new data is derived (</a:t>
            </a:r>
            <a:r>
              <a:rPr lang="en-NZ" sz="2400" dirty="0" err="1"/>
              <a:t>fixpoint</a:t>
            </a:r>
            <a:r>
              <a:rPr lang="en-NZ" sz="2400" dirty="0"/>
              <a:t>) </a:t>
            </a:r>
            <a:endParaRPr lang="en-NZ" sz="2400" dirty="0" smtClean="0"/>
          </a:p>
          <a:p>
            <a:pPr lvl="1"/>
            <a:r>
              <a:rPr lang="en-NZ" sz="2000" dirty="0" smtClean="0"/>
              <a:t>rules </a:t>
            </a:r>
            <a:r>
              <a:rPr lang="en-NZ" sz="2000" dirty="0"/>
              <a:t>with one antecedent are easy </a:t>
            </a:r>
          </a:p>
          <a:p>
            <a:pPr lvl="1"/>
            <a:r>
              <a:rPr lang="en-NZ" sz="2000" dirty="0" smtClean="0"/>
              <a:t>rules </a:t>
            </a:r>
            <a:r>
              <a:rPr lang="en-NZ" sz="2000" dirty="0"/>
              <a:t>with 2 antecedents require </a:t>
            </a:r>
            <a:r>
              <a:rPr lang="en-NZ" sz="2000" dirty="0" smtClean="0"/>
              <a:t>map/reduce jobs</a:t>
            </a:r>
            <a:endParaRPr lang="en-NZ" sz="2000" dirty="0"/>
          </a:p>
          <a:p>
            <a:r>
              <a:rPr lang="en-NZ" sz="2400" dirty="0" smtClean="0"/>
              <a:t>Map </a:t>
            </a:r>
            <a:r>
              <a:rPr lang="en-NZ" sz="2400" dirty="0"/>
              <a:t>function </a:t>
            </a:r>
          </a:p>
          <a:p>
            <a:pPr lvl="1"/>
            <a:r>
              <a:rPr lang="en-NZ" sz="2000" dirty="0" smtClean="0"/>
              <a:t>Key </a:t>
            </a:r>
            <a:r>
              <a:rPr lang="en-NZ" sz="2000" dirty="0"/>
              <a:t>is </a:t>
            </a:r>
            <a:r>
              <a:rPr lang="en-NZ" sz="2000" i="1" dirty="0"/>
              <a:t>S</a:t>
            </a:r>
            <a:r>
              <a:rPr lang="en-NZ" sz="2000" dirty="0"/>
              <a:t>, </a:t>
            </a:r>
            <a:r>
              <a:rPr lang="en-NZ" sz="2000" i="1" dirty="0"/>
              <a:t>P </a:t>
            </a:r>
            <a:r>
              <a:rPr lang="en-NZ" sz="2000" dirty="0"/>
              <a:t>or </a:t>
            </a:r>
            <a:r>
              <a:rPr lang="en-NZ" sz="2000" i="1" dirty="0"/>
              <a:t>O</a:t>
            </a:r>
            <a:r>
              <a:rPr lang="en-NZ" sz="2000" dirty="0"/>
              <a:t>, value is original triple </a:t>
            </a:r>
          </a:p>
          <a:p>
            <a:pPr lvl="1"/>
            <a:r>
              <a:rPr lang="en-NZ" sz="2000" dirty="0" smtClean="0"/>
              <a:t>3 </a:t>
            </a:r>
            <a:r>
              <a:rPr lang="en-NZ" sz="2000" dirty="0"/>
              <a:t>key/value pairs generated for each input triple </a:t>
            </a:r>
          </a:p>
          <a:p>
            <a:r>
              <a:rPr lang="en-NZ" sz="2400" dirty="0" smtClean="0"/>
              <a:t>Reduce </a:t>
            </a:r>
            <a:r>
              <a:rPr lang="en-NZ" sz="2400" dirty="0"/>
              <a:t>function – performs the join </a:t>
            </a:r>
          </a:p>
          <a:p>
            <a:endParaRPr lang="en-NZ" sz="2400" dirty="0"/>
          </a:p>
          <a:p>
            <a:endParaRPr lang="en-NZ" sz="2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137" y="4653136"/>
            <a:ext cx="7717416" cy="1872208"/>
          </a:xfrm>
          <a:prstGeom prst="rect">
            <a:avLst/>
          </a:prstGeom>
        </p:spPr>
      </p:pic>
      <p:sp>
        <p:nvSpPr>
          <p:cNvPr id="3" name="TextBox 2"/>
          <p:cNvSpPr txBox="1"/>
          <p:nvPr/>
        </p:nvSpPr>
        <p:spPr>
          <a:xfrm>
            <a:off x="3885778" y="6186790"/>
            <a:ext cx="1608133" cy="338554"/>
          </a:xfrm>
          <a:prstGeom prst="rect">
            <a:avLst/>
          </a:prstGeom>
          <a:noFill/>
        </p:spPr>
        <p:txBody>
          <a:bodyPr wrap="none" rtlCol="0">
            <a:spAutoFit/>
          </a:bodyPr>
          <a:lstStyle/>
          <a:p>
            <a:r>
              <a:rPr lang="en-NZ" sz="1600" dirty="0" smtClean="0"/>
              <a:t>Encoding rule 9</a:t>
            </a:r>
            <a:endParaRPr lang="en-NZ" sz="1600" dirty="0"/>
          </a:p>
        </p:txBody>
      </p:sp>
    </p:spTree>
    <p:extLst>
      <p:ext uri="{BB962C8B-B14F-4D97-AF65-F5344CB8AC3E}">
        <p14:creationId xmlns:p14="http://schemas.microsoft.com/office/powerpoint/2010/main" val="13988490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304800"/>
            <a:ext cx="6059016" cy="457200"/>
          </a:xfrm>
        </p:spPr>
        <p:txBody>
          <a:bodyPr/>
          <a:lstStyle/>
          <a:p>
            <a:r>
              <a:rPr lang="en-US" dirty="0" smtClean="0">
                <a:latin typeface="Arial" charset="0"/>
                <a:cs typeface="Arial" charset="0"/>
              </a:rPr>
              <a:t>RDF Materialization – Optimized Approach</a:t>
            </a:r>
          </a:p>
        </p:txBody>
      </p:sp>
      <p:sp>
        <p:nvSpPr>
          <p:cNvPr id="39939" name="Content Placeholder 2"/>
          <p:cNvSpPr>
            <a:spLocks noGrp="1"/>
          </p:cNvSpPr>
          <p:nvPr>
            <p:ph idx="1"/>
          </p:nvPr>
        </p:nvSpPr>
        <p:spPr>
          <a:xfrm>
            <a:off x="457200" y="1412776"/>
            <a:ext cx="8291264" cy="4968552"/>
          </a:xfrm>
        </p:spPr>
        <p:txBody>
          <a:bodyPr/>
          <a:lstStyle/>
          <a:p>
            <a:r>
              <a:rPr lang="en-NZ" sz="2400" dirty="0" smtClean="0"/>
              <a:t>Problems </a:t>
            </a:r>
            <a:r>
              <a:rPr lang="en-NZ" sz="2400" dirty="0"/>
              <a:t>with the “naïve” approach </a:t>
            </a:r>
          </a:p>
          <a:p>
            <a:pPr lvl="1"/>
            <a:r>
              <a:rPr lang="en-NZ" sz="2000" dirty="0" smtClean="0"/>
              <a:t>One </a:t>
            </a:r>
            <a:r>
              <a:rPr lang="en-NZ" sz="2000" dirty="0"/>
              <a:t>iteration is not enough </a:t>
            </a:r>
          </a:p>
          <a:p>
            <a:pPr lvl="1"/>
            <a:r>
              <a:rPr lang="en-NZ" sz="2000" dirty="0" smtClean="0"/>
              <a:t>Too </a:t>
            </a:r>
            <a:r>
              <a:rPr lang="en-NZ" sz="2000" dirty="0"/>
              <a:t>many duplicates generated </a:t>
            </a:r>
          </a:p>
          <a:p>
            <a:pPr lvl="2"/>
            <a:r>
              <a:rPr lang="en-NZ" sz="1800" dirty="0" smtClean="0"/>
              <a:t>Ratio </a:t>
            </a:r>
            <a:r>
              <a:rPr lang="en-NZ" sz="1800" dirty="0"/>
              <a:t>of </a:t>
            </a:r>
            <a:r>
              <a:rPr lang="en-NZ" sz="1800" dirty="0" err="1"/>
              <a:t>unique:duplicate</a:t>
            </a:r>
            <a:r>
              <a:rPr lang="en-NZ" sz="1800" dirty="0"/>
              <a:t> triples is around 1:50 </a:t>
            </a:r>
          </a:p>
          <a:p>
            <a:endParaRPr lang="en-NZ" sz="2400" dirty="0" smtClean="0"/>
          </a:p>
          <a:p>
            <a:r>
              <a:rPr lang="en-NZ" sz="2400" dirty="0" smtClean="0"/>
              <a:t>Optimised </a:t>
            </a:r>
            <a:r>
              <a:rPr lang="en-NZ" sz="2400" dirty="0"/>
              <a:t>approach </a:t>
            </a:r>
          </a:p>
          <a:p>
            <a:pPr lvl="1"/>
            <a:r>
              <a:rPr lang="en-NZ" sz="2000" dirty="0" smtClean="0"/>
              <a:t>Load </a:t>
            </a:r>
            <a:r>
              <a:rPr lang="en-NZ" sz="2000" i="1" dirty="0"/>
              <a:t>schema triples </a:t>
            </a:r>
            <a:r>
              <a:rPr lang="en-NZ" sz="2000" dirty="0"/>
              <a:t>in memory (0.001-0.01% of triples) </a:t>
            </a:r>
          </a:p>
          <a:p>
            <a:pPr lvl="2"/>
            <a:r>
              <a:rPr lang="en-NZ" sz="1800" dirty="0" smtClean="0"/>
              <a:t>On </a:t>
            </a:r>
            <a:r>
              <a:rPr lang="en-NZ" sz="1800" dirty="0"/>
              <a:t>each node joins are made between a very small set of schema triples and a large set of instance triples </a:t>
            </a:r>
          </a:p>
          <a:p>
            <a:pPr lvl="2"/>
            <a:r>
              <a:rPr lang="en-NZ" sz="1800" dirty="0" smtClean="0"/>
              <a:t>Only </a:t>
            </a:r>
            <a:r>
              <a:rPr lang="en-NZ" sz="1800" dirty="0"/>
              <a:t>the instance triples are streamed by the </a:t>
            </a:r>
            <a:r>
              <a:rPr lang="en-NZ" sz="1800" dirty="0" err="1"/>
              <a:t>MapReduce</a:t>
            </a:r>
            <a:r>
              <a:rPr lang="en-NZ" sz="1800" dirty="0"/>
              <a:t> pipeline </a:t>
            </a:r>
          </a:p>
          <a:p>
            <a:endParaRPr lang="en-NZ" sz="2400" dirty="0"/>
          </a:p>
          <a:p>
            <a:endParaRPr lang="en-NZ" sz="2000" dirty="0"/>
          </a:p>
        </p:txBody>
      </p:sp>
    </p:spTree>
    <p:extLst>
      <p:ext uri="{BB962C8B-B14F-4D97-AF65-F5344CB8AC3E}">
        <p14:creationId xmlns:p14="http://schemas.microsoft.com/office/powerpoint/2010/main" val="3778744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304800"/>
            <a:ext cx="6059016" cy="457200"/>
          </a:xfrm>
        </p:spPr>
        <p:txBody>
          <a:bodyPr/>
          <a:lstStyle/>
          <a:p>
            <a:r>
              <a:rPr lang="en-US" dirty="0" smtClean="0">
                <a:latin typeface="Arial" charset="0"/>
                <a:cs typeface="Arial" charset="0"/>
              </a:rPr>
              <a:t>RDF Materialization – Optimized Approach</a:t>
            </a:r>
          </a:p>
        </p:txBody>
      </p:sp>
      <p:sp>
        <p:nvSpPr>
          <p:cNvPr id="39939" name="Content Placeholder 2"/>
          <p:cNvSpPr>
            <a:spLocks noGrp="1"/>
          </p:cNvSpPr>
          <p:nvPr>
            <p:ph idx="1"/>
          </p:nvPr>
        </p:nvSpPr>
        <p:spPr>
          <a:xfrm>
            <a:off x="457200" y="1412776"/>
            <a:ext cx="8291264" cy="4968552"/>
          </a:xfrm>
        </p:spPr>
        <p:txBody>
          <a:bodyPr/>
          <a:lstStyle/>
          <a:p>
            <a:r>
              <a:rPr lang="en-NZ" sz="2400" dirty="0" smtClean="0"/>
              <a:t>Data </a:t>
            </a:r>
            <a:r>
              <a:rPr lang="en-NZ" sz="2400" dirty="0"/>
              <a:t>grouping to avoid duplicates </a:t>
            </a:r>
            <a:endParaRPr lang="en-NZ" sz="2400" dirty="0" smtClean="0"/>
          </a:p>
          <a:p>
            <a:pPr lvl="1"/>
            <a:r>
              <a:rPr lang="en-NZ" sz="2000" dirty="0" smtClean="0"/>
              <a:t>Map </a:t>
            </a:r>
            <a:r>
              <a:rPr lang="en-NZ" sz="2000" dirty="0"/>
              <a:t>phase: </a:t>
            </a:r>
            <a:endParaRPr lang="en-NZ" sz="2000" dirty="0" smtClean="0"/>
          </a:p>
          <a:p>
            <a:pPr lvl="2"/>
            <a:r>
              <a:rPr lang="en-NZ" sz="1800" dirty="0" smtClean="0"/>
              <a:t>set </a:t>
            </a:r>
            <a:r>
              <a:rPr lang="en-NZ" sz="1800" dirty="0"/>
              <a:t>as key those parts of the </a:t>
            </a:r>
            <a:r>
              <a:rPr lang="en-NZ" sz="1800" dirty="0" smtClean="0"/>
              <a:t>data input </a:t>
            </a:r>
            <a:r>
              <a:rPr lang="en-NZ" sz="1800" dirty="0"/>
              <a:t>(S/P/O) that </a:t>
            </a:r>
            <a:r>
              <a:rPr lang="en-NZ" sz="1800" dirty="0" smtClean="0"/>
              <a:t>also occur </a:t>
            </a:r>
            <a:r>
              <a:rPr lang="en-NZ" sz="1800" dirty="0"/>
              <a:t>in the derived triple. All triples that </a:t>
            </a:r>
            <a:r>
              <a:rPr lang="en-NZ" sz="1800" dirty="0" smtClean="0"/>
              <a:t>would produce duplicate triples </a:t>
            </a:r>
            <a:r>
              <a:rPr lang="en-NZ" sz="1800" dirty="0"/>
              <a:t>will </a:t>
            </a:r>
            <a:r>
              <a:rPr lang="en-NZ" sz="1800" dirty="0" smtClean="0"/>
              <a:t>thus be </a:t>
            </a:r>
            <a:r>
              <a:rPr lang="en-NZ" sz="1800" dirty="0"/>
              <a:t>sent to the same </a:t>
            </a:r>
            <a:r>
              <a:rPr lang="en-NZ" sz="1800" dirty="0" smtClean="0"/>
              <a:t>Reducer – which can eliminate those duplicates. </a:t>
            </a:r>
          </a:p>
          <a:p>
            <a:pPr lvl="2"/>
            <a:r>
              <a:rPr lang="en-NZ" sz="1800" dirty="0"/>
              <a:t>s</a:t>
            </a:r>
            <a:r>
              <a:rPr lang="en-NZ" sz="1800" dirty="0" smtClean="0"/>
              <a:t>et as value those parts of the data input (S/P/O) that will be matched against the schema input in memory </a:t>
            </a:r>
          </a:p>
          <a:p>
            <a:pPr lvl="1"/>
            <a:r>
              <a:rPr lang="en-NZ" sz="2000" dirty="0"/>
              <a:t>Join with schema triples during the </a:t>
            </a:r>
            <a:r>
              <a:rPr lang="en-NZ" sz="2000" i="1" dirty="0"/>
              <a:t>Reduce </a:t>
            </a:r>
            <a:r>
              <a:rPr lang="en-NZ" sz="2000" dirty="0"/>
              <a:t>phase to reduce duplicates </a:t>
            </a:r>
          </a:p>
          <a:p>
            <a:r>
              <a:rPr lang="en-NZ" sz="2400" dirty="0" smtClean="0"/>
              <a:t>Ordering </a:t>
            </a:r>
            <a:r>
              <a:rPr lang="en-NZ" sz="2400" dirty="0"/>
              <a:t>the sequence of rule application </a:t>
            </a:r>
          </a:p>
          <a:p>
            <a:pPr lvl="1"/>
            <a:r>
              <a:rPr lang="en-NZ" sz="2000" dirty="0" smtClean="0"/>
              <a:t>Analyse </a:t>
            </a:r>
            <a:r>
              <a:rPr lang="en-NZ" sz="2000" dirty="0"/>
              <a:t>the </a:t>
            </a:r>
            <a:r>
              <a:rPr lang="en-NZ" sz="2000" dirty="0" err="1"/>
              <a:t>ruleset</a:t>
            </a:r>
            <a:r>
              <a:rPr lang="en-NZ" sz="2000" dirty="0"/>
              <a:t> and determine which rules may </a:t>
            </a:r>
            <a:r>
              <a:rPr lang="en-NZ" sz="2000" dirty="0" smtClean="0"/>
              <a:t>trigger </a:t>
            </a:r>
            <a:r>
              <a:rPr lang="en-NZ" sz="2000" dirty="0"/>
              <a:t>other rules </a:t>
            </a:r>
          </a:p>
          <a:p>
            <a:pPr lvl="1"/>
            <a:r>
              <a:rPr lang="en-NZ" sz="2000" dirty="0" smtClean="0"/>
              <a:t>Dependency </a:t>
            </a:r>
            <a:r>
              <a:rPr lang="en-NZ" sz="2000" dirty="0"/>
              <a:t>graph, optimal application of rules from bottom-up </a:t>
            </a:r>
          </a:p>
          <a:p>
            <a:endParaRPr lang="en-NZ" sz="2400" dirty="0"/>
          </a:p>
          <a:p>
            <a:endParaRPr lang="en-NZ" sz="2000" dirty="0"/>
          </a:p>
        </p:txBody>
      </p:sp>
    </p:spTree>
    <p:extLst>
      <p:ext uri="{BB962C8B-B14F-4D97-AF65-F5344CB8AC3E}">
        <p14:creationId xmlns:p14="http://schemas.microsoft.com/office/powerpoint/2010/main" val="35377021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304800"/>
            <a:ext cx="6059016" cy="457200"/>
          </a:xfrm>
        </p:spPr>
        <p:txBody>
          <a:bodyPr/>
          <a:lstStyle/>
          <a:p>
            <a:r>
              <a:rPr lang="en-US" dirty="0" smtClean="0">
                <a:latin typeface="Arial" charset="0"/>
                <a:cs typeface="Arial" charset="0"/>
              </a:rPr>
              <a:t>RDF Materialization – Rule reordering</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1202387"/>
            <a:ext cx="5905803" cy="5256584"/>
          </a:xfrm>
          <a:prstGeom prst="rect">
            <a:avLst/>
          </a:prstGeom>
        </p:spPr>
      </p:pic>
      <p:sp>
        <p:nvSpPr>
          <p:cNvPr id="2" name="TextBox 1"/>
          <p:cNvSpPr txBox="1"/>
          <p:nvPr/>
        </p:nvSpPr>
        <p:spPr>
          <a:xfrm>
            <a:off x="360457" y="3068960"/>
            <a:ext cx="2031325" cy="646331"/>
          </a:xfrm>
          <a:prstGeom prst="rect">
            <a:avLst/>
          </a:prstGeom>
          <a:noFill/>
        </p:spPr>
        <p:txBody>
          <a:bodyPr wrap="none" rtlCol="0">
            <a:spAutoFit/>
          </a:bodyPr>
          <a:lstStyle/>
          <a:p>
            <a:r>
              <a:rPr lang="en-NZ" sz="1800" b="1" dirty="0" smtClean="0"/>
              <a:t>Job 3:</a:t>
            </a:r>
            <a:r>
              <a:rPr lang="en-NZ" sz="1800" dirty="0" smtClean="0"/>
              <a:t/>
            </a:r>
            <a:br>
              <a:rPr lang="en-NZ" sz="1800" dirty="0" smtClean="0"/>
            </a:br>
            <a:r>
              <a:rPr lang="en-NZ" sz="1800" i="1" dirty="0" smtClean="0"/>
              <a:t>Duplicate removal</a:t>
            </a:r>
            <a:endParaRPr lang="en-NZ" i="1" dirty="0"/>
          </a:p>
        </p:txBody>
      </p:sp>
    </p:spTree>
    <p:extLst>
      <p:ext uri="{BB962C8B-B14F-4D97-AF65-F5344CB8AC3E}">
        <p14:creationId xmlns:p14="http://schemas.microsoft.com/office/powerpoint/2010/main" val="39324304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67544" y="404664"/>
            <a:ext cx="6059016" cy="457200"/>
          </a:xfrm>
        </p:spPr>
        <p:txBody>
          <a:bodyPr/>
          <a:lstStyle/>
          <a:p>
            <a:r>
              <a:rPr lang="en-US" dirty="0" smtClean="0">
                <a:latin typeface="Arial" charset="0"/>
                <a:cs typeface="Arial" charset="0"/>
              </a:rPr>
              <a:t>RDF Materialization with </a:t>
            </a:r>
            <a:r>
              <a:rPr lang="en-US" dirty="0" err="1" smtClean="0">
                <a:latin typeface="Arial" charset="0"/>
                <a:cs typeface="Arial" charset="0"/>
              </a:rPr>
              <a:t>MapReduce</a:t>
            </a:r>
            <a:r>
              <a:rPr lang="en-US" dirty="0">
                <a:latin typeface="Arial" charset="0"/>
                <a:cs typeface="Arial" charset="0"/>
              </a:rPr>
              <a:t/>
            </a:r>
            <a:br>
              <a:rPr lang="en-US" dirty="0">
                <a:latin typeface="Arial" charset="0"/>
                <a:cs typeface="Arial" charset="0"/>
              </a:rPr>
            </a:br>
            <a:r>
              <a:rPr lang="en-US" dirty="0" smtClean="0">
                <a:latin typeface="Arial" charset="0"/>
                <a:cs typeface="Arial" charset="0"/>
              </a:rPr>
              <a:t>Benchmarks</a:t>
            </a:r>
          </a:p>
        </p:txBody>
      </p:sp>
      <p:sp>
        <p:nvSpPr>
          <p:cNvPr id="39939" name="Content Placeholder 2"/>
          <p:cNvSpPr>
            <a:spLocks noGrp="1"/>
          </p:cNvSpPr>
          <p:nvPr>
            <p:ph idx="1"/>
          </p:nvPr>
        </p:nvSpPr>
        <p:spPr>
          <a:xfrm>
            <a:off x="457200" y="1340768"/>
            <a:ext cx="8291264" cy="1008112"/>
          </a:xfrm>
        </p:spPr>
        <p:txBody>
          <a:bodyPr/>
          <a:lstStyle/>
          <a:p>
            <a:r>
              <a:rPr lang="en-NZ" sz="2400" dirty="0" smtClean="0"/>
              <a:t>Performance </a:t>
            </a:r>
            <a:r>
              <a:rPr lang="en-NZ" sz="2400" dirty="0"/>
              <a:t>benchmarks </a:t>
            </a:r>
          </a:p>
          <a:p>
            <a:pPr lvl="1"/>
            <a:r>
              <a:rPr lang="en-NZ" sz="2000" dirty="0" smtClean="0"/>
              <a:t>RDFS-closure of 865M triples yields 30 billion triples </a:t>
            </a:r>
          </a:p>
          <a:p>
            <a:pPr lvl="1"/>
            <a:r>
              <a:rPr lang="en-NZ" sz="2000" dirty="0" smtClean="0"/>
              <a:t>4.3 </a:t>
            </a:r>
            <a:r>
              <a:rPr lang="en-NZ" sz="2000" dirty="0"/>
              <a:t>million triples / sec (30 billion in ~2h) </a:t>
            </a:r>
          </a:p>
          <a:p>
            <a:endParaRPr lang="en-NZ" sz="2400" dirty="0"/>
          </a:p>
          <a:p>
            <a:endParaRPr lang="en-NZ" sz="2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1" y="2420888"/>
            <a:ext cx="8868353" cy="3888432"/>
          </a:xfrm>
          <a:prstGeom prst="rect">
            <a:avLst/>
          </a:prstGeom>
        </p:spPr>
      </p:pic>
    </p:spTree>
    <p:extLst>
      <p:ext uri="{BB962C8B-B14F-4D97-AF65-F5344CB8AC3E}">
        <p14:creationId xmlns:p14="http://schemas.microsoft.com/office/powerpoint/2010/main" val="19662579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p:nvPr>
        </p:nvSpPr>
        <p:spPr/>
        <p:txBody>
          <a:bodyPr/>
          <a:lstStyle/>
          <a:p>
            <a:r>
              <a:rPr lang="en-US" cap="none" smtClean="0">
                <a:latin typeface="Arial" charset="0"/>
                <a:cs typeface="Arial" charset="0"/>
              </a:rPr>
              <a:t>MOTIVATION</a:t>
            </a:r>
          </a:p>
        </p:txBody>
      </p:sp>
      <p:sp>
        <p:nvSpPr>
          <p:cNvPr id="8195" name="Text Placeholder 7"/>
          <p:cNvSpPr>
            <a:spLocks noGrp="1"/>
          </p:cNvSpPr>
          <p:nvPr>
            <p:ph type="body" idx="1"/>
          </p:nvPr>
        </p:nvSpPr>
        <p:spPr/>
        <p:txBody>
          <a:bodyPr/>
          <a:lstStyle/>
          <a:p>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4"/>
          <p:cNvSpPr>
            <a:spLocks noGrp="1"/>
          </p:cNvSpPr>
          <p:nvPr>
            <p:ph type="title"/>
          </p:nvPr>
        </p:nvSpPr>
        <p:spPr/>
        <p:txBody>
          <a:bodyPr/>
          <a:lstStyle/>
          <a:p>
            <a:r>
              <a:rPr lang="en-US" cap="none" smtClean="0">
                <a:latin typeface="Arial" charset="0"/>
                <a:cs typeface="Arial" charset="0"/>
              </a:rPr>
              <a:t>ILLUSTRATION </a:t>
            </a:r>
            <a:br>
              <a:rPr lang="en-US" cap="none" smtClean="0">
                <a:latin typeface="Arial" charset="0"/>
                <a:cs typeface="Arial" charset="0"/>
              </a:rPr>
            </a:br>
            <a:r>
              <a:rPr lang="en-US" cap="none" smtClean="0">
                <a:latin typeface="Arial" charset="0"/>
                <a:cs typeface="Arial" charset="0"/>
              </a:rPr>
              <a:t>BY A LARGER EXAMPLE</a:t>
            </a:r>
          </a:p>
        </p:txBody>
      </p:sp>
      <p:sp>
        <p:nvSpPr>
          <p:cNvPr id="58371" name="Text Placeholder 5"/>
          <p:cNvSpPr>
            <a:spLocks noGrp="1"/>
          </p:cNvSpPr>
          <p:nvPr>
            <p:ph type="body" idx="1"/>
          </p:nvPr>
        </p:nvSpPr>
        <p:spPr/>
        <p:txBody>
          <a:bodyPr/>
          <a:lstStyle/>
          <a:p>
            <a:r>
              <a:rPr lang="en-US" dirty="0" smtClean="0">
                <a:latin typeface="Arial" charset="0"/>
                <a:cs typeface="Arial" charset="0"/>
              </a:rPr>
              <a:t>OWLIM – A semantic repository</a:t>
            </a:r>
          </a:p>
        </p:txBody>
      </p:sp>
    </p:spTree>
    <p:extLst>
      <p:ext uri="{BB962C8B-B14F-4D97-AF65-F5344CB8AC3E}">
        <p14:creationId xmlns:p14="http://schemas.microsoft.com/office/powerpoint/2010/main" val="848135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latin typeface="Arial" charset="0"/>
                <a:cs typeface="Arial" charset="0"/>
              </a:rPr>
              <a:t>What is OWLIM? </a:t>
            </a:r>
          </a:p>
        </p:txBody>
      </p:sp>
      <p:sp>
        <p:nvSpPr>
          <p:cNvPr id="29699" name="Content Placeholder 2"/>
          <p:cNvSpPr>
            <a:spLocks noGrp="1"/>
          </p:cNvSpPr>
          <p:nvPr>
            <p:ph idx="1"/>
          </p:nvPr>
        </p:nvSpPr>
        <p:spPr/>
        <p:txBody>
          <a:bodyPr/>
          <a:lstStyle/>
          <a:p>
            <a:r>
              <a:rPr lang="en-US" sz="2800" dirty="0" smtClean="0">
                <a:latin typeface="Arial" charset="0"/>
                <a:cs typeface="Arial" charset="0"/>
              </a:rPr>
              <a:t>OWLIM is a scalable semantic repository</a:t>
            </a:r>
          </a:p>
          <a:p>
            <a:pPr lvl="1"/>
            <a:r>
              <a:rPr lang="en-US" sz="2000" dirty="0" smtClean="0">
                <a:latin typeface="Arial" charset="0"/>
                <a:cs typeface="Arial" charset="0"/>
              </a:rPr>
              <a:t>Management, integration, and analysis of heterogeneous data</a:t>
            </a:r>
          </a:p>
          <a:p>
            <a:pPr lvl="1"/>
            <a:r>
              <a:rPr lang="en-US" sz="2000" dirty="0" smtClean="0">
                <a:latin typeface="Arial" charset="0"/>
                <a:cs typeface="Arial" charset="0"/>
              </a:rPr>
              <a:t>Combined with light-weight reasoning capabilities</a:t>
            </a:r>
          </a:p>
          <a:p>
            <a:pPr lvl="1"/>
            <a:r>
              <a:rPr lang="en-US" sz="2000" dirty="0">
                <a:latin typeface="Arial" charset="0"/>
                <a:cs typeface="Arial" charset="0"/>
                <a:hlinkClick r:id="rId2"/>
              </a:rPr>
              <a:t>http://</a:t>
            </a:r>
            <a:r>
              <a:rPr lang="en-US" sz="2000" dirty="0" smtClean="0">
                <a:latin typeface="Arial" charset="0"/>
                <a:cs typeface="Arial" charset="0"/>
                <a:hlinkClick r:id="rId2"/>
              </a:rPr>
              <a:t>www.ontotext.com/owlim</a:t>
            </a:r>
            <a:endParaRPr lang="en-US" sz="2000" dirty="0" smtClean="0">
              <a:latin typeface="Arial" charset="0"/>
              <a:cs typeface="Arial" charset="0"/>
            </a:endParaRPr>
          </a:p>
          <a:p>
            <a:pPr marL="0" indent="0">
              <a:buNone/>
            </a:pPr>
            <a:endParaRPr lang="en-US" sz="2800" dirty="0" smtClean="0">
              <a:latin typeface="Arial" charset="0"/>
              <a:cs typeface="Arial" charset="0"/>
            </a:endParaRPr>
          </a:p>
          <a:p>
            <a:r>
              <a:rPr lang="en-US" sz="2800" dirty="0" smtClean="0">
                <a:latin typeface="Arial" charset="0"/>
                <a:cs typeface="Arial" charset="0"/>
              </a:rPr>
              <a:t>OWLIM is RDF database with </a:t>
            </a:r>
            <a:br>
              <a:rPr lang="en-US" sz="2800" dirty="0" smtClean="0">
                <a:latin typeface="Arial" charset="0"/>
                <a:cs typeface="Arial" charset="0"/>
              </a:rPr>
            </a:br>
            <a:r>
              <a:rPr lang="en-US" sz="2800" dirty="0" smtClean="0">
                <a:latin typeface="Arial" charset="0"/>
                <a:cs typeface="Arial" charset="0"/>
              </a:rPr>
              <a:t>high-performance reasoning</a:t>
            </a:r>
          </a:p>
          <a:p>
            <a:pPr lvl="1"/>
            <a:r>
              <a:rPr lang="en-US" sz="2000" dirty="0" smtClean="0">
                <a:latin typeface="Arial" charset="0"/>
                <a:cs typeface="Arial" charset="0"/>
              </a:rPr>
              <a:t>The inference is based on logical rule-entailment</a:t>
            </a:r>
          </a:p>
          <a:p>
            <a:pPr lvl="1"/>
            <a:r>
              <a:rPr lang="en-US" sz="2000" dirty="0" smtClean="0">
                <a:latin typeface="Arial" charset="0"/>
                <a:cs typeface="Arial" charset="0"/>
              </a:rPr>
              <a:t>Full RDFS and limited OWL Lite and Horst are supported</a:t>
            </a:r>
          </a:p>
          <a:p>
            <a:pPr lvl="1"/>
            <a:r>
              <a:rPr lang="en-US" sz="2000" dirty="0" smtClean="0">
                <a:latin typeface="Arial" charset="0"/>
                <a:cs typeface="Arial" charset="0"/>
              </a:rPr>
              <a:t>Custom semantics defined via rules and axiomatic triples</a:t>
            </a:r>
          </a:p>
          <a:p>
            <a:pPr>
              <a:buFont typeface="Arial" charset="0"/>
              <a:buNone/>
            </a:pPr>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latin typeface="Arial" charset="0"/>
                <a:cs typeface="Arial" charset="0"/>
              </a:rPr>
              <a:t>OWL Fragments and OWLIM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1196752"/>
            <a:ext cx="6583826" cy="5275282"/>
          </a:xfrm>
          <a:prstGeom prst="rect">
            <a:avLst/>
          </a:prstGeom>
        </p:spPr>
      </p:pic>
    </p:spTree>
    <p:extLst>
      <p:ext uri="{BB962C8B-B14F-4D97-AF65-F5344CB8AC3E}">
        <p14:creationId xmlns:p14="http://schemas.microsoft.com/office/powerpoint/2010/main" val="40554519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latin typeface="Arial" charset="0"/>
                <a:cs typeface="Arial" charset="0"/>
              </a:rPr>
              <a:t>Using OWLIM</a:t>
            </a:r>
          </a:p>
        </p:txBody>
      </p:sp>
      <p:sp>
        <p:nvSpPr>
          <p:cNvPr id="31747" name="Content Placeholder 2"/>
          <p:cNvSpPr>
            <a:spLocks noGrp="1"/>
          </p:cNvSpPr>
          <p:nvPr>
            <p:ph idx="1"/>
          </p:nvPr>
        </p:nvSpPr>
        <p:spPr/>
        <p:txBody>
          <a:bodyPr/>
          <a:lstStyle/>
          <a:p>
            <a:pPr>
              <a:lnSpc>
                <a:spcPct val="80000"/>
              </a:lnSpc>
            </a:pPr>
            <a:r>
              <a:rPr lang="en-US" sz="2200" dirty="0" smtClean="0">
                <a:latin typeface="Arial" charset="0"/>
                <a:cs typeface="Arial" charset="0"/>
              </a:rPr>
              <a:t>OWLIM is implemented in Java and packaged as a storage and inference layer (SAIL) for the Sesame RDF database</a:t>
            </a:r>
          </a:p>
          <a:p>
            <a:pPr>
              <a:lnSpc>
                <a:spcPct val="80000"/>
              </a:lnSpc>
            </a:pPr>
            <a:endParaRPr lang="en-US" sz="2200" dirty="0" smtClean="0">
              <a:latin typeface="Arial" charset="0"/>
              <a:cs typeface="Arial" charset="0"/>
            </a:endParaRPr>
          </a:p>
          <a:p>
            <a:pPr>
              <a:lnSpc>
                <a:spcPct val="80000"/>
              </a:lnSpc>
            </a:pPr>
            <a:endParaRPr lang="en-US" sz="2200" dirty="0" smtClean="0">
              <a:latin typeface="Arial" charset="0"/>
              <a:cs typeface="Arial" charset="0"/>
            </a:endParaRPr>
          </a:p>
          <a:p>
            <a:pPr>
              <a:lnSpc>
                <a:spcPct val="80000"/>
              </a:lnSpc>
            </a:pPr>
            <a:r>
              <a:rPr lang="en-US" sz="2200" dirty="0" smtClean="0">
                <a:latin typeface="Arial" charset="0"/>
                <a:cs typeface="Arial" charset="0"/>
              </a:rPr>
              <a:t>OWLIM is based on TRREE</a:t>
            </a:r>
          </a:p>
          <a:p>
            <a:pPr lvl="1">
              <a:lnSpc>
                <a:spcPct val="80000"/>
              </a:lnSpc>
            </a:pPr>
            <a:r>
              <a:rPr lang="en-US" sz="1700" dirty="0" smtClean="0">
                <a:latin typeface="Arial" charset="0"/>
                <a:cs typeface="Arial" charset="0"/>
              </a:rPr>
              <a:t>TRREE = Triple Reasoning and Rule Entailment Engine</a:t>
            </a:r>
          </a:p>
          <a:p>
            <a:pPr lvl="1">
              <a:lnSpc>
                <a:spcPct val="80000"/>
              </a:lnSpc>
            </a:pPr>
            <a:r>
              <a:rPr lang="en-US" sz="1700" dirty="0" smtClean="0">
                <a:latin typeface="Arial" charset="0"/>
                <a:cs typeface="Arial" charset="0"/>
              </a:rPr>
              <a:t>TRREE takes care of storage, indexing, inference and query evaluation</a:t>
            </a:r>
          </a:p>
          <a:p>
            <a:pPr lvl="1">
              <a:lnSpc>
                <a:spcPct val="80000"/>
              </a:lnSpc>
            </a:pPr>
            <a:r>
              <a:rPr lang="en-US" sz="1700" dirty="0" smtClean="0">
                <a:latin typeface="Arial" charset="0"/>
                <a:cs typeface="Arial" charset="0"/>
              </a:rPr>
              <a:t>TRREE has different flavors, mapping to different OWLIM species</a:t>
            </a:r>
          </a:p>
          <a:p>
            <a:pPr>
              <a:lnSpc>
                <a:spcPct val="80000"/>
              </a:lnSpc>
            </a:pPr>
            <a:endParaRPr lang="en-US" sz="2200" dirty="0" smtClean="0">
              <a:latin typeface="Arial" charset="0"/>
              <a:cs typeface="Arial" charset="0"/>
            </a:endParaRPr>
          </a:p>
          <a:p>
            <a:pPr>
              <a:lnSpc>
                <a:spcPct val="80000"/>
              </a:lnSpc>
            </a:pPr>
            <a:endParaRPr lang="en-US" sz="2200" dirty="0" smtClean="0">
              <a:latin typeface="Arial" charset="0"/>
              <a:cs typeface="Arial" charset="0"/>
            </a:endParaRPr>
          </a:p>
          <a:p>
            <a:pPr>
              <a:lnSpc>
                <a:spcPct val="80000"/>
              </a:lnSpc>
            </a:pPr>
            <a:r>
              <a:rPr lang="en-US" sz="2200" dirty="0" smtClean="0">
                <a:latin typeface="Arial" charset="0"/>
                <a:cs typeface="Arial" charset="0"/>
              </a:rPr>
              <a:t>OWLIM can be used and accessed in different ways:</a:t>
            </a:r>
          </a:p>
          <a:p>
            <a:pPr lvl="1">
              <a:lnSpc>
                <a:spcPct val="80000"/>
              </a:lnSpc>
            </a:pPr>
            <a:r>
              <a:rPr lang="en-US" sz="1700" dirty="0" smtClean="0">
                <a:latin typeface="Arial" charset="0"/>
                <a:cs typeface="Arial" charset="0"/>
              </a:rPr>
              <a:t>By end user: through the web UI routines of Sesame</a:t>
            </a:r>
          </a:p>
          <a:p>
            <a:pPr lvl="1">
              <a:lnSpc>
                <a:spcPct val="80000"/>
              </a:lnSpc>
            </a:pPr>
            <a:r>
              <a:rPr lang="en-US" sz="1700" dirty="0" smtClean="0">
                <a:latin typeface="Arial" charset="0"/>
                <a:cs typeface="Arial" charset="0"/>
              </a:rPr>
              <a:t>By applications: though the API’s of Sesame</a:t>
            </a:r>
          </a:p>
          <a:p>
            <a:pPr lvl="1">
              <a:lnSpc>
                <a:spcPct val="80000"/>
              </a:lnSpc>
            </a:pPr>
            <a:r>
              <a:rPr lang="en-US" sz="1700" dirty="0" smtClean="0">
                <a:latin typeface="Arial" charset="0"/>
                <a:cs typeface="Arial" charset="0"/>
              </a:rPr>
              <a:t>Applications can either embed it as a library or access it as standalone server</a:t>
            </a:r>
          </a:p>
          <a:p>
            <a:pPr lvl="1">
              <a:lnSpc>
                <a:spcPct val="80000"/>
              </a:lnSpc>
            </a:pPr>
            <a:endParaRPr lang="en-US" sz="1400" dirty="0" smtClean="0">
              <a:latin typeface="Arial" charset="0"/>
              <a:cs typeface="Arial" charset="0"/>
            </a:endParaRPr>
          </a:p>
          <a:p>
            <a:pPr>
              <a:lnSpc>
                <a:spcPct val="80000"/>
              </a:lnSpc>
            </a:pPr>
            <a:endParaRPr lang="en-US" sz="1800" dirty="0" smtClean="0">
              <a:latin typeface="Arial" charset="0"/>
              <a:cs typeface="Arial" charset="0"/>
            </a:endParaRPr>
          </a:p>
          <a:p>
            <a:pPr>
              <a:lnSpc>
                <a:spcPct val="80000"/>
              </a:lnSpc>
            </a:pPr>
            <a:endParaRPr lang="en-US" sz="1800" dirty="0" smtClean="0">
              <a:latin typeface="Arial" charset="0"/>
              <a:cs typeface="Arial" charset="0"/>
            </a:endParaRPr>
          </a:p>
          <a:p>
            <a:pPr>
              <a:lnSpc>
                <a:spcPct val="80000"/>
              </a:lnSpc>
            </a:pPr>
            <a:endParaRPr lang="en-US" sz="18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latin typeface="Arial" charset="0"/>
                <a:cs typeface="Arial" charset="0"/>
              </a:rPr>
              <a:t>Sesame, TRREE, ORDI, and OWLIM</a:t>
            </a:r>
          </a:p>
        </p:txBody>
      </p:sp>
      <p:pic>
        <p:nvPicPr>
          <p:cNvPr id="3277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143000"/>
            <a:ext cx="6400800" cy="527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54888" y="6113661"/>
            <a:ext cx="2433423" cy="307777"/>
          </a:xfrm>
          <a:prstGeom prst="rect">
            <a:avLst/>
          </a:prstGeom>
          <a:noFill/>
        </p:spPr>
        <p:txBody>
          <a:bodyPr wrap="none" rtlCol="0">
            <a:spAutoFit/>
          </a:bodyPr>
          <a:lstStyle/>
          <a:p>
            <a:r>
              <a:rPr lang="en-NZ" sz="1400" dirty="0">
                <a:hlinkClick r:id="rId3"/>
              </a:rPr>
              <a:t>http://</a:t>
            </a:r>
            <a:r>
              <a:rPr lang="en-NZ" sz="1400" dirty="0" smtClean="0">
                <a:hlinkClick r:id="rId3"/>
              </a:rPr>
              <a:t>www.ontotext.com/ordi</a:t>
            </a:r>
            <a:endParaRPr lang="en-NZ" sz="1400"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latin typeface="Arial" charset="0"/>
                <a:cs typeface="Arial" charset="0"/>
              </a:rPr>
              <a:t>OWLIM versions</a:t>
            </a:r>
          </a:p>
        </p:txBody>
      </p:sp>
      <p:sp>
        <p:nvSpPr>
          <p:cNvPr id="34819" name="Content Placeholder 2"/>
          <p:cNvSpPr>
            <a:spLocks noGrp="1"/>
          </p:cNvSpPr>
          <p:nvPr>
            <p:ph idx="1"/>
          </p:nvPr>
        </p:nvSpPr>
        <p:spPr>
          <a:xfrm>
            <a:off x="395536" y="1268760"/>
            <a:ext cx="8507288" cy="5112568"/>
          </a:xfrm>
        </p:spPr>
        <p:txBody>
          <a:bodyPr/>
          <a:lstStyle/>
          <a:p>
            <a:r>
              <a:rPr lang="en-US" sz="2000" dirty="0" smtClean="0">
                <a:latin typeface="Arial" charset="0"/>
                <a:cs typeface="Arial" charset="0"/>
              </a:rPr>
              <a:t>Two major OWLIM species: </a:t>
            </a:r>
            <a:r>
              <a:rPr lang="en-US" sz="2000" dirty="0" err="1" smtClean="0">
                <a:latin typeface="Arial" charset="0"/>
                <a:cs typeface="Arial" charset="0"/>
              </a:rPr>
              <a:t>SwiftOWLIM</a:t>
            </a:r>
            <a:r>
              <a:rPr lang="en-US" sz="2000" dirty="0" smtClean="0">
                <a:latin typeface="Arial" charset="0"/>
                <a:cs typeface="Arial" charset="0"/>
              </a:rPr>
              <a:t> and </a:t>
            </a:r>
            <a:r>
              <a:rPr lang="en-US" sz="2000" dirty="0" err="1" smtClean="0">
                <a:latin typeface="Arial" charset="0"/>
                <a:cs typeface="Arial" charset="0"/>
              </a:rPr>
              <a:t>BigOWLIM</a:t>
            </a:r>
            <a:endParaRPr lang="en-US" sz="2000" dirty="0" smtClean="0">
              <a:latin typeface="Arial" charset="0"/>
              <a:cs typeface="Arial" charset="0"/>
            </a:endParaRPr>
          </a:p>
          <a:p>
            <a:pPr lvl="1"/>
            <a:r>
              <a:rPr lang="en-US" sz="1800" dirty="0" smtClean="0">
                <a:latin typeface="Arial" charset="0"/>
                <a:cs typeface="Arial" charset="0"/>
              </a:rPr>
              <a:t>Based on the corresponding versions of TRREE</a:t>
            </a:r>
          </a:p>
          <a:p>
            <a:pPr lvl="1"/>
            <a:r>
              <a:rPr lang="en-US" sz="1800" dirty="0" smtClean="0">
                <a:latin typeface="Arial" charset="0"/>
                <a:cs typeface="Arial" charset="0"/>
              </a:rPr>
              <a:t>Share the same inference and semantics (rule-compiler, etc.)</a:t>
            </a:r>
          </a:p>
          <a:p>
            <a:pPr lvl="1"/>
            <a:r>
              <a:rPr lang="en-US" sz="1800" dirty="0" smtClean="0">
                <a:latin typeface="Arial" charset="0"/>
                <a:cs typeface="Arial" charset="0"/>
              </a:rPr>
              <a:t>They are identical in terms of usage and integration</a:t>
            </a:r>
          </a:p>
          <a:p>
            <a:pPr lvl="2"/>
            <a:r>
              <a:rPr lang="en-US" sz="1800" dirty="0" smtClean="0">
                <a:latin typeface="Arial" charset="0"/>
                <a:cs typeface="Arial" charset="0"/>
              </a:rPr>
              <a:t>The same APIs, syntaxes, languages (thanks to Sesame)</a:t>
            </a:r>
          </a:p>
          <a:p>
            <a:pPr lvl="2"/>
            <a:r>
              <a:rPr lang="en-US" sz="1800" dirty="0" smtClean="0">
                <a:latin typeface="Arial" charset="0"/>
                <a:cs typeface="Arial" charset="0"/>
              </a:rPr>
              <a:t>Different are only the configuration parameters for performance tuning</a:t>
            </a:r>
            <a:endParaRPr lang="en-US" sz="2000" dirty="0" smtClean="0">
              <a:latin typeface="Arial" charset="0"/>
              <a:cs typeface="Arial" charset="0"/>
            </a:endParaRPr>
          </a:p>
          <a:p>
            <a:r>
              <a:rPr lang="en-US" sz="2000" dirty="0" err="1" smtClean="0">
                <a:latin typeface="Arial" charset="0"/>
                <a:cs typeface="Arial" charset="0"/>
              </a:rPr>
              <a:t>SwiftOWLIM</a:t>
            </a:r>
            <a:r>
              <a:rPr lang="en-US" sz="2000" dirty="0" smtClean="0">
                <a:latin typeface="Arial" charset="0"/>
                <a:cs typeface="Arial" charset="0"/>
              </a:rPr>
              <a:t> is good for experiments and medium-sized data</a:t>
            </a:r>
          </a:p>
          <a:p>
            <a:pPr lvl="1"/>
            <a:r>
              <a:rPr lang="en-US" sz="1800" dirty="0" smtClean="0">
                <a:latin typeface="Arial" charset="0"/>
                <a:cs typeface="Arial" charset="0"/>
              </a:rPr>
              <a:t>Extremely fast loading of data (incl. inference, storage, etc.)</a:t>
            </a:r>
          </a:p>
          <a:p>
            <a:pPr lvl="1"/>
            <a:r>
              <a:rPr lang="en-US" sz="1800" dirty="0" smtClean="0">
                <a:latin typeface="Arial" charset="0"/>
                <a:cs typeface="Arial" charset="0"/>
              </a:rPr>
              <a:t>Reasoning and query evaluation in memory</a:t>
            </a:r>
          </a:p>
          <a:p>
            <a:pPr lvl="1"/>
            <a:r>
              <a:rPr lang="en-US" sz="1800" dirty="0" smtClean="0">
                <a:latin typeface="Arial" charset="0"/>
                <a:cs typeface="Arial" charset="0"/>
              </a:rPr>
              <a:t>Can handle millions of explicit statements on desktop hardware</a:t>
            </a:r>
            <a:endParaRPr lang="en-US" sz="2000" dirty="0" smtClean="0">
              <a:latin typeface="Arial" charset="0"/>
              <a:cs typeface="Arial" charset="0"/>
            </a:endParaRPr>
          </a:p>
          <a:p>
            <a:r>
              <a:rPr lang="en-US" sz="2000" dirty="0" err="1" smtClean="0">
                <a:latin typeface="Arial" charset="0"/>
                <a:cs typeface="Arial" charset="0"/>
              </a:rPr>
              <a:t>BigOWLIM</a:t>
            </a:r>
            <a:r>
              <a:rPr lang="en-US" sz="2000" dirty="0" smtClean="0">
                <a:latin typeface="Arial" charset="0"/>
                <a:cs typeface="Arial" charset="0"/>
              </a:rPr>
              <a:t> designed for huge volumes of data and intensive querying</a:t>
            </a:r>
          </a:p>
          <a:p>
            <a:pPr lvl="1"/>
            <a:r>
              <a:rPr lang="en-US" sz="1800" dirty="0" smtClean="0">
                <a:latin typeface="Arial" charset="0"/>
                <a:cs typeface="Arial" charset="0"/>
              </a:rPr>
              <a:t>Query optimizations ensure faster query evaluation on large datasets</a:t>
            </a:r>
          </a:p>
          <a:p>
            <a:pPr lvl="1"/>
            <a:r>
              <a:rPr lang="en-US" sz="1800" dirty="0" smtClean="0">
                <a:latin typeface="Arial" charset="0"/>
                <a:cs typeface="Arial" charset="0"/>
              </a:rPr>
              <a:t>Scales much better, having lower memory requirements</a:t>
            </a:r>
          </a:p>
          <a:p>
            <a:pPr lvl="1"/>
            <a:r>
              <a:rPr lang="en-US" sz="1800" dirty="0" smtClean="0">
                <a:latin typeface="Arial" charset="0"/>
                <a:cs typeface="Arial" charset="0"/>
              </a:rPr>
              <a:t>Can handle billions of statements on entry-level server</a:t>
            </a:r>
          </a:p>
          <a:p>
            <a:pPr lvl="1"/>
            <a:r>
              <a:rPr lang="en-US" sz="1800" dirty="0" smtClean="0">
                <a:latin typeface="Arial" charset="0"/>
                <a:cs typeface="Arial" charset="0"/>
              </a:rPr>
              <a:t>Can serve multiple simultaneous use sessions</a:t>
            </a:r>
          </a:p>
          <a:p>
            <a:pPr lvl="1"/>
            <a:endParaRPr lang="en-US" sz="16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latin typeface="Arial" charset="0"/>
                <a:cs typeface="Arial" charset="0"/>
              </a:rPr>
              <a:t>SwiftOWLIM</a:t>
            </a:r>
          </a:p>
        </p:txBody>
      </p:sp>
      <p:sp>
        <p:nvSpPr>
          <p:cNvPr id="35843" name="Content Placeholder 2"/>
          <p:cNvSpPr>
            <a:spLocks noGrp="1"/>
          </p:cNvSpPr>
          <p:nvPr>
            <p:ph idx="1"/>
          </p:nvPr>
        </p:nvSpPr>
        <p:spPr/>
        <p:txBody>
          <a:bodyPr/>
          <a:lstStyle/>
          <a:p>
            <a:r>
              <a:rPr lang="en-US" smtClean="0">
                <a:latin typeface="Arial" charset="0"/>
                <a:cs typeface="Arial" charset="0"/>
              </a:rPr>
              <a:t>SwiftOWLIM uses SwiftTRREE engine</a:t>
            </a:r>
          </a:p>
          <a:p>
            <a:endParaRPr lang="en-US" smtClean="0">
              <a:latin typeface="Arial" charset="0"/>
              <a:cs typeface="Arial" charset="0"/>
            </a:endParaRPr>
          </a:p>
          <a:p>
            <a:r>
              <a:rPr lang="en-US" smtClean="0">
                <a:latin typeface="Arial" charset="0"/>
                <a:cs typeface="Arial" charset="0"/>
              </a:rPr>
              <a:t>It performs in-memory reasoning and query evaluation</a:t>
            </a:r>
          </a:p>
          <a:p>
            <a:pPr lvl="1"/>
            <a:r>
              <a:rPr lang="en-US" smtClean="0">
                <a:latin typeface="Arial" charset="0"/>
                <a:cs typeface="Arial" charset="0"/>
              </a:rPr>
              <a:t>Based on hash-table-like indices</a:t>
            </a:r>
          </a:p>
          <a:p>
            <a:endParaRPr lang="en-US" smtClean="0">
              <a:latin typeface="Arial" charset="0"/>
              <a:cs typeface="Arial" charset="0"/>
            </a:endParaRPr>
          </a:p>
          <a:p>
            <a:r>
              <a:rPr lang="en-US" smtClean="0">
                <a:latin typeface="Arial" charset="0"/>
                <a:cs typeface="Arial" charset="0"/>
              </a:rPr>
              <a:t>Combined with reliable persistence strategy</a:t>
            </a:r>
          </a:p>
          <a:p>
            <a:endParaRPr lang="en-US" smtClean="0">
              <a:latin typeface="Arial" charset="0"/>
              <a:cs typeface="Arial" charset="0"/>
            </a:endParaRPr>
          </a:p>
          <a:p>
            <a:r>
              <a:rPr lang="en-US" smtClean="0">
                <a:latin typeface="Arial" charset="0"/>
                <a:cs typeface="Arial" charset="0"/>
              </a:rPr>
              <a:t>Very fast upload, retrieval, query evaluation for huge KB</a:t>
            </a:r>
          </a:p>
          <a:p>
            <a:pPr lvl="1"/>
            <a:r>
              <a:rPr lang="en-US" smtClean="0">
                <a:latin typeface="Arial" charset="0"/>
                <a:cs typeface="Arial" charset="0"/>
              </a:rPr>
              <a:t>It scales to 10 million statements on a $500-worth PC</a:t>
            </a:r>
          </a:p>
          <a:p>
            <a:pPr lvl="1"/>
            <a:r>
              <a:rPr lang="en-US" smtClean="0">
                <a:latin typeface="Arial" charset="0"/>
                <a:cs typeface="Arial" charset="0"/>
              </a:rPr>
              <a:t>It loads the 7M statements of LUBM(50,0) dataset in 2 minutes</a:t>
            </a:r>
          </a:p>
          <a:p>
            <a:endParaRPr lang="en-US" smtClean="0">
              <a:latin typeface="Arial" charset="0"/>
              <a:cs typeface="Arial" charset="0"/>
            </a:endParaRPr>
          </a:p>
          <a:p>
            <a:r>
              <a:rPr lang="en-US" smtClean="0">
                <a:latin typeface="Arial" charset="0"/>
                <a:cs typeface="Arial" charset="0"/>
              </a:rPr>
              <a:t>Persistency (in SwiftOWLIM 3.0):</a:t>
            </a:r>
          </a:p>
          <a:p>
            <a:pPr lvl="1"/>
            <a:r>
              <a:rPr lang="en-US" smtClean="0">
                <a:latin typeface="Arial" charset="0"/>
                <a:cs typeface="Arial" charset="0"/>
              </a:rPr>
              <a:t>Binary Persistence, including the inferred statements </a:t>
            </a:r>
          </a:p>
          <a:p>
            <a:pPr lvl="1"/>
            <a:r>
              <a:rPr lang="en-US" smtClean="0">
                <a:latin typeface="Arial" charset="0"/>
                <a:cs typeface="Arial" charset="0"/>
              </a:rPr>
              <a:t>Allows for instance initialization</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latin typeface="Arial" charset="0"/>
                <a:cs typeface="Arial" charset="0"/>
              </a:rPr>
              <a:t>BigOWLIM</a:t>
            </a:r>
          </a:p>
        </p:txBody>
      </p:sp>
      <p:sp>
        <p:nvSpPr>
          <p:cNvPr id="36867" name="Content Placeholder 2"/>
          <p:cNvSpPr>
            <a:spLocks noGrp="1"/>
          </p:cNvSpPr>
          <p:nvPr>
            <p:ph idx="1"/>
          </p:nvPr>
        </p:nvSpPr>
        <p:spPr/>
        <p:txBody>
          <a:bodyPr/>
          <a:lstStyle/>
          <a:p>
            <a:r>
              <a:rPr lang="en-US" smtClean="0">
                <a:latin typeface="Arial" charset="0"/>
                <a:cs typeface="Arial" charset="0"/>
              </a:rPr>
              <a:t>BigOWLIM is an enterprise class repository</a:t>
            </a:r>
          </a:p>
          <a:p>
            <a:pPr lvl="1"/>
            <a:r>
              <a:rPr lang="en-US" smtClean="0">
                <a:latin typeface="Arial" charset="0"/>
                <a:cs typeface="Arial" charset="0"/>
                <a:hlinkClick r:id="rId2"/>
              </a:rPr>
              <a:t>http://www.ontotext.com/owlim/big/</a:t>
            </a:r>
            <a:endParaRPr lang="en-US" smtClean="0">
              <a:latin typeface="Arial" charset="0"/>
              <a:cs typeface="Arial" charset="0"/>
            </a:endParaRPr>
          </a:p>
          <a:p>
            <a:endParaRPr lang="en-US" smtClean="0">
              <a:latin typeface="Arial" charset="0"/>
              <a:cs typeface="Arial" charset="0"/>
            </a:endParaRPr>
          </a:p>
          <a:p>
            <a:r>
              <a:rPr lang="en-US" smtClean="0">
                <a:latin typeface="Arial" charset="0"/>
                <a:cs typeface="Arial" charset="0"/>
              </a:rPr>
              <a:t>BigOWLIM is an even more scalable not-in-memory version, based on the corresponding version of the TRREE engine</a:t>
            </a:r>
          </a:p>
          <a:p>
            <a:pPr lvl="1"/>
            <a:r>
              <a:rPr lang="en-US" smtClean="0">
                <a:latin typeface="Arial" charset="0"/>
                <a:cs typeface="Arial" charset="0"/>
              </a:rPr>
              <a:t>The “light-weight” version of OWLIM, which uses in-memory reasoning and query evaluation is referred as SwiftOWLIM</a:t>
            </a:r>
          </a:p>
          <a:p>
            <a:endParaRPr lang="en-US" smtClean="0">
              <a:latin typeface="Arial" charset="0"/>
              <a:cs typeface="Arial" charset="0"/>
            </a:endParaRPr>
          </a:p>
          <a:p>
            <a:r>
              <a:rPr lang="en-US" smtClean="0">
                <a:latin typeface="Arial" charset="0"/>
                <a:cs typeface="Arial" charset="0"/>
              </a:rPr>
              <a:t>BigOWLIM does not need to maintain all the concepts of the repository in the main memory in order to operate</a:t>
            </a:r>
          </a:p>
          <a:p>
            <a:endParaRPr lang="en-US" smtClean="0">
              <a:latin typeface="Arial" charset="0"/>
              <a:cs typeface="Arial" charset="0"/>
            </a:endParaRPr>
          </a:p>
          <a:p>
            <a:r>
              <a:rPr lang="en-US" smtClean="0">
                <a:latin typeface="Arial" charset="0"/>
                <a:cs typeface="Arial" charset="0"/>
              </a:rPr>
              <a:t>BigOWLIM stores the contents of the repository (including the “inferred closure”) in binary files</a:t>
            </a:r>
          </a:p>
          <a:p>
            <a:pPr lvl="1"/>
            <a:r>
              <a:rPr lang="en-US" smtClean="0">
                <a:latin typeface="Arial" charset="0"/>
                <a:cs typeface="Arial" charset="0"/>
              </a:rPr>
              <a:t>This allows instant startup and initialization of large repositories, because it does not need to parse, re-load and re-infer all knowledge from scratch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latin typeface="Arial" charset="0"/>
                <a:cs typeface="Arial" charset="0"/>
              </a:rPr>
              <a:t>BigOWLIM vs. SwiftOWLIM</a:t>
            </a:r>
          </a:p>
        </p:txBody>
      </p:sp>
      <p:sp>
        <p:nvSpPr>
          <p:cNvPr id="37891" name="Content Placeholder 2"/>
          <p:cNvSpPr>
            <a:spLocks noGrp="1"/>
          </p:cNvSpPr>
          <p:nvPr>
            <p:ph idx="1"/>
          </p:nvPr>
        </p:nvSpPr>
        <p:spPr/>
        <p:txBody>
          <a:bodyPr/>
          <a:lstStyle/>
          <a:p>
            <a:r>
              <a:rPr lang="en-US" smtClean="0">
                <a:latin typeface="Arial" charset="0"/>
                <a:cs typeface="Arial" charset="0"/>
              </a:rPr>
              <a:t>BigOWLIM uses sorted indices</a:t>
            </a:r>
          </a:p>
          <a:p>
            <a:pPr lvl="1"/>
            <a:r>
              <a:rPr lang="en-US" smtClean="0">
                <a:latin typeface="Arial" charset="0"/>
                <a:cs typeface="Arial" charset="0"/>
              </a:rPr>
              <a:t>While the indices of SwiftOWLIM are essentially hash-tables</a:t>
            </a:r>
          </a:p>
          <a:p>
            <a:pPr lvl="1"/>
            <a:r>
              <a:rPr lang="en-US" smtClean="0">
                <a:latin typeface="Arial" charset="0"/>
                <a:cs typeface="Arial" charset="0"/>
              </a:rPr>
              <a:t>In addition to this BigOWLIM maintains data statistics, to allow …</a:t>
            </a:r>
          </a:p>
          <a:p>
            <a:endParaRPr lang="en-US" smtClean="0">
              <a:latin typeface="Arial" charset="0"/>
              <a:cs typeface="Arial" charset="0"/>
            </a:endParaRPr>
          </a:p>
          <a:p>
            <a:r>
              <a:rPr lang="en-US" smtClean="0">
                <a:latin typeface="Arial" charset="0"/>
                <a:cs typeface="Arial" charset="0"/>
              </a:rPr>
              <a:t>Database-like query optimizations</a:t>
            </a:r>
          </a:p>
          <a:p>
            <a:pPr lvl="1"/>
            <a:r>
              <a:rPr lang="en-US" smtClean="0">
                <a:latin typeface="Arial" charset="0"/>
                <a:cs typeface="Arial" charset="0"/>
              </a:rPr>
              <a:t>Re-ordering of the constraints in the query has no impact on the execution time</a:t>
            </a:r>
          </a:p>
          <a:p>
            <a:pPr lvl="1"/>
            <a:r>
              <a:rPr lang="en-US" smtClean="0">
                <a:latin typeface="Arial" charset="0"/>
                <a:cs typeface="Arial" charset="0"/>
              </a:rPr>
              <a:t>Combined with the other optimizations, this feature delivers dramatic improvements to the evaluation time of “heavy” queries</a:t>
            </a:r>
          </a:p>
          <a:p>
            <a:endParaRPr lang="en-US" smtClean="0">
              <a:latin typeface="Arial" charset="0"/>
              <a:cs typeface="Arial" charset="0"/>
            </a:endParaRPr>
          </a:p>
          <a:p>
            <a:r>
              <a:rPr lang="en-US" smtClean="0">
                <a:latin typeface="Arial" charset="0"/>
                <a:cs typeface="Arial" charset="0"/>
              </a:rPr>
              <a:t>Special handling of equivalence classes</a:t>
            </a:r>
          </a:p>
          <a:p>
            <a:pPr lvl="1"/>
            <a:r>
              <a:rPr lang="en-US" smtClean="0">
                <a:latin typeface="Arial" charset="0"/>
                <a:cs typeface="Arial" charset="0"/>
              </a:rPr>
              <a:t>Large equivalent classes does not cause excessive generation of inferred statements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latin typeface="Arial" charset="0"/>
                <a:cs typeface="Arial" charset="0"/>
              </a:rPr>
              <a:t>SwiftOWLIM and BigOWLIM</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344447703"/>
              </p:ext>
            </p:extLst>
          </p:nvPr>
        </p:nvGraphicFramePr>
        <p:xfrm>
          <a:off x="304800" y="1371600"/>
          <a:ext cx="8458200" cy="4878389"/>
        </p:xfrm>
        <a:graphic>
          <a:graphicData uri="http://schemas.openxmlformats.org/drawingml/2006/table">
            <a:tbl>
              <a:tblPr/>
              <a:tblGrid>
                <a:gridCol w="2819400"/>
                <a:gridCol w="2819400"/>
                <a:gridCol w="2819400"/>
              </a:tblGrid>
              <a:tr h="506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Calibri" pitchFamily="34" charset="0"/>
                        <a:ea typeface="ヒラギノ角ゴ Pro W3" charset="-128"/>
                      </a:endParaRPr>
                    </a:p>
                  </a:txBody>
                  <a:tcP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ea typeface="ヒラギノ角ゴ Pro W3" charset="-128"/>
                        </a:rPr>
                        <a:t>SwiftOWLIM</a:t>
                      </a: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ea typeface="ヒラギノ角ゴ Pro W3" charset="-128"/>
                        </a:rPr>
                        <a:t>BigOWLIM</a:t>
                      </a:r>
                    </a:p>
                  </a:txBody>
                  <a:tcP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r>
              <a:tr h="873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ea typeface="ヒラギノ角ゴ Pro W3" charset="-128"/>
                        </a:rPr>
                        <a:t>Scale </a:t>
                      </a:r>
                      <a:br>
                        <a:rPr kumimoji="0" lang="en-US" sz="1800" b="0" i="0" u="none" strike="noStrike" cap="none" normalizeH="0" baseline="0" dirty="0" smtClean="0">
                          <a:ln>
                            <a:noFill/>
                          </a:ln>
                          <a:solidFill>
                            <a:srgbClr val="000000"/>
                          </a:solidFill>
                          <a:effectLst/>
                          <a:latin typeface="Calibri" pitchFamily="34" charset="0"/>
                          <a:ea typeface="ヒラギノ角ゴ Pro W3" charset="-128"/>
                        </a:rPr>
                      </a:br>
                      <a:r>
                        <a:rPr kumimoji="0" lang="en-US" sz="1800" b="0" i="0" u="none" strike="noStrike" cap="none" normalizeH="0" baseline="0" dirty="0" smtClean="0">
                          <a:ln>
                            <a:noFill/>
                          </a:ln>
                          <a:solidFill>
                            <a:srgbClr val="000000"/>
                          </a:solidFill>
                          <a:effectLst/>
                          <a:latin typeface="Calibri" pitchFamily="34" charset="0"/>
                          <a:ea typeface="ヒラギノ角ゴ Pro W3" charset="-128"/>
                        </a:rPr>
                        <a:t>(Mil. of explicit </a:t>
                      </a:r>
                      <a:r>
                        <a:rPr kumimoji="0" lang="en-US" sz="1800" b="0" i="0" u="none" strike="noStrike" cap="none" normalizeH="0" baseline="0" dirty="0" err="1" smtClean="0">
                          <a:ln>
                            <a:noFill/>
                          </a:ln>
                          <a:solidFill>
                            <a:srgbClr val="000000"/>
                          </a:solidFill>
                          <a:effectLst/>
                          <a:latin typeface="Calibri" pitchFamily="34" charset="0"/>
                          <a:ea typeface="ヒラギノ角ゴ Pro W3" charset="-128"/>
                        </a:rPr>
                        <a:t>statem</a:t>
                      </a:r>
                      <a:r>
                        <a:rPr kumimoji="0" lang="en-US" sz="1800" b="0" i="0" u="none" strike="noStrike" cap="none" normalizeH="0" baseline="0" dirty="0" smtClean="0">
                          <a:ln>
                            <a:noFill/>
                          </a:ln>
                          <a:solidFill>
                            <a:srgbClr val="000000"/>
                          </a:solidFill>
                          <a:effectLst/>
                          <a:latin typeface="Calibri" pitchFamily="34" charset="0"/>
                          <a:ea typeface="ヒラギノ角ゴ Pro W3" charset="-128"/>
                        </a:rPr>
                        <a:t>.)</a:t>
                      </a:r>
                    </a:p>
                  </a:txBody>
                  <a:tcP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ヒラギノ角ゴ Pro W3" charset="-128"/>
                        </a:rPr>
                        <a:t>10 MSt, using 1.6 GB RAM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ヒラギノ角ゴ Pro W3" charset="-128"/>
                        </a:rPr>
                        <a:t>100 MSt, using 16 GB RAM</a:t>
                      </a: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ヒラギノ角ゴ Pro W3" charset="-128"/>
                        </a:rPr>
                        <a:t>130 MSt, using 1.6 GB</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ヒラギノ角ゴ Pro W3" charset="-128"/>
                        </a:rPr>
                        <a:t>1068 MSt, using 8 GB</a:t>
                      </a:r>
                    </a:p>
                  </a:txBody>
                  <a:tcP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4E9E9"/>
                    </a:solidFill>
                  </a:tcPr>
                </a:tc>
              </a:tr>
              <a:tr h="873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ea typeface="ヒラギノ角ゴ Pro W3" charset="-128"/>
                        </a:rPr>
                        <a:t>Processing speed </a:t>
                      </a:r>
                      <a:br>
                        <a:rPr kumimoji="0" lang="en-US" sz="1800" b="0" i="0" u="none" strike="noStrike" cap="none" normalizeH="0" baseline="0" dirty="0" smtClean="0">
                          <a:ln>
                            <a:noFill/>
                          </a:ln>
                          <a:solidFill>
                            <a:srgbClr val="000000"/>
                          </a:solidFill>
                          <a:effectLst/>
                          <a:latin typeface="Calibri" pitchFamily="34" charset="0"/>
                          <a:ea typeface="ヒラギノ角ゴ Pro W3" charset="-128"/>
                        </a:rPr>
                      </a:br>
                      <a:r>
                        <a:rPr kumimoji="0" lang="en-US" sz="1800" b="0" i="0" u="none" strike="noStrike" cap="none" normalizeH="0" baseline="0" dirty="0" smtClean="0">
                          <a:ln>
                            <a:noFill/>
                          </a:ln>
                          <a:solidFill>
                            <a:srgbClr val="000000"/>
                          </a:solidFill>
                          <a:effectLst/>
                          <a:latin typeface="Calibri" pitchFamily="34" charset="0"/>
                          <a:ea typeface="ヒラギノ角ゴ Pro W3" charset="-128"/>
                        </a:rPr>
                        <a:t>(load + infer + store)</a:t>
                      </a:r>
                    </a:p>
                  </a:txBody>
                  <a:tcP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ヒラギノ角ゴ Pro W3" charset="-128"/>
                        </a:rPr>
                        <a:t>30 KSt/s on notebook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ヒラギノ角ゴ Pro W3" charset="-128"/>
                        </a:rPr>
                        <a:t>200 KSt/s on server</a:t>
                      </a: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ヒラギノ角ゴ Pro W3" charset="-128"/>
                        </a:rPr>
                        <a:t>5KSt/s on notebook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ヒラギノ角ゴ Pro W3" charset="-128"/>
                        </a:rPr>
                        <a:t>60 KSt/s on server</a:t>
                      </a:r>
                    </a:p>
                  </a:txBody>
                  <a:tcP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r>
              <a:tr h="506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ヒラギノ角ゴ Pro W3" charset="-128"/>
                        </a:rPr>
                        <a:t>Query optimization</a:t>
                      </a:r>
                    </a:p>
                  </a:txBody>
                  <a:tcP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ヒラギノ角ゴ Pro W3" charset="-128"/>
                        </a:rPr>
                        <a:t>No</a:t>
                      </a: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ヒラギノ角ゴ Pro W3" charset="-128"/>
                        </a:rPr>
                        <a:t>Yes</a:t>
                      </a:r>
                    </a:p>
                  </a:txBody>
                  <a:tcP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4E9E9"/>
                    </a:solidFill>
                  </a:tcPr>
                </a:tc>
              </a:tr>
              <a:tr h="873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ヒラギノ角ゴ Pro W3" charset="-128"/>
                        </a:rPr>
                        <a:t>Persistence</a:t>
                      </a:r>
                    </a:p>
                  </a:txBody>
                  <a:tcP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ヒラギノ角ゴ Pro W3" charset="-128"/>
                        </a:rPr>
                        <a:t>Back-up in N-Triples</a:t>
                      </a: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ヒラギノ角ゴ Pro W3" charset="-128"/>
                        </a:rPr>
                        <a:t>Binary data files and indices</a:t>
                      </a:r>
                    </a:p>
                  </a:txBody>
                  <a:tcP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r>
              <a:tr h="1246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ヒラギノ角ゴ Pro W3" charset="-128"/>
                        </a:rPr>
                        <a:t>License and Availability</a:t>
                      </a:r>
                    </a:p>
                  </a:txBody>
                  <a:tcP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ヒラギノ角ゴ Pro W3" charset="-128"/>
                        </a:rPr>
                        <a:t>Open-source under LGPL;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ヒラギノ角ゴ Pro W3" charset="-128"/>
                        </a:rPr>
                        <a:t>Uses SwiftTRREE that is free, but not open-source</a:t>
                      </a: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ヒラギノ角ゴ Pro W3" charset="-128"/>
                        </a:rPr>
                        <a:t>Commercial. Research and evaluation copies provided for free</a:t>
                      </a:r>
                    </a:p>
                  </a:txBody>
                  <a:tcP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4E9E9"/>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mtClean="0">
                <a:latin typeface="Arial" charset="0"/>
                <a:cs typeface="Arial" charset="0"/>
              </a:rPr>
              <a:t>Motivation</a:t>
            </a:r>
          </a:p>
        </p:txBody>
      </p:sp>
      <p:sp>
        <p:nvSpPr>
          <p:cNvPr id="9219" name="AutoShape 3"/>
          <p:cNvSpPr>
            <a:spLocks noGrp="1" noChangeAspect="1" noChangeArrowheads="1"/>
          </p:cNvSpPr>
          <p:nvPr>
            <p:ph idx="1"/>
          </p:nvPr>
        </p:nvSpPr>
        <p:spPr>
          <a:xfrm>
            <a:off x="179512" y="1600200"/>
            <a:ext cx="8856984" cy="4525963"/>
          </a:xfrm>
        </p:spPr>
        <p:txBody>
          <a:bodyPr/>
          <a:lstStyle/>
          <a:p>
            <a:r>
              <a:rPr lang="en-US" sz="2400" dirty="0" smtClean="0">
                <a:latin typeface="Arial" charset="0"/>
                <a:cs typeface="Arial" charset="0"/>
              </a:rPr>
              <a:t>Having RDF data available is not enough</a:t>
            </a:r>
          </a:p>
          <a:p>
            <a:pPr lvl="1"/>
            <a:r>
              <a:rPr lang="en-US" sz="1800" dirty="0" smtClean="0">
                <a:latin typeface="Arial" charset="0"/>
                <a:cs typeface="Arial" charset="0"/>
              </a:rPr>
              <a:t>Need tools to process, transform, and reason with the information</a:t>
            </a:r>
          </a:p>
          <a:p>
            <a:pPr lvl="1"/>
            <a:r>
              <a:rPr lang="en-US" sz="1800" dirty="0" smtClean="0">
                <a:latin typeface="Arial" charset="0"/>
                <a:cs typeface="Arial" charset="0"/>
              </a:rPr>
              <a:t>Need a way to store the RDF data and interact with it</a:t>
            </a:r>
          </a:p>
          <a:p>
            <a:endParaRPr lang="en-US" sz="2400" dirty="0" smtClean="0">
              <a:latin typeface="Arial" charset="0"/>
              <a:cs typeface="Arial" charset="0"/>
            </a:endParaRPr>
          </a:p>
          <a:p>
            <a:endParaRPr lang="en-US" sz="2400" dirty="0">
              <a:latin typeface="Arial" charset="0"/>
              <a:cs typeface="Arial" charset="0"/>
            </a:endParaRPr>
          </a:p>
          <a:p>
            <a:r>
              <a:rPr lang="en-US" sz="2400" dirty="0" smtClean="0">
                <a:latin typeface="Arial" charset="0"/>
                <a:cs typeface="Arial" charset="0"/>
              </a:rPr>
              <a:t>Are existing storage systems appropriate to store RDF data?</a:t>
            </a:r>
          </a:p>
          <a:p>
            <a:endParaRPr lang="en-US" sz="2400" dirty="0" smtClean="0">
              <a:latin typeface="Arial" charset="0"/>
              <a:cs typeface="Arial" charset="0"/>
            </a:endParaRPr>
          </a:p>
          <a:p>
            <a:endParaRPr lang="en-US" sz="2400" dirty="0">
              <a:latin typeface="Arial" charset="0"/>
              <a:cs typeface="Arial" charset="0"/>
            </a:endParaRPr>
          </a:p>
          <a:p>
            <a:r>
              <a:rPr lang="en-US" sz="2400" dirty="0" smtClean="0">
                <a:latin typeface="Arial" charset="0"/>
                <a:cs typeface="Arial" charset="0"/>
              </a:rPr>
              <a:t>Are existing query languages appropriate to query RDF data?</a:t>
            </a:r>
          </a:p>
          <a:p>
            <a:endParaRPr lang="en-US" dirty="0" smtClean="0">
              <a:latin typeface="Arial" charset="0"/>
              <a:cs typeface="Arial" charset="0"/>
            </a:endParaRPr>
          </a:p>
          <a:p>
            <a:pPr>
              <a:buFont typeface="Wingdings" charset="2"/>
              <a:buNone/>
            </a:pPr>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dirty="0" smtClean="0">
                <a:latin typeface="Arial" charset="0"/>
                <a:cs typeface="Arial" charset="0"/>
              </a:rPr>
              <a:t>Benchmark comparison – September 2007</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4744"/>
            <a:ext cx="9144000" cy="5300870"/>
          </a:xfrm>
          <a:prstGeom prst="rect">
            <a:avLst/>
          </a:prstGeom>
        </p:spPr>
      </p:pic>
    </p:spTree>
    <p:extLst>
      <p:ext uri="{BB962C8B-B14F-4D97-AF65-F5344CB8AC3E}">
        <p14:creationId xmlns:p14="http://schemas.microsoft.com/office/powerpoint/2010/main" val="18358171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dirty="0" smtClean="0">
                <a:latin typeface="Arial" charset="0"/>
                <a:cs typeface="Arial" charset="0"/>
              </a:rPr>
              <a:t>Benchmark comparison – November 2007</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6752"/>
            <a:ext cx="9144000" cy="5291191"/>
          </a:xfrm>
          <a:prstGeom prst="rect">
            <a:avLst/>
          </a:prstGeom>
        </p:spPr>
      </p:pic>
    </p:spTree>
    <p:extLst>
      <p:ext uri="{BB962C8B-B14F-4D97-AF65-F5344CB8AC3E}">
        <p14:creationId xmlns:p14="http://schemas.microsoft.com/office/powerpoint/2010/main" val="139021167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dirty="0" smtClean="0">
                <a:latin typeface="Arial" charset="0"/>
                <a:cs typeface="Arial" charset="0"/>
              </a:rPr>
              <a:t>Benchmark comparison – October 2008</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4295"/>
            <a:ext cx="9144000" cy="5411049"/>
          </a:xfrm>
          <a:prstGeom prst="rect">
            <a:avLst/>
          </a:prstGeom>
        </p:spPr>
      </p:pic>
    </p:spTree>
    <p:extLst>
      <p:ext uri="{BB962C8B-B14F-4D97-AF65-F5344CB8AC3E}">
        <p14:creationId xmlns:p14="http://schemas.microsoft.com/office/powerpoint/2010/main" val="131471928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dirty="0" smtClean="0">
                <a:latin typeface="Arial" charset="0"/>
                <a:cs typeface="Arial" charset="0"/>
              </a:rPr>
              <a:t>Benchmark comparison – June 2009</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1095224"/>
            <a:ext cx="9073008" cy="5430120"/>
          </a:xfrm>
          <a:prstGeom prst="rect">
            <a:avLst/>
          </a:prstGeom>
        </p:spPr>
      </p:pic>
    </p:spTree>
    <p:extLst>
      <p:ext uri="{BB962C8B-B14F-4D97-AF65-F5344CB8AC3E}">
        <p14:creationId xmlns:p14="http://schemas.microsoft.com/office/powerpoint/2010/main" val="131471928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4"/>
          <p:cNvSpPr>
            <a:spLocks noGrp="1"/>
          </p:cNvSpPr>
          <p:nvPr>
            <p:ph type="title"/>
          </p:nvPr>
        </p:nvSpPr>
        <p:spPr/>
        <p:txBody>
          <a:bodyPr/>
          <a:lstStyle/>
          <a:p>
            <a:r>
              <a:rPr lang="en-US" cap="none" smtClean="0">
                <a:latin typeface="Arial" charset="0"/>
                <a:cs typeface="Arial" charset="0"/>
              </a:rPr>
              <a:t>SPARQL</a:t>
            </a:r>
          </a:p>
        </p:txBody>
      </p:sp>
      <p:sp>
        <p:nvSpPr>
          <p:cNvPr id="40963" name="Text Placeholder 5"/>
          <p:cNvSpPr>
            <a:spLocks noGrp="1"/>
          </p:cNvSpPr>
          <p:nvPr>
            <p:ph type="body" idx="1"/>
          </p:nvPr>
        </p:nvSpPr>
        <p:spPr/>
        <p:txBody>
          <a:bodyPr/>
          <a:lstStyle/>
          <a:p>
            <a:r>
              <a:rPr lang="en-US" smtClean="0">
                <a:latin typeface="Arial" charset="0"/>
                <a:cs typeface="Arial" charset="0"/>
              </a:rPr>
              <a:t>A language to query RDF data</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mtClean="0">
                <a:latin typeface="Arial" charset="0"/>
                <a:cs typeface="Arial" charset="0"/>
              </a:rPr>
              <a:t>Querying RDF</a:t>
            </a:r>
          </a:p>
        </p:txBody>
      </p:sp>
      <p:sp>
        <p:nvSpPr>
          <p:cNvPr id="41987" name="Rectangle 3"/>
          <p:cNvSpPr>
            <a:spLocks noGrp="1" noChangeArrowheads="1"/>
          </p:cNvSpPr>
          <p:nvPr>
            <p:ph idx="1"/>
          </p:nvPr>
        </p:nvSpPr>
        <p:spPr/>
        <p:txBody>
          <a:bodyPr/>
          <a:lstStyle/>
          <a:p>
            <a:r>
              <a:rPr lang="en-US" smtClean="0">
                <a:latin typeface="Arial" charset="0"/>
                <a:cs typeface="Arial" charset="0"/>
              </a:rPr>
              <a:t>SPARQL</a:t>
            </a:r>
          </a:p>
          <a:p>
            <a:pPr lvl="1"/>
            <a:r>
              <a:rPr lang="en-US" smtClean="0">
                <a:latin typeface="Arial" charset="0"/>
                <a:cs typeface="Arial" charset="0"/>
              </a:rPr>
              <a:t>RDF Query language</a:t>
            </a:r>
          </a:p>
          <a:p>
            <a:pPr lvl="1"/>
            <a:r>
              <a:rPr lang="en-US" smtClean="0">
                <a:latin typeface="Arial" charset="0"/>
                <a:cs typeface="Arial" charset="0"/>
              </a:rPr>
              <a:t>Based on RDQL</a:t>
            </a:r>
          </a:p>
          <a:p>
            <a:pPr lvl="1"/>
            <a:r>
              <a:rPr lang="en-US" smtClean="0">
                <a:latin typeface="Arial" charset="0"/>
                <a:cs typeface="Arial" charset="0"/>
              </a:rPr>
              <a:t>Uses SQL-like syntax</a:t>
            </a:r>
          </a:p>
          <a:p>
            <a:endParaRPr lang="en-US" smtClean="0">
              <a:latin typeface="Arial" charset="0"/>
              <a:cs typeface="Arial" charset="0"/>
            </a:endParaRPr>
          </a:p>
          <a:p>
            <a:r>
              <a:rPr lang="en-US" smtClean="0">
                <a:latin typeface="Arial" charset="0"/>
                <a:cs typeface="Arial" charset="0"/>
              </a:rPr>
              <a:t>Example:</a:t>
            </a:r>
          </a:p>
          <a:p>
            <a:pPr lvl="1">
              <a:buFontTx/>
              <a:buNone/>
            </a:pPr>
            <a:r>
              <a:rPr lang="en-US" sz="1600" b="1" smtClean="0">
                <a:solidFill>
                  <a:schemeClr val="tx2"/>
                </a:solidFill>
                <a:latin typeface="Courier New" charset="0"/>
                <a:cs typeface="Arial" charset="0"/>
              </a:rPr>
              <a:t>PREFIX uni: &lt;http://example.org/uni/&gt;</a:t>
            </a:r>
          </a:p>
          <a:p>
            <a:pPr lvl="1">
              <a:buFontTx/>
              <a:buNone/>
            </a:pPr>
            <a:endParaRPr lang="en-US" sz="1600" b="1" smtClean="0">
              <a:solidFill>
                <a:schemeClr val="tx2"/>
              </a:solidFill>
              <a:latin typeface="Courier New" charset="0"/>
              <a:cs typeface="Arial" charset="0"/>
            </a:endParaRPr>
          </a:p>
          <a:p>
            <a:pPr lvl="1">
              <a:buFontTx/>
              <a:buNone/>
            </a:pPr>
            <a:r>
              <a:rPr lang="en-US" sz="1600" b="1" smtClean="0">
                <a:solidFill>
                  <a:schemeClr val="tx2"/>
                </a:solidFill>
                <a:latin typeface="Courier New" charset="0"/>
                <a:cs typeface="Arial" charset="0"/>
              </a:rPr>
              <a:t>SELECT ?name</a:t>
            </a:r>
          </a:p>
          <a:p>
            <a:pPr lvl="1">
              <a:buFontTx/>
              <a:buNone/>
            </a:pPr>
            <a:r>
              <a:rPr lang="en-US" sz="1600" b="1" smtClean="0">
                <a:solidFill>
                  <a:schemeClr val="tx2"/>
                </a:solidFill>
                <a:latin typeface="Courier New" charset="0"/>
                <a:cs typeface="Arial" charset="0"/>
              </a:rPr>
              <a:t>FROM &lt;http://example.org/personal&gt;</a:t>
            </a:r>
          </a:p>
          <a:p>
            <a:pPr lvl="1">
              <a:buFontTx/>
              <a:buNone/>
            </a:pPr>
            <a:r>
              <a:rPr lang="en-US" sz="1600" b="1" smtClean="0">
                <a:solidFill>
                  <a:schemeClr val="tx2"/>
                </a:solidFill>
                <a:latin typeface="Courier New" charset="0"/>
                <a:cs typeface="Arial" charset="0"/>
              </a:rPr>
              <a:t>WHERE { ?s uni:name ?name.</a:t>
            </a:r>
          </a:p>
          <a:p>
            <a:pPr lvl="1">
              <a:buFontTx/>
              <a:buNone/>
            </a:pPr>
            <a:r>
              <a:rPr lang="en-US" sz="1600" b="1" smtClean="0">
                <a:solidFill>
                  <a:schemeClr val="tx2"/>
                </a:solidFill>
                <a:latin typeface="Courier New" charset="0"/>
                <a:cs typeface="Arial" charset="0"/>
              </a:rPr>
              <a:t>?s rdf:type uni:lecturer }</a:t>
            </a:r>
          </a:p>
          <a:p>
            <a:endParaRPr lang="en-US" sz="1800" b="1" smtClean="0">
              <a:solidFill>
                <a:schemeClr val="tx2"/>
              </a:solidFill>
              <a:latin typeface="Courier New" charset="0"/>
              <a:cs typeface="Arial" charset="0"/>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mtClean="0">
                <a:latin typeface="Arial" charset="0"/>
                <a:cs typeface="Arial" charset="0"/>
              </a:rPr>
              <a:t>SPARQL Queries</a:t>
            </a:r>
          </a:p>
        </p:txBody>
      </p:sp>
      <p:sp>
        <p:nvSpPr>
          <p:cNvPr id="43011" name="Rectangle 3"/>
          <p:cNvSpPr>
            <a:spLocks noGrp="1" noChangeArrowheads="1"/>
          </p:cNvSpPr>
          <p:nvPr>
            <p:ph idx="1"/>
          </p:nvPr>
        </p:nvSpPr>
        <p:spPr/>
        <p:txBody>
          <a:bodyPr/>
          <a:lstStyle/>
          <a:p>
            <a:pPr>
              <a:buFontTx/>
              <a:buNone/>
            </a:pPr>
            <a:r>
              <a:rPr lang="en-US" sz="1600" b="1" smtClean="0">
                <a:solidFill>
                  <a:schemeClr val="tx2"/>
                </a:solidFill>
                <a:latin typeface="Courier New" charset="0"/>
                <a:cs typeface="Arial" charset="0"/>
              </a:rPr>
              <a:t>PREFIX uni: &lt;http://example.org/uni/&gt;</a:t>
            </a:r>
          </a:p>
          <a:p>
            <a:pPr>
              <a:buFontTx/>
              <a:buNone/>
            </a:pPr>
            <a:r>
              <a:rPr lang="en-US" sz="1600" b="1" smtClean="0">
                <a:solidFill>
                  <a:schemeClr val="tx2"/>
                </a:solidFill>
                <a:latin typeface="Courier New" charset="0"/>
                <a:cs typeface="Arial" charset="0"/>
              </a:rPr>
              <a:t>SELECT ?name</a:t>
            </a:r>
          </a:p>
          <a:p>
            <a:pPr>
              <a:buFontTx/>
              <a:buNone/>
            </a:pPr>
            <a:r>
              <a:rPr lang="en-US" sz="1600" b="1" smtClean="0">
                <a:solidFill>
                  <a:schemeClr val="tx2"/>
                </a:solidFill>
                <a:latin typeface="Courier New" charset="0"/>
                <a:cs typeface="Arial" charset="0"/>
              </a:rPr>
              <a:t>FROM &lt;http://example.org/personal&gt;</a:t>
            </a:r>
          </a:p>
          <a:p>
            <a:pPr>
              <a:buFontTx/>
              <a:buNone/>
            </a:pPr>
            <a:r>
              <a:rPr lang="en-US" sz="1600" b="1" smtClean="0">
                <a:solidFill>
                  <a:schemeClr val="tx2"/>
                </a:solidFill>
                <a:latin typeface="Courier New" charset="0"/>
                <a:cs typeface="Arial" charset="0"/>
              </a:rPr>
              <a:t>WHERE { ?s uni:name ?name. ?s rdf:type uni:lecturer }</a:t>
            </a:r>
          </a:p>
          <a:p>
            <a:pPr>
              <a:lnSpc>
                <a:spcPct val="80000"/>
              </a:lnSpc>
              <a:buFontTx/>
              <a:buNone/>
            </a:pPr>
            <a:endParaRPr lang="en-US" sz="1400" smtClean="0">
              <a:latin typeface="Arial" charset="0"/>
              <a:cs typeface="Arial" charset="0"/>
            </a:endParaRPr>
          </a:p>
          <a:p>
            <a:pPr>
              <a:lnSpc>
                <a:spcPct val="80000"/>
              </a:lnSpc>
            </a:pPr>
            <a:r>
              <a:rPr lang="en-US" sz="1400" smtClean="0">
                <a:latin typeface="Arial" charset="0"/>
                <a:cs typeface="Arial" charset="0"/>
              </a:rPr>
              <a:t>PREFIX</a:t>
            </a:r>
          </a:p>
          <a:p>
            <a:pPr lvl="1">
              <a:lnSpc>
                <a:spcPct val="80000"/>
              </a:lnSpc>
            </a:pPr>
            <a:r>
              <a:rPr lang="en-US" sz="1400" smtClean="0">
                <a:latin typeface="Arial" charset="0"/>
                <a:cs typeface="Arial" charset="0"/>
              </a:rPr>
              <a:t>Prefix mechanism for abbreviating URIs</a:t>
            </a:r>
          </a:p>
          <a:p>
            <a:pPr>
              <a:lnSpc>
                <a:spcPct val="80000"/>
              </a:lnSpc>
            </a:pPr>
            <a:r>
              <a:rPr lang="en-US" sz="1400" smtClean="0">
                <a:latin typeface="Arial" charset="0"/>
                <a:cs typeface="Arial" charset="0"/>
              </a:rPr>
              <a:t>SELECT</a:t>
            </a:r>
          </a:p>
          <a:p>
            <a:pPr lvl="1">
              <a:lnSpc>
                <a:spcPct val="80000"/>
              </a:lnSpc>
            </a:pPr>
            <a:r>
              <a:rPr lang="en-US" sz="1400" smtClean="0">
                <a:latin typeface="Arial" charset="0"/>
                <a:cs typeface="Arial" charset="0"/>
              </a:rPr>
              <a:t>Identifies the variables to be returned in the query answer</a:t>
            </a:r>
          </a:p>
          <a:p>
            <a:pPr lvl="1">
              <a:lnSpc>
                <a:spcPct val="80000"/>
              </a:lnSpc>
            </a:pPr>
            <a:r>
              <a:rPr lang="en-US" sz="1400" smtClean="0">
                <a:latin typeface="Arial" charset="0"/>
                <a:cs typeface="Arial" charset="0"/>
              </a:rPr>
              <a:t>SELECT DISTINCT</a:t>
            </a:r>
          </a:p>
          <a:p>
            <a:pPr lvl="1">
              <a:lnSpc>
                <a:spcPct val="80000"/>
              </a:lnSpc>
            </a:pPr>
            <a:r>
              <a:rPr lang="en-US" sz="1400" smtClean="0">
                <a:latin typeface="Arial" charset="0"/>
                <a:cs typeface="Arial" charset="0"/>
              </a:rPr>
              <a:t>SELECT REDUCED</a:t>
            </a:r>
          </a:p>
          <a:p>
            <a:pPr>
              <a:lnSpc>
                <a:spcPct val="80000"/>
              </a:lnSpc>
            </a:pPr>
            <a:r>
              <a:rPr lang="en-US" sz="1400" smtClean="0">
                <a:latin typeface="Arial" charset="0"/>
                <a:cs typeface="Arial" charset="0"/>
              </a:rPr>
              <a:t>FROM</a:t>
            </a:r>
          </a:p>
          <a:p>
            <a:pPr lvl="1">
              <a:lnSpc>
                <a:spcPct val="80000"/>
              </a:lnSpc>
            </a:pPr>
            <a:r>
              <a:rPr lang="en-US" sz="1400" smtClean="0">
                <a:latin typeface="Arial" charset="0"/>
                <a:cs typeface="Arial" charset="0"/>
              </a:rPr>
              <a:t>Name of the graph to be queried</a:t>
            </a:r>
          </a:p>
          <a:p>
            <a:pPr lvl="1">
              <a:lnSpc>
                <a:spcPct val="80000"/>
              </a:lnSpc>
            </a:pPr>
            <a:r>
              <a:rPr lang="en-US" sz="1400" smtClean="0">
                <a:latin typeface="Arial" charset="0"/>
                <a:cs typeface="Arial" charset="0"/>
              </a:rPr>
              <a:t>FROM NAMED</a:t>
            </a:r>
          </a:p>
          <a:p>
            <a:pPr>
              <a:lnSpc>
                <a:spcPct val="80000"/>
              </a:lnSpc>
            </a:pPr>
            <a:r>
              <a:rPr lang="en-US" sz="1400" smtClean="0">
                <a:latin typeface="Arial" charset="0"/>
                <a:cs typeface="Arial" charset="0"/>
              </a:rPr>
              <a:t>WHERE</a:t>
            </a:r>
          </a:p>
          <a:p>
            <a:pPr lvl="1">
              <a:lnSpc>
                <a:spcPct val="80000"/>
              </a:lnSpc>
            </a:pPr>
            <a:r>
              <a:rPr lang="en-US" sz="1400" smtClean="0">
                <a:latin typeface="Arial" charset="0"/>
                <a:cs typeface="Arial" charset="0"/>
              </a:rPr>
              <a:t>Query pattern as a list of triple patterns</a:t>
            </a:r>
          </a:p>
          <a:p>
            <a:pPr>
              <a:lnSpc>
                <a:spcPct val="80000"/>
              </a:lnSpc>
            </a:pPr>
            <a:r>
              <a:rPr lang="en-US" sz="1400" smtClean="0">
                <a:latin typeface="Arial" charset="0"/>
                <a:cs typeface="Arial" charset="0"/>
              </a:rPr>
              <a:t>LIMIT</a:t>
            </a:r>
          </a:p>
          <a:p>
            <a:pPr>
              <a:lnSpc>
                <a:spcPct val="80000"/>
              </a:lnSpc>
            </a:pPr>
            <a:r>
              <a:rPr lang="en-US" sz="1400" smtClean="0">
                <a:latin typeface="Arial" charset="0"/>
                <a:cs typeface="Arial" charset="0"/>
              </a:rPr>
              <a:t>OFFSET</a:t>
            </a:r>
          </a:p>
          <a:p>
            <a:pPr>
              <a:lnSpc>
                <a:spcPct val="80000"/>
              </a:lnSpc>
            </a:pPr>
            <a:r>
              <a:rPr lang="en-US" sz="1400" smtClean="0">
                <a:latin typeface="Arial" charset="0"/>
                <a:cs typeface="Arial" charset="0"/>
              </a:rPr>
              <a:t>ORDER BY</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latin typeface="Arial" charset="0"/>
                <a:cs typeface="Arial" charset="0"/>
              </a:rPr>
              <a:t>SPARQL Query keywords</a:t>
            </a:r>
          </a:p>
        </p:txBody>
      </p:sp>
      <p:sp>
        <p:nvSpPr>
          <p:cNvPr id="44035" name="Content Placeholder 2"/>
          <p:cNvSpPr>
            <a:spLocks noGrp="1"/>
          </p:cNvSpPr>
          <p:nvPr>
            <p:ph idx="1"/>
          </p:nvPr>
        </p:nvSpPr>
        <p:spPr>
          <a:xfrm>
            <a:off x="457200" y="1219200"/>
            <a:ext cx="8229600" cy="4525963"/>
          </a:xfrm>
        </p:spPr>
        <p:txBody>
          <a:bodyPr/>
          <a:lstStyle/>
          <a:p>
            <a:pPr>
              <a:lnSpc>
                <a:spcPct val="90000"/>
              </a:lnSpc>
            </a:pPr>
            <a:r>
              <a:rPr lang="en-US" sz="2000" dirty="0" smtClean="0">
                <a:latin typeface="Arial" charset="0"/>
                <a:ea typeface="ヒラギノ角ゴ Pro W3" charset="-128"/>
                <a:cs typeface="Arial" charset="0"/>
              </a:rPr>
              <a:t>PREFIX: based on namespaces</a:t>
            </a:r>
          </a:p>
          <a:p>
            <a:pPr>
              <a:lnSpc>
                <a:spcPct val="90000"/>
              </a:lnSpc>
            </a:pPr>
            <a:endParaRPr lang="en-US" sz="2000" dirty="0" smtClean="0">
              <a:latin typeface="Arial" charset="0"/>
              <a:ea typeface="ヒラギノ角ゴ Pro W3" charset="-128"/>
              <a:cs typeface="Arial" charset="0"/>
            </a:endParaRPr>
          </a:p>
          <a:p>
            <a:pPr>
              <a:lnSpc>
                <a:spcPct val="90000"/>
              </a:lnSpc>
            </a:pPr>
            <a:r>
              <a:rPr lang="en-US" sz="2000" dirty="0" smtClean="0">
                <a:latin typeface="Arial" charset="0"/>
                <a:ea typeface="ヒラギノ角ゴ Pro W3" charset="-128"/>
                <a:cs typeface="Arial" charset="0"/>
              </a:rPr>
              <a:t>DISTINCT:  The DISTINCT solution modifier eliminates duplicate solutions. Specifically, each solution that binds the same variables to the same RDF terms as another solution is eliminated from the solution set.</a:t>
            </a:r>
          </a:p>
          <a:p>
            <a:pPr>
              <a:lnSpc>
                <a:spcPct val="90000"/>
              </a:lnSpc>
            </a:pPr>
            <a:endParaRPr lang="en-US" sz="2000" dirty="0" smtClean="0">
              <a:latin typeface="Arial" charset="0"/>
              <a:ea typeface="ヒラギノ角ゴ Pro W3" charset="-128"/>
              <a:cs typeface="Arial" charset="0"/>
            </a:endParaRPr>
          </a:p>
          <a:p>
            <a:pPr>
              <a:lnSpc>
                <a:spcPct val="90000"/>
              </a:lnSpc>
            </a:pPr>
            <a:r>
              <a:rPr lang="en-US" sz="2000" dirty="0" smtClean="0">
                <a:latin typeface="Arial" charset="0"/>
                <a:ea typeface="ヒラギノ角ゴ Pro W3" charset="-128"/>
                <a:cs typeface="Arial" charset="0"/>
              </a:rPr>
              <a:t>REDUCED: While the DISTINCT modifier ensures that duplicate solutions are eliminated from the solution set, REDUCED simply permits them to be eliminated. The cardinality of any set of variable bindings in </a:t>
            </a:r>
            <a:r>
              <a:rPr lang="en-US" sz="2000" dirty="0" smtClean="0">
                <a:latin typeface="Arial" charset="0"/>
                <a:ea typeface="ヒラギノ角ゴ Pro W3" charset="-128"/>
                <a:cs typeface="Arial" charset="0"/>
              </a:rPr>
              <a:t>a </a:t>
            </a:r>
            <a:r>
              <a:rPr lang="en-US" sz="2000" dirty="0" smtClean="0">
                <a:latin typeface="Arial" charset="0"/>
                <a:ea typeface="ヒラギノ角ゴ Pro W3" charset="-128"/>
                <a:cs typeface="Arial" charset="0"/>
              </a:rPr>
              <a:t>REDUCED solution set is at least one and not more than the cardinality of the solution set with no DISTINCT or REDUCED modifier.</a:t>
            </a:r>
          </a:p>
          <a:p>
            <a:pPr>
              <a:lnSpc>
                <a:spcPct val="90000"/>
              </a:lnSpc>
            </a:pPr>
            <a:endParaRPr lang="en-US" sz="2000" dirty="0" smtClean="0">
              <a:latin typeface="Arial" charset="0"/>
              <a:ea typeface="ヒラギノ角ゴ Pro W3" charset="-128"/>
              <a:cs typeface="Arial" charset="0"/>
            </a:endParaRPr>
          </a:p>
          <a:p>
            <a:pPr>
              <a:lnSpc>
                <a:spcPct val="90000"/>
              </a:lnSpc>
            </a:pPr>
            <a:r>
              <a:rPr lang="en-US" sz="2000" dirty="0" smtClean="0">
                <a:latin typeface="Arial" charset="0"/>
                <a:ea typeface="ヒラギノ角ゴ Pro W3" charset="-128"/>
                <a:cs typeface="Arial" charset="0"/>
              </a:rPr>
              <a:t>LIMIT: The LIMIT clause puts an upper bound on the number of solutions returned. If the number of actual solutions is greater than the limit, then at most the limit number of solutions will be returned.</a:t>
            </a:r>
          </a:p>
          <a:p>
            <a:pPr>
              <a:lnSpc>
                <a:spcPct val="90000"/>
              </a:lnSpc>
            </a:pPr>
            <a:endParaRPr lang="en-US" sz="2000" dirty="0" smtClean="0">
              <a:latin typeface="Arial" charset="0"/>
              <a:ea typeface="ヒラギノ角ゴ Pro W3" charset="-128"/>
              <a:cs typeface="Arial" charset="0"/>
            </a:endParaRPr>
          </a:p>
          <a:p>
            <a:pPr>
              <a:buFont typeface="Arial" charset="0"/>
              <a:buNone/>
            </a:pPr>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latin typeface="Arial" charset="0"/>
                <a:cs typeface="Arial" charset="0"/>
              </a:rPr>
              <a:t>SPARQL Query keywords</a:t>
            </a:r>
          </a:p>
        </p:txBody>
      </p:sp>
      <p:sp>
        <p:nvSpPr>
          <p:cNvPr id="45059" name="Content Placeholder 2"/>
          <p:cNvSpPr>
            <a:spLocks noGrp="1"/>
          </p:cNvSpPr>
          <p:nvPr>
            <p:ph idx="1"/>
          </p:nvPr>
        </p:nvSpPr>
        <p:spPr/>
        <p:txBody>
          <a:bodyPr/>
          <a:lstStyle/>
          <a:p>
            <a:pPr>
              <a:lnSpc>
                <a:spcPct val="90000"/>
              </a:lnSpc>
            </a:pPr>
            <a:r>
              <a:rPr lang="en-US" sz="2000" smtClean="0">
                <a:latin typeface="Arial" charset="0"/>
                <a:ea typeface="ヒラギノ角ゴ Pro W3" charset="-128"/>
                <a:cs typeface="Arial" charset="0"/>
              </a:rPr>
              <a:t>OFFSET: OFFSET causes the solutions generated to start after the specified number of solutions. An OFFSET of zero has no effect.</a:t>
            </a:r>
          </a:p>
          <a:p>
            <a:pPr>
              <a:lnSpc>
                <a:spcPct val="90000"/>
              </a:lnSpc>
            </a:pPr>
            <a:endParaRPr lang="en-US" sz="2000" smtClean="0">
              <a:latin typeface="Arial" charset="0"/>
              <a:ea typeface="ヒラギノ角ゴ Pro W3" charset="-128"/>
              <a:cs typeface="Arial" charset="0"/>
            </a:endParaRPr>
          </a:p>
          <a:p>
            <a:pPr>
              <a:lnSpc>
                <a:spcPct val="90000"/>
              </a:lnSpc>
            </a:pPr>
            <a:r>
              <a:rPr lang="en-US" sz="2000" smtClean="0">
                <a:latin typeface="Arial" charset="0"/>
                <a:ea typeface="ヒラギノ角ゴ Pro W3" charset="-128"/>
                <a:cs typeface="Arial" charset="0"/>
              </a:rPr>
              <a:t>ORDER BY: The ORDER BY clause establishes the order of a solution sequence.</a:t>
            </a:r>
          </a:p>
          <a:p>
            <a:pPr>
              <a:lnSpc>
                <a:spcPct val="90000"/>
              </a:lnSpc>
            </a:pPr>
            <a:endParaRPr lang="en-US" sz="2000" smtClean="0">
              <a:latin typeface="Arial" charset="0"/>
              <a:ea typeface="ヒラギノ角ゴ Pro W3" charset="-128"/>
              <a:cs typeface="Arial" charset="0"/>
            </a:endParaRPr>
          </a:p>
          <a:p>
            <a:pPr>
              <a:lnSpc>
                <a:spcPct val="90000"/>
              </a:lnSpc>
            </a:pPr>
            <a:r>
              <a:rPr lang="en-US" sz="2000" smtClean="0">
                <a:latin typeface="Arial" charset="0"/>
                <a:ea typeface="ヒラギノ角ゴ Pro W3" charset="-128"/>
                <a:cs typeface="Arial" charset="0"/>
              </a:rPr>
              <a:t>Following the ORDER BY clause is a sequence of order comparators, composed of an expression and an optional order modifier (either ASC() or DESC()). Each ordering comparator is either ascending (indicated by the ASC() modifier or by no modifier) or descending (indicated by the DESC() modifier).</a:t>
            </a:r>
          </a:p>
          <a:p>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mtClean="0">
                <a:latin typeface="Arial" charset="0"/>
                <a:cs typeface="Arial" charset="0"/>
              </a:rPr>
              <a:t>Example RDF Graph</a:t>
            </a:r>
          </a:p>
        </p:txBody>
      </p:sp>
      <p:sp>
        <p:nvSpPr>
          <p:cNvPr id="46083" name="Rectangle 3"/>
          <p:cNvSpPr>
            <a:spLocks noGrp="1" noChangeArrowheads="1"/>
          </p:cNvSpPr>
          <p:nvPr>
            <p:ph idx="1"/>
          </p:nvPr>
        </p:nvSpPr>
        <p:spPr/>
        <p:txBody>
          <a:bodyPr/>
          <a:lstStyle/>
          <a:p>
            <a:pPr>
              <a:lnSpc>
                <a:spcPct val="80000"/>
              </a:lnSpc>
              <a:buFontTx/>
              <a:buNone/>
            </a:pPr>
            <a:r>
              <a:rPr lang="en-US" sz="1500" b="1" smtClean="0">
                <a:solidFill>
                  <a:schemeClr val="tx2"/>
                </a:solidFill>
                <a:latin typeface="Courier New" charset="0"/>
                <a:cs typeface="Arial" charset="0"/>
              </a:rPr>
              <a:t>&lt;http://example.org/#john&gt; &lt;http://.../vcard-rdf/3.0#FN&gt; "John Smith“</a:t>
            </a:r>
          </a:p>
          <a:p>
            <a:pPr>
              <a:lnSpc>
                <a:spcPct val="80000"/>
              </a:lnSpc>
              <a:buFontTx/>
              <a:buNone/>
            </a:pPr>
            <a:endParaRPr lang="en-US" sz="1500" b="1" smtClean="0">
              <a:solidFill>
                <a:schemeClr val="tx2"/>
              </a:solidFill>
              <a:latin typeface="Courier New" charset="0"/>
              <a:cs typeface="Arial" charset="0"/>
            </a:endParaRPr>
          </a:p>
          <a:p>
            <a:pPr>
              <a:lnSpc>
                <a:spcPct val="80000"/>
              </a:lnSpc>
              <a:buFontTx/>
              <a:buNone/>
            </a:pPr>
            <a:r>
              <a:rPr lang="en-US" sz="1500" b="1" smtClean="0">
                <a:solidFill>
                  <a:schemeClr val="tx2"/>
                </a:solidFill>
                <a:latin typeface="Courier New" charset="0"/>
                <a:cs typeface="Arial" charset="0"/>
              </a:rPr>
              <a:t>&lt;http://example.org/#john&gt; &lt;http://.../vcard-rdf/3.0#N&gt; :_X1</a:t>
            </a:r>
          </a:p>
          <a:p>
            <a:pPr>
              <a:lnSpc>
                <a:spcPct val="80000"/>
              </a:lnSpc>
              <a:buFontTx/>
              <a:buNone/>
            </a:pPr>
            <a:r>
              <a:rPr lang="en-US" sz="1500" b="1" smtClean="0">
                <a:solidFill>
                  <a:schemeClr val="tx2"/>
                </a:solidFill>
                <a:latin typeface="Courier New" charset="0"/>
                <a:cs typeface="Arial" charset="0"/>
              </a:rPr>
              <a:t>_:X1 &lt;http://.../vcard-rdf/3.0#Given&gt; "John"</a:t>
            </a:r>
          </a:p>
          <a:p>
            <a:pPr>
              <a:lnSpc>
                <a:spcPct val="80000"/>
              </a:lnSpc>
              <a:buFontTx/>
              <a:buNone/>
            </a:pPr>
            <a:r>
              <a:rPr lang="en-US" sz="1500" b="1" smtClean="0">
                <a:solidFill>
                  <a:schemeClr val="tx2"/>
                </a:solidFill>
                <a:latin typeface="Courier New" charset="0"/>
                <a:cs typeface="Arial" charset="0"/>
              </a:rPr>
              <a:t>_:X1 &lt;http://.../vcard-rdf/3.0#Family&gt; "Smith“</a:t>
            </a:r>
          </a:p>
          <a:p>
            <a:pPr>
              <a:lnSpc>
                <a:spcPct val="80000"/>
              </a:lnSpc>
              <a:buFontTx/>
              <a:buNone/>
            </a:pPr>
            <a:endParaRPr lang="en-US" sz="1500" b="1" smtClean="0">
              <a:solidFill>
                <a:schemeClr val="tx2"/>
              </a:solidFill>
              <a:latin typeface="Courier New" charset="0"/>
              <a:cs typeface="Arial" charset="0"/>
            </a:endParaRPr>
          </a:p>
          <a:p>
            <a:pPr>
              <a:lnSpc>
                <a:spcPct val="80000"/>
              </a:lnSpc>
              <a:buFontTx/>
              <a:buNone/>
            </a:pPr>
            <a:r>
              <a:rPr lang="en-US" sz="1500" b="1" smtClean="0">
                <a:solidFill>
                  <a:schemeClr val="tx2"/>
                </a:solidFill>
                <a:latin typeface="Courier New" charset="0"/>
                <a:cs typeface="Arial" charset="0"/>
              </a:rPr>
              <a:t>&lt;http://example.org/#john&gt; &lt;http://example.org/#hasAge&gt; "32“</a:t>
            </a:r>
          </a:p>
          <a:p>
            <a:pPr>
              <a:lnSpc>
                <a:spcPct val="80000"/>
              </a:lnSpc>
              <a:buFontTx/>
              <a:buNone/>
            </a:pPr>
            <a:endParaRPr lang="en-US" sz="1500" b="1" smtClean="0">
              <a:solidFill>
                <a:schemeClr val="tx2"/>
              </a:solidFill>
              <a:latin typeface="Courier New" charset="0"/>
              <a:cs typeface="Arial" charset="0"/>
            </a:endParaRPr>
          </a:p>
          <a:p>
            <a:pPr>
              <a:lnSpc>
                <a:spcPct val="80000"/>
              </a:lnSpc>
              <a:buFontTx/>
              <a:buNone/>
            </a:pPr>
            <a:r>
              <a:rPr lang="en-US" sz="1500" b="1" smtClean="0">
                <a:solidFill>
                  <a:schemeClr val="tx2"/>
                </a:solidFill>
                <a:latin typeface="Courier New" charset="0"/>
                <a:cs typeface="Arial" charset="0"/>
              </a:rPr>
              <a:t>&lt;http://example.org/#john&gt; &lt;http://example.org/#marriedTo&gt; &lt;#mary&gt;</a:t>
            </a:r>
          </a:p>
          <a:p>
            <a:pPr>
              <a:lnSpc>
                <a:spcPct val="80000"/>
              </a:lnSpc>
              <a:buFontTx/>
              <a:buNone/>
            </a:pPr>
            <a:endParaRPr lang="en-US" sz="1500" b="1" smtClean="0">
              <a:solidFill>
                <a:schemeClr val="tx2"/>
              </a:solidFill>
              <a:latin typeface="Courier New" charset="0"/>
              <a:cs typeface="Arial" charset="0"/>
            </a:endParaRPr>
          </a:p>
          <a:p>
            <a:pPr>
              <a:lnSpc>
                <a:spcPct val="80000"/>
              </a:lnSpc>
              <a:buFontTx/>
              <a:buNone/>
            </a:pPr>
            <a:r>
              <a:rPr lang="en-US" sz="1500" b="1" smtClean="0">
                <a:solidFill>
                  <a:schemeClr val="tx2"/>
                </a:solidFill>
                <a:latin typeface="Courier New" charset="0"/>
                <a:cs typeface="Arial" charset="0"/>
              </a:rPr>
              <a:t>&lt;http://example.org/#mary&gt; &lt;http://.../vcard-rdf/3.0#FN&gt; "Mary Smith“</a:t>
            </a:r>
          </a:p>
          <a:p>
            <a:pPr>
              <a:lnSpc>
                <a:spcPct val="80000"/>
              </a:lnSpc>
              <a:buFontTx/>
              <a:buNone/>
            </a:pPr>
            <a:endParaRPr lang="en-US" sz="1500" b="1" smtClean="0">
              <a:solidFill>
                <a:schemeClr val="tx2"/>
              </a:solidFill>
              <a:latin typeface="Courier New" charset="0"/>
              <a:cs typeface="Arial" charset="0"/>
            </a:endParaRPr>
          </a:p>
          <a:p>
            <a:pPr>
              <a:lnSpc>
                <a:spcPct val="80000"/>
              </a:lnSpc>
              <a:buFontTx/>
              <a:buNone/>
            </a:pPr>
            <a:r>
              <a:rPr lang="en-US" sz="1500" b="1" smtClean="0">
                <a:solidFill>
                  <a:schemeClr val="tx2"/>
                </a:solidFill>
                <a:latin typeface="Courier New" charset="0"/>
                <a:cs typeface="Arial" charset="0"/>
              </a:rPr>
              <a:t>&lt;http://example.org/#mary&gt; &lt;http://.../vcard-rdf/3.0#N&gt; :_X2</a:t>
            </a:r>
          </a:p>
          <a:p>
            <a:pPr>
              <a:lnSpc>
                <a:spcPct val="80000"/>
              </a:lnSpc>
              <a:buFontTx/>
              <a:buNone/>
            </a:pPr>
            <a:r>
              <a:rPr lang="en-US" sz="1500" b="1" smtClean="0">
                <a:solidFill>
                  <a:schemeClr val="tx2"/>
                </a:solidFill>
                <a:latin typeface="Courier New" charset="0"/>
                <a:cs typeface="Arial" charset="0"/>
              </a:rPr>
              <a:t>_:X2 &lt;http://.../vcard-rdf/3.0#Given&gt; "Mary"</a:t>
            </a:r>
          </a:p>
          <a:p>
            <a:pPr>
              <a:lnSpc>
                <a:spcPct val="80000"/>
              </a:lnSpc>
              <a:buFontTx/>
              <a:buNone/>
            </a:pPr>
            <a:r>
              <a:rPr lang="en-US" sz="1500" b="1" smtClean="0">
                <a:solidFill>
                  <a:schemeClr val="tx2"/>
                </a:solidFill>
                <a:latin typeface="Courier New" charset="0"/>
                <a:cs typeface="Arial" charset="0"/>
              </a:rPr>
              <a:t>_:X2 &lt;http://.../vcard-rdf/3.0#Family&gt; "Smith"</a:t>
            </a:r>
          </a:p>
          <a:p>
            <a:pPr>
              <a:lnSpc>
                <a:spcPct val="80000"/>
              </a:lnSpc>
              <a:buFontTx/>
              <a:buNone/>
            </a:pPr>
            <a:endParaRPr lang="en-US" sz="1500" b="1" smtClean="0">
              <a:solidFill>
                <a:schemeClr val="tx2"/>
              </a:solidFill>
              <a:latin typeface="Courier New" charset="0"/>
              <a:cs typeface="Arial" charset="0"/>
            </a:endParaRPr>
          </a:p>
          <a:p>
            <a:pPr>
              <a:lnSpc>
                <a:spcPct val="80000"/>
              </a:lnSpc>
              <a:buFontTx/>
              <a:buNone/>
            </a:pPr>
            <a:r>
              <a:rPr lang="en-US" sz="1500" b="1" smtClean="0">
                <a:solidFill>
                  <a:schemeClr val="tx2"/>
                </a:solidFill>
                <a:latin typeface="Courier New" charset="0"/>
                <a:cs typeface="Arial" charset="0"/>
              </a:rPr>
              <a:t>&lt;http://example.org/#mary&gt; &lt;http://example.org/#hasAge&gt; "29"</a:t>
            </a:r>
          </a:p>
          <a:p>
            <a:pPr>
              <a:lnSpc>
                <a:spcPct val="80000"/>
              </a:lnSpc>
            </a:pPr>
            <a:endParaRPr lang="en-US" sz="1700" smtClean="0">
              <a:solidFill>
                <a:schemeClr val="tx2"/>
              </a:solidFill>
              <a:latin typeface="Arial" charset="0"/>
              <a:cs typeface="Arial"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latin typeface="Arial" charset="0"/>
                <a:cs typeface="Arial" charset="0"/>
              </a:rPr>
              <a:t>Databases and RDF</a:t>
            </a:r>
          </a:p>
        </p:txBody>
      </p:sp>
      <p:sp>
        <p:nvSpPr>
          <p:cNvPr id="10243" name="Content Placeholder 4"/>
          <p:cNvSpPr>
            <a:spLocks noGrp="1"/>
          </p:cNvSpPr>
          <p:nvPr>
            <p:ph idx="1"/>
          </p:nvPr>
        </p:nvSpPr>
        <p:spPr/>
        <p:txBody>
          <a:bodyPr/>
          <a:lstStyle/>
          <a:p>
            <a:r>
              <a:rPr lang="en-US" dirty="0" smtClean="0">
                <a:latin typeface="Arial" charset="0"/>
                <a:cs typeface="Arial" charset="0"/>
              </a:rPr>
              <a:t>Relational databases are a well established technology to store information and provide query support (SQL)</a:t>
            </a:r>
          </a:p>
          <a:p>
            <a:r>
              <a:rPr lang="en-US" dirty="0" smtClean="0">
                <a:latin typeface="Arial" charset="0"/>
                <a:ea typeface="ヒラギノ角ゴ Pro W3" charset="-128"/>
                <a:cs typeface="Arial" charset="0"/>
              </a:rPr>
              <a:t>Relational databases have been designed and implemented to store concepts in a predefined (not frequently alterable) schema.</a:t>
            </a:r>
          </a:p>
          <a:p>
            <a:pPr>
              <a:buFont typeface="Arial" charset="0"/>
              <a:buNone/>
            </a:pPr>
            <a:endParaRPr lang="en-US" dirty="0" smtClean="0">
              <a:latin typeface="Arial" charset="0"/>
              <a:cs typeface="Arial" charset="0"/>
            </a:endParaRPr>
          </a:p>
          <a:p>
            <a:r>
              <a:rPr lang="en-US" dirty="0" smtClean="0">
                <a:latin typeface="Arial" charset="0"/>
                <a:cs typeface="Arial" charset="0"/>
              </a:rPr>
              <a:t>How can we store the following RDF data in a relational database?</a:t>
            </a:r>
          </a:p>
          <a:p>
            <a:pPr>
              <a:lnSpc>
                <a:spcPct val="90000"/>
              </a:lnSpc>
              <a:buFontTx/>
              <a:buNone/>
            </a:pPr>
            <a:r>
              <a:rPr lang="en-US" sz="1600" b="1" dirty="0" smtClean="0">
                <a:solidFill>
                  <a:srgbClr val="207624"/>
                </a:solidFill>
                <a:latin typeface="Courier New" charset="0"/>
                <a:cs typeface="Arial" charset="0"/>
              </a:rPr>
              <a:t>	</a:t>
            </a:r>
            <a:r>
              <a:rPr lang="en-US" sz="1600" b="1" dirty="0" smtClean="0">
                <a:solidFill>
                  <a:schemeClr val="tx2"/>
                </a:solidFill>
                <a:latin typeface="Courier New" charset="0"/>
                <a:cs typeface="Arial" charset="0"/>
              </a:rPr>
              <a:t>&lt;</a:t>
            </a:r>
            <a:r>
              <a:rPr lang="en-US" sz="1600" b="1" dirty="0" err="1" smtClean="0">
                <a:solidFill>
                  <a:schemeClr val="tx2"/>
                </a:solidFill>
                <a:latin typeface="Courier New" charset="0"/>
                <a:cs typeface="Arial" charset="0"/>
              </a:rPr>
              <a:t>rdf:Description</a:t>
            </a:r>
            <a:r>
              <a:rPr lang="en-US" sz="1600" b="1" dirty="0" smtClean="0">
                <a:solidFill>
                  <a:schemeClr val="tx2"/>
                </a:solidFill>
                <a:latin typeface="Courier New" charset="0"/>
                <a:cs typeface="Arial" charset="0"/>
              </a:rPr>
              <a:t> </a:t>
            </a:r>
            <a:r>
              <a:rPr lang="en-US" sz="1600" b="1" dirty="0" err="1" smtClean="0">
                <a:solidFill>
                  <a:schemeClr val="tx2"/>
                </a:solidFill>
                <a:latin typeface="Courier New" charset="0"/>
                <a:cs typeface="Arial" charset="0"/>
              </a:rPr>
              <a:t>rdf:about</a:t>
            </a:r>
            <a:r>
              <a:rPr lang="en-US" sz="1600" b="1" dirty="0" smtClean="0">
                <a:solidFill>
                  <a:schemeClr val="tx2"/>
                </a:solidFill>
                <a:latin typeface="Courier New" charset="0"/>
                <a:cs typeface="Arial" charset="0"/>
              </a:rPr>
              <a:t>="949318"&gt;</a:t>
            </a:r>
          </a:p>
          <a:p>
            <a:pPr>
              <a:lnSpc>
                <a:spcPct val="90000"/>
              </a:lnSpc>
              <a:buFontTx/>
              <a:buNone/>
            </a:pPr>
            <a:r>
              <a:rPr lang="en-US" sz="1600" b="1" dirty="0" smtClean="0">
                <a:solidFill>
                  <a:schemeClr val="tx2"/>
                </a:solidFill>
                <a:latin typeface="Courier New" charset="0"/>
                <a:cs typeface="Arial" charset="0"/>
              </a:rPr>
              <a:t>		&lt;</a:t>
            </a:r>
            <a:r>
              <a:rPr lang="en-US" sz="1600" b="1" dirty="0" err="1" smtClean="0">
                <a:solidFill>
                  <a:schemeClr val="tx2"/>
                </a:solidFill>
                <a:latin typeface="Courier New" charset="0"/>
                <a:cs typeface="Arial" charset="0"/>
              </a:rPr>
              <a:t>rdf:type</a:t>
            </a:r>
            <a:r>
              <a:rPr lang="en-US" sz="1600" b="1" dirty="0" smtClean="0">
                <a:solidFill>
                  <a:schemeClr val="tx2"/>
                </a:solidFill>
                <a:latin typeface="Courier New" charset="0"/>
                <a:cs typeface="Arial" charset="0"/>
              </a:rPr>
              <a:t> </a:t>
            </a:r>
            <a:r>
              <a:rPr lang="en-US" sz="1600" b="1" dirty="0" err="1" smtClean="0">
                <a:solidFill>
                  <a:schemeClr val="tx2"/>
                </a:solidFill>
                <a:latin typeface="Courier New" charset="0"/>
                <a:cs typeface="Arial" charset="0"/>
              </a:rPr>
              <a:t>rdf:resource</a:t>
            </a:r>
            <a:r>
              <a:rPr lang="en-US" sz="1600" b="1" dirty="0" smtClean="0">
                <a:solidFill>
                  <a:schemeClr val="tx2"/>
                </a:solidFill>
                <a:latin typeface="Courier New" charset="0"/>
                <a:cs typeface="Arial" charset="0"/>
              </a:rPr>
              <a:t>="&amp;</a:t>
            </a:r>
            <a:r>
              <a:rPr lang="en-US" sz="1600" b="1" dirty="0" err="1" smtClean="0">
                <a:solidFill>
                  <a:schemeClr val="tx2"/>
                </a:solidFill>
                <a:latin typeface="Courier New" charset="0"/>
                <a:cs typeface="Arial" charset="0"/>
              </a:rPr>
              <a:t>uni;lecturer</a:t>
            </a:r>
            <a:r>
              <a:rPr lang="en-US" sz="1600" b="1" dirty="0" smtClean="0">
                <a:solidFill>
                  <a:schemeClr val="tx2"/>
                </a:solidFill>
                <a:latin typeface="Courier New" charset="0"/>
                <a:cs typeface="Arial" charset="0"/>
              </a:rPr>
              <a:t>"/&gt;</a:t>
            </a:r>
          </a:p>
          <a:p>
            <a:pPr>
              <a:lnSpc>
                <a:spcPct val="90000"/>
              </a:lnSpc>
              <a:buFontTx/>
              <a:buNone/>
            </a:pPr>
            <a:r>
              <a:rPr lang="en-US" sz="1600" b="1" dirty="0" smtClean="0">
                <a:solidFill>
                  <a:schemeClr val="tx2"/>
                </a:solidFill>
                <a:latin typeface="Courier New" charset="0"/>
                <a:cs typeface="Arial" charset="0"/>
              </a:rPr>
              <a:t>		&lt;</a:t>
            </a:r>
            <a:r>
              <a:rPr lang="en-US" sz="1600" b="1" dirty="0" err="1" smtClean="0">
                <a:solidFill>
                  <a:schemeClr val="tx2"/>
                </a:solidFill>
                <a:latin typeface="Courier New" charset="0"/>
                <a:cs typeface="Arial" charset="0"/>
              </a:rPr>
              <a:t>uni:name</a:t>
            </a:r>
            <a:r>
              <a:rPr lang="en-US" sz="1600" b="1" dirty="0" smtClean="0">
                <a:solidFill>
                  <a:schemeClr val="tx2"/>
                </a:solidFill>
                <a:latin typeface="Courier New" charset="0"/>
                <a:cs typeface="Arial" charset="0"/>
              </a:rPr>
              <a:t>&gt;Tim Berners-Lee&lt;/</a:t>
            </a:r>
            <a:r>
              <a:rPr lang="en-US" sz="1600" b="1" dirty="0" err="1" smtClean="0">
                <a:solidFill>
                  <a:schemeClr val="tx2"/>
                </a:solidFill>
                <a:latin typeface="Courier New" charset="0"/>
                <a:cs typeface="Arial" charset="0"/>
              </a:rPr>
              <a:t>uni:name</a:t>
            </a:r>
            <a:r>
              <a:rPr lang="en-US" sz="1600" b="1" dirty="0" smtClean="0">
                <a:solidFill>
                  <a:schemeClr val="tx2"/>
                </a:solidFill>
                <a:latin typeface="Courier New" charset="0"/>
                <a:cs typeface="Arial" charset="0"/>
              </a:rPr>
              <a:t>&gt;</a:t>
            </a:r>
          </a:p>
          <a:p>
            <a:pPr>
              <a:lnSpc>
                <a:spcPct val="90000"/>
              </a:lnSpc>
              <a:buFontTx/>
              <a:buNone/>
            </a:pPr>
            <a:r>
              <a:rPr lang="en-US" sz="1600" b="1" dirty="0" smtClean="0">
                <a:solidFill>
                  <a:schemeClr val="tx2"/>
                </a:solidFill>
                <a:latin typeface="Courier New" charset="0"/>
                <a:cs typeface="Arial" charset="0"/>
              </a:rPr>
              <a:t>		&lt;</a:t>
            </a:r>
            <a:r>
              <a:rPr lang="en-US" sz="1600" b="1" dirty="0" err="1" smtClean="0">
                <a:solidFill>
                  <a:schemeClr val="tx2"/>
                </a:solidFill>
                <a:latin typeface="Courier New" charset="0"/>
                <a:cs typeface="Arial" charset="0"/>
              </a:rPr>
              <a:t>uni:title</a:t>
            </a:r>
            <a:r>
              <a:rPr lang="en-US" sz="1600" b="1" dirty="0" smtClean="0">
                <a:solidFill>
                  <a:schemeClr val="tx2"/>
                </a:solidFill>
                <a:latin typeface="Courier New" charset="0"/>
                <a:cs typeface="Arial" charset="0"/>
              </a:rPr>
              <a:t>&gt;University Professor&lt;/</a:t>
            </a:r>
            <a:r>
              <a:rPr lang="en-US" sz="1600" b="1" dirty="0" err="1" smtClean="0">
                <a:solidFill>
                  <a:schemeClr val="tx2"/>
                </a:solidFill>
                <a:latin typeface="Courier New" charset="0"/>
                <a:cs typeface="Arial" charset="0"/>
              </a:rPr>
              <a:t>uni:title</a:t>
            </a:r>
            <a:r>
              <a:rPr lang="en-US" sz="1600" b="1" dirty="0" smtClean="0">
                <a:solidFill>
                  <a:schemeClr val="tx2"/>
                </a:solidFill>
                <a:latin typeface="Courier New" charset="0"/>
                <a:cs typeface="Arial" charset="0"/>
              </a:rPr>
              <a:t>&gt;</a:t>
            </a:r>
          </a:p>
          <a:p>
            <a:pPr>
              <a:lnSpc>
                <a:spcPct val="90000"/>
              </a:lnSpc>
              <a:buFontTx/>
              <a:buNone/>
            </a:pPr>
            <a:r>
              <a:rPr lang="en-US" sz="1600" b="1" dirty="0" smtClean="0">
                <a:solidFill>
                  <a:schemeClr val="tx2"/>
                </a:solidFill>
                <a:latin typeface="Courier New" charset="0"/>
                <a:cs typeface="Arial" charset="0"/>
              </a:rPr>
              <a:t>	&lt;/</a:t>
            </a:r>
            <a:r>
              <a:rPr lang="en-US" sz="1600" b="1" dirty="0" err="1" smtClean="0">
                <a:solidFill>
                  <a:schemeClr val="tx2"/>
                </a:solidFill>
                <a:latin typeface="Courier New" charset="0"/>
                <a:cs typeface="Arial" charset="0"/>
              </a:rPr>
              <a:t>rdf:Description</a:t>
            </a:r>
            <a:r>
              <a:rPr lang="en-US" sz="1600" b="1" dirty="0" smtClean="0">
                <a:solidFill>
                  <a:schemeClr val="tx2"/>
                </a:solidFill>
                <a:latin typeface="Courier New" charset="0"/>
                <a:cs typeface="Arial" charset="0"/>
              </a:rPr>
              <a:t>&gt;</a:t>
            </a:r>
          </a:p>
          <a:p>
            <a:endParaRPr lang="en-US" dirty="0" smtClean="0">
              <a:latin typeface="Arial" charset="0"/>
              <a:cs typeface="Arial" charset="0"/>
            </a:endParaRPr>
          </a:p>
          <a:p>
            <a:r>
              <a:rPr lang="en-US" dirty="0" smtClean="0">
                <a:latin typeface="Arial" charset="0"/>
                <a:cs typeface="Arial" charset="0"/>
              </a:rPr>
              <a:t>Several solutions are possible</a:t>
            </a:r>
            <a:endParaRPr lang="en-US" b="1" dirty="0" smtClean="0">
              <a:solidFill>
                <a:schemeClr val="tx2"/>
              </a:solidFill>
              <a:latin typeface="Courier New" charset="0"/>
              <a:cs typeface="Arial" charset="0"/>
            </a:endParaRPr>
          </a:p>
          <a:p>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mtClean="0">
                <a:latin typeface="Arial" charset="0"/>
                <a:cs typeface="Arial" charset="0"/>
              </a:rPr>
              <a:t>SPARQL Queries: All Full Names</a:t>
            </a:r>
            <a:endParaRPr lang="en-US" sz="1800" smtClean="0">
              <a:latin typeface="Arial" charset="0"/>
              <a:cs typeface="Arial" charset="0"/>
            </a:endParaRPr>
          </a:p>
        </p:txBody>
      </p:sp>
      <p:sp>
        <p:nvSpPr>
          <p:cNvPr id="47107" name="Rectangle 3"/>
          <p:cNvSpPr>
            <a:spLocks noGrp="1" noChangeArrowheads="1"/>
          </p:cNvSpPr>
          <p:nvPr>
            <p:ph idx="1"/>
          </p:nvPr>
        </p:nvSpPr>
        <p:spPr/>
        <p:txBody>
          <a:bodyPr/>
          <a:lstStyle/>
          <a:p>
            <a:pPr>
              <a:lnSpc>
                <a:spcPct val="90000"/>
              </a:lnSpc>
              <a:buFontTx/>
              <a:buNone/>
            </a:pPr>
            <a:r>
              <a:rPr lang="en-US" i="1" smtClean="0">
                <a:latin typeface="Arial" charset="0"/>
                <a:cs typeface="Arial" charset="0"/>
              </a:rPr>
              <a:t>“Return the full names of all people in the graph”</a:t>
            </a:r>
          </a:p>
          <a:p>
            <a:pPr>
              <a:lnSpc>
                <a:spcPct val="90000"/>
              </a:lnSpc>
              <a:buFontTx/>
              <a:buNone/>
            </a:pPr>
            <a:endParaRPr lang="en-US" i="1" smtClean="0">
              <a:latin typeface="Arial" charset="0"/>
              <a:cs typeface="Arial" charset="0"/>
            </a:endParaRPr>
          </a:p>
          <a:p>
            <a:pPr>
              <a:lnSpc>
                <a:spcPct val="90000"/>
              </a:lnSpc>
              <a:buFontTx/>
              <a:buNone/>
            </a:pPr>
            <a:r>
              <a:rPr lang="en-US" sz="1800" b="1" smtClean="0">
                <a:solidFill>
                  <a:schemeClr val="tx2"/>
                </a:solidFill>
                <a:latin typeface="Courier New" charset="0"/>
                <a:cs typeface="Arial" charset="0"/>
              </a:rPr>
              <a:t>PREFIX vCard: &lt;http://www.w3.org/2001/vcard-rdf/3.0#&gt;</a:t>
            </a:r>
          </a:p>
          <a:p>
            <a:pPr>
              <a:lnSpc>
                <a:spcPct val="90000"/>
              </a:lnSpc>
              <a:buFontTx/>
              <a:buNone/>
            </a:pPr>
            <a:r>
              <a:rPr lang="en-US" sz="1800" b="1" smtClean="0">
                <a:solidFill>
                  <a:schemeClr val="tx2"/>
                </a:solidFill>
                <a:latin typeface="Courier New" charset="0"/>
                <a:cs typeface="Arial" charset="0"/>
              </a:rPr>
              <a:t>SELECT ?fullName</a:t>
            </a:r>
          </a:p>
          <a:p>
            <a:pPr>
              <a:lnSpc>
                <a:spcPct val="90000"/>
              </a:lnSpc>
              <a:buFontTx/>
              <a:buNone/>
            </a:pPr>
            <a:r>
              <a:rPr lang="en-US" sz="1800" b="1" smtClean="0">
                <a:solidFill>
                  <a:schemeClr val="tx2"/>
                </a:solidFill>
                <a:latin typeface="Courier New" charset="0"/>
                <a:cs typeface="Arial" charset="0"/>
              </a:rPr>
              <a:t>WHERE {?x vCard:FN ?fullName}</a:t>
            </a:r>
          </a:p>
          <a:p>
            <a:pPr>
              <a:lnSpc>
                <a:spcPct val="90000"/>
              </a:lnSpc>
              <a:buFontTx/>
              <a:buNone/>
            </a:pPr>
            <a:endParaRPr lang="en-US" smtClean="0">
              <a:latin typeface="Arial" charset="0"/>
              <a:cs typeface="Arial" charset="0"/>
            </a:endParaRPr>
          </a:p>
          <a:p>
            <a:pPr>
              <a:lnSpc>
                <a:spcPct val="90000"/>
              </a:lnSpc>
              <a:buFontTx/>
              <a:buNone/>
            </a:pPr>
            <a:r>
              <a:rPr lang="en-US" i="1" smtClean="0">
                <a:latin typeface="Arial" charset="0"/>
                <a:cs typeface="Arial" charset="0"/>
              </a:rPr>
              <a:t>result:</a:t>
            </a:r>
          </a:p>
          <a:p>
            <a:pPr>
              <a:lnSpc>
                <a:spcPct val="90000"/>
              </a:lnSpc>
              <a:buFontTx/>
              <a:buNone/>
            </a:pPr>
            <a:endParaRPr lang="en-US" i="1" smtClean="0">
              <a:latin typeface="Arial" charset="0"/>
              <a:cs typeface="Arial" charset="0"/>
            </a:endParaRPr>
          </a:p>
          <a:p>
            <a:pPr>
              <a:lnSpc>
                <a:spcPct val="90000"/>
              </a:lnSpc>
              <a:buFontTx/>
              <a:buNone/>
            </a:pPr>
            <a:r>
              <a:rPr lang="en-US" sz="2000" b="1" smtClean="0">
                <a:latin typeface="Courier New" charset="0"/>
                <a:cs typeface="Arial" charset="0"/>
              </a:rPr>
              <a:t>fullName</a:t>
            </a:r>
          </a:p>
          <a:p>
            <a:pPr>
              <a:lnSpc>
                <a:spcPct val="90000"/>
              </a:lnSpc>
              <a:buFontTx/>
              <a:buNone/>
            </a:pPr>
            <a:r>
              <a:rPr lang="en-US" sz="2000" b="1" smtClean="0">
                <a:latin typeface="Courier New" charset="0"/>
                <a:cs typeface="Arial" charset="0"/>
              </a:rPr>
              <a:t>=================</a:t>
            </a:r>
          </a:p>
          <a:p>
            <a:pPr>
              <a:lnSpc>
                <a:spcPct val="90000"/>
              </a:lnSpc>
              <a:buFontTx/>
              <a:buNone/>
            </a:pPr>
            <a:r>
              <a:rPr lang="en-US" sz="2000" b="1" smtClean="0">
                <a:latin typeface="Courier New" charset="0"/>
                <a:cs typeface="Arial" charset="0"/>
              </a:rPr>
              <a:t>"John Smith"</a:t>
            </a:r>
          </a:p>
          <a:p>
            <a:pPr>
              <a:lnSpc>
                <a:spcPct val="90000"/>
              </a:lnSpc>
              <a:buFontTx/>
              <a:buNone/>
            </a:pPr>
            <a:r>
              <a:rPr lang="en-US" sz="2000" b="1" smtClean="0">
                <a:latin typeface="Courier New" charset="0"/>
                <a:cs typeface="Arial" charset="0"/>
              </a:rPr>
              <a:t>"Mary Smith"</a:t>
            </a:r>
          </a:p>
        </p:txBody>
      </p:sp>
      <p:sp>
        <p:nvSpPr>
          <p:cNvPr id="6" name="TextBox 5"/>
          <p:cNvSpPr txBox="1"/>
          <p:nvPr/>
        </p:nvSpPr>
        <p:spPr>
          <a:xfrm>
            <a:off x="3857625" y="3582988"/>
            <a:ext cx="4941888" cy="2632075"/>
          </a:xfrm>
          <a:prstGeom prst="rect">
            <a:avLst/>
          </a:prstGeom>
          <a:solidFill>
            <a:schemeClr val="tx2">
              <a:lumMod val="20000"/>
              <a:lumOff val="80000"/>
            </a:schemeClr>
          </a:solidFill>
          <a:ln w="28575">
            <a:solidFill>
              <a:schemeClr val="tx2"/>
            </a:solidFill>
          </a:ln>
        </p:spPr>
        <p:txBody>
          <a:bodyPr wrap="none">
            <a:spAutoFit/>
          </a:bodyPr>
          <a:lstStyle/>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@prefix ex: &lt;http://example.org/#&gt;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@prefix </a:t>
            </a:r>
            <a:r>
              <a:rPr lang="en-US" sz="1100" b="1" dirty="0" err="1">
                <a:solidFill>
                  <a:schemeClr val="tx2"/>
                </a:solidFill>
                <a:latin typeface="Courier New" pitchFamily="49" charset="0"/>
                <a:ea typeface="ヒラギノ角ゴ Pro W3" pitchFamily="-64" charset="-128"/>
                <a:cs typeface="Courier New" pitchFamily="49" charset="0"/>
              </a:rPr>
              <a:t>vcard</a:t>
            </a:r>
            <a:r>
              <a:rPr lang="en-US" sz="1100" b="1" dirty="0">
                <a:solidFill>
                  <a:schemeClr val="tx2"/>
                </a:solidFill>
                <a:latin typeface="Courier New" pitchFamily="49" charset="0"/>
                <a:ea typeface="ヒラギノ角ゴ Pro W3" pitchFamily="-64" charset="-128"/>
                <a:cs typeface="Courier New" pitchFamily="49" charset="0"/>
              </a:rPr>
              <a:t>: &lt;http://www.w3.org/2001/vcard-rdf/3.0#&gt; .</a:t>
            </a:r>
          </a:p>
          <a:p>
            <a:pPr eaLnBrk="0" hangingPunct="0">
              <a:defRPr/>
            </a:pPr>
            <a:r>
              <a:rPr lang="en-US" sz="1100" b="1" dirty="0" err="1">
                <a:solidFill>
                  <a:schemeClr val="tx2"/>
                </a:solidFill>
                <a:latin typeface="Courier New" pitchFamily="49" charset="0"/>
                <a:ea typeface="ヒラギノ角ゴ Pro W3" pitchFamily="-64" charset="-128"/>
                <a:cs typeface="Courier New" pitchFamily="49" charset="0"/>
              </a:rPr>
              <a:t>ex:john</a:t>
            </a:r>
            <a:endParaRPr lang="en-US" sz="1100" b="1" dirty="0">
              <a:solidFill>
                <a:schemeClr val="tx2"/>
              </a:solidFill>
              <a:latin typeface="Courier New" pitchFamily="49" charset="0"/>
              <a:ea typeface="ヒラギノ角ゴ Pro W3" pitchFamily="-64" charset="-128"/>
              <a:cs typeface="Courier New" pitchFamily="49" charset="0"/>
            </a:endParaRP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vcard:FN</a:t>
            </a:r>
            <a:r>
              <a:rPr lang="en-US" sz="1100" b="1" dirty="0">
                <a:solidFill>
                  <a:schemeClr val="tx2"/>
                </a:solidFill>
                <a:latin typeface="Courier New" pitchFamily="49" charset="0"/>
                <a:ea typeface="ヒラギノ角ゴ Pro W3" pitchFamily="-64" charset="-128"/>
                <a:cs typeface="Courier New" pitchFamily="49" charset="0"/>
              </a:rPr>
              <a:t> "John Smith"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vcard:N</a:t>
            </a:r>
            <a:r>
              <a:rPr lang="en-US" sz="1100" b="1" dirty="0">
                <a:solidFill>
                  <a:schemeClr val="tx2"/>
                </a:solidFill>
                <a:latin typeface="Courier New" pitchFamily="49" charset="0"/>
                <a:ea typeface="ヒラギノ角ゴ Pro W3" pitchFamily="-64" charset="-128"/>
                <a:cs typeface="Courier New" pitchFamily="49" charset="0"/>
              </a:rPr>
              <a:t>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vcard:Given</a:t>
            </a:r>
            <a:r>
              <a:rPr lang="en-US" sz="1100" b="1" dirty="0">
                <a:solidFill>
                  <a:schemeClr val="tx2"/>
                </a:solidFill>
                <a:latin typeface="Courier New" pitchFamily="49" charset="0"/>
                <a:ea typeface="ヒラギノ角ゴ Pro W3" pitchFamily="-64" charset="-128"/>
                <a:cs typeface="Courier New" pitchFamily="49" charset="0"/>
              </a:rPr>
              <a:t> "John"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vcard:Family</a:t>
            </a:r>
            <a:r>
              <a:rPr lang="en-US" sz="1100" b="1" dirty="0">
                <a:solidFill>
                  <a:schemeClr val="tx2"/>
                </a:solidFill>
                <a:latin typeface="Courier New" pitchFamily="49" charset="0"/>
                <a:ea typeface="ヒラギノ角ゴ Pro W3" pitchFamily="-64" charset="-128"/>
                <a:cs typeface="Courier New" pitchFamily="49" charset="0"/>
              </a:rPr>
              <a:t> "Smith" ]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ex:hasAge</a:t>
            </a:r>
            <a:r>
              <a:rPr lang="en-US" sz="1100" b="1" dirty="0">
                <a:solidFill>
                  <a:schemeClr val="tx2"/>
                </a:solidFill>
                <a:latin typeface="Courier New" pitchFamily="49" charset="0"/>
                <a:ea typeface="ヒラギノ角ゴ Pro W3" pitchFamily="-64" charset="-128"/>
                <a:cs typeface="Courier New" pitchFamily="49" charset="0"/>
              </a:rPr>
              <a:t> 32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ex:marriedTo</a:t>
            </a: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mary</a:t>
            </a:r>
            <a:r>
              <a:rPr lang="en-US" sz="1100" b="1" dirty="0">
                <a:solidFill>
                  <a:schemeClr val="tx2"/>
                </a:solidFill>
                <a:latin typeface="Courier New" pitchFamily="49" charset="0"/>
                <a:ea typeface="ヒラギノ角ゴ Pro W3" pitchFamily="-64" charset="-128"/>
                <a:cs typeface="Courier New" pitchFamily="49" charset="0"/>
              </a:rPr>
              <a:t> .</a:t>
            </a:r>
          </a:p>
          <a:p>
            <a:pPr eaLnBrk="0" hangingPunct="0">
              <a:defRPr/>
            </a:pPr>
            <a:r>
              <a:rPr lang="en-US" sz="1100" b="1" dirty="0" err="1">
                <a:solidFill>
                  <a:schemeClr val="tx2"/>
                </a:solidFill>
                <a:latin typeface="Courier New" pitchFamily="49" charset="0"/>
                <a:ea typeface="ヒラギノ角ゴ Pro W3" pitchFamily="-64" charset="-128"/>
                <a:cs typeface="Courier New" pitchFamily="49" charset="0"/>
              </a:rPr>
              <a:t>ex:mary</a:t>
            </a:r>
            <a:endParaRPr lang="en-US" sz="1100" b="1" dirty="0">
              <a:solidFill>
                <a:schemeClr val="tx2"/>
              </a:solidFill>
              <a:latin typeface="Courier New" pitchFamily="49" charset="0"/>
              <a:ea typeface="ヒラギノ角ゴ Pro W3" pitchFamily="-64" charset="-128"/>
              <a:cs typeface="Courier New" pitchFamily="49" charset="0"/>
            </a:endParaRP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vcard:FN</a:t>
            </a:r>
            <a:r>
              <a:rPr lang="en-US" sz="1100" b="1" dirty="0">
                <a:solidFill>
                  <a:schemeClr val="tx2"/>
                </a:solidFill>
                <a:latin typeface="Courier New" pitchFamily="49" charset="0"/>
                <a:ea typeface="ヒラギノ角ゴ Pro W3" pitchFamily="-64" charset="-128"/>
                <a:cs typeface="Courier New" pitchFamily="49" charset="0"/>
              </a:rPr>
              <a:t> "Mary Smith"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vcard:N</a:t>
            </a:r>
            <a:r>
              <a:rPr lang="en-US" sz="1100" b="1" dirty="0">
                <a:solidFill>
                  <a:schemeClr val="tx2"/>
                </a:solidFill>
                <a:latin typeface="Courier New" pitchFamily="49" charset="0"/>
                <a:ea typeface="ヒラギノ角ゴ Pro W3" pitchFamily="-64" charset="-128"/>
                <a:cs typeface="Courier New" pitchFamily="49" charset="0"/>
              </a:rPr>
              <a:t>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vcard:Given</a:t>
            </a:r>
            <a:r>
              <a:rPr lang="en-US" sz="1100" b="1" dirty="0">
                <a:solidFill>
                  <a:schemeClr val="tx2"/>
                </a:solidFill>
                <a:latin typeface="Courier New" pitchFamily="49" charset="0"/>
                <a:ea typeface="ヒラギノ角ゴ Pro W3" pitchFamily="-64" charset="-128"/>
                <a:cs typeface="Courier New" pitchFamily="49" charset="0"/>
              </a:rPr>
              <a:t> "Mary"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vcard:Family</a:t>
            </a:r>
            <a:r>
              <a:rPr lang="en-US" sz="1100" b="1" dirty="0">
                <a:solidFill>
                  <a:schemeClr val="tx2"/>
                </a:solidFill>
                <a:latin typeface="Courier New" pitchFamily="49" charset="0"/>
                <a:ea typeface="ヒラギノ角ゴ Pro W3" pitchFamily="-64" charset="-128"/>
                <a:cs typeface="Courier New" pitchFamily="49" charset="0"/>
              </a:rPr>
              <a:t> "Smith" ]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ex:hasAge</a:t>
            </a:r>
            <a:r>
              <a:rPr lang="en-US" sz="1100" b="1" dirty="0">
                <a:solidFill>
                  <a:schemeClr val="tx2"/>
                </a:solidFill>
                <a:latin typeface="Courier New" pitchFamily="49" charset="0"/>
                <a:ea typeface="ヒラギノ角ゴ Pro W3" pitchFamily="-64" charset="-128"/>
                <a:cs typeface="Courier New" pitchFamily="49" charset="0"/>
              </a:rPr>
              <a:t> 29 .</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mtClean="0">
                <a:latin typeface="Arial" charset="0"/>
                <a:cs typeface="Arial" charset="0"/>
              </a:rPr>
              <a:t>SPARQL Queries: Properties</a:t>
            </a:r>
            <a:endParaRPr lang="en-US" sz="1400" smtClean="0">
              <a:latin typeface="Arial" charset="0"/>
              <a:cs typeface="Arial" charset="0"/>
            </a:endParaRPr>
          </a:p>
        </p:txBody>
      </p:sp>
      <p:sp>
        <p:nvSpPr>
          <p:cNvPr id="48131" name="Rectangle 3"/>
          <p:cNvSpPr>
            <a:spLocks noGrp="1" noChangeArrowheads="1"/>
          </p:cNvSpPr>
          <p:nvPr>
            <p:ph idx="1"/>
          </p:nvPr>
        </p:nvSpPr>
        <p:spPr/>
        <p:txBody>
          <a:bodyPr/>
          <a:lstStyle/>
          <a:p>
            <a:pPr>
              <a:buFontTx/>
              <a:buNone/>
            </a:pPr>
            <a:r>
              <a:rPr lang="en-US" i="1" smtClean="0">
                <a:latin typeface="Arial" charset="0"/>
                <a:cs typeface="Arial" charset="0"/>
              </a:rPr>
              <a:t>“Return the relation between John and Mary”</a:t>
            </a:r>
          </a:p>
          <a:p>
            <a:endParaRPr lang="en-US" smtClean="0">
              <a:latin typeface="Arial" charset="0"/>
              <a:cs typeface="Arial" charset="0"/>
            </a:endParaRPr>
          </a:p>
          <a:p>
            <a:pPr>
              <a:buFontTx/>
              <a:buNone/>
            </a:pPr>
            <a:r>
              <a:rPr lang="en-US" sz="1800" b="1" smtClean="0">
                <a:solidFill>
                  <a:schemeClr val="tx2"/>
                </a:solidFill>
                <a:latin typeface="Courier New" charset="0"/>
                <a:cs typeface="Arial" charset="0"/>
              </a:rPr>
              <a:t>PREFIX ex: &lt;http://example.org/#&gt;</a:t>
            </a:r>
          </a:p>
          <a:p>
            <a:pPr>
              <a:buFontTx/>
              <a:buNone/>
            </a:pPr>
            <a:r>
              <a:rPr lang="en-US" sz="1800" b="1" smtClean="0">
                <a:solidFill>
                  <a:schemeClr val="tx2"/>
                </a:solidFill>
                <a:latin typeface="Courier New" charset="0"/>
                <a:cs typeface="Arial" charset="0"/>
              </a:rPr>
              <a:t>SELECT ?p</a:t>
            </a:r>
          </a:p>
          <a:p>
            <a:pPr>
              <a:buFontTx/>
              <a:buNone/>
            </a:pPr>
            <a:r>
              <a:rPr lang="en-US" sz="1800" b="1" smtClean="0">
                <a:solidFill>
                  <a:schemeClr val="tx2"/>
                </a:solidFill>
                <a:latin typeface="Courier New" charset="0"/>
                <a:cs typeface="Arial" charset="0"/>
              </a:rPr>
              <a:t>WHERE {ex:john ?p ex:mary}</a:t>
            </a:r>
          </a:p>
          <a:p>
            <a:pPr>
              <a:buFontTx/>
              <a:buNone/>
            </a:pPr>
            <a:endParaRPr lang="en-US" b="1" smtClean="0">
              <a:solidFill>
                <a:srgbClr val="207624"/>
              </a:solidFill>
              <a:latin typeface="Courier New" charset="0"/>
              <a:cs typeface="Arial" charset="0"/>
            </a:endParaRPr>
          </a:p>
          <a:p>
            <a:pPr>
              <a:buFontTx/>
              <a:buNone/>
            </a:pPr>
            <a:r>
              <a:rPr lang="en-US" i="1" smtClean="0">
                <a:latin typeface="Arial" charset="0"/>
                <a:cs typeface="Arial" charset="0"/>
              </a:rPr>
              <a:t>result:</a:t>
            </a:r>
          </a:p>
          <a:p>
            <a:endParaRPr lang="en-US" smtClean="0">
              <a:latin typeface="Arial" charset="0"/>
              <a:cs typeface="Arial" charset="0"/>
            </a:endParaRPr>
          </a:p>
          <a:p>
            <a:pPr>
              <a:buFontTx/>
              <a:buNone/>
            </a:pPr>
            <a:r>
              <a:rPr lang="en-US" sz="2000" b="1" smtClean="0">
                <a:latin typeface="Courier New" charset="0"/>
                <a:cs typeface="Arial" charset="0"/>
              </a:rPr>
              <a:t>p</a:t>
            </a:r>
          </a:p>
          <a:p>
            <a:pPr>
              <a:buFontTx/>
              <a:buNone/>
            </a:pPr>
            <a:r>
              <a:rPr lang="en-US" sz="2000" b="1" smtClean="0">
                <a:latin typeface="Courier New" charset="0"/>
                <a:cs typeface="Arial" charset="0"/>
              </a:rPr>
              <a:t>=================</a:t>
            </a:r>
          </a:p>
          <a:p>
            <a:pPr>
              <a:buFontTx/>
              <a:buNone/>
            </a:pPr>
            <a:r>
              <a:rPr lang="en-US" sz="1200" b="1" smtClean="0">
                <a:latin typeface="Courier New" charset="0"/>
                <a:cs typeface="Arial" charset="0"/>
              </a:rPr>
              <a:t>&lt;http://example.org/#marriedTo&gt;</a:t>
            </a:r>
          </a:p>
        </p:txBody>
      </p:sp>
      <p:sp>
        <p:nvSpPr>
          <p:cNvPr id="7" name="TextBox 6"/>
          <p:cNvSpPr txBox="1"/>
          <p:nvPr/>
        </p:nvSpPr>
        <p:spPr>
          <a:xfrm>
            <a:off x="3857625" y="3500438"/>
            <a:ext cx="4941888" cy="2632075"/>
          </a:xfrm>
          <a:prstGeom prst="rect">
            <a:avLst/>
          </a:prstGeom>
          <a:solidFill>
            <a:schemeClr val="tx2">
              <a:lumMod val="20000"/>
              <a:lumOff val="80000"/>
            </a:schemeClr>
          </a:solidFill>
          <a:ln w="28575">
            <a:solidFill>
              <a:schemeClr val="tx2"/>
            </a:solidFill>
          </a:ln>
        </p:spPr>
        <p:txBody>
          <a:bodyPr wrap="none">
            <a:spAutoFit/>
          </a:bodyPr>
          <a:lstStyle/>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@prefix ex: &lt;http://example.org/#&gt;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@prefix </a:t>
            </a:r>
            <a:r>
              <a:rPr lang="en-US" sz="1100" b="1" dirty="0" err="1">
                <a:solidFill>
                  <a:schemeClr val="tx2"/>
                </a:solidFill>
                <a:latin typeface="Courier New" pitchFamily="49" charset="0"/>
                <a:ea typeface="ヒラギノ角ゴ Pro W3" pitchFamily="-64" charset="-128"/>
                <a:cs typeface="Courier New" pitchFamily="49" charset="0"/>
              </a:rPr>
              <a:t>vcard</a:t>
            </a:r>
            <a:r>
              <a:rPr lang="en-US" sz="1100" b="1" dirty="0">
                <a:solidFill>
                  <a:schemeClr val="tx2"/>
                </a:solidFill>
                <a:latin typeface="Courier New" pitchFamily="49" charset="0"/>
                <a:ea typeface="ヒラギノ角ゴ Pro W3" pitchFamily="-64" charset="-128"/>
                <a:cs typeface="Courier New" pitchFamily="49" charset="0"/>
              </a:rPr>
              <a:t>: &lt;http://www.w3.org/2001/vcard-rdf/3.0#&gt; .</a:t>
            </a:r>
          </a:p>
          <a:p>
            <a:pPr eaLnBrk="0" hangingPunct="0">
              <a:defRPr/>
            </a:pPr>
            <a:r>
              <a:rPr lang="en-US" sz="1100" b="1" dirty="0" err="1">
                <a:solidFill>
                  <a:schemeClr val="tx2"/>
                </a:solidFill>
                <a:latin typeface="Courier New" pitchFamily="49" charset="0"/>
                <a:ea typeface="ヒラギノ角ゴ Pro W3" pitchFamily="-64" charset="-128"/>
                <a:cs typeface="Courier New" pitchFamily="49" charset="0"/>
              </a:rPr>
              <a:t>ex:john</a:t>
            </a:r>
            <a:endParaRPr lang="en-US" sz="1100" b="1" dirty="0">
              <a:solidFill>
                <a:schemeClr val="tx2"/>
              </a:solidFill>
              <a:latin typeface="Courier New" pitchFamily="49" charset="0"/>
              <a:ea typeface="ヒラギノ角ゴ Pro W3" pitchFamily="-64" charset="-128"/>
              <a:cs typeface="Courier New" pitchFamily="49" charset="0"/>
            </a:endParaRP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vcard:FN</a:t>
            </a:r>
            <a:r>
              <a:rPr lang="en-US" sz="1100" b="1" dirty="0">
                <a:solidFill>
                  <a:schemeClr val="tx2"/>
                </a:solidFill>
                <a:latin typeface="Courier New" pitchFamily="49" charset="0"/>
                <a:ea typeface="ヒラギノ角ゴ Pro W3" pitchFamily="-64" charset="-128"/>
                <a:cs typeface="Courier New" pitchFamily="49" charset="0"/>
              </a:rPr>
              <a:t> "John Smith"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vcard:N</a:t>
            </a:r>
            <a:r>
              <a:rPr lang="en-US" sz="1100" b="1" dirty="0">
                <a:solidFill>
                  <a:schemeClr val="tx2"/>
                </a:solidFill>
                <a:latin typeface="Courier New" pitchFamily="49" charset="0"/>
                <a:ea typeface="ヒラギノ角ゴ Pro W3" pitchFamily="-64" charset="-128"/>
                <a:cs typeface="Courier New" pitchFamily="49" charset="0"/>
              </a:rPr>
              <a:t>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vcard:Given</a:t>
            </a:r>
            <a:r>
              <a:rPr lang="en-US" sz="1100" b="1" dirty="0">
                <a:solidFill>
                  <a:schemeClr val="tx2"/>
                </a:solidFill>
                <a:latin typeface="Courier New" pitchFamily="49" charset="0"/>
                <a:ea typeface="ヒラギノ角ゴ Pro W3" pitchFamily="-64" charset="-128"/>
                <a:cs typeface="Courier New" pitchFamily="49" charset="0"/>
              </a:rPr>
              <a:t> "John"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vcard:Family</a:t>
            </a:r>
            <a:r>
              <a:rPr lang="en-US" sz="1100" b="1" dirty="0">
                <a:solidFill>
                  <a:schemeClr val="tx2"/>
                </a:solidFill>
                <a:latin typeface="Courier New" pitchFamily="49" charset="0"/>
                <a:ea typeface="ヒラギノ角ゴ Pro W3" pitchFamily="-64" charset="-128"/>
                <a:cs typeface="Courier New" pitchFamily="49" charset="0"/>
              </a:rPr>
              <a:t> "Smith" ]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ex:hasAge</a:t>
            </a:r>
            <a:r>
              <a:rPr lang="en-US" sz="1100" b="1" dirty="0">
                <a:solidFill>
                  <a:schemeClr val="tx2"/>
                </a:solidFill>
                <a:latin typeface="Courier New" pitchFamily="49" charset="0"/>
                <a:ea typeface="ヒラギノ角ゴ Pro W3" pitchFamily="-64" charset="-128"/>
                <a:cs typeface="Courier New" pitchFamily="49" charset="0"/>
              </a:rPr>
              <a:t> 32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ex:marriedTo</a:t>
            </a: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mary</a:t>
            </a:r>
            <a:r>
              <a:rPr lang="en-US" sz="1100" b="1" dirty="0">
                <a:solidFill>
                  <a:schemeClr val="tx2"/>
                </a:solidFill>
                <a:latin typeface="Courier New" pitchFamily="49" charset="0"/>
                <a:ea typeface="ヒラギノ角ゴ Pro W3" pitchFamily="-64" charset="-128"/>
                <a:cs typeface="Courier New" pitchFamily="49" charset="0"/>
              </a:rPr>
              <a:t> .</a:t>
            </a:r>
          </a:p>
          <a:p>
            <a:pPr eaLnBrk="0" hangingPunct="0">
              <a:defRPr/>
            </a:pPr>
            <a:r>
              <a:rPr lang="en-US" sz="1100" b="1" dirty="0" err="1">
                <a:solidFill>
                  <a:schemeClr val="tx2"/>
                </a:solidFill>
                <a:latin typeface="Courier New" pitchFamily="49" charset="0"/>
                <a:ea typeface="ヒラギノ角ゴ Pro W3" pitchFamily="-64" charset="-128"/>
                <a:cs typeface="Courier New" pitchFamily="49" charset="0"/>
              </a:rPr>
              <a:t>ex:mary</a:t>
            </a:r>
            <a:endParaRPr lang="en-US" sz="1100" b="1" dirty="0">
              <a:solidFill>
                <a:schemeClr val="tx2"/>
              </a:solidFill>
              <a:latin typeface="Courier New" pitchFamily="49" charset="0"/>
              <a:ea typeface="ヒラギノ角ゴ Pro W3" pitchFamily="-64" charset="-128"/>
              <a:cs typeface="Courier New" pitchFamily="49" charset="0"/>
            </a:endParaRP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vcard:FN</a:t>
            </a:r>
            <a:r>
              <a:rPr lang="en-US" sz="1100" b="1" dirty="0">
                <a:solidFill>
                  <a:schemeClr val="tx2"/>
                </a:solidFill>
                <a:latin typeface="Courier New" pitchFamily="49" charset="0"/>
                <a:ea typeface="ヒラギノ角ゴ Pro W3" pitchFamily="-64" charset="-128"/>
                <a:cs typeface="Courier New" pitchFamily="49" charset="0"/>
              </a:rPr>
              <a:t> "Mary Smith"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vcard:N</a:t>
            </a:r>
            <a:r>
              <a:rPr lang="en-US" sz="1100" b="1" dirty="0">
                <a:solidFill>
                  <a:schemeClr val="tx2"/>
                </a:solidFill>
                <a:latin typeface="Courier New" pitchFamily="49" charset="0"/>
                <a:ea typeface="ヒラギノ角ゴ Pro W3" pitchFamily="-64" charset="-128"/>
                <a:cs typeface="Courier New" pitchFamily="49" charset="0"/>
              </a:rPr>
              <a:t>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vcard:Given</a:t>
            </a:r>
            <a:r>
              <a:rPr lang="en-US" sz="1100" b="1" dirty="0">
                <a:solidFill>
                  <a:schemeClr val="tx2"/>
                </a:solidFill>
                <a:latin typeface="Courier New" pitchFamily="49" charset="0"/>
                <a:ea typeface="ヒラギノ角ゴ Pro W3" pitchFamily="-64" charset="-128"/>
                <a:cs typeface="Courier New" pitchFamily="49" charset="0"/>
              </a:rPr>
              <a:t> "Mary"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vcard:Family</a:t>
            </a:r>
            <a:r>
              <a:rPr lang="en-US" sz="1100" b="1" dirty="0">
                <a:solidFill>
                  <a:schemeClr val="tx2"/>
                </a:solidFill>
                <a:latin typeface="Courier New" pitchFamily="49" charset="0"/>
                <a:ea typeface="ヒラギノ角ゴ Pro W3" pitchFamily="-64" charset="-128"/>
                <a:cs typeface="Courier New" pitchFamily="49" charset="0"/>
              </a:rPr>
              <a:t> "Smith" ]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ex:hasAge</a:t>
            </a:r>
            <a:r>
              <a:rPr lang="en-US" sz="1100" b="1" dirty="0">
                <a:solidFill>
                  <a:schemeClr val="tx2"/>
                </a:solidFill>
                <a:latin typeface="Courier New" pitchFamily="49" charset="0"/>
                <a:ea typeface="ヒラギノ角ゴ Pro W3" pitchFamily="-64" charset="-128"/>
                <a:cs typeface="Courier New" pitchFamily="49" charset="0"/>
              </a:rPr>
              <a:t> 29 .</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mtClean="0">
                <a:latin typeface="Arial" charset="0"/>
                <a:cs typeface="Arial" charset="0"/>
              </a:rPr>
              <a:t>SPARQL Queries: Complex Patterns</a:t>
            </a:r>
          </a:p>
        </p:txBody>
      </p:sp>
      <p:sp>
        <p:nvSpPr>
          <p:cNvPr id="49155" name="Rectangle 3"/>
          <p:cNvSpPr>
            <a:spLocks noGrp="1" noChangeArrowheads="1"/>
          </p:cNvSpPr>
          <p:nvPr>
            <p:ph idx="1"/>
          </p:nvPr>
        </p:nvSpPr>
        <p:spPr/>
        <p:txBody>
          <a:bodyPr/>
          <a:lstStyle/>
          <a:p>
            <a:pPr>
              <a:buFontTx/>
              <a:buNone/>
            </a:pPr>
            <a:r>
              <a:rPr lang="en-US" sz="2200" i="1" smtClean="0">
                <a:solidFill>
                  <a:schemeClr val="bg1"/>
                </a:solidFill>
                <a:latin typeface="Arial" charset="0"/>
                <a:cs typeface="Arial" charset="0"/>
              </a:rPr>
              <a:t>“Return the spouse of a person by the name of John Smith”</a:t>
            </a:r>
          </a:p>
          <a:p>
            <a:endParaRPr lang="en-US" sz="1600" smtClean="0">
              <a:latin typeface="Arial" charset="0"/>
              <a:cs typeface="Arial" charset="0"/>
            </a:endParaRPr>
          </a:p>
          <a:p>
            <a:pPr>
              <a:buFontTx/>
              <a:buNone/>
            </a:pPr>
            <a:r>
              <a:rPr lang="en-US" sz="1600" b="1" smtClean="0">
                <a:solidFill>
                  <a:schemeClr val="tx2"/>
                </a:solidFill>
                <a:latin typeface="Courier New" charset="0"/>
                <a:cs typeface="Arial" charset="0"/>
              </a:rPr>
              <a:t>PREFIX vCard: &lt;http://www.w3.org/2001/vcard-rdf/3.0#&gt;</a:t>
            </a:r>
          </a:p>
          <a:p>
            <a:pPr>
              <a:buFontTx/>
              <a:buNone/>
            </a:pPr>
            <a:r>
              <a:rPr lang="en-US" sz="1600" b="1" smtClean="0">
                <a:solidFill>
                  <a:schemeClr val="tx2"/>
                </a:solidFill>
                <a:latin typeface="Courier New" charset="0"/>
                <a:cs typeface="Arial" charset="0"/>
              </a:rPr>
              <a:t>PREFIX ex: &lt;http://example.org/#&gt;</a:t>
            </a:r>
          </a:p>
          <a:p>
            <a:pPr>
              <a:buFontTx/>
              <a:buNone/>
            </a:pPr>
            <a:r>
              <a:rPr lang="en-US" sz="1600" b="1" smtClean="0">
                <a:solidFill>
                  <a:schemeClr val="tx2"/>
                </a:solidFill>
                <a:latin typeface="Courier New" charset="0"/>
                <a:cs typeface="Arial" charset="0"/>
              </a:rPr>
              <a:t>SELECT ?y</a:t>
            </a:r>
          </a:p>
          <a:p>
            <a:pPr>
              <a:buFontTx/>
              <a:buNone/>
            </a:pPr>
            <a:r>
              <a:rPr lang="en-US" sz="1600" b="1" smtClean="0">
                <a:solidFill>
                  <a:schemeClr val="tx2"/>
                </a:solidFill>
                <a:latin typeface="Courier New" charset="0"/>
                <a:cs typeface="Arial" charset="0"/>
              </a:rPr>
              <a:t>WHERE {?x vCard:FN "John Smith".</a:t>
            </a:r>
          </a:p>
          <a:p>
            <a:pPr>
              <a:buFontTx/>
              <a:buNone/>
            </a:pPr>
            <a:r>
              <a:rPr lang="en-US" sz="1600" b="1" smtClean="0">
                <a:solidFill>
                  <a:schemeClr val="tx2"/>
                </a:solidFill>
                <a:latin typeface="Courier New" charset="0"/>
                <a:cs typeface="Arial" charset="0"/>
              </a:rPr>
              <a:t>		?x ex:marriedTo ?y}</a:t>
            </a:r>
            <a:endParaRPr lang="en-US" sz="1800" b="1" smtClean="0">
              <a:solidFill>
                <a:schemeClr val="tx2"/>
              </a:solidFill>
              <a:latin typeface="Courier New" charset="0"/>
              <a:cs typeface="Arial" charset="0"/>
            </a:endParaRPr>
          </a:p>
          <a:p>
            <a:pPr>
              <a:buFontTx/>
              <a:buNone/>
            </a:pPr>
            <a:r>
              <a:rPr lang="en-US" i="1" smtClean="0">
                <a:solidFill>
                  <a:schemeClr val="bg1"/>
                </a:solidFill>
                <a:latin typeface="Arial" charset="0"/>
                <a:cs typeface="Arial" charset="0"/>
              </a:rPr>
              <a:t>result:</a:t>
            </a:r>
          </a:p>
          <a:p>
            <a:pPr>
              <a:buFontTx/>
              <a:buNone/>
            </a:pPr>
            <a:endParaRPr lang="en-US" sz="2000" i="1" smtClean="0">
              <a:solidFill>
                <a:schemeClr val="bg1"/>
              </a:solidFill>
              <a:latin typeface="Arial" charset="0"/>
              <a:cs typeface="Arial" charset="0"/>
            </a:endParaRPr>
          </a:p>
          <a:p>
            <a:pPr>
              <a:buFontTx/>
              <a:buNone/>
            </a:pPr>
            <a:r>
              <a:rPr lang="en-US" sz="2000" b="1" smtClean="0">
                <a:solidFill>
                  <a:schemeClr val="bg1"/>
                </a:solidFill>
                <a:latin typeface="Courier New" charset="0"/>
                <a:cs typeface="Arial" charset="0"/>
              </a:rPr>
              <a:t>y</a:t>
            </a:r>
          </a:p>
          <a:p>
            <a:pPr>
              <a:buFontTx/>
              <a:buNone/>
            </a:pPr>
            <a:r>
              <a:rPr lang="en-US" sz="2000" b="1" smtClean="0">
                <a:solidFill>
                  <a:schemeClr val="bg1"/>
                </a:solidFill>
                <a:latin typeface="Courier New" charset="0"/>
                <a:cs typeface="Arial" charset="0"/>
              </a:rPr>
              <a:t>=================</a:t>
            </a:r>
          </a:p>
          <a:p>
            <a:pPr>
              <a:buFontTx/>
              <a:buNone/>
            </a:pPr>
            <a:r>
              <a:rPr lang="en-US" sz="1500" b="1" smtClean="0">
                <a:solidFill>
                  <a:schemeClr val="bg1"/>
                </a:solidFill>
                <a:latin typeface="Courier New" charset="0"/>
                <a:cs typeface="Arial" charset="0"/>
              </a:rPr>
              <a:t>&lt;http://example.org/#mary&gt;</a:t>
            </a:r>
          </a:p>
        </p:txBody>
      </p:sp>
      <p:sp>
        <p:nvSpPr>
          <p:cNvPr id="6" name="TextBox 5"/>
          <p:cNvSpPr txBox="1"/>
          <p:nvPr/>
        </p:nvSpPr>
        <p:spPr>
          <a:xfrm>
            <a:off x="3857625" y="3714750"/>
            <a:ext cx="4941888" cy="2632075"/>
          </a:xfrm>
          <a:prstGeom prst="rect">
            <a:avLst/>
          </a:prstGeom>
          <a:solidFill>
            <a:schemeClr val="tx2">
              <a:lumMod val="20000"/>
              <a:lumOff val="80000"/>
            </a:schemeClr>
          </a:solidFill>
          <a:ln w="28575">
            <a:solidFill>
              <a:schemeClr val="tx2"/>
            </a:solidFill>
          </a:ln>
        </p:spPr>
        <p:txBody>
          <a:bodyPr wrap="none">
            <a:spAutoFit/>
          </a:bodyPr>
          <a:lstStyle/>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@prefix ex: &lt;http://example.org/#&gt;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@prefix </a:t>
            </a:r>
            <a:r>
              <a:rPr lang="en-US" sz="1100" b="1" dirty="0" err="1">
                <a:solidFill>
                  <a:schemeClr val="tx2"/>
                </a:solidFill>
                <a:latin typeface="Courier New" pitchFamily="49" charset="0"/>
                <a:ea typeface="ヒラギノ角ゴ Pro W3" pitchFamily="-64" charset="-128"/>
                <a:cs typeface="Courier New" pitchFamily="49" charset="0"/>
              </a:rPr>
              <a:t>vcard</a:t>
            </a:r>
            <a:r>
              <a:rPr lang="en-US" sz="1100" b="1" dirty="0">
                <a:solidFill>
                  <a:schemeClr val="tx2"/>
                </a:solidFill>
                <a:latin typeface="Courier New" pitchFamily="49" charset="0"/>
                <a:ea typeface="ヒラギノ角ゴ Pro W3" pitchFamily="-64" charset="-128"/>
                <a:cs typeface="Courier New" pitchFamily="49" charset="0"/>
              </a:rPr>
              <a:t>: &lt;http://www.w3.org/2001/vcard-rdf/3.0#&gt; .</a:t>
            </a:r>
          </a:p>
          <a:p>
            <a:pPr eaLnBrk="0" hangingPunct="0">
              <a:defRPr/>
            </a:pPr>
            <a:r>
              <a:rPr lang="en-US" sz="1100" b="1" dirty="0" err="1">
                <a:solidFill>
                  <a:schemeClr val="tx2"/>
                </a:solidFill>
                <a:latin typeface="Courier New" pitchFamily="49" charset="0"/>
                <a:ea typeface="ヒラギノ角ゴ Pro W3" pitchFamily="-64" charset="-128"/>
                <a:cs typeface="Courier New" pitchFamily="49" charset="0"/>
              </a:rPr>
              <a:t>ex:john</a:t>
            </a:r>
            <a:endParaRPr lang="en-US" sz="1100" b="1" dirty="0">
              <a:solidFill>
                <a:schemeClr val="tx2"/>
              </a:solidFill>
              <a:latin typeface="Courier New" pitchFamily="49" charset="0"/>
              <a:ea typeface="ヒラギノ角ゴ Pro W3" pitchFamily="-64" charset="-128"/>
              <a:cs typeface="Courier New" pitchFamily="49" charset="0"/>
            </a:endParaRP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vcard:FN</a:t>
            </a:r>
            <a:r>
              <a:rPr lang="en-US" sz="1100" b="1" dirty="0">
                <a:solidFill>
                  <a:schemeClr val="tx2"/>
                </a:solidFill>
                <a:latin typeface="Courier New" pitchFamily="49" charset="0"/>
                <a:ea typeface="ヒラギノ角ゴ Pro W3" pitchFamily="-64" charset="-128"/>
                <a:cs typeface="Courier New" pitchFamily="49" charset="0"/>
              </a:rPr>
              <a:t> "John Smith"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vcard:N</a:t>
            </a:r>
            <a:r>
              <a:rPr lang="en-US" sz="1100" b="1" dirty="0">
                <a:solidFill>
                  <a:schemeClr val="tx2"/>
                </a:solidFill>
                <a:latin typeface="Courier New" pitchFamily="49" charset="0"/>
                <a:ea typeface="ヒラギノ角ゴ Pro W3" pitchFamily="-64" charset="-128"/>
                <a:cs typeface="Courier New" pitchFamily="49" charset="0"/>
              </a:rPr>
              <a:t>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vcard:Given</a:t>
            </a:r>
            <a:r>
              <a:rPr lang="en-US" sz="1100" b="1" dirty="0">
                <a:solidFill>
                  <a:schemeClr val="tx2"/>
                </a:solidFill>
                <a:latin typeface="Courier New" pitchFamily="49" charset="0"/>
                <a:ea typeface="ヒラギノ角ゴ Pro W3" pitchFamily="-64" charset="-128"/>
                <a:cs typeface="Courier New" pitchFamily="49" charset="0"/>
              </a:rPr>
              <a:t> "John"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vcard:Family</a:t>
            </a:r>
            <a:r>
              <a:rPr lang="en-US" sz="1100" b="1" dirty="0">
                <a:solidFill>
                  <a:schemeClr val="tx2"/>
                </a:solidFill>
                <a:latin typeface="Courier New" pitchFamily="49" charset="0"/>
                <a:ea typeface="ヒラギノ角ゴ Pro W3" pitchFamily="-64" charset="-128"/>
                <a:cs typeface="Courier New" pitchFamily="49" charset="0"/>
              </a:rPr>
              <a:t> "Smith" ]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ex:hasAge</a:t>
            </a:r>
            <a:r>
              <a:rPr lang="en-US" sz="1100" b="1" dirty="0">
                <a:solidFill>
                  <a:schemeClr val="tx2"/>
                </a:solidFill>
                <a:latin typeface="Courier New" pitchFamily="49" charset="0"/>
                <a:ea typeface="ヒラギノ角ゴ Pro W3" pitchFamily="-64" charset="-128"/>
                <a:cs typeface="Courier New" pitchFamily="49" charset="0"/>
              </a:rPr>
              <a:t> 32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ex:marriedTo</a:t>
            </a: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mary</a:t>
            </a:r>
            <a:r>
              <a:rPr lang="en-US" sz="1100" b="1" dirty="0">
                <a:solidFill>
                  <a:schemeClr val="tx2"/>
                </a:solidFill>
                <a:latin typeface="Courier New" pitchFamily="49" charset="0"/>
                <a:ea typeface="ヒラギノ角ゴ Pro W3" pitchFamily="-64" charset="-128"/>
                <a:cs typeface="Courier New" pitchFamily="49" charset="0"/>
              </a:rPr>
              <a:t> .</a:t>
            </a:r>
          </a:p>
          <a:p>
            <a:pPr eaLnBrk="0" hangingPunct="0">
              <a:defRPr/>
            </a:pPr>
            <a:r>
              <a:rPr lang="en-US" sz="1100" b="1" dirty="0" err="1">
                <a:solidFill>
                  <a:schemeClr val="tx2"/>
                </a:solidFill>
                <a:latin typeface="Courier New" pitchFamily="49" charset="0"/>
                <a:ea typeface="ヒラギノ角ゴ Pro W3" pitchFamily="-64" charset="-128"/>
                <a:cs typeface="Courier New" pitchFamily="49" charset="0"/>
              </a:rPr>
              <a:t>ex:mary</a:t>
            </a:r>
            <a:endParaRPr lang="en-US" sz="1100" b="1" dirty="0">
              <a:solidFill>
                <a:schemeClr val="tx2"/>
              </a:solidFill>
              <a:latin typeface="Courier New" pitchFamily="49" charset="0"/>
              <a:ea typeface="ヒラギノ角ゴ Pro W3" pitchFamily="-64" charset="-128"/>
              <a:cs typeface="Courier New" pitchFamily="49" charset="0"/>
            </a:endParaRP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vcard:FN</a:t>
            </a:r>
            <a:r>
              <a:rPr lang="en-US" sz="1100" b="1" dirty="0">
                <a:solidFill>
                  <a:schemeClr val="tx2"/>
                </a:solidFill>
                <a:latin typeface="Courier New" pitchFamily="49" charset="0"/>
                <a:ea typeface="ヒラギノ角ゴ Pro W3" pitchFamily="-64" charset="-128"/>
                <a:cs typeface="Courier New" pitchFamily="49" charset="0"/>
              </a:rPr>
              <a:t> "Mary Smith"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vcard:N</a:t>
            </a:r>
            <a:r>
              <a:rPr lang="en-US" sz="1100" b="1" dirty="0">
                <a:solidFill>
                  <a:schemeClr val="tx2"/>
                </a:solidFill>
                <a:latin typeface="Courier New" pitchFamily="49" charset="0"/>
                <a:ea typeface="ヒラギノ角ゴ Pro W3" pitchFamily="-64" charset="-128"/>
                <a:cs typeface="Courier New" pitchFamily="49" charset="0"/>
              </a:rPr>
              <a:t>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vcard:Given</a:t>
            </a:r>
            <a:r>
              <a:rPr lang="en-US" sz="1100" b="1" dirty="0">
                <a:solidFill>
                  <a:schemeClr val="tx2"/>
                </a:solidFill>
                <a:latin typeface="Courier New" pitchFamily="49" charset="0"/>
                <a:ea typeface="ヒラギノ角ゴ Pro W3" pitchFamily="-64" charset="-128"/>
                <a:cs typeface="Courier New" pitchFamily="49" charset="0"/>
              </a:rPr>
              <a:t> "Mary"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vcard:Family</a:t>
            </a:r>
            <a:r>
              <a:rPr lang="en-US" sz="1100" b="1" dirty="0">
                <a:solidFill>
                  <a:schemeClr val="tx2"/>
                </a:solidFill>
                <a:latin typeface="Courier New" pitchFamily="49" charset="0"/>
                <a:ea typeface="ヒラギノ角ゴ Pro W3" pitchFamily="-64" charset="-128"/>
                <a:cs typeface="Courier New" pitchFamily="49" charset="0"/>
              </a:rPr>
              <a:t> "Smith" ]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ex:hasAge</a:t>
            </a:r>
            <a:r>
              <a:rPr lang="en-US" sz="1100" b="1" dirty="0">
                <a:solidFill>
                  <a:schemeClr val="tx2"/>
                </a:solidFill>
                <a:latin typeface="Courier New" pitchFamily="49" charset="0"/>
                <a:ea typeface="ヒラギノ角ゴ Pro W3" pitchFamily="-64" charset="-128"/>
                <a:cs typeface="Courier New" pitchFamily="49" charset="0"/>
              </a:rPr>
              <a:t> 29 .</a:t>
            </a: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mtClean="0">
                <a:latin typeface="Arial" charset="0"/>
                <a:cs typeface="Arial" charset="0"/>
              </a:rPr>
              <a:t>SPARQL Queries: Complex Patterns</a:t>
            </a:r>
          </a:p>
        </p:txBody>
      </p:sp>
      <p:sp>
        <p:nvSpPr>
          <p:cNvPr id="50179" name="Rectangle 3"/>
          <p:cNvSpPr>
            <a:spLocks noGrp="1" noChangeArrowheads="1"/>
          </p:cNvSpPr>
          <p:nvPr>
            <p:ph idx="1"/>
          </p:nvPr>
        </p:nvSpPr>
        <p:spPr/>
        <p:txBody>
          <a:bodyPr/>
          <a:lstStyle/>
          <a:p>
            <a:pPr>
              <a:buFontTx/>
              <a:buNone/>
            </a:pPr>
            <a:r>
              <a:rPr lang="en-US" sz="2200" i="1" smtClean="0">
                <a:latin typeface="Arial" charset="0"/>
                <a:cs typeface="Arial" charset="0"/>
              </a:rPr>
              <a:t>“Return the spouse of a person by the name of John Smith”</a:t>
            </a:r>
          </a:p>
          <a:p>
            <a:endParaRPr lang="en-US" sz="1600" smtClean="0">
              <a:latin typeface="Arial" charset="0"/>
              <a:cs typeface="Arial" charset="0"/>
            </a:endParaRPr>
          </a:p>
          <a:p>
            <a:pPr>
              <a:buFontTx/>
              <a:buNone/>
            </a:pPr>
            <a:r>
              <a:rPr lang="en-US" sz="1600" b="1" smtClean="0">
                <a:solidFill>
                  <a:schemeClr val="tx2"/>
                </a:solidFill>
                <a:latin typeface="Courier New" charset="0"/>
                <a:cs typeface="Arial" charset="0"/>
              </a:rPr>
              <a:t>PREFIX vCard: &lt;http://www.w3.org/2001/vcard-rdf/3.0#&gt;</a:t>
            </a:r>
          </a:p>
          <a:p>
            <a:pPr>
              <a:buFontTx/>
              <a:buNone/>
            </a:pPr>
            <a:r>
              <a:rPr lang="en-US" sz="1600" b="1" smtClean="0">
                <a:solidFill>
                  <a:schemeClr val="tx2"/>
                </a:solidFill>
                <a:latin typeface="Courier New" charset="0"/>
                <a:cs typeface="Arial" charset="0"/>
              </a:rPr>
              <a:t>PREFIX ex: &lt;http://example.org/#&gt;</a:t>
            </a:r>
          </a:p>
          <a:p>
            <a:pPr>
              <a:buFontTx/>
              <a:buNone/>
            </a:pPr>
            <a:r>
              <a:rPr lang="en-US" sz="1600" b="1" smtClean="0">
                <a:solidFill>
                  <a:schemeClr val="tx2"/>
                </a:solidFill>
                <a:latin typeface="Courier New" charset="0"/>
                <a:cs typeface="Arial" charset="0"/>
              </a:rPr>
              <a:t>SELECT ?y</a:t>
            </a:r>
          </a:p>
          <a:p>
            <a:pPr>
              <a:buFontTx/>
              <a:buNone/>
            </a:pPr>
            <a:r>
              <a:rPr lang="en-US" sz="1600" b="1" smtClean="0">
                <a:solidFill>
                  <a:schemeClr val="tx2"/>
                </a:solidFill>
                <a:latin typeface="Courier New" charset="0"/>
                <a:cs typeface="Arial" charset="0"/>
              </a:rPr>
              <a:t>WHERE {?x vCard:FN "John Smith".</a:t>
            </a:r>
          </a:p>
          <a:p>
            <a:pPr>
              <a:buFontTx/>
              <a:buNone/>
            </a:pPr>
            <a:r>
              <a:rPr lang="en-US" sz="1600" b="1" smtClean="0">
                <a:solidFill>
                  <a:schemeClr val="tx2"/>
                </a:solidFill>
                <a:latin typeface="Courier New" charset="0"/>
                <a:cs typeface="Arial" charset="0"/>
              </a:rPr>
              <a:t>		?x ex:marriedTo ?y}</a:t>
            </a:r>
          </a:p>
          <a:p>
            <a:pPr>
              <a:buFontTx/>
              <a:buNone/>
            </a:pPr>
            <a:r>
              <a:rPr lang="en-US" i="1" smtClean="0">
                <a:latin typeface="Arial" charset="0"/>
                <a:cs typeface="Arial" charset="0"/>
              </a:rPr>
              <a:t>result:</a:t>
            </a:r>
          </a:p>
          <a:p>
            <a:pPr>
              <a:buFontTx/>
              <a:buNone/>
            </a:pPr>
            <a:endParaRPr lang="en-US" sz="2000" i="1" smtClean="0">
              <a:latin typeface="Arial" charset="0"/>
              <a:cs typeface="Arial" charset="0"/>
            </a:endParaRPr>
          </a:p>
          <a:p>
            <a:pPr>
              <a:buFontTx/>
              <a:buNone/>
            </a:pPr>
            <a:r>
              <a:rPr lang="en-US" sz="2000" b="1" smtClean="0">
                <a:latin typeface="Courier New" charset="0"/>
                <a:cs typeface="Arial" charset="0"/>
              </a:rPr>
              <a:t>y</a:t>
            </a:r>
          </a:p>
          <a:p>
            <a:pPr>
              <a:buFontTx/>
              <a:buNone/>
            </a:pPr>
            <a:r>
              <a:rPr lang="en-US" sz="2000" b="1" smtClean="0">
                <a:latin typeface="Courier New" charset="0"/>
                <a:cs typeface="Arial" charset="0"/>
              </a:rPr>
              <a:t>=================</a:t>
            </a:r>
          </a:p>
          <a:p>
            <a:pPr>
              <a:buFontTx/>
              <a:buNone/>
            </a:pPr>
            <a:r>
              <a:rPr lang="en-US" sz="1500" b="1" smtClean="0">
                <a:latin typeface="Courier New" charset="0"/>
                <a:cs typeface="Arial" charset="0"/>
              </a:rPr>
              <a:t>&lt;http://example.org/#mary&gt;</a:t>
            </a:r>
          </a:p>
        </p:txBody>
      </p:sp>
      <p:sp>
        <p:nvSpPr>
          <p:cNvPr id="6" name="TextBox 5"/>
          <p:cNvSpPr txBox="1"/>
          <p:nvPr/>
        </p:nvSpPr>
        <p:spPr>
          <a:xfrm>
            <a:off x="3857625" y="3714750"/>
            <a:ext cx="4941888" cy="2632075"/>
          </a:xfrm>
          <a:prstGeom prst="rect">
            <a:avLst/>
          </a:prstGeom>
          <a:solidFill>
            <a:schemeClr val="tx2">
              <a:lumMod val="20000"/>
              <a:lumOff val="80000"/>
            </a:schemeClr>
          </a:solidFill>
          <a:ln w="28575">
            <a:solidFill>
              <a:schemeClr val="tx2"/>
            </a:solidFill>
          </a:ln>
        </p:spPr>
        <p:txBody>
          <a:bodyPr wrap="none">
            <a:spAutoFit/>
          </a:bodyPr>
          <a:lstStyle/>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@prefix ex: &lt;http://example.org/#&gt;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@prefix </a:t>
            </a:r>
            <a:r>
              <a:rPr lang="en-US" sz="1100" b="1" dirty="0" err="1">
                <a:solidFill>
                  <a:schemeClr val="tx2"/>
                </a:solidFill>
                <a:latin typeface="Courier New" pitchFamily="49" charset="0"/>
                <a:ea typeface="ヒラギノ角ゴ Pro W3" pitchFamily="-64" charset="-128"/>
                <a:cs typeface="Courier New" pitchFamily="49" charset="0"/>
              </a:rPr>
              <a:t>vcard</a:t>
            </a:r>
            <a:r>
              <a:rPr lang="en-US" sz="1100" b="1" dirty="0">
                <a:solidFill>
                  <a:schemeClr val="tx2"/>
                </a:solidFill>
                <a:latin typeface="Courier New" pitchFamily="49" charset="0"/>
                <a:ea typeface="ヒラギノ角ゴ Pro W3" pitchFamily="-64" charset="-128"/>
                <a:cs typeface="Courier New" pitchFamily="49" charset="0"/>
              </a:rPr>
              <a:t>: &lt;http://www.w3.org/2001/vcard-rdf/3.0#&gt; .</a:t>
            </a:r>
          </a:p>
          <a:p>
            <a:pPr eaLnBrk="0" hangingPunct="0">
              <a:defRPr/>
            </a:pPr>
            <a:r>
              <a:rPr lang="en-US" sz="1100" b="1" dirty="0" err="1">
                <a:solidFill>
                  <a:schemeClr val="tx2"/>
                </a:solidFill>
                <a:latin typeface="Courier New" pitchFamily="49" charset="0"/>
                <a:ea typeface="ヒラギノ角ゴ Pro W3" pitchFamily="-64" charset="-128"/>
                <a:cs typeface="Courier New" pitchFamily="49" charset="0"/>
              </a:rPr>
              <a:t>ex:john</a:t>
            </a:r>
            <a:endParaRPr lang="en-US" sz="1100" b="1" dirty="0">
              <a:solidFill>
                <a:schemeClr val="tx2"/>
              </a:solidFill>
              <a:latin typeface="Courier New" pitchFamily="49" charset="0"/>
              <a:ea typeface="ヒラギノ角ゴ Pro W3" pitchFamily="-64" charset="-128"/>
              <a:cs typeface="Courier New" pitchFamily="49" charset="0"/>
            </a:endParaRP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vcard:FN</a:t>
            </a:r>
            <a:r>
              <a:rPr lang="en-US" sz="1100" b="1" dirty="0">
                <a:solidFill>
                  <a:schemeClr val="tx2"/>
                </a:solidFill>
                <a:latin typeface="Courier New" pitchFamily="49" charset="0"/>
                <a:ea typeface="ヒラギノ角ゴ Pro W3" pitchFamily="-64" charset="-128"/>
                <a:cs typeface="Courier New" pitchFamily="49" charset="0"/>
              </a:rPr>
              <a:t> "John Smith"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vcard:N</a:t>
            </a:r>
            <a:r>
              <a:rPr lang="en-US" sz="1100" b="1" dirty="0">
                <a:solidFill>
                  <a:schemeClr val="tx2"/>
                </a:solidFill>
                <a:latin typeface="Courier New" pitchFamily="49" charset="0"/>
                <a:ea typeface="ヒラギノ角ゴ Pro W3" pitchFamily="-64" charset="-128"/>
                <a:cs typeface="Courier New" pitchFamily="49" charset="0"/>
              </a:rPr>
              <a:t>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vcard:Given</a:t>
            </a:r>
            <a:r>
              <a:rPr lang="en-US" sz="1100" b="1" dirty="0">
                <a:solidFill>
                  <a:schemeClr val="tx2"/>
                </a:solidFill>
                <a:latin typeface="Courier New" pitchFamily="49" charset="0"/>
                <a:ea typeface="ヒラギノ角ゴ Pro W3" pitchFamily="-64" charset="-128"/>
                <a:cs typeface="Courier New" pitchFamily="49" charset="0"/>
              </a:rPr>
              <a:t> "John"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vcard:Family</a:t>
            </a:r>
            <a:r>
              <a:rPr lang="en-US" sz="1100" b="1" dirty="0">
                <a:solidFill>
                  <a:schemeClr val="tx2"/>
                </a:solidFill>
                <a:latin typeface="Courier New" pitchFamily="49" charset="0"/>
                <a:ea typeface="ヒラギノ角ゴ Pro W3" pitchFamily="-64" charset="-128"/>
                <a:cs typeface="Courier New" pitchFamily="49" charset="0"/>
              </a:rPr>
              <a:t> "Smith" ]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ex:hasAge</a:t>
            </a:r>
            <a:r>
              <a:rPr lang="en-US" sz="1100" b="1" dirty="0">
                <a:solidFill>
                  <a:schemeClr val="tx2"/>
                </a:solidFill>
                <a:latin typeface="Courier New" pitchFamily="49" charset="0"/>
                <a:ea typeface="ヒラギノ角ゴ Pro W3" pitchFamily="-64" charset="-128"/>
                <a:cs typeface="Courier New" pitchFamily="49" charset="0"/>
              </a:rPr>
              <a:t> 32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ex:marriedTo</a:t>
            </a: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mary</a:t>
            </a:r>
            <a:r>
              <a:rPr lang="en-US" sz="1100" b="1" dirty="0">
                <a:solidFill>
                  <a:schemeClr val="tx2"/>
                </a:solidFill>
                <a:latin typeface="Courier New" pitchFamily="49" charset="0"/>
                <a:ea typeface="ヒラギノ角ゴ Pro W3" pitchFamily="-64" charset="-128"/>
                <a:cs typeface="Courier New" pitchFamily="49" charset="0"/>
              </a:rPr>
              <a:t> .</a:t>
            </a:r>
          </a:p>
          <a:p>
            <a:pPr eaLnBrk="0" hangingPunct="0">
              <a:defRPr/>
            </a:pPr>
            <a:r>
              <a:rPr lang="en-US" sz="1100" b="1" dirty="0" err="1">
                <a:solidFill>
                  <a:schemeClr val="tx2"/>
                </a:solidFill>
                <a:latin typeface="Courier New" pitchFamily="49" charset="0"/>
                <a:ea typeface="ヒラギノ角ゴ Pro W3" pitchFamily="-64" charset="-128"/>
                <a:cs typeface="Courier New" pitchFamily="49" charset="0"/>
              </a:rPr>
              <a:t>ex:mary</a:t>
            </a:r>
            <a:endParaRPr lang="en-US" sz="1100" b="1" dirty="0">
              <a:solidFill>
                <a:schemeClr val="tx2"/>
              </a:solidFill>
              <a:latin typeface="Courier New" pitchFamily="49" charset="0"/>
              <a:ea typeface="ヒラギノ角ゴ Pro W3" pitchFamily="-64" charset="-128"/>
              <a:cs typeface="Courier New" pitchFamily="49" charset="0"/>
            </a:endParaRP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vcard:FN</a:t>
            </a:r>
            <a:r>
              <a:rPr lang="en-US" sz="1100" b="1" dirty="0">
                <a:solidFill>
                  <a:schemeClr val="tx2"/>
                </a:solidFill>
                <a:latin typeface="Courier New" pitchFamily="49" charset="0"/>
                <a:ea typeface="ヒラギノ角ゴ Pro W3" pitchFamily="-64" charset="-128"/>
                <a:cs typeface="Courier New" pitchFamily="49" charset="0"/>
              </a:rPr>
              <a:t> "Mary Smith"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vcard:N</a:t>
            </a:r>
            <a:r>
              <a:rPr lang="en-US" sz="1100" b="1" dirty="0">
                <a:solidFill>
                  <a:schemeClr val="tx2"/>
                </a:solidFill>
                <a:latin typeface="Courier New" pitchFamily="49" charset="0"/>
                <a:ea typeface="ヒラギノ角ゴ Pro W3" pitchFamily="-64" charset="-128"/>
                <a:cs typeface="Courier New" pitchFamily="49" charset="0"/>
              </a:rPr>
              <a:t>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vcard:Given</a:t>
            </a:r>
            <a:r>
              <a:rPr lang="en-US" sz="1100" b="1" dirty="0">
                <a:solidFill>
                  <a:schemeClr val="tx2"/>
                </a:solidFill>
                <a:latin typeface="Courier New" pitchFamily="49" charset="0"/>
                <a:ea typeface="ヒラギノ角ゴ Pro W3" pitchFamily="-64" charset="-128"/>
                <a:cs typeface="Courier New" pitchFamily="49" charset="0"/>
              </a:rPr>
              <a:t> "Mary"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vcard:Family</a:t>
            </a:r>
            <a:r>
              <a:rPr lang="en-US" sz="1100" b="1" dirty="0">
                <a:solidFill>
                  <a:schemeClr val="tx2"/>
                </a:solidFill>
                <a:latin typeface="Courier New" pitchFamily="49" charset="0"/>
                <a:ea typeface="ヒラギノ角ゴ Pro W3" pitchFamily="-64" charset="-128"/>
                <a:cs typeface="Courier New" pitchFamily="49" charset="0"/>
              </a:rPr>
              <a:t> "Smith" ]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ex:hasAge</a:t>
            </a:r>
            <a:r>
              <a:rPr lang="en-US" sz="1100" b="1" dirty="0">
                <a:solidFill>
                  <a:schemeClr val="tx2"/>
                </a:solidFill>
                <a:latin typeface="Courier New" pitchFamily="49" charset="0"/>
                <a:ea typeface="ヒラギノ角ゴ Pro W3" pitchFamily="-64" charset="-128"/>
                <a:cs typeface="Courier New" pitchFamily="49" charset="0"/>
              </a:rPr>
              <a:t> 29 .</a:t>
            </a: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mtClean="0">
                <a:latin typeface="Arial" charset="0"/>
                <a:cs typeface="Arial" charset="0"/>
              </a:rPr>
              <a:t>SPARQL Queries: Blank Nodes</a:t>
            </a:r>
          </a:p>
        </p:txBody>
      </p:sp>
      <p:sp>
        <p:nvSpPr>
          <p:cNvPr id="51203" name="Rectangle 3"/>
          <p:cNvSpPr>
            <a:spLocks noGrp="1" noChangeArrowheads="1"/>
          </p:cNvSpPr>
          <p:nvPr>
            <p:ph idx="1"/>
          </p:nvPr>
        </p:nvSpPr>
        <p:spPr/>
        <p:txBody>
          <a:bodyPr/>
          <a:lstStyle/>
          <a:p>
            <a:pPr>
              <a:lnSpc>
                <a:spcPct val="90000"/>
              </a:lnSpc>
              <a:buFontTx/>
              <a:buNone/>
            </a:pPr>
            <a:r>
              <a:rPr lang="en-US" sz="2200" smtClean="0">
                <a:solidFill>
                  <a:schemeClr val="bg1"/>
                </a:solidFill>
                <a:latin typeface="Arial" charset="0"/>
                <a:cs typeface="Arial" charset="0"/>
              </a:rPr>
              <a:t>“Return the first name of all people in the KB”</a:t>
            </a:r>
          </a:p>
          <a:p>
            <a:pPr>
              <a:lnSpc>
                <a:spcPct val="90000"/>
              </a:lnSpc>
              <a:buFontTx/>
              <a:buNone/>
            </a:pPr>
            <a:endParaRPr lang="en-US" sz="2200" smtClean="0">
              <a:latin typeface="Arial" charset="0"/>
              <a:cs typeface="Arial" charset="0"/>
            </a:endParaRPr>
          </a:p>
          <a:p>
            <a:pPr>
              <a:lnSpc>
                <a:spcPct val="90000"/>
              </a:lnSpc>
              <a:buFontTx/>
              <a:buNone/>
            </a:pPr>
            <a:r>
              <a:rPr lang="en-US" sz="1800" b="1" smtClean="0">
                <a:solidFill>
                  <a:schemeClr val="tx2"/>
                </a:solidFill>
                <a:latin typeface="Courier New" charset="0"/>
                <a:cs typeface="Arial" charset="0"/>
              </a:rPr>
              <a:t>PREFIX vCard: &lt;http://www.w3.org/2001/vcard-rdf/3.0#&gt;</a:t>
            </a:r>
          </a:p>
          <a:p>
            <a:pPr>
              <a:lnSpc>
                <a:spcPct val="90000"/>
              </a:lnSpc>
              <a:buFontTx/>
              <a:buNone/>
            </a:pPr>
            <a:r>
              <a:rPr lang="en-US" sz="1800" b="1" smtClean="0">
                <a:solidFill>
                  <a:schemeClr val="tx2"/>
                </a:solidFill>
                <a:latin typeface="Courier New" charset="0"/>
                <a:cs typeface="Arial" charset="0"/>
              </a:rPr>
              <a:t>SELECT ?name, ?firstName</a:t>
            </a:r>
          </a:p>
          <a:p>
            <a:pPr>
              <a:lnSpc>
                <a:spcPct val="90000"/>
              </a:lnSpc>
              <a:buFontTx/>
              <a:buNone/>
            </a:pPr>
            <a:r>
              <a:rPr lang="en-US" sz="1800" b="1" smtClean="0">
                <a:solidFill>
                  <a:schemeClr val="tx2"/>
                </a:solidFill>
                <a:latin typeface="Courier New" charset="0"/>
                <a:cs typeface="Arial" charset="0"/>
              </a:rPr>
              <a:t>WHERE {?x vCard:N ?name .</a:t>
            </a:r>
          </a:p>
          <a:p>
            <a:pPr>
              <a:lnSpc>
                <a:spcPct val="90000"/>
              </a:lnSpc>
              <a:buFontTx/>
              <a:buNone/>
            </a:pPr>
            <a:r>
              <a:rPr lang="en-US" sz="1800" b="1" smtClean="0">
                <a:solidFill>
                  <a:schemeClr val="tx2"/>
                </a:solidFill>
                <a:latin typeface="Courier New" charset="0"/>
                <a:cs typeface="Arial" charset="0"/>
              </a:rPr>
              <a:t>		?name vCard:Given ?firstName}</a:t>
            </a:r>
          </a:p>
          <a:p>
            <a:pPr>
              <a:lnSpc>
                <a:spcPct val="90000"/>
              </a:lnSpc>
            </a:pPr>
            <a:endParaRPr lang="en-US" sz="1800" b="1" smtClean="0">
              <a:solidFill>
                <a:srgbClr val="207624"/>
              </a:solidFill>
              <a:latin typeface="Courier New" charset="0"/>
              <a:cs typeface="Arial" charset="0"/>
            </a:endParaRPr>
          </a:p>
          <a:p>
            <a:pPr>
              <a:lnSpc>
                <a:spcPct val="90000"/>
              </a:lnSpc>
              <a:buFontTx/>
              <a:buNone/>
            </a:pPr>
            <a:r>
              <a:rPr lang="en-US" sz="2200" i="1" smtClean="0">
                <a:solidFill>
                  <a:schemeClr val="bg1"/>
                </a:solidFill>
                <a:latin typeface="Arial" charset="0"/>
                <a:cs typeface="Arial" charset="0"/>
              </a:rPr>
              <a:t>result:</a:t>
            </a:r>
          </a:p>
          <a:p>
            <a:pPr>
              <a:lnSpc>
                <a:spcPct val="90000"/>
              </a:lnSpc>
              <a:buFontTx/>
              <a:buNone/>
            </a:pPr>
            <a:endParaRPr lang="en-US" sz="2200" i="1" smtClean="0">
              <a:solidFill>
                <a:schemeClr val="bg1"/>
              </a:solidFill>
              <a:latin typeface="Arial" charset="0"/>
              <a:cs typeface="Arial" charset="0"/>
            </a:endParaRPr>
          </a:p>
          <a:p>
            <a:pPr>
              <a:lnSpc>
                <a:spcPct val="90000"/>
              </a:lnSpc>
              <a:buFontTx/>
              <a:buNone/>
            </a:pPr>
            <a:r>
              <a:rPr lang="en-US" sz="2000" b="1" smtClean="0">
                <a:solidFill>
                  <a:schemeClr val="bg1"/>
                </a:solidFill>
                <a:latin typeface="Courier New" charset="0"/>
                <a:cs typeface="Arial" charset="0"/>
              </a:rPr>
              <a:t>name firstName</a:t>
            </a:r>
          </a:p>
          <a:p>
            <a:pPr>
              <a:lnSpc>
                <a:spcPct val="90000"/>
              </a:lnSpc>
              <a:buFontTx/>
              <a:buNone/>
            </a:pPr>
            <a:r>
              <a:rPr lang="en-US" sz="2000" b="1" smtClean="0">
                <a:solidFill>
                  <a:schemeClr val="bg1"/>
                </a:solidFill>
                <a:latin typeface="Courier New" charset="0"/>
                <a:cs typeface="Arial" charset="0"/>
              </a:rPr>
              <a:t>=================</a:t>
            </a:r>
          </a:p>
          <a:p>
            <a:pPr>
              <a:lnSpc>
                <a:spcPct val="90000"/>
              </a:lnSpc>
              <a:buFontTx/>
              <a:buNone/>
            </a:pPr>
            <a:r>
              <a:rPr lang="en-US" sz="2000" b="1" smtClean="0">
                <a:solidFill>
                  <a:schemeClr val="bg1"/>
                </a:solidFill>
                <a:latin typeface="Courier New" charset="0"/>
                <a:cs typeface="Arial" charset="0"/>
              </a:rPr>
              <a:t>_:a "John"</a:t>
            </a:r>
          </a:p>
          <a:p>
            <a:pPr>
              <a:lnSpc>
                <a:spcPct val="90000"/>
              </a:lnSpc>
              <a:buFontTx/>
              <a:buNone/>
            </a:pPr>
            <a:r>
              <a:rPr lang="en-US" sz="2000" b="1" smtClean="0">
                <a:solidFill>
                  <a:schemeClr val="bg1"/>
                </a:solidFill>
                <a:latin typeface="Courier New" charset="0"/>
                <a:cs typeface="Arial" charset="0"/>
              </a:rPr>
              <a:t>_:b "Mary</a:t>
            </a:r>
            <a:r>
              <a:rPr lang="en-US" sz="2200" smtClean="0">
                <a:solidFill>
                  <a:schemeClr val="bg1"/>
                </a:solidFill>
                <a:latin typeface="Arial" charset="0"/>
                <a:cs typeface="Arial" charset="0"/>
              </a:rPr>
              <a:t>"</a:t>
            </a:r>
          </a:p>
        </p:txBody>
      </p:sp>
      <p:sp>
        <p:nvSpPr>
          <p:cNvPr id="6" name="TextBox 5"/>
          <p:cNvSpPr txBox="1"/>
          <p:nvPr/>
        </p:nvSpPr>
        <p:spPr>
          <a:xfrm>
            <a:off x="3857625" y="3643313"/>
            <a:ext cx="4941888" cy="2632075"/>
          </a:xfrm>
          <a:prstGeom prst="rect">
            <a:avLst/>
          </a:prstGeom>
          <a:solidFill>
            <a:schemeClr val="tx2">
              <a:lumMod val="20000"/>
              <a:lumOff val="80000"/>
            </a:schemeClr>
          </a:solidFill>
          <a:ln w="28575">
            <a:solidFill>
              <a:schemeClr val="tx2"/>
            </a:solidFill>
          </a:ln>
        </p:spPr>
        <p:txBody>
          <a:bodyPr wrap="none">
            <a:spAutoFit/>
          </a:bodyPr>
          <a:lstStyle/>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@prefix ex: &lt;http://example.org/#&gt;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@prefix </a:t>
            </a:r>
            <a:r>
              <a:rPr lang="en-US" sz="1100" b="1" dirty="0" err="1">
                <a:solidFill>
                  <a:schemeClr val="tx2"/>
                </a:solidFill>
                <a:latin typeface="Courier New" pitchFamily="49" charset="0"/>
                <a:ea typeface="ヒラギノ角ゴ Pro W3" pitchFamily="-64" charset="-128"/>
                <a:cs typeface="Courier New" pitchFamily="49" charset="0"/>
              </a:rPr>
              <a:t>vcard</a:t>
            </a:r>
            <a:r>
              <a:rPr lang="en-US" sz="1100" b="1" dirty="0">
                <a:solidFill>
                  <a:schemeClr val="tx2"/>
                </a:solidFill>
                <a:latin typeface="Courier New" pitchFamily="49" charset="0"/>
                <a:ea typeface="ヒラギノ角ゴ Pro W3" pitchFamily="-64" charset="-128"/>
                <a:cs typeface="Courier New" pitchFamily="49" charset="0"/>
              </a:rPr>
              <a:t>: &lt;http://www.w3.org/2001/vcard-rdf/3.0#&gt; .</a:t>
            </a:r>
          </a:p>
          <a:p>
            <a:pPr eaLnBrk="0" hangingPunct="0">
              <a:defRPr/>
            </a:pPr>
            <a:r>
              <a:rPr lang="en-US" sz="1100" b="1" dirty="0" err="1">
                <a:solidFill>
                  <a:schemeClr val="tx2"/>
                </a:solidFill>
                <a:latin typeface="Courier New" pitchFamily="49" charset="0"/>
                <a:ea typeface="ヒラギノ角ゴ Pro W3" pitchFamily="-64" charset="-128"/>
                <a:cs typeface="Courier New" pitchFamily="49" charset="0"/>
              </a:rPr>
              <a:t>ex:john</a:t>
            </a:r>
            <a:endParaRPr lang="en-US" sz="1100" b="1" dirty="0">
              <a:solidFill>
                <a:schemeClr val="tx2"/>
              </a:solidFill>
              <a:latin typeface="Courier New" pitchFamily="49" charset="0"/>
              <a:ea typeface="ヒラギノ角ゴ Pro W3" pitchFamily="-64" charset="-128"/>
              <a:cs typeface="Courier New" pitchFamily="49" charset="0"/>
            </a:endParaRP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vcard:FN</a:t>
            </a:r>
            <a:r>
              <a:rPr lang="en-US" sz="1100" b="1" dirty="0">
                <a:solidFill>
                  <a:schemeClr val="tx2"/>
                </a:solidFill>
                <a:latin typeface="Courier New" pitchFamily="49" charset="0"/>
                <a:ea typeface="ヒラギノ角ゴ Pro W3" pitchFamily="-64" charset="-128"/>
                <a:cs typeface="Courier New" pitchFamily="49" charset="0"/>
              </a:rPr>
              <a:t> "John Smith"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vcard:N</a:t>
            </a:r>
            <a:r>
              <a:rPr lang="en-US" sz="1100" b="1" dirty="0">
                <a:solidFill>
                  <a:schemeClr val="tx2"/>
                </a:solidFill>
                <a:latin typeface="Courier New" pitchFamily="49" charset="0"/>
                <a:ea typeface="ヒラギノ角ゴ Pro W3" pitchFamily="-64" charset="-128"/>
                <a:cs typeface="Courier New" pitchFamily="49" charset="0"/>
              </a:rPr>
              <a:t>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vcard:Given</a:t>
            </a:r>
            <a:r>
              <a:rPr lang="en-US" sz="1100" b="1" dirty="0">
                <a:solidFill>
                  <a:schemeClr val="tx2"/>
                </a:solidFill>
                <a:latin typeface="Courier New" pitchFamily="49" charset="0"/>
                <a:ea typeface="ヒラギノ角ゴ Pro W3" pitchFamily="-64" charset="-128"/>
                <a:cs typeface="Courier New" pitchFamily="49" charset="0"/>
              </a:rPr>
              <a:t> "John"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vcard:Family</a:t>
            </a:r>
            <a:r>
              <a:rPr lang="en-US" sz="1100" b="1" dirty="0">
                <a:solidFill>
                  <a:schemeClr val="tx2"/>
                </a:solidFill>
                <a:latin typeface="Courier New" pitchFamily="49" charset="0"/>
                <a:ea typeface="ヒラギノ角ゴ Pro W3" pitchFamily="-64" charset="-128"/>
                <a:cs typeface="Courier New" pitchFamily="49" charset="0"/>
              </a:rPr>
              <a:t> "Smith" ]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ex:hasAge</a:t>
            </a:r>
            <a:r>
              <a:rPr lang="en-US" sz="1100" b="1" dirty="0">
                <a:solidFill>
                  <a:schemeClr val="tx2"/>
                </a:solidFill>
                <a:latin typeface="Courier New" pitchFamily="49" charset="0"/>
                <a:ea typeface="ヒラギノ角ゴ Pro W3" pitchFamily="-64" charset="-128"/>
                <a:cs typeface="Courier New" pitchFamily="49" charset="0"/>
              </a:rPr>
              <a:t> 32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ex:marriedTo</a:t>
            </a: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mary</a:t>
            </a:r>
            <a:r>
              <a:rPr lang="en-US" sz="1100" b="1" dirty="0">
                <a:solidFill>
                  <a:schemeClr val="tx2"/>
                </a:solidFill>
                <a:latin typeface="Courier New" pitchFamily="49" charset="0"/>
                <a:ea typeface="ヒラギノ角ゴ Pro W3" pitchFamily="-64" charset="-128"/>
                <a:cs typeface="Courier New" pitchFamily="49" charset="0"/>
              </a:rPr>
              <a:t> .</a:t>
            </a:r>
          </a:p>
          <a:p>
            <a:pPr eaLnBrk="0" hangingPunct="0">
              <a:defRPr/>
            </a:pPr>
            <a:r>
              <a:rPr lang="en-US" sz="1100" b="1" dirty="0" err="1">
                <a:solidFill>
                  <a:schemeClr val="tx2"/>
                </a:solidFill>
                <a:latin typeface="Courier New" pitchFamily="49" charset="0"/>
                <a:ea typeface="ヒラギノ角ゴ Pro W3" pitchFamily="-64" charset="-128"/>
                <a:cs typeface="Courier New" pitchFamily="49" charset="0"/>
              </a:rPr>
              <a:t>ex:mary</a:t>
            </a:r>
            <a:endParaRPr lang="en-US" sz="1100" b="1" dirty="0">
              <a:solidFill>
                <a:schemeClr val="tx2"/>
              </a:solidFill>
              <a:latin typeface="Courier New" pitchFamily="49" charset="0"/>
              <a:ea typeface="ヒラギノ角ゴ Pro W3" pitchFamily="-64" charset="-128"/>
              <a:cs typeface="Courier New" pitchFamily="49" charset="0"/>
            </a:endParaRP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vcard:FN</a:t>
            </a:r>
            <a:r>
              <a:rPr lang="en-US" sz="1100" b="1" dirty="0">
                <a:solidFill>
                  <a:schemeClr val="tx2"/>
                </a:solidFill>
                <a:latin typeface="Courier New" pitchFamily="49" charset="0"/>
                <a:ea typeface="ヒラギノ角ゴ Pro W3" pitchFamily="-64" charset="-128"/>
                <a:cs typeface="Courier New" pitchFamily="49" charset="0"/>
              </a:rPr>
              <a:t> "Mary Smith"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vcard:N</a:t>
            </a:r>
            <a:r>
              <a:rPr lang="en-US" sz="1100" b="1" dirty="0">
                <a:solidFill>
                  <a:schemeClr val="tx2"/>
                </a:solidFill>
                <a:latin typeface="Courier New" pitchFamily="49" charset="0"/>
                <a:ea typeface="ヒラギノ角ゴ Pro W3" pitchFamily="-64" charset="-128"/>
                <a:cs typeface="Courier New" pitchFamily="49" charset="0"/>
              </a:rPr>
              <a:t>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vcard:Given</a:t>
            </a:r>
            <a:r>
              <a:rPr lang="en-US" sz="1100" b="1" dirty="0">
                <a:solidFill>
                  <a:schemeClr val="tx2"/>
                </a:solidFill>
                <a:latin typeface="Courier New" pitchFamily="49" charset="0"/>
                <a:ea typeface="ヒラギノ角ゴ Pro W3" pitchFamily="-64" charset="-128"/>
                <a:cs typeface="Courier New" pitchFamily="49" charset="0"/>
              </a:rPr>
              <a:t> "Mary"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vcard:Family</a:t>
            </a:r>
            <a:r>
              <a:rPr lang="en-US" sz="1100" b="1" dirty="0">
                <a:solidFill>
                  <a:schemeClr val="tx2"/>
                </a:solidFill>
                <a:latin typeface="Courier New" pitchFamily="49" charset="0"/>
                <a:ea typeface="ヒラギノ角ゴ Pro W3" pitchFamily="-64" charset="-128"/>
                <a:cs typeface="Courier New" pitchFamily="49" charset="0"/>
              </a:rPr>
              <a:t> "Smith" ]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ex:hasAge</a:t>
            </a:r>
            <a:r>
              <a:rPr lang="en-US" sz="1100" b="1" dirty="0">
                <a:solidFill>
                  <a:schemeClr val="tx2"/>
                </a:solidFill>
                <a:latin typeface="Courier New" pitchFamily="49" charset="0"/>
                <a:ea typeface="ヒラギノ角ゴ Pro W3" pitchFamily="-64" charset="-128"/>
                <a:cs typeface="Courier New" pitchFamily="49" charset="0"/>
              </a:rPr>
              <a:t> 29 .</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mtClean="0">
                <a:latin typeface="Arial" charset="0"/>
                <a:cs typeface="Arial" charset="0"/>
              </a:rPr>
              <a:t>SPARQL Queries: Blank Nodes</a:t>
            </a:r>
          </a:p>
        </p:txBody>
      </p:sp>
      <p:sp>
        <p:nvSpPr>
          <p:cNvPr id="52227" name="Rectangle 3"/>
          <p:cNvSpPr>
            <a:spLocks noGrp="1" noChangeArrowheads="1"/>
          </p:cNvSpPr>
          <p:nvPr>
            <p:ph idx="1"/>
          </p:nvPr>
        </p:nvSpPr>
        <p:spPr/>
        <p:txBody>
          <a:bodyPr/>
          <a:lstStyle/>
          <a:p>
            <a:pPr>
              <a:lnSpc>
                <a:spcPct val="90000"/>
              </a:lnSpc>
              <a:buFontTx/>
              <a:buNone/>
            </a:pPr>
            <a:r>
              <a:rPr lang="en-US" sz="2200" smtClean="0">
                <a:latin typeface="Arial" charset="0"/>
                <a:cs typeface="Arial" charset="0"/>
              </a:rPr>
              <a:t>“Return the first name of all people in the KB”</a:t>
            </a:r>
          </a:p>
          <a:p>
            <a:pPr>
              <a:lnSpc>
                <a:spcPct val="90000"/>
              </a:lnSpc>
              <a:buFontTx/>
              <a:buNone/>
            </a:pPr>
            <a:endParaRPr lang="en-US" sz="2200" smtClean="0">
              <a:latin typeface="Arial" charset="0"/>
              <a:cs typeface="Arial" charset="0"/>
            </a:endParaRPr>
          </a:p>
          <a:p>
            <a:pPr>
              <a:lnSpc>
                <a:spcPct val="90000"/>
              </a:lnSpc>
              <a:buFontTx/>
              <a:buNone/>
            </a:pPr>
            <a:r>
              <a:rPr lang="en-US" sz="1800" b="1" smtClean="0">
                <a:solidFill>
                  <a:schemeClr val="tx2"/>
                </a:solidFill>
                <a:latin typeface="Courier New" charset="0"/>
                <a:cs typeface="Arial" charset="0"/>
              </a:rPr>
              <a:t>PREFIX vCard: &lt;http://www.w3.org/2001/vcard-rdf/3.0#&gt;</a:t>
            </a:r>
          </a:p>
          <a:p>
            <a:pPr>
              <a:lnSpc>
                <a:spcPct val="90000"/>
              </a:lnSpc>
              <a:buFontTx/>
              <a:buNone/>
            </a:pPr>
            <a:r>
              <a:rPr lang="en-US" sz="1800" b="1" smtClean="0">
                <a:solidFill>
                  <a:schemeClr val="tx2"/>
                </a:solidFill>
                <a:latin typeface="Courier New" charset="0"/>
                <a:cs typeface="Arial" charset="0"/>
              </a:rPr>
              <a:t>SELECT ?name, ?firstName</a:t>
            </a:r>
          </a:p>
          <a:p>
            <a:pPr>
              <a:lnSpc>
                <a:spcPct val="90000"/>
              </a:lnSpc>
              <a:buFontTx/>
              <a:buNone/>
            </a:pPr>
            <a:r>
              <a:rPr lang="en-US" sz="1800" b="1" smtClean="0">
                <a:solidFill>
                  <a:schemeClr val="tx2"/>
                </a:solidFill>
                <a:latin typeface="Courier New" charset="0"/>
                <a:cs typeface="Arial" charset="0"/>
              </a:rPr>
              <a:t>WHERE {?x vCard:N ?name .</a:t>
            </a:r>
          </a:p>
          <a:p>
            <a:pPr>
              <a:lnSpc>
                <a:spcPct val="90000"/>
              </a:lnSpc>
              <a:buFontTx/>
              <a:buNone/>
            </a:pPr>
            <a:r>
              <a:rPr lang="en-US" sz="1800" b="1" smtClean="0">
                <a:solidFill>
                  <a:schemeClr val="tx2"/>
                </a:solidFill>
                <a:latin typeface="Courier New" charset="0"/>
                <a:cs typeface="Arial" charset="0"/>
              </a:rPr>
              <a:t>		?name vCard:Given ?firstName}</a:t>
            </a:r>
          </a:p>
          <a:p>
            <a:pPr>
              <a:lnSpc>
                <a:spcPct val="90000"/>
              </a:lnSpc>
            </a:pPr>
            <a:endParaRPr lang="en-US" sz="1800" b="1" smtClean="0">
              <a:solidFill>
                <a:srgbClr val="207624"/>
              </a:solidFill>
              <a:latin typeface="Courier New" charset="0"/>
              <a:cs typeface="Arial" charset="0"/>
            </a:endParaRPr>
          </a:p>
          <a:p>
            <a:pPr>
              <a:lnSpc>
                <a:spcPct val="90000"/>
              </a:lnSpc>
              <a:buFontTx/>
              <a:buNone/>
            </a:pPr>
            <a:r>
              <a:rPr lang="en-US" sz="2200" i="1" smtClean="0">
                <a:latin typeface="Arial" charset="0"/>
                <a:cs typeface="Arial" charset="0"/>
              </a:rPr>
              <a:t>result:</a:t>
            </a:r>
          </a:p>
          <a:p>
            <a:pPr>
              <a:lnSpc>
                <a:spcPct val="90000"/>
              </a:lnSpc>
              <a:buFontTx/>
              <a:buNone/>
            </a:pPr>
            <a:endParaRPr lang="en-US" sz="2200" i="1" smtClean="0">
              <a:latin typeface="Arial" charset="0"/>
              <a:cs typeface="Arial" charset="0"/>
            </a:endParaRPr>
          </a:p>
          <a:p>
            <a:pPr>
              <a:lnSpc>
                <a:spcPct val="90000"/>
              </a:lnSpc>
              <a:buFontTx/>
              <a:buNone/>
            </a:pPr>
            <a:r>
              <a:rPr lang="en-US" sz="2000" b="1" smtClean="0">
                <a:latin typeface="Courier New" charset="0"/>
                <a:cs typeface="Arial" charset="0"/>
              </a:rPr>
              <a:t>name firstName</a:t>
            </a:r>
          </a:p>
          <a:p>
            <a:pPr>
              <a:lnSpc>
                <a:spcPct val="90000"/>
              </a:lnSpc>
              <a:buFontTx/>
              <a:buNone/>
            </a:pPr>
            <a:r>
              <a:rPr lang="en-US" sz="2000" b="1" smtClean="0">
                <a:latin typeface="Courier New" charset="0"/>
                <a:cs typeface="Arial" charset="0"/>
              </a:rPr>
              <a:t>=================</a:t>
            </a:r>
          </a:p>
          <a:p>
            <a:pPr>
              <a:lnSpc>
                <a:spcPct val="90000"/>
              </a:lnSpc>
              <a:buFontTx/>
              <a:buNone/>
            </a:pPr>
            <a:r>
              <a:rPr lang="en-US" sz="2000" b="1" smtClean="0">
                <a:latin typeface="Courier New" charset="0"/>
                <a:cs typeface="Arial" charset="0"/>
              </a:rPr>
              <a:t>_:a "John"</a:t>
            </a:r>
          </a:p>
          <a:p>
            <a:pPr>
              <a:lnSpc>
                <a:spcPct val="90000"/>
              </a:lnSpc>
              <a:buFontTx/>
              <a:buNone/>
            </a:pPr>
            <a:r>
              <a:rPr lang="en-US" sz="2000" b="1" smtClean="0">
                <a:latin typeface="Courier New" charset="0"/>
                <a:cs typeface="Arial" charset="0"/>
              </a:rPr>
              <a:t>_:b "Mary</a:t>
            </a:r>
            <a:r>
              <a:rPr lang="en-US" sz="2200" smtClean="0">
                <a:latin typeface="Arial" charset="0"/>
                <a:cs typeface="Arial" charset="0"/>
              </a:rPr>
              <a:t>"</a:t>
            </a:r>
          </a:p>
        </p:txBody>
      </p:sp>
      <p:sp>
        <p:nvSpPr>
          <p:cNvPr id="6" name="TextBox 5"/>
          <p:cNvSpPr txBox="1"/>
          <p:nvPr/>
        </p:nvSpPr>
        <p:spPr>
          <a:xfrm>
            <a:off x="3857625" y="3643313"/>
            <a:ext cx="4941888" cy="2632075"/>
          </a:xfrm>
          <a:prstGeom prst="rect">
            <a:avLst/>
          </a:prstGeom>
          <a:solidFill>
            <a:schemeClr val="tx2">
              <a:lumMod val="20000"/>
              <a:lumOff val="80000"/>
            </a:schemeClr>
          </a:solidFill>
          <a:ln w="28575">
            <a:solidFill>
              <a:schemeClr val="tx2"/>
            </a:solidFill>
          </a:ln>
        </p:spPr>
        <p:txBody>
          <a:bodyPr wrap="none">
            <a:spAutoFit/>
          </a:bodyPr>
          <a:lstStyle/>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@prefix ex: &lt;http://example.org/#&gt;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@prefix </a:t>
            </a:r>
            <a:r>
              <a:rPr lang="en-US" sz="1100" b="1" dirty="0" err="1">
                <a:solidFill>
                  <a:schemeClr val="tx2"/>
                </a:solidFill>
                <a:latin typeface="Courier New" pitchFamily="49" charset="0"/>
                <a:ea typeface="ヒラギノ角ゴ Pro W3" pitchFamily="-64" charset="-128"/>
                <a:cs typeface="Courier New" pitchFamily="49" charset="0"/>
              </a:rPr>
              <a:t>vcard</a:t>
            </a:r>
            <a:r>
              <a:rPr lang="en-US" sz="1100" b="1" dirty="0">
                <a:solidFill>
                  <a:schemeClr val="tx2"/>
                </a:solidFill>
                <a:latin typeface="Courier New" pitchFamily="49" charset="0"/>
                <a:ea typeface="ヒラギノ角ゴ Pro W3" pitchFamily="-64" charset="-128"/>
                <a:cs typeface="Courier New" pitchFamily="49" charset="0"/>
              </a:rPr>
              <a:t>: &lt;http://www.w3.org/2001/vcard-rdf/3.0#&gt; .</a:t>
            </a:r>
          </a:p>
          <a:p>
            <a:pPr eaLnBrk="0" hangingPunct="0">
              <a:defRPr/>
            </a:pPr>
            <a:r>
              <a:rPr lang="en-US" sz="1100" b="1" dirty="0" err="1">
                <a:solidFill>
                  <a:schemeClr val="tx2"/>
                </a:solidFill>
                <a:latin typeface="Courier New" pitchFamily="49" charset="0"/>
                <a:ea typeface="ヒラギノ角ゴ Pro W3" pitchFamily="-64" charset="-128"/>
                <a:cs typeface="Courier New" pitchFamily="49" charset="0"/>
              </a:rPr>
              <a:t>ex:john</a:t>
            </a:r>
            <a:endParaRPr lang="en-US" sz="1100" b="1" dirty="0">
              <a:solidFill>
                <a:schemeClr val="tx2"/>
              </a:solidFill>
              <a:latin typeface="Courier New" pitchFamily="49" charset="0"/>
              <a:ea typeface="ヒラギノ角ゴ Pro W3" pitchFamily="-64" charset="-128"/>
              <a:cs typeface="Courier New" pitchFamily="49" charset="0"/>
            </a:endParaRP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vcard:FN</a:t>
            </a:r>
            <a:r>
              <a:rPr lang="en-US" sz="1100" b="1" dirty="0">
                <a:solidFill>
                  <a:schemeClr val="tx2"/>
                </a:solidFill>
                <a:latin typeface="Courier New" pitchFamily="49" charset="0"/>
                <a:ea typeface="ヒラギノ角ゴ Pro W3" pitchFamily="-64" charset="-128"/>
                <a:cs typeface="Courier New" pitchFamily="49" charset="0"/>
              </a:rPr>
              <a:t> "John Smith"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vcard:N</a:t>
            </a:r>
            <a:r>
              <a:rPr lang="en-US" sz="1100" b="1" dirty="0">
                <a:solidFill>
                  <a:schemeClr val="tx2"/>
                </a:solidFill>
                <a:latin typeface="Courier New" pitchFamily="49" charset="0"/>
                <a:ea typeface="ヒラギノ角ゴ Pro W3" pitchFamily="-64" charset="-128"/>
                <a:cs typeface="Courier New" pitchFamily="49" charset="0"/>
              </a:rPr>
              <a:t>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vcard:Given</a:t>
            </a:r>
            <a:r>
              <a:rPr lang="en-US" sz="1100" b="1" dirty="0">
                <a:solidFill>
                  <a:schemeClr val="tx2"/>
                </a:solidFill>
                <a:latin typeface="Courier New" pitchFamily="49" charset="0"/>
                <a:ea typeface="ヒラギノ角ゴ Pro W3" pitchFamily="-64" charset="-128"/>
                <a:cs typeface="Courier New" pitchFamily="49" charset="0"/>
              </a:rPr>
              <a:t> "John"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vcard:Family</a:t>
            </a:r>
            <a:r>
              <a:rPr lang="en-US" sz="1100" b="1" dirty="0">
                <a:solidFill>
                  <a:schemeClr val="tx2"/>
                </a:solidFill>
                <a:latin typeface="Courier New" pitchFamily="49" charset="0"/>
                <a:ea typeface="ヒラギノ角ゴ Pro W3" pitchFamily="-64" charset="-128"/>
                <a:cs typeface="Courier New" pitchFamily="49" charset="0"/>
              </a:rPr>
              <a:t> "Smith" ]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ex:hasAge</a:t>
            </a:r>
            <a:r>
              <a:rPr lang="en-US" sz="1100" b="1" dirty="0">
                <a:solidFill>
                  <a:schemeClr val="tx2"/>
                </a:solidFill>
                <a:latin typeface="Courier New" pitchFamily="49" charset="0"/>
                <a:ea typeface="ヒラギノ角ゴ Pro W3" pitchFamily="-64" charset="-128"/>
                <a:cs typeface="Courier New" pitchFamily="49" charset="0"/>
              </a:rPr>
              <a:t> 32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ex:marriedTo</a:t>
            </a: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mary</a:t>
            </a:r>
            <a:r>
              <a:rPr lang="en-US" sz="1100" b="1" dirty="0">
                <a:solidFill>
                  <a:schemeClr val="tx2"/>
                </a:solidFill>
                <a:latin typeface="Courier New" pitchFamily="49" charset="0"/>
                <a:ea typeface="ヒラギノ角ゴ Pro W3" pitchFamily="-64" charset="-128"/>
                <a:cs typeface="Courier New" pitchFamily="49" charset="0"/>
              </a:rPr>
              <a:t> .</a:t>
            </a:r>
          </a:p>
          <a:p>
            <a:pPr eaLnBrk="0" hangingPunct="0">
              <a:defRPr/>
            </a:pPr>
            <a:r>
              <a:rPr lang="en-US" sz="1100" b="1" dirty="0" err="1">
                <a:solidFill>
                  <a:schemeClr val="tx2"/>
                </a:solidFill>
                <a:latin typeface="Courier New" pitchFamily="49" charset="0"/>
                <a:ea typeface="ヒラギノ角ゴ Pro W3" pitchFamily="-64" charset="-128"/>
                <a:cs typeface="Courier New" pitchFamily="49" charset="0"/>
              </a:rPr>
              <a:t>ex:mary</a:t>
            </a:r>
            <a:endParaRPr lang="en-US" sz="1100" b="1" dirty="0">
              <a:solidFill>
                <a:schemeClr val="tx2"/>
              </a:solidFill>
              <a:latin typeface="Courier New" pitchFamily="49" charset="0"/>
              <a:ea typeface="ヒラギノ角ゴ Pro W3" pitchFamily="-64" charset="-128"/>
              <a:cs typeface="Courier New" pitchFamily="49" charset="0"/>
            </a:endParaRP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vcard:FN</a:t>
            </a:r>
            <a:r>
              <a:rPr lang="en-US" sz="1100" b="1" dirty="0">
                <a:solidFill>
                  <a:schemeClr val="tx2"/>
                </a:solidFill>
                <a:latin typeface="Courier New" pitchFamily="49" charset="0"/>
                <a:ea typeface="ヒラギノ角ゴ Pro W3" pitchFamily="-64" charset="-128"/>
                <a:cs typeface="Courier New" pitchFamily="49" charset="0"/>
              </a:rPr>
              <a:t> "Mary Smith"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vcard:N</a:t>
            </a:r>
            <a:r>
              <a:rPr lang="en-US" sz="1100" b="1" dirty="0">
                <a:solidFill>
                  <a:schemeClr val="tx2"/>
                </a:solidFill>
                <a:latin typeface="Courier New" pitchFamily="49" charset="0"/>
                <a:ea typeface="ヒラギノ角ゴ Pro W3" pitchFamily="-64" charset="-128"/>
                <a:cs typeface="Courier New" pitchFamily="49" charset="0"/>
              </a:rPr>
              <a:t>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vcard:Given</a:t>
            </a:r>
            <a:r>
              <a:rPr lang="en-US" sz="1100" b="1" dirty="0">
                <a:solidFill>
                  <a:schemeClr val="tx2"/>
                </a:solidFill>
                <a:latin typeface="Courier New" pitchFamily="49" charset="0"/>
                <a:ea typeface="ヒラギノ角ゴ Pro W3" pitchFamily="-64" charset="-128"/>
                <a:cs typeface="Courier New" pitchFamily="49" charset="0"/>
              </a:rPr>
              <a:t> "Mary"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vcard:Family</a:t>
            </a:r>
            <a:r>
              <a:rPr lang="en-US" sz="1100" b="1" dirty="0">
                <a:solidFill>
                  <a:schemeClr val="tx2"/>
                </a:solidFill>
                <a:latin typeface="Courier New" pitchFamily="49" charset="0"/>
                <a:ea typeface="ヒラギノ角ゴ Pro W3" pitchFamily="-64" charset="-128"/>
                <a:cs typeface="Courier New" pitchFamily="49" charset="0"/>
              </a:rPr>
              <a:t> "Smith" ]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ex:hasAge</a:t>
            </a:r>
            <a:r>
              <a:rPr lang="en-US" sz="1100" b="1" dirty="0">
                <a:solidFill>
                  <a:schemeClr val="tx2"/>
                </a:solidFill>
                <a:latin typeface="Courier New" pitchFamily="49" charset="0"/>
                <a:ea typeface="ヒラギノ角ゴ Pro W3" pitchFamily="-64" charset="-128"/>
                <a:cs typeface="Courier New" pitchFamily="49" charset="0"/>
              </a:rPr>
              <a:t> 29 .</a:t>
            </a: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latin typeface="Arial" charset="0"/>
                <a:cs typeface="Arial" charset="0"/>
              </a:rPr>
              <a:t>SPARQL Queries: Building RDF Graph</a:t>
            </a:r>
          </a:p>
        </p:txBody>
      </p:sp>
      <p:sp>
        <p:nvSpPr>
          <p:cNvPr id="53251" name="Rectangle 3"/>
          <p:cNvSpPr>
            <a:spLocks noGrp="1" noChangeArrowheads="1"/>
          </p:cNvSpPr>
          <p:nvPr>
            <p:ph idx="1"/>
          </p:nvPr>
        </p:nvSpPr>
        <p:spPr/>
        <p:txBody>
          <a:bodyPr/>
          <a:lstStyle/>
          <a:p>
            <a:pPr>
              <a:buFontTx/>
              <a:buNone/>
            </a:pPr>
            <a:r>
              <a:rPr lang="en-US" smtClean="0">
                <a:latin typeface="Arial" charset="0"/>
                <a:cs typeface="Arial" charset="0"/>
              </a:rPr>
              <a:t>“Rewrite the naming information in original graph by using the </a:t>
            </a:r>
            <a:r>
              <a:rPr lang="en-US" sz="2200" b="1" smtClean="0">
                <a:latin typeface="Courier New" charset="0"/>
                <a:cs typeface="Arial" charset="0"/>
              </a:rPr>
              <a:t>foaf:name</a:t>
            </a:r>
            <a:r>
              <a:rPr lang="en-US" smtClean="0">
                <a:latin typeface="Arial" charset="0"/>
                <a:cs typeface="Arial" charset="0"/>
              </a:rPr>
              <a:t>”</a:t>
            </a:r>
          </a:p>
          <a:p>
            <a:pPr>
              <a:buFontTx/>
              <a:buNone/>
            </a:pPr>
            <a:endParaRPr lang="en-US" sz="1400" b="1" smtClean="0">
              <a:solidFill>
                <a:srgbClr val="207624"/>
              </a:solidFill>
              <a:latin typeface="Courier New" charset="0"/>
              <a:cs typeface="Arial" charset="0"/>
            </a:endParaRPr>
          </a:p>
          <a:p>
            <a:pPr>
              <a:buFontTx/>
              <a:buNone/>
            </a:pPr>
            <a:r>
              <a:rPr lang="en-US" sz="1400" b="1" smtClean="0">
                <a:solidFill>
                  <a:schemeClr val="tx2"/>
                </a:solidFill>
                <a:latin typeface="Courier New" charset="0"/>
                <a:cs typeface="Arial" charset="0"/>
              </a:rPr>
              <a:t>PREFIX vCard: &lt;http://www.w3.org/2001/vcard-rdf/3.0#&gt;</a:t>
            </a:r>
            <a:endParaRPr lang="en-US" sz="1400" smtClean="0">
              <a:solidFill>
                <a:schemeClr val="tx2"/>
              </a:solidFill>
              <a:latin typeface="Arial" charset="0"/>
              <a:cs typeface="Arial" charset="0"/>
            </a:endParaRPr>
          </a:p>
          <a:p>
            <a:pPr>
              <a:buFontTx/>
              <a:buNone/>
            </a:pPr>
            <a:r>
              <a:rPr lang="en-US" sz="1400" b="1" smtClean="0">
                <a:solidFill>
                  <a:schemeClr val="tx2"/>
                </a:solidFill>
                <a:latin typeface="Courier New" charset="0"/>
                <a:cs typeface="Arial" charset="0"/>
              </a:rPr>
              <a:t>PREFIX foaf:   &lt;http://xmlns.com/foaf/0.1/&gt;</a:t>
            </a:r>
          </a:p>
          <a:p>
            <a:pPr>
              <a:buFontTx/>
              <a:buNone/>
            </a:pPr>
            <a:endParaRPr lang="en-US" sz="1000" b="1" smtClean="0">
              <a:solidFill>
                <a:schemeClr val="tx2"/>
              </a:solidFill>
              <a:latin typeface="Courier New" charset="0"/>
              <a:cs typeface="Arial" charset="0"/>
            </a:endParaRPr>
          </a:p>
          <a:p>
            <a:pPr>
              <a:buFontTx/>
              <a:buNone/>
            </a:pPr>
            <a:r>
              <a:rPr lang="en-US" sz="1400" b="1" smtClean="0">
                <a:solidFill>
                  <a:schemeClr val="tx2"/>
                </a:solidFill>
                <a:latin typeface="Courier New" charset="0"/>
                <a:cs typeface="Arial" charset="0"/>
              </a:rPr>
              <a:t>CONSTRUCT { ?x foaf:name ?name }</a:t>
            </a:r>
          </a:p>
          <a:p>
            <a:pPr>
              <a:buFontTx/>
              <a:buNone/>
            </a:pPr>
            <a:r>
              <a:rPr lang="en-US" sz="1400" b="1" smtClean="0">
                <a:solidFill>
                  <a:schemeClr val="tx2"/>
                </a:solidFill>
                <a:latin typeface="Courier New" charset="0"/>
                <a:cs typeface="Arial" charset="0"/>
              </a:rPr>
              <a:t>WHERE  { ?x vCard:FN ?name }</a:t>
            </a:r>
          </a:p>
          <a:p>
            <a:pPr>
              <a:buFontTx/>
              <a:buNone/>
            </a:pPr>
            <a:endParaRPr lang="en-US" sz="1400" b="1" smtClean="0">
              <a:solidFill>
                <a:srgbClr val="207624"/>
              </a:solidFill>
              <a:latin typeface="Courier New" charset="0"/>
              <a:cs typeface="Arial" charset="0"/>
            </a:endParaRPr>
          </a:p>
          <a:p>
            <a:pPr>
              <a:buFontTx/>
              <a:buNone/>
            </a:pPr>
            <a:r>
              <a:rPr lang="en-US" i="1" smtClean="0">
                <a:latin typeface="Arial" charset="0"/>
                <a:cs typeface="Arial" charset="0"/>
              </a:rPr>
              <a:t>result:</a:t>
            </a:r>
          </a:p>
          <a:p>
            <a:pPr>
              <a:buFontTx/>
              <a:buNone/>
            </a:pPr>
            <a:endParaRPr lang="en-US" sz="1200" i="1" smtClean="0">
              <a:latin typeface="Arial" charset="0"/>
              <a:cs typeface="Arial" charset="0"/>
            </a:endParaRPr>
          </a:p>
          <a:p>
            <a:pPr>
              <a:buFontTx/>
              <a:buNone/>
            </a:pPr>
            <a:r>
              <a:rPr lang="en-US" sz="1300" b="1" smtClean="0">
                <a:latin typeface="Courier New" charset="0"/>
                <a:cs typeface="Arial" charset="0"/>
              </a:rPr>
              <a:t>#john foaf:name “John Smith"</a:t>
            </a:r>
          </a:p>
          <a:p>
            <a:pPr>
              <a:buFontTx/>
              <a:buNone/>
            </a:pPr>
            <a:r>
              <a:rPr lang="en-US" sz="1300" b="1" smtClean="0">
                <a:latin typeface="Courier New" charset="0"/>
                <a:cs typeface="Arial" charset="0"/>
              </a:rPr>
              <a:t>#marry foaf:name “Marry Smith"</a:t>
            </a:r>
          </a:p>
        </p:txBody>
      </p:sp>
      <p:sp>
        <p:nvSpPr>
          <p:cNvPr id="6" name="TextBox 5"/>
          <p:cNvSpPr txBox="1"/>
          <p:nvPr/>
        </p:nvSpPr>
        <p:spPr>
          <a:xfrm>
            <a:off x="3857625" y="3714750"/>
            <a:ext cx="4941888" cy="2632075"/>
          </a:xfrm>
          <a:prstGeom prst="rect">
            <a:avLst/>
          </a:prstGeom>
          <a:solidFill>
            <a:schemeClr val="tx2">
              <a:lumMod val="20000"/>
              <a:lumOff val="80000"/>
            </a:schemeClr>
          </a:solidFill>
          <a:ln w="28575">
            <a:solidFill>
              <a:schemeClr val="tx2"/>
            </a:solidFill>
          </a:ln>
        </p:spPr>
        <p:txBody>
          <a:bodyPr wrap="none">
            <a:spAutoFit/>
          </a:bodyPr>
          <a:lstStyle/>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@prefix ex: &lt;http://example.org/#&gt;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@prefix </a:t>
            </a:r>
            <a:r>
              <a:rPr lang="en-US" sz="1100" b="1" dirty="0" err="1">
                <a:solidFill>
                  <a:schemeClr val="tx2"/>
                </a:solidFill>
                <a:latin typeface="Courier New" pitchFamily="49" charset="0"/>
                <a:ea typeface="ヒラギノ角ゴ Pro W3" pitchFamily="-64" charset="-128"/>
                <a:cs typeface="Courier New" pitchFamily="49" charset="0"/>
              </a:rPr>
              <a:t>vcard</a:t>
            </a:r>
            <a:r>
              <a:rPr lang="en-US" sz="1100" b="1" dirty="0">
                <a:solidFill>
                  <a:schemeClr val="tx2"/>
                </a:solidFill>
                <a:latin typeface="Courier New" pitchFamily="49" charset="0"/>
                <a:ea typeface="ヒラギノ角ゴ Pro W3" pitchFamily="-64" charset="-128"/>
                <a:cs typeface="Courier New" pitchFamily="49" charset="0"/>
              </a:rPr>
              <a:t>: &lt;http://www.w3.org/2001/vcard-rdf/3.0#&gt; .</a:t>
            </a:r>
          </a:p>
          <a:p>
            <a:pPr eaLnBrk="0" hangingPunct="0">
              <a:defRPr/>
            </a:pPr>
            <a:r>
              <a:rPr lang="en-US" sz="1100" b="1" dirty="0" err="1">
                <a:solidFill>
                  <a:schemeClr val="tx2"/>
                </a:solidFill>
                <a:latin typeface="Courier New" pitchFamily="49" charset="0"/>
                <a:ea typeface="ヒラギノ角ゴ Pro W3" pitchFamily="-64" charset="-128"/>
                <a:cs typeface="Courier New" pitchFamily="49" charset="0"/>
              </a:rPr>
              <a:t>ex:john</a:t>
            </a:r>
            <a:endParaRPr lang="en-US" sz="1100" b="1" dirty="0">
              <a:solidFill>
                <a:schemeClr val="tx2"/>
              </a:solidFill>
              <a:latin typeface="Courier New" pitchFamily="49" charset="0"/>
              <a:ea typeface="ヒラギノ角ゴ Pro W3" pitchFamily="-64" charset="-128"/>
              <a:cs typeface="Courier New" pitchFamily="49" charset="0"/>
            </a:endParaRP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vcard:FN</a:t>
            </a:r>
            <a:r>
              <a:rPr lang="en-US" sz="1100" b="1" dirty="0">
                <a:solidFill>
                  <a:schemeClr val="tx2"/>
                </a:solidFill>
                <a:latin typeface="Courier New" pitchFamily="49" charset="0"/>
                <a:ea typeface="ヒラギノ角ゴ Pro W3" pitchFamily="-64" charset="-128"/>
                <a:cs typeface="Courier New" pitchFamily="49" charset="0"/>
              </a:rPr>
              <a:t> "John Smith"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vcard:N</a:t>
            </a:r>
            <a:r>
              <a:rPr lang="en-US" sz="1100" b="1" dirty="0">
                <a:solidFill>
                  <a:schemeClr val="tx2"/>
                </a:solidFill>
                <a:latin typeface="Courier New" pitchFamily="49" charset="0"/>
                <a:ea typeface="ヒラギノ角ゴ Pro W3" pitchFamily="-64" charset="-128"/>
                <a:cs typeface="Courier New" pitchFamily="49" charset="0"/>
              </a:rPr>
              <a:t>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vcard:Given</a:t>
            </a:r>
            <a:r>
              <a:rPr lang="en-US" sz="1100" b="1" dirty="0">
                <a:solidFill>
                  <a:schemeClr val="tx2"/>
                </a:solidFill>
                <a:latin typeface="Courier New" pitchFamily="49" charset="0"/>
                <a:ea typeface="ヒラギノ角ゴ Pro W3" pitchFamily="-64" charset="-128"/>
                <a:cs typeface="Courier New" pitchFamily="49" charset="0"/>
              </a:rPr>
              <a:t> "John"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vcard:Family</a:t>
            </a:r>
            <a:r>
              <a:rPr lang="en-US" sz="1100" b="1" dirty="0">
                <a:solidFill>
                  <a:schemeClr val="tx2"/>
                </a:solidFill>
                <a:latin typeface="Courier New" pitchFamily="49" charset="0"/>
                <a:ea typeface="ヒラギノ角ゴ Pro W3" pitchFamily="-64" charset="-128"/>
                <a:cs typeface="Courier New" pitchFamily="49" charset="0"/>
              </a:rPr>
              <a:t> "Smith" ]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ex:hasAge</a:t>
            </a:r>
            <a:r>
              <a:rPr lang="en-US" sz="1100" b="1" dirty="0">
                <a:solidFill>
                  <a:schemeClr val="tx2"/>
                </a:solidFill>
                <a:latin typeface="Courier New" pitchFamily="49" charset="0"/>
                <a:ea typeface="ヒラギノ角ゴ Pro W3" pitchFamily="-64" charset="-128"/>
                <a:cs typeface="Courier New" pitchFamily="49" charset="0"/>
              </a:rPr>
              <a:t> 32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ex:marriedTo</a:t>
            </a: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mary</a:t>
            </a:r>
            <a:r>
              <a:rPr lang="en-US" sz="1100" b="1" dirty="0">
                <a:solidFill>
                  <a:schemeClr val="tx2"/>
                </a:solidFill>
                <a:latin typeface="Courier New" pitchFamily="49" charset="0"/>
                <a:ea typeface="ヒラギノ角ゴ Pro W3" pitchFamily="-64" charset="-128"/>
                <a:cs typeface="Courier New" pitchFamily="49" charset="0"/>
              </a:rPr>
              <a:t> .</a:t>
            </a:r>
          </a:p>
          <a:p>
            <a:pPr eaLnBrk="0" hangingPunct="0">
              <a:defRPr/>
            </a:pPr>
            <a:r>
              <a:rPr lang="en-US" sz="1100" b="1" dirty="0" err="1">
                <a:solidFill>
                  <a:schemeClr val="tx2"/>
                </a:solidFill>
                <a:latin typeface="Courier New" pitchFamily="49" charset="0"/>
                <a:ea typeface="ヒラギノ角ゴ Pro W3" pitchFamily="-64" charset="-128"/>
                <a:cs typeface="Courier New" pitchFamily="49" charset="0"/>
              </a:rPr>
              <a:t>ex:mary</a:t>
            </a:r>
            <a:endParaRPr lang="en-US" sz="1100" b="1" dirty="0">
              <a:solidFill>
                <a:schemeClr val="tx2"/>
              </a:solidFill>
              <a:latin typeface="Courier New" pitchFamily="49" charset="0"/>
              <a:ea typeface="ヒラギノ角ゴ Pro W3" pitchFamily="-64" charset="-128"/>
              <a:cs typeface="Courier New" pitchFamily="49" charset="0"/>
            </a:endParaRP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vcard:FN</a:t>
            </a:r>
            <a:r>
              <a:rPr lang="en-US" sz="1100" b="1" dirty="0">
                <a:solidFill>
                  <a:schemeClr val="tx2"/>
                </a:solidFill>
                <a:latin typeface="Courier New" pitchFamily="49" charset="0"/>
                <a:ea typeface="ヒラギノ角ゴ Pro W3" pitchFamily="-64" charset="-128"/>
                <a:cs typeface="Courier New" pitchFamily="49" charset="0"/>
              </a:rPr>
              <a:t> "Mary Smith"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vcard:N</a:t>
            </a:r>
            <a:r>
              <a:rPr lang="en-US" sz="1100" b="1" dirty="0">
                <a:solidFill>
                  <a:schemeClr val="tx2"/>
                </a:solidFill>
                <a:latin typeface="Courier New" pitchFamily="49" charset="0"/>
                <a:ea typeface="ヒラギノ角ゴ Pro W3" pitchFamily="-64" charset="-128"/>
                <a:cs typeface="Courier New" pitchFamily="49" charset="0"/>
              </a:rPr>
              <a:t>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vcard:Given</a:t>
            </a:r>
            <a:r>
              <a:rPr lang="en-US" sz="1100" b="1" dirty="0">
                <a:solidFill>
                  <a:schemeClr val="tx2"/>
                </a:solidFill>
                <a:latin typeface="Courier New" pitchFamily="49" charset="0"/>
                <a:ea typeface="ヒラギノ角ゴ Pro W3" pitchFamily="-64" charset="-128"/>
                <a:cs typeface="Courier New" pitchFamily="49" charset="0"/>
              </a:rPr>
              <a:t> "Mary"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vcard:Family</a:t>
            </a:r>
            <a:r>
              <a:rPr lang="en-US" sz="1100" b="1" dirty="0">
                <a:solidFill>
                  <a:schemeClr val="tx2"/>
                </a:solidFill>
                <a:latin typeface="Courier New" pitchFamily="49" charset="0"/>
                <a:ea typeface="ヒラギノ角ゴ Pro W3" pitchFamily="-64" charset="-128"/>
                <a:cs typeface="Courier New" pitchFamily="49" charset="0"/>
              </a:rPr>
              <a:t> "Smith" ]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ex:hasAge</a:t>
            </a:r>
            <a:r>
              <a:rPr lang="en-US" sz="1100" b="1" dirty="0">
                <a:solidFill>
                  <a:schemeClr val="tx2"/>
                </a:solidFill>
                <a:latin typeface="Courier New" pitchFamily="49" charset="0"/>
                <a:ea typeface="ヒラギノ角ゴ Pro W3" pitchFamily="-64" charset="-128"/>
                <a:cs typeface="Courier New" pitchFamily="49" charset="0"/>
              </a:rPr>
              <a:t> 29 .</a:t>
            </a: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mtClean="0">
                <a:latin typeface="Arial" charset="0"/>
                <a:cs typeface="Arial" charset="0"/>
              </a:rPr>
              <a:t>SPARQL Queries: Building RDF Graph</a:t>
            </a:r>
          </a:p>
        </p:txBody>
      </p:sp>
      <p:sp>
        <p:nvSpPr>
          <p:cNvPr id="54275" name="Rectangle 3"/>
          <p:cNvSpPr>
            <a:spLocks noGrp="1" noChangeArrowheads="1"/>
          </p:cNvSpPr>
          <p:nvPr>
            <p:ph idx="1"/>
          </p:nvPr>
        </p:nvSpPr>
        <p:spPr/>
        <p:txBody>
          <a:bodyPr/>
          <a:lstStyle/>
          <a:p>
            <a:pPr>
              <a:buFontTx/>
              <a:buNone/>
            </a:pPr>
            <a:r>
              <a:rPr lang="en-US" smtClean="0">
                <a:latin typeface="Arial" charset="0"/>
                <a:cs typeface="Arial" charset="0"/>
              </a:rPr>
              <a:t>“Rewrite the naming information in original graph by using the </a:t>
            </a:r>
            <a:r>
              <a:rPr lang="en-US" sz="2200" b="1" smtClean="0">
                <a:latin typeface="Courier New" charset="0"/>
                <a:cs typeface="Arial" charset="0"/>
              </a:rPr>
              <a:t>foaf:name</a:t>
            </a:r>
            <a:r>
              <a:rPr lang="en-US" smtClean="0">
                <a:latin typeface="Arial" charset="0"/>
                <a:cs typeface="Arial" charset="0"/>
              </a:rPr>
              <a:t>”</a:t>
            </a:r>
          </a:p>
          <a:p>
            <a:pPr>
              <a:buFontTx/>
              <a:buNone/>
            </a:pPr>
            <a:endParaRPr lang="en-US" sz="1400" b="1" smtClean="0">
              <a:solidFill>
                <a:srgbClr val="207624"/>
              </a:solidFill>
              <a:latin typeface="Courier New" charset="0"/>
              <a:cs typeface="Arial" charset="0"/>
            </a:endParaRPr>
          </a:p>
          <a:p>
            <a:pPr>
              <a:buFontTx/>
              <a:buNone/>
            </a:pPr>
            <a:r>
              <a:rPr lang="en-US" sz="1400" b="1" smtClean="0">
                <a:solidFill>
                  <a:schemeClr val="tx2"/>
                </a:solidFill>
                <a:latin typeface="Courier New" charset="0"/>
                <a:cs typeface="Arial" charset="0"/>
              </a:rPr>
              <a:t>PREFIX vCard: &lt;http://www.w3.org/2001/vcard-rdf/3.0#&gt;</a:t>
            </a:r>
            <a:endParaRPr lang="en-US" sz="1400" smtClean="0">
              <a:solidFill>
                <a:schemeClr val="tx2"/>
              </a:solidFill>
              <a:latin typeface="Arial" charset="0"/>
              <a:cs typeface="Arial" charset="0"/>
            </a:endParaRPr>
          </a:p>
          <a:p>
            <a:pPr>
              <a:buFontTx/>
              <a:buNone/>
            </a:pPr>
            <a:r>
              <a:rPr lang="en-US" sz="1400" b="1" smtClean="0">
                <a:solidFill>
                  <a:schemeClr val="tx2"/>
                </a:solidFill>
                <a:latin typeface="Courier New" charset="0"/>
                <a:cs typeface="Arial" charset="0"/>
              </a:rPr>
              <a:t>PREFIX foaf:   &lt;http://xmlns.com/foaf/0.1/&gt;</a:t>
            </a:r>
          </a:p>
          <a:p>
            <a:pPr>
              <a:buFontTx/>
              <a:buNone/>
            </a:pPr>
            <a:endParaRPr lang="en-US" sz="1000" b="1" smtClean="0">
              <a:solidFill>
                <a:schemeClr val="tx2"/>
              </a:solidFill>
              <a:latin typeface="Courier New" charset="0"/>
              <a:cs typeface="Arial" charset="0"/>
            </a:endParaRPr>
          </a:p>
          <a:p>
            <a:pPr>
              <a:buFontTx/>
              <a:buNone/>
            </a:pPr>
            <a:r>
              <a:rPr lang="en-US" sz="1400" b="1" smtClean="0">
                <a:solidFill>
                  <a:schemeClr val="tx2"/>
                </a:solidFill>
                <a:latin typeface="Courier New" charset="0"/>
                <a:cs typeface="Arial" charset="0"/>
              </a:rPr>
              <a:t>CONSTRUCT { ?x foaf:name ?name }</a:t>
            </a:r>
          </a:p>
          <a:p>
            <a:pPr>
              <a:buFontTx/>
              <a:buNone/>
            </a:pPr>
            <a:r>
              <a:rPr lang="en-US" sz="1400" b="1" smtClean="0">
                <a:solidFill>
                  <a:schemeClr val="tx2"/>
                </a:solidFill>
                <a:latin typeface="Courier New" charset="0"/>
                <a:cs typeface="Arial" charset="0"/>
              </a:rPr>
              <a:t>WHERE  { ?x vCard:FN ?name }</a:t>
            </a:r>
          </a:p>
          <a:p>
            <a:pPr>
              <a:buFontTx/>
              <a:buNone/>
            </a:pPr>
            <a:endParaRPr lang="en-US" sz="1400" b="1" smtClean="0">
              <a:solidFill>
                <a:srgbClr val="207624"/>
              </a:solidFill>
              <a:latin typeface="Courier New" charset="0"/>
              <a:cs typeface="Arial" charset="0"/>
            </a:endParaRPr>
          </a:p>
          <a:p>
            <a:pPr>
              <a:buFontTx/>
              <a:buNone/>
            </a:pPr>
            <a:r>
              <a:rPr lang="en-US" i="1" smtClean="0">
                <a:latin typeface="Arial" charset="0"/>
                <a:cs typeface="Arial" charset="0"/>
              </a:rPr>
              <a:t>result:</a:t>
            </a:r>
          </a:p>
          <a:p>
            <a:pPr>
              <a:buFontTx/>
              <a:buNone/>
            </a:pPr>
            <a:endParaRPr lang="en-US" sz="1200" i="1" smtClean="0">
              <a:latin typeface="Arial" charset="0"/>
              <a:cs typeface="Arial" charset="0"/>
            </a:endParaRPr>
          </a:p>
          <a:p>
            <a:pPr>
              <a:buFontTx/>
              <a:buNone/>
            </a:pPr>
            <a:r>
              <a:rPr lang="en-US" sz="1300" b="1" smtClean="0">
                <a:latin typeface="Courier New" charset="0"/>
                <a:cs typeface="Arial" charset="0"/>
              </a:rPr>
              <a:t>#john foaf:name “John Smith"</a:t>
            </a:r>
          </a:p>
          <a:p>
            <a:pPr>
              <a:buFontTx/>
              <a:buNone/>
            </a:pPr>
            <a:r>
              <a:rPr lang="en-US" sz="1300" b="1" smtClean="0">
                <a:latin typeface="Courier New" charset="0"/>
                <a:cs typeface="Arial" charset="0"/>
              </a:rPr>
              <a:t>#marry foaf:name “Marry Smith"</a:t>
            </a:r>
          </a:p>
        </p:txBody>
      </p:sp>
      <p:sp>
        <p:nvSpPr>
          <p:cNvPr id="7" name="TextBox 6"/>
          <p:cNvSpPr txBox="1"/>
          <p:nvPr/>
        </p:nvSpPr>
        <p:spPr>
          <a:xfrm>
            <a:off x="3857625" y="3714750"/>
            <a:ext cx="4941888" cy="2632075"/>
          </a:xfrm>
          <a:prstGeom prst="rect">
            <a:avLst/>
          </a:prstGeom>
          <a:solidFill>
            <a:schemeClr val="tx2">
              <a:lumMod val="20000"/>
              <a:lumOff val="80000"/>
            </a:schemeClr>
          </a:solidFill>
          <a:ln w="28575">
            <a:solidFill>
              <a:schemeClr val="tx2"/>
            </a:solidFill>
          </a:ln>
        </p:spPr>
        <p:txBody>
          <a:bodyPr wrap="none">
            <a:spAutoFit/>
          </a:bodyPr>
          <a:lstStyle/>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@prefix ex: &lt;http://example.org/#&gt;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@prefix </a:t>
            </a:r>
            <a:r>
              <a:rPr lang="en-US" sz="1100" b="1" dirty="0" err="1">
                <a:solidFill>
                  <a:schemeClr val="tx2"/>
                </a:solidFill>
                <a:latin typeface="Courier New" pitchFamily="49" charset="0"/>
                <a:ea typeface="ヒラギノ角ゴ Pro W3" pitchFamily="-64" charset="-128"/>
                <a:cs typeface="Courier New" pitchFamily="49" charset="0"/>
              </a:rPr>
              <a:t>vcard</a:t>
            </a:r>
            <a:r>
              <a:rPr lang="en-US" sz="1100" b="1" dirty="0">
                <a:solidFill>
                  <a:schemeClr val="tx2"/>
                </a:solidFill>
                <a:latin typeface="Courier New" pitchFamily="49" charset="0"/>
                <a:ea typeface="ヒラギノ角ゴ Pro W3" pitchFamily="-64" charset="-128"/>
                <a:cs typeface="Courier New" pitchFamily="49" charset="0"/>
              </a:rPr>
              <a:t>: &lt;http://www.w3.org/2001/vcard-rdf/3.0#&gt; .</a:t>
            </a:r>
          </a:p>
          <a:p>
            <a:pPr eaLnBrk="0" hangingPunct="0">
              <a:defRPr/>
            </a:pPr>
            <a:r>
              <a:rPr lang="en-US" sz="1100" b="1" dirty="0" err="1">
                <a:solidFill>
                  <a:schemeClr val="tx2"/>
                </a:solidFill>
                <a:latin typeface="Courier New" pitchFamily="49" charset="0"/>
                <a:ea typeface="ヒラギノ角ゴ Pro W3" pitchFamily="-64" charset="-128"/>
                <a:cs typeface="Courier New" pitchFamily="49" charset="0"/>
              </a:rPr>
              <a:t>ex:john</a:t>
            </a:r>
            <a:endParaRPr lang="en-US" sz="1100" b="1" dirty="0">
              <a:solidFill>
                <a:schemeClr val="tx2"/>
              </a:solidFill>
              <a:latin typeface="Courier New" pitchFamily="49" charset="0"/>
              <a:ea typeface="ヒラギノ角ゴ Pro W3" pitchFamily="-64" charset="-128"/>
              <a:cs typeface="Courier New" pitchFamily="49" charset="0"/>
            </a:endParaRP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vcard:FN</a:t>
            </a:r>
            <a:r>
              <a:rPr lang="en-US" sz="1100" b="1" dirty="0">
                <a:solidFill>
                  <a:schemeClr val="tx2"/>
                </a:solidFill>
                <a:latin typeface="Courier New" pitchFamily="49" charset="0"/>
                <a:ea typeface="ヒラギノ角ゴ Pro W3" pitchFamily="-64" charset="-128"/>
                <a:cs typeface="Courier New" pitchFamily="49" charset="0"/>
              </a:rPr>
              <a:t> "John Smith"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vcard:N</a:t>
            </a:r>
            <a:r>
              <a:rPr lang="en-US" sz="1100" b="1" dirty="0">
                <a:solidFill>
                  <a:schemeClr val="tx2"/>
                </a:solidFill>
                <a:latin typeface="Courier New" pitchFamily="49" charset="0"/>
                <a:ea typeface="ヒラギノ角ゴ Pro W3" pitchFamily="-64" charset="-128"/>
                <a:cs typeface="Courier New" pitchFamily="49" charset="0"/>
              </a:rPr>
              <a:t>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vcard:Given</a:t>
            </a:r>
            <a:r>
              <a:rPr lang="en-US" sz="1100" b="1" dirty="0">
                <a:solidFill>
                  <a:schemeClr val="tx2"/>
                </a:solidFill>
                <a:latin typeface="Courier New" pitchFamily="49" charset="0"/>
                <a:ea typeface="ヒラギノ角ゴ Pro W3" pitchFamily="-64" charset="-128"/>
                <a:cs typeface="Courier New" pitchFamily="49" charset="0"/>
              </a:rPr>
              <a:t> "John"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vcard:Family</a:t>
            </a:r>
            <a:r>
              <a:rPr lang="en-US" sz="1100" b="1" dirty="0">
                <a:solidFill>
                  <a:schemeClr val="tx2"/>
                </a:solidFill>
                <a:latin typeface="Courier New" pitchFamily="49" charset="0"/>
                <a:ea typeface="ヒラギノ角ゴ Pro W3" pitchFamily="-64" charset="-128"/>
                <a:cs typeface="Courier New" pitchFamily="49" charset="0"/>
              </a:rPr>
              <a:t> "Smith" ]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ex:hasAge</a:t>
            </a:r>
            <a:r>
              <a:rPr lang="en-US" sz="1100" b="1" dirty="0">
                <a:solidFill>
                  <a:schemeClr val="tx2"/>
                </a:solidFill>
                <a:latin typeface="Courier New" pitchFamily="49" charset="0"/>
                <a:ea typeface="ヒラギノ角ゴ Pro W3" pitchFamily="-64" charset="-128"/>
                <a:cs typeface="Courier New" pitchFamily="49" charset="0"/>
              </a:rPr>
              <a:t> 32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ex:marriedTo</a:t>
            </a: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mary</a:t>
            </a:r>
            <a:r>
              <a:rPr lang="en-US" sz="1100" b="1" dirty="0">
                <a:solidFill>
                  <a:schemeClr val="tx2"/>
                </a:solidFill>
                <a:latin typeface="Courier New" pitchFamily="49" charset="0"/>
                <a:ea typeface="ヒラギノ角ゴ Pro W3" pitchFamily="-64" charset="-128"/>
                <a:cs typeface="Courier New" pitchFamily="49" charset="0"/>
              </a:rPr>
              <a:t> .</a:t>
            </a:r>
          </a:p>
          <a:p>
            <a:pPr eaLnBrk="0" hangingPunct="0">
              <a:defRPr/>
            </a:pPr>
            <a:r>
              <a:rPr lang="en-US" sz="1100" b="1" dirty="0" err="1">
                <a:solidFill>
                  <a:schemeClr val="tx2"/>
                </a:solidFill>
                <a:latin typeface="Courier New" pitchFamily="49" charset="0"/>
                <a:ea typeface="ヒラギノ角ゴ Pro W3" pitchFamily="-64" charset="-128"/>
                <a:cs typeface="Courier New" pitchFamily="49" charset="0"/>
              </a:rPr>
              <a:t>ex:mary</a:t>
            </a:r>
            <a:endParaRPr lang="en-US" sz="1100" b="1" dirty="0">
              <a:solidFill>
                <a:schemeClr val="tx2"/>
              </a:solidFill>
              <a:latin typeface="Courier New" pitchFamily="49" charset="0"/>
              <a:ea typeface="ヒラギノ角ゴ Pro W3" pitchFamily="-64" charset="-128"/>
              <a:cs typeface="Courier New" pitchFamily="49" charset="0"/>
            </a:endParaRP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vcard:FN</a:t>
            </a:r>
            <a:r>
              <a:rPr lang="en-US" sz="1100" b="1" dirty="0">
                <a:solidFill>
                  <a:schemeClr val="tx2"/>
                </a:solidFill>
                <a:latin typeface="Courier New" pitchFamily="49" charset="0"/>
                <a:ea typeface="ヒラギノ角ゴ Pro W3" pitchFamily="-64" charset="-128"/>
                <a:cs typeface="Courier New" pitchFamily="49" charset="0"/>
              </a:rPr>
              <a:t> "Mary Smith"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vcard:N</a:t>
            </a:r>
            <a:r>
              <a:rPr lang="en-US" sz="1100" b="1" dirty="0">
                <a:solidFill>
                  <a:schemeClr val="tx2"/>
                </a:solidFill>
                <a:latin typeface="Courier New" pitchFamily="49" charset="0"/>
                <a:ea typeface="ヒラギノ角ゴ Pro W3" pitchFamily="-64" charset="-128"/>
                <a:cs typeface="Courier New" pitchFamily="49" charset="0"/>
              </a:rPr>
              <a:t>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vcard:Given</a:t>
            </a:r>
            <a:r>
              <a:rPr lang="en-US" sz="1100" b="1" dirty="0">
                <a:solidFill>
                  <a:schemeClr val="tx2"/>
                </a:solidFill>
                <a:latin typeface="Courier New" pitchFamily="49" charset="0"/>
                <a:ea typeface="ヒラギノ角ゴ Pro W3" pitchFamily="-64" charset="-128"/>
                <a:cs typeface="Courier New" pitchFamily="49" charset="0"/>
              </a:rPr>
              <a:t> "Mary"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vcard:Family</a:t>
            </a:r>
            <a:r>
              <a:rPr lang="en-US" sz="1100" b="1" dirty="0">
                <a:solidFill>
                  <a:schemeClr val="tx2"/>
                </a:solidFill>
                <a:latin typeface="Courier New" pitchFamily="49" charset="0"/>
                <a:ea typeface="ヒラギノ角ゴ Pro W3" pitchFamily="-64" charset="-128"/>
                <a:cs typeface="Courier New" pitchFamily="49" charset="0"/>
              </a:rPr>
              <a:t> "Smith" ]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ex:hasAge</a:t>
            </a:r>
            <a:r>
              <a:rPr lang="en-US" sz="1100" b="1" dirty="0">
                <a:solidFill>
                  <a:schemeClr val="tx2"/>
                </a:solidFill>
                <a:latin typeface="Courier New" pitchFamily="49" charset="0"/>
                <a:ea typeface="ヒラギノ角ゴ Pro W3" pitchFamily="-64" charset="-128"/>
                <a:cs typeface="Courier New" pitchFamily="49" charset="0"/>
              </a:rPr>
              <a:t> 29 .</a:t>
            </a:r>
          </a:p>
        </p:txBody>
      </p:sp>
      <p:sp>
        <p:nvSpPr>
          <p:cNvPr id="668679" name="Text Box 7"/>
          <p:cNvSpPr txBox="1">
            <a:spLocks noChangeArrowheads="1"/>
          </p:cNvSpPr>
          <p:nvPr/>
        </p:nvSpPr>
        <p:spPr bwMode="auto">
          <a:xfrm>
            <a:off x="571500" y="4572000"/>
            <a:ext cx="5537200" cy="1954213"/>
          </a:xfrm>
          <a:prstGeom prst="rect">
            <a:avLst/>
          </a:prstGeom>
          <a:solidFill>
            <a:schemeClr val="tx2">
              <a:lumMod val="20000"/>
              <a:lumOff val="80000"/>
            </a:schemeClr>
          </a:solidFill>
          <a:ln w="28575">
            <a:solidFill>
              <a:schemeClr val="tx2"/>
            </a:solidFill>
          </a:ln>
        </p:spPr>
        <p:txBody>
          <a:bodyPr wrap="none">
            <a:spAutoFit/>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a:defRPr/>
            </a:pPr>
            <a:r>
              <a:rPr lang="en-US" sz="1100" b="1" smtClean="0">
                <a:solidFill>
                  <a:schemeClr val="tx2"/>
                </a:solidFill>
                <a:latin typeface="Courier New" charset="0"/>
                <a:cs typeface="Courier New" charset="0"/>
              </a:rPr>
              <a:t>&lt;rdf:RDF </a:t>
            </a:r>
          </a:p>
          <a:p>
            <a:pPr>
              <a:defRPr/>
            </a:pPr>
            <a:r>
              <a:rPr lang="en-US" sz="1100" b="1" smtClean="0">
                <a:solidFill>
                  <a:schemeClr val="tx2"/>
                </a:solidFill>
                <a:latin typeface="Courier New" charset="0"/>
                <a:cs typeface="Courier New" charset="0"/>
              </a:rPr>
              <a:t>       xmlns:rdf="http://www.w3.org/1999/02/22-rdf-syntax-ns#" </a:t>
            </a:r>
          </a:p>
          <a:p>
            <a:pPr>
              <a:defRPr/>
            </a:pPr>
            <a:r>
              <a:rPr lang="en-US" sz="1100" b="1" smtClean="0">
                <a:solidFill>
                  <a:schemeClr val="tx2"/>
                </a:solidFill>
                <a:latin typeface="Courier New" charset="0"/>
                <a:cs typeface="Courier New" charset="0"/>
              </a:rPr>
              <a:t>       xmlns:foaf="http://xmlns.com/foaf/0.1/“</a:t>
            </a:r>
          </a:p>
          <a:p>
            <a:pPr>
              <a:defRPr/>
            </a:pPr>
            <a:r>
              <a:rPr lang="en-US" sz="1100" b="1" smtClean="0">
                <a:solidFill>
                  <a:schemeClr val="tx2"/>
                </a:solidFill>
                <a:latin typeface="Courier New" charset="0"/>
                <a:cs typeface="Courier New" charset="0"/>
              </a:rPr>
              <a:t>       xmlns:ex="http://example.org“&gt; </a:t>
            </a:r>
          </a:p>
          <a:p>
            <a:pPr>
              <a:defRPr/>
            </a:pPr>
            <a:r>
              <a:rPr lang="en-US" sz="1100" b="1" smtClean="0">
                <a:solidFill>
                  <a:schemeClr val="tx2"/>
                </a:solidFill>
                <a:latin typeface="Courier New" charset="0"/>
                <a:cs typeface="Courier New" charset="0"/>
              </a:rPr>
              <a:t>  &lt;rdf:Description rdf:about=ex:john&gt; </a:t>
            </a:r>
          </a:p>
          <a:p>
            <a:pPr>
              <a:defRPr/>
            </a:pPr>
            <a:r>
              <a:rPr lang="en-US" sz="1100" b="1" smtClean="0">
                <a:solidFill>
                  <a:schemeClr val="tx2"/>
                </a:solidFill>
                <a:latin typeface="Courier New" charset="0"/>
                <a:cs typeface="Courier New" charset="0"/>
              </a:rPr>
              <a:t>        &lt;foaf:name&gt;John Smith&lt;/foaf:name&gt; </a:t>
            </a:r>
          </a:p>
          <a:p>
            <a:pPr>
              <a:defRPr/>
            </a:pPr>
            <a:r>
              <a:rPr lang="en-US" sz="1100" b="1" smtClean="0">
                <a:solidFill>
                  <a:schemeClr val="tx2"/>
                </a:solidFill>
                <a:latin typeface="Courier New" charset="0"/>
                <a:cs typeface="Courier New" charset="0"/>
              </a:rPr>
              <a:t>  &lt;/rdf:Description&gt; </a:t>
            </a:r>
          </a:p>
          <a:p>
            <a:pPr>
              <a:defRPr/>
            </a:pPr>
            <a:r>
              <a:rPr lang="en-US" sz="1100" b="1" smtClean="0">
                <a:solidFill>
                  <a:schemeClr val="tx2"/>
                </a:solidFill>
                <a:latin typeface="Courier New" charset="0"/>
                <a:cs typeface="Courier New" charset="0"/>
              </a:rPr>
              <a:t>  &lt;rdf:Description rdf:about=ex:marry&gt; </a:t>
            </a:r>
          </a:p>
          <a:p>
            <a:pPr>
              <a:defRPr/>
            </a:pPr>
            <a:r>
              <a:rPr lang="en-US" sz="1100" b="1" smtClean="0">
                <a:solidFill>
                  <a:schemeClr val="tx2"/>
                </a:solidFill>
                <a:latin typeface="Courier New" charset="0"/>
                <a:cs typeface="Courier New" charset="0"/>
              </a:rPr>
              <a:t>        &lt;foaf:name&gt;Marry Smith&lt;/foaf:name&gt; </a:t>
            </a:r>
          </a:p>
          <a:p>
            <a:pPr>
              <a:defRPr/>
            </a:pPr>
            <a:r>
              <a:rPr lang="en-US" sz="1100" b="1" smtClean="0">
                <a:solidFill>
                  <a:schemeClr val="tx2"/>
                </a:solidFill>
                <a:latin typeface="Courier New" charset="0"/>
                <a:cs typeface="Courier New" charset="0"/>
              </a:rPr>
              <a:t>  &lt;/rdf:Description&gt; </a:t>
            </a:r>
          </a:p>
          <a:p>
            <a:pPr>
              <a:defRPr/>
            </a:pPr>
            <a:r>
              <a:rPr lang="en-US" sz="1100" b="1" smtClean="0">
                <a:solidFill>
                  <a:schemeClr val="tx2"/>
                </a:solidFill>
                <a:latin typeface="Courier New" charset="0"/>
                <a:cs typeface="Courier New" charset="0"/>
              </a:rPr>
              <a:t>&lt;/rdf:RDF&gt; </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mtClean="0">
                <a:latin typeface="Arial" charset="0"/>
                <a:cs typeface="Arial" charset="0"/>
              </a:rPr>
              <a:t>SPARQL Queries: </a:t>
            </a:r>
            <a:br>
              <a:rPr lang="en-US" smtClean="0">
                <a:latin typeface="Arial" charset="0"/>
                <a:cs typeface="Arial" charset="0"/>
              </a:rPr>
            </a:br>
            <a:r>
              <a:rPr lang="en-US" smtClean="0">
                <a:latin typeface="Arial" charset="0"/>
                <a:cs typeface="Arial" charset="0"/>
              </a:rPr>
              <a:t>Testing if the Solution Exists</a:t>
            </a:r>
          </a:p>
        </p:txBody>
      </p:sp>
      <p:sp>
        <p:nvSpPr>
          <p:cNvPr id="55299" name="Rectangle 3"/>
          <p:cNvSpPr>
            <a:spLocks noGrp="1" noChangeArrowheads="1"/>
          </p:cNvSpPr>
          <p:nvPr>
            <p:ph idx="1"/>
          </p:nvPr>
        </p:nvSpPr>
        <p:spPr/>
        <p:txBody>
          <a:bodyPr/>
          <a:lstStyle/>
          <a:p>
            <a:pPr>
              <a:buFontTx/>
              <a:buNone/>
            </a:pPr>
            <a:r>
              <a:rPr lang="en-US" smtClean="0">
                <a:latin typeface="Arial" charset="0"/>
                <a:cs typeface="Arial" charset="0"/>
              </a:rPr>
              <a:t>“Are there any married persons in the KB?”</a:t>
            </a:r>
          </a:p>
          <a:p>
            <a:pPr>
              <a:buFontTx/>
              <a:buNone/>
            </a:pPr>
            <a:endParaRPr lang="en-US" sz="2000" b="1" smtClean="0">
              <a:solidFill>
                <a:srgbClr val="207624"/>
              </a:solidFill>
              <a:latin typeface="Courier New" charset="0"/>
              <a:cs typeface="Arial" charset="0"/>
            </a:endParaRPr>
          </a:p>
          <a:p>
            <a:pPr>
              <a:buFontTx/>
              <a:buNone/>
            </a:pPr>
            <a:r>
              <a:rPr lang="en-US" sz="1800" b="1" smtClean="0">
                <a:solidFill>
                  <a:schemeClr val="tx2"/>
                </a:solidFill>
                <a:latin typeface="Courier New" charset="0"/>
                <a:cs typeface="Arial" charset="0"/>
              </a:rPr>
              <a:t>PREFIX ex: &lt;http://example.org/#&gt;</a:t>
            </a:r>
          </a:p>
          <a:p>
            <a:pPr>
              <a:buFontTx/>
              <a:buNone/>
            </a:pPr>
            <a:r>
              <a:rPr lang="en-US" sz="1800" b="1" smtClean="0">
                <a:solidFill>
                  <a:schemeClr val="tx2"/>
                </a:solidFill>
                <a:latin typeface="Courier New" charset="0"/>
                <a:cs typeface="Arial" charset="0"/>
              </a:rPr>
              <a:t>ASK { ?person ex:marriedTo ?spouse }</a:t>
            </a:r>
          </a:p>
          <a:p>
            <a:pPr>
              <a:buFontTx/>
              <a:buNone/>
            </a:pPr>
            <a:endParaRPr lang="en-US" sz="2000" b="1" smtClean="0">
              <a:solidFill>
                <a:srgbClr val="207624"/>
              </a:solidFill>
              <a:latin typeface="Courier New" charset="0"/>
              <a:cs typeface="Arial" charset="0"/>
            </a:endParaRPr>
          </a:p>
          <a:p>
            <a:pPr>
              <a:buFontTx/>
              <a:buNone/>
            </a:pPr>
            <a:endParaRPr lang="en-US" sz="2000" b="1" smtClean="0">
              <a:solidFill>
                <a:srgbClr val="207624"/>
              </a:solidFill>
              <a:latin typeface="Courier New" charset="0"/>
              <a:cs typeface="Arial" charset="0"/>
            </a:endParaRPr>
          </a:p>
          <a:p>
            <a:pPr>
              <a:buFontTx/>
              <a:buNone/>
            </a:pPr>
            <a:r>
              <a:rPr lang="en-US" i="1" smtClean="0">
                <a:latin typeface="Arial" charset="0"/>
                <a:cs typeface="Arial" charset="0"/>
              </a:rPr>
              <a:t>result:</a:t>
            </a:r>
          </a:p>
          <a:p>
            <a:pPr>
              <a:buFontTx/>
              <a:buNone/>
            </a:pPr>
            <a:endParaRPr lang="en-US" i="1" smtClean="0">
              <a:latin typeface="Arial" charset="0"/>
              <a:cs typeface="Arial" charset="0"/>
            </a:endParaRPr>
          </a:p>
          <a:p>
            <a:pPr>
              <a:buFontTx/>
              <a:buNone/>
            </a:pPr>
            <a:r>
              <a:rPr lang="en-US" sz="2000" b="1" smtClean="0">
                <a:latin typeface="Courier New" charset="0"/>
                <a:cs typeface="Arial" charset="0"/>
              </a:rPr>
              <a:t>yes</a:t>
            </a:r>
          </a:p>
          <a:p>
            <a:pPr>
              <a:buFontTx/>
              <a:buNone/>
            </a:pPr>
            <a:r>
              <a:rPr lang="en-US" sz="2000" b="1" smtClean="0">
                <a:latin typeface="Courier New" charset="0"/>
                <a:cs typeface="Arial" charset="0"/>
              </a:rPr>
              <a:t>=================</a:t>
            </a:r>
          </a:p>
          <a:p>
            <a:pPr>
              <a:buFontTx/>
              <a:buNone/>
            </a:pPr>
            <a:endParaRPr lang="en-US" sz="2000" b="1" smtClean="0">
              <a:solidFill>
                <a:srgbClr val="207624"/>
              </a:solidFill>
              <a:latin typeface="Courier New" charset="0"/>
              <a:cs typeface="Arial" charset="0"/>
            </a:endParaRPr>
          </a:p>
        </p:txBody>
      </p:sp>
      <p:sp>
        <p:nvSpPr>
          <p:cNvPr id="6" name="TextBox 5"/>
          <p:cNvSpPr txBox="1"/>
          <p:nvPr/>
        </p:nvSpPr>
        <p:spPr>
          <a:xfrm>
            <a:off x="3857625" y="3368675"/>
            <a:ext cx="4941888" cy="2632075"/>
          </a:xfrm>
          <a:prstGeom prst="rect">
            <a:avLst/>
          </a:prstGeom>
          <a:solidFill>
            <a:schemeClr val="tx2">
              <a:lumMod val="20000"/>
              <a:lumOff val="80000"/>
            </a:schemeClr>
          </a:solidFill>
          <a:ln w="28575">
            <a:solidFill>
              <a:schemeClr val="tx2"/>
            </a:solidFill>
          </a:ln>
        </p:spPr>
        <p:txBody>
          <a:bodyPr wrap="none">
            <a:spAutoFit/>
          </a:bodyPr>
          <a:lstStyle/>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@prefix ex: &lt;http://example.org/#&gt;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@prefix </a:t>
            </a:r>
            <a:r>
              <a:rPr lang="en-US" sz="1100" b="1" dirty="0" err="1">
                <a:solidFill>
                  <a:schemeClr val="tx2"/>
                </a:solidFill>
                <a:latin typeface="Courier New" pitchFamily="49" charset="0"/>
                <a:ea typeface="ヒラギノ角ゴ Pro W3" pitchFamily="-64" charset="-128"/>
                <a:cs typeface="Courier New" pitchFamily="49" charset="0"/>
              </a:rPr>
              <a:t>vcard</a:t>
            </a:r>
            <a:r>
              <a:rPr lang="en-US" sz="1100" b="1" dirty="0">
                <a:solidFill>
                  <a:schemeClr val="tx2"/>
                </a:solidFill>
                <a:latin typeface="Courier New" pitchFamily="49" charset="0"/>
                <a:ea typeface="ヒラギノ角ゴ Pro W3" pitchFamily="-64" charset="-128"/>
                <a:cs typeface="Courier New" pitchFamily="49" charset="0"/>
              </a:rPr>
              <a:t>: &lt;http://www.w3.org/2001/vcard-rdf/3.0#&gt; .</a:t>
            </a:r>
          </a:p>
          <a:p>
            <a:pPr eaLnBrk="0" hangingPunct="0">
              <a:defRPr/>
            </a:pPr>
            <a:r>
              <a:rPr lang="en-US" sz="1100" b="1" dirty="0" err="1">
                <a:solidFill>
                  <a:schemeClr val="tx2"/>
                </a:solidFill>
                <a:latin typeface="Courier New" pitchFamily="49" charset="0"/>
                <a:ea typeface="ヒラギノ角ゴ Pro W3" pitchFamily="-64" charset="-128"/>
                <a:cs typeface="Courier New" pitchFamily="49" charset="0"/>
              </a:rPr>
              <a:t>ex:john</a:t>
            </a:r>
            <a:endParaRPr lang="en-US" sz="1100" b="1" dirty="0">
              <a:solidFill>
                <a:schemeClr val="tx2"/>
              </a:solidFill>
              <a:latin typeface="Courier New" pitchFamily="49" charset="0"/>
              <a:ea typeface="ヒラギノ角ゴ Pro W3" pitchFamily="-64" charset="-128"/>
              <a:cs typeface="Courier New" pitchFamily="49" charset="0"/>
            </a:endParaRP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vcard:FN</a:t>
            </a:r>
            <a:r>
              <a:rPr lang="en-US" sz="1100" b="1" dirty="0">
                <a:solidFill>
                  <a:schemeClr val="tx2"/>
                </a:solidFill>
                <a:latin typeface="Courier New" pitchFamily="49" charset="0"/>
                <a:ea typeface="ヒラギノ角ゴ Pro W3" pitchFamily="-64" charset="-128"/>
                <a:cs typeface="Courier New" pitchFamily="49" charset="0"/>
              </a:rPr>
              <a:t> "John Smith"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vcard:N</a:t>
            </a:r>
            <a:r>
              <a:rPr lang="en-US" sz="1100" b="1" dirty="0">
                <a:solidFill>
                  <a:schemeClr val="tx2"/>
                </a:solidFill>
                <a:latin typeface="Courier New" pitchFamily="49" charset="0"/>
                <a:ea typeface="ヒラギノ角ゴ Pro W3" pitchFamily="-64" charset="-128"/>
                <a:cs typeface="Courier New" pitchFamily="49" charset="0"/>
              </a:rPr>
              <a:t>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vcard:Given</a:t>
            </a:r>
            <a:r>
              <a:rPr lang="en-US" sz="1100" b="1" dirty="0">
                <a:solidFill>
                  <a:schemeClr val="tx2"/>
                </a:solidFill>
                <a:latin typeface="Courier New" pitchFamily="49" charset="0"/>
                <a:ea typeface="ヒラギノ角ゴ Pro W3" pitchFamily="-64" charset="-128"/>
                <a:cs typeface="Courier New" pitchFamily="49" charset="0"/>
              </a:rPr>
              <a:t> "John"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vcard:Family</a:t>
            </a:r>
            <a:r>
              <a:rPr lang="en-US" sz="1100" b="1" dirty="0">
                <a:solidFill>
                  <a:schemeClr val="tx2"/>
                </a:solidFill>
                <a:latin typeface="Courier New" pitchFamily="49" charset="0"/>
                <a:ea typeface="ヒラギノ角ゴ Pro W3" pitchFamily="-64" charset="-128"/>
                <a:cs typeface="Courier New" pitchFamily="49" charset="0"/>
              </a:rPr>
              <a:t> "Smith" ]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ex:hasAge</a:t>
            </a:r>
            <a:r>
              <a:rPr lang="en-US" sz="1100" b="1" dirty="0">
                <a:solidFill>
                  <a:schemeClr val="tx2"/>
                </a:solidFill>
                <a:latin typeface="Courier New" pitchFamily="49" charset="0"/>
                <a:ea typeface="ヒラギノ角ゴ Pro W3" pitchFamily="-64" charset="-128"/>
                <a:cs typeface="Courier New" pitchFamily="49" charset="0"/>
              </a:rPr>
              <a:t> 32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ex:marriedTo</a:t>
            </a: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mary</a:t>
            </a:r>
            <a:r>
              <a:rPr lang="en-US" sz="1100" b="1" dirty="0">
                <a:solidFill>
                  <a:schemeClr val="tx2"/>
                </a:solidFill>
                <a:latin typeface="Courier New" pitchFamily="49" charset="0"/>
                <a:ea typeface="ヒラギノ角ゴ Pro W3" pitchFamily="-64" charset="-128"/>
                <a:cs typeface="Courier New" pitchFamily="49" charset="0"/>
              </a:rPr>
              <a:t> .</a:t>
            </a:r>
          </a:p>
          <a:p>
            <a:pPr eaLnBrk="0" hangingPunct="0">
              <a:defRPr/>
            </a:pPr>
            <a:r>
              <a:rPr lang="en-US" sz="1100" b="1" dirty="0" err="1">
                <a:solidFill>
                  <a:schemeClr val="tx2"/>
                </a:solidFill>
                <a:latin typeface="Courier New" pitchFamily="49" charset="0"/>
                <a:ea typeface="ヒラギノ角ゴ Pro W3" pitchFamily="-64" charset="-128"/>
                <a:cs typeface="Courier New" pitchFamily="49" charset="0"/>
              </a:rPr>
              <a:t>ex:mary</a:t>
            </a:r>
            <a:endParaRPr lang="en-US" sz="1100" b="1" dirty="0">
              <a:solidFill>
                <a:schemeClr val="tx2"/>
              </a:solidFill>
              <a:latin typeface="Courier New" pitchFamily="49" charset="0"/>
              <a:ea typeface="ヒラギノ角ゴ Pro W3" pitchFamily="-64" charset="-128"/>
              <a:cs typeface="Courier New" pitchFamily="49" charset="0"/>
            </a:endParaRP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vcard:FN</a:t>
            </a:r>
            <a:r>
              <a:rPr lang="en-US" sz="1100" b="1" dirty="0">
                <a:solidFill>
                  <a:schemeClr val="tx2"/>
                </a:solidFill>
                <a:latin typeface="Courier New" pitchFamily="49" charset="0"/>
                <a:ea typeface="ヒラギノ角ゴ Pro W3" pitchFamily="-64" charset="-128"/>
                <a:cs typeface="Courier New" pitchFamily="49" charset="0"/>
              </a:rPr>
              <a:t> "Mary Smith"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vcard:N</a:t>
            </a:r>
            <a:r>
              <a:rPr lang="en-US" sz="1100" b="1" dirty="0">
                <a:solidFill>
                  <a:schemeClr val="tx2"/>
                </a:solidFill>
                <a:latin typeface="Courier New" pitchFamily="49" charset="0"/>
                <a:ea typeface="ヒラギノ角ゴ Pro W3" pitchFamily="-64" charset="-128"/>
                <a:cs typeface="Courier New" pitchFamily="49" charset="0"/>
              </a:rPr>
              <a:t>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vcard:Given</a:t>
            </a:r>
            <a:r>
              <a:rPr lang="en-US" sz="1100" b="1" dirty="0">
                <a:solidFill>
                  <a:schemeClr val="tx2"/>
                </a:solidFill>
                <a:latin typeface="Courier New" pitchFamily="49" charset="0"/>
                <a:ea typeface="ヒラギノ角ゴ Pro W3" pitchFamily="-64" charset="-128"/>
                <a:cs typeface="Courier New" pitchFamily="49" charset="0"/>
              </a:rPr>
              <a:t> "Mary"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vcard:Family</a:t>
            </a:r>
            <a:r>
              <a:rPr lang="en-US" sz="1100" b="1" dirty="0">
                <a:solidFill>
                  <a:schemeClr val="tx2"/>
                </a:solidFill>
                <a:latin typeface="Courier New" pitchFamily="49" charset="0"/>
                <a:ea typeface="ヒラギノ角ゴ Pro W3" pitchFamily="-64" charset="-128"/>
                <a:cs typeface="Courier New" pitchFamily="49" charset="0"/>
              </a:rPr>
              <a:t> "Smith" ] ;</a:t>
            </a:r>
          </a:p>
          <a:p>
            <a:pPr eaLnBrk="0" hangingPunct="0">
              <a:defRPr/>
            </a:pPr>
            <a:r>
              <a:rPr lang="en-US" sz="1100" b="1" dirty="0">
                <a:solidFill>
                  <a:schemeClr val="tx2"/>
                </a:solidFill>
                <a:latin typeface="Courier New" pitchFamily="49" charset="0"/>
                <a:ea typeface="ヒラギノ角ゴ Pro W3" pitchFamily="-64" charset="-128"/>
                <a:cs typeface="Courier New" pitchFamily="49" charset="0"/>
              </a:rPr>
              <a:t>  </a:t>
            </a:r>
            <a:r>
              <a:rPr lang="en-US" sz="1100" b="1" dirty="0" err="1">
                <a:solidFill>
                  <a:schemeClr val="tx2"/>
                </a:solidFill>
                <a:latin typeface="Courier New" pitchFamily="49" charset="0"/>
                <a:ea typeface="ヒラギノ角ゴ Pro W3" pitchFamily="-64" charset="-128"/>
                <a:cs typeface="Courier New" pitchFamily="49" charset="0"/>
              </a:rPr>
              <a:t>ex:hasAge</a:t>
            </a:r>
            <a:r>
              <a:rPr lang="en-US" sz="1100" b="1" dirty="0">
                <a:solidFill>
                  <a:schemeClr val="tx2"/>
                </a:solidFill>
                <a:latin typeface="Courier New" pitchFamily="49" charset="0"/>
                <a:ea typeface="ヒラギノ角ゴ Pro W3" pitchFamily="-64" charset="-128"/>
                <a:cs typeface="Courier New" pitchFamily="49" charset="0"/>
              </a:rPr>
              <a:t> 29 .</a:t>
            </a: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smtClean="0">
                <a:latin typeface="Arial" charset="0"/>
                <a:cs typeface="Arial" charset="0"/>
              </a:rPr>
              <a:t>SPARQL Queries: Constraints (Filters)</a:t>
            </a:r>
          </a:p>
        </p:txBody>
      </p:sp>
      <p:sp>
        <p:nvSpPr>
          <p:cNvPr id="56323" name="Rectangle 3"/>
          <p:cNvSpPr>
            <a:spLocks noGrp="1" noChangeArrowheads="1"/>
          </p:cNvSpPr>
          <p:nvPr>
            <p:ph idx="1"/>
          </p:nvPr>
        </p:nvSpPr>
        <p:spPr/>
        <p:txBody>
          <a:bodyPr/>
          <a:lstStyle/>
          <a:p>
            <a:pPr>
              <a:buFontTx/>
              <a:buNone/>
            </a:pPr>
            <a:r>
              <a:rPr lang="en-US" smtClean="0">
                <a:latin typeface="Arial" charset="0"/>
                <a:cs typeface="Arial" charset="0"/>
              </a:rPr>
              <a:t>“Return all people over 30 in the KB”</a:t>
            </a:r>
          </a:p>
          <a:p>
            <a:endParaRPr lang="en-US" smtClean="0">
              <a:latin typeface="Arial" charset="0"/>
              <a:cs typeface="Arial" charset="0"/>
            </a:endParaRPr>
          </a:p>
          <a:p>
            <a:pPr>
              <a:buFontTx/>
              <a:buNone/>
            </a:pPr>
            <a:r>
              <a:rPr lang="en-US" sz="1600" b="1" smtClean="0">
                <a:solidFill>
                  <a:schemeClr val="tx2"/>
                </a:solidFill>
                <a:latin typeface="Courier New" charset="0"/>
                <a:cs typeface="Arial" charset="0"/>
              </a:rPr>
              <a:t>PREFIX ex: &lt;http://example.org/#&gt;</a:t>
            </a:r>
          </a:p>
          <a:p>
            <a:pPr>
              <a:buFontTx/>
              <a:buNone/>
            </a:pPr>
            <a:r>
              <a:rPr lang="en-US" sz="1600" b="1" smtClean="0">
                <a:solidFill>
                  <a:schemeClr val="tx2"/>
                </a:solidFill>
                <a:latin typeface="Courier New" charset="0"/>
                <a:cs typeface="Arial" charset="0"/>
              </a:rPr>
              <a:t>SELECT ?x</a:t>
            </a:r>
          </a:p>
          <a:p>
            <a:pPr>
              <a:buFontTx/>
              <a:buNone/>
            </a:pPr>
            <a:r>
              <a:rPr lang="en-US" sz="1600" b="1" smtClean="0">
                <a:solidFill>
                  <a:schemeClr val="tx2"/>
                </a:solidFill>
                <a:latin typeface="Courier New" charset="0"/>
                <a:cs typeface="Arial" charset="0"/>
              </a:rPr>
              <a:t>WHERE {?x hasAge ?age .</a:t>
            </a:r>
          </a:p>
          <a:p>
            <a:pPr>
              <a:buFontTx/>
              <a:buNone/>
            </a:pPr>
            <a:r>
              <a:rPr lang="en-US" sz="1600" b="1" smtClean="0">
                <a:solidFill>
                  <a:schemeClr val="tx2"/>
                </a:solidFill>
                <a:latin typeface="Courier New" charset="0"/>
                <a:cs typeface="Arial" charset="0"/>
              </a:rPr>
              <a:t>FILTER(?age &gt; 30)}</a:t>
            </a:r>
          </a:p>
          <a:p>
            <a:pPr>
              <a:buFontTx/>
              <a:buNone/>
            </a:pPr>
            <a:endParaRPr lang="en-US" sz="1800" b="1" smtClean="0">
              <a:latin typeface="Courier New" charset="0"/>
              <a:cs typeface="Arial" charset="0"/>
            </a:endParaRPr>
          </a:p>
          <a:p>
            <a:pPr>
              <a:buFontTx/>
              <a:buNone/>
            </a:pPr>
            <a:r>
              <a:rPr lang="en-US" i="1" smtClean="0">
                <a:latin typeface="Arial" charset="0"/>
                <a:cs typeface="Arial" charset="0"/>
              </a:rPr>
              <a:t>result:</a:t>
            </a:r>
          </a:p>
          <a:p>
            <a:pPr>
              <a:buFontTx/>
              <a:buNone/>
            </a:pPr>
            <a:endParaRPr lang="en-US" i="1" smtClean="0">
              <a:latin typeface="Arial" charset="0"/>
              <a:cs typeface="Arial" charset="0"/>
            </a:endParaRPr>
          </a:p>
          <a:p>
            <a:pPr>
              <a:buFontTx/>
              <a:buNone/>
            </a:pPr>
            <a:r>
              <a:rPr lang="en-US" sz="2000" b="1" smtClean="0">
                <a:latin typeface="Courier New" charset="0"/>
                <a:cs typeface="Arial" charset="0"/>
              </a:rPr>
              <a:t>x</a:t>
            </a:r>
          </a:p>
          <a:p>
            <a:pPr>
              <a:buFontTx/>
              <a:buNone/>
            </a:pPr>
            <a:r>
              <a:rPr lang="en-US" sz="2000" b="1" smtClean="0">
                <a:latin typeface="Courier New" charset="0"/>
                <a:cs typeface="Arial" charset="0"/>
              </a:rPr>
              <a:t>=================</a:t>
            </a:r>
          </a:p>
          <a:p>
            <a:pPr>
              <a:buFontTx/>
              <a:buNone/>
            </a:pPr>
            <a:r>
              <a:rPr lang="en-US" sz="1500" b="1" smtClean="0">
                <a:latin typeface="Courier New" charset="0"/>
                <a:cs typeface="Arial" charset="0"/>
              </a:rPr>
              <a:t>&lt;http://example.org/#john&gt;</a:t>
            </a:r>
          </a:p>
        </p:txBody>
      </p:sp>
      <p:sp>
        <p:nvSpPr>
          <p:cNvPr id="6" name="TextBox 5"/>
          <p:cNvSpPr txBox="1"/>
          <p:nvPr/>
        </p:nvSpPr>
        <p:spPr>
          <a:xfrm>
            <a:off x="4184650" y="3368675"/>
            <a:ext cx="4673600" cy="2516188"/>
          </a:xfrm>
          <a:prstGeom prst="rect">
            <a:avLst/>
          </a:prstGeom>
          <a:solidFill>
            <a:schemeClr val="tx2">
              <a:lumMod val="20000"/>
              <a:lumOff val="80000"/>
            </a:schemeClr>
          </a:solidFill>
          <a:ln w="28575">
            <a:solidFill>
              <a:schemeClr val="tx2"/>
            </a:solidFill>
          </a:ln>
        </p:spPr>
        <p:txBody>
          <a:bodyPr wrap="none">
            <a:spAutoFit/>
          </a:bodyPr>
          <a:lstStyle/>
          <a:p>
            <a:pPr eaLnBrk="0" hangingPunct="0">
              <a:defRPr/>
            </a:pPr>
            <a:r>
              <a:rPr lang="en-US" sz="1050" b="1" dirty="0">
                <a:solidFill>
                  <a:schemeClr val="tx2"/>
                </a:solidFill>
                <a:latin typeface="Courier New" pitchFamily="49" charset="0"/>
                <a:ea typeface="ヒラギノ角ゴ Pro W3" pitchFamily="-64" charset="-128"/>
                <a:cs typeface="Courier New" pitchFamily="49" charset="0"/>
              </a:rPr>
              <a:t>@prefix ex: &lt;http://example.org/#&gt; .</a:t>
            </a:r>
          </a:p>
          <a:p>
            <a:pPr eaLnBrk="0" hangingPunct="0">
              <a:defRPr/>
            </a:pPr>
            <a:r>
              <a:rPr lang="en-US" sz="1050" b="1" dirty="0">
                <a:solidFill>
                  <a:schemeClr val="tx2"/>
                </a:solidFill>
                <a:latin typeface="Courier New" pitchFamily="49" charset="0"/>
                <a:ea typeface="ヒラギノ角ゴ Pro W3" pitchFamily="-64" charset="-128"/>
                <a:cs typeface="Courier New" pitchFamily="49" charset="0"/>
              </a:rPr>
              <a:t>@prefix </a:t>
            </a:r>
            <a:r>
              <a:rPr lang="en-US" sz="1050" b="1" dirty="0" err="1">
                <a:solidFill>
                  <a:schemeClr val="tx2"/>
                </a:solidFill>
                <a:latin typeface="Courier New" pitchFamily="49" charset="0"/>
                <a:ea typeface="ヒラギノ角ゴ Pro W3" pitchFamily="-64" charset="-128"/>
                <a:cs typeface="Courier New" pitchFamily="49" charset="0"/>
              </a:rPr>
              <a:t>vcard</a:t>
            </a:r>
            <a:r>
              <a:rPr lang="en-US" sz="1050" b="1" dirty="0">
                <a:solidFill>
                  <a:schemeClr val="tx2"/>
                </a:solidFill>
                <a:latin typeface="Courier New" pitchFamily="49" charset="0"/>
                <a:ea typeface="ヒラギノ角ゴ Pro W3" pitchFamily="-64" charset="-128"/>
                <a:cs typeface="Courier New" pitchFamily="49" charset="0"/>
              </a:rPr>
              <a:t>: &lt;http://www.w3.org/2001/vcard-rdf/3.0#&gt; .</a:t>
            </a:r>
          </a:p>
          <a:p>
            <a:pPr eaLnBrk="0" hangingPunct="0">
              <a:defRPr/>
            </a:pPr>
            <a:r>
              <a:rPr lang="en-US" sz="1050" b="1" dirty="0" err="1">
                <a:solidFill>
                  <a:schemeClr val="tx2"/>
                </a:solidFill>
                <a:latin typeface="Courier New" pitchFamily="49" charset="0"/>
                <a:ea typeface="ヒラギノ角ゴ Pro W3" pitchFamily="-64" charset="-128"/>
                <a:cs typeface="Courier New" pitchFamily="49" charset="0"/>
              </a:rPr>
              <a:t>ex:john</a:t>
            </a:r>
            <a:endParaRPr lang="en-US" sz="1050" b="1" dirty="0">
              <a:solidFill>
                <a:schemeClr val="tx2"/>
              </a:solidFill>
              <a:latin typeface="Courier New" pitchFamily="49" charset="0"/>
              <a:ea typeface="ヒラギノ角ゴ Pro W3" pitchFamily="-64" charset="-128"/>
              <a:cs typeface="Courier New" pitchFamily="49" charset="0"/>
            </a:endParaRPr>
          </a:p>
          <a:p>
            <a:pPr eaLnBrk="0" hangingPunct="0">
              <a:defRPr/>
            </a:pPr>
            <a:r>
              <a:rPr lang="en-US" sz="1050" b="1" dirty="0">
                <a:solidFill>
                  <a:schemeClr val="tx2"/>
                </a:solidFill>
                <a:latin typeface="Courier New" pitchFamily="49" charset="0"/>
                <a:ea typeface="ヒラギノ角ゴ Pro W3" pitchFamily="-64" charset="-128"/>
                <a:cs typeface="Courier New" pitchFamily="49" charset="0"/>
              </a:rPr>
              <a:t>  </a:t>
            </a:r>
            <a:r>
              <a:rPr lang="en-US" sz="1050" b="1" dirty="0" err="1">
                <a:solidFill>
                  <a:schemeClr val="tx2"/>
                </a:solidFill>
                <a:latin typeface="Courier New" pitchFamily="49" charset="0"/>
                <a:ea typeface="ヒラギノ角ゴ Pro W3" pitchFamily="-64" charset="-128"/>
                <a:cs typeface="Courier New" pitchFamily="49" charset="0"/>
              </a:rPr>
              <a:t>vcard:FN</a:t>
            </a:r>
            <a:r>
              <a:rPr lang="en-US" sz="1050" b="1" dirty="0">
                <a:solidFill>
                  <a:schemeClr val="tx2"/>
                </a:solidFill>
                <a:latin typeface="Courier New" pitchFamily="49" charset="0"/>
                <a:ea typeface="ヒラギノ角ゴ Pro W3" pitchFamily="-64" charset="-128"/>
                <a:cs typeface="Courier New" pitchFamily="49" charset="0"/>
              </a:rPr>
              <a:t> "John Smith" ;</a:t>
            </a:r>
          </a:p>
          <a:p>
            <a:pPr eaLnBrk="0" hangingPunct="0">
              <a:defRPr/>
            </a:pPr>
            <a:r>
              <a:rPr lang="en-US" sz="1050" b="1" dirty="0">
                <a:solidFill>
                  <a:schemeClr val="tx2"/>
                </a:solidFill>
                <a:latin typeface="Courier New" pitchFamily="49" charset="0"/>
                <a:ea typeface="ヒラギノ角ゴ Pro W3" pitchFamily="-64" charset="-128"/>
                <a:cs typeface="Courier New" pitchFamily="49" charset="0"/>
              </a:rPr>
              <a:t>  </a:t>
            </a:r>
            <a:r>
              <a:rPr lang="en-US" sz="1050" b="1" dirty="0" err="1">
                <a:solidFill>
                  <a:schemeClr val="tx2"/>
                </a:solidFill>
                <a:latin typeface="Courier New" pitchFamily="49" charset="0"/>
                <a:ea typeface="ヒラギノ角ゴ Pro W3" pitchFamily="-64" charset="-128"/>
                <a:cs typeface="Courier New" pitchFamily="49" charset="0"/>
              </a:rPr>
              <a:t>vcard:N</a:t>
            </a:r>
            <a:r>
              <a:rPr lang="en-US" sz="1050" b="1" dirty="0">
                <a:solidFill>
                  <a:schemeClr val="tx2"/>
                </a:solidFill>
                <a:latin typeface="Courier New" pitchFamily="49" charset="0"/>
                <a:ea typeface="ヒラギノ角ゴ Pro W3" pitchFamily="-64" charset="-128"/>
                <a:cs typeface="Courier New" pitchFamily="49" charset="0"/>
              </a:rPr>
              <a:t> [</a:t>
            </a:r>
          </a:p>
          <a:p>
            <a:pPr eaLnBrk="0" hangingPunct="0">
              <a:defRPr/>
            </a:pPr>
            <a:r>
              <a:rPr lang="en-US" sz="1050" b="1" dirty="0">
                <a:solidFill>
                  <a:schemeClr val="tx2"/>
                </a:solidFill>
                <a:latin typeface="Courier New" pitchFamily="49" charset="0"/>
                <a:ea typeface="ヒラギノ角ゴ Pro W3" pitchFamily="-64" charset="-128"/>
                <a:cs typeface="Courier New" pitchFamily="49" charset="0"/>
              </a:rPr>
              <a:t>    </a:t>
            </a:r>
            <a:r>
              <a:rPr lang="en-US" sz="1050" b="1" dirty="0" err="1">
                <a:solidFill>
                  <a:schemeClr val="tx2"/>
                </a:solidFill>
                <a:latin typeface="Courier New" pitchFamily="49" charset="0"/>
                <a:ea typeface="ヒラギノ角ゴ Pro W3" pitchFamily="-64" charset="-128"/>
                <a:cs typeface="Courier New" pitchFamily="49" charset="0"/>
              </a:rPr>
              <a:t>vcard:Given</a:t>
            </a:r>
            <a:r>
              <a:rPr lang="en-US" sz="1050" b="1" dirty="0">
                <a:solidFill>
                  <a:schemeClr val="tx2"/>
                </a:solidFill>
                <a:latin typeface="Courier New" pitchFamily="49" charset="0"/>
                <a:ea typeface="ヒラギノ角ゴ Pro W3" pitchFamily="-64" charset="-128"/>
                <a:cs typeface="Courier New" pitchFamily="49" charset="0"/>
              </a:rPr>
              <a:t> "John" ;</a:t>
            </a:r>
          </a:p>
          <a:p>
            <a:pPr eaLnBrk="0" hangingPunct="0">
              <a:defRPr/>
            </a:pPr>
            <a:r>
              <a:rPr lang="en-US" sz="1050" b="1" dirty="0">
                <a:solidFill>
                  <a:schemeClr val="tx2"/>
                </a:solidFill>
                <a:latin typeface="Courier New" pitchFamily="49" charset="0"/>
                <a:ea typeface="ヒラギノ角ゴ Pro W3" pitchFamily="-64" charset="-128"/>
                <a:cs typeface="Courier New" pitchFamily="49" charset="0"/>
              </a:rPr>
              <a:t>    </a:t>
            </a:r>
            <a:r>
              <a:rPr lang="en-US" sz="1050" b="1" dirty="0" err="1">
                <a:solidFill>
                  <a:schemeClr val="tx2"/>
                </a:solidFill>
                <a:latin typeface="Courier New" pitchFamily="49" charset="0"/>
                <a:ea typeface="ヒラギノ角ゴ Pro W3" pitchFamily="-64" charset="-128"/>
                <a:cs typeface="Courier New" pitchFamily="49" charset="0"/>
              </a:rPr>
              <a:t>vcard:Family</a:t>
            </a:r>
            <a:r>
              <a:rPr lang="en-US" sz="1050" b="1" dirty="0">
                <a:solidFill>
                  <a:schemeClr val="tx2"/>
                </a:solidFill>
                <a:latin typeface="Courier New" pitchFamily="49" charset="0"/>
                <a:ea typeface="ヒラギノ角ゴ Pro W3" pitchFamily="-64" charset="-128"/>
                <a:cs typeface="Courier New" pitchFamily="49" charset="0"/>
              </a:rPr>
              <a:t> "Smith" ] ;</a:t>
            </a:r>
          </a:p>
          <a:p>
            <a:pPr eaLnBrk="0" hangingPunct="0">
              <a:defRPr/>
            </a:pPr>
            <a:r>
              <a:rPr lang="en-US" sz="1050" b="1" dirty="0">
                <a:solidFill>
                  <a:schemeClr val="tx2"/>
                </a:solidFill>
                <a:latin typeface="Courier New" pitchFamily="49" charset="0"/>
                <a:ea typeface="ヒラギノ角ゴ Pro W3" pitchFamily="-64" charset="-128"/>
                <a:cs typeface="Courier New" pitchFamily="49" charset="0"/>
              </a:rPr>
              <a:t>  </a:t>
            </a:r>
            <a:r>
              <a:rPr lang="en-US" sz="1050" b="1" dirty="0" err="1">
                <a:solidFill>
                  <a:schemeClr val="tx2"/>
                </a:solidFill>
                <a:latin typeface="Courier New" pitchFamily="49" charset="0"/>
                <a:ea typeface="ヒラギノ角ゴ Pro W3" pitchFamily="-64" charset="-128"/>
                <a:cs typeface="Courier New" pitchFamily="49" charset="0"/>
              </a:rPr>
              <a:t>ex:hasAge</a:t>
            </a:r>
            <a:r>
              <a:rPr lang="en-US" sz="1050" b="1" dirty="0">
                <a:solidFill>
                  <a:schemeClr val="tx2"/>
                </a:solidFill>
                <a:latin typeface="Courier New" pitchFamily="49" charset="0"/>
                <a:ea typeface="ヒラギノ角ゴ Pro W3" pitchFamily="-64" charset="-128"/>
                <a:cs typeface="Courier New" pitchFamily="49" charset="0"/>
              </a:rPr>
              <a:t> 32 ;</a:t>
            </a:r>
          </a:p>
          <a:p>
            <a:pPr eaLnBrk="0" hangingPunct="0">
              <a:defRPr/>
            </a:pPr>
            <a:r>
              <a:rPr lang="en-US" sz="1050" b="1" dirty="0">
                <a:solidFill>
                  <a:schemeClr val="tx2"/>
                </a:solidFill>
                <a:latin typeface="Courier New" pitchFamily="49" charset="0"/>
                <a:ea typeface="ヒラギノ角ゴ Pro W3" pitchFamily="-64" charset="-128"/>
                <a:cs typeface="Courier New" pitchFamily="49" charset="0"/>
              </a:rPr>
              <a:t>  </a:t>
            </a:r>
            <a:r>
              <a:rPr lang="en-US" sz="1050" b="1" dirty="0" err="1">
                <a:solidFill>
                  <a:schemeClr val="tx2"/>
                </a:solidFill>
                <a:latin typeface="Courier New" pitchFamily="49" charset="0"/>
                <a:ea typeface="ヒラギノ角ゴ Pro W3" pitchFamily="-64" charset="-128"/>
                <a:cs typeface="Courier New" pitchFamily="49" charset="0"/>
              </a:rPr>
              <a:t>ex:marriedTo</a:t>
            </a:r>
            <a:r>
              <a:rPr lang="en-US" sz="1050" b="1" dirty="0">
                <a:solidFill>
                  <a:schemeClr val="tx2"/>
                </a:solidFill>
                <a:latin typeface="Courier New" pitchFamily="49" charset="0"/>
                <a:ea typeface="ヒラギノ角ゴ Pro W3" pitchFamily="-64" charset="-128"/>
                <a:cs typeface="Courier New" pitchFamily="49" charset="0"/>
              </a:rPr>
              <a:t> :</a:t>
            </a:r>
            <a:r>
              <a:rPr lang="en-US" sz="1050" b="1" dirty="0" err="1">
                <a:solidFill>
                  <a:schemeClr val="tx2"/>
                </a:solidFill>
                <a:latin typeface="Courier New" pitchFamily="49" charset="0"/>
                <a:ea typeface="ヒラギノ角ゴ Pro W3" pitchFamily="-64" charset="-128"/>
                <a:cs typeface="Courier New" pitchFamily="49" charset="0"/>
              </a:rPr>
              <a:t>mary</a:t>
            </a:r>
            <a:r>
              <a:rPr lang="en-US" sz="1050" b="1" dirty="0">
                <a:solidFill>
                  <a:schemeClr val="tx2"/>
                </a:solidFill>
                <a:latin typeface="Courier New" pitchFamily="49" charset="0"/>
                <a:ea typeface="ヒラギノ角ゴ Pro W3" pitchFamily="-64" charset="-128"/>
                <a:cs typeface="Courier New" pitchFamily="49" charset="0"/>
              </a:rPr>
              <a:t> .</a:t>
            </a:r>
          </a:p>
          <a:p>
            <a:pPr eaLnBrk="0" hangingPunct="0">
              <a:defRPr/>
            </a:pPr>
            <a:r>
              <a:rPr lang="en-US" sz="1050" b="1" dirty="0" err="1">
                <a:solidFill>
                  <a:schemeClr val="tx2"/>
                </a:solidFill>
                <a:latin typeface="Courier New" pitchFamily="49" charset="0"/>
                <a:ea typeface="ヒラギノ角ゴ Pro W3" pitchFamily="-64" charset="-128"/>
                <a:cs typeface="Courier New" pitchFamily="49" charset="0"/>
              </a:rPr>
              <a:t>ex:mary</a:t>
            </a:r>
            <a:endParaRPr lang="en-US" sz="1050" b="1" dirty="0">
              <a:solidFill>
                <a:schemeClr val="tx2"/>
              </a:solidFill>
              <a:latin typeface="Courier New" pitchFamily="49" charset="0"/>
              <a:ea typeface="ヒラギノ角ゴ Pro W3" pitchFamily="-64" charset="-128"/>
              <a:cs typeface="Courier New" pitchFamily="49" charset="0"/>
            </a:endParaRPr>
          </a:p>
          <a:p>
            <a:pPr eaLnBrk="0" hangingPunct="0">
              <a:defRPr/>
            </a:pPr>
            <a:r>
              <a:rPr lang="en-US" sz="1050" b="1" dirty="0">
                <a:solidFill>
                  <a:schemeClr val="tx2"/>
                </a:solidFill>
                <a:latin typeface="Courier New" pitchFamily="49" charset="0"/>
                <a:ea typeface="ヒラギノ角ゴ Pro W3" pitchFamily="-64" charset="-128"/>
                <a:cs typeface="Courier New" pitchFamily="49" charset="0"/>
              </a:rPr>
              <a:t>  </a:t>
            </a:r>
            <a:r>
              <a:rPr lang="en-US" sz="1050" b="1" dirty="0" err="1">
                <a:solidFill>
                  <a:schemeClr val="tx2"/>
                </a:solidFill>
                <a:latin typeface="Courier New" pitchFamily="49" charset="0"/>
                <a:ea typeface="ヒラギノ角ゴ Pro W3" pitchFamily="-64" charset="-128"/>
                <a:cs typeface="Courier New" pitchFamily="49" charset="0"/>
              </a:rPr>
              <a:t>vcard:FN</a:t>
            </a:r>
            <a:r>
              <a:rPr lang="en-US" sz="1050" b="1" dirty="0">
                <a:solidFill>
                  <a:schemeClr val="tx2"/>
                </a:solidFill>
                <a:latin typeface="Courier New" pitchFamily="49" charset="0"/>
                <a:ea typeface="ヒラギノ角ゴ Pro W3" pitchFamily="-64" charset="-128"/>
                <a:cs typeface="Courier New" pitchFamily="49" charset="0"/>
              </a:rPr>
              <a:t> "Mary Smith" ;</a:t>
            </a:r>
          </a:p>
          <a:p>
            <a:pPr eaLnBrk="0" hangingPunct="0">
              <a:defRPr/>
            </a:pPr>
            <a:r>
              <a:rPr lang="en-US" sz="1050" b="1" dirty="0">
                <a:solidFill>
                  <a:schemeClr val="tx2"/>
                </a:solidFill>
                <a:latin typeface="Courier New" pitchFamily="49" charset="0"/>
                <a:ea typeface="ヒラギノ角ゴ Pro W3" pitchFamily="-64" charset="-128"/>
                <a:cs typeface="Courier New" pitchFamily="49" charset="0"/>
              </a:rPr>
              <a:t>  </a:t>
            </a:r>
            <a:r>
              <a:rPr lang="en-US" sz="1050" b="1" dirty="0" err="1">
                <a:solidFill>
                  <a:schemeClr val="tx2"/>
                </a:solidFill>
                <a:latin typeface="Courier New" pitchFamily="49" charset="0"/>
                <a:ea typeface="ヒラギノ角ゴ Pro W3" pitchFamily="-64" charset="-128"/>
                <a:cs typeface="Courier New" pitchFamily="49" charset="0"/>
              </a:rPr>
              <a:t>vcard:N</a:t>
            </a:r>
            <a:r>
              <a:rPr lang="en-US" sz="1050" b="1" dirty="0">
                <a:solidFill>
                  <a:schemeClr val="tx2"/>
                </a:solidFill>
                <a:latin typeface="Courier New" pitchFamily="49" charset="0"/>
                <a:ea typeface="ヒラギノ角ゴ Pro W3" pitchFamily="-64" charset="-128"/>
                <a:cs typeface="Courier New" pitchFamily="49" charset="0"/>
              </a:rPr>
              <a:t> [</a:t>
            </a:r>
          </a:p>
          <a:p>
            <a:pPr eaLnBrk="0" hangingPunct="0">
              <a:defRPr/>
            </a:pPr>
            <a:r>
              <a:rPr lang="en-US" sz="1050" b="1" dirty="0">
                <a:solidFill>
                  <a:schemeClr val="tx2"/>
                </a:solidFill>
                <a:latin typeface="Courier New" pitchFamily="49" charset="0"/>
                <a:ea typeface="ヒラギノ角ゴ Pro W3" pitchFamily="-64" charset="-128"/>
                <a:cs typeface="Courier New" pitchFamily="49" charset="0"/>
              </a:rPr>
              <a:t>    </a:t>
            </a:r>
            <a:r>
              <a:rPr lang="en-US" sz="1050" b="1" dirty="0" err="1">
                <a:solidFill>
                  <a:schemeClr val="tx2"/>
                </a:solidFill>
                <a:latin typeface="Courier New" pitchFamily="49" charset="0"/>
                <a:ea typeface="ヒラギノ角ゴ Pro W3" pitchFamily="-64" charset="-128"/>
                <a:cs typeface="Courier New" pitchFamily="49" charset="0"/>
              </a:rPr>
              <a:t>vcard:Given</a:t>
            </a:r>
            <a:r>
              <a:rPr lang="en-US" sz="1050" b="1" dirty="0">
                <a:solidFill>
                  <a:schemeClr val="tx2"/>
                </a:solidFill>
                <a:latin typeface="Courier New" pitchFamily="49" charset="0"/>
                <a:ea typeface="ヒラギノ角ゴ Pro W3" pitchFamily="-64" charset="-128"/>
                <a:cs typeface="Courier New" pitchFamily="49" charset="0"/>
              </a:rPr>
              <a:t> "Mary" ;</a:t>
            </a:r>
          </a:p>
          <a:p>
            <a:pPr eaLnBrk="0" hangingPunct="0">
              <a:defRPr/>
            </a:pPr>
            <a:r>
              <a:rPr lang="en-US" sz="1050" b="1" dirty="0">
                <a:solidFill>
                  <a:schemeClr val="tx2"/>
                </a:solidFill>
                <a:latin typeface="Courier New" pitchFamily="49" charset="0"/>
                <a:ea typeface="ヒラギノ角ゴ Pro W3" pitchFamily="-64" charset="-128"/>
                <a:cs typeface="Courier New" pitchFamily="49" charset="0"/>
              </a:rPr>
              <a:t>    </a:t>
            </a:r>
            <a:r>
              <a:rPr lang="en-US" sz="1050" b="1" dirty="0" err="1">
                <a:solidFill>
                  <a:schemeClr val="tx2"/>
                </a:solidFill>
                <a:latin typeface="Courier New" pitchFamily="49" charset="0"/>
                <a:ea typeface="ヒラギノ角ゴ Pro W3" pitchFamily="-64" charset="-128"/>
                <a:cs typeface="Courier New" pitchFamily="49" charset="0"/>
              </a:rPr>
              <a:t>vcard:Family</a:t>
            </a:r>
            <a:r>
              <a:rPr lang="en-US" sz="1050" b="1" dirty="0">
                <a:solidFill>
                  <a:schemeClr val="tx2"/>
                </a:solidFill>
                <a:latin typeface="Courier New" pitchFamily="49" charset="0"/>
                <a:ea typeface="ヒラギノ角ゴ Pro W3" pitchFamily="-64" charset="-128"/>
                <a:cs typeface="Courier New" pitchFamily="49" charset="0"/>
              </a:rPr>
              <a:t> "Smith" ] ;</a:t>
            </a:r>
          </a:p>
          <a:p>
            <a:pPr eaLnBrk="0" hangingPunct="0">
              <a:defRPr/>
            </a:pPr>
            <a:r>
              <a:rPr lang="en-US" sz="1050" b="1" dirty="0">
                <a:solidFill>
                  <a:schemeClr val="tx2"/>
                </a:solidFill>
                <a:latin typeface="Courier New" pitchFamily="49" charset="0"/>
                <a:ea typeface="ヒラギノ角ゴ Pro W3" pitchFamily="-64" charset="-128"/>
                <a:cs typeface="Courier New" pitchFamily="49" charset="0"/>
              </a:rPr>
              <a:t>  </a:t>
            </a:r>
            <a:r>
              <a:rPr lang="en-US" sz="1050" b="1" dirty="0" err="1">
                <a:solidFill>
                  <a:schemeClr val="tx2"/>
                </a:solidFill>
                <a:latin typeface="Courier New" pitchFamily="49" charset="0"/>
                <a:ea typeface="ヒラギノ角ゴ Pro W3" pitchFamily="-64" charset="-128"/>
                <a:cs typeface="Courier New" pitchFamily="49" charset="0"/>
              </a:rPr>
              <a:t>ex:hasAge</a:t>
            </a:r>
            <a:r>
              <a:rPr lang="en-US" sz="1050" b="1" dirty="0">
                <a:solidFill>
                  <a:schemeClr val="tx2"/>
                </a:solidFill>
                <a:latin typeface="Courier New" pitchFamily="49" charset="0"/>
                <a:ea typeface="ヒラギノ角ゴ Pro W3" pitchFamily="-64" charset="-128"/>
                <a:cs typeface="Courier New" pitchFamily="49" charset="0"/>
              </a:rPr>
              <a:t> 29 .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latin typeface="Arial" charset="0"/>
                <a:cs typeface="Arial" charset="0"/>
              </a:rPr>
              <a:t>Databases and RDF</a:t>
            </a:r>
          </a:p>
        </p:txBody>
      </p:sp>
      <p:sp>
        <p:nvSpPr>
          <p:cNvPr id="11267" name="Content Placeholder 2"/>
          <p:cNvSpPr>
            <a:spLocks noGrp="1"/>
          </p:cNvSpPr>
          <p:nvPr>
            <p:ph idx="1"/>
          </p:nvPr>
        </p:nvSpPr>
        <p:spPr/>
        <p:txBody>
          <a:bodyPr/>
          <a:lstStyle/>
          <a:p>
            <a:r>
              <a:rPr lang="en-US" b="1" dirty="0" smtClean="0">
                <a:latin typeface="Arial" charset="0"/>
                <a:cs typeface="Arial" charset="0"/>
              </a:rPr>
              <a:t>Solution 1: </a:t>
            </a:r>
            <a:r>
              <a:rPr lang="en-US" dirty="0" smtClean="0">
                <a:latin typeface="Arial" charset="0"/>
                <a:cs typeface="Arial" charset="0"/>
              </a:rPr>
              <a:t>Relational “Traditional” approach</a:t>
            </a:r>
          </a:p>
          <a:p>
            <a:endParaRPr lang="en-US" dirty="0" smtClean="0">
              <a:latin typeface="Arial" charset="0"/>
              <a:cs typeface="Arial" charset="0"/>
            </a:endParaRPr>
          </a:p>
          <a:p>
            <a:endParaRPr lang="en-US" dirty="0" smtClean="0">
              <a:latin typeface="Arial" charset="0"/>
              <a:cs typeface="Arial" charset="0"/>
            </a:endParaRPr>
          </a:p>
          <a:p>
            <a:endParaRPr lang="en-US" dirty="0" smtClean="0">
              <a:latin typeface="Arial" charset="0"/>
              <a:cs typeface="Arial" charset="0"/>
            </a:endParaRPr>
          </a:p>
          <a:p>
            <a:endParaRPr lang="en-US" dirty="0" smtClean="0">
              <a:latin typeface="Arial" charset="0"/>
              <a:cs typeface="Arial" charset="0"/>
            </a:endParaRPr>
          </a:p>
          <a:p>
            <a:endParaRPr lang="en-US" dirty="0" smtClean="0">
              <a:latin typeface="Arial" charset="0"/>
              <a:cs typeface="Arial" charset="0"/>
            </a:endParaRPr>
          </a:p>
          <a:p>
            <a:r>
              <a:rPr lang="en-US" sz="1800" b="1" dirty="0" smtClean="0">
                <a:latin typeface="Arial" charset="0"/>
                <a:ea typeface="ヒラギノ角ゴ Pro W3" charset="-128"/>
                <a:cs typeface="Arial" charset="0"/>
              </a:rPr>
              <a:t>Approach:</a:t>
            </a:r>
            <a:r>
              <a:rPr lang="en-US" sz="1800" dirty="0" smtClean="0">
                <a:latin typeface="Arial" charset="0"/>
                <a:ea typeface="ヒラギノ角ゴ Pro W3" charset="-128"/>
                <a:cs typeface="Arial" charset="0"/>
              </a:rPr>
              <a:t> We can create a table “Lecturer” to store information about the “Lecturer” RDF Class.</a:t>
            </a:r>
          </a:p>
          <a:p>
            <a:endParaRPr lang="en-US" sz="1800" dirty="0" smtClean="0">
              <a:latin typeface="Arial" charset="0"/>
              <a:ea typeface="ヒラギノ角ゴ Pro W3" charset="-128"/>
              <a:cs typeface="Arial" charset="0"/>
            </a:endParaRPr>
          </a:p>
          <a:p>
            <a:r>
              <a:rPr lang="en-US" sz="1800" b="1" dirty="0" smtClean="0">
                <a:latin typeface="Arial" charset="0"/>
                <a:ea typeface="ヒラギノ角ゴ Pro W3" charset="-128"/>
                <a:cs typeface="Arial" charset="0"/>
              </a:rPr>
              <a:t>Drawbacks:</a:t>
            </a:r>
            <a:r>
              <a:rPr lang="en-US" sz="1800" dirty="0" smtClean="0">
                <a:latin typeface="Arial" charset="0"/>
                <a:ea typeface="ヒラギノ角ゴ Pro W3" charset="-128"/>
                <a:cs typeface="Arial" charset="0"/>
              </a:rPr>
              <a:t> Many times we need to add new content we have to create a new table -&gt; Not scalable, not dynamic, not based on the RDF principles (TRIPLES)</a:t>
            </a:r>
          </a:p>
          <a:p>
            <a:endParaRPr lang="en-US" dirty="0" smtClean="0">
              <a:latin typeface="Arial" charset="0"/>
              <a:cs typeface="Arial" charset="0"/>
            </a:endParaRPr>
          </a:p>
          <a:p>
            <a:endParaRPr lang="en-US" dirty="0" smtClean="0">
              <a:latin typeface="Arial" charset="0"/>
              <a:cs typeface="Arial"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955406899"/>
              </p:ext>
            </p:extLst>
          </p:nvPr>
        </p:nvGraphicFramePr>
        <p:xfrm>
          <a:off x="1357313" y="2286000"/>
          <a:ext cx="6072187" cy="1114425"/>
        </p:xfrm>
        <a:graphic>
          <a:graphicData uri="http://schemas.openxmlformats.org/drawingml/2006/table">
            <a:tbl>
              <a:tblPr/>
              <a:tblGrid>
                <a:gridCol w="2024062"/>
                <a:gridCol w="1762125"/>
                <a:gridCol w="2286000"/>
              </a:tblGrid>
              <a:tr h="371475">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ea typeface="ヒラギノ角ゴ Pro W3" charset="-128"/>
                        </a:rPr>
                        <a:t>Lecturer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0000"/>
                    </a:solidFill>
                  </a:tcPr>
                </a:tc>
                <a:tc hMerge="1">
                  <a:txBody>
                    <a:bodyPr/>
                    <a:lstStyle/>
                    <a:p>
                      <a:endParaRPr lang="en-US"/>
                    </a:p>
                  </a:txBody>
                  <a:tcPr/>
                </a:tc>
                <a:tc hMerge="1">
                  <a:txBody>
                    <a:bodyPr/>
                    <a:lstStyle/>
                    <a:p>
                      <a:endParaRPr lang="en-US"/>
                    </a:p>
                  </a:txBody>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alibri" pitchFamily="34" charset="0"/>
                          <a:ea typeface="ヒラギノ角ゴ Pro W3" charset="-128"/>
                        </a:rPr>
                        <a:t>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alibri" pitchFamily="34" charset="0"/>
                          <a:ea typeface="ヒラギノ角ゴ Pro W3" charset="-128"/>
                        </a:rPr>
                        <a:t>name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alibri" pitchFamily="34" charset="0"/>
                          <a:ea typeface="ヒラギノ角ゴ Pro W3" charset="-128"/>
                        </a:rPr>
                        <a:t>title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ヒラギノ角ゴ Pro W3" charset="-128"/>
                        </a:rPr>
                        <a:t>949318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ea typeface="ヒラギノ角ゴ Pro W3" charset="-128"/>
                        </a:rPr>
                        <a:t>Tim Berners-Lee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ヒラギノ角ゴ Pro W3" charset="-128"/>
                        </a:rPr>
                        <a:t>University Professor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mtClean="0">
                <a:latin typeface="Arial" charset="0"/>
                <a:cs typeface="Arial" charset="0"/>
              </a:rPr>
              <a:t>SPARQL Queries: Optional Patterns</a:t>
            </a:r>
          </a:p>
        </p:txBody>
      </p:sp>
      <p:sp>
        <p:nvSpPr>
          <p:cNvPr id="57347" name="Rectangle 3"/>
          <p:cNvSpPr>
            <a:spLocks noGrp="1" noChangeArrowheads="1"/>
          </p:cNvSpPr>
          <p:nvPr>
            <p:ph idx="1"/>
          </p:nvPr>
        </p:nvSpPr>
        <p:spPr/>
        <p:txBody>
          <a:bodyPr/>
          <a:lstStyle/>
          <a:p>
            <a:pPr>
              <a:lnSpc>
                <a:spcPct val="90000"/>
              </a:lnSpc>
              <a:buFontTx/>
              <a:buNone/>
            </a:pPr>
            <a:r>
              <a:rPr lang="en-US" sz="2200" smtClean="0">
                <a:latin typeface="Arial" charset="0"/>
                <a:cs typeface="Arial" charset="0"/>
              </a:rPr>
              <a:t>“Return all people and (optionally) their spouse”</a:t>
            </a:r>
          </a:p>
          <a:p>
            <a:pPr>
              <a:lnSpc>
                <a:spcPct val="90000"/>
              </a:lnSpc>
            </a:pPr>
            <a:endParaRPr lang="en-US" sz="2200" smtClean="0">
              <a:latin typeface="Arial" charset="0"/>
              <a:cs typeface="Arial" charset="0"/>
            </a:endParaRPr>
          </a:p>
          <a:p>
            <a:pPr>
              <a:lnSpc>
                <a:spcPct val="90000"/>
              </a:lnSpc>
              <a:buFontTx/>
              <a:buNone/>
            </a:pPr>
            <a:r>
              <a:rPr lang="en-US" sz="1600" b="1" smtClean="0">
                <a:solidFill>
                  <a:schemeClr val="tx2"/>
                </a:solidFill>
                <a:latin typeface="Courier New" charset="0"/>
                <a:cs typeface="Arial" charset="0"/>
              </a:rPr>
              <a:t>PREFIX ex: &lt;http://example.org/#&gt;</a:t>
            </a:r>
          </a:p>
          <a:p>
            <a:pPr>
              <a:lnSpc>
                <a:spcPct val="90000"/>
              </a:lnSpc>
              <a:buFontTx/>
              <a:buNone/>
            </a:pPr>
            <a:r>
              <a:rPr lang="en-US" sz="1600" b="1" smtClean="0">
                <a:solidFill>
                  <a:schemeClr val="tx2"/>
                </a:solidFill>
                <a:latin typeface="Courier New" charset="0"/>
                <a:cs typeface="Arial" charset="0"/>
              </a:rPr>
              <a:t>SELECT ?person, ?spouse</a:t>
            </a:r>
          </a:p>
          <a:p>
            <a:pPr>
              <a:lnSpc>
                <a:spcPct val="90000"/>
              </a:lnSpc>
              <a:buFontTx/>
              <a:buNone/>
            </a:pPr>
            <a:r>
              <a:rPr lang="en-US" sz="1600" b="1" smtClean="0">
                <a:solidFill>
                  <a:schemeClr val="tx2"/>
                </a:solidFill>
                <a:latin typeface="Courier New" charset="0"/>
                <a:cs typeface="Arial" charset="0"/>
              </a:rPr>
              <a:t>WHERE {?person ex:hasAge ?age .</a:t>
            </a:r>
          </a:p>
          <a:p>
            <a:pPr>
              <a:lnSpc>
                <a:spcPct val="90000"/>
              </a:lnSpc>
              <a:buFontTx/>
              <a:buNone/>
            </a:pPr>
            <a:r>
              <a:rPr lang="en-US" sz="1600" b="1" smtClean="0">
                <a:solidFill>
                  <a:schemeClr val="tx2"/>
                </a:solidFill>
                <a:latin typeface="Courier New" charset="0"/>
                <a:cs typeface="Arial" charset="0"/>
              </a:rPr>
              <a:t>OPTIONAL { ?person ex:marriedTo ?spouse } }</a:t>
            </a:r>
          </a:p>
          <a:p>
            <a:pPr>
              <a:lnSpc>
                <a:spcPct val="90000"/>
              </a:lnSpc>
            </a:pPr>
            <a:endParaRPr lang="en-US" sz="1800" b="1" smtClean="0">
              <a:solidFill>
                <a:srgbClr val="207624"/>
              </a:solidFill>
              <a:latin typeface="Courier New" charset="0"/>
              <a:cs typeface="Arial" charset="0"/>
            </a:endParaRPr>
          </a:p>
          <a:p>
            <a:pPr>
              <a:lnSpc>
                <a:spcPct val="90000"/>
              </a:lnSpc>
            </a:pPr>
            <a:endParaRPr lang="en-US" sz="1800" b="1" smtClean="0">
              <a:solidFill>
                <a:srgbClr val="207624"/>
              </a:solidFill>
              <a:latin typeface="Courier New" charset="0"/>
              <a:cs typeface="Arial" charset="0"/>
            </a:endParaRPr>
          </a:p>
          <a:p>
            <a:pPr>
              <a:lnSpc>
                <a:spcPct val="90000"/>
              </a:lnSpc>
            </a:pPr>
            <a:endParaRPr lang="en-US" sz="1800" b="1" smtClean="0">
              <a:solidFill>
                <a:srgbClr val="207624"/>
              </a:solidFill>
              <a:latin typeface="Courier New" charset="0"/>
              <a:cs typeface="Arial" charset="0"/>
            </a:endParaRPr>
          </a:p>
          <a:p>
            <a:pPr>
              <a:lnSpc>
                <a:spcPct val="90000"/>
              </a:lnSpc>
              <a:buFontTx/>
              <a:buNone/>
            </a:pPr>
            <a:r>
              <a:rPr lang="en-US" sz="2200" i="1" smtClean="0">
                <a:latin typeface="Arial" charset="0"/>
                <a:cs typeface="Arial" charset="0"/>
              </a:rPr>
              <a:t>result:</a:t>
            </a:r>
          </a:p>
          <a:p>
            <a:pPr>
              <a:lnSpc>
                <a:spcPct val="90000"/>
              </a:lnSpc>
            </a:pPr>
            <a:endParaRPr lang="en-US" sz="2200" i="1" smtClean="0">
              <a:latin typeface="Arial" charset="0"/>
              <a:cs typeface="Arial" charset="0"/>
            </a:endParaRPr>
          </a:p>
          <a:p>
            <a:pPr>
              <a:lnSpc>
                <a:spcPct val="90000"/>
              </a:lnSpc>
              <a:buFontTx/>
              <a:buNone/>
            </a:pPr>
            <a:r>
              <a:rPr lang="en-US" sz="1100" b="1" smtClean="0">
                <a:latin typeface="Courier New" charset="0"/>
                <a:cs typeface="Arial" charset="0"/>
              </a:rPr>
              <a:t>?person ?spouse</a:t>
            </a:r>
          </a:p>
          <a:p>
            <a:pPr>
              <a:lnSpc>
                <a:spcPct val="90000"/>
              </a:lnSpc>
              <a:buFontTx/>
              <a:buNone/>
            </a:pPr>
            <a:r>
              <a:rPr lang="en-US" sz="1100" b="1" smtClean="0">
                <a:latin typeface="Courier New" charset="0"/>
                <a:cs typeface="Arial" charset="0"/>
              </a:rPr>
              <a:t>=============================</a:t>
            </a:r>
          </a:p>
          <a:p>
            <a:pPr>
              <a:lnSpc>
                <a:spcPct val="90000"/>
              </a:lnSpc>
              <a:buFontTx/>
              <a:buNone/>
            </a:pPr>
            <a:r>
              <a:rPr lang="en-US" sz="1100" b="1" smtClean="0">
                <a:latin typeface="Courier New" charset="0"/>
                <a:cs typeface="Arial" charset="0"/>
              </a:rPr>
              <a:t>&lt;http://example.org/#mary&gt;</a:t>
            </a:r>
          </a:p>
          <a:p>
            <a:pPr>
              <a:lnSpc>
                <a:spcPct val="90000"/>
              </a:lnSpc>
              <a:buFontTx/>
              <a:buNone/>
            </a:pPr>
            <a:r>
              <a:rPr lang="en-US" sz="1100" b="1" smtClean="0">
                <a:latin typeface="Courier New" charset="0"/>
                <a:cs typeface="Arial" charset="0"/>
              </a:rPr>
              <a:t>&lt;http://example.org/#john&gt; &lt;http://example.org/#mary&gt;</a:t>
            </a:r>
          </a:p>
        </p:txBody>
      </p:sp>
      <p:sp>
        <p:nvSpPr>
          <p:cNvPr id="6" name="TextBox 5"/>
          <p:cNvSpPr txBox="1"/>
          <p:nvPr/>
        </p:nvSpPr>
        <p:spPr>
          <a:xfrm>
            <a:off x="4714875" y="3429000"/>
            <a:ext cx="4044950" cy="2170113"/>
          </a:xfrm>
          <a:prstGeom prst="rect">
            <a:avLst/>
          </a:prstGeom>
          <a:solidFill>
            <a:schemeClr val="tx2">
              <a:lumMod val="20000"/>
              <a:lumOff val="80000"/>
            </a:schemeClr>
          </a:solidFill>
          <a:ln w="28575">
            <a:solidFill>
              <a:schemeClr val="tx2"/>
            </a:solidFill>
          </a:ln>
        </p:spPr>
        <p:txBody>
          <a:bodyPr wrap="none">
            <a:spAutoFit/>
          </a:bodyPr>
          <a:lstStyle/>
          <a:p>
            <a:pPr eaLnBrk="0" hangingPunct="0">
              <a:defRPr/>
            </a:pPr>
            <a:r>
              <a:rPr lang="en-US" sz="900" b="1" dirty="0">
                <a:solidFill>
                  <a:schemeClr val="tx2"/>
                </a:solidFill>
                <a:latin typeface="Courier New" pitchFamily="49" charset="0"/>
                <a:ea typeface="ヒラギノ角ゴ Pro W3" pitchFamily="-64" charset="-128"/>
                <a:cs typeface="Courier New" pitchFamily="49" charset="0"/>
              </a:rPr>
              <a:t>@prefix ex: &lt;http://example.org/#&gt; .</a:t>
            </a:r>
          </a:p>
          <a:p>
            <a:pPr eaLnBrk="0" hangingPunct="0">
              <a:defRPr/>
            </a:pPr>
            <a:r>
              <a:rPr lang="en-US" sz="900" b="1" dirty="0">
                <a:solidFill>
                  <a:schemeClr val="tx2"/>
                </a:solidFill>
                <a:latin typeface="Courier New" pitchFamily="49" charset="0"/>
                <a:ea typeface="ヒラギノ角ゴ Pro W3" pitchFamily="-64" charset="-128"/>
                <a:cs typeface="Courier New" pitchFamily="49" charset="0"/>
              </a:rPr>
              <a:t>@prefix </a:t>
            </a:r>
            <a:r>
              <a:rPr lang="en-US" sz="900" b="1" dirty="0" err="1">
                <a:solidFill>
                  <a:schemeClr val="tx2"/>
                </a:solidFill>
                <a:latin typeface="Courier New" pitchFamily="49" charset="0"/>
                <a:ea typeface="ヒラギノ角ゴ Pro W3" pitchFamily="-64" charset="-128"/>
                <a:cs typeface="Courier New" pitchFamily="49" charset="0"/>
              </a:rPr>
              <a:t>vcard</a:t>
            </a:r>
            <a:r>
              <a:rPr lang="en-US" sz="900" b="1" dirty="0">
                <a:solidFill>
                  <a:schemeClr val="tx2"/>
                </a:solidFill>
                <a:latin typeface="Courier New" pitchFamily="49" charset="0"/>
                <a:ea typeface="ヒラギノ角ゴ Pro W3" pitchFamily="-64" charset="-128"/>
                <a:cs typeface="Courier New" pitchFamily="49" charset="0"/>
              </a:rPr>
              <a:t>: &lt;http://www.w3.org/2001/vcard-rdf/3.0#&gt; .</a:t>
            </a:r>
          </a:p>
          <a:p>
            <a:pPr eaLnBrk="0" hangingPunct="0">
              <a:defRPr/>
            </a:pPr>
            <a:r>
              <a:rPr lang="en-US" sz="900" b="1" dirty="0" err="1">
                <a:solidFill>
                  <a:schemeClr val="tx2"/>
                </a:solidFill>
                <a:latin typeface="Courier New" pitchFamily="49" charset="0"/>
                <a:ea typeface="ヒラギノ角ゴ Pro W3" pitchFamily="-64" charset="-128"/>
                <a:cs typeface="Courier New" pitchFamily="49" charset="0"/>
              </a:rPr>
              <a:t>ex:john</a:t>
            </a:r>
            <a:endParaRPr lang="en-US" sz="900" b="1" dirty="0">
              <a:solidFill>
                <a:schemeClr val="tx2"/>
              </a:solidFill>
              <a:latin typeface="Courier New" pitchFamily="49" charset="0"/>
              <a:ea typeface="ヒラギノ角ゴ Pro W3" pitchFamily="-64" charset="-128"/>
              <a:cs typeface="Courier New" pitchFamily="49" charset="0"/>
            </a:endParaRPr>
          </a:p>
          <a:p>
            <a:pPr eaLnBrk="0" hangingPunct="0">
              <a:defRPr/>
            </a:pPr>
            <a:r>
              <a:rPr lang="en-US" sz="900" b="1" dirty="0">
                <a:solidFill>
                  <a:schemeClr val="tx2"/>
                </a:solidFill>
                <a:latin typeface="Courier New" pitchFamily="49" charset="0"/>
                <a:ea typeface="ヒラギノ角ゴ Pro W3" pitchFamily="-64" charset="-128"/>
                <a:cs typeface="Courier New" pitchFamily="49" charset="0"/>
              </a:rPr>
              <a:t>  </a:t>
            </a:r>
            <a:r>
              <a:rPr lang="en-US" sz="900" b="1" dirty="0" err="1">
                <a:solidFill>
                  <a:schemeClr val="tx2"/>
                </a:solidFill>
                <a:latin typeface="Courier New" pitchFamily="49" charset="0"/>
                <a:ea typeface="ヒラギノ角ゴ Pro W3" pitchFamily="-64" charset="-128"/>
                <a:cs typeface="Courier New" pitchFamily="49" charset="0"/>
              </a:rPr>
              <a:t>vcard:FN</a:t>
            </a:r>
            <a:r>
              <a:rPr lang="en-US" sz="900" b="1" dirty="0">
                <a:solidFill>
                  <a:schemeClr val="tx2"/>
                </a:solidFill>
                <a:latin typeface="Courier New" pitchFamily="49" charset="0"/>
                <a:ea typeface="ヒラギノ角ゴ Pro W3" pitchFamily="-64" charset="-128"/>
                <a:cs typeface="Courier New" pitchFamily="49" charset="0"/>
              </a:rPr>
              <a:t> "John Smith" ;</a:t>
            </a:r>
          </a:p>
          <a:p>
            <a:pPr eaLnBrk="0" hangingPunct="0">
              <a:defRPr/>
            </a:pPr>
            <a:r>
              <a:rPr lang="en-US" sz="900" b="1" dirty="0">
                <a:solidFill>
                  <a:schemeClr val="tx2"/>
                </a:solidFill>
                <a:latin typeface="Courier New" pitchFamily="49" charset="0"/>
                <a:ea typeface="ヒラギノ角ゴ Pro W3" pitchFamily="-64" charset="-128"/>
                <a:cs typeface="Courier New" pitchFamily="49" charset="0"/>
              </a:rPr>
              <a:t>  </a:t>
            </a:r>
            <a:r>
              <a:rPr lang="en-US" sz="900" b="1" dirty="0" err="1">
                <a:solidFill>
                  <a:schemeClr val="tx2"/>
                </a:solidFill>
                <a:latin typeface="Courier New" pitchFamily="49" charset="0"/>
                <a:ea typeface="ヒラギノ角ゴ Pro W3" pitchFamily="-64" charset="-128"/>
                <a:cs typeface="Courier New" pitchFamily="49" charset="0"/>
              </a:rPr>
              <a:t>vcard:N</a:t>
            </a:r>
            <a:r>
              <a:rPr lang="en-US" sz="900" b="1" dirty="0">
                <a:solidFill>
                  <a:schemeClr val="tx2"/>
                </a:solidFill>
                <a:latin typeface="Courier New" pitchFamily="49" charset="0"/>
                <a:ea typeface="ヒラギノ角ゴ Pro W3" pitchFamily="-64" charset="-128"/>
                <a:cs typeface="Courier New" pitchFamily="49" charset="0"/>
              </a:rPr>
              <a:t> [</a:t>
            </a:r>
          </a:p>
          <a:p>
            <a:pPr eaLnBrk="0" hangingPunct="0">
              <a:defRPr/>
            </a:pPr>
            <a:r>
              <a:rPr lang="en-US" sz="900" b="1" dirty="0">
                <a:solidFill>
                  <a:schemeClr val="tx2"/>
                </a:solidFill>
                <a:latin typeface="Courier New" pitchFamily="49" charset="0"/>
                <a:ea typeface="ヒラギノ角ゴ Pro W3" pitchFamily="-64" charset="-128"/>
                <a:cs typeface="Courier New" pitchFamily="49" charset="0"/>
              </a:rPr>
              <a:t>    </a:t>
            </a:r>
            <a:r>
              <a:rPr lang="en-US" sz="900" b="1" dirty="0" err="1">
                <a:solidFill>
                  <a:schemeClr val="tx2"/>
                </a:solidFill>
                <a:latin typeface="Courier New" pitchFamily="49" charset="0"/>
                <a:ea typeface="ヒラギノ角ゴ Pro W3" pitchFamily="-64" charset="-128"/>
                <a:cs typeface="Courier New" pitchFamily="49" charset="0"/>
              </a:rPr>
              <a:t>vcard:Given</a:t>
            </a:r>
            <a:r>
              <a:rPr lang="en-US" sz="900" b="1" dirty="0">
                <a:solidFill>
                  <a:schemeClr val="tx2"/>
                </a:solidFill>
                <a:latin typeface="Courier New" pitchFamily="49" charset="0"/>
                <a:ea typeface="ヒラギノ角ゴ Pro W3" pitchFamily="-64" charset="-128"/>
                <a:cs typeface="Courier New" pitchFamily="49" charset="0"/>
              </a:rPr>
              <a:t> "John" ;</a:t>
            </a:r>
          </a:p>
          <a:p>
            <a:pPr eaLnBrk="0" hangingPunct="0">
              <a:defRPr/>
            </a:pPr>
            <a:r>
              <a:rPr lang="en-US" sz="900" b="1" dirty="0">
                <a:solidFill>
                  <a:schemeClr val="tx2"/>
                </a:solidFill>
                <a:latin typeface="Courier New" pitchFamily="49" charset="0"/>
                <a:ea typeface="ヒラギノ角ゴ Pro W3" pitchFamily="-64" charset="-128"/>
                <a:cs typeface="Courier New" pitchFamily="49" charset="0"/>
              </a:rPr>
              <a:t>    </a:t>
            </a:r>
            <a:r>
              <a:rPr lang="en-US" sz="900" b="1" dirty="0" err="1">
                <a:solidFill>
                  <a:schemeClr val="tx2"/>
                </a:solidFill>
                <a:latin typeface="Courier New" pitchFamily="49" charset="0"/>
                <a:ea typeface="ヒラギノ角ゴ Pro W3" pitchFamily="-64" charset="-128"/>
                <a:cs typeface="Courier New" pitchFamily="49" charset="0"/>
              </a:rPr>
              <a:t>vcard:Family</a:t>
            </a:r>
            <a:r>
              <a:rPr lang="en-US" sz="900" b="1" dirty="0">
                <a:solidFill>
                  <a:schemeClr val="tx2"/>
                </a:solidFill>
                <a:latin typeface="Courier New" pitchFamily="49" charset="0"/>
                <a:ea typeface="ヒラギノ角ゴ Pro W3" pitchFamily="-64" charset="-128"/>
                <a:cs typeface="Courier New" pitchFamily="49" charset="0"/>
              </a:rPr>
              <a:t> "Smith" ] ;</a:t>
            </a:r>
          </a:p>
          <a:p>
            <a:pPr eaLnBrk="0" hangingPunct="0">
              <a:defRPr/>
            </a:pPr>
            <a:r>
              <a:rPr lang="en-US" sz="900" b="1" dirty="0">
                <a:solidFill>
                  <a:schemeClr val="tx2"/>
                </a:solidFill>
                <a:latin typeface="Courier New" pitchFamily="49" charset="0"/>
                <a:ea typeface="ヒラギノ角ゴ Pro W3" pitchFamily="-64" charset="-128"/>
                <a:cs typeface="Courier New" pitchFamily="49" charset="0"/>
              </a:rPr>
              <a:t>  </a:t>
            </a:r>
            <a:r>
              <a:rPr lang="en-US" sz="900" b="1" dirty="0" err="1">
                <a:solidFill>
                  <a:schemeClr val="tx2"/>
                </a:solidFill>
                <a:latin typeface="Courier New" pitchFamily="49" charset="0"/>
                <a:ea typeface="ヒラギノ角ゴ Pro W3" pitchFamily="-64" charset="-128"/>
                <a:cs typeface="Courier New" pitchFamily="49" charset="0"/>
              </a:rPr>
              <a:t>ex:hasAge</a:t>
            </a:r>
            <a:r>
              <a:rPr lang="en-US" sz="900" b="1" dirty="0">
                <a:solidFill>
                  <a:schemeClr val="tx2"/>
                </a:solidFill>
                <a:latin typeface="Courier New" pitchFamily="49" charset="0"/>
                <a:ea typeface="ヒラギノ角ゴ Pro W3" pitchFamily="-64" charset="-128"/>
                <a:cs typeface="Courier New" pitchFamily="49" charset="0"/>
              </a:rPr>
              <a:t> 32 ;</a:t>
            </a:r>
          </a:p>
          <a:p>
            <a:pPr eaLnBrk="0" hangingPunct="0">
              <a:defRPr/>
            </a:pPr>
            <a:r>
              <a:rPr lang="en-US" sz="900" b="1" dirty="0">
                <a:solidFill>
                  <a:schemeClr val="tx2"/>
                </a:solidFill>
                <a:latin typeface="Courier New" pitchFamily="49" charset="0"/>
                <a:ea typeface="ヒラギノ角ゴ Pro W3" pitchFamily="-64" charset="-128"/>
                <a:cs typeface="Courier New" pitchFamily="49" charset="0"/>
              </a:rPr>
              <a:t>  </a:t>
            </a:r>
            <a:r>
              <a:rPr lang="en-US" sz="900" b="1" dirty="0" err="1">
                <a:solidFill>
                  <a:schemeClr val="tx2"/>
                </a:solidFill>
                <a:latin typeface="Courier New" pitchFamily="49" charset="0"/>
                <a:ea typeface="ヒラギノ角ゴ Pro W3" pitchFamily="-64" charset="-128"/>
                <a:cs typeface="Courier New" pitchFamily="49" charset="0"/>
              </a:rPr>
              <a:t>ex:marriedTo</a:t>
            </a:r>
            <a:r>
              <a:rPr lang="en-US" sz="900" b="1" dirty="0">
                <a:solidFill>
                  <a:schemeClr val="tx2"/>
                </a:solidFill>
                <a:latin typeface="Courier New" pitchFamily="49" charset="0"/>
                <a:ea typeface="ヒラギノ角ゴ Pro W3" pitchFamily="-64" charset="-128"/>
                <a:cs typeface="Courier New" pitchFamily="49" charset="0"/>
              </a:rPr>
              <a:t> :</a:t>
            </a:r>
            <a:r>
              <a:rPr lang="en-US" sz="900" b="1" dirty="0" err="1">
                <a:solidFill>
                  <a:schemeClr val="tx2"/>
                </a:solidFill>
                <a:latin typeface="Courier New" pitchFamily="49" charset="0"/>
                <a:ea typeface="ヒラギノ角ゴ Pro W3" pitchFamily="-64" charset="-128"/>
                <a:cs typeface="Courier New" pitchFamily="49" charset="0"/>
              </a:rPr>
              <a:t>mary</a:t>
            </a:r>
            <a:r>
              <a:rPr lang="en-US" sz="900" b="1" dirty="0">
                <a:solidFill>
                  <a:schemeClr val="tx2"/>
                </a:solidFill>
                <a:latin typeface="Courier New" pitchFamily="49" charset="0"/>
                <a:ea typeface="ヒラギノ角ゴ Pro W3" pitchFamily="-64" charset="-128"/>
                <a:cs typeface="Courier New" pitchFamily="49" charset="0"/>
              </a:rPr>
              <a:t> .</a:t>
            </a:r>
          </a:p>
          <a:p>
            <a:pPr eaLnBrk="0" hangingPunct="0">
              <a:defRPr/>
            </a:pPr>
            <a:r>
              <a:rPr lang="en-US" sz="900" b="1" dirty="0" err="1">
                <a:solidFill>
                  <a:schemeClr val="tx2"/>
                </a:solidFill>
                <a:latin typeface="Courier New" pitchFamily="49" charset="0"/>
                <a:ea typeface="ヒラギノ角ゴ Pro W3" pitchFamily="-64" charset="-128"/>
                <a:cs typeface="Courier New" pitchFamily="49" charset="0"/>
              </a:rPr>
              <a:t>ex:mary</a:t>
            </a:r>
            <a:endParaRPr lang="en-US" sz="900" b="1" dirty="0">
              <a:solidFill>
                <a:schemeClr val="tx2"/>
              </a:solidFill>
              <a:latin typeface="Courier New" pitchFamily="49" charset="0"/>
              <a:ea typeface="ヒラギノ角ゴ Pro W3" pitchFamily="-64" charset="-128"/>
              <a:cs typeface="Courier New" pitchFamily="49" charset="0"/>
            </a:endParaRPr>
          </a:p>
          <a:p>
            <a:pPr eaLnBrk="0" hangingPunct="0">
              <a:defRPr/>
            </a:pPr>
            <a:r>
              <a:rPr lang="en-US" sz="900" b="1" dirty="0">
                <a:solidFill>
                  <a:schemeClr val="tx2"/>
                </a:solidFill>
                <a:latin typeface="Courier New" pitchFamily="49" charset="0"/>
                <a:ea typeface="ヒラギノ角ゴ Pro W3" pitchFamily="-64" charset="-128"/>
                <a:cs typeface="Courier New" pitchFamily="49" charset="0"/>
              </a:rPr>
              <a:t>  </a:t>
            </a:r>
            <a:r>
              <a:rPr lang="en-US" sz="900" b="1" dirty="0" err="1">
                <a:solidFill>
                  <a:schemeClr val="tx2"/>
                </a:solidFill>
                <a:latin typeface="Courier New" pitchFamily="49" charset="0"/>
                <a:ea typeface="ヒラギノ角ゴ Pro W3" pitchFamily="-64" charset="-128"/>
                <a:cs typeface="Courier New" pitchFamily="49" charset="0"/>
              </a:rPr>
              <a:t>vcard:FN</a:t>
            </a:r>
            <a:r>
              <a:rPr lang="en-US" sz="900" b="1" dirty="0">
                <a:solidFill>
                  <a:schemeClr val="tx2"/>
                </a:solidFill>
                <a:latin typeface="Courier New" pitchFamily="49" charset="0"/>
                <a:ea typeface="ヒラギノ角ゴ Pro W3" pitchFamily="-64" charset="-128"/>
                <a:cs typeface="Courier New" pitchFamily="49" charset="0"/>
              </a:rPr>
              <a:t> "Mary Smith" ;</a:t>
            </a:r>
          </a:p>
          <a:p>
            <a:pPr eaLnBrk="0" hangingPunct="0">
              <a:defRPr/>
            </a:pPr>
            <a:r>
              <a:rPr lang="en-US" sz="900" b="1" dirty="0">
                <a:solidFill>
                  <a:schemeClr val="tx2"/>
                </a:solidFill>
                <a:latin typeface="Courier New" pitchFamily="49" charset="0"/>
                <a:ea typeface="ヒラギノ角ゴ Pro W3" pitchFamily="-64" charset="-128"/>
                <a:cs typeface="Courier New" pitchFamily="49" charset="0"/>
              </a:rPr>
              <a:t>  </a:t>
            </a:r>
            <a:r>
              <a:rPr lang="en-US" sz="900" b="1" dirty="0" err="1">
                <a:solidFill>
                  <a:schemeClr val="tx2"/>
                </a:solidFill>
                <a:latin typeface="Courier New" pitchFamily="49" charset="0"/>
                <a:ea typeface="ヒラギノ角ゴ Pro W3" pitchFamily="-64" charset="-128"/>
                <a:cs typeface="Courier New" pitchFamily="49" charset="0"/>
              </a:rPr>
              <a:t>vcard:N</a:t>
            </a:r>
            <a:r>
              <a:rPr lang="en-US" sz="900" b="1" dirty="0">
                <a:solidFill>
                  <a:schemeClr val="tx2"/>
                </a:solidFill>
                <a:latin typeface="Courier New" pitchFamily="49" charset="0"/>
                <a:ea typeface="ヒラギノ角ゴ Pro W3" pitchFamily="-64" charset="-128"/>
                <a:cs typeface="Courier New" pitchFamily="49" charset="0"/>
              </a:rPr>
              <a:t> [</a:t>
            </a:r>
          </a:p>
          <a:p>
            <a:pPr eaLnBrk="0" hangingPunct="0">
              <a:defRPr/>
            </a:pPr>
            <a:r>
              <a:rPr lang="en-US" sz="900" b="1" dirty="0">
                <a:solidFill>
                  <a:schemeClr val="tx2"/>
                </a:solidFill>
                <a:latin typeface="Courier New" pitchFamily="49" charset="0"/>
                <a:ea typeface="ヒラギノ角ゴ Pro W3" pitchFamily="-64" charset="-128"/>
                <a:cs typeface="Courier New" pitchFamily="49" charset="0"/>
              </a:rPr>
              <a:t>    </a:t>
            </a:r>
            <a:r>
              <a:rPr lang="en-US" sz="900" b="1" dirty="0" err="1">
                <a:solidFill>
                  <a:schemeClr val="tx2"/>
                </a:solidFill>
                <a:latin typeface="Courier New" pitchFamily="49" charset="0"/>
                <a:ea typeface="ヒラギノ角ゴ Pro W3" pitchFamily="-64" charset="-128"/>
                <a:cs typeface="Courier New" pitchFamily="49" charset="0"/>
              </a:rPr>
              <a:t>vcard:Given</a:t>
            </a:r>
            <a:r>
              <a:rPr lang="en-US" sz="900" b="1" dirty="0">
                <a:solidFill>
                  <a:schemeClr val="tx2"/>
                </a:solidFill>
                <a:latin typeface="Courier New" pitchFamily="49" charset="0"/>
                <a:ea typeface="ヒラギノ角ゴ Pro W3" pitchFamily="-64" charset="-128"/>
                <a:cs typeface="Courier New" pitchFamily="49" charset="0"/>
              </a:rPr>
              <a:t> "Mary" ;</a:t>
            </a:r>
          </a:p>
          <a:p>
            <a:pPr eaLnBrk="0" hangingPunct="0">
              <a:defRPr/>
            </a:pPr>
            <a:r>
              <a:rPr lang="en-US" sz="900" b="1" dirty="0">
                <a:solidFill>
                  <a:schemeClr val="tx2"/>
                </a:solidFill>
                <a:latin typeface="Courier New" pitchFamily="49" charset="0"/>
                <a:ea typeface="ヒラギノ角ゴ Pro W3" pitchFamily="-64" charset="-128"/>
                <a:cs typeface="Courier New" pitchFamily="49" charset="0"/>
              </a:rPr>
              <a:t>    </a:t>
            </a:r>
            <a:r>
              <a:rPr lang="en-US" sz="900" b="1" dirty="0" err="1">
                <a:solidFill>
                  <a:schemeClr val="tx2"/>
                </a:solidFill>
                <a:latin typeface="Courier New" pitchFamily="49" charset="0"/>
                <a:ea typeface="ヒラギノ角ゴ Pro W3" pitchFamily="-64" charset="-128"/>
                <a:cs typeface="Courier New" pitchFamily="49" charset="0"/>
              </a:rPr>
              <a:t>vcard:Family</a:t>
            </a:r>
            <a:r>
              <a:rPr lang="en-US" sz="900" b="1" dirty="0">
                <a:solidFill>
                  <a:schemeClr val="tx2"/>
                </a:solidFill>
                <a:latin typeface="Courier New" pitchFamily="49" charset="0"/>
                <a:ea typeface="ヒラギノ角ゴ Pro W3" pitchFamily="-64" charset="-128"/>
                <a:cs typeface="Courier New" pitchFamily="49" charset="0"/>
              </a:rPr>
              <a:t> "Smith" ] ;</a:t>
            </a:r>
          </a:p>
          <a:p>
            <a:pPr eaLnBrk="0" hangingPunct="0">
              <a:defRPr/>
            </a:pPr>
            <a:r>
              <a:rPr lang="en-US" sz="900" b="1" dirty="0">
                <a:solidFill>
                  <a:schemeClr val="tx2"/>
                </a:solidFill>
                <a:latin typeface="Courier New" pitchFamily="49" charset="0"/>
                <a:ea typeface="ヒラギノ角ゴ Pro W3" pitchFamily="-64" charset="-128"/>
                <a:cs typeface="Courier New" pitchFamily="49" charset="0"/>
              </a:rPr>
              <a:t>  </a:t>
            </a:r>
            <a:r>
              <a:rPr lang="en-US" sz="900" b="1" dirty="0" err="1">
                <a:solidFill>
                  <a:schemeClr val="tx2"/>
                </a:solidFill>
                <a:latin typeface="Courier New" pitchFamily="49" charset="0"/>
                <a:ea typeface="ヒラギノ角ゴ Pro W3" pitchFamily="-64" charset="-128"/>
                <a:cs typeface="Courier New" pitchFamily="49" charset="0"/>
              </a:rPr>
              <a:t>ex:hasAge</a:t>
            </a:r>
            <a:r>
              <a:rPr lang="en-US" sz="900" b="1" dirty="0">
                <a:solidFill>
                  <a:schemeClr val="tx2"/>
                </a:solidFill>
                <a:latin typeface="Courier New" pitchFamily="49" charset="0"/>
                <a:ea typeface="ヒラギノ角ゴ Pro W3" pitchFamily="-64" charset="-128"/>
                <a:cs typeface="Courier New" pitchFamily="49" charset="0"/>
              </a:rPr>
              <a:t> 29 .</a:t>
            </a: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smtClean="0">
                <a:latin typeface="Arial" charset="0"/>
                <a:cs typeface="Arial" charset="0"/>
              </a:rPr>
              <a:t>SPARQL Queries: Negation in SPARQL 1.0</a:t>
            </a:r>
          </a:p>
        </p:txBody>
      </p:sp>
      <p:sp>
        <p:nvSpPr>
          <p:cNvPr id="57347" name="Rectangle 3"/>
          <p:cNvSpPr>
            <a:spLocks noGrp="1" noChangeArrowheads="1"/>
          </p:cNvSpPr>
          <p:nvPr>
            <p:ph idx="1"/>
          </p:nvPr>
        </p:nvSpPr>
        <p:spPr/>
        <p:txBody>
          <a:bodyPr/>
          <a:lstStyle/>
          <a:p>
            <a:pPr>
              <a:lnSpc>
                <a:spcPct val="90000"/>
              </a:lnSpc>
              <a:buFontTx/>
              <a:buNone/>
            </a:pPr>
            <a:r>
              <a:rPr lang="en-US" sz="2200" dirty="0" smtClean="0">
                <a:latin typeface="Arial" charset="0"/>
                <a:cs typeface="Arial" charset="0"/>
              </a:rPr>
              <a:t>“Return all people who are not married”</a:t>
            </a:r>
          </a:p>
          <a:p>
            <a:pPr>
              <a:lnSpc>
                <a:spcPct val="90000"/>
              </a:lnSpc>
            </a:pPr>
            <a:endParaRPr lang="en-US" sz="2200" dirty="0" smtClean="0">
              <a:latin typeface="Arial" charset="0"/>
              <a:cs typeface="Arial" charset="0"/>
            </a:endParaRPr>
          </a:p>
          <a:p>
            <a:pPr>
              <a:lnSpc>
                <a:spcPct val="90000"/>
              </a:lnSpc>
              <a:buFontTx/>
              <a:buNone/>
            </a:pPr>
            <a:r>
              <a:rPr lang="en-US" sz="1600" b="1" dirty="0" smtClean="0">
                <a:solidFill>
                  <a:schemeClr val="tx2"/>
                </a:solidFill>
                <a:latin typeface="Courier New" charset="0"/>
                <a:cs typeface="Arial" charset="0"/>
              </a:rPr>
              <a:t>PREFIX ex: &lt;http://example.org/#&gt;</a:t>
            </a:r>
          </a:p>
          <a:p>
            <a:pPr>
              <a:lnSpc>
                <a:spcPct val="90000"/>
              </a:lnSpc>
              <a:buFontTx/>
              <a:buNone/>
            </a:pPr>
            <a:r>
              <a:rPr lang="en-US" sz="1600" b="1" dirty="0" smtClean="0">
                <a:solidFill>
                  <a:schemeClr val="tx2"/>
                </a:solidFill>
                <a:latin typeface="Courier New" charset="0"/>
                <a:cs typeface="Arial" charset="0"/>
              </a:rPr>
              <a:t>SELECT ?person</a:t>
            </a:r>
          </a:p>
          <a:p>
            <a:pPr>
              <a:lnSpc>
                <a:spcPct val="90000"/>
              </a:lnSpc>
              <a:buFontTx/>
              <a:buNone/>
            </a:pPr>
            <a:r>
              <a:rPr lang="en-US" sz="1600" b="1" dirty="0" smtClean="0">
                <a:solidFill>
                  <a:schemeClr val="tx2"/>
                </a:solidFill>
                <a:latin typeface="Courier New" charset="0"/>
                <a:cs typeface="Arial" charset="0"/>
              </a:rPr>
              <a:t>WHERE { ?person </a:t>
            </a:r>
            <a:r>
              <a:rPr lang="en-US" sz="1600" b="1" dirty="0" err="1" smtClean="0">
                <a:solidFill>
                  <a:schemeClr val="tx2"/>
                </a:solidFill>
                <a:latin typeface="Courier New" charset="0"/>
                <a:cs typeface="Arial" charset="0"/>
              </a:rPr>
              <a:t>ex:hasAge</a:t>
            </a:r>
            <a:r>
              <a:rPr lang="en-US" sz="1600" b="1" dirty="0" smtClean="0">
                <a:solidFill>
                  <a:schemeClr val="tx2"/>
                </a:solidFill>
                <a:latin typeface="Courier New" charset="0"/>
                <a:cs typeface="Arial" charset="0"/>
              </a:rPr>
              <a:t> ?age .</a:t>
            </a:r>
          </a:p>
          <a:p>
            <a:pPr>
              <a:lnSpc>
                <a:spcPct val="90000"/>
              </a:lnSpc>
              <a:buFontTx/>
              <a:buNone/>
            </a:pPr>
            <a:r>
              <a:rPr lang="en-US" sz="1600" b="1" dirty="0" smtClean="0">
                <a:solidFill>
                  <a:schemeClr val="tx2"/>
                </a:solidFill>
                <a:latin typeface="Courier New" charset="0"/>
                <a:cs typeface="Arial" charset="0"/>
              </a:rPr>
              <a:t>        OPTIONAL { ?person </a:t>
            </a:r>
            <a:r>
              <a:rPr lang="en-US" sz="1600" b="1" dirty="0" err="1" smtClean="0">
                <a:solidFill>
                  <a:schemeClr val="tx2"/>
                </a:solidFill>
                <a:latin typeface="Courier New" charset="0"/>
                <a:cs typeface="Arial" charset="0"/>
              </a:rPr>
              <a:t>ex:marriedTo</a:t>
            </a:r>
            <a:r>
              <a:rPr lang="en-US" sz="1600" b="1" dirty="0" smtClean="0">
                <a:solidFill>
                  <a:schemeClr val="tx2"/>
                </a:solidFill>
                <a:latin typeface="Courier New" charset="0"/>
                <a:cs typeface="Arial" charset="0"/>
              </a:rPr>
              <a:t> ?spouse } </a:t>
            </a:r>
          </a:p>
          <a:p>
            <a:pPr>
              <a:lnSpc>
                <a:spcPct val="90000"/>
              </a:lnSpc>
              <a:buFontTx/>
              <a:buNone/>
            </a:pPr>
            <a:r>
              <a:rPr lang="en-US" sz="1600" b="1" dirty="0" smtClean="0">
                <a:solidFill>
                  <a:schemeClr val="tx2"/>
                </a:solidFill>
                <a:latin typeface="Courier New" charset="0"/>
                <a:cs typeface="Arial" charset="0"/>
              </a:rPr>
              <a:t>        FILTER (!BOUND(?spouse))</a:t>
            </a:r>
          </a:p>
          <a:p>
            <a:pPr>
              <a:lnSpc>
                <a:spcPct val="90000"/>
              </a:lnSpc>
              <a:buFontTx/>
              <a:buNone/>
            </a:pPr>
            <a:r>
              <a:rPr lang="en-US" sz="1600" b="1" dirty="0">
                <a:solidFill>
                  <a:schemeClr val="tx2"/>
                </a:solidFill>
                <a:latin typeface="Courier New" charset="0"/>
                <a:cs typeface="Arial" charset="0"/>
              </a:rPr>
              <a:t> </a:t>
            </a:r>
            <a:r>
              <a:rPr lang="en-US" sz="1600" b="1" dirty="0" smtClean="0">
                <a:solidFill>
                  <a:schemeClr val="tx2"/>
                </a:solidFill>
                <a:latin typeface="Courier New" charset="0"/>
                <a:cs typeface="Arial" charset="0"/>
              </a:rPr>
              <a:t>     }</a:t>
            </a:r>
          </a:p>
          <a:p>
            <a:pPr marL="0" indent="0">
              <a:lnSpc>
                <a:spcPct val="90000"/>
              </a:lnSpc>
              <a:buNone/>
            </a:pPr>
            <a:endParaRPr lang="en-US" sz="1800" b="1" dirty="0" smtClean="0">
              <a:solidFill>
                <a:srgbClr val="207624"/>
              </a:solidFill>
              <a:latin typeface="Courier New" charset="0"/>
              <a:cs typeface="Arial" charset="0"/>
            </a:endParaRPr>
          </a:p>
          <a:p>
            <a:pPr>
              <a:lnSpc>
                <a:spcPct val="90000"/>
              </a:lnSpc>
              <a:buFontTx/>
              <a:buNone/>
            </a:pPr>
            <a:r>
              <a:rPr lang="en-US" sz="2200" i="1" dirty="0" smtClean="0">
                <a:latin typeface="Arial" charset="0"/>
                <a:cs typeface="Arial" charset="0"/>
              </a:rPr>
              <a:t>result:</a:t>
            </a:r>
          </a:p>
          <a:p>
            <a:pPr>
              <a:lnSpc>
                <a:spcPct val="90000"/>
              </a:lnSpc>
            </a:pPr>
            <a:endParaRPr lang="en-US" sz="2200" i="1" dirty="0" smtClean="0">
              <a:latin typeface="Arial" charset="0"/>
              <a:cs typeface="Arial" charset="0"/>
            </a:endParaRPr>
          </a:p>
          <a:p>
            <a:pPr>
              <a:lnSpc>
                <a:spcPct val="90000"/>
              </a:lnSpc>
              <a:buFontTx/>
              <a:buNone/>
            </a:pPr>
            <a:r>
              <a:rPr lang="en-US" sz="1100" b="1" dirty="0" smtClean="0">
                <a:latin typeface="Courier New" charset="0"/>
                <a:cs typeface="Arial" charset="0"/>
              </a:rPr>
              <a:t>?person</a:t>
            </a:r>
          </a:p>
          <a:p>
            <a:pPr>
              <a:lnSpc>
                <a:spcPct val="90000"/>
              </a:lnSpc>
              <a:buFontTx/>
              <a:buNone/>
            </a:pPr>
            <a:r>
              <a:rPr lang="en-US" sz="1100" b="1" dirty="0" smtClean="0">
                <a:latin typeface="Courier New" charset="0"/>
                <a:cs typeface="Arial" charset="0"/>
              </a:rPr>
              <a:t>=============================</a:t>
            </a:r>
          </a:p>
          <a:p>
            <a:pPr>
              <a:lnSpc>
                <a:spcPct val="90000"/>
              </a:lnSpc>
              <a:buFontTx/>
              <a:buNone/>
            </a:pPr>
            <a:r>
              <a:rPr lang="en-US" sz="1100" b="1" dirty="0" smtClean="0">
                <a:latin typeface="Courier New" charset="0"/>
                <a:cs typeface="Arial" charset="0"/>
              </a:rPr>
              <a:t>&lt;http://example.org/#mary&gt;</a:t>
            </a:r>
          </a:p>
          <a:p>
            <a:pPr>
              <a:lnSpc>
                <a:spcPct val="90000"/>
              </a:lnSpc>
              <a:buFontTx/>
              <a:buNone/>
            </a:pPr>
            <a:endParaRPr lang="en-US" sz="1100" b="1" dirty="0" smtClean="0">
              <a:latin typeface="Courier New" charset="0"/>
              <a:cs typeface="Arial" charset="0"/>
            </a:endParaRPr>
          </a:p>
        </p:txBody>
      </p:sp>
      <p:sp>
        <p:nvSpPr>
          <p:cNvPr id="6" name="TextBox 5"/>
          <p:cNvSpPr txBox="1"/>
          <p:nvPr/>
        </p:nvSpPr>
        <p:spPr>
          <a:xfrm>
            <a:off x="4932040" y="3717032"/>
            <a:ext cx="4044950" cy="2170113"/>
          </a:xfrm>
          <a:prstGeom prst="rect">
            <a:avLst/>
          </a:prstGeom>
          <a:solidFill>
            <a:schemeClr val="tx2">
              <a:lumMod val="20000"/>
              <a:lumOff val="80000"/>
            </a:schemeClr>
          </a:solidFill>
          <a:ln w="28575">
            <a:solidFill>
              <a:schemeClr val="tx2"/>
            </a:solidFill>
          </a:ln>
        </p:spPr>
        <p:txBody>
          <a:bodyPr wrap="none">
            <a:spAutoFit/>
          </a:bodyPr>
          <a:lstStyle/>
          <a:p>
            <a:pPr eaLnBrk="0" hangingPunct="0">
              <a:defRPr/>
            </a:pPr>
            <a:r>
              <a:rPr lang="en-US" sz="900" b="1" dirty="0">
                <a:solidFill>
                  <a:schemeClr val="tx2"/>
                </a:solidFill>
                <a:latin typeface="Courier New" pitchFamily="49" charset="0"/>
                <a:ea typeface="ヒラギノ角ゴ Pro W3" pitchFamily="-64" charset="-128"/>
                <a:cs typeface="Courier New" pitchFamily="49" charset="0"/>
              </a:rPr>
              <a:t>@prefix ex: &lt;http://example.org/#&gt; .</a:t>
            </a:r>
          </a:p>
          <a:p>
            <a:pPr eaLnBrk="0" hangingPunct="0">
              <a:defRPr/>
            </a:pPr>
            <a:r>
              <a:rPr lang="en-US" sz="900" b="1" dirty="0">
                <a:solidFill>
                  <a:schemeClr val="tx2"/>
                </a:solidFill>
                <a:latin typeface="Courier New" pitchFamily="49" charset="0"/>
                <a:ea typeface="ヒラギノ角ゴ Pro W3" pitchFamily="-64" charset="-128"/>
                <a:cs typeface="Courier New" pitchFamily="49" charset="0"/>
              </a:rPr>
              <a:t>@prefix </a:t>
            </a:r>
            <a:r>
              <a:rPr lang="en-US" sz="900" b="1" dirty="0" err="1">
                <a:solidFill>
                  <a:schemeClr val="tx2"/>
                </a:solidFill>
                <a:latin typeface="Courier New" pitchFamily="49" charset="0"/>
                <a:ea typeface="ヒラギノ角ゴ Pro W3" pitchFamily="-64" charset="-128"/>
                <a:cs typeface="Courier New" pitchFamily="49" charset="0"/>
              </a:rPr>
              <a:t>vcard</a:t>
            </a:r>
            <a:r>
              <a:rPr lang="en-US" sz="900" b="1" dirty="0">
                <a:solidFill>
                  <a:schemeClr val="tx2"/>
                </a:solidFill>
                <a:latin typeface="Courier New" pitchFamily="49" charset="0"/>
                <a:ea typeface="ヒラギノ角ゴ Pro W3" pitchFamily="-64" charset="-128"/>
                <a:cs typeface="Courier New" pitchFamily="49" charset="0"/>
              </a:rPr>
              <a:t>: &lt;http://www.w3.org/2001/vcard-rdf/3.0#&gt; .</a:t>
            </a:r>
          </a:p>
          <a:p>
            <a:pPr eaLnBrk="0" hangingPunct="0">
              <a:defRPr/>
            </a:pPr>
            <a:r>
              <a:rPr lang="en-US" sz="900" b="1" dirty="0" err="1">
                <a:solidFill>
                  <a:schemeClr val="tx2"/>
                </a:solidFill>
                <a:latin typeface="Courier New" pitchFamily="49" charset="0"/>
                <a:ea typeface="ヒラギノ角ゴ Pro W3" pitchFamily="-64" charset="-128"/>
                <a:cs typeface="Courier New" pitchFamily="49" charset="0"/>
              </a:rPr>
              <a:t>ex:john</a:t>
            </a:r>
            <a:endParaRPr lang="en-US" sz="900" b="1" dirty="0">
              <a:solidFill>
                <a:schemeClr val="tx2"/>
              </a:solidFill>
              <a:latin typeface="Courier New" pitchFamily="49" charset="0"/>
              <a:ea typeface="ヒラギノ角ゴ Pro W3" pitchFamily="-64" charset="-128"/>
              <a:cs typeface="Courier New" pitchFamily="49" charset="0"/>
            </a:endParaRPr>
          </a:p>
          <a:p>
            <a:pPr eaLnBrk="0" hangingPunct="0">
              <a:defRPr/>
            </a:pPr>
            <a:r>
              <a:rPr lang="en-US" sz="900" b="1" dirty="0">
                <a:solidFill>
                  <a:schemeClr val="tx2"/>
                </a:solidFill>
                <a:latin typeface="Courier New" pitchFamily="49" charset="0"/>
                <a:ea typeface="ヒラギノ角ゴ Pro W3" pitchFamily="-64" charset="-128"/>
                <a:cs typeface="Courier New" pitchFamily="49" charset="0"/>
              </a:rPr>
              <a:t>  </a:t>
            </a:r>
            <a:r>
              <a:rPr lang="en-US" sz="900" b="1" dirty="0" err="1">
                <a:solidFill>
                  <a:schemeClr val="tx2"/>
                </a:solidFill>
                <a:latin typeface="Courier New" pitchFamily="49" charset="0"/>
                <a:ea typeface="ヒラギノ角ゴ Pro W3" pitchFamily="-64" charset="-128"/>
                <a:cs typeface="Courier New" pitchFamily="49" charset="0"/>
              </a:rPr>
              <a:t>vcard:FN</a:t>
            </a:r>
            <a:r>
              <a:rPr lang="en-US" sz="900" b="1" dirty="0">
                <a:solidFill>
                  <a:schemeClr val="tx2"/>
                </a:solidFill>
                <a:latin typeface="Courier New" pitchFamily="49" charset="0"/>
                <a:ea typeface="ヒラギノ角ゴ Pro W3" pitchFamily="-64" charset="-128"/>
                <a:cs typeface="Courier New" pitchFamily="49" charset="0"/>
              </a:rPr>
              <a:t> "John Smith" ;</a:t>
            </a:r>
          </a:p>
          <a:p>
            <a:pPr eaLnBrk="0" hangingPunct="0">
              <a:defRPr/>
            </a:pPr>
            <a:r>
              <a:rPr lang="en-US" sz="900" b="1" dirty="0">
                <a:solidFill>
                  <a:schemeClr val="tx2"/>
                </a:solidFill>
                <a:latin typeface="Courier New" pitchFamily="49" charset="0"/>
                <a:ea typeface="ヒラギノ角ゴ Pro W3" pitchFamily="-64" charset="-128"/>
                <a:cs typeface="Courier New" pitchFamily="49" charset="0"/>
              </a:rPr>
              <a:t>  </a:t>
            </a:r>
            <a:r>
              <a:rPr lang="en-US" sz="900" b="1" dirty="0" err="1">
                <a:solidFill>
                  <a:schemeClr val="tx2"/>
                </a:solidFill>
                <a:latin typeface="Courier New" pitchFamily="49" charset="0"/>
                <a:ea typeface="ヒラギノ角ゴ Pro W3" pitchFamily="-64" charset="-128"/>
                <a:cs typeface="Courier New" pitchFamily="49" charset="0"/>
              </a:rPr>
              <a:t>vcard:N</a:t>
            </a:r>
            <a:r>
              <a:rPr lang="en-US" sz="900" b="1" dirty="0">
                <a:solidFill>
                  <a:schemeClr val="tx2"/>
                </a:solidFill>
                <a:latin typeface="Courier New" pitchFamily="49" charset="0"/>
                <a:ea typeface="ヒラギノ角ゴ Pro W3" pitchFamily="-64" charset="-128"/>
                <a:cs typeface="Courier New" pitchFamily="49" charset="0"/>
              </a:rPr>
              <a:t> [</a:t>
            </a:r>
          </a:p>
          <a:p>
            <a:pPr eaLnBrk="0" hangingPunct="0">
              <a:defRPr/>
            </a:pPr>
            <a:r>
              <a:rPr lang="en-US" sz="900" b="1" dirty="0">
                <a:solidFill>
                  <a:schemeClr val="tx2"/>
                </a:solidFill>
                <a:latin typeface="Courier New" pitchFamily="49" charset="0"/>
                <a:ea typeface="ヒラギノ角ゴ Pro W3" pitchFamily="-64" charset="-128"/>
                <a:cs typeface="Courier New" pitchFamily="49" charset="0"/>
              </a:rPr>
              <a:t>    </a:t>
            </a:r>
            <a:r>
              <a:rPr lang="en-US" sz="900" b="1" dirty="0" err="1">
                <a:solidFill>
                  <a:schemeClr val="tx2"/>
                </a:solidFill>
                <a:latin typeface="Courier New" pitchFamily="49" charset="0"/>
                <a:ea typeface="ヒラギノ角ゴ Pro W3" pitchFamily="-64" charset="-128"/>
                <a:cs typeface="Courier New" pitchFamily="49" charset="0"/>
              </a:rPr>
              <a:t>vcard:Given</a:t>
            </a:r>
            <a:r>
              <a:rPr lang="en-US" sz="900" b="1" dirty="0">
                <a:solidFill>
                  <a:schemeClr val="tx2"/>
                </a:solidFill>
                <a:latin typeface="Courier New" pitchFamily="49" charset="0"/>
                <a:ea typeface="ヒラギノ角ゴ Pro W3" pitchFamily="-64" charset="-128"/>
                <a:cs typeface="Courier New" pitchFamily="49" charset="0"/>
              </a:rPr>
              <a:t> "John" ;</a:t>
            </a:r>
          </a:p>
          <a:p>
            <a:pPr eaLnBrk="0" hangingPunct="0">
              <a:defRPr/>
            </a:pPr>
            <a:r>
              <a:rPr lang="en-US" sz="900" b="1" dirty="0">
                <a:solidFill>
                  <a:schemeClr val="tx2"/>
                </a:solidFill>
                <a:latin typeface="Courier New" pitchFamily="49" charset="0"/>
                <a:ea typeface="ヒラギノ角ゴ Pro W3" pitchFamily="-64" charset="-128"/>
                <a:cs typeface="Courier New" pitchFamily="49" charset="0"/>
              </a:rPr>
              <a:t>    </a:t>
            </a:r>
            <a:r>
              <a:rPr lang="en-US" sz="900" b="1" dirty="0" err="1">
                <a:solidFill>
                  <a:schemeClr val="tx2"/>
                </a:solidFill>
                <a:latin typeface="Courier New" pitchFamily="49" charset="0"/>
                <a:ea typeface="ヒラギノ角ゴ Pro W3" pitchFamily="-64" charset="-128"/>
                <a:cs typeface="Courier New" pitchFamily="49" charset="0"/>
              </a:rPr>
              <a:t>vcard:Family</a:t>
            </a:r>
            <a:r>
              <a:rPr lang="en-US" sz="900" b="1" dirty="0">
                <a:solidFill>
                  <a:schemeClr val="tx2"/>
                </a:solidFill>
                <a:latin typeface="Courier New" pitchFamily="49" charset="0"/>
                <a:ea typeface="ヒラギノ角ゴ Pro W3" pitchFamily="-64" charset="-128"/>
                <a:cs typeface="Courier New" pitchFamily="49" charset="0"/>
              </a:rPr>
              <a:t> "Smith" ] ;</a:t>
            </a:r>
          </a:p>
          <a:p>
            <a:pPr eaLnBrk="0" hangingPunct="0">
              <a:defRPr/>
            </a:pPr>
            <a:r>
              <a:rPr lang="en-US" sz="900" b="1" dirty="0">
                <a:solidFill>
                  <a:schemeClr val="tx2"/>
                </a:solidFill>
                <a:latin typeface="Courier New" pitchFamily="49" charset="0"/>
                <a:ea typeface="ヒラギノ角ゴ Pro W3" pitchFamily="-64" charset="-128"/>
                <a:cs typeface="Courier New" pitchFamily="49" charset="0"/>
              </a:rPr>
              <a:t>  </a:t>
            </a:r>
            <a:r>
              <a:rPr lang="en-US" sz="900" b="1" dirty="0" err="1">
                <a:solidFill>
                  <a:schemeClr val="tx2"/>
                </a:solidFill>
                <a:latin typeface="Courier New" pitchFamily="49" charset="0"/>
                <a:ea typeface="ヒラギノ角ゴ Pro W3" pitchFamily="-64" charset="-128"/>
                <a:cs typeface="Courier New" pitchFamily="49" charset="0"/>
              </a:rPr>
              <a:t>ex:hasAge</a:t>
            </a:r>
            <a:r>
              <a:rPr lang="en-US" sz="900" b="1" dirty="0">
                <a:solidFill>
                  <a:schemeClr val="tx2"/>
                </a:solidFill>
                <a:latin typeface="Courier New" pitchFamily="49" charset="0"/>
                <a:ea typeface="ヒラギノ角ゴ Pro W3" pitchFamily="-64" charset="-128"/>
                <a:cs typeface="Courier New" pitchFamily="49" charset="0"/>
              </a:rPr>
              <a:t> 32 ;</a:t>
            </a:r>
          </a:p>
          <a:p>
            <a:pPr eaLnBrk="0" hangingPunct="0">
              <a:defRPr/>
            </a:pPr>
            <a:r>
              <a:rPr lang="en-US" sz="900" b="1" dirty="0">
                <a:solidFill>
                  <a:schemeClr val="tx2"/>
                </a:solidFill>
                <a:latin typeface="Courier New" pitchFamily="49" charset="0"/>
                <a:ea typeface="ヒラギノ角ゴ Pro W3" pitchFamily="-64" charset="-128"/>
                <a:cs typeface="Courier New" pitchFamily="49" charset="0"/>
              </a:rPr>
              <a:t>  </a:t>
            </a:r>
            <a:r>
              <a:rPr lang="en-US" sz="900" b="1" dirty="0" err="1">
                <a:solidFill>
                  <a:schemeClr val="tx2"/>
                </a:solidFill>
                <a:latin typeface="Courier New" pitchFamily="49" charset="0"/>
                <a:ea typeface="ヒラギノ角ゴ Pro W3" pitchFamily="-64" charset="-128"/>
                <a:cs typeface="Courier New" pitchFamily="49" charset="0"/>
              </a:rPr>
              <a:t>ex:marriedTo</a:t>
            </a:r>
            <a:r>
              <a:rPr lang="en-US" sz="900" b="1" dirty="0">
                <a:solidFill>
                  <a:schemeClr val="tx2"/>
                </a:solidFill>
                <a:latin typeface="Courier New" pitchFamily="49" charset="0"/>
                <a:ea typeface="ヒラギノ角ゴ Pro W3" pitchFamily="-64" charset="-128"/>
                <a:cs typeface="Courier New" pitchFamily="49" charset="0"/>
              </a:rPr>
              <a:t> :</a:t>
            </a:r>
            <a:r>
              <a:rPr lang="en-US" sz="900" b="1" dirty="0" err="1">
                <a:solidFill>
                  <a:schemeClr val="tx2"/>
                </a:solidFill>
                <a:latin typeface="Courier New" pitchFamily="49" charset="0"/>
                <a:ea typeface="ヒラギノ角ゴ Pro W3" pitchFamily="-64" charset="-128"/>
                <a:cs typeface="Courier New" pitchFamily="49" charset="0"/>
              </a:rPr>
              <a:t>mary</a:t>
            </a:r>
            <a:r>
              <a:rPr lang="en-US" sz="900" b="1" dirty="0">
                <a:solidFill>
                  <a:schemeClr val="tx2"/>
                </a:solidFill>
                <a:latin typeface="Courier New" pitchFamily="49" charset="0"/>
                <a:ea typeface="ヒラギノ角ゴ Pro W3" pitchFamily="-64" charset="-128"/>
                <a:cs typeface="Courier New" pitchFamily="49" charset="0"/>
              </a:rPr>
              <a:t> .</a:t>
            </a:r>
          </a:p>
          <a:p>
            <a:pPr eaLnBrk="0" hangingPunct="0">
              <a:defRPr/>
            </a:pPr>
            <a:r>
              <a:rPr lang="en-US" sz="900" b="1" dirty="0" err="1">
                <a:solidFill>
                  <a:schemeClr val="tx2"/>
                </a:solidFill>
                <a:latin typeface="Courier New" pitchFamily="49" charset="0"/>
                <a:ea typeface="ヒラギノ角ゴ Pro W3" pitchFamily="-64" charset="-128"/>
                <a:cs typeface="Courier New" pitchFamily="49" charset="0"/>
              </a:rPr>
              <a:t>ex:mary</a:t>
            </a:r>
            <a:endParaRPr lang="en-US" sz="900" b="1" dirty="0">
              <a:solidFill>
                <a:schemeClr val="tx2"/>
              </a:solidFill>
              <a:latin typeface="Courier New" pitchFamily="49" charset="0"/>
              <a:ea typeface="ヒラギノ角ゴ Pro W3" pitchFamily="-64" charset="-128"/>
              <a:cs typeface="Courier New" pitchFamily="49" charset="0"/>
            </a:endParaRPr>
          </a:p>
          <a:p>
            <a:pPr eaLnBrk="0" hangingPunct="0">
              <a:defRPr/>
            </a:pPr>
            <a:r>
              <a:rPr lang="en-US" sz="900" b="1" dirty="0">
                <a:solidFill>
                  <a:schemeClr val="tx2"/>
                </a:solidFill>
                <a:latin typeface="Courier New" pitchFamily="49" charset="0"/>
                <a:ea typeface="ヒラギノ角ゴ Pro W3" pitchFamily="-64" charset="-128"/>
                <a:cs typeface="Courier New" pitchFamily="49" charset="0"/>
              </a:rPr>
              <a:t>  </a:t>
            </a:r>
            <a:r>
              <a:rPr lang="en-US" sz="900" b="1" dirty="0" err="1">
                <a:solidFill>
                  <a:schemeClr val="tx2"/>
                </a:solidFill>
                <a:latin typeface="Courier New" pitchFamily="49" charset="0"/>
                <a:ea typeface="ヒラギノ角ゴ Pro W3" pitchFamily="-64" charset="-128"/>
                <a:cs typeface="Courier New" pitchFamily="49" charset="0"/>
              </a:rPr>
              <a:t>vcard:FN</a:t>
            </a:r>
            <a:r>
              <a:rPr lang="en-US" sz="900" b="1" dirty="0">
                <a:solidFill>
                  <a:schemeClr val="tx2"/>
                </a:solidFill>
                <a:latin typeface="Courier New" pitchFamily="49" charset="0"/>
                <a:ea typeface="ヒラギノ角ゴ Pro W3" pitchFamily="-64" charset="-128"/>
                <a:cs typeface="Courier New" pitchFamily="49" charset="0"/>
              </a:rPr>
              <a:t> "Mary Smith" ;</a:t>
            </a:r>
          </a:p>
          <a:p>
            <a:pPr eaLnBrk="0" hangingPunct="0">
              <a:defRPr/>
            </a:pPr>
            <a:r>
              <a:rPr lang="en-US" sz="900" b="1" dirty="0">
                <a:solidFill>
                  <a:schemeClr val="tx2"/>
                </a:solidFill>
                <a:latin typeface="Courier New" pitchFamily="49" charset="0"/>
                <a:ea typeface="ヒラギノ角ゴ Pro W3" pitchFamily="-64" charset="-128"/>
                <a:cs typeface="Courier New" pitchFamily="49" charset="0"/>
              </a:rPr>
              <a:t>  </a:t>
            </a:r>
            <a:r>
              <a:rPr lang="en-US" sz="900" b="1" dirty="0" err="1">
                <a:solidFill>
                  <a:schemeClr val="tx2"/>
                </a:solidFill>
                <a:latin typeface="Courier New" pitchFamily="49" charset="0"/>
                <a:ea typeface="ヒラギノ角ゴ Pro W3" pitchFamily="-64" charset="-128"/>
                <a:cs typeface="Courier New" pitchFamily="49" charset="0"/>
              </a:rPr>
              <a:t>vcard:N</a:t>
            </a:r>
            <a:r>
              <a:rPr lang="en-US" sz="900" b="1" dirty="0">
                <a:solidFill>
                  <a:schemeClr val="tx2"/>
                </a:solidFill>
                <a:latin typeface="Courier New" pitchFamily="49" charset="0"/>
                <a:ea typeface="ヒラギノ角ゴ Pro W3" pitchFamily="-64" charset="-128"/>
                <a:cs typeface="Courier New" pitchFamily="49" charset="0"/>
              </a:rPr>
              <a:t> [</a:t>
            </a:r>
          </a:p>
          <a:p>
            <a:pPr eaLnBrk="0" hangingPunct="0">
              <a:defRPr/>
            </a:pPr>
            <a:r>
              <a:rPr lang="en-US" sz="900" b="1" dirty="0">
                <a:solidFill>
                  <a:schemeClr val="tx2"/>
                </a:solidFill>
                <a:latin typeface="Courier New" pitchFamily="49" charset="0"/>
                <a:ea typeface="ヒラギノ角ゴ Pro W3" pitchFamily="-64" charset="-128"/>
                <a:cs typeface="Courier New" pitchFamily="49" charset="0"/>
              </a:rPr>
              <a:t>    </a:t>
            </a:r>
            <a:r>
              <a:rPr lang="en-US" sz="900" b="1" dirty="0" err="1">
                <a:solidFill>
                  <a:schemeClr val="tx2"/>
                </a:solidFill>
                <a:latin typeface="Courier New" pitchFamily="49" charset="0"/>
                <a:ea typeface="ヒラギノ角ゴ Pro W3" pitchFamily="-64" charset="-128"/>
                <a:cs typeface="Courier New" pitchFamily="49" charset="0"/>
              </a:rPr>
              <a:t>vcard:Given</a:t>
            </a:r>
            <a:r>
              <a:rPr lang="en-US" sz="900" b="1" dirty="0">
                <a:solidFill>
                  <a:schemeClr val="tx2"/>
                </a:solidFill>
                <a:latin typeface="Courier New" pitchFamily="49" charset="0"/>
                <a:ea typeface="ヒラギノ角ゴ Pro W3" pitchFamily="-64" charset="-128"/>
                <a:cs typeface="Courier New" pitchFamily="49" charset="0"/>
              </a:rPr>
              <a:t> "Mary" ;</a:t>
            </a:r>
          </a:p>
          <a:p>
            <a:pPr eaLnBrk="0" hangingPunct="0">
              <a:defRPr/>
            </a:pPr>
            <a:r>
              <a:rPr lang="en-US" sz="900" b="1" dirty="0">
                <a:solidFill>
                  <a:schemeClr val="tx2"/>
                </a:solidFill>
                <a:latin typeface="Courier New" pitchFamily="49" charset="0"/>
                <a:ea typeface="ヒラギノ角ゴ Pro W3" pitchFamily="-64" charset="-128"/>
                <a:cs typeface="Courier New" pitchFamily="49" charset="0"/>
              </a:rPr>
              <a:t>    </a:t>
            </a:r>
            <a:r>
              <a:rPr lang="en-US" sz="900" b="1" dirty="0" err="1">
                <a:solidFill>
                  <a:schemeClr val="tx2"/>
                </a:solidFill>
                <a:latin typeface="Courier New" pitchFamily="49" charset="0"/>
                <a:ea typeface="ヒラギノ角ゴ Pro W3" pitchFamily="-64" charset="-128"/>
                <a:cs typeface="Courier New" pitchFamily="49" charset="0"/>
              </a:rPr>
              <a:t>vcard:Family</a:t>
            </a:r>
            <a:r>
              <a:rPr lang="en-US" sz="900" b="1" dirty="0">
                <a:solidFill>
                  <a:schemeClr val="tx2"/>
                </a:solidFill>
                <a:latin typeface="Courier New" pitchFamily="49" charset="0"/>
                <a:ea typeface="ヒラギノ角ゴ Pro W3" pitchFamily="-64" charset="-128"/>
                <a:cs typeface="Courier New" pitchFamily="49" charset="0"/>
              </a:rPr>
              <a:t> "Smith" ] ;</a:t>
            </a:r>
          </a:p>
          <a:p>
            <a:pPr eaLnBrk="0" hangingPunct="0">
              <a:defRPr/>
            </a:pPr>
            <a:r>
              <a:rPr lang="en-US" sz="900" b="1" dirty="0">
                <a:solidFill>
                  <a:schemeClr val="tx2"/>
                </a:solidFill>
                <a:latin typeface="Courier New" pitchFamily="49" charset="0"/>
                <a:ea typeface="ヒラギノ角ゴ Pro W3" pitchFamily="-64" charset="-128"/>
                <a:cs typeface="Courier New" pitchFamily="49" charset="0"/>
              </a:rPr>
              <a:t>  </a:t>
            </a:r>
            <a:r>
              <a:rPr lang="en-US" sz="900" b="1" dirty="0" err="1">
                <a:solidFill>
                  <a:schemeClr val="tx2"/>
                </a:solidFill>
                <a:latin typeface="Courier New" pitchFamily="49" charset="0"/>
                <a:ea typeface="ヒラギノ角ゴ Pro W3" pitchFamily="-64" charset="-128"/>
                <a:cs typeface="Courier New" pitchFamily="49" charset="0"/>
              </a:rPr>
              <a:t>ex:hasAge</a:t>
            </a:r>
            <a:r>
              <a:rPr lang="en-US" sz="900" b="1" dirty="0">
                <a:solidFill>
                  <a:schemeClr val="tx2"/>
                </a:solidFill>
                <a:latin typeface="Courier New" pitchFamily="49" charset="0"/>
                <a:ea typeface="ヒラギノ角ゴ Pro W3" pitchFamily="-64" charset="-128"/>
                <a:cs typeface="Courier New" pitchFamily="49" charset="0"/>
              </a:rPr>
              <a:t> 29 .</a:t>
            </a:r>
          </a:p>
        </p:txBody>
      </p:sp>
    </p:spTree>
    <p:extLst>
      <p:ext uri="{BB962C8B-B14F-4D97-AF65-F5344CB8AC3E}">
        <p14:creationId xmlns:p14="http://schemas.microsoft.com/office/powerpoint/2010/main" val="4265234799"/>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smtClean="0">
                <a:latin typeface="Arial" charset="0"/>
                <a:cs typeface="Arial" charset="0"/>
              </a:rPr>
              <a:t>SPARQL Queries: Negation in SPARQL 1.1</a:t>
            </a:r>
          </a:p>
        </p:txBody>
      </p:sp>
      <p:sp>
        <p:nvSpPr>
          <p:cNvPr id="57347" name="Rectangle 3"/>
          <p:cNvSpPr>
            <a:spLocks noGrp="1" noChangeArrowheads="1"/>
          </p:cNvSpPr>
          <p:nvPr>
            <p:ph idx="1"/>
          </p:nvPr>
        </p:nvSpPr>
        <p:spPr/>
        <p:txBody>
          <a:bodyPr/>
          <a:lstStyle/>
          <a:p>
            <a:pPr>
              <a:lnSpc>
                <a:spcPct val="90000"/>
              </a:lnSpc>
              <a:buFontTx/>
              <a:buNone/>
            </a:pPr>
            <a:r>
              <a:rPr lang="en-US" sz="2200" dirty="0" smtClean="0">
                <a:latin typeface="Arial" charset="0"/>
                <a:cs typeface="Arial" charset="0"/>
              </a:rPr>
              <a:t>“Return all people who are not married”</a:t>
            </a:r>
          </a:p>
          <a:p>
            <a:pPr>
              <a:lnSpc>
                <a:spcPct val="90000"/>
              </a:lnSpc>
            </a:pPr>
            <a:endParaRPr lang="en-US" sz="2200" dirty="0" smtClean="0">
              <a:latin typeface="Arial" charset="0"/>
              <a:cs typeface="Arial" charset="0"/>
            </a:endParaRPr>
          </a:p>
          <a:p>
            <a:pPr>
              <a:lnSpc>
                <a:spcPct val="90000"/>
              </a:lnSpc>
              <a:buFontTx/>
              <a:buNone/>
            </a:pPr>
            <a:r>
              <a:rPr lang="en-US" sz="1600" b="1" dirty="0" smtClean="0">
                <a:solidFill>
                  <a:schemeClr val="tx2"/>
                </a:solidFill>
                <a:latin typeface="Courier New" charset="0"/>
                <a:cs typeface="Arial" charset="0"/>
              </a:rPr>
              <a:t>PREFIX ex: &lt;http://example.org/#&gt;</a:t>
            </a:r>
          </a:p>
          <a:p>
            <a:pPr>
              <a:lnSpc>
                <a:spcPct val="90000"/>
              </a:lnSpc>
              <a:buFontTx/>
              <a:buNone/>
            </a:pPr>
            <a:r>
              <a:rPr lang="en-US" sz="1600" b="1" dirty="0" smtClean="0">
                <a:solidFill>
                  <a:schemeClr val="tx2"/>
                </a:solidFill>
                <a:latin typeface="Courier New" charset="0"/>
                <a:cs typeface="Arial" charset="0"/>
              </a:rPr>
              <a:t>SELECT ?person</a:t>
            </a:r>
          </a:p>
          <a:p>
            <a:pPr>
              <a:lnSpc>
                <a:spcPct val="90000"/>
              </a:lnSpc>
              <a:buFontTx/>
              <a:buNone/>
            </a:pPr>
            <a:r>
              <a:rPr lang="en-US" sz="1600" b="1" dirty="0" smtClean="0">
                <a:solidFill>
                  <a:schemeClr val="tx2"/>
                </a:solidFill>
                <a:latin typeface="Courier New" charset="0"/>
                <a:cs typeface="Arial" charset="0"/>
              </a:rPr>
              <a:t>WHERE { ?person </a:t>
            </a:r>
            <a:r>
              <a:rPr lang="en-US" sz="1600" b="1" dirty="0" err="1" smtClean="0">
                <a:solidFill>
                  <a:schemeClr val="tx2"/>
                </a:solidFill>
                <a:latin typeface="Courier New" charset="0"/>
                <a:cs typeface="Arial" charset="0"/>
              </a:rPr>
              <a:t>ex:hasAge</a:t>
            </a:r>
            <a:r>
              <a:rPr lang="en-US" sz="1600" b="1" dirty="0" smtClean="0">
                <a:solidFill>
                  <a:schemeClr val="tx2"/>
                </a:solidFill>
                <a:latin typeface="Courier New" charset="0"/>
                <a:cs typeface="Arial" charset="0"/>
              </a:rPr>
              <a:t> ?age .</a:t>
            </a:r>
          </a:p>
          <a:p>
            <a:pPr>
              <a:lnSpc>
                <a:spcPct val="90000"/>
              </a:lnSpc>
              <a:buFontTx/>
              <a:buNone/>
            </a:pPr>
            <a:r>
              <a:rPr lang="en-US" sz="1600" b="1" dirty="0" smtClean="0">
                <a:solidFill>
                  <a:schemeClr val="tx2"/>
                </a:solidFill>
                <a:latin typeface="Courier New" charset="0"/>
                <a:cs typeface="Arial" charset="0"/>
              </a:rPr>
              <a:t>        NOT EXISTS { ?person </a:t>
            </a:r>
            <a:r>
              <a:rPr lang="en-US" sz="1600" b="1" dirty="0" err="1" smtClean="0">
                <a:solidFill>
                  <a:schemeClr val="tx2"/>
                </a:solidFill>
                <a:latin typeface="Courier New" charset="0"/>
                <a:cs typeface="Arial" charset="0"/>
              </a:rPr>
              <a:t>ex:marriedTo</a:t>
            </a:r>
            <a:r>
              <a:rPr lang="en-US" sz="1600" b="1" dirty="0" smtClean="0">
                <a:solidFill>
                  <a:schemeClr val="tx2"/>
                </a:solidFill>
                <a:latin typeface="Courier New" charset="0"/>
                <a:cs typeface="Arial" charset="0"/>
              </a:rPr>
              <a:t> ?spouse } </a:t>
            </a:r>
          </a:p>
          <a:p>
            <a:pPr>
              <a:lnSpc>
                <a:spcPct val="90000"/>
              </a:lnSpc>
              <a:buFontTx/>
              <a:buNone/>
            </a:pPr>
            <a:r>
              <a:rPr lang="en-US" sz="1600" b="1" dirty="0">
                <a:solidFill>
                  <a:schemeClr val="tx2"/>
                </a:solidFill>
                <a:latin typeface="Courier New" charset="0"/>
                <a:cs typeface="Arial" charset="0"/>
              </a:rPr>
              <a:t> </a:t>
            </a:r>
            <a:r>
              <a:rPr lang="en-US" sz="1600" b="1" dirty="0" smtClean="0">
                <a:solidFill>
                  <a:schemeClr val="tx2"/>
                </a:solidFill>
                <a:latin typeface="Courier New" charset="0"/>
                <a:cs typeface="Arial" charset="0"/>
              </a:rPr>
              <a:t>     }</a:t>
            </a:r>
          </a:p>
          <a:p>
            <a:pPr marL="0" indent="0">
              <a:lnSpc>
                <a:spcPct val="90000"/>
              </a:lnSpc>
              <a:buNone/>
            </a:pPr>
            <a:endParaRPr lang="en-US" sz="1800" b="1" dirty="0" smtClean="0">
              <a:solidFill>
                <a:srgbClr val="207624"/>
              </a:solidFill>
              <a:latin typeface="Courier New" charset="0"/>
              <a:cs typeface="Arial" charset="0"/>
            </a:endParaRPr>
          </a:p>
          <a:p>
            <a:pPr>
              <a:lnSpc>
                <a:spcPct val="90000"/>
              </a:lnSpc>
              <a:buFontTx/>
              <a:buNone/>
            </a:pPr>
            <a:r>
              <a:rPr lang="en-US" sz="2200" i="1" dirty="0" smtClean="0">
                <a:latin typeface="Arial" charset="0"/>
                <a:cs typeface="Arial" charset="0"/>
              </a:rPr>
              <a:t>result:</a:t>
            </a:r>
          </a:p>
          <a:p>
            <a:pPr>
              <a:lnSpc>
                <a:spcPct val="90000"/>
              </a:lnSpc>
            </a:pPr>
            <a:endParaRPr lang="en-US" sz="2200" i="1" dirty="0" smtClean="0">
              <a:latin typeface="Arial" charset="0"/>
              <a:cs typeface="Arial" charset="0"/>
            </a:endParaRPr>
          </a:p>
          <a:p>
            <a:pPr>
              <a:lnSpc>
                <a:spcPct val="90000"/>
              </a:lnSpc>
              <a:buFontTx/>
              <a:buNone/>
            </a:pPr>
            <a:r>
              <a:rPr lang="en-US" sz="1100" b="1" dirty="0" smtClean="0">
                <a:latin typeface="Courier New" charset="0"/>
                <a:cs typeface="Arial" charset="0"/>
              </a:rPr>
              <a:t>?person</a:t>
            </a:r>
          </a:p>
          <a:p>
            <a:pPr>
              <a:lnSpc>
                <a:spcPct val="90000"/>
              </a:lnSpc>
              <a:buFontTx/>
              <a:buNone/>
            </a:pPr>
            <a:r>
              <a:rPr lang="en-US" sz="1100" b="1" dirty="0" smtClean="0">
                <a:latin typeface="Courier New" charset="0"/>
                <a:cs typeface="Arial" charset="0"/>
              </a:rPr>
              <a:t>=============================</a:t>
            </a:r>
          </a:p>
          <a:p>
            <a:pPr>
              <a:lnSpc>
                <a:spcPct val="90000"/>
              </a:lnSpc>
              <a:buFontTx/>
              <a:buNone/>
            </a:pPr>
            <a:r>
              <a:rPr lang="en-US" sz="1100" b="1" dirty="0" smtClean="0">
                <a:latin typeface="Courier New" charset="0"/>
                <a:cs typeface="Arial" charset="0"/>
              </a:rPr>
              <a:t>&lt;http://example.org/#mary&gt;</a:t>
            </a:r>
          </a:p>
          <a:p>
            <a:pPr>
              <a:lnSpc>
                <a:spcPct val="90000"/>
              </a:lnSpc>
              <a:buFontTx/>
              <a:buNone/>
            </a:pPr>
            <a:endParaRPr lang="en-US" sz="1100" b="1" dirty="0" smtClean="0">
              <a:latin typeface="Courier New" charset="0"/>
              <a:cs typeface="Arial" charset="0"/>
            </a:endParaRPr>
          </a:p>
        </p:txBody>
      </p:sp>
      <p:sp>
        <p:nvSpPr>
          <p:cNvPr id="6" name="TextBox 5"/>
          <p:cNvSpPr txBox="1"/>
          <p:nvPr/>
        </p:nvSpPr>
        <p:spPr>
          <a:xfrm>
            <a:off x="4932040" y="3717032"/>
            <a:ext cx="4044950" cy="2170113"/>
          </a:xfrm>
          <a:prstGeom prst="rect">
            <a:avLst/>
          </a:prstGeom>
          <a:solidFill>
            <a:schemeClr val="tx2">
              <a:lumMod val="20000"/>
              <a:lumOff val="80000"/>
            </a:schemeClr>
          </a:solidFill>
          <a:ln w="28575">
            <a:solidFill>
              <a:schemeClr val="tx2"/>
            </a:solidFill>
          </a:ln>
        </p:spPr>
        <p:txBody>
          <a:bodyPr wrap="none">
            <a:spAutoFit/>
          </a:bodyPr>
          <a:lstStyle/>
          <a:p>
            <a:pPr eaLnBrk="0" hangingPunct="0">
              <a:defRPr/>
            </a:pPr>
            <a:r>
              <a:rPr lang="en-US" sz="900" b="1" dirty="0">
                <a:solidFill>
                  <a:schemeClr val="tx2"/>
                </a:solidFill>
                <a:latin typeface="Courier New" pitchFamily="49" charset="0"/>
                <a:ea typeface="ヒラギノ角ゴ Pro W3" pitchFamily="-64" charset="-128"/>
                <a:cs typeface="Courier New" pitchFamily="49" charset="0"/>
              </a:rPr>
              <a:t>@prefix ex: &lt;http://example.org/#&gt; .</a:t>
            </a:r>
          </a:p>
          <a:p>
            <a:pPr eaLnBrk="0" hangingPunct="0">
              <a:defRPr/>
            </a:pPr>
            <a:r>
              <a:rPr lang="en-US" sz="900" b="1" dirty="0">
                <a:solidFill>
                  <a:schemeClr val="tx2"/>
                </a:solidFill>
                <a:latin typeface="Courier New" pitchFamily="49" charset="0"/>
                <a:ea typeface="ヒラギノ角ゴ Pro W3" pitchFamily="-64" charset="-128"/>
                <a:cs typeface="Courier New" pitchFamily="49" charset="0"/>
              </a:rPr>
              <a:t>@prefix </a:t>
            </a:r>
            <a:r>
              <a:rPr lang="en-US" sz="900" b="1" dirty="0" err="1">
                <a:solidFill>
                  <a:schemeClr val="tx2"/>
                </a:solidFill>
                <a:latin typeface="Courier New" pitchFamily="49" charset="0"/>
                <a:ea typeface="ヒラギノ角ゴ Pro W3" pitchFamily="-64" charset="-128"/>
                <a:cs typeface="Courier New" pitchFamily="49" charset="0"/>
              </a:rPr>
              <a:t>vcard</a:t>
            </a:r>
            <a:r>
              <a:rPr lang="en-US" sz="900" b="1" dirty="0">
                <a:solidFill>
                  <a:schemeClr val="tx2"/>
                </a:solidFill>
                <a:latin typeface="Courier New" pitchFamily="49" charset="0"/>
                <a:ea typeface="ヒラギノ角ゴ Pro W3" pitchFamily="-64" charset="-128"/>
                <a:cs typeface="Courier New" pitchFamily="49" charset="0"/>
              </a:rPr>
              <a:t>: &lt;http://www.w3.org/2001/vcard-rdf/3.0#&gt; .</a:t>
            </a:r>
          </a:p>
          <a:p>
            <a:pPr eaLnBrk="0" hangingPunct="0">
              <a:defRPr/>
            </a:pPr>
            <a:r>
              <a:rPr lang="en-US" sz="900" b="1" dirty="0" err="1">
                <a:solidFill>
                  <a:schemeClr val="tx2"/>
                </a:solidFill>
                <a:latin typeface="Courier New" pitchFamily="49" charset="0"/>
                <a:ea typeface="ヒラギノ角ゴ Pro W3" pitchFamily="-64" charset="-128"/>
                <a:cs typeface="Courier New" pitchFamily="49" charset="0"/>
              </a:rPr>
              <a:t>ex:john</a:t>
            </a:r>
            <a:endParaRPr lang="en-US" sz="900" b="1" dirty="0">
              <a:solidFill>
                <a:schemeClr val="tx2"/>
              </a:solidFill>
              <a:latin typeface="Courier New" pitchFamily="49" charset="0"/>
              <a:ea typeface="ヒラギノ角ゴ Pro W3" pitchFamily="-64" charset="-128"/>
              <a:cs typeface="Courier New" pitchFamily="49" charset="0"/>
            </a:endParaRPr>
          </a:p>
          <a:p>
            <a:pPr eaLnBrk="0" hangingPunct="0">
              <a:defRPr/>
            </a:pPr>
            <a:r>
              <a:rPr lang="en-US" sz="900" b="1" dirty="0">
                <a:solidFill>
                  <a:schemeClr val="tx2"/>
                </a:solidFill>
                <a:latin typeface="Courier New" pitchFamily="49" charset="0"/>
                <a:ea typeface="ヒラギノ角ゴ Pro W3" pitchFamily="-64" charset="-128"/>
                <a:cs typeface="Courier New" pitchFamily="49" charset="0"/>
              </a:rPr>
              <a:t>  </a:t>
            </a:r>
            <a:r>
              <a:rPr lang="en-US" sz="900" b="1" dirty="0" err="1">
                <a:solidFill>
                  <a:schemeClr val="tx2"/>
                </a:solidFill>
                <a:latin typeface="Courier New" pitchFamily="49" charset="0"/>
                <a:ea typeface="ヒラギノ角ゴ Pro W3" pitchFamily="-64" charset="-128"/>
                <a:cs typeface="Courier New" pitchFamily="49" charset="0"/>
              </a:rPr>
              <a:t>vcard:FN</a:t>
            </a:r>
            <a:r>
              <a:rPr lang="en-US" sz="900" b="1" dirty="0">
                <a:solidFill>
                  <a:schemeClr val="tx2"/>
                </a:solidFill>
                <a:latin typeface="Courier New" pitchFamily="49" charset="0"/>
                <a:ea typeface="ヒラギノ角ゴ Pro W3" pitchFamily="-64" charset="-128"/>
                <a:cs typeface="Courier New" pitchFamily="49" charset="0"/>
              </a:rPr>
              <a:t> "John Smith" ;</a:t>
            </a:r>
          </a:p>
          <a:p>
            <a:pPr eaLnBrk="0" hangingPunct="0">
              <a:defRPr/>
            </a:pPr>
            <a:r>
              <a:rPr lang="en-US" sz="900" b="1" dirty="0">
                <a:solidFill>
                  <a:schemeClr val="tx2"/>
                </a:solidFill>
                <a:latin typeface="Courier New" pitchFamily="49" charset="0"/>
                <a:ea typeface="ヒラギノ角ゴ Pro W3" pitchFamily="-64" charset="-128"/>
                <a:cs typeface="Courier New" pitchFamily="49" charset="0"/>
              </a:rPr>
              <a:t>  </a:t>
            </a:r>
            <a:r>
              <a:rPr lang="en-US" sz="900" b="1" dirty="0" err="1">
                <a:solidFill>
                  <a:schemeClr val="tx2"/>
                </a:solidFill>
                <a:latin typeface="Courier New" pitchFamily="49" charset="0"/>
                <a:ea typeface="ヒラギノ角ゴ Pro W3" pitchFamily="-64" charset="-128"/>
                <a:cs typeface="Courier New" pitchFamily="49" charset="0"/>
              </a:rPr>
              <a:t>vcard:N</a:t>
            </a:r>
            <a:r>
              <a:rPr lang="en-US" sz="900" b="1" dirty="0">
                <a:solidFill>
                  <a:schemeClr val="tx2"/>
                </a:solidFill>
                <a:latin typeface="Courier New" pitchFamily="49" charset="0"/>
                <a:ea typeface="ヒラギノ角ゴ Pro W3" pitchFamily="-64" charset="-128"/>
                <a:cs typeface="Courier New" pitchFamily="49" charset="0"/>
              </a:rPr>
              <a:t> [</a:t>
            </a:r>
          </a:p>
          <a:p>
            <a:pPr eaLnBrk="0" hangingPunct="0">
              <a:defRPr/>
            </a:pPr>
            <a:r>
              <a:rPr lang="en-US" sz="900" b="1" dirty="0">
                <a:solidFill>
                  <a:schemeClr val="tx2"/>
                </a:solidFill>
                <a:latin typeface="Courier New" pitchFamily="49" charset="0"/>
                <a:ea typeface="ヒラギノ角ゴ Pro W3" pitchFamily="-64" charset="-128"/>
                <a:cs typeface="Courier New" pitchFamily="49" charset="0"/>
              </a:rPr>
              <a:t>    </a:t>
            </a:r>
            <a:r>
              <a:rPr lang="en-US" sz="900" b="1" dirty="0" err="1">
                <a:solidFill>
                  <a:schemeClr val="tx2"/>
                </a:solidFill>
                <a:latin typeface="Courier New" pitchFamily="49" charset="0"/>
                <a:ea typeface="ヒラギノ角ゴ Pro W3" pitchFamily="-64" charset="-128"/>
                <a:cs typeface="Courier New" pitchFamily="49" charset="0"/>
              </a:rPr>
              <a:t>vcard:Given</a:t>
            </a:r>
            <a:r>
              <a:rPr lang="en-US" sz="900" b="1" dirty="0">
                <a:solidFill>
                  <a:schemeClr val="tx2"/>
                </a:solidFill>
                <a:latin typeface="Courier New" pitchFamily="49" charset="0"/>
                <a:ea typeface="ヒラギノ角ゴ Pro W3" pitchFamily="-64" charset="-128"/>
                <a:cs typeface="Courier New" pitchFamily="49" charset="0"/>
              </a:rPr>
              <a:t> "John" ;</a:t>
            </a:r>
          </a:p>
          <a:p>
            <a:pPr eaLnBrk="0" hangingPunct="0">
              <a:defRPr/>
            </a:pPr>
            <a:r>
              <a:rPr lang="en-US" sz="900" b="1" dirty="0">
                <a:solidFill>
                  <a:schemeClr val="tx2"/>
                </a:solidFill>
                <a:latin typeface="Courier New" pitchFamily="49" charset="0"/>
                <a:ea typeface="ヒラギノ角ゴ Pro W3" pitchFamily="-64" charset="-128"/>
                <a:cs typeface="Courier New" pitchFamily="49" charset="0"/>
              </a:rPr>
              <a:t>    </a:t>
            </a:r>
            <a:r>
              <a:rPr lang="en-US" sz="900" b="1" dirty="0" err="1">
                <a:solidFill>
                  <a:schemeClr val="tx2"/>
                </a:solidFill>
                <a:latin typeface="Courier New" pitchFamily="49" charset="0"/>
                <a:ea typeface="ヒラギノ角ゴ Pro W3" pitchFamily="-64" charset="-128"/>
                <a:cs typeface="Courier New" pitchFamily="49" charset="0"/>
              </a:rPr>
              <a:t>vcard:Family</a:t>
            </a:r>
            <a:r>
              <a:rPr lang="en-US" sz="900" b="1" dirty="0">
                <a:solidFill>
                  <a:schemeClr val="tx2"/>
                </a:solidFill>
                <a:latin typeface="Courier New" pitchFamily="49" charset="0"/>
                <a:ea typeface="ヒラギノ角ゴ Pro W3" pitchFamily="-64" charset="-128"/>
                <a:cs typeface="Courier New" pitchFamily="49" charset="0"/>
              </a:rPr>
              <a:t> "Smith" ] ;</a:t>
            </a:r>
          </a:p>
          <a:p>
            <a:pPr eaLnBrk="0" hangingPunct="0">
              <a:defRPr/>
            </a:pPr>
            <a:r>
              <a:rPr lang="en-US" sz="900" b="1" dirty="0">
                <a:solidFill>
                  <a:schemeClr val="tx2"/>
                </a:solidFill>
                <a:latin typeface="Courier New" pitchFamily="49" charset="0"/>
                <a:ea typeface="ヒラギノ角ゴ Pro W3" pitchFamily="-64" charset="-128"/>
                <a:cs typeface="Courier New" pitchFamily="49" charset="0"/>
              </a:rPr>
              <a:t>  </a:t>
            </a:r>
            <a:r>
              <a:rPr lang="en-US" sz="900" b="1" dirty="0" err="1">
                <a:solidFill>
                  <a:schemeClr val="tx2"/>
                </a:solidFill>
                <a:latin typeface="Courier New" pitchFamily="49" charset="0"/>
                <a:ea typeface="ヒラギノ角ゴ Pro W3" pitchFamily="-64" charset="-128"/>
                <a:cs typeface="Courier New" pitchFamily="49" charset="0"/>
              </a:rPr>
              <a:t>ex:hasAge</a:t>
            </a:r>
            <a:r>
              <a:rPr lang="en-US" sz="900" b="1" dirty="0">
                <a:solidFill>
                  <a:schemeClr val="tx2"/>
                </a:solidFill>
                <a:latin typeface="Courier New" pitchFamily="49" charset="0"/>
                <a:ea typeface="ヒラギノ角ゴ Pro W3" pitchFamily="-64" charset="-128"/>
                <a:cs typeface="Courier New" pitchFamily="49" charset="0"/>
              </a:rPr>
              <a:t> 32 ;</a:t>
            </a:r>
          </a:p>
          <a:p>
            <a:pPr eaLnBrk="0" hangingPunct="0">
              <a:defRPr/>
            </a:pPr>
            <a:r>
              <a:rPr lang="en-US" sz="900" b="1" dirty="0">
                <a:solidFill>
                  <a:schemeClr val="tx2"/>
                </a:solidFill>
                <a:latin typeface="Courier New" pitchFamily="49" charset="0"/>
                <a:ea typeface="ヒラギノ角ゴ Pro W3" pitchFamily="-64" charset="-128"/>
                <a:cs typeface="Courier New" pitchFamily="49" charset="0"/>
              </a:rPr>
              <a:t>  </a:t>
            </a:r>
            <a:r>
              <a:rPr lang="en-US" sz="900" b="1" dirty="0" err="1">
                <a:solidFill>
                  <a:schemeClr val="tx2"/>
                </a:solidFill>
                <a:latin typeface="Courier New" pitchFamily="49" charset="0"/>
                <a:ea typeface="ヒラギノ角ゴ Pro W3" pitchFamily="-64" charset="-128"/>
                <a:cs typeface="Courier New" pitchFamily="49" charset="0"/>
              </a:rPr>
              <a:t>ex:marriedTo</a:t>
            </a:r>
            <a:r>
              <a:rPr lang="en-US" sz="900" b="1" dirty="0">
                <a:solidFill>
                  <a:schemeClr val="tx2"/>
                </a:solidFill>
                <a:latin typeface="Courier New" pitchFamily="49" charset="0"/>
                <a:ea typeface="ヒラギノ角ゴ Pro W3" pitchFamily="-64" charset="-128"/>
                <a:cs typeface="Courier New" pitchFamily="49" charset="0"/>
              </a:rPr>
              <a:t> :</a:t>
            </a:r>
            <a:r>
              <a:rPr lang="en-US" sz="900" b="1" dirty="0" err="1">
                <a:solidFill>
                  <a:schemeClr val="tx2"/>
                </a:solidFill>
                <a:latin typeface="Courier New" pitchFamily="49" charset="0"/>
                <a:ea typeface="ヒラギノ角ゴ Pro W3" pitchFamily="-64" charset="-128"/>
                <a:cs typeface="Courier New" pitchFamily="49" charset="0"/>
              </a:rPr>
              <a:t>mary</a:t>
            </a:r>
            <a:r>
              <a:rPr lang="en-US" sz="900" b="1" dirty="0">
                <a:solidFill>
                  <a:schemeClr val="tx2"/>
                </a:solidFill>
                <a:latin typeface="Courier New" pitchFamily="49" charset="0"/>
                <a:ea typeface="ヒラギノ角ゴ Pro W3" pitchFamily="-64" charset="-128"/>
                <a:cs typeface="Courier New" pitchFamily="49" charset="0"/>
              </a:rPr>
              <a:t> .</a:t>
            </a:r>
          </a:p>
          <a:p>
            <a:pPr eaLnBrk="0" hangingPunct="0">
              <a:defRPr/>
            </a:pPr>
            <a:r>
              <a:rPr lang="en-US" sz="900" b="1" dirty="0" err="1">
                <a:solidFill>
                  <a:schemeClr val="tx2"/>
                </a:solidFill>
                <a:latin typeface="Courier New" pitchFamily="49" charset="0"/>
                <a:ea typeface="ヒラギノ角ゴ Pro W3" pitchFamily="-64" charset="-128"/>
                <a:cs typeface="Courier New" pitchFamily="49" charset="0"/>
              </a:rPr>
              <a:t>ex:mary</a:t>
            </a:r>
            <a:endParaRPr lang="en-US" sz="900" b="1" dirty="0">
              <a:solidFill>
                <a:schemeClr val="tx2"/>
              </a:solidFill>
              <a:latin typeface="Courier New" pitchFamily="49" charset="0"/>
              <a:ea typeface="ヒラギノ角ゴ Pro W3" pitchFamily="-64" charset="-128"/>
              <a:cs typeface="Courier New" pitchFamily="49" charset="0"/>
            </a:endParaRPr>
          </a:p>
          <a:p>
            <a:pPr eaLnBrk="0" hangingPunct="0">
              <a:defRPr/>
            </a:pPr>
            <a:r>
              <a:rPr lang="en-US" sz="900" b="1" dirty="0">
                <a:solidFill>
                  <a:schemeClr val="tx2"/>
                </a:solidFill>
                <a:latin typeface="Courier New" pitchFamily="49" charset="0"/>
                <a:ea typeface="ヒラギノ角ゴ Pro W3" pitchFamily="-64" charset="-128"/>
                <a:cs typeface="Courier New" pitchFamily="49" charset="0"/>
              </a:rPr>
              <a:t>  </a:t>
            </a:r>
            <a:r>
              <a:rPr lang="en-US" sz="900" b="1" dirty="0" err="1">
                <a:solidFill>
                  <a:schemeClr val="tx2"/>
                </a:solidFill>
                <a:latin typeface="Courier New" pitchFamily="49" charset="0"/>
                <a:ea typeface="ヒラギノ角ゴ Pro W3" pitchFamily="-64" charset="-128"/>
                <a:cs typeface="Courier New" pitchFamily="49" charset="0"/>
              </a:rPr>
              <a:t>vcard:FN</a:t>
            </a:r>
            <a:r>
              <a:rPr lang="en-US" sz="900" b="1" dirty="0">
                <a:solidFill>
                  <a:schemeClr val="tx2"/>
                </a:solidFill>
                <a:latin typeface="Courier New" pitchFamily="49" charset="0"/>
                <a:ea typeface="ヒラギノ角ゴ Pro W3" pitchFamily="-64" charset="-128"/>
                <a:cs typeface="Courier New" pitchFamily="49" charset="0"/>
              </a:rPr>
              <a:t> "Mary Smith" ;</a:t>
            </a:r>
          </a:p>
          <a:p>
            <a:pPr eaLnBrk="0" hangingPunct="0">
              <a:defRPr/>
            </a:pPr>
            <a:r>
              <a:rPr lang="en-US" sz="900" b="1" dirty="0">
                <a:solidFill>
                  <a:schemeClr val="tx2"/>
                </a:solidFill>
                <a:latin typeface="Courier New" pitchFamily="49" charset="0"/>
                <a:ea typeface="ヒラギノ角ゴ Pro W3" pitchFamily="-64" charset="-128"/>
                <a:cs typeface="Courier New" pitchFamily="49" charset="0"/>
              </a:rPr>
              <a:t>  </a:t>
            </a:r>
            <a:r>
              <a:rPr lang="en-US" sz="900" b="1" dirty="0" err="1">
                <a:solidFill>
                  <a:schemeClr val="tx2"/>
                </a:solidFill>
                <a:latin typeface="Courier New" pitchFamily="49" charset="0"/>
                <a:ea typeface="ヒラギノ角ゴ Pro W3" pitchFamily="-64" charset="-128"/>
                <a:cs typeface="Courier New" pitchFamily="49" charset="0"/>
              </a:rPr>
              <a:t>vcard:N</a:t>
            </a:r>
            <a:r>
              <a:rPr lang="en-US" sz="900" b="1" dirty="0">
                <a:solidFill>
                  <a:schemeClr val="tx2"/>
                </a:solidFill>
                <a:latin typeface="Courier New" pitchFamily="49" charset="0"/>
                <a:ea typeface="ヒラギノ角ゴ Pro W3" pitchFamily="-64" charset="-128"/>
                <a:cs typeface="Courier New" pitchFamily="49" charset="0"/>
              </a:rPr>
              <a:t> [</a:t>
            </a:r>
          </a:p>
          <a:p>
            <a:pPr eaLnBrk="0" hangingPunct="0">
              <a:defRPr/>
            </a:pPr>
            <a:r>
              <a:rPr lang="en-US" sz="900" b="1" dirty="0">
                <a:solidFill>
                  <a:schemeClr val="tx2"/>
                </a:solidFill>
                <a:latin typeface="Courier New" pitchFamily="49" charset="0"/>
                <a:ea typeface="ヒラギノ角ゴ Pro W3" pitchFamily="-64" charset="-128"/>
                <a:cs typeface="Courier New" pitchFamily="49" charset="0"/>
              </a:rPr>
              <a:t>    </a:t>
            </a:r>
            <a:r>
              <a:rPr lang="en-US" sz="900" b="1" dirty="0" err="1">
                <a:solidFill>
                  <a:schemeClr val="tx2"/>
                </a:solidFill>
                <a:latin typeface="Courier New" pitchFamily="49" charset="0"/>
                <a:ea typeface="ヒラギノ角ゴ Pro W3" pitchFamily="-64" charset="-128"/>
                <a:cs typeface="Courier New" pitchFamily="49" charset="0"/>
              </a:rPr>
              <a:t>vcard:Given</a:t>
            </a:r>
            <a:r>
              <a:rPr lang="en-US" sz="900" b="1" dirty="0">
                <a:solidFill>
                  <a:schemeClr val="tx2"/>
                </a:solidFill>
                <a:latin typeface="Courier New" pitchFamily="49" charset="0"/>
                <a:ea typeface="ヒラギノ角ゴ Pro W3" pitchFamily="-64" charset="-128"/>
                <a:cs typeface="Courier New" pitchFamily="49" charset="0"/>
              </a:rPr>
              <a:t> "Mary" ;</a:t>
            </a:r>
          </a:p>
          <a:p>
            <a:pPr eaLnBrk="0" hangingPunct="0">
              <a:defRPr/>
            </a:pPr>
            <a:r>
              <a:rPr lang="en-US" sz="900" b="1" dirty="0">
                <a:solidFill>
                  <a:schemeClr val="tx2"/>
                </a:solidFill>
                <a:latin typeface="Courier New" pitchFamily="49" charset="0"/>
                <a:ea typeface="ヒラギノ角ゴ Pro W3" pitchFamily="-64" charset="-128"/>
                <a:cs typeface="Courier New" pitchFamily="49" charset="0"/>
              </a:rPr>
              <a:t>    </a:t>
            </a:r>
            <a:r>
              <a:rPr lang="en-US" sz="900" b="1" dirty="0" err="1">
                <a:solidFill>
                  <a:schemeClr val="tx2"/>
                </a:solidFill>
                <a:latin typeface="Courier New" pitchFamily="49" charset="0"/>
                <a:ea typeface="ヒラギノ角ゴ Pro W3" pitchFamily="-64" charset="-128"/>
                <a:cs typeface="Courier New" pitchFamily="49" charset="0"/>
              </a:rPr>
              <a:t>vcard:Family</a:t>
            </a:r>
            <a:r>
              <a:rPr lang="en-US" sz="900" b="1" dirty="0">
                <a:solidFill>
                  <a:schemeClr val="tx2"/>
                </a:solidFill>
                <a:latin typeface="Courier New" pitchFamily="49" charset="0"/>
                <a:ea typeface="ヒラギノ角ゴ Pro W3" pitchFamily="-64" charset="-128"/>
                <a:cs typeface="Courier New" pitchFamily="49" charset="0"/>
              </a:rPr>
              <a:t> "Smith" ] ;</a:t>
            </a:r>
          </a:p>
          <a:p>
            <a:pPr eaLnBrk="0" hangingPunct="0">
              <a:defRPr/>
            </a:pPr>
            <a:r>
              <a:rPr lang="en-US" sz="900" b="1" dirty="0">
                <a:solidFill>
                  <a:schemeClr val="tx2"/>
                </a:solidFill>
                <a:latin typeface="Courier New" pitchFamily="49" charset="0"/>
                <a:ea typeface="ヒラギノ角ゴ Pro W3" pitchFamily="-64" charset="-128"/>
                <a:cs typeface="Courier New" pitchFamily="49" charset="0"/>
              </a:rPr>
              <a:t>  </a:t>
            </a:r>
            <a:r>
              <a:rPr lang="en-US" sz="900" b="1" dirty="0" err="1">
                <a:solidFill>
                  <a:schemeClr val="tx2"/>
                </a:solidFill>
                <a:latin typeface="Courier New" pitchFamily="49" charset="0"/>
                <a:ea typeface="ヒラギノ角ゴ Pro W3" pitchFamily="-64" charset="-128"/>
                <a:cs typeface="Courier New" pitchFamily="49" charset="0"/>
              </a:rPr>
              <a:t>ex:hasAge</a:t>
            </a:r>
            <a:r>
              <a:rPr lang="en-US" sz="900" b="1" dirty="0">
                <a:solidFill>
                  <a:schemeClr val="tx2"/>
                </a:solidFill>
                <a:latin typeface="Courier New" pitchFamily="49" charset="0"/>
                <a:ea typeface="ヒラギノ角ゴ Pro W3" pitchFamily="-64" charset="-128"/>
                <a:cs typeface="Courier New" pitchFamily="49" charset="0"/>
              </a:rPr>
              <a:t> 29 .</a:t>
            </a:r>
          </a:p>
        </p:txBody>
      </p:sp>
      <p:sp>
        <p:nvSpPr>
          <p:cNvPr id="2" name="TextBox 1"/>
          <p:cNvSpPr txBox="1"/>
          <p:nvPr/>
        </p:nvSpPr>
        <p:spPr>
          <a:xfrm>
            <a:off x="472290" y="5661248"/>
            <a:ext cx="8671710" cy="923330"/>
          </a:xfrm>
          <a:prstGeom prst="rect">
            <a:avLst/>
          </a:prstGeom>
          <a:noFill/>
        </p:spPr>
        <p:txBody>
          <a:bodyPr wrap="square" rtlCol="0">
            <a:spAutoFit/>
          </a:bodyPr>
          <a:lstStyle/>
          <a:p>
            <a:r>
              <a:rPr lang="en-NZ" sz="1800" dirty="0" smtClean="0"/>
              <a:t>Isn’t </a:t>
            </a:r>
            <a:r>
              <a:rPr lang="en-NZ" sz="1800" i="1" dirty="0" err="1" smtClean="0"/>
              <a:t>marriedTo</a:t>
            </a:r>
            <a:r>
              <a:rPr lang="en-NZ" sz="1800" dirty="0" smtClean="0"/>
              <a:t> a symmetric relationship?</a:t>
            </a:r>
          </a:p>
          <a:p>
            <a:pPr marL="285750" indent="-285750">
              <a:buFont typeface="Arial" pitchFamily="34" charset="0"/>
              <a:buChar char="•"/>
            </a:pPr>
            <a:r>
              <a:rPr lang="en-NZ" sz="1800" dirty="0" smtClean="0"/>
              <a:t>Then </a:t>
            </a:r>
            <a:r>
              <a:rPr lang="en-NZ" sz="1800" dirty="0" err="1" smtClean="0"/>
              <a:t>mary</a:t>
            </a:r>
            <a:r>
              <a:rPr lang="en-NZ" sz="1800" dirty="0" smtClean="0"/>
              <a:t> should not be in the answer set</a:t>
            </a:r>
          </a:p>
          <a:p>
            <a:pPr marL="285750" indent="-285750">
              <a:buFont typeface="Arial" pitchFamily="34" charset="0"/>
              <a:buChar char="•"/>
            </a:pPr>
            <a:r>
              <a:rPr lang="en-NZ" sz="1800" dirty="0" smtClean="0"/>
              <a:t>SPARQL query evaluation under the right entailment would return empty answer</a:t>
            </a:r>
            <a:endParaRPr lang="en-NZ" sz="1800" dirty="0"/>
          </a:p>
        </p:txBody>
      </p:sp>
    </p:spTree>
    <p:extLst>
      <p:ext uri="{BB962C8B-B14F-4D97-AF65-F5344CB8AC3E}">
        <p14:creationId xmlns:p14="http://schemas.microsoft.com/office/powerpoint/2010/main" val="1987228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4"/>
          <p:cNvSpPr>
            <a:spLocks noGrp="1"/>
          </p:cNvSpPr>
          <p:nvPr>
            <p:ph type="title"/>
          </p:nvPr>
        </p:nvSpPr>
        <p:spPr>
          <a:xfrm>
            <a:off x="722313" y="4406900"/>
            <a:ext cx="7772400" cy="1974428"/>
          </a:xfrm>
        </p:spPr>
        <p:txBody>
          <a:bodyPr/>
          <a:lstStyle/>
          <a:p>
            <a:r>
              <a:rPr lang="en-US" cap="none" dirty="0" smtClean="0">
                <a:latin typeface="Arial" charset="0"/>
                <a:cs typeface="Arial" charset="0"/>
              </a:rPr>
              <a:t>AN ALGEBRA FOR PATTERN MATCHING EXPRESSIONS</a:t>
            </a:r>
            <a:br>
              <a:rPr lang="en-US" cap="none" dirty="0" smtClean="0">
                <a:latin typeface="Arial" charset="0"/>
                <a:cs typeface="Arial" charset="0"/>
              </a:rPr>
            </a:br>
            <a:r>
              <a:rPr lang="en-US" sz="1800" b="0" cap="none" dirty="0" smtClean="0">
                <a:solidFill>
                  <a:schemeClr val="tx1"/>
                </a:solidFill>
                <a:latin typeface="Arial" charset="0"/>
                <a:cs typeface="Arial" charset="0"/>
              </a:rPr>
              <a:t>(the slides of this part are based on material from M. Arenas and J. Perez)</a:t>
            </a:r>
            <a:endParaRPr lang="en-US" cap="none" dirty="0" smtClean="0">
              <a:latin typeface="Arial" charset="0"/>
              <a:cs typeface="Arial" charset="0"/>
            </a:endParaRPr>
          </a:p>
        </p:txBody>
      </p:sp>
      <p:sp>
        <p:nvSpPr>
          <p:cNvPr id="58371" name="Text Placeholder 5"/>
          <p:cNvSpPr>
            <a:spLocks noGrp="1"/>
          </p:cNvSpPr>
          <p:nvPr>
            <p:ph type="body" idx="1"/>
          </p:nvPr>
        </p:nvSpPr>
        <p:spPr/>
        <p:txBody>
          <a:bodyPr/>
          <a:lstStyle/>
          <a:p>
            <a:r>
              <a:rPr lang="en-US" dirty="0" smtClean="0">
                <a:latin typeface="Arial" charset="0"/>
                <a:cs typeface="Arial" charset="0"/>
              </a:rPr>
              <a:t>SPARQL Semantics</a:t>
            </a:r>
          </a:p>
        </p:txBody>
      </p:sp>
    </p:spTree>
    <p:extLst>
      <p:ext uri="{BB962C8B-B14F-4D97-AF65-F5344CB8AC3E}">
        <p14:creationId xmlns:p14="http://schemas.microsoft.com/office/powerpoint/2010/main" val="162696681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smtClean="0">
                <a:latin typeface="Arial" charset="0"/>
                <a:cs typeface="Arial" charset="0"/>
              </a:rPr>
              <a:t>SPARQL queries can be complex</a:t>
            </a:r>
          </a:p>
        </p:txBody>
      </p:sp>
      <p:sp>
        <p:nvSpPr>
          <p:cNvPr id="44035" name="Content Placeholder 2"/>
          <p:cNvSpPr>
            <a:spLocks noGrp="1"/>
          </p:cNvSpPr>
          <p:nvPr>
            <p:ph idx="1"/>
          </p:nvPr>
        </p:nvSpPr>
        <p:spPr>
          <a:xfrm>
            <a:off x="467544" y="1412776"/>
            <a:ext cx="3672408" cy="4536504"/>
          </a:xfrm>
        </p:spPr>
        <p:txBody>
          <a:bodyPr/>
          <a:lstStyle/>
          <a:p>
            <a:pPr marL="0" indent="0">
              <a:lnSpc>
                <a:spcPct val="90000"/>
              </a:lnSpc>
              <a:buNone/>
            </a:pPr>
            <a:r>
              <a:rPr lang="en-US" sz="2200" dirty="0" smtClean="0">
                <a:latin typeface="Arial" charset="0"/>
                <a:ea typeface="ヒラギノ角ゴ Pro W3" charset="-128"/>
                <a:cs typeface="Arial" charset="0"/>
              </a:rPr>
              <a:t>Interesting features include:</a:t>
            </a:r>
            <a:r>
              <a:rPr lang="en-US" sz="2200" i="1" dirty="0" smtClean="0">
                <a:latin typeface="Arial" charset="0"/>
                <a:ea typeface="ヒラギノ角ゴ Pro W3" charset="-128"/>
                <a:cs typeface="Arial" charset="0"/>
              </a:rPr>
              <a:t> </a:t>
            </a:r>
          </a:p>
          <a:p>
            <a:pPr>
              <a:lnSpc>
                <a:spcPct val="90000"/>
              </a:lnSpc>
            </a:pPr>
            <a:endParaRPr lang="en-US" sz="2200" dirty="0" smtClean="0">
              <a:latin typeface="Arial" charset="0"/>
              <a:ea typeface="ヒラギノ角ゴ Pro W3" charset="-128"/>
              <a:cs typeface="Arial" charset="0"/>
            </a:endParaRPr>
          </a:p>
          <a:p>
            <a:pPr>
              <a:lnSpc>
                <a:spcPct val="90000"/>
              </a:lnSpc>
            </a:pPr>
            <a:endParaRPr lang="en-US" sz="2200" dirty="0" smtClean="0">
              <a:latin typeface="Arial" charset="0"/>
              <a:ea typeface="ヒラギノ角ゴ Pro W3" charset="-128"/>
              <a:cs typeface="Arial" charset="0"/>
            </a:endParaRPr>
          </a:p>
          <a:p>
            <a:pPr lvl="2">
              <a:lnSpc>
                <a:spcPct val="90000"/>
              </a:lnSpc>
            </a:pPr>
            <a:endParaRPr lang="en-US" sz="1600" dirty="0">
              <a:latin typeface="Arial" charset="0"/>
              <a:ea typeface="ヒラギノ角ゴ Pro W3" charset="-128"/>
              <a:cs typeface="Arial" charset="0"/>
            </a:endParaRPr>
          </a:p>
          <a:p>
            <a:pPr>
              <a:lnSpc>
                <a:spcPct val="90000"/>
              </a:lnSpc>
            </a:pPr>
            <a:endParaRPr lang="en-US" sz="2200" dirty="0" smtClean="0">
              <a:latin typeface="Arial" charset="0"/>
              <a:ea typeface="ヒラギノ角ゴ Pro W3" charset="-128"/>
              <a:cs typeface="Arial" charset="0"/>
            </a:endParaRPr>
          </a:p>
          <a:p>
            <a:pPr>
              <a:buFont typeface="Arial" charset="0"/>
              <a:buNone/>
            </a:pPr>
            <a:endParaRPr lang="en-US" dirty="0" smtClean="0">
              <a:latin typeface="Arial" charset="0"/>
              <a:cs typeface="Arial" charset="0"/>
            </a:endParaRPr>
          </a:p>
        </p:txBody>
      </p:sp>
      <p:sp>
        <p:nvSpPr>
          <p:cNvPr id="2" name="TextBox 1"/>
          <p:cNvSpPr txBox="1"/>
          <p:nvPr/>
        </p:nvSpPr>
        <p:spPr>
          <a:xfrm>
            <a:off x="4788024" y="1412776"/>
            <a:ext cx="3672408" cy="1015663"/>
          </a:xfrm>
          <a:prstGeom prst="rect">
            <a:avLst/>
          </a:prstGeom>
          <a:noFill/>
        </p:spPr>
        <p:txBody>
          <a:bodyPr wrap="square" rtlCol="0">
            <a:spAutoFit/>
          </a:bodyPr>
          <a:lstStyle/>
          <a:p>
            <a:r>
              <a:rPr lang="en-NZ" sz="2000" dirty="0" smtClean="0"/>
              <a:t>    { P1</a:t>
            </a:r>
          </a:p>
          <a:p>
            <a:r>
              <a:rPr lang="en-NZ" sz="2000" dirty="0"/>
              <a:t> </a:t>
            </a:r>
            <a:r>
              <a:rPr lang="en-NZ" sz="2000" dirty="0" smtClean="0"/>
              <a:t>      P2 }</a:t>
            </a:r>
          </a:p>
          <a:p>
            <a:r>
              <a:rPr lang="en-NZ" sz="2000" dirty="0" smtClean="0"/>
              <a:t>       </a:t>
            </a:r>
            <a:endParaRPr lang="en-NZ" sz="2000" dirty="0"/>
          </a:p>
        </p:txBody>
      </p:sp>
    </p:spTree>
    <p:extLst>
      <p:ext uri="{BB962C8B-B14F-4D97-AF65-F5344CB8AC3E}">
        <p14:creationId xmlns:p14="http://schemas.microsoft.com/office/powerpoint/2010/main" val="7296260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smtClean="0">
                <a:latin typeface="Arial" charset="0"/>
                <a:cs typeface="Arial" charset="0"/>
              </a:rPr>
              <a:t>SPARQL queries can be complex</a:t>
            </a:r>
          </a:p>
        </p:txBody>
      </p:sp>
      <p:sp>
        <p:nvSpPr>
          <p:cNvPr id="44035" name="Content Placeholder 2"/>
          <p:cNvSpPr>
            <a:spLocks noGrp="1"/>
          </p:cNvSpPr>
          <p:nvPr>
            <p:ph idx="1"/>
          </p:nvPr>
        </p:nvSpPr>
        <p:spPr>
          <a:xfrm>
            <a:off x="467544" y="1412776"/>
            <a:ext cx="3672408" cy="4536504"/>
          </a:xfrm>
        </p:spPr>
        <p:txBody>
          <a:bodyPr/>
          <a:lstStyle/>
          <a:p>
            <a:pPr marL="0" indent="0">
              <a:lnSpc>
                <a:spcPct val="90000"/>
              </a:lnSpc>
              <a:buNone/>
            </a:pPr>
            <a:r>
              <a:rPr lang="en-US" sz="2200" dirty="0" smtClean="0">
                <a:latin typeface="Arial" charset="0"/>
                <a:ea typeface="ヒラギノ角ゴ Pro W3" charset="-128"/>
                <a:cs typeface="Arial" charset="0"/>
              </a:rPr>
              <a:t>Interesting features include</a:t>
            </a:r>
            <a:r>
              <a:rPr lang="en-US" sz="2200" i="1" dirty="0" smtClean="0">
                <a:latin typeface="Arial" charset="0"/>
                <a:ea typeface="ヒラギノ角ゴ Pro W3" charset="-128"/>
                <a:cs typeface="Arial" charset="0"/>
              </a:rPr>
              <a:t> </a:t>
            </a:r>
          </a:p>
          <a:p>
            <a:pPr>
              <a:lnSpc>
                <a:spcPct val="90000"/>
              </a:lnSpc>
            </a:pPr>
            <a:endParaRPr lang="en-US" sz="2200" dirty="0" smtClean="0">
              <a:latin typeface="Arial" charset="0"/>
              <a:ea typeface="ヒラギノ角ゴ Pro W3" charset="-128"/>
              <a:cs typeface="Arial" charset="0"/>
            </a:endParaRPr>
          </a:p>
          <a:p>
            <a:pPr>
              <a:lnSpc>
                <a:spcPct val="90000"/>
              </a:lnSpc>
            </a:pPr>
            <a:r>
              <a:rPr lang="en-US" sz="2200" dirty="0" smtClean="0">
                <a:solidFill>
                  <a:srgbClr val="FF0000"/>
                </a:solidFill>
                <a:latin typeface="Arial" charset="0"/>
                <a:ea typeface="ヒラギノ角ゴ Pro W3" charset="-128"/>
                <a:cs typeface="Arial" charset="0"/>
              </a:rPr>
              <a:t>Grouping</a:t>
            </a:r>
          </a:p>
          <a:p>
            <a:pPr>
              <a:lnSpc>
                <a:spcPct val="90000"/>
              </a:lnSpc>
            </a:pPr>
            <a:endParaRPr lang="en-US" sz="2200" dirty="0" smtClean="0">
              <a:latin typeface="Arial" charset="0"/>
              <a:ea typeface="ヒラギノ角ゴ Pro W3" charset="-128"/>
              <a:cs typeface="Arial" charset="0"/>
            </a:endParaRPr>
          </a:p>
          <a:p>
            <a:pPr>
              <a:lnSpc>
                <a:spcPct val="90000"/>
              </a:lnSpc>
            </a:pPr>
            <a:endParaRPr lang="en-US" sz="2200" dirty="0" smtClean="0">
              <a:latin typeface="Arial" charset="0"/>
              <a:ea typeface="ヒラギノ角ゴ Pro W3" charset="-128"/>
              <a:cs typeface="Arial" charset="0"/>
            </a:endParaRPr>
          </a:p>
          <a:p>
            <a:pPr lvl="2">
              <a:lnSpc>
                <a:spcPct val="90000"/>
              </a:lnSpc>
            </a:pPr>
            <a:endParaRPr lang="en-US" sz="1600" dirty="0">
              <a:latin typeface="Arial" charset="0"/>
              <a:ea typeface="ヒラギノ角ゴ Pro W3" charset="-128"/>
              <a:cs typeface="Arial" charset="0"/>
            </a:endParaRPr>
          </a:p>
          <a:p>
            <a:pPr>
              <a:lnSpc>
                <a:spcPct val="90000"/>
              </a:lnSpc>
            </a:pPr>
            <a:endParaRPr lang="en-US" sz="2200" dirty="0" smtClean="0">
              <a:latin typeface="Arial" charset="0"/>
              <a:ea typeface="ヒラギノ角ゴ Pro W3" charset="-128"/>
              <a:cs typeface="Arial" charset="0"/>
            </a:endParaRPr>
          </a:p>
          <a:p>
            <a:pPr>
              <a:buFont typeface="Arial" charset="0"/>
              <a:buNone/>
            </a:pPr>
            <a:endParaRPr lang="en-US" dirty="0" smtClean="0">
              <a:latin typeface="Arial" charset="0"/>
              <a:cs typeface="Arial" charset="0"/>
            </a:endParaRPr>
          </a:p>
        </p:txBody>
      </p:sp>
      <p:sp>
        <p:nvSpPr>
          <p:cNvPr id="2" name="TextBox 1"/>
          <p:cNvSpPr txBox="1"/>
          <p:nvPr/>
        </p:nvSpPr>
        <p:spPr>
          <a:xfrm>
            <a:off x="4788024" y="1412776"/>
            <a:ext cx="3672408" cy="3170099"/>
          </a:xfrm>
          <a:prstGeom prst="rect">
            <a:avLst/>
          </a:prstGeom>
          <a:noFill/>
        </p:spPr>
        <p:txBody>
          <a:bodyPr wrap="square" rtlCol="0">
            <a:spAutoFit/>
          </a:bodyPr>
          <a:lstStyle/>
          <a:p>
            <a:r>
              <a:rPr lang="en-NZ" sz="2000" dirty="0" smtClean="0"/>
              <a:t>{   { P1</a:t>
            </a:r>
          </a:p>
          <a:p>
            <a:r>
              <a:rPr lang="en-NZ" sz="2000" dirty="0"/>
              <a:t> </a:t>
            </a:r>
            <a:r>
              <a:rPr lang="en-NZ" sz="2000" dirty="0" smtClean="0"/>
              <a:t>      P2 }</a:t>
            </a:r>
          </a:p>
          <a:p>
            <a:endParaRPr lang="en-NZ" sz="2000" dirty="0" smtClean="0"/>
          </a:p>
          <a:p>
            <a:endParaRPr lang="en-NZ" sz="2000" dirty="0" smtClean="0"/>
          </a:p>
          <a:p>
            <a:r>
              <a:rPr lang="en-NZ" sz="2000" dirty="0" smtClean="0"/>
              <a:t>     { P3</a:t>
            </a:r>
          </a:p>
          <a:p>
            <a:r>
              <a:rPr lang="en-NZ" sz="2000" dirty="0"/>
              <a:t> </a:t>
            </a:r>
            <a:r>
              <a:rPr lang="en-NZ" sz="2000" dirty="0" smtClean="0"/>
              <a:t>      P4 }</a:t>
            </a:r>
          </a:p>
          <a:p>
            <a:endParaRPr lang="en-NZ" sz="2000" dirty="0" smtClean="0"/>
          </a:p>
          <a:p>
            <a:endParaRPr lang="en-NZ" sz="2000" dirty="0" smtClean="0"/>
          </a:p>
          <a:p>
            <a:r>
              <a:rPr lang="en-NZ" sz="2000" dirty="0" smtClean="0"/>
              <a:t>}</a:t>
            </a:r>
            <a:endParaRPr lang="en-NZ" sz="2000" dirty="0"/>
          </a:p>
          <a:p>
            <a:endParaRPr lang="en-NZ" sz="2000" dirty="0"/>
          </a:p>
        </p:txBody>
      </p:sp>
    </p:spTree>
    <p:extLst>
      <p:ext uri="{BB962C8B-B14F-4D97-AF65-F5344CB8AC3E}">
        <p14:creationId xmlns:p14="http://schemas.microsoft.com/office/powerpoint/2010/main" val="69522570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smtClean="0">
                <a:latin typeface="Arial" charset="0"/>
                <a:cs typeface="Arial" charset="0"/>
              </a:rPr>
              <a:t>SPARQL queries can be complex</a:t>
            </a:r>
          </a:p>
        </p:txBody>
      </p:sp>
      <p:sp>
        <p:nvSpPr>
          <p:cNvPr id="44035" name="Content Placeholder 2"/>
          <p:cNvSpPr>
            <a:spLocks noGrp="1"/>
          </p:cNvSpPr>
          <p:nvPr>
            <p:ph idx="1"/>
          </p:nvPr>
        </p:nvSpPr>
        <p:spPr>
          <a:xfrm>
            <a:off x="467544" y="1412776"/>
            <a:ext cx="3672408" cy="4536504"/>
          </a:xfrm>
        </p:spPr>
        <p:txBody>
          <a:bodyPr/>
          <a:lstStyle/>
          <a:p>
            <a:pPr marL="0" indent="0">
              <a:lnSpc>
                <a:spcPct val="90000"/>
              </a:lnSpc>
              <a:buNone/>
            </a:pPr>
            <a:r>
              <a:rPr lang="en-US" sz="2200" dirty="0" smtClean="0">
                <a:latin typeface="Arial" charset="0"/>
                <a:ea typeface="ヒラギノ角ゴ Pro W3" charset="-128"/>
                <a:cs typeface="Arial" charset="0"/>
              </a:rPr>
              <a:t>Interesting features include</a:t>
            </a:r>
            <a:r>
              <a:rPr lang="en-US" sz="2200" i="1" dirty="0" smtClean="0">
                <a:latin typeface="Arial" charset="0"/>
                <a:ea typeface="ヒラギノ角ゴ Pro W3" charset="-128"/>
                <a:cs typeface="Arial" charset="0"/>
              </a:rPr>
              <a:t> </a:t>
            </a:r>
          </a:p>
          <a:p>
            <a:pPr>
              <a:lnSpc>
                <a:spcPct val="90000"/>
              </a:lnSpc>
            </a:pPr>
            <a:endParaRPr lang="en-US" sz="2200" dirty="0" smtClean="0">
              <a:latin typeface="Arial" charset="0"/>
              <a:ea typeface="ヒラギノ角ゴ Pro W3" charset="-128"/>
              <a:cs typeface="Arial" charset="0"/>
            </a:endParaRPr>
          </a:p>
          <a:p>
            <a:pPr>
              <a:lnSpc>
                <a:spcPct val="90000"/>
              </a:lnSpc>
            </a:pPr>
            <a:r>
              <a:rPr lang="en-US" sz="2200" dirty="0" smtClean="0">
                <a:latin typeface="Arial" charset="0"/>
                <a:ea typeface="ヒラギノ角ゴ Pro W3" charset="-128"/>
                <a:cs typeface="Arial" charset="0"/>
              </a:rPr>
              <a:t>Grouping</a:t>
            </a:r>
          </a:p>
          <a:p>
            <a:pPr>
              <a:lnSpc>
                <a:spcPct val="90000"/>
              </a:lnSpc>
            </a:pPr>
            <a:endParaRPr lang="en-US" sz="2200" dirty="0" smtClean="0">
              <a:latin typeface="Arial" charset="0"/>
              <a:ea typeface="ヒラギノ角ゴ Pro W3" charset="-128"/>
              <a:cs typeface="Arial" charset="0"/>
            </a:endParaRPr>
          </a:p>
          <a:p>
            <a:pPr>
              <a:lnSpc>
                <a:spcPct val="90000"/>
              </a:lnSpc>
            </a:pPr>
            <a:r>
              <a:rPr lang="en-US" sz="2200" dirty="0" smtClean="0">
                <a:solidFill>
                  <a:srgbClr val="FF0000"/>
                </a:solidFill>
                <a:latin typeface="Arial" charset="0"/>
                <a:ea typeface="ヒラギノ角ゴ Pro W3" charset="-128"/>
                <a:cs typeface="Arial" charset="0"/>
              </a:rPr>
              <a:t>Optional parts</a:t>
            </a:r>
          </a:p>
          <a:p>
            <a:pPr>
              <a:lnSpc>
                <a:spcPct val="90000"/>
              </a:lnSpc>
            </a:pPr>
            <a:endParaRPr lang="en-US" sz="2200" dirty="0" smtClean="0">
              <a:latin typeface="Arial" charset="0"/>
              <a:ea typeface="ヒラギノ角ゴ Pro W3" charset="-128"/>
              <a:cs typeface="Arial" charset="0"/>
            </a:endParaRPr>
          </a:p>
          <a:p>
            <a:pPr>
              <a:lnSpc>
                <a:spcPct val="90000"/>
              </a:lnSpc>
            </a:pPr>
            <a:endParaRPr lang="en-US" sz="2200" dirty="0" smtClean="0">
              <a:latin typeface="Arial" charset="0"/>
              <a:ea typeface="ヒラギノ角ゴ Pro W3" charset="-128"/>
              <a:cs typeface="Arial" charset="0"/>
            </a:endParaRPr>
          </a:p>
          <a:p>
            <a:pPr lvl="2">
              <a:lnSpc>
                <a:spcPct val="90000"/>
              </a:lnSpc>
            </a:pPr>
            <a:endParaRPr lang="en-US" sz="1600" dirty="0">
              <a:latin typeface="Arial" charset="0"/>
              <a:ea typeface="ヒラギノ角ゴ Pro W3" charset="-128"/>
              <a:cs typeface="Arial" charset="0"/>
            </a:endParaRPr>
          </a:p>
          <a:p>
            <a:pPr>
              <a:lnSpc>
                <a:spcPct val="90000"/>
              </a:lnSpc>
            </a:pPr>
            <a:endParaRPr lang="en-US" sz="2200" dirty="0" smtClean="0">
              <a:latin typeface="Arial" charset="0"/>
              <a:ea typeface="ヒラギノ角ゴ Pro W3" charset="-128"/>
              <a:cs typeface="Arial" charset="0"/>
            </a:endParaRPr>
          </a:p>
          <a:p>
            <a:pPr>
              <a:buFont typeface="Arial" charset="0"/>
              <a:buNone/>
            </a:pPr>
            <a:endParaRPr lang="en-US" dirty="0" smtClean="0">
              <a:latin typeface="Arial" charset="0"/>
              <a:cs typeface="Arial" charset="0"/>
            </a:endParaRPr>
          </a:p>
        </p:txBody>
      </p:sp>
      <p:sp>
        <p:nvSpPr>
          <p:cNvPr id="2" name="TextBox 1"/>
          <p:cNvSpPr txBox="1"/>
          <p:nvPr/>
        </p:nvSpPr>
        <p:spPr>
          <a:xfrm>
            <a:off x="4788024" y="1412776"/>
            <a:ext cx="3672408" cy="3170099"/>
          </a:xfrm>
          <a:prstGeom prst="rect">
            <a:avLst/>
          </a:prstGeom>
          <a:noFill/>
        </p:spPr>
        <p:txBody>
          <a:bodyPr wrap="square" rtlCol="0">
            <a:spAutoFit/>
          </a:bodyPr>
          <a:lstStyle/>
          <a:p>
            <a:r>
              <a:rPr lang="en-NZ" sz="2000" dirty="0" smtClean="0"/>
              <a:t>{   { P1</a:t>
            </a:r>
          </a:p>
          <a:p>
            <a:r>
              <a:rPr lang="en-NZ" sz="2000" dirty="0"/>
              <a:t> </a:t>
            </a:r>
            <a:r>
              <a:rPr lang="en-NZ" sz="2000" dirty="0" smtClean="0"/>
              <a:t>      P2</a:t>
            </a:r>
          </a:p>
          <a:p>
            <a:r>
              <a:rPr lang="en-NZ" sz="2000" dirty="0" smtClean="0"/>
              <a:t>       </a:t>
            </a:r>
            <a:r>
              <a:rPr lang="en-NZ" sz="2000" dirty="0" smtClean="0">
                <a:solidFill>
                  <a:srgbClr val="FF0000"/>
                </a:solidFill>
              </a:rPr>
              <a:t>OPTIONAL</a:t>
            </a:r>
            <a:r>
              <a:rPr lang="en-NZ" sz="2000" dirty="0" smtClean="0"/>
              <a:t> { P5 }  }</a:t>
            </a:r>
          </a:p>
          <a:p>
            <a:endParaRPr lang="en-NZ" sz="2000" dirty="0" smtClean="0"/>
          </a:p>
          <a:p>
            <a:r>
              <a:rPr lang="en-NZ" sz="2000" dirty="0" smtClean="0"/>
              <a:t>     { P3</a:t>
            </a:r>
          </a:p>
          <a:p>
            <a:r>
              <a:rPr lang="en-NZ" sz="2000" dirty="0"/>
              <a:t> </a:t>
            </a:r>
            <a:r>
              <a:rPr lang="en-NZ" sz="2000" dirty="0" smtClean="0"/>
              <a:t>      P4</a:t>
            </a:r>
          </a:p>
          <a:p>
            <a:r>
              <a:rPr lang="en-NZ" sz="2000" dirty="0"/>
              <a:t> </a:t>
            </a:r>
            <a:r>
              <a:rPr lang="en-NZ" sz="2000" dirty="0" smtClean="0"/>
              <a:t>      </a:t>
            </a:r>
            <a:r>
              <a:rPr lang="en-NZ" sz="2000" dirty="0" smtClean="0">
                <a:solidFill>
                  <a:srgbClr val="FF0000"/>
                </a:solidFill>
              </a:rPr>
              <a:t>OPTIONAL</a:t>
            </a:r>
            <a:r>
              <a:rPr lang="en-NZ" sz="2000" dirty="0" smtClean="0"/>
              <a:t> { P7 }  }</a:t>
            </a:r>
          </a:p>
          <a:p>
            <a:endParaRPr lang="en-NZ" sz="2000" dirty="0" smtClean="0"/>
          </a:p>
          <a:p>
            <a:r>
              <a:rPr lang="en-NZ" sz="2000" dirty="0" smtClean="0"/>
              <a:t>}</a:t>
            </a:r>
            <a:endParaRPr lang="en-NZ" sz="2000" dirty="0"/>
          </a:p>
          <a:p>
            <a:endParaRPr lang="en-NZ" sz="2000" dirty="0"/>
          </a:p>
        </p:txBody>
      </p:sp>
    </p:spTree>
    <p:extLst>
      <p:ext uri="{BB962C8B-B14F-4D97-AF65-F5344CB8AC3E}">
        <p14:creationId xmlns:p14="http://schemas.microsoft.com/office/powerpoint/2010/main" val="69522570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smtClean="0">
                <a:latin typeface="Arial" charset="0"/>
                <a:cs typeface="Arial" charset="0"/>
              </a:rPr>
              <a:t>SPARQL queries can be complex</a:t>
            </a:r>
          </a:p>
        </p:txBody>
      </p:sp>
      <p:sp>
        <p:nvSpPr>
          <p:cNvPr id="44035" name="Content Placeholder 2"/>
          <p:cNvSpPr>
            <a:spLocks noGrp="1"/>
          </p:cNvSpPr>
          <p:nvPr>
            <p:ph idx="1"/>
          </p:nvPr>
        </p:nvSpPr>
        <p:spPr>
          <a:xfrm>
            <a:off x="467544" y="1412776"/>
            <a:ext cx="3672408" cy="4536504"/>
          </a:xfrm>
        </p:spPr>
        <p:txBody>
          <a:bodyPr/>
          <a:lstStyle/>
          <a:p>
            <a:pPr marL="0" indent="0">
              <a:lnSpc>
                <a:spcPct val="90000"/>
              </a:lnSpc>
              <a:buNone/>
            </a:pPr>
            <a:r>
              <a:rPr lang="en-US" sz="2200" dirty="0" smtClean="0">
                <a:latin typeface="Arial" charset="0"/>
                <a:ea typeface="ヒラギノ角ゴ Pro W3" charset="-128"/>
                <a:cs typeface="Arial" charset="0"/>
              </a:rPr>
              <a:t>Interesting features include</a:t>
            </a:r>
            <a:r>
              <a:rPr lang="en-US" sz="2200" i="1" dirty="0" smtClean="0">
                <a:latin typeface="Arial" charset="0"/>
                <a:ea typeface="ヒラギノ角ゴ Pro W3" charset="-128"/>
                <a:cs typeface="Arial" charset="0"/>
              </a:rPr>
              <a:t> </a:t>
            </a:r>
          </a:p>
          <a:p>
            <a:pPr>
              <a:lnSpc>
                <a:spcPct val="90000"/>
              </a:lnSpc>
            </a:pPr>
            <a:endParaRPr lang="en-US" sz="2200" dirty="0" smtClean="0">
              <a:latin typeface="Arial" charset="0"/>
              <a:ea typeface="ヒラギノ角ゴ Pro W3" charset="-128"/>
              <a:cs typeface="Arial" charset="0"/>
            </a:endParaRPr>
          </a:p>
          <a:p>
            <a:pPr>
              <a:lnSpc>
                <a:spcPct val="90000"/>
              </a:lnSpc>
            </a:pPr>
            <a:r>
              <a:rPr lang="en-US" sz="2200" dirty="0" smtClean="0">
                <a:latin typeface="Arial" charset="0"/>
                <a:ea typeface="ヒラギノ角ゴ Pro W3" charset="-128"/>
                <a:cs typeface="Arial" charset="0"/>
              </a:rPr>
              <a:t>Grouping</a:t>
            </a:r>
          </a:p>
          <a:p>
            <a:pPr>
              <a:lnSpc>
                <a:spcPct val="90000"/>
              </a:lnSpc>
            </a:pPr>
            <a:endParaRPr lang="en-US" sz="2200" dirty="0" smtClean="0">
              <a:latin typeface="Arial" charset="0"/>
              <a:ea typeface="ヒラギノ角ゴ Pro W3" charset="-128"/>
              <a:cs typeface="Arial" charset="0"/>
            </a:endParaRPr>
          </a:p>
          <a:p>
            <a:pPr>
              <a:lnSpc>
                <a:spcPct val="90000"/>
              </a:lnSpc>
            </a:pPr>
            <a:r>
              <a:rPr lang="en-US" sz="2200" dirty="0" smtClean="0">
                <a:latin typeface="Arial" charset="0"/>
                <a:ea typeface="ヒラギノ角ゴ Pro W3" charset="-128"/>
                <a:cs typeface="Arial" charset="0"/>
              </a:rPr>
              <a:t>Optional parts</a:t>
            </a:r>
          </a:p>
          <a:p>
            <a:pPr>
              <a:lnSpc>
                <a:spcPct val="90000"/>
              </a:lnSpc>
            </a:pPr>
            <a:endParaRPr lang="en-US" sz="2200" dirty="0" smtClean="0">
              <a:latin typeface="Arial" charset="0"/>
              <a:ea typeface="ヒラギノ角ゴ Pro W3" charset="-128"/>
              <a:cs typeface="Arial" charset="0"/>
            </a:endParaRPr>
          </a:p>
          <a:p>
            <a:pPr>
              <a:lnSpc>
                <a:spcPct val="90000"/>
              </a:lnSpc>
            </a:pPr>
            <a:r>
              <a:rPr lang="en-US" sz="2200" dirty="0" smtClean="0">
                <a:solidFill>
                  <a:srgbClr val="FF0000"/>
                </a:solidFill>
                <a:latin typeface="Arial" charset="0"/>
                <a:ea typeface="ヒラギノ角ゴ Pro W3" charset="-128"/>
                <a:cs typeface="Arial" charset="0"/>
              </a:rPr>
              <a:t>Nesting</a:t>
            </a:r>
          </a:p>
          <a:p>
            <a:pPr>
              <a:lnSpc>
                <a:spcPct val="90000"/>
              </a:lnSpc>
            </a:pPr>
            <a:endParaRPr lang="en-US" sz="2200" dirty="0" smtClean="0">
              <a:latin typeface="Arial" charset="0"/>
              <a:ea typeface="ヒラギノ角ゴ Pro W3" charset="-128"/>
              <a:cs typeface="Arial" charset="0"/>
            </a:endParaRPr>
          </a:p>
          <a:p>
            <a:pPr>
              <a:lnSpc>
                <a:spcPct val="90000"/>
              </a:lnSpc>
            </a:pPr>
            <a:endParaRPr lang="en-US" sz="2200" dirty="0" smtClean="0">
              <a:latin typeface="Arial" charset="0"/>
              <a:ea typeface="ヒラギノ角ゴ Pro W3" charset="-128"/>
              <a:cs typeface="Arial" charset="0"/>
            </a:endParaRPr>
          </a:p>
          <a:p>
            <a:pPr lvl="2">
              <a:lnSpc>
                <a:spcPct val="90000"/>
              </a:lnSpc>
            </a:pPr>
            <a:endParaRPr lang="en-US" sz="1600" dirty="0">
              <a:latin typeface="Arial" charset="0"/>
              <a:ea typeface="ヒラギノ角ゴ Pro W3" charset="-128"/>
              <a:cs typeface="Arial" charset="0"/>
            </a:endParaRPr>
          </a:p>
          <a:p>
            <a:pPr>
              <a:lnSpc>
                <a:spcPct val="90000"/>
              </a:lnSpc>
            </a:pPr>
            <a:endParaRPr lang="en-US" sz="2200" dirty="0" smtClean="0">
              <a:latin typeface="Arial" charset="0"/>
              <a:ea typeface="ヒラギノ角ゴ Pro W3" charset="-128"/>
              <a:cs typeface="Arial" charset="0"/>
            </a:endParaRPr>
          </a:p>
          <a:p>
            <a:pPr>
              <a:buFont typeface="Arial" charset="0"/>
              <a:buNone/>
            </a:pPr>
            <a:endParaRPr lang="en-US" dirty="0" smtClean="0">
              <a:latin typeface="Arial" charset="0"/>
              <a:cs typeface="Arial" charset="0"/>
            </a:endParaRPr>
          </a:p>
        </p:txBody>
      </p:sp>
      <p:sp>
        <p:nvSpPr>
          <p:cNvPr id="2" name="TextBox 1"/>
          <p:cNvSpPr txBox="1"/>
          <p:nvPr/>
        </p:nvSpPr>
        <p:spPr>
          <a:xfrm>
            <a:off x="4788024" y="1412776"/>
            <a:ext cx="3672408" cy="3170099"/>
          </a:xfrm>
          <a:prstGeom prst="rect">
            <a:avLst/>
          </a:prstGeom>
          <a:noFill/>
        </p:spPr>
        <p:txBody>
          <a:bodyPr wrap="square" rtlCol="0">
            <a:spAutoFit/>
          </a:bodyPr>
          <a:lstStyle/>
          <a:p>
            <a:r>
              <a:rPr lang="en-NZ" sz="2000" dirty="0" smtClean="0"/>
              <a:t>{   { P1</a:t>
            </a:r>
          </a:p>
          <a:p>
            <a:r>
              <a:rPr lang="en-NZ" sz="2000" dirty="0"/>
              <a:t> </a:t>
            </a:r>
            <a:r>
              <a:rPr lang="en-NZ" sz="2000" dirty="0" smtClean="0"/>
              <a:t>      P2</a:t>
            </a:r>
          </a:p>
          <a:p>
            <a:r>
              <a:rPr lang="en-NZ" sz="2000" dirty="0" smtClean="0"/>
              <a:t>       OPTIONAL { P5 }  }</a:t>
            </a:r>
          </a:p>
          <a:p>
            <a:endParaRPr lang="en-NZ" sz="2000" dirty="0" smtClean="0"/>
          </a:p>
          <a:p>
            <a:r>
              <a:rPr lang="en-NZ" sz="2000" dirty="0" smtClean="0"/>
              <a:t>     { P3</a:t>
            </a:r>
          </a:p>
          <a:p>
            <a:r>
              <a:rPr lang="en-NZ" sz="2000" dirty="0"/>
              <a:t> </a:t>
            </a:r>
            <a:r>
              <a:rPr lang="en-NZ" sz="2000" dirty="0" smtClean="0"/>
              <a:t>      P4</a:t>
            </a:r>
          </a:p>
          <a:p>
            <a:r>
              <a:rPr lang="en-NZ" sz="2000" dirty="0"/>
              <a:t> </a:t>
            </a:r>
            <a:r>
              <a:rPr lang="en-NZ" sz="2000" dirty="0" smtClean="0"/>
              <a:t>      </a:t>
            </a:r>
            <a:r>
              <a:rPr lang="en-NZ" sz="2000" dirty="0" smtClean="0">
                <a:solidFill>
                  <a:srgbClr val="FF0000"/>
                </a:solidFill>
              </a:rPr>
              <a:t>OPTIONAL</a:t>
            </a:r>
            <a:r>
              <a:rPr lang="en-NZ" sz="2000" dirty="0" smtClean="0"/>
              <a:t> { P7</a:t>
            </a:r>
          </a:p>
          <a:p>
            <a:r>
              <a:rPr lang="en-NZ" sz="2000" dirty="0"/>
              <a:t> </a:t>
            </a:r>
            <a:r>
              <a:rPr lang="en-NZ" sz="2000" dirty="0" smtClean="0"/>
              <a:t>            </a:t>
            </a:r>
            <a:r>
              <a:rPr lang="en-NZ" sz="2000" dirty="0" smtClean="0">
                <a:solidFill>
                  <a:srgbClr val="FF0000"/>
                </a:solidFill>
              </a:rPr>
              <a:t>OPTIONAL</a:t>
            </a:r>
            <a:r>
              <a:rPr lang="en-NZ" sz="2000" dirty="0" smtClean="0"/>
              <a:t> { P8 } } }</a:t>
            </a:r>
          </a:p>
          <a:p>
            <a:r>
              <a:rPr lang="en-NZ" sz="2000" dirty="0" smtClean="0"/>
              <a:t>}</a:t>
            </a:r>
            <a:endParaRPr lang="en-NZ" sz="2000" dirty="0"/>
          </a:p>
          <a:p>
            <a:endParaRPr lang="en-NZ" sz="2000" dirty="0"/>
          </a:p>
        </p:txBody>
      </p:sp>
    </p:spTree>
    <p:extLst>
      <p:ext uri="{BB962C8B-B14F-4D97-AF65-F5344CB8AC3E}">
        <p14:creationId xmlns:p14="http://schemas.microsoft.com/office/powerpoint/2010/main" val="317742195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smtClean="0">
                <a:latin typeface="Arial" charset="0"/>
                <a:cs typeface="Arial" charset="0"/>
              </a:rPr>
              <a:t>SPARQL queries can be complex</a:t>
            </a:r>
          </a:p>
        </p:txBody>
      </p:sp>
      <p:sp>
        <p:nvSpPr>
          <p:cNvPr id="44035" name="Content Placeholder 2"/>
          <p:cNvSpPr>
            <a:spLocks noGrp="1"/>
          </p:cNvSpPr>
          <p:nvPr>
            <p:ph idx="1"/>
          </p:nvPr>
        </p:nvSpPr>
        <p:spPr>
          <a:xfrm>
            <a:off x="467544" y="1412776"/>
            <a:ext cx="3672408" cy="4536504"/>
          </a:xfrm>
        </p:spPr>
        <p:txBody>
          <a:bodyPr/>
          <a:lstStyle/>
          <a:p>
            <a:pPr marL="0" indent="0">
              <a:lnSpc>
                <a:spcPct val="90000"/>
              </a:lnSpc>
              <a:buNone/>
            </a:pPr>
            <a:r>
              <a:rPr lang="en-US" sz="2200" dirty="0" smtClean="0">
                <a:latin typeface="Arial" charset="0"/>
                <a:ea typeface="ヒラギノ角ゴ Pro W3" charset="-128"/>
                <a:cs typeface="Arial" charset="0"/>
              </a:rPr>
              <a:t>Interesting features include</a:t>
            </a:r>
            <a:r>
              <a:rPr lang="en-US" sz="2200" i="1" dirty="0" smtClean="0">
                <a:latin typeface="Arial" charset="0"/>
                <a:ea typeface="ヒラギノ角ゴ Pro W3" charset="-128"/>
                <a:cs typeface="Arial" charset="0"/>
              </a:rPr>
              <a:t> </a:t>
            </a:r>
          </a:p>
          <a:p>
            <a:pPr>
              <a:lnSpc>
                <a:spcPct val="90000"/>
              </a:lnSpc>
            </a:pPr>
            <a:endParaRPr lang="en-US" sz="2200" dirty="0" smtClean="0">
              <a:latin typeface="Arial" charset="0"/>
              <a:ea typeface="ヒラギノ角ゴ Pro W3" charset="-128"/>
              <a:cs typeface="Arial" charset="0"/>
            </a:endParaRPr>
          </a:p>
          <a:p>
            <a:pPr>
              <a:lnSpc>
                <a:spcPct val="90000"/>
              </a:lnSpc>
            </a:pPr>
            <a:r>
              <a:rPr lang="en-US" sz="2200" dirty="0" smtClean="0">
                <a:latin typeface="Arial" charset="0"/>
                <a:ea typeface="ヒラギノ角ゴ Pro W3" charset="-128"/>
                <a:cs typeface="Arial" charset="0"/>
              </a:rPr>
              <a:t>Grouping</a:t>
            </a:r>
          </a:p>
          <a:p>
            <a:pPr>
              <a:lnSpc>
                <a:spcPct val="90000"/>
              </a:lnSpc>
            </a:pPr>
            <a:endParaRPr lang="en-US" sz="2200" dirty="0" smtClean="0">
              <a:latin typeface="Arial" charset="0"/>
              <a:ea typeface="ヒラギノ角ゴ Pro W3" charset="-128"/>
              <a:cs typeface="Arial" charset="0"/>
            </a:endParaRPr>
          </a:p>
          <a:p>
            <a:pPr>
              <a:lnSpc>
                <a:spcPct val="90000"/>
              </a:lnSpc>
            </a:pPr>
            <a:r>
              <a:rPr lang="en-US" sz="2200" dirty="0" smtClean="0">
                <a:latin typeface="Arial" charset="0"/>
                <a:ea typeface="ヒラギノ角ゴ Pro W3" charset="-128"/>
                <a:cs typeface="Arial" charset="0"/>
              </a:rPr>
              <a:t>Optional parts</a:t>
            </a:r>
          </a:p>
          <a:p>
            <a:pPr>
              <a:lnSpc>
                <a:spcPct val="90000"/>
              </a:lnSpc>
            </a:pPr>
            <a:endParaRPr lang="en-US" sz="2200" dirty="0" smtClean="0">
              <a:latin typeface="Arial" charset="0"/>
              <a:ea typeface="ヒラギノ角ゴ Pro W3" charset="-128"/>
              <a:cs typeface="Arial" charset="0"/>
            </a:endParaRPr>
          </a:p>
          <a:p>
            <a:pPr>
              <a:lnSpc>
                <a:spcPct val="90000"/>
              </a:lnSpc>
            </a:pPr>
            <a:r>
              <a:rPr lang="en-US" sz="2200" dirty="0" smtClean="0">
                <a:latin typeface="Arial" charset="0"/>
                <a:ea typeface="ヒラギノ角ゴ Pro W3" charset="-128"/>
                <a:cs typeface="Arial" charset="0"/>
              </a:rPr>
              <a:t>Nesting</a:t>
            </a:r>
          </a:p>
          <a:p>
            <a:pPr>
              <a:lnSpc>
                <a:spcPct val="90000"/>
              </a:lnSpc>
            </a:pPr>
            <a:endParaRPr lang="en-US" sz="2200" dirty="0" smtClean="0">
              <a:latin typeface="Arial" charset="0"/>
              <a:ea typeface="ヒラギノ角ゴ Pro W3" charset="-128"/>
              <a:cs typeface="Arial" charset="0"/>
            </a:endParaRPr>
          </a:p>
          <a:p>
            <a:pPr>
              <a:lnSpc>
                <a:spcPct val="90000"/>
              </a:lnSpc>
            </a:pPr>
            <a:r>
              <a:rPr lang="en-US" sz="2200" dirty="0" smtClean="0">
                <a:solidFill>
                  <a:srgbClr val="FF0000"/>
                </a:solidFill>
                <a:latin typeface="Arial" charset="0"/>
                <a:ea typeface="ヒラギノ角ゴ Pro W3" charset="-128"/>
                <a:cs typeface="Arial" charset="0"/>
              </a:rPr>
              <a:t>Union of patterns</a:t>
            </a:r>
          </a:p>
          <a:p>
            <a:pPr>
              <a:lnSpc>
                <a:spcPct val="90000"/>
              </a:lnSpc>
            </a:pPr>
            <a:endParaRPr lang="en-US" sz="2200" dirty="0" smtClean="0">
              <a:latin typeface="Arial" charset="0"/>
              <a:ea typeface="ヒラギノ角ゴ Pro W3" charset="-128"/>
              <a:cs typeface="Arial" charset="0"/>
            </a:endParaRPr>
          </a:p>
          <a:p>
            <a:pPr lvl="2">
              <a:lnSpc>
                <a:spcPct val="90000"/>
              </a:lnSpc>
            </a:pPr>
            <a:endParaRPr lang="en-US" sz="1600" dirty="0">
              <a:latin typeface="Arial" charset="0"/>
              <a:ea typeface="ヒラギノ角ゴ Pro W3" charset="-128"/>
              <a:cs typeface="Arial" charset="0"/>
            </a:endParaRPr>
          </a:p>
          <a:p>
            <a:pPr>
              <a:lnSpc>
                <a:spcPct val="90000"/>
              </a:lnSpc>
            </a:pPr>
            <a:endParaRPr lang="en-US" sz="2200" dirty="0" smtClean="0">
              <a:latin typeface="Arial" charset="0"/>
              <a:ea typeface="ヒラギノ角ゴ Pro W3" charset="-128"/>
              <a:cs typeface="Arial" charset="0"/>
            </a:endParaRPr>
          </a:p>
          <a:p>
            <a:pPr>
              <a:buFont typeface="Arial" charset="0"/>
              <a:buNone/>
            </a:pPr>
            <a:endParaRPr lang="en-US" dirty="0" smtClean="0">
              <a:latin typeface="Arial" charset="0"/>
              <a:cs typeface="Arial" charset="0"/>
            </a:endParaRPr>
          </a:p>
        </p:txBody>
      </p:sp>
      <p:sp>
        <p:nvSpPr>
          <p:cNvPr id="2" name="TextBox 1"/>
          <p:cNvSpPr txBox="1"/>
          <p:nvPr/>
        </p:nvSpPr>
        <p:spPr>
          <a:xfrm>
            <a:off x="4788024" y="1412776"/>
            <a:ext cx="3672408" cy="4093428"/>
          </a:xfrm>
          <a:prstGeom prst="rect">
            <a:avLst/>
          </a:prstGeom>
          <a:noFill/>
        </p:spPr>
        <p:txBody>
          <a:bodyPr wrap="square" rtlCol="0">
            <a:spAutoFit/>
          </a:bodyPr>
          <a:lstStyle/>
          <a:p>
            <a:r>
              <a:rPr lang="en-NZ" sz="2000" dirty="0" smtClean="0"/>
              <a:t>{   { P1</a:t>
            </a:r>
          </a:p>
          <a:p>
            <a:r>
              <a:rPr lang="en-NZ" sz="2000" dirty="0"/>
              <a:t> </a:t>
            </a:r>
            <a:r>
              <a:rPr lang="en-NZ" sz="2000" dirty="0" smtClean="0"/>
              <a:t>      P2</a:t>
            </a:r>
          </a:p>
          <a:p>
            <a:r>
              <a:rPr lang="en-NZ" sz="2000" dirty="0" smtClean="0"/>
              <a:t>       OPTIONAL { P5 }  }</a:t>
            </a:r>
          </a:p>
          <a:p>
            <a:endParaRPr lang="en-NZ" sz="2000" dirty="0" smtClean="0"/>
          </a:p>
          <a:p>
            <a:r>
              <a:rPr lang="en-NZ" sz="2000" dirty="0" smtClean="0"/>
              <a:t>     { P3</a:t>
            </a:r>
          </a:p>
          <a:p>
            <a:r>
              <a:rPr lang="en-NZ" sz="2000" dirty="0"/>
              <a:t> </a:t>
            </a:r>
            <a:r>
              <a:rPr lang="en-NZ" sz="2000" dirty="0" smtClean="0"/>
              <a:t>      P4</a:t>
            </a:r>
          </a:p>
          <a:p>
            <a:r>
              <a:rPr lang="en-NZ" sz="2000" dirty="0"/>
              <a:t> </a:t>
            </a:r>
            <a:r>
              <a:rPr lang="en-NZ" sz="2000" dirty="0" smtClean="0"/>
              <a:t>      OPTIONAL { P7</a:t>
            </a:r>
          </a:p>
          <a:p>
            <a:r>
              <a:rPr lang="en-NZ" sz="2000" dirty="0"/>
              <a:t> </a:t>
            </a:r>
            <a:r>
              <a:rPr lang="en-NZ" sz="2000" dirty="0" smtClean="0"/>
              <a:t>            OPTIONAL { P8 } } }</a:t>
            </a:r>
          </a:p>
          <a:p>
            <a:r>
              <a:rPr lang="en-NZ" sz="2000" dirty="0" smtClean="0"/>
              <a:t>}</a:t>
            </a:r>
            <a:endParaRPr lang="en-NZ" sz="2000" dirty="0"/>
          </a:p>
          <a:p>
            <a:r>
              <a:rPr lang="en-NZ" sz="2000" dirty="0" smtClean="0">
                <a:solidFill>
                  <a:srgbClr val="FF0000"/>
                </a:solidFill>
              </a:rPr>
              <a:t>UNION</a:t>
            </a:r>
          </a:p>
          <a:p>
            <a:r>
              <a:rPr lang="en-NZ" sz="2000" dirty="0" smtClean="0"/>
              <a:t>{ P9 }</a:t>
            </a:r>
          </a:p>
          <a:p>
            <a:r>
              <a:rPr lang="en-NZ" sz="2000" dirty="0"/>
              <a:t> </a:t>
            </a:r>
            <a:r>
              <a:rPr lang="en-NZ" sz="2000" dirty="0" smtClean="0"/>
              <a:t> </a:t>
            </a:r>
            <a:endParaRPr lang="en-NZ" sz="2000" dirty="0"/>
          </a:p>
          <a:p>
            <a:endParaRPr lang="en-NZ" sz="2000" dirty="0"/>
          </a:p>
        </p:txBody>
      </p:sp>
    </p:spTree>
    <p:extLst>
      <p:ext uri="{BB962C8B-B14F-4D97-AF65-F5344CB8AC3E}">
        <p14:creationId xmlns:p14="http://schemas.microsoft.com/office/powerpoint/2010/main" val="317742195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smtClean="0">
                <a:latin typeface="Arial" charset="0"/>
                <a:cs typeface="Arial" charset="0"/>
              </a:rPr>
              <a:t>SPARQL queries can be complex</a:t>
            </a:r>
          </a:p>
        </p:txBody>
      </p:sp>
      <p:sp>
        <p:nvSpPr>
          <p:cNvPr id="44035" name="Content Placeholder 2"/>
          <p:cNvSpPr>
            <a:spLocks noGrp="1"/>
          </p:cNvSpPr>
          <p:nvPr>
            <p:ph idx="1"/>
          </p:nvPr>
        </p:nvSpPr>
        <p:spPr>
          <a:xfrm>
            <a:off x="467544" y="1412776"/>
            <a:ext cx="3672408" cy="4536504"/>
          </a:xfrm>
        </p:spPr>
        <p:txBody>
          <a:bodyPr/>
          <a:lstStyle/>
          <a:p>
            <a:pPr marL="0" indent="0">
              <a:lnSpc>
                <a:spcPct val="90000"/>
              </a:lnSpc>
              <a:buNone/>
            </a:pPr>
            <a:r>
              <a:rPr lang="en-US" sz="2200" dirty="0" smtClean="0">
                <a:latin typeface="Arial" charset="0"/>
                <a:ea typeface="ヒラギノ角ゴ Pro W3" charset="-128"/>
                <a:cs typeface="Arial" charset="0"/>
              </a:rPr>
              <a:t>Interesting features include</a:t>
            </a:r>
            <a:r>
              <a:rPr lang="en-US" sz="2200" i="1" dirty="0" smtClean="0">
                <a:latin typeface="Arial" charset="0"/>
                <a:ea typeface="ヒラギノ角ゴ Pro W3" charset="-128"/>
                <a:cs typeface="Arial" charset="0"/>
              </a:rPr>
              <a:t> </a:t>
            </a:r>
          </a:p>
          <a:p>
            <a:pPr>
              <a:lnSpc>
                <a:spcPct val="90000"/>
              </a:lnSpc>
            </a:pPr>
            <a:endParaRPr lang="en-US" sz="2200" dirty="0" smtClean="0">
              <a:latin typeface="Arial" charset="0"/>
              <a:ea typeface="ヒラギノ角ゴ Pro W3" charset="-128"/>
              <a:cs typeface="Arial" charset="0"/>
            </a:endParaRPr>
          </a:p>
          <a:p>
            <a:pPr>
              <a:lnSpc>
                <a:spcPct val="90000"/>
              </a:lnSpc>
            </a:pPr>
            <a:r>
              <a:rPr lang="en-US" sz="2200" dirty="0" smtClean="0">
                <a:latin typeface="Arial" charset="0"/>
                <a:ea typeface="ヒラギノ角ゴ Pro W3" charset="-128"/>
                <a:cs typeface="Arial" charset="0"/>
              </a:rPr>
              <a:t>Grouping</a:t>
            </a:r>
          </a:p>
          <a:p>
            <a:pPr>
              <a:lnSpc>
                <a:spcPct val="90000"/>
              </a:lnSpc>
            </a:pPr>
            <a:endParaRPr lang="en-US" sz="2200" dirty="0" smtClean="0">
              <a:latin typeface="Arial" charset="0"/>
              <a:ea typeface="ヒラギノ角ゴ Pro W3" charset="-128"/>
              <a:cs typeface="Arial" charset="0"/>
            </a:endParaRPr>
          </a:p>
          <a:p>
            <a:pPr>
              <a:lnSpc>
                <a:spcPct val="90000"/>
              </a:lnSpc>
            </a:pPr>
            <a:r>
              <a:rPr lang="en-US" sz="2200" dirty="0" smtClean="0">
                <a:latin typeface="Arial" charset="0"/>
                <a:ea typeface="ヒラギノ角ゴ Pro W3" charset="-128"/>
                <a:cs typeface="Arial" charset="0"/>
              </a:rPr>
              <a:t>Optional parts</a:t>
            </a:r>
          </a:p>
          <a:p>
            <a:pPr>
              <a:lnSpc>
                <a:spcPct val="90000"/>
              </a:lnSpc>
            </a:pPr>
            <a:endParaRPr lang="en-US" sz="2200" dirty="0" smtClean="0">
              <a:latin typeface="Arial" charset="0"/>
              <a:ea typeface="ヒラギノ角ゴ Pro W3" charset="-128"/>
              <a:cs typeface="Arial" charset="0"/>
            </a:endParaRPr>
          </a:p>
          <a:p>
            <a:pPr>
              <a:lnSpc>
                <a:spcPct val="90000"/>
              </a:lnSpc>
            </a:pPr>
            <a:r>
              <a:rPr lang="en-US" sz="2200" dirty="0" smtClean="0">
                <a:latin typeface="Arial" charset="0"/>
                <a:ea typeface="ヒラギノ角ゴ Pro W3" charset="-128"/>
                <a:cs typeface="Arial" charset="0"/>
              </a:rPr>
              <a:t>Nesting</a:t>
            </a:r>
          </a:p>
          <a:p>
            <a:pPr>
              <a:lnSpc>
                <a:spcPct val="90000"/>
              </a:lnSpc>
            </a:pPr>
            <a:endParaRPr lang="en-US" sz="2200" dirty="0" smtClean="0">
              <a:latin typeface="Arial" charset="0"/>
              <a:ea typeface="ヒラギノ角ゴ Pro W3" charset="-128"/>
              <a:cs typeface="Arial" charset="0"/>
            </a:endParaRPr>
          </a:p>
          <a:p>
            <a:pPr>
              <a:lnSpc>
                <a:spcPct val="90000"/>
              </a:lnSpc>
            </a:pPr>
            <a:r>
              <a:rPr lang="en-US" sz="2200" dirty="0" smtClean="0">
                <a:latin typeface="Arial" charset="0"/>
                <a:ea typeface="ヒラギノ角ゴ Pro W3" charset="-128"/>
                <a:cs typeface="Arial" charset="0"/>
              </a:rPr>
              <a:t>Union of patterns</a:t>
            </a:r>
          </a:p>
          <a:p>
            <a:pPr>
              <a:lnSpc>
                <a:spcPct val="90000"/>
              </a:lnSpc>
            </a:pPr>
            <a:endParaRPr lang="en-US" sz="2200" dirty="0" smtClean="0">
              <a:latin typeface="Arial" charset="0"/>
              <a:ea typeface="ヒラギノ角ゴ Pro W3" charset="-128"/>
              <a:cs typeface="Arial" charset="0"/>
            </a:endParaRPr>
          </a:p>
          <a:p>
            <a:pPr>
              <a:lnSpc>
                <a:spcPct val="90000"/>
              </a:lnSpc>
            </a:pPr>
            <a:r>
              <a:rPr lang="en-US" sz="2200" dirty="0" smtClean="0">
                <a:solidFill>
                  <a:srgbClr val="FF0000"/>
                </a:solidFill>
                <a:latin typeface="Arial" charset="0"/>
                <a:ea typeface="ヒラギノ角ゴ Pro W3" charset="-128"/>
                <a:cs typeface="Arial" charset="0"/>
              </a:rPr>
              <a:t>Filtering</a:t>
            </a:r>
          </a:p>
          <a:p>
            <a:pPr>
              <a:lnSpc>
                <a:spcPct val="90000"/>
              </a:lnSpc>
            </a:pPr>
            <a:endParaRPr lang="en-US" sz="2200" dirty="0" smtClean="0">
              <a:latin typeface="Arial" charset="0"/>
              <a:ea typeface="ヒラギノ角ゴ Pro W3" charset="-128"/>
              <a:cs typeface="Arial" charset="0"/>
            </a:endParaRPr>
          </a:p>
          <a:p>
            <a:pPr lvl="2">
              <a:lnSpc>
                <a:spcPct val="90000"/>
              </a:lnSpc>
            </a:pPr>
            <a:endParaRPr lang="en-US" sz="1600" dirty="0">
              <a:latin typeface="Arial" charset="0"/>
              <a:ea typeface="ヒラギノ角ゴ Pro W3" charset="-128"/>
              <a:cs typeface="Arial" charset="0"/>
            </a:endParaRPr>
          </a:p>
          <a:p>
            <a:pPr>
              <a:lnSpc>
                <a:spcPct val="90000"/>
              </a:lnSpc>
            </a:pPr>
            <a:endParaRPr lang="en-US" sz="2200" dirty="0" smtClean="0">
              <a:latin typeface="Arial" charset="0"/>
              <a:ea typeface="ヒラギノ角ゴ Pro W3" charset="-128"/>
              <a:cs typeface="Arial" charset="0"/>
            </a:endParaRPr>
          </a:p>
          <a:p>
            <a:pPr>
              <a:buFont typeface="Arial" charset="0"/>
              <a:buNone/>
            </a:pPr>
            <a:endParaRPr lang="en-US" dirty="0" smtClean="0">
              <a:latin typeface="Arial" charset="0"/>
              <a:cs typeface="Arial" charset="0"/>
            </a:endParaRPr>
          </a:p>
        </p:txBody>
      </p:sp>
      <p:sp>
        <p:nvSpPr>
          <p:cNvPr id="2" name="TextBox 1"/>
          <p:cNvSpPr txBox="1"/>
          <p:nvPr/>
        </p:nvSpPr>
        <p:spPr>
          <a:xfrm>
            <a:off x="4788024" y="1412776"/>
            <a:ext cx="3672408" cy="4093428"/>
          </a:xfrm>
          <a:prstGeom prst="rect">
            <a:avLst/>
          </a:prstGeom>
          <a:noFill/>
        </p:spPr>
        <p:txBody>
          <a:bodyPr wrap="square" rtlCol="0">
            <a:spAutoFit/>
          </a:bodyPr>
          <a:lstStyle/>
          <a:p>
            <a:r>
              <a:rPr lang="en-NZ" sz="2000" dirty="0" smtClean="0"/>
              <a:t>{   { P1</a:t>
            </a:r>
          </a:p>
          <a:p>
            <a:r>
              <a:rPr lang="en-NZ" sz="2000" dirty="0"/>
              <a:t> </a:t>
            </a:r>
            <a:r>
              <a:rPr lang="en-NZ" sz="2000" dirty="0" smtClean="0"/>
              <a:t>      P2</a:t>
            </a:r>
          </a:p>
          <a:p>
            <a:r>
              <a:rPr lang="en-NZ" sz="2000" dirty="0" smtClean="0"/>
              <a:t>       OPTIONAL { P5 }  }</a:t>
            </a:r>
          </a:p>
          <a:p>
            <a:endParaRPr lang="en-NZ" sz="2000" dirty="0" smtClean="0"/>
          </a:p>
          <a:p>
            <a:r>
              <a:rPr lang="en-NZ" sz="2000" dirty="0" smtClean="0"/>
              <a:t>     { P3</a:t>
            </a:r>
          </a:p>
          <a:p>
            <a:r>
              <a:rPr lang="en-NZ" sz="2000" dirty="0"/>
              <a:t> </a:t>
            </a:r>
            <a:r>
              <a:rPr lang="en-NZ" sz="2000" dirty="0" smtClean="0"/>
              <a:t>      P4</a:t>
            </a:r>
          </a:p>
          <a:p>
            <a:r>
              <a:rPr lang="en-NZ" sz="2000" dirty="0"/>
              <a:t> </a:t>
            </a:r>
            <a:r>
              <a:rPr lang="en-NZ" sz="2000" dirty="0" smtClean="0"/>
              <a:t>      OPTIONAL { P7</a:t>
            </a:r>
          </a:p>
          <a:p>
            <a:r>
              <a:rPr lang="en-NZ" sz="2000" dirty="0"/>
              <a:t> </a:t>
            </a:r>
            <a:r>
              <a:rPr lang="en-NZ" sz="2000" dirty="0" smtClean="0"/>
              <a:t>            OPTIONAL { P8 } } }</a:t>
            </a:r>
          </a:p>
          <a:p>
            <a:r>
              <a:rPr lang="en-NZ" sz="2000" dirty="0" smtClean="0"/>
              <a:t>}</a:t>
            </a:r>
            <a:endParaRPr lang="en-NZ" sz="2000" dirty="0"/>
          </a:p>
          <a:p>
            <a:r>
              <a:rPr lang="en-NZ" sz="2000" dirty="0" smtClean="0"/>
              <a:t>UNION</a:t>
            </a:r>
          </a:p>
          <a:p>
            <a:r>
              <a:rPr lang="en-NZ" sz="2000" dirty="0" smtClean="0"/>
              <a:t>{ P9</a:t>
            </a:r>
          </a:p>
          <a:p>
            <a:r>
              <a:rPr lang="en-NZ" sz="2000" dirty="0"/>
              <a:t> </a:t>
            </a:r>
            <a:r>
              <a:rPr lang="en-NZ" sz="2000" dirty="0" smtClean="0"/>
              <a:t> </a:t>
            </a:r>
            <a:r>
              <a:rPr lang="en-NZ" sz="2000" dirty="0" smtClean="0">
                <a:solidFill>
                  <a:srgbClr val="FF0000"/>
                </a:solidFill>
              </a:rPr>
              <a:t>FILTER</a:t>
            </a:r>
            <a:r>
              <a:rPr lang="en-NZ" sz="2000" dirty="0" smtClean="0"/>
              <a:t> ( R ) }  </a:t>
            </a:r>
            <a:endParaRPr lang="en-NZ" sz="2000" dirty="0"/>
          </a:p>
          <a:p>
            <a:endParaRPr lang="en-NZ" sz="2000" dirty="0"/>
          </a:p>
        </p:txBody>
      </p:sp>
    </p:spTree>
    <p:extLst>
      <p:ext uri="{BB962C8B-B14F-4D97-AF65-F5344CB8AC3E}">
        <p14:creationId xmlns:p14="http://schemas.microsoft.com/office/powerpoint/2010/main" val="13654743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latin typeface="Arial" charset="0"/>
                <a:cs typeface="Arial" charset="0"/>
              </a:rPr>
              <a:t>Databases and RDF</a:t>
            </a:r>
          </a:p>
        </p:txBody>
      </p:sp>
      <p:sp>
        <p:nvSpPr>
          <p:cNvPr id="12291" name="Content Placeholder 4"/>
          <p:cNvSpPr>
            <a:spLocks noGrp="1"/>
          </p:cNvSpPr>
          <p:nvPr>
            <p:ph idx="1"/>
          </p:nvPr>
        </p:nvSpPr>
        <p:spPr/>
        <p:txBody>
          <a:bodyPr/>
          <a:lstStyle/>
          <a:p>
            <a:r>
              <a:rPr lang="en-US" b="1" dirty="0" smtClean="0">
                <a:latin typeface="Arial" charset="0"/>
                <a:cs typeface="Arial" charset="0"/>
              </a:rPr>
              <a:t>Solution 2: </a:t>
            </a:r>
            <a:r>
              <a:rPr lang="en-US" dirty="0" smtClean="0">
                <a:latin typeface="Arial" charset="0"/>
                <a:cs typeface="Arial" charset="0"/>
              </a:rPr>
              <a:t>Relational “Triple” based approach</a:t>
            </a:r>
          </a:p>
          <a:p>
            <a:endParaRPr lang="en-US" dirty="0" smtClean="0">
              <a:latin typeface="Arial" charset="0"/>
              <a:cs typeface="Arial" charset="0"/>
            </a:endParaRPr>
          </a:p>
          <a:p>
            <a:endParaRPr lang="en-US" dirty="0" smtClean="0">
              <a:latin typeface="Arial" charset="0"/>
              <a:cs typeface="Arial" charset="0"/>
            </a:endParaRPr>
          </a:p>
          <a:p>
            <a:endParaRPr lang="en-US" dirty="0" smtClean="0">
              <a:latin typeface="Arial" charset="0"/>
              <a:cs typeface="Arial" charset="0"/>
            </a:endParaRPr>
          </a:p>
          <a:p>
            <a:endParaRPr lang="en-US" dirty="0" smtClean="0">
              <a:latin typeface="Arial" charset="0"/>
              <a:cs typeface="Arial" charset="0"/>
            </a:endParaRPr>
          </a:p>
          <a:p>
            <a:endParaRPr lang="en-US" dirty="0" smtClean="0">
              <a:latin typeface="Arial" charset="0"/>
              <a:cs typeface="Arial" charset="0"/>
            </a:endParaRPr>
          </a:p>
          <a:p>
            <a:pPr>
              <a:buFont typeface="Arial" charset="0"/>
              <a:buNone/>
            </a:pPr>
            <a:endParaRPr lang="en-US" dirty="0" smtClean="0">
              <a:latin typeface="Arial" charset="0"/>
              <a:cs typeface="Arial" charset="0"/>
            </a:endParaRPr>
          </a:p>
          <a:p>
            <a:r>
              <a:rPr lang="en-US" sz="2000" b="1" dirty="0" smtClean="0">
                <a:latin typeface="Arial" charset="0"/>
                <a:ea typeface="ヒラギノ角ゴ Pro W3" charset="-128"/>
                <a:cs typeface="Arial" charset="0"/>
              </a:rPr>
              <a:t>Approach:</a:t>
            </a:r>
            <a:r>
              <a:rPr lang="en-US" sz="2000" dirty="0" smtClean="0">
                <a:latin typeface="Arial" charset="0"/>
                <a:ea typeface="ヒラギノ角ゴ Pro W3" charset="-128"/>
                <a:cs typeface="Arial" charset="0"/>
              </a:rPr>
              <a:t> We can create a table to maintain all the triples </a:t>
            </a:r>
            <a:r>
              <a:rPr lang="en-US" sz="2000" i="1" dirty="0" smtClean="0">
                <a:latin typeface="Arial" charset="0"/>
                <a:ea typeface="ヒラギノ角ゴ Pro W3" charset="-128"/>
                <a:cs typeface="Arial" charset="0"/>
              </a:rPr>
              <a:t>S P O </a:t>
            </a:r>
            <a:r>
              <a:rPr lang="en-US" sz="2000" dirty="0" smtClean="0">
                <a:latin typeface="Arial" charset="0"/>
                <a:ea typeface="ヒラギノ角ゴ Pro W3" charset="-128"/>
                <a:cs typeface="Arial" charset="0"/>
              </a:rPr>
              <a:t>(and distinguish between URI objects and literals objects).</a:t>
            </a:r>
          </a:p>
          <a:p>
            <a:endParaRPr lang="en-US" sz="2000" dirty="0" smtClean="0">
              <a:latin typeface="Arial" charset="0"/>
              <a:ea typeface="ヒラギノ角ゴ Pro W3" charset="-128"/>
              <a:cs typeface="Arial" charset="0"/>
            </a:endParaRPr>
          </a:p>
          <a:p>
            <a:r>
              <a:rPr lang="en-US" sz="2000" b="1" dirty="0" smtClean="0">
                <a:latin typeface="Arial" charset="0"/>
                <a:ea typeface="ヒラギノ角ゴ Pro W3" charset="-128"/>
                <a:cs typeface="Arial" charset="0"/>
              </a:rPr>
              <a:t>Drawbacks:</a:t>
            </a:r>
            <a:r>
              <a:rPr lang="en-US" sz="2000" dirty="0" smtClean="0">
                <a:latin typeface="Arial" charset="0"/>
                <a:ea typeface="ヒラギノ角ゴ Pro W3" charset="-128"/>
                <a:cs typeface="Arial" charset="0"/>
              </a:rPr>
              <a:t> We are flexible w.r.t. adding new statements dynamically without any change to the database structure… but what about querying?</a:t>
            </a:r>
          </a:p>
          <a:p>
            <a:endParaRPr lang="en-US" dirty="0" smtClean="0">
              <a:latin typeface="Arial" charset="0"/>
              <a:cs typeface="Arial" charset="0"/>
            </a:endParaRPr>
          </a:p>
          <a:p>
            <a:endParaRPr lang="en-US" dirty="0" smtClean="0">
              <a:latin typeface="Arial" charset="0"/>
              <a:cs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019420669"/>
              </p:ext>
            </p:extLst>
          </p:nvPr>
        </p:nvGraphicFramePr>
        <p:xfrm>
          <a:off x="4929188" y="2286000"/>
          <a:ext cx="1714500" cy="1635126"/>
        </p:xfrm>
        <a:graphic>
          <a:graphicData uri="http://schemas.openxmlformats.org/drawingml/2006/table">
            <a:tbl>
              <a:tblPr/>
              <a:tblGrid>
                <a:gridCol w="500062"/>
                <a:gridCol w="1214438"/>
              </a:tblGrid>
              <a:tr h="285861">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FF"/>
                          </a:solidFill>
                          <a:effectLst/>
                          <a:latin typeface="Calibri" charset="0"/>
                          <a:ea typeface="ヒラギノ角ゴ Pro W3" charset="-128"/>
                        </a:rPr>
                        <a:t>Resources</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0000"/>
                    </a:solidFill>
                  </a:tcPr>
                </a:tc>
                <a:tc hMerge="1">
                  <a:txBody>
                    <a:bodyPr/>
                    <a:lstStyle/>
                    <a:p>
                      <a:endParaRPr lang="en-NZ"/>
                    </a:p>
                  </a:txBody>
                  <a:tcPr/>
                </a:tc>
              </a:tr>
              <a:tr h="2858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charset="0"/>
                          <a:ea typeface="ヒラギノ角ゴ Pro W3" charset="-128"/>
                        </a:rPr>
                        <a:t>Id</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charset="0"/>
                          <a:ea typeface="ヒラギノ角ゴ Pro W3" charset="-128"/>
                        </a:rPr>
                        <a:t>URI</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858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charset="0"/>
                          <a:ea typeface="ヒラギノ角ゴ Pro W3" charset="-128"/>
                        </a:rPr>
                        <a:t>101</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charset="0"/>
                          <a:ea typeface="ヒラギノ角ゴ Pro W3" charset="-128"/>
                        </a:rPr>
                        <a:t>949318</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591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charset="0"/>
                          <a:ea typeface="ヒラギノ角ゴ Pro W3" charset="-128"/>
                        </a:rPr>
                        <a:t>102</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charset="0"/>
                          <a:ea typeface="ヒラギノ角ゴ Pro W3" charset="-128"/>
                        </a:rPr>
                        <a:t>rdf:type</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591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charset="0"/>
                          <a:ea typeface="ヒラギノ角ゴ Pro W3" charset="-128"/>
                        </a:rPr>
                        <a:t>103</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charset="0"/>
                          <a:ea typeface="ヒラギノ角ゴ Pro W3" charset="-128"/>
                        </a:rPr>
                        <a:t>uni:lecturer</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591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charset="0"/>
                          <a:ea typeface="ヒラギノ角ゴ Pro W3" charset="-128"/>
                        </a:rPr>
                        <a:t>104</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err="1" smtClean="0">
                          <a:ln>
                            <a:noFill/>
                          </a:ln>
                          <a:solidFill>
                            <a:srgbClr val="000000"/>
                          </a:solidFill>
                          <a:effectLst/>
                          <a:latin typeface="Calibri" charset="0"/>
                          <a:ea typeface="ヒラギノ角ゴ Pro W3" charset="-128"/>
                        </a:rPr>
                        <a:t>uni:name</a:t>
                      </a:r>
                      <a:endParaRPr kumimoji="0" lang="en-US" sz="1100" b="0" i="0" u="none" strike="noStrike" cap="none" normalizeH="0" baseline="0" dirty="0" smtClean="0">
                        <a:ln>
                          <a:noFill/>
                        </a:ln>
                        <a:solidFill>
                          <a:srgbClr val="000000"/>
                        </a:solidFill>
                        <a:effectLst/>
                        <a:latin typeface="Calibri" charset="0"/>
                        <a:ea typeface="ヒラギノ角ゴ Pro W3" charset="-128"/>
                      </a:endParaRP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748310131"/>
              </p:ext>
            </p:extLst>
          </p:nvPr>
        </p:nvGraphicFramePr>
        <p:xfrm>
          <a:off x="928688" y="2286000"/>
          <a:ext cx="3857625" cy="1635126"/>
        </p:xfrm>
        <a:graphic>
          <a:graphicData uri="http://schemas.openxmlformats.org/drawingml/2006/table">
            <a:tbl>
              <a:tblPr/>
              <a:tblGrid>
                <a:gridCol w="714375"/>
                <a:gridCol w="1000125"/>
                <a:gridCol w="928687"/>
                <a:gridCol w="1214438"/>
              </a:tblGrid>
              <a:tr h="285861">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FF"/>
                          </a:solidFill>
                          <a:effectLst/>
                          <a:latin typeface="Calibri" charset="0"/>
                          <a:ea typeface="ヒラギノ角ゴ Pro W3" charset="-128"/>
                        </a:rPr>
                        <a:t>Statement</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0000"/>
                    </a:solidFill>
                  </a:tcPr>
                </a:tc>
                <a:tc hMerge="1">
                  <a:txBody>
                    <a:bodyPr/>
                    <a:lstStyle/>
                    <a:p>
                      <a:endParaRPr lang="en-NZ"/>
                    </a:p>
                  </a:txBody>
                  <a:tcPr/>
                </a:tc>
                <a:tc hMerge="1">
                  <a:txBody>
                    <a:bodyPr/>
                    <a:lstStyle/>
                    <a:p>
                      <a:endParaRPr lang="en-NZ"/>
                    </a:p>
                  </a:txBody>
                  <a:tcPr/>
                </a:tc>
                <a:tc hMerge="1">
                  <a:txBody>
                    <a:bodyPr/>
                    <a:lstStyle/>
                    <a:p>
                      <a:endParaRPr lang="en-NZ"/>
                    </a:p>
                  </a:txBody>
                  <a:tcPr/>
                </a:tc>
              </a:tr>
              <a:tr h="2858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charset="0"/>
                          <a:ea typeface="ヒラギノ角ゴ Pro W3" charset="-128"/>
                        </a:rPr>
                        <a:t>Subject</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charset="0"/>
                          <a:ea typeface="ヒラギノ角ゴ Pro W3" charset="-128"/>
                        </a:rPr>
                        <a:t>Predicate</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charset="0"/>
                          <a:ea typeface="ヒラギノ角ゴ Pro W3" charset="-128"/>
                        </a:rPr>
                        <a:t>ObjectURI</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charset="0"/>
                          <a:ea typeface="ヒラギノ角ゴ Pro W3" charset="-128"/>
                        </a:rPr>
                        <a:t>ObjectLiteral</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858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charset="0"/>
                          <a:ea typeface="ヒラギノ角ゴ Pro W3" charset="-128"/>
                        </a:rPr>
                        <a:t>101</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charset="0"/>
                          <a:ea typeface="ヒラギノ角ゴ Pro W3" charset="-128"/>
                        </a:rPr>
                        <a:t>102</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charset="0"/>
                          <a:ea typeface="ヒラギノ角ゴ Pro W3" charset="-128"/>
                        </a:rPr>
                        <a:t>103</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charset="0"/>
                          <a:ea typeface="ヒラギノ角ゴ Pro W3" charset="-128"/>
                        </a:rPr>
                        <a:t>null</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591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charset="0"/>
                          <a:ea typeface="ヒラギノ角ゴ Pro W3" charset="-128"/>
                        </a:rPr>
                        <a:t>101</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charset="0"/>
                          <a:ea typeface="ヒラギノ角ゴ Pro W3" charset="-128"/>
                        </a:rPr>
                        <a:t>104</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charset="0"/>
                          <a:ea typeface="ヒラギノ角ゴ Pro W3" charset="-128"/>
                        </a:rPr>
                        <a:t>null</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charset="0"/>
                          <a:ea typeface="ヒラギノ角ゴ Pro W3" charset="-128"/>
                        </a:rPr>
                        <a:t>201</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591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charset="0"/>
                          <a:ea typeface="ヒラギノ角ゴ Pro W3" charset="-128"/>
                        </a:rPr>
                        <a:t>101</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charset="0"/>
                          <a:ea typeface="ヒラギノ角ゴ Pro W3" charset="-128"/>
                        </a:rPr>
                        <a:t>105</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charset="0"/>
                          <a:ea typeface="ヒラギノ角ゴ Pro W3" charset="-128"/>
                        </a:rPr>
                        <a:t>null</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charset="0"/>
                          <a:ea typeface="ヒラギノ角ゴ Pro W3" charset="-128"/>
                        </a:rPr>
                        <a:t>202</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591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charset="0"/>
                          <a:ea typeface="ヒラギノ角ゴ Pro W3" charset="-128"/>
                        </a:rPr>
                        <a:t>103</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charset="0"/>
                          <a:ea typeface="ヒラギノ角ゴ Pro W3" charset="-128"/>
                        </a:rPr>
                        <a:t>…</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charset="0"/>
                          <a:ea typeface="ヒラギノ角ゴ Pro W3" charset="-128"/>
                        </a:rPr>
                        <a:t>…</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charset="0"/>
                          <a:ea typeface="ヒラギノ角ゴ Pro W3" charset="-128"/>
                        </a:rPr>
                        <a:t>null</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221123294"/>
              </p:ext>
            </p:extLst>
          </p:nvPr>
        </p:nvGraphicFramePr>
        <p:xfrm>
          <a:off x="6786563" y="2286000"/>
          <a:ext cx="2143125" cy="1635126"/>
        </p:xfrm>
        <a:graphic>
          <a:graphicData uri="http://schemas.openxmlformats.org/drawingml/2006/table">
            <a:tbl>
              <a:tblPr/>
              <a:tblGrid>
                <a:gridCol w="500062"/>
                <a:gridCol w="1643063"/>
              </a:tblGrid>
              <a:tr h="285861">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FF"/>
                          </a:solidFill>
                          <a:effectLst/>
                          <a:latin typeface="Calibri" charset="0"/>
                          <a:ea typeface="ヒラギノ角ゴ Pro W3" charset="-128"/>
                        </a:rPr>
                        <a:t>Literals</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0000"/>
                    </a:solidFill>
                  </a:tcPr>
                </a:tc>
                <a:tc hMerge="1">
                  <a:txBody>
                    <a:bodyPr/>
                    <a:lstStyle/>
                    <a:p>
                      <a:endParaRPr lang="en-NZ"/>
                    </a:p>
                  </a:txBody>
                  <a:tcPr/>
                </a:tc>
              </a:tr>
              <a:tr h="2858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charset="0"/>
                          <a:ea typeface="ヒラギノ角ゴ Pro W3" charset="-128"/>
                        </a:rPr>
                        <a:t>Id</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charset="0"/>
                          <a:ea typeface="ヒラギノ角ゴ Pro W3" charset="-128"/>
                        </a:rPr>
                        <a:t>Value</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858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charset="0"/>
                          <a:ea typeface="ヒラギノ角ゴ Pro W3" charset="-128"/>
                        </a:rPr>
                        <a:t>201</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charset="0"/>
                          <a:ea typeface="ヒラギノ角ゴ Pro W3" charset="-128"/>
                        </a:rPr>
                        <a:t>Tim-Berners Lee</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591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charset="0"/>
                          <a:ea typeface="ヒラギノ角ゴ Pro W3" charset="-128"/>
                        </a:rPr>
                        <a:t>202</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charset="0"/>
                          <a:ea typeface="ヒラギノ角ゴ Pro W3" charset="-128"/>
                        </a:rPr>
                        <a:t>University Professor</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591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charset="0"/>
                          <a:ea typeface="ヒラギノ角ゴ Pro W3" charset="-128"/>
                        </a:rPr>
                        <a:t>203</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charset="0"/>
                          <a:ea typeface="ヒラギノ角ゴ Pro W3" charset="-128"/>
                        </a:rPr>
                        <a:t>…</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591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charset="0"/>
                          <a:ea typeface="ヒラギノ角ゴ Pro W3" charset="-128"/>
                        </a:rPr>
                        <a:t>…</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charset="0"/>
                          <a:ea typeface="ヒラギノ角ゴ Pro W3" charset="-128"/>
                        </a:rPr>
                        <a:t>…</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smtClean="0">
                <a:latin typeface="Arial" charset="0"/>
                <a:cs typeface="Arial" charset="0"/>
              </a:rPr>
              <a:t>SPARQL queries can be complex</a:t>
            </a:r>
          </a:p>
        </p:txBody>
      </p:sp>
      <p:sp>
        <p:nvSpPr>
          <p:cNvPr id="44035" name="Content Placeholder 2"/>
          <p:cNvSpPr>
            <a:spLocks noGrp="1"/>
          </p:cNvSpPr>
          <p:nvPr>
            <p:ph idx="1"/>
          </p:nvPr>
        </p:nvSpPr>
        <p:spPr>
          <a:xfrm>
            <a:off x="467544" y="1412776"/>
            <a:ext cx="3672408" cy="4536504"/>
          </a:xfrm>
        </p:spPr>
        <p:txBody>
          <a:bodyPr/>
          <a:lstStyle/>
          <a:p>
            <a:pPr marL="0" indent="0">
              <a:lnSpc>
                <a:spcPct val="90000"/>
              </a:lnSpc>
              <a:buNone/>
            </a:pPr>
            <a:r>
              <a:rPr lang="en-US" sz="2200" dirty="0" smtClean="0">
                <a:latin typeface="Arial" charset="0"/>
                <a:ea typeface="ヒラギノ角ゴ Pro W3" charset="-128"/>
                <a:cs typeface="Arial" charset="0"/>
              </a:rPr>
              <a:t>Interesting features include</a:t>
            </a:r>
            <a:r>
              <a:rPr lang="en-US" sz="2200" i="1" dirty="0" smtClean="0">
                <a:latin typeface="Arial" charset="0"/>
                <a:ea typeface="ヒラギノ角ゴ Pro W3" charset="-128"/>
                <a:cs typeface="Arial" charset="0"/>
              </a:rPr>
              <a:t> </a:t>
            </a:r>
          </a:p>
          <a:p>
            <a:pPr>
              <a:lnSpc>
                <a:spcPct val="90000"/>
              </a:lnSpc>
            </a:pPr>
            <a:endParaRPr lang="en-US" sz="2200" dirty="0" smtClean="0">
              <a:latin typeface="Arial" charset="0"/>
              <a:ea typeface="ヒラギノ角ゴ Pro W3" charset="-128"/>
              <a:cs typeface="Arial" charset="0"/>
            </a:endParaRPr>
          </a:p>
          <a:p>
            <a:pPr>
              <a:lnSpc>
                <a:spcPct val="90000"/>
              </a:lnSpc>
            </a:pPr>
            <a:r>
              <a:rPr lang="en-US" sz="2200" dirty="0" smtClean="0">
                <a:latin typeface="Arial" charset="0"/>
                <a:ea typeface="ヒラギノ角ゴ Pro W3" charset="-128"/>
                <a:cs typeface="Arial" charset="0"/>
              </a:rPr>
              <a:t>Grouping</a:t>
            </a:r>
          </a:p>
          <a:p>
            <a:pPr>
              <a:lnSpc>
                <a:spcPct val="90000"/>
              </a:lnSpc>
            </a:pPr>
            <a:endParaRPr lang="en-US" sz="2200" dirty="0" smtClean="0">
              <a:latin typeface="Arial" charset="0"/>
              <a:ea typeface="ヒラギノ角ゴ Pro W3" charset="-128"/>
              <a:cs typeface="Arial" charset="0"/>
            </a:endParaRPr>
          </a:p>
          <a:p>
            <a:pPr>
              <a:lnSpc>
                <a:spcPct val="90000"/>
              </a:lnSpc>
            </a:pPr>
            <a:r>
              <a:rPr lang="en-US" sz="2200" dirty="0" smtClean="0">
                <a:latin typeface="Arial" charset="0"/>
                <a:ea typeface="ヒラギノ角ゴ Pro W3" charset="-128"/>
                <a:cs typeface="Arial" charset="0"/>
              </a:rPr>
              <a:t>Optional parts</a:t>
            </a:r>
          </a:p>
          <a:p>
            <a:pPr>
              <a:lnSpc>
                <a:spcPct val="90000"/>
              </a:lnSpc>
            </a:pPr>
            <a:endParaRPr lang="en-US" sz="2200" dirty="0" smtClean="0">
              <a:latin typeface="Arial" charset="0"/>
              <a:ea typeface="ヒラギノ角ゴ Pro W3" charset="-128"/>
              <a:cs typeface="Arial" charset="0"/>
            </a:endParaRPr>
          </a:p>
          <a:p>
            <a:pPr>
              <a:lnSpc>
                <a:spcPct val="90000"/>
              </a:lnSpc>
            </a:pPr>
            <a:r>
              <a:rPr lang="en-US" sz="2200" dirty="0" smtClean="0">
                <a:latin typeface="Arial" charset="0"/>
                <a:ea typeface="ヒラギノ角ゴ Pro W3" charset="-128"/>
                <a:cs typeface="Arial" charset="0"/>
              </a:rPr>
              <a:t>Nesting</a:t>
            </a:r>
          </a:p>
          <a:p>
            <a:pPr>
              <a:lnSpc>
                <a:spcPct val="90000"/>
              </a:lnSpc>
            </a:pPr>
            <a:endParaRPr lang="en-US" sz="2200" dirty="0" smtClean="0">
              <a:latin typeface="Arial" charset="0"/>
              <a:ea typeface="ヒラギノ角ゴ Pro W3" charset="-128"/>
              <a:cs typeface="Arial" charset="0"/>
            </a:endParaRPr>
          </a:p>
          <a:p>
            <a:pPr>
              <a:lnSpc>
                <a:spcPct val="90000"/>
              </a:lnSpc>
            </a:pPr>
            <a:r>
              <a:rPr lang="en-US" sz="2200" dirty="0" smtClean="0">
                <a:latin typeface="Arial" charset="0"/>
                <a:ea typeface="ヒラギノ角ゴ Pro W3" charset="-128"/>
                <a:cs typeface="Arial" charset="0"/>
              </a:rPr>
              <a:t>Union of patterns</a:t>
            </a:r>
          </a:p>
          <a:p>
            <a:pPr>
              <a:lnSpc>
                <a:spcPct val="90000"/>
              </a:lnSpc>
            </a:pPr>
            <a:endParaRPr lang="en-US" sz="2200" dirty="0" smtClean="0">
              <a:latin typeface="Arial" charset="0"/>
              <a:ea typeface="ヒラギノ角ゴ Pro W3" charset="-128"/>
              <a:cs typeface="Arial" charset="0"/>
            </a:endParaRPr>
          </a:p>
          <a:p>
            <a:pPr>
              <a:lnSpc>
                <a:spcPct val="90000"/>
              </a:lnSpc>
            </a:pPr>
            <a:r>
              <a:rPr lang="en-US" sz="2200" dirty="0" smtClean="0">
                <a:latin typeface="Arial" charset="0"/>
                <a:ea typeface="ヒラギノ角ゴ Pro W3" charset="-128"/>
                <a:cs typeface="Arial" charset="0"/>
              </a:rPr>
              <a:t>Filtering</a:t>
            </a:r>
          </a:p>
          <a:p>
            <a:pPr>
              <a:lnSpc>
                <a:spcPct val="90000"/>
              </a:lnSpc>
            </a:pPr>
            <a:endParaRPr lang="en-US" sz="2200" dirty="0" smtClean="0">
              <a:latin typeface="Arial" charset="0"/>
              <a:ea typeface="ヒラギノ角ゴ Pro W3" charset="-128"/>
              <a:cs typeface="Arial" charset="0"/>
            </a:endParaRPr>
          </a:p>
          <a:p>
            <a:pPr lvl="2">
              <a:lnSpc>
                <a:spcPct val="90000"/>
              </a:lnSpc>
            </a:pPr>
            <a:endParaRPr lang="en-US" sz="1600" dirty="0">
              <a:latin typeface="Arial" charset="0"/>
              <a:ea typeface="ヒラギノ角ゴ Pro W3" charset="-128"/>
              <a:cs typeface="Arial" charset="0"/>
            </a:endParaRPr>
          </a:p>
          <a:p>
            <a:pPr>
              <a:lnSpc>
                <a:spcPct val="90000"/>
              </a:lnSpc>
            </a:pPr>
            <a:endParaRPr lang="en-US" sz="2200" dirty="0" smtClean="0">
              <a:latin typeface="Arial" charset="0"/>
              <a:ea typeface="ヒラギノ角ゴ Pro W3" charset="-128"/>
              <a:cs typeface="Arial" charset="0"/>
            </a:endParaRPr>
          </a:p>
          <a:p>
            <a:pPr>
              <a:buFont typeface="Arial" charset="0"/>
              <a:buNone/>
            </a:pPr>
            <a:endParaRPr lang="en-US" dirty="0" smtClean="0">
              <a:latin typeface="Arial" charset="0"/>
              <a:cs typeface="Arial" charset="0"/>
            </a:endParaRPr>
          </a:p>
        </p:txBody>
      </p:sp>
      <p:sp>
        <p:nvSpPr>
          <p:cNvPr id="2" name="TextBox 1"/>
          <p:cNvSpPr txBox="1"/>
          <p:nvPr/>
        </p:nvSpPr>
        <p:spPr>
          <a:xfrm>
            <a:off x="4788024" y="1412776"/>
            <a:ext cx="3672408" cy="4093428"/>
          </a:xfrm>
          <a:prstGeom prst="rect">
            <a:avLst/>
          </a:prstGeom>
          <a:noFill/>
        </p:spPr>
        <p:txBody>
          <a:bodyPr wrap="square" rtlCol="0">
            <a:spAutoFit/>
          </a:bodyPr>
          <a:lstStyle/>
          <a:p>
            <a:r>
              <a:rPr lang="en-NZ" sz="2000" dirty="0" smtClean="0"/>
              <a:t>{   { P1</a:t>
            </a:r>
          </a:p>
          <a:p>
            <a:r>
              <a:rPr lang="en-NZ" sz="2000" dirty="0"/>
              <a:t> </a:t>
            </a:r>
            <a:r>
              <a:rPr lang="en-NZ" sz="2000" dirty="0" smtClean="0"/>
              <a:t>      P2</a:t>
            </a:r>
          </a:p>
          <a:p>
            <a:r>
              <a:rPr lang="en-NZ" sz="2000" dirty="0" smtClean="0"/>
              <a:t>       OPTIONAL { P5 }  }</a:t>
            </a:r>
          </a:p>
          <a:p>
            <a:endParaRPr lang="en-NZ" sz="2000" dirty="0" smtClean="0"/>
          </a:p>
          <a:p>
            <a:r>
              <a:rPr lang="en-NZ" sz="2000" dirty="0" smtClean="0"/>
              <a:t>     { P3</a:t>
            </a:r>
          </a:p>
          <a:p>
            <a:r>
              <a:rPr lang="en-NZ" sz="2000" dirty="0"/>
              <a:t> </a:t>
            </a:r>
            <a:r>
              <a:rPr lang="en-NZ" sz="2000" dirty="0" smtClean="0"/>
              <a:t>      P4</a:t>
            </a:r>
          </a:p>
          <a:p>
            <a:r>
              <a:rPr lang="en-NZ" sz="2000" dirty="0"/>
              <a:t> </a:t>
            </a:r>
            <a:r>
              <a:rPr lang="en-NZ" sz="2000" dirty="0" smtClean="0"/>
              <a:t>      OPTIONAL { P7</a:t>
            </a:r>
          </a:p>
          <a:p>
            <a:r>
              <a:rPr lang="en-NZ" sz="2000" dirty="0"/>
              <a:t> </a:t>
            </a:r>
            <a:r>
              <a:rPr lang="en-NZ" sz="2000" dirty="0" smtClean="0"/>
              <a:t>            OPTIONAL { P8 } } }</a:t>
            </a:r>
          </a:p>
          <a:p>
            <a:r>
              <a:rPr lang="en-NZ" sz="2000" dirty="0" smtClean="0"/>
              <a:t>}</a:t>
            </a:r>
            <a:endParaRPr lang="en-NZ" sz="2000" dirty="0"/>
          </a:p>
          <a:p>
            <a:r>
              <a:rPr lang="en-NZ" sz="2000" dirty="0" smtClean="0"/>
              <a:t>UNION</a:t>
            </a:r>
          </a:p>
          <a:p>
            <a:r>
              <a:rPr lang="en-NZ" sz="2000" dirty="0" smtClean="0"/>
              <a:t>{ P9</a:t>
            </a:r>
          </a:p>
          <a:p>
            <a:r>
              <a:rPr lang="en-NZ" sz="2000" dirty="0"/>
              <a:t> </a:t>
            </a:r>
            <a:r>
              <a:rPr lang="en-NZ" sz="2000" dirty="0" smtClean="0"/>
              <a:t> FILTER ( R ) }  </a:t>
            </a:r>
            <a:endParaRPr lang="en-NZ" sz="2000" dirty="0"/>
          </a:p>
          <a:p>
            <a:endParaRPr lang="en-NZ" sz="2000" dirty="0"/>
          </a:p>
        </p:txBody>
      </p:sp>
      <p:sp>
        <p:nvSpPr>
          <p:cNvPr id="3" name="TextBox 2"/>
          <p:cNvSpPr txBox="1"/>
          <p:nvPr/>
        </p:nvSpPr>
        <p:spPr>
          <a:xfrm>
            <a:off x="593349" y="5661248"/>
            <a:ext cx="7632848" cy="769441"/>
          </a:xfrm>
          <a:prstGeom prst="rect">
            <a:avLst/>
          </a:prstGeom>
          <a:noFill/>
        </p:spPr>
        <p:txBody>
          <a:bodyPr wrap="square" rtlCol="0">
            <a:spAutoFit/>
          </a:bodyPr>
          <a:lstStyle/>
          <a:p>
            <a:r>
              <a:rPr lang="en-NZ" sz="2200" dirty="0" smtClean="0"/>
              <a:t>We will focus on </a:t>
            </a:r>
            <a:r>
              <a:rPr lang="en-NZ" sz="2200" i="1" dirty="0" smtClean="0"/>
              <a:t>pattern matching expressions </a:t>
            </a:r>
            <a:r>
              <a:rPr lang="en-NZ" sz="2200" dirty="0" smtClean="0"/>
              <a:t>found in the WHERE clause of SPARQL queries</a:t>
            </a:r>
            <a:endParaRPr lang="en-NZ" sz="2200" dirty="0"/>
          </a:p>
        </p:txBody>
      </p:sp>
    </p:spTree>
    <p:extLst>
      <p:ext uri="{BB962C8B-B14F-4D97-AF65-F5344CB8AC3E}">
        <p14:creationId xmlns:p14="http://schemas.microsoft.com/office/powerpoint/2010/main" val="317742195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smtClean="0">
                <a:latin typeface="Arial" charset="0"/>
                <a:cs typeface="Arial" charset="0"/>
              </a:rPr>
              <a:t>A standard SPARQL syntax</a:t>
            </a:r>
          </a:p>
        </p:txBody>
      </p:sp>
      <p:sp>
        <p:nvSpPr>
          <p:cNvPr id="44035" name="Content Placeholder 2"/>
          <p:cNvSpPr>
            <a:spLocks noGrp="1"/>
          </p:cNvSpPr>
          <p:nvPr>
            <p:ph idx="1"/>
          </p:nvPr>
        </p:nvSpPr>
        <p:spPr>
          <a:xfrm>
            <a:off x="467544" y="1412776"/>
            <a:ext cx="8352928" cy="5040560"/>
          </a:xfrm>
        </p:spPr>
        <p:txBody>
          <a:bodyPr/>
          <a:lstStyle/>
          <a:p>
            <a:pPr>
              <a:lnSpc>
                <a:spcPct val="90000"/>
              </a:lnSpc>
            </a:pPr>
            <a:r>
              <a:rPr lang="en-US" sz="2200" i="1" dirty="0">
                <a:latin typeface="Arial" charset="0"/>
                <a:ea typeface="ヒラギノ角ゴ Pro W3" charset="-128"/>
                <a:cs typeface="Arial" charset="0"/>
              </a:rPr>
              <a:t>T</a:t>
            </a:r>
            <a:r>
              <a:rPr lang="en-US" sz="2200" i="1" dirty="0" smtClean="0">
                <a:latin typeface="Arial" charset="0"/>
                <a:ea typeface="ヒラギノ角ゴ Pro W3" charset="-128"/>
                <a:cs typeface="Arial" charset="0"/>
              </a:rPr>
              <a:t>riple patterns</a:t>
            </a:r>
            <a:r>
              <a:rPr lang="en-US" sz="2200" dirty="0" smtClean="0">
                <a:latin typeface="Arial" charset="0"/>
                <a:ea typeface="ヒラギノ角ゴ Pro W3" charset="-128"/>
                <a:cs typeface="Arial" charset="0"/>
              </a:rPr>
              <a:t>: triples including variables from a set </a:t>
            </a:r>
            <a:r>
              <a:rPr lang="en-US" sz="2200" i="1" dirty="0" smtClean="0">
                <a:latin typeface="Arial" charset="0"/>
                <a:ea typeface="ヒラギノ角ゴ Pro W3" charset="-128"/>
                <a:cs typeface="Arial" charset="0"/>
              </a:rPr>
              <a:t>V</a:t>
            </a:r>
            <a:br>
              <a:rPr lang="en-US" sz="2200" i="1" dirty="0" smtClean="0">
                <a:latin typeface="Arial" charset="0"/>
                <a:ea typeface="ヒラギノ角ゴ Pro W3" charset="-128"/>
                <a:cs typeface="Arial" charset="0"/>
              </a:rPr>
            </a:br>
            <a:r>
              <a:rPr lang="en-US" sz="2200" i="1" dirty="0" smtClean="0">
                <a:latin typeface="Arial" charset="0"/>
                <a:ea typeface="ヒラギノ角ゴ Pro W3" charset="-128"/>
                <a:cs typeface="Arial" charset="0"/>
              </a:rPr>
              <a:t/>
            </a:r>
            <a:br>
              <a:rPr lang="en-US" sz="2200" i="1" dirty="0" smtClean="0">
                <a:latin typeface="Arial" charset="0"/>
                <a:ea typeface="ヒラギノ角ゴ Pro W3" charset="-128"/>
                <a:cs typeface="Arial" charset="0"/>
              </a:rPr>
            </a:br>
            <a:r>
              <a:rPr lang="en-US" sz="2200" i="1" dirty="0" smtClean="0">
                <a:latin typeface="Arial" charset="0"/>
                <a:ea typeface="ヒラギノ角ゴ Pro W3" charset="-128"/>
                <a:cs typeface="Arial" charset="0"/>
              </a:rPr>
              <a:t>	</a:t>
            </a:r>
            <a:r>
              <a:rPr lang="en-US" sz="2200" dirty="0" smtClean="0">
                <a:latin typeface="Arial" charset="0"/>
                <a:ea typeface="ヒラギノ角ゴ Pro W3" charset="-128"/>
                <a:cs typeface="Arial" charset="0"/>
              </a:rPr>
              <a:t>?X  :player  “</a:t>
            </a:r>
            <a:r>
              <a:rPr lang="en-US" sz="2200" dirty="0" err="1" smtClean="0">
                <a:latin typeface="Arial" charset="0"/>
                <a:ea typeface="ヒラギノ角ゴ Pro W3" charset="-128"/>
                <a:cs typeface="Arial" charset="0"/>
              </a:rPr>
              <a:t>Rafa</a:t>
            </a:r>
            <a:r>
              <a:rPr lang="en-US" sz="2200" dirty="0" smtClean="0">
                <a:latin typeface="Arial" charset="0"/>
                <a:ea typeface="ヒラギノ角ゴ Pro W3" charset="-128"/>
                <a:cs typeface="Arial" charset="0"/>
              </a:rPr>
              <a:t>” 		(?X, player, </a:t>
            </a:r>
            <a:r>
              <a:rPr lang="en-US" sz="2200" dirty="0" err="1" smtClean="0">
                <a:latin typeface="Arial" charset="0"/>
                <a:ea typeface="ヒラギノ角ゴ Pro W3" charset="-128"/>
                <a:cs typeface="Arial" charset="0"/>
              </a:rPr>
              <a:t>Rafa</a:t>
            </a:r>
            <a:r>
              <a:rPr lang="en-US" sz="2200" dirty="0" smtClean="0">
                <a:latin typeface="Arial" charset="0"/>
                <a:ea typeface="ヒラギノ角ゴ Pro W3" charset="-128"/>
                <a:cs typeface="Arial" charset="0"/>
              </a:rPr>
              <a:t>)</a:t>
            </a:r>
          </a:p>
          <a:p>
            <a:pPr>
              <a:lnSpc>
                <a:spcPct val="90000"/>
              </a:lnSpc>
            </a:pPr>
            <a:endParaRPr lang="en-US" sz="2200" i="1" dirty="0" smtClean="0">
              <a:latin typeface="Arial" charset="0"/>
              <a:ea typeface="ヒラギノ角ゴ Pro W3" charset="-128"/>
              <a:cs typeface="Arial" charset="0"/>
            </a:endParaRPr>
          </a:p>
          <a:p>
            <a:pPr>
              <a:lnSpc>
                <a:spcPct val="90000"/>
              </a:lnSpc>
            </a:pPr>
            <a:r>
              <a:rPr lang="en-US" sz="2200" i="1" dirty="0" smtClean="0">
                <a:latin typeface="Arial" charset="0"/>
                <a:ea typeface="ヒラギノ角ゴ Pro W3" charset="-128"/>
                <a:cs typeface="Arial" charset="0"/>
              </a:rPr>
              <a:t>Graph patterns</a:t>
            </a:r>
            <a:r>
              <a:rPr lang="en-US" sz="2200" dirty="0" smtClean="0">
                <a:latin typeface="Arial" charset="0"/>
                <a:ea typeface="ヒラギノ角ゴ Pro W3" charset="-128"/>
                <a:cs typeface="Arial" charset="0"/>
              </a:rPr>
              <a:t>: full parenthesized algebra</a:t>
            </a:r>
            <a:endParaRPr lang="en-US" sz="2200" i="1" dirty="0" smtClean="0">
              <a:latin typeface="Arial" charset="0"/>
              <a:ea typeface="ヒラギノ角ゴ Pro W3" charset="-128"/>
              <a:cs typeface="Arial" charset="0"/>
            </a:endParaRPr>
          </a:p>
          <a:p>
            <a:pPr>
              <a:lnSpc>
                <a:spcPct val="90000"/>
              </a:lnSpc>
            </a:pPr>
            <a:endParaRPr lang="en-US" sz="2200" i="1" dirty="0" smtClean="0">
              <a:latin typeface="Arial" charset="0"/>
              <a:ea typeface="ヒラギノ角ゴ Pro W3" charset="-128"/>
              <a:cs typeface="Arial" charset="0"/>
            </a:endParaRPr>
          </a:p>
          <a:p>
            <a:pPr marL="0" indent="0">
              <a:buNone/>
            </a:pPr>
            <a:r>
              <a:rPr lang="en-NZ" sz="2400" dirty="0"/>
              <a:t>{ P1 P2 } </a:t>
            </a:r>
            <a:r>
              <a:rPr lang="en-NZ" sz="2400" dirty="0" smtClean="0"/>
              <a:t>					( </a:t>
            </a:r>
            <a:r>
              <a:rPr lang="en-NZ" sz="2400" dirty="0"/>
              <a:t>P1 AND P2 )</a:t>
            </a:r>
          </a:p>
          <a:p>
            <a:pPr marL="0" indent="0">
              <a:buNone/>
            </a:pPr>
            <a:r>
              <a:rPr lang="en-NZ" sz="2400" dirty="0"/>
              <a:t>{ P1 OPTIONAL { P2 }} </a:t>
            </a:r>
            <a:r>
              <a:rPr lang="en-NZ" sz="2400" dirty="0" smtClean="0"/>
              <a:t>			( </a:t>
            </a:r>
            <a:r>
              <a:rPr lang="en-NZ" sz="2400" dirty="0"/>
              <a:t>P1 OPT P2 )</a:t>
            </a:r>
          </a:p>
          <a:p>
            <a:pPr marL="0" indent="0">
              <a:buNone/>
            </a:pPr>
            <a:r>
              <a:rPr lang="en-NZ" sz="2400" dirty="0"/>
              <a:t>{ P1 } UNION { P2 } </a:t>
            </a:r>
            <a:r>
              <a:rPr lang="en-NZ" sz="2400" dirty="0" smtClean="0"/>
              <a:t>				( </a:t>
            </a:r>
            <a:r>
              <a:rPr lang="en-NZ" sz="2400" dirty="0"/>
              <a:t>P1 UNION P2 )</a:t>
            </a:r>
          </a:p>
          <a:p>
            <a:pPr marL="0" indent="0">
              <a:buNone/>
            </a:pPr>
            <a:r>
              <a:rPr lang="pt-BR" sz="2400" dirty="0"/>
              <a:t>{ P1 FILTER ( R ) } </a:t>
            </a:r>
            <a:r>
              <a:rPr lang="pt-BR" sz="2400" dirty="0" smtClean="0"/>
              <a:t>				( </a:t>
            </a:r>
            <a:r>
              <a:rPr lang="pt-BR" sz="2400" dirty="0"/>
              <a:t>P1 FILTER R </a:t>
            </a:r>
            <a:r>
              <a:rPr lang="pt-BR" sz="2400" dirty="0" smtClean="0"/>
              <a:t>)</a:t>
            </a:r>
          </a:p>
          <a:p>
            <a:pPr marL="0" indent="0">
              <a:buNone/>
            </a:pPr>
            <a:endParaRPr lang="pt-BR" sz="2000" dirty="0" smtClean="0">
              <a:solidFill>
                <a:srgbClr val="FF0000"/>
              </a:solidFill>
              <a:latin typeface="Arial" charset="0"/>
              <a:ea typeface="ヒラギノ角ゴ Pro W3" charset="-128"/>
              <a:cs typeface="Arial" charset="0"/>
            </a:endParaRPr>
          </a:p>
          <a:p>
            <a:pPr marL="0" indent="0">
              <a:buNone/>
            </a:pPr>
            <a:r>
              <a:rPr lang="pt-BR" sz="2000" dirty="0" smtClean="0">
                <a:solidFill>
                  <a:srgbClr val="FF0000"/>
                </a:solidFill>
                <a:latin typeface="Arial" charset="0"/>
                <a:ea typeface="ヒラギノ角ゴ Pro W3" charset="-128"/>
                <a:cs typeface="Arial" charset="0"/>
              </a:rPr>
              <a:t>original SPARQL syntax				   algebraic syntax</a:t>
            </a:r>
            <a:endParaRPr lang="en-US" sz="2000" dirty="0" smtClean="0">
              <a:solidFill>
                <a:srgbClr val="FF0000"/>
              </a:solidFill>
              <a:latin typeface="Arial" charset="0"/>
              <a:ea typeface="ヒラギノ角ゴ Pro W3" charset="-128"/>
              <a:cs typeface="Arial" charset="0"/>
            </a:endParaRPr>
          </a:p>
          <a:p>
            <a:pPr lvl="2">
              <a:lnSpc>
                <a:spcPct val="90000"/>
              </a:lnSpc>
            </a:pPr>
            <a:endParaRPr lang="en-US" sz="1600" dirty="0">
              <a:latin typeface="Arial" charset="0"/>
              <a:ea typeface="ヒラギノ角ゴ Pro W3" charset="-128"/>
              <a:cs typeface="Arial" charset="0"/>
            </a:endParaRPr>
          </a:p>
          <a:p>
            <a:pPr>
              <a:lnSpc>
                <a:spcPct val="90000"/>
              </a:lnSpc>
            </a:pPr>
            <a:endParaRPr lang="en-US" sz="2200" dirty="0" smtClean="0">
              <a:latin typeface="Arial" charset="0"/>
              <a:ea typeface="ヒラギノ角ゴ Pro W3" charset="-128"/>
              <a:cs typeface="Arial" charset="0"/>
            </a:endParaRPr>
          </a:p>
          <a:p>
            <a:pPr>
              <a:buFont typeface="Arial" charset="0"/>
              <a:buNone/>
            </a:pPr>
            <a:endParaRPr lang="en-US" dirty="0" smtClean="0">
              <a:latin typeface="Arial" charset="0"/>
              <a:cs typeface="Arial" charset="0"/>
            </a:endParaRPr>
          </a:p>
        </p:txBody>
      </p:sp>
    </p:spTree>
    <p:extLst>
      <p:ext uri="{BB962C8B-B14F-4D97-AF65-F5344CB8AC3E}">
        <p14:creationId xmlns:p14="http://schemas.microsoft.com/office/powerpoint/2010/main" val="253986291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smtClean="0">
                <a:latin typeface="Arial" charset="0"/>
                <a:cs typeface="Arial" charset="0"/>
              </a:rPr>
              <a:t>A standard SPARQL syntax</a:t>
            </a:r>
          </a:p>
        </p:txBody>
      </p:sp>
      <p:sp>
        <p:nvSpPr>
          <p:cNvPr id="44035" name="Content Placeholder 2"/>
          <p:cNvSpPr>
            <a:spLocks noGrp="1"/>
          </p:cNvSpPr>
          <p:nvPr>
            <p:ph idx="1"/>
          </p:nvPr>
        </p:nvSpPr>
        <p:spPr>
          <a:xfrm>
            <a:off x="467544" y="1412776"/>
            <a:ext cx="8352928" cy="4104456"/>
          </a:xfrm>
        </p:spPr>
        <p:txBody>
          <a:bodyPr/>
          <a:lstStyle/>
          <a:p>
            <a:pPr>
              <a:lnSpc>
                <a:spcPct val="90000"/>
              </a:lnSpc>
            </a:pPr>
            <a:r>
              <a:rPr lang="en-US" sz="2200" dirty="0" smtClean="0">
                <a:latin typeface="Arial" charset="0"/>
                <a:ea typeface="ヒラギノ角ゴ Pro W3" charset="-128"/>
                <a:cs typeface="Arial" charset="0"/>
              </a:rPr>
              <a:t>Explicit precedence/association</a:t>
            </a:r>
          </a:p>
          <a:p>
            <a:pPr marL="0" indent="0">
              <a:buNone/>
            </a:pPr>
            <a:endParaRPr lang="pt-BR" sz="2000" dirty="0" smtClean="0">
              <a:solidFill>
                <a:srgbClr val="FF0000"/>
              </a:solidFill>
              <a:latin typeface="Arial" charset="0"/>
              <a:ea typeface="ヒラギノ角ゴ Pro W3" charset="-128"/>
              <a:cs typeface="Arial" charset="0"/>
            </a:endParaRPr>
          </a:p>
          <a:p>
            <a:pPr marL="0" indent="0">
              <a:buNone/>
            </a:pPr>
            <a:r>
              <a:rPr lang="pt-BR" sz="2000" dirty="0" smtClean="0">
                <a:solidFill>
                  <a:srgbClr val="FF0000"/>
                </a:solidFill>
                <a:latin typeface="Arial" charset="0"/>
                <a:ea typeface="ヒラギノ角ゴ Pro W3" charset="-128"/>
                <a:cs typeface="Arial" charset="0"/>
              </a:rPr>
              <a:t>		</a:t>
            </a:r>
            <a:r>
              <a:rPr lang="pt-BR" sz="2000" dirty="0">
                <a:solidFill>
                  <a:srgbClr val="FF0000"/>
                </a:solidFill>
                <a:latin typeface="Arial" charset="0"/>
                <a:ea typeface="ヒラギノ角ゴ Pro W3" charset="-128"/>
                <a:cs typeface="Arial" charset="0"/>
              </a:rPr>
              <a:t> </a:t>
            </a:r>
            <a:r>
              <a:rPr lang="pt-BR" sz="2000" dirty="0" smtClean="0">
                <a:solidFill>
                  <a:srgbClr val="FF0000"/>
                </a:solidFill>
                <a:latin typeface="Arial" charset="0"/>
                <a:ea typeface="ヒラギノ角ゴ Pro W3" charset="-128"/>
                <a:cs typeface="Arial" charset="0"/>
              </a:rPr>
              <a:t>      </a:t>
            </a:r>
            <a:r>
              <a:rPr lang="pt-BR" sz="2000" dirty="0" smtClean="0">
                <a:latin typeface="Arial" charset="0"/>
                <a:ea typeface="ヒラギノ角ゴ Pro W3" charset="-128"/>
                <a:cs typeface="Arial" charset="0"/>
              </a:rPr>
              <a:t>{	t1</a:t>
            </a:r>
          </a:p>
          <a:p>
            <a:pPr marL="0" indent="0">
              <a:buNone/>
            </a:pPr>
            <a:r>
              <a:rPr lang="pt-BR" sz="2000" dirty="0">
                <a:solidFill>
                  <a:srgbClr val="FF0000"/>
                </a:solidFill>
                <a:latin typeface="Arial" charset="0"/>
                <a:ea typeface="ヒラギノ角ゴ Pro W3" charset="-128"/>
                <a:cs typeface="Arial" charset="0"/>
              </a:rPr>
              <a:t>	</a:t>
            </a:r>
            <a:r>
              <a:rPr lang="pt-BR" sz="2000" dirty="0" smtClean="0">
                <a:solidFill>
                  <a:srgbClr val="FF0000"/>
                </a:solidFill>
                <a:latin typeface="Arial" charset="0"/>
                <a:ea typeface="ヒラギノ角ゴ Pro W3" charset="-128"/>
                <a:cs typeface="Arial" charset="0"/>
              </a:rPr>
              <a:t>		</a:t>
            </a:r>
            <a:r>
              <a:rPr lang="pt-BR" sz="2000" dirty="0" smtClean="0">
                <a:latin typeface="Arial" charset="0"/>
                <a:ea typeface="ヒラギノ角ゴ Pro W3" charset="-128"/>
                <a:cs typeface="Arial" charset="0"/>
              </a:rPr>
              <a:t>t2</a:t>
            </a:r>
          </a:p>
          <a:p>
            <a:pPr marL="0" indent="0">
              <a:buNone/>
            </a:pPr>
            <a:r>
              <a:rPr lang="pt-BR" sz="2000" dirty="0">
                <a:latin typeface="Arial" charset="0"/>
                <a:ea typeface="ヒラギノ角ゴ Pro W3" charset="-128"/>
                <a:cs typeface="Arial" charset="0"/>
              </a:rPr>
              <a:t>	</a:t>
            </a:r>
            <a:r>
              <a:rPr lang="pt-BR" sz="2000" dirty="0" smtClean="0">
                <a:latin typeface="Arial" charset="0"/>
                <a:ea typeface="ヒラギノ角ゴ Pro W3" charset="-128"/>
                <a:cs typeface="Arial" charset="0"/>
              </a:rPr>
              <a:t>		OPTIONAL { t3 }	</a:t>
            </a:r>
          </a:p>
          <a:p>
            <a:pPr marL="0" indent="0">
              <a:buNone/>
            </a:pPr>
            <a:r>
              <a:rPr lang="pt-BR" sz="2000" dirty="0">
                <a:latin typeface="Arial" charset="0"/>
                <a:ea typeface="ヒラギノ角ゴ Pro W3" charset="-128"/>
                <a:cs typeface="Arial" charset="0"/>
              </a:rPr>
              <a:t>	</a:t>
            </a:r>
            <a:r>
              <a:rPr lang="pt-BR" sz="2000" dirty="0" smtClean="0">
                <a:latin typeface="Arial" charset="0"/>
                <a:ea typeface="ヒラギノ角ゴ Pro W3" charset="-128"/>
                <a:cs typeface="Arial" charset="0"/>
              </a:rPr>
              <a:t>		OPTIONAL </a:t>
            </a:r>
            <a:r>
              <a:rPr lang="pt-BR" sz="2000" dirty="0">
                <a:latin typeface="Arial" charset="0"/>
                <a:ea typeface="ヒラギノ角ゴ Pro W3" charset="-128"/>
                <a:cs typeface="Arial" charset="0"/>
              </a:rPr>
              <a:t>{ </a:t>
            </a:r>
            <a:r>
              <a:rPr lang="pt-BR" sz="2000" dirty="0" smtClean="0">
                <a:latin typeface="Arial" charset="0"/>
                <a:ea typeface="ヒラギノ角ゴ Pro W3" charset="-128"/>
                <a:cs typeface="Arial" charset="0"/>
              </a:rPr>
              <a:t>t4 }</a:t>
            </a:r>
          </a:p>
          <a:p>
            <a:pPr marL="0" indent="0">
              <a:buNone/>
            </a:pPr>
            <a:r>
              <a:rPr lang="pt-BR" sz="2000" dirty="0">
                <a:latin typeface="Arial" charset="0"/>
                <a:ea typeface="ヒラギノ角ゴ Pro W3" charset="-128"/>
                <a:cs typeface="Arial" charset="0"/>
              </a:rPr>
              <a:t>	</a:t>
            </a:r>
            <a:r>
              <a:rPr lang="pt-BR" sz="2000" dirty="0" smtClean="0">
                <a:latin typeface="Arial" charset="0"/>
                <a:ea typeface="ヒラギノ角ゴ Pro W3" charset="-128"/>
                <a:cs typeface="Arial" charset="0"/>
              </a:rPr>
              <a:t>		t5</a:t>
            </a:r>
          </a:p>
          <a:p>
            <a:pPr marL="0" indent="0">
              <a:buNone/>
            </a:pPr>
            <a:r>
              <a:rPr lang="pt-BR" sz="2000" dirty="0" smtClean="0">
                <a:latin typeface="Arial" charset="0"/>
                <a:ea typeface="ヒラギノ角ゴ Pro W3" charset="-128"/>
                <a:cs typeface="Arial" charset="0"/>
              </a:rPr>
              <a:t>		        }</a:t>
            </a:r>
            <a:endParaRPr lang="pt-BR" sz="2000" dirty="0">
              <a:latin typeface="Arial" charset="0"/>
              <a:ea typeface="ヒラギノ角ゴ Pro W3" charset="-128"/>
              <a:cs typeface="Arial" charset="0"/>
            </a:endParaRPr>
          </a:p>
          <a:p>
            <a:pPr marL="0" indent="0">
              <a:buNone/>
            </a:pPr>
            <a:endParaRPr lang="pt-BR" sz="2000" dirty="0" smtClean="0">
              <a:solidFill>
                <a:srgbClr val="FF0000"/>
              </a:solidFill>
              <a:latin typeface="Arial" charset="0"/>
              <a:ea typeface="ヒラギノ角ゴ Pro W3" charset="-128"/>
              <a:cs typeface="Arial" charset="0"/>
            </a:endParaRPr>
          </a:p>
          <a:p>
            <a:pPr lvl="2">
              <a:lnSpc>
                <a:spcPct val="90000"/>
              </a:lnSpc>
            </a:pPr>
            <a:endParaRPr lang="en-US" sz="1600" dirty="0">
              <a:latin typeface="Arial" charset="0"/>
              <a:ea typeface="ヒラギノ角ゴ Pro W3" charset="-128"/>
              <a:cs typeface="Arial" charset="0"/>
            </a:endParaRPr>
          </a:p>
          <a:p>
            <a:pPr marL="0" indent="0" algn="ctr">
              <a:lnSpc>
                <a:spcPct val="90000"/>
              </a:lnSpc>
              <a:buNone/>
            </a:pPr>
            <a:r>
              <a:rPr lang="en-NZ" sz="2400" dirty="0"/>
              <a:t>( ( ( ( t1 AND t2 ) OPT t3 ) OPT t4 ) AND t5 )</a:t>
            </a:r>
            <a:endParaRPr lang="en-US" sz="2200" dirty="0" smtClean="0">
              <a:latin typeface="Arial" charset="0"/>
              <a:ea typeface="ヒラギノ角ゴ Pro W3" charset="-128"/>
              <a:cs typeface="Arial" charset="0"/>
            </a:endParaRPr>
          </a:p>
          <a:p>
            <a:pPr>
              <a:buFont typeface="Arial" charset="0"/>
              <a:buNone/>
            </a:pPr>
            <a:endParaRPr lang="en-US" dirty="0" smtClean="0">
              <a:latin typeface="Arial" charset="0"/>
              <a:cs typeface="Arial" charset="0"/>
            </a:endParaRPr>
          </a:p>
        </p:txBody>
      </p:sp>
    </p:spTree>
    <p:extLst>
      <p:ext uri="{BB962C8B-B14F-4D97-AF65-F5344CB8AC3E}">
        <p14:creationId xmlns:p14="http://schemas.microsoft.com/office/powerpoint/2010/main" val="423884006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smtClean="0">
                <a:latin typeface="Arial" charset="0"/>
                <a:cs typeface="Arial" charset="0"/>
              </a:rPr>
              <a:t>Mappings – building blocks for the semantics</a:t>
            </a:r>
          </a:p>
        </p:txBody>
      </p:sp>
      <mc:AlternateContent xmlns:mc="http://schemas.openxmlformats.org/markup-compatibility/2006">
        <mc:Choice xmlns:a14="http://schemas.microsoft.com/office/drawing/2010/main" Requires="a14">
          <p:sp>
            <p:nvSpPr>
              <p:cNvPr id="44035" name="Content Placeholder 2"/>
              <p:cNvSpPr>
                <a:spLocks noGrp="1"/>
              </p:cNvSpPr>
              <p:nvPr>
                <p:ph idx="1"/>
              </p:nvPr>
            </p:nvSpPr>
            <p:spPr>
              <a:xfrm>
                <a:off x="323528" y="1412776"/>
                <a:ext cx="8496944" cy="4536504"/>
              </a:xfrm>
            </p:spPr>
            <p:txBody>
              <a:bodyPr/>
              <a:lstStyle/>
              <a:p>
                <a:pPr>
                  <a:lnSpc>
                    <a:spcPct val="90000"/>
                  </a:lnSpc>
                </a:pPr>
                <a:endParaRPr lang="en-US" sz="2200" dirty="0" smtClean="0">
                  <a:latin typeface="Arial" charset="0"/>
                  <a:ea typeface="ヒラギノ角ゴ Pro W3" charset="-128"/>
                  <a:cs typeface="Arial" charset="0"/>
                </a:endParaRPr>
              </a:p>
              <a:p>
                <a:pPr algn="ctr">
                  <a:lnSpc>
                    <a:spcPct val="90000"/>
                  </a:lnSpc>
                </a:pPr>
                <a:r>
                  <a:rPr lang="en-US" sz="2400" dirty="0" smtClean="0">
                    <a:latin typeface="Arial" charset="0"/>
                    <a:ea typeface="ヒラギノ角ゴ Pro W3" charset="-128"/>
                    <a:cs typeface="Arial" charset="0"/>
                  </a:rPr>
                  <a:t>A Mapping is a partial function from variables to terms</a:t>
                </a:r>
              </a:p>
              <a:p>
                <a:pPr marL="0" indent="0" algn="ctr">
                  <a:lnSpc>
                    <a:spcPct val="90000"/>
                  </a:lnSpc>
                  <a:buNone/>
                </a:pPr>
                <a:r>
                  <a:rPr lang="en-US" sz="2400" dirty="0">
                    <a:latin typeface="Arial" charset="0"/>
                    <a:ea typeface="ヒラギノ角ゴ Pro W3" charset="-128"/>
                    <a:cs typeface="Arial" charset="0"/>
                  </a:rPr>
                  <a:t/>
                </a:r>
                <a:br>
                  <a:rPr lang="en-US" sz="2400" dirty="0">
                    <a:latin typeface="Arial" charset="0"/>
                    <a:ea typeface="ヒラギノ角ゴ Pro W3" charset="-128"/>
                    <a:cs typeface="Arial" charset="0"/>
                  </a:rPr>
                </a:br>
                <a:r>
                  <a:rPr lang="en-US" sz="1800" dirty="0" smtClean="0">
                    <a:latin typeface="Arial" charset="0"/>
                    <a:ea typeface="ヒラギノ角ゴ Pro W3" charset="-128"/>
                    <a:cs typeface="Arial" charset="0"/>
                  </a:rPr>
                  <a:t> </a:t>
                </a:r>
                <a14:m>
                  <m:oMath xmlns:m="http://schemas.openxmlformats.org/officeDocument/2006/math">
                    <m:r>
                      <a:rPr lang="en-US" sz="3200" i="1" smtClean="0">
                        <a:latin typeface="Cambria Math"/>
                        <a:ea typeface="Cambria Math"/>
                        <a:cs typeface="Arial" charset="0"/>
                      </a:rPr>
                      <m:t>𝜇</m:t>
                    </m:r>
                    <m:r>
                      <a:rPr lang="en-NZ" sz="3200" b="0" i="1" smtClean="0">
                        <a:latin typeface="Cambria Math"/>
                        <a:ea typeface="Cambria Math"/>
                        <a:cs typeface="Arial" charset="0"/>
                      </a:rPr>
                      <m:t>:</m:t>
                    </m:r>
                    <m:r>
                      <a:rPr lang="en-NZ" sz="3200" b="0" i="1" smtClean="0">
                        <a:latin typeface="Cambria Math"/>
                        <a:ea typeface="Cambria Math"/>
                        <a:cs typeface="Arial" charset="0"/>
                      </a:rPr>
                      <m:t>𝑉</m:t>
                    </m:r>
                    <m:r>
                      <a:rPr lang="en-NZ" sz="3200" b="0" i="1" smtClean="0">
                        <a:latin typeface="Cambria Math"/>
                        <a:ea typeface="Cambria Math"/>
                        <a:cs typeface="Arial" charset="0"/>
                      </a:rPr>
                      <m:t>→</m:t>
                    </m:r>
                    <m:r>
                      <a:rPr lang="en-NZ" sz="3200" b="0" i="1" smtClean="0">
                        <a:latin typeface="Cambria Math"/>
                        <a:ea typeface="Cambria Math"/>
                        <a:cs typeface="Arial" charset="0"/>
                      </a:rPr>
                      <m:t>𝑇</m:t>
                    </m:r>
                  </m:oMath>
                </a14:m>
                <a:endParaRPr lang="en-US" sz="3200" dirty="0" smtClean="0">
                  <a:latin typeface="Arial" charset="0"/>
                  <a:ea typeface="ヒラギノ角ゴ Pro W3" charset="-128"/>
                  <a:cs typeface="Arial" charset="0"/>
                </a:endParaRPr>
              </a:p>
              <a:p>
                <a:pPr>
                  <a:lnSpc>
                    <a:spcPct val="90000"/>
                  </a:lnSpc>
                </a:pPr>
                <a:endParaRPr lang="en-US" sz="2200" dirty="0" smtClean="0">
                  <a:latin typeface="Arial" charset="0"/>
                  <a:ea typeface="ヒラギノ角ゴ Pro W3" charset="-128"/>
                  <a:cs typeface="Arial" charset="0"/>
                </a:endParaRPr>
              </a:p>
              <a:p>
                <a:pPr>
                  <a:lnSpc>
                    <a:spcPct val="90000"/>
                  </a:lnSpc>
                </a:pPr>
                <a:endParaRPr lang="en-US" sz="2200" dirty="0" smtClean="0">
                  <a:latin typeface="Arial" charset="0"/>
                  <a:ea typeface="ヒラギノ角ゴ Pro W3" charset="-128"/>
                  <a:cs typeface="Arial" charset="0"/>
                </a:endParaRPr>
              </a:p>
              <a:p>
                <a:pPr algn="ctr">
                  <a:lnSpc>
                    <a:spcPct val="90000"/>
                  </a:lnSpc>
                </a:pPr>
                <a:r>
                  <a:rPr lang="en-US" sz="2400" dirty="0">
                    <a:latin typeface="Arial" charset="0"/>
                    <a:ea typeface="ヒラギノ角ゴ Pro W3" charset="-128"/>
                    <a:cs typeface="Arial" charset="0"/>
                  </a:rPr>
                  <a:t>E</a:t>
                </a:r>
                <a:r>
                  <a:rPr lang="en-US" sz="2400" dirty="0" smtClean="0">
                    <a:latin typeface="Arial" charset="0"/>
                    <a:ea typeface="ヒラギノ角ゴ Pro W3" charset="-128"/>
                    <a:cs typeface="Arial" charset="0"/>
                  </a:rPr>
                  <a:t>valuation of </a:t>
                </a:r>
                <a:r>
                  <a:rPr lang="en-US" sz="2400" dirty="0" smtClean="0">
                    <a:latin typeface="Arial" charset="0"/>
                    <a:ea typeface="ヒラギノ角ゴ Pro W3" charset="-128"/>
                    <a:cs typeface="Arial" charset="0"/>
                  </a:rPr>
                  <a:t>graph </a:t>
                </a:r>
                <a:r>
                  <a:rPr lang="en-US" sz="2400" dirty="0" smtClean="0">
                    <a:latin typeface="Arial" charset="0"/>
                    <a:ea typeface="ヒラギノ角ゴ Pro W3" charset="-128"/>
                    <a:cs typeface="Arial" charset="0"/>
                  </a:rPr>
                  <a:t>patterns results in a set of mappings</a:t>
                </a:r>
                <a:endParaRPr lang="en-US" sz="2400" i="1" dirty="0" smtClean="0">
                  <a:latin typeface="Arial" charset="0"/>
                  <a:ea typeface="ヒラギノ角ゴ Pro W3" charset="-128"/>
                  <a:cs typeface="Arial" charset="0"/>
                </a:endParaRPr>
              </a:p>
              <a:p>
                <a:pPr marL="0" indent="0">
                  <a:lnSpc>
                    <a:spcPct val="90000"/>
                  </a:lnSpc>
                  <a:buNone/>
                </a:pPr>
                <a:endParaRPr lang="en-US" sz="2200" dirty="0" smtClean="0">
                  <a:latin typeface="Arial" charset="0"/>
                  <a:ea typeface="ヒラギノ角ゴ Pro W3" charset="-128"/>
                  <a:cs typeface="Arial" charset="0"/>
                </a:endParaRPr>
              </a:p>
              <a:p>
                <a:pPr>
                  <a:buFont typeface="Arial" charset="0"/>
                  <a:buNone/>
                </a:pPr>
                <a:endParaRPr lang="en-US" dirty="0" smtClean="0">
                  <a:latin typeface="Arial" charset="0"/>
                  <a:cs typeface="Arial" charset="0"/>
                </a:endParaRPr>
              </a:p>
            </p:txBody>
          </p:sp>
        </mc:Choice>
        <mc:Fallback>
          <p:sp>
            <p:nvSpPr>
              <p:cNvPr id="44035" name="Content Placeholder 2"/>
              <p:cNvSpPr>
                <a:spLocks noGrp="1" noRot="1" noChangeAspect="1" noMove="1" noResize="1" noEditPoints="1" noAdjustHandles="1" noChangeArrowheads="1" noChangeShapeType="1" noTextEdit="1"/>
              </p:cNvSpPr>
              <p:nvPr>
                <p:ph idx="1"/>
              </p:nvPr>
            </p:nvSpPr>
            <p:spPr>
              <a:xfrm>
                <a:off x="323528" y="1412776"/>
                <a:ext cx="8496944" cy="4536504"/>
              </a:xfrm>
              <a:blipFill rotWithShape="1">
                <a:blip r:embed="rId2"/>
                <a:stretch>
                  <a:fillRect/>
                </a:stretch>
              </a:blipFill>
            </p:spPr>
            <p:txBody>
              <a:bodyPr/>
              <a:lstStyle/>
              <a:p>
                <a:r>
                  <a:rPr lang="en-NZ">
                    <a:noFill/>
                  </a:rPr>
                  <a:t> </a:t>
                </a:r>
              </a:p>
            </p:txBody>
          </p:sp>
        </mc:Fallback>
      </mc:AlternateContent>
    </p:spTree>
    <p:extLst>
      <p:ext uri="{BB962C8B-B14F-4D97-AF65-F5344CB8AC3E}">
        <p14:creationId xmlns:p14="http://schemas.microsoft.com/office/powerpoint/2010/main" val="272489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smtClean="0">
                <a:latin typeface="Arial" charset="0"/>
                <a:cs typeface="Arial" charset="0"/>
              </a:rPr>
              <a:t>SPARQL – Semantics of Triple Patterns</a:t>
            </a:r>
          </a:p>
        </p:txBody>
      </p:sp>
      <mc:AlternateContent xmlns:mc="http://schemas.openxmlformats.org/markup-compatibility/2006" xmlns:a14="http://schemas.microsoft.com/office/drawing/2010/main">
        <mc:Choice Requires="a14">
          <p:sp>
            <p:nvSpPr>
              <p:cNvPr id="44035" name="Content Placeholder 2"/>
              <p:cNvSpPr>
                <a:spLocks noGrp="1"/>
              </p:cNvSpPr>
              <p:nvPr>
                <p:ph idx="1"/>
              </p:nvPr>
            </p:nvSpPr>
            <p:spPr>
              <a:xfrm>
                <a:off x="467544" y="1412776"/>
                <a:ext cx="8352928" cy="2592288"/>
              </a:xfrm>
            </p:spPr>
            <p:txBody>
              <a:bodyPr/>
              <a:lstStyle/>
              <a:p>
                <a:pPr>
                  <a:lnSpc>
                    <a:spcPct val="90000"/>
                  </a:lnSpc>
                </a:pPr>
                <a:r>
                  <a:rPr lang="en-US" sz="2200" dirty="0" smtClean="0">
                    <a:latin typeface="Arial" charset="0"/>
                    <a:ea typeface="ヒラギノ角ゴ Pro W3" charset="-128"/>
                    <a:cs typeface="Arial" charset="0"/>
                  </a:rPr>
                  <a:t>Given an RDF graph </a:t>
                </a:r>
                <a:r>
                  <a:rPr lang="en-US" sz="2200" i="1" dirty="0" smtClean="0">
                    <a:latin typeface="Arial" charset="0"/>
                    <a:ea typeface="ヒラギノ角ゴ Pro W3" charset="-128"/>
                    <a:cs typeface="Arial" charset="0"/>
                  </a:rPr>
                  <a:t>G</a:t>
                </a:r>
                <a:r>
                  <a:rPr lang="en-US" sz="2200" dirty="0" smtClean="0">
                    <a:latin typeface="Arial" charset="0"/>
                    <a:ea typeface="ヒラギノ角ゴ Pro W3" charset="-128"/>
                    <a:cs typeface="Arial" charset="0"/>
                  </a:rPr>
                  <a:t> and a triple pattern </a:t>
                </a:r>
                <a:r>
                  <a:rPr lang="en-US" sz="2200" i="1" dirty="0" smtClean="0">
                    <a:latin typeface="Arial" charset="0"/>
                    <a:ea typeface="ヒラギノ角ゴ Pro W3" charset="-128"/>
                    <a:cs typeface="Arial" charset="0"/>
                  </a:rPr>
                  <a:t>t</a:t>
                </a:r>
              </a:p>
              <a:p>
                <a:pPr>
                  <a:lnSpc>
                    <a:spcPct val="90000"/>
                  </a:lnSpc>
                </a:pPr>
                <a:endParaRPr lang="en-US" sz="2200" dirty="0" smtClean="0">
                  <a:latin typeface="Arial" charset="0"/>
                  <a:ea typeface="ヒラギノ角ゴ Pro W3" charset="-128"/>
                  <a:cs typeface="Arial" charset="0"/>
                </a:endParaRPr>
              </a:p>
              <a:p>
                <a:pPr>
                  <a:lnSpc>
                    <a:spcPct val="90000"/>
                  </a:lnSpc>
                </a:pPr>
                <a:r>
                  <a:rPr lang="en-US" sz="2200" dirty="0" smtClean="0">
                    <a:latin typeface="Arial" charset="0"/>
                    <a:ea typeface="ヒラギノ角ゴ Pro W3" charset="-128"/>
                    <a:cs typeface="Arial" charset="0"/>
                  </a:rPr>
                  <a:t>The evaluation of </a:t>
                </a:r>
                <a:r>
                  <a:rPr lang="en-US" sz="2200" i="1" dirty="0">
                    <a:latin typeface="Arial" charset="0"/>
                    <a:ea typeface="ヒラギノ角ゴ Pro W3" charset="-128"/>
                    <a:cs typeface="Arial" charset="0"/>
                  </a:rPr>
                  <a:t>t </a:t>
                </a:r>
                <a:r>
                  <a:rPr lang="en-US" sz="2200" i="1" dirty="0" smtClean="0">
                    <a:latin typeface="Arial" charset="0"/>
                    <a:ea typeface="ヒラギノ角ゴ Pro W3" charset="-128"/>
                    <a:cs typeface="Arial" charset="0"/>
                  </a:rPr>
                  <a:t>over G</a:t>
                </a:r>
                <a:r>
                  <a:rPr lang="en-US" sz="2200" dirty="0" smtClean="0">
                    <a:latin typeface="Arial" charset="0"/>
                    <a:ea typeface="ヒラギノ角ゴ Pro W3" charset="-128"/>
                    <a:cs typeface="Arial" charset="0"/>
                  </a:rPr>
                  <a:t> is the set of mappings </a:t>
                </a:r>
                <a14:m>
                  <m:oMath xmlns:m="http://schemas.openxmlformats.org/officeDocument/2006/math">
                    <m:r>
                      <a:rPr lang="en-US" sz="2200" i="1" smtClean="0">
                        <a:latin typeface="Cambria Math"/>
                        <a:ea typeface="Cambria Math"/>
                        <a:cs typeface="Arial" charset="0"/>
                      </a:rPr>
                      <m:t>𝜇</m:t>
                    </m:r>
                  </m:oMath>
                </a14:m>
                <a:r>
                  <a:rPr lang="en-US" sz="2200" dirty="0" smtClean="0">
                    <a:latin typeface="Arial" charset="0"/>
                    <a:ea typeface="ヒラギノ角ゴ Pro W3" charset="-128"/>
                    <a:cs typeface="Arial" charset="0"/>
                  </a:rPr>
                  <a:t> such that</a:t>
                </a:r>
              </a:p>
              <a:p>
                <a:pPr lvl="1">
                  <a:lnSpc>
                    <a:spcPct val="90000"/>
                  </a:lnSpc>
                </a:pPr>
                <a14:m>
                  <m:oMath xmlns:m="http://schemas.openxmlformats.org/officeDocument/2006/math">
                    <m:r>
                      <a:rPr lang="en-US" sz="2000" i="1">
                        <a:latin typeface="Cambria Math"/>
                        <a:ea typeface="Cambria Math"/>
                        <a:cs typeface="Arial" charset="0"/>
                      </a:rPr>
                      <m:t>𝜇</m:t>
                    </m:r>
                  </m:oMath>
                </a14:m>
                <a:r>
                  <a:rPr lang="en-US" sz="2000" dirty="0" smtClean="0">
                    <a:latin typeface="Arial" charset="0"/>
                    <a:ea typeface="ヒラギノ角ゴ Pro W3" charset="-128"/>
                    <a:cs typeface="Arial" charset="0"/>
                  </a:rPr>
                  <a:t> has as domain the variables of </a:t>
                </a:r>
                <a:r>
                  <a:rPr lang="en-US" sz="2000" i="1" dirty="0" smtClean="0">
                    <a:latin typeface="Arial" charset="0"/>
                    <a:ea typeface="ヒラギノ角ゴ Pro W3" charset="-128"/>
                    <a:cs typeface="Arial" charset="0"/>
                  </a:rPr>
                  <a:t>t</a:t>
                </a:r>
                <a:r>
                  <a:rPr lang="en-US" sz="2000" dirty="0" smtClean="0">
                    <a:latin typeface="Arial" charset="0"/>
                    <a:ea typeface="ヒラギノ角ゴ Pro W3" charset="-128"/>
                    <a:cs typeface="Arial" charset="0"/>
                  </a:rPr>
                  <a:t>, i.e., </a:t>
                </a:r>
                <a14:m>
                  <m:oMath xmlns:m="http://schemas.openxmlformats.org/officeDocument/2006/math">
                    <m:r>
                      <a:rPr lang="en-NZ" sz="2000" b="0" i="1" smtClean="0">
                        <a:latin typeface="Cambria Math"/>
                        <a:ea typeface="ヒラギノ角ゴ Pro W3" charset="-128"/>
                        <a:cs typeface="Arial" charset="0"/>
                      </a:rPr>
                      <m:t>𝑑𝑜𝑚</m:t>
                    </m:r>
                    <m:d>
                      <m:dPr>
                        <m:ctrlPr>
                          <a:rPr lang="en-NZ" sz="2000" b="0" i="1" smtClean="0">
                            <a:latin typeface="Cambria Math"/>
                            <a:ea typeface="ヒラギノ角ゴ Pro W3" charset="-128"/>
                            <a:cs typeface="Arial" charset="0"/>
                          </a:rPr>
                        </m:ctrlPr>
                      </m:dPr>
                      <m:e>
                        <m:r>
                          <a:rPr lang="en-NZ" sz="2000" b="0" i="1" smtClean="0">
                            <a:latin typeface="Cambria Math"/>
                            <a:ea typeface="Cambria Math"/>
                            <a:cs typeface="Arial" charset="0"/>
                          </a:rPr>
                          <m:t>𝜇</m:t>
                        </m:r>
                      </m:e>
                    </m:d>
                    <m:r>
                      <a:rPr lang="en-NZ" sz="2000" b="0" i="1" smtClean="0">
                        <a:latin typeface="Cambria Math"/>
                        <a:ea typeface="ヒラギノ角ゴ Pro W3" charset="-128"/>
                        <a:cs typeface="Arial" charset="0"/>
                      </a:rPr>
                      <m:t>=</m:t>
                    </m:r>
                    <m:r>
                      <a:rPr lang="en-NZ" sz="2000" b="0" i="1" smtClean="0">
                        <a:latin typeface="Cambria Math"/>
                        <a:ea typeface="ヒラギノ角ゴ Pro W3" charset="-128"/>
                        <a:cs typeface="Arial" charset="0"/>
                      </a:rPr>
                      <m:t>𝑣𝑎𝑟</m:t>
                    </m:r>
                    <m:r>
                      <a:rPr lang="en-NZ" sz="2000" b="0" i="1" smtClean="0">
                        <a:latin typeface="Cambria Math"/>
                        <a:ea typeface="ヒラギノ角ゴ Pro W3" charset="-128"/>
                        <a:cs typeface="Arial" charset="0"/>
                      </a:rPr>
                      <m:t>(</m:t>
                    </m:r>
                    <m:r>
                      <a:rPr lang="en-NZ" sz="2000" b="0" i="1" smtClean="0">
                        <a:latin typeface="Cambria Math"/>
                        <a:ea typeface="ヒラギノ角ゴ Pro W3" charset="-128"/>
                        <a:cs typeface="Arial" charset="0"/>
                      </a:rPr>
                      <m:t>𝑡</m:t>
                    </m:r>
                    <m:r>
                      <a:rPr lang="en-NZ" sz="2000" b="0" i="1" smtClean="0">
                        <a:latin typeface="Cambria Math"/>
                        <a:ea typeface="ヒラギノ角ゴ Pro W3" charset="-128"/>
                        <a:cs typeface="Arial" charset="0"/>
                      </a:rPr>
                      <m:t>)</m:t>
                    </m:r>
                  </m:oMath>
                </a14:m>
                <a:endParaRPr lang="en-US" sz="2000" i="1" dirty="0" smtClean="0">
                  <a:latin typeface="Arial" charset="0"/>
                  <a:ea typeface="ヒラギノ角ゴ Pro W3" charset="-128"/>
                  <a:cs typeface="Arial" charset="0"/>
                </a:endParaRPr>
              </a:p>
              <a:p>
                <a:pPr lvl="1">
                  <a:lnSpc>
                    <a:spcPct val="90000"/>
                  </a:lnSpc>
                </a:pPr>
                <a14:m>
                  <m:oMath xmlns:m="http://schemas.openxmlformats.org/officeDocument/2006/math">
                    <m:r>
                      <a:rPr lang="en-US" sz="2000" i="1">
                        <a:latin typeface="Cambria Math"/>
                        <a:ea typeface="Cambria Math"/>
                        <a:cs typeface="Arial" charset="0"/>
                      </a:rPr>
                      <m:t>𝜇</m:t>
                    </m:r>
                  </m:oMath>
                </a14:m>
                <a:r>
                  <a:rPr lang="en-US" sz="2000" i="1" dirty="0" smtClean="0">
                    <a:latin typeface="Arial" charset="0"/>
                    <a:ea typeface="ヒラギノ角ゴ Pro W3" charset="-128"/>
                    <a:cs typeface="Arial" charset="0"/>
                  </a:rPr>
                  <a:t> </a:t>
                </a:r>
                <a:r>
                  <a:rPr lang="en-US" sz="2000" dirty="0" smtClean="0">
                    <a:latin typeface="Arial" charset="0"/>
                    <a:ea typeface="ヒラギノ角ゴ Pro W3" charset="-128"/>
                    <a:cs typeface="Arial" charset="0"/>
                  </a:rPr>
                  <a:t>makes</a:t>
                </a:r>
                <a:r>
                  <a:rPr lang="en-US" sz="2000" i="1" dirty="0" smtClean="0">
                    <a:latin typeface="Arial" charset="0"/>
                    <a:ea typeface="ヒラギノ角ゴ Pro W3" charset="-128"/>
                    <a:cs typeface="Arial" charset="0"/>
                  </a:rPr>
                  <a:t> t </a:t>
                </a:r>
                <a:r>
                  <a:rPr lang="en-US" sz="2000" dirty="0" smtClean="0">
                    <a:latin typeface="Arial" charset="0"/>
                    <a:ea typeface="ヒラギノ角ゴ Pro W3" charset="-128"/>
                    <a:cs typeface="Arial" charset="0"/>
                  </a:rPr>
                  <a:t>to match the graph, i.e., </a:t>
                </a:r>
                <a14:m>
                  <m:oMath xmlns:m="http://schemas.openxmlformats.org/officeDocument/2006/math">
                    <m:r>
                      <a:rPr lang="en-US" sz="2000" i="1" smtClean="0">
                        <a:latin typeface="Cambria Math"/>
                        <a:ea typeface="Cambria Math"/>
                        <a:cs typeface="Arial" charset="0"/>
                      </a:rPr>
                      <m:t>𝜇</m:t>
                    </m:r>
                    <m:r>
                      <a:rPr lang="en-NZ" sz="2000" b="0" i="1" smtClean="0">
                        <a:latin typeface="Cambria Math"/>
                        <a:ea typeface="Cambria Math"/>
                        <a:cs typeface="Arial" charset="0"/>
                      </a:rPr>
                      <m:t>(</m:t>
                    </m:r>
                    <m:r>
                      <a:rPr lang="en-NZ" sz="2000" b="0" i="1" smtClean="0">
                        <a:latin typeface="Cambria Math"/>
                        <a:ea typeface="Cambria Math"/>
                        <a:cs typeface="Arial" charset="0"/>
                      </a:rPr>
                      <m:t>𝑡</m:t>
                    </m:r>
                    <m:r>
                      <a:rPr lang="en-NZ" sz="2000" b="0" i="1" smtClean="0">
                        <a:latin typeface="Cambria Math"/>
                        <a:ea typeface="Cambria Math"/>
                        <a:cs typeface="Arial" charset="0"/>
                      </a:rPr>
                      <m:t>)∈</m:t>
                    </m:r>
                    <m:r>
                      <a:rPr lang="en-NZ" sz="2000" b="0" i="1" smtClean="0">
                        <a:latin typeface="Cambria Math"/>
                        <a:ea typeface="Cambria Math"/>
                        <a:cs typeface="Arial" charset="0"/>
                      </a:rPr>
                      <m:t>𝐺</m:t>
                    </m:r>
                  </m:oMath>
                </a14:m>
                <a:endParaRPr lang="en-US" sz="2000" dirty="0" smtClean="0">
                  <a:latin typeface="Arial" charset="0"/>
                  <a:ea typeface="ヒラギノ角ゴ Pro W3" charset="-128"/>
                  <a:cs typeface="Arial" charset="0"/>
                </a:endParaRPr>
              </a:p>
              <a:p>
                <a:pPr marL="0" indent="0">
                  <a:lnSpc>
                    <a:spcPct val="90000"/>
                  </a:lnSpc>
                  <a:buNone/>
                </a:pPr>
                <a:endParaRPr lang="en-US" sz="2200" dirty="0" smtClean="0">
                  <a:latin typeface="Arial" charset="0"/>
                  <a:ea typeface="ヒラギノ角ゴ Pro W3" charset="-128"/>
                  <a:cs typeface="Arial" charset="0"/>
                </a:endParaRPr>
              </a:p>
              <a:p>
                <a:pPr>
                  <a:buFont typeface="Arial" charset="0"/>
                  <a:buNone/>
                </a:pPr>
                <a:endParaRPr lang="en-US" dirty="0" smtClean="0">
                  <a:latin typeface="Arial" charset="0"/>
                  <a:cs typeface="Arial" charset="0"/>
                </a:endParaRPr>
              </a:p>
            </p:txBody>
          </p:sp>
        </mc:Choice>
        <mc:Fallback xmlns="">
          <p:sp>
            <p:nvSpPr>
              <p:cNvPr id="44035" name="Content Placeholder 2"/>
              <p:cNvSpPr>
                <a:spLocks noGrp="1" noRot="1" noChangeAspect="1" noMove="1" noResize="1" noEditPoints="1" noAdjustHandles="1" noChangeArrowheads="1" noChangeShapeType="1" noTextEdit="1"/>
              </p:cNvSpPr>
              <p:nvPr>
                <p:ph idx="1"/>
              </p:nvPr>
            </p:nvSpPr>
            <p:spPr>
              <a:xfrm>
                <a:off x="467544" y="1412776"/>
                <a:ext cx="8352928" cy="2592288"/>
              </a:xfrm>
              <a:blipFill rotWithShape="1">
                <a:blip r:embed="rId2"/>
                <a:stretch>
                  <a:fillRect l="-876" t="-2588"/>
                </a:stretch>
              </a:blipFill>
            </p:spPr>
            <p:txBody>
              <a:bodyPr/>
              <a:lstStyle/>
              <a:p>
                <a:r>
                  <a:rPr lang="en-NZ">
                    <a:noFill/>
                  </a:rPr>
                  <a:t> </a:t>
                </a:r>
              </a:p>
            </p:txBody>
          </p:sp>
        </mc:Fallback>
      </mc:AlternateContent>
    </p:spTree>
    <p:extLst>
      <p:ext uri="{BB962C8B-B14F-4D97-AF65-F5344CB8AC3E}">
        <p14:creationId xmlns:p14="http://schemas.microsoft.com/office/powerpoint/2010/main" val="94761037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smtClean="0">
                <a:latin typeface="Arial" charset="0"/>
                <a:cs typeface="Arial" charset="0"/>
              </a:rPr>
              <a:t>SPARQL – Semantics of Triple Patterns</a:t>
            </a:r>
          </a:p>
        </p:txBody>
      </p:sp>
      <mc:AlternateContent xmlns:mc="http://schemas.openxmlformats.org/markup-compatibility/2006" xmlns:a14="http://schemas.microsoft.com/office/drawing/2010/main">
        <mc:Choice Requires="a14">
          <p:sp>
            <p:nvSpPr>
              <p:cNvPr id="44035" name="Content Placeholder 2"/>
              <p:cNvSpPr>
                <a:spLocks noGrp="1"/>
              </p:cNvSpPr>
              <p:nvPr>
                <p:ph idx="1"/>
              </p:nvPr>
            </p:nvSpPr>
            <p:spPr>
              <a:xfrm>
                <a:off x="467544" y="1412776"/>
                <a:ext cx="8352928" cy="2592288"/>
              </a:xfrm>
            </p:spPr>
            <p:txBody>
              <a:bodyPr/>
              <a:lstStyle/>
              <a:p>
                <a:pPr>
                  <a:lnSpc>
                    <a:spcPct val="90000"/>
                  </a:lnSpc>
                </a:pPr>
                <a:r>
                  <a:rPr lang="en-US" sz="2200" dirty="0" smtClean="0">
                    <a:latin typeface="Arial" charset="0"/>
                    <a:ea typeface="ヒラギノ角ゴ Pro W3" charset="-128"/>
                    <a:cs typeface="Arial" charset="0"/>
                  </a:rPr>
                  <a:t>Given an RDF graph </a:t>
                </a:r>
                <a:r>
                  <a:rPr lang="en-US" sz="2200" i="1" dirty="0" smtClean="0">
                    <a:latin typeface="Arial" charset="0"/>
                    <a:ea typeface="ヒラギノ角ゴ Pro W3" charset="-128"/>
                    <a:cs typeface="Arial" charset="0"/>
                  </a:rPr>
                  <a:t>G</a:t>
                </a:r>
                <a:r>
                  <a:rPr lang="en-US" sz="2200" dirty="0" smtClean="0">
                    <a:latin typeface="Arial" charset="0"/>
                    <a:ea typeface="ヒラギノ角ゴ Pro W3" charset="-128"/>
                    <a:cs typeface="Arial" charset="0"/>
                  </a:rPr>
                  <a:t> and a triple pattern </a:t>
                </a:r>
                <a:r>
                  <a:rPr lang="en-US" sz="2200" i="1" dirty="0" smtClean="0">
                    <a:latin typeface="Arial" charset="0"/>
                    <a:ea typeface="ヒラギノ角ゴ Pro W3" charset="-128"/>
                    <a:cs typeface="Arial" charset="0"/>
                  </a:rPr>
                  <a:t>t</a:t>
                </a:r>
              </a:p>
              <a:p>
                <a:pPr>
                  <a:lnSpc>
                    <a:spcPct val="90000"/>
                  </a:lnSpc>
                </a:pPr>
                <a:endParaRPr lang="en-US" sz="2200" dirty="0" smtClean="0">
                  <a:latin typeface="Arial" charset="0"/>
                  <a:ea typeface="ヒラギノ角ゴ Pro W3" charset="-128"/>
                  <a:cs typeface="Arial" charset="0"/>
                </a:endParaRPr>
              </a:p>
              <a:p>
                <a:pPr>
                  <a:lnSpc>
                    <a:spcPct val="90000"/>
                  </a:lnSpc>
                </a:pPr>
                <a:r>
                  <a:rPr lang="en-US" sz="2200" dirty="0" smtClean="0">
                    <a:latin typeface="Arial" charset="0"/>
                    <a:ea typeface="ヒラギノ角ゴ Pro W3" charset="-128"/>
                    <a:cs typeface="Arial" charset="0"/>
                  </a:rPr>
                  <a:t>The evaluation of </a:t>
                </a:r>
                <a:r>
                  <a:rPr lang="en-US" sz="2200" i="1" dirty="0">
                    <a:latin typeface="Arial" charset="0"/>
                    <a:ea typeface="ヒラギノ角ゴ Pro W3" charset="-128"/>
                    <a:cs typeface="Arial" charset="0"/>
                  </a:rPr>
                  <a:t>t </a:t>
                </a:r>
                <a:r>
                  <a:rPr lang="en-US" sz="2200" i="1" dirty="0" smtClean="0">
                    <a:latin typeface="Arial" charset="0"/>
                    <a:ea typeface="ヒラギノ角ゴ Pro W3" charset="-128"/>
                    <a:cs typeface="Arial" charset="0"/>
                  </a:rPr>
                  <a:t>over G</a:t>
                </a:r>
                <a:r>
                  <a:rPr lang="en-US" sz="2200" dirty="0" smtClean="0">
                    <a:latin typeface="Arial" charset="0"/>
                    <a:ea typeface="ヒラギノ角ゴ Pro W3" charset="-128"/>
                    <a:cs typeface="Arial" charset="0"/>
                  </a:rPr>
                  <a:t> is the set of mappings </a:t>
                </a:r>
                <a14:m>
                  <m:oMath xmlns:m="http://schemas.openxmlformats.org/officeDocument/2006/math">
                    <m:r>
                      <a:rPr lang="en-US" sz="2200" i="1" smtClean="0">
                        <a:latin typeface="Cambria Math"/>
                        <a:ea typeface="Cambria Math"/>
                        <a:cs typeface="Arial" charset="0"/>
                      </a:rPr>
                      <m:t>𝜇</m:t>
                    </m:r>
                  </m:oMath>
                </a14:m>
                <a:r>
                  <a:rPr lang="en-US" sz="2200" dirty="0" smtClean="0">
                    <a:latin typeface="Arial" charset="0"/>
                    <a:ea typeface="ヒラギノ角ゴ Pro W3" charset="-128"/>
                    <a:cs typeface="Arial" charset="0"/>
                  </a:rPr>
                  <a:t> such that</a:t>
                </a:r>
              </a:p>
              <a:p>
                <a:pPr lvl="1">
                  <a:lnSpc>
                    <a:spcPct val="90000"/>
                  </a:lnSpc>
                </a:pPr>
                <a14:m>
                  <m:oMath xmlns:m="http://schemas.openxmlformats.org/officeDocument/2006/math">
                    <m:r>
                      <a:rPr lang="en-US" sz="2000" i="1">
                        <a:latin typeface="Cambria Math"/>
                        <a:ea typeface="Cambria Math"/>
                        <a:cs typeface="Arial" charset="0"/>
                      </a:rPr>
                      <m:t>𝜇</m:t>
                    </m:r>
                  </m:oMath>
                </a14:m>
                <a:r>
                  <a:rPr lang="en-US" sz="2000" dirty="0" smtClean="0">
                    <a:latin typeface="Arial" charset="0"/>
                    <a:ea typeface="ヒラギノ角ゴ Pro W3" charset="-128"/>
                    <a:cs typeface="Arial" charset="0"/>
                  </a:rPr>
                  <a:t> has as domain the variables of </a:t>
                </a:r>
                <a:r>
                  <a:rPr lang="en-US" sz="2000" i="1" dirty="0" smtClean="0">
                    <a:latin typeface="Arial" charset="0"/>
                    <a:ea typeface="ヒラギノ角ゴ Pro W3" charset="-128"/>
                    <a:cs typeface="Arial" charset="0"/>
                  </a:rPr>
                  <a:t>t</a:t>
                </a:r>
                <a:r>
                  <a:rPr lang="en-US" sz="2000" dirty="0" smtClean="0">
                    <a:latin typeface="Arial" charset="0"/>
                    <a:ea typeface="ヒラギノ角ゴ Pro W3" charset="-128"/>
                    <a:cs typeface="Arial" charset="0"/>
                  </a:rPr>
                  <a:t>, i.e., </a:t>
                </a:r>
                <a14:m>
                  <m:oMath xmlns:m="http://schemas.openxmlformats.org/officeDocument/2006/math">
                    <m:r>
                      <a:rPr lang="en-NZ" sz="2000" b="0" i="1" smtClean="0">
                        <a:latin typeface="Cambria Math"/>
                        <a:ea typeface="ヒラギノ角ゴ Pro W3" charset="-128"/>
                        <a:cs typeface="Arial" charset="0"/>
                      </a:rPr>
                      <m:t>𝑑𝑜𝑚</m:t>
                    </m:r>
                    <m:d>
                      <m:dPr>
                        <m:ctrlPr>
                          <a:rPr lang="en-NZ" sz="2000" b="0" i="1" smtClean="0">
                            <a:latin typeface="Cambria Math"/>
                            <a:ea typeface="ヒラギノ角ゴ Pro W3" charset="-128"/>
                            <a:cs typeface="Arial" charset="0"/>
                          </a:rPr>
                        </m:ctrlPr>
                      </m:dPr>
                      <m:e>
                        <m:r>
                          <a:rPr lang="en-NZ" sz="2000" b="0" i="1" smtClean="0">
                            <a:latin typeface="Cambria Math"/>
                            <a:ea typeface="Cambria Math"/>
                            <a:cs typeface="Arial" charset="0"/>
                          </a:rPr>
                          <m:t>𝜇</m:t>
                        </m:r>
                      </m:e>
                    </m:d>
                    <m:r>
                      <a:rPr lang="en-NZ" sz="2000" b="0" i="1" smtClean="0">
                        <a:latin typeface="Cambria Math"/>
                        <a:ea typeface="ヒラギノ角ゴ Pro W3" charset="-128"/>
                        <a:cs typeface="Arial" charset="0"/>
                      </a:rPr>
                      <m:t>=</m:t>
                    </m:r>
                    <m:r>
                      <a:rPr lang="en-NZ" sz="2000" b="0" i="1" smtClean="0">
                        <a:latin typeface="Cambria Math"/>
                        <a:ea typeface="ヒラギノ角ゴ Pro W3" charset="-128"/>
                        <a:cs typeface="Arial" charset="0"/>
                      </a:rPr>
                      <m:t>𝑣𝑎𝑟</m:t>
                    </m:r>
                    <m:r>
                      <a:rPr lang="en-NZ" sz="2000" b="0" i="1" smtClean="0">
                        <a:latin typeface="Cambria Math"/>
                        <a:ea typeface="ヒラギノ角ゴ Pro W3" charset="-128"/>
                        <a:cs typeface="Arial" charset="0"/>
                      </a:rPr>
                      <m:t>(</m:t>
                    </m:r>
                    <m:r>
                      <a:rPr lang="en-NZ" sz="2000" b="0" i="1" smtClean="0">
                        <a:latin typeface="Cambria Math"/>
                        <a:ea typeface="ヒラギノ角ゴ Pro W3" charset="-128"/>
                        <a:cs typeface="Arial" charset="0"/>
                      </a:rPr>
                      <m:t>𝑡</m:t>
                    </m:r>
                    <m:r>
                      <a:rPr lang="en-NZ" sz="2000" b="0" i="1" smtClean="0">
                        <a:latin typeface="Cambria Math"/>
                        <a:ea typeface="ヒラギノ角ゴ Pro W3" charset="-128"/>
                        <a:cs typeface="Arial" charset="0"/>
                      </a:rPr>
                      <m:t>)</m:t>
                    </m:r>
                  </m:oMath>
                </a14:m>
                <a:endParaRPr lang="en-US" sz="2000" i="1" dirty="0" smtClean="0">
                  <a:latin typeface="Arial" charset="0"/>
                  <a:ea typeface="ヒラギノ角ゴ Pro W3" charset="-128"/>
                  <a:cs typeface="Arial" charset="0"/>
                </a:endParaRPr>
              </a:p>
              <a:p>
                <a:pPr lvl="1">
                  <a:lnSpc>
                    <a:spcPct val="90000"/>
                  </a:lnSpc>
                </a:pPr>
                <a14:m>
                  <m:oMath xmlns:m="http://schemas.openxmlformats.org/officeDocument/2006/math">
                    <m:r>
                      <a:rPr lang="en-US" sz="2000" i="1">
                        <a:latin typeface="Cambria Math"/>
                        <a:ea typeface="Cambria Math"/>
                        <a:cs typeface="Arial" charset="0"/>
                      </a:rPr>
                      <m:t>𝜇</m:t>
                    </m:r>
                  </m:oMath>
                </a14:m>
                <a:r>
                  <a:rPr lang="en-US" sz="2000" i="1" dirty="0" smtClean="0">
                    <a:latin typeface="Arial" charset="0"/>
                    <a:ea typeface="ヒラギノ角ゴ Pro W3" charset="-128"/>
                    <a:cs typeface="Arial" charset="0"/>
                  </a:rPr>
                  <a:t> </a:t>
                </a:r>
                <a:r>
                  <a:rPr lang="en-US" sz="2000" dirty="0" smtClean="0">
                    <a:latin typeface="Arial" charset="0"/>
                    <a:ea typeface="ヒラギノ角ゴ Pro W3" charset="-128"/>
                    <a:cs typeface="Arial" charset="0"/>
                  </a:rPr>
                  <a:t>makes</a:t>
                </a:r>
                <a:r>
                  <a:rPr lang="en-US" sz="2000" i="1" dirty="0" smtClean="0">
                    <a:latin typeface="Arial" charset="0"/>
                    <a:ea typeface="ヒラギノ角ゴ Pro W3" charset="-128"/>
                    <a:cs typeface="Arial" charset="0"/>
                  </a:rPr>
                  <a:t> t </a:t>
                </a:r>
                <a:r>
                  <a:rPr lang="en-US" sz="2000" dirty="0" smtClean="0">
                    <a:latin typeface="Arial" charset="0"/>
                    <a:ea typeface="ヒラギノ角ゴ Pro W3" charset="-128"/>
                    <a:cs typeface="Arial" charset="0"/>
                  </a:rPr>
                  <a:t>to match the graph, i.e., </a:t>
                </a:r>
                <a14:m>
                  <m:oMath xmlns:m="http://schemas.openxmlformats.org/officeDocument/2006/math">
                    <m:r>
                      <a:rPr lang="en-US" sz="2000" i="1" smtClean="0">
                        <a:latin typeface="Cambria Math"/>
                        <a:ea typeface="Cambria Math"/>
                        <a:cs typeface="Arial" charset="0"/>
                      </a:rPr>
                      <m:t>𝜇</m:t>
                    </m:r>
                    <m:r>
                      <a:rPr lang="en-NZ" sz="2000" b="0" i="1" smtClean="0">
                        <a:latin typeface="Cambria Math"/>
                        <a:ea typeface="Cambria Math"/>
                        <a:cs typeface="Arial" charset="0"/>
                      </a:rPr>
                      <m:t>(</m:t>
                    </m:r>
                    <m:r>
                      <a:rPr lang="en-NZ" sz="2000" b="0" i="1" smtClean="0">
                        <a:latin typeface="Cambria Math"/>
                        <a:ea typeface="Cambria Math"/>
                        <a:cs typeface="Arial" charset="0"/>
                      </a:rPr>
                      <m:t>𝑡</m:t>
                    </m:r>
                    <m:r>
                      <a:rPr lang="en-NZ" sz="2000" b="0" i="1" smtClean="0">
                        <a:latin typeface="Cambria Math"/>
                        <a:ea typeface="Cambria Math"/>
                        <a:cs typeface="Arial" charset="0"/>
                      </a:rPr>
                      <m:t>)∈</m:t>
                    </m:r>
                    <m:r>
                      <a:rPr lang="en-NZ" sz="2000" b="0" i="1" smtClean="0">
                        <a:latin typeface="Cambria Math"/>
                        <a:ea typeface="Cambria Math"/>
                        <a:cs typeface="Arial" charset="0"/>
                      </a:rPr>
                      <m:t>𝐺</m:t>
                    </m:r>
                  </m:oMath>
                </a14:m>
                <a:endParaRPr lang="en-US" sz="2000" dirty="0" smtClean="0">
                  <a:latin typeface="Arial" charset="0"/>
                  <a:ea typeface="ヒラギノ角ゴ Pro W3" charset="-128"/>
                  <a:cs typeface="Arial" charset="0"/>
                </a:endParaRPr>
              </a:p>
              <a:p>
                <a:pPr>
                  <a:lnSpc>
                    <a:spcPct val="90000"/>
                  </a:lnSpc>
                </a:pPr>
                <a:endParaRPr lang="en-US" sz="2200" dirty="0" smtClean="0">
                  <a:latin typeface="Arial" charset="0"/>
                  <a:ea typeface="ヒラギノ角ゴ Pro W3" charset="-128"/>
                  <a:cs typeface="Arial" charset="0"/>
                </a:endParaRPr>
              </a:p>
              <a:p>
                <a:pPr>
                  <a:lnSpc>
                    <a:spcPct val="90000"/>
                  </a:lnSpc>
                </a:pPr>
                <a:r>
                  <a:rPr lang="en-US" sz="2200" dirty="0" smtClean="0">
                    <a:latin typeface="Arial" charset="0"/>
                    <a:ea typeface="ヒラギノ角ゴ Pro W3" charset="-128"/>
                    <a:cs typeface="Arial" charset="0"/>
                  </a:rPr>
                  <a:t>Example:</a:t>
                </a:r>
              </a:p>
              <a:p>
                <a:pPr>
                  <a:buFont typeface="Arial" charset="0"/>
                  <a:buNone/>
                </a:pPr>
                <a:endParaRPr lang="en-US" dirty="0" smtClean="0">
                  <a:latin typeface="Arial" charset="0"/>
                  <a:cs typeface="Arial" charset="0"/>
                </a:endParaRPr>
              </a:p>
            </p:txBody>
          </p:sp>
        </mc:Choice>
        <mc:Fallback xmlns="">
          <p:sp>
            <p:nvSpPr>
              <p:cNvPr id="44035" name="Content Placeholder 2"/>
              <p:cNvSpPr>
                <a:spLocks noGrp="1" noRot="1" noChangeAspect="1" noMove="1" noResize="1" noEditPoints="1" noAdjustHandles="1" noChangeArrowheads="1" noChangeShapeType="1" noTextEdit="1"/>
              </p:cNvSpPr>
              <p:nvPr>
                <p:ph idx="1"/>
              </p:nvPr>
            </p:nvSpPr>
            <p:spPr>
              <a:xfrm>
                <a:off x="467544" y="1412776"/>
                <a:ext cx="8352928" cy="2592288"/>
              </a:xfrm>
              <a:blipFill rotWithShape="1">
                <a:blip r:embed="rId2"/>
                <a:stretch>
                  <a:fillRect l="-876" t="-2588" b="-2824"/>
                </a:stretch>
              </a:blipFill>
            </p:spPr>
            <p:txBody>
              <a:bodyPr/>
              <a:lstStyle/>
              <a:p>
                <a:r>
                  <a:rPr lang="en-NZ">
                    <a:noFill/>
                  </a:rPr>
                  <a:t> </a:t>
                </a:r>
              </a:p>
            </p:txBody>
          </p:sp>
        </mc:Fallback>
      </mc:AlternateContent>
      <p:sp>
        <p:nvSpPr>
          <p:cNvPr id="2" name="TextBox 1"/>
          <p:cNvSpPr txBox="1"/>
          <p:nvPr/>
        </p:nvSpPr>
        <p:spPr>
          <a:xfrm>
            <a:off x="737267" y="4188173"/>
            <a:ext cx="2517933" cy="1754326"/>
          </a:xfrm>
          <a:prstGeom prst="rect">
            <a:avLst/>
          </a:prstGeom>
          <a:noFill/>
        </p:spPr>
        <p:txBody>
          <a:bodyPr wrap="none" rtlCol="0">
            <a:spAutoFit/>
          </a:bodyPr>
          <a:lstStyle/>
          <a:p>
            <a:pPr algn="ctr"/>
            <a:r>
              <a:rPr lang="en-NZ" dirty="0">
                <a:solidFill>
                  <a:schemeClr val="accent1"/>
                </a:solidFill>
              </a:rPr>
              <a:t>g</a:t>
            </a:r>
            <a:r>
              <a:rPr lang="en-NZ" dirty="0" smtClean="0">
                <a:solidFill>
                  <a:schemeClr val="accent1"/>
                </a:solidFill>
              </a:rPr>
              <a:t>raph</a:t>
            </a:r>
          </a:p>
          <a:p>
            <a:endParaRPr lang="en-NZ" dirty="0"/>
          </a:p>
          <a:p>
            <a:pPr algn="ctr"/>
            <a:r>
              <a:rPr lang="en-NZ" sz="2000" dirty="0" smtClean="0"/>
              <a:t>(S1, player, </a:t>
            </a:r>
            <a:r>
              <a:rPr lang="en-NZ" sz="2000" dirty="0" err="1" smtClean="0"/>
              <a:t>Rafa</a:t>
            </a:r>
            <a:r>
              <a:rPr lang="en-NZ" sz="2000" dirty="0" smtClean="0"/>
              <a:t>)</a:t>
            </a:r>
          </a:p>
          <a:p>
            <a:pPr algn="ctr"/>
            <a:r>
              <a:rPr lang="en-NZ" sz="2000" dirty="0" smtClean="0"/>
              <a:t>(S1, ranking, 1)</a:t>
            </a:r>
          </a:p>
          <a:p>
            <a:pPr algn="ctr"/>
            <a:r>
              <a:rPr lang="en-NZ" sz="2000" dirty="0" smtClean="0"/>
              <a:t>(S2, player, Roger)</a:t>
            </a:r>
            <a:endParaRPr lang="en-NZ" sz="2000" dirty="0"/>
          </a:p>
        </p:txBody>
      </p:sp>
      <p:sp>
        <p:nvSpPr>
          <p:cNvPr id="5" name="TextBox 4"/>
          <p:cNvSpPr txBox="1"/>
          <p:nvPr/>
        </p:nvSpPr>
        <p:spPr>
          <a:xfrm>
            <a:off x="3876733" y="4188173"/>
            <a:ext cx="2112438" cy="1508105"/>
          </a:xfrm>
          <a:prstGeom prst="rect">
            <a:avLst/>
          </a:prstGeom>
          <a:noFill/>
        </p:spPr>
        <p:txBody>
          <a:bodyPr wrap="none" rtlCol="0">
            <a:spAutoFit/>
          </a:bodyPr>
          <a:lstStyle/>
          <a:p>
            <a:pPr algn="ctr"/>
            <a:r>
              <a:rPr lang="en-NZ" dirty="0">
                <a:solidFill>
                  <a:schemeClr val="accent1"/>
                </a:solidFill>
              </a:rPr>
              <a:t>t</a:t>
            </a:r>
            <a:r>
              <a:rPr lang="en-NZ" dirty="0" smtClean="0">
                <a:solidFill>
                  <a:schemeClr val="accent1"/>
                </a:solidFill>
              </a:rPr>
              <a:t>riple pattern</a:t>
            </a:r>
          </a:p>
          <a:p>
            <a:endParaRPr lang="en-NZ" dirty="0" smtClean="0"/>
          </a:p>
          <a:p>
            <a:endParaRPr lang="en-NZ" dirty="0" smtClean="0"/>
          </a:p>
          <a:p>
            <a:r>
              <a:rPr lang="en-NZ" sz="2000" dirty="0" smtClean="0"/>
              <a:t>(?X, player, ?Y)</a:t>
            </a:r>
            <a:endParaRPr lang="en-NZ" sz="2000" dirty="0"/>
          </a:p>
        </p:txBody>
      </p:sp>
      <p:sp>
        <p:nvSpPr>
          <p:cNvPr id="6" name="TextBox 5"/>
          <p:cNvSpPr txBox="1"/>
          <p:nvPr/>
        </p:nvSpPr>
        <p:spPr>
          <a:xfrm>
            <a:off x="6444171" y="4188173"/>
            <a:ext cx="2193357" cy="830997"/>
          </a:xfrm>
          <a:prstGeom prst="rect">
            <a:avLst/>
          </a:prstGeom>
          <a:noFill/>
        </p:spPr>
        <p:txBody>
          <a:bodyPr wrap="none" rtlCol="0">
            <a:spAutoFit/>
          </a:bodyPr>
          <a:lstStyle/>
          <a:p>
            <a:pPr algn="ctr"/>
            <a:r>
              <a:rPr lang="en-NZ" dirty="0" smtClean="0">
                <a:solidFill>
                  <a:schemeClr val="accent1"/>
                </a:solidFill>
              </a:rPr>
              <a:t>evaluation</a:t>
            </a:r>
          </a:p>
          <a:p>
            <a:endParaRPr lang="en-NZ" dirty="0"/>
          </a:p>
        </p:txBody>
      </p:sp>
      <p:graphicFrame>
        <p:nvGraphicFramePr>
          <p:cNvPr id="3" name="Table 2"/>
          <p:cNvGraphicFramePr>
            <a:graphicFrameLocks noGrp="1"/>
          </p:cNvGraphicFramePr>
          <p:nvPr>
            <p:extLst>
              <p:ext uri="{D42A27DB-BD31-4B8C-83A1-F6EECF244321}">
                <p14:modId xmlns:p14="http://schemas.microsoft.com/office/powerpoint/2010/main" val="259797452"/>
              </p:ext>
            </p:extLst>
          </p:nvPr>
        </p:nvGraphicFramePr>
        <p:xfrm>
          <a:off x="7101694" y="4857153"/>
          <a:ext cx="1535834" cy="1097280"/>
        </p:xfrm>
        <a:graphic>
          <a:graphicData uri="http://schemas.openxmlformats.org/drawingml/2006/table">
            <a:tbl>
              <a:tblPr firstRow="1" bandRow="1">
                <a:tableStyleId>{5C22544A-7EE6-4342-B048-85BDC9FD1C3A}</a:tableStyleId>
              </a:tblPr>
              <a:tblGrid>
                <a:gridCol w="767917"/>
                <a:gridCol w="767917"/>
              </a:tblGrid>
              <a:tr h="365760">
                <a:tc>
                  <a:txBody>
                    <a:bodyPr/>
                    <a:lstStyle/>
                    <a:p>
                      <a:pPr algn="ctr"/>
                      <a:r>
                        <a:rPr lang="en-NZ" dirty="0" smtClean="0"/>
                        <a:t>?X</a:t>
                      </a:r>
                      <a:endParaRPr lang="en-NZ" dirty="0"/>
                    </a:p>
                  </a:txBody>
                  <a:tcPr/>
                </a:tc>
                <a:tc>
                  <a:txBody>
                    <a:bodyPr/>
                    <a:lstStyle/>
                    <a:p>
                      <a:pPr algn="ctr"/>
                      <a:r>
                        <a:rPr lang="en-NZ" dirty="0" smtClean="0"/>
                        <a:t>?Y</a:t>
                      </a:r>
                      <a:endParaRPr lang="en-NZ" dirty="0"/>
                    </a:p>
                  </a:txBody>
                  <a:tcPr/>
                </a:tc>
              </a:tr>
              <a:tr h="365760">
                <a:tc>
                  <a:txBody>
                    <a:bodyPr/>
                    <a:lstStyle/>
                    <a:p>
                      <a:pPr algn="ctr"/>
                      <a:r>
                        <a:rPr lang="en-NZ" dirty="0" smtClean="0"/>
                        <a:t>S1</a:t>
                      </a:r>
                      <a:endParaRPr lang="en-NZ" dirty="0"/>
                    </a:p>
                  </a:txBody>
                  <a:tcPr/>
                </a:tc>
                <a:tc>
                  <a:txBody>
                    <a:bodyPr/>
                    <a:lstStyle/>
                    <a:p>
                      <a:pPr algn="ctr"/>
                      <a:r>
                        <a:rPr lang="en-NZ" dirty="0" err="1" smtClean="0"/>
                        <a:t>Rafa</a:t>
                      </a:r>
                      <a:endParaRPr lang="en-NZ" dirty="0"/>
                    </a:p>
                  </a:txBody>
                  <a:tcPr/>
                </a:tc>
              </a:tr>
              <a:tr h="365760">
                <a:tc>
                  <a:txBody>
                    <a:bodyPr/>
                    <a:lstStyle/>
                    <a:p>
                      <a:pPr algn="ctr"/>
                      <a:r>
                        <a:rPr lang="en-NZ" dirty="0" smtClean="0"/>
                        <a:t>S2</a:t>
                      </a:r>
                      <a:endParaRPr lang="en-NZ" dirty="0"/>
                    </a:p>
                  </a:txBody>
                  <a:tcPr/>
                </a:tc>
                <a:tc>
                  <a:txBody>
                    <a:bodyPr/>
                    <a:lstStyle/>
                    <a:p>
                      <a:pPr algn="ctr"/>
                      <a:r>
                        <a:rPr lang="en-NZ" dirty="0" smtClean="0"/>
                        <a:t>Roger</a:t>
                      </a:r>
                      <a:endParaRPr lang="en-NZ" dirty="0"/>
                    </a:p>
                  </a:txBody>
                  <a:tcPr/>
                </a:tc>
              </a:tr>
            </a:tbl>
          </a:graphicData>
        </a:graphic>
      </p:graphicFrame>
      <mc:AlternateContent xmlns:mc="http://schemas.openxmlformats.org/markup-compatibility/2006" xmlns:a14="http://schemas.microsoft.com/office/drawing/2010/main">
        <mc:Choice Requires="a14">
          <p:sp>
            <p:nvSpPr>
              <p:cNvPr id="4" name="TextBox 3"/>
              <p:cNvSpPr txBox="1"/>
              <p:nvPr/>
            </p:nvSpPr>
            <p:spPr>
              <a:xfrm>
                <a:off x="6516216" y="5157192"/>
                <a:ext cx="509948" cy="400110"/>
              </a:xfrm>
              <a:prstGeom prst="rect">
                <a:avLst/>
              </a:prstGeom>
              <a:noFill/>
            </p:spPr>
            <p:txBody>
              <a:bodyPr wrap="none" rtlCol="0">
                <a:spAutoFit/>
              </a:bodyPr>
              <a:lstStyle/>
              <a:p>
                <a14:m>
                  <m:oMath xmlns:m="http://schemas.openxmlformats.org/officeDocument/2006/math">
                    <m:sSub>
                      <m:sSubPr>
                        <m:ctrlPr>
                          <a:rPr lang="en-NZ" sz="2000" i="1" smtClean="0">
                            <a:latin typeface="Cambria Math"/>
                          </a:rPr>
                        </m:ctrlPr>
                      </m:sSubPr>
                      <m:e>
                        <m:r>
                          <a:rPr lang="en-NZ" sz="2000" i="1" smtClean="0">
                            <a:latin typeface="Cambria Math"/>
                            <a:ea typeface="Cambria Math"/>
                          </a:rPr>
                          <m:t>𝜇</m:t>
                        </m:r>
                      </m:e>
                      <m:sub>
                        <m:r>
                          <a:rPr lang="en-NZ" sz="2000" b="0" i="1" smtClean="0">
                            <a:latin typeface="Cambria Math"/>
                          </a:rPr>
                          <m:t>1</m:t>
                        </m:r>
                      </m:sub>
                    </m:sSub>
                  </m:oMath>
                </a14:m>
                <a:r>
                  <a:rPr lang="en-NZ" sz="2000" dirty="0" smtClean="0"/>
                  <a:t>:</a:t>
                </a:r>
                <a:endParaRPr lang="en-NZ" sz="2000" dirty="0"/>
              </a:p>
            </p:txBody>
          </p:sp>
        </mc:Choice>
        <mc:Fallback xmlns="">
          <p:sp>
            <p:nvSpPr>
              <p:cNvPr id="4" name="TextBox 3"/>
              <p:cNvSpPr txBox="1">
                <a:spLocks noRot="1" noChangeAspect="1" noMove="1" noResize="1" noEditPoints="1" noAdjustHandles="1" noChangeArrowheads="1" noChangeShapeType="1" noTextEdit="1"/>
              </p:cNvSpPr>
              <p:nvPr/>
            </p:nvSpPr>
            <p:spPr>
              <a:xfrm>
                <a:off x="6516216" y="5157192"/>
                <a:ext cx="509948" cy="400110"/>
              </a:xfrm>
              <a:prstGeom prst="rect">
                <a:avLst/>
              </a:prstGeom>
              <a:blipFill rotWithShape="1">
                <a:blip r:embed="rId3"/>
                <a:stretch>
                  <a:fillRect t="-6061" r="-10714" b="-27273"/>
                </a:stretch>
              </a:blipFill>
            </p:spPr>
            <p:txBody>
              <a:bodyPr/>
              <a:lstStyle/>
              <a:p>
                <a:r>
                  <a:rPr lang="en-NZ">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516216" y="5549170"/>
                <a:ext cx="515910" cy="400110"/>
              </a:xfrm>
              <a:prstGeom prst="rect">
                <a:avLst/>
              </a:prstGeom>
              <a:noFill/>
            </p:spPr>
            <p:txBody>
              <a:bodyPr wrap="none" rtlCol="0">
                <a:spAutoFit/>
              </a:bodyPr>
              <a:lstStyle/>
              <a:p>
                <a14:m>
                  <m:oMath xmlns:m="http://schemas.openxmlformats.org/officeDocument/2006/math">
                    <m:sSub>
                      <m:sSubPr>
                        <m:ctrlPr>
                          <a:rPr lang="en-NZ" sz="2000" i="1" smtClean="0">
                            <a:latin typeface="Cambria Math"/>
                          </a:rPr>
                        </m:ctrlPr>
                      </m:sSubPr>
                      <m:e>
                        <m:r>
                          <a:rPr lang="en-NZ" sz="2000" i="1" smtClean="0">
                            <a:latin typeface="Cambria Math"/>
                            <a:ea typeface="Cambria Math"/>
                          </a:rPr>
                          <m:t>𝜇</m:t>
                        </m:r>
                      </m:e>
                      <m:sub>
                        <m:r>
                          <a:rPr lang="en-NZ" sz="2000" b="0" i="1" smtClean="0">
                            <a:latin typeface="Cambria Math"/>
                          </a:rPr>
                          <m:t>2</m:t>
                        </m:r>
                      </m:sub>
                    </m:sSub>
                  </m:oMath>
                </a14:m>
                <a:r>
                  <a:rPr lang="en-NZ" sz="2000" dirty="0" smtClean="0"/>
                  <a:t>:</a:t>
                </a:r>
                <a:endParaRPr lang="en-NZ"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6516216" y="5549170"/>
                <a:ext cx="515910" cy="400110"/>
              </a:xfrm>
              <a:prstGeom prst="rect">
                <a:avLst/>
              </a:prstGeom>
              <a:blipFill rotWithShape="1">
                <a:blip r:embed="rId4"/>
                <a:stretch>
                  <a:fillRect t="-6061" r="-10588" b="-27273"/>
                </a:stretch>
              </a:blipFill>
            </p:spPr>
            <p:txBody>
              <a:bodyPr/>
              <a:lstStyle/>
              <a:p>
                <a:r>
                  <a:rPr lang="en-NZ">
                    <a:noFill/>
                  </a:rPr>
                  <a:t> </a:t>
                </a:r>
              </a:p>
            </p:txBody>
          </p:sp>
        </mc:Fallback>
      </mc:AlternateContent>
    </p:spTree>
    <p:extLst>
      <p:ext uri="{BB962C8B-B14F-4D97-AF65-F5344CB8AC3E}">
        <p14:creationId xmlns:p14="http://schemas.microsoft.com/office/powerpoint/2010/main" val="217634827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smtClean="0">
                <a:latin typeface="Arial" charset="0"/>
                <a:cs typeface="Arial" charset="0"/>
              </a:rPr>
              <a:t>SPARQL – Semantics of Triple Patterns</a:t>
            </a:r>
          </a:p>
        </p:txBody>
      </p:sp>
      <mc:AlternateContent xmlns:mc="http://schemas.openxmlformats.org/markup-compatibility/2006" xmlns:a14="http://schemas.microsoft.com/office/drawing/2010/main">
        <mc:Choice Requires="a14">
          <p:sp>
            <p:nvSpPr>
              <p:cNvPr id="44035" name="Content Placeholder 2"/>
              <p:cNvSpPr>
                <a:spLocks noGrp="1"/>
              </p:cNvSpPr>
              <p:nvPr>
                <p:ph idx="1"/>
              </p:nvPr>
            </p:nvSpPr>
            <p:spPr>
              <a:xfrm>
                <a:off x="467544" y="1412776"/>
                <a:ext cx="8352928" cy="2592288"/>
              </a:xfrm>
            </p:spPr>
            <p:txBody>
              <a:bodyPr/>
              <a:lstStyle/>
              <a:p>
                <a:pPr>
                  <a:lnSpc>
                    <a:spcPct val="90000"/>
                  </a:lnSpc>
                </a:pPr>
                <a:r>
                  <a:rPr lang="en-US" sz="2200" dirty="0" smtClean="0">
                    <a:latin typeface="Arial" charset="0"/>
                    <a:ea typeface="ヒラギノ角ゴ Pro W3" charset="-128"/>
                    <a:cs typeface="Arial" charset="0"/>
                  </a:rPr>
                  <a:t>Given an RDF graph </a:t>
                </a:r>
                <a:r>
                  <a:rPr lang="en-US" sz="2200" i="1" dirty="0" smtClean="0">
                    <a:latin typeface="Arial" charset="0"/>
                    <a:ea typeface="ヒラギノ角ゴ Pro W3" charset="-128"/>
                    <a:cs typeface="Arial" charset="0"/>
                  </a:rPr>
                  <a:t>G</a:t>
                </a:r>
                <a:r>
                  <a:rPr lang="en-US" sz="2200" dirty="0" smtClean="0">
                    <a:latin typeface="Arial" charset="0"/>
                    <a:ea typeface="ヒラギノ角ゴ Pro W3" charset="-128"/>
                    <a:cs typeface="Arial" charset="0"/>
                  </a:rPr>
                  <a:t> and a triple pattern </a:t>
                </a:r>
                <a:r>
                  <a:rPr lang="en-US" sz="2200" i="1" dirty="0" smtClean="0">
                    <a:latin typeface="Arial" charset="0"/>
                    <a:ea typeface="ヒラギノ角ゴ Pro W3" charset="-128"/>
                    <a:cs typeface="Arial" charset="0"/>
                  </a:rPr>
                  <a:t>t</a:t>
                </a:r>
              </a:p>
              <a:p>
                <a:pPr>
                  <a:lnSpc>
                    <a:spcPct val="90000"/>
                  </a:lnSpc>
                </a:pPr>
                <a:endParaRPr lang="en-US" sz="2200" dirty="0" smtClean="0">
                  <a:latin typeface="Arial" charset="0"/>
                  <a:ea typeface="ヒラギノ角ゴ Pro W3" charset="-128"/>
                  <a:cs typeface="Arial" charset="0"/>
                </a:endParaRPr>
              </a:p>
              <a:p>
                <a:pPr>
                  <a:lnSpc>
                    <a:spcPct val="90000"/>
                  </a:lnSpc>
                </a:pPr>
                <a:r>
                  <a:rPr lang="en-US" sz="2200" dirty="0" smtClean="0">
                    <a:latin typeface="Arial" charset="0"/>
                    <a:ea typeface="ヒラギノ角ゴ Pro W3" charset="-128"/>
                    <a:cs typeface="Arial" charset="0"/>
                  </a:rPr>
                  <a:t>The evaluation of </a:t>
                </a:r>
                <a:r>
                  <a:rPr lang="en-US" sz="2200" i="1" dirty="0">
                    <a:latin typeface="Arial" charset="0"/>
                    <a:ea typeface="ヒラギノ角ゴ Pro W3" charset="-128"/>
                    <a:cs typeface="Arial" charset="0"/>
                  </a:rPr>
                  <a:t>t </a:t>
                </a:r>
                <a:r>
                  <a:rPr lang="en-US" sz="2200" i="1" dirty="0" smtClean="0">
                    <a:latin typeface="Arial" charset="0"/>
                    <a:ea typeface="ヒラギノ角ゴ Pro W3" charset="-128"/>
                    <a:cs typeface="Arial" charset="0"/>
                  </a:rPr>
                  <a:t>over G</a:t>
                </a:r>
                <a:r>
                  <a:rPr lang="en-US" sz="2200" dirty="0" smtClean="0">
                    <a:latin typeface="Arial" charset="0"/>
                    <a:ea typeface="ヒラギノ角ゴ Pro W3" charset="-128"/>
                    <a:cs typeface="Arial" charset="0"/>
                  </a:rPr>
                  <a:t> is the set of mappings </a:t>
                </a:r>
                <a14:m>
                  <m:oMath xmlns:m="http://schemas.openxmlformats.org/officeDocument/2006/math">
                    <m:r>
                      <a:rPr lang="en-US" sz="2200" i="1" smtClean="0">
                        <a:latin typeface="Cambria Math"/>
                        <a:ea typeface="Cambria Math"/>
                        <a:cs typeface="Arial" charset="0"/>
                      </a:rPr>
                      <m:t>𝜇</m:t>
                    </m:r>
                  </m:oMath>
                </a14:m>
                <a:r>
                  <a:rPr lang="en-US" sz="2200" dirty="0" smtClean="0">
                    <a:latin typeface="Arial" charset="0"/>
                    <a:ea typeface="ヒラギノ角ゴ Pro W3" charset="-128"/>
                    <a:cs typeface="Arial" charset="0"/>
                  </a:rPr>
                  <a:t> such that</a:t>
                </a:r>
              </a:p>
              <a:p>
                <a:pPr lvl="1">
                  <a:lnSpc>
                    <a:spcPct val="90000"/>
                  </a:lnSpc>
                </a:pPr>
                <a14:m>
                  <m:oMath xmlns:m="http://schemas.openxmlformats.org/officeDocument/2006/math">
                    <m:r>
                      <a:rPr lang="en-US" sz="2000" i="1">
                        <a:latin typeface="Cambria Math"/>
                        <a:ea typeface="Cambria Math"/>
                        <a:cs typeface="Arial" charset="0"/>
                      </a:rPr>
                      <m:t>𝜇</m:t>
                    </m:r>
                  </m:oMath>
                </a14:m>
                <a:r>
                  <a:rPr lang="en-US" sz="2000" dirty="0" smtClean="0">
                    <a:latin typeface="Arial" charset="0"/>
                    <a:ea typeface="ヒラギノ角ゴ Pro W3" charset="-128"/>
                    <a:cs typeface="Arial" charset="0"/>
                  </a:rPr>
                  <a:t> has as domain the variables of </a:t>
                </a:r>
                <a:r>
                  <a:rPr lang="en-US" sz="2000" i="1" dirty="0" smtClean="0">
                    <a:latin typeface="Arial" charset="0"/>
                    <a:ea typeface="ヒラギノ角ゴ Pro W3" charset="-128"/>
                    <a:cs typeface="Arial" charset="0"/>
                  </a:rPr>
                  <a:t>t</a:t>
                </a:r>
                <a:r>
                  <a:rPr lang="en-US" sz="2000" dirty="0" smtClean="0">
                    <a:latin typeface="Arial" charset="0"/>
                    <a:ea typeface="ヒラギノ角ゴ Pro W3" charset="-128"/>
                    <a:cs typeface="Arial" charset="0"/>
                  </a:rPr>
                  <a:t>, i.e., </a:t>
                </a:r>
                <a14:m>
                  <m:oMath xmlns:m="http://schemas.openxmlformats.org/officeDocument/2006/math">
                    <m:r>
                      <a:rPr lang="en-NZ" sz="2000" b="0" i="1" smtClean="0">
                        <a:latin typeface="Cambria Math"/>
                        <a:ea typeface="ヒラギノ角ゴ Pro W3" charset="-128"/>
                        <a:cs typeface="Arial" charset="0"/>
                      </a:rPr>
                      <m:t>𝑑𝑜𝑚</m:t>
                    </m:r>
                    <m:d>
                      <m:dPr>
                        <m:ctrlPr>
                          <a:rPr lang="en-NZ" sz="2000" b="0" i="1" smtClean="0">
                            <a:latin typeface="Cambria Math"/>
                            <a:ea typeface="ヒラギノ角ゴ Pro W3" charset="-128"/>
                            <a:cs typeface="Arial" charset="0"/>
                          </a:rPr>
                        </m:ctrlPr>
                      </m:dPr>
                      <m:e>
                        <m:r>
                          <a:rPr lang="en-NZ" sz="2000" b="0" i="1" smtClean="0">
                            <a:latin typeface="Cambria Math"/>
                            <a:ea typeface="Cambria Math"/>
                            <a:cs typeface="Arial" charset="0"/>
                          </a:rPr>
                          <m:t>𝜇</m:t>
                        </m:r>
                      </m:e>
                    </m:d>
                    <m:r>
                      <a:rPr lang="en-NZ" sz="2000" b="0" i="1" smtClean="0">
                        <a:latin typeface="Cambria Math"/>
                        <a:ea typeface="ヒラギノ角ゴ Pro W3" charset="-128"/>
                        <a:cs typeface="Arial" charset="0"/>
                      </a:rPr>
                      <m:t>=</m:t>
                    </m:r>
                    <m:r>
                      <a:rPr lang="en-NZ" sz="2000" b="0" i="1" smtClean="0">
                        <a:latin typeface="Cambria Math"/>
                        <a:ea typeface="ヒラギノ角ゴ Pro W3" charset="-128"/>
                        <a:cs typeface="Arial" charset="0"/>
                      </a:rPr>
                      <m:t>𝑣𝑎𝑟</m:t>
                    </m:r>
                    <m:r>
                      <a:rPr lang="en-NZ" sz="2000" b="0" i="1" smtClean="0">
                        <a:latin typeface="Cambria Math"/>
                        <a:ea typeface="ヒラギノ角ゴ Pro W3" charset="-128"/>
                        <a:cs typeface="Arial" charset="0"/>
                      </a:rPr>
                      <m:t>(</m:t>
                    </m:r>
                    <m:r>
                      <a:rPr lang="en-NZ" sz="2000" b="0" i="1" smtClean="0">
                        <a:latin typeface="Cambria Math"/>
                        <a:ea typeface="ヒラギノ角ゴ Pro W3" charset="-128"/>
                        <a:cs typeface="Arial" charset="0"/>
                      </a:rPr>
                      <m:t>𝑡</m:t>
                    </m:r>
                    <m:r>
                      <a:rPr lang="en-NZ" sz="2000" b="0" i="1" smtClean="0">
                        <a:latin typeface="Cambria Math"/>
                        <a:ea typeface="ヒラギノ角ゴ Pro W3" charset="-128"/>
                        <a:cs typeface="Arial" charset="0"/>
                      </a:rPr>
                      <m:t>)</m:t>
                    </m:r>
                  </m:oMath>
                </a14:m>
                <a:endParaRPr lang="en-US" sz="2000" i="1" dirty="0" smtClean="0">
                  <a:latin typeface="Arial" charset="0"/>
                  <a:ea typeface="ヒラギノ角ゴ Pro W3" charset="-128"/>
                  <a:cs typeface="Arial" charset="0"/>
                </a:endParaRPr>
              </a:p>
              <a:p>
                <a:pPr lvl="1">
                  <a:lnSpc>
                    <a:spcPct val="90000"/>
                  </a:lnSpc>
                </a:pPr>
                <a14:m>
                  <m:oMath xmlns:m="http://schemas.openxmlformats.org/officeDocument/2006/math">
                    <m:r>
                      <a:rPr lang="en-US" sz="2000" i="1">
                        <a:latin typeface="Cambria Math"/>
                        <a:ea typeface="Cambria Math"/>
                        <a:cs typeface="Arial" charset="0"/>
                      </a:rPr>
                      <m:t>𝜇</m:t>
                    </m:r>
                  </m:oMath>
                </a14:m>
                <a:r>
                  <a:rPr lang="en-US" sz="2000" i="1" dirty="0" smtClean="0">
                    <a:latin typeface="Arial" charset="0"/>
                    <a:ea typeface="ヒラギノ角ゴ Pro W3" charset="-128"/>
                    <a:cs typeface="Arial" charset="0"/>
                  </a:rPr>
                  <a:t> </a:t>
                </a:r>
                <a:r>
                  <a:rPr lang="en-US" sz="2000" dirty="0" smtClean="0">
                    <a:latin typeface="Arial" charset="0"/>
                    <a:ea typeface="ヒラギノ角ゴ Pro W3" charset="-128"/>
                    <a:cs typeface="Arial" charset="0"/>
                  </a:rPr>
                  <a:t>makes</a:t>
                </a:r>
                <a:r>
                  <a:rPr lang="en-US" sz="2000" i="1" dirty="0" smtClean="0">
                    <a:latin typeface="Arial" charset="0"/>
                    <a:ea typeface="ヒラギノ角ゴ Pro W3" charset="-128"/>
                    <a:cs typeface="Arial" charset="0"/>
                  </a:rPr>
                  <a:t> t </a:t>
                </a:r>
                <a:r>
                  <a:rPr lang="en-US" sz="2000" dirty="0" smtClean="0">
                    <a:latin typeface="Arial" charset="0"/>
                    <a:ea typeface="ヒラギノ角ゴ Pro W3" charset="-128"/>
                    <a:cs typeface="Arial" charset="0"/>
                  </a:rPr>
                  <a:t>to match the graph, i.e., </a:t>
                </a:r>
                <a14:m>
                  <m:oMath xmlns:m="http://schemas.openxmlformats.org/officeDocument/2006/math">
                    <m:r>
                      <a:rPr lang="en-US" sz="2000" i="1" smtClean="0">
                        <a:latin typeface="Cambria Math"/>
                        <a:ea typeface="Cambria Math"/>
                        <a:cs typeface="Arial" charset="0"/>
                      </a:rPr>
                      <m:t>𝜇</m:t>
                    </m:r>
                    <m:r>
                      <a:rPr lang="en-NZ" sz="2000" b="0" i="1" smtClean="0">
                        <a:latin typeface="Cambria Math"/>
                        <a:ea typeface="Cambria Math"/>
                        <a:cs typeface="Arial" charset="0"/>
                      </a:rPr>
                      <m:t>(</m:t>
                    </m:r>
                    <m:r>
                      <a:rPr lang="en-NZ" sz="2000" b="0" i="1" smtClean="0">
                        <a:latin typeface="Cambria Math"/>
                        <a:ea typeface="Cambria Math"/>
                        <a:cs typeface="Arial" charset="0"/>
                      </a:rPr>
                      <m:t>𝑡</m:t>
                    </m:r>
                    <m:r>
                      <a:rPr lang="en-NZ" sz="2000" b="0" i="1" smtClean="0">
                        <a:latin typeface="Cambria Math"/>
                        <a:ea typeface="Cambria Math"/>
                        <a:cs typeface="Arial" charset="0"/>
                      </a:rPr>
                      <m:t>)∈</m:t>
                    </m:r>
                    <m:r>
                      <a:rPr lang="en-NZ" sz="2000" b="0" i="1" smtClean="0">
                        <a:latin typeface="Cambria Math"/>
                        <a:ea typeface="Cambria Math"/>
                        <a:cs typeface="Arial" charset="0"/>
                      </a:rPr>
                      <m:t>𝐺</m:t>
                    </m:r>
                  </m:oMath>
                </a14:m>
                <a:endParaRPr lang="en-US" sz="2000" dirty="0" smtClean="0">
                  <a:latin typeface="Arial" charset="0"/>
                  <a:ea typeface="ヒラギノ角ゴ Pro W3" charset="-128"/>
                  <a:cs typeface="Arial" charset="0"/>
                </a:endParaRPr>
              </a:p>
              <a:p>
                <a:pPr>
                  <a:lnSpc>
                    <a:spcPct val="90000"/>
                  </a:lnSpc>
                </a:pPr>
                <a:endParaRPr lang="en-US" sz="2200" dirty="0" smtClean="0">
                  <a:latin typeface="Arial" charset="0"/>
                  <a:ea typeface="ヒラギノ角ゴ Pro W3" charset="-128"/>
                  <a:cs typeface="Arial" charset="0"/>
                </a:endParaRPr>
              </a:p>
              <a:p>
                <a:pPr>
                  <a:lnSpc>
                    <a:spcPct val="90000"/>
                  </a:lnSpc>
                </a:pPr>
                <a:r>
                  <a:rPr lang="en-US" sz="2200" dirty="0" smtClean="0">
                    <a:latin typeface="Arial" charset="0"/>
                    <a:ea typeface="ヒラギノ角ゴ Pro W3" charset="-128"/>
                    <a:cs typeface="Arial" charset="0"/>
                  </a:rPr>
                  <a:t>Example:</a:t>
                </a:r>
              </a:p>
              <a:p>
                <a:pPr>
                  <a:buFont typeface="Arial" charset="0"/>
                  <a:buNone/>
                </a:pPr>
                <a:endParaRPr lang="en-US" dirty="0" smtClean="0">
                  <a:latin typeface="Arial" charset="0"/>
                  <a:cs typeface="Arial" charset="0"/>
                </a:endParaRPr>
              </a:p>
            </p:txBody>
          </p:sp>
        </mc:Choice>
        <mc:Fallback xmlns="">
          <p:sp>
            <p:nvSpPr>
              <p:cNvPr id="44035" name="Content Placeholder 2"/>
              <p:cNvSpPr>
                <a:spLocks noGrp="1" noRot="1" noChangeAspect="1" noMove="1" noResize="1" noEditPoints="1" noAdjustHandles="1" noChangeArrowheads="1" noChangeShapeType="1" noTextEdit="1"/>
              </p:cNvSpPr>
              <p:nvPr>
                <p:ph idx="1"/>
              </p:nvPr>
            </p:nvSpPr>
            <p:spPr>
              <a:xfrm>
                <a:off x="467544" y="1412776"/>
                <a:ext cx="8352928" cy="2592288"/>
              </a:xfrm>
              <a:blipFill rotWithShape="1">
                <a:blip r:embed="rId2"/>
                <a:stretch>
                  <a:fillRect l="-876" t="-2588" b="-2824"/>
                </a:stretch>
              </a:blipFill>
            </p:spPr>
            <p:txBody>
              <a:bodyPr/>
              <a:lstStyle/>
              <a:p>
                <a:r>
                  <a:rPr lang="en-NZ">
                    <a:noFill/>
                  </a:rPr>
                  <a:t> </a:t>
                </a:r>
              </a:p>
            </p:txBody>
          </p:sp>
        </mc:Fallback>
      </mc:AlternateContent>
      <p:sp>
        <p:nvSpPr>
          <p:cNvPr id="2" name="TextBox 1"/>
          <p:cNvSpPr txBox="1"/>
          <p:nvPr/>
        </p:nvSpPr>
        <p:spPr>
          <a:xfrm>
            <a:off x="737267" y="4188173"/>
            <a:ext cx="2517933" cy="1754326"/>
          </a:xfrm>
          <a:prstGeom prst="rect">
            <a:avLst/>
          </a:prstGeom>
          <a:noFill/>
        </p:spPr>
        <p:txBody>
          <a:bodyPr wrap="none" rtlCol="0">
            <a:spAutoFit/>
          </a:bodyPr>
          <a:lstStyle/>
          <a:p>
            <a:pPr algn="ctr"/>
            <a:r>
              <a:rPr lang="en-NZ" dirty="0">
                <a:solidFill>
                  <a:schemeClr val="accent1"/>
                </a:solidFill>
              </a:rPr>
              <a:t>g</a:t>
            </a:r>
            <a:r>
              <a:rPr lang="en-NZ" dirty="0" smtClean="0">
                <a:solidFill>
                  <a:schemeClr val="accent1"/>
                </a:solidFill>
              </a:rPr>
              <a:t>raph</a:t>
            </a:r>
          </a:p>
          <a:p>
            <a:endParaRPr lang="en-NZ" dirty="0"/>
          </a:p>
          <a:p>
            <a:pPr algn="ctr"/>
            <a:r>
              <a:rPr lang="en-NZ" sz="2000" dirty="0" smtClean="0">
                <a:solidFill>
                  <a:srgbClr val="FF0000"/>
                </a:solidFill>
              </a:rPr>
              <a:t>(S1, player, </a:t>
            </a:r>
            <a:r>
              <a:rPr lang="en-NZ" sz="2000" dirty="0" err="1" smtClean="0">
                <a:solidFill>
                  <a:srgbClr val="FF0000"/>
                </a:solidFill>
              </a:rPr>
              <a:t>Rafa</a:t>
            </a:r>
            <a:r>
              <a:rPr lang="en-NZ" sz="2000" dirty="0" smtClean="0">
                <a:solidFill>
                  <a:srgbClr val="FF0000"/>
                </a:solidFill>
              </a:rPr>
              <a:t>)</a:t>
            </a:r>
          </a:p>
          <a:p>
            <a:pPr algn="ctr"/>
            <a:r>
              <a:rPr lang="en-NZ" sz="2000" dirty="0" smtClean="0"/>
              <a:t>(S1, ranking, 1)</a:t>
            </a:r>
          </a:p>
          <a:p>
            <a:pPr algn="ctr"/>
            <a:r>
              <a:rPr lang="en-NZ" sz="2000" dirty="0" smtClean="0"/>
              <a:t>(S2, player, Roger)</a:t>
            </a:r>
            <a:endParaRPr lang="en-NZ" sz="2000" dirty="0"/>
          </a:p>
        </p:txBody>
      </p:sp>
      <p:sp>
        <p:nvSpPr>
          <p:cNvPr id="5" name="TextBox 4"/>
          <p:cNvSpPr txBox="1"/>
          <p:nvPr/>
        </p:nvSpPr>
        <p:spPr>
          <a:xfrm>
            <a:off x="3925625" y="4188173"/>
            <a:ext cx="2014654" cy="1508105"/>
          </a:xfrm>
          <a:prstGeom prst="rect">
            <a:avLst/>
          </a:prstGeom>
          <a:noFill/>
        </p:spPr>
        <p:txBody>
          <a:bodyPr wrap="none" rtlCol="0">
            <a:spAutoFit/>
          </a:bodyPr>
          <a:lstStyle/>
          <a:p>
            <a:pPr algn="ctr"/>
            <a:r>
              <a:rPr lang="en-NZ" dirty="0">
                <a:solidFill>
                  <a:schemeClr val="accent1"/>
                </a:solidFill>
              </a:rPr>
              <a:t>t</a:t>
            </a:r>
            <a:r>
              <a:rPr lang="en-NZ" dirty="0" smtClean="0">
                <a:solidFill>
                  <a:schemeClr val="accent1"/>
                </a:solidFill>
              </a:rPr>
              <a:t>riple pattern</a:t>
            </a:r>
          </a:p>
          <a:p>
            <a:endParaRPr lang="en-NZ" dirty="0" smtClean="0"/>
          </a:p>
          <a:p>
            <a:endParaRPr lang="en-NZ" dirty="0" smtClean="0"/>
          </a:p>
          <a:p>
            <a:r>
              <a:rPr lang="en-NZ" sz="2000" dirty="0" smtClean="0"/>
              <a:t>(</a:t>
            </a:r>
            <a:r>
              <a:rPr lang="en-NZ" sz="2000" dirty="0" smtClean="0">
                <a:solidFill>
                  <a:srgbClr val="FF0000"/>
                </a:solidFill>
              </a:rPr>
              <a:t>?X</a:t>
            </a:r>
            <a:r>
              <a:rPr lang="en-NZ" sz="2000" dirty="0" smtClean="0"/>
              <a:t>, player, </a:t>
            </a:r>
            <a:r>
              <a:rPr lang="en-NZ" sz="2000" dirty="0" smtClean="0">
                <a:solidFill>
                  <a:srgbClr val="FF0000"/>
                </a:solidFill>
              </a:rPr>
              <a:t>?Y</a:t>
            </a:r>
            <a:r>
              <a:rPr lang="en-NZ" sz="2000" dirty="0" smtClean="0"/>
              <a:t>)</a:t>
            </a:r>
            <a:endParaRPr lang="en-NZ" sz="2000" dirty="0"/>
          </a:p>
        </p:txBody>
      </p:sp>
      <p:sp>
        <p:nvSpPr>
          <p:cNvPr id="6" name="TextBox 5"/>
          <p:cNvSpPr txBox="1"/>
          <p:nvPr/>
        </p:nvSpPr>
        <p:spPr>
          <a:xfrm>
            <a:off x="6444171" y="4188173"/>
            <a:ext cx="2193357" cy="830997"/>
          </a:xfrm>
          <a:prstGeom prst="rect">
            <a:avLst/>
          </a:prstGeom>
          <a:noFill/>
        </p:spPr>
        <p:txBody>
          <a:bodyPr wrap="none" rtlCol="0">
            <a:spAutoFit/>
          </a:bodyPr>
          <a:lstStyle/>
          <a:p>
            <a:pPr algn="ctr"/>
            <a:r>
              <a:rPr lang="en-NZ" dirty="0" smtClean="0">
                <a:solidFill>
                  <a:schemeClr val="accent1"/>
                </a:solidFill>
              </a:rPr>
              <a:t>evaluation</a:t>
            </a:r>
          </a:p>
          <a:p>
            <a:endParaRPr lang="en-NZ" dirty="0"/>
          </a:p>
        </p:txBody>
      </p:sp>
      <p:graphicFrame>
        <p:nvGraphicFramePr>
          <p:cNvPr id="3" name="Table 2"/>
          <p:cNvGraphicFramePr>
            <a:graphicFrameLocks noGrp="1"/>
          </p:cNvGraphicFramePr>
          <p:nvPr>
            <p:extLst>
              <p:ext uri="{D42A27DB-BD31-4B8C-83A1-F6EECF244321}">
                <p14:modId xmlns:p14="http://schemas.microsoft.com/office/powerpoint/2010/main" val="1792792046"/>
              </p:ext>
            </p:extLst>
          </p:nvPr>
        </p:nvGraphicFramePr>
        <p:xfrm>
          <a:off x="7101694" y="4857153"/>
          <a:ext cx="1535834" cy="1097280"/>
        </p:xfrm>
        <a:graphic>
          <a:graphicData uri="http://schemas.openxmlformats.org/drawingml/2006/table">
            <a:tbl>
              <a:tblPr firstRow="1" bandRow="1">
                <a:tableStyleId>{5C22544A-7EE6-4342-B048-85BDC9FD1C3A}</a:tableStyleId>
              </a:tblPr>
              <a:tblGrid>
                <a:gridCol w="767917"/>
                <a:gridCol w="767917"/>
              </a:tblGrid>
              <a:tr h="365760">
                <a:tc>
                  <a:txBody>
                    <a:bodyPr/>
                    <a:lstStyle/>
                    <a:p>
                      <a:pPr algn="ctr"/>
                      <a:r>
                        <a:rPr lang="en-NZ" dirty="0" smtClean="0"/>
                        <a:t>?X</a:t>
                      </a:r>
                      <a:endParaRPr lang="en-NZ" dirty="0"/>
                    </a:p>
                  </a:txBody>
                  <a:tcPr/>
                </a:tc>
                <a:tc>
                  <a:txBody>
                    <a:bodyPr/>
                    <a:lstStyle/>
                    <a:p>
                      <a:pPr algn="ctr"/>
                      <a:r>
                        <a:rPr lang="en-NZ" dirty="0" smtClean="0"/>
                        <a:t>?Y</a:t>
                      </a:r>
                      <a:endParaRPr lang="en-NZ" dirty="0"/>
                    </a:p>
                  </a:txBody>
                  <a:tcPr/>
                </a:tc>
              </a:tr>
              <a:tr h="365760">
                <a:tc>
                  <a:txBody>
                    <a:bodyPr/>
                    <a:lstStyle/>
                    <a:p>
                      <a:pPr algn="ctr"/>
                      <a:r>
                        <a:rPr lang="en-NZ" dirty="0" smtClean="0">
                          <a:solidFill>
                            <a:srgbClr val="FF0000"/>
                          </a:solidFill>
                        </a:rPr>
                        <a:t>S1</a:t>
                      </a:r>
                      <a:endParaRPr lang="en-NZ" dirty="0">
                        <a:solidFill>
                          <a:srgbClr val="FF0000"/>
                        </a:solidFill>
                      </a:endParaRPr>
                    </a:p>
                  </a:txBody>
                  <a:tcPr/>
                </a:tc>
                <a:tc>
                  <a:txBody>
                    <a:bodyPr/>
                    <a:lstStyle/>
                    <a:p>
                      <a:pPr algn="ctr"/>
                      <a:r>
                        <a:rPr lang="en-NZ" dirty="0" err="1" smtClean="0">
                          <a:solidFill>
                            <a:srgbClr val="FF0000"/>
                          </a:solidFill>
                        </a:rPr>
                        <a:t>Rafa</a:t>
                      </a:r>
                      <a:endParaRPr lang="en-NZ" dirty="0">
                        <a:solidFill>
                          <a:srgbClr val="FF0000"/>
                        </a:solidFill>
                      </a:endParaRPr>
                    </a:p>
                  </a:txBody>
                  <a:tcPr/>
                </a:tc>
              </a:tr>
              <a:tr h="365760">
                <a:tc>
                  <a:txBody>
                    <a:bodyPr/>
                    <a:lstStyle/>
                    <a:p>
                      <a:pPr algn="ctr"/>
                      <a:r>
                        <a:rPr lang="en-NZ" dirty="0" smtClean="0"/>
                        <a:t>S2</a:t>
                      </a:r>
                      <a:endParaRPr lang="en-NZ" dirty="0"/>
                    </a:p>
                  </a:txBody>
                  <a:tcPr/>
                </a:tc>
                <a:tc>
                  <a:txBody>
                    <a:bodyPr/>
                    <a:lstStyle/>
                    <a:p>
                      <a:pPr algn="ctr"/>
                      <a:r>
                        <a:rPr lang="en-NZ" dirty="0" smtClean="0"/>
                        <a:t>Roger</a:t>
                      </a:r>
                      <a:endParaRPr lang="en-NZ" dirty="0"/>
                    </a:p>
                  </a:txBody>
                  <a:tcPr/>
                </a:tc>
              </a:tr>
            </a:tbl>
          </a:graphicData>
        </a:graphic>
      </p:graphicFrame>
      <mc:AlternateContent xmlns:mc="http://schemas.openxmlformats.org/markup-compatibility/2006" xmlns:a14="http://schemas.microsoft.com/office/drawing/2010/main">
        <mc:Choice Requires="a14">
          <p:sp>
            <p:nvSpPr>
              <p:cNvPr id="4" name="TextBox 3"/>
              <p:cNvSpPr txBox="1"/>
              <p:nvPr/>
            </p:nvSpPr>
            <p:spPr>
              <a:xfrm>
                <a:off x="6516216" y="5157192"/>
                <a:ext cx="509948" cy="400110"/>
              </a:xfrm>
              <a:prstGeom prst="rect">
                <a:avLst/>
              </a:prstGeom>
              <a:noFill/>
            </p:spPr>
            <p:txBody>
              <a:bodyPr wrap="none" rtlCol="0">
                <a:spAutoFit/>
              </a:bodyPr>
              <a:lstStyle/>
              <a:p>
                <a14:m>
                  <m:oMath xmlns:m="http://schemas.openxmlformats.org/officeDocument/2006/math">
                    <m:sSub>
                      <m:sSubPr>
                        <m:ctrlPr>
                          <a:rPr lang="en-NZ" sz="2000" i="1" smtClean="0">
                            <a:solidFill>
                              <a:srgbClr val="FF0000"/>
                            </a:solidFill>
                            <a:latin typeface="Cambria Math"/>
                          </a:rPr>
                        </m:ctrlPr>
                      </m:sSubPr>
                      <m:e>
                        <m:r>
                          <a:rPr lang="en-NZ" sz="2000" i="1" smtClean="0">
                            <a:solidFill>
                              <a:srgbClr val="FF0000"/>
                            </a:solidFill>
                            <a:latin typeface="Cambria Math"/>
                            <a:ea typeface="Cambria Math"/>
                          </a:rPr>
                          <m:t>𝜇</m:t>
                        </m:r>
                      </m:e>
                      <m:sub>
                        <m:r>
                          <a:rPr lang="en-NZ" sz="2000" b="0" i="1" smtClean="0">
                            <a:solidFill>
                              <a:srgbClr val="FF0000"/>
                            </a:solidFill>
                            <a:latin typeface="Cambria Math"/>
                          </a:rPr>
                          <m:t>1</m:t>
                        </m:r>
                      </m:sub>
                    </m:sSub>
                  </m:oMath>
                </a14:m>
                <a:r>
                  <a:rPr lang="en-NZ" sz="2000" dirty="0" smtClean="0">
                    <a:solidFill>
                      <a:srgbClr val="FF0000"/>
                    </a:solidFill>
                  </a:rPr>
                  <a:t>:</a:t>
                </a:r>
                <a:endParaRPr lang="en-NZ" sz="2000" dirty="0">
                  <a:solidFill>
                    <a:srgbClr val="FF000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6516216" y="5157192"/>
                <a:ext cx="509948" cy="400110"/>
              </a:xfrm>
              <a:prstGeom prst="rect">
                <a:avLst/>
              </a:prstGeom>
              <a:blipFill rotWithShape="1">
                <a:blip r:embed="rId3"/>
                <a:stretch>
                  <a:fillRect t="-6061" r="-10714" b="-27273"/>
                </a:stretch>
              </a:blipFill>
            </p:spPr>
            <p:txBody>
              <a:bodyPr/>
              <a:lstStyle/>
              <a:p>
                <a:r>
                  <a:rPr lang="en-NZ">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516216" y="5549170"/>
                <a:ext cx="515910" cy="400110"/>
              </a:xfrm>
              <a:prstGeom prst="rect">
                <a:avLst/>
              </a:prstGeom>
              <a:noFill/>
            </p:spPr>
            <p:txBody>
              <a:bodyPr wrap="none" rtlCol="0">
                <a:spAutoFit/>
              </a:bodyPr>
              <a:lstStyle/>
              <a:p>
                <a14:m>
                  <m:oMath xmlns:m="http://schemas.openxmlformats.org/officeDocument/2006/math">
                    <m:sSub>
                      <m:sSubPr>
                        <m:ctrlPr>
                          <a:rPr lang="en-NZ" sz="2000" i="1" smtClean="0">
                            <a:latin typeface="Cambria Math"/>
                          </a:rPr>
                        </m:ctrlPr>
                      </m:sSubPr>
                      <m:e>
                        <m:r>
                          <a:rPr lang="en-NZ" sz="2000" i="1" smtClean="0">
                            <a:latin typeface="Cambria Math"/>
                            <a:ea typeface="Cambria Math"/>
                          </a:rPr>
                          <m:t>𝜇</m:t>
                        </m:r>
                      </m:e>
                      <m:sub>
                        <m:r>
                          <a:rPr lang="en-NZ" sz="2000" b="0" i="1" smtClean="0">
                            <a:latin typeface="Cambria Math"/>
                          </a:rPr>
                          <m:t>2</m:t>
                        </m:r>
                      </m:sub>
                    </m:sSub>
                  </m:oMath>
                </a14:m>
                <a:r>
                  <a:rPr lang="en-NZ" sz="2000" dirty="0" smtClean="0"/>
                  <a:t>:</a:t>
                </a:r>
                <a:endParaRPr lang="en-NZ"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6516216" y="5549170"/>
                <a:ext cx="515910" cy="400110"/>
              </a:xfrm>
              <a:prstGeom prst="rect">
                <a:avLst/>
              </a:prstGeom>
              <a:blipFill rotWithShape="1">
                <a:blip r:embed="rId4"/>
                <a:stretch>
                  <a:fillRect t="-6061" r="-10588" b="-27273"/>
                </a:stretch>
              </a:blipFill>
            </p:spPr>
            <p:txBody>
              <a:bodyPr/>
              <a:lstStyle/>
              <a:p>
                <a:r>
                  <a:rPr lang="en-NZ">
                    <a:noFill/>
                  </a:rPr>
                  <a:t> </a:t>
                </a:r>
              </a:p>
            </p:txBody>
          </p:sp>
        </mc:Fallback>
      </mc:AlternateContent>
    </p:spTree>
    <p:extLst>
      <p:ext uri="{BB962C8B-B14F-4D97-AF65-F5344CB8AC3E}">
        <p14:creationId xmlns:p14="http://schemas.microsoft.com/office/powerpoint/2010/main" val="175882012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smtClean="0">
                <a:latin typeface="Arial" charset="0"/>
                <a:cs typeface="Arial" charset="0"/>
              </a:rPr>
              <a:t>SPARQL – Semantics of Triple Patterns</a:t>
            </a:r>
          </a:p>
        </p:txBody>
      </p:sp>
      <mc:AlternateContent xmlns:mc="http://schemas.openxmlformats.org/markup-compatibility/2006" xmlns:a14="http://schemas.microsoft.com/office/drawing/2010/main">
        <mc:Choice Requires="a14">
          <p:sp>
            <p:nvSpPr>
              <p:cNvPr id="44035" name="Content Placeholder 2"/>
              <p:cNvSpPr>
                <a:spLocks noGrp="1"/>
              </p:cNvSpPr>
              <p:nvPr>
                <p:ph idx="1"/>
              </p:nvPr>
            </p:nvSpPr>
            <p:spPr>
              <a:xfrm>
                <a:off x="467544" y="1412776"/>
                <a:ext cx="8352928" cy="2592288"/>
              </a:xfrm>
            </p:spPr>
            <p:txBody>
              <a:bodyPr/>
              <a:lstStyle/>
              <a:p>
                <a:pPr>
                  <a:lnSpc>
                    <a:spcPct val="90000"/>
                  </a:lnSpc>
                </a:pPr>
                <a:r>
                  <a:rPr lang="en-US" sz="2200" dirty="0" smtClean="0">
                    <a:latin typeface="Arial" charset="0"/>
                    <a:ea typeface="ヒラギノ角ゴ Pro W3" charset="-128"/>
                    <a:cs typeface="Arial" charset="0"/>
                  </a:rPr>
                  <a:t>Given an RDF graph </a:t>
                </a:r>
                <a:r>
                  <a:rPr lang="en-US" sz="2200" i="1" dirty="0" smtClean="0">
                    <a:latin typeface="Arial" charset="0"/>
                    <a:ea typeface="ヒラギノ角ゴ Pro W3" charset="-128"/>
                    <a:cs typeface="Arial" charset="0"/>
                  </a:rPr>
                  <a:t>G</a:t>
                </a:r>
                <a:r>
                  <a:rPr lang="en-US" sz="2200" dirty="0" smtClean="0">
                    <a:latin typeface="Arial" charset="0"/>
                    <a:ea typeface="ヒラギノ角ゴ Pro W3" charset="-128"/>
                    <a:cs typeface="Arial" charset="0"/>
                  </a:rPr>
                  <a:t> and a triple pattern </a:t>
                </a:r>
                <a:r>
                  <a:rPr lang="en-US" sz="2200" i="1" dirty="0" smtClean="0">
                    <a:latin typeface="Arial" charset="0"/>
                    <a:ea typeface="ヒラギノ角ゴ Pro W3" charset="-128"/>
                    <a:cs typeface="Arial" charset="0"/>
                  </a:rPr>
                  <a:t>t</a:t>
                </a:r>
              </a:p>
              <a:p>
                <a:pPr>
                  <a:lnSpc>
                    <a:spcPct val="90000"/>
                  </a:lnSpc>
                </a:pPr>
                <a:endParaRPr lang="en-US" sz="2200" dirty="0" smtClean="0">
                  <a:latin typeface="Arial" charset="0"/>
                  <a:ea typeface="ヒラギノ角ゴ Pro W3" charset="-128"/>
                  <a:cs typeface="Arial" charset="0"/>
                </a:endParaRPr>
              </a:p>
              <a:p>
                <a:pPr>
                  <a:lnSpc>
                    <a:spcPct val="90000"/>
                  </a:lnSpc>
                </a:pPr>
                <a:r>
                  <a:rPr lang="en-US" sz="2200" dirty="0" smtClean="0">
                    <a:latin typeface="Arial" charset="0"/>
                    <a:ea typeface="ヒラギノ角ゴ Pro W3" charset="-128"/>
                    <a:cs typeface="Arial" charset="0"/>
                  </a:rPr>
                  <a:t>The evaluation of </a:t>
                </a:r>
                <a:r>
                  <a:rPr lang="en-US" sz="2200" i="1" dirty="0">
                    <a:latin typeface="Arial" charset="0"/>
                    <a:ea typeface="ヒラギノ角ゴ Pro W3" charset="-128"/>
                    <a:cs typeface="Arial" charset="0"/>
                  </a:rPr>
                  <a:t>t </a:t>
                </a:r>
                <a:r>
                  <a:rPr lang="en-US" sz="2200" i="1" dirty="0" smtClean="0">
                    <a:latin typeface="Arial" charset="0"/>
                    <a:ea typeface="ヒラギノ角ゴ Pro W3" charset="-128"/>
                    <a:cs typeface="Arial" charset="0"/>
                  </a:rPr>
                  <a:t>over G</a:t>
                </a:r>
                <a:r>
                  <a:rPr lang="en-US" sz="2200" dirty="0" smtClean="0">
                    <a:latin typeface="Arial" charset="0"/>
                    <a:ea typeface="ヒラギノ角ゴ Pro W3" charset="-128"/>
                    <a:cs typeface="Arial" charset="0"/>
                  </a:rPr>
                  <a:t> is the set of mappings </a:t>
                </a:r>
                <a14:m>
                  <m:oMath xmlns:m="http://schemas.openxmlformats.org/officeDocument/2006/math">
                    <m:r>
                      <a:rPr lang="en-US" sz="2200" i="1" smtClean="0">
                        <a:latin typeface="Cambria Math"/>
                        <a:ea typeface="Cambria Math"/>
                        <a:cs typeface="Arial" charset="0"/>
                      </a:rPr>
                      <m:t>𝜇</m:t>
                    </m:r>
                  </m:oMath>
                </a14:m>
                <a:r>
                  <a:rPr lang="en-US" sz="2200" dirty="0" smtClean="0">
                    <a:latin typeface="Arial" charset="0"/>
                    <a:ea typeface="ヒラギノ角ゴ Pro W3" charset="-128"/>
                    <a:cs typeface="Arial" charset="0"/>
                  </a:rPr>
                  <a:t> such that</a:t>
                </a:r>
              </a:p>
              <a:p>
                <a:pPr lvl="1">
                  <a:lnSpc>
                    <a:spcPct val="90000"/>
                  </a:lnSpc>
                </a:pPr>
                <a14:m>
                  <m:oMath xmlns:m="http://schemas.openxmlformats.org/officeDocument/2006/math">
                    <m:r>
                      <a:rPr lang="en-US" sz="2000" i="1">
                        <a:latin typeface="Cambria Math"/>
                        <a:ea typeface="Cambria Math"/>
                        <a:cs typeface="Arial" charset="0"/>
                      </a:rPr>
                      <m:t>𝜇</m:t>
                    </m:r>
                  </m:oMath>
                </a14:m>
                <a:r>
                  <a:rPr lang="en-US" sz="2000" dirty="0" smtClean="0">
                    <a:latin typeface="Arial" charset="0"/>
                    <a:ea typeface="ヒラギノ角ゴ Pro W3" charset="-128"/>
                    <a:cs typeface="Arial" charset="0"/>
                  </a:rPr>
                  <a:t> has as domain the variables of </a:t>
                </a:r>
                <a:r>
                  <a:rPr lang="en-US" sz="2000" i="1" dirty="0" smtClean="0">
                    <a:latin typeface="Arial" charset="0"/>
                    <a:ea typeface="ヒラギノ角ゴ Pro W3" charset="-128"/>
                    <a:cs typeface="Arial" charset="0"/>
                  </a:rPr>
                  <a:t>t</a:t>
                </a:r>
                <a:r>
                  <a:rPr lang="en-US" sz="2000" dirty="0" smtClean="0">
                    <a:latin typeface="Arial" charset="0"/>
                    <a:ea typeface="ヒラギノ角ゴ Pro W3" charset="-128"/>
                    <a:cs typeface="Arial" charset="0"/>
                  </a:rPr>
                  <a:t>, i.e., </a:t>
                </a:r>
                <a14:m>
                  <m:oMath xmlns:m="http://schemas.openxmlformats.org/officeDocument/2006/math">
                    <m:r>
                      <a:rPr lang="en-NZ" sz="2000" b="0" i="1" smtClean="0">
                        <a:latin typeface="Cambria Math"/>
                        <a:ea typeface="ヒラギノ角ゴ Pro W3" charset="-128"/>
                        <a:cs typeface="Arial" charset="0"/>
                      </a:rPr>
                      <m:t>𝑑𝑜𝑚</m:t>
                    </m:r>
                    <m:d>
                      <m:dPr>
                        <m:ctrlPr>
                          <a:rPr lang="en-NZ" sz="2000" b="0" i="1" smtClean="0">
                            <a:latin typeface="Cambria Math"/>
                            <a:ea typeface="ヒラギノ角ゴ Pro W3" charset="-128"/>
                            <a:cs typeface="Arial" charset="0"/>
                          </a:rPr>
                        </m:ctrlPr>
                      </m:dPr>
                      <m:e>
                        <m:r>
                          <a:rPr lang="en-NZ" sz="2000" b="0" i="1" smtClean="0">
                            <a:latin typeface="Cambria Math"/>
                            <a:ea typeface="Cambria Math"/>
                            <a:cs typeface="Arial" charset="0"/>
                          </a:rPr>
                          <m:t>𝜇</m:t>
                        </m:r>
                      </m:e>
                    </m:d>
                    <m:r>
                      <a:rPr lang="en-NZ" sz="2000" b="0" i="1" smtClean="0">
                        <a:latin typeface="Cambria Math"/>
                        <a:ea typeface="ヒラギノ角ゴ Pro W3" charset="-128"/>
                        <a:cs typeface="Arial" charset="0"/>
                      </a:rPr>
                      <m:t>=</m:t>
                    </m:r>
                    <m:r>
                      <a:rPr lang="en-NZ" sz="2000" b="0" i="1" smtClean="0">
                        <a:latin typeface="Cambria Math"/>
                        <a:ea typeface="ヒラギノ角ゴ Pro W3" charset="-128"/>
                        <a:cs typeface="Arial" charset="0"/>
                      </a:rPr>
                      <m:t>𝑣𝑎𝑟</m:t>
                    </m:r>
                    <m:r>
                      <a:rPr lang="en-NZ" sz="2000" b="0" i="1" smtClean="0">
                        <a:latin typeface="Cambria Math"/>
                        <a:ea typeface="ヒラギノ角ゴ Pro W3" charset="-128"/>
                        <a:cs typeface="Arial" charset="0"/>
                      </a:rPr>
                      <m:t>(</m:t>
                    </m:r>
                    <m:r>
                      <a:rPr lang="en-NZ" sz="2000" b="0" i="1" smtClean="0">
                        <a:latin typeface="Cambria Math"/>
                        <a:ea typeface="ヒラギノ角ゴ Pro W3" charset="-128"/>
                        <a:cs typeface="Arial" charset="0"/>
                      </a:rPr>
                      <m:t>𝑡</m:t>
                    </m:r>
                    <m:r>
                      <a:rPr lang="en-NZ" sz="2000" b="0" i="1" smtClean="0">
                        <a:latin typeface="Cambria Math"/>
                        <a:ea typeface="ヒラギノ角ゴ Pro W3" charset="-128"/>
                        <a:cs typeface="Arial" charset="0"/>
                      </a:rPr>
                      <m:t>)</m:t>
                    </m:r>
                  </m:oMath>
                </a14:m>
                <a:endParaRPr lang="en-US" sz="2000" i="1" dirty="0" smtClean="0">
                  <a:latin typeface="Arial" charset="0"/>
                  <a:ea typeface="ヒラギノ角ゴ Pro W3" charset="-128"/>
                  <a:cs typeface="Arial" charset="0"/>
                </a:endParaRPr>
              </a:p>
              <a:p>
                <a:pPr lvl="1">
                  <a:lnSpc>
                    <a:spcPct val="90000"/>
                  </a:lnSpc>
                </a:pPr>
                <a14:m>
                  <m:oMath xmlns:m="http://schemas.openxmlformats.org/officeDocument/2006/math">
                    <m:r>
                      <a:rPr lang="en-US" sz="2000" i="1">
                        <a:latin typeface="Cambria Math"/>
                        <a:ea typeface="Cambria Math"/>
                        <a:cs typeface="Arial" charset="0"/>
                      </a:rPr>
                      <m:t>𝜇</m:t>
                    </m:r>
                  </m:oMath>
                </a14:m>
                <a:r>
                  <a:rPr lang="en-US" sz="2000" i="1" dirty="0" smtClean="0">
                    <a:latin typeface="Arial" charset="0"/>
                    <a:ea typeface="ヒラギノ角ゴ Pro W3" charset="-128"/>
                    <a:cs typeface="Arial" charset="0"/>
                  </a:rPr>
                  <a:t> </a:t>
                </a:r>
                <a:r>
                  <a:rPr lang="en-US" sz="2000" dirty="0" smtClean="0">
                    <a:latin typeface="Arial" charset="0"/>
                    <a:ea typeface="ヒラギノ角ゴ Pro W3" charset="-128"/>
                    <a:cs typeface="Arial" charset="0"/>
                  </a:rPr>
                  <a:t>makes</a:t>
                </a:r>
                <a:r>
                  <a:rPr lang="en-US" sz="2000" i="1" dirty="0" smtClean="0">
                    <a:latin typeface="Arial" charset="0"/>
                    <a:ea typeface="ヒラギノ角ゴ Pro W3" charset="-128"/>
                    <a:cs typeface="Arial" charset="0"/>
                  </a:rPr>
                  <a:t> t </a:t>
                </a:r>
                <a:r>
                  <a:rPr lang="en-US" sz="2000" dirty="0" smtClean="0">
                    <a:latin typeface="Arial" charset="0"/>
                    <a:ea typeface="ヒラギノ角ゴ Pro W3" charset="-128"/>
                    <a:cs typeface="Arial" charset="0"/>
                  </a:rPr>
                  <a:t>to match the graph, i.e., </a:t>
                </a:r>
                <a14:m>
                  <m:oMath xmlns:m="http://schemas.openxmlformats.org/officeDocument/2006/math">
                    <m:r>
                      <a:rPr lang="en-US" sz="2000" i="1" smtClean="0">
                        <a:latin typeface="Cambria Math"/>
                        <a:ea typeface="Cambria Math"/>
                        <a:cs typeface="Arial" charset="0"/>
                      </a:rPr>
                      <m:t>𝜇</m:t>
                    </m:r>
                    <m:r>
                      <a:rPr lang="en-NZ" sz="2000" b="0" i="1" smtClean="0">
                        <a:latin typeface="Cambria Math"/>
                        <a:ea typeface="Cambria Math"/>
                        <a:cs typeface="Arial" charset="0"/>
                      </a:rPr>
                      <m:t>(</m:t>
                    </m:r>
                    <m:r>
                      <a:rPr lang="en-NZ" sz="2000" b="0" i="1" smtClean="0">
                        <a:latin typeface="Cambria Math"/>
                        <a:ea typeface="Cambria Math"/>
                        <a:cs typeface="Arial" charset="0"/>
                      </a:rPr>
                      <m:t>𝑡</m:t>
                    </m:r>
                    <m:r>
                      <a:rPr lang="en-NZ" sz="2000" b="0" i="1" smtClean="0">
                        <a:latin typeface="Cambria Math"/>
                        <a:ea typeface="Cambria Math"/>
                        <a:cs typeface="Arial" charset="0"/>
                      </a:rPr>
                      <m:t>)∈</m:t>
                    </m:r>
                    <m:r>
                      <a:rPr lang="en-NZ" sz="2000" b="0" i="1" smtClean="0">
                        <a:latin typeface="Cambria Math"/>
                        <a:ea typeface="Cambria Math"/>
                        <a:cs typeface="Arial" charset="0"/>
                      </a:rPr>
                      <m:t>𝐺</m:t>
                    </m:r>
                  </m:oMath>
                </a14:m>
                <a:endParaRPr lang="en-US" sz="2000" dirty="0" smtClean="0">
                  <a:latin typeface="Arial" charset="0"/>
                  <a:ea typeface="ヒラギノ角ゴ Pro W3" charset="-128"/>
                  <a:cs typeface="Arial" charset="0"/>
                </a:endParaRPr>
              </a:p>
              <a:p>
                <a:pPr>
                  <a:lnSpc>
                    <a:spcPct val="90000"/>
                  </a:lnSpc>
                </a:pPr>
                <a:endParaRPr lang="en-US" sz="2200" dirty="0" smtClean="0">
                  <a:latin typeface="Arial" charset="0"/>
                  <a:ea typeface="ヒラギノ角ゴ Pro W3" charset="-128"/>
                  <a:cs typeface="Arial" charset="0"/>
                </a:endParaRPr>
              </a:p>
              <a:p>
                <a:pPr>
                  <a:lnSpc>
                    <a:spcPct val="90000"/>
                  </a:lnSpc>
                </a:pPr>
                <a:r>
                  <a:rPr lang="en-US" sz="2200" dirty="0" smtClean="0">
                    <a:latin typeface="Arial" charset="0"/>
                    <a:ea typeface="ヒラギノ角ゴ Pro W3" charset="-128"/>
                    <a:cs typeface="Arial" charset="0"/>
                  </a:rPr>
                  <a:t>Example:</a:t>
                </a:r>
              </a:p>
              <a:p>
                <a:pPr>
                  <a:buFont typeface="Arial" charset="0"/>
                  <a:buNone/>
                </a:pPr>
                <a:endParaRPr lang="en-US" dirty="0" smtClean="0">
                  <a:latin typeface="Arial" charset="0"/>
                  <a:cs typeface="Arial" charset="0"/>
                </a:endParaRPr>
              </a:p>
            </p:txBody>
          </p:sp>
        </mc:Choice>
        <mc:Fallback xmlns="">
          <p:sp>
            <p:nvSpPr>
              <p:cNvPr id="44035" name="Content Placeholder 2"/>
              <p:cNvSpPr>
                <a:spLocks noGrp="1" noRot="1" noChangeAspect="1" noMove="1" noResize="1" noEditPoints="1" noAdjustHandles="1" noChangeArrowheads="1" noChangeShapeType="1" noTextEdit="1"/>
              </p:cNvSpPr>
              <p:nvPr>
                <p:ph idx="1"/>
              </p:nvPr>
            </p:nvSpPr>
            <p:spPr>
              <a:xfrm>
                <a:off x="467544" y="1412776"/>
                <a:ext cx="8352928" cy="2592288"/>
              </a:xfrm>
              <a:blipFill rotWithShape="1">
                <a:blip r:embed="rId2"/>
                <a:stretch>
                  <a:fillRect l="-876" t="-2588" b="-2824"/>
                </a:stretch>
              </a:blipFill>
            </p:spPr>
            <p:txBody>
              <a:bodyPr/>
              <a:lstStyle/>
              <a:p>
                <a:r>
                  <a:rPr lang="en-NZ">
                    <a:noFill/>
                  </a:rPr>
                  <a:t> </a:t>
                </a:r>
              </a:p>
            </p:txBody>
          </p:sp>
        </mc:Fallback>
      </mc:AlternateContent>
      <p:sp>
        <p:nvSpPr>
          <p:cNvPr id="2" name="TextBox 1"/>
          <p:cNvSpPr txBox="1"/>
          <p:nvPr/>
        </p:nvSpPr>
        <p:spPr>
          <a:xfrm>
            <a:off x="737267" y="4188173"/>
            <a:ext cx="2517933" cy="1754326"/>
          </a:xfrm>
          <a:prstGeom prst="rect">
            <a:avLst/>
          </a:prstGeom>
          <a:noFill/>
        </p:spPr>
        <p:txBody>
          <a:bodyPr wrap="none" rtlCol="0">
            <a:spAutoFit/>
          </a:bodyPr>
          <a:lstStyle/>
          <a:p>
            <a:pPr algn="ctr"/>
            <a:r>
              <a:rPr lang="en-NZ" dirty="0">
                <a:solidFill>
                  <a:schemeClr val="accent1"/>
                </a:solidFill>
              </a:rPr>
              <a:t>g</a:t>
            </a:r>
            <a:r>
              <a:rPr lang="en-NZ" dirty="0" smtClean="0">
                <a:solidFill>
                  <a:schemeClr val="accent1"/>
                </a:solidFill>
              </a:rPr>
              <a:t>raph</a:t>
            </a:r>
          </a:p>
          <a:p>
            <a:endParaRPr lang="en-NZ" dirty="0"/>
          </a:p>
          <a:p>
            <a:pPr algn="ctr"/>
            <a:r>
              <a:rPr lang="en-NZ" sz="2000" dirty="0" smtClean="0"/>
              <a:t>(S1, player, </a:t>
            </a:r>
            <a:r>
              <a:rPr lang="en-NZ" sz="2000" dirty="0" err="1" smtClean="0"/>
              <a:t>Rafa</a:t>
            </a:r>
            <a:r>
              <a:rPr lang="en-NZ" sz="2000" dirty="0" smtClean="0"/>
              <a:t>)</a:t>
            </a:r>
          </a:p>
          <a:p>
            <a:pPr algn="ctr"/>
            <a:r>
              <a:rPr lang="en-NZ" sz="2000" dirty="0" smtClean="0"/>
              <a:t>(S1, ranking, 1)</a:t>
            </a:r>
          </a:p>
          <a:p>
            <a:pPr algn="ctr"/>
            <a:r>
              <a:rPr lang="en-NZ" sz="2000" dirty="0" smtClean="0">
                <a:solidFill>
                  <a:srgbClr val="FF0000"/>
                </a:solidFill>
              </a:rPr>
              <a:t>(S2, player, Roger)</a:t>
            </a:r>
            <a:endParaRPr lang="en-NZ" sz="2000" dirty="0">
              <a:solidFill>
                <a:srgbClr val="FF0000"/>
              </a:solidFill>
            </a:endParaRPr>
          </a:p>
        </p:txBody>
      </p:sp>
      <p:sp>
        <p:nvSpPr>
          <p:cNvPr id="5" name="TextBox 4"/>
          <p:cNvSpPr txBox="1"/>
          <p:nvPr/>
        </p:nvSpPr>
        <p:spPr>
          <a:xfrm>
            <a:off x="3925625" y="4188173"/>
            <a:ext cx="2014654" cy="1508105"/>
          </a:xfrm>
          <a:prstGeom prst="rect">
            <a:avLst/>
          </a:prstGeom>
          <a:noFill/>
        </p:spPr>
        <p:txBody>
          <a:bodyPr wrap="none" rtlCol="0">
            <a:spAutoFit/>
          </a:bodyPr>
          <a:lstStyle/>
          <a:p>
            <a:pPr algn="ctr"/>
            <a:r>
              <a:rPr lang="en-NZ" dirty="0">
                <a:solidFill>
                  <a:schemeClr val="accent1"/>
                </a:solidFill>
              </a:rPr>
              <a:t>t</a:t>
            </a:r>
            <a:r>
              <a:rPr lang="en-NZ" dirty="0" smtClean="0">
                <a:solidFill>
                  <a:schemeClr val="accent1"/>
                </a:solidFill>
              </a:rPr>
              <a:t>riple pattern</a:t>
            </a:r>
          </a:p>
          <a:p>
            <a:endParaRPr lang="en-NZ" dirty="0" smtClean="0"/>
          </a:p>
          <a:p>
            <a:endParaRPr lang="en-NZ" dirty="0" smtClean="0"/>
          </a:p>
          <a:p>
            <a:r>
              <a:rPr lang="en-NZ" sz="2000" dirty="0" smtClean="0"/>
              <a:t>(</a:t>
            </a:r>
            <a:r>
              <a:rPr lang="en-NZ" sz="2000" dirty="0" smtClean="0">
                <a:solidFill>
                  <a:srgbClr val="FF0000"/>
                </a:solidFill>
              </a:rPr>
              <a:t>?X</a:t>
            </a:r>
            <a:r>
              <a:rPr lang="en-NZ" sz="2000" dirty="0" smtClean="0"/>
              <a:t>, player, </a:t>
            </a:r>
            <a:r>
              <a:rPr lang="en-NZ" sz="2000" dirty="0" smtClean="0">
                <a:solidFill>
                  <a:srgbClr val="FF0000"/>
                </a:solidFill>
              </a:rPr>
              <a:t>?Y</a:t>
            </a:r>
            <a:r>
              <a:rPr lang="en-NZ" sz="2000" dirty="0" smtClean="0"/>
              <a:t>)</a:t>
            </a:r>
            <a:endParaRPr lang="en-NZ" sz="2000" dirty="0"/>
          </a:p>
        </p:txBody>
      </p:sp>
      <p:sp>
        <p:nvSpPr>
          <p:cNvPr id="6" name="TextBox 5"/>
          <p:cNvSpPr txBox="1"/>
          <p:nvPr/>
        </p:nvSpPr>
        <p:spPr>
          <a:xfrm>
            <a:off x="6444171" y="4188173"/>
            <a:ext cx="2193357" cy="830997"/>
          </a:xfrm>
          <a:prstGeom prst="rect">
            <a:avLst/>
          </a:prstGeom>
          <a:noFill/>
        </p:spPr>
        <p:txBody>
          <a:bodyPr wrap="none" rtlCol="0">
            <a:spAutoFit/>
          </a:bodyPr>
          <a:lstStyle/>
          <a:p>
            <a:pPr algn="ctr"/>
            <a:r>
              <a:rPr lang="en-NZ" dirty="0" smtClean="0">
                <a:solidFill>
                  <a:schemeClr val="accent1"/>
                </a:solidFill>
              </a:rPr>
              <a:t>evaluation</a:t>
            </a:r>
          </a:p>
          <a:p>
            <a:endParaRPr lang="en-NZ" dirty="0"/>
          </a:p>
        </p:txBody>
      </p:sp>
      <p:graphicFrame>
        <p:nvGraphicFramePr>
          <p:cNvPr id="3" name="Table 2"/>
          <p:cNvGraphicFramePr>
            <a:graphicFrameLocks noGrp="1"/>
          </p:cNvGraphicFramePr>
          <p:nvPr>
            <p:extLst>
              <p:ext uri="{D42A27DB-BD31-4B8C-83A1-F6EECF244321}">
                <p14:modId xmlns:p14="http://schemas.microsoft.com/office/powerpoint/2010/main" val="1403541232"/>
              </p:ext>
            </p:extLst>
          </p:nvPr>
        </p:nvGraphicFramePr>
        <p:xfrm>
          <a:off x="7101694" y="4857153"/>
          <a:ext cx="1535834" cy="1097280"/>
        </p:xfrm>
        <a:graphic>
          <a:graphicData uri="http://schemas.openxmlformats.org/drawingml/2006/table">
            <a:tbl>
              <a:tblPr firstRow="1" bandRow="1">
                <a:tableStyleId>{5C22544A-7EE6-4342-B048-85BDC9FD1C3A}</a:tableStyleId>
              </a:tblPr>
              <a:tblGrid>
                <a:gridCol w="767917"/>
                <a:gridCol w="767917"/>
              </a:tblGrid>
              <a:tr h="365760">
                <a:tc>
                  <a:txBody>
                    <a:bodyPr/>
                    <a:lstStyle/>
                    <a:p>
                      <a:pPr algn="ctr"/>
                      <a:r>
                        <a:rPr lang="en-NZ" dirty="0" smtClean="0"/>
                        <a:t>?X</a:t>
                      </a:r>
                      <a:endParaRPr lang="en-NZ" dirty="0"/>
                    </a:p>
                  </a:txBody>
                  <a:tcPr/>
                </a:tc>
                <a:tc>
                  <a:txBody>
                    <a:bodyPr/>
                    <a:lstStyle/>
                    <a:p>
                      <a:pPr algn="ctr"/>
                      <a:r>
                        <a:rPr lang="en-NZ" dirty="0" smtClean="0"/>
                        <a:t>?Y</a:t>
                      </a:r>
                      <a:endParaRPr lang="en-NZ" dirty="0"/>
                    </a:p>
                  </a:txBody>
                  <a:tcPr/>
                </a:tc>
              </a:tr>
              <a:tr h="365760">
                <a:tc>
                  <a:txBody>
                    <a:bodyPr/>
                    <a:lstStyle/>
                    <a:p>
                      <a:pPr algn="ctr"/>
                      <a:r>
                        <a:rPr lang="en-NZ" dirty="0" smtClean="0"/>
                        <a:t>S1</a:t>
                      </a:r>
                      <a:endParaRPr lang="en-NZ" dirty="0"/>
                    </a:p>
                  </a:txBody>
                  <a:tcPr/>
                </a:tc>
                <a:tc>
                  <a:txBody>
                    <a:bodyPr/>
                    <a:lstStyle/>
                    <a:p>
                      <a:pPr algn="ctr"/>
                      <a:r>
                        <a:rPr lang="en-NZ" dirty="0" err="1" smtClean="0"/>
                        <a:t>Rafa</a:t>
                      </a:r>
                      <a:endParaRPr lang="en-NZ" dirty="0"/>
                    </a:p>
                  </a:txBody>
                  <a:tcPr/>
                </a:tc>
              </a:tr>
              <a:tr h="365760">
                <a:tc>
                  <a:txBody>
                    <a:bodyPr/>
                    <a:lstStyle/>
                    <a:p>
                      <a:pPr algn="ctr"/>
                      <a:r>
                        <a:rPr lang="en-NZ" dirty="0" smtClean="0">
                          <a:solidFill>
                            <a:srgbClr val="FF0000"/>
                          </a:solidFill>
                        </a:rPr>
                        <a:t>S2</a:t>
                      </a:r>
                      <a:endParaRPr lang="en-NZ" dirty="0">
                        <a:solidFill>
                          <a:srgbClr val="FF0000"/>
                        </a:solidFill>
                      </a:endParaRPr>
                    </a:p>
                  </a:txBody>
                  <a:tcPr/>
                </a:tc>
                <a:tc>
                  <a:txBody>
                    <a:bodyPr/>
                    <a:lstStyle/>
                    <a:p>
                      <a:pPr algn="ctr"/>
                      <a:r>
                        <a:rPr lang="en-NZ" dirty="0" smtClean="0">
                          <a:solidFill>
                            <a:srgbClr val="FF0000"/>
                          </a:solidFill>
                        </a:rPr>
                        <a:t>Roger</a:t>
                      </a:r>
                      <a:endParaRPr lang="en-NZ" dirty="0">
                        <a:solidFill>
                          <a:srgbClr val="FF0000"/>
                        </a:solidFill>
                      </a:endParaRPr>
                    </a:p>
                  </a:txBody>
                  <a:tcPr/>
                </a:tc>
              </a:tr>
            </a:tbl>
          </a:graphicData>
        </a:graphic>
      </p:graphicFrame>
      <mc:AlternateContent xmlns:mc="http://schemas.openxmlformats.org/markup-compatibility/2006" xmlns:a14="http://schemas.microsoft.com/office/drawing/2010/main">
        <mc:Choice Requires="a14">
          <p:sp>
            <p:nvSpPr>
              <p:cNvPr id="4" name="TextBox 3"/>
              <p:cNvSpPr txBox="1"/>
              <p:nvPr/>
            </p:nvSpPr>
            <p:spPr>
              <a:xfrm>
                <a:off x="6516216" y="5157192"/>
                <a:ext cx="509948" cy="400110"/>
              </a:xfrm>
              <a:prstGeom prst="rect">
                <a:avLst/>
              </a:prstGeom>
              <a:noFill/>
            </p:spPr>
            <p:txBody>
              <a:bodyPr wrap="none" rtlCol="0">
                <a:spAutoFit/>
              </a:bodyPr>
              <a:lstStyle/>
              <a:p>
                <a14:m>
                  <m:oMath xmlns:m="http://schemas.openxmlformats.org/officeDocument/2006/math">
                    <m:sSub>
                      <m:sSubPr>
                        <m:ctrlPr>
                          <a:rPr lang="en-NZ" sz="2000" i="1" smtClean="0">
                            <a:latin typeface="Cambria Math"/>
                          </a:rPr>
                        </m:ctrlPr>
                      </m:sSubPr>
                      <m:e>
                        <m:r>
                          <a:rPr lang="en-NZ" sz="2000" i="1" smtClean="0">
                            <a:latin typeface="Cambria Math"/>
                            <a:ea typeface="Cambria Math"/>
                          </a:rPr>
                          <m:t>𝜇</m:t>
                        </m:r>
                      </m:e>
                      <m:sub>
                        <m:r>
                          <a:rPr lang="en-NZ" sz="2000" b="0" i="1" smtClean="0">
                            <a:latin typeface="Cambria Math"/>
                          </a:rPr>
                          <m:t>1</m:t>
                        </m:r>
                      </m:sub>
                    </m:sSub>
                  </m:oMath>
                </a14:m>
                <a:r>
                  <a:rPr lang="en-NZ" sz="2000" dirty="0" smtClean="0"/>
                  <a:t>:</a:t>
                </a:r>
                <a:endParaRPr lang="en-NZ" sz="2000" dirty="0"/>
              </a:p>
            </p:txBody>
          </p:sp>
        </mc:Choice>
        <mc:Fallback xmlns="">
          <p:sp>
            <p:nvSpPr>
              <p:cNvPr id="4" name="TextBox 3"/>
              <p:cNvSpPr txBox="1">
                <a:spLocks noRot="1" noChangeAspect="1" noMove="1" noResize="1" noEditPoints="1" noAdjustHandles="1" noChangeArrowheads="1" noChangeShapeType="1" noTextEdit="1"/>
              </p:cNvSpPr>
              <p:nvPr/>
            </p:nvSpPr>
            <p:spPr>
              <a:xfrm>
                <a:off x="6516216" y="5157192"/>
                <a:ext cx="509948" cy="400110"/>
              </a:xfrm>
              <a:prstGeom prst="rect">
                <a:avLst/>
              </a:prstGeom>
              <a:blipFill rotWithShape="1">
                <a:blip r:embed="rId3"/>
                <a:stretch>
                  <a:fillRect t="-6061" r="-10714" b="-27273"/>
                </a:stretch>
              </a:blipFill>
            </p:spPr>
            <p:txBody>
              <a:bodyPr/>
              <a:lstStyle/>
              <a:p>
                <a:r>
                  <a:rPr lang="en-NZ">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516216" y="5549170"/>
                <a:ext cx="515910" cy="400110"/>
              </a:xfrm>
              <a:prstGeom prst="rect">
                <a:avLst/>
              </a:prstGeom>
              <a:noFill/>
            </p:spPr>
            <p:txBody>
              <a:bodyPr wrap="none" rtlCol="0">
                <a:spAutoFit/>
              </a:bodyPr>
              <a:lstStyle/>
              <a:p>
                <a14:m>
                  <m:oMath xmlns:m="http://schemas.openxmlformats.org/officeDocument/2006/math">
                    <m:sSub>
                      <m:sSubPr>
                        <m:ctrlPr>
                          <a:rPr lang="en-NZ" sz="2000" i="1" smtClean="0">
                            <a:solidFill>
                              <a:srgbClr val="FF0000"/>
                            </a:solidFill>
                            <a:latin typeface="Cambria Math"/>
                          </a:rPr>
                        </m:ctrlPr>
                      </m:sSubPr>
                      <m:e>
                        <m:r>
                          <a:rPr lang="en-NZ" sz="2000" i="1" smtClean="0">
                            <a:solidFill>
                              <a:srgbClr val="FF0000"/>
                            </a:solidFill>
                            <a:latin typeface="Cambria Math"/>
                            <a:ea typeface="Cambria Math"/>
                          </a:rPr>
                          <m:t>𝜇</m:t>
                        </m:r>
                      </m:e>
                      <m:sub>
                        <m:r>
                          <a:rPr lang="en-NZ" sz="2000" b="0" i="1" smtClean="0">
                            <a:solidFill>
                              <a:srgbClr val="FF0000"/>
                            </a:solidFill>
                            <a:latin typeface="Cambria Math"/>
                          </a:rPr>
                          <m:t>2</m:t>
                        </m:r>
                      </m:sub>
                    </m:sSub>
                  </m:oMath>
                </a14:m>
                <a:r>
                  <a:rPr lang="en-NZ" sz="2000" dirty="0" smtClean="0">
                    <a:solidFill>
                      <a:srgbClr val="FF0000"/>
                    </a:solidFill>
                  </a:rPr>
                  <a:t>:</a:t>
                </a:r>
                <a:endParaRPr lang="en-NZ" sz="2000" dirty="0">
                  <a:solidFill>
                    <a:srgbClr val="FF000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6516216" y="5549170"/>
                <a:ext cx="515910" cy="400110"/>
              </a:xfrm>
              <a:prstGeom prst="rect">
                <a:avLst/>
              </a:prstGeom>
              <a:blipFill rotWithShape="1">
                <a:blip r:embed="rId4"/>
                <a:stretch>
                  <a:fillRect t="-6061" r="-10588" b="-27273"/>
                </a:stretch>
              </a:blipFill>
            </p:spPr>
            <p:txBody>
              <a:bodyPr/>
              <a:lstStyle/>
              <a:p>
                <a:r>
                  <a:rPr lang="en-NZ">
                    <a:noFill/>
                  </a:rPr>
                  <a:t> </a:t>
                </a:r>
              </a:p>
            </p:txBody>
          </p:sp>
        </mc:Fallback>
      </mc:AlternateContent>
    </p:spTree>
    <p:extLst>
      <p:ext uri="{BB962C8B-B14F-4D97-AF65-F5344CB8AC3E}">
        <p14:creationId xmlns:p14="http://schemas.microsoft.com/office/powerpoint/2010/main" val="175882012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smtClean="0">
                <a:latin typeface="Arial" charset="0"/>
                <a:cs typeface="Arial" charset="0"/>
              </a:rPr>
              <a:t>SPARQL – Compatible Mappings</a:t>
            </a:r>
          </a:p>
        </p:txBody>
      </p:sp>
      <mc:AlternateContent xmlns:mc="http://schemas.openxmlformats.org/markup-compatibility/2006" xmlns:a14="http://schemas.microsoft.com/office/drawing/2010/main">
        <mc:Choice Requires="a14">
          <p:sp>
            <p:nvSpPr>
              <p:cNvPr id="44035" name="Content Placeholder 2"/>
              <p:cNvSpPr>
                <a:spLocks noGrp="1"/>
              </p:cNvSpPr>
              <p:nvPr>
                <p:ph idx="1"/>
              </p:nvPr>
            </p:nvSpPr>
            <p:spPr>
              <a:xfrm>
                <a:off x="467544" y="1412776"/>
                <a:ext cx="8352928" cy="4536504"/>
              </a:xfrm>
            </p:spPr>
            <p:txBody>
              <a:bodyPr/>
              <a:lstStyle/>
              <a:p>
                <a:pPr>
                  <a:lnSpc>
                    <a:spcPct val="90000"/>
                  </a:lnSpc>
                </a:pPr>
                <a:r>
                  <a:rPr lang="en-US" sz="2200" dirty="0" smtClean="0">
                    <a:latin typeface="Arial" charset="0"/>
                    <a:ea typeface="ヒラギノ角ゴ Pro W3" charset="-128"/>
                    <a:cs typeface="Arial" charset="0"/>
                  </a:rPr>
                  <a:t>Mappings </a:t>
                </a:r>
                <a14:m>
                  <m:oMath xmlns:m="http://schemas.openxmlformats.org/officeDocument/2006/math">
                    <m:sSub>
                      <m:sSubPr>
                        <m:ctrlPr>
                          <a:rPr lang="en-US" sz="2200" i="1" smtClean="0">
                            <a:latin typeface="Cambria Math"/>
                            <a:ea typeface="ヒラギノ角ゴ Pro W3" charset="-128"/>
                            <a:cs typeface="Arial" charset="0"/>
                          </a:rPr>
                        </m:ctrlPr>
                      </m:sSubPr>
                      <m:e>
                        <m:r>
                          <a:rPr lang="en-US" sz="2200" i="1" smtClean="0">
                            <a:latin typeface="Cambria Math"/>
                            <a:ea typeface="Cambria Math"/>
                            <a:cs typeface="Arial" charset="0"/>
                          </a:rPr>
                          <m:t>𝜇</m:t>
                        </m:r>
                      </m:e>
                      <m:sub>
                        <m:r>
                          <a:rPr lang="en-NZ" sz="2200" b="0" i="1" smtClean="0">
                            <a:latin typeface="Cambria Math"/>
                            <a:ea typeface="ヒラギノ角ゴ Pro W3" charset="-128"/>
                            <a:cs typeface="Arial" charset="0"/>
                          </a:rPr>
                          <m:t>1</m:t>
                        </m:r>
                      </m:sub>
                    </m:sSub>
                  </m:oMath>
                </a14:m>
                <a:r>
                  <a:rPr lang="en-US" sz="2200" dirty="0" smtClean="0">
                    <a:latin typeface="Arial" charset="0"/>
                    <a:ea typeface="ヒラギノ角ゴ Pro W3" charset="-128"/>
                    <a:cs typeface="Arial" charset="0"/>
                  </a:rPr>
                  <a:t> and </a:t>
                </a:r>
                <a14:m>
                  <m:oMath xmlns:m="http://schemas.openxmlformats.org/officeDocument/2006/math">
                    <m:sSub>
                      <m:sSubPr>
                        <m:ctrlPr>
                          <a:rPr lang="en-US" sz="2200" i="1" smtClean="0">
                            <a:latin typeface="Cambria Math"/>
                            <a:ea typeface="ヒラギノ角ゴ Pro W3" charset="-128"/>
                            <a:cs typeface="Arial" charset="0"/>
                          </a:rPr>
                        </m:ctrlPr>
                      </m:sSubPr>
                      <m:e>
                        <m:r>
                          <a:rPr lang="en-US" sz="2200" i="1" smtClean="0">
                            <a:latin typeface="Cambria Math"/>
                            <a:ea typeface="Cambria Math"/>
                            <a:cs typeface="Arial" charset="0"/>
                          </a:rPr>
                          <m:t>𝜇</m:t>
                        </m:r>
                      </m:e>
                      <m:sub>
                        <m:r>
                          <a:rPr lang="en-NZ" sz="2200" b="0" i="1" smtClean="0">
                            <a:latin typeface="Cambria Math"/>
                            <a:ea typeface="ヒラギノ角ゴ Pro W3" charset="-128"/>
                            <a:cs typeface="Arial" charset="0"/>
                          </a:rPr>
                          <m:t>2</m:t>
                        </m:r>
                      </m:sub>
                    </m:sSub>
                    <m:r>
                      <a:rPr lang="en-NZ" sz="2200" b="0" i="1" smtClean="0">
                        <a:latin typeface="Cambria Math"/>
                        <a:ea typeface="ヒラギノ角ゴ Pro W3" charset="-128"/>
                        <a:cs typeface="Arial" charset="0"/>
                      </a:rPr>
                      <m:t> </m:t>
                    </m:r>
                  </m:oMath>
                </a14:m>
                <a:r>
                  <a:rPr lang="en-US" sz="2200" dirty="0" smtClean="0">
                    <a:latin typeface="Arial" charset="0"/>
                    <a:ea typeface="ヒラギノ角ゴ Pro W3" charset="-128"/>
                    <a:cs typeface="Arial" charset="0"/>
                  </a:rPr>
                  <a:t>are </a:t>
                </a:r>
                <a:r>
                  <a:rPr lang="en-US" sz="2200" i="1" dirty="0" smtClean="0">
                    <a:latin typeface="Arial" charset="0"/>
                    <a:ea typeface="ヒラギノ角ゴ Pro W3" charset="-128"/>
                    <a:cs typeface="Arial" charset="0"/>
                  </a:rPr>
                  <a:t>compatible </a:t>
                </a:r>
                <a:r>
                  <a:rPr lang="en-US" sz="2200" dirty="0" smtClean="0">
                    <a:latin typeface="Arial" charset="0"/>
                    <a:ea typeface="ヒラギノ角ゴ Pro W3" charset="-128"/>
                    <a:cs typeface="Arial" charset="0"/>
                  </a:rPr>
                  <a:t>when they agree on their common variables:</a:t>
                </a:r>
                <a:br>
                  <a:rPr lang="en-US" sz="2200" dirty="0" smtClean="0">
                    <a:latin typeface="Arial" charset="0"/>
                    <a:ea typeface="ヒラギノ角ゴ Pro W3" charset="-128"/>
                    <a:cs typeface="Arial" charset="0"/>
                  </a:rPr>
                </a:br>
                <a:r>
                  <a:rPr lang="en-US" sz="2200" dirty="0" smtClean="0">
                    <a:latin typeface="Arial" charset="0"/>
                    <a:ea typeface="ヒラギノ角ゴ Pro W3" charset="-128"/>
                    <a:cs typeface="Arial" charset="0"/>
                  </a:rPr>
                  <a:t/>
                </a:r>
                <a:br>
                  <a:rPr lang="en-US" sz="2200" dirty="0" smtClean="0">
                    <a:latin typeface="Arial" charset="0"/>
                    <a:ea typeface="ヒラギノ角ゴ Pro W3" charset="-128"/>
                    <a:cs typeface="Arial" charset="0"/>
                  </a:rPr>
                </a:br>
                <a:r>
                  <a:rPr lang="en-US" sz="2200" dirty="0" smtClean="0">
                    <a:latin typeface="Arial" charset="0"/>
                    <a:ea typeface="ヒラギノ角ゴ Pro W3" charset="-128"/>
                    <a:cs typeface="Arial" charset="0"/>
                  </a:rPr>
                  <a:t>if </a:t>
                </a:r>
                <a14:m>
                  <m:oMath xmlns:m="http://schemas.openxmlformats.org/officeDocument/2006/math">
                    <m:r>
                      <a:rPr lang="en-NZ" sz="2200" b="0" i="1" smtClean="0">
                        <a:latin typeface="Cambria Math"/>
                        <a:ea typeface="ヒラギノ角ゴ Pro W3" charset="-128"/>
                        <a:cs typeface="Arial" charset="0"/>
                      </a:rPr>
                      <m:t>?</m:t>
                    </m:r>
                    <m:r>
                      <a:rPr lang="en-NZ" sz="2200" b="0" i="1" smtClean="0">
                        <a:latin typeface="Cambria Math"/>
                        <a:ea typeface="ヒラギノ角ゴ Pro W3" charset="-128"/>
                        <a:cs typeface="Arial" charset="0"/>
                      </a:rPr>
                      <m:t>𝑥</m:t>
                    </m:r>
                    <m:r>
                      <a:rPr lang="en-NZ" sz="2200" b="0" i="1" smtClean="0">
                        <a:latin typeface="Cambria Math"/>
                        <a:ea typeface="Cambria Math"/>
                        <a:cs typeface="Arial" charset="0"/>
                      </a:rPr>
                      <m:t>∈</m:t>
                    </m:r>
                    <m:r>
                      <a:rPr lang="en-NZ" sz="2200" b="0" i="1" smtClean="0">
                        <a:latin typeface="Cambria Math"/>
                        <a:ea typeface="Cambria Math"/>
                        <a:cs typeface="Arial" charset="0"/>
                      </a:rPr>
                      <m:t>𝑑𝑜𝑚</m:t>
                    </m:r>
                    <m:r>
                      <a:rPr lang="en-NZ" sz="2200" b="0" i="1" smtClean="0">
                        <a:latin typeface="Cambria Math"/>
                        <a:ea typeface="Cambria Math"/>
                        <a:cs typeface="Arial" charset="0"/>
                      </a:rPr>
                      <m:t>(</m:t>
                    </m:r>
                    <m:sSub>
                      <m:sSubPr>
                        <m:ctrlPr>
                          <a:rPr lang="en-NZ" sz="2200" b="0" i="1" smtClean="0">
                            <a:latin typeface="Cambria Math"/>
                            <a:ea typeface="Cambria Math"/>
                            <a:cs typeface="Arial" charset="0"/>
                          </a:rPr>
                        </m:ctrlPr>
                      </m:sSubPr>
                      <m:e>
                        <m:r>
                          <a:rPr lang="en-NZ" sz="2200" b="0" i="1" smtClean="0">
                            <a:latin typeface="Cambria Math"/>
                            <a:ea typeface="Cambria Math"/>
                            <a:cs typeface="Arial" charset="0"/>
                          </a:rPr>
                          <m:t>𝜇</m:t>
                        </m:r>
                      </m:e>
                      <m:sub>
                        <m:r>
                          <a:rPr lang="en-NZ" sz="2200" b="0" i="1" smtClean="0">
                            <a:latin typeface="Cambria Math"/>
                            <a:ea typeface="Cambria Math"/>
                            <a:cs typeface="Arial" charset="0"/>
                          </a:rPr>
                          <m:t>1</m:t>
                        </m:r>
                      </m:sub>
                    </m:sSub>
                    <m:r>
                      <a:rPr lang="en-NZ" sz="2200" b="0" i="1" smtClean="0">
                        <a:latin typeface="Cambria Math"/>
                        <a:ea typeface="Cambria Math"/>
                        <a:cs typeface="Arial" charset="0"/>
                      </a:rPr>
                      <m:t>)∩</m:t>
                    </m:r>
                    <m:r>
                      <a:rPr lang="en-NZ" sz="2200" b="0" i="1" smtClean="0">
                        <a:latin typeface="Cambria Math"/>
                        <a:ea typeface="Cambria Math"/>
                        <a:cs typeface="Arial" charset="0"/>
                      </a:rPr>
                      <m:t>𝑑𝑜𝑚</m:t>
                    </m:r>
                    <m:r>
                      <a:rPr lang="en-NZ" sz="2200" b="0" i="1" smtClean="0">
                        <a:latin typeface="Cambria Math"/>
                        <a:ea typeface="Cambria Math"/>
                        <a:cs typeface="Arial" charset="0"/>
                      </a:rPr>
                      <m:t>(</m:t>
                    </m:r>
                    <m:sSub>
                      <m:sSubPr>
                        <m:ctrlPr>
                          <a:rPr lang="en-NZ" sz="2200" b="0" i="1" smtClean="0">
                            <a:latin typeface="Cambria Math"/>
                            <a:ea typeface="Cambria Math"/>
                            <a:cs typeface="Arial" charset="0"/>
                          </a:rPr>
                        </m:ctrlPr>
                      </m:sSubPr>
                      <m:e>
                        <m:r>
                          <a:rPr lang="en-NZ" sz="2200" b="0" i="1" smtClean="0">
                            <a:latin typeface="Cambria Math"/>
                            <a:ea typeface="Cambria Math"/>
                            <a:cs typeface="Arial" charset="0"/>
                          </a:rPr>
                          <m:t>𝜇</m:t>
                        </m:r>
                      </m:e>
                      <m:sub>
                        <m:r>
                          <a:rPr lang="en-NZ" sz="2200" b="0" i="1" smtClean="0">
                            <a:latin typeface="Cambria Math"/>
                            <a:ea typeface="Cambria Math"/>
                            <a:cs typeface="Arial" charset="0"/>
                          </a:rPr>
                          <m:t>2</m:t>
                        </m:r>
                      </m:sub>
                    </m:sSub>
                    <m:r>
                      <a:rPr lang="en-NZ" sz="2200" b="0" i="1" smtClean="0">
                        <a:latin typeface="Cambria Math"/>
                        <a:ea typeface="Cambria Math"/>
                        <a:cs typeface="Arial" charset="0"/>
                      </a:rPr>
                      <m:t>)</m:t>
                    </m:r>
                  </m:oMath>
                </a14:m>
                <a:r>
                  <a:rPr lang="en-US" sz="2200" dirty="0" smtClean="0">
                    <a:latin typeface="Arial" charset="0"/>
                    <a:ea typeface="ヒラギノ角ゴ Pro W3" charset="-128"/>
                    <a:cs typeface="Arial" charset="0"/>
                  </a:rPr>
                  <a:t>, then </a:t>
                </a:r>
                <a14:m>
                  <m:oMath xmlns:m="http://schemas.openxmlformats.org/officeDocument/2006/math">
                    <m:sSub>
                      <m:sSubPr>
                        <m:ctrlPr>
                          <a:rPr lang="en-US" sz="2200" i="1" smtClean="0">
                            <a:latin typeface="Cambria Math"/>
                            <a:ea typeface="ヒラギノ角ゴ Pro W3" charset="-128"/>
                            <a:cs typeface="Arial" charset="0"/>
                          </a:rPr>
                        </m:ctrlPr>
                      </m:sSubPr>
                      <m:e>
                        <m:r>
                          <a:rPr lang="en-US" sz="2200" i="1" smtClean="0">
                            <a:latin typeface="Cambria Math"/>
                            <a:ea typeface="Cambria Math"/>
                            <a:cs typeface="Arial" charset="0"/>
                          </a:rPr>
                          <m:t>𝜇</m:t>
                        </m:r>
                      </m:e>
                      <m:sub>
                        <m:r>
                          <a:rPr lang="en-NZ" sz="2200" b="0" i="1" smtClean="0">
                            <a:latin typeface="Cambria Math"/>
                            <a:ea typeface="ヒラギノ角ゴ Pro W3" charset="-128"/>
                            <a:cs typeface="Arial" charset="0"/>
                          </a:rPr>
                          <m:t>1</m:t>
                        </m:r>
                      </m:sub>
                    </m:sSub>
                    <m:d>
                      <m:dPr>
                        <m:ctrlPr>
                          <a:rPr lang="en-NZ" sz="2200" b="0" i="1" smtClean="0">
                            <a:latin typeface="Cambria Math"/>
                            <a:ea typeface="ヒラギノ角ゴ Pro W3" charset="-128"/>
                            <a:cs typeface="Arial" charset="0"/>
                          </a:rPr>
                        </m:ctrlPr>
                      </m:dPr>
                      <m:e>
                        <m:r>
                          <a:rPr lang="en-NZ" sz="2200" b="0" i="1" smtClean="0">
                            <a:latin typeface="Cambria Math"/>
                            <a:ea typeface="ヒラギノ角ゴ Pro W3" charset="-128"/>
                            <a:cs typeface="Arial" charset="0"/>
                          </a:rPr>
                          <m:t>?</m:t>
                        </m:r>
                        <m:r>
                          <a:rPr lang="en-NZ" sz="2200" b="0" i="1" smtClean="0">
                            <a:latin typeface="Cambria Math"/>
                            <a:ea typeface="ヒラギノ角ゴ Pro W3" charset="-128"/>
                            <a:cs typeface="Arial" charset="0"/>
                          </a:rPr>
                          <m:t>𝑥</m:t>
                        </m:r>
                      </m:e>
                    </m:d>
                    <m:r>
                      <a:rPr lang="en-NZ" sz="2200" b="0" i="1" smtClean="0">
                        <a:latin typeface="Cambria Math"/>
                        <a:ea typeface="ヒラギノ角ゴ Pro W3" charset="-128"/>
                        <a:cs typeface="Arial" charset="0"/>
                      </a:rPr>
                      <m:t>=</m:t>
                    </m:r>
                    <m:sSub>
                      <m:sSubPr>
                        <m:ctrlPr>
                          <a:rPr lang="en-NZ" sz="2200" b="0" i="1" smtClean="0">
                            <a:latin typeface="Cambria Math"/>
                            <a:ea typeface="ヒラギノ角ゴ Pro W3" charset="-128"/>
                            <a:cs typeface="Arial" charset="0"/>
                          </a:rPr>
                        </m:ctrlPr>
                      </m:sSubPr>
                      <m:e>
                        <m:r>
                          <a:rPr lang="en-NZ" sz="2200" b="0" i="1" smtClean="0">
                            <a:latin typeface="Cambria Math"/>
                            <a:ea typeface="Cambria Math"/>
                            <a:cs typeface="Arial" charset="0"/>
                          </a:rPr>
                          <m:t>𝜇</m:t>
                        </m:r>
                      </m:e>
                      <m:sub>
                        <m:r>
                          <a:rPr lang="en-NZ" sz="2200" b="0" i="1" smtClean="0">
                            <a:latin typeface="Cambria Math"/>
                            <a:ea typeface="ヒラギノ角ゴ Pro W3" charset="-128"/>
                            <a:cs typeface="Arial" charset="0"/>
                          </a:rPr>
                          <m:t>2</m:t>
                        </m:r>
                      </m:sub>
                    </m:sSub>
                    <m:r>
                      <a:rPr lang="en-NZ" sz="2200" b="0" i="1" smtClean="0">
                        <a:latin typeface="Cambria Math"/>
                        <a:ea typeface="ヒラギノ角ゴ Pro W3" charset="-128"/>
                        <a:cs typeface="Arial" charset="0"/>
                      </a:rPr>
                      <m:t>(?</m:t>
                    </m:r>
                    <m:r>
                      <a:rPr lang="en-NZ" sz="2200" b="0" i="1" smtClean="0">
                        <a:latin typeface="Cambria Math"/>
                        <a:ea typeface="ヒラギノ角ゴ Pro W3" charset="-128"/>
                        <a:cs typeface="Arial" charset="0"/>
                      </a:rPr>
                      <m:t>𝑥</m:t>
                    </m:r>
                    <m:r>
                      <a:rPr lang="en-NZ" sz="2200" b="0" i="1" smtClean="0">
                        <a:latin typeface="Cambria Math"/>
                        <a:ea typeface="ヒラギノ角ゴ Pro W3" charset="-128"/>
                        <a:cs typeface="Arial" charset="0"/>
                      </a:rPr>
                      <m:t>)</m:t>
                    </m:r>
                  </m:oMath>
                </a14:m>
                <a:endParaRPr lang="en-US" sz="2200" dirty="0" smtClean="0">
                  <a:latin typeface="Arial" charset="0"/>
                  <a:ea typeface="ヒラギノ角ゴ Pro W3" charset="-128"/>
                  <a:cs typeface="Arial" charset="0"/>
                </a:endParaRPr>
              </a:p>
              <a:p>
                <a:pPr>
                  <a:buFont typeface="Arial" charset="0"/>
                  <a:buNone/>
                </a:pPr>
                <a:endParaRPr lang="en-US" dirty="0" smtClean="0">
                  <a:latin typeface="Arial" charset="0"/>
                  <a:cs typeface="Arial" charset="0"/>
                </a:endParaRPr>
              </a:p>
            </p:txBody>
          </p:sp>
        </mc:Choice>
        <mc:Fallback xmlns="">
          <p:sp>
            <p:nvSpPr>
              <p:cNvPr id="44035" name="Content Placeholder 2"/>
              <p:cNvSpPr>
                <a:spLocks noGrp="1" noRot="1" noChangeAspect="1" noMove="1" noResize="1" noEditPoints="1" noAdjustHandles="1" noChangeArrowheads="1" noChangeShapeType="1" noTextEdit="1"/>
              </p:cNvSpPr>
              <p:nvPr>
                <p:ph idx="1"/>
              </p:nvPr>
            </p:nvSpPr>
            <p:spPr>
              <a:xfrm>
                <a:off x="467544" y="1412776"/>
                <a:ext cx="8352928" cy="4536504"/>
              </a:xfrm>
              <a:blipFill rotWithShape="1">
                <a:blip r:embed="rId2"/>
                <a:stretch>
                  <a:fillRect l="-876" t="-1478"/>
                </a:stretch>
              </a:blipFill>
            </p:spPr>
            <p:txBody>
              <a:bodyPr/>
              <a:lstStyle/>
              <a:p>
                <a:r>
                  <a:rPr lang="en-NZ">
                    <a:noFill/>
                  </a:rPr>
                  <a:t> </a:t>
                </a:r>
              </a:p>
            </p:txBody>
          </p:sp>
        </mc:Fallback>
      </mc:AlternateContent>
    </p:spTree>
    <p:extLst>
      <p:ext uri="{BB962C8B-B14F-4D97-AF65-F5344CB8AC3E}">
        <p14:creationId xmlns:p14="http://schemas.microsoft.com/office/powerpoint/2010/main" val="94761037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smtClean="0">
                <a:latin typeface="Arial" charset="0"/>
                <a:cs typeface="Arial" charset="0"/>
              </a:rPr>
              <a:t>SPARQL – Compatible Mappings</a:t>
            </a:r>
          </a:p>
        </p:txBody>
      </p:sp>
      <mc:AlternateContent xmlns:mc="http://schemas.openxmlformats.org/markup-compatibility/2006" xmlns:a14="http://schemas.microsoft.com/office/drawing/2010/main">
        <mc:Choice Requires="a14">
          <p:sp>
            <p:nvSpPr>
              <p:cNvPr id="44035" name="Content Placeholder 2"/>
              <p:cNvSpPr>
                <a:spLocks noGrp="1"/>
              </p:cNvSpPr>
              <p:nvPr>
                <p:ph idx="1"/>
              </p:nvPr>
            </p:nvSpPr>
            <p:spPr>
              <a:xfrm>
                <a:off x="467544" y="1412776"/>
                <a:ext cx="8352928" cy="4536504"/>
              </a:xfrm>
            </p:spPr>
            <p:txBody>
              <a:bodyPr/>
              <a:lstStyle/>
              <a:p>
                <a:pPr>
                  <a:lnSpc>
                    <a:spcPct val="90000"/>
                  </a:lnSpc>
                </a:pPr>
                <a:r>
                  <a:rPr lang="en-US" sz="2200" dirty="0" smtClean="0">
                    <a:latin typeface="Arial" charset="0"/>
                    <a:ea typeface="ヒラギノ角ゴ Pro W3" charset="-128"/>
                    <a:cs typeface="Arial" charset="0"/>
                  </a:rPr>
                  <a:t>Mappings </a:t>
                </a:r>
                <a14:m>
                  <m:oMath xmlns:m="http://schemas.openxmlformats.org/officeDocument/2006/math">
                    <m:sSub>
                      <m:sSubPr>
                        <m:ctrlPr>
                          <a:rPr lang="en-US" sz="2200" i="1" smtClean="0">
                            <a:latin typeface="Cambria Math"/>
                            <a:ea typeface="ヒラギノ角ゴ Pro W3" charset="-128"/>
                            <a:cs typeface="Arial" charset="0"/>
                          </a:rPr>
                        </m:ctrlPr>
                      </m:sSubPr>
                      <m:e>
                        <m:r>
                          <a:rPr lang="en-US" sz="2200" i="1" smtClean="0">
                            <a:latin typeface="Cambria Math"/>
                            <a:ea typeface="Cambria Math"/>
                            <a:cs typeface="Arial" charset="0"/>
                          </a:rPr>
                          <m:t>𝜇</m:t>
                        </m:r>
                      </m:e>
                      <m:sub>
                        <m:r>
                          <a:rPr lang="en-NZ" sz="2200" b="0" i="1" smtClean="0">
                            <a:latin typeface="Cambria Math"/>
                            <a:ea typeface="ヒラギノ角ゴ Pro W3" charset="-128"/>
                            <a:cs typeface="Arial" charset="0"/>
                          </a:rPr>
                          <m:t>1</m:t>
                        </m:r>
                      </m:sub>
                    </m:sSub>
                  </m:oMath>
                </a14:m>
                <a:r>
                  <a:rPr lang="en-US" sz="2200" dirty="0" smtClean="0">
                    <a:latin typeface="Arial" charset="0"/>
                    <a:ea typeface="ヒラギノ角ゴ Pro W3" charset="-128"/>
                    <a:cs typeface="Arial" charset="0"/>
                  </a:rPr>
                  <a:t> and </a:t>
                </a:r>
                <a14:m>
                  <m:oMath xmlns:m="http://schemas.openxmlformats.org/officeDocument/2006/math">
                    <m:sSub>
                      <m:sSubPr>
                        <m:ctrlPr>
                          <a:rPr lang="en-US" sz="2200" i="1" smtClean="0">
                            <a:latin typeface="Cambria Math"/>
                            <a:ea typeface="ヒラギノ角ゴ Pro W3" charset="-128"/>
                            <a:cs typeface="Arial" charset="0"/>
                          </a:rPr>
                        </m:ctrlPr>
                      </m:sSubPr>
                      <m:e>
                        <m:r>
                          <a:rPr lang="en-US" sz="2200" i="1" smtClean="0">
                            <a:latin typeface="Cambria Math"/>
                            <a:ea typeface="Cambria Math"/>
                            <a:cs typeface="Arial" charset="0"/>
                          </a:rPr>
                          <m:t>𝜇</m:t>
                        </m:r>
                      </m:e>
                      <m:sub>
                        <m:r>
                          <a:rPr lang="en-NZ" sz="2200" b="0" i="1" smtClean="0">
                            <a:latin typeface="Cambria Math"/>
                            <a:ea typeface="ヒラギノ角ゴ Pro W3" charset="-128"/>
                            <a:cs typeface="Arial" charset="0"/>
                          </a:rPr>
                          <m:t>2</m:t>
                        </m:r>
                      </m:sub>
                    </m:sSub>
                    <m:r>
                      <a:rPr lang="en-NZ" sz="2200" b="0" i="1" smtClean="0">
                        <a:latin typeface="Cambria Math"/>
                        <a:ea typeface="ヒラギノ角ゴ Pro W3" charset="-128"/>
                        <a:cs typeface="Arial" charset="0"/>
                      </a:rPr>
                      <m:t> </m:t>
                    </m:r>
                  </m:oMath>
                </a14:m>
                <a:r>
                  <a:rPr lang="en-US" sz="2200" dirty="0" smtClean="0">
                    <a:latin typeface="Arial" charset="0"/>
                    <a:ea typeface="ヒラギノ角ゴ Pro W3" charset="-128"/>
                    <a:cs typeface="Arial" charset="0"/>
                  </a:rPr>
                  <a:t>are </a:t>
                </a:r>
                <a:r>
                  <a:rPr lang="en-US" sz="2200" i="1" dirty="0" smtClean="0">
                    <a:latin typeface="Arial" charset="0"/>
                    <a:ea typeface="ヒラギノ角ゴ Pro W3" charset="-128"/>
                    <a:cs typeface="Arial" charset="0"/>
                  </a:rPr>
                  <a:t>compatible </a:t>
                </a:r>
                <a:r>
                  <a:rPr lang="en-US" sz="2200" dirty="0" smtClean="0">
                    <a:latin typeface="Arial" charset="0"/>
                    <a:ea typeface="ヒラギノ角ゴ Pro W3" charset="-128"/>
                    <a:cs typeface="Arial" charset="0"/>
                  </a:rPr>
                  <a:t>when they agree on their common variables:</a:t>
                </a:r>
                <a:br>
                  <a:rPr lang="en-US" sz="2200" dirty="0" smtClean="0">
                    <a:latin typeface="Arial" charset="0"/>
                    <a:ea typeface="ヒラギノ角ゴ Pro W3" charset="-128"/>
                    <a:cs typeface="Arial" charset="0"/>
                  </a:rPr>
                </a:br>
                <a:r>
                  <a:rPr lang="en-US" sz="2200" dirty="0" smtClean="0">
                    <a:latin typeface="Arial" charset="0"/>
                    <a:ea typeface="ヒラギノ角ゴ Pro W3" charset="-128"/>
                    <a:cs typeface="Arial" charset="0"/>
                  </a:rPr>
                  <a:t/>
                </a:r>
                <a:br>
                  <a:rPr lang="en-US" sz="2200" dirty="0" smtClean="0">
                    <a:latin typeface="Arial" charset="0"/>
                    <a:ea typeface="ヒラギノ角ゴ Pro W3" charset="-128"/>
                    <a:cs typeface="Arial" charset="0"/>
                  </a:rPr>
                </a:br>
                <a:r>
                  <a:rPr lang="en-US" sz="2200" dirty="0" smtClean="0">
                    <a:latin typeface="Arial" charset="0"/>
                    <a:ea typeface="ヒラギノ角ゴ Pro W3" charset="-128"/>
                    <a:cs typeface="Arial" charset="0"/>
                  </a:rPr>
                  <a:t>if </a:t>
                </a:r>
                <a14:m>
                  <m:oMath xmlns:m="http://schemas.openxmlformats.org/officeDocument/2006/math">
                    <m:r>
                      <a:rPr lang="en-NZ" sz="2200" b="0" i="1" smtClean="0">
                        <a:latin typeface="Cambria Math"/>
                        <a:ea typeface="ヒラギノ角ゴ Pro W3" charset="-128"/>
                        <a:cs typeface="Arial" charset="0"/>
                      </a:rPr>
                      <m:t>?</m:t>
                    </m:r>
                    <m:r>
                      <a:rPr lang="en-NZ" sz="2200" b="0" i="1" smtClean="0">
                        <a:latin typeface="Cambria Math"/>
                        <a:ea typeface="ヒラギノ角ゴ Pro W3" charset="-128"/>
                        <a:cs typeface="Arial" charset="0"/>
                      </a:rPr>
                      <m:t>𝑥</m:t>
                    </m:r>
                    <m:r>
                      <a:rPr lang="en-NZ" sz="2200" b="0" i="1" smtClean="0">
                        <a:latin typeface="Cambria Math"/>
                        <a:ea typeface="Cambria Math"/>
                        <a:cs typeface="Arial" charset="0"/>
                      </a:rPr>
                      <m:t>∈</m:t>
                    </m:r>
                    <m:r>
                      <a:rPr lang="en-NZ" sz="2200" b="0" i="1" smtClean="0">
                        <a:latin typeface="Cambria Math"/>
                        <a:ea typeface="Cambria Math"/>
                        <a:cs typeface="Arial" charset="0"/>
                      </a:rPr>
                      <m:t>𝑑𝑜𝑚</m:t>
                    </m:r>
                    <m:r>
                      <a:rPr lang="en-NZ" sz="2200" b="0" i="1" smtClean="0">
                        <a:latin typeface="Cambria Math"/>
                        <a:ea typeface="Cambria Math"/>
                        <a:cs typeface="Arial" charset="0"/>
                      </a:rPr>
                      <m:t>(</m:t>
                    </m:r>
                    <m:sSub>
                      <m:sSubPr>
                        <m:ctrlPr>
                          <a:rPr lang="en-NZ" sz="2200" b="0" i="1" smtClean="0">
                            <a:latin typeface="Cambria Math"/>
                            <a:ea typeface="Cambria Math"/>
                            <a:cs typeface="Arial" charset="0"/>
                          </a:rPr>
                        </m:ctrlPr>
                      </m:sSubPr>
                      <m:e>
                        <m:r>
                          <a:rPr lang="en-NZ" sz="2200" b="0" i="1" smtClean="0">
                            <a:latin typeface="Cambria Math"/>
                            <a:ea typeface="Cambria Math"/>
                            <a:cs typeface="Arial" charset="0"/>
                          </a:rPr>
                          <m:t>𝜇</m:t>
                        </m:r>
                      </m:e>
                      <m:sub>
                        <m:r>
                          <a:rPr lang="en-NZ" sz="2200" b="0" i="1" smtClean="0">
                            <a:latin typeface="Cambria Math"/>
                            <a:ea typeface="Cambria Math"/>
                            <a:cs typeface="Arial" charset="0"/>
                          </a:rPr>
                          <m:t>1</m:t>
                        </m:r>
                      </m:sub>
                    </m:sSub>
                    <m:r>
                      <a:rPr lang="en-NZ" sz="2200" b="0" i="1" smtClean="0">
                        <a:latin typeface="Cambria Math"/>
                        <a:ea typeface="Cambria Math"/>
                        <a:cs typeface="Arial" charset="0"/>
                      </a:rPr>
                      <m:t>)∩</m:t>
                    </m:r>
                    <m:r>
                      <a:rPr lang="en-NZ" sz="2200" b="0" i="1" smtClean="0">
                        <a:latin typeface="Cambria Math"/>
                        <a:ea typeface="Cambria Math"/>
                        <a:cs typeface="Arial" charset="0"/>
                      </a:rPr>
                      <m:t>𝑑𝑜𝑚</m:t>
                    </m:r>
                    <m:r>
                      <a:rPr lang="en-NZ" sz="2200" b="0" i="1" smtClean="0">
                        <a:latin typeface="Cambria Math"/>
                        <a:ea typeface="Cambria Math"/>
                        <a:cs typeface="Arial" charset="0"/>
                      </a:rPr>
                      <m:t>(</m:t>
                    </m:r>
                    <m:sSub>
                      <m:sSubPr>
                        <m:ctrlPr>
                          <a:rPr lang="en-NZ" sz="2200" b="0" i="1" smtClean="0">
                            <a:latin typeface="Cambria Math"/>
                            <a:ea typeface="Cambria Math"/>
                            <a:cs typeface="Arial" charset="0"/>
                          </a:rPr>
                        </m:ctrlPr>
                      </m:sSubPr>
                      <m:e>
                        <m:r>
                          <a:rPr lang="en-NZ" sz="2200" b="0" i="1" smtClean="0">
                            <a:latin typeface="Cambria Math"/>
                            <a:ea typeface="Cambria Math"/>
                            <a:cs typeface="Arial" charset="0"/>
                          </a:rPr>
                          <m:t>𝜇</m:t>
                        </m:r>
                      </m:e>
                      <m:sub>
                        <m:r>
                          <a:rPr lang="en-NZ" sz="2200" b="0" i="1" smtClean="0">
                            <a:latin typeface="Cambria Math"/>
                            <a:ea typeface="Cambria Math"/>
                            <a:cs typeface="Arial" charset="0"/>
                          </a:rPr>
                          <m:t>2</m:t>
                        </m:r>
                      </m:sub>
                    </m:sSub>
                    <m:r>
                      <a:rPr lang="en-NZ" sz="2200" b="0" i="1" smtClean="0">
                        <a:latin typeface="Cambria Math"/>
                        <a:ea typeface="Cambria Math"/>
                        <a:cs typeface="Arial" charset="0"/>
                      </a:rPr>
                      <m:t>)</m:t>
                    </m:r>
                  </m:oMath>
                </a14:m>
                <a:r>
                  <a:rPr lang="en-US" sz="2200" dirty="0" smtClean="0">
                    <a:latin typeface="Arial" charset="0"/>
                    <a:ea typeface="ヒラギノ角ゴ Pro W3" charset="-128"/>
                    <a:cs typeface="Arial" charset="0"/>
                  </a:rPr>
                  <a:t>, then </a:t>
                </a:r>
                <a14:m>
                  <m:oMath xmlns:m="http://schemas.openxmlformats.org/officeDocument/2006/math">
                    <m:sSub>
                      <m:sSubPr>
                        <m:ctrlPr>
                          <a:rPr lang="en-US" sz="2200" i="1" smtClean="0">
                            <a:latin typeface="Cambria Math"/>
                            <a:ea typeface="ヒラギノ角ゴ Pro W3" charset="-128"/>
                            <a:cs typeface="Arial" charset="0"/>
                          </a:rPr>
                        </m:ctrlPr>
                      </m:sSubPr>
                      <m:e>
                        <m:r>
                          <a:rPr lang="en-US" sz="2200" i="1" smtClean="0">
                            <a:latin typeface="Cambria Math"/>
                            <a:ea typeface="Cambria Math"/>
                            <a:cs typeface="Arial" charset="0"/>
                          </a:rPr>
                          <m:t>𝜇</m:t>
                        </m:r>
                      </m:e>
                      <m:sub>
                        <m:r>
                          <a:rPr lang="en-NZ" sz="2200" b="0" i="1" smtClean="0">
                            <a:latin typeface="Cambria Math"/>
                            <a:ea typeface="ヒラギノ角ゴ Pro W3" charset="-128"/>
                            <a:cs typeface="Arial" charset="0"/>
                          </a:rPr>
                          <m:t>1</m:t>
                        </m:r>
                      </m:sub>
                    </m:sSub>
                    <m:d>
                      <m:dPr>
                        <m:ctrlPr>
                          <a:rPr lang="en-NZ" sz="2200" b="0" i="1" smtClean="0">
                            <a:latin typeface="Cambria Math"/>
                            <a:ea typeface="ヒラギノ角ゴ Pro W3" charset="-128"/>
                            <a:cs typeface="Arial" charset="0"/>
                          </a:rPr>
                        </m:ctrlPr>
                      </m:dPr>
                      <m:e>
                        <m:r>
                          <a:rPr lang="en-NZ" sz="2200" b="0" i="1" smtClean="0">
                            <a:latin typeface="Cambria Math"/>
                            <a:ea typeface="ヒラギノ角ゴ Pro W3" charset="-128"/>
                            <a:cs typeface="Arial" charset="0"/>
                          </a:rPr>
                          <m:t>?</m:t>
                        </m:r>
                        <m:r>
                          <a:rPr lang="en-NZ" sz="2200" b="0" i="1" smtClean="0">
                            <a:latin typeface="Cambria Math"/>
                            <a:ea typeface="ヒラギノ角ゴ Pro W3" charset="-128"/>
                            <a:cs typeface="Arial" charset="0"/>
                          </a:rPr>
                          <m:t>𝑥</m:t>
                        </m:r>
                      </m:e>
                    </m:d>
                    <m:r>
                      <a:rPr lang="en-NZ" sz="2200" b="0" i="1" smtClean="0">
                        <a:latin typeface="Cambria Math"/>
                        <a:ea typeface="ヒラギノ角ゴ Pro W3" charset="-128"/>
                        <a:cs typeface="Arial" charset="0"/>
                      </a:rPr>
                      <m:t>=</m:t>
                    </m:r>
                    <m:sSub>
                      <m:sSubPr>
                        <m:ctrlPr>
                          <a:rPr lang="en-NZ" sz="2200" b="0" i="1" smtClean="0">
                            <a:latin typeface="Cambria Math"/>
                            <a:ea typeface="ヒラギノ角ゴ Pro W3" charset="-128"/>
                            <a:cs typeface="Arial" charset="0"/>
                          </a:rPr>
                        </m:ctrlPr>
                      </m:sSubPr>
                      <m:e>
                        <m:r>
                          <a:rPr lang="en-NZ" sz="2200" b="0" i="1" smtClean="0">
                            <a:latin typeface="Cambria Math"/>
                            <a:ea typeface="Cambria Math"/>
                            <a:cs typeface="Arial" charset="0"/>
                          </a:rPr>
                          <m:t>𝜇</m:t>
                        </m:r>
                      </m:e>
                      <m:sub>
                        <m:r>
                          <a:rPr lang="en-NZ" sz="2200" b="0" i="1" smtClean="0">
                            <a:latin typeface="Cambria Math"/>
                            <a:ea typeface="ヒラギノ角ゴ Pro W3" charset="-128"/>
                            <a:cs typeface="Arial" charset="0"/>
                          </a:rPr>
                          <m:t>2</m:t>
                        </m:r>
                      </m:sub>
                    </m:sSub>
                    <m:r>
                      <a:rPr lang="en-NZ" sz="2200" b="0" i="1" smtClean="0">
                        <a:latin typeface="Cambria Math"/>
                        <a:ea typeface="ヒラギノ角ゴ Pro W3" charset="-128"/>
                        <a:cs typeface="Arial" charset="0"/>
                      </a:rPr>
                      <m:t>(?</m:t>
                    </m:r>
                    <m:r>
                      <a:rPr lang="en-NZ" sz="2200" b="0" i="1" smtClean="0">
                        <a:latin typeface="Cambria Math"/>
                        <a:ea typeface="ヒラギノ角ゴ Pro W3" charset="-128"/>
                        <a:cs typeface="Arial" charset="0"/>
                      </a:rPr>
                      <m:t>𝑥</m:t>
                    </m:r>
                    <m:r>
                      <a:rPr lang="en-NZ" sz="2200" b="0" i="1" smtClean="0">
                        <a:latin typeface="Cambria Math"/>
                        <a:ea typeface="ヒラギノ角ゴ Pro W3" charset="-128"/>
                        <a:cs typeface="Arial" charset="0"/>
                      </a:rPr>
                      <m:t>)</m:t>
                    </m:r>
                  </m:oMath>
                </a14:m>
                <a:endParaRPr lang="en-US" sz="2200" dirty="0" smtClean="0">
                  <a:latin typeface="Arial" charset="0"/>
                  <a:ea typeface="ヒラギノ角ゴ Pro W3" charset="-128"/>
                  <a:cs typeface="Arial" charset="0"/>
                </a:endParaRPr>
              </a:p>
              <a:p>
                <a:pPr>
                  <a:lnSpc>
                    <a:spcPct val="90000"/>
                  </a:lnSpc>
                </a:pPr>
                <a:endParaRPr lang="en-US" sz="2200" dirty="0">
                  <a:latin typeface="Arial" charset="0"/>
                  <a:ea typeface="ヒラギノ角ゴ Pro W3" charset="-128"/>
                  <a:cs typeface="Arial" charset="0"/>
                </a:endParaRPr>
              </a:p>
              <a:p>
                <a:pPr>
                  <a:lnSpc>
                    <a:spcPct val="90000"/>
                  </a:lnSpc>
                </a:pPr>
                <a:r>
                  <a:rPr lang="en-US" sz="2200" dirty="0" smtClean="0">
                    <a:latin typeface="Arial" charset="0"/>
                    <a:ea typeface="ヒラギノ角ゴ Pro W3" charset="-128"/>
                    <a:cs typeface="Arial" charset="0"/>
                  </a:rPr>
                  <a:t>Example:</a:t>
                </a:r>
              </a:p>
              <a:p>
                <a:pPr>
                  <a:buFont typeface="Arial" charset="0"/>
                  <a:buNone/>
                </a:pPr>
                <a:endParaRPr lang="en-US" dirty="0" smtClean="0">
                  <a:latin typeface="Arial" charset="0"/>
                  <a:cs typeface="Arial" charset="0"/>
                </a:endParaRPr>
              </a:p>
            </p:txBody>
          </p:sp>
        </mc:Choice>
        <mc:Fallback xmlns="">
          <p:sp>
            <p:nvSpPr>
              <p:cNvPr id="44035" name="Content Placeholder 2"/>
              <p:cNvSpPr>
                <a:spLocks noGrp="1" noRot="1" noChangeAspect="1" noMove="1" noResize="1" noEditPoints="1" noAdjustHandles="1" noChangeArrowheads="1" noChangeShapeType="1" noTextEdit="1"/>
              </p:cNvSpPr>
              <p:nvPr>
                <p:ph idx="1"/>
              </p:nvPr>
            </p:nvSpPr>
            <p:spPr>
              <a:xfrm>
                <a:off x="467544" y="1412776"/>
                <a:ext cx="8352928" cy="4536504"/>
              </a:xfrm>
              <a:blipFill rotWithShape="1">
                <a:blip r:embed="rId2"/>
                <a:stretch>
                  <a:fillRect l="-876" t="-1478"/>
                </a:stretch>
              </a:blipFill>
            </p:spPr>
            <p:txBody>
              <a:bodyPr/>
              <a:lstStyle/>
              <a:p>
                <a:r>
                  <a:rPr lang="en-NZ">
                    <a:noFill/>
                  </a:rPr>
                  <a:t> </a:t>
                </a:r>
              </a:p>
            </p:txBody>
          </p:sp>
        </mc:Fallback>
      </mc:AlternateContent>
      <p:graphicFrame>
        <p:nvGraphicFramePr>
          <p:cNvPr id="2" name="Table 1"/>
          <p:cNvGraphicFramePr>
            <a:graphicFrameLocks noGrp="1"/>
          </p:cNvGraphicFramePr>
          <p:nvPr>
            <p:extLst>
              <p:ext uri="{D42A27DB-BD31-4B8C-83A1-F6EECF244321}">
                <p14:modId xmlns:p14="http://schemas.microsoft.com/office/powerpoint/2010/main" val="303262923"/>
              </p:ext>
            </p:extLst>
          </p:nvPr>
        </p:nvGraphicFramePr>
        <p:xfrm>
          <a:off x="2915816" y="3573016"/>
          <a:ext cx="3384376" cy="2311452"/>
        </p:xfrm>
        <a:graphic>
          <a:graphicData uri="http://schemas.openxmlformats.org/drawingml/2006/table">
            <a:tbl>
              <a:tblPr firstRow="1" bandRow="1">
                <a:tableStyleId>{5C22544A-7EE6-4342-B048-85BDC9FD1C3A}</a:tableStyleId>
              </a:tblPr>
              <a:tblGrid>
                <a:gridCol w="846094"/>
                <a:gridCol w="846094"/>
                <a:gridCol w="846094"/>
                <a:gridCol w="846094"/>
              </a:tblGrid>
              <a:tr h="385242">
                <a:tc>
                  <a:txBody>
                    <a:bodyPr/>
                    <a:lstStyle/>
                    <a:p>
                      <a:pPr algn="ctr"/>
                      <a:r>
                        <a:rPr lang="en-NZ" dirty="0" smtClean="0"/>
                        <a:t>?X</a:t>
                      </a:r>
                      <a:endParaRPr lang="en-NZ" dirty="0"/>
                    </a:p>
                  </a:txBody>
                  <a:tcPr/>
                </a:tc>
                <a:tc>
                  <a:txBody>
                    <a:bodyPr/>
                    <a:lstStyle/>
                    <a:p>
                      <a:pPr algn="ctr"/>
                      <a:r>
                        <a:rPr lang="en-NZ" dirty="0" smtClean="0"/>
                        <a:t>?N</a:t>
                      </a:r>
                      <a:endParaRPr lang="en-NZ" dirty="0"/>
                    </a:p>
                  </a:txBody>
                  <a:tcPr/>
                </a:tc>
                <a:tc>
                  <a:txBody>
                    <a:bodyPr/>
                    <a:lstStyle/>
                    <a:p>
                      <a:pPr algn="ctr"/>
                      <a:r>
                        <a:rPr lang="en-NZ" dirty="0" smtClean="0"/>
                        <a:t>?R</a:t>
                      </a:r>
                      <a:endParaRPr lang="en-NZ" dirty="0"/>
                    </a:p>
                  </a:txBody>
                  <a:tcPr/>
                </a:tc>
                <a:tc>
                  <a:txBody>
                    <a:bodyPr/>
                    <a:lstStyle/>
                    <a:p>
                      <a:pPr algn="ctr"/>
                      <a:r>
                        <a:rPr lang="en-NZ" dirty="0" smtClean="0"/>
                        <a:t>?P</a:t>
                      </a:r>
                      <a:endParaRPr lang="en-NZ" dirty="0"/>
                    </a:p>
                  </a:txBody>
                  <a:tcPr/>
                </a:tc>
              </a:tr>
              <a:tr h="385242">
                <a:tc>
                  <a:txBody>
                    <a:bodyPr/>
                    <a:lstStyle/>
                    <a:p>
                      <a:pPr algn="ctr"/>
                      <a:r>
                        <a:rPr lang="en-NZ" dirty="0" smtClean="0"/>
                        <a:t>S1</a:t>
                      </a:r>
                      <a:endParaRPr lang="en-NZ" dirty="0"/>
                    </a:p>
                  </a:txBody>
                  <a:tcPr/>
                </a:tc>
                <a:tc>
                  <a:txBody>
                    <a:bodyPr/>
                    <a:lstStyle/>
                    <a:p>
                      <a:pPr algn="ctr"/>
                      <a:r>
                        <a:rPr lang="en-NZ" dirty="0" smtClean="0"/>
                        <a:t>player</a:t>
                      </a:r>
                      <a:endParaRPr lang="en-NZ" dirty="0"/>
                    </a:p>
                  </a:txBody>
                  <a:tcPr/>
                </a:tc>
                <a:tc>
                  <a:txBody>
                    <a:bodyPr/>
                    <a:lstStyle/>
                    <a:p>
                      <a:pPr algn="ctr"/>
                      <a:endParaRPr lang="en-NZ" dirty="0"/>
                    </a:p>
                  </a:txBody>
                  <a:tcPr/>
                </a:tc>
                <a:tc>
                  <a:txBody>
                    <a:bodyPr/>
                    <a:lstStyle/>
                    <a:p>
                      <a:pPr algn="ctr"/>
                      <a:endParaRPr lang="en-NZ" dirty="0"/>
                    </a:p>
                  </a:txBody>
                  <a:tcPr/>
                </a:tc>
              </a:tr>
              <a:tr h="385242">
                <a:tc>
                  <a:txBody>
                    <a:bodyPr/>
                    <a:lstStyle/>
                    <a:p>
                      <a:pPr algn="ctr"/>
                      <a:r>
                        <a:rPr lang="en-NZ" dirty="0" smtClean="0"/>
                        <a:t>S1</a:t>
                      </a:r>
                      <a:endParaRPr lang="en-NZ" dirty="0"/>
                    </a:p>
                  </a:txBody>
                  <a:tcPr/>
                </a:tc>
                <a:tc>
                  <a:txBody>
                    <a:bodyPr/>
                    <a:lstStyle/>
                    <a:p>
                      <a:pPr algn="ctr"/>
                      <a:endParaRPr lang="en-NZ" dirty="0"/>
                    </a:p>
                  </a:txBody>
                  <a:tcPr/>
                </a:tc>
                <a:tc>
                  <a:txBody>
                    <a:bodyPr/>
                    <a:lstStyle/>
                    <a:p>
                      <a:pPr algn="ctr"/>
                      <a:r>
                        <a:rPr lang="en-NZ" dirty="0" smtClean="0"/>
                        <a:t>1</a:t>
                      </a:r>
                      <a:endParaRPr lang="en-NZ" dirty="0"/>
                    </a:p>
                  </a:txBody>
                  <a:tcPr/>
                </a:tc>
                <a:tc>
                  <a:txBody>
                    <a:bodyPr/>
                    <a:lstStyle/>
                    <a:p>
                      <a:pPr algn="ctr"/>
                      <a:endParaRPr lang="en-NZ"/>
                    </a:p>
                  </a:txBody>
                  <a:tcPr/>
                </a:tc>
              </a:tr>
              <a:tr h="385242">
                <a:tc>
                  <a:txBody>
                    <a:bodyPr/>
                    <a:lstStyle/>
                    <a:p>
                      <a:pPr algn="ctr"/>
                      <a:endParaRPr lang="en-NZ" dirty="0"/>
                    </a:p>
                  </a:txBody>
                  <a:tcPr/>
                </a:tc>
                <a:tc>
                  <a:txBody>
                    <a:bodyPr/>
                    <a:lstStyle/>
                    <a:p>
                      <a:pPr algn="ctr"/>
                      <a:endParaRPr lang="en-NZ"/>
                    </a:p>
                  </a:txBody>
                  <a:tcPr/>
                </a:tc>
                <a:tc>
                  <a:txBody>
                    <a:bodyPr/>
                    <a:lstStyle/>
                    <a:p>
                      <a:pPr algn="ctr"/>
                      <a:r>
                        <a:rPr lang="en-NZ" dirty="0" smtClean="0"/>
                        <a:t>2</a:t>
                      </a:r>
                      <a:endParaRPr lang="en-NZ" dirty="0"/>
                    </a:p>
                  </a:txBody>
                  <a:tcPr/>
                </a:tc>
                <a:tc>
                  <a:txBody>
                    <a:bodyPr/>
                    <a:lstStyle/>
                    <a:p>
                      <a:pPr algn="ctr"/>
                      <a:r>
                        <a:rPr lang="en-NZ" dirty="0" smtClean="0"/>
                        <a:t>9000</a:t>
                      </a:r>
                      <a:endParaRPr lang="en-NZ" dirty="0"/>
                    </a:p>
                  </a:txBody>
                  <a:tcPr/>
                </a:tc>
              </a:tr>
              <a:tr h="385242">
                <a:tc>
                  <a:txBody>
                    <a:bodyPr/>
                    <a:lstStyle/>
                    <a:p>
                      <a:pPr algn="ctr"/>
                      <a:endParaRPr lang="en-NZ" dirty="0"/>
                    </a:p>
                  </a:txBody>
                  <a:tcPr/>
                </a:tc>
                <a:tc>
                  <a:txBody>
                    <a:bodyPr/>
                    <a:lstStyle/>
                    <a:p>
                      <a:pPr algn="ctr"/>
                      <a:endParaRPr lang="en-NZ" dirty="0"/>
                    </a:p>
                  </a:txBody>
                  <a:tcPr/>
                </a:tc>
                <a:tc>
                  <a:txBody>
                    <a:bodyPr/>
                    <a:lstStyle/>
                    <a:p>
                      <a:pPr algn="ctr"/>
                      <a:endParaRPr lang="en-NZ" dirty="0"/>
                    </a:p>
                  </a:txBody>
                  <a:tcPr/>
                </a:tc>
                <a:tc>
                  <a:txBody>
                    <a:bodyPr/>
                    <a:lstStyle/>
                    <a:p>
                      <a:pPr algn="ctr"/>
                      <a:endParaRPr lang="en-NZ" dirty="0"/>
                    </a:p>
                  </a:txBody>
                  <a:tcPr/>
                </a:tc>
              </a:tr>
              <a:tr h="385242">
                <a:tc>
                  <a:txBody>
                    <a:bodyPr/>
                    <a:lstStyle/>
                    <a:p>
                      <a:pPr algn="ctr"/>
                      <a:endParaRPr lang="en-NZ" dirty="0"/>
                    </a:p>
                  </a:txBody>
                  <a:tcPr/>
                </a:tc>
                <a:tc>
                  <a:txBody>
                    <a:bodyPr/>
                    <a:lstStyle/>
                    <a:p>
                      <a:pPr algn="ctr"/>
                      <a:endParaRPr lang="en-NZ" dirty="0"/>
                    </a:p>
                  </a:txBody>
                  <a:tcPr/>
                </a:tc>
                <a:tc>
                  <a:txBody>
                    <a:bodyPr/>
                    <a:lstStyle/>
                    <a:p>
                      <a:pPr algn="ctr"/>
                      <a:endParaRPr lang="en-NZ" dirty="0"/>
                    </a:p>
                  </a:txBody>
                  <a:tcPr/>
                </a:tc>
                <a:tc>
                  <a:txBody>
                    <a:bodyPr/>
                    <a:lstStyle/>
                    <a:p>
                      <a:pPr algn="ctr"/>
                      <a:endParaRPr lang="en-NZ" dirty="0"/>
                    </a:p>
                  </a:txBody>
                  <a:tcPr/>
                </a:tc>
              </a:tr>
            </a:tbl>
          </a:graphicData>
        </a:graphic>
      </p:graphicFrame>
      <mc:AlternateContent xmlns:mc="http://schemas.openxmlformats.org/markup-compatibility/2006" xmlns:a14="http://schemas.microsoft.com/office/drawing/2010/main">
        <mc:Choice Requires="a14">
          <p:sp>
            <p:nvSpPr>
              <p:cNvPr id="5" name="TextBox 4"/>
              <p:cNvSpPr txBox="1"/>
              <p:nvPr/>
            </p:nvSpPr>
            <p:spPr>
              <a:xfrm>
                <a:off x="2405868" y="3933056"/>
                <a:ext cx="509948" cy="400110"/>
              </a:xfrm>
              <a:prstGeom prst="rect">
                <a:avLst/>
              </a:prstGeom>
              <a:noFill/>
            </p:spPr>
            <p:txBody>
              <a:bodyPr wrap="none" rtlCol="0">
                <a:spAutoFit/>
              </a:bodyPr>
              <a:lstStyle/>
              <a:p>
                <a14:m>
                  <m:oMath xmlns:m="http://schemas.openxmlformats.org/officeDocument/2006/math">
                    <m:sSub>
                      <m:sSubPr>
                        <m:ctrlPr>
                          <a:rPr lang="en-NZ" sz="2000" i="1" smtClean="0">
                            <a:latin typeface="Cambria Math"/>
                          </a:rPr>
                        </m:ctrlPr>
                      </m:sSubPr>
                      <m:e>
                        <m:r>
                          <a:rPr lang="en-NZ" sz="2000" i="1" smtClean="0">
                            <a:latin typeface="Cambria Math"/>
                            <a:ea typeface="Cambria Math"/>
                          </a:rPr>
                          <m:t>𝜇</m:t>
                        </m:r>
                      </m:e>
                      <m:sub>
                        <m:r>
                          <a:rPr lang="en-NZ" sz="2000" b="0" i="1" smtClean="0">
                            <a:latin typeface="Cambria Math"/>
                          </a:rPr>
                          <m:t>1</m:t>
                        </m:r>
                      </m:sub>
                    </m:sSub>
                  </m:oMath>
                </a14:m>
                <a:r>
                  <a:rPr lang="en-NZ" sz="2000" dirty="0" smtClean="0"/>
                  <a:t>:</a:t>
                </a:r>
                <a:endParaRPr lang="en-NZ"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2405868" y="3933056"/>
                <a:ext cx="509948" cy="400110"/>
              </a:xfrm>
              <a:prstGeom prst="rect">
                <a:avLst/>
              </a:prstGeom>
              <a:blipFill rotWithShape="1">
                <a:blip r:embed="rId3"/>
                <a:stretch>
                  <a:fillRect t="-6061" r="-12048" b="-27273"/>
                </a:stretch>
              </a:blipFill>
            </p:spPr>
            <p:txBody>
              <a:bodyPr/>
              <a:lstStyle/>
              <a:p>
                <a:r>
                  <a:rPr lang="en-NZ">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405868" y="4293096"/>
                <a:ext cx="515910" cy="400110"/>
              </a:xfrm>
              <a:prstGeom prst="rect">
                <a:avLst/>
              </a:prstGeom>
              <a:noFill/>
            </p:spPr>
            <p:txBody>
              <a:bodyPr wrap="none" rtlCol="0">
                <a:spAutoFit/>
              </a:bodyPr>
              <a:lstStyle/>
              <a:p>
                <a14:m>
                  <m:oMath xmlns:m="http://schemas.openxmlformats.org/officeDocument/2006/math">
                    <m:sSub>
                      <m:sSubPr>
                        <m:ctrlPr>
                          <a:rPr lang="en-NZ" sz="2000" i="1" smtClean="0">
                            <a:latin typeface="Cambria Math"/>
                          </a:rPr>
                        </m:ctrlPr>
                      </m:sSubPr>
                      <m:e>
                        <m:r>
                          <a:rPr lang="en-NZ" sz="2000" i="1" smtClean="0">
                            <a:latin typeface="Cambria Math"/>
                            <a:ea typeface="Cambria Math"/>
                          </a:rPr>
                          <m:t>𝜇</m:t>
                        </m:r>
                      </m:e>
                      <m:sub>
                        <m:r>
                          <a:rPr lang="en-NZ" sz="2000" b="0" i="1" smtClean="0">
                            <a:latin typeface="Cambria Math"/>
                          </a:rPr>
                          <m:t>2</m:t>
                        </m:r>
                      </m:sub>
                    </m:sSub>
                  </m:oMath>
                </a14:m>
                <a:r>
                  <a:rPr lang="en-NZ" sz="2000" dirty="0" smtClean="0"/>
                  <a:t>:</a:t>
                </a:r>
                <a:endParaRPr lang="en-NZ"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2405868" y="4293096"/>
                <a:ext cx="515910" cy="400110"/>
              </a:xfrm>
              <a:prstGeom prst="rect">
                <a:avLst/>
              </a:prstGeom>
              <a:blipFill rotWithShape="1">
                <a:blip r:embed="rId4"/>
                <a:stretch>
                  <a:fillRect t="-6061" r="-11905" b="-27273"/>
                </a:stretch>
              </a:blipFill>
            </p:spPr>
            <p:txBody>
              <a:bodyPr/>
              <a:lstStyle/>
              <a:p>
                <a:r>
                  <a:rPr lang="en-NZ">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405868" y="4685074"/>
                <a:ext cx="515910" cy="400110"/>
              </a:xfrm>
              <a:prstGeom prst="rect">
                <a:avLst/>
              </a:prstGeom>
              <a:noFill/>
            </p:spPr>
            <p:txBody>
              <a:bodyPr wrap="none" rtlCol="0">
                <a:spAutoFit/>
              </a:bodyPr>
              <a:lstStyle/>
              <a:p>
                <a14:m>
                  <m:oMath xmlns:m="http://schemas.openxmlformats.org/officeDocument/2006/math">
                    <m:sSub>
                      <m:sSubPr>
                        <m:ctrlPr>
                          <a:rPr lang="en-NZ" sz="2000" i="1" smtClean="0">
                            <a:latin typeface="Cambria Math"/>
                          </a:rPr>
                        </m:ctrlPr>
                      </m:sSubPr>
                      <m:e>
                        <m:r>
                          <a:rPr lang="en-NZ" sz="2000" i="1" smtClean="0">
                            <a:latin typeface="Cambria Math"/>
                            <a:ea typeface="Cambria Math"/>
                          </a:rPr>
                          <m:t>𝜇</m:t>
                        </m:r>
                      </m:e>
                      <m:sub>
                        <m:r>
                          <a:rPr lang="en-NZ" sz="2000" b="0" i="1" smtClean="0">
                            <a:latin typeface="Cambria Math"/>
                          </a:rPr>
                          <m:t>3</m:t>
                        </m:r>
                      </m:sub>
                    </m:sSub>
                  </m:oMath>
                </a14:m>
                <a:r>
                  <a:rPr lang="en-NZ" sz="2000" dirty="0" smtClean="0"/>
                  <a:t>:</a:t>
                </a:r>
                <a:endParaRPr lang="en-NZ"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2405868" y="4685074"/>
                <a:ext cx="515910" cy="400110"/>
              </a:xfrm>
              <a:prstGeom prst="rect">
                <a:avLst/>
              </a:prstGeom>
              <a:blipFill rotWithShape="1">
                <a:blip r:embed="rId5"/>
                <a:stretch>
                  <a:fillRect t="-6154" r="-11905" b="-29231"/>
                </a:stretch>
              </a:blipFill>
            </p:spPr>
            <p:txBody>
              <a:bodyPr/>
              <a:lstStyle/>
              <a:p>
                <a:r>
                  <a:rPr lang="en-NZ">
                    <a:noFill/>
                  </a:rPr>
                  <a:t> </a:t>
                </a:r>
              </a:p>
            </p:txBody>
          </p:sp>
        </mc:Fallback>
      </mc:AlternateContent>
    </p:spTree>
    <p:extLst>
      <p:ext uri="{BB962C8B-B14F-4D97-AF65-F5344CB8AC3E}">
        <p14:creationId xmlns:p14="http://schemas.microsoft.com/office/powerpoint/2010/main" val="406315013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4997</TotalTime>
  <Words>7834</Words>
  <Application>Microsoft Office PowerPoint</Application>
  <PresentationFormat>On-screen Show (4:3)</PresentationFormat>
  <Paragraphs>2042</Paragraphs>
  <Slides>136</Slides>
  <Notes>79</Notes>
  <HiddenSlides>0</HiddenSlides>
  <MMClips>0</MMClips>
  <ScaleCrop>false</ScaleCrop>
  <HeadingPairs>
    <vt:vector size="4" baseType="variant">
      <vt:variant>
        <vt:lpstr>Theme</vt:lpstr>
      </vt:variant>
      <vt:variant>
        <vt:i4>1</vt:i4>
      </vt:variant>
      <vt:variant>
        <vt:lpstr>Slide Titles</vt:lpstr>
      </vt:variant>
      <vt:variant>
        <vt:i4>136</vt:i4>
      </vt:variant>
    </vt:vector>
  </HeadingPairs>
  <TitlesOfParts>
    <vt:vector size="137" baseType="lpstr">
      <vt:lpstr>1_Office Theme</vt:lpstr>
      <vt:lpstr>PowerPoint Presentation</vt:lpstr>
      <vt:lpstr>Where are we?</vt:lpstr>
      <vt:lpstr>Agenda</vt:lpstr>
      <vt:lpstr>Semantic Web Stack</vt:lpstr>
      <vt:lpstr>MOTIVATION</vt:lpstr>
      <vt:lpstr>Motivation</vt:lpstr>
      <vt:lpstr>Databases and RDF</vt:lpstr>
      <vt:lpstr>Databases and RDF</vt:lpstr>
      <vt:lpstr>Databases and RDF</vt:lpstr>
      <vt:lpstr>Why Native RDF Repositories?</vt:lpstr>
      <vt:lpstr>Why Native RDF Repositories?</vt:lpstr>
      <vt:lpstr>Why Native RDF Repositories?</vt:lpstr>
      <vt:lpstr>Query Languages</vt:lpstr>
      <vt:lpstr>Example of Query Languages</vt:lpstr>
      <vt:lpstr>XPath: a simple query language for XML trees</vt:lpstr>
      <vt:lpstr>Other XML Query Languages</vt:lpstr>
      <vt:lpstr>Why a New Language?</vt:lpstr>
      <vt:lpstr>Why a New Language?</vt:lpstr>
      <vt:lpstr>Why a New Language?</vt:lpstr>
      <vt:lpstr>Why a New Language?</vt:lpstr>
      <vt:lpstr>Why a New Language?</vt:lpstr>
      <vt:lpstr>TECHNICAL SOLUTION</vt:lpstr>
      <vt:lpstr>RDF REPOSITORIES</vt:lpstr>
      <vt:lpstr>Semantic Repositories</vt:lpstr>
      <vt:lpstr>Semantic Repositories as Track-Laying Machines</vt:lpstr>
      <vt:lpstr>RDBMSs vs. Semantic Repositories</vt:lpstr>
      <vt:lpstr>RDBMSs vs. Column Stores</vt:lpstr>
      <vt:lpstr>RDF Graph Materialization</vt:lpstr>
      <vt:lpstr>Semantic Repositories</vt:lpstr>
      <vt:lpstr>Major Characteristics</vt:lpstr>
      <vt:lpstr>Major Characteristics continued</vt:lpstr>
      <vt:lpstr>Reasoning strategies</vt:lpstr>
      <vt:lpstr>Reasoning strategies continued</vt:lpstr>
      <vt:lpstr>Forward chaining based materialization</vt:lpstr>
      <vt:lpstr>Backward chaining</vt:lpstr>
      <vt:lpstr>Choice of Reasoning Strategy</vt:lpstr>
      <vt:lpstr>Showcase - owl:sameAs</vt:lpstr>
      <vt:lpstr>How to choose an RDF Triple Store</vt:lpstr>
      <vt:lpstr>Performance Factors for Data Loading</vt:lpstr>
      <vt:lpstr>Performance Factors for Query Evaluation</vt:lpstr>
      <vt:lpstr>Distributed approaches to  RDF Materialization</vt:lpstr>
      <vt:lpstr>Distributed RDF Materialization with MapReduce</vt:lpstr>
      <vt:lpstr>Distributed RDF Materialization with MapReduce</vt:lpstr>
      <vt:lpstr>RDFS entailment (reminder)</vt:lpstr>
      <vt:lpstr>RDF Materialization – Naïve Approach</vt:lpstr>
      <vt:lpstr>RDF Materialization – Optimized Approach</vt:lpstr>
      <vt:lpstr>RDF Materialization – Optimized Approach</vt:lpstr>
      <vt:lpstr>RDF Materialization – Rule reordering</vt:lpstr>
      <vt:lpstr>RDF Materialization with MapReduce Benchmarks</vt:lpstr>
      <vt:lpstr>ILLUSTRATION  BY A LARGER EXAMPLE</vt:lpstr>
      <vt:lpstr>What is OWLIM? </vt:lpstr>
      <vt:lpstr>OWL Fragments and OWLIM </vt:lpstr>
      <vt:lpstr>Using OWLIM</vt:lpstr>
      <vt:lpstr>Sesame, TRREE, ORDI, and OWLIM</vt:lpstr>
      <vt:lpstr>OWLIM versions</vt:lpstr>
      <vt:lpstr>SwiftOWLIM</vt:lpstr>
      <vt:lpstr>BigOWLIM</vt:lpstr>
      <vt:lpstr>BigOWLIM vs. SwiftOWLIM</vt:lpstr>
      <vt:lpstr>SwiftOWLIM and BigOWLIM</vt:lpstr>
      <vt:lpstr>Benchmark comparison – September 2007</vt:lpstr>
      <vt:lpstr>Benchmark comparison – November 2007</vt:lpstr>
      <vt:lpstr>Benchmark comparison – October 2008</vt:lpstr>
      <vt:lpstr>Benchmark comparison – June 2009</vt:lpstr>
      <vt:lpstr>SPARQL</vt:lpstr>
      <vt:lpstr>Querying RDF</vt:lpstr>
      <vt:lpstr>SPARQL Queries</vt:lpstr>
      <vt:lpstr>SPARQL Query keywords</vt:lpstr>
      <vt:lpstr>SPARQL Query keywords</vt:lpstr>
      <vt:lpstr>Example RDF Graph</vt:lpstr>
      <vt:lpstr>SPARQL Queries: All Full Names</vt:lpstr>
      <vt:lpstr>SPARQL Queries: Properties</vt:lpstr>
      <vt:lpstr>SPARQL Queries: Complex Patterns</vt:lpstr>
      <vt:lpstr>SPARQL Queries: Complex Patterns</vt:lpstr>
      <vt:lpstr>SPARQL Queries: Blank Nodes</vt:lpstr>
      <vt:lpstr>SPARQL Queries: Blank Nodes</vt:lpstr>
      <vt:lpstr>SPARQL Queries: Building RDF Graph</vt:lpstr>
      <vt:lpstr>SPARQL Queries: Building RDF Graph</vt:lpstr>
      <vt:lpstr>SPARQL Queries:  Testing if the Solution Exists</vt:lpstr>
      <vt:lpstr>SPARQL Queries: Constraints (Filters)</vt:lpstr>
      <vt:lpstr>SPARQL Queries: Optional Patterns</vt:lpstr>
      <vt:lpstr>SPARQL Queries: Negation in SPARQL 1.0</vt:lpstr>
      <vt:lpstr>SPARQL Queries: Negation in SPARQL 1.1</vt:lpstr>
      <vt:lpstr>AN ALGEBRA FOR PATTERN MATCHING EXPRESSIONS (the slides of this part are based on material from M. Arenas and J. Perez)</vt:lpstr>
      <vt:lpstr>SPARQL queries can be complex</vt:lpstr>
      <vt:lpstr>SPARQL queries can be complex</vt:lpstr>
      <vt:lpstr>SPARQL queries can be complex</vt:lpstr>
      <vt:lpstr>SPARQL queries can be complex</vt:lpstr>
      <vt:lpstr>SPARQL queries can be complex</vt:lpstr>
      <vt:lpstr>SPARQL queries can be complex</vt:lpstr>
      <vt:lpstr>SPARQL queries can be complex</vt:lpstr>
      <vt:lpstr>A standard SPARQL syntax</vt:lpstr>
      <vt:lpstr>A standard SPARQL syntax</vt:lpstr>
      <vt:lpstr>Mappings – building blocks for the semantics</vt:lpstr>
      <vt:lpstr>SPARQL – Semantics of Triple Patterns</vt:lpstr>
      <vt:lpstr>SPARQL – Semantics of Triple Patterns</vt:lpstr>
      <vt:lpstr>SPARQL – Semantics of Triple Patterns</vt:lpstr>
      <vt:lpstr>SPARQL – Semantics of Triple Patterns</vt:lpstr>
      <vt:lpstr>SPARQL – Compatible Mappings</vt:lpstr>
      <vt:lpstr>SPARQL – Compatible Mappings</vt:lpstr>
      <vt:lpstr>SPARQL – Compatible Mappings</vt:lpstr>
      <vt:lpstr>SPARQL – Compatible Mappings</vt:lpstr>
      <vt:lpstr>SPARQL – Compatible Mappings</vt:lpstr>
      <vt:lpstr>SPARQL – Compatible Mappings</vt:lpstr>
      <vt:lpstr>SPARQL – Compatible Mappings</vt:lpstr>
      <vt:lpstr>SPARQL – Sets of Mappings and Operators</vt:lpstr>
      <vt:lpstr>SPARQL – Sets of Mappings and Operators</vt:lpstr>
      <vt:lpstr>Semantics of SPARQL</vt:lpstr>
      <vt:lpstr>Semantics of SPARQL: An example</vt:lpstr>
      <vt:lpstr>Semantics of SPARQL: An example</vt:lpstr>
      <vt:lpstr>Semantics of SPARQL: An example</vt:lpstr>
      <vt:lpstr>Semantics of SPARQL: An example</vt:lpstr>
      <vt:lpstr>Semantics of SPARQL: An example</vt:lpstr>
      <vt:lpstr>Semantics of SPARQL: An example</vt:lpstr>
      <vt:lpstr>Semantics of SPARQL: An example</vt:lpstr>
      <vt:lpstr>Semantics of SPARQL: An example</vt:lpstr>
      <vt:lpstr>Semantics of SPARQL: An example</vt:lpstr>
      <vt:lpstr>Semantics of SPARQL: An example</vt:lpstr>
      <vt:lpstr>Filter expressions (value expressions)</vt:lpstr>
      <vt:lpstr>Satisfaction of value expressions</vt:lpstr>
      <vt:lpstr>SPARQL Query Evaluation</vt:lpstr>
      <vt:lpstr>ILLUSTRATION  BY A LARGER EXAMPLE</vt:lpstr>
      <vt:lpstr>A RDF Graph Modeling Movies</vt:lpstr>
      <vt:lpstr>Example Query 1</vt:lpstr>
      <vt:lpstr>Example Query 1</vt:lpstr>
      <vt:lpstr>Example Query 2</vt:lpstr>
      <vt:lpstr>Example Query 3</vt:lpstr>
      <vt:lpstr>EXTENSIONS</vt:lpstr>
      <vt:lpstr>New requirements for semantic repositories</vt:lpstr>
      <vt:lpstr>Extending SPARQL</vt:lpstr>
      <vt:lpstr>SUMMARY</vt:lpstr>
      <vt:lpstr>Summary</vt:lpstr>
      <vt:lpstr>References</vt:lpstr>
      <vt:lpstr>References</vt:lpstr>
      <vt:lpstr>References</vt:lpstr>
      <vt:lpstr>Next Lecture</vt:lpstr>
      <vt:lpstr>PowerPoint Presentation</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cp:lastModifiedBy>slink</cp:lastModifiedBy>
  <cp:revision>244</cp:revision>
  <cp:lastPrinted>2010-02-01T12:05:26Z</cp:lastPrinted>
  <dcterms:created xsi:type="dcterms:W3CDTF">2010-02-01T10:57:58Z</dcterms:created>
  <dcterms:modified xsi:type="dcterms:W3CDTF">2012-05-09T01:45:23Z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SDescription">
    <vt:lpwstr/>
  </property>
  <property fmtid="{D5CDD505-2E9C-101B-9397-08002B2CF9AE}" pid="3" name="Owner">
    <vt:lpwstr/>
  </property>
  <property fmtid="{D5CDD505-2E9C-101B-9397-08002B2CF9AE}" pid="4" name="Status">
    <vt:lpwstr/>
  </property>
</Properties>
</file>