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6"/>
  </p:notesMasterIdLst>
  <p:handoutMasterIdLst>
    <p:handoutMasterId r:id="rId117"/>
  </p:handoutMasterIdLst>
  <p:sldIdLst>
    <p:sldId id="256" r:id="rId2"/>
    <p:sldId id="384" r:id="rId3"/>
    <p:sldId id="394" r:id="rId4"/>
    <p:sldId id="393" r:id="rId5"/>
    <p:sldId id="257" r:id="rId6"/>
    <p:sldId id="317" r:id="rId7"/>
    <p:sldId id="338" r:id="rId8"/>
    <p:sldId id="370" r:id="rId9"/>
    <p:sldId id="260" r:id="rId10"/>
    <p:sldId id="339" r:id="rId11"/>
    <p:sldId id="337" r:id="rId12"/>
    <p:sldId id="336" r:id="rId13"/>
    <p:sldId id="340" r:id="rId14"/>
    <p:sldId id="341" r:id="rId15"/>
    <p:sldId id="342" r:id="rId16"/>
    <p:sldId id="343" r:id="rId17"/>
    <p:sldId id="344" r:id="rId18"/>
    <p:sldId id="345" r:id="rId19"/>
    <p:sldId id="261" r:id="rId20"/>
    <p:sldId id="346" r:id="rId21"/>
    <p:sldId id="347" r:id="rId22"/>
    <p:sldId id="262" r:id="rId23"/>
    <p:sldId id="318" r:id="rId24"/>
    <p:sldId id="263" r:id="rId25"/>
    <p:sldId id="387" r:id="rId26"/>
    <p:sldId id="348" r:id="rId27"/>
    <p:sldId id="264" r:id="rId28"/>
    <p:sldId id="267" r:id="rId29"/>
    <p:sldId id="265" r:id="rId30"/>
    <p:sldId id="268" r:id="rId31"/>
    <p:sldId id="266" r:id="rId32"/>
    <p:sldId id="322" r:id="rId33"/>
    <p:sldId id="323" r:id="rId34"/>
    <p:sldId id="269" r:id="rId35"/>
    <p:sldId id="270" r:id="rId36"/>
    <p:sldId id="271" r:id="rId37"/>
    <p:sldId id="278" r:id="rId38"/>
    <p:sldId id="277" r:id="rId39"/>
    <p:sldId id="324" r:id="rId40"/>
    <p:sldId id="371" r:id="rId41"/>
    <p:sldId id="372" r:id="rId42"/>
    <p:sldId id="373" r:id="rId43"/>
    <p:sldId id="374" r:id="rId44"/>
    <p:sldId id="375" r:id="rId45"/>
    <p:sldId id="376" r:id="rId46"/>
    <p:sldId id="377" r:id="rId47"/>
    <p:sldId id="378" r:id="rId48"/>
    <p:sldId id="379" r:id="rId49"/>
    <p:sldId id="380" r:id="rId50"/>
    <p:sldId id="325" r:id="rId51"/>
    <p:sldId id="279" r:id="rId52"/>
    <p:sldId id="282" r:id="rId53"/>
    <p:sldId id="283" r:id="rId54"/>
    <p:sldId id="382" r:id="rId55"/>
    <p:sldId id="284" r:id="rId56"/>
    <p:sldId id="327" r:id="rId57"/>
    <p:sldId id="285" r:id="rId58"/>
    <p:sldId id="287" r:id="rId59"/>
    <p:sldId id="288" r:id="rId60"/>
    <p:sldId id="289" r:id="rId61"/>
    <p:sldId id="290" r:id="rId62"/>
    <p:sldId id="361" r:id="rId63"/>
    <p:sldId id="362" r:id="rId64"/>
    <p:sldId id="363" r:id="rId65"/>
    <p:sldId id="364" r:id="rId66"/>
    <p:sldId id="381" r:id="rId67"/>
    <p:sldId id="360" r:id="rId68"/>
    <p:sldId id="291" r:id="rId69"/>
    <p:sldId id="293" r:id="rId70"/>
    <p:sldId id="350" r:id="rId71"/>
    <p:sldId id="294" r:id="rId72"/>
    <p:sldId id="295" r:id="rId73"/>
    <p:sldId id="296" r:id="rId74"/>
    <p:sldId id="352" r:id="rId75"/>
    <p:sldId id="353" r:id="rId76"/>
    <p:sldId id="297" r:id="rId77"/>
    <p:sldId id="298" r:id="rId78"/>
    <p:sldId id="389" r:id="rId79"/>
    <p:sldId id="390" r:id="rId80"/>
    <p:sldId id="392" r:id="rId81"/>
    <p:sldId id="388" r:id="rId82"/>
    <p:sldId id="391" r:id="rId83"/>
    <p:sldId id="300" r:id="rId84"/>
    <p:sldId id="302" r:id="rId85"/>
    <p:sldId id="332" r:id="rId86"/>
    <p:sldId id="333" r:id="rId87"/>
    <p:sldId id="334" r:id="rId88"/>
    <p:sldId id="335" r:id="rId89"/>
    <p:sldId id="316" r:id="rId90"/>
    <p:sldId id="299" r:id="rId91"/>
    <p:sldId id="301" r:id="rId92"/>
    <p:sldId id="328" r:id="rId93"/>
    <p:sldId id="355" r:id="rId94"/>
    <p:sldId id="312" r:id="rId95"/>
    <p:sldId id="356" r:id="rId96"/>
    <p:sldId id="303" r:id="rId97"/>
    <p:sldId id="357" r:id="rId98"/>
    <p:sldId id="304" r:id="rId99"/>
    <p:sldId id="358" r:id="rId100"/>
    <p:sldId id="313" r:id="rId101"/>
    <p:sldId id="329" r:id="rId102"/>
    <p:sldId id="308" r:id="rId103"/>
    <p:sldId id="307" r:id="rId104"/>
    <p:sldId id="309" r:id="rId105"/>
    <p:sldId id="319" r:id="rId106"/>
    <p:sldId id="275" r:id="rId107"/>
    <p:sldId id="330" r:id="rId108"/>
    <p:sldId id="259" r:id="rId109"/>
    <p:sldId id="369" r:id="rId110"/>
    <p:sldId id="280" r:id="rId111"/>
    <p:sldId id="286" r:id="rId112"/>
    <p:sldId id="365" r:id="rId113"/>
    <p:sldId id="386" r:id="rId114"/>
    <p:sldId id="367" r:id="rId115"/>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3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24" y="-84"/>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pitchFamily="34" charset="0"/>
                <a:ea typeface="+mn-ea"/>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4F28846-7478-4632-A331-691A589098B0}" type="datetime1">
              <a:rPr lang="en-US"/>
              <a:pPr>
                <a:defRPr/>
              </a:pPr>
              <a:t>5/3/2012</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pitchFamily="34" charset="0"/>
                <a:ea typeface="+mn-ea"/>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CB38112-78EE-44B9-A8D1-A179C17C7422}" type="slidenum">
              <a:rPr lang="en-US"/>
              <a:pPr>
                <a:defRPr/>
              </a:pPr>
              <a:t>‹#›</a:t>
            </a:fld>
            <a:endParaRPr lang="en-US"/>
          </a:p>
        </p:txBody>
      </p:sp>
    </p:spTree>
    <p:extLst>
      <p:ext uri="{BB962C8B-B14F-4D97-AF65-F5344CB8AC3E}">
        <p14:creationId xmlns:p14="http://schemas.microsoft.com/office/powerpoint/2010/main" val="2613932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pitchFamily="34" charset="0"/>
                <a:ea typeface="+mn-ea"/>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CE0F8A9-5A0F-4495-9903-FEC67E6ADFEB}" type="datetime1">
              <a:rPr lang="en-US"/>
              <a:pPr>
                <a:defRPr/>
              </a:pPr>
              <a:t>5/3/2012</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B552C04-CC0E-46FD-A854-036F11F3322E}" type="slidenum">
              <a:rPr lang="en-US"/>
              <a:pPr>
                <a:defRPr/>
              </a:pPr>
              <a:t>‹#›</a:t>
            </a:fld>
            <a:endParaRPr lang="en-US"/>
          </a:p>
        </p:txBody>
      </p:sp>
    </p:spTree>
    <p:extLst>
      <p:ext uri="{BB962C8B-B14F-4D97-AF65-F5344CB8AC3E}">
        <p14:creationId xmlns:p14="http://schemas.microsoft.com/office/powerpoint/2010/main" val="658409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327E2E1-8CA8-4ADE-9ACE-1E136F99D309}"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GB"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2108B0F-2A69-4ED9-9E10-5765E6C56D51}"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arenBoth"/>
            </a:pPr>
            <a:endParaRPr lang="en-GB" sz="10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arenBoth"/>
            </a:pPr>
            <a:endParaRPr lang="en-GB" sz="1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3375576-A620-4DF3-BEE9-BA51F1B92F23}"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241E99B-6E0C-4871-8073-2C58829FBCC8}"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2108B0F-2A69-4ED9-9E10-5765E6C56D51}"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a:p>
            <a:endParaRPr lang="en-GB" smtClean="0"/>
          </a:p>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a:p>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0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2108B0F-2A69-4ED9-9E10-5765E6C56D5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FB60AAA-0C0A-40AB-B671-35FD557AED6B}" type="slidenum">
              <a:rPr lang="en-US" smtClean="0"/>
              <a:pPr eaLnBrk="1" hangingPunct="1"/>
              <a:t>56</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u="sng"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Times" charset="0"/>
            </a:endParaRPr>
          </a:p>
          <a:p>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sz="800" smtClean="0">
              <a:latin typeface="Times" charset="0"/>
            </a:endParaRPr>
          </a:p>
          <a:p>
            <a:pPr eaLnBrk="1" hangingPunct="1">
              <a:lnSpc>
                <a:spcPct val="80000"/>
              </a:lnSpc>
            </a:pPr>
            <a:r>
              <a:rPr lang="en-US" sz="800" smtClean="0">
                <a:latin typeface="Times" charset="0"/>
              </a:rPr>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C4F4C5C-2D8A-48B8-ABFE-FED1ED66CD91}" type="slidenum">
              <a:rPr lang="en-US" smtClean="0"/>
              <a:pPr eaLnBrk="1" hangingPunct="1"/>
              <a:t>62</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endParaRPr lang="en-GB"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CF1152C-506A-486A-9CAA-B19716711351}" type="slidenum">
              <a:rPr lang="en-US" smtClean="0"/>
              <a:pPr eaLnBrk="1" hangingPunct="1"/>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E83B87A-7B54-4435-B5ED-19499F02FBD8}" type="slidenum">
              <a:rPr lang="en-US" smtClean="0"/>
              <a:pPr eaLnBrk="1" hangingPunct="1"/>
              <a:t>67</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a:p>
            <a:endParaRPr lang="en-GB" smtClean="0"/>
          </a:p>
        </p:txBody>
      </p:sp>
      <p:sp>
        <p:nvSpPr>
          <p:cNvPr id="1699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246BE24-79A1-4BF1-A671-ACD45C67DAB9}" type="slidenum">
              <a:rPr lang="en-US" smtClean="0"/>
              <a:pPr eaLnBrk="1" hangingPunct="1"/>
              <a:t>70</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4A79DAE-BFE0-423D-B796-038DB953F2B8}" type="slidenum">
              <a:rPr lang="en-US" smtClean="0"/>
              <a:pPr eaLnBrk="1" hangingPunct="1"/>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GB" sz="900" smtClean="0"/>
          </a:p>
          <a:p>
            <a:pPr>
              <a:lnSpc>
                <a:spcPct val="80000"/>
              </a:lnSpc>
            </a:pPr>
            <a:endParaRPr lang="en-GB" sz="900" smtClean="0"/>
          </a:p>
          <a:p>
            <a:pPr>
              <a:lnSpc>
                <a:spcPct val="80000"/>
              </a:lnSpc>
            </a:pPr>
            <a:endParaRPr lang="en-GB" sz="9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85800" lvl="1" indent="-228600"/>
            <a:endParaRPr lang="en-GB"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75FE46A-D891-4CEF-84A0-EF674AC1C253}" type="slidenum">
              <a:rPr lang="en-US" smtClean="0"/>
              <a:pPr eaLnBrk="1" hangingPunct="1"/>
              <a:t>92</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894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6AFFB2D-C76B-4613-911D-CE91BCE8F156}" type="slidenum">
              <a:rPr lang="en-US" smtClean="0"/>
              <a:pPr eaLnBrk="1" hangingPunct="1"/>
              <a:t>93</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lnSpc>
                <a:spcPct val="90000"/>
              </a:lnSpc>
            </a:pPr>
            <a:endParaRPr lang="en-GB"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914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E8FA47F-064E-45C0-AB9E-6051B48EB3DD}" type="slidenum">
              <a:rPr lang="en-US" smtClean="0"/>
              <a:pPr eaLnBrk="1" hangingPunct="1"/>
              <a:t>95</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93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3870355-0859-4474-AEE2-53B132BA181C}" type="slidenum">
              <a:rPr lang="en-US" smtClean="0"/>
              <a:pPr eaLnBrk="1" hangingPunct="1"/>
              <a:t>97</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a:p>
            <a:endParaRPr lang="en-GB" smtClean="0"/>
          </a:p>
          <a:p>
            <a:endParaRPr lang="en-GB"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lnSpc>
                <a:spcPct val="90000"/>
              </a:lnSpc>
            </a:pPr>
            <a:endParaRPr lang="en-GB" smtClean="0"/>
          </a:p>
        </p:txBody>
      </p:sp>
      <p:sp>
        <p:nvSpPr>
          <p:cNvPr id="1955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D5E9E2B-2F89-4056-8587-E0BCDBDF0B82}" type="slidenum">
              <a:rPr lang="en-US" smtClean="0"/>
              <a:pPr eaLnBrk="1" hangingPunct="1"/>
              <a:t>99</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lnSpc>
                <a:spcPct val="90000"/>
              </a:lnSpc>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82FC606-0C1C-4485-AA74-E203E5AF390F}" type="slidenum">
              <a:rPr lang="en-US" smtClean="0"/>
              <a:pPr eaLnBrk="1" hangingPunct="1"/>
              <a:t>101</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GB"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3598A1D-D05C-4ACC-86D3-EC7992A74FE2}" type="slidenum">
              <a:rPr lang="en-US" smtClean="0"/>
              <a:pPr eaLnBrk="1" hangingPunct="1"/>
              <a:t>105</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AC26AD-0D97-43C8-B9CD-F222508A8104}" type="slidenum">
              <a:rPr lang="en-US" smtClean="0"/>
              <a:pPr eaLnBrk="1" hangingPunct="1"/>
              <a:t>107</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B29EBE0-5FB3-48A9-87B9-D61609AF487A}" type="slidenum">
              <a:rPr lang="en-US" smtClean="0"/>
              <a:pPr eaLnBrk="1" hangingPunct="1"/>
              <a:t>108</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9A11F36-309D-418C-A539-E07669F80EAB}" type="slidenum">
              <a:rPr lang="en-US" smtClean="0"/>
              <a:pPr eaLnBrk="1" hangingPunct="1"/>
              <a:t>109</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6E05018-01AB-47B9-AF16-1B5655F957BF}" type="slidenum">
              <a:rPr lang="en-US" smtClean="0"/>
              <a:pPr eaLnBrk="1" hangingPunct="1"/>
              <a:t>110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425C5D4-7B91-4048-A020-57478ED97E6B}" type="slidenum">
              <a:rPr lang="en-US" smtClean="0"/>
              <a:pPr eaLnBrk="1" hangingPunct="1"/>
              <a:t>111</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4ADF582-64DC-4EBE-BFF2-E1443B9E57FD}" type="slidenum">
              <a:rPr lang="en-US" smtClean="0"/>
              <a:pPr eaLnBrk="1" hangingPunct="1"/>
              <a:t>113</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1135063" y="741363"/>
            <a:ext cx="4530725" cy="3702050"/>
          </a:xfrm>
          <a:prstGeom prst="rect">
            <a:avLst/>
          </a:prstGeom>
          <a:solidFill>
            <a:srgbClr val="FFFFFF"/>
          </a:solidFill>
          <a:ln w="9525">
            <a:solidFill>
              <a:srgbClr val="000000"/>
            </a:solidFill>
            <a:miter lim="800000"/>
            <a:headEnd/>
            <a:tailEnd/>
          </a:ln>
        </p:spPr>
        <p:txBody>
          <a:bodyPr wrap="none" lIns="91432" tIns="45716" rIns="91432" bIns="45716"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GB"/>
          </a:p>
        </p:txBody>
      </p:sp>
      <p:sp>
        <p:nvSpPr>
          <p:cNvPr id="209923" name="Rectangle 3"/>
          <p:cNvSpPr>
            <a:spLocks noGrp="1" noChangeArrowheads="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defTabSz="455613"/>
            <a:endParaRPr lang="en-GB" smtClean="0"/>
          </a:p>
        </p:txBody>
      </p:sp>
      <p:sp>
        <p:nvSpPr>
          <p:cNvPr id="209924" name="Text Box 4"/>
          <p:cNvSpPr txBox="1">
            <a:spLocks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2" tIns="45716" rIns="91432" bIns="45716" anchor="b"/>
          <a:lstStyle>
            <a:lvl1pPr defTabSz="455613"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charset="0"/>
                <a:ea typeface="ＭＳ Ｐゴシック" charset="-128"/>
              </a:defRPr>
            </a:lvl1pPr>
            <a:lvl2pPr marL="742950" indent="-285750" defTabSz="455613"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charset="0"/>
                <a:ea typeface="ＭＳ Ｐゴシック" charset="-128"/>
              </a:defRPr>
            </a:lvl2pPr>
            <a:lvl3pPr marL="1143000" indent="-228600" defTabSz="455613"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charset="0"/>
                <a:ea typeface="ＭＳ Ｐゴシック" charset="-128"/>
              </a:defRPr>
            </a:lvl3pPr>
            <a:lvl4pPr marL="1600200" indent="-228600" defTabSz="455613"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charset="0"/>
                <a:ea typeface="ＭＳ Ｐゴシック" charset="-128"/>
              </a:defRPr>
            </a:lvl4pPr>
            <a:lvl5pPr marL="2057400" indent="-228600" defTabSz="455613"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charset="0"/>
                <a:ea typeface="ＭＳ Ｐゴシック" charset="-128"/>
              </a:defRPr>
            </a:lvl5pPr>
            <a:lvl6pPr marL="25146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charset="0"/>
                <a:ea typeface="ＭＳ Ｐゴシック" charset="-128"/>
              </a:defRPr>
            </a:lvl6pPr>
            <a:lvl7pPr marL="29718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charset="0"/>
                <a:ea typeface="ＭＳ Ｐゴシック" charset="-128"/>
              </a:defRPr>
            </a:lvl7pPr>
            <a:lvl8pPr marL="34290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charset="0"/>
                <a:ea typeface="ＭＳ Ｐゴシック" charset="-128"/>
              </a:defRPr>
            </a:lvl8pPr>
            <a:lvl9pPr marL="38862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charset="0"/>
                <a:ea typeface="ＭＳ Ｐゴシック" charset="-128"/>
              </a:defRPr>
            </a:lvl9pPr>
          </a:lstStyle>
          <a:p>
            <a:pPr algn="r" eaLnBrk="1" hangingPunct="1">
              <a:buClr>
                <a:srgbClr val="000000"/>
              </a:buClr>
              <a:buSzPct val="100000"/>
            </a:pPr>
            <a:fld id="{01509F98-82ED-4F67-87C2-2C051C15A0E3}" type="slidenum">
              <a:rPr lang="de-DE" sz="1200">
                <a:solidFill>
                  <a:srgbClr val="000000"/>
                </a:solidFill>
              </a:rPr>
              <a:pPr algn="r" eaLnBrk="1" hangingPunct="1">
                <a:buClr>
                  <a:srgbClr val="000000"/>
                </a:buClr>
                <a:buSzPct val="100000"/>
              </a:pPr>
              <a:t>114</a:t>
            </a:fld>
            <a:endParaRPr lang="de-DE"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7"/>
          <p:cNvSpPr/>
          <p:nvPr userDrawn="1"/>
        </p:nvSpPr>
        <p:spPr>
          <a:xfrm>
            <a:off x="0" y="0"/>
            <a:ext cx="9144000"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54"/>
          <p:cNvSpPr>
            <a:spLocks noChangeArrowheads="1"/>
          </p:cNvSpPr>
          <p:nvPr userDrawn="1"/>
        </p:nvSpPr>
        <p:spPr bwMode="auto">
          <a:xfrm>
            <a:off x="0" y="1905000"/>
            <a:ext cx="9144000" cy="76200"/>
          </a:xfrm>
          <a:prstGeom prst="rect">
            <a:avLst/>
          </a:prstGeom>
          <a:solidFill>
            <a:srgbClr val="58585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6" name="Rectangle 12"/>
          <p:cNvSpPr>
            <a:spLocks noChangeArrowheads="1"/>
          </p:cNvSpPr>
          <p:nvPr userDrawn="1"/>
        </p:nvSpPr>
        <p:spPr bwMode="auto">
          <a:xfrm>
            <a:off x="0" y="6604000"/>
            <a:ext cx="9144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400">
                <a:solidFill>
                  <a:srgbClr val="800000"/>
                </a:solidFill>
                <a:cs typeface="Arial" charset="0"/>
                <a:sym typeface="Symbol" charset="2"/>
              </a:rPr>
              <a:t>Slides are based on Lecture Notes by</a:t>
            </a:r>
            <a:r>
              <a:rPr lang="en-US" sz="1600">
                <a:solidFill>
                  <a:srgbClr val="800000"/>
                </a:solidFill>
                <a:latin typeface="Calibri" charset="0"/>
                <a:cs typeface="Arial" charset="0"/>
                <a:sym typeface="Symbol" charset="2"/>
              </a:rPr>
              <a:t> </a:t>
            </a:r>
            <a:r>
              <a:rPr lang="en-US" sz="1600">
                <a:solidFill>
                  <a:srgbClr val="800000"/>
                </a:solidFill>
                <a:latin typeface="Calibri" charset="0"/>
                <a:cs typeface="Arial" charset="0"/>
              </a:rPr>
              <a:t>Dieter Fensel and Tobias Buerger</a:t>
            </a:r>
          </a:p>
        </p:txBody>
      </p:sp>
      <p:pic>
        <p:nvPicPr>
          <p:cNvPr id="7"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3867150"/>
            <a:ext cx="7696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0" y="2438400"/>
            <a:ext cx="5791200" cy="1143000"/>
          </a:xfrm>
        </p:spPr>
        <p:txBody>
          <a:bodyPr/>
          <a:lstStyle>
            <a:lvl1pPr algn="ctr">
              <a:defRPr sz="32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733800"/>
            <a:ext cx="4953000" cy="457200"/>
          </a:xfr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6670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900"/>
            </a:lvl1pPr>
            <a:lvl2pPr>
              <a:defRPr sz="1500"/>
            </a:lvl2pPr>
            <a:lvl3pPr>
              <a:defRPr sz="1300"/>
            </a:lvl3pPr>
            <a:lvl4pPr>
              <a:defRPr sz="11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GB"/>
          </a:p>
        </p:txBody>
      </p:sp>
      <p:sp>
        <p:nvSpPr>
          <p:cNvPr id="5" name="Slide Number Placeholder 5"/>
          <p:cNvSpPr>
            <a:spLocks noGrp="1"/>
          </p:cNvSpPr>
          <p:nvPr>
            <p:ph type="sldNum" sz="quarter" idx="11"/>
          </p:nvPr>
        </p:nvSpPr>
        <p:spPr/>
        <p:txBody>
          <a:bodyPr/>
          <a:lstStyle>
            <a:lvl1pPr>
              <a:defRPr/>
            </a:lvl1pPr>
          </a:lstStyle>
          <a:p>
            <a:pPr>
              <a:defRPr/>
            </a:pPr>
            <a:fld id="{632D47A3-CF4B-4F38-A374-74D22955BE80}" type="slidenum">
              <a:rPr lang="en-US"/>
              <a:pPr>
                <a:defRPr/>
              </a:pPr>
              <a:t>‹#›</a:t>
            </a:fld>
            <a:endParaRPr lang="en-US"/>
          </a:p>
        </p:txBody>
      </p:sp>
    </p:spTree>
    <p:extLst>
      <p:ext uri="{BB962C8B-B14F-4D97-AF65-F5344CB8AC3E}">
        <p14:creationId xmlns:p14="http://schemas.microsoft.com/office/powerpoint/2010/main" val="110079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457200"/>
          </a:xfrm>
        </p:spPr>
        <p:txBody>
          <a:bodyPr/>
          <a:lstStyle>
            <a:lvl1pPr>
              <a:defRPr>
                <a:solidFill>
                  <a:schemeClr val="tx1"/>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4"/>
          <p:cNvSpPr>
            <a:spLocks noGrp="1"/>
          </p:cNvSpPr>
          <p:nvPr>
            <p:ph type="ftr" sz="quarter" idx="10"/>
          </p:nvPr>
        </p:nvSpPr>
        <p:spPr/>
        <p:txBody>
          <a:bodyPr/>
          <a:lstStyle>
            <a:lvl1pPr>
              <a:defRPr/>
            </a:lvl1pPr>
          </a:lstStyle>
          <a:p>
            <a:pPr>
              <a:defRPr/>
            </a:pPr>
            <a:endParaRPr lang="en-GB"/>
          </a:p>
        </p:txBody>
      </p:sp>
      <p:sp>
        <p:nvSpPr>
          <p:cNvPr id="5" name="Slide Number Placeholder 5"/>
          <p:cNvSpPr>
            <a:spLocks noGrp="1"/>
          </p:cNvSpPr>
          <p:nvPr>
            <p:ph type="sldNum" sz="quarter" idx="11"/>
          </p:nvPr>
        </p:nvSpPr>
        <p:spPr/>
        <p:txBody>
          <a:bodyPr/>
          <a:lstStyle>
            <a:lvl1pPr>
              <a:defRPr/>
            </a:lvl1pPr>
          </a:lstStyle>
          <a:p>
            <a:pPr>
              <a:defRPr/>
            </a:pPr>
            <a:fld id="{91162375-B9BD-4606-9298-9DC6F6E24FF5}" type="slidenum">
              <a:rPr lang="en-US"/>
              <a:pPr>
                <a:defRPr/>
              </a:pPr>
              <a:t>‹#›</a:t>
            </a:fld>
            <a:endParaRPr lang="en-US"/>
          </a:p>
        </p:txBody>
      </p:sp>
    </p:spTree>
    <p:extLst>
      <p:ext uri="{BB962C8B-B14F-4D97-AF65-F5344CB8AC3E}">
        <p14:creationId xmlns:p14="http://schemas.microsoft.com/office/powerpoint/2010/main" val="94295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457200"/>
          </a:xfrm>
        </p:spPr>
        <p:txBody>
          <a:bodyPr/>
          <a:lstStyle>
            <a:lvl1pPr>
              <a:defRPr>
                <a:solidFill>
                  <a:schemeClr val="tx1"/>
                </a:solidFill>
              </a:defRPr>
            </a:lvl1p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GB"/>
          </a:p>
        </p:txBody>
      </p:sp>
      <p:sp>
        <p:nvSpPr>
          <p:cNvPr id="4" name="Slide Number Placeholder 5"/>
          <p:cNvSpPr>
            <a:spLocks noGrp="1"/>
          </p:cNvSpPr>
          <p:nvPr>
            <p:ph type="sldNum" sz="quarter" idx="11"/>
          </p:nvPr>
        </p:nvSpPr>
        <p:spPr/>
        <p:txBody>
          <a:bodyPr/>
          <a:lstStyle>
            <a:lvl1pPr>
              <a:defRPr/>
            </a:lvl1pPr>
          </a:lstStyle>
          <a:p>
            <a:pPr>
              <a:defRPr/>
            </a:pPr>
            <a:fld id="{F065D29D-6FBF-48E1-A926-8A732A78FDFF}" type="slidenum">
              <a:rPr lang="en-US"/>
              <a:pPr>
                <a:defRPr/>
              </a:pPr>
              <a:t>‹#›</a:t>
            </a:fld>
            <a:endParaRPr lang="en-US"/>
          </a:p>
        </p:txBody>
      </p:sp>
    </p:spTree>
    <p:extLst>
      <p:ext uri="{BB962C8B-B14F-4D97-AF65-F5344CB8AC3E}">
        <p14:creationId xmlns:p14="http://schemas.microsoft.com/office/powerpoint/2010/main" val="48453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457200"/>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Slide Number Placeholder 5"/>
          <p:cNvSpPr>
            <a:spLocks noGrp="1"/>
          </p:cNvSpPr>
          <p:nvPr>
            <p:ph type="sldNum" sz="quarter" idx="11"/>
          </p:nvPr>
        </p:nvSpPr>
        <p:spPr/>
        <p:txBody>
          <a:bodyPr/>
          <a:lstStyle>
            <a:lvl1pPr>
              <a:defRPr/>
            </a:lvl1pPr>
          </a:lstStyle>
          <a:p>
            <a:pPr>
              <a:defRPr/>
            </a:pPr>
            <a:fld id="{8E78CF72-F1F2-4D55-8770-247B0A44A1AB}" type="slidenum">
              <a:rPr lang="en-US"/>
              <a:pPr>
                <a:defRPr/>
              </a:pPr>
              <a:t>‹#›</a:t>
            </a:fld>
            <a:endParaRPr lang="en-US"/>
          </a:p>
        </p:txBody>
      </p:sp>
    </p:spTree>
    <p:extLst>
      <p:ext uri="{BB962C8B-B14F-4D97-AF65-F5344CB8AC3E}">
        <p14:creationId xmlns:p14="http://schemas.microsoft.com/office/powerpoint/2010/main" val="88162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GB"/>
          </a:p>
        </p:txBody>
      </p:sp>
      <p:sp>
        <p:nvSpPr>
          <p:cNvPr id="5" name="Slide Number Placeholder 5"/>
          <p:cNvSpPr>
            <a:spLocks noGrp="1"/>
          </p:cNvSpPr>
          <p:nvPr>
            <p:ph type="sldNum" sz="quarter" idx="11"/>
          </p:nvPr>
        </p:nvSpPr>
        <p:spPr/>
        <p:txBody>
          <a:bodyPr/>
          <a:lstStyle>
            <a:lvl1pPr>
              <a:defRPr/>
            </a:lvl1pPr>
          </a:lstStyle>
          <a:p>
            <a:pPr>
              <a:defRPr/>
            </a:pPr>
            <a:fld id="{7D30797C-2BFA-41B8-9A3A-794D0DB4BFC0}" type="slidenum">
              <a:rPr lang="en-US"/>
              <a:pPr>
                <a:defRPr/>
              </a:pPr>
              <a:t>‹#›</a:t>
            </a:fld>
            <a:endParaRPr lang="en-US"/>
          </a:p>
        </p:txBody>
      </p:sp>
    </p:spTree>
    <p:extLst>
      <p:ext uri="{BB962C8B-B14F-4D97-AF65-F5344CB8AC3E}">
        <p14:creationId xmlns:p14="http://schemas.microsoft.com/office/powerpoint/2010/main" val="416917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4572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Slide Number Placeholder 5"/>
          <p:cNvSpPr>
            <a:spLocks noGrp="1"/>
          </p:cNvSpPr>
          <p:nvPr>
            <p:ph type="sldNum" sz="quarter" idx="11"/>
          </p:nvPr>
        </p:nvSpPr>
        <p:spPr/>
        <p:txBody>
          <a:bodyPr/>
          <a:lstStyle>
            <a:lvl1pPr>
              <a:defRPr/>
            </a:lvl1pPr>
          </a:lstStyle>
          <a:p>
            <a:pPr>
              <a:defRPr/>
            </a:pPr>
            <a:fld id="{E0F2C972-051B-42AF-9DD3-6CBC9F218695}" type="slidenum">
              <a:rPr lang="en-US"/>
              <a:pPr>
                <a:defRPr/>
              </a:pPr>
              <a:t>‹#›</a:t>
            </a:fld>
            <a:endParaRPr lang="en-US"/>
          </a:p>
        </p:txBody>
      </p:sp>
    </p:spTree>
    <p:extLst>
      <p:ext uri="{BB962C8B-B14F-4D97-AF65-F5344CB8AC3E}">
        <p14:creationId xmlns:p14="http://schemas.microsoft.com/office/powerpoint/2010/main" val="421551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4572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Slide Number Placeholder 5"/>
          <p:cNvSpPr>
            <a:spLocks noGrp="1"/>
          </p:cNvSpPr>
          <p:nvPr>
            <p:ph type="sldNum" sz="quarter" idx="11"/>
          </p:nvPr>
        </p:nvSpPr>
        <p:spPr/>
        <p:txBody>
          <a:bodyPr/>
          <a:lstStyle>
            <a:lvl1pPr>
              <a:defRPr/>
            </a:lvl1pPr>
          </a:lstStyle>
          <a:p>
            <a:pPr>
              <a:defRPr/>
            </a:pPr>
            <a:fld id="{EBCBA398-C087-4CE7-866F-D31BDCE7984D}" type="slidenum">
              <a:rPr lang="en-US"/>
              <a:pPr>
                <a:defRPr/>
              </a:pPr>
              <a:t>‹#›</a:t>
            </a:fld>
            <a:endParaRPr lang="en-US"/>
          </a:p>
        </p:txBody>
      </p:sp>
    </p:spTree>
    <p:extLst>
      <p:ext uri="{BB962C8B-B14F-4D97-AF65-F5344CB8AC3E}">
        <p14:creationId xmlns:p14="http://schemas.microsoft.com/office/powerpoint/2010/main" val="262844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GB"/>
          </a:p>
        </p:txBody>
      </p:sp>
      <p:sp>
        <p:nvSpPr>
          <p:cNvPr id="3" name="Slide Number Placeholder 5"/>
          <p:cNvSpPr>
            <a:spLocks noGrp="1"/>
          </p:cNvSpPr>
          <p:nvPr>
            <p:ph type="sldNum" sz="quarter" idx="11"/>
          </p:nvPr>
        </p:nvSpPr>
        <p:spPr/>
        <p:txBody>
          <a:bodyPr/>
          <a:lstStyle>
            <a:lvl1pPr>
              <a:defRPr/>
            </a:lvl1pPr>
          </a:lstStyle>
          <a:p>
            <a:pPr>
              <a:defRPr/>
            </a:pPr>
            <a:fld id="{3027621F-8C74-445E-AC6D-7D456A655EE2}" type="slidenum">
              <a:rPr lang="en-US"/>
              <a:pPr>
                <a:defRPr/>
              </a:pPr>
              <a:t>‹#›</a:t>
            </a:fld>
            <a:endParaRPr lang="en-US"/>
          </a:p>
        </p:txBody>
      </p:sp>
    </p:spTree>
    <p:extLst>
      <p:ext uri="{BB962C8B-B14F-4D97-AF65-F5344CB8AC3E}">
        <p14:creationId xmlns:p14="http://schemas.microsoft.com/office/powerpoint/2010/main" val="411964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48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0"/>
          <p:cNvSpPr>
            <a:spLocks noChangeArrowheads="1"/>
          </p:cNvSpPr>
          <p:nvPr userDrawn="1"/>
        </p:nvSpPr>
        <p:spPr bwMode="auto">
          <a:xfrm>
            <a:off x="381000" y="6657975"/>
            <a:ext cx="1095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700" b="1">
                <a:solidFill>
                  <a:schemeClr val="bg1"/>
                </a:solidFill>
                <a:cs typeface="Arial" charset="0"/>
              </a:rPr>
              <a:t>www.sti-innsbruck.at</a:t>
            </a:r>
          </a:p>
        </p:txBody>
      </p:sp>
      <p:sp>
        <p:nvSpPr>
          <p:cNvPr id="5" name="Footer Placeholder 4"/>
          <p:cNvSpPr>
            <a:spLocks noGrp="1"/>
          </p:cNvSpPr>
          <p:nvPr>
            <p:ph type="ftr" sz="quarter" idx="3"/>
          </p:nvPr>
        </p:nvSpPr>
        <p:spPr>
          <a:xfrm>
            <a:off x="2514600" y="6629400"/>
            <a:ext cx="3886200" cy="228600"/>
          </a:xfrm>
          <a:prstGeom prst="rect">
            <a:avLst/>
          </a:prstGeom>
        </p:spPr>
        <p:txBody>
          <a:bodyPr vert="horz" wrap="square" lIns="91440" tIns="45720" rIns="91440" bIns="45720" numCol="1" anchor="ctr" anchorCtr="0" compatLnSpc="1">
            <a:prstTxWarp prst="textNoShape">
              <a:avLst/>
            </a:prstTxWarp>
          </a:bodyPr>
          <a:lstStyle>
            <a:lvl1pPr algn="ctr">
              <a:defRPr sz="700" b="1">
                <a:solidFill>
                  <a:schemeClr val="bg1"/>
                </a:solidFill>
                <a:ea typeface="+mn-ea"/>
                <a:cs typeface="Arial" charset="0"/>
              </a:defRPr>
            </a:lvl1pPr>
          </a:lstStyle>
          <a:p>
            <a:pPr>
              <a:defRPr/>
            </a:pPr>
            <a:endParaRPr lang="en-GB"/>
          </a:p>
        </p:txBody>
      </p:sp>
      <p:sp>
        <p:nvSpPr>
          <p:cNvPr id="6" name="Slide Number Placeholder 5"/>
          <p:cNvSpPr>
            <a:spLocks noGrp="1"/>
          </p:cNvSpPr>
          <p:nvPr>
            <p:ph type="sldNum" sz="quarter" idx="4"/>
          </p:nvPr>
        </p:nvSpPr>
        <p:spPr>
          <a:xfrm>
            <a:off x="6629400" y="66294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700" b="1">
                <a:solidFill>
                  <a:schemeClr val="bg1"/>
                </a:solidFill>
                <a:cs typeface="Arial" charset="0"/>
              </a:defRPr>
            </a:lvl1pPr>
          </a:lstStyle>
          <a:p>
            <a:pPr>
              <a:defRPr/>
            </a:pPr>
            <a:fld id="{F17D5FB8-C270-4CC1-9E4E-42F4040840B9}" type="slidenum">
              <a:rPr lang="en-US"/>
              <a:pPr>
                <a:defRPr/>
              </a:pPr>
              <a:t>‹#›</a:t>
            </a:fld>
            <a:endParaRPr lang="en-US"/>
          </a:p>
        </p:txBody>
      </p:sp>
      <p:cxnSp>
        <p:nvCxnSpPr>
          <p:cNvPr id="1031" name="Straight Connector 31"/>
          <p:cNvCxnSpPr>
            <a:cxnSpLocks noChangeShapeType="1"/>
          </p:cNvCxnSpPr>
          <p:nvPr userDrawn="1"/>
        </p:nvCxnSpPr>
        <p:spPr bwMode="auto">
          <a:xfrm>
            <a:off x="0" y="1066800"/>
            <a:ext cx="9144000" cy="1588"/>
          </a:xfrm>
          <a:prstGeom prst="line">
            <a:avLst/>
          </a:prstGeom>
          <a:noFill/>
          <a:ln w="25400">
            <a:solidFill>
              <a:srgbClr val="8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32" name="Rectangle 17"/>
          <p:cNvSpPr>
            <a:spLocks noChangeArrowheads="1"/>
          </p:cNvSpPr>
          <p:nvPr userDrawn="1"/>
        </p:nvSpPr>
        <p:spPr bwMode="auto">
          <a:xfrm>
            <a:off x="0" y="6589713"/>
            <a:ext cx="9144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fld id="{2B62C305-9E8C-4698-907A-D59BE220E966}" type="slidenum">
              <a:rPr lang="en-US" sz="1600">
                <a:solidFill>
                  <a:srgbClr val="800000"/>
                </a:solidFill>
                <a:latin typeface="Calibri" charset="0"/>
              </a:rPr>
              <a:pPr algn="r"/>
              <a:t>‹#›</a:t>
            </a:fld>
            <a:endParaRPr lang="en-US" sz="1600">
              <a:solidFill>
                <a:srgbClr val="800000"/>
              </a:solidFill>
              <a:latin typeface="Calibri" charset="0"/>
            </a:endParaRPr>
          </a:p>
        </p:txBody>
      </p:sp>
      <p:cxnSp>
        <p:nvCxnSpPr>
          <p:cNvPr id="1033" name="Straight Connector 32"/>
          <p:cNvCxnSpPr>
            <a:cxnSpLocks noChangeShapeType="1"/>
          </p:cNvCxnSpPr>
          <p:nvPr userDrawn="1"/>
        </p:nvCxnSpPr>
        <p:spPr bwMode="auto">
          <a:xfrm>
            <a:off x="0" y="6551613"/>
            <a:ext cx="9144000" cy="1587"/>
          </a:xfrm>
          <a:prstGeom prst="line">
            <a:avLst/>
          </a:prstGeom>
          <a:noFill/>
          <a:ln w="25400">
            <a:solidFill>
              <a:srgbClr val="8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34" name="Pictur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3175"/>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391400" y="230188"/>
            <a:ext cx="1546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2"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Lst>
  <p:hf hdr="0" ftr="0" dt="0"/>
  <p:txStyles>
    <p:titleStyle>
      <a:lvl1pPr algn="l" rtl="0" eaLnBrk="0" fontAlgn="base" hangingPunct="0">
        <a:spcBef>
          <a:spcPct val="0"/>
        </a:spcBef>
        <a:spcAft>
          <a:spcPct val="0"/>
        </a:spcAft>
        <a:defRPr sz="2000" b="1" kern="1200">
          <a:solidFill>
            <a:srgbClr val="901A24"/>
          </a:solidFill>
          <a:latin typeface="Arial" pitchFamily="34" charset="0"/>
          <a:ea typeface="Arial" charset="0"/>
          <a:cs typeface="Arial" pitchFamily="34" charset="0"/>
        </a:defRPr>
      </a:lvl1pPr>
      <a:lvl2pPr algn="l" rtl="0" eaLnBrk="0" fontAlgn="base" hangingPunct="0">
        <a:spcBef>
          <a:spcPct val="0"/>
        </a:spcBef>
        <a:spcAft>
          <a:spcPct val="0"/>
        </a:spcAft>
        <a:defRPr sz="2000" b="1">
          <a:solidFill>
            <a:srgbClr val="901A24"/>
          </a:solidFill>
          <a:latin typeface="Arial" pitchFamily="34" charset="0"/>
          <a:ea typeface="Arial" charset="0"/>
          <a:cs typeface="Arial" pitchFamily="34" charset="0"/>
        </a:defRPr>
      </a:lvl2pPr>
      <a:lvl3pPr algn="l" rtl="0" eaLnBrk="0" fontAlgn="base" hangingPunct="0">
        <a:spcBef>
          <a:spcPct val="0"/>
        </a:spcBef>
        <a:spcAft>
          <a:spcPct val="0"/>
        </a:spcAft>
        <a:defRPr sz="2000" b="1">
          <a:solidFill>
            <a:srgbClr val="901A24"/>
          </a:solidFill>
          <a:latin typeface="Arial" pitchFamily="34" charset="0"/>
          <a:ea typeface="Arial" charset="0"/>
          <a:cs typeface="Arial" pitchFamily="34" charset="0"/>
        </a:defRPr>
      </a:lvl3pPr>
      <a:lvl4pPr algn="l" rtl="0" eaLnBrk="0" fontAlgn="base" hangingPunct="0">
        <a:spcBef>
          <a:spcPct val="0"/>
        </a:spcBef>
        <a:spcAft>
          <a:spcPct val="0"/>
        </a:spcAft>
        <a:defRPr sz="2000" b="1">
          <a:solidFill>
            <a:srgbClr val="901A24"/>
          </a:solidFill>
          <a:latin typeface="Arial" pitchFamily="34" charset="0"/>
          <a:ea typeface="Arial" charset="0"/>
          <a:cs typeface="Arial" pitchFamily="34" charset="0"/>
        </a:defRPr>
      </a:lvl4pPr>
      <a:lvl5pPr algn="l" rtl="0" eaLnBrk="0" fontAlgn="base" hangingPunct="0">
        <a:spcBef>
          <a:spcPct val="0"/>
        </a:spcBef>
        <a:spcAft>
          <a:spcPct val="0"/>
        </a:spcAft>
        <a:defRPr sz="2000" b="1">
          <a:solidFill>
            <a:srgbClr val="901A24"/>
          </a:solidFill>
          <a:latin typeface="Arial" pitchFamily="34" charset="0"/>
          <a:ea typeface="Arial" charset="0"/>
          <a:cs typeface="Arial" pitchFamily="34" charset="0"/>
        </a:defRPr>
      </a:lvl5pPr>
      <a:lvl6pPr marL="457200" algn="l" rtl="0" fontAlgn="base">
        <a:spcBef>
          <a:spcPct val="0"/>
        </a:spcBef>
        <a:spcAft>
          <a:spcPct val="0"/>
        </a:spcAft>
        <a:defRPr sz="2000" b="1">
          <a:solidFill>
            <a:srgbClr val="901A24"/>
          </a:solidFill>
          <a:latin typeface="Calibri" pitchFamily="34" charset="0"/>
        </a:defRPr>
      </a:lvl6pPr>
      <a:lvl7pPr marL="914400" algn="l" rtl="0" fontAlgn="base">
        <a:spcBef>
          <a:spcPct val="0"/>
        </a:spcBef>
        <a:spcAft>
          <a:spcPct val="0"/>
        </a:spcAft>
        <a:defRPr sz="2000" b="1">
          <a:solidFill>
            <a:srgbClr val="901A24"/>
          </a:solidFill>
          <a:latin typeface="Calibri" pitchFamily="34" charset="0"/>
        </a:defRPr>
      </a:lvl7pPr>
      <a:lvl8pPr marL="1371600" algn="l" rtl="0" fontAlgn="base">
        <a:spcBef>
          <a:spcPct val="0"/>
        </a:spcBef>
        <a:spcAft>
          <a:spcPct val="0"/>
        </a:spcAft>
        <a:defRPr sz="2000" b="1">
          <a:solidFill>
            <a:srgbClr val="901A24"/>
          </a:solidFill>
          <a:latin typeface="Calibri" pitchFamily="34" charset="0"/>
        </a:defRPr>
      </a:lvl8pPr>
      <a:lvl9pPr marL="1828800" algn="l" rtl="0" fontAlgn="base">
        <a:spcBef>
          <a:spcPct val="0"/>
        </a:spcBef>
        <a:spcAft>
          <a:spcPct val="0"/>
        </a:spcAft>
        <a:defRPr sz="2000" b="1">
          <a:solidFill>
            <a:srgbClr val="901A24"/>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iws.seu.edu.cn/services/falcons/"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hyperlink" Target="http://www.w3.org/TR/xhtml-rdfa-primer/"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hyperlink" Target="http://www.tantek.com/presentations/2004etech/realworldsemanticspres.html" TargetMode="External"/><Relationship Id="rId3" Type="http://schemas.openxmlformats.org/officeDocument/2006/relationships/hyperlink" Target="http://www.theatlantic.com/doc/194507/bush" TargetMode="External"/><Relationship Id="rId7" Type="http://schemas.openxmlformats.org/officeDocument/2006/relationships/hyperlink" Target="http://www.w3.org/TR/grddl/"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www.microformats.org/" TargetMode="External"/><Relationship Id="rId5" Type="http://schemas.openxmlformats.org/officeDocument/2006/relationships/hyperlink" Target="http://www.programmableweb.com/" TargetMode="External"/><Relationship Id="rId4" Type="http://schemas.openxmlformats.org/officeDocument/2006/relationships/hyperlink" Target="http://linkeddata.org/" TargetMode="External"/><Relationship Id="rId9" Type="http://schemas.openxmlformats.org/officeDocument/2006/relationships/hyperlink" Target="http://www.w3.org/TR/rdfa-synta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8" Type="http://schemas.openxmlformats.org/officeDocument/2006/relationships/hyperlink" Target="http://developer.yahoo.com/searchmonkey/smguide/overview.html" TargetMode="External"/><Relationship Id="rId3" Type="http://schemas.openxmlformats.org/officeDocument/2006/relationships/hyperlink" Target="http://rdfa.info/wiki/Tools" TargetMode="External"/><Relationship Id="rId7" Type="http://schemas.openxmlformats.org/officeDocument/2006/relationships/hyperlink" Target="http://developer.yahoo.com/searchmonkey/"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www.w3.org/TR/grddl-scenarios/" TargetMode="External"/><Relationship Id="rId5" Type="http://schemas.openxmlformats.org/officeDocument/2006/relationships/hyperlink" Target="http://www.w3.org/TR/grddl/" TargetMode="External"/><Relationship Id="rId10" Type="http://schemas.openxmlformats.org/officeDocument/2006/relationships/hyperlink" Target="http://www.w3.org/DesignIssues/LinkedData.html" TargetMode="External"/><Relationship Id="rId4" Type="http://schemas.openxmlformats.org/officeDocument/2006/relationships/hyperlink" Target="http://www.w3.org/TR/grddl-primer/" TargetMode="External"/><Relationship Id="rId9" Type="http://schemas.openxmlformats.org/officeDocument/2006/relationships/hyperlink" Target="http://www.talis.com/nodalities/pdf/nodalities_issue4.pdf"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www4.wiwiss.fu-berlin.de/bizer/pub/LinkedDataTutorial/"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hyperlink" Target="http://dev.w3.org/html5/spec/Overview.html" TargetMode="External"/><Relationship Id="rId4" Type="http://schemas.openxmlformats.org/officeDocument/2006/relationships/hyperlink" Target="http://esw.w3.org/topic/SweoIG/TaskForces/CommunityProjects/LinkingOpenData"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en.wikipedia.org/wiki/Linked_Data" TargetMode="External"/><Relationship Id="rId2" Type="http://schemas.openxmlformats.org/officeDocument/2006/relationships/hyperlink" Target="http://en.wikipedia.org/wiki/Hypertext" TargetMode="External"/><Relationship Id="rId1" Type="http://schemas.openxmlformats.org/officeDocument/2006/relationships/slideLayout" Target="../slideLayouts/slideLayout2.xml"/><Relationship Id="rId6" Type="http://schemas.openxmlformats.org/officeDocument/2006/relationships/hyperlink" Target="http://en.wikipedia.org/wiki/Html5" TargetMode="External"/><Relationship Id="rId5" Type="http://schemas.openxmlformats.org/officeDocument/2006/relationships/hyperlink" Target="http://en.wikipedia.org/wiki/RDFa" TargetMode="External"/><Relationship Id="rId4" Type="http://schemas.openxmlformats.org/officeDocument/2006/relationships/hyperlink" Target="http://en.wikipedia.org/wiki/Microformats"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microformats.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link@auckland.ac.nz"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hyperlink" Target="http://microformats.org/wiki/hcard" TargetMode="External"/><Relationship Id="rId3" Type="http://schemas.openxmlformats.org/officeDocument/2006/relationships/image" Target="../media/image17.png"/><Relationship Id="rId7" Type="http://schemas.openxmlformats.org/officeDocument/2006/relationships/hyperlink" Target="http://microformats.org/wiki/xoxo"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gmpg.org/xmdp/" TargetMode="External"/><Relationship Id="rId5" Type="http://schemas.openxmlformats.org/officeDocument/2006/relationships/hyperlink" Target="http://gmpg.org/xfn/" TargetMode="External"/><Relationship Id="rId4" Type="http://schemas.openxmlformats.org/officeDocument/2006/relationships/hyperlink" Target="http://microformats.org/wiki/rel-license" TargetMode="External"/><Relationship Id="rId9" Type="http://schemas.openxmlformats.org/officeDocument/2006/relationships/hyperlink" Target="http://microformats.org/wiki/hcalenda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hyperlink" Target="http://data-vocabulary.org/"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dbpedia.org/resource/Berli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ws.geonames.org/2950159"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linkeddata.org/" TargetMode="External"/><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linkeddata.org/" TargetMode="External"/><Relationship Id="rId4" Type="http://schemas.openxmlformats.org/officeDocument/2006/relationships/image" Target="../media/image42.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marbles.sourceforge.net/"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revyu.com/"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wiki.dbpedia.org/DBpediaMobile" TargetMode="External"/><Relationship Id="rId4" Type="http://schemas.openxmlformats.org/officeDocument/2006/relationships/image" Target="../media/image56.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676400" y="609600"/>
            <a:ext cx="5791200" cy="1143000"/>
          </a:xfrm>
          <a:prstGeom prst="rect">
            <a:avLst/>
          </a:prstGeom>
          <a:noFill/>
          <a:ln w="9525">
            <a:noFill/>
            <a:miter lim="800000"/>
            <a:headEnd/>
            <a:tailEnd/>
          </a:ln>
        </p:spPr>
        <p:txBody>
          <a:bodyPr anchor="ctr"/>
          <a:lstStyle/>
          <a:p>
            <a:pPr algn="ctr">
              <a:defRPr/>
            </a:pPr>
            <a:r>
              <a:rPr lang="en-GB" sz="3200" b="1" dirty="0">
                <a:ea typeface="+mj-ea"/>
                <a:cs typeface="Arial" charset="0"/>
              </a:rPr>
              <a:t>COMPSCI732:</a:t>
            </a:r>
            <a:br>
              <a:rPr lang="en-GB" sz="3200" b="1" dirty="0">
                <a:ea typeface="+mj-ea"/>
                <a:cs typeface="Arial" charset="0"/>
              </a:rPr>
            </a:br>
            <a:r>
              <a:rPr lang="en-GB" sz="3200" b="1" i="1" dirty="0">
                <a:ea typeface="+mj-ea"/>
                <a:cs typeface="Arial" charset="0"/>
              </a:rPr>
              <a:t>Semantic Web Technologies</a:t>
            </a:r>
          </a:p>
        </p:txBody>
      </p:sp>
      <p:sp>
        <p:nvSpPr>
          <p:cNvPr id="3075" name="Subtitle 4"/>
          <p:cNvSpPr>
            <a:spLocks noGrp="1"/>
          </p:cNvSpPr>
          <p:nvPr>
            <p:ph type="subTitle" idx="1"/>
          </p:nvPr>
        </p:nvSpPr>
        <p:spPr>
          <a:xfrm>
            <a:off x="533400" y="2667000"/>
            <a:ext cx="8077200" cy="457200"/>
          </a:xfrm>
        </p:spPr>
        <p:txBody>
          <a:bodyPr/>
          <a:lstStyle/>
          <a:p>
            <a:pPr eaLnBrk="1" hangingPunct="1">
              <a:lnSpc>
                <a:spcPct val="90000"/>
              </a:lnSpc>
            </a:pPr>
            <a:r>
              <a:rPr lang="en-GB" sz="3600" b="1" smtClean="0">
                <a:latin typeface="Arial" charset="0"/>
                <a:cs typeface="Arial" charset="0"/>
              </a:rPr>
              <a:t>Web of Data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p:cNvSpPr>
          <p:nvPr>
            <p:ph type="title"/>
          </p:nvPr>
        </p:nvSpPr>
        <p:spPr/>
        <p:txBody>
          <a:bodyPr/>
          <a:lstStyle/>
          <a:p>
            <a:r>
              <a:rPr lang="en-GB" smtClean="0">
                <a:latin typeface="Arial" charset="0"/>
                <a:cs typeface="Arial" charset="0"/>
              </a:rPr>
              <a:t>Evolution of Hypertext: Hypermedia</a:t>
            </a:r>
          </a:p>
        </p:txBody>
      </p:sp>
      <p:pic>
        <p:nvPicPr>
          <p:cNvPr id="1024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0245" name="Text Box 6"/>
          <p:cNvSpPr txBox="1">
            <a:spLocks noChangeArrowheads="1"/>
          </p:cNvSpPr>
          <p:nvPr/>
        </p:nvSpPr>
        <p:spPr bwMode="auto">
          <a:xfrm>
            <a:off x="1905000" y="4343400"/>
            <a:ext cx="1498600" cy="466725"/>
          </a:xfrm>
          <a:prstGeom prst="rect">
            <a:avLst/>
          </a:prstGeom>
          <a:solidFill>
            <a:schemeClr val="bg1"/>
          </a:solidFill>
          <a:ln w="38100">
            <a:solidFill>
              <a:srgbClr val="901A24"/>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10246" name="Text Box 7"/>
          <p:cNvSpPr txBox="1">
            <a:spLocks noChangeArrowheads="1"/>
          </p:cNvSpPr>
          <p:nvPr/>
        </p:nvSpPr>
        <p:spPr bwMode="auto">
          <a:xfrm>
            <a:off x="2743200" y="3733800"/>
            <a:ext cx="1839913" cy="466725"/>
          </a:xfrm>
          <a:prstGeom prst="rect">
            <a:avLst/>
          </a:prstGeom>
          <a:solidFill>
            <a:schemeClr val="bg1"/>
          </a:solidFill>
          <a:ln w="38100">
            <a:solidFill>
              <a:srgbClr val="901A24"/>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10247" name="Text Box 8"/>
          <p:cNvSpPr txBox="1">
            <a:spLocks noChangeArrowheads="1"/>
          </p:cNvSpPr>
          <p:nvPr/>
        </p:nvSpPr>
        <p:spPr bwMode="auto">
          <a:xfrm>
            <a:off x="4267200" y="3124200"/>
            <a:ext cx="8207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10248"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10"/>
          <p:cNvSpPr txBox="1">
            <a:spLocks noChangeArrowheads="1"/>
          </p:cNvSpPr>
          <p:nvPr/>
        </p:nvSpPr>
        <p:spPr bwMode="auto">
          <a:xfrm>
            <a:off x="3886200" y="1295400"/>
            <a:ext cx="18875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10250" name="Text Box 12"/>
          <p:cNvSpPr txBox="1">
            <a:spLocks noChangeArrowheads="1"/>
          </p:cNvSpPr>
          <p:nvPr/>
        </p:nvSpPr>
        <p:spPr bwMode="auto">
          <a:xfrm>
            <a:off x="5257800" y="2209800"/>
            <a:ext cx="217646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10251" name="Line 13"/>
          <p:cNvSpPr>
            <a:spLocks noChangeShapeType="1"/>
          </p:cNvSpPr>
          <p:nvPr/>
        </p:nvSpPr>
        <p:spPr bwMode="auto">
          <a:xfrm flipV="1">
            <a:off x="5562600" y="1752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0252" name="Line 15"/>
          <p:cNvSpPr>
            <a:spLocks noChangeShapeType="1"/>
          </p:cNvSpPr>
          <p:nvPr/>
        </p:nvSpPr>
        <p:spPr bwMode="auto">
          <a:xfrm flipV="1">
            <a:off x="5257800" y="2895600"/>
            <a:ext cx="457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0253"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10254"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0256"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10257"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10258"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10259" name="Line 15"/>
          <p:cNvSpPr>
            <a:spLocks noChangeShapeType="1"/>
          </p:cNvSpPr>
          <p:nvPr/>
        </p:nvSpPr>
        <p:spPr bwMode="auto">
          <a:xfrm>
            <a:off x="6781800" y="2743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0260" name="Text Box 10"/>
          <p:cNvSpPr txBox="1">
            <a:spLocks noChangeArrowheads="1"/>
          </p:cNvSpPr>
          <p:nvPr/>
        </p:nvSpPr>
        <p:spPr bwMode="auto">
          <a:xfrm>
            <a:off x="7162800" y="3048000"/>
            <a:ext cx="1811338" cy="830263"/>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AFA8F46-E1EA-4A6D-B08E-68697CAD75E5}" type="slidenum">
              <a:rPr lang="en-US" smtClean="0">
                <a:solidFill>
                  <a:schemeClr val="bg1"/>
                </a:solidFill>
              </a:rPr>
              <a:pPr eaLnBrk="1" hangingPunct="1"/>
              <a:t>100</a:t>
            </a:fld>
            <a:endParaRPr lang="en-US" smtClean="0">
              <a:solidFill>
                <a:schemeClr val="bg1"/>
              </a:solidFill>
            </a:endParaRPr>
          </a:p>
        </p:txBody>
      </p:sp>
      <p:sp>
        <p:nvSpPr>
          <p:cNvPr id="102403" name="Rectangle 2"/>
          <p:cNvSpPr>
            <a:spLocks noGrp="1"/>
          </p:cNvSpPr>
          <p:nvPr>
            <p:ph type="title"/>
          </p:nvPr>
        </p:nvSpPr>
        <p:spPr/>
        <p:txBody>
          <a:bodyPr/>
          <a:lstStyle/>
          <a:p>
            <a:r>
              <a:rPr lang="en-GB" smtClean="0">
                <a:latin typeface="Arial" charset="0"/>
                <a:cs typeface="Arial" charset="0"/>
              </a:rPr>
              <a:t>Example Search Engines: Falcons (2)</a:t>
            </a:r>
          </a:p>
        </p:txBody>
      </p:sp>
      <p:pic>
        <p:nvPicPr>
          <p:cNvPr id="102404" name="Picture 5" descr="falc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063625"/>
            <a:ext cx="8991600" cy="5041900"/>
          </a:xfrm>
        </p:spPr>
      </p:pic>
      <p:sp>
        <p:nvSpPr>
          <p:cNvPr id="102405" name="Text Box 6"/>
          <p:cNvSpPr txBox="1">
            <a:spLocks noChangeArrowheads="1"/>
          </p:cNvSpPr>
          <p:nvPr/>
        </p:nvSpPr>
        <p:spPr bwMode="auto">
          <a:xfrm>
            <a:off x="4800600" y="1295400"/>
            <a:ext cx="2352675" cy="3762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(1) Entry of keywords</a:t>
            </a:r>
          </a:p>
        </p:txBody>
      </p:sp>
      <p:sp>
        <p:nvSpPr>
          <p:cNvPr id="102406" name="Text Box 7"/>
          <p:cNvSpPr txBox="1">
            <a:spLocks noChangeArrowheads="1"/>
          </p:cNvSpPr>
          <p:nvPr/>
        </p:nvSpPr>
        <p:spPr bwMode="auto">
          <a:xfrm>
            <a:off x="5105400" y="2438400"/>
            <a:ext cx="2339975" cy="3762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(2) Results of objects</a:t>
            </a:r>
          </a:p>
        </p:txBody>
      </p:sp>
      <p:sp>
        <p:nvSpPr>
          <p:cNvPr id="102407" name="Text Box 8"/>
          <p:cNvSpPr txBox="1">
            <a:spLocks noChangeArrowheads="1"/>
          </p:cNvSpPr>
          <p:nvPr/>
        </p:nvSpPr>
        <p:spPr bwMode="auto">
          <a:xfrm>
            <a:off x="381000" y="3733800"/>
            <a:ext cx="3749675" cy="3762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(3) Class hierarchy to refine search</a:t>
            </a:r>
          </a:p>
        </p:txBody>
      </p:sp>
      <p:sp>
        <p:nvSpPr>
          <p:cNvPr id="102408" name="Text Box 9"/>
          <p:cNvSpPr txBox="1">
            <a:spLocks noChangeArrowheads="1"/>
          </p:cNvSpPr>
          <p:nvPr/>
        </p:nvSpPr>
        <p:spPr bwMode="auto">
          <a:xfrm>
            <a:off x="4572000" y="6248400"/>
            <a:ext cx="4267200" cy="307777"/>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400" dirty="0">
                <a:solidFill>
                  <a:srgbClr val="292929"/>
                </a:solidFill>
                <a:ea typeface="ヒラギノ角ゴ Pro W3" charset="-128"/>
              </a:rPr>
              <a:t>Try yourself: </a:t>
            </a:r>
            <a:r>
              <a:rPr lang="de-DE" sz="1400" dirty="0">
                <a:ea typeface="ヒラギノ角ゴ Pro W3" charset="-128"/>
                <a:hlinkClick r:id="rId4"/>
              </a:rPr>
              <a:t>http://iws.seu.edu.cn/services/falcons</a:t>
            </a:r>
            <a:r>
              <a:rPr lang="de-DE" sz="1400" dirty="0" smtClean="0">
                <a:ea typeface="ヒラギノ角ゴ Pro W3" charset="-128"/>
                <a:hlinkClick r:id="rId4"/>
              </a:rPr>
              <a:t>/</a:t>
            </a:r>
            <a:endParaRPr lang="de-DE" sz="1400" dirty="0" smtClean="0">
              <a:ea typeface="ヒラギノ角ゴ Pro W3" charset="-12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4"/>
          <p:cNvSpPr>
            <a:spLocks noGrp="1"/>
          </p:cNvSpPr>
          <p:nvPr>
            <p:ph type="title" idx="4294967295"/>
          </p:nvPr>
        </p:nvSpPr>
        <p:spPr>
          <a:xfrm>
            <a:off x="722313" y="4406900"/>
            <a:ext cx="7772400" cy="1362075"/>
          </a:xfrm>
        </p:spPr>
        <p:txBody>
          <a:bodyPr anchor="t"/>
          <a:lstStyle/>
          <a:p>
            <a:pPr eaLnBrk="1" hangingPunct="1"/>
            <a:r>
              <a:rPr lang="en-US" sz="3600" smtClean="0">
                <a:latin typeface="Arial" charset="0"/>
                <a:cs typeface="Arial" charset="0"/>
              </a:rPr>
              <a:t>EXTENSIONS</a:t>
            </a:r>
          </a:p>
        </p:txBody>
      </p:sp>
      <p:sp>
        <p:nvSpPr>
          <p:cNvPr id="10342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E03F621-A2DE-4DA4-A9D5-60AE8A5B2393}" type="slidenum">
              <a:rPr lang="en-US" smtClean="0">
                <a:solidFill>
                  <a:schemeClr val="bg1"/>
                </a:solidFill>
              </a:rPr>
              <a:pPr eaLnBrk="1" hangingPunct="1"/>
              <a:t>101</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4C33441-2438-4E26-A9E9-092588684042}" type="slidenum">
              <a:rPr lang="en-US" smtClean="0">
                <a:solidFill>
                  <a:schemeClr val="bg1"/>
                </a:solidFill>
              </a:rPr>
              <a:pPr eaLnBrk="1" hangingPunct="1"/>
              <a:t>102</a:t>
            </a:fld>
            <a:endParaRPr lang="en-US" smtClean="0">
              <a:solidFill>
                <a:schemeClr val="bg1"/>
              </a:solidFill>
            </a:endParaRPr>
          </a:p>
        </p:txBody>
      </p:sp>
      <p:sp>
        <p:nvSpPr>
          <p:cNvPr id="104451" name="Rectangle 4"/>
          <p:cNvSpPr>
            <a:spLocks noGrp="1"/>
          </p:cNvSpPr>
          <p:nvPr>
            <p:ph type="ctrTitle"/>
          </p:nvPr>
        </p:nvSpPr>
        <p:spPr/>
        <p:txBody>
          <a:bodyPr/>
          <a:lstStyle/>
          <a:p>
            <a:r>
              <a:rPr lang="en-GB" smtClean="0">
                <a:latin typeface="Arial" charset="0"/>
                <a:cs typeface="Arial" charset="0"/>
              </a:rPr>
              <a:t>Current Developments: Interlinking Multimedia</a:t>
            </a:r>
          </a:p>
        </p:txBody>
      </p:sp>
      <p:sp>
        <p:nvSpPr>
          <p:cNvPr id="104452" name="Rectangle 5"/>
          <p:cNvSpPr>
            <a:spLocks noGrp="1"/>
          </p:cNvSpPr>
          <p:nvPr>
            <p:ph type="subTitle" idx="1"/>
          </p:nvPr>
        </p:nvSpPr>
        <p:spPr/>
        <p:txBody>
          <a:bodyPr/>
          <a:lstStyle/>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r>
              <a:rPr lang="en-GB" smtClean="0">
                <a:latin typeface="Arial" charset="0"/>
                <a:cs typeface="Arial" charset="0"/>
              </a:rPr>
              <a:t>Recommended literature: [22], [24]</a:t>
            </a:r>
          </a:p>
          <a:p>
            <a:pPr>
              <a:lnSpc>
                <a:spcPct val="90000"/>
              </a:lnSpc>
            </a:pPr>
            <a:endParaRPr lang="en-GB" smtClean="0">
              <a:latin typeface="Arial" charset="0"/>
              <a:cs typeface="Arial" charset="0"/>
            </a:endParaRPr>
          </a:p>
        </p:txBody>
      </p:sp>
      <p:pic>
        <p:nvPicPr>
          <p:cNvPr id="104453" name="Picture 9" descr="iM-logo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1143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63A57F3-5A0A-49C6-9CDA-9EB32A2CE014}" type="slidenum">
              <a:rPr lang="en-US" smtClean="0">
                <a:solidFill>
                  <a:schemeClr val="bg1"/>
                </a:solidFill>
              </a:rPr>
              <a:pPr eaLnBrk="1" hangingPunct="1"/>
              <a:t>103</a:t>
            </a:fld>
            <a:endParaRPr lang="en-US" smtClean="0">
              <a:solidFill>
                <a:schemeClr val="bg1"/>
              </a:solidFill>
            </a:endParaRPr>
          </a:p>
        </p:txBody>
      </p:sp>
      <p:sp>
        <p:nvSpPr>
          <p:cNvPr id="105475" name="Rectangle 2"/>
          <p:cNvSpPr>
            <a:spLocks noGrp="1"/>
          </p:cNvSpPr>
          <p:nvPr>
            <p:ph type="title"/>
          </p:nvPr>
        </p:nvSpPr>
        <p:spPr/>
        <p:txBody>
          <a:bodyPr/>
          <a:lstStyle/>
          <a:p>
            <a:r>
              <a:rPr lang="en-GB" smtClean="0">
                <a:latin typeface="Arial" charset="0"/>
                <a:cs typeface="Arial" charset="0"/>
              </a:rPr>
              <a:t>Interlinking Multimedia – The Vision</a:t>
            </a:r>
          </a:p>
        </p:txBody>
      </p:sp>
      <p:sp>
        <p:nvSpPr>
          <p:cNvPr id="105476" name="Rectangle 3"/>
          <p:cNvSpPr>
            <a:spLocks noGrp="1"/>
          </p:cNvSpPr>
          <p:nvPr>
            <p:ph type="body" idx="1"/>
          </p:nvPr>
        </p:nvSpPr>
        <p:spPr/>
        <p:txBody>
          <a:bodyPr/>
          <a:lstStyle/>
          <a:p>
            <a:pPr marL="381000" indent="-381000">
              <a:lnSpc>
                <a:spcPct val="90000"/>
              </a:lnSpc>
              <a:buFontTx/>
              <a:buAutoNum type="arabicPeriod"/>
            </a:pPr>
            <a:r>
              <a:rPr lang="en-US" sz="1800" dirty="0" smtClean="0">
                <a:latin typeface="Arial" charset="0"/>
                <a:cs typeface="Arial" charset="0"/>
              </a:rPr>
              <a:t>Show me photos of presidents of the European Commission visiting a country in Asia:</a:t>
            </a:r>
          </a:p>
          <a:p>
            <a:pPr marL="990600" lvl="1" indent="-533400">
              <a:lnSpc>
                <a:spcPct val="90000"/>
              </a:lnSpc>
            </a:pPr>
            <a:r>
              <a:rPr lang="en-US" sz="1600" dirty="0" err="1" smtClean="0">
                <a:latin typeface="Arial" charset="0"/>
                <a:cs typeface="Arial" charset="0"/>
              </a:rPr>
              <a:t>DBpedia</a:t>
            </a:r>
            <a:r>
              <a:rPr lang="en-US" sz="1600" dirty="0" smtClean="0">
                <a:latin typeface="Arial" charset="0"/>
                <a:cs typeface="Arial" charset="0"/>
              </a:rPr>
              <a:t>: list EC presidents -: [L-EP] </a:t>
            </a:r>
          </a:p>
          <a:p>
            <a:pPr marL="990600" lvl="1" indent="-533400">
              <a:lnSpc>
                <a:spcPct val="90000"/>
              </a:lnSpc>
            </a:pPr>
            <a:r>
              <a:rPr lang="en-US" sz="1600" dirty="0" err="1" smtClean="0">
                <a:latin typeface="Arial" charset="0"/>
                <a:cs typeface="Arial" charset="0"/>
              </a:rPr>
              <a:t>Geonames</a:t>
            </a:r>
            <a:r>
              <a:rPr lang="en-US" sz="1600" dirty="0" smtClean="0">
                <a:latin typeface="Arial" charset="0"/>
                <a:cs typeface="Arial" charset="0"/>
              </a:rPr>
              <a:t>: list Asian countries -: [L-AC] </a:t>
            </a:r>
          </a:p>
          <a:p>
            <a:pPr marL="990600" lvl="1" indent="-533400">
              <a:lnSpc>
                <a:spcPct val="90000"/>
              </a:lnSpc>
            </a:pPr>
            <a:r>
              <a:rPr lang="en-US" sz="1600" dirty="0" smtClean="0">
                <a:latin typeface="Arial" charset="0"/>
                <a:cs typeface="Arial" charset="0"/>
              </a:rPr>
              <a:t>Google: list photos taken in a country of [L-AC] -: [L-ACP] </a:t>
            </a:r>
          </a:p>
          <a:p>
            <a:pPr marL="990600" lvl="1" indent="-533400">
              <a:lnSpc>
                <a:spcPct val="90000"/>
              </a:lnSpc>
            </a:pPr>
            <a:r>
              <a:rPr lang="en-US" sz="1600" dirty="0" smtClean="0">
                <a:latin typeface="Arial" charset="0"/>
                <a:cs typeface="Arial" charset="0"/>
              </a:rPr>
              <a:t>Google: in [L-ACP] find regions that depict members of [L-EP] -: result </a:t>
            </a:r>
          </a:p>
          <a:p>
            <a:pPr marL="381000" indent="-381000">
              <a:lnSpc>
                <a:spcPct val="90000"/>
              </a:lnSpc>
              <a:buFontTx/>
              <a:buAutoNum type="arabicPeriod"/>
            </a:pPr>
            <a:r>
              <a:rPr lang="en-US" sz="1800" dirty="0" smtClean="0">
                <a:latin typeface="Arial" charset="0"/>
                <a:cs typeface="Arial" charset="0"/>
              </a:rPr>
              <a:t>Give me a summary of all scenes from videos where EC presidents talk with an Asian monarch.</a:t>
            </a:r>
          </a:p>
          <a:p>
            <a:pPr marL="381000" indent="-381000">
              <a:lnSpc>
                <a:spcPct val="90000"/>
              </a:lnSpc>
              <a:buFontTx/>
              <a:buAutoNum type="arabicPeriod"/>
            </a:pPr>
            <a:endParaRPr lang="de-AT" sz="1800" dirty="0" smtClean="0">
              <a:latin typeface="Arial" charset="0"/>
              <a:cs typeface="Arial" charset="0"/>
            </a:endParaRPr>
          </a:p>
          <a:p>
            <a:pPr marL="381000" indent="-381000">
              <a:lnSpc>
                <a:spcPct val="90000"/>
              </a:lnSpc>
            </a:pPr>
            <a:r>
              <a:rPr lang="de-AT" sz="1800" b="1" dirty="0">
                <a:latin typeface="Arial" charset="0"/>
                <a:cs typeface="Arial" charset="0"/>
              </a:rPr>
              <a:t>A</a:t>
            </a:r>
            <a:r>
              <a:rPr lang="de-AT" sz="1800" b="1" dirty="0" smtClean="0">
                <a:latin typeface="Arial" charset="0"/>
                <a:cs typeface="Arial" charset="0"/>
              </a:rPr>
              <a:t> solution?</a:t>
            </a:r>
            <a:r>
              <a:rPr lang="de-AT" sz="1800" dirty="0" smtClean="0">
                <a:latin typeface="Arial" charset="0"/>
                <a:cs typeface="Arial" charset="0"/>
              </a:rPr>
              <a:t> </a:t>
            </a:r>
            <a:br>
              <a:rPr lang="de-AT" sz="1800" dirty="0" smtClean="0">
                <a:latin typeface="Arial" charset="0"/>
                <a:cs typeface="Arial" charset="0"/>
              </a:rPr>
            </a:br>
            <a:r>
              <a:rPr lang="de-AT" sz="1800" dirty="0" smtClean="0">
                <a:latin typeface="Arial" charset="0"/>
                <a:cs typeface="Arial" charset="0"/>
              </a:rPr>
              <a:t/>
            </a:r>
            <a:br>
              <a:rPr lang="de-AT" sz="1800" dirty="0" smtClean="0">
                <a:latin typeface="Arial" charset="0"/>
                <a:cs typeface="Arial" charset="0"/>
              </a:rPr>
            </a:br>
            <a:r>
              <a:rPr lang="de-AT" sz="1800" dirty="0" smtClean="0">
                <a:latin typeface="Arial" charset="0"/>
                <a:cs typeface="Arial" charset="0"/>
              </a:rPr>
              <a:t>MM Interlinking as a lightweight bottom up approach to interlink multimedia.</a:t>
            </a:r>
            <a:endParaRPr lang="en-GB" sz="1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84EF6C7-25F6-46D4-B866-0BDBE1148991}" type="slidenum">
              <a:rPr lang="en-US" smtClean="0">
                <a:solidFill>
                  <a:schemeClr val="bg1"/>
                </a:solidFill>
              </a:rPr>
              <a:pPr eaLnBrk="1" hangingPunct="1"/>
              <a:t>104</a:t>
            </a:fld>
            <a:endParaRPr lang="en-US" smtClean="0">
              <a:solidFill>
                <a:schemeClr val="bg1"/>
              </a:solidFill>
            </a:endParaRPr>
          </a:p>
        </p:txBody>
      </p:sp>
      <p:sp>
        <p:nvSpPr>
          <p:cNvPr id="106499" name="Rectangle 2"/>
          <p:cNvSpPr>
            <a:spLocks noGrp="1"/>
          </p:cNvSpPr>
          <p:nvPr>
            <p:ph type="title"/>
          </p:nvPr>
        </p:nvSpPr>
        <p:spPr/>
        <p:txBody>
          <a:bodyPr/>
          <a:lstStyle/>
          <a:p>
            <a:r>
              <a:rPr lang="en-GB" sz="1800" smtClean="0">
                <a:latin typeface="Arial" charset="0"/>
                <a:cs typeface="Arial" charset="0"/>
              </a:rPr>
              <a:t>Interlinking Multimedia – </a:t>
            </a:r>
            <a:br>
              <a:rPr lang="en-GB" sz="1800" smtClean="0">
                <a:latin typeface="Arial" charset="0"/>
                <a:cs typeface="Arial" charset="0"/>
              </a:rPr>
            </a:br>
            <a:r>
              <a:rPr lang="en-GB" sz="1800" smtClean="0">
                <a:latin typeface="Arial" charset="0"/>
                <a:cs typeface="Arial" charset="0"/>
              </a:rPr>
              <a:t>Principles and Requirements</a:t>
            </a:r>
          </a:p>
        </p:txBody>
      </p:sp>
      <p:sp>
        <p:nvSpPr>
          <p:cNvPr id="106500" name="Rectangle 3"/>
          <p:cNvSpPr>
            <a:spLocks noGrp="1"/>
          </p:cNvSpPr>
          <p:nvPr>
            <p:ph type="body" idx="1"/>
          </p:nvPr>
        </p:nvSpPr>
        <p:spPr/>
        <p:txBody>
          <a:bodyPr/>
          <a:lstStyle/>
          <a:p>
            <a:pPr marL="381000" indent="-381000">
              <a:buFontTx/>
              <a:buAutoNum type="arabicPeriod"/>
            </a:pPr>
            <a:r>
              <a:rPr lang="en-US" sz="2000" dirty="0" smtClean="0">
                <a:latin typeface="Arial" charset="0"/>
                <a:cs typeface="Arial" charset="0"/>
              </a:rPr>
              <a:t>To become part of the LOD cloud, the Linked Data principles should be followed.</a:t>
            </a:r>
          </a:p>
          <a:p>
            <a:pPr marL="381000" indent="-381000">
              <a:buFontTx/>
              <a:buAutoNum type="arabicPeriod"/>
            </a:pPr>
            <a:r>
              <a:rPr lang="en-US" sz="2000" dirty="0" smtClean="0">
                <a:latin typeface="Arial" charset="0"/>
                <a:cs typeface="Arial" charset="0"/>
              </a:rPr>
              <a:t>Consider the characteristics of multimedia (e.g. highly subjective semantics) and thus consider provenance (who said what, when?).</a:t>
            </a:r>
          </a:p>
          <a:p>
            <a:pPr marL="381000" indent="-381000">
              <a:buFontTx/>
              <a:buAutoNum type="arabicPeriod"/>
            </a:pPr>
            <a:r>
              <a:rPr lang="en-US" sz="2000" dirty="0" smtClean="0">
                <a:latin typeface="Arial" charset="0"/>
                <a:cs typeface="Arial" charset="0"/>
              </a:rPr>
              <a:t>Metadata descriptions have to be interoperable in order to reference and integrate parts of the described resources.</a:t>
            </a:r>
          </a:p>
          <a:p>
            <a:pPr marL="381000" indent="-381000">
              <a:buFontTx/>
              <a:buAutoNum type="arabicPeriod"/>
            </a:pPr>
            <a:r>
              <a:rPr lang="en-US" sz="2000" dirty="0" smtClean="0">
                <a:latin typeface="Arial" charset="0"/>
                <a:cs typeface="Arial" charset="0"/>
              </a:rPr>
              <a:t>Localizing and identifying fragments is essential in order to link parts of resources with each other.</a:t>
            </a:r>
          </a:p>
          <a:p>
            <a:pPr marL="381000" indent="-381000">
              <a:buFontTx/>
              <a:buAutoNum type="arabicPeriod"/>
            </a:pPr>
            <a:r>
              <a:rPr lang="en-US" sz="2000" dirty="0" smtClean="0">
                <a:latin typeface="Arial" charset="0"/>
                <a:cs typeface="Arial" charset="0"/>
              </a:rPr>
              <a:t>Interlinking methods need to be available, which are essential in order to manually or (semi-) automatically interlink multimedia resources (cf. [24]).</a:t>
            </a:r>
            <a:endParaRPr lang="en-GB"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idx="4294967295"/>
          </p:nvPr>
        </p:nvSpPr>
        <p:spPr>
          <a:xfrm>
            <a:off x="722313" y="4406900"/>
            <a:ext cx="7772400" cy="1362075"/>
          </a:xfrm>
        </p:spPr>
        <p:txBody>
          <a:bodyPr anchor="t"/>
          <a:lstStyle/>
          <a:p>
            <a:pPr eaLnBrk="1" hangingPunct="1"/>
            <a:r>
              <a:rPr lang="en-US" sz="3600" smtClean="0">
                <a:latin typeface="Arial" charset="0"/>
                <a:cs typeface="Arial" charset="0"/>
              </a:rPr>
              <a:t>SUMMARY</a:t>
            </a:r>
          </a:p>
        </p:txBody>
      </p:sp>
      <p:sp>
        <p:nvSpPr>
          <p:cNvPr id="107523" name="Text Placeholder 5"/>
          <p:cNvSpPr>
            <a:spLocks noGrp="1"/>
          </p:cNvSpPr>
          <p:nvPr>
            <p:ph type="body" idx="4294967295"/>
          </p:nvPr>
        </p:nvSpPr>
        <p:spPr>
          <a:xfrm>
            <a:off x="722313" y="2906713"/>
            <a:ext cx="7772400" cy="1500187"/>
          </a:xfrm>
        </p:spPr>
        <p:txBody>
          <a:bodyPr anchor="b"/>
          <a:lstStyle/>
          <a:p>
            <a:pPr marL="0" indent="0" eaLnBrk="1" hangingPunct="1">
              <a:buFont typeface="Arial" charset="0"/>
              <a:buNone/>
            </a:pPr>
            <a:endParaRPr lang="en-US" sz="1800" smtClean="0">
              <a:latin typeface="Arial" charset="0"/>
              <a:cs typeface="Arial" charset="0"/>
            </a:endParaRPr>
          </a:p>
        </p:txBody>
      </p:sp>
      <p:sp>
        <p:nvSpPr>
          <p:cNvPr id="1075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153F456-2F55-4B19-B1F4-E02B70E4DD7D}" type="slidenum">
              <a:rPr lang="en-US" smtClean="0">
                <a:solidFill>
                  <a:schemeClr val="bg1"/>
                </a:solidFill>
              </a:rPr>
              <a:pPr eaLnBrk="1" hangingPunct="1"/>
              <a:t>105</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AB01D90-0975-46E0-9BC7-D0BEEDFB861D}" type="slidenum">
              <a:rPr lang="en-US" smtClean="0">
                <a:solidFill>
                  <a:schemeClr val="bg1"/>
                </a:solidFill>
              </a:rPr>
              <a:pPr eaLnBrk="1" hangingPunct="1"/>
              <a:t>106</a:t>
            </a:fld>
            <a:endParaRPr lang="en-US" smtClean="0">
              <a:solidFill>
                <a:schemeClr val="bg1"/>
              </a:solidFill>
            </a:endParaRPr>
          </a:p>
        </p:txBody>
      </p:sp>
      <p:pic>
        <p:nvPicPr>
          <p:cNvPr id="10854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21336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2"/>
          <p:cNvSpPr>
            <a:spLocks noGrp="1"/>
          </p:cNvSpPr>
          <p:nvPr>
            <p:ph type="title"/>
          </p:nvPr>
        </p:nvSpPr>
        <p:spPr/>
        <p:txBody>
          <a:bodyPr/>
          <a:lstStyle/>
          <a:p>
            <a:r>
              <a:rPr lang="en-GB" smtClean="0">
                <a:latin typeface="Arial" charset="0"/>
                <a:cs typeface="Arial" charset="0"/>
              </a:rPr>
              <a:t>Summary</a:t>
            </a:r>
          </a:p>
        </p:txBody>
      </p:sp>
      <p:sp>
        <p:nvSpPr>
          <p:cNvPr id="108549" name="Rectangle 3"/>
          <p:cNvSpPr>
            <a:spLocks noGrp="1"/>
          </p:cNvSpPr>
          <p:nvPr>
            <p:ph type="body" idx="1"/>
          </p:nvPr>
        </p:nvSpPr>
        <p:spPr/>
        <p:txBody>
          <a:bodyPr/>
          <a:lstStyle/>
          <a:p>
            <a:r>
              <a:rPr lang="en-GB" sz="2000" smtClean="0">
                <a:latin typeface="Arial" charset="0"/>
                <a:cs typeface="Arial" charset="0"/>
              </a:rPr>
              <a:t>Vision of the “Web of Data”</a:t>
            </a:r>
          </a:p>
          <a:p>
            <a:r>
              <a:rPr lang="en-GB" sz="2000" smtClean="0">
                <a:latin typeface="Arial" charset="0"/>
                <a:cs typeface="Arial" charset="0"/>
              </a:rPr>
              <a:t>How-to build the “Web of Data”</a:t>
            </a:r>
          </a:p>
          <a:p>
            <a:pPr lvl="1"/>
            <a:r>
              <a:rPr lang="en-GB" sz="1800" smtClean="0">
                <a:latin typeface="Arial" charset="0"/>
                <a:cs typeface="Arial" charset="0"/>
              </a:rPr>
              <a:t>Embedding Structured Information via Microformats and</a:t>
            </a:r>
            <a:br>
              <a:rPr lang="en-GB" sz="1800" smtClean="0">
                <a:latin typeface="Arial" charset="0"/>
                <a:cs typeface="Arial" charset="0"/>
              </a:rPr>
            </a:br>
            <a:r>
              <a:rPr lang="en-GB" sz="1800" smtClean="0">
                <a:latin typeface="Arial" charset="0"/>
                <a:cs typeface="Arial" charset="0"/>
              </a:rPr>
              <a:t>RDFa</a:t>
            </a:r>
          </a:p>
          <a:p>
            <a:pPr lvl="1"/>
            <a:r>
              <a:rPr lang="en-GB" sz="1800" smtClean="0">
                <a:latin typeface="Arial" charset="0"/>
                <a:cs typeface="Arial" charset="0"/>
              </a:rPr>
              <a:t>Extracting and generating structured information via GRDDL</a:t>
            </a:r>
          </a:p>
          <a:p>
            <a:pPr lvl="1"/>
            <a:r>
              <a:rPr lang="en-GB" sz="1800" smtClean="0">
                <a:latin typeface="Arial" charset="0"/>
                <a:cs typeface="Arial" charset="0"/>
              </a:rPr>
              <a:t>Publishing Linked Data</a:t>
            </a:r>
          </a:p>
          <a:p>
            <a:r>
              <a:rPr lang="en-GB" sz="2000" smtClean="0">
                <a:latin typeface="Arial" charset="0"/>
                <a:cs typeface="Arial" charset="0"/>
              </a:rPr>
              <a:t>Outlook:</a:t>
            </a:r>
          </a:p>
          <a:p>
            <a:pPr lvl="1"/>
            <a:r>
              <a:rPr lang="en-GB" sz="1600" smtClean="0">
                <a:latin typeface="Arial" charset="0"/>
                <a:cs typeface="Arial" charset="0"/>
              </a:rPr>
              <a:t>Microdata in HTML5</a:t>
            </a:r>
          </a:p>
          <a:p>
            <a:pPr lvl="1"/>
            <a:r>
              <a:rPr lang="en-GB" sz="1600" smtClean="0">
                <a:latin typeface="Arial" charset="0"/>
                <a:cs typeface="Arial" charset="0"/>
              </a:rPr>
              <a:t>Multimedia in the “Web of Data”</a:t>
            </a:r>
          </a:p>
        </p:txBody>
      </p:sp>
      <p:pic>
        <p:nvPicPr>
          <p:cNvPr id="1085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76400"/>
            <a:ext cx="9048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5" descr="grddl-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505200"/>
            <a:ext cx="1174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Picture 6" descr="rdfado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2590800"/>
            <a:ext cx="9191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p:cNvSpPr>
            <a:spLocks noGrp="1"/>
          </p:cNvSpPr>
          <p:nvPr>
            <p:ph type="title" idx="4294967295"/>
          </p:nvPr>
        </p:nvSpPr>
        <p:spPr>
          <a:xfrm>
            <a:off x="722313" y="4406900"/>
            <a:ext cx="7772400" cy="1362075"/>
          </a:xfrm>
        </p:spPr>
        <p:txBody>
          <a:bodyPr anchor="t"/>
          <a:lstStyle/>
          <a:p>
            <a:pPr eaLnBrk="1" hangingPunct="1"/>
            <a:r>
              <a:rPr lang="en-US" sz="3600" smtClean="0">
                <a:latin typeface="Arial" charset="0"/>
                <a:cs typeface="Arial" charset="0"/>
              </a:rPr>
              <a:t>REFERENCES</a:t>
            </a:r>
          </a:p>
        </p:txBody>
      </p:sp>
      <p:sp>
        <p:nvSpPr>
          <p:cNvPr id="10957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8E743F6-E952-41FB-9932-C54D317C72FD}" type="slidenum">
              <a:rPr lang="en-US" smtClean="0">
                <a:solidFill>
                  <a:schemeClr val="bg1"/>
                </a:solidFill>
              </a:rPr>
              <a:pPr eaLnBrk="1" hangingPunct="1"/>
              <a:t>107</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96BCAD1-7A13-4125-B9DE-78064A601340}" type="slidenum">
              <a:rPr lang="en-US" smtClean="0">
                <a:solidFill>
                  <a:schemeClr val="bg1"/>
                </a:solidFill>
              </a:rPr>
              <a:pPr eaLnBrk="1" hangingPunct="1"/>
              <a:t>108</a:t>
            </a:fld>
            <a:endParaRPr lang="en-US" smtClean="0">
              <a:solidFill>
                <a:schemeClr val="bg1"/>
              </a:solidFill>
            </a:endParaRPr>
          </a:p>
        </p:txBody>
      </p:sp>
      <p:sp>
        <p:nvSpPr>
          <p:cNvPr id="110595" name="Rectangle 2"/>
          <p:cNvSpPr>
            <a:spLocks noGrp="1"/>
          </p:cNvSpPr>
          <p:nvPr>
            <p:ph type="title"/>
          </p:nvPr>
        </p:nvSpPr>
        <p:spPr/>
        <p:txBody>
          <a:bodyPr/>
          <a:lstStyle/>
          <a:p>
            <a:r>
              <a:rPr lang="en-GB" smtClean="0">
                <a:latin typeface="Arial" charset="0"/>
                <a:cs typeface="Arial" charset="0"/>
              </a:rPr>
              <a:t>References</a:t>
            </a:r>
          </a:p>
        </p:txBody>
      </p:sp>
      <p:sp>
        <p:nvSpPr>
          <p:cNvPr id="110596" name="Rectangle 3"/>
          <p:cNvSpPr>
            <a:spLocks noGrp="1"/>
          </p:cNvSpPr>
          <p:nvPr>
            <p:ph type="body" idx="1"/>
          </p:nvPr>
        </p:nvSpPr>
        <p:spPr/>
        <p:txBody>
          <a:bodyPr/>
          <a:lstStyle/>
          <a:p>
            <a:pPr>
              <a:lnSpc>
                <a:spcPct val="80000"/>
              </a:lnSpc>
            </a:pPr>
            <a:r>
              <a:rPr lang="en-GB" sz="2000" smtClean="0">
                <a:latin typeface="Arial" charset="0"/>
                <a:cs typeface="Arial" charset="0"/>
              </a:rPr>
              <a:t>Mandatory reading</a:t>
            </a:r>
          </a:p>
          <a:p>
            <a:pPr lvl="1">
              <a:lnSpc>
                <a:spcPct val="80000"/>
              </a:lnSpc>
            </a:pPr>
            <a:r>
              <a:rPr lang="en-GB" sz="1600" smtClean="0">
                <a:latin typeface="Arial" charset="0"/>
                <a:cs typeface="Arial" charset="0"/>
              </a:rPr>
              <a:t>[1] C. Bizer, T. Heath, and T. Berners-lee “Linked Data – The Story So Far” I</a:t>
            </a:r>
            <a:r>
              <a:rPr lang="en-US" sz="1600" smtClean="0">
                <a:latin typeface="Arial" charset="0"/>
                <a:cs typeface="Arial" charset="0"/>
              </a:rPr>
              <a:t>nternational Journal on Semantic Web and Information Systems (IJSWIS) (2009)</a:t>
            </a:r>
          </a:p>
          <a:p>
            <a:pPr lvl="1">
              <a:lnSpc>
                <a:spcPct val="80000"/>
              </a:lnSpc>
            </a:pPr>
            <a:r>
              <a:rPr lang="en-US" sz="1600" smtClean="0">
                <a:latin typeface="Arial" charset="0"/>
                <a:cs typeface="Arial" charset="0"/>
              </a:rPr>
              <a:t>[2] </a:t>
            </a:r>
            <a:r>
              <a:rPr lang="en-GB" sz="1600" smtClean="0">
                <a:latin typeface="Arial" charset="0"/>
                <a:cs typeface="Arial" charset="0"/>
              </a:rPr>
              <a:t>RDFa Primer, </a:t>
            </a:r>
            <a:r>
              <a:rPr lang="en-GB" sz="1600" smtClean="0">
                <a:latin typeface="Arial" charset="0"/>
                <a:cs typeface="Arial" charset="0"/>
                <a:hlinkClick r:id="rId3"/>
              </a:rPr>
              <a:t>http://www.w3.org/TR/xhtml-rdfa-primer/</a:t>
            </a:r>
            <a:r>
              <a:rPr lang="en-GB" sz="1600" smtClean="0">
                <a:latin typeface="Arial" charset="0"/>
                <a:cs typeface="Arial" charset="0"/>
              </a:rPr>
              <a:t> (last accessed on 18.03.2009)</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D9DAE2F-3E2B-4684-A859-F76D0DD5FDA0}" type="slidenum">
              <a:rPr lang="en-US" smtClean="0">
                <a:solidFill>
                  <a:schemeClr val="bg1"/>
                </a:solidFill>
              </a:rPr>
              <a:pPr eaLnBrk="1" hangingPunct="1"/>
              <a:t>109</a:t>
            </a:fld>
            <a:endParaRPr lang="en-US" smtClean="0">
              <a:solidFill>
                <a:schemeClr val="bg1"/>
              </a:solidFill>
            </a:endParaRPr>
          </a:p>
        </p:txBody>
      </p:sp>
      <p:sp>
        <p:nvSpPr>
          <p:cNvPr id="111619" name="Rectangle 2"/>
          <p:cNvSpPr>
            <a:spLocks noGrp="1"/>
          </p:cNvSpPr>
          <p:nvPr>
            <p:ph type="title"/>
          </p:nvPr>
        </p:nvSpPr>
        <p:spPr/>
        <p:txBody>
          <a:bodyPr/>
          <a:lstStyle/>
          <a:p>
            <a:r>
              <a:rPr lang="en-GB" smtClean="0">
                <a:latin typeface="Arial" charset="0"/>
                <a:cs typeface="Arial" charset="0"/>
              </a:rPr>
              <a:t>References</a:t>
            </a:r>
          </a:p>
        </p:txBody>
      </p:sp>
      <p:sp>
        <p:nvSpPr>
          <p:cNvPr id="111620" name="Rectangle 3"/>
          <p:cNvSpPr>
            <a:spLocks noGrp="1"/>
          </p:cNvSpPr>
          <p:nvPr>
            <p:ph type="body" idx="1"/>
          </p:nvPr>
        </p:nvSpPr>
        <p:spPr/>
        <p:txBody>
          <a:bodyPr/>
          <a:lstStyle/>
          <a:p>
            <a:pPr>
              <a:lnSpc>
                <a:spcPct val="80000"/>
              </a:lnSpc>
            </a:pPr>
            <a:r>
              <a:rPr lang="en-GB" sz="2000" smtClean="0">
                <a:latin typeface="Arial" charset="0"/>
                <a:cs typeface="Arial" charset="0"/>
              </a:rPr>
              <a:t>Further reading and references</a:t>
            </a:r>
          </a:p>
          <a:p>
            <a:pPr lvl="1">
              <a:lnSpc>
                <a:spcPct val="80000"/>
              </a:lnSpc>
            </a:pPr>
            <a:r>
              <a:rPr lang="en-GB" sz="1600" smtClean="0">
                <a:latin typeface="Arial" charset="0"/>
                <a:cs typeface="Arial" charset="0"/>
              </a:rPr>
              <a:t>[3] V. Bush "As We May Think" The Atlantic Monthly, July, 1945. Re-print available online: </a:t>
            </a:r>
            <a:r>
              <a:rPr lang="en-GB" sz="1600" smtClean="0">
                <a:latin typeface="Arial" charset="0"/>
                <a:cs typeface="Arial" charset="0"/>
                <a:hlinkClick r:id="rId3"/>
              </a:rPr>
              <a:t>http://www.theatlantic.com/doc/194507/bush</a:t>
            </a:r>
            <a:r>
              <a:rPr lang="en-GB" sz="1600" smtClean="0">
                <a:latin typeface="Arial" charset="0"/>
                <a:cs typeface="Arial" charset="0"/>
              </a:rPr>
              <a:t> (last accessed on 18.03.2009)</a:t>
            </a:r>
          </a:p>
          <a:p>
            <a:pPr lvl="1">
              <a:lnSpc>
                <a:spcPct val="80000"/>
              </a:lnSpc>
            </a:pPr>
            <a:r>
              <a:rPr lang="en-GB" sz="1600" smtClean="0">
                <a:latin typeface="Arial" charset="0"/>
                <a:cs typeface="Arial" charset="0"/>
              </a:rPr>
              <a:t>[4] Linked Data, </a:t>
            </a:r>
            <a:r>
              <a:rPr lang="en-GB" sz="1600" smtClean="0">
                <a:latin typeface="Arial" charset="0"/>
                <a:cs typeface="Arial" charset="0"/>
                <a:hlinkClick r:id="rId4"/>
              </a:rPr>
              <a:t>http://linkeddata.org/</a:t>
            </a:r>
            <a:r>
              <a:rPr lang="en-GB" sz="1600" smtClean="0">
                <a:latin typeface="Arial" charset="0"/>
                <a:cs typeface="Arial" charset="0"/>
              </a:rPr>
              <a:t> (last accessed on 18.03.2009)</a:t>
            </a:r>
          </a:p>
          <a:p>
            <a:pPr lvl="1">
              <a:lnSpc>
                <a:spcPct val="80000"/>
              </a:lnSpc>
            </a:pPr>
            <a:r>
              <a:rPr lang="en-GB" sz="1600" smtClean="0">
                <a:latin typeface="Arial" charset="0"/>
                <a:cs typeface="Arial" charset="0"/>
              </a:rPr>
              <a:t>[5] The Programmable Web – Web 2.0 APIs, </a:t>
            </a:r>
            <a:r>
              <a:rPr lang="en-GB" sz="1600" smtClean="0">
                <a:latin typeface="Arial" charset="0"/>
                <a:cs typeface="Arial" charset="0"/>
                <a:hlinkClick r:id="rId5"/>
              </a:rPr>
              <a:t>http://www.programmableweb.com/</a:t>
            </a:r>
            <a:r>
              <a:rPr lang="en-GB" sz="1600" smtClean="0">
                <a:latin typeface="Arial" charset="0"/>
                <a:cs typeface="Arial" charset="0"/>
              </a:rPr>
              <a:t> (last accessed on 18.03.2009)</a:t>
            </a:r>
          </a:p>
          <a:p>
            <a:pPr lvl="1">
              <a:lnSpc>
                <a:spcPct val="80000"/>
              </a:lnSpc>
            </a:pPr>
            <a:r>
              <a:rPr lang="en-GB" sz="1600" smtClean="0">
                <a:latin typeface="Arial" charset="0"/>
                <a:cs typeface="Arial" charset="0"/>
              </a:rPr>
              <a:t>[6] Microformats, </a:t>
            </a:r>
            <a:r>
              <a:rPr lang="en-GB" sz="1600" smtClean="0">
                <a:latin typeface="Arial" charset="0"/>
                <a:cs typeface="Arial" charset="0"/>
                <a:hlinkClick r:id="rId6"/>
              </a:rPr>
              <a:t>http://www.microformats.org</a:t>
            </a:r>
            <a:r>
              <a:rPr lang="en-GB" sz="1600" smtClean="0">
                <a:latin typeface="Arial" charset="0"/>
                <a:cs typeface="Arial" charset="0"/>
              </a:rPr>
              <a:t> (last accessed on 18.03.2009)</a:t>
            </a:r>
          </a:p>
          <a:p>
            <a:pPr lvl="1">
              <a:lnSpc>
                <a:spcPct val="80000"/>
              </a:lnSpc>
            </a:pPr>
            <a:r>
              <a:rPr lang="en-GB" sz="1600" smtClean="0">
                <a:latin typeface="Arial" charset="0"/>
                <a:cs typeface="Arial" charset="0"/>
              </a:rPr>
              <a:t>[7] Gleaning Resource Descriptions from Dialects of Languages (GRDDL), W3C Recommendation, </a:t>
            </a:r>
            <a:r>
              <a:rPr lang="en-GB" sz="1600" smtClean="0">
                <a:latin typeface="Arial" charset="0"/>
                <a:cs typeface="Arial" charset="0"/>
                <a:hlinkClick r:id="rId7"/>
              </a:rPr>
              <a:t>http://www.w3.org/TR/grddl/</a:t>
            </a:r>
            <a:r>
              <a:rPr lang="en-GB" sz="1600" smtClean="0">
                <a:latin typeface="Arial" charset="0"/>
                <a:cs typeface="Arial" charset="0"/>
              </a:rPr>
              <a:t> (last accessed on 18.03.2009)</a:t>
            </a:r>
          </a:p>
          <a:p>
            <a:pPr lvl="1">
              <a:lnSpc>
                <a:spcPct val="80000"/>
              </a:lnSpc>
            </a:pPr>
            <a:r>
              <a:rPr lang="en-GB" sz="1600" smtClean="0">
                <a:latin typeface="Arial" charset="0"/>
                <a:cs typeface="Arial" charset="0"/>
              </a:rPr>
              <a:t>[8] J. Allsop "Microformats: “Empowering Your Markup for Web 2.0", Friends of ed, 2007.</a:t>
            </a:r>
          </a:p>
          <a:p>
            <a:pPr lvl="1">
              <a:lnSpc>
                <a:spcPct val="80000"/>
              </a:lnSpc>
            </a:pPr>
            <a:r>
              <a:rPr lang="en-GB" sz="1600" smtClean="0">
                <a:latin typeface="Arial" charset="0"/>
                <a:cs typeface="Arial" charset="0"/>
              </a:rPr>
              <a:t>[9] T. Celik and K. Marcs: “Real World Semantics” </a:t>
            </a:r>
            <a:r>
              <a:rPr lang="en-GB" sz="1600" smtClean="0">
                <a:latin typeface="Arial" charset="0"/>
                <a:cs typeface="Arial" charset="0"/>
                <a:hlinkClick r:id="rId8"/>
              </a:rPr>
              <a:t>http://www.tantek.com/presentations/2004etech/realworldsemanticspres.html</a:t>
            </a:r>
            <a:r>
              <a:rPr lang="en-GB" sz="1600" smtClean="0">
                <a:latin typeface="Arial" charset="0"/>
                <a:cs typeface="Arial" charset="0"/>
              </a:rPr>
              <a:t> (last accessed on 18.03.2009)</a:t>
            </a:r>
          </a:p>
          <a:p>
            <a:pPr lvl="1">
              <a:lnSpc>
                <a:spcPct val="80000"/>
              </a:lnSpc>
            </a:pPr>
            <a:r>
              <a:rPr lang="en-GB" sz="1600" smtClean="0">
                <a:latin typeface="Arial" charset="0"/>
                <a:cs typeface="Arial" charset="0"/>
              </a:rPr>
              <a:t>[10] RDFa in XHTML: Syntax and Processing, W3C Recommendation, </a:t>
            </a:r>
            <a:r>
              <a:rPr lang="en-GB" sz="1600" smtClean="0">
                <a:latin typeface="Arial" charset="0"/>
                <a:cs typeface="Arial" charset="0"/>
                <a:hlinkClick r:id="rId9"/>
              </a:rPr>
              <a:t>http://www.w3.org/TR/rdfa-syntax/</a:t>
            </a:r>
            <a:r>
              <a:rPr lang="en-GB" sz="1600" smtClean="0">
                <a:latin typeface="Arial" charset="0"/>
                <a:cs typeface="Arial" charset="0"/>
              </a:rPr>
              <a:t> (last accessed on 18.03.2009)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A2C4C17-1136-49CD-B1BD-6925F2C2B785}" type="slidenum">
              <a:rPr lang="en-US" smtClean="0">
                <a:solidFill>
                  <a:schemeClr val="bg1"/>
                </a:solidFill>
              </a:rPr>
              <a:pPr eaLnBrk="1" hangingPunct="1"/>
              <a:t>11</a:t>
            </a:fld>
            <a:endParaRPr lang="en-US" smtClean="0">
              <a:solidFill>
                <a:schemeClr val="bg1"/>
              </a:solidFill>
            </a:endParaRPr>
          </a:p>
        </p:txBody>
      </p:sp>
      <p:sp>
        <p:nvSpPr>
          <p:cNvPr id="11267" name="Rectangle 4"/>
          <p:cNvSpPr>
            <a:spLocks noGrp="1"/>
          </p:cNvSpPr>
          <p:nvPr>
            <p:ph type="title"/>
          </p:nvPr>
        </p:nvSpPr>
        <p:spPr/>
        <p:txBody>
          <a:bodyPr/>
          <a:lstStyle/>
          <a:p>
            <a:r>
              <a:rPr lang="en-GB" smtClean="0">
                <a:latin typeface="Arial" charset="0"/>
                <a:cs typeface="Arial" charset="0"/>
              </a:rPr>
              <a:t>Evolution of the Web</a:t>
            </a:r>
          </a:p>
        </p:txBody>
      </p:sp>
      <p:pic>
        <p:nvPicPr>
          <p:cNvPr id="1126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1270" name="Text Box 6"/>
          <p:cNvSpPr txBox="1">
            <a:spLocks noChangeArrowheads="1"/>
          </p:cNvSpPr>
          <p:nvPr/>
        </p:nvSpPr>
        <p:spPr bwMode="auto">
          <a:xfrm>
            <a:off x="1905000" y="4343400"/>
            <a:ext cx="149860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11271" name="Text Box 7"/>
          <p:cNvSpPr txBox="1">
            <a:spLocks noChangeArrowheads="1"/>
          </p:cNvSpPr>
          <p:nvPr/>
        </p:nvSpPr>
        <p:spPr bwMode="auto">
          <a:xfrm>
            <a:off x="2743200" y="3733800"/>
            <a:ext cx="183991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11272" name="Text Box 8"/>
          <p:cNvSpPr txBox="1">
            <a:spLocks noChangeArrowheads="1"/>
          </p:cNvSpPr>
          <p:nvPr/>
        </p:nvSpPr>
        <p:spPr bwMode="auto">
          <a:xfrm>
            <a:off x="4267200" y="3124200"/>
            <a:ext cx="8207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11273"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0"/>
          <p:cNvSpPr txBox="1">
            <a:spLocks noChangeArrowheads="1"/>
          </p:cNvSpPr>
          <p:nvPr/>
        </p:nvSpPr>
        <p:spPr bwMode="auto">
          <a:xfrm>
            <a:off x="3886200" y="1295400"/>
            <a:ext cx="18875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11275" name="Text Box 12"/>
          <p:cNvSpPr txBox="1">
            <a:spLocks noChangeArrowheads="1"/>
          </p:cNvSpPr>
          <p:nvPr/>
        </p:nvSpPr>
        <p:spPr bwMode="auto">
          <a:xfrm>
            <a:off x="5257800" y="2209800"/>
            <a:ext cx="217646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11276" name="Line 13"/>
          <p:cNvSpPr>
            <a:spLocks noChangeShapeType="1"/>
          </p:cNvSpPr>
          <p:nvPr/>
        </p:nvSpPr>
        <p:spPr bwMode="auto">
          <a:xfrm flipV="1">
            <a:off x="5562600" y="1752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1277" name="Line 15"/>
          <p:cNvSpPr>
            <a:spLocks noChangeShapeType="1"/>
          </p:cNvSpPr>
          <p:nvPr/>
        </p:nvSpPr>
        <p:spPr bwMode="auto">
          <a:xfrm flipV="1">
            <a:off x="5257800" y="2895600"/>
            <a:ext cx="457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1278"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11279"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1281"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11282"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11283"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11284" name="Line 15"/>
          <p:cNvSpPr>
            <a:spLocks noChangeShapeType="1"/>
          </p:cNvSpPr>
          <p:nvPr/>
        </p:nvSpPr>
        <p:spPr bwMode="auto">
          <a:xfrm>
            <a:off x="6781800" y="2743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1285" name="Text Box 10"/>
          <p:cNvSpPr txBox="1">
            <a:spLocks noChangeArrowheads="1"/>
          </p:cNvSpPr>
          <p:nvPr/>
        </p:nvSpPr>
        <p:spPr bwMode="auto">
          <a:xfrm>
            <a:off x="7162800" y="3048000"/>
            <a:ext cx="1811338" cy="830263"/>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
        <p:nvSpPr>
          <p:cNvPr id="23" name="Rechteck 22"/>
          <p:cNvSpPr/>
          <p:nvPr/>
        </p:nvSpPr>
        <p:spPr>
          <a:xfrm>
            <a:off x="3886200" y="990600"/>
            <a:ext cx="5105400" cy="3657600"/>
          </a:xfrm>
          <a:prstGeom prst="rect">
            <a:avLst/>
          </a:prstGeom>
          <a:solidFill>
            <a:srgbClr val="901A2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a:solidFill>
                  <a:srgbClr val="FFFFFF"/>
                </a:solidFill>
                <a:ea typeface="ＭＳ Ｐゴシック" charset="-128"/>
              </a:rPr>
              <a:t>Hypermedia:</a:t>
            </a:r>
          </a:p>
          <a:p>
            <a:pPr>
              <a:buFont typeface="Arial" charset="0"/>
              <a:buChar char="•"/>
              <a:defRPr/>
            </a:pPr>
            <a:r>
              <a:rPr lang="en-GB" sz="2000">
                <a:solidFill>
                  <a:srgbClr val="FFFFFF"/>
                </a:solidFill>
                <a:ea typeface="ＭＳ Ｐゴシック" charset="-128"/>
              </a:rPr>
              <a:t>Evolution of the hypertext idea</a:t>
            </a:r>
          </a:p>
          <a:p>
            <a:pPr>
              <a:buFont typeface="Arial" charset="0"/>
              <a:buChar char="•"/>
              <a:defRPr/>
            </a:pPr>
            <a:r>
              <a:rPr lang="en-GB" sz="2000">
                <a:solidFill>
                  <a:srgbClr val="FFFFFF"/>
                </a:solidFill>
                <a:ea typeface="ＭＳ Ｐゴシック" charset="-128"/>
              </a:rPr>
              <a:t>Novelty: Multimedia aspects; i.e., multimedia resources might be part of interlinked structure</a:t>
            </a:r>
          </a:p>
          <a:p>
            <a:pPr>
              <a:buFont typeface="Arial" charset="0"/>
              <a:buChar char="•"/>
              <a:defRPr/>
            </a:pPr>
            <a:endParaRPr lang="en-GB" sz="2000">
              <a:solidFill>
                <a:srgbClr val="FFFFFF"/>
              </a:solidFill>
              <a:ea typeface="ＭＳ Ｐゴシック" charset="-128"/>
            </a:endParaRPr>
          </a:p>
          <a:p>
            <a:pPr>
              <a:buFont typeface="Arial" charset="0"/>
              <a:buChar char="•"/>
              <a:defRPr/>
            </a:pPr>
            <a:endParaRPr lang="en-GB" sz="2000">
              <a:solidFill>
                <a:srgbClr val="FFFFFF"/>
              </a:solidFill>
              <a:ea typeface="ＭＳ Ｐゴシック" charset="-128"/>
            </a:endParaRPr>
          </a:p>
          <a:p>
            <a:pPr>
              <a:buFont typeface="Arial" charset="0"/>
              <a:buChar char="•"/>
              <a:defRPr/>
            </a:pPr>
            <a:endParaRPr lang="en-GB" sz="2000">
              <a:solidFill>
                <a:srgbClr val="FFFFFF"/>
              </a:solidFill>
              <a:ea typeface="ＭＳ Ｐゴシック" charset="-128"/>
            </a:endParaRPr>
          </a:p>
          <a:p>
            <a:pPr>
              <a:buFont typeface="Arial" charset="0"/>
              <a:buChar char="•"/>
              <a:defRPr/>
            </a:pPr>
            <a:endParaRPr lang="en-GB" sz="2000">
              <a:solidFill>
                <a:srgbClr val="FFFFFF"/>
              </a:solidFill>
              <a:ea typeface="ＭＳ Ｐゴシック" charset="-128"/>
            </a:endParaRPr>
          </a:p>
          <a:p>
            <a:pPr>
              <a:defRPr/>
            </a:pPr>
            <a:endParaRPr lang="en-GB" sz="200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E8E2F54-9B02-4286-B185-E9E70EBC957F}" type="slidenum">
              <a:rPr lang="en-US" smtClean="0">
                <a:solidFill>
                  <a:schemeClr val="bg1"/>
                </a:solidFill>
              </a:rPr>
              <a:pPr eaLnBrk="1" hangingPunct="1"/>
              <a:t>110</a:t>
            </a:fld>
            <a:endParaRPr lang="en-US" smtClean="0">
              <a:solidFill>
                <a:schemeClr val="bg1"/>
              </a:solidFill>
            </a:endParaRPr>
          </a:p>
        </p:txBody>
      </p:sp>
      <p:sp>
        <p:nvSpPr>
          <p:cNvPr id="112643" name="Rectangle 2"/>
          <p:cNvSpPr>
            <a:spLocks noGrp="1"/>
          </p:cNvSpPr>
          <p:nvPr>
            <p:ph type="title"/>
          </p:nvPr>
        </p:nvSpPr>
        <p:spPr/>
        <p:txBody>
          <a:bodyPr/>
          <a:lstStyle/>
          <a:p>
            <a:r>
              <a:rPr lang="en-GB" smtClean="0">
                <a:latin typeface="Arial" charset="0"/>
                <a:cs typeface="Arial" charset="0"/>
              </a:rPr>
              <a:t>References</a:t>
            </a:r>
          </a:p>
        </p:txBody>
      </p:sp>
      <p:sp>
        <p:nvSpPr>
          <p:cNvPr id="112644" name="Rectangle 3"/>
          <p:cNvSpPr>
            <a:spLocks noGrp="1"/>
          </p:cNvSpPr>
          <p:nvPr>
            <p:ph type="body" idx="1"/>
          </p:nvPr>
        </p:nvSpPr>
        <p:spPr/>
        <p:txBody>
          <a:bodyPr/>
          <a:lstStyle/>
          <a:p>
            <a:pPr>
              <a:lnSpc>
                <a:spcPct val="90000"/>
              </a:lnSpc>
            </a:pPr>
            <a:r>
              <a:rPr lang="en-GB" sz="2000" smtClean="0">
                <a:latin typeface="Arial" charset="0"/>
                <a:cs typeface="Arial" charset="0"/>
              </a:rPr>
              <a:t>Further reading and references (2)</a:t>
            </a:r>
          </a:p>
          <a:p>
            <a:pPr lvl="1">
              <a:lnSpc>
                <a:spcPct val="90000"/>
              </a:lnSpc>
            </a:pPr>
            <a:r>
              <a:rPr lang="en-GB" sz="1600" smtClean="0">
                <a:latin typeface="Arial" charset="0"/>
                <a:cs typeface="Arial" charset="0"/>
              </a:rPr>
              <a:t>[11] Tools. RDFa Wiki, </a:t>
            </a:r>
            <a:r>
              <a:rPr lang="en-GB" sz="1600" smtClean="0">
                <a:latin typeface="Arial" charset="0"/>
                <a:cs typeface="Arial" charset="0"/>
                <a:hlinkClick r:id="rId3"/>
              </a:rPr>
              <a:t>http://rdfa.info/wiki/Tools</a:t>
            </a:r>
            <a:r>
              <a:rPr lang="en-GB" sz="1600" smtClean="0">
                <a:latin typeface="Arial" charset="0"/>
                <a:cs typeface="Arial" charset="0"/>
              </a:rPr>
              <a:t> (last accessed on 19.03.2009)</a:t>
            </a:r>
          </a:p>
          <a:p>
            <a:pPr lvl="1">
              <a:lnSpc>
                <a:spcPct val="90000"/>
              </a:lnSpc>
            </a:pPr>
            <a:r>
              <a:rPr lang="en-GB" sz="1600" smtClean="0">
                <a:latin typeface="Arial" charset="0"/>
                <a:cs typeface="Arial" charset="0"/>
              </a:rPr>
              <a:t>[12] GRDDL Primer, </a:t>
            </a:r>
            <a:r>
              <a:rPr lang="en-GB" sz="1600" smtClean="0">
                <a:latin typeface="Arial" charset="0"/>
                <a:cs typeface="Arial" charset="0"/>
                <a:hlinkClick r:id="rId4"/>
              </a:rPr>
              <a:t>http://www.w3.org/TR/grddl-primer/</a:t>
            </a:r>
            <a:r>
              <a:rPr lang="en-GB" sz="1600" smtClean="0">
                <a:latin typeface="Arial" charset="0"/>
                <a:cs typeface="Arial" charset="0"/>
              </a:rPr>
              <a:t> (last accessed on 19.03.2009)</a:t>
            </a:r>
          </a:p>
          <a:p>
            <a:pPr lvl="1">
              <a:lnSpc>
                <a:spcPct val="90000"/>
              </a:lnSpc>
            </a:pPr>
            <a:r>
              <a:rPr lang="en-GB" sz="1600" smtClean="0">
                <a:latin typeface="Arial" charset="0"/>
                <a:cs typeface="Arial" charset="0"/>
              </a:rPr>
              <a:t>[13] Gleaning Resource Descriptions from Dialects of Languages (GRDDL), W3C Recommendation 11 September 2007, </a:t>
            </a:r>
            <a:r>
              <a:rPr lang="en-GB" sz="1600" smtClean="0">
                <a:latin typeface="Arial" charset="0"/>
                <a:cs typeface="Arial" charset="0"/>
                <a:hlinkClick r:id="rId5"/>
              </a:rPr>
              <a:t>http://www.w3.org/TR/grddl/</a:t>
            </a:r>
            <a:r>
              <a:rPr lang="en-GB" sz="1600" smtClean="0">
                <a:latin typeface="Arial" charset="0"/>
                <a:cs typeface="Arial" charset="0"/>
              </a:rPr>
              <a:t>  (last accessed on 19.03.2009)</a:t>
            </a:r>
            <a:br>
              <a:rPr lang="en-GB" sz="1600" smtClean="0">
                <a:latin typeface="Arial" charset="0"/>
                <a:cs typeface="Arial" charset="0"/>
              </a:rPr>
            </a:br>
            <a:r>
              <a:rPr lang="en-GB" sz="1600" smtClean="0">
                <a:latin typeface="Arial" charset="0"/>
                <a:cs typeface="Arial" charset="0"/>
              </a:rPr>
              <a:t>[14] GRDDL Use Cases, </a:t>
            </a:r>
            <a:r>
              <a:rPr lang="en-GB" sz="1600" smtClean="0">
                <a:latin typeface="Arial" charset="0"/>
                <a:cs typeface="Arial" charset="0"/>
                <a:hlinkClick r:id="rId6"/>
              </a:rPr>
              <a:t>http://www.w3.org/TR/grddl-scenarios/</a:t>
            </a:r>
            <a:r>
              <a:rPr lang="en-GB" sz="1600" smtClean="0">
                <a:latin typeface="Arial" charset="0"/>
                <a:cs typeface="Arial" charset="0"/>
              </a:rPr>
              <a:t> (last accessed on 19.03.2009)</a:t>
            </a:r>
          </a:p>
          <a:p>
            <a:pPr lvl="1">
              <a:lnSpc>
                <a:spcPct val="90000"/>
              </a:lnSpc>
            </a:pPr>
            <a:r>
              <a:rPr lang="en-GB" sz="1600" smtClean="0">
                <a:latin typeface="Arial" charset="0"/>
                <a:cs typeface="Arial" charset="0"/>
              </a:rPr>
              <a:t>[15] Yahoo SearchMonkey, </a:t>
            </a:r>
            <a:r>
              <a:rPr lang="en-GB" sz="1600" smtClean="0">
                <a:latin typeface="Arial" charset="0"/>
                <a:cs typeface="Arial" charset="0"/>
                <a:hlinkClick r:id="rId7"/>
              </a:rPr>
              <a:t>http://developer.yahoo.com/searchmonkey/</a:t>
            </a:r>
            <a:endParaRPr lang="en-GB" sz="1600" smtClean="0">
              <a:latin typeface="Arial" charset="0"/>
              <a:cs typeface="Arial" charset="0"/>
            </a:endParaRPr>
          </a:p>
          <a:p>
            <a:pPr lvl="1">
              <a:lnSpc>
                <a:spcPct val="90000"/>
              </a:lnSpc>
            </a:pPr>
            <a:r>
              <a:rPr lang="en-GB" sz="1600" smtClean="0">
                <a:latin typeface="Arial" charset="0"/>
                <a:cs typeface="Arial" charset="0"/>
              </a:rPr>
              <a:t>[16] SearchMonkey Guide, </a:t>
            </a:r>
            <a:r>
              <a:rPr lang="en-GB" sz="1600" smtClean="0">
                <a:latin typeface="Arial" charset="0"/>
                <a:cs typeface="Arial" charset="0"/>
                <a:hlinkClick r:id="rId8"/>
              </a:rPr>
              <a:t>http://developer.yahoo.com/searchmonkey/smguide/overview.html</a:t>
            </a:r>
            <a:r>
              <a:rPr lang="en-GB" sz="1600" smtClean="0">
                <a:latin typeface="Arial" charset="0"/>
                <a:cs typeface="Arial" charset="0"/>
              </a:rPr>
              <a:t> (last accessed on 19.03.2009)</a:t>
            </a:r>
          </a:p>
          <a:p>
            <a:pPr lvl="1">
              <a:lnSpc>
                <a:spcPct val="90000"/>
              </a:lnSpc>
            </a:pPr>
            <a:r>
              <a:rPr lang="en-GB" sz="1600" smtClean="0">
                <a:latin typeface="Arial" charset="0"/>
                <a:cs typeface="Arial" charset="0"/>
              </a:rPr>
              <a:t>[17] P. Mika “The Anatomy of a SearchMonkey”, Nodalities Magazine Sep/Oct 2008. Available online: </a:t>
            </a:r>
            <a:r>
              <a:rPr lang="en-GB" sz="1600" smtClean="0">
                <a:latin typeface="Arial" charset="0"/>
                <a:cs typeface="Arial" charset="0"/>
                <a:hlinkClick r:id="rId9"/>
              </a:rPr>
              <a:t>http://www.talis.com/nodalities/pdf/nodalities_issue4.pdf</a:t>
            </a:r>
            <a:r>
              <a:rPr lang="en-GB" sz="1600" smtClean="0">
                <a:latin typeface="Arial" charset="0"/>
                <a:cs typeface="Arial" charset="0"/>
              </a:rPr>
              <a:t> (last accessed on 19.03.2009)</a:t>
            </a:r>
          </a:p>
          <a:p>
            <a:pPr lvl="1">
              <a:lnSpc>
                <a:spcPct val="90000"/>
              </a:lnSpc>
            </a:pPr>
            <a:r>
              <a:rPr lang="en-GB" sz="1600" smtClean="0">
                <a:latin typeface="Arial" charset="0"/>
                <a:cs typeface="Arial" charset="0"/>
              </a:rPr>
              <a:t>[18] T. Berners-Lee “Linked Data Principles”, </a:t>
            </a:r>
            <a:r>
              <a:rPr lang="en-GB" sz="1600" smtClean="0">
                <a:latin typeface="Arial" charset="0"/>
                <a:cs typeface="Arial" charset="0"/>
                <a:hlinkClick r:id="rId10"/>
              </a:rPr>
              <a:t>http://www.w3.org/DesignIssues/LinkedData.html</a:t>
            </a:r>
            <a:r>
              <a:rPr lang="en-GB" sz="1600" smtClean="0">
                <a:latin typeface="Arial" charset="0"/>
                <a:cs typeface="Arial" charset="0"/>
              </a:rPr>
              <a:t> (last accessed on 19.03.2009)</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ABB001B-BA32-44AA-96B7-FD7F853FCC1A}" type="slidenum">
              <a:rPr lang="en-US" smtClean="0">
                <a:solidFill>
                  <a:schemeClr val="bg1"/>
                </a:solidFill>
              </a:rPr>
              <a:pPr eaLnBrk="1" hangingPunct="1"/>
              <a:t>111</a:t>
            </a:fld>
            <a:endParaRPr lang="en-US" smtClean="0">
              <a:solidFill>
                <a:schemeClr val="bg1"/>
              </a:solidFill>
            </a:endParaRPr>
          </a:p>
        </p:txBody>
      </p:sp>
      <p:sp>
        <p:nvSpPr>
          <p:cNvPr id="113667" name="Rectangle 2"/>
          <p:cNvSpPr>
            <a:spLocks noGrp="1"/>
          </p:cNvSpPr>
          <p:nvPr>
            <p:ph type="title"/>
          </p:nvPr>
        </p:nvSpPr>
        <p:spPr/>
        <p:txBody>
          <a:bodyPr/>
          <a:lstStyle/>
          <a:p>
            <a:r>
              <a:rPr lang="en-GB" smtClean="0">
                <a:latin typeface="Arial" charset="0"/>
                <a:cs typeface="Arial" charset="0"/>
              </a:rPr>
              <a:t>References</a:t>
            </a:r>
          </a:p>
        </p:txBody>
      </p:sp>
      <p:sp>
        <p:nvSpPr>
          <p:cNvPr id="113668" name="Rectangle 3"/>
          <p:cNvSpPr>
            <a:spLocks noGrp="1"/>
          </p:cNvSpPr>
          <p:nvPr>
            <p:ph type="body" idx="1"/>
          </p:nvPr>
        </p:nvSpPr>
        <p:spPr/>
        <p:txBody>
          <a:bodyPr/>
          <a:lstStyle/>
          <a:p>
            <a:pPr>
              <a:lnSpc>
                <a:spcPct val="80000"/>
              </a:lnSpc>
            </a:pPr>
            <a:r>
              <a:rPr lang="en-GB" sz="2000" smtClean="0">
                <a:latin typeface="Arial" charset="0"/>
                <a:cs typeface="Arial" charset="0"/>
              </a:rPr>
              <a:t>Further reading and references (3)</a:t>
            </a:r>
          </a:p>
          <a:p>
            <a:pPr lvl="1">
              <a:lnSpc>
                <a:spcPct val="80000"/>
              </a:lnSpc>
            </a:pPr>
            <a:r>
              <a:rPr lang="en-GB" sz="1600" smtClean="0">
                <a:latin typeface="Arial" charset="0"/>
                <a:cs typeface="Arial" charset="0"/>
              </a:rPr>
              <a:t>[19] C. Bizer, R. Cyganiak, and T. Heath “How to Publish Linked Data on the Web”, </a:t>
            </a:r>
            <a:r>
              <a:rPr lang="en-GB" sz="1600" smtClean="0">
                <a:latin typeface="Arial" charset="0"/>
                <a:cs typeface="Arial" charset="0"/>
                <a:hlinkClick r:id="rId3"/>
              </a:rPr>
              <a:t>http://www4.wiwiss.fu-berlin.de/bizer/pub/LinkedDataTutorial/</a:t>
            </a:r>
            <a:r>
              <a:rPr lang="en-GB" sz="1600" smtClean="0">
                <a:latin typeface="Arial" charset="0"/>
                <a:cs typeface="Arial" charset="0"/>
              </a:rPr>
              <a:t> (last accessed on 19.03.2009)</a:t>
            </a:r>
          </a:p>
          <a:p>
            <a:pPr lvl="1">
              <a:lnSpc>
                <a:spcPct val="80000"/>
              </a:lnSpc>
            </a:pPr>
            <a:r>
              <a:rPr lang="en-GB" sz="1600" smtClean="0">
                <a:latin typeface="Arial" charset="0"/>
                <a:cs typeface="Arial" charset="0"/>
              </a:rPr>
              <a:t>[20] M. Hausenblas "Exploiting Linked Data For Building Web Applications" IEEE Internet Computing, 2009 (to appear)</a:t>
            </a:r>
          </a:p>
          <a:p>
            <a:pPr lvl="1">
              <a:lnSpc>
                <a:spcPct val="80000"/>
              </a:lnSpc>
            </a:pPr>
            <a:r>
              <a:rPr lang="en-GB" sz="1600" smtClean="0">
                <a:latin typeface="Arial" charset="0"/>
                <a:cs typeface="Arial" charset="0"/>
              </a:rPr>
              <a:t>[21] Linking Open Data Community Project, </a:t>
            </a:r>
            <a:r>
              <a:rPr lang="en-GB" sz="1600" smtClean="0">
                <a:latin typeface="Arial" charset="0"/>
                <a:cs typeface="Arial" charset="0"/>
                <a:hlinkClick r:id="rId4"/>
              </a:rPr>
              <a:t>http://esw.w3.org/topic/SweoIG/TaskForces/CommunityProjects/LinkingOpenData</a:t>
            </a:r>
            <a:r>
              <a:rPr lang="en-GB" sz="1600" smtClean="0">
                <a:latin typeface="Arial" charset="0"/>
                <a:cs typeface="Arial" charset="0"/>
              </a:rPr>
              <a:t> (last accessed on 19.03.2009)</a:t>
            </a:r>
          </a:p>
          <a:p>
            <a:pPr lvl="1">
              <a:lnSpc>
                <a:spcPct val="80000"/>
              </a:lnSpc>
            </a:pPr>
            <a:r>
              <a:rPr lang="en-GB" sz="1600" smtClean="0">
                <a:latin typeface="Arial" charset="0"/>
                <a:cs typeface="Arial" charset="0"/>
              </a:rPr>
              <a:t>[22] M. Hausenblas, R. Troncy, T. Bürger, and Yves Raimond "Interlinking Multimedia: How to Apply Linked Data Principles to Multimedia Fragments." In: Proceedings of Linked Data on the Web 2009 (LDOW2009)</a:t>
            </a:r>
          </a:p>
          <a:p>
            <a:pPr lvl="1">
              <a:lnSpc>
                <a:spcPct val="80000"/>
              </a:lnSpc>
            </a:pPr>
            <a:r>
              <a:rPr lang="en-GB" sz="1600" smtClean="0">
                <a:latin typeface="Arial" charset="0"/>
                <a:cs typeface="Arial" charset="0"/>
              </a:rPr>
              <a:t>[23] S. Auer, C. Bizer, G. Kobilarov, J. Lehmann, R. Cyganiak, and Z. Ives "DBpedia: A Nucleus for a Web of Open Data" In: Proc. of the 6th International Semantic Web Conference (ISCW) 2007.</a:t>
            </a:r>
          </a:p>
          <a:p>
            <a:pPr lvl="1">
              <a:lnSpc>
                <a:spcPct val="80000"/>
              </a:lnSpc>
            </a:pPr>
            <a:r>
              <a:rPr lang="en-GB" sz="1600" smtClean="0">
                <a:latin typeface="Arial" charset="0"/>
                <a:cs typeface="Arial" charset="0"/>
              </a:rPr>
              <a:t>[24] T. Bürger and M. Hausenblas "Interlinking Multimedia - Principles and Requirements" In: Proceedings of the First International Workshop on Interacting with Multimedia Content on the Social Semantic Web, co-located with SAMT 2008, Dec, 3.-5., 2008</a:t>
            </a:r>
          </a:p>
          <a:p>
            <a:pPr lvl="1">
              <a:lnSpc>
                <a:spcPct val="80000"/>
              </a:lnSpc>
            </a:pPr>
            <a:r>
              <a:rPr lang="en-GB" sz="1600" smtClean="0">
                <a:latin typeface="Arial" charset="0"/>
                <a:cs typeface="Arial" charset="0"/>
              </a:rPr>
              <a:t>[25] HTML5 draft standard, </a:t>
            </a:r>
            <a:r>
              <a:rPr lang="en-GB" sz="1600" smtClean="0">
                <a:latin typeface="Arial" charset="0"/>
                <a:cs typeface="Arial" charset="0"/>
                <a:hlinkClick r:id="rId5"/>
              </a:rPr>
              <a:t>http://dev.w3.org/html5/spec/Overview.html#microdata</a:t>
            </a:r>
            <a:r>
              <a:rPr lang="en-GB" sz="1600" smtClean="0">
                <a:latin typeface="Arial" charset="0"/>
                <a:cs typeface="Arial" charset="0"/>
              </a:rPr>
              <a:t> </a:t>
            </a:r>
          </a:p>
          <a:p>
            <a:pPr>
              <a:lnSpc>
                <a:spcPct val="80000"/>
              </a:lnSpc>
            </a:pPr>
            <a:endParaRPr lang="en-GB" sz="2000" smtClean="0">
              <a:latin typeface="Arial" charset="0"/>
              <a:cs typeface="Arial" charset="0"/>
            </a:endParaRPr>
          </a:p>
          <a:p>
            <a:pPr>
              <a:lnSpc>
                <a:spcPct val="80000"/>
              </a:lnSpc>
            </a:pPr>
            <a:endParaRPr lang="en-GB" sz="2000" smtClean="0">
              <a:latin typeface="Arial" charset="0"/>
              <a:cs typeface="Arial" charset="0"/>
            </a:endParaRPr>
          </a:p>
          <a:p>
            <a:pPr>
              <a:lnSpc>
                <a:spcPct val="80000"/>
              </a:lnSpc>
            </a:pPr>
            <a:endParaRPr lang="en-GB" sz="2000" smtClean="0">
              <a:latin typeface="Arial" charset="0"/>
              <a:cs typeface="Arial"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p:txBody>
          <a:bodyPr/>
          <a:lstStyle/>
          <a:p>
            <a:r>
              <a:rPr lang="en-GB" smtClean="0">
                <a:latin typeface="Arial" charset="0"/>
                <a:cs typeface="Arial" charset="0"/>
              </a:rPr>
              <a:t>References</a:t>
            </a:r>
          </a:p>
        </p:txBody>
      </p:sp>
      <p:sp>
        <p:nvSpPr>
          <p:cNvPr id="114691" name="Inhaltsplatzhalter 2"/>
          <p:cNvSpPr>
            <a:spLocks noGrp="1"/>
          </p:cNvSpPr>
          <p:nvPr>
            <p:ph idx="1"/>
          </p:nvPr>
        </p:nvSpPr>
        <p:spPr/>
        <p:txBody>
          <a:bodyPr/>
          <a:lstStyle/>
          <a:p>
            <a:r>
              <a:rPr lang="en-GB" smtClean="0">
                <a:latin typeface="Arial" charset="0"/>
                <a:cs typeface="Arial" charset="0"/>
              </a:rPr>
              <a:t>Wikipedia links</a:t>
            </a:r>
          </a:p>
          <a:p>
            <a:pPr lvl="1"/>
            <a:r>
              <a:rPr lang="en-GB" smtClean="0">
                <a:latin typeface="Arial" charset="0"/>
                <a:cs typeface="Arial" charset="0"/>
              </a:rPr>
              <a:t>[26]Hypertext, </a:t>
            </a:r>
            <a:r>
              <a:rPr lang="en-GB" smtClean="0">
                <a:latin typeface="Arial" charset="0"/>
                <a:cs typeface="Arial" charset="0"/>
                <a:hlinkClick r:id="rId2"/>
              </a:rPr>
              <a:t>http://en.wikipedia.org/wiki/Hypertext</a:t>
            </a:r>
            <a:r>
              <a:rPr lang="en-GB" smtClean="0">
                <a:latin typeface="Arial" charset="0"/>
                <a:cs typeface="Arial" charset="0"/>
              </a:rPr>
              <a:t> </a:t>
            </a:r>
          </a:p>
          <a:p>
            <a:pPr lvl="1"/>
            <a:r>
              <a:rPr lang="en-GB" smtClean="0">
                <a:latin typeface="Arial" charset="0"/>
                <a:cs typeface="Arial" charset="0"/>
              </a:rPr>
              <a:t>[27] Linked Data, </a:t>
            </a:r>
            <a:r>
              <a:rPr lang="en-GB" smtClean="0">
                <a:latin typeface="Arial" charset="0"/>
                <a:cs typeface="Arial" charset="0"/>
                <a:hlinkClick r:id="rId3"/>
              </a:rPr>
              <a:t>http://en.wikipedia.org/wiki/Linked_Data</a:t>
            </a:r>
            <a:r>
              <a:rPr lang="en-GB" smtClean="0">
                <a:latin typeface="Arial" charset="0"/>
                <a:cs typeface="Arial" charset="0"/>
              </a:rPr>
              <a:t> </a:t>
            </a:r>
          </a:p>
          <a:p>
            <a:pPr lvl="1"/>
            <a:r>
              <a:rPr lang="en-GB" smtClean="0">
                <a:latin typeface="Arial" charset="0"/>
                <a:cs typeface="Arial" charset="0"/>
              </a:rPr>
              <a:t>[28] Microformats, </a:t>
            </a:r>
            <a:r>
              <a:rPr lang="en-GB" smtClean="0">
                <a:latin typeface="Arial" charset="0"/>
                <a:cs typeface="Arial" charset="0"/>
                <a:hlinkClick r:id="rId4"/>
              </a:rPr>
              <a:t>http://en.wikipedia.org/wiki/Microformats</a:t>
            </a:r>
            <a:r>
              <a:rPr lang="en-GB" smtClean="0">
                <a:latin typeface="Arial" charset="0"/>
                <a:cs typeface="Arial" charset="0"/>
              </a:rPr>
              <a:t> </a:t>
            </a:r>
          </a:p>
          <a:p>
            <a:pPr lvl="1"/>
            <a:r>
              <a:rPr lang="en-GB" smtClean="0">
                <a:latin typeface="Arial" charset="0"/>
                <a:cs typeface="Arial" charset="0"/>
              </a:rPr>
              <a:t>[29] RDFa, </a:t>
            </a:r>
            <a:r>
              <a:rPr lang="en-GB" smtClean="0">
                <a:latin typeface="Arial" charset="0"/>
                <a:cs typeface="Arial" charset="0"/>
                <a:hlinkClick r:id="rId5"/>
              </a:rPr>
              <a:t>http://en.wikipedia.org/wiki/RDFa</a:t>
            </a:r>
            <a:r>
              <a:rPr lang="en-GB" smtClean="0">
                <a:latin typeface="Arial" charset="0"/>
                <a:cs typeface="Arial" charset="0"/>
              </a:rPr>
              <a:t> </a:t>
            </a:r>
          </a:p>
          <a:p>
            <a:pPr lvl="1"/>
            <a:r>
              <a:rPr lang="en-GB" smtClean="0">
                <a:latin typeface="Arial" charset="0"/>
                <a:cs typeface="Arial" charset="0"/>
              </a:rPr>
              <a:t>[30] HTML5, </a:t>
            </a:r>
            <a:r>
              <a:rPr lang="en-GB" smtClean="0">
                <a:latin typeface="Arial" charset="0"/>
                <a:cs typeface="Arial" charset="0"/>
                <a:hlinkClick r:id="rId6"/>
              </a:rPr>
              <a:t>http://en.wikipedia.org/wiki/Html5</a:t>
            </a:r>
            <a:r>
              <a:rPr lang="en-GB" smtClean="0">
                <a:latin typeface="Arial" charset="0"/>
                <a:cs typeface="Arial" charset="0"/>
              </a:rPr>
              <a:t> </a:t>
            </a:r>
          </a:p>
        </p:txBody>
      </p:sp>
      <p:sp>
        <p:nvSpPr>
          <p:cNvPr id="114692"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D940847-5CD4-4338-907D-C7E655D67EC2}" type="slidenum">
              <a:rPr lang="en-US" smtClean="0">
                <a:solidFill>
                  <a:schemeClr val="bg1"/>
                </a:solidFill>
              </a:rPr>
              <a:pPr eaLnBrk="1" hangingPunct="1"/>
              <a:t>112</a:t>
            </a:fld>
            <a:endParaRPr lang="en-US" smtClean="0">
              <a:solidFill>
                <a:schemeClr val="bg1"/>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a:lstStyle/>
          <a:p>
            <a:r>
              <a:rPr lang="en-US" smtClean="0">
                <a:latin typeface="Arial" charset="0"/>
                <a:cs typeface="Arial" charset="0"/>
              </a:rPr>
              <a:t>Next Lecture</a:t>
            </a:r>
          </a:p>
        </p:txBody>
      </p:sp>
      <p:graphicFrame>
        <p:nvGraphicFramePr>
          <p:cNvPr id="19535" name="Group 79"/>
          <p:cNvGraphicFramePr>
            <a:graphicFrameLocks noGrp="1"/>
          </p:cNvGraphicFramePr>
          <p:nvPr>
            <p:ph idx="1"/>
            <p:extLst>
              <p:ext uri="{D42A27DB-BD31-4B8C-83A1-F6EECF244321}">
                <p14:modId xmlns:p14="http://schemas.microsoft.com/office/powerpoint/2010/main" val="3532104584"/>
              </p:ext>
            </p:extLst>
          </p:nvPr>
        </p:nvGraphicFramePr>
        <p:xfrm>
          <a:off x="838200" y="2057400"/>
          <a:ext cx="7772400" cy="2901953"/>
        </p:xfrm>
        <a:graphic>
          <a:graphicData uri="http://schemas.openxmlformats.org/drawingml/2006/table">
            <a:tbl>
              <a:tblPr/>
              <a:tblGrid>
                <a:gridCol w="694730"/>
                <a:gridCol w="7077670"/>
              </a:tblGrid>
              <a:tr h="3016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Title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Introduction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Semantic Web Architecture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Resource Description Framework (RDF)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of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sng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sngStrike" cap="none" normalizeH="0" baseline="0" dirty="0" smtClean="0">
                          <a:ln>
                            <a:noFill/>
                          </a:ln>
                          <a:solidFill>
                            <a:schemeClr val="tx1"/>
                          </a:solidFill>
                          <a:effectLst/>
                          <a:latin typeface="Arial" charset="0"/>
                          <a:cs typeface="Arial" charset="0"/>
                        </a:rPr>
                        <a:t>Generating Semantic Annotations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accent2">
                              <a:lumMod val="50000"/>
                            </a:schemeClr>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accent2">
                              <a:lumMod val="50000"/>
                            </a:schemeClr>
                          </a:solidFill>
                          <a:effectLst/>
                          <a:latin typeface="Arial" charset="0"/>
                          <a:cs typeface="Arial" charset="0"/>
                        </a:rPr>
                        <a:t>Storage and Querying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Ontology Language (OWL)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Rule Interchange Format (RIF)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bl>
          </a:graphicData>
        </a:graphic>
      </p:graphicFrame>
      <p:sp>
        <p:nvSpPr>
          <p:cNvPr id="115747" name="Right Arrow 5"/>
          <p:cNvSpPr>
            <a:spLocks noChangeArrowheads="1"/>
          </p:cNvSpPr>
          <p:nvPr/>
        </p:nvSpPr>
        <p:spPr bwMode="auto">
          <a:xfrm>
            <a:off x="193674" y="3914775"/>
            <a:ext cx="500063" cy="428625"/>
          </a:xfrm>
          <a:prstGeom prst="rightArrow">
            <a:avLst>
              <a:gd name="adj1" fmla="val 50000"/>
              <a:gd name="adj2" fmla="val 50005"/>
            </a:avLst>
          </a:prstGeom>
          <a:solidFill>
            <a:srgbClr val="901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39F51F1-B9A2-4BE8-A503-AA6B7E33B92C}" type="slidenum">
              <a:rPr lang="en-US" smtClean="0">
                <a:solidFill>
                  <a:schemeClr val="bg1"/>
                </a:solidFill>
              </a:rPr>
              <a:pPr eaLnBrk="1" hangingPunct="1"/>
              <a:t>114</a:t>
            </a:fld>
            <a:endParaRPr lang="en-US" smtClean="0">
              <a:solidFill>
                <a:schemeClr val="bg1"/>
              </a:solidFill>
            </a:endParaRPr>
          </a:p>
        </p:txBody>
      </p:sp>
      <p:sp>
        <p:nvSpPr>
          <p:cNvPr id="116739" name="Slide Number Placeholder 2"/>
          <p:cNvSpPr txBox="1">
            <a:spLocks noGrp="1"/>
          </p:cNvSpPr>
          <p:nvPr/>
        </p:nvSpPr>
        <p:spPr bwMode="auto">
          <a:xfrm>
            <a:off x="6629400" y="66294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BF90838A-FF63-42E6-9F9A-B2CF57692EF0}" type="slidenum">
              <a:rPr lang="en-US" sz="700" b="1">
                <a:solidFill>
                  <a:schemeClr val="bg1"/>
                </a:solidFill>
                <a:cs typeface="Arial" charset="0"/>
              </a:rPr>
              <a:pPr algn="r" eaLnBrk="1" hangingPunct="1"/>
              <a:t>114</a:t>
            </a:fld>
            <a:endParaRPr lang="en-US" sz="700" b="1">
              <a:solidFill>
                <a:schemeClr val="bg1"/>
              </a:solidFill>
              <a:cs typeface="Arial" charset="0"/>
            </a:endParaRPr>
          </a:p>
        </p:txBody>
      </p:sp>
      <p:sp>
        <p:nvSpPr>
          <p:cNvPr id="116740" name="Text Box 2"/>
          <p:cNvSpPr txBox="1">
            <a:spLocks noChangeArrowheads="1"/>
          </p:cNvSpPr>
          <p:nvPr/>
        </p:nvSpPr>
        <p:spPr bwMode="auto">
          <a:xfrm>
            <a:off x="457200" y="3048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128"/>
              </a:defRPr>
            </a:lvl9pPr>
          </a:lstStyle>
          <a:p>
            <a:pPr eaLnBrk="1" hangingPunct="1">
              <a:buClr>
                <a:srgbClr val="901A24"/>
              </a:buClr>
              <a:buSzPct val="100000"/>
              <a:buFont typeface="Arial" charset="0"/>
              <a:buNone/>
            </a:pPr>
            <a:r>
              <a:rPr lang="en-US" sz="2000" b="1">
                <a:solidFill>
                  <a:srgbClr val="901A24"/>
                </a:solidFill>
                <a:cs typeface="Arial" charset="0"/>
              </a:rPr>
              <a:t>Questions?</a:t>
            </a:r>
          </a:p>
        </p:txBody>
      </p:sp>
      <p:grpSp>
        <p:nvGrpSpPr>
          <p:cNvPr id="116741" name="Group 3"/>
          <p:cNvGrpSpPr>
            <a:grpSpLocks/>
          </p:cNvGrpSpPr>
          <p:nvPr/>
        </p:nvGrpSpPr>
        <p:grpSpPr bwMode="auto">
          <a:xfrm>
            <a:off x="3913188" y="3270250"/>
            <a:ext cx="1316037" cy="1185863"/>
            <a:chOff x="2465" y="2060"/>
            <a:chExt cx="829" cy="747"/>
          </a:xfrm>
        </p:grpSpPr>
        <p:pic>
          <p:nvPicPr>
            <p:cNvPr id="1167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 y="2060"/>
              <a:ext cx="83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6743" name="Text Box 5"/>
            <p:cNvSpPr txBox="1">
              <a:spLocks noChangeArrowheads="1"/>
            </p:cNvSpPr>
            <p:nvPr/>
          </p:nvSpPr>
          <p:spPr bwMode="auto">
            <a:xfrm>
              <a:off x="2465" y="2060"/>
              <a:ext cx="83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GB"/>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9175956-E4D7-4797-BEA5-12D02E9DADE9}" type="slidenum">
              <a:rPr lang="en-US" smtClean="0">
                <a:solidFill>
                  <a:schemeClr val="bg1"/>
                </a:solidFill>
              </a:rPr>
              <a:pPr eaLnBrk="1" hangingPunct="1"/>
              <a:t>12</a:t>
            </a:fld>
            <a:endParaRPr lang="en-US" smtClean="0">
              <a:solidFill>
                <a:schemeClr val="bg1"/>
              </a:solidFill>
            </a:endParaRPr>
          </a:p>
        </p:txBody>
      </p:sp>
      <p:sp>
        <p:nvSpPr>
          <p:cNvPr id="12291" name="Rectangle 4"/>
          <p:cNvSpPr>
            <a:spLocks noGrp="1"/>
          </p:cNvSpPr>
          <p:nvPr>
            <p:ph type="title"/>
          </p:nvPr>
        </p:nvSpPr>
        <p:spPr/>
        <p:txBody>
          <a:bodyPr/>
          <a:lstStyle/>
          <a:p>
            <a:r>
              <a:rPr lang="en-GB" smtClean="0">
                <a:latin typeface="Arial" charset="0"/>
                <a:cs typeface="Arial" charset="0"/>
              </a:rPr>
              <a:t>Evolution of Hypermedia: the Web</a:t>
            </a:r>
          </a:p>
        </p:txBody>
      </p:sp>
      <p:pic>
        <p:nvPicPr>
          <p:cNvPr id="1229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2294" name="Text Box 6"/>
          <p:cNvSpPr txBox="1">
            <a:spLocks noChangeArrowheads="1"/>
          </p:cNvSpPr>
          <p:nvPr/>
        </p:nvSpPr>
        <p:spPr bwMode="auto">
          <a:xfrm>
            <a:off x="1905000" y="4343400"/>
            <a:ext cx="149860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12295" name="Text Box 7"/>
          <p:cNvSpPr txBox="1">
            <a:spLocks noChangeArrowheads="1"/>
          </p:cNvSpPr>
          <p:nvPr/>
        </p:nvSpPr>
        <p:spPr bwMode="auto">
          <a:xfrm>
            <a:off x="2743200" y="3733800"/>
            <a:ext cx="1839913" cy="466725"/>
          </a:xfrm>
          <a:prstGeom prst="rect">
            <a:avLst/>
          </a:prstGeom>
          <a:solidFill>
            <a:schemeClr val="bg1"/>
          </a:solidFill>
          <a:ln w="38100">
            <a:solidFill>
              <a:srgbClr val="901A24"/>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12296" name="Text Box 8"/>
          <p:cNvSpPr txBox="1">
            <a:spLocks noChangeArrowheads="1"/>
          </p:cNvSpPr>
          <p:nvPr/>
        </p:nvSpPr>
        <p:spPr bwMode="auto">
          <a:xfrm>
            <a:off x="4267200" y="3124200"/>
            <a:ext cx="820738" cy="466725"/>
          </a:xfrm>
          <a:prstGeom prst="rect">
            <a:avLst/>
          </a:prstGeom>
          <a:solidFill>
            <a:schemeClr val="bg1"/>
          </a:solidFill>
          <a:ln w="38100">
            <a:solidFill>
              <a:srgbClr val="901A24"/>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12297"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0"/>
          <p:cNvSpPr txBox="1">
            <a:spLocks noChangeArrowheads="1"/>
          </p:cNvSpPr>
          <p:nvPr/>
        </p:nvSpPr>
        <p:spPr bwMode="auto">
          <a:xfrm>
            <a:off x="3886200" y="1295400"/>
            <a:ext cx="18875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12299" name="Text Box 12"/>
          <p:cNvSpPr txBox="1">
            <a:spLocks noChangeArrowheads="1"/>
          </p:cNvSpPr>
          <p:nvPr/>
        </p:nvSpPr>
        <p:spPr bwMode="auto">
          <a:xfrm>
            <a:off x="5257800" y="2209800"/>
            <a:ext cx="217646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12300" name="Line 13"/>
          <p:cNvSpPr>
            <a:spLocks noChangeShapeType="1"/>
          </p:cNvSpPr>
          <p:nvPr/>
        </p:nvSpPr>
        <p:spPr bwMode="auto">
          <a:xfrm flipV="1">
            <a:off x="5562600" y="1752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2301" name="Line 15"/>
          <p:cNvSpPr>
            <a:spLocks noChangeShapeType="1"/>
          </p:cNvSpPr>
          <p:nvPr/>
        </p:nvSpPr>
        <p:spPr bwMode="auto">
          <a:xfrm flipV="1">
            <a:off x="5257800" y="2895600"/>
            <a:ext cx="457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2302"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12303"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2305"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12306"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12307"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12308" name="Line 15"/>
          <p:cNvSpPr>
            <a:spLocks noChangeShapeType="1"/>
          </p:cNvSpPr>
          <p:nvPr/>
        </p:nvSpPr>
        <p:spPr bwMode="auto">
          <a:xfrm>
            <a:off x="6781800" y="2743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2309" name="Text Box 10"/>
          <p:cNvSpPr txBox="1">
            <a:spLocks noChangeArrowheads="1"/>
          </p:cNvSpPr>
          <p:nvPr/>
        </p:nvSpPr>
        <p:spPr bwMode="auto">
          <a:xfrm>
            <a:off x="7162800" y="3048000"/>
            <a:ext cx="1811338" cy="830263"/>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81E933A-7DAD-4328-8290-6B85A7C88433}" type="slidenum">
              <a:rPr lang="en-US" smtClean="0">
                <a:solidFill>
                  <a:schemeClr val="bg1"/>
                </a:solidFill>
              </a:rPr>
              <a:pPr eaLnBrk="1" hangingPunct="1"/>
              <a:t>13</a:t>
            </a:fld>
            <a:endParaRPr lang="en-US" smtClean="0">
              <a:solidFill>
                <a:schemeClr val="bg1"/>
              </a:solidFill>
            </a:endParaRPr>
          </a:p>
        </p:txBody>
      </p:sp>
      <p:sp>
        <p:nvSpPr>
          <p:cNvPr id="13315" name="Rectangle 4"/>
          <p:cNvSpPr>
            <a:spLocks noGrp="1"/>
          </p:cNvSpPr>
          <p:nvPr>
            <p:ph type="title"/>
          </p:nvPr>
        </p:nvSpPr>
        <p:spPr/>
        <p:txBody>
          <a:bodyPr/>
          <a:lstStyle/>
          <a:p>
            <a:r>
              <a:rPr lang="en-GB" smtClean="0">
                <a:latin typeface="Arial" charset="0"/>
                <a:cs typeface="Arial" charset="0"/>
              </a:rPr>
              <a:t>Evolution of the Web</a:t>
            </a:r>
          </a:p>
        </p:txBody>
      </p:sp>
      <p:pic>
        <p:nvPicPr>
          <p:cNvPr id="1331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3318" name="Text Box 6"/>
          <p:cNvSpPr txBox="1">
            <a:spLocks noChangeArrowheads="1"/>
          </p:cNvSpPr>
          <p:nvPr/>
        </p:nvSpPr>
        <p:spPr bwMode="auto">
          <a:xfrm>
            <a:off x="1905000" y="4343400"/>
            <a:ext cx="149860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13319" name="Text Box 7"/>
          <p:cNvSpPr txBox="1">
            <a:spLocks noChangeArrowheads="1"/>
          </p:cNvSpPr>
          <p:nvPr/>
        </p:nvSpPr>
        <p:spPr bwMode="auto">
          <a:xfrm>
            <a:off x="2743200" y="3733800"/>
            <a:ext cx="183991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13320" name="Text Box 8"/>
          <p:cNvSpPr txBox="1">
            <a:spLocks noChangeArrowheads="1"/>
          </p:cNvSpPr>
          <p:nvPr/>
        </p:nvSpPr>
        <p:spPr bwMode="auto">
          <a:xfrm>
            <a:off x="4267200" y="3124200"/>
            <a:ext cx="8207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13321"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10"/>
          <p:cNvSpPr txBox="1">
            <a:spLocks noChangeArrowheads="1"/>
          </p:cNvSpPr>
          <p:nvPr/>
        </p:nvSpPr>
        <p:spPr bwMode="auto">
          <a:xfrm>
            <a:off x="3886200" y="1295400"/>
            <a:ext cx="18875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13323" name="Text Box 12"/>
          <p:cNvSpPr txBox="1">
            <a:spLocks noChangeArrowheads="1"/>
          </p:cNvSpPr>
          <p:nvPr/>
        </p:nvSpPr>
        <p:spPr bwMode="auto">
          <a:xfrm>
            <a:off x="5257800" y="2209800"/>
            <a:ext cx="217646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13324" name="Line 13"/>
          <p:cNvSpPr>
            <a:spLocks noChangeShapeType="1"/>
          </p:cNvSpPr>
          <p:nvPr/>
        </p:nvSpPr>
        <p:spPr bwMode="auto">
          <a:xfrm flipV="1">
            <a:off x="5562600" y="1752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3325" name="Line 15"/>
          <p:cNvSpPr>
            <a:spLocks noChangeShapeType="1"/>
          </p:cNvSpPr>
          <p:nvPr/>
        </p:nvSpPr>
        <p:spPr bwMode="auto">
          <a:xfrm flipV="1">
            <a:off x="5257800" y="2895600"/>
            <a:ext cx="457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3326"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13327"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3329"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13330"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13331"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13332" name="Line 15"/>
          <p:cNvSpPr>
            <a:spLocks noChangeShapeType="1"/>
          </p:cNvSpPr>
          <p:nvPr/>
        </p:nvSpPr>
        <p:spPr bwMode="auto">
          <a:xfrm>
            <a:off x="6781800" y="2743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3333" name="Text Box 10"/>
          <p:cNvSpPr txBox="1">
            <a:spLocks noChangeArrowheads="1"/>
          </p:cNvSpPr>
          <p:nvPr/>
        </p:nvSpPr>
        <p:spPr bwMode="auto">
          <a:xfrm>
            <a:off x="7162800" y="3048000"/>
            <a:ext cx="1811338" cy="830263"/>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
        <p:nvSpPr>
          <p:cNvPr id="23" name="Rechteck 22"/>
          <p:cNvSpPr/>
          <p:nvPr/>
        </p:nvSpPr>
        <p:spPr>
          <a:xfrm>
            <a:off x="3886200" y="914400"/>
            <a:ext cx="5105400" cy="3657600"/>
          </a:xfrm>
          <a:prstGeom prst="rect">
            <a:avLst/>
          </a:prstGeom>
          <a:solidFill>
            <a:srgbClr val="901A2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a:solidFill>
                  <a:srgbClr val="FFFFFF"/>
                </a:solidFill>
                <a:ea typeface="ＭＳ Ｐゴシック" charset="-128"/>
              </a:rPr>
              <a:t>Web:</a:t>
            </a:r>
          </a:p>
          <a:p>
            <a:pPr>
              <a:buFont typeface="Arial" charset="0"/>
              <a:buChar char="•"/>
              <a:defRPr/>
            </a:pPr>
            <a:r>
              <a:rPr lang="en-GB" sz="2000">
                <a:solidFill>
                  <a:srgbClr val="FFFFFF"/>
                </a:solidFill>
                <a:ea typeface="ＭＳ Ｐゴシック" charset="-128"/>
              </a:rPr>
              <a:t>Exemplary hypermedia system</a:t>
            </a:r>
          </a:p>
          <a:p>
            <a:pPr>
              <a:buFont typeface="Arial" charset="0"/>
              <a:buChar char="•"/>
              <a:defRPr/>
            </a:pPr>
            <a:r>
              <a:rPr lang="en-GB" sz="2000">
                <a:solidFill>
                  <a:srgbClr val="FFFFFF"/>
                </a:solidFill>
                <a:ea typeface="ＭＳ Ｐゴシック" charset="-128"/>
              </a:rPr>
              <a:t>Proposed by Tim-Berners-Lee in 1990</a:t>
            </a:r>
          </a:p>
          <a:p>
            <a:pPr>
              <a:buFont typeface="Arial" charset="0"/>
              <a:buChar char="•"/>
              <a:defRPr/>
            </a:pPr>
            <a:endParaRPr lang="en-GB" sz="2000">
              <a:solidFill>
                <a:srgbClr val="FFFFFF"/>
              </a:solidFill>
              <a:ea typeface="ＭＳ Ｐゴシック" charset="-128"/>
            </a:endParaRPr>
          </a:p>
          <a:p>
            <a:pPr>
              <a:buFont typeface="Arial" charset="0"/>
              <a:buChar char="•"/>
              <a:defRPr/>
            </a:pPr>
            <a:endParaRPr lang="en-GB" sz="2000">
              <a:solidFill>
                <a:srgbClr val="FFFFFF"/>
              </a:solidFill>
              <a:ea typeface="ＭＳ Ｐゴシック" charset="-128"/>
            </a:endParaRPr>
          </a:p>
          <a:p>
            <a:pPr>
              <a:defRPr/>
            </a:pPr>
            <a:endParaRPr lang="en-GB" sz="2000">
              <a:solidFill>
                <a:srgbClr val="FFFFFF"/>
              </a:solidFill>
              <a:ea typeface="ＭＳ Ｐゴシック" charset="-128"/>
            </a:endParaRPr>
          </a:p>
        </p:txBody>
      </p:sp>
      <p:pic>
        <p:nvPicPr>
          <p:cNvPr id="13335"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895600"/>
            <a:ext cx="23812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DAEEFA7-30B7-45AB-9925-A667D1F635B3}" type="slidenum">
              <a:rPr lang="en-US" smtClean="0">
                <a:solidFill>
                  <a:schemeClr val="bg1"/>
                </a:solidFill>
              </a:rPr>
              <a:pPr eaLnBrk="1" hangingPunct="1"/>
              <a:t>14</a:t>
            </a:fld>
            <a:endParaRPr lang="en-US" smtClean="0">
              <a:solidFill>
                <a:schemeClr val="bg1"/>
              </a:solidFill>
            </a:endParaRPr>
          </a:p>
        </p:txBody>
      </p:sp>
      <p:sp>
        <p:nvSpPr>
          <p:cNvPr id="14339" name="Rectangle 4"/>
          <p:cNvSpPr>
            <a:spLocks noGrp="1"/>
          </p:cNvSpPr>
          <p:nvPr>
            <p:ph type="title"/>
          </p:nvPr>
        </p:nvSpPr>
        <p:spPr/>
        <p:txBody>
          <a:bodyPr/>
          <a:lstStyle/>
          <a:p>
            <a:r>
              <a:rPr lang="en-GB" smtClean="0">
                <a:latin typeface="Arial" charset="0"/>
                <a:cs typeface="Arial" charset="0"/>
              </a:rPr>
              <a:t>Evolution of the Web: The Semantic Web</a:t>
            </a:r>
          </a:p>
        </p:txBody>
      </p:sp>
      <p:pic>
        <p:nvPicPr>
          <p:cNvPr id="1434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4342" name="Text Box 6"/>
          <p:cNvSpPr txBox="1">
            <a:spLocks noChangeArrowheads="1"/>
          </p:cNvSpPr>
          <p:nvPr/>
        </p:nvSpPr>
        <p:spPr bwMode="auto">
          <a:xfrm>
            <a:off x="1905000" y="4343400"/>
            <a:ext cx="149860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14343" name="Text Box 7"/>
          <p:cNvSpPr txBox="1">
            <a:spLocks noChangeArrowheads="1"/>
          </p:cNvSpPr>
          <p:nvPr/>
        </p:nvSpPr>
        <p:spPr bwMode="auto">
          <a:xfrm>
            <a:off x="2743200" y="3733800"/>
            <a:ext cx="183991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14344" name="Text Box 8"/>
          <p:cNvSpPr txBox="1">
            <a:spLocks noChangeArrowheads="1"/>
          </p:cNvSpPr>
          <p:nvPr/>
        </p:nvSpPr>
        <p:spPr bwMode="auto">
          <a:xfrm>
            <a:off x="4267200" y="3124200"/>
            <a:ext cx="820738" cy="466725"/>
          </a:xfrm>
          <a:prstGeom prst="rect">
            <a:avLst/>
          </a:prstGeom>
          <a:solidFill>
            <a:schemeClr val="bg1"/>
          </a:solidFill>
          <a:ln w="38100">
            <a:solidFill>
              <a:srgbClr val="901A24"/>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14345"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0"/>
          <p:cNvSpPr txBox="1">
            <a:spLocks noChangeArrowheads="1"/>
          </p:cNvSpPr>
          <p:nvPr/>
        </p:nvSpPr>
        <p:spPr bwMode="auto">
          <a:xfrm>
            <a:off x="3886200" y="1295400"/>
            <a:ext cx="18875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14347" name="Text Box 12"/>
          <p:cNvSpPr txBox="1">
            <a:spLocks noChangeArrowheads="1"/>
          </p:cNvSpPr>
          <p:nvPr/>
        </p:nvSpPr>
        <p:spPr bwMode="auto">
          <a:xfrm>
            <a:off x="5257800" y="2209800"/>
            <a:ext cx="2176463" cy="466725"/>
          </a:xfrm>
          <a:prstGeom prst="rect">
            <a:avLst/>
          </a:prstGeom>
          <a:solidFill>
            <a:schemeClr val="bg1"/>
          </a:solidFill>
          <a:ln w="38100">
            <a:solidFill>
              <a:srgbClr val="901A24"/>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14348" name="Line 13"/>
          <p:cNvSpPr>
            <a:spLocks noChangeShapeType="1"/>
          </p:cNvSpPr>
          <p:nvPr/>
        </p:nvSpPr>
        <p:spPr bwMode="auto">
          <a:xfrm flipV="1">
            <a:off x="5562600" y="1752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4349" name="Line 15"/>
          <p:cNvSpPr>
            <a:spLocks noChangeShapeType="1"/>
          </p:cNvSpPr>
          <p:nvPr/>
        </p:nvSpPr>
        <p:spPr bwMode="auto">
          <a:xfrm flipV="1">
            <a:off x="5257800" y="2895600"/>
            <a:ext cx="457200" cy="304800"/>
          </a:xfrm>
          <a:prstGeom prst="line">
            <a:avLst/>
          </a:prstGeom>
          <a:noFill/>
          <a:ln w="28575">
            <a:solidFill>
              <a:srgbClr val="901A24"/>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4350"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14351"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4353"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14354"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14355"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14356" name="Line 15"/>
          <p:cNvSpPr>
            <a:spLocks noChangeShapeType="1"/>
          </p:cNvSpPr>
          <p:nvPr/>
        </p:nvSpPr>
        <p:spPr bwMode="auto">
          <a:xfrm>
            <a:off x="6781800" y="2743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4357" name="Text Box 10"/>
          <p:cNvSpPr txBox="1">
            <a:spLocks noChangeArrowheads="1"/>
          </p:cNvSpPr>
          <p:nvPr/>
        </p:nvSpPr>
        <p:spPr bwMode="auto">
          <a:xfrm>
            <a:off x="7162800" y="3048000"/>
            <a:ext cx="1811338" cy="830263"/>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7EA294E-27D7-4D4F-99B8-885B405DDD8D}" type="slidenum">
              <a:rPr lang="en-US" smtClean="0">
                <a:solidFill>
                  <a:schemeClr val="bg1"/>
                </a:solidFill>
              </a:rPr>
              <a:pPr eaLnBrk="1" hangingPunct="1"/>
              <a:t>15</a:t>
            </a:fld>
            <a:endParaRPr lang="en-US" smtClean="0">
              <a:solidFill>
                <a:schemeClr val="bg1"/>
              </a:solidFill>
            </a:endParaRPr>
          </a:p>
        </p:txBody>
      </p:sp>
      <p:sp>
        <p:nvSpPr>
          <p:cNvPr id="15363" name="Rectangle 4"/>
          <p:cNvSpPr>
            <a:spLocks noGrp="1"/>
          </p:cNvSpPr>
          <p:nvPr>
            <p:ph type="title"/>
          </p:nvPr>
        </p:nvSpPr>
        <p:spPr/>
        <p:txBody>
          <a:bodyPr/>
          <a:lstStyle/>
          <a:p>
            <a:r>
              <a:rPr lang="en-GB" smtClean="0">
                <a:latin typeface="Arial" charset="0"/>
                <a:cs typeface="Arial" charset="0"/>
              </a:rPr>
              <a:t>Evolution of the Web</a:t>
            </a:r>
          </a:p>
        </p:txBody>
      </p:sp>
      <p:pic>
        <p:nvPicPr>
          <p:cNvPr id="1536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5366" name="Text Box 6"/>
          <p:cNvSpPr txBox="1">
            <a:spLocks noChangeArrowheads="1"/>
          </p:cNvSpPr>
          <p:nvPr/>
        </p:nvSpPr>
        <p:spPr bwMode="auto">
          <a:xfrm>
            <a:off x="1905000" y="4343400"/>
            <a:ext cx="149860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15367" name="Text Box 7"/>
          <p:cNvSpPr txBox="1">
            <a:spLocks noChangeArrowheads="1"/>
          </p:cNvSpPr>
          <p:nvPr/>
        </p:nvSpPr>
        <p:spPr bwMode="auto">
          <a:xfrm>
            <a:off x="2743200" y="3733800"/>
            <a:ext cx="183991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15368" name="Text Box 8"/>
          <p:cNvSpPr txBox="1">
            <a:spLocks noChangeArrowheads="1"/>
          </p:cNvSpPr>
          <p:nvPr/>
        </p:nvSpPr>
        <p:spPr bwMode="auto">
          <a:xfrm>
            <a:off x="4267200" y="3124200"/>
            <a:ext cx="8207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15369"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
          <p:cNvSpPr txBox="1">
            <a:spLocks noChangeArrowheads="1"/>
          </p:cNvSpPr>
          <p:nvPr/>
        </p:nvSpPr>
        <p:spPr bwMode="auto">
          <a:xfrm>
            <a:off x="3886200" y="1295400"/>
            <a:ext cx="18875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15371" name="Text Box 12"/>
          <p:cNvSpPr txBox="1">
            <a:spLocks noChangeArrowheads="1"/>
          </p:cNvSpPr>
          <p:nvPr/>
        </p:nvSpPr>
        <p:spPr bwMode="auto">
          <a:xfrm>
            <a:off x="5257800" y="2209800"/>
            <a:ext cx="217646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15372" name="Line 13"/>
          <p:cNvSpPr>
            <a:spLocks noChangeShapeType="1"/>
          </p:cNvSpPr>
          <p:nvPr/>
        </p:nvSpPr>
        <p:spPr bwMode="auto">
          <a:xfrm flipV="1">
            <a:off x="5562600" y="1752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5373" name="Line 15"/>
          <p:cNvSpPr>
            <a:spLocks noChangeShapeType="1"/>
          </p:cNvSpPr>
          <p:nvPr/>
        </p:nvSpPr>
        <p:spPr bwMode="auto">
          <a:xfrm flipV="1">
            <a:off x="5257800" y="2895600"/>
            <a:ext cx="457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5374"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15375"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5377"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15378"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15379"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15380" name="Line 15"/>
          <p:cNvSpPr>
            <a:spLocks noChangeShapeType="1"/>
          </p:cNvSpPr>
          <p:nvPr/>
        </p:nvSpPr>
        <p:spPr bwMode="auto">
          <a:xfrm>
            <a:off x="6781800" y="2743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5381" name="Text Box 10"/>
          <p:cNvSpPr txBox="1">
            <a:spLocks noChangeArrowheads="1"/>
          </p:cNvSpPr>
          <p:nvPr/>
        </p:nvSpPr>
        <p:spPr bwMode="auto">
          <a:xfrm>
            <a:off x="7162800" y="3048000"/>
            <a:ext cx="1811338" cy="830263"/>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
        <p:nvSpPr>
          <p:cNvPr id="23" name="Rechteck 22"/>
          <p:cNvSpPr/>
          <p:nvPr/>
        </p:nvSpPr>
        <p:spPr>
          <a:xfrm>
            <a:off x="3886200" y="990600"/>
            <a:ext cx="5105400" cy="3657600"/>
          </a:xfrm>
          <a:prstGeom prst="rect">
            <a:avLst/>
          </a:prstGeom>
          <a:solidFill>
            <a:srgbClr val="901A2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a:solidFill>
                  <a:srgbClr val="FFFFFF"/>
                </a:solidFill>
                <a:ea typeface="ＭＳ Ｐゴシック" charset="-128"/>
              </a:rPr>
              <a:t>Semantic Web:</a:t>
            </a:r>
          </a:p>
          <a:p>
            <a:pPr>
              <a:buFont typeface="Arial" charset="0"/>
              <a:buChar char="•"/>
              <a:defRPr/>
            </a:pPr>
            <a:r>
              <a:rPr lang="en-GB" sz="2000">
                <a:solidFill>
                  <a:srgbClr val="FFFFFF"/>
                </a:solidFill>
                <a:ea typeface="ＭＳ Ｐゴシック" charset="-128"/>
              </a:rPr>
              <a:t>Vision advocated by Tim Berners Lee.</a:t>
            </a:r>
          </a:p>
          <a:p>
            <a:pPr>
              <a:buFont typeface="Arial" charset="0"/>
              <a:buChar char="•"/>
              <a:defRPr/>
            </a:pPr>
            <a:r>
              <a:rPr lang="en-GB" sz="2000">
                <a:solidFill>
                  <a:srgbClr val="FFFFFF"/>
                </a:solidFill>
                <a:ea typeface="ＭＳ Ｐゴシック" charset="-128"/>
              </a:rPr>
              <a:t>Contents have well-defined meaning.</a:t>
            </a:r>
          </a:p>
          <a:p>
            <a:pPr>
              <a:buFont typeface="Arial" charset="0"/>
              <a:buChar char="•"/>
              <a:defRPr/>
            </a:pPr>
            <a:r>
              <a:rPr lang="en-GB" sz="2000">
                <a:solidFill>
                  <a:srgbClr val="FFFFFF"/>
                </a:solidFill>
                <a:ea typeface="ＭＳ Ｐゴシック" charset="-128"/>
              </a:rPr>
              <a:t>Backbone: formal ontologies allowing agents to draw automatic conclusions.</a:t>
            </a:r>
          </a:p>
          <a:p>
            <a:pPr>
              <a:defRPr/>
            </a:pPr>
            <a:endParaRPr lang="en-GB" sz="200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p:cNvSpPr>
          <p:nvPr>
            <p:ph type="title"/>
          </p:nvPr>
        </p:nvSpPr>
        <p:spPr/>
        <p:txBody>
          <a:bodyPr/>
          <a:lstStyle/>
          <a:p>
            <a:r>
              <a:rPr lang="en-GB" smtClean="0">
                <a:latin typeface="Arial" charset="0"/>
                <a:cs typeface="Arial" charset="0"/>
              </a:rPr>
              <a:t>Evolution of the Web: Web 2.0</a:t>
            </a:r>
          </a:p>
        </p:txBody>
      </p:sp>
      <p:pic>
        <p:nvPicPr>
          <p:cNvPr id="1638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6389" name="Text Box 6"/>
          <p:cNvSpPr txBox="1">
            <a:spLocks noChangeArrowheads="1"/>
          </p:cNvSpPr>
          <p:nvPr/>
        </p:nvSpPr>
        <p:spPr bwMode="auto">
          <a:xfrm>
            <a:off x="1905000" y="4343400"/>
            <a:ext cx="149860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16390" name="Text Box 7"/>
          <p:cNvSpPr txBox="1">
            <a:spLocks noChangeArrowheads="1"/>
          </p:cNvSpPr>
          <p:nvPr/>
        </p:nvSpPr>
        <p:spPr bwMode="auto">
          <a:xfrm>
            <a:off x="2743200" y="3733800"/>
            <a:ext cx="183991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16391" name="Text Box 8"/>
          <p:cNvSpPr txBox="1">
            <a:spLocks noChangeArrowheads="1"/>
          </p:cNvSpPr>
          <p:nvPr/>
        </p:nvSpPr>
        <p:spPr bwMode="auto">
          <a:xfrm>
            <a:off x="4267200" y="3124200"/>
            <a:ext cx="8207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16392"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10"/>
          <p:cNvSpPr txBox="1">
            <a:spLocks noChangeArrowheads="1"/>
          </p:cNvSpPr>
          <p:nvPr/>
        </p:nvSpPr>
        <p:spPr bwMode="auto">
          <a:xfrm>
            <a:off x="3886200" y="1295400"/>
            <a:ext cx="18875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16394" name="Text Box 12"/>
          <p:cNvSpPr txBox="1">
            <a:spLocks noChangeArrowheads="1"/>
          </p:cNvSpPr>
          <p:nvPr/>
        </p:nvSpPr>
        <p:spPr bwMode="auto">
          <a:xfrm>
            <a:off x="5257800" y="2209800"/>
            <a:ext cx="2176463" cy="466725"/>
          </a:xfrm>
          <a:prstGeom prst="rect">
            <a:avLst/>
          </a:prstGeom>
          <a:solidFill>
            <a:schemeClr val="bg1"/>
          </a:solidFill>
          <a:ln w="38100">
            <a:solidFill>
              <a:srgbClr val="901A24"/>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16395" name="Line 13"/>
          <p:cNvSpPr>
            <a:spLocks noChangeShapeType="1"/>
          </p:cNvSpPr>
          <p:nvPr/>
        </p:nvSpPr>
        <p:spPr bwMode="auto">
          <a:xfrm flipV="1">
            <a:off x="5562600" y="1752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6396" name="Line 15"/>
          <p:cNvSpPr>
            <a:spLocks noChangeShapeType="1"/>
          </p:cNvSpPr>
          <p:nvPr/>
        </p:nvSpPr>
        <p:spPr bwMode="auto">
          <a:xfrm flipV="1">
            <a:off x="5257800" y="2895600"/>
            <a:ext cx="457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6397"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16398"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400"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16401"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16402"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16403" name="Line 15"/>
          <p:cNvSpPr>
            <a:spLocks noChangeShapeType="1"/>
          </p:cNvSpPr>
          <p:nvPr/>
        </p:nvSpPr>
        <p:spPr bwMode="auto">
          <a:xfrm>
            <a:off x="6781800" y="2743200"/>
            <a:ext cx="609600" cy="228600"/>
          </a:xfrm>
          <a:prstGeom prst="line">
            <a:avLst/>
          </a:prstGeom>
          <a:noFill/>
          <a:ln w="28575">
            <a:solidFill>
              <a:srgbClr val="901A24"/>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6404" name="Text Box 10"/>
          <p:cNvSpPr txBox="1">
            <a:spLocks noChangeArrowheads="1"/>
          </p:cNvSpPr>
          <p:nvPr/>
        </p:nvSpPr>
        <p:spPr bwMode="auto">
          <a:xfrm>
            <a:off x="7162800" y="3048000"/>
            <a:ext cx="1811338" cy="830263"/>
          </a:xfrm>
          <a:prstGeom prst="rect">
            <a:avLst/>
          </a:prstGeom>
          <a:solidFill>
            <a:schemeClr val="bg1"/>
          </a:solidFill>
          <a:ln w="38100">
            <a:solidFill>
              <a:srgbClr val="901A24"/>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055D887-379B-4D39-8A79-181DE02FA929}" type="slidenum">
              <a:rPr lang="en-US" smtClean="0">
                <a:solidFill>
                  <a:schemeClr val="bg1"/>
                </a:solidFill>
              </a:rPr>
              <a:pPr eaLnBrk="1" hangingPunct="1"/>
              <a:t>17</a:t>
            </a:fld>
            <a:endParaRPr lang="en-US" smtClean="0">
              <a:solidFill>
                <a:schemeClr val="bg1"/>
              </a:solidFill>
            </a:endParaRPr>
          </a:p>
        </p:txBody>
      </p:sp>
      <p:sp>
        <p:nvSpPr>
          <p:cNvPr id="17411" name="Rectangle 4"/>
          <p:cNvSpPr>
            <a:spLocks noGrp="1"/>
          </p:cNvSpPr>
          <p:nvPr>
            <p:ph type="title"/>
          </p:nvPr>
        </p:nvSpPr>
        <p:spPr/>
        <p:txBody>
          <a:bodyPr/>
          <a:lstStyle/>
          <a:p>
            <a:r>
              <a:rPr lang="en-GB" smtClean="0">
                <a:latin typeface="Arial" charset="0"/>
                <a:cs typeface="Arial" charset="0"/>
              </a:rPr>
              <a:t>Evolution of the Web: Semantic Annotations</a:t>
            </a:r>
          </a:p>
        </p:txBody>
      </p:sp>
      <p:pic>
        <p:nvPicPr>
          <p:cNvPr id="1741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7414" name="Text Box 6"/>
          <p:cNvSpPr txBox="1">
            <a:spLocks noChangeArrowheads="1"/>
          </p:cNvSpPr>
          <p:nvPr/>
        </p:nvSpPr>
        <p:spPr bwMode="auto">
          <a:xfrm>
            <a:off x="1905000" y="4343400"/>
            <a:ext cx="149860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17415" name="Text Box 7"/>
          <p:cNvSpPr txBox="1">
            <a:spLocks noChangeArrowheads="1"/>
          </p:cNvSpPr>
          <p:nvPr/>
        </p:nvSpPr>
        <p:spPr bwMode="auto">
          <a:xfrm>
            <a:off x="2743200" y="3733800"/>
            <a:ext cx="183991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17416" name="Text Box 8"/>
          <p:cNvSpPr txBox="1">
            <a:spLocks noChangeArrowheads="1"/>
          </p:cNvSpPr>
          <p:nvPr/>
        </p:nvSpPr>
        <p:spPr bwMode="auto">
          <a:xfrm>
            <a:off x="4267200" y="3124200"/>
            <a:ext cx="8207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17417"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10"/>
          <p:cNvSpPr txBox="1">
            <a:spLocks noChangeArrowheads="1"/>
          </p:cNvSpPr>
          <p:nvPr/>
        </p:nvSpPr>
        <p:spPr bwMode="auto">
          <a:xfrm>
            <a:off x="3886200" y="1295400"/>
            <a:ext cx="18875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17419" name="Text Box 12"/>
          <p:cNvSpPr txBox="1">
            <a:spLocks noChangeArrowheads="1"/>
          </p:cNvSpPr>
          <p:nvPr/>
        </p:nvSpPr>
        <p:spPr bwMode="auto">
          <a:xfrm>
            <a:off x="5257800" y="2209800"/>
            <a:ext cx="217646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17420" name="Line 13"/>
          <p:cNvSpPr>
            <a:spLocks noChangeShapeType="1"/>
          </p:cNvSpPr>
          <p:nvPr/>
        </p:nvSpPr>
        <p:spPr bwMode="auto">
          <a:xfrm flipV="1">
            <a:off x="5562600" y="1752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7421" name="Line 15"/>
          <p:cNvSpPr>
            <a:spLocks noChangeShapeType="1"/>
          </p:cNvSpPr>
          <p:nvPr/>
        </p:nvSpPr>
        <p:spPr bwMode="auto">
          <a:xfrm flipV="1">
            <a:off x="5257800" y="2895600"/>
            <a:ext cx="457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7422"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17423"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7425"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17426"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17427"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17428" name="Line 15"/>
          <p:cNvSpPr>
            <a:spLocks noChangeShapeType="1"/>
          </p:cNvSpPr>
          <p:nvPr/>
        </p:nvSpPr>
        <p:spPr bwMode="auto">
          <a:xfrm>
            <a:off x="6781800" y="2743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7429" name="Text Box 10"/>
          <p:cNvSpPr txBox="1">
            <a:spLocks noChangeArrowheads="1"/>
          </p:cNvSpPr>
          <p:nvPr/>
        </p:nvSpPr>
        <p:spPr bwMode="auto">
          <a:xfrm>
            <a:off x="7162800" y="3048000"/>
            <a:ext cx="1811338" cy="830263"/>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
        <p:nvSpPr>
          <p:cNvPr id="23" name="Rechteck 22"/>
          <p:cNvSpPr/>
          <p:nvPr/>
        </p:nvSpPr>
        <p:spPr>
          <a:xfrm>
            <a:off x="3708400" y="1371600"/>
            <a:ext cx="5283200" cy="2091531"/>
          </a:xfrm>
          <a:prstGeom prst="rect">
            <a:avLst/>
          </a:prstGeom>
          <a:solidFill>
            <a:srgbClr val="901A2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dirty="0">
                <a:solidFill>
                  <a:srgbClr val="FFFFFF"/>
                </a:solidFill>
                <a:ea typeface="ＭＳ Ｐゴシック" charset="-128"/>
              </a:rPr>
              <a:t>Semantic Annotations:</a:t>
            </a:r>
          </a:p>
          <a:p>
            <a:pPr>
              <a:buFont typeface="Arial" charset="0"/>
              <a:buChar char="•"/>
              <a:defRPr/>
            </a:pPr>
            <a:r>
              <a:rPr lang="de-AT" sz="2000" dirty="0">
                <a:solidFill>
                  <a:srgbClr val="FFFFFF"/>
                </a:solidFill>
                <a:ea typeface="ＭＳ Ｐゴシック" charset="-128"/>
              </a:rPr>
              <a:t>Annotations are generated for the existing Web</a:t>
            </a:r>
          </a:p>
          <a:p>
            <a:pPr>
              <a:buFont typeface="Arial" charset="0"/>
              <a:buChar char="•"/>
              <a:defRPr/>
            </a:pPr>
            <a:r>
              <a:rPr lang="de-AT" sz="2000" dirty="0">
                <a:solidFill>
                  <a:srgbClr val="FFFFFF"/>
                </a:solidFill>
                <a:ea typeface="ＭＳ Ｐゴシック" charset="-128"/>
              </a:rPr>
              <a:t>Generation automatic, semi-automatic, or </a:t>
            </a:r>
            <a:r>
              <a:rPr lang="de-AT" sz="2000" dirty="0" smtClean="0">
                <a:solidFill>
                  <a:srgbClr val="FFFFFF"/>
                </a:solidFill>
                <a:ea typeface="ＭＳ Ｐゴシック" charset="-128"/>
              </a:rPr>
              <a:t>  manually </a:t>
            </a:r>
            <a:r>
              <a:rPr lang="de-AT" sz="2000" dirty="0">
                <a:solidFill>
                  <a:srgbClr val="FFFFFF"/>
                </a:solidFill>
                <a:ea typeface="ＭＳ Ｐゴシック" charset="-128"/>
              </a:rPr>
              <a:t>based on human </a:t>
            </a:r>
            <a:r>
              <a:rPr lang="de-AT" sz="2000" dirty="0" smtClean="0">
                <a:solidFill>
                  <a:srgbClr val="FFFFFF"/>
                </a:solidFill>
                <a:ea typeface="ＭＳ Ｐゴシック" charset="-128"/>
              </a:rPr>
              <a:t>input</a:t>
            </a:r>
            <a:endParaRPr lang="de-AT" sz="2000" dirty="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BDFC283-1FE6-4CBD-8F0D-5E2EFD61E5A0}" type="slidenum">
              <a:rPr lang="en-US" smtClean="0">
                <a:solidFill>
                  <a:schemeClr val="bg1"/>
                </a:solidFill>
              </a:rPr>
              <a:pPr eaLnBrk="1" hangingPunct="1"/>
              <a:t>18</a:t>
            </a:fld>
            <a:endParaRPr lang="en-US" smtClean="0">
              <a:solidFill>
                <a:schemeClr val="bg1"/>
              </a:solidFill>
            </a:endParaRPr>
          </a:p>
        </p:txBody>
      </p:sp>
      <p:sp>
        <p:nvSpPr>
          <p:cNvPr id="18435" name="Rectangle 4"/>
          <p:cNvSpPr>
            <a:spLocks noGrp="1"/>
          </p:cNvSpPr>
          <p:nvPr>
            <p:ph type="title"/>
          </p:nvPr>
        </p:nvSpPr>
        <p:spPr/>
        <p:txBody>
          <a:bodyPr/>
          <a:lstStyle/>
          <a:p>
            <a:r>
              <a:rPr lang="en-GB" smtClean="0">
                <a:latin typeface="Arial" charset="0"/>
                <a:cs typeface="Arial" charset="0"/>
              </a:rPr>
              <a:t>Evolution of the Web: Web of Data</a:t>
            </a:r>
          </a:p>
        </p:txBody>
      </p:sp>
      <p:pic>
        <p:nvPicPr>
          <p:cNvPr id="1843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8438" name="Text Box 6"/>
          <p:cNvSpPr txBox="1">
            <a:spLocks noChangeArrowheads="1"/>
          </p:cNvSpPr>
          <p:nvPr/>
        </p:nvSpPr>
        <p:spPr bwMode="auto">
          <a:xfrm>
            <a:off x="1905000" y="4343400"/>
            <a:ext cx="149860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18439" name="Text Box 7"/>
          <p:cNvSpPr txBox="1">
            <a:spLocks noChangeArrowheads="1"/>
          </p:cNvSpPr>
          <p:nvPr/>
        </p:nvSpPr>
        <p:spPr bwMode="auto">
          <a:xfrm>
            <a:off x="2743200" y="3733800"/>
            <a:ext cx="183991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18440" name="Text Box 8"/>
          <p:cNvSpPr txBox="1">
            <a:spLocks noChangeArrowheads="1"/>
          </p:cNvSpPr>
          <p:nvPr/>
        </p:nvSpPr>
        <p:spPr bwMode="auto">
          <a:xfrm>
            <a:off x="4267200" y="3124200"/>
            <a:ext cx="8207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18441"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0"/>
          <p:cNvSpPr txBox="1">
            <a:spLocks noChangeArrowheads="1"/>
          </p:cNvSpPr>
          <p:nvPr/>
        </p:nvSpPr>
        <p:spPr bwMode="auto">
          <a:xfrm>
            <a:off x="3886200" y="1295400"/>
            <a:ext cx="1887538" cy="466725"/>
          </a:xfrm>
          <a:prstGeom prst="rect">
            <a:avLst/>
          </a:prstGeom>
          <a:solidFill>
            <a:schemeClr val="bg1"/>
          </a:solidFill>
          <a:ln w="38100">
            <a:solidFill>
              <a:srgbClr val="901A24"/>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18443" name="Text Box 12"/>
          <p:cNvSpPr txBox="1">
            <a:spLocks noChangeArrowheads="1"/>
          </p:cNvSpPr>
          <p:nvPr/>
        </p:nvSpPr>
        <p:spPr bwMode="auto">
          <a:xfrm>
            <a:off x="5257800" y="2209800"/>
            <a:ext cx="2176463" cy="466725"/>
          </a:xfrm>
          <a:prstGeom prst="rect">
            <a:avLst/>
          </a:prstGeom>
          <a:solidFill>
            <a:schemeClr val="bg1"/>
          </a:solidFill>
          <a:ln w="38100">
            <a:solidFill>
              <a:srgbClr val="901A24"/>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18444" name="Line 13"/>
          <p:cNvSpPr>
            <a:spLocks noChangeShapeType="1"/>
          </p:cNvSpPr>
          <p:nvPr/>
        </p:nvSpPr>
        <p:spPr bwMode="auto">
          <a:xfrm flipV="1">
            <a:off x="5562600" y="1752600"/>
            <a:ext cx="0" cy="381000"/>
          </a:xfrm>
          <a:prstGeom prst="line">
            <a:avLst/>
          </a:prstGeom>
          <a:noFill/>
          <a:ln w="38100">
            <a:solidFill>
              <a:srgbClr val="901A24"/>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8445" name="Line 15"/>
          <p:cNvSpPr>
            <a:spLocks noChangeShapeType="1"/>
          </p:cNvSpPr>
          <p:nvPr/>
        </p:nvSpPr>
        <p:spPr bwMode="auto">
          <a:xfrm flipV="1">
            <a:off x="5257800" y="2895600"/>
            <a:ext cx="457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8446"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18447"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8449"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18450"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18451"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18452" name="Line 15"/>
          <p:cNvSpPr>
            <a:spLocks noChangeShapeType="1"/>
          </p:cNvSpPr>
          <p:nvPr/>
        </p:nvSpPr>
        <p:spPr bwMode="auto">
          <a:xfrm>
            <a:off x="6781800" y="2743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8453" name="Text Box 10"/>
          <p:cNvSpPr txBox="1">
            <a:spLocks noChangeArrowheads="1"/>
          </p:cNvSpPr>
          <p:nvPr/>
        </p:nvSpPr>
        <p:spPr bwMode="auto">
          <a:xfrm>
            <a:off x="7162800" y="3048000"/>
            <a:ext cx="1811338" cy="830263"/>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236BCF9-65F8-4CC5-97DF-0799AA812F70}" type="slidenum">
              <a:rPr lang="en-US" smtClean="0">
                <a:solidFill>
                  <a:schemeClr val="bg1"/>
                </a:solidFill>
              </a:rPr>
              <a:pPr eaLnBrk="1" hangingPunct="1"/>
              <a:t>19</a:t>
            </a:fld>
            <a:endParaRPr lang="en-US" smtClean="0">
              <a:solidFill>
                <a:schemeClr val="bg1"/>
              </a:solidFill>
            </a:endParaRPr>
          </a:p>
        </p:txBody>
      </p:sp>
      <p:sp>
        <p:nvSpPr>
          <p:cNvPr id="19459" name="Rectangle 7"/>
          <p:cNvSpPr>
            <a:spLocks noGrp="1"/>
          </p:cNvSpPr>
          <p:nvPr>
            <p:ph type="title"/>
          </p:nvPr>
        </p:nvSpPr>
        <p:spPr/>
        <p:txBody>
          <a:bodyPr/>
          <a:lstStyle/>
          <a:p>
            <a:r>
              <a:rPr lang="en-GB" sz="1800" smtClean="0">
                <a:latin typeface="Arial" charset="0"/>
                <a:cs typeface="Arial" charset="0"/>
              </a:rPr>
              <a:t>Motivation: </a:t>
            </a:r>
            <a:br>
              <a:rPr lang="en-GB" sz="1800" smtClean="0">
                <a:latin typeface="Arial" charset="0"/>
                <a:cs typeface="Arial" charset="0"/>
              </a:rPr>
            </a:br>
            <a:r>
              <a:rPr lang="en-GB" sz="1800" smtClean="0">
                <a:latin typeface="Arial" charset="0"/>
                <a:cs typeface="Arial" charset="0"/>
              </a:rPr>
              <a:t>From a Web of Documents to a Web of Data</a:t>
            </a:r>
          </a:p>
        </p:txBody>
      </p:sp>
      <p:sp>
        <p:nvSpPr>
          <p:cNvPr id="19460" name="Rectangle 8"/>
          <p:cNvSpPr>
            <a:spLocks noGrp="1"/>
          </p:cNvSpPr>
          <p:nvPr>
            <p:ph type="body" sz="half" idx="1"/>
          </p:nvPr>
        </p:nvSpPr>
        <p:spPr/>
        <p:txBody>
          <a:bodyPr/>
          <a:lstStyle/>
          <a:p>
            <a:r>
              <a:rPr lang="en-GB" sz="1800" smtClean="0">
                <a:latin typeface="Arial" charset="0"/>
                <a:cs typeface="Arial" charset="0"/>
              </a:rPr>
              <a:t>Web of Documents</a:t>
            </a:r>
          </a:p>
        </p:txBody>
      </p:sp>
      <p:sp>
        <p:nvSpPr>
          <p:cNvPr id="19461" name="Rectangle 9"/>
          <p:cNvSpPr>
            <a:spLocks noGrp="1"/>
          </p:cNvSpPr>
          <p:nvPr>
            <p:ph type="body" sz="half" idx="2"/>
          </p:nvPr>
        </p:nvSpPr>
        <p:spPr/>
        <p:txBody>
          <a:bodyPr/>
          <a:lstStyle/>
          <a:p>
            <a:pPr marL="228600" indent="-228600"/>
            <a:r>
              <a:rPr lang="en-GB" sz="2200" smtClean="0">
                <a:latin typeface="Arial" charset="0"/>
                <a:cs typeface="Arial" charset="0"/>
              </a:rPr>
              <a:t>Fundamental elements:</a:t>
            </a:r>
          </a:p>
          <a:p>
            <a:pPr lvl="1" indent="-342900">
              <a:buFont typeface="Calibri" charset="0"/>
              <a:buAutoNum type="arabicPeriod"/>
            </a:pPr>
            <a:r>
              <a:rPr lang="en-GB" sz="1800" u="sng" smtClean="0">
                <a:latin typeface="Arial" charset="0"/>
                <a:cs typeface="Arial" charset="0"/>
              </a:rPr>
              <a:t>Names</a:t>
            </a:r>
            <a:r>
              <a:rPr lang="en-GB" sz="1800" smtClean="0">
                <a:latin typeface="Arial" charset="0"/>
                <a:cs typeface="Arial" charset="0"/>
              </a:rPr>
              <a:t> (URIs)</a:t>
            </a:r>
          </a:p>
          <a:p>
            <a:pPr lvl="1" indent="-342900">
              <a:buFont typeface="Calibri" charset="0"/>
              <a:buAutoNum type="arabicPeriod"/>
            </a:pPr>
            <a:r>
              <a:rPr lang="en-GB" sz="1800" u="sng" smtClean="0">
                <a:latin typeface="Arial" charset="0"/>
                <a:cs typeface="Arial" charset="0"/>
              </a:rPr>
              <a:t>Documents</a:t>
            </a:r>
            <a:r>
              <a:rPr lang="en-GB" sz="1800" smtClean="0">
                <a:latin typeface="Arial" charset="0"/>
                <a:cs typeface="Arial" charset="0"/>
              </a:rPr>
              <a:t> (Resources) described by HTML, XML, etc.</a:t>
            </a:r>
          </a:p>
          <a:p>
            <a:pPr lvl="1" indent="-342900">
              <a:buFont typeface="Calibri" charset="0"/>
              <a:buAutoNum type="arabicPeriod"/>
            </a:pPr>
            <a:r>
              <a:rPr lang="en-GB" sz="1800" u="sng" smtClean="0">
                <a:latin typeface="Arial" charset="0"/>
                <a:cs typeface="Arial" charset="0"/>
              </a:rPr>
              <a:t>Interactions</a:t>
            </a:r>
            <a:r>
              <a:rPr lang="en-GB" sz="1800" smtClean="0">
                <a:latin typeface="Arial" charset="0"/>
                <a:cs typeface="Arial" charset="0"/>
              </a:rPr>
              <a:t> via HTTP</a:t>
            </a:r>
          </a:p>
          <a:p>
            <a:pPr lvl="1" indent="-342900">
              <a:buFont typeface="Calibri" charset="0"/>
              <a:buAutoNum type="arabicPeriod"/>
            </a:pPr>
            <a:r>
              <a:rPr lang="en-GB" sz="1800" u="sng" smtClean="0">
                <a:latin typeface="Arial" charset="0"/>
                <a:cs typeface="Arial" charset="0"/>
              </a:rPr>
              <a:t>(Hyper)Links</a:t>
            </a:r>
            <a:r>
              <a:rPr lang="en-GB" sz="1800" smtClean="0">
                <a:latin typeface="Arial" charset="0"/>
                <a:cs typeface="Arial" charset="0"/>
              </a:rPr>
              <a:t> between documents or anchors in these documents</a:t>
            </a:r>
          </a:p>
          <a:p>
            <a:pPr marL="228600" indent="-228600"/>
            <a:r>
              <a:rPr lang="en-GB" sz="2200" smtClean="0">
                <a:latin typeface="Arial" charset="0"/>
                <a:cs typeface="Arial" charset="0"/>
              </a:rPr>
              <a:t>Shortcomings:</a:t>
            </a:r>
          </a:p>
          <a:p>
            <a:pPr lvl="1" indent="-342900"/>
            <a:r>
              <a:rPr lang="en-GB" sz="1800" smtClean="0">
                <a:latin typeface="Arial" charset="0"/>
                <a:cs typeface="Arial" charset="0"/>
              </a:rPr>
              <a:t>Untyped links</a:t>
            </a:r>
          </a:p>
          <a:p>
            <a:pPr lvl="1" indent="-342900"/>
            <a:r>
              <a:rPr lang="en-GB" sz="1800" smtClean="0">
                <a:latin typeface="Arial" charset="0"/>
                <a:cs typeface="Arial" charset="0"/>
              </a:rPr>
              <a:t>Web search engines fail on complex queries</a:t>
            </a:r>
          </a:p>
          <a:p>
            <a:pPr marL="228600" indent="-228600"/>
            <a:endParaRPr lang="en-GB" sz="1800" smtClean="0">
              <a:latin typeface="Arial" charset="0"/>
              <a:cs typeface="Arial" charset="0"/>
            </a:endParaRPr>
          </a:p>
        </p:txBody>
      </p:sp>
      <p:pic>
        <p:nvPicPr>
          <p:cNvPr id="19462" name="Picture 6" descr="doc-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511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doc-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962400"/>
            <a:ext cx="511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Line 13"/>
          <p:cNvSpPr>
            <a:spLocks noChangeShapeType="1"/>
          </p:cNvSpPr>
          <p:nvPr/>
        </p:nvSpPr>
        <p:spPr bwMode="auto">
          <a:xfrm flipH="1" flipV="1">
            <a:off x="2286000" y="3276600"/>
            <a:ext cx="533400" cy="6858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9465" name="Line 18"/>
          <p:cNvSpPr>
            <a:spLocks noChangeShapeType="1"/>
          </p:cNvSpPr>
          <p:nvPr/>
        </p:nvSpPr>
        <p:spPr bwMode="auto">
          <a:xfrm flipH="1" flipV="1">
            <a:off x="1905000" y="4267200"/>
            <a:ext cx="7620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9466" name="Line 19"/>
          <p:cNvSpPr>
            <a:spLocks noChangeShapeType="1"/>
          </p:cNvSpPr>
          <p:nvPr/>
        </p:nvSpPr>
        <p:spPr bwMode="auto">
          <a:xfrm flipH="1">
            <a:off x="1524000" y="3276600"/>
            <a:ext cx="381000" cy="609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9467" name="Text Box 39"/>
          <p:cNvSpPr txBox="1">
            <a:spLocks noChangeArrowheads="1"/>
          </p:cNvSpPr>
          <p:nvPr/>
        </p:nvSpPr>
        <p:spPr bwMode="auto">
          <a:xfrm>
            <a:off x="1600200" y="4724400"/>
            <a:ext cx="193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“Documents”</a:t>
            </a:r>
          </a:p>
        </p:txBody>
      </p:sp>
      <p:pic>
        <p:nvPicPr>
          <p:cNvPr id="19468" name="Picture 42" descr="doc-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886200"/>
            <a:ext cx="511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43"/>
          <p:cNvSpPr txBox="1">
            <a:spLocks noChangeArrowheads="1"/>
          </p:cNvSpPr>
          <p:nvPr/>
        </p:nvSpPr>
        <p:spPr bwMode="auto">
          <a:xfrm>
            <a:off x="2514600" y="3200400"/>
            <a:ext cx="1130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600"/>
              <a:t>Hyperlinks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dirty="0" smtClean="0">
                <a:latin typeface="Arial" charset="0"/>
                <a:cs typeface="Arial" charset="0"/>
              </a:rPr>
              <a:t>Presentations</a:t>
            </a:r>
            <a:endParaRPr lang="en-US" dirty="0" smtClean="0">
              <a:latin typeface="Arial" charset="0"/>
              <a:cs typeface="Arial" charset="0"/>
            </a:endParaRPr>
          </a:p>
        </p:txBody>
      </p:sp>
      <p:sp>
        <p:nvSpPr>
          <p:cNvPr id="6" name="Rectangle 6"/>
          <p:cNvSpPr txBox="1">
            <a:spLocks/>
          </p:cNvSpPr>
          <p:nvPr/>
        </p:nvSpPr>
        <p:spPr bwMode="auto">
          <a:xfrm>
            <a:off x="457200" y="15240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GB" sz="1600" dirty="0" smtClean="0">
                <a:latin typeface="Arial" charset="0"/>
                <a:cs typeface="Arial" charset="0"/>
              </a:rPr>
              <a:t>Monday</a:t>
            </a:r>
            <a:r>
              <a:rPr lang="en-GB" sz="1600" dirty="0">
                <a:latin typeface="Arial" charset="0"/>
                <a:cs typeface="Arial" charset="0"/>
              </a:rPr>
              <a:t>. 21 May</a:t>
            </a:r>
            <a:r>
              <a:rPr lang="en-GB" sz="1600" dirty="0" smtClean="0">
                <a:latin typeface="Arial" charset="0"/>
                <a:cs typeface="Arial" charset="0"/>
              </a:rPr>
              <a:t>:</a:t>
            </a:r>
            <a:endParaRPr lang="en-GB" sz="1600" dirty="0">
              <a:latin typeface="Arial" charset="0"/>
              <a:cs typeface="Arial" charset="0"/>
            </a:endParaRPr>
          </a:p>
          <a:p>
            <a:pPr marL="781050" lvl="1" indent="-381000">
              <a:lnSpc>
                <a:spcPct val="90000"/>
              </a:lnSpc>
              <a:buFont typeface="Arial" charset="0"/>
              <a:buAutoNum type="arabicPeriod"/>
            </a:pPr>
            <a:r>
              <a:rPr lang="en-GB" sz="1600" dirty="0" smtClean="0">
                <a:latin typeface="Arial" charset="0"/>
                <a:cs typeface="Arial" charset="0"/>
              </a:rPr>
              <a:t>12:05-12:20pm: asud012/xsun029  	Social </a:t>
            </a:r>
            <a:r>
              <a:rPr lang="en-GB" sz="1600" dirty="0">
                <a:latin typeface="Arial" charset="0"/>
                <a:cs typeface="Arial" charset="0"/>
              </a:rPr>
              <a:t>Semantic Web </a:t>
            </a:r>
          </a:p>
          <a:p>
            <a:pPr marL="781050" lvl="1" indent="-381000">
              <a:lnSpc>
                <a:spcPct val="90000"/>
              </a:lnSpc>
              <a:buFont typeface="Arial" charset="0"/>
              <a:buAutoNum type="arabicPeriod"/>
            </a:pPr>
            <a:r>
              <a:rPr lang="en-GB" sz="1600" dirty="0" smtClean="0">
                <a:latin typeface="Arial" charset="0"/>
                <a:cs typeface="Arial" charset="0"/>
              </a:rPr>
              <a:t>12:20-12:35pm: mlin117/iwan013  	Ontologies </a:t>
            </a:r>
            <a:r>
              <a:rPr lang="en-GB" sz="1600" dirty="0">
                <a:latin typeface="Arial" charset="0"/>
                <a:cs typeface="Arial" charset="0"/>
              </a:rPr>
              <a:t>and the Semantic </a:t>
            </a:r>
            <a:r>
              <a:rPr lang="en-GB" sz="1600" dirty="0" smtClean="0">
                <a:latin typeface="Arial" charset="0"/>
                <a:cs typeface="Arial" charset="0"/>
              </a:rPr>
              <a:t>Web</a:t>
            </a:r>
          </a:p>
          <a:p>
            <a:pPr marL="781050" lvl="1" indent="-381000">
              <a:lnSpc>
                <a:spcPct val="90000"/>
              </a:lnSpc>
              <a:buFont typeface="Arial" charset="0"/>
              <a:buAutoNum type="arabicPeriod"/>
            </a:pPr>
            <a:r>
              <a:rPr lang="en-GB" sz="1600" dirty="0" smtClean="0">
                <a:latin typeface="Arial" charset="0"/>
                <a:cs typeface="Arial" charset="0"/>
              </a:rPr>
              <a:t>12:35-12:50pm: sbae012/wcho072  	Semantic </a:t>
            </a:r>
            <a:r>
              <a:rPr lang="en-GB" sz="1600" dirty="0">
                <a:latin typeface="Arial" charset="0"/>
                <a:cs typeface="Arial" charset="0"/>
              </a:rPr>
              <a:t>Web Search </a:t>
            </a:r>
            <a:r>
              <a:rPr lang="en-GB" sz="1600" dirty="0" smtClean="0">
                <a:latin typeface="Arial" charset="0"/>
                <a:cs typeface="Arial" charset="0"/>
              </a:rPr>
              <a:t>Engines</a:t>
            </a:r>
            <a:endParaRPr lang="en-GB" sz="1600" dirty="0">
              <a:latin typeface="Arial" charset="0"/>
              <a:cs typeface="Arial" charset="0"/>
            </a:endParaRPr>
          </a:p>
          <a:p>
            <a:pPr marL="0" indent="0">
              <a:lnSpc>
                <a:spcPct val="90000"/>
              </a:lnSpc>
              <a:buNone/>
            </a:pPr>
            <a:endParaRPr lang="en-GB" sz="1600" dirty="0">
              <a:latin typeface="Arial" charset="0"/>
              <a:cs typeface="Arial" charset="0"/>
            </a:endParaRPr>
          </a:p>
          <a:p>
            <a:pPr>
              <a:lnSpc>
                <a:spcPct val="90000"/>
              </a:lnSpc>
            </a:pPr>
            <a:r>
              <a:rPr lang="en-GB" sz="1600" dirty="0" smtClean="0">
                <a:latin typeface="Arial" charset="0"/>
                <a:cs typeface="Arial" charset="0"/>
              </a:rPr>
              <a:t>Wednesday</a:t>
            </a:r>
            <a:r>
              <a:rPr lang="en-GB" sz="1600" dirty="0">
                <a:latin typeface="Arial" charset="0"/>
                <a:cs typeface="Arial" charset="0"/>
              </a:rPr>
              <a:t>. 23 </a:t>
            </a:r>
            <a:r>
              <a:rPr lang="en-GB" sz="1600" dirty="0" smtClean="0">
                <a:latin typeface="Arial" charset="0"/>
                <a:cs typeface="Arial" charset="0"/>
              </a:rPr>
              <a:t>May:</a:t>
            </a:r>
          </a:p>
          <a:p>
            <a:pPr marL="800100" lvl="1" indent="-342900">
              <a:lnSpc>
                <a:spcPct val="90000"/>
              </a:lnSpc>
              <a:buFont typeface="+mj-lt"/>
              <a:buAutoNum type="arabicPeriod"/>
            </a:pPr>
            <a:r>
              <a:rPr lang="en-GB" sz="1600" dirty="0" smtClean="0">
                <a:latin typeface="Arial" charset="0"/>
                <a:cs typeface="Arial" charset="0"/>
              </a:rPr>
              <a:t>02:05-02:20pm: bmea011/rsim081  	</a:t>
            </a:r>
            <a:r>
              <a:rPr lang="en-GB" sz="1600" dirty="0" err="1" smtClean="0">
                <a:latin typeface="Arial" charset="0"/>
                <a:cs typeface="Arial" charset="0"/>
              </a:rPr>
              <a:t>eScience</a:t>
            </a:r>
            <a:endParaRPr lang="en-GB" sz="1600" dirty="0" smtClean="0">
              <a:latin typeface="Arial" charset="0"/>
              <a:cs typeface="Arial" charset="0"/>
            </a:endParaRPr>
          </a:p>
          <a:p>
            <a:pPr marL="800100" lvl="1" indent="-342900">
              <a:lnSpc>
                <a:spcPct val="90000"/>
              </a:lnSpc>
              <a:buFont typeface="+mj-lt"/>
              <a:buAutoNum type="arabicPeriod"/>
            </a:pPr>
            <a:r>
              <a:rPr lang="en-GB" sz="1600" dirty="0" smtClean="0">
                <a:latin typeface="Arial" charset="0"/>
                <a:cs typeface="Arial" charset="0"/>
              </a:rPr>
              <a:t>02:20-02:35pm: jfin052/snot422  	KM </a:t>
            </a:r>
            <a:r>
              <a:rPr lang="en-GB" sz="1600" dirty="0">
                <a:latin typeface="Arial" charset="0"/>
                <a:cs typeface="Arial" charset="0"/>
              </a:rPr>
              <a:t>in Large </a:t>
            </a:r>
            <a:r>
              <a:rPr lang="en-GB" sz="1600" dirty="0" smtClean="0">
                <a:latin typeface="Arial" charset="0"/>
                <a:cs typeface="Arial" charset="0"/>
              </a:rPr>
              <a:t>Organizations</a:t>
            </a:r>
          </a:p>
          <a:p>
            <a:pPr marL="800100" lvl="1" indent="-342900">
              <a:lnSpc>
                <a:spcPct val="90000"/>
              </a:lnSpc>
              <a:buFont typeface="+mj-lt"/>
              <a:buAutoNum type="arabicPeriod"/>
            </a:pPr>
            <a:r>
              <a:rPr lang="en-GB" sz="1600" dirty="0" smtClean="0">
                <a:latin typeface="Arial" charset="0"/>
                <a:cs typeface="Arial" charset="0"/>
              </a:rPr>
              <a:t>02:35-02:50pm: yliu342/szhe024  	</a:t>
            </a:r>
            <a:r>
              <a:rPr lang="en-GB" sz="1600" dirty="0" err="1" smtClean="0">
                <a:latin typeface="Arial" charset="0"/>
                <a:cs typeface="Arial" charset="0"/>
              </a:rPr>
              <a:t>eBusiness</a:t>
            </a:r>
            <a:r>
              <a:rPr lang="en-GB" sz="1600" dirty="0" smtClean="0">
                <a:latin typeface="Arial" charset="0"/>
                <a:cs typeface="Arial" charset="0"/>
              </a:rPr>
              <a:t>  </a:t>
            </a:r>
          </a:p>
          <a:p>
            <a:pPr marL="457200" lvl="1" indent="0">
              <a:lnSpc>
                <a:spcPct val="90000"/>
              </a:lnSpc>
              <a:buNone/>
            </a:pPr>
            <a:endParaRPr lang="en-GB" sz="1600" dirty="0">
              <a:latin typeface="Arial" charset="0"/>
              <a:cs typeface="Arial" charset="0"/>
            </a:endParaRPr>
          </a:p>
          <a:p>
            <a:pPr>
              <a:lnSpc>
                <a:spcPct val="90000"/>
              </a:lnSpc>
            </a:pPr>
            <a:r>
              <a:rPr lang="en-GB" sz="1600" dirty="0">
                <a:latin typeface="Arial" charset="0"/>
                <a:cs typeface="Arial" charset="0"/>
              </a:rPr>
              <a:t>Thursday. 24 May:</a:t>
            </a:r>
          </a:p>
          <a:p>
            <a:pPr lvl="1">
              <a:lnSpc>
                <a:spcPct val="90000"/>
              </a:lnSpc>
              <a:buFont typeface="+mj-lt"/>
              <a:buAutoNum type="arabicPeriod"/>
            </a:pPr>
            <a:r>
              <a:rPr lang="en-GB" sz="1600" dirty="0" smtClean="0">
                <a:latin typeface="Arial" charset="0"/>
                <a:cs typeface="Arial" charset="0"/>
              </a:rPr>
              <a:t>12:05-12:20pm: lcui690/osag001  	</a:t>
            </a:r>
            <a:r>
              <a:rPr lang="en-GB" sz="1600" dirty="0" err="1" smtClean="0">
                <a:latin typeface="Arial" charset="0"/>
                <a:cs typeface="Arial" charset="0"/>
              </a:rPr>
              <a:t>eGovernment</a:t>
            </a:r>
            <a:endParaRPr lang="en-GB" sz="1600" dirty="0" smtClean="0">
              <a:latin typeface="Arial" charset="0"/>
              <a:cs typeface="Arial" charset="0"/>
            </a:endParaRPr>
          </a:p>
          <a:p>
            <a:pPr lvl="1">
              <a:lnSpc>
                <a:spcPct val="90000"/>
              </a:lnSpc>
              <a:buFont typeface="+mj-lt"/>
              <a:buAutoNum type="arabicPeriod"/>
            </a:pPr>
            <a:r>
              <a:rPr lang="en-GB" sz="1600" dirty="0" smtClean="0">
                <a:latin typeface="Arial" charset="0"/>
                <a:cs typeface="Arial" charset="0"/>
              </a:rPr>
              <a:t>12:20-12:35pm: sjoh140/asac008  	Multimedia</a:t>
            </a:r>
            <a:r>
              <a:rPr lang="en-GB" sz="1600" dirty="0">
                <a:latin typeface="Arial" charset="0"/>
                <a:cs typeface="Arial" charset="0"/>
              </a:rPr>
              <a:t>, Broadcasting, and </a:t>
            </a:r>
            <a:r>
              <a:rPr lang="en-GB" sz="1600" dirty="0" err="1" smtClean="0">
                <a:latin typeface="Arial" charset="0"/>
                <a:cs typeface="Arial" charset="0"/>
              </a:rPr>
              <a:t>eCulture</a:t>
            </a:r>
            <a:endParaRPr lang="en-GB" sz="1600" dirty="0" smtClean="0">
              <a:latin typeface="Arial" charset="0"/>
              <a:cs typeface="Arial" charset="0"/>
            </a:endParaRPr>
          </a:p>
          <a:p>
            <a:pPr lvl="1">
              <a:lnSpc>
                <a:spcPct val="90000"/>
              </a:lnSpc>
              <a:buFont typeface="+mj-lt"/>
              <a:buAutoNum type="arabicPeriod"/>
            </a:pPr>
            <a:r>
              <a:rPr lang="en-GB" sz="1600" dirty="0" smtClean="0">
                <a:latin typeface="Arial" charset="0"/>
                <a:cs typeface="Arial" charset="0"/>
              </a:rPr>
              <a:t>12:35-12:50pm: rcab418/jdod012  	Semantic </a:t>
            </a:r>
            <a:r>
              <a:rPr lang="en-GB" sz="1600" dirty="0">
                <a:latin typeface="Arial" charset="0"/>
                <a:cs typeface="Arial" charset="0"/>
              </a:rPr>
              <a:t>Web Services   </a:t>
            </a:r>
            <a:endParaRPr lang="en-GB" sz="1600" dirty="0" smtClean="0">
              <a:latin typeface="Arial" charset="0"/>
              <a:cs typeface="Arial" charset="0"/>
            </a:endParaRPr>
          </a:p>
          <a:p>
            <a:pPr lvl="1">
              <a:lnSpc>
                <a:spcPct val="90000"/>
              </a:lnSpc>
              <a:buFont typeface="+mj-lt"/>
              <a:buAutoNum type="arabicPeriod"/>
            </a:pPr>
            <a:r>
              <a:rPr lang="en-GB" sz="1600" dirty="0" smtClean="0">
                <a:latin typeface="Arial" charset="0"/>
                <a:cs typeface="Arial" charset="0"/>
              </a:rPr>
              <a:t>01:00-01:15pm: sdso010/dlew026  	Tools </a:t>
            </a:r>
            <a:r>
              <a:rPr lang="en-GB" sz="1600" dirty="0">
                <a:latin typeface="Arial" charset="0"/>
                <a:cs typeface="Arial" charset="0"/>
              </a:rPr>
              <a:t>for the Semantic </a:t>
            </a:r>
            <a:r>
              <a:rPr lang="en-GB" sz="1600" dirty="0" smtClean="0">
                <a:latin typeface="Arial" charset="0"/>
                <a:cs typeface="Arial" charset="0"/>
              </a:rPr>
              <a:t>Web</a:t>
            </a:r>
          </a:p>
          <a:p>
            <a:pPr lvl="1">
              <a:lnSpc>
                <a:spcPct val="90000"/>
              </a:lnSpc>
              <a:buFont typeface="+mj-lt"/>
              <a:buAutoNum type="arabicPeriod"/>
            </a:pPr>
            <a:r>
              <a:rPr lang="en-GB" sz="1600" dirty="0" smtClean="0">
                <a:latin typeface="Arial" charset="0"/>
                <a:cs typeface="Arial" charset="0"/>
              </a:rPr>
              <a:t>01:15-01:30pm: jlin213/ywan481  	Social </a:t>
            </a:r>
            <a:r>
              <a:rPr lang="en-GB" sz="1600" dirty="0">
                <a:latin typeface="Arial" charset="0"/>
                <a:cs typeface="Arial" charset="0"/>
              </a:rPr>
              <a:t>Semantic </a:t>
            </a:r>
            <a:r>
              <a:rPr lang="en-GB" sz="1600" dirty="0" smtClean="0">
                <a:latin typeface="Arial" charset="0"/>
                <a:cs typeface="Arial" charset="0"/>
              </a:rPr>
              <a:t>Web</a:t>
            </a:r>
          </a:p>
          <a:p>
            <a:pPr lvl="1">
              <a:lnSpc>
                <a:spcPct val="90000"/>
              </a:lnSpc>
              <a:buFont typeface="+mj-lt"/>
              <a:buAutoNum type="arabicPeriod"/>
            </a:pPr>
            <a:r>
              <a:rPr lang="en-GB" sz="1600" dirty="0" smtClean="0">
                <a:latin typeface="Arial" charset="0"/>
                <a:cs typeface="Arial" charset="0"/>
              </a:rPr>
              <a:t>01:30-01:45pm: shoo893/phua014  	</a:t>
            </a:r>
            <a:r>
              <a:rPr lang="en-GB" sz="1600" dirty="0" err="1" smtClean="0">
                <a:latin typeface="Arial" charset="0"/>
                <a:cs typeface="Arial" charset="0"/>
              </a:rPr>
              <a:t>eBusiness</a:t>
            </a:r>
            <a:endParaRPr lang="en-GB" sz="1600" dirty="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EF9866E-C18F-4A87-BD1D-C3DE904DAC3A}" type="slidenum">
              <a:rPr lang="en-US" smtClean="0">
                <a:solidFill>
                  <a:schemeClr val="bg1"/>
                </a:solidFill>
              </a:rPr>
              <a:pPr eaLnBrk="1" hangingPunct="1"/>
              <a:t>20</a:t>
            </a:fld>
            <a:endParaRPr lang="en-US" smtClean="0">
              <a:solidFill>
                <a:schemeClr val="bg1"/>
              </a:solidFill>
            </a:endParaRPr>
          </a:p>
        </p:txBody>
      </p:sp>
      <p:sp>
        <p:nvSpPr>
          <p:cNvPr id="20483" name="Rectangle 7"/>
          <p:cNvSpPr>
            <a:spLocks noGrp="1"/>
          </p:cNvSpPr>
          <p:nvPr>
            <p:ph type="title"/>
          </p:nvPr>
        </p:nvSpPr>
        <p:spPr/>
        <p:txBody>
          <a:bodyPr/>
          <a:lstStyle/>
          <a:p>
            <a:r>
              <a:rPr lang="en-GB" sz="1800" smtClean="0">
                <a:latin typeface="Arial" charset="0"/>
                <a:cs typeface="Arial" charset="0"/>
              </a:rPr>
              <a:t>Motivation: </a:t>
            </a:r>
            <a:br>
              <a:rPr lang="en-GB" sz="1800" smtClean="0">
                <a:latin typeface="Arial" charset="0"/>
                <a:cs typeface="Arial" charset="0"/>
              </a:rPr>
            </a:br>
            <a:r>
              <a:rPr lang="en-GB" sz="1800" smtClean="0">
                <a:latin typeface="Arial" charset="0"/>
                <a:cs typeface="Arial" charset="0"/>
              </a:rPr>
              <a:t>From a Web of Documents to a Web of Data</a:t>
            </a:r>
          </a:p>
        </p:txBody>
      </p:sp>
      <p:sp>
        <p:nvSpPr>
          <p:cNvPr id="20484" name="Rectangle 8"/>
          <p:cNvSpPr>
            <a:spLocks noGrp="1"/>
          </p:cNvSpPr>
          <p:nvPr>
            <p:ph type="body" sz="half" idx="1"/>
          </p:nvPr>
        </p:nvSpPr>
        <p:spPr/>
        <p:txBody>
          <a:bodyPr/>
          <a:lstStyle/>
          <a:p>
            <a:r>
              <a:rPr lang="en-GB" sz="1800" smtClean="0">
                <a:latin typeface="Arial" charset="0"/>
                <a:cs typeface="Arial" charset="0"/>
              </a:rPr>
              <a:t>Web of Documents</a:t>
            </a:r>
          </a:p>
        </p:txBody>
      </p:sp>
      <p:sp>
        <p:nvSpPr>
          <p:cNvPr id="20485" name="Rectangle 9"/>
          <p:cNvSpPr>
            <a:spLocks noGrp="1"/>
          </p:cNvSpPr>
          <p:nvPr>
            <p:ph type="body" sz="half" idx="2"/>
          </p:nvPr>
        </p:nvSpPr>
        <p:spPr/>
        <p:txBody>
          <a:bodyPr/>
          <a:lstStyle/>
          <a:p>
            <a:r>
              <a:rPr lang="en-GB" sz="1800" smtClean="0">
                <a:latin typeface="Arial" charset="0"/>
                <a:cs typeface="Arial" charset="0"/>
              </a:rPr>
              <a:t>Web of Data</a:t>
            </a:r>
          </a:p>
        </p:txBody>
      </p:sp>
      <p:pic>
        <p:nvPicPr>
          <p:cNvPr id="20486" name="Picture 6" descr="doc-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511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doc-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962400"/>
            <a:ext cx="511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Line 13"/>
          <p:cNvSpPr>
            <a:spLocks noChangeShapeType="1"/>
          </p:cNvSpPr>
          <p:nvPr/>
        </p:nvSpPr>
        <p:spPr bwMode="auto">
          <a:xfrm flipH="1" flipV="1">
            <a:off x="2286000" y="3276600"/>
            <a:ext cx="533400" cy="6858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0489" name="Line 18"/>
          <p:cNvSpPr>
            <a:spLocks noChangeShapeType="1"/>
          </p:cNvSpPr>
          <p:nvPr/>
        </p:nvSpPr>
        <p:spPr bwMode="auto">
          <a:xfrm flipH="1" flipV="1">
            <a:off x="1905000" y="4267200"/>
            <a:ext cx="7620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0490" name="Line 19"/>
          <p:cNvSpPr>
            <a:spLocks noChangeShapeType="1"/>
          </p:cNvSpPr>
          <p:nvPr/>
        </p:nvSpPr>
        <p:spPr bwMode="auto">
          <a:xfrm flipH="1">
            <a:off x="1524000" y="3276600"/>
            <a:ext cx="381000" cy="609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0491" name="Rectangle 26"/>
          <p:cNvSpPr>
            <a:spLocks noChangeArrowheads="1"/>
          </p:cNvSpPr>
          <p:nvPr/>
        </p:nvSpPr>
        <p:spPr bwMode="auto">
          <a:xfrm>
            <a:off x="5562600" y="44196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2" name="Rectangle 27"/>
          <p:cNvSpPr>
            <a:spLocks noChangeArrowheads="1"/>
          </p:cNvSpPr>
          <p:nvPr/>
        </p:nvSpPr>
        <p:spPr bwMode="auto">
          <a:xfrm>
            <a:off x="6019800" y="25908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3" name="Rectangle 28"/>
          <p:cNvSpPr>
            <a:spLocks noChangeArrowheads="1"/>
          </p:cNvSpPr>
          <p:nvPr/>
        </p:nvSpPr>
        <p:spPr bwMode="auto">
          <a:xfrm>
            <a:off x="6553200" y="35052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4" name="Rectangle 29"/>
          <p:cNvSpPr>
            <a:spLocks noChangeArrowheads="1"/>
          </p:cNvSpPr>
          <p:nvPr/>
        </p:nvSpPr>
        <p:spPr bwMode="auto">
          <a:xfrm>
            <a:off x="7391400" y="44958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5" name="Rectangle 30"/>
          <p:cNvSpPr>
            <a:spLocks noChangeArrowheads="1"/>
          </p:cNvSpPr>
          <p:nvPr/>
        </p:nvSpPr>
        <p:spPr bwMode="auto">
          <a:xfrm>
            <a:off x="7772400" y="37338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6" name="Rectangle 31"/>
          <p:cNvSpPr>
            <a:spLocks noChangeArrowheads="1"/>
          </p:cNvSpPr>
          <p:nvPr/>
        </p:nvSpPr>
        <p:spPr bwMode="auto">
          <a:xfrm>
            <a:off x="7391400" y="28194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7" name="Line 32"/>
          <p:cNvSpPr>
            <a:spLocks noChangeShapeType="1"/>
          </p:cNvSpPr>
          <p:nvPr/>
        </p:nvSpPr>
        <p:spPr bwMode="auto">
          <a:xfrm flipV="1">
            <a:off x="6096000" y="3962400"/>
            <a:ext cx="38100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0498" name="Line 33"/>
          <p:cNvSpPr>
            <a:spLocks noChangeShapeType="1"/>
          </p:cNvSpPr>
          <p:nvPr/>
        </p:nvSpPr>
        <p:spPr bwMode="auto">
          <a:xfrm flipV="1">
            <a:off x="5791200" y="3048000"/>
            <a:ext cx="3048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0499" name="Line 34"/>
          <p:cNvSpPr>
            <a:spLocks noChangeShapeType="1"/>
          </p:cNvSpPr>
          <p:nvPr/>
        </p:nvSpPr>
        <p:spPr bwMode="auto">
          <a:xfrm flipH="1" flipV="1">
            <a:off x="6781800" y="3962400"/>
            <a:ext cx="4572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0500" name="Line 35"/>
          <p:cNvSpPr>
            <a:spLocks noChangeShapeType="1"/>
          </p:cNvSpPr>
          <p:nvPr/>
        </p:nvSpPr>
        <p:spPr bwMode="auto">
          <a:xfrm>
            <a:off x="6553200" y="2743200"/>
            <a:ext cx="6858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0501" name="Line 36"/>
          <p:cNvSpPr>
            <a:spLocks noChangeShapeType="1"/>
          </p:cNvSpPr>
          <p:nvPr/>
        </p:nvSpPr>
        <p:spPr bwMode="auto">
          <a:xfrm flipH="1" flipV="1">
            <a:off x="7848600" y="3276600"/>
            <a:ext cx="762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0502" name="Line 37"/>
          <p:cNvSpPr>
            <a:spLocks noChangeShapeType="1"/>
          </p:cNvSpPr>
          <p:nvPr/>
        </p:nvSpPr>
        <p:spPr bwMode="auto">
          <a:xfrm flipV="1">
            <a:off x="7543800" y="3352800"/>
            <a:ext cx="762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0503" name="Line 38"/>
          <p:cNvSpPr>
            <a:spLocks noChangeShapeType="1"/>
          </p:cNvSpPr>
          <p:nvPr/>
        </p:nvSpPr>
        <p:spPr bwMode="auto">
          <a:xfrm>
            <a:off x="6477000" y="2971800"/>
            <a:ext cx="12192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0504" name="Text Box 39"/>
          <p:cNvSpPr txBox="1">
            <a:spLocks noChangeArrowheads="1"/>
          </p:cNvSpPr>
          <p:nvPr/>
        </p:nvSpPr>
        <p:spPr bwMode="auto">
          <a:xfrm>
            <a:off x="1600200" y="4724400"/>
            <a:ext cx="193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“Documents”</a:t>
            </a:r>
          </a:p>
        </p:txBody>
      </p:sp>
      <p:sp>
        <p:nvSpPr>
          <p:cNvPr id="20505" name="Text Box 41"/>
          <p:cNvSpPr txBox="1">
            <a:spLocks noChangeArrowheads="1"/>
          </p:cNvSpPr>
          <p:nvPr/>
        </p:nvSpPr>
        <p:spPr bwMode="auto">
          <a:xfrm>
            <a:off x="5638800" y="5105400"/>
            <a:ext cx="130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“Things”</a:t>
            </a:r>
          </a:p>
        </p:txBody>
      </p:sp>
      <p:pic>
        <p:nvPicPr>
          <p:cNvPr id="20506" name="Picture 42" descr="doc-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886200"/>
            <a:ext cx="511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7" name="Text Box 43"/>
          <p:cNvSpPr txBox="1">
            <a:spLocks noChangeArrowheads="1"/>
          </p:cNvSpPr>
          <p:nvPr/>
        </p:nvSpPr>
        <p:spPr bwMode="auto">
          <a:xfrm>
            <a:off x="2514600" y="3200400"/>
            <a:ext cx="1130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600"/>
              <a:t>Hyperlinks</a:t>
            </a:r>
          </a:p>
        </p:txBody>
      </p:sp>
      <p:sp>
        <p:nvSpPr>
          <p:cNvPr id="20508" name="Text Box 44"/>
          <p:cNvSpPr txBox="1">
            <a:spLocks noChangeArrowheads="1"/>
          </p:cNvSpPr>
          <p:nvPr/>
        </p:nvSpPr>
        <p:spPr bwMode="auto">
          <a:xfrm>
            <a:off x="6858000" y="23860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600"/>
              <a:t>Typed Links</a:t>
            </a:r>
          </a:p>
        </p:txBody>
      </p:sp>
      <p:sp>
        <p:nvSpPr>
          <p:cNvPr id="20509" name="Line 13"/>
          <p:cNvSpPr>
            <a:spLocks noChangeShapeType="1"/>
          </p:cNvSpPr>
          <p:nvPr/>
        </p:nvSpPr>
        <p:spPr bwMode="auto">
          <a:xfrm flipV="1">
            <a:off x="3886200" y="3886200"/>
            <a:ext cx="1143000" cy="0"/>
          </a:xfrm>
          <a:prstGeom prst="line">
            <a:avLst/>
          </a:prstGeom>
          <a:noFill/>
          <a:ln w="76200">
            <a:solidFill>
              <a:srgbClr val="901A24"/>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C7A3C1D-506E-4F8E-8D74-955D37C39C8F}" type="slidenum">
              <a:rPr lang="en-US" smtClean="0">
                <a:solidFill>
                  <a:schemeClr val="bg1"/>
                </a:solidFill>
              </a:rPr>
              <a:pPr eaLnBrk="1" hangingPunct="1"/>
              <a:t>21</a:t>
            </a:fld>
            <a:endParaRPr lang="en-US" smtClean="0">
              <a:solidFill>
                <a:schemeClr val="bg1"/>
              </a:solidFill>
            </a:endParaRPr>
          </a:p>
        </p:txBody>
      </p:sp>
      <p:sp>
        <p:nvSpPr>
          <p:cNvPr id="21507" name="Rectangle 7"/>
          <p:cNvSpPr>
            <a:spLocks noGrp="1"/>
          </p:cNvSpPr>
          <p:nvPr>
            <p:ph type="title"/>
          </p:nvPr>
        </p:nvSpPr>
        <p:spPr/>
        <p:txBody>
          <a:bodyPr/>
          <a:lstStyle/>
          <a:p>
            <a:r>
              <a:rPr lang="en-GB" sz="1800" smtClean="0">
                <a:latin typeface="Arial" charset="0"/>
                <a:cs typeface="Arial" charset="0"/>
              </a:rPr>
              <a:t>Motivation: </a:t>
            </a:r>
            <a:br>
              <a:rPr lang="en-GB" sz="1800" smtClean="0">
                <a:latin typeface="Arial" charset="0"/>
                <a:cs typeface="Arial" charset="0"/>
              </a:rPr>
            </a:br>
            <a:r>
              <a:rPr lang="en-GB" sz="1800" smtClean="0">
                <a:latin typeface="Arial" charset="0"/>
                <a:cs typeface="Arial" charset="0"/>
              </a:rPr>
              <a:t>From a Web of Documents to a Web of Data</a:t>
            </a:r>
          </a:p>
        </p:txBody>
      </p:sp>
      <p:sp>
        <p:nvSpPr>
          <p:cNvPr id="21508" name="Rectangle 8"/>
          <p:cNvSpPr>
            <a:spLocks noGrp="1"/>
          </p:cNvSpPr>
          <p:nvPr>
            <p:ph type="body" sz="half" idx="1"/>
          </p:nvPr>
        </p:nvSpPr>
        <p:spPr/>
        <p:txBody>
          <a:bodyPr/>
          <a:lstStyle/>
          <a:p>
            <a:r>
              <a:rPr lang="en-GB" sz="2200" dirty="0" smtClean="0">
                <a:latin typeface="Arial" charset="0"/>
                <a:cs typeface="Arial" charset="0"/>
              </a:rPr>
              <a:t>Characteristics:</a:t>
            </a:r>
          </a:p>
          <a:p>
            <a:pPr lvl="1"/>
            <a:r>
              <a:rPr lang="en-GB" sz="1800" dirty="0">
                <a:latin typeface="Arial" charset="0"/>
                <a:cs typeface="Arial" charset="0"/>
              </a:rPr>
              <a:t>Structure of data on Web pages is made explicit</a:t>
            </a:r>
          </a:p>
          <a:p>
            <a:pPr lvl="1"/>
            <a:r>
              <a:rPr lang="en-GB" sz="1800" dirty="0">
                <a:latin typeface="Arial" charset="0"/>
                <a:cs typeface="Arial" charset="0"/>
              </a:rPr>
              <a:t>Things described on Web pages are named and get </a:t>
            </a:r>
            <a:r>
              <a:rPr lang="en-GB" sz="1800" dirty="0" smtClean="0">
                <a:latin typeface="Arial" charset="0"/>
                <a:cs typeface="Arial" charset="0"/>
              </a:rPr>
              <a:t>URIs</a:t>
            </a:r>
          </a:p>
          <a:p>
            <a:pPr lvl="1"/>
            <a:r>
              <a:rPr lang="en-GB" sz="1800" dirty="0" smtClean="0">
                <a:latin typeface="Arial" charset="0"/>
                <a:cs typeface="Arial" charset="0"/>
              </a:rPr>
              <a:t>Links between arbitrary things (e.g., persons, locations, events, buildings)</a:t>
            </a:r>
          </a:p>
          <a:p>
            <a:pPr lvl="1"/>
            <a:r>
              <a:rPr lang="en-GB" sz="1800" dirty="0" smtClean="0">
                <a:latin typeface="Arial" charset="0"/>
                <a:cs typeface="Arial" charset="0"/>
              </a:rPr>
              <a:t>Links between things are made explicit and are typed</a:t>
            </a:r>
          </a:p>
        </p:txBody>
      </p:sp>
      <p:sp>
        <p:nvSpPr>
          <p:cNvPr id="21509" name="Rectangle 9"/>
          <p:cNvSpPr>
            <a:spLocks noGrp="1"/>
          </p:cNvSpPr>
          <p:nvPr>
            <p:ph type="body" sz="half" idx="2"/>
          </p:nvPr>
        </p:nvSpPr>
        <p:spPr/>
        <p:txBody>
          <a:bodyPr/>
          <a:lstStyle/>
          <a:p>
            <a:r>
              <a:rPr lang="en-GB" sz="1800" smtClean="0">
                <a:latin typeface="Arial" charset="0"/>
                <a:cs typeface="Arial" charset="0"/>
              </a:rPr>
              <a:t>Web of Data</a:t>
            </a:r>
          </a:p>
        </p:txBody>
      </p:sp>
      <p:sp>
        <p:nvSpPr>
          <p:cNvPr id="21510" name="Rectangle 26"/>
          <p:cNvSpPr>
            <a:spLocks noChangeArrowheads="1"/>
          </p:cNvSpPr>
          <p:nvPr/>
        </p:nvSpPr>
        <p:spPr bwMode="auto">
          <a:xfrm>
            <a:off x="5562600" y="44196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511" name="Rectangle 27"/>
          <p:cNvSpPr>
            <a:spLocks noChangeArrowheads="1"/>
          </p:cNvSpPr>
          <p:nvPr/>
        </p:nvSpPr>
        <p:spPr bwMode="auto">
          <a:xfrm>
            <a:off x="6019800" y="25908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512" name="Rectangle 28"/>
          <p:cNvSpPr>
            <a:spLocks noChangeArrowheads="1"/>
          </p:cNvSpPr>
          <p:nvPr/>
        </p:nvSpPr>
        <p:spPr bwMode="auto">
          <a:xfrm>
            <a:off x="6553200" y="35052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513" name="Rectangle 29"/>
          <p:cNvSpPr>
            <a:spLocks noChangeArrowheads="1"/>
          </p:cNvSpPr>
          <p:nvPr/>
        </p:nvSpPr>
        <p:spPr bwMode="auto">
          <a:xfrm>
            <a:off x="7391400" y="44958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514" name="Rectangle 30"/>
          <p:cNvSpPr>
            <a:spLocks noChangeArrowheads="1"/>
          </p:cNvSpPr>
          <p:nvPr/>
        </p:nvSpPr>
        <p:spPr bwMode="auto">
          <a:xfrm>
            <a:off x="7772400" y="37338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515" name="Rectangle 31"/>
          <p:cNvSpPr>
            <a:spLocks noChangeArrowheads="1"/>
          </p:cNvSpPr>
          <p:nvPr/>
        </p:nvSpPr>
        <p:spPr bwMode="auto">
          <a:xfrm>
            <a:off x="7391400" y="28194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516" name="Line 32"/>
          <p:cNvSpPr>
            <a:spLocks noChangeShapeType="1"/>
          </p:cNvSpPr>
          <p:nvPr/>
        </p:nvSpPr>
        <p:spPr bwMode="auto">
          <a:xfrm flipV="1">
            <a:off x="6096000" y="3962400"/>
            <a:ext cx="38100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1517" name="Line 33"/>
          <p:cNvSpPr>
            <a:spLocks noChangeShapeType="1"/>
          </p:cNvSpPr>
          <p:nvPr/>
        </p:nvSpPr>
        <p:spPr bwMode="auto">
          <a:xfrm flipV="1">
            <a:off x="5791200" y="3048000"/>
            <a:ext cx="3048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1518" name="Line 34"/>
          <p:cNvSpPr>
            <a:spLocks noChangeShapeType="1"/>
          </p:cNvSpPr>
          <p:nvPr/>
        </p:nvSpPr>
        <p:spPr bwMode="auto">
          <a:xfrm flipH="1" flipV="1">
            <a:off x="6781800" y="3962400"/>
            <a:ext cx="4572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1519" name="Line 35"/>
          <p:cNvSpPr>
            <a:spLocks noChangeShapeType="1"/>
          </p:cNvSpPr>
          <p:nvPr/>
        </p:nvSpPr>
        <p:spPr bwMode="auto">
          <a:xfrm>
            <a:off x="6553200" y="2743200"/>
            <a:ext cx="6858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1520" name="Line 36"/>
          <p:cNvSpPr>
            <a:spLocks noChangeShapeType="1"/>
          </p:cNvSpPr>
          <p:nvPr/>
        </p:nvSpPr>
        <p:spPr bwMode="auto">
          <a:xfrm flipH="1" flipV="1">
            <a:off x="7848600" y="3276600"/>
            <a:ext cx="762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1521" name="Line 37"/>
          <p:cNvSpPr>
            <a:spLocks noChangeShapeType="1"/>
          </p:cNvSpPr>
          <p:nvPr/>
        </p:nvSpPr>
        <p:spPr bwMode="auto">
          <a:xfrm flipV="1">
            <a:off x="7543800" y="3352800"/>
            <a:ext cx="762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1522" name="Line 38"/>
          <p:cNvSpPr>
            <a:spLocks noChangeShapeType="1"/>
          </p:cNvSpPr>
          <p:nvPr/>
        </p:nvSpPr>
        <p:spPr bwMode="auto">
          <a:xfrm>
            <a:off x="6477000" y="2971800"/>
            <a:ext cx="12192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21523" name="Text Box 41"/>
          <p:cNvSpPr txBox="1">
            <a:spLocks noChangeArrowheads="1"/>
          </p:cNvSpPr>
          <p:nvPr/>
        </p:nvSpPr>
        <p:spPr bwMode="auto">
          <a:xfrm>
            <a:off x="5638800" y="5105400"/>
            <a:ext cx="130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“Things”</a:t>
            </a:r>
          </a:p>
        </p:txBody>
      </p:sp>
      <p:sp>
        <p:nvSpPr>
          <p:cNvPr id="21524" name="Text Box 44"/>
          <p:cNvSpPr txBox="1">
            <a:spLocks noChangeArrowheads="1"/>
          </p:cNvSpPr>
          <p:nvPr/>
        </p:nvSpPr>
        <p:spPr bwMode="auto">
          <a:xfrm>
            <a:off x="6858000" y="23860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600"/>
              <a:t>Typed Links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79E330E-D622-493A-99B0-2E59E4A70113}" type="slidenum">
              <a:rPr lang="en-US" smtClean="0">
                <a:solidFill>
                  <a:schemeClr val="bg1"/>
                </a:solidFill>
              </a:rPr>
              <a:pPr eaLnBrk="1" hangingPunct="1"/>
              <a:t>22</a:t>
            </a:fld>
            <a:endParaRPr lang="en-US" smtClean="0">
              <a:solidFill>
                <a:schemeClr val="bg1"/>
              </a:solidFill>
            </a:endParaRPr>
          </a:p>
        </p:txBody>
      </p:sp>
      <p:sp>
        <p:nvSpPr>
          <p:cNvPr id="22531" name="Rectangle 2"/>
          <p:cNvSpPr>
            <a:spLocks noGrp="1"/>
          </p:cNvSpPr>
          <p:nvPr>
            <p:ph type="title"/>
          </p:nvPr>
        </p:nvSpPr>
        <p:spPr/>
        <p:txBody>
          <a:bodyPr/>
          <a:lstStyle/>
          <a:p>
            <a:r>
              <a:rPr lang="en-GB" smtClean="0">
                <a:latin typeface="Arial" charset="0"/>
                <a:cs typeface="Arial" charset="0"/>
              </a:rPr>
              <a:t>Vision of the Web of Data</a:t>
            </a:r>
          </a:p>
        </p:txBody>
      </p:sp>
      <p:sp>
        <p:nvSpPr>
          <p:cNvPr id="22532" name="Rectangle 4"/>
          <p:cNvSpPr>
            <a:spLocks noGrp="1"/>
          </p:cNvSpPr>
          <p:nvPr>
            <p:ph type="body" sz="half" idx="1"/>
          </p:nvPr>
        </p:nvSpPr>
        <p:spPr/>
        <p:txBody>
          <a:bodyPr/>
          <a:lstStyle/>
          <a:p>
            <a:pPr>
              <a:lnSpc>
                <a:spcPct val="90000"/>
              </a:lnSpc>
            </a:pPr>
            <a:r>
              <a:rPr lang="de-AT" sz="1800" dirty="0" smtClean="0">
                <a:latin typeface="Arial" charset="0"/>
                <a:cs typeface="Arial" charset="0"/>
              </a:rPr>
              <a:t>The Web today</a:t>
            </a:r>
          </a:p>
          <a:p>
            <a:pPr lvl="1">
              <a:lnSpc>
                <a:spcPct val="90000"/>
              </a:lnSpc>
            </a:pPr>
            <a:r>
              <a:rPr lang="de-AT" sz="1400" dirty="0" smtClean="0">
                <a:latin typeface="Arial" charset="0"/>
                <a:cs typeface="Arial" charset="0"/>
              </a:rPr>
              <a:t>Consists of data silos which can be accessed via specialized search engines in an isoltated fashion.</a:t>
            </a:r>
          </a:p>
          <a:p>
            <a:pPr lvl="1">
              <a:lnSpc>
                <a:spcPct val="90000"/>
              </a:lnSpc>
            </a:pPr>
            <a:r>
              <a:rPr lang="de-AT" sz="1400" dirty="0" smtClean="0">
                <a:latin typeface="Arial" charset="0"/>
                <a:cs typeface="Arial" charset="0"/>
              </a:rPr>
              <a:t>One site (data silo) has movies, the other reviews, again another actors.</a:t>
            </a:r>
          </a:p>
          <a:p>
            <a:pPr lvl="1">
              <a:lnSpc>
                <a:spcPct val="90000"/>
              </a:lnSpc>
            </a:pPr>
            <a:r>
              <a:rPr lang="de-AT" sz="1400" dirty="0" smtClean="0">
                <a:latin typeface="Arial" charset="0"/>
                <a:cs typeface="Arial" charset="0"/>
              </a:rPr>
              <a:t>Many common things are represented in multiple data sets</a:t>
            </a:r>
          </a:p>
          <a:p>
            <a:pPr lvl="1">
              <a:lnSpc>
                <a:spcPct val="90000"/>
              </a:lnSpc>
            </a:pPr>
            <a:r>
              <a:rPr lang="de-AT" sz="1400" dirty="0" smtClean="0">
                <a:latin typeface="Arial" charset="0"/>
                <a:cs typeface="Arial" charset="0"/>
              </a:rPr>
              <a:t>Linking identifiers link these data sets</a:t>
            </a:r>
          </a:p>
          <a:p>
            <a:pPr>
              <a:lnSpc>
                <a:spcPct val="90000"/>
              </a:lnSpc>
            </a:pPr>
            <a:endParaRPr lang="en-GB" sz="1800" dirty="0" smtClean="0">
              <a:latin typeface="Arial" charset="0"/>
              <a:cs typeface="Arial" charset="0"/>
            </a:endParaRPr>
          </a:p>
        </p:txBody>
      </p:sp>
      <p:sp>
        <p:nvSpPr>
          <p:cNvPr id="22533" name="Rectangle 5"/>
          <p:cNvSpPr>
            <a:spLocks noGrp="1"/>
          </p:cNvSpPr>
          <p:nvPr>
            <p:ph type="body" sz="half" idx="2"/>
          </p:nvPr>
        </p:nvSpPr>
        <p:spPr/>
        <p:txBody>
          <a:bodyPr/>
          <a:lstStyle/>
          <a:p>
            <a:r>
              <a:rPr lang="de-AT" sz="1800" dirty="0" smtClean="0">
                <a:latin typeface="Arial" charset="0"/>
                <a:cs typeface="Arial" charset="0"/>
              </a:rPr>
              <a:t>The Web of Data is envisioned as a global database</a:t>
            </a:r>
          </a:p>
          <a:p>
            <a:pPr lvl="1"/>
            <a:r>
              <a:rPr lang="de-AT" sz="1600" dirty="0" smtClean="0">
                <a:latin typeface="Arial" charset="0"/>
                <a:cs typeface="Arial" charset="0"/>
              </a:rPr>
              <a:t>consisting of objects and their descriptions</a:t>
            </a:r>
          </a:p>
          <a:p>
            <a:pPr lvl="1"/>
            <a:r>
              <a:rPr lang="de-AT" sz="1600" dirty="0" smtClean="0">
                <a:latin typeface="Arial" charset="0"/>
                <a:cs typeface="Arial" charset="0"/>
              </a:rPr>
              <a:t>with a high degree of object structure</a:t>
            </a:r>
          </a:p>
          <a:p>
            <a:pPr lvl="1"/>
            <a:r>
              <a:rPr lang="de-AT" sz="1600" dirty="0">
                <a:latin typeface="Arial" charset="0"/>
                <a:cs typeface="Arial" charset="0"/>
              </a:rPr>
              <a:t>in which objects are linked with each </a:t>
            </a:r>
            <a:r>
              <a:rPr lang="de-AT" sz="1600" dirty="0" smtClean="0">
                <a:latin typeface="Arial" charset="0"/>
                <a:cs typeface="Arial" charset="0"/>
              </a:rPr>
              <a:t>other</a:t>
            </a:r>
          </a:p>
          <a:p>
            <a:pPr lvl="1"/>
            <a:r>
              <a:rPr lang="de-AT" sz="1600" dirty="0" smtClean="0">
                <a:latin typeface="Arial" charset="0"/>
                <a:cs typeface="Arial" charset="0"/>
              </a:rPr>
              <a:t>with explicit semantics for links and content</a:t>
            </a:r>
          </a:p>
          <a:p>
            <a:pPr lvl="1"/>
            <a:r>
              <a:rPr lang="de-AT" sz="1600" dirty="0" smtClean="0">
                <a:latin typeface="Arial" charset="0"/>
                <a:cs typeface="Arial" charset="0"/>
              </a:rPr>
              <a:t>which is designed for humans and machines</a:t>
            </a:r>
            <a:endParaRPr lang="en-GB" sz="1600" dirty="0" smtClean="0">
              <a:latin typeface="Arial" charset="0"/>
              <a:cs typeface="Arial" charset="0"/>
            </a:endParaRPr>
          </a:p>
        </p:txBody>
      </p:sp>
      <p:pic>
        <p:nvPicPr>
          <p:cNvPr id="22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694113"/>
            <a:ext cx="46259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7"/>
          <p:cNvSpPr txBox="1">
            <a:spLocks noChangeArrowheads="1"/>
          </p:cNvSpPr>
          <p:nvPr/>
        </p:nvSpPr>
        <p:spPr bwMode="auto">
          <a:xfrm>
            <a:off x="6477000" y="6172200"/>
            <a:ext cx="2447925" cy="4064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Content on this slide by Chris Bizer, Tom Heath and Tim Berners-Lee</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idx="4294967295"/>
          </p:nvPr>
        </p:nvSpPr>
        <p:spPr>
          <a:xfrm>
            <a:off x="722313" y="4406900"/>
            <a:ext cx="7772400" cy="1362075"/>
          </a:xfrm>
        </p:spPr>
        <p:txBody>
          <a:bodyPr anchor="t"/>
          <a:lstStyle/>
          <a:p>
            <a:pPr eaLnBrk="1" hangingPunct="1"/>
            <a:r>
              <a:rPr lang="en-US" sz="3600" smtClean="0">
                <a:latin typeface="Arial" charset="0"/>
                <a:cs typeface="Arial" charset="0"/>
              </a:rPr>
              <a:t>BUILDING THE WEB OF DATA BY PUBLISHING STRUCTURED DATA ON THE WEB</a:t>
            </a:r>
          </a:p>
        </p:txBody>
      </p:sp>
      <p:sp>
        <p:nvSpPr>
          <p:cNvPr id="2355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82F9ABD-3B31-4700-A7A3-6488B409C685}" type="slidenum">
              <a:rPr lang="en-US" smtClean="0">
                <a:solidFill>
                  <a:schemeClr val="bg1"/>
                </a:solidFill>
              </a:rPr>
              <a:pPr eaLnBrk="1" hangingPunct="1"/>
              <a:t>23</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0EDE5DF-52E7-4A44-8727-F62087F08F76}" type="slidenum">
              <a:rPr lang="en-US" smtClean="0">
                <a:solidFill>
                  <a:schemeClr val="bg1"/>
                </a:solidFill>
              </a:rPr>
              <a:pPr eaLnBrk="1" hangingPunct="1"/>
              <a:t>24</a:t>
            </a:fld>
            <a:endParaRPr lang="en-US" smtClean="0">
              <a:solidFill>
                <a:schemeClr val="bg1"/>
              </a:solidFill>
            </a:endParaRPr>
          </a:p>
        </p:txBody>
      </p:sp>
      <p:sp>
        <p:nvSpPr>
          <p:cNvPr id="24580" name="Rectangle 2"/>
          <p:cNvSpPr>
            <a:spLocks noGrp="1"/>
          </p:cNvSpPr>
          <p:nvPr>
            <p:ph type="title"/>
          </p:nvPr>
        </p:nvSpPr>
        <p:spPr/>
        <p:txBody>
          <a:bodyPr/>
          <a:lstStyle/>
          <a:p>
            <a:r>
              <a:rPr lang="en-GB" smtClean="0">
                <a:latin typeface="Arial" charset="0"/>
                <a:cs typeface="Arial" charset="0"/>
              </a:rPr>
              <a:t>How to “Build” the Web of Data?</a:t>
            </a:r>
          </a:p>
        </p:txBody>
      </p:sp>
      <p:sp>
        <p:nvSpPr>
          <p:cNvPr id="24581" name="Rectangle 3"/>
          <p:cNvSpPr>
            <a:spLocks noGrp="1"/>
          </p:cNvSpPr>
          <p:nvPr>
            <p:ph type="body" idx="1"/>
          </p:nvPr>
        </p:nvSpPr>
        <p:spPr>
          <a:xfrm>
            <a:off x="533400" y="1567655"/>
            <a:ext cx="8229600" cy="4525963"/>
          </a:xfrm>
        </p:spPr>
        <p:txBody>
          <a:bodyPr/>
          <a:lstStyle/>
          <a:p>
            <a:r>
              <a:rPr lang="en-GB" sz="2000" dirty="0" smtClean="0">
                <a:latin typeface="Arial" charset="0"/>
                <a:cs typeface="Arial" charset="0"/>
              </a:rPr>
              <a:t>Publish structured data by</a:t>
            </a:r>
          </a:p>
          <a:p>
            <a:pPr marL="800100" lvl="1" indent="-342900">
              <a:buFont typeface="Calibri" charset="0"/>
              <a:buAutoNum type="arabicPeriod"/>
            </a:pPr>
            <a:r>
              <a:rPr lang="en-GB" sz="1800" dirty="0" smtClean="0">
                <a:latin typeface="Arial" charset="0"/>
                <a:cs typeface="Arial" charset="0"/>
              </a:rPr>
              <a:t>using Web (2.0) APIs</a:t>
            </a:r>
            <a:br>
              <a:rPr lang="en-GB" sz="1800" dirty="0" smtClean="0">
                <a:latin typeface="Arial" charset="0"/>
                <a:cs typeface="Arial" charset="0"/>
              </a:rPr>
            </a:br>
            <a:r>
              <a:rPr lang="en-GB" sz="1400" dirty="0" smtClean="0">
                <a:latin typeface="Arial" charset="0"/>
                <a:cs typeface="Arial" charset="0"/>
              </a:rPr>
              <a:t>(The “Service Web”)</a:t>
            </a:r>
            <a:br>
              <a:rPr lang="en-GB" sz="1400" dirty="0" smtClean="0">
                <a:latin typeface="Arial" charset="0"/>
                <a:cs typeface="Arial" charset="0"/>
              </a:rPr>
            </a:br>
            <a:r>
              <a:rPr lang="en-GB" sz="1400" dirty="0" smtClean="0">
                <a:latin typeface="Arial" charset="0"/>
                <a:cs typeface="Arial" charset="0"/>
              </a:rPr>
              <a:t/>
            </a:r>
            <a:br>
              <a:rPr lang="en-GB" sz="1400" dirty="0" smtClean="0">
                <a:latin typeface="Arial" charset="0"/>
                <a:cs typeface="Arial" charset="0"/>
              </a:rPr>
            </a:br>
            <a:endParaRPr lang="en-GB" sz="1800" dirty="0" smtClean="0">
              <a:latin typeface="Arial" charset="0"/>
              <a:cs typeface="Arial" charset="0"/>
            </a:endParaRPr>
          </a:p>
          <a:p>
            <a:pPr marL="800100" lvl="1" indent="-342900">
              <a:buFont typeface="Calibri" charset="0"/>
              <a:buAutoNum type="arabicPeriod"/>
            </a:pPr>
            <a:r>
              <a:rPr lang="en-GB" sz="1800" dirty="0" smtClean="0">
                <a:latin typeface="Arial" charset="0"/>
                <a:cs typeface="Arial" charset="0"/>
              </a:rPr>
              <a:t>embedding structured information (</a:t>
            </a:r>
            <a:r>
              <a:rPr lang="en-GB" sz="1800" dirty="0" err="1" smtClean="0">
                <a:latin typeface="Arial" charset="0"/>
                <a:cs typeface="Arial" charset="0"/>
              </a:rPr>
              <a:t>Microformats</a:t>
            </a:r>
            <a:r>
              <a:rPr lang="en-GB" sz="1800" dirty="0" smtClean="0">
                <a:latin typeface="Arial" charset="0"/>
                <a:cs typeface="Arial" charset="0"/>
              </a:rPr>
              <a:t>, </a:t>
            </a:r>
            <a:r>
              <a:rPr lang="en-GB" sz="1800" dirty="0" err="1" smtClean="0">
                <a:latin typeface="Arial" charset="0"/>
                <a:cs typeface="Arial" charset="0"/>
              </a:rPr>
              <a:t>RDFa</a:t>
            </a:r>
            <a:r>
              <a:rPr lang="en-GB" sz="1800" dirty="0" smtClean="0">
                <a:latin typeface="Arial" charset="0"/>
                <a:cs typeface="Arial" charset="0"/>
              </a:rPr>
              <a:t>, GRDDL)</a:t>
            </a:r>
            <a:br>
              <a:rPr lang="en-GB" sz="1800" dirty="0" smtClean="0">
                <a:latin typeface="Arial" charset="0"/>
                <a:cs typeface="Arial" charset="0"/>
              </a:rPr>
            </a:br>
            <a:r>
              <a:rPr lang="en-GB" sz="1800" dirty="0" smtClean="0">
                <a:latin typeface="Arial" charset="0"/>
                <a:cs typeface="Arial" charset="0"/>
              </a:rPr>
              <a:t/>
            </a:r>
            <a:br>
              <a:rPr lang="en-GB" sz="1800" dirty="0" smtClean="0">
                <a:latin typeface="Arial" charset="0"/>
                <a:cs typeface="Arial" charset="0"/>
              </a:rPr>
            </a:br>
            <a:endParaRPr lang="en-GB" sz="1800" dirty="0" smtClean="0">
              <a:latin typeface="Arial" charset="0"/>
              <a:cs typeface="Arial" charset="0"/>
            </a:endParaRPr>
          </a:p>
          <a:p>
            <a:pPr marL="800100" lvl="1" indent="-342900">
              <a:buFont typeface="Calibri" charset="0"/>
              <a:buAutoNum type="arabicPeriod"/>
            </a:pPr>
            <a:r>
              <a:rPr lang="en-GB" sz="1800" dirty="0" smtClean="0">
                <a:latin typeface="Arial" charset="0"/>
                <a:cs typeface="Arial" charset="0"/>
              </a:rPr>
              <a:t>linking data</a:t>
            </a:r>
          </a:p>
          <a:p>
            <a:pPr marL="800100" lvl="1" indent="-342900"/>
            <a:endParaRPr lang="en-GB" sz="1800" dirty="0" smtClean="0">
              <a:latin typeface="Arial" charset="0"/>
              <a:cs typeface="Arial" charset="0"/>
            </a:endParaRPr>
          </a:p>
          <a:p>
            <a:pPr marL="800100" lvl="1" indent="-342900"/>
            <a:endParaRPr lang="en-GB" sz="1800" dirty="0" smtClean="0">
              <a:latin typeface="Arial" charset="0"/>
              <a:cs typeface="Arial" charset="0"/>
            </a:endParaRPr>
          </a:p>
          <a:p>
            <a:pPr marL="800100" lvl="1" indent="-342900"/>
            <a:endParaRPr lang="en-GB" sz="1800" dirty="0" smtClean="0">
              <a:latin typeface="Arial" charset="0"/>
              <a:cs typeface="Arial" charset="0"/>
            </a:endParaRPr>
          </a:p>
          <a:p>
            <a:pPr marL="800100" lvl="1" indent="-342900"/>
            <a:endParaRPr lang="en-GB" sz="1800" dirty="0" smtClean="0">
              <a:latin typeface="Arial" charset="0"/>
              <a:cs typeface="Arial" charset="0"/>
            </a:endParaRPr>
          </a:p>
        </p:txBody>
      </p:sp>
      <p:pic>
        <p:nvPicPr>
          <p:cNvPr id="24582" name="Picture 5" descr="programmable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1809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6"/>
          <p:cNvSpPr txBox="1">
            <a:spLocks noChangeArrowheads="1"/>
          </p:cNvSpPr>
          <p:nvPr/>
        </p:nvSpPr>
        <p:spPr bwMode="auto">
          <a:xfrm>
            <a:off x="6096000" y="2057400"/>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[5]</a:t>
            </a:r>
          </a:p>
        </p:txBody>
      </p:sp>
      <p:pic>
        <p:nvPicPr>
          <p:cNvPr id="2458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3274218"/>
            <a:ext cx="9048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8" descr="grddl-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8532" y="3431380"/>
            <a:ext cx="1174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rdfado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2743" y="2057400"/>
            <a:ext cx="9191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11"/>
          <p:cNvSpPr txBox="1">
            <a:spLocks noChangeArrowheads="1"/>
          </p:cNvSpPr>
          <p:nvPr/>
        </p:nvSpPr>
        <p:spPr bwMode="auto">
          <a:xfrm>
            <a:off x="5963444" y="3842542"/>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dirty="0"/>
              <a:t>[6]</a:t>
            </a:r>
          </a:p>
        </p:txBody>
      </p:sp>
      <p:sp>
        <p:nvSpPr>
          <p:cNvPr id="24588" name="Text Box 12"/>
          <p:cNvSpPr txBox="1">
            <a:spLocks noChangeArrowheads="1"/>
          </p:cNvSpPr>
          <p:nvPr/>
        </p:nvSpPr>
        <p:spPr bwMode="auto">
          <a:xfrm>
            <a:off x="7560469" y="2667000"/>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dirty="0"/>
              <a:t>[2]</a:t>
            </a:r>
          </a:p>
        </p:txBody>
      </p:sp>
      <p:sp>
        <p:nvSpPr>
          <p:cNvPr id="24589" name="Text Box 13"/>
          <p:cNvSpPr txBox="1">
            <a:spLocks noChangeArrowheads="1"/>
          </p:cNvSpPr>
          <p:nvPr/>
        </p:nvSpPr>
        <p:spPr bwMode="auto">
          <a:xfrm>
            <a:off x="7924800" y="3890167"/>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dirty="0"/>
              <a:t>[7]</a:t>
            </a:r>
          </a:p>
        </p:txBody>
      </p:sp>
      <p:sp>
        <p:nvSpPr>
          <p:cNvPr id="24590" name="Text Box 15"/>
          <p:cNvSpPr txBox="1">
            <a:spLocks noChangeArrowheads="1"/>
          </p:cNvSpPr>
          <p:nvPr/>
        </p:nvSpPr>
        <p:spPr bwMode="auto">
          <a:xfrm>
            <a:off x="4829969" y="5970587"/>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dirty="0"/>
              <a:t>[4]</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4788" y="4169568"/>
            <a:ext cx="3352800" cy="221087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39F688F-BF6E-44EC-83EF-7AD40E4B77F3}" type="slidenum">
              <a:rPr lang="en-US" smtClean="0">
                <a:solidFill>
                  <a:schemeClr val="bg1"/>
                </a:solidFill>
              </a:rPr>
              <a:pPr eaLnBrk="1" hangingPunct="1"/>
              <a:t>25</a:t>
            </a:fld>
            <a:endParaRPr lang="en-US" smtClean="0">
              <a:solidFill>
                <a:schemeClr val="bg1"/>
              </a:solidFill>
            </a:endParaRPr>
          </a:p>
        </p:txBody>
      </p:sp>
      <p:sp>
        <p:nvSpPr>
          <p:cNvPr id="25603" name="Rectangle 2"/>
          <p:cNvSpPr>
            <a:spLocks noGrp="1"/>
          </p:cNvSpPr>
          <p:nvPr>
            <p:ph type="title"/>
          </p:nvPr>
        </p:nvSpPr>
        <p:spPr/>
        <p:txBody>
          <a:bodyPr/>
          <a:lstStyle/>
          <a:p>
            <a:r>
              <a:rPr lang="en-GB" smtClean="0">
                <a:latin typeface="Arial" charset="0"/>
                <a:cs typeface="Arial" charset="0"/>
              </a:rPr>
              <a:t>Web APIs</a:t>
            </a:r>
          </a:p>
        </p:txBody>
      </p:sp>
      <p:sp>
        <p:nvSpPr>
          <p:cNvPr id="25604" name="Rectangle 3"/>
          <p:cNvSpPr>
            <a:spLocks noGrp="1"/>
          </p:cNvSpPr>
          <p:nvPr>
            <p:ph type="body" idx="1"/>
          </p:nvPr>
        </p:nvSpPr>
        <p:spPr>
          <a:xfrm>
            <a:off x="457200" y="1600200"/>
            <a:ext cx="8382000" cy="4525963"/>
          </a:xfrm>
        </p:spPr>
        <p:txBody>
          <a:bodyPr/>
          <a:lstStyle/>
          <a:p>
            <a:r>
              <a:rPr lang="en-GB" sz="2000" smtClean="0">
                <a:latin typeface="Arial" charset="0"/>
                <a:cs typeface="Arial" charset="0"/>
              </a:rPr>
              <a:t>Provide access to underlying databases of major Web data sources</a:t>
            </a:r>
          </a:p>
          <a:p>
            <a:pPr lvl="1"/>
            <a:r>
              <a:rPr lang="en-GB" sz="1600" smtClean="0">
                <a:latin typeface="Arial" charset="0"/>
                <a:cs typeface="Arial" charset="0"/>
              </a:rPr>
              <a:t>Amazon, eBay, Flickr, Twitter</a:t>
            </a:r>
          </a:p>
          <a:p>
            <a:r>
              <a:rPr lang="en-GB" sz="2000" smtClean="0">
                <a:latin typeface="Arial" charset="0"/>
                <a:cs typeface="Arial" charset="0"/>
              </a:rPr>
              <a:t>Enable ecosystems of participation based on usage of underlying data in range of applications and locations</a:t>
            </a:r>
          </a:p>
          <a:p>
            <a:r>
              <a:rPr lang="en-GB" sz="2000" smtClean="0">
                <a:latin typeface="Arial" charset="0"/>
                <a:cs typeface="Arial" charset="0"/>
              </a:rPr>
              <a:t>Resulted in mash-ups, combining data from multiple different sources</a:t>
            </a:r>
          </a:p>
          <a:p>
            <a:r>
              <a:rPr lang="en-GB" sz="2000" smtClean="0">
                <a:latin typeface="Arial" charset="0"/>
                <a:cs typeface="Arial" charset="0"/>
              </a:rPr>
              <a:t>Web APIs return documents in response to queries</a:t>
            </a:r>
          </a:p>
          <a:p>
            <a:pPr lvl="1"/>
            <a:r>
              <a:rPr lang="en-GB" sz="1600" smtClean="0">
                <a:latin typeface="Arial" charset="0"/>
                <a:cs typeface="Arial" charset="0"/>
              </a:rPr>
              <a:t>Have URIs and can be accessed via http</a:t>
            </a:r>
          </a:p>
          <a:p>
            <a:pPr lvl="1"/>
            <a:r>
              <a:rPr lang="en-GB" sz="1600" smtClean="0">
                <a:latin typeface="Arial" charset="0"/>
                <a:cs typeface="Arial" charset="0"/>
              </a:rPr>
              <a:t>Methods supported differ from API to API</a:t>
            </a:r>
          </a:p>
          <a:p>
            <a:pPr lvl="1"/>
            <a:r>
              <a:rPr lang="en-GB" sz="1600" smtClean="0">
                <a:latin typeface="Arial" charset="0"/>
                <a:cs typeface="Arial" charset="0"/>
              </a:rPr>
              <a:t>Entities referenced in documents may not have URI or are not globally identifiable</a:t>
            </a:r>
          </a:p>
          <a:p>
            <a:pPr lvl="1"/>
            <a:r>
              <a:rPr lang="en-GB" sz="1600" smtClean="0">
                <a:latin typeface="Arial" charset="0"/>
                <a:cs typeface="Arial" charset="0"/>
              </a:rPr>
              <a:t>Impossible to establish links between entities from different data sets</a:t>
            </a:r>
          </a:p>
          <a:p>
            <a:r>
              <a:rPr lang="en-GB" sz="2000" smtClean="0">
                <a:latin typeface="Arial" charset="0"/>
                <a:cs typeface="Arial" charset="0"/>
              </a:rPr>
              <a:t>Creators of mash-ups must invest considerable efforts in application-level entity-consolidation</a:t>
            </a:r>
          </a:p>
          <a:p>
            <a:r>
              <a:rPr lang="en-GB" sz="2000" smtClean="0">
                <a:latin typeface="Arial" charset="0"/>
                <a:cs typeface="Arial" charset="0"/>
              </a:rPr>
              <a:t>Mash-ups can, realistically speaking, not be implemented against all data available on the Web</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idx="4294967295"/>
          </p:nvPr>
        </p:nvSpPr>
        <p:spPr>
          <a:xfrm>
            <a:off x="722313" y="4406900"/>
            <a:ext cx="7772400" cy="1362075"/>
          </a:xfrm>
        </p:spPr>
        <p:txBody>
          <a:bodyPr anchor="t"/>
          <a:lstStyle/>
          <a:p>
            <a:pPr eaLnBrk="1" hangingPunct="1"/>
            <a:r>
              <a:rPr lang="en-US" sz="3600" smtClean="0">
                <a:latin typeface="Arial" charset="0"/>
                <a:cs typeface="Arial" charset="0"/>
              </a:rPr>
              <a:t>2.1 EMBEDDING STRUCTURED INFORMATION IN WEB PAGES</a:t>
            </a:r>
          </a:p>
        </p:txBody>
      </p:sp>
      <p:sp>
        <p:nvSpPr>
          <p:cNvPr id="2662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2EF25A8-2225-4133-A803-8FE5797C5FE0}" type="slidenum">
              <a:rPr lang="en-US" smtClean="0">
                <a:solidFill>
                  <a:schemeClr val="bg1"/>
                </a:solidFill>
              </a:rPr>
              <a:pPr eaLnBrk="1" hangingPunct="1"/>
              <a:t>26</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DF8AC05-63A2-4CFA-BEEB-6E78B8871F62}" type="slidenum">
              <a:rPr lang="en-US" smtClean="0">
                <a:solidFill>
                  <a:schemeClr val="bg1"/>
                </a:solidFill>
              </a:rPr>
              <a:pPr eaLnBrk="1" hangingPunct="1"/>
              <a:t>27</a:t>
            </a:fld>
            <a:endParaRPr lang="en-US" smtClean="0">
              <a:solidFill>
                <a:schemeClr val="bg1"/>
              </a:solidFill>
            </a:endParaRPr>
          </a:p>
        </p:txBody>
      </p:sp>
      <p:sp>
        <p:nvSpPr>
          <p:cNvPr id="27651" name="Rectangle 5"/>
          <p:cNvSpPr>
            <a:spLocks noGrp="1"/>
          </p:cNvSpPr>
          <p:nvPr>
            <p:ph type="ctrTitle"/>
          </p:nvPr>
        </p:nvSpPr>
        <p:spPr/>
        <p:txBody>
          <a:bodyPr/>
          <a:lstStyle/>
          <a:p>
            <a:r>
              <a:rPr lang="en-GB" dirty="0" err="1" smtClean="0">
                <a:latin typeface="Arial" charset="0"/>
                <a:cs typeface="Arial" charset="0"/>
              </a:rPr>
              <a:t>Microformats</a:t>
            </a:r>
            <a:endParaRPr lang="en-GB" dirty="0" smtClean="0">
              <a:latin typeface="Arial" charset="0"/>
              <a:cs typeface="Arial" charset="0"/>
            </a:endParaRPr>
          </a:p>
        </p:txBody>
      </p:sp>
      <p:sp>
        <p:nvSpPr>
          <p:cNvPr id="27652" name="Rectangle 6"/>
          <p:cNvSpPr>
            <a:spLocks noGrp="1"/>
          </p:cNvSpPr>
          <p:nvPr>
            <p:ph type="subTitle" idx="1"/>
          </p:nvPr>
        </p:nvSpPr>
        <p:spPr/>
        <p:txBody>
          <a:bodyPr/>
          <a:lstStyle/>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r>
              <a:rPr lang="en-GB" smtClean="0">
                <a:latin typeface="Arial" charset="0"/>
                <a:cs typeface="Arial" charset="0"/>
              </a:rPr>
              <a:t>Recommended literature: [6], [8] </a:t>
            </a:r>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38400"/>
            <a:ext cx="9048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6600" y="3886200"/>
            <a:ext cx="2557110" cy="369332"/>
          </a:xfrm>
          <a:prstGeom prst="rect">
            <a:avLst/>
          </a:prstGeom>
          <a:noFill/>
        </p:spPr>
        <p:txBody>
          <a:bodyPr wrap="none" rtlCol="0">
            <a:spAutoFit/>
          </a:bodyPr>
          <a:lstStyle/>
          <a:p>
            <a:r>
              <a:rPr lang="en-NZ" dirty="0">
                <a:hlinkClick r:id="rId4"/>
              </a:rPr>
              <a:t>http://microformats.org</a:t>
            </a:r>
            <a:r>
              <a:rPr lang="en-NZ" dirty="0" smtClean="0">
                <a:hlinkClick r:id="rId4"/>
              </a:rPr>
              <a:t>/</a:t>
            </a:r>
            <a:endParaRPr lang="en-NZ"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C140ABD-80C1-4102-9743-24122E6738F6}" type="slidenum">
              <a:rPr lang="en-US" smtClean="0">
                <a:solidFill>
                  <a:schemeClr val="bg1"/>
                </a:solidFill>
              </a:rPr>
              <a:pPr eaLnBrk="1" hangingPunct="1"/>
              <a:t>28</a:t>
            </a:fld>
            <a:endParaRPr lang="en-US" smtClean="0">
              <a:solidFill>
                <a:schemeClr val="bg1"/>
              </a:solidFill>
            </a:endParaRPr>
          </a:p>
        </p:txBody>
      </p:sp>
      <p:sp>
        <p:nvSpPr>
          <p:cNvPr id="28675" name="Rectangle 2"/>
          <p:cNvSpPr>
            <a:spLocks noGrp="1"/>
          </p:cNvSpPr>
          <p:nvPr>
            <p:ph type="title"/>
          </p:nvPr>
        </p:nvSpPr>
        <p:spPr/>
        <p:txBody>
          <a:bodyPr/>
          <a:lstStyle/>
          <a:p>
            <a:r>
              <a:rPr lang="en-GB" smtClean="0">
                <a:latin typeface="Arial" charset="0"/>
                <a:cs typeface="Arial" charset="0"/>
              </a:rPr>
              <a:t>What are Microformats?</a:t>
            </a:r>
          </a:p>
        </p:txBody>
      </p:sp>
      <p:sp>
        <p:nvSpPr>
          <p:cNvPr id="28676" name="Rectangle 3"/>
          <p:cNvSpPr>
            <a:spLocks noGrp="1"/>
          </p:cNvSpPr>
          <p:nvPr>
            <p:ph type="body" idx="1"/>
          </p:nvPr>
        </p:nvSpPr>
        <p:spPr/>
        <p:txBody>
          <a:bodyPr/>
          <a:lstStyle/>
          <a:p>
            <a:r>
              <a:rPr lang="en-GB" sz="2000" smtClean="0">
                <a:latin typeface="Arial" charset="0"/>
                <a:cs typeface="Arial" charset="0"/>
              </a:rPr>
              <a:t>An approach to add meaning to HTML elements and to make data structures in HTML pages explicit.</a:t>
            </a:r>
          </a:p>
          <a:p>
            <a:r>
              <a:rPr lang="en-GB" sz="2000" smtClean="0">
                <a:latin typeface="Arial" charset="0"/>
                <a:cs typeface="Arial" charset="0"/>
              </a:rPr>
              <a:t>“Designed for </a:t>
            </a:r>
            <a:r>
              <a:rPr lang="en-GB" sz="2000" u="sng" smtClean="0">
                <a:latin typeface="Arial" charset="0"/>
                <a:cs typeface="Arial" charset="0"/>
              </a:rPr>
              <a:t>humans first</a:t>
            </a:r>
            <a:r>
              <a:rPr lang="en-GB" sz="2000" smtClean="0">
                <a:latin typeface="Arial" charset="0"/>
                <a:cs typeface="Arial" charset="0"/>
              </a:rPr>
              <a:t> and machines second, microformats are a set of simple, open data formats </a:t>
            </a:r>
            <a:r>
              <a:rPr lang="en-GB" sz="2000" u="sng" smtClean="0">
                <a:latin typeface="Arial" charset="0"/>
                <a:cs typeface="Arial" charset="0"/>
              </a:rPr>
              <a:t>built upon existing and widely adopted standards</a:t>
            </a:r>
            <a:r>
              <a:rPr lang="en-GB" sz="2000" smtClean="0">
                <a:latin typeface="Arial" charset="0"/>
                <a:cs typeface="Arial" charset="0"/>
              </a:rPr>
              <a:t>. Instead of throwing away what works today, microformats intend to </a:t>
            </a:r>
            <a:r>
              <a:rPr lang="en-GB" sz="2000" u="sng" smtClean="0">
                <a:latin typeface="Arial" charset="0"/>
                <a:cs typeface="Arial" charset="0"/>
              </a:rPr>
              <a:t>solve simpler problems</a:t>
            </a:r>
            <a:r>
              <a:rPr lang="en-GB" sz="2000" smtClean="0">
                <a:latin typeface="Arial" charset="0"/>
                <a:cs typeface="Arial" charset="0"/>
              </a:rPr>
              <a:t> first by adapting to current behaviours and usage patterns (e.g. XHTML, blogging).” [6]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23625E9-8A69-464A-A7DA-E3D228E4C905}" type="slidenum">
              <a:rPr lang="en-US" smtClean="0">
                <a:solidFill>
                  <a:schemeClr val="bg1"/>
                </a:solidFill>
              </a:rPr>
              <a:pPr eaLnBrk="1" hangingPunct="1"/>
              <a:t>29</a:t>
            </a:fld>
            <a:endParaRPr lang="en-US" smtClean="0">
              <a:solidFill>
                <a:schemeClr val="bg1"/>
              </a:solidFill>
            </a:endParaRPr>
          </a:p>
        </p:txBody>
      </p:sp>
      <p:sp>
        <p:nvSpPr>
          <p:cNvPr id="29699" name="Rectangle 2"/>
          <p:cNvSpPr>
            <a:spLocks noGrp="1"/>
          </p:cNvSpPr>
          <p:nvPr>
            <p:ph type="title"/>
          </p:nvPr>
        </p:nvSpPr>
        <p:spPr/>
        <p:txBody>
          <a:bodyPr/>
          <a:lstStyle/>
          <a:p>
            <a:r>
              <a:rPr lang="en-GB" smtClean="0">
                <a:latin typeface="Arial" charset="0"/>
                <a:cs typeface="Arial" charset="0"/>
              </a:rPr>
              <a:t>What are Microformats? </a:t>
            </a:r>
          </a:p>
        </p:txBody>
      </p:sp>
      <p:sp>
        <p:nvSpPr>
          <p:cNvPr id="29700" name="Rectangle 3"/>
          <p:cNvSpPr>
            <a:spLocks noGrp="1"/>
          </p:cNvSpPr>
          <p:nvPr>
            <p:ph type="body" idx="1"/>
          </p:nvPr>
        </p:nvSpPr>
        <p:spPr/>
        <p:txBody>
          <a:bodyPr/>
          <a:lstStyle/>
          <a:p>
            <a:r>
              <a:rPr lang="en-GB" sz="1600" smtClean="0">
                <a:latin typeface="Arial" charset="0"/>
                <a:cs typeface="Arial" charset="0"/>
              </a:rPr>
              <a:t>Are highly correlated with semantic (X)HTML / “Real world semantics” / “Lowercase Semantic Web” [9].</a:t>
            </a:r>
          </a:p>
          <a:p>
            <a:r>
              <a:rPr lang="en-US" sz="1600" smtClean="0">
                <a:latin typeface="Arial" charset="0"/>
                <a:cs typeface="Arial" charset="0"/>
              </a:rPr>
              <a:t>Real world semantics (or the Lowercase Semantic Web) is based on three notions:</a:t>
            </a:r>
          </a:p>
          <a:p>
            <a:pPr lvl="1"/>
            <a:r>
              <a:rPr lang="en-US" sz="1200" smtClean="0">
                <a:latin typeface="Arial" charset="0"/>
                <a:cs typeface="Arial" charset="0"/>
              </a:rPr>
              <a:t>Adding of simple semantics with microformats (small pieces) </a:t>
            </a:r>
          </a:p>
          <a:p>
            <a:pPr lvl="1"/>
            <a:r>
              <a:rPr lang="en-US" sz="1200" smtClean="0">
                <a:latin typeface="Arial" charset="0"/>
                <a:cs typeface="Arial" charset="0"/>
              </a:rPr>
              <a:t>Adding semantics to the today’s Web instead of creating a new one (evolutionary not revolutionary)</a:t>
            </a:r>
          </a:p>
          <a:p>
            <a:pPr lvl="1"/>
            <a:r>
              <a:rPr lang="en-US" sz="1200" smtClean="0">
                <a:latin typeface="Arial" charset="0"/>
                <a:cs typeface="Arial" charset="0"/>
              </a:rPr>
              <a:t>Design for humans first and machines second (user centric design)</a:t>
            </a:r>
          </a:p>
          <a:p>
            <a:r>
              <a:rPr lang="en-GB" sz="1600" smtClean="0">
                <a:latin typeface="Arial" charset="0"/>
                <a:cs typeface="Arial" charset="0"/>
              </a:rPr>
              <a:t>A way to combine human with machine-readable information.</a:t>
            </a:r>
          </a:p>
          <a:p>
            <a:r>
              <a:rPr lang="en-GB" sz="1600" smtClean="0">
                <a:latin typeface="Arial" charset="0"/>
                <a:cs typeface="Arial" charset="0"/>
              </a:rPr>
              <a:t>Provide means to embed structured data in HTML pages.</a:t>
            </a:r>
          </a:p>
          <a:p>
            <a:r>
              <a:rPr lang="en-GB" sz="1600" smtClean="0">
                <a:latin typeface="Arial" charset="0"/>
                <a:cs typeface="Arial" charset="0"/>
              </a:rPr>
              <a:t>Build upon existing standards.</a:t>
            </a:r>
          </a:p>
          <a:p>
            <a:r>
              <a:rPr lang="en-GB" sz="1600" smtClean="0">
                <a:latin typeface="Arial" charset="0"/>
                <a:cs typeface="Arial" charset="0"/>
              </a:rPr>
              <a:t>Solve a single, specific problem (e.g. representation of geographical information, calendaring information, etc.).</a:t>
            </a:r>
          </a:p>
          <a:p>
            <a:r>
              <a:rPr lang="en-GB" sz="1600" smtClean="0">
                <a:latin typeface="Arial" charset="0"/>
                <a:cs typeface="Arial" charset="0"/>
              </a:rPr>
              <a:t>Provide an “API” for your website.</a:t>
            </a:r>
          </a:p>
          <a:p>
            <a:r>
              <a:rPr lang="en-GB" sz="1600" smtClean="0">
                <a:latin typeface="Arial" charset="0"/>
                <a:cs typeface="Arial" charset="0"/>
              </a:rPr>
              <a:t>Build on existing (X)HTML and reuse existing elements.</a:t>
            </a:r>
          </a:p>
          <a:p>
            <a:r>
              <a:rPr lang="en-GB" sz="1600" smtClean="0">
                <a:latin typeface="Arial" charset="0"/>
                <a:cs typeface="Arial" charset="0"/>
              </a:rPr>
              <a:t>Work in current browsers.</a:t>
            </a:r>
          </a:p>
          <a:p>
            <a:r>
              <a:rPr lang="en-GB" sz="1600" smtClean="0">
                <a:latin typeface="Arial" charset="0"/>
                <a:cs typeface="Arial" charset="0"/>
              </a:rPr>
              <a:t>Follow the DRY principle (“Don’t Repeat Yourself”).</a:t>
            </a:r>
          </a:p>
          <a:p>
            <a:r>
              <a:rPr lang="en-GB" sz="1600" smtClean="0">
                <a:latin typeface="Arial" charset="0"/>
                <a:cs typeface="Arial" charset="0"/>
              </a:rPr>
              <a:t>Compatible with the idea of the Web as a single information space.</a:t>
            </a:r>
          </a:p>
          <a:p>
            <a:endParaRPr lang="en-GB" sz="160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dirty="0" smtClean="0">
                <a:latin typeface="Arial" charset="0"/>
                <a:cs typeface="Arial" charset="0"/>
              </a:rPr>
              <a:t>Requirements/Suggestions</a:t>
            </a:r>
            <a:endParaRPr lang="en-US" dirty="0" smtClean="0">
              <a:latin typeface="Arial" charset="0"/>
              <a:cs typeface="Arial" charset="0"/>
            </a:endParaRPr>
          </a:p>
        </p:txBody>
      </p:sp>
      <p:sp>
        <p:nvSpPr>
          <p:cNvPr id="6" name="Rectangle 6"/>
          <p:cNvSpPr txBox="1">
            <a:spLocks/>
          </p:cNvSpPr>
          <p:nvPr/>
        </p:nvSpPr>
        <p:spPr bwMode="auto">
          <a:xfrm>
            <a:off x="457200" y="15240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GB" dirty="0" smtClean="0">
                <a:latin typeface="Arial" charset="0"/>
                <a:cs typeface="Arial" charset="0"/>
              </a:rPr>
              <a:t>Time constraints:</a:t>
            </a:r>
          </a:p>
          <a:p>
            <a:pPr lvl="1">
              <a:lnSpc>
                <a:spcPct val="90000"/>
              </a:lnSpc>
            </a:pPr>
            <a:r>
              <a:rPr lang="en-GB" dirty="0" smtClean="0">
                <a:latin typeface="Arial" charset="0"/>
                <a:cs typeface="Arial" charset="0"/>
              </a:rPr>
              <a:t>15 Minutes with room for questions and answers, e.g. 12+3</a:t>
            </a:r>
          </a:p>
          <a:p>
            <a:pPr lvl="1">
              <a:lnSpc>
                <a:spcPct val="90000"/>
              </a:lnSpc>
            </a:pPr>
            <a:endParaRPr lang="en-GB" dirty="0" smtClean="0">
              <a:latin typeface="Arial" charset="0"/>
              <a:cs typeface="Arial" charset="0"/>
            </a:endParaRPr>
          </a:p>
          <a:p>
            <a:pPr>
              <a:lnSpc>
                <a:spcPct val="90000"/>
              </a:lnSpc>
            </a:pPr>
            <a:r>
              <a:rPr lang="en-GB" dirty="0" smtClean="0">
                <a:latin typeface="Arial" charset="0"/>
                <a:cs typeface="Arial" charset="0"/>
              </a:rPr>
              <a:t>Submission of presentation:</a:t>
            </a:r>
          </a:p>
          <a:p>
            <a:pPr lvl="1">
              <a:lnSpc>
                <a:spcPct val="90000"/>
              </a:lnSpc>
            </a:pPr>
            <a:r>
              <a:rPr lang="en-GB" dirty="0" smtClean="0">
                <a:latin typeface="Arial" charset="0"/>
                <a:cs typeface="Arial" charset="0"/>
              </a:rPr>
              <a:t>By Monday, 21 May, 10am via email to </a:t>
            </a:r>
            <a:r>
              <a:rPr lang="en-GB" dirty="0" smtClean="0">
                <a:latin typeface="Arial" charset="0"/>
                <a:cs typeface="Arial" charset="0"/>
                <a:hlinkClick r:id="rId3"/>
              </a:rPr>
              <a:t>s.link@auckland.ac.nz</a:t>
            </a:r>
            <a:endParaRPr lang="en-GB" dirty="0" smtClean="0">
              <a:latin typeface="Arial" charset="0"/>
              <a:cs typeface="Arial" charset="0"/>
            </a:endParaRPr>
          </a:p>
          <a:p>
            <a:pPr lvl="1">
              <a:lnSpc>
                <a:spcPct val="90000"/>
              </a:lnSpc>
            </a:pPr>
            <a:endParaRPr lang="en-GB" dirty="0">
              <a:latin typeface="Arial" charset="0"/>
              <a:cs typeface="Arial" charset="0"/>
            </a:endParaRPr>
          </a:p>
          <a:p>
            <a:pPr>
              <a:lnSpc>
                <a:spcPct val="90000"/>
              </a:lnSpc>
            </a:pPr>
            <a:r>
              <a:rPr lang="en-GB" dirty="0" smtClean="0">
                <a:latin typeface="Arial" charset="0"/>
                <a:cs typeface="Arial" charset="0"/>
              </a:rPr>
              <a:t>Guidelines:</a:t>
            </a:r>
          </a:p>
          <a:p>
            <a:pPr lvl="1">
              <a:lnSpc>
                <a:spcPct val="90000"/>
              </a:lnSpc>
            </a:pPr>
            <a:r>
              <a:rPr lang="en-GB" dirty="0" smtClean="0">
                <a:latin typeface="Arial" charset="0"/>
                <a:cs typeface="Arial" charset="0"/>
              </a:rPr>
              <a:t>Motivation</a:t>
            </a:r>
          </a:p>
          <a:p>
            <a:pPr lvl="1">
              <a:lnSpc>
                <a:spcPct val="90000"/>
              </a:lnSpc>
            </a:pPr>
            <a:r>
              <a:rPr lang="en-GB" dirty="0" smtClean="0">
                <a:latin typeface="Arial" charset="0"/>
                <a:cs typeface="Arial" charset="0"/>
              </a:rPr>
              <a:t>Set out context and scope of presentation</a:t>
            </a:r>
          </a:p>
          <a:p>
            <a:pPr lvl="1">
              <a:lnSpc>
                <a:spcPct val="90000"/>
              </a:lnSpc>
            </a:pPr>
            <a:r>
              <a:rPr lang="en-GB" dirty="0" smtClean="0">
                <a:latin typeface="Arial" charset="0"/>
                <a:cs typeface="Arial" charset="0"/>
              </a:rPr>
              <a:t>State-of-the-art or Impact of Semantic Web on your topic area</a:t>
            </a:r>
          </a:p>
          <a:p>
            <a:pPr lvl="1">
              <a:lnSpc>
                <a:spcPct val="90000"/>
              </a:lnSpc>
            </a:pPr>
            <a:r>
              <a:rPr lang="en-GB" dirty="0" smtClean="0">
                <a:latin typeface="Arial" charset="0"/>
                <a:cs typeface="Arial" charset="0"/>
              </a:rPr>
              <a:t>Issues/Future challenges</a:t>
            </a:r>
          </a:p>
          <a:p>
            <a:pPr lvl="1">
              <a:lnSpc>
                <a:spcPct val="90000"/>
              </a:lnSpc>
            </a:pPr>
            <a:r>
              <a:rPr lang="en-GB" dirty="0" smtClean="0">
                <a:latin typeface="Arial" charset="0"/>
                <a:cs typeface="Arial" charset="0"/>
              </a:rPr>
              <a:t>Example(s)</a:t>
            </a:r>
          </a:p>
          <a:p>
            <a:pPr lvl="1">
              <a:lnSpc>
                <a:spcPct val="90000"/>
              </a:lnSpc>
            </a:pPr>
            <a:r>
              <a:rPr lang="en-GB" dirty="0" smtClean="0">
                <a:latin typeface="Arial" charset="0"/>
                <a:cs typeface="Arial" charset="0"/>
              </a:rPr>
              <a:t>Presentation </a:t>
            </a:r>
          </a:p>
          <a:p>
            <a:pPr lvl="1">
              <a:lnSpc>
                <a:spcPct val="90000"/>
              </a:lnSpc>
            </a:pPr>
            <a:endParaRPr lang="en-GB" dirty="0">
              <a:latin typeface="Arial" charset="0"/>
              <a:cs typeface="Arial" charset="0"/>
            </a:endParaRPr>
          </a:p>
          <a:p>
            <a:pPr>
              <a:lnSpc>
                <a:spcPct val="90000"/>
              </a:lnSpc>
            </a:pPr>
            <a:r>
              <a:rPr lang="en-GB" b="1" dirty="0" smtClean="0">
                <a:latin typeface="Arial" charset="0"/>
                <a:cs typeface="Arial" charset="0"/>
              </a:rPr>
              <a:t>Research report</a:t>
            </a:r>
            <a:r>
              <a:rPr lang="en-GB" dirty="0" smtClean="0">
                <a:latin typeface="Arial" charset="0"/>
                <a:cs typeface="Arial" charset="0"/>
              </a:rPr>
              <a:t>: due by Monday, 14 May at 5pm (Web drop-off)</a:t>
            </a:r>
          </a:p>
          <a:p>
            <a:pPr lvl="1">
              <a:lnSpc>
                <a:spcPct val="90000"/>
              </a:lnSpc>
            </a:pPr>
            <a:endParaRPr lang="en-GB" sz="1400" dirty="0">
              <a:latin typeface="Arial" charset="0"/>
              <a:cs typeface="Arial" charset="0"/>
            </a:endParaRPr>
          </a:p>
        </p:txBody>
      </p:sp>
    </p:spTree>
    <p:extLst>
      <p:ext uri="{BB962C8B-B14F-4D97-AF65-F5344CB8AC3E}">
        <p14:creationId xmlns:p14="http://schemas.microsoft.com/office/powerpoint/2010/main" val="26514079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AF9D3B9-A4C2-488A-8EAD-47BF1418B410}" type="slidenum">
              <a:rPr lang="en-US" smtClean="0">
                <a:solidFill>
                  <a:schemeClr val="bg1"/>
                </a:solidFill>
              </a:rPr>
              <a:pPr eaLnBrk="1" hangingPunct="1"/>
              <a:t>30</a:t>
            </a:fld>
            <a:endParaRPr lang="en-US" smtClean="0">
              <a:solidFill>
                <a:schemeClr val="bg1"/>
              </a:solidFill>
            </a:endParaRPr>
          </a:p>
        </p:txBody>
      </p:sp>
      <p:sp>
        <p:nvSpPr>
          <p:cNvPr id="30723" name="Rectangle 2"/>
          <p:cNvSpPr>
            <a:spLocks noGrp="1"/>
          </p:cNvSpPr>
          <p:nvPr>
            <p:ph type="title"/>
          </p:nvPr>
        </p:nvSpPr>
        <p:spPr/>
        <p:txBody>
          <a:bodyPr/>
          <a:lstStyle/>
          <a:p>
            <a:r>
              <a:rPr lang="en-GB" smtClean="0">
                <a:latin typeface="Arial" charset="0"/>
                <a:cs typeface="Arial" charset="0"/>
              </a:rPr>
              <a:t>Microformats Illustrated</a:t>
            </a:r>
          </a:p>
        </p:txBody>
      </p:sp>
      <p:pic>
        <p:nvPicPr>
          <p:cNvPr id="30724" name="Picture 11" descr="mfs-illustrated-p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1850" y="1600200"/>
            <a:ext cx="3289300" cy="4525963"/>
          </a:xfrm>
        </p:spPr>
      </p:pic>
      <p:pic>
        <p:nvPicPr>
          <p:cNvPr id="30725" name="Picture 13" descr="mfs-illustrated-p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22850" y="1600200"/>
            <a:ext cx="3289300" cy="4525963"/>
          </a:xfrm>
        </p:spPr>
      </p:pic>
      <p:sp>
        <p:nvSpPr>
          <p:cNvPr id="30726" name="Line 14"/>
          <p:cNvSpPr>
            <a:spLocks noChangeShapeType="1"/>
          </p:cNvSpPr>
          <p:nvPr/>
        </p:nvSpPr>
        <p:spPr bwMode="auto">
          <a:xfrm flipV="1">
            <a:off x="4267200" y="3810000"/>
            <a:ext cx="6096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30727" name="Text Box 15"/>
          <p:cNvSpPr txBox="1">
            <a:spLocks noChangeArrowheads="1"/>
          </p:cNvSpPr>
          <p:nvPr/>
        </p:nvSpPr>
        <p:spPr bwMode="auto">
          <a:xfrm>
            <a:off x="6477000" y="6172200"/>
            <a:ext cx="2447925" cy="254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Example adapted from Chris Griego</a:t>
            </a:r>
            <a:endParaRPr lang="de-DE" sz="1000">
              <a:ea typeface="ヒラギノ角ゴ Pro W3" charset="-128"/>
            </a:endParaRPr>
          </a:p>
        </p:txBody>
      </p:sp>
      <p:sp>
        <p:nvSpPr>
          <p:cNvPr id="8" name="Textfeld 7"/>
          <p:cNvSpPr txBox="1"/>
          <p:nvPr/>
        </p:nvSpPr>
        <p:spPr>
          <a:xfrm rot="18340345">
            <a:off x="-2424" y="3907918"/>
            <a:ext cx="4948791" cy="400110"/>
          </a:xfrm>
          <a:prstGeom prst="rect">
            <a:avLst/>
          </a:prstGeom>
          <a:solidFill>
            <a:schemeClr val="bg1"/>
          </a:solidFill>
          <a:ln>
            <a:solidFill>
              <a:srgbClr val="901A24"/>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GB"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rPr>
              <a:t>Structure understandable by humans</a:t>
            </a:r>
          </a:p>
        </p:txBody>
      </p:sp>
      <p:sp>
        <p:nvSpPr>
          <p:cNvPr id="9" name="Textfeld 8"/>
          <p:cNvSpPr txBox="1"/>
          <p:nvPr/>
        </p:nvSpPr>
        <p:spPr>
          <a:xfrm rot="18340345">
            <a:off x="3887563" y="3841465"/>
            <a:ext cx="5160387" cy="400110"/>
          </a:xfrm>
          <a:prstGeom prst="rect">
            <a:avLst/>
          </a:prstGeom>
          <a:solidFill>
            <a:schemeClr val="bg1"/>
          </a:solidFill>
          <a:ln>
            <a:solidFill>
              <a:srgbClr val="901A24"/>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GB"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rPr>
              <a:t>Structure understandable by machines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E09D3A8-41C2-44AA-8541-352BB0BB4CE7}" type="slidenum">
              <a:rPr lang="en-US" smtClean="0">
                <a:solidFill>
                  <a:schemeClr val="bg1"/>
                </a:solidFill>
              </a:rPr>
              <a:pPr eaLnBrk="1" hangingPunct="1"/>
              <a:t>31</a:t>
            </a:fld>
            <a:endParaRPr lang="en-US" smtClean="0">
              <a:solidFill>
                <a:schemeClr val="bg1"/>
              </a:solidFill>
            </a:endParaRPr>
          </a:p>
        </p:txBody>
      </p:sp>
      <p:sp>
        <p:nvSpPr>
          <p:cNvPr id="31747" name="Rectangle 2"/>
          <p:cNvSpPr>
            <a:spLocks noGrp="1"/>
          </p:cNvSpPr>
          <p:nvPr>
            <p:ph type="title"/>
          </p:nvPr>
        </p:nvSpPr>
        <p:spPr/>
        <p:txBody>
          <a:bodyPr/>
          <a:lstStyle/>
          <a:p>
            <a:r>
              <a:rPr lang="en-GB" smtClean="0">
                <a:latin typeface="Arial" charset="0"/>
                <a:cs typeface="Arial" charset="0"/>
              </a:rPr>
              <a:t>Design Patterns</a:t>
            </a:r>
          </a:p>
        </p:txBody>
      </p:sp>
      <p:sp>
        <p:nvSpPr>
          <p:cNvPr id="31748" name="Rectangle 3"/>
          <p:cNvSpPr>
            <a:spLocks noGrp="1"/>
          </p:cNvSpPr>
          <p:nvPr>
            <p:ph type="body" sz="half" idx="1"/>
          </p:nvPr>
        </p:nvSpPr>
        <p:spPr>
          <a:xfrm>
            <a:off x="304800" y="1600200"/>
            <a:ext cx="8610600" cy="2185988"/>
          </a:xfrm>
        </p:spPr>
        <p:txBody>
          <a:bodyPr/>
          <a:lstStyle/>
          <a:p>
            <a:pPr>
              <a:lnSpc>
                <a:spcPct val="80000"/>
              </a:lnSpc>
            </a:pPr>
            <a:r>
              <a:rPr lang="en-GB" sz="1600" dirty="0" err="1" smtClean="0">
                <a:latin typeface="Arial" charset="0"/>
                <a:cs typeface="Arial" charset="0"/>
              </a:rPr>
              <a:t>Microformats</a:t>
            </a:r>
            <a:r>
              <a:rPr lang="en-GB" sz="1600" dirty="0" smtClean="0">
                <a:latin typeface="Arial" charset="0"/>
                <a:cs typeface="Arial" charset="0"/>
              </a:rPr>
              <a:t> are design patterns that make structure and semantics of data explicit.</a:t>
            </a:r>
          </a:p>
          <a:p>
            <a:pPr>
              <a:lnSpc>
                <a:spcPct val="80000"/>
              </a:lnSpc>
            </a:pPr>
            <a:endParaRPr lang="en-GB" sz="1600" b="1" dirty="0" smtClean="0">
              <a:latin typeface="Arial" charset="0"/>
              <a:cs typeface="Arial" charset="0"/>
            </a:endParaRPr>
          </a:p>
          <a:p>
            <a:pPr>
              <a:lnSpc>
                <a:spcPct val="80000"/>
              </a:lnSpc>
            </a:pPr>
            <a:r>
              <a:rPr lang="en-GB" sz="1600" b="1" dirty="0" smtClean="0">
                <a:latin typeface="Arial" charset="0"/>
                <a:cs typeface="Arial" charset="0"/>
              </a:rPr>
              <a:t>Elemental </a:t>
            </a:r>
            <a:r>
              <a:rPr lang="en-GB" sz="1600" b="1" dirty="0" err="1" smtClean="0">
                <a:latin typeface="Arial" charset="0"/>
                <a:cs typeface="Arial" charset="0"/>
              </a:rPr>
              <a:t>microformats</a:t>
            </a:r>
            <a:r>
              <a:rPr lang="en-GB" sz="1600" b="1" dirty="0" smtClean="0">
                <a:latin typeface="Arial" charset="0"/>
                <a:cs typeface="Arial" charset="0"/>
              </a:rPr>
              <a:t> </a:t>
            </a:r>
            <a:r>
              <a:rPr lang="en-GB" sz="1600" dirty="0" smtClean="0">
                <a:latin typeface="Arial" charset="0"/>
                <a:cs typeface="Arial" charset="0"/>
              </a:rPr>
              <a:t>(consist of just one tag)</a:t>
            </a:r>
          </a:p>
          <a:p>
            <a:pPr lvl="1">
              <a:lnSpc>
                <a:spcPct val="80000"/>
              </a:lnSpc>
            </a:pPr>
            <a:r>
              <a:rPr lang="en-GB" sz="1400" dirty="0" err="1" smtClean="0">
                <a:latin typeface="Arial" charset="0"/>
                <a:cs typeface="Arial" charset="0"/>
              </a:rPr>
              <a:t>Rel</a:t>
            </a:r>
            <a:r>
              <a:rPr lang="en-GB" sz="1400" dirty="0" smtClean="0">
                <a:latin typeface="Arial" charset="0"/>
                <a:cs typeface="Arial" charset="0"/>
              </a:rPr>
              <a:t>-home links to homepage </a:t>
            </a:r>
            <a:r>
              <a:rPr lang="en-GB" sz="1200" dirty="0" smtClean="0">
                <a:latin typeface="Arial" charset="0"/>
                <a:cs typeface="Arial" charset="0"/>
              </a:rPr>
              <a:t>&lt;link </a:t>
            </a:r>
            <a:r>
              <a:rPr lang="en-GB" sz="1200" dirty="0" err="1" smtClean="0">
                <a:latin typeface="Arial" charset="0"/>
                <a:cs typeface="Arial" charset="0"/>
              </a:rPr>
              <a:t>href</a:t>
            </a:r>
            <a:r>
              <a:rPr lang="en-GB" sz="1200" dirty="0" smtClean="0">
                <a:latin typeface="Arial" charset="0"/>
                <a:cs typeface="Arial" charset="0"/>
              </a:rPr>
              <a:t>="http://technorati.com" </a:t>
            </a:r>
            <a:r>
              <a:rPr lang="en-GB" sz="1200" dirty="0" err="1" smtClean="0">
                <a:latin typeface="Arial" charset="0"/>
                <a:cs typeface="Arial" charset="0"/>
              </a:rPr>
              <a:t>rel</a:t>
            </a:r>
            <a:r>
              <a:rPr lang="en-GB" sz="1200" dirty="0" smtClean="0">
                <a:latin typeface="Arial" charset="0"/>
                <a:cs typeface="Arial" charset="0"/>
              </a:rPr>
              <a:t>="home" /&gt;</a:t>
            </a:r>
          </a:p>
          <a:p>
            <a:pPr lvl="1">
              <a:lnSpc>
                <a:spcPct val="80000"/>
              </a:lnSpc>
            </a:pPr>
            <a:r>
              <a:rPr lang="en-GB" sz="1400" dirty="0" err="1" smtClean="0">
                <a:latin typeface="Arial" charset="0"/>
                <a:cs typeface="Arial" charset="0"/>
              </a:rPr>
              <a:t>Rel</a:t>
            </a:r>
            <a:r>
              <a:rPr lang="en-GB" sz="1400" dirty="0" smtClean="0">
                <a:latin typeface="Arial" charset="0"/>
                <a:cs typeface="Arial" charset="0"/>
              </a:rPr>
              <a:t>-License links to content license </a:t>
            </a:r>
            <a:r>
              <a:rPr lang="en-GB" sz="1050" dirty="0" smtClean="0">
                <a:latin typeface="Arial" charset="0"/>
                <a:cs typeface="Arial" charset="0"/>
              </a:rPr>
              <a:t>&lt;a </a:t>
            </a:r>
            <a:r>
              <a:rPr lang="en-GB" sz="1050" dirty="0" err="1" smtClean="0">
                <a:latin typeface="Arial" charset="0"/>
                <a:cs typeface="Arial" charset="0"/>
              </a:rPr>
              <a:t>href</a:t>
            </a:r>
            <a:r>
              <a:rPr lang="en-GB" sz="1050" dirty="0" smtClean="0">
                <a:latin typeface="Arial" charset="0"/>
                <a:cs typeface="Arial" charset="0"/>
              </a:rPr>
              <a:t>="http://creativecommons.org/licenses/by/2.0/" </a:t>
            </a:r>
            <a:r>
              <a:rPr lang="en-GB" sz="1050" dirty="0" err="1" smtClean="0">
                <a:latin typeface="Arial" charset="0"/>
                <a:cs typeface="Arial" charset="0"/>
              </a:rPr>
              <a:t>rel</a:t>
            </a:r>
            <a:r>
              <a:rPr lang="en-GB" sz="1050" dirty="0" smtClean="0">
                <a:latin typeface="Arial" charset="0"/>
                <a:cs typeface="Arial" charset="0"/>
              </a:rPr>
              <a:t>="license"&gt;cc by2.0&lt;/a&gt;</a:t>
            </a:r>
          </a:p>
          <a:p>
            <a:pPr lvl="1">
              <a:lnSpc>
                <a:spcPct val="80000"/>
              </a:lnSpc>
            </a:pPr>
            <a:r>
              <a:rPr lang="en-GB" sz="1400" dirty="0" smtClean="0">
                <a:latin typeface="Arial" charset="0"/>
                <a:cs typeface="Arial" charset="0"/>
              </a:rPr>
              <a:t>Others: </a:t>
            </a:r>
            <a:r>
              <a:rPr lang="en-GB" sz="1400" dirty="0" err="1" smtClean="0">
                <a:latin typeface="Arial" charset="0"/>
                <a:cs typeface="Arial" charset="0"/>
              </a:rPr>
              <a:t>rel</a:t>
            </a:r>
            <a:r>
              <a:rPr lang="en-GB" sz="1400" dirty="0" smtClean="0">
                <a:latin typeface="Arial" charset="0"/>
                <a:cs typeface="Arial" charset="0"/>
              </a:rPr>
              <a:t>-tag, </a:t>
            </a:r>
            <a:r>
              <a:rPr lang="en-GB" sz="1400" dirty="0" err="1" smtClean="0">
                <a:latin typeface="Arial" charset="0"/>
                <a:cs typeface="Arial" charset="0"/>
              </a:rPr>
              <a:t>rel-encluse</a:t>
            </a:r>
            <a:r>
              <a:rPr lang="en-GB" sz="1400" dirty="0" smtClean="0">
                <a:latin typeface="Arial" charset="0"/>
                <a:cs typeface="Arial" charset="0"/>
              </a:rPr>
              <a:t>, </a:t>
            </a:r>
            <a:r>
              <a:rPr lang="en-GB" sz="1400" dirty="0" err="1" smtClean="0">
                <a:latin typeface="Arial" charset="0"/>
                <a:cs typeface="Arial" charset="0"/>
              </a:rPr>
              <a:t>xfn</a:t>
            </a:r>
            <a:r>
              <a:rPr lang="en-GB" sz="1400" dirty="0" smtClean="0">
                <a:latin typeface="Arial" charset="0"/>
                <a:cs typeface="Arial" charset="0"/>
              </a:rPr>
              <a:t>-tags  </a:t>
            </a:r>
          </a:p>
          <a:p>
            <a:pPr>
              <a:lnSpc>
                <a:spcPct val="80000"/>
              </a:lnSpc>
            </a:pPr>
            <a:r>
              <a:rPr lang="en-GB" sz="1600" b="1" dirty="0" smtClean="0">
                <a:latin typeface="Arial" charset="0"/>
                <a:cs typeface="Arial" charset="0"/>
              </a:rPr>
              <a:t>Compound </a:t>
            </a:r>
            <a:r>
              <a:rPr lang="en-GB" sz="1600" b="1" dirty="0" err="1" smtClean="0">
                <a:latin typeface="Arial" charset="0"/>
                <a:cs typeface="Arial" charset="0"/>
              </a:rPr>
              <a:t>microformats</a:t>
            </a:r>
            <a:r>
              <a:rPr lang="en-GB" sz="1600" dirty="0" smtClean="0">
                <a:latin typeface="Arial" charset="0"/>
                <a:cs typeface="Arial" charset="0"/>
              </a:rPr>
              <a:t> (more complex structures)</a:t>
            </a:r>
          </a:p>
          <a:p>
            <a:pPr lvl="1">
              <a:lnSpc>
                <a:spcPct val="80000"/>
              </a:lnSpc>
            </a:pPr>
            <a:r>
              <a:rPr lang="en-GB" sz="1400" dirty="0" smtClean="0">
                <a:latin typeface="Arial" charset="0"/>
                <a:cs typeface="Arial" charset="0"/>
              </a:rPr>
              <a:t>Often based on existing standard</a:t>
            </a:r>
          </a:p>
          <a:p>
            <a:pPr lvl="1">
              <a:lnSpc>
                <a:spcPct val="80000"/>
              </a:lnSpc>
            </a:pPr>
            <a:r>
              <a:rPr lang="en-GB" sz="1400" dirty="0" smtClean="0">
                <a:latin typeface="Arial" charset="0"/>
                <a:cs typeface="Arial" charset="0"/>
              </a:rPr>
              <a:t>E.g. </a:t>
            </a:r>
            <a:r>
              <a:rPr lang="en-GB" sz="1400" dirty="0" err="1" smtClean="0">
                <a:latin typeface="Arial" charset="0"/>
                <a:cs typeface="Arial" charset="0"/>
              </a:rPr>
              <a:t>hCard</a:t>
            </a:r>
            <a:r>
              <a:rPr lang="en-GB" sz="1400" dirty="0" smtClean="0">
                <a:latin typeface="Arial" charset="0"/>
                <a:cs typeface="Arial" charset="0"/>
              </a:rPr>
              <a:t>, </a:t>
            </a:r>
            <a:r>
              <a:rPr lang="en-GB" sz="1400" dirty="0" err="1" smtClean="0">
                <a:latin typeface="Arial" charset="0"/>
                <a:cs typeface="Arial" charset="0"/>
              </a:rPr>
              <a:t>hCalendar</a:t>
            </a:r>
            <a:r>
              <a:rPr lang="en-GB" sz="1400" dirty="0" smtClean="0">
                <a:latin typeface="Arial" charset="0"/>
                <a:cs typeface="Arial" charset="0"/>
              </a:rPr>
              <a:t>, </a:t>
            </a:r>
            <a:r>
              <a:rPr lang="en-GB" sz="1400" dirty="0" err="1" smtClean="0">
                <a:latin typeface="Arial" charset="0"/>
                <a:cs typeface="Arial" charset="0"/>
              </a:rPr>
              <a:t>hEvent</a:t>
            </a:r>
            <a:r>
              <a:rPr lang="en-GB" sz="1400" dirty="0" smtClean="0">
                <a:latin typeface="Arial" charset="0"/>
                <a:cs typeface="Arial" charset="0"/>
              </a:rPr>
              <a:t>, </a:t>
            </a:r>
            <a:r>
              <a:rPr lang="en-GB" sz="1400" dirty="0" err="1" smtClean="0">
                <a:latin typeface="Arial" charset="0"/>
                <a:cs typeface="Arial" charset="0"/>
              </a:rPr>
              <a:t>hReview</a:t>
            </a:r>
            <a:endParaRPr lang="en-GB" sz="1400" dirty="0" smtClean="0">
              <a:latin typeface="Arial" charset="0"/>
              <a:cs typeface="Arial" charset="0"/>
            </a:endParaRPr>
          </a:p>
        </p:txBody>
      </p:sp>
      <p:sp>
        <p:nvSpPr>
          <p:cNvPr id="31749" name="Text Box 6"/>
          <p:cNvSpPr txBox="1">
            <a:spLocks noChangeArrowheads="1"/>
          </p:cNvSpPr>
          <p:nvPr/>
        </p:nvSpPr>
        <p:spPr bwMode="auto">
          <a:xfrm>
            <a:off x="7010400" y="6248400"/>
            <a:ext cx="1050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[6]</a:t>
            </a:r>
          </a:p>
        </p:txBody>
      </p:sp>
      <p:pic>
        <p:nvPicPr>
          <p:cNvPr id="31750" name="Picture 9" descr="micro-diagra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57400" y="3703638"/>
            <a:ext cx="5395913" cy="2582862"/>
          </a:xfrm>
        </p:spPr>
      </p:pic>
      <p:sp>
        <p:nvSpPr>
          <p:cNvPr id="2" name="TextBox 1"/>
          <p:cNvSpPr txBox="1"/>
          <p:nvPr/>
        </p:nvSpPr>
        <p:spPr>
          <a:xfrm>
            <a:off x="6477000" y="2819400"/>
            <a:ext cx="2547492" cy="261610"/>
          </a:xfrm>
          <a:prstGeom prst="rect">
            <a:avLst/>
          </a:prstGeom>
          <a:noFill/>
        </p:spPr>
        <p:txBody>
          <a:bodyPr wrap="none" rtlCol="0">
            <a:spAutoFit/>
          </a:bodyPr>
          <a:lstStyle/>
          <a:p>
            <a:r>
              <a:rPr lang="en-NZ" sz="1100" dirty="0">
                <a:hlinkClick r:id="rId4"/>
              </a:rPr>
              <a:t>http://</a:t>
            </a:r>
            <a:r>
              <a:rPr lang="en-NZ" sz="1100" dirty="0" smtClean="0">
                <a:hlinkClick r:id="rId4"/>
              </a:rPr>
              <a:t>microformats.org/wiki/rel-license</a:t>
            </a:r>
            <a:endParaRPr lang="en-NZ" sz="1100" dirty="0" smtClean="0"/>
          </a:p>
        </p:txBody>
      </p:sp>
      <p:sp>
        <p:nvSpPr>
          <p:cNvPr id="3" name="TextBox 2"/>
          <p:cNvSpPr txBox="1"/>
          <p:nvPr/>
        </p:nvSpPr>
        <p:spPr>
          <a:xfrm>
            <a:off x="381000" y="4800600"/>
            <a:ext cx="1510350" cy="276999"/>
          </a:xfrm>
          <a:prstGeom prst="rect">
            <a:avLst/>
          </a:prstGeom>
          <a:noFill/>
        </p:spPr>
        <p:txBody>
          <a:bodyPr wrap="none" rtlCol="0">
            <a:spAutoFit/>
          </a:bodyPr>
          <a:lstStyle/>
          <a:p>
            <a:r>
              <a:rPr lang="en-NZ" sz="1200" dirty="0">
                <a:hlinkClick r:id="rId5"/>
              </a:rPr>
              <a:t>http://gmpg.org/xfn</a:t>
            </a:r>
            <a:r>
              <a:rPr lang="en-NZ" sz="1200" dirty="0" smtClean="0">
                <a:hlinkClick r:id="rId5"/>
              </a:rPr>
              <a:t>/</a:t>
            </a:r>
            <a:endParaRPr lang="en-NZ" sz="1200" dirty="0" smtClean="0"/>
          </a:p>
        </p:txBody>
      </p:sp>
      <p:sp>
        <p:nvSpPr>
          <p:cNvPr id="9" name="TextBox 8"/>
          <p:cNvSpPr txBox="1"/>
          <p:nvPr/>
        </p:nvSpPr>
        <p:spPr>
          <a:xfrm>
            <a:off x="381000" y="4151352"/>
            <a:ext cx="1680268" cy="276999"/>
          </a:xfrm>
          <a:prstGeom prst="rect">
            <a:avLst/>
          </a:prstGeom>
          <a:noFill/>
        </p:spPr>
        <p:txBody>
          <a:bodyPr wrap="none" rtlCol="0">
            <a:spAutoFit/>
          </a:bodyPr>
          <a:lstStyle/>
          <a:p>
            <a:r>
              <a:rPr lang="en-NZ" sz="1200" dirty="0">
                <a:hlinkClick r:id="rId6"/>
              </a:rPr>
              <a:t>http://gmpg.org/xmdp</a:t>
            </a:r>
            <a:r>
              <a:rPr lang="en-NZ" sz="1200" dirty="0" smtClean="0">
                <a:hlinkClick r:id="rId6"/>
              </a:rPr>
              <a:t>/</a:t>
            </a:r>
            <a:endParaRPr lang="en-NZ" sz="1200" dirty="0" smtClean="0"/>
          </a:p>
        </p:txBody>
      </p:sp>
      <p:sp>
        <p:nvSpPr>
          <p:cNvPr id="4" name="TextBox 3"/>
          <p:cNvSpPr txBox="1"/>
          <p:nvPr/>
        </p:nvSpPr>
        <p:spPr>
          <a:xfrm>
            <a:off x="381000" y="5562600"/>
            <a:ext cx="2388795" cy="276999"/>
          </a:xfrm>
          <a:prstGeom prst="rect">
            <a:avLst/>
          </a:prstGeom>
          <a:noFill/>
        </p:spPr>
        <p:txBody>
          <a:bodyPr wrap="none" rtlCol="0">
            <a:spAutoFit/>
          </a:bodyPr>
          <a:lstStyle/>
          <a:p>
            <a:r>
              <a:rPr lang="en-NZ" sz="1200" dirty="0">
                <a:hlinkClick r:id="rId7"/>
              </a:rPr>
              <a:t>http://</a:t>
            </a:r>
            <a:r>
              <a:rPr lang="en-NZ" sz="1200" dirty="0" smtClean="0">
                <a:hlinkClick r:id="rId7"/>
              </a:rPr>
              <a:t>microformats.org/wiki/xoxo</a:t>
            </a:r>
            <a:endParaRPr lang="en-NZ" sz="1200" dirty="0" smtClean="0"/>
          </a:p>
        </p:txBody>
      </p:sp>
      <p:sp>
        <p:nvSpPr>
          <p:cNvPr id="5" name="TextBox 4"/>
          <p:cNvSpPr txBox="1"/>
          <p:nvPr/>
        </p:nvSpPr>
        <p:spPr>
          <a:xfrm>
            <a:off x="6622873" y="3484260"/>
            <a:ext cx="2255746" cy="261610"/>
          </a:xfrm>
          <a:prstGeom prst="rect">
            <a:avLst/>
          </a:prstGeom>
          <a:noFill/>
        </p:spPr>
        <p:txBody>
          <a:bodyPr wrap="none" rtlCol="0">
            <a:spAutoFit/>
          </a:bodyPr>
          <a:lstStyle/>
          <a:p>
            <a:r>
              <a:rPr lang="en-NZ" sz="1100" dirty="0">
                <a:hlinkClick r:id="rId8"/>
              </a:rPr>
              <a:t>http://</a:t>
            </a:r>
            <a:r>
              <a:rPr lang="en-NZ" sz="1100" dirty="0" smtClean="0">
                <a:hlinkClick r:id="rId8"/>
              </a:rPr>
              <a:t>microformats.org/wiki/hcard</a:t>
            </a:r>
            <a:endParaRPr lang="en-NZ" sz="1100" dirty="0" smtClean="0"/>
          </a:p>
        </p:txBody>
      </p:sp>
      <p:sp>
        <p:nvSpPr>
          <p:cNvPr id="6" name="TextBox 5"/>
          <p:cNvSpPr txBox="1"/>
          <p:nvPr/>
        </p:nvSpPr>
        <p:spPr>
          <a:xfrm>
            <a:off x="6440487" y="4815989"/>
            <a:ext cx="2523448" cy="261610"/>
          </a:xfrm>
          <a:prstGeom prst="rect">
            <a:avLst/>
          </a:prstGeom>
          <a:noFill/>
        </p:spPr>
        <p:txBody>
          <a:bodyPr wrap="none" rtlCol="0">
            <a:spAutoFit/>
          </a:bodyPr>
          <a:lstStyle/>
          <a:p>
            <a:r>
              <a:rPr lang="en-NZ" sz="1100" dirty="0">
                <a:hlinkClick r:id="rId9"/>
              </a:rPr>
              <a:t>http://</a:t>
            </a:r>
            <a:r>
              <a:rPr lang="en-NZ" sz="1100" dirty="0" smtClean="0">
                <a:hlinkClick r:id="rId9"/>
              </a:rPr>
              <a:t>microformats.org/wiki/hcalendar</a:t>
            </a:r>
            <a:endParaRPr lang="en-NZ" sz="11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en-GB" smtClean="0">
                <a:latin typeface="Arial" charset="0"/>
                <a:cs typeface="Arial" charset="0"/>
              </a:rPr>
              <a:t>Syntax</a:t>
            </a:r>
          </a:p>
        </p:txBody>
      </p:sp>
      <p:sp>
        <p:nvSpPr>
          <p:cNvPr id="32771" name="Inhaltsplatzhalter 2"/>
          <p:cNvSpPr>
            <a:spLocks noGrp="1"/>
          </p:cNvSpPr>
          <p:nvPr>
            <p:ph idx="1"/>
          </p:nvPr>
        </p:nvSpPr>
        <p:spPr/>
        <p:txBody>
          <a:bodyPr/>
          <a:lstStyle/>
          <a:p>
            <a:r>
              <a:rPr lang="en-GB" smtClean="0">
                <a:latin typeface="Arial" charset="0"/>
                <a:cs typeface="Arial" charset="0"/>
              </a:rPr>
              <a:t>Microformats use existing HTML attributes to embed structured data types in an HTML document and to indicate the presence of metadata</a:t>
            </a:r>
          </a:p>
          <a:p>
            <a:endParaRPr lang="en-GB" smtClean="0">
              <a:latin typeface="Arial" charset="0"/>
              <a:cs typeface="Arial" charset="0"/>
            </a:endParaRPr>
          </a:p>
          <a:p>
            <a:r>
              <a:rPr lang="en-GB" smtClean="0">
                <a:latin typeface="Arial" charset="0"/>
                <a:cs typeface="Arial" charset="0"/>
              </a:rPr>
              <a:t>Rel/rev-attribute is used for elemental microformts, e.g.,</a:t>
            </a:r>
            <a:br>
              <a:rPr lang="en-GB" smtClean="0">
                <a:latin typeface="Arial" charset="0"/>
                <a:cs typeface="Arial" charset="0"/>
              </a:rPr>
            </a:br>
            <a:r>
              <a:rPr lang="en-GB" smtClean="0">
                <a:latin typeface="Arial" charset="0"/>
                <a:cs typeface="Arial" charset="0"/>
              </a:rPr>
              <a:t>&lt;a href=“http://technorati.com/tag/semantics” </a:t>
            </a:r>
            <a:r>
              <a:rPr lang="en-GB" smtClean="0">
                <a:solidFill>
                  <a:srgbClr val="C00000"/>
                </a:solidFill>
                <a:latin typeface="Arial" charset="0"/>
                <a:cs typeface="Arial" charset="0"/>
              </a:rPr>
              <a:t>rel=“tag”</a:t>
            </a:r>
            <a:r>
              <a:rPr lang="en-GB" smtClean="0">
                <a:latin typeface="Arial" charset="0"/>
                <a:cs typeface="Arial" charset="0"/>
              </a:rPr>
              <a:t>&gt;semantics&lt;/a&gt;</a:t>
            </a:r>
            <a:br>
              <a:rPr lang="en-GB" smtClean="0">
                <a:latin typeface="Arial" charset="0"/>
                <a:cs typeface="Arial" charset="0"/>
              </a:rPr>
            </a:br>
            <a:r>
              <a:rPr lang="en-GB" smtClean="0">
                <a:latin typeface="Arial" charset="0"/>
                <a:cs typeface="Arial" charset="0"/>
              </a:rPr>
              <a:t>expresses that the current page is “tagged” with “semantics”</a:t>
            </a:r>
          </a:p>
          <a:p>
            <a:endParaRPr lang="en-GB" smtClean="0">
              <a:latin typeface="Arial" charset="0"/>
              <a:cs typeface="Arial" charset="0"/>
            </a:endParaRPr>
          </a:p>
          <a:p>
            <a:r>
              <a:rPr lang="en-GB" smtClean="0">
                <a:latin typeface="Arial" charset="0"/>
                <a:cs typeface="Arial" charset="0"/>
              </a:rPr>
              <a:t>Class-attribute is used for compound microformats, e.g.</a:t>
            </a:r>
            <a:br>
              <a:rPr lang="en-GB" smtClean="0">
                <a:latin typeface="Arial" charset="0"/>
                <a:cs typeface="Arial" charset="0"/>
              </a:rPr>
            </a:br>
            <a:r>
              <a:rPr lang="en-GB" smtClean="0">
                <a:latin typeface="Arial" charset="0"/>
                <a:cs typeface="Arial" charset="0"/>
              </a:rPr>
              <a:t>&lt;span </a:t>
            </a:r>
            <a:r>
              <a:rPr lang="en-GB" smtClean="0">
                <a:solidFill>
                  <a:srgbClr val="C00000"/>
                </a:solidFill>
                <a:latin typeface="Arial" charset="0"/>
                <a:cs typeface="Arial" charset="0"/>
              </a:rPr>
              <a:t>class=“geo”</a:t>
            </a:r>
            <a:r>
              <a:rPr lang="en-GB" smtClean="0">
                <a:latin typeface="Arial" charset="0"/>
                <a:cs typeface="Arial" charset="0"/>
              </a:rPr>
              <a:t>&gt;&lt;span </a:t>
            </a:r>
            <a:r>
              <a:rPr lang="en-GB" smtClean="0">
                <a:solidFill>
                  <a:srgbClr val="C00000"/>
                </a:solidFill>
                <a:latin typeface="Arial" charset="0"/>
                <a:cs typeface="Arial" charset="0"/>
              </a:rPr>
              <a:t>class=“latitude”</a:t>
            </a:r>
            <a:r>
              <a:rPr lang="en-GB" smtClean="0">
                <a:latin typeface="Arial" charset="0"/>
                <a:cs typeface="Arial" charset="0"/>
              </a:rPr>
              <a:t>&gt;23.44&lt;/span&gt;&lt;span </a:t>
            </a:r>
            <a:r>
              <a:rPr lang="en-GB" smtClean="0">
                <a:solidFill>
                  <a:srgbClr val="C00000"/>
                </a:solidFill>
                <a:latin typeface="Arial" charset="0"/>
                <a:cs typeface="Arial" charset="0"/>
              </a:rPr>
              <a:t>class=“longitude”</a:t>
            </a:r>
            <a:r>
              <a:rPr lang="en-GB" smtClean="0">
                <a:latin typeface="Arial" charset="0"/>
                <a:cs typeface="Arial" charset="0"/>
              </a:rPr>
              <a:t>&gt;44.33&lt;/span&gt;&lt;span&gt;</a:t>
            </a:r>
            <a:br>
              <a:rPr lang="en-GB" smtClean="0">
                <a:latin typeface="Arial" charset="0"/>
                <a:cs typeface="Arial" charset="0"/>
              </a:rPr>
            </a:br>
            <a:r>
              <a:rPr lang="en-GB" smtClean="0">
                <a:latin typeface="Arial" charset="0"/>
                <a:cs typeface="Arial" charset="0"/>
              </a:rPr>
              <a:t>expresses that a given data block contains geo-coordinates (longitude/latitude)</a:t>
            </a:r>
            <a:br>
              <a:rPr lang="en-GB" smtClean="0">
                <a:latin typeface="Arial" charset="0"/>
                <a:cs typeface="Arial" charset="0"/>
              </a:rPr>
            </a:br>
            <a:endParaRPr lang="en-GB" smtClean="0">
              <a:latin typeface="Arial" charset="0"/>
              <a:cs typeface="Arial" charset="0"/>
            </a:endParaRPr>
          </a:p>
        </p:txBody>
      </p:sp>
      <p:sp>
        <p:nvSpPr>
          <p:cNvPr id="32772"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2AF267D-5317-4AFE-8DE5-43FD1772DB24}" type="slidenum">
              <a:rPr lang="en-US" smtClean="0">
                <a:solidFill>
                  <a:schemeClr val="bg1"/>
                </a:solidFill>
              </a:rPr>
              <a:pPr eaLnBrk="1" hangingPunct="1"/>
              <a:t>32</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en-GB" smtClean="0">
                <a:latin typeface="Arial" charset="0"/>
                <a:cs typeface="Arial" charset="0"/>
              </a:rPr>
              <a:t>Expressive Power</a:t>
            </a:r>
          </a:p>
        </p:txBody>
      </p:sp>
      <p:sp>
        <p:nvSpPr>
          <p:cNvPr id="33795" name="Inhaltsplatzhalter 2"/>
          <p:cNvSpPr>
            <a:spLocks noGrp="1"/>
          </p:cNvSpPr>
          <p:nvPr>
            <p:ph idx="1"/>
          </p:nvPr>
        </p:nvSpPr>
        <p:spPr/>
        <p:txBody>
          <a:bodyPr/>
          <a:lstStyle/>
          <a:p>
            <a:r>
              <a:rPr lang="en-GB" smtClean="0">
                <a:latin typeface="Arial" charset="0"/>
                <a:cs typeface="Arial" charset="0"/>
              </a:rPr>
              <a:t>Microformats extend the expressive power of HTML.</a:t>
            </a:r>
          </a:p>
          <a:p>
            <a:r>
              <a:rPr lang="en-GB" smtClean="0">
                <a:latin typeface="Arial" charset="0"/>
                <a:cs typeface="Arial" charset="0"/>
              </a:rPr>
              <a:t>Expressive power is limited as microformats are only designed to use pre-defined vocabularies to mark up content in Web pages using different HTML attributes.</a:t>
            </a:r>
          </a:p>
        </p:txBody>
      </p:sp>
      <p:sp>
        <p:nvSpPr>
          <p:cNvPr id="33796"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8973EE6-CC5B-4C6D-A916-6B46249359D1}" type="slidenum">
              <a:rPr lang="en-US" smtClean="0">
                <a:solidFill>
                  <a:schemeClr val="bg1"/>
                </a:solidFill>
              </a:rPr>
              <a:pPr eaLnBrk="1" hangingPunct="1"/>
              <a:t>33</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B4DF277-DE65-4332-B545-72EA5B0F6F0E}" type="slidenum">
              <a:rPr lang="en-US" smtClean="0">
                <a:solidFill>
                  <a:schemeClr val="bg1"/>
                </a:solidFill>
              </a:rPr>
              <a:pPr eaLnBrk="1" hangingPunct="1"/>
              <a:t>34</a:t>
            </a:fld>
            <a:endParaRPr lang="en-US" smtClean="0">
              <a:solidFill>
                <a:schemeClr val="bg1"/>
              </a:solidFill>
            </a:endParaRPr>
          </a:p>
        </p:txBody>
      </p:sp>
      <p:sp>
        <p:nvSpPr>
          <p:cNvPr id="34819" name="Rectangle 2"/>
          <p:cNvSpPr>
            <a:spLocks noGrp="1"/>
          </p:cNvSpPr>
          <p:nvPr>
            <p:ph type="title"/>
          </p:nvPr>
        </p:nvSpPr>
        <p:spPr/>
        <p:txBody>
          <a:bodyPr/>
          <a:lstStyle/>
          <a:p>
            <a:r>
              <a:rPr lang="en-GB" smtClean="0">
                <a:latin typeface="Arial" charset="0"/>
                <a:cs typeface="Arial" charset="0"/>
              </a:rPr>
              <a:t>Usage: Compound Microformat hCard</a:t>
            </a:r>
          </a:p>
        </p:txBody>
      </p:sp>
      <p:sp>
        <p:nvSpPr>
          <p:cNvPr id="34820" name="Rectangle 3"/>
          <p:cNvSpPr>
            <a:spLocks noGrp="1"/>
          </p:cNvSpPr>
          <p:nvPr>
            <p:ph type="body" idx="1"/>
          </p:nvPr>
        </p:nvSpPr>
        <p:spPr/>
        <p:txBody>
          <a:bodyPr/>
          <a:lstStyle/>
          <a:p>
            <a:r>
              <a:rPr lang="en-GB" sz="2000" smtClean="0">
                <a:latin typeface="Arial" charset="0"/>
                <a:cs typeface="Arial" charset="0"/>
              </a:rPr>
              <a:t>hCard is a simple format for representing people, companies, organizations, and places, using a 1:1 representation of the properties and values of the vCard standard (RFC2426).</a:t>
            </a:r>
            <a:br>
              <a:rPr lang="en-GB" sz="2000" smtClean="0">
                <a:latin typeface="Arial" charset="0"/>
                <a:cs typeface="Arial" charset="0"/>
              </a:rPr>
            </a:br>
            <a:r>
              <a:rPr lang="en-GB" sz="2000" smtClean="0">
                <a:latin typeface="Arial" charset="0"/>
                <a:cs typeface="Arial" charset="0"/>
              </a:rPr>
              <a:t/>
            </a:r>
            <a:br>
              <a:rPr lang="en-GB" sz="2000" smtClean="0">
                <a:latin typeface="Arial" charset="0"/>
                <a:cs typeface="Arial" charset="0"/>
              </a:rPr>
            </a:br>
            <a:r>
              <a:rPr lang="en-GB" sz="2000" smtClean="0">
                <a:latin typeface="Arial" charset="0"/>
                <a:cs typeface="Arial" charset="0"/>
              </a:rPr>
              <a:t/>
            </a:r>
            <a:br>
              <a:rPr lang="en-GB" sz="2000" smtClean="0">
                <a:latin typeface="Arial" charset="0"/>
                <a:cs typeface="Arial" charset="0"/>
              </a:rPr>
            </a:br>
            <a:r>
              <a:rPr lang="en-GB" sz="2000" smtClean="0">
                <a:latin typeface="Arial" charset="0"/>
                <a:cs typeface="Arial" charset="0"/>
              </a:rPr>
              <a:t>BEGIN: </a:t>
            </a:r>
            <a:r>
              <a:rPr lang="en-GB" sz="2000" smtClean="0">
                <a:solidFill>
                  <a:srgbClr val="901A24"/>
                </a:solidFill>
                <a:latin typeface="Arial" charset="0"/>
                <a:cs typeface="Arial" charset="0"/>
              </a:rPr>
              <a:t>VCARD</a:t>
            </a:r>
            <a:r>
              <a:rPr lang="en-GB" sz="2000" smtClean="0">
                <a:latin typeface="Arial" charset="0"/>
                <a:cs typeface="Arial" charset="0"/>
              </a:rPr>
              <a:t/>
            </a:r>
            <a:br>
              <a:rPr lang="en-GB" sz="2000" smtClean="0">
                <a:latin typeface="Arial" charset="0"/>
                <a:cs typeface="Arial" charset="0"/>
              </a:rPr>
            </a:br>
            <a:r>
              <a:rPr lang="en-GB" sz="2000" smtClean="0">
                <a:latin typeface="Arial" charset="0"/>
                <a:cs typeface="Arial" charset="0"/>
              </a:rPr>
              <a:t>VERSION: 3</a:t>
            </a:r>
            <a:br>
              <a:rPr lang="en-GB" sz="2000" smtClean="0">
                <a:latin typeface="Arial" charset="0"/>
                <a:cs typeface="Arial" charset="0"/>
              </a:rPr>
            </a:br>
            <a:r>
              <a:rPr lang="en-GB" sz="2000" smtClean="0">
                <a:solidFill>
                  <a:srgbClr val="901A24"/>
                </a:solidFill>
                <a:latin typeface="Arial" charset="0"/>
                <a:cs typeface="Arial" charset="0"/>
              </a:rPr>
              <a:t>FN</a:t>
            </a:r>
            <a:r>
              <a:rPr lang="en-GB" sz="2000" smtClean="0">
                <a:latin typeface="Arial" charset="0"/>
                <a:cs typeface="Arial" charset="0"/>
              </a:rPr>
              <a:t>: Tim Berners-Lee</a:t>
            </a:r>
            <a:br>
              <a:rPr lang="en-GB" sz="2000" smtClean="0">
                <a:latin typeface="Arial" charset="0"/>
                <a:cs typeface="Arial" charset="0"/>
              </a:rPr>
            </a:br>
            <a:r>
              <a:rPr lang="en-GB" sz="2000" smtClean="0">
                <a:solidFill>
                  <a:srgbClr val="901A24"/>
                </a:solidFill>
                <a:latin typeface="Arial" charset="0"/>
                <a:cs typeface="Arial" charset="0"/>
              </a:rPr>
              <a:t>ORG</a:t>
            </a:r>
            <a:r>
              <a:rPr lang="en-GB" sz="2000" smtClean="0">
                <a:latin typeface="Arial" charset="0"/>
                <a:cs typeface="Arial" charset="0"/>
              </a:rPr>
              <a:t>: W3C</a:t>
            </a:r>
            <a:br>
              <a:rPr lang="en-GB" sz="2000" smtClean="0">
                <a:latin typeface="Arial" charset="0"/>
                <a:cs typeface="Arial" charset="0"/>
              </a:rPr>
            </a:br>
            <a:r>
              <a:rPr lang="en-GB" sz="2000" smtClean="0">
                <a:latin typeface="Arial" charset="0"/>
                <a:cs typeface="Arial" charset="0"/>
              </a:rPr>
              <a:t>…</a:t>
            </a:r>
            <a:br>
              <a:rPr lang="en-GB" sz="2000" smtClean="0">
                <a:latin typeface="Arial" charset="0"/>
                <a:cs typeface="Arial" charset="0"/>
              </a:rPr>
            </a:br>
            <a:r>
              <a:rPr lang="en-GB" sz="2000" smtClean="0">
                <a:solidFill>
                  <a:srgbClr val="901A24"/>
                </a:solidFill>
                <a:latin typeface="Arial" charset="0"/>
                <a:cs typeface="Arial" charset="0"/>
              </a:rPr>
              <a:t>URL</a:t>
            </a:r>
            <a:r>
              <a:rPr lang="en-GB" sz="2000" smtClean="0">
                <a:latin typeface="Arial" charset="0"/>
                <a:cs typeface="Arial" charset="0"/>
              </a:rPr>
              <a:t>: http://www.w3.org/People/Berners-Lee/</a:t>
            </a:r>
            <a:br>
              <a:rPr lang="en-GB" sz="2000" smtClean="0">
                <a:latin typeface="Arial" charset="0"/>
                <a:cs typeface="Arial" charset="0"/>
              </a:rPr>
            </a:br>
            <a:r>
              <a:rPr lang="en-GB" sz="2000" smtClean="0">
                <a:solidFill>
                  <a:srgbClr val="901A24"/>
                </a:solidFill>
                <a:latin typeface="Arial" charset="0"/>
                <a:cs typeface="Arial" charset="0"/>
              </a:rPr>
              <a:t>TEL</a:t>
            </a:r>
            <a:r>
              <a:rPr lang="en-GB" sz="2000" smtClean="0">
                <a:latin typeface="Arial" charset="0"/>
                <a:cs typeface="Arial" charset="0"/>
              </a:rPr>
              <a:t>: </a:t>
            </a:r>
            <a:r>
              <a:rPr lang="en-NZ" sz="2000" smtClean="0">
                <a:latin typeface="Arial" charset="0"/>
                <a:cs typeface="Arial" charset="0"/>
              </a:rPr>
              <a:t>+1 617 253 5702</a:t>
            </a:r>
            <a:r>
              <a:rPr lang="en-GB" sz="2000" smtClean="0">
                <a:latin typeface="Arial" charset="0"/>
                <a:cs typeface="Arial" charset="0"/>
              </a:rPr>
              <a:t/>
            </a:r>
            <a:br>
              <a:rPr lang="en-GB" sz="2000" smtClean="0">
                <a:latin typeface="Arial" charset="0"/>
                <a:cs typeface="Arial" charset="0"/>
              </a:rPr>
            </a:br>
            <a:r>
              <a:rPr lang="en-GB" sz="2000" smtClean="0">
                <a:latin typeface="Arial" charset="0"/>
                <a:cs typeface="Arial" charset="0"/>
              </a:rPr>
              <a:t>END: VCARD</a:t>
            </a:r>
          </a:p>
        </p:txBody>
      </p:sp>
      <p:sp>
        <p:nvSpPr>
          <p:cNvPr id="34821" name="Text Box 4"/>
          <p:cNvSpPr txBox="1">
            <a:spLocks noChangeArrowheads="1"/>
          </p:cNvSpPr>
          <p:nvPr/>
        </p:nvSpPr>
        <p:spPr bwMode="auto">
          <a:xfrm>
            <a:off x="6477000" y="6172200"/>
            <a:ext cx="2447925" cy="254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Example on this slide by Alexander Graf</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D433F41-06D7-40D8-BBAA-17ABB699A9B2}" type="slidenum">
              <a:rPr lang="en-US" smtClean="0">
                <a:solidFill>
                  <a:schemeClr val="bg1"/>
                </a:solidFill>
              </a:rPr>
              <a:pPr eaLnBrk="1" hangingPunct="1"/>
              <a:t>35</a:t>
            </a:fld>
            <a:endParaRPr lang="en-US" smtClean="0">
              <a:solidFill>
                <a:schemeClr val="bg1"/>
              </a:solidFill>
            </a:endParaRPr>
          </a:p>
        </p:txBody>
      </p:sp>
      <p:sp>
        <p:nvSpPr>
          <p:cNvPr id="35843" name="Rectangle 2"/>
          <p:cNvSpPr>
            <a:spLocks noGrp="1"/>
          </p:cNvSpPr>
          <p:nvPr>
            <p:ph type="title"/>
          </p:nvPr>
        </p:nvSpPr>
        <p:spPr/>
        <p:txBody>
          <a:bodyPr/>
          <a:lstStyle/>
          <a:p>
            <a:r>
              <a:rPr lang="en-GB" dirty="0" smtClean="0">
                <a:latin typeface="Arial" charset="0"/>
                <a:cs typeface="Arial" charset="0"/>
              </a:rPr>
              <a:t>Usage: </a:t>
            </a:r>
            <a:br>
              <a:rPr lang="en-GB" dirty="0" smtClean="0">
                <a:latin typeface="Arial" charset="0"/>
                <a:cs typeface="Arial" charset="0"/>
              </a:rPr>
            </a:br>
            <a:r>
              <a:rPr lang="en-GB" dirty="0" smtClean="0">
                <a:latin typeface="Arial" charset="0"/>
                <a:cs typeface="Arial" charset="0"/>
              </a:rPr>
              <a:t>Compound </a:t>
            </a:r>
            <a:r>
              <a:rPr lang="en-GB" dirty="0" err="1" smtClean="0">
                <a:latin typeface="Arial" charset="0"/>
                <a:cs typeface="Arial" charset="0"/>
              </a:rPr>
              <a:t>Microformat</a:t>
            </a:r>
            <a:r>
              <a:rPr lang="en-GB" dirty="0" smtClean="0">
                <a:latin typeface="Arial" charset="0"/>
                <a:cs typeface="Arial" charset="0"/>
              </a:rPr>
              <a:t> </a:t>
            </a:r>
            <a:r>
              <a:rPr lang="en-GB" dirty="0" err="1" smtClean="0">
                <a:latin typeface="Arial" charset="0"/>
                <a:cs typeface="Arial" charset="0"/>
              </a:rPr>
              <a:t>hCard</a:t>
            </a:r>
            <a:r>
              <a:rPr lang="en-GB" dirty="0" smtClean="0">
                <a:latin typeface="Arial" charset="0"/>
                <a:cs typeface="Arial" charset="0"/>
              </a:rPr>
              <a:t> </a:t>
            </a:r>
          </a:p>
        </p:txBody>
      </p:sp>
      <p:sp>
        <p:nvSpPr>
          <p:cNvPr id="35844" name="Rectangle 3"/>
          <p:cNvSpPr>
            <a:spLocks noGrp="1"/>
          </p:cNvSpPr>
          <p:nvPr>
            <p:ph type="body" idx="1"/>
          </p:nvPr>
        </p:nvSpPr>
        <p:spPr>
          <a:xfrm>
            <a:off x="304800" y="1600200"/>
            <a:ext cx="8620125" cy="4525963"/>
          </a:xfrm>
        </p:spPr>
        <p:txBody>
          <a:bodyPr/>
          <a:lstStyle/>
          <a:p>
            <a:r>
              <a:rPr lang="en-GB" sz="2000" dirty="0" err="1" smtClean="0">
                <a:latin typeface="Arial" charset="0"/>
                <a:cs typeface="Arial" charset="0"/>
              </a:rPr>
              <a:t>hCard</a:t>
            </a:r>
            <a:r>
              <a:rPr lang="en-GB" sz="2000" dirty="0" smtClean="0">
                <a:latin typeface="Arial" charset="0"/>
                <a:cs typeface="Arial" charset="0"/>
              </a:rPr>
              <a:t> is a simple format for representing people, companies, organizations, and places, using a 1:1 representation of the properties and values of the vCard standard (RFC2426).</a:t>
            </a:r>
            <a:br>
              <a:rPr lang="en-GB" sz="2000" dirty="0" smtClean="0">
                <a:latin typeface="Arial" charset="0"/>
                <a:cs typeface="Arial" charset="0"/>
              </a:rPr>
            </a:br>
            <a:r>
              <a:rPr lang="en-GB" sz="2000" dirty="0" smtClean="0">
                <a:latin typeface="Arial" charset="0"/>
                <a:cs typeface="Arial" charset="0"/>
              </a:rPr>
              <a:t/>
            </a:r>
            <a:br>
              <a:rPr lang="en-GB" sz="2000" dirty="0" smtClean="0">
                <a:latin typeface="Arial" charset="0"/>
                <a:cs typeface="Arial" charset="0"/>
              </a:rPr>
            </a:br>
            <a:r>
              <a:rPr lang="en-GB" sz="2000" dirty="0" smtClean="0">
                <a:latin typeface="Arial" charset="0"/>
                <a:cs typeface="Arial" charset="0"/>
              </a:rPr>
              <a:t/>
            </a:r>
            <a:br>
              <a:rPr lang="en-GB" sz="2000" dirty="0" smtClean="0">
                <a:latin typeface="Arial" charset="0"/>
                <a:cs typeface="Arial" charset="0"/>
              </a:rPr>
            </a:br>
            <a:r>
              <a:rPr lang="en-GB" sz="2000" dirty="0" smtClean="0">
                <a:latin typeface="Arial" charset="0"/>
                <a:cs typeface="Arial" charset="0"/>
              </a:rPr>
              <a:t>&lt;div class="</a:t>
            </a:r>
            <a:r>
              <a:rPr lang="en-GB" sz="2000" dirty="0" err="1" smtClean="0">
                <a:solidFill>
                  <a:srgbClr val="901A24"/>
                </a:solidFill>
                <a:latin typeface="Arial" charset="0"/>
                <a:cs typeface="Arial" charset="0"/>
              </a:rPr>
              <a:t>vcard</a:t>
            </a:r>
            <a:r>
              <a:rPr lang="en-GB" sz="2000" dirty="0" smtClean="0">
                <a:latin typeface="Arial" charset="0"/>
                <a:cs typeface="Arial" charset="0"/>
              </a:rPr>
              <a:t>"&gt;</a:t>
            </a:r>
            <a:br>
              <a:rPr lang="en-GB" sz="2000" dirty="0" smtClean="0">
                <a:latin typeface="Arial" charset="0"/>
                <a:cs typeface="Arial" charset="0"/>
              </a:rPr>
            </a:br>
            <a:r>
              <a:rPr lang="en-GB" sz="2000" dirty="0" smtClean="0">
                <a:latin typeface="Arial" charset="0"/>
                <a:cs typeface="Arial" charset="0"/>
              </a:rPr>
              <a:t>     &lt;span class="</a:t>
            </a:r>
            <a:r>
              <a:rPr lang="en-GB" sz="2000" dirty="0" err="1" smtClean="0">
                <a:solidFill>
                  <a:srgbClr val="901A24"/>
                </a:solidFill>
                <a:latin typeface="Arial" charset="0"/>
                <a:cs typeface="Arial" charset="0"/>
              </a:rPr>
              <a:t>fn</a:t>
            </a:r>
            <a:r>
              <a:rPr lang="en-GB" sz="2000" dirty="0" smtClean="0">
                <a:latin typeface="Arial" charset="0"/>
                <a:cs typeface="Arial" charset="0"/>
              </a:rPr>
              <a:t>"&gt;Tim Berners-Lee&lt;/span&gt;</a:t>
            </a:r>
            <a:br>
              <a:rPr lang="en-GB" sz="2000" dirty="0" smtClean="0">
                <a:latin typeface="Arial" charset="0"/>
                <a:cs typeface="Arial" charset="0"/>
              </a:rPr>
            </a:br>
            <a:r>
              <a:rPr lang="en-GB" sz="2000" dirty="0" smtClean="0">
                <a:latin typeface="Arial" charset="0"/>
                <a:cs typeface="Arial" charset="0"/>
              </a:rPr>
              <a:t>     &lt;a class="</a:t>
            </a:r>
            <a:r>
              <a:rPr lang="en-GB" sz="2000" dirty="0" smtClean="0">
                <a:solidFill>
                  <a:srgbClr val="901A24"/>
                </a:solidFill>
                <a:latin typeface="Arial" charset="0"/>
                <a:cs typeface="Arial" charset="0"/>
              </a:rPr>
              <a:t>org </a:t>
            </a:r>
            <a:r>
              <a:rPr lang="en-GB" sz="2000" dirty="0" err="1" smtClean="0">
                <a:solidFill>
                  <a:srgbClr val="901A24"/>
                </a:solidFill>
                <a:latin typeface="Arial" charset="0"/>
                <a:cs typeface="Arial" charset="0"/>
              </a:rPr>
              <a:t>url</a:t>
            </a:r>
            <a:r>
              <a:rPr lang="en-GB" sz="2000" dirty="0" smtClean="0">
                <a:latin typeface="Arial" charset="0"/>
                <a:cs typeface="Arial" charset="0"/>
              </a:rPr>
              <a:t>" </a:t>
            </a:r>
            <a:r>
              <a:rPr lang="en-GB" sz="2000" dirty="0" err="1" smtClean="0">
                <a:latin typeface="Arial" charset="0"/>
                <a:cs typeface="Arial" charset="0"/>
              </a:rPr>
              <a:t>href</a:t>
            </a:r>
            <a:r>
              <a:rPr lang="en-GB" sz="2000" dirty="0" smtClean="0">
                <a:latin typeface="Arial" charset="0"/>
                <a:cs typeface="Arial" charset="0"/>
              </a:rPr>
              <a:t>="http://www.w3.org/People/Berners-Lee/"&gt; 					World Wide Web Consortium&lt;/a&gt;</a:t>
            </a:r>
            <a:br>
              <a:rPr lang="en-GB" sz="2000" dirty="0" smtClean="0">
                <a:latin typeface="Arial" charset="0"/>
                <a:cs typeface="Arial" charset="0"/>
              </a:rPr>
            </a:br>
            <a:r>
              <a:rPr lang="en-GB" sz="2000" dirty="0" smtClean="0">
                <a:latin typeface="Arial" charset="0"/>
                <a:cs typeface="Arial" charset="0"/>
              </a:rPr>
              <a:t>     &lt;a class="</a:t>
            </a:r>
            <a:r>
              <a:rPr lang="en-GB" sz="2000" dirty="0" smtClean="0">
                <a:solidFill>
                  <a:srgbClr val="901A24"/>
                </a:solidFill>
                <a:latin typeface="Arial" charset="0"/>
                <a:cs typeface="Arial" charset="0"/>
              </a:rPr>
              <a:t>email</a:t>
            </a:r>
            <a:r>
              <a:rPr lang="en-GB" sz="2000" dirty="0" smtClean="0">
                <a:latin typeface="Arial" charset="0"/>
                <a:cs typeface="Arial" charset="0"/>
              </a:rPr>
              <a:t>" </a:t>
            </a:r>
            <a:r>
              <a:rPr lang="en-GB" sz="2000" dirty="0" err="1" smtClean="0">
                <a:latin typeface="Arial" charset="0"/>
                <a:cs typeface="Arial" charset="0"/>
              </a:rPr>
              <a:t>href</a:t>
            </a:r>
            <a:r>
              <a:rPr lang="en-GB" sz="2000" dirty="0" smtClean="0">
                <a:latin typeface="Arial" charset="0"/>
                <a:cs typeface="Arial" charset="0"/>
              </a:rPr>
              <a:t>="</a:t>
            </a:r>
            <a:r>
              <a:rPr lang="en-NZ" sz="2000" dirty="0" smtClean="0">
                <a:latin typeface="Arial" charset="0"/>
                <a:cs typeface="Arial" charset="0"/>
              </a:rPr>
              <a:t>timbl@w3.org</a:t>
            </a:r>
            <a:r>
              <a:rPr lang="en-GB" sz="2000" dirty="0" smtClean="0">
                <a:latin typeface="Arial" charset="0"/>
                <a:cs typeface="Arial" charset="0"/>
              </a:rPr>
              <a:t>"&gt;mail me&lt;/a&gt;</a:t>
            </a:r>
            <a:br>
              <a:rPr lang="en-GB" sz="2000" dirty="0" smtClean="0">
                <a:latin typeface="Arial" charset="0"/>
                <a:cs typeface="Arial" charset="0"/>
              </a:rPr>
            </a:br>
            <a:r>
              <a:rPr lang="en-GB" sz="2000" dirty="0" smtClean="0">
                <a:latin typeface="Arial" charset="0"/>
                <a:cs typeface="Arial" charset="0"/>
              </a:rPr>
              <a:t>     Phone: &lt;div class="</a:t>
            </a:r>
            <a:r>
              <a:rPr lang="en-GB" sz="2000" dirty="0" err="1" smtClean="0">
                <a:solidFill>
                  <a:srgbClr val="901A24"/>
                </a:solidFill>
                <a:latin typeface="Arial" charset="0"/>
                <a:cs typeface="Arial" charset="0"/>
              </a:rPr>
              <a:t>tel</a:t>
            </a:r>
            <a:r>
              <a:rPr lang="en-GB" sz="2000" dirty="0" smtClean="0">
                <a:latin typeface="Arial" charset="0"/>
                <a:cs typeface="Arial" charset="0"/>
              </a:rPr>
              <a:t>"&gt;</a:t>
            </a:r>
            <a:r>
              <a:rPr lang="en-NZ" sz="2000" dirty="0" smtClean="0">
                <a:latin typeface="Arial" charset="0"/>
                <a:cs typeface="Arial" charset="0"/>
              </a:rPr>
              <a:t>+1 617 253 5702</a:t>
            </a:r>
            <a:r>
              <a:rPr lang="en-GB" sz="2000" dirty="0" smtClean="0">
                <a:latin typeface="Arial" charset="0"/>
                <a:cs typeface="Arial" charset="0"/>
              </a:rPr>
              <a:t>&lt;/div&gt;</a:t>
            </a:r>
            <a:br>
              <a:rPr lang="en-GB" sz="2000" dirty="0" smtClean="0">
                <a:latin typeface="Arial" charset="0"/>
                <a:cs typeface="Arial" charset="0"/>
              </a:rPr>
            </a:br>
            <a:r>
              <a:rPr lang="en-GB" sz="2000" dirty="0" smtClean="0">
                <a:latin typeface="Arial" charset="0"/>
                <a:cs typeface="Arial" charset="0"/>
              </a:rPr>
              <a:t>&lt;/div&gt;</a:t>
            </a:r>
          </a:p>
        </p:txBody>
      </p:sp>
      <p:sp>
        <p:nvSpPr>
          <p:cNvPr id="35845" name="Text Box 4"/>
          <p:cNvSpPr txBox="1">
            <a:spLocks noChangeArrowheads="1"/>
          </p:cNvSpPr>
          <p:nvPr/>
        </p:nvSpPr>
        <p:spPr bwMode="auto">
          <a:xfrm>
            <a:off x="6477000" y="6172200"/>
            <a:ext cx="2447925" cy="254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Example on this slide by Alexander Graf</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6D2FACC-2962-48CB-9F5A-74F61EA00D38}" type="slidenum">
              <a:rPr lang="en-US" smtClean="0">
                <a:solidFill>
                  <a:schemeClr val="bg1"/>
                </a:solidFill>
              </a:rPr>
              <a:pPr eaLnBrk="1" hangingPunct="1"/>
              <a:t>36</a:t>
            </a:fld>
            <a:endParaRPr lang="en-US" smtClean="0">
              <a:solidFill>
                <a:schemeClr val="bg1"/>
              </a:solidFill>
            </a:endParaRPr>
          </a:p>
        </p:txBody>
      </p:sp>
      <p:sp>
        <p:nvSpPr>
          <p:cNvPr id="36867" name="Rectangle 2"/>
          <p:cNvSpPr>
            <a:spLocks noGrp="1"/>
          </p:cNvSpPr>
          <p:nvPr>
            <p:ph type="title"/>
          </p:nvPr>
        </p:nvSpPr>
        <p:spPr/>
        <p:txBody>
          <a:bodyPr/>
          <a:lstStyle/>
          <a:p>
            <a:r>
              <a:rPr lang="en-GB" smtClean="0">
                <a:latin typeface="Arial" charset="0"/>
                <a:cs typeface="Arial" charset="0"/>
              </a:rPr>
              <a:t>Drawbacks of Microformats</a:t>
            </a:r>
          </a:p>
        </p:txBody>
      </p:sp>
      <p:sp>
        <p:nvSpPr>
          <p:cNvPr id="36868" name="Rectangle 3"/>
          <p:cNvSpPr>
            <a:spLocks noGrp="1"/>
          </p:cNvSpPr>
          <p:nvPr>
            <p:ph type="body" idx="1"/>
          </p:nvPr>
        </p:nvSpPr>
        <p:spPr/>
        <p:txBody>
          <a:bodyPr/>
          <a:lstStyle/>
          <a:p>
            <a:r>
              <a:rPr lang="en-GB" sz="2000" smtClean="0">
                <a:latin typeface="Arial" charset="0"/>
                <a:cs typeface="Arial" charset="0"/>
              </a:rPr>
              <a:t>Only a fixed set of microformats exist.</a:t>
            </a:r>
          </a:p>
          <a:p>
            <a:r>
              <a:rPr lang="en-GB" sz="2000" smtClean="0">
                <a:latin typeface="Arial" charset="0"/>
                <a:cs typeface="Arial" charset="0"/>
              </a:rPr>
              <a:t>No way to connect data elements.</a:t>
            </a:r>
          </a:p>
          <a:p>
            <a:r>
              <a:rPr lang="en-GB" sz="2000" smtClean="0">
                <a:latin typeface="Arial" charset="0"/>
                <a:cs typeface="Arial" charset="0"/>
              </a:rPr>
              <a:t>Fixed vocabulary, not extendable and customizable.</a:t>
            </a:r>
          </a:p>
          <a:p>
            <a:r>
              <a:rPr lang="en-GB" sz="2000" smtClean="0">
                <a:latin typeface="Arial" charset="0"/>
                <a:cs typeface="Arial" charset="0"/>
              </a:rPr>
              <a:t>Separate parsing rules for each microformat needed.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355D0DC-41A8-4B71-BEF8-BF9D27911F26}" type="slidenum">
              <a:rPr lang="en-US" smtClean="0">
                <a:solidFill>
                  <a:schemeClr val="bg1"/>
                </a:solidFill>
              </a:rPr>
              <a:pPr eaLnBrk="1" hangingPunct="1"/>
              <a:t>37</a:t>
            </a:fld>
            <a:endParaRPr lang="en-US" smtClean="0">
              <a:solidFill>
                <a:schemeClr val="bg1"/>
              </a:solidFill>
            </a:endParaRPr>
          </a:p>
        </p:txBody>
      </p:sp>
      <p:sp>
        <p:nvSpPr>
          <p:cNvPr id="37891" name="Rectangle 4"/>
          <p:cNvSpPr>
            <a:spLocks noGrp="1"/>
          </p:cNvSpPr>
          <p:nvPr>
            <p:ph type="ctrTitle"/>
          </p:nvPr>
        </p:nvSpPr>
        <p:spPr/>
        <p:txBody>
          <a:bodyPr/>
          <a:lstStyle/>
          <a:p>
            <a:r>
              <a:rPr lang="en-GB" smtClean="0">
                <a:latin typeface="Arial" charset="0"/>
                <a:cs typeface="Arial" charset="0"/>
              </a:rPr>
              <a:t>Resource Description Framework in attributes (RDFa)</a:t>
            </a:r>
          </a:p>
        </p:txBody>
      </p:sp>
      <p:sp>
        <p:nvSpPr>
          <p:cNvPr id="37892" name="Rectangle 5"/>
          <p:cNvSpPr>
            <a:spLocks noGrp="1"/>
          </p:cNvSpPr>
          <p:nvPr>
            <p:ph type="subTitle" idx="1"/>
          </p:nvPr>
        </p:nvSpPr>
        <p:spPr/>
        <p:txBody>
          <a:bodyPr/>
          <a:lstStyle/>
          <a:p>
            <a:pPr algn="r">
              <a:lnSpc>
                <a:spcPct val="90000"/>
              </a:lnSpc>
            </a:pPr>
            <a:r>
              <a:rPr lang="en-GB" i="1" smtClean="0">
                <a:latin typeface="Arial" charset="0"/>
                <a:cs typeface="Arial" charset="0"/>
              </a:rPr>
              <a:t>“RDFa is microformats done right”</a:t>
            </a:r>
            <a:r>
              <a:rPr lang="en-GB" smtClean="0">
                <a:latin typeface="Arial" charset="0"/>
                <a:cs typeface="Arial" charset="0"/>
              </a:rPr>
              <a:t> (Bob DuCharme)</a:t>
            </a: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r>
              <a:rPr lang="en-GB" smtClean="0">
                <a:latin typeface="Arial" charset="0"/>
                <a:cs typeface="Arial" charset="0"/>
              </a:rPr>
              <a:t>Recommended literature: [2], [10] </a:t>
            </a:r>
          </a:p>
          <a:p>
            <a:pPr>
              <a:lnSpc>
                <a:spcPct val="90000"/>
              </a:lnSpc>
            </a:pPr>
            <a:endParaRPr lang="en-GB" smtClean="0">
              <a:latin typeface="Arial" charset="0"/>
              <a:cs typeface="Arial" charset="0"/>
            </a:endParaRPr>
          </a:p>
        </p:txBody>
      </p:sp>
      <p:pic>
        <p:nvPicPr>
          <p:cNvPr id="37893" name="Picture 6" descr="rdfad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362200"/>
            <a:ext cx="9191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F9A67C7-71C4-4A2D-8225-25C01F3E0CA9}" type="slidenum">
              <a:rPr lang="en-US" smtClean="0">
                <a:solidFill>
                  <a:schemeClr val="bg1"/>
                </a:solidFill>
              </a:rPr>
              <a:pPr eaLnBrk="1" hangingPunct="1"/>
              <a:t>38</a:t>
            </a:fld>
            <a:endParaRPr lang="en-US" smtClean="0">
              <a:solidFill>
                <a:schemeClr val="bg1"/>
              </a:solidFill>
            </a:endParaRPr>
          </a:p>
        </p:txBody>
      </p:sp>
      <p:sp>
        <p:nvSpPr>
          <p:cNvPr id="38915" name="Rectangle 2"/>
          <p:cNvSpPr>
            <a:spLocks noGrp="1"/>
          </p:cNvSpPr>
          <p:nvPr>
            <p:ph type="title"/>
          </p:nvPr>
        </p:nvSpPr>
        <p:spPr/>
        <p:txBody>
          <a:bodyPr/>
          <a:lstStyle/>
          <a:p>
            <a:r>
              <a:rPr lang="en-GB" smtClean="0">
                <a:latin typeface="Arial" charset="0"/>
                <a:cs typeface="Arial" charset="0"/>
              </a:rPr>
              <a:t>RDFa</a:t>
            </a:r>
          </a:p>
        </p:txBody>
      </p:sp>
      <p:sp>
        <p:nvSpPr>
          <p:cNvPr id="38916" name="Rectangle 3"/>
          <p:cNvSpPr>
            <a:spLocks noGrp="1"/>
          </p:cNvSpPr>
          <p:nvPr>
            <p:ph type="body" idx="1"/>
          </p:nvPr>
        </p:nvSpPr>
        <p:spPr/>
        <p:txBody>
          <a:bodyPr/>
          <a:lstStyle/>
          <a:p>
            <a:r>
              <a:rPr lang="en-GB" sz="1800" dirty="0" err="1" smtClean="0">
                <a:latin typeface="Arial" charset="0"/>
                <a:cs typeface="Arial" charset="0"/>
              </a:rPr>
              <a:t>RDFa</a:t>
            </a:r>
            <a:r>
              <a:rPr lang="en-GB" sz="1800" dirty="0" smtClean="0">
                <a:latin typeface="Arial" charset="0"/>
                <a:cs typeface="Arial" charset="0"/>
              </a:rPr>
              <a:t> is a W3C recommendation.</a:t>
            </a:r>
          </a:p>
          <a:p>
            <a:r>
              <a:rPr lang="en-GB" sz="1800" dirty="0" err="1" smtClean="0">
                <a:latin typeface="Arial" charset="0"/>
                <a:cs typeface="Arial" charset="0"/>
              </a:rPr>
              <a:t>RDFa</a:t>
            </a:r>
            <a:r>
              <a:rPr lang="en-GB" sz="1800" dirty="0" smtClean="0">
                <a:latin typeface="Arial" charset="0"/>
                <a:cs typeface="Arial" charset="0"/>
              </a:rPr>
              <a:t> is a serialization syntax for embedding an RDF graph into XHTML.</a:t>
            </a:r>
          </a:p>
          <a:p>
            <a:r>
              <a:rPr lang="en-GB" sz="1800" dirty="0" smtClean="0">
                <a:latin typeface="Arial" charset="0"/>
                <a:cs typeface="Arial" charset="0"/>
              </a:rPr>
              <a:t>Goal: </a:t>
            </a:r>
            <a:br>
              <a:rPr lang="en-GB" sz="1800" dirty="0" smtClean="0">
                <a:latin typeface="Arial" charset="0"/>
                <a:cs typeface="Arial" charset="0"/>
              </a:rPr>
            </a:br>
            <a:r>
              <a:rPr lang="en-GB" sz="1800" dirty="0" smtClean="0">
                <a:latin typeface="Arial" charset="0"/>
                <a:cs typeface="Arial" charset="0"/>
              </a:rPr>
              <a:t>Bringing the Web of Documents and the Web of Data closer together.</a:t>
            </a:r>
          </a:p>
          <a:p>
            <a:r>
              <a:rPr lang="en-GB" sz="1800" dirty="0" smtClean="0">
                <a:latin typeface="Arial" charset="0"/>
                <a:cs typeface="Arial" charset="0"/>
              </a:rPr>
              <a:t>Overcomes some of the drawbacks of </a:t>
            </a:r>
            <a:r>
              <a:rPr lang="en-GB" sz="1800" dirty="0" err="1" smtClean="0">
                <a:latin typeface="Arial" charset="0"/>
                <a:cs typeface="Arial" charset="0"/>
              </a:rPr>
              <a:t>microformats</a:t>
            </a:r>
            <a:r>
              <a:rPr lang="en-GB" sz="1800" dirty="0" smtClean="0">
                <a:latin typeface="Arial" charset="0"/>
                <a:cs typeface="Arial" charset="0"/>
              </a:rPr>
              <a:t>.</a:t>
            </a:r>
          </a:p>
          <a:p>
            <a:r>
              <a:rPr lang="en-GB" sz="1800" dirty="0" smtClean="0">
                <a:latin typeface="Arial" charset="0"/>
                <a:cs typeface="Arial" charset="0"/>
              </a:rPr>
              <a:t>Both for human and machine consumption.</a:t>
            </a:r>
          </a:p>
          <a:p>
            <a:r>
              <a:rPr lang="en-GB" sz="1800" dirty="0" smtClean="0">
                <a:latin typeface="Arial" charset="0"/>
                <a:cs typeface="Arial" charset="0"/>
              </a:rPr>
              <a:t>Follows the DRY (“Don’t Repeat Yourself”) – principles.</a:t>
            </a:r>
          </a:p>
          <a:p>
            <a:r>
              <a:rPr lang="en-GB" sz="1800" dirty="0" err="1" smtClean="0">
                <a:latin typeface="Arial" charset="0"/>
                <a:cs typeface="Arial" charset="0"/>
              </a:rPr>
              <a:t>RDFa</a:t>
            </a:r>
            <a:r>
              <a:rPr lang="en-GB" sz="1800" dirty="0" smtClean="0">
                <a:latin typeface="Arial" charset="0"/>
                <a:cs typeface="Arial" charset="0"/>
              </a:rPr>
              <a:t> is domain-independent. In contrast to the domain-dedicated </a:t>
            </a:r>
            <a:r>
              <a:rPr lang="en-GB" sz="1800" dirty="0" err="1" smtClean="0">
                <a:latin typeface="Arial" charset="0"/>
                <a:cs typeface="Arial" charset="0"/>
              </a:rPr>
              <a:t>microformats</a:t>
            </a:r>
            <a:r>
              <a:rPr lang="en-GB" sz="1800" dirty="0" smtClean="0">
                <a:latin typeface="Arial" charset="0"/>
                <a:cs typeface="Arial" charset="0"/>
              </a:rPr>
              <a:t>, </a:t>
            </a:r>
            <a:r>
              <a:rPr lang="en-GB" sz="1800" dirty="0" err="1" smtClean="0">
                <a:latin typeface="Arial" charset="0"/>
                <a:cs typeface="Arial" charset="0"/>
              </a:rPr>
              <a:t>RDFa</a:t>
            </a:r>
            <a:r>
              <a:rPr lang="en-GB" sz="1800" dirty="0" smtClean="0">
                <a:latin typeface="Arial" charset="0"/>
                <a:cs typeface="Arial" charset="0"/>
              </a:rPr>
              <a:t> can be used for custom data and multiple schemas.</a:t>
            </a:r>
          </a:p>
          <a:p>
            <a:r>
              <a:rPr lang="en-GB" sz="1800" dirty="0" smtClean="0">
                <a:latin typeface="Arial" charset="0"/>
                <a:cs typeface="Arial" charset="0"/>
              </a:rPr>
              <a:t>Benefits inherited from RDF: </a:t>
            </a:r>
            <a:br>
              <a:rPr lang="en-GB" sz="1800" dirty="0" smtClean="0">
                <a:latin typeface="Arial" charset="0"/>
                <a:cs typeface="Arial" charset="0"/>
              </a:rPr>
            </a:br>
            <a:r>
              <a:rPr lang="en-GB" sz="1800" dirty="0" smtClean="0">
                <a:latin typeface="Arial" charset="0"/>
                <a:cs typeface="Arial" charset="0"/>
              </a:rPr>
              <a:t>Independence, modularity, </a:t>
            </a:r>
            <a:r>
              <a:rPr lang="en-GB" sz="1800" dirty="0" err="1" smtClean="0">
                <a:latin typeface="Arial" charset="0"/>
                <a:cs typeface="Arial" charset="0"/>
              </a:rPr>
              <a:t>evolvability</a:t>
            </a:r>
            <a:r>
              <a:rPr lang="en-GB" sz="1800" dirty="0" smtClean="0">
                <a:latin typeface="Arial" charset="0"/>
                <a:cs typeface="Arial" charset="0"/>
              </a:rPr>
              <a:t>, and reusability.</a:t>
            </a:r>
          </a:p>
          <a:p>
            <a:r>
              <a:rPr lang="en-GB" sz="1800" dirty="0" smtClean="0">
                <a:latin typeface="Arial" charset="0"/>
                <a:cs typeface="Arial" charset="0"/>
              </a:rPr>
              <a:t>Easy to transform </a:t>
            </a:r>
            <a:r>
              <a:rPr lang="en-GB" sz="1800" dirty="0" err="1" smtClean="0">
                <a:latin typeface="Arial" charset="0"/>
                <a:cs typeface="Arial" charset="0"/>
              </a:rPr>
              <a:t>RDFa</a:t>
            </a:r>
            <a:r>
              <a:rPr lang="en-GB" sz="1800" dirty="0" smtClean="0">
                <a:latin typeface="Arial" charset="0"/>
                <a:cs typeface="Arial" charset="0"/>
              </a:rPr>
              <a:t> into RDF data.</a:t>
            </a:r>
          </a:p>
          <a:p>
            <a:r>
              <a:rPr lang="en-GB" sz="1800" dirty="0" smtClean="0">
                <a:latin typeface="Arial" charset="0"/>
                <a:cs typeface="Arial" charset="0"/>
              </a:rPr>
              <a:t>Tools for </a:t>
            </a:r>
            <a:r>
              <a:rPr lang="en-GB" sz="1800" dirty="0" err="1" smtClean="0">
                <a:latin typeface="Arial" charset="0"/>
                <a:cs typeface="Arial" charset="0"/>
              </a:rPr>
              <a:t>RDFa</a:t>
            </a:r>
            <a:r>
              <a:rPr lang="en-GB" sz="1800" dirty="0" smtClean="0">
                <a:latin typeface="Arial" charset="0"/>
                <a:cs typeface="Arial" charset="0"/>
              </a:rPr>
              <a:t> publishing and consumption exist [11].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en-GB" smtClean="0">
                <a:latin typeface="Arial" charset="0"/>
                <a:cs typeface="Arial" charset="0"/>
              </a:rPr>
              <a:t>Syntax: How to use RDFa in XHTML</a:t>
            </a:r>
          </a:p>
        </p:txBody>
      </p:sp>
      <p:sp>
        <p:nvSpPr>
          <p:cNvPr id="39939" name="Inhaltsplatzhalter 2"/>
          <p:cNvSpPr>
            <a:spLocks noGrp="1"/>
          </p:cNvSpPr>
          <p:nvPr>
            <p:ph idx="1"/>
          </p:nvPr>
        </p:nvSpPr>
        <p:spPr/>
        <p:txBody>
          <a:bodyPr/>
          <a:lstStyle/>
          <a:p>
            <a:r>
              <a:rPr lang="en-GB" sz="2400" smtClean="0">
                <a:latin typeface="Arial" charset="0"/>
                <a:cs typeface="Arial" charset="0"/>
              </a:rPr>
              <a:t>Relevant XHTML attributes: </a:t>
            </a:r>
          </a:p>
          <a:p>
            <a:pPr lvl="1"/>
            <a:r>
              <a:rPr lang="en-US" sz="1600" b="1" smtClean="0">
                <a:latin typeface="Arial" charset="0"/>
                <a:cs typeface="Arial" charset="0"/>
              </a:rPr>
              <a:t>@rel, </a:t>
            </a:r>
          </a:p>
          <a:p>
            <a:pPr lvl="1"/>
            <a:r>
              <a:rPr lang="en-US" sz="1600" b="1" smtClean="0">
                <a:latin typeface="Arial" charset="0"/>
                <a:cs typeface="Arial" charset="0"/>
              </a:rPr>
              <a:t>@rev, </a:t>
            </a:r>
          </a:p>
          <a:p>
            <a:pPr lvl="1"/>
            <a:r>
              <a:rPr lang="en-US" sz="1600" b="1" smtClean="0">
                <a:latin typeface="Arial" charset="0"/>
                <a:cs typeface="Arial" charset="0"/>
              </a:rPr>
              <a:t>@content, </a:t>
            </a:r>
          </a:p>
          <a:p>
            <a:pPr lvl="1"/>
            <a:r>
              <a:rPr lang="en-US" sz="1600" b="1" smtClean="0">
                <a:latin typeface="Arial" charset="0"/>
                <a:cs typeface="Arial" charset="0"/>
              </a:rPr>
              <a:t>@href, and </a:t>
            </a:r>
          </a:p>
          <a:p>
            <a:pPr lvl="1"/>
            <a:r>
              <a:rPr lang="en-US" sz="1600" b="1" smtClean="0">
                <a:latin typeface="Arial" charset="0"/>
                <a:cs typeface="Arial" charset="0"/>
              </a:rPr>
              <a:t>@src </a:t>
            </a:r>
            <a:endParaRPr lang="en-US" sz="1600" smtClean="0">
              <a:latin typeface="Arial" charset="0"/>
              <a:cs typeface="Arial" charset="0"/>
            </a:endParaRPr>
          </a:p>
          <a:p>
            <a:pPr lvl="1"/>
            <a:r>
              <a:rPr lang="en-US" sz="1600" smtClean="0">
                <a:latin typeface="Arial" charset="0"/>
                <a:cs typeface="Arial" charset="0"/>
              </a:rPr>
              <a:t>examples and explanations on the following slides</a:t>
            </a:r>
          </a:p>
          <a:p>
            <a:r>
              <a:rPr lang="en-US" sz="2400" smtClean="0">
                <a:latin typeface="Arial" charset="0"/>
                <a:cs typeface="Arial" charset="0"/>
              </a:rPr>
              <a:t>New RDFa-specific attributes: </a:t>
            </a:r>
          </a:p>
          <a:p>
            <a:pPr lvl="1"/>
            <a:r>
              <a:rPr lang="en-US" sz="1600" b="1" smtClean="0">
                <a:latin typeface="Arial" charset="0"/>
                <a:cs typeface="Arial" charset="0"/>
              </a:rPr>
              <a:t>@about, </a:t>
            </a:r>
          </a:p>
          <a:p>
            <a:pPr lvl="1"/>
            <a:r>
              <a:rPr lang="en-US" sz="1600" b="1" smtClean="0">
                <a:latin typeface="Arial" charset="0"/>
                <a:cs typeface="Arial" charset="0"/>
              </a:rPr>
              <a:t>@property</a:t>
            </a:r>
            <a:r>
              <a:rPr lang="en-US" sz="1600" smtClean="0">
                <a:latin typeface="Arial" charset="0"/>
                <a:cs typeface="Arial" charset="0"/>
              </a:rPr>
              <a:t>, </a:t>
            </a:r>
          </a:p>
          <a:p>
            <a:pPr lvl="1"/>
            <a:r>
              <a:rPr lang="en-US" sz="1600" b="1" smtClean="0">
                <a:latin typeface="Arial" charset="0"/>
                <a:cs typeface="Arial" charset="0"/>
              </a:rPr>
              <a:t>@resource</a:t>
            </a:r>
            <a:r>
              <a:rPr lang="en-US" sz="1600" smtClean="0">
                <a:latin typeface="Arial" charset="0"/>
                <a:cs typeface="Arial" charset="0"/>
              </a:rPr>
              <a:t>, </a:t>
            </a:r>
          </a:p>
          <a:p>
            <a:pPr lvl="1"/>
            <a:r>
              <a:rPr lang="en-US" sz="1600" b="1" smtClean="0">
                <a:latin typeface="Arial" charset="0"/>
                <a:cs typeface="Arial" charset="0"/>
              </a:rPr>
              <a:t>@datatype, and </a:t>
            </a:r>
          </a:p>
          <a:p>
            <a:pPr lvl="1"/>
            <a:r>
              <a:rPr lang="en-US" sz="1600" b="1" smtClean="0">
                <a:latin typeface="Arial" charset="0"/>
                <a:cs typeface="Arial" charset="0"/>
              </a:rPr>
              <a:t>@typeof </a:t>
            </a:r>
          </a:p>
          <a:p>
            <a:pPr lvl="1"/>
            <a:r>
              <a:rPr lang="en-US" sz="1600" smtClean="0">
                <a:latin typeface="Arial" charset="0"/>
                <a:cs typeface="Arial" charset="0"/>
              </a:rPr>
              <a:t>examples and explanations on the following slides</a:t>
            </a:r>
            <a:endParaRPr lang="en-GB" sz="1600" smtClean="0">
              <a:latin typeface="Arial" charset="0"/>
              <a:cs typeface="Arial" charset="0"/>
            </a:endParaRPr>
          </a:p>
        </p:txBody>
      </p:sp>
      <p:sp>
        <p:nvSpPr>
          <p:cNvPr id="39940"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3BCECD5-70E4-48EB-8538-8588E378EA08}" type="slidenum">
              <a:rPr lang="en-US" smtClean="0">
                <a:solidFill>
                  <a:schemeClr val="bg1"/>
                </a:solidFill>
              </a:rPr>
              <a:pPr eaLnBrk="1" hangingPunct="1"/>
              <a:t>39</a:t>
            </a:fld>
            <a:endParaRPr lang="en-US" smtClean="0">
              <a:solidFill>
                <a:schemeClr val="bg1"/>
              </a:solidFill>
            </a:endParaRPr>
          </a:p>
        </p:txBody>
      </p:sp>
      <p:sp>
        <p:nvSpPr>
          <p:cNvPr id="39941" name="Text Box 7"/>
          <p:cNvSpPr txBox="1">
            <a:spLocks noChangeArrowheads="1"/>
          </p:cNvSpPr>
          <p:nvPr/>
        </p:nvSpPr>
        <p:spPr bwMode="auto">
          <a:xfrm>
            <a:off x="7086600" y="6172200"/>
            <a:ext cx="1447800" cy="2460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Listing from [10]</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smtClean="0">
                <a:latin typeface="Arial" charset="0"/>
                <a:cs typeface="Arial" charset="0"/>
              </a:rPr>
              <a:t>Where are we?</a:t>
            </a:r>
          </a:p>
        </p:txBody>
      </p:sp>
      <p:graphicFrame>
        <p:nvGraphicFramePr>
          <p:cNvPr id="19535" name="Group 79"/>
          <p:cNvGraphicFramePr>
            <a:graphicFrameLocks noGrp="1"/>
          </p:cNvGraphicFramePr>
          <p:nvPr>
            <p:ph idx="1"/>
          </p:nvPr>
        </p:nvGraphicFramePr>
        <p:xfrm>
          <a:off x="762000" y="2209800"/>
          <a:ext cx="7772400" cy="2901953"/>
        </p:xfrm>
        <a:graphic>
          <a:graphicData uri="http://schemas.openxmlformats.org/drawingml/2006/table">
            <a:tbl>
              <a:tblPr/>
              <a:tblGrid>
                <a:gridCol w="694730"/>
                <a:gridCol w="7077670"/>
              </a:tblGrid>
              <a:tr h="3016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Title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Introduction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Semantic Web Architecture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Resource Description Framework (RDF)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Web of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Generating Semantic Annotations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Storage and Querying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Ontology Language (OWL)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Rule Interchange Format (RIF)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bl>
          </a:graphicData>
        </a:graphic>
      </p:graphicFrame>
      <p:sp>
        <p:nvSpPr>
          <p:cNvPr id="4131" name="Right Arrow 5"/>
          <p:cNvSpPr>
            <a:spLocks noChangeArrowheads="1"/>
          </p:cNvSpPr>
          <p:nvPr/>
        </p:nvSpPr>
        <p:spPr bwMode="auto">
          <a:xfrm>
            <a:off x="152400" y="3429000"/>
            <a:ext cx="500063" cy="428625"/>
          </a:xfrm>
          <a:prstGeom prst="rightArrow">
            <a:avLst>
              <a:gd name="adj1" fmla="val 50000"/>
              <a:gd name="adj2" fmla="val 50005"/>
            </a:avLst>
          </a:prstGeom>
          <a:solidFill>
            <a:srgbClr val="901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Tree>
    <p:extLst>
      <p:ext uri="{BB962C8B-B14F-4D97-AF65-F5344CB8AC3E}">
        <p14:creationId xmlns:p14="http://schemas.microsoft.com/office/powerpoint/2010/main" val="2425351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en-GB" smtClean="0">
                <a:latin typeface="Arial" charset="0"/>
                <a:cs typeface="Arial" charset="0"/>
              </a:rPr>
              <a:t>Syntax: How to use RDFa in XHTML</a:t>
            </a:r>
          </a:p>
        </p:txBody>
      </p:sp>
      <p:sp>
        <p:nvSpPr>
          <p:cNvPr id="40963" name="Inhaltsplatzhalter 2"/>
          <p:cNvSpPr>
            <a:spLocks noGrp="1"/>
          </p:cNvSpPr>
          <p:nvPr>
            <p:ph idx="1"/>
          </p:nvPr>
        </p:nvSpPr>
        <p:spPr/>
        <p:txBody>
          <a:bodyPr/>
          <a:lstStyle/>
          <a:p>
            <a:r>
              <a:rPr lang="en-US" sz="1800" b="1" smtClean="0">
                <a:latin typeface="Arial" charset="0"/>
                <a:cs typeface="Arial" charset="0"/>
              </a:rPr>
              <a:t>@rel</a:t>
            </a:r>
            <a:r>
              <a:rPr lang="en-US" sz="1800" smtClean="0">
                <a:latin typeface="Arial" charset="0"/>
                <a:cs typeface="Arial" charset="0"/>
              </a:rPr>
              <a:t>: a whitespace separated list of CURIEs (Compact URIs), used for expressing relationships between two resources ('predicates’);</a:t>
            </a:r>
          </a:p>
          <a:p>
            <a:endParaRPr lang="en-US" sz="1800" smtClean="0">
              <a:latin typeface="Arial" charset="0"/>
              <a:cs typeface="Arial" charset="0"/>
            </a:endParaRPr>
          </a:p>
          <a:p>
            <a:r>
              <a:rPr lang="en-US" sz="1800" smtClean="0">
                <a:latin typeface="Arial" charset="0"/>
                <a:cs typeface="Arial" charset="0"/>
              </a:rPr>
              <a:t>All content on this site is licensed under &lt;a rel="license" href="http://creativecommons.org/licenses/by/3.0/"&gt; a Creative Commons License &lt;/a&gt;.</a:t>
            </a:r>
          </a:p>
        </p:txBody>
      </p:sp>
      <p:sp>
        <p:nvSpPr>
          <p:cNvPr id="40964"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5943F28-4730-4946-9503-096638AB42FF}" type="slidenum">
              <a:rPr lang="en-US" smtClean="0">
                <a:solidFill>
                  <a:schemeClr val="bg1"/>
                </a:solidFill>
              </a:rPr>
              <a:pPr eaLnBrk="1" hangingPunct="1"/>
              <a:t>40</a:t>
            </a:fld>
            <a:endParaRPr lang="en-US" smtClean="0">
              <a:solidFill>
                <a:schemeClr val="bg1"/>
              </a:solidFill>
            </a:endParaRPr>
          </a:p>
        </p:txBody>
      </p:sp>
      <p:sp>
        <p:nvSpPr>
          <p:cNvPr id="40965" name="Text Box 7"/>
          <p:cNvSpPr txBox="1">
            <a:spLocks noChangeArrowheads="1"/>
          </p:cNvSpPr>
          <p:nvPr/>
        </p:nvSpPr>
        <p:spPr bwMode="auto">
          <a:xfrm>
            <a:off x="7086600" y="6230938"/>
            <a:ext cx="1524000" cy="2460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Samples from [2] , [10] </a:t>
            </a:r>
            <a:endParaRPr lang="de-DE" sz="1000">
              <a:ea typeface="ヒラギノ角ゴ Pro W3" charset="-128"/>
            </a:endParaRPr>
          </a:p>
        </p:txBody>
      </p:sp>
      <p:pic>
        <p:nvPicPr>
          <p:cNvPr id="409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43300"/>
            <a:ext cx="79724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en-GB" smtClean="0">
                <a:latin typeface="Arial" charset="0"/>
                <a:cs typeface="Arial" charset="0"/>
              </a:rPr>
              <a:t>Syntax: How to use RDFa in XHTML</a:t>
            </a:r>
          </a:p>
        </p:txBody>
      </p:sp>
      <p:sp>
        <p:nvSpPr>
          <p:cNvPr id="41987" name="Inhaltsplatzhalter 2"/>
          <p:cNvSpPr>
            <a:spLocks noGrp="1"/>
          </p:cNvSpPr>
          <p:nvPr>
            <p:ph idx="1"/>
          </p:nvPr>
        </p:nvSpPr>
        <p:spPr/>
        <p:txBody>
          <a:bodyPr/>
          <a:lstStyle/>
          <a:p>
            <a:r>
              <a:rPr lang="en-US" sz="1800" b="1" smtClean="0">
                <a:latin typeface="Arial" charset="0"/>
                <a:cs typeface="Arial" charset="0"/>
              </a:rPr>
              <a:t>@rev</a:t>
            </a:r>
            <a:r>
              <a:rPr lang="en-US" sz="1800" smtClean="0">
                <a:latin typeface="Arial" charset="0"/>
                <a:cs typeface="Arial" charset="0"/>
              </a:rPr>
              <a:t>: a whitespace separated list of CURIEs, used for expressing reverse relationships between two resources (also 'predicates');</a:t>
            </a:r>
          </a:p>
          <a:p>
            <a:endParaRPr lang="en-US" sz="1800" smtClean="0">
              <a:latin typeface="Arial" charset="0"/>
              <a:cs typeface="Arial" charset="0"/>
            </a:endParaRPr>
          </a:p>
          <a:p>
            <a:endParaRPr lang="en-US" sz="1800" smtClean="0">
              <a:latin typeface="Arial" charset="0"/>
              <a:cs typeface="Arial" charset="0"/>
            </a:endParaRPr>
          </a:p>
          <a:p>
            <a:r>
              <a:rPr lang="en-US" sz="1800" smtClean="0">
                <a:latin typeface="Arial" charset="0"/>
                <a:cs typeface="Arial" charset="0"/>
              </a:rPr>
              <a:t>All content on this site is licensed under &lt;a rev=“islicenseOf" href="http://creativecommons.org/licenses/by/3.0/"&gt; a Creative Commons License &lt;/a&gt;.</a:t>
            </a:r>
            <a:endParaRPr lang="en-US" sz="1400" smtClean="0">
              <a:latin typeface="Arial" charset="0"/>
              <a:cs typeface="Arial" charset="0"/>
            </a:endParaRPr>
          </a:p>
          <a:p>
            <a:endParaRPr lang="en-US" sz="1400" smtClean="0">
              <a:latin typeface="Arial" charset="0"/>
              <a:cs typeface="Arial" charset="0"/>
            </a:endParaRPr>
          </a:p>
          <a:p>
            <a:r>
              <a:rPr lang="en-US" sz="1800" smtClean="0">
                <a:latin typeface="Arial" charset="0"/>
                <a:cs typeface="Arial" charset="0"/>
              </a:rPr>
              <a:t>Generated Triple: </a:t>
            </a:r>
            <a:br>
              <a:rPr lang="en-US" sz="1800" smtClean="0">
                <a:latin typeface="Arial" charset="0"/>
                <a:cs typeface="Arial" charset="0"/>
              </a:rPr>
            </a:br>
            <a:r>
              <a:rPr lang="en-US" sz="1800" smtClean="0">
                <a:latin typeface="Arial" charset="0"/>
                <a:cs typeface="Arial" charset="0"/>
              </a:rPr>
              <a:t/>
            </a:r>
            <a:br>
              <a:rPr lang="en-US" sz="1800" smtClean="0">
                <a:latin typeface="Arial" charset="0"/>
                <a:cs typeface="Arial" charset="0"/>
              </a:rPr>
            </a:br>
            <a:r>
              <a:rPr lang="en-US" sz="1800" smtClean="0">
                <a:latin typeface="Arial" charset="0"/>
                <a:cs typeface="Arial" charset="0"/>
              </a:rPr>
              <a:t>&lt;http://creativecommons.org/licenses/by/3.0/&gt; </a:t>
            </a:r>
            <a:br>
              <a:rPr lang="en-US" sz="1800" smtClean="0">
                <a:latin typeface="Arial" charset="0"/>
                <a:cs typeface="Arial" charset="0"/>
              </a:rPr>
            </a:br>
            <a:r>
              <a:rPr lang="en-US" sz="1800" smtClean="0">
                <a:latin typeface="Arial" charset="0"/>
                <a:cs typeface="Arial" charset="0"/>
              </a:rPr>
              <a:t>			islicenseOf &lt;http://example.com/alice/posts/42&gt;</a:t>
            </a:r>
          </a:p>
        </p:txBody>
      </p:sp>
      <p:sp>
        <p:nvSpPr>
          <p:cNvPr id="41988"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747F2A8-1F3D-436B-B290-84F90A8D40E5}" type="slidenum">
              <a:rPr lang="en-US" smtClean="0">
                <a:solidFill>
                  <a:schemeClr val="bg1"/>
                </a:solidFill>
              </a:rPr>
              <a:pPr eaLnBrk="1" hangingPunct="1"/>
              <a:t>41</a:t>
            </a:fld>
            <a:endParaRPr lang="en-US" smtClean="0">
              <a:solidFill>
                <a:schemeClr val="bg1"/>
              </a:solidFill>
            </a:endParaRPr>
          </a:p>
        </p:txBody>
      </p:sp>
      <p:sp>
        <p:nvSpPr>
          <p:cNvPr id="41989" name="Text Box 7"/>
          <p:cNvSpPr txBox="1">
            <a:spLocks noChangeArrowheads="1"/>
          </p:cNvSpPr>
          <p:nvPr/>
        </p:nvSpPr>
        <p:spPr bwMode="auto">
          <a:xfrm>
            <a:off x="7086600" y="6230938"/>
            <a:ext cx="1524000" cy="2460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Samples from [2] , [10] </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en-GB" smtClean="0">
                <a:latin typeface="Arial" charset="0"/>
                <a:cs typeface="Arial" charset="0"/>
              </a:rPr>
              <a:t>Syntax: How to use RDFa in XHTML</a:t>
            </a:r>
          </a:p>
        </p:txBody>
      </p:sp>
      <p:sp>
        <p:nvSpPr>
          <p:cNvPr id="43011" name="Inhaltsplatzhalter 2"/>
          <p:cNvSpPr>
            <a:spLocks noGrp="1"/>
          </p:cNvSpPr>
          <p:nvPr>
            <p:ph idx="1"/>
          </p:nvPr>
        </p:nvSpPr>
        <p:spPr/>
        <p:txBody>
          <a:bodyPr/>
          <a:lstStyle/>
          <a:p>
            <a:r>
              <a:rPr lang="en-US" sz="1800" b="1" smtClean="0">
                <a:latin typeface="Arial" charset="0"/>
                <a:cs typeface="Arial" charset="0"/>
              </a:rPr>
              <a:t>@content:</a:t>
            </a:r>
            <a:r>
              <a:rPr lang="en-US" sz="1800" smtClean="0">
                <a:latin typeface="Arial" charset="0"/>
                <a:cs typeface="Arial" charset="0"/>
              </a:rPr>
              <a:t> a string, for supplying machine-readable content for a literal (a 'plain literal object‘)</a:t>
            </a:r>
          </a:p>
          <a:p>
            <a:endParaRPr lang="en-US" sz="1800" smtClean="0">
              <a:latin typeface="Arial" charset="0"/>
              <a:cs typeface="Arial" charset="0"/>
            </a:endParaRPr>
          </a:p>
          <a:p>
            <a:endParaRPr lang="en-US" sz="1800" smtClean="0">
              <a:latin typeface="Arial" charset="0"/>
              <a:cs typeface="Arial" charset="0"/>
            </a:endParaRPr>
          </a:p>
          <a:p>
            <a:r>
              <a:rPr lang="en-US" sz="1800" smtClean="0">
                <a:latin typeface="Arial" charset="0"/>
                <a:cs typeface="Arial" charset="0"/>
              </a:rPr>
              <a:t>&lt;html xmlns="http://www.w3.org/1999/xhtml"&gt; &lt;meta name="author" content=“Alice" /&gt; &lt;/html&gt; </a:t>
            </a:r>
            <a:endParaRPr lang="en-US" sz="1400" smtClean="0">
              <a:latin typeface="Arial" charset="0"/>
              <a:cs typeface="Arial" charset="0"/>
            </a:endParaRPr>
          </a:p>
          <a:p>
            <a:endParaRPr lang="en-US" sz="1800" smtClean="0">
              <a:latin typeface="Arial" charset="0"/>
              <a:cs typeface="Arial" charset="0"/>
            </a:endParaRPr>
          </a:p>
          <a:p>
            <a:r>
              <a:rPr lang="en-US" sz="1800" smtClean="0">
                <a:latin typeface="Arial" charset="0"/>
                <a:cs typeface="Arial" charset="0"/>
              </a:rPr>
              <a:t>Generated Triple: </a:t>
            </a:r>
            <a:br>
              <a:rPr lang="en-US" sz="1800" smtClean="0">
                <a:latin typeface="Arial" charset="0"/>
                <a:cs typeface="Arial" charset="0"/>
              </a:rPr>
            </a:br>
            <a:r>
              <a:rPr lang="en-US" sz="1800" smtClean="0">
                <a:latin typeface="Arial" charset="0"/>
                <a:cs typeface="Arial" charset="0"/>
              </a:rPr>
              <a:t>		</a:t>
            </a:r>
            <a:br>
              <a:rPr lang="en-US" sz="1800" smtClean="0">
                <a:latin typeface="Arial" charset="0"/>
                <a:cs typeface="Arial" charset="0"/>
              </a:rPr>
            </a:br>
            <a:r>
              <a:rPr lang="en-US" sz="1800" smtClean="0">
                <a:latin typeface="Arial" charset="0"/>
                <a:cs typeface="Arial" charset="0"/>
              </a:rPr>
              <a:t>		&lt;http://example.com/alice/posts/42&gt; author “Alice”</a:t>
            </a:r>
          </a:p>
        </p:txBody>
      </p:sp>
      <p:sp>
        <p:nvSpPr>
          <p:cNvPr id="43012"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4013A87-3C04-49C1-9690-309AB6B8D1CC}" type="slidenum">
              <a:rPr lang="en-US" smtClean="0">
                <a:solidFill>
                  <a:schemeClr val="bg1"/>
                </a:solidFill>
              </a:rPr>
              <a:pPr eaLnBrk="1" hangingPunct="1"/>
              <a:t>42</a:t>
            </a:fld>
            <a:endParaRPr lang="en-US" smtClean="0">
              <a:solidFill>
                <a:schemeClr val="bg1"/>
              </a:solidFill>
            </a:endParaRPr>
          </a:p>
        </p:txBody>
      </p:sp>
      <p:sp>
        <p:nvSpPr>
          <p:cNvPr id="43013" name="Text Box 7"/>
          <p:cNvSpPr txBox="1">
            <a:spLocks noChangeArrowheads="1"/>
          </p:cNvSpPr>
          <p:nvPr/>
        </p:nvSpPr>
        <p:spPr bwMode="auto">
          <a:xfrm>
            <a:off x="7086600" y="6230938"/>
            <a:ext cx="1524000" cy="2460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Samples from [2] , [10] </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en-GB" smtClean="0">
                <a:latin typeface="Arial" charset="0"/>
                <a:cs typeface="Arial" charset="0"/>
              </a:rPr>
              <a:t>Syntax: How to use RDFa in XHTML</a:t>
            </a:r>
          </a:p>
        </p:txBody>
      </p:sp>
      <p:sp>
        <p:nvSpPr>
          <p:cNvPr id="44035" name="Inhaltsplatzhalter 2"/>
          <p:cNvSpPr>
            <a:spLocks noGrp="1"/>
          </p:cNvSpPr>
          <p:nvPr>
            <p:ph idx="1"/>
          </p:nvPr>
        </p:nvSpPr>
        <p:spPr/>
        <p:txBody>
          <a:bodyPr/>
          <a:lstStyle/>
          <a:p>
            <a:r>
              <a:rPr lang="en-US" sz="1800" b="1" dirty="0" smtClean="0">
                <a:latin typeface="Arial" charset="0"/>
                <a:cs typeface="Arial" charset="0"/>
              </a:rPr>
              <a:t>@</a:t>
            </a:r>
            <a:r>
              <a:rPr lang="en-US" sz="1800" b="1" dirty="0" err="1" smtClean="0">
                <a:latin typeface="Arial" charset="0"/>
                <a:cs typeface="Arial" charset="0"/>
              </a:rPr>
              <a:t>href</a:t>
            </a:r>
            <a:r>
              <a:rPr lang="en-US" sz="1800" b="1" dirty="0" smtClean="0">
                <a:latin typeface="Arial" charset="0"/>
                <a:cs typeface="Arial" charset="0"/>
              </a:rPr>
              <a:t>: </a:t>
            </a:r>
            <a:r>
              <a:rPr lang="en-US" sz="1800" dirty="0" smtClean="0">
                <a:latin typeface="Arial" charset="0"/>
                <a:cs typeface="Arial" charset="0"/>
              </a:rPr>
              <a:t>a URI for expressing the partner resource of a relationship (a 'resource object‘);</a:t>
            </a:r>
          </a:p>
          <a:p>
            <a:endParaRPr lang="en-US" sz="1800" dirty="0" smtClean="0">
              <a:latin typeface="Arial" charset="0"/>
              <a:cs typeface="Arial" charset="0"/>
            </a:endParaRPr>
          </a:p>
          <a:p>
            <a:endParaRPr lang="en-US" sz="1800" dirty="0" smtClean="0">
              <a:latin typeface="Arial" charset="0"/>
              <a:cs typeface="Arial" charset="0"/>
            </a:endParaRPr>
          </a:p>
          <a:p>
            <a:r>
              <a:rPr lang="en-US" sz="1800" dirty="0" smtClean="0">
                <a:latin typeface="Arial" charset="0"/>
                <a:cs typeface="Arial" charset="0"/>
              </a:rPr>
              <a:t>&lt;link </a:t>
            </a:r>
            <a:r>
              <a:rPr lang="en-US" sz="1800" dirty="0" err="1" smtClean="0">
                <a:latin typeface="Arial" charset="0"/>
                <a:cs typeface="Arial" charset="0"/>
              </a:rPr>
              <a:t>rel</a:t>
            </a:r>
            <a:r>
              <a:rPr lang="en-US" sz="1800" dirty="0" smtClean="0">
                <a:latin typeface="Arial" charset="0"/>
                <a:cs typeface="Arial" charset="0"/>
              </a:rPr>
              <a:t>=“</a:t>
            </a:r>
            <a:r>
              <a:rPr lang="en-US" sz="1800" dirty="0" err="1" smtClean="0">
                <a:latin typeface="Arial" charset="0"/>
                <a:cs typeface="Arial" charset="0"/>
              </a:rPr>
              <a:t>xhv:next</a:t>
            </a:r>
            <a:r>
              <a:rPr lang="en-US" sz="1800" dirty="0" smtClean="0">
                <a:latin typeface="Arial" charset="0"/>
                <a:cs typeface="Arial" charset="0"/>
              </a:rPr>
              <a:t>" </a:t>
            </a:r>
            <a:r>
              <a:rPr lang="en-US" sz="1800" dirty="0" err="1" smtClean="0">
                <a:latin typeface="Arial" charset="0"/>
                <a:cs typeface="Arial" charset="0"/>
              </a:rPr>
              <a:t>href</a:t>
            </a:r>
            <a:r>
              <a:rPr lang="en-US" sz="1800" dirty="0" smtClean="0">
                <a:latin typeface="Arial" charset="0"/>
                <a:cs typeface="Arial" charset="0"/>
              </a:rPr>
              <a:t>="http://example.org/page2.html" /&gt;  </a:t>
            </a:r>
            <a:endParaRPr lang="en-US" sz="1400" dirty="0" smtClean="0">
              <a:latin typeface="Arial" charset="0"/>
              <a:cs typeface="Arial" charset="0"/>
            </a:endParaRPr>
          </a:p>
          <a:p>
            <a:endParaRPr lang="en-US" sz="1800" dirty="0" smtClean="0">
              <a:latin typeface="Arial" charset="0"/>
              <a:cs typeface="Arial" charset="0"/>
            </a:endParaRPr>
          </a:p>
          <a:p>
            <a:r>
              <a:rPr lang="en-US" sz="1800" dirty="0" smtClean="0">
                <a:latin typeface="Arial" charset="0"/>
                <a:cs typeface="Arial" charset="0"/>
              </a:rPr>
              <a:t>Generated Triple: </a:t>
            </a:r>
            <a:br>
              <a:rPr lang="en-US" sz="1800" dirty="0" smtClean="0">
                <a:latin typeface="Arial" charset="0"/>
                <a:cs typeface="Arial" charset="0"/>
              </a:rPr>
            </a:br>
            <a:r>
              <a:rPr lang="en-US" sz="1800" dirty="0" smtClean="0">
                <a:latin typeface="Arial" charset="0"/>
                <a:cs typeface="Arial" charset="0"/>
              </a:rPr>
              <a:t/>
            </a:r>
            <a:br>
              <a:rPr lang="en-US" sz="1800" dirty="0" smtClean="0">
                <a:latin typeface="Arial" charset="0"/>
                <a:cs typeface="Arial" charset="0"/>
              </a:rPr>
            </a:br>
            <a:r>
              <a:rPr lang="en-US" sz="1800" dirty="0" smtClean="0">
                <a:latin typeface="Arial" charset="0"/>
                <a:cs typeface="Arial" charset="0"/>
              </a:rPr>
              <a:t>&lt;&gt; &lt;http://www.w3.org/1999/xhtml/vocab#next&gt;</a:t>
            </a:r>
            <a:br>
              <a:rPr lang="en-US" sz="1800" dirty="0" smtClean="0">
                <a:latin typeface="Arial" charset="0"/>
                <a:cs typeface="Arial" charset="0"/>
              </a:rPr>
            </a:br>
            <a:r>
              <a:rPr lang="en-US" sz="1800" dirty="0" smtClean="0">
                <a:latin typeface="Arial" charset="0"/>
                <a:cs typeface="Arial" charset="0"/>
              </a:rPr>
              <a:t>					&lt;http://example.org/page2.html&gt; </a:t>
            </a:r>
          </a:p>
        </p:txBody>
      </p:sp>
      <p:sp>
        <p:nvSpPr>
          <p:cNvPr id="44036"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9DD3C46-9212-4807-848F-3D5EFF4A14E4}" type="slidenum">
              <a:rPr lang="en-US" smtClean="0">
                <a:solidFill>
                  <a:schemeClr val="bg1"/>
                </a:solidFill>
              </a:rPr>
              <a:pPr eaLnBrk="1" hangingPunct="1"/>
              <a:t>43</a:t>
            </a:fld>
            <a:endParaRPr lang="en-US" smtClean="0">
              <a:solidFill>
                <a:schemeClr val="bg1"/>
              </a:solidFill>
            </a:endParaRPr>
          </a:p>
        </p:txBody>
      </p:sp>
      <p:sp>
        <p:nvSpPr>
          <p:cNvPr id="44037" name="Text Box 7"/>
          <p:cNvSpPr txBox="1">
            <a:spLocks noChangeArrowheads="1"/>
          </p:cNvSpPr>
          <p:nvPr/>
        </p:nvSpPr>
        <p:spPr bwMode="auto">
          <a:xfrm>
            <a:off x="7086600" y="6230938"/>
            <a:ext cx="1447800" cy="2460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Samples from [2]  </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en-GB" smtClean="0">
                <a:latin typeface="Arial" charset="0"/>
                <a:cs typeface="Arial" charset="0"/>
              </a:rPr>
              <a:t>Syntax: How to use RDFa in XHTML</a:t>
            </a:r>
          </a:p>
        </p:txBody>
      </p:sp>
      <p:sp>
        <p:nvSpPr>
          <p:cNvPr id="45059" name="Inhaltsplatzhalter 2"/>
          <p:cNvSpPr>
            <a:spLocks noGrp="1"/>
          </p:cNvSpPr>
          <p:nvPr>
            <p:ph idx="1"/>
          </p:nvPr>
        </p:nvSpPr>
        <p:spPr/>
        <p:txBody>
          <a:bodyPr/>
          <a:lstStyle/>
          <a:p>
            <a:r>
              <a:rPr lang="en-US" sz="1800" b="1" smtClean="0">
                <a:latin typeface="Arial" charset="0"/>
                <a:cs typeface="Arial" charset="0"/>
              </a:rPr>
              <a:t>@src: </a:t>
            </a:r>
            <a:r>
              <a:rPr lang="en-US" sz="1800" smtClean="0">
                <a:latin typeface="Arial" charset="0"/>
                <a:cs typeface="Arial" charset="0"/>
              </a:rPr>
              <a:t>a URI for expressing the partner resource of a relationship when the resource is embedded (also a 'resource object').</a:t>
            </a:r>
          </a:p>
          <a:p>
            <a:pPr>
              <a:buFont typeface="Arial" charset="0"/>
              <a:buNone/>
            </a:pPr>
            <a:endParaRPr lang="en-US" sz="1800" smtClean="0">
              <a:latin typeface="Arial" charset="0"/>
              <a:cs typeface="Arial" charset="0"/>
            </a:endParaRPr>
          </a:p>
          <a:p>
            <a:r>
              <a:rPr lang="en-US" sz="1800" smtClean="0">
                <a:latin typeface="Arial" charset="0"/>
                <a:cs typeface="Arial" charset="0"/>
              </a:rPr>
              <a:t>&lt;div about="http://www.blogger.com/profile/1109404" rel="foaf:img"&gt; &lt;img </a:t>
            </a:r>
            <a:r>
              <a:rPr lang="en-US" sz="1800" smtClean="0">
                <a:solidFill>
                  <a:srgbClr val="901A24"/>
                </a:solidFill>
                <a:latin typeface="Arial" charset="0"/>
                <a:cs typeface="Arial" charset="0"/>
              </a:rPr>
              <a:t>src</a:t>
            </a:r>
            <a:r>
              <a:rPr lang="en-US" sz="1800" smtClean="0">
                <a:latin typeface="Arial" charset="0"/>
                <a:cs typeface="Arial" charset="0"/>
              </a:rPr>
              <a:t>="photo1.jpg" rel="license" resource="http://creativecommons.org/licenses/by/2.0/" property="dc:creator" content="Mark Birbeck" /&gt; &lt;/div&gt;   </a:t>
            </a:r>
            <a:endParaRPr lang="en-US" sz="1400" smtClean="0">
              <a:latin typeface="Arial" charset="0"/>
              <a:cs typeface="Arial" charset="0"/>
            </a:endParaRPr>
          </a:p>
          <a:p>
            <a:endParaRPr lang="en-US" sz="1800" smtClean="0">
              <a:latin typeface="Arial" charset="0"/>
              <a:cs typeface="Arial" charset="0"/>
            </a:endParaRPr>
          </a:p>
          <a:p>
            <a:r>
              <a:rPr lang="en-US" sz="1800" smtClean="0">
                <a:latin typeface="Arial" charset="0"/>
                <a:cs typeface="Arial" charset="0"/>
              </a:rPr>
              <a:t>Generated Triples:</a:t>
            </a:r>
          </a:p>
          <a:p>
            <a:pPr lvl="1"/>
            <a:r>
              <a:rPr lang="en-US" sz="1600" smtClean="0">
                <a:latin typeface="Arial" charset="0"/>
                <a:cs typeface="Arial" charset="0"/>
              </a:rPr>
              <a:t>&lt;http://www.blogger.com/profile/1109404&gt; foaf:img &lt;photo1.jpg&gt; . </a:t>
            </a:r>
          </a:p>
          <a:p>
            <a:pPr lvl="1"/>
            <a:r>
              <a:rPr lang="en-US" sz="1600" smtClean="0">
                <a:latin typeface="Arial" charset="0"/>
                <a:cs typeface="Arial" charset="0"/>
              </a:rPr>
              <a:t>&lt;photo1.jpg&gt; xhv:license &lt;http://creativecommons.org/licenses/by/2.0/&gt; . </a:t>
            </a:r>
          </a:p>
          <a:p>
            <a:pPr lvl="1"/>
            <a:r>
              <a:rPr lang="en-US" sz="1600" smtClean="0">
                <a:latin typeface="Arial" charset="0"/>
                <a:cs typeface="Arial" charset="0"/>
              </a:rPr>
              <a:t>&lt;photo1.jpg&gt; dc:creator "Mark Birbeck" . </a:t>
            </a:r>
          </a:p>
        </p:txBody>
      </p:sp>
      <p:sp>
        <p:nvSpPr>
          <p:cNvPr id="45060"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B212006-EAF6-4637-99B1-19F34B12A194}" type="slidenum">
              <a:rPr lang="en-US" smtClean="0">
                <a:solidFill>
                  <a:schemeClr val="bg1"/>
                </a:solidFill>
              </a:rPr>
              <a:pPr eaLnBrk="1" hangingPunct="1"/>
              <a:t>44</a:t>
            </a:fld>
            <a:endParaRPr lang="en-US" smtClean="0">
              <a:solidFill>
                <a:schemeClr val="bg1"/>
              </a:solidFill>
            </a:endParaRPr>
          </a:p>
        </p:txBody>
      </p:sp>
      <p:sp>
        <p:nvSpPr>
          <p:cNvPr id="45061" name="Text Box 7"/>
          <p:cNvSpPr txBox="1">
            <a:spLocks noChangeArrowheads="1"/>
          </p:cNvSpPr>
          <p:nvPr/>
        </p:nvSpPr>
        <p:spPr bwMode="auto">
          <a:xfrm>
            <a:off x="7086600" y="6230938"/>
            <a:ext cx="1447800" cy="2460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Sampes from [2]  </a:t>
            </a:r>
            <a:endParaRPr lang="de-DE" sz="1000">
              <a:ea typeface="ヒラギノ角ゴ Pro W3" charset="-128"/>
            </a:endParaRPr>
          </a:p>
        </p:txBody>
      </p:sp>
      <p:sp>
        <p:nvSpPr>
          <p:cNvPr id="45062" name="Text Box 7"/>
          <p:cNvSpPr txBox="1">
            <a:spLocks noChangeArrowheads="1"/>
          </p:cNvSpPr>
          <p:nvPr/>
        </p:nvSpPr>
        <p:spPr bwMode="auto">
          <a:xfrm>
            <a:off x="7086600" y="6230938"/>
            <a:ext cx="1524000" cy="2460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Samples from [2] , [10] </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en-GB" smtClean="0">
                <a:latin typeface="Arial" charset="0"/>
                <a:cs typeface="Arial" charset="0"/>
              </a:rPr>
              <a:t>Syntax: How to use RDFa in XHTML</a:t>
            </a:r>
          </a:p>
        </p:txBody>
      </p:sp>
      <p:sp>
        <p:nvSpPr>
          <p:cNvPr id="46083" name="Inhaltsplatzhalter 2"/>
          <p:cNvSpPr>
            <a:spLocks noGrp="1"/>
          </p:cNvSpPr>
          <p:nvPr>
            <p:ph idx="1"/>
          </p:nvPr>
        </p:nvSpPr>
        <p:spPr>
          <a:xfrm>
            <a:off x="390524" y="1143000"/>
            <a:ext cx="8524875" cy="5210969"/>
          </a:xfrm>
        </p:spPr>
        <p:txBody>
          <a:bodyPr/>
          <a:lstStyle/>
          <a:p>
            <a:r>
              <a:rPr lang="en-US" sz="1600" b="1" dirty="0" smtClean="0">
                <a:latin typeface="Arial" charset="0"/>
                <a:cs typeface="Arial" charset="0"/>
              </a:rPr>
              <a:t>@about: </a:t>
            </a:r>
            <a:r>
              <a:rPr lang="en-US" sz="1600" dirty="0" smtClean="0">
                <a:latin typeface="Arial" charset="0"/>
                <a:cs typeface="Arial" charset="0"/>
              </a:rPr>
              <a:t>a URI or </a:t>
            </a:r>
            <a:r>
              <a:rPr lang="en-US" sz="1600" dirty="0" err="1" smtClean="0">
                <a:latin typeface="Arial" charset="0"/>
                <a:cs typeface="Arial" charset="0"/>
              </a:rPr>
              <a:t>SafeCURIE</a:t>
            </a:r>
            <a:r>
              <a:rPr lang="en-US" sz="1600" dirty="0" smtClean="0">
                <a:latin typeface="Arial" charset="0"/>
                <a:cs typeface="Arial" charset="0"/>
              </a:rPr>
              <a:t>, used for stating what the data is about (a 'subject’);</a:t>
            </a:r>
          </a:p>
          <a:p>
            <a:pPr>
              <a:buFont typeface="Arial" charset="0"/>
              <a:buNone/>
            </a:pPr>
            <a:endParaRPr lang="en-US" sz="1600" dirty="0" smtClean="0">
              <a:latin typeface="Arial" charset="0"/>
              <a:cs typeface="Arial" charset="0"/>
            </a:endParaRPr>
          </a:p>
          <a:p>
            <a:r>
              <a:rPr lang="en-US" sz="1600" dirty="0" smtClean="0">
                <a:latin typeface="Arial" charset="0"/>
                <a:cs typeface="Arial" charset="0"/>
              </a:rPr>
              <a:t>&lt;div </a:t>
            </a:r>
            <a:r>
              <a:rPr lang="en-US" sz="1600" dirty="0" smtClean="0">
                <a:solidFill>
                  <a:srgbClr val="901A24"/>
                </a:solidFill>
                <a:latin typeface="Arial" charset="0"/>
                <a:cs typeface="Arial" charset="0"/>
              </a:rPr>
              <a:t>about</a:t>
            </a:r>
            <a:r>
              <a:rPr lang="en-US" sz="1600" dirty="0" smtClean="0">
                <a:latin typeface="Arial" charset="0"/>
                <a:cs typeface="Arial" charset="0"/>
              </a:rPr>
              <a:t>="http://dbpedia.org/resource/</a:t>
            </a:r>
            <a:r>
              <a:rPr lang="en-US" sz="1600" dirty="0" err="1" smtClean="0">
                <a:latin typeface="Arial" charset="0"/>
                <a:cs typeface="Arial" charset="0"/>
              </a:rPr>
              <a:t>Albert_Einstein</a:t>
            </a:r>
            <a:r>
              <a:rPr lang="en-US" sz="1600" dirty="0" smtClean="0">
                <a:latin typeface="Arial" charset="0"/>
                <a:cs typeface="Arial" charset="0"/>
              </a:rPr>
              <a:t>"&gt; &lt;span property="</a:t>
            </a:r>
            <a:r>
              <a:rPr lang="en-US" sz="1600" dirty="0" err="1" smtClean="0">
                <a:latin typeface="Arial" charset="0"/>
                <a:cs typeface="Arial" charset="0"/>
              </a:rPr>
              <a:t>foaf:name</a:t>
            </a:r>
            <a:r>
              <a:rPr lang="en-US" sz="1600" dirty="0" smtClean="0">
                <a:latin typeface="Arial" charset="0"/>
                <a:cs typeface="Arial" charset="0"/>
              </a:rPr>
              <a:t>"&gt;Albert Einstein&lt;/span&gt; &lt;span property="</a:t>
            </a:r>
            <a:r>
              <a:rPr lang="en-US" sz="1600" dirty="0" err="1" smtClean="0">
                <a:latin typeface="Arial" charset="0"/>
                <a:cs typeface="Arial" charset="0"/>
              </a:rPr>
              <a:t>dbp:dateOfBirth</a:t>
            </a:r>
            <a:r>
              <a:rPr lang="en-US" sz="1600" dirty="0" smtClean="0">
                <a:latin typeface="Arial" charset="0"/>
                <a:cs typeface="Arial" charset="0"/>
              </a:rPr>
              <a:t>" </a:t>
            </a:r>
            <a:r>
              <a:rPr lang="en-US" sz="1600" dirty="0" err="1" smtClean="0">
                <a:latin typeface="Arial" charset="0"/>
                <a:cs typeface="Arial" charset="0"/>
              </a:rPr>
              <a:t>datatype</a:t>
            </a:r>
            <a:r>
              <a:rPr lang="en-US" sz="1600" dirty="0" smtClean="0">
                <a:latin typeface="Arial" charset="0"/>
                <a:cs typeface="Arial" charset="0"/>
              </a:rPr>
              <a:t>="</a:t>
            </a:r>
            <a:r>
              <a:rPr lang="en-US" sz="1600" dirty="0" err="1" smtClean="0">
                <a:latin typeface="Arial" charset="0"/>
                <a:cs typeface="Arial" charset="0"/>
              </a:rPr>
              <a:t>xsd:date</a:t>
            </a:r>
            <a:r>
              <a:rPr lang="en-US" sz="1600" dirty="0" smtClean="0">
                <a:latin typeface="Arial" charset="0"/>
                <a:cs typeface="Arial" charset="0"/>
              </a:rPr>
              <a:t>"&gt;1879-03-14&lt;/span&gt; &lt;div </a:t>
            </a:r>
            <a:r>
              <a:rPr lang="en-US" sz="1600" dirty="0" err="1" smtClean="0">
                <a:latin typeface="Arial" charset="0"/>
                <a:cs typeface="Arial" charset="0"/>
              </a:rPr>
              <a:t>rel</a:t>
            </a:r>
            <a:r>
              <a:rPr lang="en-US" sz="1600" dirty="0" smtClean="0">
                <a:latin typeface="Arial" charset="0"/>
                <a:cs typeface="Arial" charset="0"/>
              </a:rPr>
              <a:t>="</a:t>
            </a:r>
            <a:r>
              <a:rPr lang="en-US" sz="1600" dirty="0" err="1" smtClean="0">
                <a:latin typeface="Arial" charset="0"/>
                <a:cs typeface="Arial" charset="0"/>
              </a:rPr>
              <a:t>dbp:birthPlace</a:t>
            </a:r>
            <a:r>
              <a:rPr lang="en-US" sz="1600" dirty="0" smtClean="0">
                <a:latin typeface="Arial" charset="0"/>
                <a:cs typeface="Arial" charset="0"/>
              </a:rPr>
              <a:t>" resource="http://dbpedia.org/resource/Germany"&gt; &lt;span property="</a:t>
            </a:r>
            <a:r>
              <a:rPr lang="en-US" sz="1600" dirty="0" err="1" smtClean="0">
                <a:latin typeface="Arial" charset="0"/>
                <a:cs typeface="Arial" charset="0"/>
              </a:rPr>
              <a:t>dbp:conventionalLongName</a:t>
            </a:r>
            <a:r>
              <a:rPr lang="en-US" sz="1600" dirty="0" smtClean="0">
                <a:latin typeface="Arial" charset="0"/>
                <a:cs typeface="Arial" charset="0"/>
              </a:rPr>
              <a:t>"&gt;Federal Republic of Germany&lt;/span&gt; &lt;span </a:t>
            </a:r>
            <a:r>
              <a:rPr lang="en-US" sz="1600" dirty="0" err="1" smtClean="0">
                <a:latin typeface="Arial" charset="0"/>
                <a:cs typeface="Arial" charset="0"/>
              </a:rPr>
              <a:t>rel</a:t>
            </a:r>
            <a:r>
              <a:rPr lang="en-US" sz="1600" dirty="0" smtClean="0">
                <a:latin typeface="Arial" charset="0"/>
                <a:cs typeface="Arial" charset="0"/>
              </a:rPr>
              <a:t>="</a:t>
            </a:r>
            <a:r>
              <a:rPr lang="en-US" sz="1600" dirty="0" err="1" smtClean="0">
                <a:latin typeface="Arial" charset="0"/>
                <a:cs typeface="Arial" charset="0"/>
              </a:rPr>
              <a:t>dbp:capital</a:t>
            </a:r>
            <a:r>
              <a:rPr lang="en-US" sz="1600" dirty="0" smtClean="0">
                <a:latin typeface="Arial" charset="0"/>
                <a:cs typeface="Arial" charset="0"/>
              </a:rPr>
              <a:t>" resource="http://dbpedia.org/resource/Berlin" /&gt; &lt;/div&gt; &lt;/div&gt;    </a:t>
            </a:r>
            <a:endParaRPr lang="en-US" sz="1200" dirty="0" smtClean="0">
              <a:latin typeface="Arial" charset="0"/>
              <a:cs typeface="Arial" charset="0"/>
            </a:endParaRPr>
          </a:p>
          <a:p>
            <a:endParaRPr lang="en-US" sz="1600" dirty="0" smtClean="0">
              <a:latin typeface="Arial" charset="0"/>
              <a:cs typeface="Arial" charset="0"/>
            </a:endParaRPr>
          </a:p>
          <a:p>
            <a:r>
              <a:rPr lang="en-US" sz="1600" dirty="0" smtClean="0">
                <a:latin typeface="Arial" charset="0"/>
                <a:cs typeface="Arial" charset="0"/>
              </a:rPr>
              <a:t>Generated Triples:</a:t>
            </a:r>
          </a:p>
          <a:p>
            <a:pPr lvl="1"/>
            <a:r>
              <a:rPr lang="en-US" sz="1600" dirty="0" smtClean="0">
                <a:latin typeface="Arial" charset="0"/>
                <a:cs typeface="Arial" charset="0"/>
              </a:rPr>
              <a:t>&lt;http://dbpedia.org/resource/Albert_Einstein&gt; </a:t>
            </a:r>
            <a:br>
              <a:rPr lang="en-US" sz="1600" dirty="0" smtClean="0">
                <a:latin typeface="Arial" charset="0"/>
                <a:cs typeface="Arial" charset="0"/>
              </a:rPr>
            </a:br>
            <a:r>
              <a:rPr lang="en-US" sz="1600" dirty="0" smtClean="0">
                <a:latin typeface="Arial" charset="0"/>
                <a:cs typeface="Arial" charset="0"/>
              </a:rPr>
              <a:t>			</a:t>
            </a:r>
            <a:r>
              <a:rPr lang="en-US" sz="1600" dirty="0" err="1" smtClean="0">
                <a:latin typeface="Arial" charset="0"/>
                <a:cs typeface="Arial" charset="0"/>
              </a:rPr>
              <a:t>foaf:name</a:t>
            </a:r>
            <a:r>
              <a:rPr lang="en-US" sz="1600" dirty="0" smtClean="0">
                <a:latin typeface="Arial" charset="0"/>
                <a:cs typeface="Arial" charset="0"/>
              </a:rPr>
              <a:t> "Albert Einstein" </a:t>
            </a:r>
          </a:p>
          <a:p>
            <a:pPr lvl="1"/>
            <a:r>
              <a:rPr lang="en-US" sz="1600" dirty="0" smtClean="0">
                <a:latin typeface="Arial" charset="0"/>
                <a:cs typeface="Arial" charset="0"/>
              </a:rPr>
              <a:t>&lt;http://dbpedia.org/resource/Albert_Einstein&gt; </a:t>
            </a:r>
            <a:br>
              <a:rPr lang="en-US" sz="1600" dirty="0" smtClean="0">
                <a:latin typeface="Arial" charset="0"/>
                <a:cs typeface="Arial" charset="0"/>
              </a:rPr>
            </a:br>
            <a:r>
              <a:rPr lang="en-US" sz="1600" dirty="0" smtClean="0">
                <a:latin typeface="Arial" charset="0"/>
                <a:cs typeface="Arial" charset="0"/>
              </a:rPr>
              <a:t>			</a:t>
            </a:r>
            <a:r>
              <a:rPr lang="en-US" sz="1600" dirty="0" err="1" smtClean="0">
                <a:latin typeface="Arial" charset="0"/>
                <a:cs typeface="Arial" charset="0"/>
              </a:rPr>
              <a:t>dbp:dateOfBirth</a:t>
            </a:r>
            <a:r>
              <a:rPr lang="en-US" sz="1600" dirty="0" smtClean="0">
                <a:latin typeface="Arial" charset="0"/>
                <a:cs typeface="Arial" charset="0"/>
              </a:rPr>
              <a:t> "1879-03-14"^^</a:t>
            </a:r>
            <a:r>
              <a:rPr lang="en-US" sz="1600" dirty="0" err="1" smtClean="0">
                <a:latin typeface="Arial" charset="0"/>
                <a:cs typeface="Arial" charset="0"/>
              </a:rPr>
              <a:t>xsd:date</a:t>
            </a:r>
            <a:r>
              <a:rPr lang="en-US" sz="1600" dirty="0" smtClean="0">
                <a:latin typeface="Arial" charset="0"/>
                <a:cs typeface="Arial" charset="0"/>
              </a:rPr>
              <a:t> . </a:t>
            </a:r>
          </a:p>
          <a:p>
            <a:pPr lvl="1"/>
            <a:r>
              <a:rPr lang="en-US" sz="1600" dirty="0" smtClean="0">
                <a:latin typeface="Arial" charset="0"/>
                <a:cs typeface="Arial" charset="0"/>
              </a:rPr>
              <a:t>&lt;http://dbpedia.org/resource/Albert_Einstein&gt; </a:t>
            </a:r>
            <a:br>
              <a:rPr lang="en-US" sz="1600" dirty="0" smtClean="0">
                <a:latin typeface="Arial" charset="0"/>
                <a:cs typeface="Arial" charset="0"/>
              </a:rPr>
            </a:br>
            <a:r>
              <a:rPr lang="en-US" sz="1600" dirty="0" smtClean="0">
                <a:latin typeface="Arial" charset="0"/>
                <a:cs typeface="Arial" charset="0"/>
              </a:rPr>
              <a:t>			</a:t>
            </a:r>
            <a:r>
              <a:rPr lang="en-US" sz="1600" dirty="0" err="1" smtClean="0">
                <a:latin typeface="Arial" charset="0"/>
                <a:cs typeface="Arial" charset="0"/>
              </a:rPr>
              <a:t>dbp:birthPlace</a:t>
            </a:r>
            <a:r>
              <a:rPr lang="en-US" sz="1600" dirty="0" smtClean="0">
                <a:latin typeface="Arial" charset="0"/>
                <a:cs typeface="Arial" charset="0"/>
              </a:rPr>
              <a:t> &lt;http://dbpedia.org/resource/Germany&gt; . </a:t>
            </a:r>
          </a:p>
          <a:p>
            <a:pPr lvl="1"/>
            <a:r>
              <a:rPr lang="en-US" sz="1600" dirty="0" smtClean="0">
                <a:latin typeface="Arial" charset="0"/>
                <a:cs typeface="Arial" charset="0"/>
              </a:rPr>
              <a:t>&lt;http</a:t>
            </a:r>
            <a:r>
              <a:rPr lang="en-US" sz="1600" dirty="0">
                <a:latin typeface="Arial" charset="0"/>
                <a:cs typeface="Arial" charset="0"/>
              </a:rPr>
              <a:t>://</a:t>
            </a:r>
            <a:r>
              <a:rPr lang="en-US" sz="1600" dirty="0" smtClean="0">
                <a:latin typeface="Arial" charset="0"/>
                <a:cs typeface="Arial" charset="0"/>
              </a:rPr>
              <a:t>dbpedia.org/resource/Germany&gt;</a:t>
            </a:r>
            <a:br>
              <a:rPr lang="en-US" sz="1600" dirty="0" smtClean="0">
                <a:latin typeface="Arial" charset="0"/>
                <a:cs typeface="Arial" charset="0"/>
              </a:rPr>
            </a:br>
            <a:r>
              <a:rPr lang="en-US" sz="1600" dirty="0" smtClean="0">
                <a:latin typeface="Arial" charset="0"/>
                <a:cs typeface="Arial" charset="0"/>
              </a:rPr>
              <a:t>			</a:t>
            </a:r>
            <a:r>
              <a:rPr lang="en-US" sz="1600" dirty="0">
                <a:latin typeface="Arial" charset="0"/>
                <a:cs typeface="Arial" charset="0"/>
              </a:rPr>
              <a:t> </a:t>
            </a:r>
            <a:r>
              <a:rPr lang="en-US" sz="1600" dirty="0" err="1" smtClean="0">
                <a:latin typeface="Arial" charset="0"/>
                <a:cs typeface="Arial" charset="0"/>
              </a:rPr>
              <a:t>dbp:conventionalLongName</a:t>
            </a:r>
            <a:r>
              <a:rPr lang="en-US" sz="1600" dirty="0" smtClean="0">
                <a:latin typeface="Arial" charset="0"/>
                <a:cs typeface="Arial" charset="0"/>
              </a:rPr>
              <a:t> "Federal </a:t>
            </a:r>
            <a:r>
              <a:rPr lang="en-US" sz="1600" dirty="0">
                <a:latin typeface="Arial" charset="0"/>
                <a:cs typeface="Arial" charset="0"/>
              </a:rPr>
              <a:t>Republic of </a:t>
            </a:r>
            <a:r>
              <a:rPr lang="en-US" sz="1600" dirty="0" smtClean="0">
                <a:latin typeface="Arial" charset="0"/>
                <a:cs typeface="Arial" charset="0"/>
              </a:rPr>
              <a:t>Germany"</a:t>
            </a:r>
          </a:p>
          <a:p>
            <a:pPr lvl="1"/>
            <a:r>
              <a:rPr lang="en-US" sz="1600" dirty="0">
                <a:latin typeface="Arial" charset="0"/>
                <a:cs typeface="Arial" charset="0"/>
              </a:rPr>
              <a:t>&lt;http://dbpedia.org/resource/Germany&gt;</a:t>
            </a:r>
            <a:br>
              <a:rPr lang="en-US" sz="1600" dirty="0">
                <a:latin typeface="Arial" charset="0"/>
                <a:cs typeface="Arial" charset="0"/>
              </a:rPr>
            </a:br>
            <a:r>
              <a:rPr lang="en-US" sz="1600" dirty="0">
                <a:latin typeface="Arial" charset="0"/>
                <a:cs typeface="Arial" charset="0"/>
              </a:rPr>
              <a:t>			 </a:t>
            </a:r>
            <a:r>
              <a:rPr lang="en-US" sz="1600" dirty="0" err="1" smtClean="0">
                <a:latin typeface="Arial" charset="0"/>
                <a:cs typeface="Arial" charset="0"/>
              </a:rPr>
              <a:t>dbp:capital</a:t>
            </a:r>
            <a:r>
              <a:rPr lang="en-US" sz="1600" dirty="0" smtClean="0">
                <a:latin typeface="Arial" charset="0"/>
                <a:cs typeface="Arial" charset="0"/>
              </a:rPr>
              <a:t> &lt;http</a:t>
            </a:r>
            <a:r>
              <a:rPr lang="en-US" sz="1600" dirty="0">
                <a:latin typeface="Arial" charset="0"/>
                <a:cs typeface="Arial" charset="0"/>
              </a:rPr>
              <a:t>://</a:t>
            </a:r>
            <a:r>
              <a:rPr lang="en-US" sz="1600" dirty="0" smtClean="0">
                <a:latin typeface="Arial" charset="0"/>
                <a:cs typeface="Arial" charset="0"/>
              </a:rPr>
              <a:t>dbpedia.org/resource/Berlin&gt;</a:t>
            </a:r>
            <a:endParaRPr lang="en-US" sz="1600" dirty="0">
              <a:latin typeface="Arial" charset="0"/>
              <a:cs typeface="Arial" charset="0"/>
            </a:endParaRPr>
          </a:p>
          <a:p>
            <a:pPr lvl="1"/>
            <a:endParaRPr lang="en-US" sz="1600" dirty="0" smtClean="0">
              <a:latin typeface="Arial" charset="0"/>
              <a:cs typeface="Arial" charset="0"/>
            </a:endParaRPr>
          </a:p>
        </p:txBody>
      </p:sp>
      <p:sp>
        <p:nvSpPr>
          <p:cNvPr id="46084"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3B14A2B-B4DF-4186-A196-38A38DCA5B38}" type="slidenum">
              <a:rPr lang="en-US" smtClean="0">
                <a:solidFill>
                  <a:schemeClr val="bg1"/>
                </a:solidFill>
              </a:rPr>
              <a:pPr eaLnBrk="1" hangingPunct="1"/>
              <a:t>45</a:t>
            </a:fld>
            <a:endParaRPr lang="en-US" smtClean="0">
              <a:solidFill>
                <a:schemeClr val="bg1"/>
              </a:solidFill>
            </a:endParaRPr>
          </a:p>
        </p:txBody>
      </p:sp>
      <p:sp>
        <p:nvSpPr>
          <p:cNvPr id="46085" name="Text Box 7"/>
          <p:cNvSpPr txBox="1">
            <a:spLocks noChangeArrowheads="1"/>
          </p:cNvSpPr>
          <p:nvPr/>
        </p:nvSpPr>
        <p:spPr bwMode="auto">
          <a:xfrm>
            <a:off x="7620000" y="6230938"/>
            <a:ext cx="1524000" cy="2460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Samples from [2] , [10] </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en-GB" smtClean="0">
                <a:latin typeface="Arial" charset="0"/>
                <a:cs typeface="Arial" charset="0"/>
              </a:rPr>
              <a:t>Syntax: How to use RDFa in XHTML</a:t>
            </a:r>
          </a:p>
        </p:txBody>
      </p:sp>
      <p:sp>
        <p:nvSpPr>
          <p:cNvPr id="47107" name="Inhaltsplatzhalter 2"/>
          <p:cNvSpPr>
            <a:spLocks noGrp="1"/>
          </p:cNvSpPr>
          <p:nvPr>
            <p:ph idx="1"/>
          </p:nvPr>
        </p:nvSpPr>
        <p:spPr/>
        <p:txBody>
          <a:bodyPr/>
          <a:lstStyle/>
          <a:p>
            <a:r>
              <a:rPr lang="en-US" sz="1600" b="1" smtClean="0">
                <a:latin typeface="Arial" charset="0"/>
                <a:cs typeface="Arial" charset="0"/>
              </a:rPr>
              <a:t>@property</a:t>
            </a:r>
            <a:r>
              <a:rPr lang="en-US" sz="1600" smtClean="0">
                <a:latin typeface="Arial" charset="0"/>
                <a:cs typeface="Arial" charset="0"/>
              </a:rPr>
              <a:t>: a whitespace separated list of CURIEs, used for expressing relationships between a subject and some literal text (also a 'predicate');</a:t>
            </a:r>
          </a:p>
          <a:p>
            <a:pPr>
              <a:buFont typeface="Arial" charset="0"/>
              <a:buNone/>
            </a:pPr>
            <a:endParaRPr lang="en-US" sz="1600" smtClean="0">
              <a:latin typeface="Arial" charset="0"/>
              <a:cs typeface="Arial" charset="0"/>
            </a:endParaRPr>
          </a:p>
          <a:p>
            <a:r>
              <a:rPr lang="en-US" sz="1600" smtClean="0">
                <a:latin typeface="Arial" charset="0"/>
                <a:cs typeface="Arial" charset="0"/>
              </a:rPr>
              <a:t>&lt;div about="http://dbpedia.org/resource/Baruch_Spinoza" rel="dbp:influenced"&gt; &lt;div about="http://dbpedia.org/resource/Albert_Einstein"&gt; &lt;span </a:t>
            </a:r>
            <a:r>
              <a:rPr lang="en-US" sz="1600" smtClean="0">
                <a:solidFill>
                  <a:srgbClr val="901A24"/>
                </a:solidFill>
                <a:latin typeface="Arial" charset="0"/>
                <a:cs typeface="Arial" charset="0"/>
              </a:rPr>
              <a:t>property</a:t>
            </a:r>
            <a:r>
              <a:rPr lang="en-US" sz="1600" smtClean="0">
                <a:latin typeface="Arial" charset="0"/>
                <a:cs typeface="Arial" charset="0"/>
              </a:rPr>
              <a:t>="foaf:name"&gt;Albert Einstein&lt;/span&gt; &lt;span </a:t>
            </a:r>
            <a:r>
              <a:rPr lang="en-US" sz="1600" smtClean="0">
                <a:solidFill>
                  <a:srgbClr val="901A24"/>
                </a:solidFill>
                <a:latin typeface="Arial" charset="0"/>
                <a:cs typeface="Arial" charset="0"/>
              </a:rPr>
              <a:t>property</a:t>
            </a:r>
            <a:r>
              <a:rPr lang="en-US" sz="1600" smtClean="0">
                <a:latin typeface="Arial" charset="0"/>
                <a:cs typeface="Arial" charset="0"/>
              </a:rPr>
              <a:t>="dbp:dateOfBirth" datatype="xsd:date"&gt;1879-03-14&lt;/span&gt; &lt;/div&gt; &lt;/div&gt;</a:t>
            </a:r>
          </a:p>
          <a:p>
            <a:endParaRPr lang="en-US" sz="1600" smtClean="0">
              <a:latin typeface="Arial" charset="0"/>
              <a:cs typeface="Arial" charset="0"/>
            </a:endParaRPr>
          </a:p>
          <a:p>
            <a:r>
              <a:rPr lang="en-US" sz="1600" smtClean="0">
                <a:latin typeface="Arial" charset="0"/>
                <a:cs typeface="Arial" charset="0"/>
              </a:rPr>
              <a:t>Generated Triples:</a:t>
            </a:r>
          </a:p>
          <a:p>
            <a:pPr lvl="1"/>
            <a:r>
              <a:rPr lang="en-US" sz="1600" smtClean="0">
                <a:latin typeface="Arial" charset="0"/>
                <a:cs typeface="Arial" charset="0"/>
              </a:rPr>
              <a:t>&lt;http://dbpedia.org/resource/Baruch_Spinoza&gt; </a:t>
            </a:r>
            <a:br>
              <a:rPr lang="en-US" sz="1600" smtClean="0">
                <a:latin typeface="Arial" charset="0"/>
                <a:cs typeface="Arial" charset="0"/>
              </a:rPr>
            </a:br>
            <a:r>
              <a:rPr lang="en-US" sz="1600" smtClean="0">
                <a:latin typeface="Arial" charset="0"/>
                <a:cs typeface="Arial" charset="0"/>
              </a:rPr>
              <a:t>		dbp:influenced &lt;http://dbpedia.org/resource/Albert_Einstein&gt; . </a:t>
            </a:r>
          </a:p>
          <a:p>
            <a:pPr lvl="1"/>
            <a:r>
              <a:rPr lang="en-US" sz="1600" smtClean="0">
                <a:latin typeface="Arial" charset="0"/>
                <a:cs typeface="Arial" charset="0"/>
              </a:rPr>
              <a:t>&lt;http://dbpedia.org/resource/Albert_Einstein&gt; </a:t>
            </a:r>
            <a:br>
              <a:rPr lang="en-US" sz="1600" smtClean="0">
                <a:latin typeface="Arial" charset="0"/>
                <a:cs typeface="Arial" charset="0"/>
              </a:rPr>
            </a:br>
            <a:r>
              <a:rPr lang="en-US" sz="1600" smtClean="0">
                <a:latin typeface="Arial" charset="0"/>
                <a:cs typeface="Arial" charset="0"/>
              </a:rPr>
              <a:t>		foaf:name "Albert Einstein“ .</a:t>
            </a:r>
          </a:p>
          <a:p>
            <a:pPr lvl="1"/>
            <a:r>
              <a:rPr lang="en-US" sz="1600" smtClean="0">
                <a:latin typeface="Arial" charset="0"/>
                <a:cs typeface="Arial" charset="0"/>
              </a:rPr>
              <a:t>&lt;http://dbpedia.org/resource/Albert_Einstein&gt; </a:t>
            </a:r>
            <a:br>
              <a:rPr lang="en-US" sz="1600" smtClean="0">
                <a:latin typeface="Arial" charset="0"/>
                <a:cs typeface="Arial" charset="0"/>
              </a:rPr>
            </a:br>
            <a:r>
              <a:rPr lang="en-US" sz="1600" smtClean="0">
                <a:latin typeface="Arial" charset="0"/>
                <a:cs typeface="Arial" charset="0"/>
              </a:rPr>
              <a:t>		dbp:dateOfBirth "1879-03-14"^^xsd:date . </a:t>
            </a:r>
          </a:p>
        </p:txBody>
      </p:sp>
      <p:sp>
        <p:nvSpPr>
          <p:cNvPr id="47108"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AADCC1F-0D55-4978-8DBD-07007C58AC57}" type="slidenum">
              <a:rPr lang="en-US" smtClean="0">
                <a:solidFill>
                  <a:schemeClr val="bg1"/>
                </a:solidFill>
              </a:rPr>
              <a:pPr eaLnBrk="1" hangingPunct="1"/>
              <a:t>46</a:t>
            </a:fld>
            <a:endParaRPr lang="en-US" smtClean="0">
              <a:solidFill>
                <a:schemeClr val="bg1"/>
              </a:solidFill>
            </a:endParaRPr>
          </a:p>
        </p:txBody>
      </p:sp>
      <p:sp>
        <p:nvSpPr>
          <p:cNvPr id="47109" name="Text Box 7"/>
          <p:cNvSpPr txBox="1">
            <a:spLocks noChangeArrowheads="1"/>
          </p:cNvSpPr>
          <p:nvPr/>
        </p:nvSpPr>
        <p:spPr bwMode="auto">
          <a:xfrm>
            <a:off x="7086600" y="6230938"/>
            <a:ext cx="1524000" cy="2460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Samples from [2] , [10] </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en-GB" smtClean="0">
                <a:latin typeface="Arial" charset="0"/>
                <a:cs typeface="Arial" charset="0"/>
              </a:rPr>
              <a:t>Syntax: How to use RDFa in XHTML</a:t>
            </a:r>
          </a:p>
        </p:txBody>
      </p:sp>
      <p:sp>
        <p:nvSpPr>
          <p:cNvPr id="47107" name="Inhaltsplatzhalter 2"/>
          <p:cNvSpPr>
            <a:spLocks noGrp="1"/>
          </p:cNvSpPr>
          <p:nvPr>
            <p:ph idx="1"/>
          </p:nvPr>
        </p:nvSpPr>
        <p:spPr/>
        <p:txBody>
          <a:bodyPr/>
          <a:lstStyle/>
          <a:p>
            <a:pPr marL="342900" lvl="1" indent="-342900">
              <a:buFont typeface="Arial" charset="0"/>
              <a:buChar char="•"/>
              <a:defRPr/>
            </a:pPr>
            <a:r>
              <a:rPr lang="en-US" sz="1800" b="1" dirty="0" smtClean="0">
                <a:latin typeface="Arial" charset="0"/>
                <a:cs typeface="Arial" charset="0"/>
              </a:rPr>
              <a:t>@resource</a:t>
            </a:r>
            <a:r>
              <a:rPr lang="en-US" sz="1800" dirty="0" smtClean="0">
                <a:latin typeface="Arial" charset="0"/>
                <a:cs typeface="Arial" charset="0"/>
              </a:rPr>
              <a:t>: a URI or </a:t>
            </a:r>
            <a:r>
              <a:rPr lang="en-US" sz="1800" dirty="0" err="1" smtClean="0">
                <a:latin typeface="Arial" charset="0"/>
                <a:cs typeface="Arial" charset="0"/>
              </a:rPr>
              <a:t>SafeCURIE</a:t>
            </a:r>
            <a:r>
              <a:rPr lang="en-US" sz="1800" dirty="0" smtClean="0">
                <a:latin typeface="Arial" charset="0"/>
                <a:cs typeface="Arial" charset="0"/>
              </a:rPr>
              <a:t> for expressing the partner resource of a relationship that is not intended to be 'clickable' (also an 'object');</a:t>
            </a:r>
          </a:p>
          <a:p>
            <a:pPr>
              <a:buFont typeface="Arial" charset="0"/>
              <a:buNone/>
              <a:defRPr/>
            </a:pPr>
            <a:endParaRPr lang="en-US" sz="1800" dirty="0" smtClean="0">
              <a:latin typeface="Arial" charset="0"/>
              <a:cs typeface="Arial" charset="0"/>
            </a:endParaRPr>
          </a:p>
          <a:p>
            <a:pPr>
              <a:defRPr/>
            </a:pPr>
            <a:r>
              <a:rPr lang="en-US" sz="1800" dirty="0" smtClean="0">
                <a:latin typeface="Arial" charset="0"/>
                <a:cs typeface="Arial" charset="0"/>
              </a:rPr>
              <a:t>&lt;div about="http://www.blogger.com/profile/1109404" </a:t>
            </a:r>
            <a:r>
              <a:rPr lang="en-US" sz="1800" dirty="0" err="1" smtClean="0">
                <a:latin typeface="Arial" charset="0"/>
                <a:cs typeface="Arial" charset="0"/>
              </a:rPr>
              <a:t>rel</a:t>
            </a:r>
            <a:r>
              <a:rPr lang="en-US" sz="1800" dirty="0" smtClean="0">
                <a:latin typeface="Arial" charset="0"/>
                <a:cs typeface="Arial" charset="0"/>
              </a:rPr>
              <a:t>="</a:t>
            </a:r>
            <a:r>
              <a:rPr lang="en-US" sz="1800" dirty="0" err="1" smtClean="0">
                <a:latin typeface="Arial" charset="0"/>
                <a:cs typeface="Arial" charset="0"/>
              </a:rPr>
              <a:t>foaf:img</a:t>
            </a:r>
            <a:r>
              <a:rPr lang="en-US" sz="1800" dirty="0" smtClean="0">
                <a:latin typeface="Arial" charset="0"/>
                <a:cs typeface="Arial" charset="0"/>
              </a:rPr>
              <a:t>"&gt; &lt;</a:t>
            </a:r>
            <a:r>
              <a:rPr lang="en-US" sz="1800" dirty="0" err="1" smtClean="0">
                <a:latin typeface="Arial" charset="0"/>
                <a:cs typeface="Arial" charset="0"/>
              </a:rPr>
              <a:t>img</a:t>
            </a:r>
            <a:r>
              <a:rPr lang="en-US" sz="1800" dirty="0" smtClean="0">
                <a:latin typeface="Arial" charset="0"/>
                <a:cs typeface="Arial" charset="0"/>
              </a:rPr>
              <a:t> </a:t>
            </a:r>
            <a:r>
              <a:rPr lang="en-US" sz="1800" dirty="0" err="1" smtClean="0">
                <a:latin typeface="Arial" charset="0"/>
                <a:cs typeface="Arial" charset="0"/>
              </a:rPr>
              <a:t>src</a:t>
            </a:r>
            <a:r>
              <a:rPr lang="en-US" sz="1800" dirty="0" smtClean="0">
                <a:latin typeface="Arial" charset="0"/>
                <a:cs typeface="Arial" charset="0"/>
              </a:rPr>
              <a:t>="photo1.jpg" </a:t>
            </a:r>
            <a:r>
              <a:rPr lang="en-US" sz="1800" dirty="0" err="1" smtClean="0">
                <a:latin typeface="Arial" charset="0"/>
                <a:cs typeface="Arial" charset="0"/>
              </a:rPr>
              <a:t>rel</a:t>
            </a:r>
            <a:r>
              <a:rPr lang="en-US" sz="1800" dirty="0" smtClean="0">
                <a:latin typeface="Arial" charset="0"/>
                <a:cs typeface="Arial" charset="0"/>
              </a:rPr>
              <a:t>=“</a:t>
            </a:r>
            <a:r>
              <a:rPr lang="en-US" sz="1800" dirty="0" err="1" smtClean="0">
                <a:latin typeface="Arial" charset="0"/>
                <a:cs typeface="Arial" charset="0"/>
              </a:rPr>
              <a:t>xhv:license</a:t>
            </a:r>
            <a:r>
              <a:rPr lang="en-US" sz="1800" dirty="0" smtClean="0">
                <a:latin typeface="Arial" charset="0"/>
                <a:cs typeface="Arial" charset="0"/>
              </a:rPr>
              <a:t>" </a:t>
            </a:r>
            <a:r>
              <a:rPr lang="en-US" sz="1800" dirty="0" smtClean="0">
                <a:solidFill>
                  <a:srgbClr val="901A24"/>
                </a:solidFill>
                <a:latin typeface="Arial" charset="0"/>
                <a:cs typeface="Arial" charset="0"/>
              </a:rPr>
              <a:t>resource</a:t>
            </a:r>
            <a:r>
              <a:rPr lang="en-US" sz="1800" dirty="0" smtClean="0">
                <a:latin typeface="Arial" charset="0"/>
                <a:cs typeface="Arial" charset="0"/>
              </a:rPr>
              <a:t>="http://creativecommons.org/licenses/by/2.0/" property="</a:t>
            </a:r>
            <a:r>
              <a:rPr lang="en-US" sz="1800" dirty="0" err="1" smtClean="0">
                <a:latin typeface="Arial" charset="0"/>
                <a:cs typeface="Arial" charset="0"/>
              </a:rPr>
              <a:t>dc:creator</a:t>
            </a:r>
            <a:r>
              <a:rPr lang="en-US" sz="1800" dirty="0" smtClean="0">
                <a:latin typeface="Arial" charset="0"/>
                <a:cs typeface="Arial" charset="0"/>
              </a:rPr>
              <a:t>" content="Mark </a:t>
            </a:r>
            <a:r>
              <a:rPr lang="en-US" sz="1800" dirty="0" err="1" smtClean="0">
                <a:latin typeface="Arial" charset="0"/>
                <a:cs typeface="Arial" charset="0"/>
              </a:rPr>
              <a:t>Birbeck</a:t>
            </a:r>
            <a:r>
              <a:rPr lang="en-US" sz="1800" dirty="0" smtClean="0">
                <a:latin typeface="Arial" charset="0"/>
                <a:cs typeface="Arial" charset="0"/>
              </a:rPr>
              <a:t>" /&gt; &lt;/div&gt;   </a:t>
            </a:r>
            <a:endParaRPr lang="en-US" sz="1400" dirty="0" smtClean="0">
              <a:latin typeface="Arial" charset="0"/>
              <a:cs typeface="Arial" charset="0"/>
            </a:endParaRPr>
          </a:p>
          <a:p>
            <a:pPr>
              <a:defRPr/>
            </a:pPr>
            <a:endParaRPr lang="en-US" sz="1800" dirty="0" smtClean="0">
              <a:latin typeface="Arial" charset="0"/>
              <a:cs typeface="Arial" charset="0"/>
            </a:endParaRPr>
          </a:p>
          <a:p>
            <a:pPr>
              <a:defRPr/>
            </a:pPr>
            <a:r>
              <a:rPr lang="en-US" sz="1800" dirty="0" smtClean="0">
                <a:latin typeface="Arial" charset="0"/>
                <a:cs typeface="Arial" charset="0"/>
              </a:rPr>
              <a:t>Generated Triples:</a:t>
            </a:r>
          </a:p>
          <a:p>
            <a:pPr lvl="1">
              <a:defRPr/>
            </a:pPr>
            <a:r>
              <a:rPr lang="en-US" sz="1600" dirty="0" smtClean="0">
                <a:latin typeface="Arial" charset="0"/>
                <a:cs typeface="Arial" charset="0"/>
              </a:rPr>
              <a:t>&lt;http://www.blogger.com/profile/1109404&gt; </a:t>
            </a:r>
            <a:r>
              <a:rPr lang="en-US" sz="1600" dirty="0" err="1" smtClean="0">
                <a:latin typeface="Arial" charset="0"/>
                <a:cs typeface="Arial" charset="0"/>
              </a:rPr>
              <a:t>foaf:img</a:t>
            </a:r>
            <a:r>
              <a:rPr lang="en-US" sz="1600" dirty="0" smtClean="0">
                <a:latin typeface="Arial" charset="0"/>
                <a:cs typeface="Arial" charset="0"/>
              </a:rPr>
              <a:t> &lt;photo1.jpg&gt; . </a:t>
            </a:r>
          </a:p>
          <a:p>
            <a:pPr lvl="1">
              <a:defRPr/>
            </a:pPr>
            <a:r>
              <a:rPr lang="en-US" sz="1600" dirty="0" smtClean="0">
                <a:latin typeface="Arial" charset="0"/>
                <a:cs typeface="Arial" charset="0"/>
              </a:rPr>
              <a:t>&lt;photo1.jpg&gt; </a:t>
            </a:r>
            <a:r>
              <a:rPr lang="en-US" sz="1600" dirty="0" err="1" smtClean="0">
                <a:latin typeface="Arial" charset="0"/>
                <a:cs typeface="Arial" charset="0"/>
              </a:rPr>
              <a:t>xhv:license</a:t>
            </a:r>
            <a:r>
              <a:rPr lang="en-US" sz="1600" dirty="0" smtClean="0">
                <a:latin typeface="Arial" charset="0"/>
                <a:cs typeface="Arial" charset="0"/>
              </a:rPr>
              <a:t> &lt;http://creativecommons.org/licenses/by/2.0/&gt; . </a:t>
            </a:r>
          </a:p>
          <a:p>
            <a:pPr lvl="1">
              <a:defRPr/>
            </a:pPr>
            <a:r>
              <a:rPr lang="en-US" sz="1600" dirty="0" smtClean="0">
                <a:latin typeface="Arial" charset="0"/>
                <a:cs typeface="Arial" charset="0"/>
              </a:rPr>
              <a:t>&lt;photo1.jpg&gt; </a:t>
            </a:r>
            <a:r>
              <a:rPr lang="en-US" sz="1600" dirty="0" err="1" smtClean="0">
                <a:latin typeface="Arial" charset="0"/>
                <a:cs typeface="Arial" charset="0"/>
              </a:rPr>
              <a:t>dc:creator</a:t>
            </a:r>
            <a:r>
              <a:rPr lang="en-US" sz="1600" dirty="0" smtClean="0">
                <a:latin typeface="Arial" charset="0"/>
                <a:cs typeface="Arial" charset="0"/>
              </a:rPr>
              <a:t> "Mark </a:t>
            </a:r>
            <a:r>
              <a:rPr lang="en-US" sz="1600" dirty="0" err="1" smtClean="0">
                <a:latin typeface="Arial" charset="0"/>
                <a:cs typeface="Arial" charset="0"/>
              </a:rPr>
              <a:t>Birbeck</a:t>
            </a:r>
            <a:r>
              <a:rPr lang="en-US" sz="1600" dirty="0" smtClean="0">
                <a:latin typeface="Arial" charset="0"/>
                <a:cs typeface="Arial" charset="0"/>
              </a:rPr>
              <a:t>" . </a:t>
            </a:r>
          </a:p>
        </p:txBody>
      </p:sp>
      <p:sp>
        <p:nvSpPr>
          <p:cNvPr id="48132"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ECEA5E3-5DBB-498B-A91E-99EDC5723A80}" type="slidenum">
              <a:rPr lang="en-US" smtClean="0">
                <a:solidFill>
                  <a:schemeClr val="bg1"/>
                </a:solidFill>
              </a:rPr>
              <a:pPr eaLnBrk="1" hangingPunct="1"/>
              <a:t>47</a:t>
            </a:fld>
            <a:endParaRPr lang="en-US" smtClean="0">
              <a:solidFill>
                <a:schemeClr val="bg1"/>
              </a:solidFill>
            </a:endParaRPr>
          </a:p>
        </p:txBody>
      </p:sp>
      <p:sp>
        <p:nvSpPr>
          <p:cNvPr id="48133" name="Text Box 7"/>
          <p:cNvSpPr txBox="1">
            <a:spLocks noChangeArrowheads="1"/>
          </p:cNvSpPr>
          <p:nvPr/>
        </p:nvSpPr>
        <p:spPr bwMode="auto">
          <a:xfrm>
            <a:off x="7086600" y="6230938"/>
            <a:ext cx="1524000" cy="2460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Samples from [2] , [10] </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en-GB" smtClean="0">
                <a:latin typeface="Arial" charset="0"/>
                <a:cs typeface="Arial" charset="0"/>
              </a:rPr>
              <a:t>Syntax: How to use RDFa in XHTML</a:t>
            </a:r>
          </a:p>
        </p:txBody>
      </p:sp>
      <p:sp>
        <p:nvSpPr>
          <p:cNvPr id="48131" name="Inhaltsplatzhalter 2"/>
          <p:cNvSpPr>
            <a:spLocks noGrp="1"/>
          </p:cNvSpPr>
          <p:nvPr>
            <p:ph idx="1"/>
          </p:nvPr>
        </p:nvSpPr>
        <p:spPr>
          <a:xfrm>
            <a:off x="457200" y="1335088"/>
            <a:ext cx="8229600" cy="4876800"/>
          </a:xfrm>
        </p:spPr>
        <p:txBody>
          <a:bodyPr/>
          <a:lstStyle/>
          <a:p>
            <a:pPr marL="342900" lvl="1" indent="-342900">
              <a:buFont typeface="Arial" charset="0"/>
              <a:buChar char="•"/>
              <a:defRPr/>
            </a:pPr>
            <a:r>
              <a:rPr lang="en-US" sz="1800" b="1" dirty="0" smtClean="0">
                <a:latin typeface="Arial" charset="0"/>
                <a:cs typeface="Arial" charset="0"/>
              </a:rPr>
              <a:t>@</a:t>
            </a:r>
            <a:r>
              <a:rPr lang="en-US" sz="1800" b="1" dirty="0" err="1" smtClean="0">
                <a:latin typeface="Arial" charset="0"/>
                <a:cs typeface="Arial" charset="0"/>
              </a:rPr>
              <a:t>datatype</a:t>
            </a:r>
            <a:r>
              <a:rPr lang="en-US" sz="1800" dirty="0" smtClean="0">
                <a:latin typeface="Arial" charset="0"/>
                <a:cs typeface="Arial" charset="0"/>
              </a:rPr>
              <a:t>: </a:t>
            </a:r>
            <a:br>
              <a:rPr lang="en-US" sz="1800" dirty="0" smtClean="0">
                <a:latin typeface="Arial" charset="0"/>
                <a:cs typeface="Arial" charset="0"/>
              </a:rPr>
            </a:br>
            <a:r>
              <a:rPr lang="en-US" sz="1800" dirty="0" smtClean="0">
                <a:latin typeface="Arial" charset="0"/>
                <a:cs typeface="Arial" charset="0"/>
              </a:rPr>
              <a:t>a CURIE representing a </a:t>
            </a:r>
            <a:r>
              <a:rPr lang="en-US" sz="1800" dirty="0" err="1" smtClean="0">
                <a:latin typeface="Arial" charset="0"/>
                <a:cs typeface="Arial" charset="0"/>
              </a:rPr>
              <a:t>datatype</a:t>
            </a:r>
            <a:r>
              <a:rPr lang="en-US" sz="1800" dirty="0" smtClean="0">
                <a:latin typeface="Arial" charset="0"/>
                <a:cs typeface="Arial" charset="0"/>
              </a:rPr>
              <a:t>, to express the </a:t>
            </a:r>
            <a:r>
              <a:rPr lang="en-US" sz="1800" dirty="0" err="1" smtClean="0">
                <a:latin typeface="Arial" charset="0"/>
                <a:cs typeface="Arial" charset="0"/>
              </a:rPr>
              <a:t>datatype</a:t>
            </a:r>
            <a:r>
              <a:rPr lang="en-US" sz="1800" dirty="0" smtClean="0">
                <a:latin typeface="Arial" charset="0"/>
                <a:cs typeface="Arial" charset="0"/>
              </a:rPr>
              <a:t> of a literal;</a:t>
            </a:r>
          </a:p>
          <a:p>
            <a:pPr>
              <a:buFont typeface="Arial" charset="0"/>
              <a:buNone/>
              <a:defRPr/>
            </a:pPr>
            <a:endParaRPr lang="en-US" sz="1800" dirty="0" smtClean="0">
              <a:latin typeface="Arial" charset="0"/>
              <a:cs typeface="Arial" charset="0"/>
            </a:endParaRPr>
          </a:p>
          <a:p>
            <a:pPr>
              <a:defRPr/>
            </a:pPr>
            <a:r>
              <a:rPr lang="en-US" sz="1800" dirty="0" smtClean="0">
                <a:latin typeface="Arial" charset="0"/>
                <a:cs typeface="Arial" charset="0"/>
              </a:rPr>
              <a:t>&lt;div about="http://dbpedia.org/resource/</a:t>
            </a:r>
            <a:r>
              <a:rPr lang="en-US" sz="1800" dirty="0" err="1" smtClean="0">
                <a:latin typeface="Arial" charset="0"/>
                <a:cs typeface="Arial" charset="0"/>
              </a:rPr>
              <a:t>Albert_Einstein</a:t>
            </a:r>
            <a:r>
              <a:rPr lang="en-US" sz="1800" dirty="0" smtClean="0">
                <a:latin typeface="Arial" charset="0"/>
                <a:cs typeface="Arial" charset="0"/>
              </a:rPr>
              <a:t>"&gt; &lt;span property="</a:t>
            </a:r>
            <a:r>
              <a:rPr lang="en-US" sz="1800" dirty="0" err="1" smtClean="0">
                <a:latin typeface="Arial" charset="0"/>
                <a:cs typeface="Arial" charset="0"/>
              </a:rPr>
              <a:t>foaf:name</a:t>
            </a:r>
            <a:r>
              <a:rPr lang="en-US" sz="1800" dirty="0" smtClean="0">
                <a:latin typeface="Arial" charset="0"/>
                <a:cs typeface="Arial" charset="0"/>
              </a:rPr>
              <a:t>"&gt;Albert Einstein&lt;/span&gt; &lt;span property="</a:t>
            </a:r>
            <a:r>
              <a:rPr lang="en-US" sz="1800" dirty="0" err="1" smtClean="0">
                <a:latin typeface="Arial" charset="0"/>
                <a:cs typeface="Arial" charset="0"/>
              </a:rPr>
              <a:t>dbp:dateOfBirth</a:t>
            </a:r>
            <a:r>
              <a:rPr lang="en-US" sz="1800" dirty="0" smtClean="0">
                <a:latin typeface="Arial" charset="0"/>
                <a:cs typeface="Arial" charset="0"/>
              </a:rPr>
              <a:t>" </a:t>
            </a:r>
            <a:r>
              <a:rPr lang="en-US" sz="1800" dirty="0" err="1" smtClean="0">
                <a:solidFill>
                  <a:srgbClr val="901A24"/>
                </a:solidFill>
                <a:latin typeface="Arial" charset="0"/>
                <a:cs typeface="Arial" charset="0"/>
              </a:rPr>
              <a:t>datatype</a:t>
            </a:r>
            <a:r>
              <a:rPr lang="en-US" sz="1800" dirty="0" smtClean="0">
                <a:latin typeface="Arial" charset="0"/>
                <a:cs typeface="Arial" charset="0"/>
              </a:rPr>
              <a:t>="</a:t>
            </a:r>
            <a:r>
              <a:rPr lang="en-US" sz="1800" dirty="0" err="1" smtClean="0">
                <a:latin typeface="Arial" charset="0"/>
                <a:cs typeface="Arial" charset="0"/>
              </a:rPr>
              <a:t>xsd:date</a:t>
            </a:r>
            <a:r>
              <a:rPr lang="en-US" sz="1800" dirty="0" smtClean="0">
                <a:latin typeface="Arial" charset="0"/>
                <a:cs typeface="Arial" charset="0"/>
              </a:rPr>
              <a:t>"&gt;1879-03-14&lt;/span&gt; &lt;div </a:t>
            </a:r>
            <a:r>
              <a:rPr lang="en-US" sz="1800" dirty="0" err="1" smtClean="0">
                <a:latin typeface="Arial" charset="0"/>
                <a:cs typeface="Arial" charset="0"/>
              </a:rPr>
              <a:t>rel</a:t>
            </a:r>
            <a:r>
              <a:rPr lang="en-US" sz="1800" dirty="0" smtClean="0">
                <a:latin typeface="Arial" charset="0"/>
                <a:cs typeface="Arial" charset="0"/>
              </a:rPr>
              <a:t>="</a:t>
            </a:r>
            <a:r>
              <a:rPr lang="en-US" sz="1800" dirty="0" err="1" smtClean="0">
                <a:latin typeface="Arial" charset="0"/>
                <a:cs typeface="Arial" charset="0"/>
              </a:rPr>
              <a:t>dbp:birthPlace</a:t>
            </a:r>
            <a:r>
              <a:rPr lang="en-US" sz="1800" dirty="0" smtClean="0">
                <a:latin typeface="Arial" charset="0"/>
                <a:cs typeface="Arial" charset="0"/>
              </a:rPr>
              <a:t>" resource="http://dbpedia.org/resource/Germany"&gt; &lt;span property="</a:t>
            </a:r>
            <a:r>
              <a:rPr lang="en-US" sz="1800" dirty="0" err="1" smtClean="0">
                <a:latin typeface="Arial" charset="0"/>
                <a:cs typeface="Arial" charset="0"/>
              </a:rPr>
              <a:t>dbp:conventionalLongName</a:t>
            </a:r>
            <a:r>
              <a:rPr lang="en-US" sz="1800" dirty="0" smtClean="0">
                <a:latin typeface="Arial" charset="0"/>
                <a:cs typeface="Arial" charset="0"/>
              </a:rPr>
              <a:t>"&gt;Federal Republic of Germany&lt;/span&gt; &lt;span </a:t>
            </a:r>
            <a:r>
              <a:rPr lang="en-US" sz="1800" dirty="0" err="1" smtClean="0">
                <a:latin typeface="Arial" charset="0"/>
                <a:cs typeface="Arial" charset="0"/>
              </a:rPr>
              <a:t>rel</a:t>
            </a:r>
            <a:r>
              <a:rPr lang="en-US" sz="1800" dirty="0" smtClean="0">
                <a:latin typeface="Arial" charset="0"/>
                <a:cs typeface="Arial" charset="0"/>
              </a:rPr>
              <a:t>="</a:t>
            </a:r>
            <a:r>
              <a:rPr lang="en-US" sz="1800" dirty="0" err="1" smtClean="0">
                <a:latin typeface="Arial" charset="0"/>
                <a:cs typeface="Arial" charset="0"/>
              </a:rPr>
              <a:t>dbp:capital</a:t>
            </a:r>
            <a:r>
              <a:rPr lang="en-US" sz="1800" dirty="0" smtClean="0">
                <a:latin typeface="Arial" charset="0"/>
                <a:cs typeface="Arial" charset="0"/>
              </a:rPr>
              <a:t>" resource="http://dbpedia.org/resource/Berlin" /&gt; &lt;/div&gt; &lt;/div&gt;</a:t>
            </a:r>
          </a:p>
          <a:p>
            <a:pPr>
              <a:defRPr/>
            </a:pPr>
            <a:endParaRPr lang="en-US" sz="1800" dirty="0" smtClean="0">
              <a:latin typeface="Arial" charset="0"/>
              <a:cs typeface="Arial" charset="0"/>
            </a:endParaRPr>
          </a:p>
          <a:p>
            <a:pPr>
              <a:defRPr/>
            </a:pPr>
            <a:r>
              <a:rPr lang="en-US" sz="1800" dirty="0" smtClean="0">
                <a:latin typeface="Arial" charset="0"/>
                <a:cs typeface="Arial" charset="0"/>
              </a:rPr>
              <a:t>Generated Triples:</a:t>
            </a:r>
          </a:p>
          <a:p>
            <a:pPr lvl="1">
              <a:defRPr/>
            </a:pPr>
            <a:r>
              <a:rPr lang="en-US" sz="1600" dirty="0" smtClean="0">
                <a:latin typeface="Arial" charset="0"/>
                <a:cs typeface="Arial" charset="0"/>
              </a:rPr>
              <a:t>&lt;http://dbpedia.org/resource/Albert_Einstein&gt; </a:t>
            </a:r>
            <a:r>
              <a:rPr lang="en-US" sz="1600" dirty="0" err="1" smtClean="0">
                <a:latin typeface="Arial" charset="0"/>
                <a:cs typeface="Arial" charset="0"/>
              </a:rPr>
              <a:t>foaf:name</a:t>
            </a:r>
            <a:r>
              <a:rPr lang="en-US" sz="1600" dirty="0" smtClean="0">
                <a:latin typeface="Arial" charset="0"/>
                <a:cs typeface="Arial" charset="0"/>
              </a:rPr>
              <a:t> "Albert Einstein“ .</a:t>
            </a:r>
          </a:p>
          <a:p>
            <a:pPr lvl="1">
              <a:defRPr/>
            </a:pPr>
            <a:r>
              <a:rPr lang="en-US" sz="1600" dirty="0" smtClean="0">
                <a:latin typeface="Arial" charset="0"/>
                <a:cs typeface="Arial" charset="0"/>
              </a:rPr>
              <a:t>&lt;http://dbpedia.org/resource/Albert_Einstein&gt; </a:t>
            </a:r>
            <a:br>
              <a:rPr lang="en-US" sz="1600" dirty="0" smtClean="0">
                <a:latin typeface="Arial" charset="0"/>
                <a:cs typeface="Arial" charset="0"/>
              </a:rPr>
            </a:br>
            <a:r>
              <a:rPr lang="en-US" sz="1600" dirty="0" smtClean="0">
                <a:latin typeface="Arial" charset="0"/>
                <a:cs typeface="Arial" charset="0"/>
              </a:rPr>
              <a:t>				</a:t>
            </a:r>
            <a:r>
              <a:rPr lang="en-US" sz="1600" dirty="0" err="1" smtClean="0">
                <a:latin typeface="Arial" charset="0"/>
                <a:cs typeface="Arial" charset="0"/>
              </a:rPr>
              <a:t>dbp:dateOfBirth</a:t>
            </a:r>
            <a:r>
              <a:rPr lang="en-US" sz="1600" dirty="0" smtClean="0">
                <a:latin typeface="Arial" charset="0"/>
                <a:cs typeface="Arial" charset="0"/>
              </a:rPr>
              <a:t> "1879-03-14"^^</a:t>
            </a:r>
            <a:r>
              <a:rPr lang="en-US" sz="1600" dirty="0" err="1" smtClean="0">
                <a:latin typeface="Arial" charset="0"/>
                <a:cs typeface="Arial" charset="0"/>
              </a:rPr>
              <a:t>xsd:date</a:t>
            </a:r>
            <a:r>
              <a:rPr lang="en-US" sz="1600" dirty="0" smtClean="0">
                <a:latin typeface="Arial" charset="0"/>
                <a:cs typeface="Arial" charset="0"/>
              </a:rPr>
              <a:t> .</a:t>
            </a:r>
            <a:endParaRPr lang="en-US" sz="1600" dirty="0">
              <a:latin typeface="Arial" charset="0"/>
              <a:cs typeface="Arial" charset="0"/>
            </a:endParaRPr>
          </a:p>
          <a:p>
            <a:pPr lvl="1">
              <a:defRPr/>
            </a:pPr>
            <a:r>
              <a:rPr lang="en-US" sz="1600" dirty="0" smtClean="0">
                <a:latin typeface="Arial" charset="0"/>
                <a:cs typeface="Arial" charset="0"/>
              </a:rPr>
              <a:t>&lt;http://dbpedia.org/resource/Albert_Einstein&gt; </a:t>
            </a:r>
            <a:r>
              <a:rPr lang="en-US" sz="1600" dirty="0" err="1" smtClean="0">
                <a:latin typeface="Arial" charset="0"/>
                <a:cs typeface="Arial" charset="0"/>
              </a:rPr>
              <a:t>dbp:birthPlace</a:t>
            </a:r>
            <a:r>
              <a:rPr lang="en-US" sz="1600" dirty="0" smtClean="0">
                <a:latin typeface="Arial" charset="0"/>
                <a:cs typeface="Arial" charset="0"/>
              </a:rPr>
              <a:t>  						&lt;http://dbpedia.org/resource/Germany&gt; .  </a:t>
            </a:r>
          </a:p>
        </p:txBody>
      </p:sp>
      <p:sp>
        <p:nvSpPr>
          <p:cNvPr id="49156"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8C22423-5AF9-448F-BE25-5FCDC9968C6F}" type="slidenum">
              <a:rPr lang="en-US" smtClean="0">
                <a:solidFill>
                  <a:schemeClr val="bg1"/>
                </a:solidFill>
              </a:rPr>
              <a:pPr eaLnBrk="1" hangingPunct="1"/>
              <a:t>48</a:t>
            </a:fld>
            <a:endParaRPr lang="en-US" smtClean="0">
              <a:solidFill>
                <a:schemeClr val="bg1"/>
              </a:solidFill>
            </a:endParaRPr>
          </a:p>
        </p:txBody>
      </p:sp>
      <p:sp>
        <p:nvSpPr>
          <p:cNvPr id="49157" name="Text Box 7"/>
          <p:cNvSpPr txBox="1">
            <a:spLocks noChangeArrowheads="1"/>
          </p:cNvSpPr>
          <p:nvPr/>
        </p:nvSpPr>
        <p:spPr bwMode="auto">
          <a:xfrm>
            <a:off x="7086600" y="6353969"/>
            <a:ext cx="1524000" cy="2460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dirty="0">
                <a:solidFill>
                  <a:srgbClr val="292929"/>
                </a:solidFill>
                <a:ea typeface="ヒラギノ角ゴ Pro W3" charset="-128"/>
              </a:rPr>
              <a:t>Samples from [2] , [10] </a:t>
            </a:r>
            <a:endParaRPr lang="de-DE" sz="1000" dirty="0">
              <a:ea typeface="ヒラギノ角ゴ Pro W3"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en-GB" smtClean="0">
                <a:latin typeface="Arial" charset="0"/>
                <a:cs typeface="Arial" charset="0"/>
              </a:rPr>
              <a:t>Syntax: How to use RDFa in XHTML</a:t>
            </a:r>
          </a:p>
        </p:txBody>
      </p:sp>
      <p:sp>
        <p:nvSpPr>
          <p:cNvPr id="50179" name="Inhaltsplatzhalter 2"/>
          <p:cNvSpPr>
            <a:spLocks noGrp="1"/>
          </p:cNvSpPr>
          <p:nvPr>
            <p:ph idx="1"/>
          </p:nvPr>
        </p:nvSpPr>
        <p:spPr/>
        <p:txBody>
          <a:bodyPr/>
          <a:lstStyle/>
          <a:p>
            <a:pPr marL="342900" lvl="1" indent="-342900">
              <a:buFont typeface="Arial" charset="0"/>
              <a:buChar char="•"/>
            </a:pPr>
            <a:r>
              <a:rPr lang="en-US" sz="1800" b="1" smtClean="0">
                <a:latin typeface="Arial" charset="0"/>
                <a:cs typeface="Arial" charset="0"/>
              </a:rPr>
              <a:t>@typeof</a:t>
            </a:r>
            <a:r>
              <a:rPr lang="en-US" sz="1800" smtClean="0">
                <a:latin typeface="Arial" charset="0"/>
                <a:cs typeface="Arial" charset="0"/>
              </a:rPr>
              <a:t>: a whitespace separated list of CURIEs that indicate the RDF type(s) to associate with a subject.</a:t>
            </a:r>
          </a:p>
          <a:p>
            <a:pPr>
              <a:buFont typeface="Arial" charset="0"/>
              <a:buNone/>
            </a:pPr>
            <a:endParaRPr lang="en-US" sz="1800" smtClean="0">
              <a:latin typeface="Arial" charset="0"/>
              <a:cs typeface="Arial" charset="0"/>
            </a:endParaRPr>
          </a:p>
          <a:p>
            <a:r>
              <a:rPr lang="en-US" sz="1800" smtClean="0">
                <a:latin typeface="Arial" charset="0"/>
                <a:cs typeface="Arial" charset="0"/>
              </a:rPr>
              <a:t>&lt;p about="#bbq" </a:t>
            </a:r>
            <a:r>
              <a:rPr lang="en-US" sz="1800" smtClean="0">
                <a:solidFill>
                  <a:srgbClr val="901A24"/>
                </a:solidFill>
                <a:latin typeface="Arial" charset="0"/>
                <a:cs typeface="Arial" charset="0"/>
              </a:rPr>
              <a:t>typeof</a:t>
            </a:r>
            <a:r>
              <a:rPr lang="en-US" sz="1800" smtClean="0">
                <a:latin typeface="Arial" charset="0"/>
                <a:cs typeface="Arial" charset="0"/>
              </a:rPr>
              <a:t>="cal:Vevent"&gt;</a:t>
            </a:r>
          </a:p>
          <a:p>
            <a:endParaRPr lang="en-US" sz="1800" smtClean="0">
              <a:latin typeface="Arial" charset="0"/>
              <a:cs typeface="Arial" charset="0"/>
            </a:endParaRPr>
          </a:p>
          <a:p>
            <a:r>
              <a:rPr lang="en-US" sz="1800" smtClean="0">
                <a:latin typeface="Arial" charset="0"/>
                <a:cs typeface="Arial" charset="0"/>
              </a:rPr>
              <a:t>Generated Triple:</a:t>
            </a:r>
            <a:br>
              <a:rPr lang="en-US" sz="1800" smtClean="0">
                <a:latin typeface="Arial" charset="0"/>
                <a:cs typeface="Arial" charset="0"/>
              </a:rPr>
            </a:br>
            <a:r>
              <a:rPr lang="en-US" sz="1800" smtClean="0">
                <a:latin typeface="Arial" charset="0"/>
                <a:cs typeface="Arial" charset="0"/>
              </a:rPr>
              <a:t/>
            </a:r>
            <a:br>
              <a:rPr lang="en-US" sz="1800" smtClean="0">
                <a:latin typeface="Arial" charset="0"/>
                <a:cs typeface="Arial" charset="0"/>
              </a:rPr>
            </a:br>
            <a:r>
              <a:rPr lang="en-US" sz="1800" smtClean="0">
                <a:latin typeface="Arial" charset="0"/>
                <a:cs typeface="Arial" charset="0"/>
              </a:rPr>
              <a:t>			 &lt;#bbq&gt; rdf:type cal:Vevent .  </a:t>
            </a:r>
          </a:p>
        </p:txBody>
      </p:sp>
      <p:sp>
        <p:nvSpPr>
          <p:cNvPr id="50180"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86A0B17-89EF-4800-9C21-13DAA0012855}" type="slidenum">
              <a:rPr lang="en-US" smtClean="0">
                <a:solidFill>
                  <a:schemeClr val="bg1"/>
                </a:solidFill>
              </a:rPr>
              <a:pPr eaLnBrk="1" hangingPunct="1"/>
              <a:t>49</a:t>
            </a:fld>
            <a:endParaRPr lang="en-US" smtClean="0">
              <a:solidFill>
                <a:schemeClr val="bg1"/>
              </a:solidFill>
            </a:endParaRPr>
          </a:p>
        </p:txBody>
      </p:sp>
      <p:sp>
        <p:nvSpPr>
          <p:cNvPr id="50181" name="Text Box 7"/>
          <p:cNvSpPr txBox="1">
            <a:spLocks noChangeArrowheads="1"/>
          </p:cNvSpPr>
          <p:nvPr/>
        </p:nvSpPr>
        <p:spPr bwMode="auto">
          <a:xfrm>
            <a:off x="7086600" y="6230938"/>
            <a:ext cx="1524000" cy="2460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Samples from [2] , [10] </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695F121-F9A0-4087-9A13-FD5256337912}" type="slidenum">
              <a:rPr lang="en-US" smtClean="0">
                <a:solidFill>
                  <a:schemeClr val="bg1"/>
                </a:solidFill>
              </a:rPr>
              <a:pPr eaLnBrk="1" hangingPunct="1"/>
              <a:t>5</a:t>
            </a:fld>
            <a:endParaRPr lang="en-US" smtClean="0">
              <a:solidFill>
                <a:schemeClr val="bg1"/>
              </a:solidFill>
            </a:endParaRPr>
          </a:p>
        </p:txBody>
      </p:sp>
      <p:sp>
        <p:nvSpPr>
          <p:cNvPr id="5123" name="Title 1"/>
          <p:cNvSpPr>
            <a:spLocks noGrp="1"/>
          </p:cNvSpPr>
          <p:nvPr>
            <p:ph type="title"/>
          </p:nvPr>
        </p:nvSpPr>
        <p:spPr/>
        <p:txBody>
          <a:bodyPr/>
          <a:lstStyle/>
          <a:p>
            <a:pPr eaLnBrk="1" hangingPunct="1"/>
            <a:r>
              <a:rPr lang="en-GB" smtClean="0">
                <a:latin typeface="Arial" charset="0"/>
                <a:cs typeface="Arial" charset="0"/>
              </a:rPr>
              <a:t>Agenda</a:t>
            </a:r>
          </a:p>
        </p:txBody>
      </p:sp>
      <p:sp>
        <p:nvSpPr>
          <p:cNvPr id="5124" name="Rectangle 6"/>
          <p:cNvSpPr>
            <a:spLocks noGrp="1"/>
          </p:cNvSpPr>
          <p:nvPr>
            <p:ph type="body" idx="4294967295"/>
          </p:nvPr>
        </p:nvSpPr>
        <p:spPr/>
        <p:txBody>
          <a:bodyPr/>
          <a:lstStyle/>
          <a:p>
            <a:pPr marL="381000" indent="-381000">
              <a:lnSpc>
                <a:spcPct val="90000"/>
              </a:lnSpc>
              <a:buFont typeface="Arial" charset="0"/>
              <a:buAutoNum type="arabicPeriod"/>
            </a:pPr>
            <a:r>
              <a:rPr lang="en-GB" sz="1800" dirty="0" smtClean="0">
                <a:latin typeface="Arial" charset="0"/>
                <a:cs typeface="Arial" charset="0"/>
              </a:rPr>
              <a:t>Motivation</a:t>
            </a:r>
          </a:p>
          <a:p>
            <a:pPr marL="381000" indent="-381000">
              <a:lnSpc>
                <a:spcPct val="90000"/>
              </a:lnSpc>
              <a:buFont typeface="Arial" charset="0"/>
              <a:buAutoNum type="arabicPeriod"/>
            </a:pPr>
            <a:r>
              <a:rPr lang="en-GB" sz="1800" dirty="0" smtClean="0">
                <a:latin typeface="Arial" charset="0"/>
                <a:cs typeface="Arial" charset="0"/>
              </a:rPr>
              <a:t>“Building” the Web of Data by publishing structured data on the Web</a:t>
            </a:r>
          </a:p>
          <a:p>
            <a:pPr marL="800100" lvl="1" indent="-342900">
              <a:lnSpc>
                <a:spcPct val="90000"/>
              </a:lnSpc>
              <a:buFont typeface="Arial" charset="0"/>
              <a:buNone/>
            </a:pPr>
            <a:r>
              <a:rPr lang="en-GB" sz="1600" dirty="0" smtClean="0">
                <a:latin typeface="Arial" charset="0"/>
                <a:cs typeface="Arial" charset="0"/>
              </a:rPr>
              <a:t>2.1 Embedding structured information in Web pages</a:t>
            </a:r>
          </a:p>
          <a:p>
            <a:pPr marL="1219200" lvl="2" indent="-304800">
              <a:lnSpc>
                <a:spcPct val="90000"/>
              </a:lnSpc>
            </a:pPr>
            <a:r>
              <a:rPr lang="en-GB" sz="1400" dirty="0" smtClean="0">
                <a:latin typeface="Arial" charset="0"/>
                <a:cs typeface="Arial" charset="0"/>
              </a:rPr>
              <a:t>Technical solution</a:t>
            </a:r>
          </a:p>
          <a:p>
            <a:pPr marL="1638300" lvl="3" indent="-266700">
              <a:lnSpc>
                <a:spcPct val="90000"/>
              </a:lnSpc>
            </a:pPr>
            <a:r>
              <a:rPr lang="en-GB" sz="1200" dirty="0" err="1" smtClean="0">
                <a:latin typeface="Arial" charset="0"/>
                <a:cs typeface="Arial" charset="0"/>
              </a:rPr>
              <a:t>Microformats</a:t>
            </a:r>
            <a:endParaRPr lang="en-GB" sz="1200" dirty="0" smtClean="0">
              <a:latin typeface="Arial" charset="0"/>
              <a:cs typeface="Arial" charset="0"/>
            </a:endParaRPr>
          </a:p>
          <a:p>
            <a:pPr marL="1638300" lvl="3" indent="-266700">
              <a:lnSpc>
                <a:spcPct val="90000"/>
              </a:lnSpc>
            </a:pPr>
            <a:r>
              <a:rPr lang="en-GB" sz="1200" dirty="0" err="1" smtClean="0">
                <a:latin typeface="Arial" charset="0"/>
                <a:cs typeface="Arial" charset="0"/>
              </a:rPr>
              <a:t>RDFa</a:t>
            </a:r>
            <a:endParaRPr lang="en-GB" sz="1200" dirty="0" smtClean="0">
              <a:latin typeface="Arial" charset="0"/>
              <a:cs typeface="Arial" charset="0"/>
            </a:endParaRPr>
          </a:p>
          <a:p>
            <a:pPr marL="1638300" lvl="3" indent="-266700">
              <a:lnSpc>
                <a:spcPct val="90000"/>
              </a:lnSpc>
            </a:pPr>
            <a:r>
              <a:rPr lang="en-GB" sz="1200" dirty="0" smtClean="0">
                <a:latin typeface="Arial" charset="0"/>
                <a:cs typeface="Arial" charset="0"/>
              </a:rPr>
              <a:t>GRDDL</a:t>
            </a:r>
          </a:p>
          <a:p>
            <a:pPr marL="1219200" lvl="2" indent="-304800">
              <a:lnSpc>
                <a:spcPct val="90000"/>
              </a:lnSpc>
            </a:pPr>
            <a:r>
              <a:rPr lang="en-GB" sz="1400" dirty="0" smtClean="0">
                <a:latin typeface="Arial" charset="0"/>
                <a:cs typeface="Arial" charset="0"/>
              </a:rPr>
              <a:t>Example: Yahoo </a:t>
            </a:r>
            <a:r>
              <a:rPr lang="en-GB" sz="1400" dirty="0" err="1" smtClean="0">
                <a:latin typeface="Arial" charset="0"/>
                <a:cs typeface="Arial" charset="0"/>
              </a:rPr>
              <a:t>SearchMonkey</a:t>
            </a:r>
            <a:endParaRPr lang="en-GB" sz="1400" dirty="0" smtClean="0">
              <a:latin typeface="Arial" charset="0"/>
              <a:cs typeface="Arial" charset="0"/>
            </a:endParaRPr>
          </a:p>
          <a:p>
            <a:pPr marL="1219200" lvl="2" indent="-304800">
              <a:lnSpc>
                <a:spcPct val="90000"/>
              </a:lnSpc>
            </a:pPr>
            <a:r>
              <a:rPr lang="en-GB" sz="1400" dirty="0" smtClean="0">
                <a:latin typeface="Arial" charset="0"/>
                <a:cs typeface="Arial" charset="0"/>
              </a:rPr>
              <a:t>Extensions and current developments: </a:t>
            </a:r>
            <a:r>
              <a:rPr lang="en-GB" sz="1400" dirty="0" err="1" smtClean="0">
                <a:latin typeface="Arial" charset="0"/>
                <a:cs typeface="Arial" charset="0"/>
              </a:rPr>
              <a:t>Microdata</a:t>
            </a:r>
            <a:r>
              <a:rPr lang="en-GB" sz="1400" dirty="0" smtClean="0">
                <a:latin typeface="Arial" charset="0"/>
                <a:cs typeface="Arial" charset="0"/>
              </a:rPr>
              <a:t> in HTML5</a:t>
            </a:r>
          </a:p>
          <a:p>
            <a:pPr marL="800100" lvl="1" indent="-342900">
              <a:lnSpc>
                <a:spcPct val="90000"/>
              </a:lnSpc>
              <a:buFont typeface="Arial" charset="0"/>
              <a:buNone/>
            </a:pPr>
            <a:r>
              <a:rPr lang="en-GB" sz="1600" dirty="0" smtClean="0">
                <a:latin typeface="Arial" charset="0"/>
                <a:cs typeface="Arial" charset="0"/>
              </a:rPr>
              <a:t>2.2 Linked Data</a:t>
            </a:r>
          </a:p>
          <a:p>
            <a:pPr marL="1219200" lvl="2" indent="-304800">
              <a:lnSpc>
                <a:spcPct val="90000"/>
              </a:lnSpc>
            </a:pPr>
            <a:r>
              <a:rPr lang="en-GB" sz="1400" dirty="0" smtClean="0">
                <a:latin typeface="Arial" charset="0"/>
                <a:cs typeface="Arial" charset="0"/>
              </a:rPr>
              <a:t>Technical solution</a:t>
            </a:r>
          </a:p>
          <a:p>
            <a:pPr marL="1638300" lvl="3" indent="-266700">
              <a:lnSpc>
                <a:spcPct val="90000"/>
              </a:lnSpc>
            </a:pPr>
            <a:r>
              <a:rPr lang="en-GB" sz="1200" dirty="0" smtClean="0">
                <a:latin typeface="Arial" charset="0"/>
                <a:cs typeface="Arial" charset="0"/>
              </a:rPr>
              <a:t>Principles</a:t>
            </a:r>
          </a:p>
          <a:p>
            <a:pPr marL="1638300" lvl="3" indent="-266700">
              <a:lnSpc>
                <a:spcPct val="90000"/>
              </a:lnSpc>
            </a:pPr>
            <a:r>
              <a:rPr lang="en-GB" sz="1200" dirty="0" smtClean="0">
                <a:latin typeface="Arial" charset="0"/>
                <a:cs typeface="Arial" charset="0"/>
              </a:rPr>
              <a:t>Publishing and consuming Linked Data</a:t>
            </a:r>
          </a:p>
          <a:p>
            <a:pPr marL="1638300" lvl="3" indent="-266700">
              <a:lnSpc>
                <a:spcPct val="90000"/>
              </a:lnSpc>
            </a:pPr>
            <a:r>
              <a:rPr lang="en-GB" sz="1200" dirty="0" smtClean="0">
                <a:latin typeface="Arial" charset="0"/>
                <a:cs typeface="Arial" charset="0"/>
              </a:rPr>
              <a:t>Adding legacy data to the Web of Data</a:t>
            </a:r>
          </a:p>
          <a:p>
            <a:pPr marL="1219200" lvl="2" indent="-304800">
              <a:lnSpc>
                <a:spcPct val="90000"/>
              </a:lnSpc>
            </a:pPr>
            <a:r>
              <a:rPr lang="en-GB" sz="1400" dirty="0" smtClean="0">
                <a:latin typeface="Arial" charset="0"/>
                <a:cs typeface="Arial" charset="0"/>
              </a:rPr>
              <a:t>Examples: Linked Data applications</a:t>
            </a:r>
          </a:p>
          <a:p>
            <a:pPr marL="1219200" lvl="2" indent="-304800">
              <a:lnSpc>
                <a:spcPct val="90000"/>
              </a:lnSpc>
            </a:pPr>
            <a:r>
              <a:rPr lang="en-GB" sz="1400" dirty="0" smtClean="0">
                <a:latin typeface="Arial" charset="0"/>
                <a:cs typeface="Arial" charset="0"/>
              </a:rPr>
              <a:t>Extensions and current developments: Multimedia Interlinking</a:t>
            </a:r>
          </a:p>
          <a:p>
            <a:pPr marL="381000" indent="-381000">
              <a:lnSpc>
                <a:spcPct val="90000"/>
              </a:lnSpc>
              <a:buFont typeface="Arial" charset="0"/>
              <a:buAutoNum type="arabicPeriod"/>
            </a:pPr>
            <a:r>
              <a:rPr lang="en-GB" sz="1800" dirty="0" smtClean="0">
                <a:latin typeface="Arial" charset="0"/>
                <a:cs typeface="Arial" charset="0"/>
              </a:rPr>
              <a:t>Summary</a:t>
            </a:r>
          </a:p>
          <a:p>
            <a:pPr marL="381000" indent="-381000">
              <a:lnSpc>
                <a:spcPct val="90000"/>
              </a:lnSpc>
              <a:buFont typeface="Arial" charset="0"/>
              <a:buAutoNum type="arabicPeriod"/>
            </a:pPr>
            <a:r>
              <a:rPr lang="en-GB" sz="1800" dirty="0" smtClean="0">
                <a:latin typeface="Arial" charset="0"/>
                <a:cs typeface="Arial" charset="0"/>
              </a:rPr>
              <a:t>References</a:t>
            </a:r>
          </a:p>
        </p:txBody>
      </p:sp>
      <p:sp>
        <p:nvSpPr>
          <p:cNvPr id="5125" name="Slide Number Placeholder 3"/>
          <p:cNvSpPr txBox="1">
            <a:spLocks noGrp="1"/>
          </p:cNvSpPr>
          <p:nvPr/>
        </p:nvSpPr>
        <p:spPr bwMode="auto">
          <a:xfrm>
            <a:off x="6629400" y="66294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809B16EF-1D83-48FD-B6BE-54B9C3060787}" type="slidenum">
              <a:rPr lang="en-US" sz="700" b="1">
                <a:solidFill>
                  <a:schemeClr val="bg1"/>
                </a:solidFill>
                <a:cs typeface="Arial" charset="0"/>
              </a:rPr>
              <a:pPr algn="r" eaLnBrk="1" hangingPunct="1"/>
              <a:t>5</a:t>
            </a:fld>
            <a:endParaRPr lang="en-US" sz="700" b="1">
              <a:solidFill>
                <a:schemeClr val="bg1"/>
              </a:solidFill>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r>
              <a:rPr lang="en-GB" smtClean="0">
                <a:latin typeface="Arial" charset="0"/>
                <a:cs typeface="Arial" charset="0"/>
              </a:rPr>
              <a:t>Expressive Power</a:t>
            </a:r>
          </a:p>
        </p:txBody>
      </p:sp>
      <p:sp>
        <p:nvSpPr>
          <p:cNvPr id="51203" name="Inhaltsplatzhalter 2"/>
          <p:cNvSpPr>
            <a:spLocks noGrp="1"/>
          </p:cNvSpPr>
          <p:nvPr>
            <p:ph idx="1"/>
          </p:nvPr>
        </p:nvSpPr>
        <p:spPr/>
        <p:txBody>
          <a:bodyPr/>
          <a:lstStyle/>
          <a:p>
            <a:r>
              <a:rPr lang="en-GB" smtClean="0">
                <a:latin typeface="Arial" charset="0"/>
                <a:cs typeface="Arial" charset="0"/>
              </a:rPr>
              <a:t>The RDFa specification defines a syntax to embed RDF in any XML-based language.</a:t>
            </a:r>
          </a:p>
          <a:p>
            <a:r>
              <a:rPr lang="en-GB" smtClean="0">
                <a:latin typeface="Arial" charset="0"/>
                <a:cs typeface="Arial" charset="0"/>
              </a:rPr>
              <a:t>Thus </a:t>
            </a:r>
            <a:r>
              <a:rPr lang="en-GB" smtClean="0">
                <a:solidFill>
                  <a:srgbClr val="901A24"/>
                </a:solidFill>
                <a:latin typeface="Arial" charset="0"/>
                <a:cs typeface="Arial" charset="0"/>
              </a:rPr>
              <a:t>RDFa gets its expressive power from RDF</a:t>
            </a:r>
            <a:r>
              <a:rPr lang="en-GB" smtClean="0">
                <a:latin typeface="Arial" charset="0"/>
                <a:cs typeface="Arial" charset="0"/>
              </a:rPr>
              <a:t>.</a:t>
            </a:r>
          </a:p>
        </p:txBody>
      </p:sp>
      <p:sp>
        <p:nvSpPr>
          <p:cNvPr id="51204"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4E524F7-95C1-4D23-8D92-6CE4F94C48F7}" type="slidenum">
              <a:rPr lang="en-US" smtClean="0">
                <a:solidFill>
                  <a:schemeClr val="bg1"/>
                </a:solidFill>
              </a:rPr>
              <a:pPr eaLnBrk="1" hangingPunct="1"/>
              <a:t>50</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4F7E3E6-86B7-4F44-8887-E1D5634CC138}" type="slidenum">
              <a:rPr lang="en-US" smtClean="0">
                <a:solidFill>
                  <a:schemeClr val="bg1"/>
                </a:solidFill>
              </a:rPr>
              <a:pPr eaLnBrk="1" hangingPunct="1"/>
              <a:t>51</a:t>
            </a:fld>
            <a:endParaRPr lang="en-US" smtClean="0">
              <a:solidFill>
                <a:schemeClr val="bg1"/>
              </a:solidFill>
            </a:endParaRPr>
          </a:p>
        </p:txBody>
      </p:sp>
      <p:sp>
        <p:nvSpPr>
          <p:cNvPr id="52227" name="Rectangle 2"/>
          <p:cNvSpPr>
            <a:spLocks noGrp="1"/>
          </p:cNvSpPr>
          <p:nvPr>
            <p:ph type="title"/>
          </p:nvPr>
        </p:nvSpPr>
        <p:spPr/>
        <p:txBody>
          <a:bodyPr/>
          <a:lstStyle/>
          <a:p>
            <a:r>
              <a:rPr lang="en-GB" smtClean="0">
                <a:latin typeface="Arial" charset="0"/>
                <a:cs typeface="Arial" charset="0"/>
              </a:rPr>
              <a:t>RDFa – Usage Example</a:t>
            </a:r>
          </a:p>
        </p:txBody>
      </p:sp>
      <p:sp>
        <p:nvSpPr>
          <p:cNvPr id="52228" name="Rectangle 3"/>
          <p:cNvSpPr>
            <a:spLocks noGrp="1"/>
          </p:cNvSpPr>
          <p:nvPr>
            <p:ph type="body" idx="1"/>
          </p:nvPr>
        </p:nvSpPr>
        <p:spPr/>
        <p:txBody>
          <a:bodyPr/>
          <a:lstStyle/>
          <a:p>
            <a:pPr>
              <a:lnSpc>
                <a:spcPct val="80000"/>
              </a:lnSpc>
            </a:pPr>
            <a:r>
              <a:rPr lang="en-GB" sz="1800" dirty="0" smtClean="0">
                <a:latin typeface="Arial" charset="0"/>
                <a:cs typeface="Arial" charset="0"/>
              </a:rPr>
              <a:t>Example: Embedding FOAF into HTML using </a:t>
            </a:r>
            <a:r>
              <a:rPr lang="en-GB" sz="1800" dirty="0" err="1" smtClean="0">
                <a:latin typeface="Arial" charset="0"/>
                <a:cs typeface="Arial" charset="0"/>
              </a:rPr>
              <a:t>RDFa</a:t>
            </a:r>
            <a:r>
              <a:rPr lang="en-GB" sz="1800" dirty="0" smtClean="0">
                <a:latin typeface="Arial" charset="0"/>
                <a:cs typeface="Arial" charset="0"/>
              </a:rPr>
              <a:t/>
            </a:r>
            <a:br>
              <a:rPr lang="en-GB" sz="1800" dirty="0" smtClean="0">
                <a:latin typeface="Arial" charset="0"/>
                <a:cs typeface="Arial" charset="0"/>
              </a:rPr>
            </a:br>
            <a:r>
              <a:rPr lang="en-GB" sz="1800" dirty="0" smtClean="0">
                <a:latin typeface="Arial" charset="0"/>
                <a:cs typeface="Arial" charset="0"/>
              </a:rPr>
              <a:t/>
            </a:r>
            <a:br>
              <a:rPr lang="en-GB" sz="1800" dirty="0" smtClean="0">
                <a:latin typeface="Arial" charset="0"/>
                <a:cs typeface="Arial" charset="0"/>
              </a:rPr>
            </a:br>
            <a:r>
              <a:rPr lang="en-GB" sz="2000" dirty="0" smtClean="0">
                <a:latin typeface="Arial" charset="0"/>
                <a:cs typeface="Arial" charset="0"/>
              </a:rPr>
              <a:t>&lt;body </a:t>
            </a:r>
            <a:r>
              <a:rPr lang="en-GB" sz="2000" dirty="0" err="1" smtClean="0">
                <a:solidFill>
                  <a:srgbClr val="901A24"/>
                </a:solidFill>
                <a:latin typeface="Arial" charset="0"/>
                <a:cs typeface="Arial" charset="0"/>
              </a:rPr>
              <a:t>xmlns:foaf</a:t>
            </a:r>
            <a:r>
              <a:rPr lang="en-GB" sz="2000" dirty="0" smtClean="0">
                <a:solidFill>
                  <a:srgbClr val="901A24"/>
                </a:solidFill>
                <a:latin typeface="Arial" charset="0"/>
                <a:cs typeface="Arial" charset="0"/>
              </a:rPr>
              <a:t> ="http://xmlns.com/</a:t>
            </a:r>
            <a:r>
              <a:rPr lang="en-GB" sz="2000" dirty="0" err="1" smtClean="0">
                <a:solidFill>
                  <a:srgbClr val="901A24"/>
                </a:solidFill>
                <a:latin typeface="Arial" charset="0"/>
                <a:cs typeface="Arial" charset="0"/>
              </a:rPr>
              <a:t>foaf</a:t>
            </a:r>
            <a:r>
              <a:rPr lang="en-GB" sz="2000" dirty="0" smtClean="0">
                <a:solidFill>
                  <a:srgbClr val="901A24"/>
                </a:solidFill>
                <a:latin typeface="Arial" charset="0"/>
                <a:cs typeface="Arial" charset="0"/>
              </a:rPr>
              <a:t>/0.1/</a:t>
            </a:r>
            <a:r>
              <a:rPr lang="en-GB" sz="2000" dirty="0" smtClean="0">
                <a:latin typeface="Arial" charset="0"/>
                <a:cs typeface="Arial" charset="0"/>
              </a:rPr>
              <a:t>"&gt;</a:t>
            </a:r>
            <a:br>
              <a:rPr lang="en-GB" sz="2000" dirty="0" smtClean="0">
                <a:latin typeface="Arial" charset="0"/>
                <a:cs typeface="Arial" charset="0"/>
              </a:rPr>
            </a:br>
            <a:r>
              <a:rPr lang="en-GB" sz="2000" dirty="0" smtClean="0">
                <a:latin typeface="Arial" charset="0"/>
                <a:cs typeface="Arial" charset="0"/>
              </a:rPr>
              <a:t>     &lt;span </a:t>
            </a:r>
            <a:r>
              <a:rPr lang="en-GB" sz="2000" dirty="0" smtClean="0">
                <a:solidFill>
                  <a:srgbClr val="901A24"/>
                </a:solidFill>
                <a:latin typeface="Arial" charset="0"/>
                <a:cs typeface="Arial" charset="0"/>
              </a:rPr>
              <a:t>about</a:t>
            </a:r>
            <a:r>
              <a:rPr lang="en-GB" sz="2000" dirty="0" smtClean="0">
                <a:latin typeface="Arial" charset="0"/>
                <a:cs typeface="Arial" charset="0"/>
              </a:rPr>
              <a:t> ="#</a:t>
            </a:r>
            <a:r>
              <a:rPr lang="en-GB" sz="2000" dirty="0" err="1" smtClean="0">
                <a:latin typeface="Arial" charset="0"/>
                <a:cs typeface="Arial" charset="0"/>
              </a:rPr>
              <a:t>tim</a:t>
            </a:r>
            <a:r>
              <a:rPr lang="en-GB" sz="2000" dirty="0" smtClean="0">
                <a:latin typeface="Arial" charset="0"/>
                <a:cs typeface="Arial" charset="0"/>
              </a:rPr>
              <a:t> " </a:t>
            </a:r>
            <a:r>
              <a:rPr lang="en-GB" sz="2000" dirty="0" err="1" smtClean="0">
                <a:solidFill>
                  <a:srgbClr val="901A24"/>
                </a:solidFill>
                <a:latin typeface="Arial" charset="0"/>
                <a:cs typeface="Arial" charset="0"/>
              </a:rPr>
              <a:t>typeof</a:t>
            </a:r>
            <a:r>
              <a:rPr lang="en-GB" sz="2000" dirty="0" smtClean="0">
                <a:latin typeface="Arial" charset="0"/>
                <a:cs typeface="Arial" charset="0"/>
              </a:rPr>
              <a:t> ="</a:t>
            </a:r>
            <a:r>
              <a:rPr lang="en-GB" sz="2000" dirty="0" err="1" smtClean="0">
                <a:latin typeface="Arial" charset="0"/>
                <a:cs typeface="Arial" charset="0"/>
              </a:rPr>
              <a:t>foaf:Person</a:t>
            </a:r>
            <a:r>
              <a:rPr lang="en-GB" sz="2000" dirty="0" smtClean="0">
                <a:latin typeface="Arial" charset="0"/>
                <a:cs typeface="Arial" charset="0"/>
              </a:rPr>
              <a:t>“</a:t>
            </a:r>
            <a:br>
              <a:rPr lang="en-GB" sz="2000" dirty="0" smtClean="0">
                <a:latin typeface="Arial" charset="0"/>
                <a:cs typeface="Arial" charset="0"/>
              </a:rPr>
            </a:br>
            <a:r>
              <a:rPr lang="en-GB" sz="2000" dirty="0" smtClean="0">
                <a:latin typeface="Arial" charset="0"/>
                <a:cs typeface="Arial" charset="0"/>
              </a:rPr>
              <a:t>     </a:t>
            </a:r>
            <a:r>
              <a:rPr lang="en-GB" sz="2000" dirty="0" smtClean="0">
                <a:solidFill>
                  <a:srgbClr val="901A24"/>
                </a:solidFill>
                <a:latin typeface="Arial" charset="0"/>
                <a:cs typeface="Arial" charset="0"/>
              </a:rPr>
              <a:t>property</a:t>
            </a:r>
            <a:r>
              <a:rPr lang="en-GB" sz="2000" dirty="0" smtClean="0">
                <a:latin typeface="Arial" charset="0"/>
                <a:cs typeface="Arial" charset="0"/>
              </a:rPr>
              <a:t> ="</a:t>
            </a:r>
            <a:r>
              <a:rPr lang="en-GB" sz="2000" dirty="0" err="1" smtClean="0">
                <a:latin typeface="Arial" charset="0"/>
                <a:cs typeface="Arial" charset="0"/>
              </a:rPr>
              <a:t>foaf:name</a:t>
            </a:r>
            <a:r>
              <a:rPr lang="en-GB" sz="2000" dirty="0" smtClean="0">
                <a:latin typeface="Arial" charset="0"/>
                <a:cs typeface="Arial" charset="0"/>
              </a:rPr>
              <a:t> "&gt;Tim Berners-Lee &lt;/ span &gt;</a:t>
            </a:r>
            <a:br>
              <a:rPr lang="en-GB" sz="2000" dirty="0" smtClean="0">
                <a:latin typeface="Arial" charset="0"/>
                <a:cs typeface="Arial" charset="0"/>
              </a:rPr>
            </a:br>
            <a:r>
              <a:rPr lang="en-GB" sz="2000" dirty="0" smtClean="0">
                <a:latin typeface="Arial" charset="0"/>
                <a:cs typeface="Arial" charset="0"/>
              </a:rPr>
              <a:t>     &lt;span </a:t>
            </a:r>
            <a:r>
              <a:rPr lang="en-GB" sz="2000" dirty="0" smtClean="0">
                <a:solidFill>
                  <a:srgbClr val="901A24"/>
                </a:solidFill>
                <a:latin typeface="Arial" charset="0"/>
                <a:cs typeface="Arial" charset="0"/>
              </a:rPr>
              <a:t>about</a:t>
            </a:r>
            <a:r>
              <a:rPr lang="en-GB" sz="2000" dirty="0" smtClean="0">
                <a:latin typeface="Arial" charset="0"/>
                <a:cs typeface="Arial" charset="0"/>
              </a:rPr>
              <a:t> ="#tom" </a:t>
            </a:r>
            <a:r>
              <a:rPr lang="en-GB" sz="2000" dirty="0" err="1" smtClean="0">
                <a:solidFill>
                  <a:srgbClr val="901A24"/>
                </a:solidFill>
                <a:latin typeface="Arial" charset="0"/>
                <a:cs typeface="Arial" charset="0"/>
              </a:rPr>
              <a:t>typeof</a:t>
            </a:r>
            <a:r>
              <a:rPr lang="en-GB" sz="2000" dirty="0" smtClean="0">
                <a:latin typeface="Arial" charset="0"/>
                <a:cs typeface="Arial" charset="0"/>
              </a:rPr>
              <a:t> ="</a:t>
            </a:r>
            <a:r>
              <a:rPr lang="en-GB" sz="2000" dirty="0" err="1" smtClean="0">
                <a:latin typeface="Arial" charset="0"/>
                <a:cs typeface="Arial" charset="0"/>
              </a:rPr>
              <a:t>foaf:Person</a:t>
            </a:r>
            <a:r>
              <a:rPr lang="en-GB" sz="2000" dirty="0" smtClean="0">
                <a:latin typeface="Arial" charset="0"/>
                <a:cs typeface="Arial" charset="0"/>
              </a:rPr>
              <a:t>“</a:t>
            </a:r>
            <a:br>
              <a:rPr lang="en-GB" sz="2000" dirty="0" smtClean="0">
                <a:latin typeface="Arial" charset="0"/>
                <a:cs typeface="Arial" charset="0"/>
              </a:rPr>
            </a:br>
            <a:r>
              <a:rPr lang="en-GB" sz="2000" dirty="0" smtClean="0">
                <a:latin typeface="Arial" charset="0"/>
                <a:cs typeface="Arial" charset="0"/>
              </a:rPr>
              <a:t>     </a:t>
            </a:r>
            <a:r>
              <a:rPr lang="en-GB" sz="2000" dirty="0" smtClean="0">
                <a:solidFill>
                  <a:srgbClr val="901A24"/>
                </a:solidFill>
                <a:latin typeface="Arial" charset="0"/>
                <a:cs typeface="Arial" charset="0"/>
              </a:rPr>
              <a:t>property</a:t>
            </a:r>
            <a:r>
              <a:rPr lang="en-GB" sz="2000" dirty="0" smtClean="0">
                <a:latin typeface="Arial" charset="0"/>
                <a:cs typeface="Arial" charset="0"/>
              </a:rPr>
              <a:t> =" </a:t>
            </a:r>
            <a:r>
              <a:rPr lang="en-GB" sz="2000" dirty="0" err="1" smtClean="0">
                <a:latin typeface="Arial" charset="0"/>
                <a:cs typeface="Arial" charset="0"/>
              </a:rPr>
              <a:t>foaf:name</a:t>
            </a:r>
            <a:r>
              <a:rPr lang="en-GB" sz="2000" dirty="0" smtClean="0">
                <a:latin typeface="Arial" charset="0"/>
                <a:cs typeface="Arial" charset="0"/>
              </a:rPr>
              <a:t>"&gt;Tom Heath&lt;/span&gt;</a:t>
            </a:r>
            <a:br>
              <a:rPr lang="en-GB" sz="2000" dirty="0" smtClean="0">
                <a:latin typeface="Arial" charset="0"/>
                <a:cs typeface="Arial" charset="0"/>
              </a:rPr>
            </a:br>
            <a:r>
              <a:rPr lang="en-GB" sz="2000" dirty="0" smtClean="0">
                <a:latin typeface="Arial" charset="0"/>
                <a:cs typeface="Arial" charset="0"/>
              </a:rPr>
              <a:t>     &lt;span </a:t>
            </a:r>
            <a:r>
              <a:rPr lang="en-GB" sz="2000" dirty="0" smtClean="0">
                <a:solidFill>
                  <a:srgbClr val="901A24"/>
                </a:solidFill>
                <a:latin typeface="Arial" charset="0"/>
                <a:cs typeface="Arial" charset="0"/>
              </a:rPr>
              <a:t>about</a:t>
            </a:r>
            <a:r>
              <a:rPr lang="en-GB" sz="2000" dirty="0" smtClean="0">
                <a:latin typeface="Arial" charset="0"/>
                <a:cs typeface="Arial" charset="0"/>
              </a:rPr>
              <a:t> ="#tom" </a:t>
            </a:r>
            <a:r>
              <a:rPr lang="en-GB" sz="2000" dirty="0" err="1" smtClean="0">
                <a:solidFill>
                  <a:srgbClr val="901A24"/>
                </a:solidFill>
                <a:latin typeface="Arial" charset="0"/>
                <a:cs typeface="Arial" charset="0"/>
              </a:rPr>
              <a:t>rel</a:t>
            </a:r>
            <a:r>
              <a:rPr lang="en-GB" sz="2000" dirty="0" smtClean="0">
                <a:latin typeface="Arial" charset="0"/>
                <a:cs typeface="Arial" charset="0"/>
              </a:rPr>
              <a:t> ="</a:t>
            </a:r>
            <a:r>
              <a:rPr lang="en-GB" sz="2000" dirty="0" err="1" smtClean="0">
                <a:latin typeface="Arial" charset="0"/>
                <a:cs typeface="Arial" charset="0"/>
              </a:rPr>
              <a:t>foaf:knows</a:t>
            </a:r>
            <a:r>
              <a:rPr lang="en-GB" sz="2000" dirty="0" smtClean="0">
                <a:latin typeface="Arial" charset="0"/>
                <a:cs typeface="Arial" charset="0"/>
              </a:rPr>
              <a:t>“</a:t>
            </a:r>
            <a:br>
              <a:rPr lang="en-GB" sz="2000" dirty="0" smtClean="0">
                <a:latin typeface="Arial" charset="0"/>
                <a:cs typeface="Arial" charset="0"/>
              </a:rPr>
            </a:br>
            <a:r>
              <a:rPr lang="en-GB" sz="2000" dirty="0" smtClean="0">
                <a:latin typeface="Arial" charset="0"/>
                <a:cs typeface="Arial" charset="0"/>
              </a:rPr>
              <a:t>     </a:t>
            </a:r>
            <a:r>
              <a:rPr lang="en-GB" sz="2000" dirty="0" smtClean="0">
                <a:solidFill>
                  <a:srgbClr val="901A24"/>
                </a:solidFill>
                <a:latin typeface="Arial" charset="0"/>
                <a:cs typeface="Arial" charset="0"/>
              </a:rPr>
              <a:t>resource</a:t>
            </a:r>
            <a:r>
              <a:rPr lang="en-GB" sz="2000" dirty="0" smtClean="0">
                <a:latin typeface="Arial" charset="0"/>
                <a:cs typeface="Arial" charset="0"/>
              </a:rPr>
              <a:t> ="#</a:t>
            </a:r>
            <a:r>
              <a:rPr lang="en-GB" sz="2000" dirty="0" err="1" smtClean="0">
                <a:latin typeface="Arial" charset="0"/>
                <a:cs typeface="Arial" charset="0"/>
              </a:rPr>
              <a:t>tim</a:t>
            </a:r>
            <a:r>
              <a:rPr lang="en-GB" sz="2000" dirty="0" smtClean="0">
                <a:latin typeface="Arial" charset="0"/>
                <a:cs typeface="Arial" charset="0"/>
              </a:rPr>
              <a:t>"&gt;Tom Heath knows Tim Berners-Lee.&lt;/span&gt;</a:t>
            </a:r>
            <a:br>
              <a:rPr lang="en-GB" sz="2000" dirty="0" smtClean="0">
                <a:latin typeface="Arial" charset="0"/>
                <a:cs typeface="Arial" charset="0"/>
              </a:rPr>
            </a:br>
            <a:r>
              <a:rPr lang="en-GB" sz="2000" dirty="0" smtClean="0">
                <a:latin typeface="Arial" charset="0"/>
                <a:cs typeface="Arial" charset="0"/>
              </a:rPr>
              <a:t>&lt;/body &gt;</a:t>
            </a:r>
            <a:br>
              <a:rPr lang="en-GB" sz="2000" dirty="0" smtClean="0">
                <a:latin typeface="Arial" charset="0"/>
                <a:cs typeface="Arial" charset="0"/>
              </a:rPr>
            </a:br>
            <a:r>
              <a:rPr lang="en-GB" sz="2400" dirty="0" smtClean="0">
                <a:latin typeface="Arial" charset="0"/>
                <a:cs typeface="Arial" charset="0"/>
              </a:rPr>
              <a:t/>
            </a:r>
            <a:br>
              <a:rPr lang="en-GB" sz="2400" dirty="0" smtClean="0">
                <a:latin typeface="Arial" charset="0"/>
                <a:cs typeface="Arial" charset="0"/>
              </a:rPr>
            </a:br>
            <a:r>
              <a:rPr lang="en-GB" sz="2000" dirty="0" smtClean="0">
                <a:latin typeface="Arial" charset="0"/>
                <a:cs typeface="Arial" charset="0"/>
              </a:rPr>
              <a:t>@prefix : &lt;http://example.org/ns#&gt;. </a:t>
            </a:r>
            <a:br>
              <a:rPr lang="en-GB" sz="2000" dirty="0" smtClean="0">
                <a:latin typeface="Arial" charset="0"/>
                <a:cs typeface="Arial" charset="0"/>
              </a:rPr>
            </a:br>
            <a:r>
              <a:rPr lang="en-GB" sz="2000" dirty="0" smtClean="0">
                <a:latin typeface="Arial" charset="0"/>
                <a:cs typeface="Arial" charset="0"/>
              </a:rPr>
              <a:t>:</a:t>
            </a:r>
            <a:r>
              <a:rPr lang="en-GB" sz="2000" dirty="0" err="1" smtClean="0">
                <a:latin typeface="Arial" charset="0"/>
                <a:cs typeface="Arial" charset="0"/>
              </a:rPr>
              <a:t>tim</a:t>
            </a:r>
            <a:r>
              <a:rPr lang="en-GB" sz="2000" dirty="0">
                <a:latin typeface="Arial" charset="0"/>
                <a:cs typeface="Arial" charset="0"/>
              </a:rPr>
              <a:t>	</a:t>
            </a:r>
            <a:r>
              <a:rPr lang="en-GB" sz="2000" dirty="0" smtClean="0">
                <a:latin typeface="Arial" charset="0"/>
                <a:cs typeface="Arial" charset="0"/>
              </a:rPr>
              <a:t>a 		</a:t>
            </a:r>
            <a:r>
              <a:rPr lang="en-GB" sz="2000" dirty="0" err="1" smtClean="0">
                <a:latin typeface="Arial" charset="0"/>
                <a:cs typeface="Arial" charset="0"/>
              </a:rPr>
              <a:t>foaf:Person</a:t>
            </a:r>
            <a:r>
              <a:rPr lang="en-GB" sz="2000" dirty="0" smtClean="0">
                <a:latin typeface="Arial" charset="0"/>
                <a:cs typeface="Arial" charset="0"/>
              </a:rPr>
              <a:t>;</a:t>
            </a:r>
            <a:br>
              <a:rPr lang="en-GB" sz="2000" dirty="0" smtClean="0">
                <a:latin typeface="Arial" charset="0"/>
                <a:cs typeface="Arial" charset="0"/>
              </a:rPr>
            </a:br>
            <a:r>
              <a:rPr lang="en-GB" sz="2000" dirty="0" smtClean="0">
                <a:latin typeface="Arial" charset="0"/>
                <a:cs typeface="Arial" charset="0"/>
              </a:rPr>
              <a:t>      	</a:t>
            </a:r>
            <a:r>
              <a:rPr lang="en-GB" sz="2000" dirty="0" err="1" smtClean="0">
                <a:latin typeface="Arial" charset="0"/>
                <a:cs typeface="Arial" charset="0"/>
              </a:rPr>
              <a:t>foaf:name</a:t>
            </a:r>
            <a:r>
              <a:rPr lang="en-GB" sz="2000" dirty="0" smtClean="0">
                <a:latin typeface="Arial" charset="0"/>
                <a:cs typeface="Arial" charset="0"/>
              </a:rPr>
              <a:t> 	“Tim Berners-Lee”.</a:t>
            </a:r>
            <a:br>
              <a:rPr lang="en-GB" sz="2000" dirty="0" smtClean="0">
                <a:latin typeface="Arial" charset="0"/>
                <a:cs typeface="Arial" charset="0"/>
              </a:rPr>
            </a:br>
            <a:r>
              <a:rPr lang="en-GB" sz="2000" dirty="0" smtClean="0">
                <a:latin typeface="Arial" charset="0"/>
                <a:cs typeface="Arial" charset="0"/>
              </a:rPr>
              <a:t>:tom a 		</a:t>
            </a:r>
            <a:r>
              <a:rPr lang="en-GB" sz="2000" dirty="0" err="1" smtClean="0">
                <a:latin typeface="Arial" charset="0"/>
                <a:cs typeface="Arial" charset="0"/>
              </a:rPr>
              <a:t>foaf:Person</a:t>
            </a:r>
            <a:r>
              <a:rPr lang="en-GB" sz="2000" dirty="0" smtClean="0">
                <a:latin typeface="Arial" charset="0"/>
                <a:cs typeface="Arial" charset="0"/>
              </a:rPr>
              <a:t>;</a:t>
            </a:r>
            <a:br>
              <a:rPr lang="en-GB" sz="2000" dirty="0" smtClean="0">
                <a:latin typeface="Arial" charset="0"/>
                <a:cs typeface="Arial" charset="0"/>
              </a:rPr>
            </a:br>
            <a:r>
              <a:rPr lang="en-GB" sz="2000" dirty="0" smtClean="0">
                <a:latin typeface="Arial" charset="0"/>
                <a:cs typeface="Arial" charset="0"/>
              </a:rPr>
              <a:t>        </a:t>
            </a:r>
            <a:r>
              <a:rPr lang="en-GB" sz="2000" dirty="0" err="1" smtClean="0">
                <a:latin typeface="Arial" charset="0"/>
                <a:cs typeface="Arial" charset="0"/>
              </a:rPr>
              <a:t>foaf:name</a:t>
            </a:r>
            <a:r>
              <a:rPr lang="en-GB" sz="2000" dirty="0" smtClean="0">
                <a:latin typeface="Arial" charset="0"/>
                <a:cs typeface="Arial" charset="0"/>
              </a:rPr>
              <a:t> 	“Tom Heath”; </a:t>
            </a:r>
            <a:br>
              <a:rPr lang="en-GB" sz="2000" dirty="0" smtClean="0">
                <a:latin typeface="Arial" charset="0"/>
                <a:cs typeface="Arial" charset="0"/>
              </a:rPr>
            </a:br>
            <a:r>
              <a:rPr lang="en-GB" sz="2000" dirty="0" smtClean="0">
                <a:latin typeface="Arial" charset="0"/>
                <a:cs typeface="Arial" charset="0"/>
              </a:rPr>
              <a:t>       	</a:t>
            </a:r>
            <a:r>
              <a:rPr lang="en-GB" sz="2000" dirty="0" err="1" smtClean="0">
                <a:latin typeface="Arial" charset="0"/>
                <a:cs typeface="Arial" charset="0"/>
              </a:rPr>
              <a:t>foaf:knows</a:t>
            </a:r>
            <a:r>
              <a:rPr lang="en-GB" sz="2000" dirty="0" smtClean="0">
                <a:latin typeface="Arial" charset="0"/>
                <a:cs typeface="Arial" charset="0"/>
              </a:rPr>
              <a:t> 	:</a:t>
            </a:r>
            <a:r>
              <a:rPr lang="en-GB" sz="2000" dirty="0" err="1" smtClean="0">
                <a:latin typeface="Arial" charset="0"/>
                <a:cs typeface="Arial" charset="0"/>
              </a:rPr>
              <a:t>tim.</a:t>
            </a:r>
            <a:endParaRPr lang="en-GB"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D365922-EB0C-42D2-AF38-0B187C2F9BA2}" type="slidenum">
              <a:rPr lang="en-US" smtClean="0">
                <a:solidFill>
                  <a:schemeClr val="bg1"/>
                </a:solidFill>
              </a:rPr>
              <a:pPr eaLnBrk="1" hangingPunct="1"/>
              <a:t>52</a:t>
            </a:fld>
            <a:endParaRPr lang="en-US" smtClean="0">
              <a:solidFill>
                <a:schemeClr val="bg1"/>
              </a:solidFill>
            </a:endParaRPr>
          </a:p>
        </p:txBody>
      </p:sp>
      <p:sp>
        <p:nvSpPr>
          <p:cNvPr id="53251" name="Rectangle 4"/>
          <p:cNvSpPr>
            <a:spLocks noGrp="1"/>
          </p:cNvSpPr>
          <p:nvPr>
            <p:ph type="ctrTitle"/>
          </p:nvPr>
        </p:nvSpPr>
        <p:spPr/>
        <p:txBody>
          <a:bodyPr/>
          <a:lstStyle/>
          <a:p>
            <a:r>
              <a:rPr lang="en-GB" smtClean="0">
                <a:latin typeface="Arial" charset="0"/>
                <a:cs typeface="Arial" charset="0"/>
              </a:rPr>
              <a:t>GRDDL (“Gleaning Resource Descriptions from Dialects of Languages”)</a:t>
            </a:r>
          </a:p>
        </p:txBody>
      </p:sp>
      <p:sp>
        <p:nvSpPr>
          <p:cNvPr id="53252" name="Rectangle 5"/>
          <p:cNvSpPr>
            <a:spLocks noGrp="1"/>
          </p:cNvSpPr>
          <p:nvPr>
            <p:ph type="subTitle" idx="1"/>
          </p:nvPr>
        </p:nvSpPr>
        <p:spPr/>
        <p:txBody>
          <a:bodyPr/>
          <a:lstStyle/>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r>
              <a:rPr lang="en-GB" smtClean="0">
                <a:latin typeface="Arial" charset="0"/>
                <a:cs typeface="Arial" charset="0"/>
              </a:rPr>
              <a:t>Recommended literature: [12], [13], [14]</a:t>
            </a:r>
          </a:p>
        </p:txBody>
      </p:sp>
      <p:pic>
        <p:nvPicPr>
          <p:cNvPr id="53253" name="Picture 6" descr="grdd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048000"/>
            <a:ext cx="1174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GB" smtClean="0">
                <a:latin typeface="Arial" charset="0"/>
                <a:cs typeface="Arial" charset="0"/>
              </a:rPr>
              <a:t>What is GRDDL?</a:t>
            </a:r>
          </a:p>
        </p:txBody>
      </p:sp>
      <p:sp>
        <p:nvSpPr>
          <p:cNvPr id="54275" name="Rectangle 3"/>
          <p:cNvSpPr>
            <a:spLocks noGrp="1"/>
          </p:cNvSpPr>
          <p:nvPr>
            <p:ph idx="1"/>
          </p:nvPr>
        </p:nvSpPr>
        <p:spPr/>
        <p:txBody>
          <a:bodyPr/>
          <a:lstStyle/>
          <a:p>
            <a:r>
              <a:rPr lang="en-GB" sz="1800" smtClean="0">
                <a:latin typeface="Arial" charset="0"/>
                <a:cs typeface="Arial" charset="0"/>
              </a:rPr>
              <a:t>The GRDDL </a:t>
            </a:r>
            <a:r>
              <a:rPr lang="en-US" sz="1800" smtClean="0">
                <a:latin typeface="Arial" charset="0"/>
                <a:cs typeface="Arial" charset="0"/>
              </a:rPr>
              <a:t>specification introduces markup based on existing standards for declaring that an XML document includes data compatible with the Resource Description Framework (RDF) and for linking to algorithms (typically represented in XSLT), for extracting this data from the document.</a:t>
            </a:r>
            <a:endParaRPr lang="en-GB" sz="1800" smtClean="0">
              <a:latin typeface="Arial" charset="0"/>
              <a:cs typeface="Arial" charset="0"/>
            </a:endParaRPr>
          </a:p>
        </p:txBody>
      </p:sp>
      <p:sp>
        <p:nvSpPr>
          <p:cNvPr id="5427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4AAD120-D139-4B18-9863-ABEEBB2C2333}" type="slidenum">
              <a:rPr lang="en-US" smtClean="0">
                <a:solidFill>
                  <a:schemeClr val="bg1"/>
                </a:solidFill>
              </a:rPr>
              <a:pPr eaLnBrk="1" hangingPunct="1"/>
              <a:t>53</a:t>
            </a:fld>
            <a:endParaRPr lang="en-US" smtClean="0">
              <a:solidFill>
                <a:schemeClr val="bg1"/>
              </a:solidFill>
            </a:endParaRPr>
          </a:p>
        </p:txBody>
      </p:sp>
      <p:pic>
        <p:nvPicPr>
          <p:cNvPr id="5427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8439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7"/>
          <p:cNvSpPr txBox="1">
            <a:spLocks noChangeArrowheads="1"/>
          </p:cNvSpPr>
          <p:nvPr/>
        </p:nvSpPr>
        <p:spPr bwMode="auto">
          <a:xfrm>
            <a:off x="6019800" y="5334000"/>
            <a:ext cx="2209800" cy="2460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Source: GRDDL Primer, see [12]</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BFDF4AE-EB7B-422A-A302-5F1B70A285A9}" type="slidenum">
              <a:rPr lang="en-US" smtClean="0">
                <a:solidFill>
                  <a:schemeClr val="bg1"/>
                </a:solidFill>
              </a:rPr>
              <a:pPr eaLnBrk="1" hangingPunct="1"/>
              <a:t>54</a:t>
            </a:fld>
            <a:endParaRPr lang="en-US" smtClean="0">
              <a:solidFill>
                <a:schemeClr val="bg1"/>
              </a:solidFill>
            </a:endParaRPr>
          </a:p>
        </p:txBody>
      </p:sp>
      <p:sp>
        <p:nvSpPr>
          <p:cNvPr id="55299" name="Rectangle 2"/>
          <p:cNvSpPr>
            <a:spLocks noGrp="1"/>
          </p:cNvSpPr>
          <p:nvPr>
            <p:ph type="title"/>
          </p:nvPr>
        </p:nvSpPr>
        <p:spPr/>
        <p:txBody>
          <a:bodyPr/>
          <a:lstStyle/>
          <a:p>
            <a:r>
              <a:rPr lang="en-GB" smtClean="0">
                <a:latin typeface="Arial" charset="0"/>
                <a:cs typeface="Arial" charset="0"/>
              </a:rPr>
              <a:t>What is GRDDL?</a:t>
            </a:r>
          </a:p>
        </p:txBody>
      </p:sp>
      <p:sp>
        <p:nvSpPr>
          <p:cNvPr id="55300" name="Rectangle 3"/>
          <p:cNvSpPr>
            <a:spLocks noGrp="1"/>
          </p:cNvSpPr>
          <p:nvPr>
            <p:ph type="body" sz="half" idx="1"/>
          </p:nvPr>
        </p:nvSpPr>
        <p:spPr/>
        <p:txBody>
          <a:bodyPr/>
          <a:lstStyle/>
          <a:p>
            <a:r>
              <a:rPr lang="en-GB" sz="1800" smtClean="0">
                <a:latin typeface="Arial" charset="0"/>
                <a:cs typeface="Arial" charset="0"/>
              </a:rPr>
              <a:t>GRDDL is a technique for obtaining RDF data from XML documents (a GRDDL transformation).</a:t>
            </a:r>
          </a:p>
          <a:p>
            <a:r>
              <a:rPr lang="en-GB" sz="1800" smtClean="0">
                <a:latin typeface="Arial" charset="0"/>
                <a:cs typeface="Arial" charset="0"/>
              </a:rPr>
              <a:t>It is a means to associate transformations (preferably expressed in XSLT) with an individual document.</a:t>
            </a:r>
          </a:p>
          <a:p>
            <a:r>
              <a:rPr lang="en-GB" sz="1800" smtClean="0">
                <a:latin typeface="Arial" charset="0"/>
                <a:cs typeface="Arial" charset="0"/>
              </a:rPr>
              <a:t>GRDDL applied in 3 steps:</a:t>
            </a:r>
            <a:br>
              <a:rPr lang="en-GB" sz="1800" smtClean="0">
                <a:latin typeface="Arial" charset="0"/>
                <a:cs typeface="Arial" charset="0"/>
              </a:rPr>
            </a:br>
            <a:r>
              <a:rPr lang="en-GB" sz="1800" smtClean="0">
                <a:latin typeface="Arial" charset="0"/>
                <a:cs typeface="Arial" charset="0"/>
              </a:rPr>
              <a:t>(1) Declaration of a document as the source.</a:t>
            </a:r>
            <a:br>
              <a:rPr lang="en-GB" sz="1800" smtClean="0">
                <a:latin typeface="Arial" charset="0"/>
                <a:cs typeface="Arial" charset="0"/>
              </a:rPr>
            </a:br>
            <a:r>
              <a:rPr lang="en-GB" sz="1800" smtClean="0">
                <a:latin typeface="Arial" charset="0"/>
                <a:cs typeface="Arial" charset="0"/>
              </a:rPr>
              <a:t>(2) Link to one or more extractors. (3) GRDDL agent extracts RDF from the document.</a:t>
            </a:r>
          </a:p>
        </p:txBody>
      </p:sp>
      <p:sp>
        <p:nvSpPr>
          <p:cNvPr id="55301" name="Rectangle 4"/>
          <p:cNvSpPr>
            <a:spLocks noGrp="1"/>
          </p:cNvSpPr>
          <p:nvPr>
            <p:ph sz="half" idx="2"/>
          </p:nvPr>
        </p:nvSpPr>
        <p:spPr/>
        <p:txBody>
          <a:bodyPr/>
          <a:lstStyle/>
          <a:p>
            <a:endParaRPr lang="en-GB" sz="1800" smtClean="0">
              <a:latin typeface="Arial" charset="0"/>
              <a:cs typeface="Arial" charset="0"/>
            </a:endParaRPr>
          </a:p>
        </p:txBody>
      </p:sp>
      <p:pic>
        <p:nvPicPr>
          <p:cNvPr id="55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3713" y="1371600"/>
            <a:ext cx="44735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7"/>
          <p:cNvSpPr txBox="1">
            <a:spLocks noChangeArrowheads="1"/>
          </p:cNvSpPr>
          <p:nvPr/>
        </p:nvSpPr>
        <p:spPr bwMode="auto">
          <a:xfrm>
            <a:off x="6477000" y="6172200"/>
            <a:ext cx="2447925" cy="254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Figure from Daniel Hazael-Massieux.</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34C74AC-45A8-4ECF-8D24-B164A4B34859}" type="slidenum">
              <a:rPr lang="en-US" smtClean="0">
                <a:solidFill>
                  <a:schemeClr val="bg1"/>
                </a:solidFill>
              </a:rPr>
              <a:pPr eaLnBrk="1" hangingPunct="1"/>
              <a:t>55</a:t>
            </a:fld>
            <a:endParaRPr lang="en-US" smtClean="0">
              <a:solidFill>
                <a:schemeClr val="bg1"/>
              </a:solidFill>
            </a:endParaRPr>
          </a:p>
        </p:txBody>
      </p:sp>
      <p:sp>
        <p:nvSpPr>
          <p:cNvPr id="56323" name="Rectangle 2"/>
          <p:cNvSpPr>
            <a:spLocks noGrp="1"/>
          </p:cNvSpPr>
          <p:nvPr>
            <p:ph type="title"/>
          </p:nvPr>
        </p:nvSpPr>
        <p:spPr/>
        <p:txBody>
          <a:bodyPr/>
          <a:lstStyle/>
          <a:p>
            <a:r>
              <a:rPr lang="en-GB" sz="1800" smtClean="0">
                <a:latin typeface="Arial" charset="0"/>
                <a:cs typeface="Arial" charset="0"/>
              </a:rPr>
              <a:t>Use Case Scheduling: </a:t>
            </a:r>
            <a:br>
              <a:rPr lang="en-GB" sz="1800" smtClean="0">
                <a:latin typeface="Arial" charset="0"/>
                <a:cs typeface="Arial" charset="0"/>
              </a:rPr>
            </a:br>
            <a:r>
              <a:rPr lang="en-GB" sz="1800" smtClean="0">
                <a:latin typeface="Arial" charset="0"/>
                <a:cs typeface="Arial" charset="0"/>
              </a:rPr>
              <a:t>Jane is Coordinating a Meeting</a:t>
            </a:r>
          </a:p>
        </p:txBody>
      </p:sp>
      <p:sp>
        <p:nvSpPr>
          <p:cNvPr id="56324" name="Rectangle 4"/>
          <p:cNvSpPr>
            <a:spLocks noGrp="1"/>
          </p:cNvSpPr>
          <p:nvPr>
            <p:ph type="body" sz="half" idx="1"/>
          </p:nvPr>
        </p:nvSpPr>
        <p:spPr/>
        <p:txBody>
          <a:bodyPr/>
          <a:lstStyle/>
          <a:p>
            <a:r>
              <a:rPr lang="en-GB" sz="1800" smtClean="0">
                <a:latin typeface="Arial" charset="0"/>
                <a:cs typeface="Arial" charset="0"/>
              </a:rPr>
              <a:t>Aim: integration of information represented using different native formats, or coming from differently represented information “blocks” on Web sites.</a:t>
            </a:r>
          </a:p>
          <a:p>
            <a:r>
              <a:rPr lang="en-GB" sz="1800" smtClean="0">
                <a:latin typeface="Arial" charset="0"/>
                <a:cs typeface="Arial" charset="0"/>
              </a:rPr>
              <a:t>Example:</a:t>
            </a:r>
          </a:p>
          <a:p>
            <a:pPr lvl="1"/>
            <a:r>
              <a:rPr lang="en-GB" sz="1600" smtClean="0">
                <a:latin typeface="Arial" charset="0"/>
                <a:cs typeface="Arial" charset="0"/>
              </a:rPr>
              <a:t>Robin publishes his schedule on his home page using the hCalendar  microformat.</a:t>
            </a:r>
          </a:p>
          <a:p>
            <a:pPr lvl="1"/>
            <a:r>
              <a:rPr lang="en-GB" sz="1600" smtClean="0">
                <a:latin typeface="Arial" charset="0"/>
                <a:cs typeface="Arial" charset="0"/>
              </a:rPr>
              <a:t>David publishes his in Embedded RDF using some RDF calendar properties.</a:t>
            </a:r>
          </a:p>
          <a:p>
            <a:pPr lvl="1"/>
            <a:r>
              <a:rPr lang="en-GB" sz="1600" smtClean="0">
                <a:latin typeface="Arial" charset="0"/>
                <a:cs typeface="Arial" charset="0"/>
              </a:rPr>
              <a:t>Kate uses a blog engine that encodes her diary as RDFa.</a:t>
            </a:r>
          </a:p>
          <a:p>
            <a:pPr lvl="1"/>
            <a:r>
              <a:rPr lang="en-GB" sz="1600" smtClean="0">
                <a:latin typeface="Arial" charset="0"/>
                <a:cs typeface="Arial" charset="0"/>
              </a:rPr>
              <a:t>Jane uses an online calendaring service that publishes an RSS 1.0 feed of her schedule.</a:t>
            </a:r>
          </a:p>
          <a:p>
            <a:endParaRPr lang="en-GB" sz="1800" smtClean="0">
              <a:latin typeface="Arial" charset="0"/>
              <a:cs typeface="Arial" charset="0"/>
            </a:endParaRPr>
          </a:p>
          <a:p>
            <a:endParaRPr lang="en-GB" sz="1800" smtClean="0">
              <a:latin typeface="Arial" charset="0"/>
              <a:cs typeface="Arial" charset="0"/>
            </a:endParaRPr>
          </a:p>
        </p:txBody>
      </p:sp>
      <p:pic>
        <p:nvPicPr>
          <p:cNvPr id="56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381500"/>
            <a:ext cx="49339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7"/>
          <p:cNvSpPr txBox="1">
            <a:spLocks noChangeArrowheads="1"/>
          </p:cNvSpPr>
          <p:nvPr/>
        </p:nvSpPr>
        <p:spPr bwMode="auto">
          <a:xfrm>
            <a:off x="7543800" y="6223000"/>
            <a:ext cx="1219200" cy="254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Example from [14] </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idx="4294967295"/>
          </p:nvPr>
        </p:nvSpPr>
        <p:spPr>
          <a:xfrm>
            <a:off x="722313" y="4406900"/>
            <a:ext cx="7772400" cy="1362075"/>
          </a:xfrm>
        </p:spPr>
        <p:txBody>
          <a:bodyPr anchor="t"/>
          <a:lstStyle/>
          <a:p>
            <a:pPr eaLnBrk="1" hangingPunct="1"/>
            <a:r>
              <a:rPr lang="en-US" sz="3600" smtClean="0">
                <a:latin typeface="Arial" charset="0"/>
                <a:cs typeface="Arial" charset="0"/>
              </a:rPr>
              <a:t>ILLUSTRATION BY A LARGE EXAMPLE</a:t>
            </a:r>
          </a:p>
        </p:txBody>
      </p:sp>
      <p:sp>
        <p:nvSpPr>
          <p:cNvPr id="5734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B11C96C-9B20-461A-8C66-CB87525F8335}" type="slidenum">
              <a:rPr lang="en-US" smtClean="0">
                <a:solidFill>
                  <a:schemeClr val="bg1"/>
                </a:solidFill>
              </a:rPr>
              <a:pPr eaLnBrk="1" hangingPunct="1"/>
              <a:t>56</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F1454AF-A550-4176-9850-BFB06ED386E4}" type="slidenum">
              <a:rPr lang="en-US" smtClean="0">
                <a:solidFill>
                  <a:schemeClr val="bg1"/>
                </a:solidFill>
              </a:rPr>
              <a:pPr eaLnBrk="1" hangingPunct="1"/>
              <a:t>57</a:t>
            </a:fld>
            <a:endParaRPr lang="en-US" smtClean="0">
              <a:solidFill>
                <a:schemeClr val="bg1"/>
              </a:solidFill>
            </a:endParaRPr>
          </a:p>
        </p:txBody>
      </p:sp>
      <p:sp>
        <p:nvSpPr>
          <p:cNvPr id="58371" name="Rectangle 4"/>
          <p:cNvSpPr>
            <a:spLocks noGrp="1"/>
          </p:cNvSpPr>
          <p:nvPr>
            <p:ph type="ctrTitle"/>
          </p:nvPr>
        </p:nvSpPr>
        <p:spPr/>
        <p:txBody>
          <a:bodyPr/>
          <a:lstStyle/>
          <a:p>
            <a:r>
              <a:rPr lang="en-GB" smtClean="0">
                <a:latin typeface="Arial" charset="0"/>
                <a:cs typeface="Arial" charset="0"/>
              </a:rPr>
              <a:t>                  SearchMonkey: Making use of RDFa and Microformats in Search</a:t>
            </a:r>
          </a:p>
        </p:txBody>
      </p:sp>
      <p:sp>
        <p:nvSpPr>
          <p:cNvPr id="58372" name="Rectangle 5"/>
          <p:cNvSpPr>
            <a:spLocks noGrp="1"/>
          </p:cNvSpPr>
          <p:nvPr>
            <p:ph type="subTitle" idx="1"/>
          </p:nvPr>
        </p:nvSpPr>
        <p:spPr/>
        <p:txBody>
          <a:bodyPr/>
          <a:lstStyle/>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r>
              <a:rPr lang="en-GB" smtClean="0">
                <a:latin typeface="Arial" charset="0"/>
                <a:cs typeface="Arial" charset="0"/>
              </a:rPr>
              <a:t>Recommended literature: [15], [16], [17]</a:t>
            </a:r>
          </a:p>
        </p:txBody>
      </p:sp>
      <p:pic>
        <p:nvPicPr>
          <p:cNvPr id="58373" name="Picture 5" descr="Logo_SearchMonkey4"/>
          <p:cNvPicPr>
            <a:picLocks noChangeAspect="1" noChangeArrowheads="1"/>
          </p:cNvPicPr>
          <p:nvPr/>
        </p:nvPicPr>
        <p:blipFill>
          <a:blip r:embed="rId3">
            <a:extLst>
              <a:ext uri="{28A0092B-C50C-407E-A947-70E740481C1C}">
                <a14:useLocalDpi xmlns:a14="http://schemas.microsoft.com/office/drawing/2010/main" val="0"/>
              </a:ext>
            </a:extLst>
          </a:blip>
          <a:srcRect l="22499" t="12929" r="8501" b="12727"/>
          <a:stretch>
            <a:fillRect/>
          </a:stretch>
        </p:blipFill>
        <p:spPr bwMode="auto">
          <a:xfrm>
            <a:off x="609600" y="38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9" descr="yahoo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546350"/>
            <a:ext cx="14382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10"/>
          <p:cNvSpPr txBox="1">
            <a:spLocks noChangeArrowheads="1"/>
          </p:cNvSpPr>
          <p:nvPr/>
        </p:nvSpPr>
        <p:spPr bwMode="auto">
          <a:xfrm>
            <a:off x="5105400" y="6223000"/>
            <a:ext cx="3886200" cy="254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dirty="0">
                <a:solidFill>
                  <a:srgbClr val="292929"/>
                </a:solidFill>
                <a:ea typeface="ヒラギノ角ゴ Pro W3" charset="-128"/>
              </a:rPr>
              <a:t>Slides about SearchMonkey by E. Goar and P. Tarjan (Yahoo)</a:t>
            </a:r>
            <a:endParaRPr lang="de-DE" sz="1000" dirty="0">
              <a:ea typeface="ヒラギノ角ゴ Pro W3"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0187D8D-2E6D-4B21-8B61-EE9C4148FA76}" type="slidenum">
              <a:rPr lang="en-US" smtClean="0">
                <a:solidFill>
                  <a:schemeClr val="bg1"/>
                </a:solidFill>
              </a:rPr>
              <a:pPr eaLnBrk="1" hangingPunct="1"/>
              <a:t>58</a:t>
            </a:fld>
            <a:endParaRPr lang="en-US" smtClean="0">
              <a:solidFill>
                <a:schemeClr val="bg1"/>
              </a:solidFill>
            </a:endParaRPr>
          </a:p>
        </p:txBody>
      </p:sp>
      <p:sp>
        <p:nvSpPr>
          <p:cNvPr id="59395" name="Rectangle 2"/>
          <p:cNvSpPr>
            <a:spLocks noGrp="1"/>
          </p:cNvSpPr>
          <p:nvPr>
            <p:ph type="title"/>
          </p:nvPr>
        </p:nvSpPr>
        <p:spPr/>
        <p:txBody>
          <a:bodyPr/>
          <a:lstStyle/>
          <a:p>
            <a:r>
              <a:rPr lang="en-GB" smtClean="0">
                <a:latin typeface="Arial" charset="0"/>
                <a:cs typeface="Arial" charset="0"/>
              </a:rPr>
              <a:t>                What is the SearchMonkey?</a:t>
            </a:r>
          </a:p>
        </p:txBody>
      </p:sp>
      <p:sp>
        <p:nvSpPr>
          <p:cNvPr id="59396" name="Rectangle 3"/>
          <p:cNvSpPr>
            <a:spLocks noGrp="1"/>
          </p:cNvSpPr>
          <p:nvPr>
            <p:ph type="body" idx="1"/>
          </p:nvPr>
        </p:nvSpPr>
        <p:spPr/>
        <p:txBody>
          <a:bodyPr/>
          <a:lstStyle/>
          <a:p>
            <a:r>
              <a:rPr lang="en-GB" sz="2000" dirty="0">
                <a:latin typeface="Arial" charset="0"/>
                <a:cs typeface="Arial" charset="0"/>
              </a:rPr>
              <a:t>A</a:t>
            </a:r>
            <a:r>
              <a:rPr lang="en-GB" sz="2000" dirty="0" smtClean="0">
                <a:latin typeface="Arial" charset="0"/>
                <a:cs typeface="Arial" charset="0"/>
              </a:rPr>
              <a:t>n open platform for using structured data to build more useful and relevant search results.</a:t>
            </a:r>
          </a:p>
          <a:p>
            <a:r>
              <a:rPr lang="en-GB" sz="2000" dirty="0" smtClean="0">
                <a:latin typeface="Arial" charset="0"/>
                <a:cs typeface="Arial" charset="0"/>
              </a:rPr>
              <a:t>Excerpts of Yahoo! search engine results (left) enriched with structured data provided by owners of respective sites (right).</a:t>
            </a:r>
          </a:p>
        </p:txBody>
      </p:sp>
      <p:sp>
        <p:nvSpPr>
          <p:cNvPr id="59397" name="TextBox 11"/>
          <p:cNvSpPr txBox="1">
            <a:spLocks noChangeArrowheads="1"/>
          </p:cNvSpPr>
          <p:nvPr/>
        </p:nvSpPr>
        <p:spPr bwMode="auto">
          <a:xfrm>
            <a:off x="228600" y="3048000"/>
            <a:ext cx="1176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a:t>Before</a:t>
            </a:r>
          </a:p>
        </p:txBody>
      </p:sp>
      <p:pic>
        <p:nvPicPr>
          <p:cNvPr id="593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3459163"/>
            <a:ext cx="3595687" cy="50800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pic>
        <p:nvPicPr>
          <p:cNvPr id="593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4483100"/>
            <a:ext cx="3595687" cy="465138"/>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pic>
        <p:nvPicPr>
          <p:cNvPr id="5940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5492750"/>
            <a:ext cx="3595687" cy="528638"/>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59401" name="Right Arrow 14"/>
          <p:cNvSpPr>
            <a:spLocks noChangeArrowheads="1"/>
          </p:cNvSpPr>
          <p:nvPr/>
        </p:nvSpPr>
        <p:spPr bwMode="auto">
          <a:xfrm>
            <a:off x="4114800" y="3563938"/>
            <a:ext cx="720725" cy="260350"/>
          </a:xfrm>
          <a:prstGeom prst="rightArrow">
            <a:avLst>
              <a:gd name="adj1" fmla="val 50000"/>
              <a:gd name="adj2" fmla="val 50137"/>
            </a:avLst>
          </a:prstGeom>
          <a:solidFill>
            <a:srgbClr val="B2B2B2"/>
          </a:solidFill>
          <a:ln w="19050">
            <a:solidFill>
              <a:srgbClr val="581E79"/>
            </a:solidFill>
            <a:miter lim="800000"/>
            <a:headEnd/>
            <a:tailEnd/>
          </a:ln>
        </p:spPr>
        <p:txBody>
          <a:bodyPr tIns="91440" bIns="91440" anchor="ctr"/>
          <a:lstStyle/>
          <a:p>
            <a:pPr eaLnBrk="0" hangingPunct="0"/>
            <a:endParaRPr lang="en-GB" sz="1400">
              <a:latin typeface="Gotham-Medium" pitchFamily="-112" charset="0"/>
            </a:endParaRPr>
          </a:p>
        </p:txBody>
      </p:sp>
      <p:sp>
        <p:nvSpPr>
          <p:cNvPr id="59402" name="Right Arrow 15"/>
          <p:cNvSpPr>
            <a:spLocks noChangeArrowheads="1"/>
          </p:cNvSpPr>
          <p:nvPr/>
        </p:nvSpPr>
        <p:spPr bwMode="auto">
          <a:xfrm>
            <a:off x="4114800" y="4554538"/>
            <a:ext cx="720725" cy="260350"/>
          </a:xfrm>
          <a:prstGeom prst="rightArrow">
            <a:avLst>
              <a:gd name="adj1" fmla="val 50000"/>
              <a:gd name="adj2" fmla="val 50137"/>
            </a:avLst>
          </a:prstGeom>
          <a:solidFill>
            <a:srgbClr val="B2B2B2"/>
          </a:solidFill>
          <a:ln w="19050">
            <a:solidFill>
              <a:srgbClr val="581E79"/>
            </a:solidFill>
            <a:miter lim="800000"/>
            <a:headEnd/>
            <a:tailEnd/>
          </a:ln>
        </p:spPr>
        <p:txBody>
          <a:bodyPr tIns="91440" bIns="91440" anchor="ctr"/>
          <a:lstStyle/>
          <a:p>
            <a:pPr eaLnBrk="0" hangingPunct="0"/>
            <a:endParaRPr lang="en-GB" sz="1400">
              <a:latin typeface="Gotham-Medium" pitchFamily="-112" charset="0"/>
            </a:endParaRPr>
          </a:p>
        </p:txBody>
      </p:sp>
      <p:sp>
        <p:nvSpPr>
          <p:cNvPr id="59403" name="Right Arrow 16"/>
          <p:cNvSpPr>
            <a:spLocks noChangeArrowheads="1"/>
          </p:cNvSpPr>
          <p:nvPr/>
        </p:nvSpPr>
        <p:spPr bwMode="auto">
          <a:xfrm>
            <a:off x="4114800" y="5621338"/>
            <a:ext cx="763588" cy="261937"/>
          </a:xfrm>
          <a:prstGeom prst="rightArrow">
            <a:avLst>
              <a:gd name="adj1" fmla="val 50000"/>
              <a:gd name="adj2" fmla="val 49882"/>
            </a:avLst>
          </a:prstGeom>
          <a:solidFill>
            <a:srgbClr val="B2B2B2"/>
          </a:solidFill>
          <a:ln w="19050">
            <a:solidFill>
              <a:srgbClr val="581E79"/>
            </a:solidFill>
            <a:miter lim="800000"/>
            <a:headEnd/>
            <a:tailEnd/>
          </a:ln>
        </p:spPr>
        <p:txBody>
          <a:bodyPr tIns="91440" bIns="91440" anchor="ctr"/>
          <a:lstStyle/>
          <a:p>
            <a:pPr eaLnBrk="0" hangingPunct="0"/>
            <a:endParaRPr lang="en-GB" sz="1400">
              <a:latin typeface="Gotham-Medium" pitchFamily="-112" charset="0"/>
            </a:endParaRPr>
          </a:p>
        </p:txBody>
      </p:sp>
      <p:sp>
        <p:nvSpPr>
          <p:cNvPr id="59404" name="TextBox 13"/>
          <p:cNvSpPr txBox="1">
            <a:spLocks noChangeArrowheads="1"/>
          </p:cNvSpPr>
          <p:nvPr/>
        </p:nvSpPr>
        <p:spPr bwMode="auto">
          <a:xfrm>
            <a:off x="5167313" y="3048000"/>
            <a:ext cx="1176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a:t>After</a:t>
            </a:r>
          </a:p>
        </p:txBody>
      </p:sp>
      <p:pic>
        <p:nvPicPr>
          <p:cNvPr id="5940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444875"/>
            <a:ext cx="3505200" cy="73025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pic>
        <p:nvPicPr>
          <p:cNvPr id="5940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464050"/>
            <a:ext cx="3505200" cy="74295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pic>
        <p:nvPicPr>
          <p:cNvPr id="5940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5530850"/>
            <a:ext cx="3505200" cy="757238"/>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pic>
        <p:nvPicPr>
          <p:cNvPr id="59408" name="Picture 4" descr="searchmonkeyLogo147x150.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400" y="-990600"/>
            <a:ext cx="29352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8"/>
          <p:cNvGrpSpPr>
            <a:grpSpLocks/>
          </p:cNvGrpSpPr>
          <p:nvPr/>
        </p:nvGrpSpPr>
        <p:grpSpPr bwMode="auto">
          <a:xfrm>
            <a:off x="6400800" y="5334000"/>
            <a:ext cx="2209800" cy="990600"/>
            <a:chOff x="6400800" y="5334000"/>
            <a:chExt cx="2209800" cy="990600"/>
          </a:xfrm>
        </p:grpSpPr>
        <p:sp>
          <p:nvSpPr>
            <p:cNvPr id="59410" name="Textfeld 17"/>
            <p:cNvSpPr txBox="1">
              <a:spLocks noChangeArrowheads="1"/>
            </p:cNvSpPr>
            <p:nvPr/>
          </p:nvSpPr>
          <p:spPr bwMode="auto">
            <a:xfrm>
              <a:off x="6400800" y="5791200"/>
              <a:ext cx="153118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b="1"/>
                <a:t>powered</a:t>
              </a:r>
              <a:r>
                <a:rPr lang="en-GB"/>
                <a:t> </a:t>
              </a:r>
              <a:r>
                <a:rPr lang="en-GB" b="1"/>
                <a:t>by</a:t>
              </a:r>
              <a:r>
                <a:rPr lang="en-GB"/>
                <a:t> </a:t>
              </a:r>
            </a:p>
          </p:txBody>
        </p:sp>
        <p:pic>
          <p:nvPicPr>
            <p:cNvPr id="59411" name="Picture 5" descr="Logo_SearchMonkey4"/>
            <p:cNvPicPr>
              <a:picLocks noChangeAspect="1" noChangeArrowheads="1"/>
            </p:cNvPicPr>
            <p:nvPr/>
          </p:nvPicPr>
          <p:blipFill>
            <a:blip r:embed="rId10">
              <a:extLst>
                <a:ext uri="{28A0092B-C50C-407E-A947-70E740481C1C}">
                  <a14:useLocalDpi xmlns:a14="http://schemas.microsoft.com/office/drawing/2010/main" val="0"/>
                </a:ext>
              </a:extLst>
            </a:blip>
            <a:srcRect l="22499" t="12929" r="8501" b="12727"/>
            <a:stretch>
              <a:fillRect/>
            </a:stretch>
          </p:blipFill>
          <p:spPr bwMode="auto">
            <a:xfrm>
              <a:off x="7620000" y="5334000"/>
              <a:ext cx="990600" cy="99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6CAD009-8594-47DF-A394-3616729BC63A}" type="slidenum">
              <a:rPr lang="en-US" smtClean="0">
                <a:solidFill>
                  <a:schemeClr val="bg1"/>
                </a:solidFill>
              </a:rPr>
              <a:pPr eaLnBrk="1" hangingPunct="1"/>
              <a:t>59</a:t>
            </a:fld>
            <a:endParaRPr lang="en-US" smtClean="0">
              <a:solidFill>
                <a:schemeClr val="bg1"/>
              </a:solidFill>
            </a:endParaRPr>
          </a:p>
        </p:txBody>
      </p:sp>
      <p:sp>
        <p:nvSpPr>
          <p:cNvPr id="60419" name="Rectangle 2"/>
          <p:cNvSpPr>
            <a:spLocks noGrp="1"/>
          </p:cNvSpPr>
          <p:nvPr>
            <p:ph type="title"/>
          </p:nvPr>
        </p:nvSpPr>
        <p:spPr/>
        <p:txBody>
          <a:bodyPr/>
          <a:lstStyle/>
          <a:p>
            <a:r>
              <a:rPr lang="en-GB" smtClean="0">
                <a:latin typeface="Arial" charset="0"/>
                <a:cs typeface="Arial" charset="0"/>
              </a:rPr>
              <a:t>Enhanced Search Result</a:t>
            </a:r>
          </a:p>
        </p:txBody>
      </p:sp>
      <p:pic>
        <p:nvPicPr>
          <p:cNvPr id="60420" name="Content Placeholder 3" descr="zagat_page.png"/>
          <p:cNvPicPr>
            <a:picLocks noChangeAspect="1"/>
          </p:cNvPicPr>
          <p:nvPr/>
        </p:nvPicPr>
        <p:blipFill>
          <a:blip r:embed="rId3">
            <a:extLst>
              <a:ext uri="{28A0092B-C50C-407E-A947-70E740481C1C}">
                <a14:useLocalDpi xmlns:a14="http://schemas.microsoft.com/office/drawing/2010/main" val="0"/>
              </a:ext>
            </a:extLst>
          </a:blip>
          <a:srcRect l="-29112" r="-29112"/>
          <a:stretch>
            <a:fillRect/>
          </a:stretch>
        </p:blipFill>
        <p:spPr bwMode="auto">
          <a:xfrm>
            <a:off x="1828800" y="14478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descr="zagat_no_s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43000"/>
            <a:ext cx="5151438" cy="661988"/>
          </a:xfrm>
          <a:prstGeom prst="rect">
            <a:avLst/>
          </a:prstGeom>
          <a:noFill/>
          <a:ln>
            <a:noFill/>
          </a:ln>
          <a:effectLst>
            <a:outerShdw dist="381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5" descr="zagat_s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648200"/>
            <a:ext cx="6846888" cy="1506538"/>
          </a:xfrm>
          <a:prstGeom prst="rect">
            <a:avLst/>
          </a:prstGeom>
          <a:noFill/>
          <a:ln>
            <a:noFill/>
          </a:ln>
          <a:effectLst>
            <a:outerShdw dist="38100" dir="18900000" algn="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Line Callout 2 9"/>
          <p:cNvSpPr>
            <a:spLocks/>
          </p:cNvSpPr>
          <p:nvPr/>
        </p:nvSpPr>
        <p:spPr bwMode="auto">
          <a:xfrm>
            <a:off x="5638800" y="3352800"/>
            <a:ext cx="2362200" cy="838200"/>
          </a:xfrm>
          <a:prstGeom prst="borderCallout2">
            <a:avLst>
              <a:gd name="adj1" fmla="val 18750"/>
              <a:gd name="adj2" fmla="val -8333"/>
              <a:gd name="adj3" fmla="val 18750"/>
              <a:gd name="adj4" fmla="val -16667"/>
              <a:gd name="adj5" fmla="val 226764"/>
              <a:gd name="adj6" fmla="val -26116"/>
            </a:avLst>
          </a:prstGeom>
          <a:solidFill>
            <a:schemeClr val="accent1"/>
          </a:solidFill>
          <a:ln w="22225">
            <a:solidFill>
              <a:srgbClr val="FF0000"/>
            </a:solidFill>
            <a:round/>
            <a:headEnd/>
            <a:tailEnd/>
          </a:ln>
        </p:spPr>
        <p:txBody>
          <a:bodyPr/>
          <a:lstStyle/>
          <a:p>
            <a:endParaRPr lang="en-US"/>
          </a:p>
        </p:txBody>
      </p:sp>
      <p:sp>
        <p:nvSpPr>
          <p:cNvPr id="60424" name="TextBox 11"/>
          <p:cNvSpPr txBox="1">
            <a:spLocks noChangeArrowheads="1"/>
          </p:cNvSpPr>
          <p:nvPr/>
        </p:nvSpPr>
        <p:spPr bwMode="auto">
          <a:xfrm>
            <a:off x="5638800" y="3352800"/>
            <a:ext cx="2322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a:t>Key/value Pairs</a:t>
            </a:r>
          </a:p>
          <a:p>
            <a:r>
              <a:rPr lang="en-US" sz="2400"/>
              <a:t>or abstract</a:t>
            </a:r>
          </a:p>
        </p:txBody>
      </p:sp>
      <p:sp>
        <p:nvSpPr>
          <p:cNvPr id="60425" name="Line Callout 2 12"/>
          <p:cNvSpPr>
            <a:spLocks/>
          </p:cNvSpPr>
          <p:nvPr/>
        </p:nvSpPr>
        <p:spPr bwMode="auto">
          <a:xfrm>
            <a:off x="3429000" y="3352800"/>
            <a:ext cx="1676400" cy="457200"/>
          </a:xfrm>
          <a:prstGeom prst="borderCallout2">
            <a:avLst>
              <a:gd name="adj1" fmla="val 18750"/>
              <a:gd name="adj2" fmla="val -8333"/>
              <a:gd name="adj3" fmla="val 18750"/>
              <a:gd name="adj4" fmla="val -16667"/>
              <a:gd name="adj5" fmla="val 423542"/>
              <a:gd name="adj6" fmla="val -39963"/>
            </a:avLst>
          </a:prstGeom>
          <a:solidFill>
            <a:schemeClr val="accent1"/>
          </a:solidFill>
          <a:ln w="22225">
            <a:solidFill>
              <a:srgbClr val="FF0000"/>
            </a:solidFill>
            <a:round/>
            <a:headEnd/>
            <a:tailEnd/>
          </a:ln>
        </p:spPr>
        <p:txBody>
          <a:bodyPr/>
          <a:lstStyle/>
          <a:p>
            <a:endParaRPr lang="en-US"/>
          </a:p>
        </p:txBody>
      </p:sp>
      <p:sp>
        <p:nvSpPr>
          <p:cNvPr id="60426" name="TextBox 13"/>
          <p:cNvSpPr txBox="1">
            <a:spLocks noChangeArrowheads="1"/>
          </p:cNvSpPr>
          <p:nvPr/>
        </p:nvSpPr>
        <p:spPr bwMode="auto">
          <a:xfrm>
            <a:off x="3429000" y="3352800"/>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a:t>(Deep) Links</a:t>
            </a:r>
          </a:p>
        </p:txBody>
      </p:sp>
      <p:sp>
        <p:nvSpPr>
          <p:cNvPr id="60427" name="Line Callout 2 14"/>
          <p:cNvSpPr>
            <a:spLocks/>
          </p:cNvSpPr>
          <p:nvPr/>
        </p:nvSpPr>
        <p:spPr bwMode="auto">
          <a:xfrm>
            <a:off x="1676400" y="3352800"/>
            <a:ext cx="1066800" cy="457200"/>
          </a:xfrm>
          <a:prstGeom prst="borderCallout2">
            <a:avLst>
              <a:gd name="adj1" fmla="val 18750"/>
              <a:gd name="adj2" fmla="val -8333"/>
              <a:gd name="adj3" fmla="val 18750"/>
              <a:gd name="adj4" fmla="val -16667"/>
              <a:gd name="adj5" fmla="val 406921"/>
              <a:gd name="adj6" fmla="val -41579"/>
            </a:avLst>
          </a:prstGeom>
          <a:solidFill>
            <a:schemeClr val="accent1"/>
          </a:solidFill>
          <a:ln w="22225">
            <a:solidFill>
              <a:srgbClr val="FF0000"/>
            </a:solidFill>
            <a:round/>
            <a:headEnd/>
            <a:tailEnd/>
          </a:ln>
        </p:spPr>
        <p:txBody>
          <a:bodyPr/>
          <a:lstStyle/>
          <a:p>
            <a:endParaRPr lang="en-US"/>
          </a:p>
        </p:txBody>
      </p:sp>
      <p:sp>
        <p:nvSpPr>
          <p:cNvPr id="60428" name="TextBox 15"/>
          <p:cNvSpPr txBox="1">
            <a:spLocks noChangeArrowheads="1"/>
          </p:cNvSpPr>
          <p:nvPr/>
        </p:nvSpPr>
        <p:spPr bwMode="auto">
          <a:xfrm>
            <a:off x="1676400" y="3352800"/>
            <a:ext cx="103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a:t>Image</a:t>
            </a:r>
          </a:p>
        </p:txBody>
      </p:sp>
      <p:sp>
        <p:nvSpPr>
          <p:cNvPr id="60429" name="Rectangle 16"/>
          <p:cNvSpPr>
            <a:spLocks noChangeArrowheads="1"/>
          </p:cNvSpPr>
          <p:nvPr/>
        </p:nvSpPr>
        <p:spPr bwMode="auto">
          <a:xfrm>
            <a:off x="914400" y="4953000"/>
            <a:ext cx="1066800" cy="838200"/>
          </a:xfrm>
          <a:prstGeom prst="rect">
            <a:avLst/>
          </a:prstGeom>
          <a:solidFill>
            <a:schemeClr val="accent1">
              <a:alpha val="0"/>
            </a:schemeClr>
          </a:solidFill>
          <a:ln w="9525">
            <a:solidFill>
              <a:srgbClr val="FF0000"/>
            </a:solidFill>
            <a:round/>
            <a:headEnd/>
            <a:tailEnd/>
          </a:ln>
        </p:spPr>
        <p:txBody>
          <a:bodyPr/>
          <a:lstStyle/>
          <a:p>
            <a:endParaRPr lang="en-US"/>
          </a:p>
        </p:txBody>
      </p:sp>
      <p:sp>
        <p:nvSpPr>
          <p:cNvPr id="60430" name="Rectangle 17"/>
          <p:cNvSpPr>
            <a:spLocks noChangeArrowheads="1"/>
          </p:cNvSpPr>
          <p:nvPr/>
        </p:nvSpPr>
        <p:spPr bwMode="auto">
          <a:xfrm>
            <a:off x="1981200" y="4953000"/>
            <a:ext cx="1295400" cy="838200"/>
          </a:xfrm>
          <a:prstGeom prst="rect">
            <a:avLst/>
          </a:prstGeom>
          <a:solidFill>
            <a:schemeClr val="accent1">
              <a:alpha val="0"/>
            </a:schemeClr>
          </a:solidFill>
          <a:ln w="9525">
            <a:solidFill>
              <a:srgbClr val="FF0000"/>
            </a:solidFill>
            <a:round/>
            <a:headEnd/>
            <a:tailEnd/>
          </a:ln>
        </p:spPr>
        <p:txBody>
          <a:bodyPr/>
          <a:lstStyle/>
          <a:p>
            <a:endParaRPr lang="en-US"/>
          </a:p>
        </p:txBody>
      </p:sp>
      <p:sp>
        <p:nvSpPr>
          <p:cNvPr id="60431" name="Rectangle 18"/>
          <p:cNvSpPr>
            <a:spLocks noChangeArrowheads="1"/>
          </p:cNvSpPr>
          <p:nvPr/>
        </p:nvSpPr>
        <p:spPr bwMode="auto">
          <a:xfrm>
            <a:off x="3276600" y="4953000"/>
            <a:ext cx="3733800" cy="838200"/>
          </a:xfrm>
          <a:prstGeom prst="rect">
            <a:avLst/>
          </a:prstGeom>
          <a:solidFill>
            <a:schemeClr val="accent1">
              <a:alpha val="0"/>
            </a:schemeClr>
          </a:solid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idx="4294967295"/>
          </p:nvPr>
        </p:nvSpPr>
        <p:spPr>
          <a:xfrm>
            <a:off x="722313" y="4406900"/>
            <a:ext cx="7772400" cy="1362075"/>
          </a:xfrm>
        </p:spPr>
        <p:txBody>
          <a:bodyPr anchor="t"/>
          <a:lstStyle/>
          <a:p>
            <a:pPr eaLnBrk="1" hangingPunct="1"/>
            <a:r>
              <a:rPr lang="en-US" sz="3600" smtClean="0">
                <a:latin typeface="Arial" charset="0"/>
                <a:cs typeface="Arial" charset="0"/>
              </a:rPr>
              <a:t>MOTIVATION</a:t>
            </a:r>
          </a:p>
        </p:txBody>
      </p:sp>
      <p:sp>
        <p:nvSpPr>
          <p:cNvPr id="6147" name="Text Placeholder 5"/>
          <p:cNvSpPr>
            <a:spLocks noGrp="1"/>
          </p:cNvSpPr>
          <p:nvPr>
            <p:ph type="body" idx="4294967295"/>
          </p:nvPr>
        </p:nvSpPr>
        <p:spPr>
          <a:xfrm>
            <a:off x="722313" y="2906713"/>
            <a:ext cx="7772400" cy="1500187"/>
          </a:xfrm>
        </p:spPr>
        <p:txBody>
          <a:bodyPr anchor="b"/>
          <a:lstStyle/>
          <a:p>
            <a:pPr marL="0" indent="0" eaLnBrk="1" hangingPunct="1">
              <a:buFont typeface="Arial" charset="0"/>
              <a:buNone/>
            </a:pPr>
            <a:endParaRPr lang="en-US" sz="1800" smtClean="0">
              <a:latin typeface="Arial" charset="0"/>
              <a:cs typeface="Arial" charset="0"/>
            </a:endParaRPr>
          </a:p>
        </p:txBody>
      </p:sp>
      <p:sp>
        <p:nvSpPr>
          <p:cNvPr id="61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6FA342D-00EA-48BA-A432-44DB473E5D06}" type="slidenum">
              <a:rPr lang="en-US" smtClean="0">
                <a:solidFill>
                  <a:schemeClr val="bg1"/>
                </a:solidFill>
              </a:rPr>
              <a:pPr eaLnBrk="1" hangingPunct="1"/>
              <a:t>6</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C554598-440B-4A7B-A3FB-A5E5B15BEF06}" type="slidenum">
              <a:rPr lang="en-US" smtClean="0">
                <a:solidFill>
                  <a:schemeClr val="bg1"/>
                </a:solidFill>
              </a:rPr>
              <a:pPr eaLnBrk="1" hangingPunct="1"/>
              <a:t>60</a:t>
            </a:fld>
            <a:endParaRPr lang="en-US" smtClean="0">
              <a:solidFill>
                <a:schemeClr val="bg1"/>
              </a:solidFill>
            </a:endParaRPr>
          </a:p>
        </p:txBody>
      </p:sp>
      <p:sp>
        <p:nvSpPr>
          <p:cNvPr id="61443" name="Rectangle 2"/>
          <p:cNvSpPr>
            <a:spLocks noGrp="1"/>
          </p:cNvSpPr>
          <p:nvPr>
            <p:ph type="title"/>
          </p:nvPr>
        </p:nvSpPr>
        <p:spPr/>
        <p:txBody>
          <a:bodyPr/>
          <a:lstStyle/>
          <a:p>
            <a:r>
              <a:rPr lang="en-GB" smtClean="0">
                <a:latin typeface="Arial" charset="0"/>
                <a:cs typeface="Arial" charset="0"/>
              </a:rPr>
              <a:t>Feeding the Monkey: How does it Work?</a:t>
            </a:r>
          </a:p>
        </p:txBody>
      </p:sp>
      <p:grpSp>
        <p:nvGrpSpPr>
          <p:cNvPr id="2" name="Group 73"/>
          <p:cNvGrpSpPr>
            <a:grpSpLocks/>
          </p:cNvGrpSpPr>
          <p:nvPr/>
        </p:nvGrpSpPr>
        <p:grpSpPr bwMode="auto">
          <a:xfrm>
            <a:off x="457200" y="4800600"/>
            <a:ext cx="1639888" cy="1309688"/>
            <a:chOff x="417918" y="4800600"/>
            <a:chExt cx="1640293" cy="1310104"/>
          </a:xfrm>
        </p:grpSpPr>
        <p:sp>
          <p:nvSpPr>
            <p:cNvPr id="9" name="Flowchart: Magnetic Disk 38"/>
            <p:cNvSpPr/>
            <p:nvPr/>
          </p:nvSpPr>
          <p:spPr bwMode="auto">
            <a:xfrm>
              <a:off x="614817" y="4800600"/>
              <a:ext cx="684382" cy="990915"/>
            </a:xfrm>
            <a:prstGeom prst="flowChartMagneticDisk">
              <a:avLst/>
            </a:prstGeom>
            <a:solidFill>
              <a:schemeClr val="accent6">
                <a:lumMod val="20000"/>
                <a:lumOff val="80000"/>
              </a:schemeClr>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tIns="91440" bIns="91440" anchor="ctr"/>
            <a:lstStyle/>
            <a:p>
              <a:pPr eaLnBrk="0" hangingPunct="0">
                <a:defRPr/>
              </a:pPr>
              <a:endParaRPr lang="en-GB" sz="1400">
                <a:solidFill>
                  <a:schemeClr val="tx1"/>
                </a:solidFill>
                <a:latin typeface="Arial" charset="0"/>
                <a:ea typeface="ＭＳ Ｐゴシック" charset="-128"/>
                <a:cs typeface="Arial" charset="0"/>
              </a:endParaRPr>
            </a:p>
          </p:txBody>
        </p:sp>
        <p:sp>
          <p:nvSpPr>
            <p:cNvPr id="61516" name="TextBox 87"/>
            <p:cNvSpPr txBox="1">
              <a:spLocks noChangeArrowheads="1"/>
            </p:cNvSpPr>
            <p:nvPr/>
          </p:nvSpPr>
          <p:spPr bwMode="auto">
            <a:xfrm>
              <a:off x="417918" y="5772459"/>
              <a:ext cx="1640293" cy="33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1600">
                  <a:solidFill>
                    <a:srgbClr val="505050"/>
                  </a:solidFill>
                </a:rPr>
                <a:t>Acme.com’s DB</a:t>
              </a:r>
            </a:p>
          </p:txBody>
        </p:sp>
      </p:grpSp>
      <p:grpSp>
        <p:nvGrpSpPr>
          <p:cNvPr id="3" name="Group 82"/>
          <p:cNvGrpSpPr>
            <a:grpSpLocks/>
          </p:cNvGrpSpPr>
          <p:nvPr/>
        </p:nvGrpSpPr>
        <p:grpSpPr bwMode="auto">
          <a:xfrm>
            <a:off x="1371600" y="3352800"/>
            <a:ext cx="2516188" cy="1598613"/>
            <a:chOff x="1371600" y="3352800"/>
            <a:chExt cx="2516155" cy="1598613"/>
          </a:xfrm>
        </p:grpSpPr>
        <p:grpSp>
          <p:nvGrpSpPr>
            <p:cNvPr id="61508" name="Group 74"/>
            <p:cNvGrpSpPr>
              <a:grpSpLocks/>
            </p:cNvGrpSpPr>
            <p:nvPr/>
          </p:nvGrpSpPr>
          <p:grpSpPr bwMode="auto">
            <a:xfrm>
              <a:off x="2286000" y="4037013"/>
              <a:ext cx="990600" cy="914400"/>
              <a:chOff x="2286000" y="4037013"/>
              <a:chExt cx="990600" cy="914400"/>
            </a:xfrm>
          </p:grpSpPr>
          <p:sp>
            <p:nvSpPr>
              <p:cNvPr id="16" name="Cube 15"/>
              <p:cNvSpPr/>
              <p:nvPr/>
            </p:nvSpPr>
            <p:spPr bwMode="auto">
              <a:xfrm>
                <a:off x="2285988" y="4037013"/>
                <a:ext cx="990587" cy="914400"/>
              </a:xfrm>
              <a:prstGeom prst="cub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tIns="91440" bIns="91440" anchor="ctr"/>
              <a:lstStyle/>
              <a:p>
                <a:pPr eaLnBrk="0" hangingPunct="0">
                  <a:defRPr/>
                </a:pPr>
                <a:endParaRPr lang="en-US" sz="700">
                  <a:solidFill>
                    <a:schemeClr val="tx1"/>
                  </a:solidFill>
                  <a:latin typeface="Arial" charset="0"/>
                  <a:ea typeface="ＭＳ Ｐゴシック" charset="-128"/>
                  <a:cs typeface="Arial" charset="0"/>
                </a:endParaRPr>
              </a:p>
              <a:p>
                <a:pPr eaLnBrk="0" hangingPunct="0">
                  <a:defRPr/>
                </a:pPr>
                <a:endParaRPr lang="en-US" sz="700">
                  <a:solidFill>
                    <a:schemeClr val="tx1"/>
                  </a:solidFill>
                  <a:latin typeface="Arial" charset="0"/>
                  <a:ea typeface="ＭＳ Ｐゴシック" charset="-128"/>
                  <a:cs typeface="Arial" charset="0"/>
                </a:endParaRPr>
              </a:p>
              <a:p>
                <a:pPr algn="ctr" eaLnBrk="0" hangingPunct="0">
                  <a:defRPr/>
                </a:pPr>
                <a:r>
                  <a:rPr lang="en-US" sz="900">
                    <a:solidFill>
                      <a:schemeClr val="tx1"/>
                    </a:solidFill>
                    <a:latin typeface="American Typewriter" charset="0"/>
                    <a:ea typeface="ＭＳ Ｐゴシック" charset="-128"/>
                    <a:cs typeface="Arial" charset="0"/>
                  </a:rPr>
                  <a:t>Index</a:t>
                </a:r>
                <a:endParaRPr lang="en-US" sz="700">
                  <a:solidFill>
                    <a:schemeClr val="tx1"/>
                  </a:solidFill>
                  <a:latin typeface="Arial" charset="0"/>
                  <a:ea typeface="ＭＳ Ｐゴシック" charset="-128"/>
                  <a:cs typeface="Arial" charset="0"/>
                </a:endParaRPr>
              </a:p>
            </p:txBody>
          </p:sp>
          <p:pic>
            <p:nvPicPr>
              <p:cNvPr id="61513" name="Picture 4"/>
              <p:cNvPicPr>
                <a:picLocks noChangeAspect="1" noChangeArrowheads="1"/>
              </p:cNvPicPr>
              <p:nvPr/>
            </p:nvPicPr>
            <p:blipFill>
              <a:blip r:embed="rId3">
                <a:extLst>
                  <a:ext uri="{28A0092B-C50C-407E-A947-70E740481C1C}">
                    <a14:useLocalDpi xmlns:a14="http://schemas.microsoft.com/office/drawing/2010/main" val="0"/>
                  </a:ext>
                </a:extLst>
              </a:blip>
              <a:srcRect l="18646" t="18605" r="69925" b="25581"/>
              <a:stretch>
                <a:fillRect/>
              </a:stretch>
            </p:blipFill>
            <p:spPr bwMode="auto">
              <a:xfrm>
                <a:off x="2551113" y="4495800"/>
                <a:ext cx="4143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4" name="Picture 4"/>
              <p:cNvPicPr>
                <a:picLocks noChangeAspect="1" noChangeArrowheads="1"/>
              </p:cNvPicPr>
              <p:nvPr/>
            </p:nvPicPr>
            <p:blipFill>
              <a:blip r:embed="rId3">
                <a:extLst>
                  <a:ext uri="{28A0092B-C50C-407E-A947-70E740481C1C}">
                    <a14:useLocalDpi xmlns:a14="http://schemas.microsoft.com/office/drawing/2010/main" val="0"/>
                  </a:ext>
                </a:extLst>
              </a:blip>
              <a:srcRect l="1402" t="18605" r="81944" b="25581"/>
              <a:stretch>
                <a:fillRect/>
              </a:stretch>
            </p:blipFill>
            <p:spPr bwMode="auto">
              <a:xfrm>
                <a:off x="2362200" y="4381500"/>
                <a:ext cx="603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09" name="Group 76"/>
            <p:cNvGrpSpPr>
              <a:grpSpLocks/>
            </p:cNvGrpSpPr>
            <p:nvPr/>
          </p:nvGrpSpPr>
          <p:grpSpPr bwMode="auto">
            <a:xfrm>
              <a:off x="1371600" y="3352800"/>
              <a:ext cx="2516155" cy="684213"/>
              <a:chOff x="1371600" y="3352800"/>
              <a:chExt cx="2516155" cy="684213"/>
            </a:xfrm>
          </p:grpSpPr>
          <p:cxnSp>
            <p:nvCxnSpPr>
              <p:cNvPr id="61510" name="Shape 72"/>
              <p:cNvCxnSpPr>
                <a:cxnSpLocks noChangeShapeType="1"/>
                <a:stCxn id="54" idx="3"/>
                <a:endCxn id="16" idx="0"/>
              </p:cNvCxnSpPr>
              <p:nvPr/>
            </p:nvCxnSpPr>
            <p:spPr bwMode="auto">
              <a:xfrm>
                <a:off x="1371600" y="3695700"/>
                <a:ext cx="1524000" cy="341313"/>
              </a:xfrm>
              <a:prstGeom prst="bentConnector2">
                <a:avLst/>
              </a:prstGeom>
              <a:noFill/>
              <a:ln w="222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61511" name="TextBox 90"/>
              <p:cNvSpPr txBox="1">
                <a:spLocks noChangeArrowheads="1"/>
              </p:cNvSpPr>
              <p:nvPr/>
            </p:nvSpPr>
            <p:spPr bwMode="auto">
              <a:xfrm>
                <a:off x="1400175" y="3352800"/>
                <a:ext cx="248758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1600"/>
                  <a:t>RDF/Microformat Markup</a:t>
                </a:r>
              </a:p>
            </p:txBody>
          </p:sp>
        </p:grpSp>
      </p:grpSp>
      <p:grpSp>
        <p:nvGrpSpPr>
          <p:cNvPr id="6" name="Group 83"/>
          <p:cNvGrpSpPr>
            <a:grpSpLocks/>
          </p:cNvGrpSpPr>
          <p:nvPr/>
        </p:nvGrpSpPr>
        <p:grpSpPr bwMode="auto">
          <a:xfrm>
            <a:off x="3276600" y="3873500"/>
            <a:ext cx="2057400" cy="1244600"/>
            <a:chOff x="3276600" y="3873500"/>
            <a:chExt cx="2057400" cy="1244600"/>
          </a:xfrm>
        </p:grpSpPr>
        <p:pic>
          <p:nvPicPr>
            <p:cNvPr id="61506" name="Picture 70" descr="Logo_SearchMonkey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73500"/>
              <a:ext cx="1676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507" name="Straight Arrow Connector 92"/>
            <p:cNvCxnSpPr>
              <a:cxnSpLocks noChangeShapeType="1"/>
              <a:endCxn id="16" idx="5"/>
            </p:cNvCxnSpPr>
            <p:nvPr/>
          </p:nvCxnSpPr>
          <p:spPr bwMode="auto">
            <a:xfrm rot="10800000">
              <a:off x="3276600" y="4379913"/>
              <a:ext cx="762000" cy="1587"/>
            </a:xfrm>
            <a:prstGeom prst="straightConnector1">
              <a:avLst/>
            </a:prstGeom>
            <a:noFill/>
            <a:ln w="2222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7" name="Group 101"/>
          <p:cNvGrpSpPr>
            <a:grpSpLocks/>
          </p:cNvGrpSpPr>
          <p:nvPr/>
        </p:nvGrpSpPr>
        <p:grpSpPr bwMode="auto">
          <a:xfrm>
            <a:off x="304800" y="1349375"/>
            <a:ext cx="8410575" cy="336550"/>
            <a:chOff x="304800" y="1349375"/>
            <a:chExt cx="8410575" cy="336550"/>
          </a:xfrm>
        </p:grpSpPr>
        <p:sp>
          <p:nvSpPr>
            <p:cNvPr id="61504" name="TextBox 100"/>
            <p:cNvSpPr txBox="1">
              <a:spLocks noChangeArrowheads="1"/>
            </p:cNvSpPr>
            <p:nvPr/>
          </p:nvSpPr>
          <p:spPr bwMode="auto">
            <a:xfrm>
              <a:off x="685800" y="1349375"/>
              <a:ext cx="802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1600"/>
                <a:t>site owners/publishers share structured data with Yahoo!  </a:t>
              </a:r>
            </a:p>
          </p:txBody>
        </p:sp>
        <p:sp>
          <p:nvSpPr>
            <p:cNvPr id="61505" name="Oval 103"/>
            <p:cNvSpPr>
              <a:spLocks noChangeArrowheads="1"/>
            </p:cNvSpPr>
            <p:nvPr/>
          </p:nvSpPr>
          <p:spPr bwMode="auto">
            <a:xfrm>
              <a:off x="304800" y="1349375"/>
              <a:ext cx="320675" cy="320675"/>
            </a:xfrm>
            <a:prstGeom prst="ellipse">
              <a:avLst/>
            </a:prstGeom>
            <a:solidFill>
              <a:srgbClr val="EAEAEA"/>
            </a:solidFill>
            <a:ln w="25400">
              <a:solidFill>
                <a:srgbClr val="2D2D8A"/>
              </a:solidFill>
              <a:round/>
              <a:headEnd/>
              <a:tailEnd/>
            </a:ln>
          </p:spPr>
          <p:txBody>
            <a:bodyPr tIns="91440" bIns="91440" anchor="ctr"/>
            <a:lstStyle/>
            <a:p>
              <a:pPr algn="ctr" eaLnBrk="0" hangingPunct="0"/>
              <a:r>
                <a:rPr lang="en-US" sz="1400">
                  <a:latin typeface="Gotham-Medium" pitchFamily="-112" charset="0"/>
                </a:rPr>
                <a:t>1</a:t>
              </a:r>
            </a:p>
          </p:txBody>
        </p:sp>
      </p:grpSp>
      <p:grpSp>
        <p:nvGrpSpPr>
          <p:cNvPr id="8" name="Group 103"/>
          <p:cNvGrpSpPr>
            <a:grpSpLocks/>
          </p:cNvGrpSpPr>
          <p:nvPr/>
        </p:nvGrpSpPr>
        <p:grpSpPr bwMode="auto">
          <a:xfrm>
            <a:off x="304800" y="2252663"/>
            <a:ext cx="8534400" cy="338137"/>
            <a:chOff x="304800" y="2252663"/>
            <a:chExt cx="8534400" cy="338137"/>
          </a:xfrm>
        </p:grpSpPr>
        <p:sp>
          <p:nvSpPr>
            <p:cNvPr id="61502" name="TextBox 102"/>
            <p:cNvSpPr txBox="1">
              <a:spLocks noChangeArrowheads="1"/>
            </p:cNvSpPr>
            <p:nvPr/>
          </p:nvSpPr>
          <p:spPr bwMode="auto">
            <a:xfrm>
              <a:off x="685800" y="2252663"/>
              <a:ext cx="815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1600"/>
                <a:t>consumers customize their search experience with Enhanced Results or Infobars</a:t>
              </a:r>
            </a:p>
          </p:txBody>
        </p:sp>
        <p:sp>
          <p:nvSpPr>
            <p:cNvPr id="61503" name="Oval 106"/>
            <p:cNvSpPr>
              <a:spLocks noChangeArrowheads="1"/>
            </p:cNvSpPr>
            <p:nvPr/>
          </p:nvSpPr>
          <p:spPr bwMode="auto">
            <a:xfrm>
              <a:off x="304800" y="2270125"/>
              <a:ext cx="320675" cy="320675"/>
            </a:xfrm>
            <a:prstGeom prst="ellipse">
              <a:avLst/>
            </a:prstGeom>
            <a:solidFill>
              <a:srgbClr val="EAEAEA"/>
            </a:solidFill>
            <a:ln w="25400">
              <a:solidFill>
                <a:srgbClr val="2D2D8A"/>
              </a:solidFill>
              <a:round/>
              <a:headEnd/>
              <a:tailEnd/>
            </a:ln>
          </p:spPr>
          <p:txBody>
            <a:bodyPr tIns="91440" bIns="91440" anchor="ctr"/>
            <a:lstStyle/>
            <a:p>
              <a:pPr algn="ctr" eaLnBrk="0" hangingPunct="0"/>
              <a:r>
                <a:rPr lang="en-US" sz="1400">
                  <a:latin typeface="Gotham-Medium" pitchFamily="-112" charset="0"/>
                </a:rPr>
                <a:t>3</a:t>
              </a:r>
            </a:p>
          </p:txBody>
        </p:sp>
      </p:grpSp>
      <p:grpSp>
        <p:nvGrpSpPr>
          <p:cNvPr id="10" name="Group 84"/>
          <p:cNvGrpSpPr>
            <a:grpSpLocks/>
          </p:cNvGrpSpPr>
          <p:nvPr/>
        </p:nvGrpSpPr>
        <p:grpSpPr bwMode="auto">
          <a:xfrm>
            <a:off x="304800" y="1795463"/>
            <a:ext cx="8410575" cy="3149600"/>
            <a:chOff x="304800" y="1795463"/>
            <a:chExt cx="8410575" cy="3149599"/>
          </a:xfrm>
        </p:grpSpPr>
        <p:grpSp>
          <p:nvGrpSpPr>
            <p:cNvPr id="61493" name="Group 102"/>
            <p:cNvGrpSpPr>
              <a:grpSpLocks/>
            </p:cNvGrpSpPr>
            <p:nvPr/>
          </p:nvGrpSpPr>
          <p:grpSpPr bwMode="auto">
            <a:xfrm>
              <a:off x="304800" y="1795463"/>
              <a:ext cx="8410575" cy="338137"/>
              <a:chOff x="304800" y="1795463"/>
              <a:chExt cx="8410575" cy="338137"/>
            </a:xfrm>
          </p:grpSpPr>
          <p:sp>
            <p:nvSpPr>
              <p:cNvPr id="61500" name="TextBox 101"/>
              <p:cNvSpPr txBox="1">
                <a:spLocks noChangeArrowheads="1"/>
              </p:cNvSpPr>
              <p:nvPr/>
            </p:nvSpPr>
            <p:spPr bwMode="auto">
              <a:xfrm>
                <a:off x="685800" y="1795463"/>
                <a:ext cx="802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1600"/>
                  <a:t>site owners &amp; third-party developers build SearchMonkey apps</a:t>
                </a:r>
              </a:p>
            </p:txBody>
          </p:sp>
          <p:sp>
            <p:nvSpPr>
              <p:cNvPr id="61501" name="Oval 105"/>
              <p:cNvSpPr>
                <a:spLocks noChangeArrowheads="1"/>
              </p:cNvSpPr>
              <p:nvPr/>
            </p:nvSpPr>
            <p:spPr bwMode="auto">
              <a:xfrm>
                <a:off x="304800" y="1812925"/>
                <a:ext cx="320675" cy="320675"/>
              </a:xfrm>
              <a:prstGeom prst="ellipse">
                <a:avLst/>
              </a:prstGeom>
              <a:solidFill>
                <a:srgbClr val="EAEAEA"/>
              </a:solidFill>
              <a:ln w="25400">
                <a:solidFill>
                  <a:srgbClr val="2D2D8A"/>
                </a:solidFill>
                <a:round/>
                <a:headEnd/>
                <a:tailEnd/>
              </a:ln>
            </p:spPr>
            <p:txBody>
              <a:bodyPr tIns="91440" bIns="91440" anchor="ctr"/>
              <a:lstStyle/>
              <a:p>
                <a:pPr algn="ctr" eaLnBrk="0" hangingPunct="0"/>
                <a:r>
                  <a:rPr lang="en-US" sz="1400">
                    <a:latin typeface="Gotham-Medium" pitchFamily="-112" charset="0"/>
                  </a:rPr>
                  <a:t>2</a:t>
                </a:r>
              </a:p>
            </p:txBody>
          </p:sp>
        </p:grpSp>
        <p:grpSp>
          <p:nvGrpSpPr>
            <p:cNvPr id="61494" name="Group 100"/>
            <p:cNvGrpSpPr>
              <a:grpSpLocks/>
            </p:cNvGrpSpPr>
            <p:nvPr/>
          </p:nvGrpSpPr>
          <p:grpSpPr bwMode="auto">
            <a:xfrm>
              <a:off x="4897438" y="3919002"/>
              <a:ext cx="3636962" cy="1026060"/>
              <a:chOff x="4897438" y="3919002"/>
              <a:chExt cx="3636962" cy="1026060"/>
            </a:xfrm>
          </p:grpSpPr>
          <p:pic>
            <p:nvPicPr>
              <p:cNvPr id="61495" name="Picture 1083" descr="infobar-imdb"/>
              <p:cNvPicPr>
                <a:picLocks noChangeAspect="1" noChangeArrowheads="1"/>
              </p:cNvPicPr>
              <p:nvPr/>
            </p:nvPicPr>
            <p:blipFill>
              <a:blip r:embed="rId5">
                <a:extLst>
                  <a:ext uri="{28A0092B-C50C-407E-A947-70E740481C1C}">
                    <a14:useLocalDpi xmlns:a14="http://schemas.microsoft.com/office/drawing/2010/main" val="0"/>
                  </a:ext>
                </a:extLst>
              </a:blip>
              <a:srcRect r="18800" b="57425"/>
              <a:stretch>
                <a:fillRect/>
              </a:stretch>
            </p:blipFill>
            <p:spPr bwMode="auto">
              <a:xfrm>
                <a:off x="5597525" y="3919002"/>
                <a:ext cx="2936875" cy="101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bwMode="auto">
              <a:xfrm flipH="1" flipV="1">
                <a:off x="5673725" y="3962399"/>
                <a:ext cx="2860675" cy="76200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tIns="91440" bIns="91440" anchor="ctr"/>
              <a:lstStyle/>
              <a:p>
                <a:pPr eaLnBrk="0" hangingPunct="0">
                  <a:defRPr/>
                </a:pPr>
                <a:endParaRPr lang="en-GB" sz="1400">
                  <a:solidFill>
                    <a:schemeClr val="tx1"/>
                  </a:solidFill>
                  <a:latin typeface="Arial" charset="0"/>
                  <a:ea typeface="ＭＳ Ｐゴシック" charset="-128"/>
                  <a:cs typeface="Arial" charset="0"/>
                </a:endParaRPr>
              </a:p>
            </p:txBody>
          </p:sp>
          <p:sp>
            <p:nvSpPr>
              <p:cNvPr id="33" name="Rectangle 32"/>
              <p:cNvSpPr/>
              <p:nvPr/>
            </p:nvSpPr>
            <p:spPr bwMode="auto">
              <a:xfrm flipH="1" flipV="1">
                <a:off x="5673725" y="4724399"/>
                <a:ext cx="2860675" cy="220663"/>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tIns="91440" bIns="91440" anchor="ctr"/>
              <a:lstStyle/>
              <a:p>
                <a:pPr eaLnBrk="0" hangingPunct="0">
                  <a:defRPr/>
                </a:pPr>
                <a:endParaRPr lang="en-GB" sz="1400">
                  <a:solidFill>
                    <a:schemeClr val="tx1"/>
                  </a:solidFill>
                  <a:latin typeface="Arial" charset="0"/>
                  <a:ea typeface="ＭＳ Ｐゴシック" charset="-128"/>
                  <a:cs typeface="Arial" charset="0"/>
                </a:endParaRPr>
              </a:p>
            </p:txBody>
          </p:sp>
          <p:cxnSp>
            <p:nvCxnSpPr>
              <p:cNvPr id="61498" name="Shape 72"/>
              <p:cNvCxnSpPr>
                <a:cxnSpLocks noChangeShapeType="1"/>
              </p:cNvCxnSpPr>
              <p:nvPr/>
            </p:nvCxnSpPr>
            <p:spPr bwMode="auto">
              <a:xfrm flipV="1">
                <a:off x="4897438" y="4191000"/>
                <a:ext cx="776287" cy="192088"/>
              </a:xfrm>
              <a:prstGeom prst="bentConnector3">
                <a:avLst>
                  <a:gd name="adj1" fmla="val 50000"/>
                </a:avLst>
              </a:prstGeom>
              <a:noFill/>
              <a:ln w="2222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1499" name="Shape 72"/>
              <p:cNvCxnSpPr>
                <a:cxnSpLocks noChangeShapeType="1"/>
              </p:cNvCxnSpPr>
              <p:nvPr/>
            </p:nvCxnSpPr>
            <p:spPr bwMode="auto">
              <a:xfrm>
                <a:off x="4897438" y="4383088"/>
                <a:ext cx="776287" cy="423862"/>
              </a:xfrm>
              <a:prstGeom prst="bentConnector3">
                <a:avLst>
                  <a:gd name="adj1" fmla="val 50000"/>
                </a:avLst>
              </a:prstGeom>
              <a:noFill/>
              <a:ln w="22225">
                <a:solidFill>
                  <a:srgbClr val="FF0000"/>
                </a:solidFill>
                <a:round/>
                <a:headEnd/>
                <a:tailEnd type="arrow" w="med" len="med"/>
              </a:ln>
              <a:extLst>
                <a:ext uri="{909E8E84-426E-40DD-AFC4-6F175D3DCCD1}">
                  <a14:hiddenFill xmlns:a14="http://schemas.microsoft.com/office/drawing/2010/main">
                    <a:noFill/>
                  </a14:hiddenFill>
                </a:ext>
              </a:extLst>
            </p:spPr>
          </p:cxnSp>
        </p:grpSp>
      </p:grpSp>
      <p:grpSp>
        <p:nvGrpSpPr>
          <p:cNvPr id="13" name="Group 75"/>
          <p:cNvGrpSpPr>
            <a:grpSpLocks/>
          </p:cNvGrpSpPr>
          <p:nvPr/>
        </p:nvGrpSpPr>
        <p:grpSpPr bwMode="auto">
          <a:xfrm>
            <a:off x="1338263" y="4951413"/>
            <a:ext cx="1365250" cy="385762"/>
            <a:chOff x="1337857" y="4951413"/>
            <a:chExt cx="1366109" cy="385564"/>
          </a:xfrm>
        </p:grpSpPr>
        <p:sp>
          <p:nvSpPr>
            <p:cNvPr id="61491" name="TextBox 88"/>
            <p:cNvSpPr txBox="1">
              <a:spLocks noChangeArrowheads="1"/>
            </p:cNvSpPr>
            <p:nvPr/>
          </p:nvSpPr>
          <p:spPr bwMode="auto">
            <a:xfrm>
              <a:off x="1371215" y="5029160"/>
              <a:ext cx="1332751" cy="30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1400"/>
                <a:t>DataRSS feed</a:t>
              </a:r>
            </a:p>
          </p:txBody>
        </p:sp>
        <p:cxnSp>
          <p:nvCxnSpPr>
            <p:cNvPr id="61492" name="Shape 76"/>
            <p:cNvCxnSpPr>
              <a:cxnSpLocks noChangeShapeType="1"/>
              <a:stCxn id="9" idx="4"/>
              <a:endCxn id="16" idx="3"/>
            </p:cNvCxnSpPr>
            <p:nvPr/>
          </p:nvCxnSpPr>
          <p:spPr bwMode="auto">
            <a:xfrm flipV="1">
              <a:off x="1337857" y="4951413"/>
              <a:ext cx="1329143" cy="344487"/>
            </a:xfrm>
            <a:prstGeom prst="bentConnector2">
              <a:avLst/>
            </a:prstGeom>
            <a:noFill/>
            <a:ln w="2222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4" name="Group 98"/>
          <p:cNvGrpSpPr>
            <a:grpSpLocks/>
          </p:cNvGrpSpPr>
          <p:nvPr/>
        </p:nvGrpSpPr>
        <p:grpSpPr bwMode="auto">
          <a:xfrm>
            <a:off x="1290638" y="4951413"/>
            <a:ext cx="3205162" cy="949325"/>
            <a:chOff x="1290638" y="4951413"/>
            <a:chExt cx="3205162" cy="949741"/>
          </a:xfrm>
        </p:grpSpPr>
        <p:sp>
          <p:nvSpPr>
            <p:cNvPr id="61489" name="TextBox 90"/>
            <p:cNvSpPr txBox="1">
              <a:spLocks noChangeArrowheads="1"/>
            </p:cNvSpPr>
            <p:nvPr/>
          </p:nvSpPr>
          <p:spPr bwMode="auto">
            <a:xfrm>
              <a:off x="2030413" y="5562868"/>
              <a:ext cx="1474787" cy="33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1600"/>
                <a:t>Web Services</a:t>
              </a:r>
            </a:p>
          </p:txBody>
        </p:sp>
        <p:cxnSp>
          <p:nvCxnSpPr>
            <p:cNvPr id="61490" name="Shape 78"/>
            <p:cNvCxnSpPr>
              <a:cxnSpLocks noChangeShapeType="1"/>
            </p:cNvCxnSpPr>
            <p:nvPr/>
          </p:nvCxnSpPr>
          <p:spPr bwMode="auto">
            <a:xfrm flipV="1">
              <a:off x="1290638" y="4951413"/>
              <a:ext cx="3205162" cy="611187"/>
            </a:xfrm>
            <a:prstGeom prst="bentConnector3">
              <a:avLst>
                <a:gd name="adj1" fmla="val 100032"/>
              </a:avLst>
            </a:prstGeom>
            <a:noFill/>
            <a:ln w="22225">
              <a:solidFill>
                <a:srgbClr val="FF0000"/>
              </a:solidFill>
              <a:round/>
              <a:headEnd type="arrow" w="med" len="med"/>
              <a:tailEnd/>
            </a:ln>
            <a:extLst>
              <a:ext uri="{909E8E84-426E-40DD-AFC4-6F175D3DCCD1}">
                <a14:hiddenFill xmlns:a14="http://schemas.microsoft.com/office/drawing/2010/main">
                  <a:noFill/>
                </a14:hiddenFill>
              </a:ext>
            </a:extLst>
          </p:spPr>
        </p:cxnSp>
      </p:grpSp>
      <p:grpSp>
        <p:nvGrpSpPr>
          <p:cNvPr id="15" name="Group 99"/>
          <p:cNvGrpSpPr>
            <a:grpSpLocks/>
          </p:cNvGrpSpPr>
          <p:nvPr/>
        </p:nvGrpSpPr>
        <p:grpSpPr bwMode="auto">
          <a:xfrm>
            <a:off x="1219200" y="2938463"/>
            <a:ext cx="3276600" cy="1100137"/>
            <a:chOff x="1219200" y="2938046"/>
            <a:chExt cx="3276600" cy="1100554"/>
          </a:xfrm>
        </p:grpSpPr>
        <p:sp>
          <p:nvSpPr>
            <p:cNvPr id="61487" name="TextBox 90"/>
            <p:cNvSpPr txBox="1">
              <a:spLocks noChangeArrowheads="1"/>
            </p:cNvSpPr>
            <p:nvPr/>
          </p:nvSpPr>
          <p:spPr bwMode="auto">
            <a:xfrm>
              <a:off x="2070100" y="2938046"/>
              <a:ext cx="1633538" cy="33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1600"/>
                <a:t>Page Extraction</a:t>
              </a:r>
            </a:p>
          </p:txBody>
        </p:sp>
        <p:cxnSp>
          <p:nvCxnSpPr>
            <p:cNvPr id="61488" name="Shape 78"/>
            <p:cNvCxnSpPr>
              <a:cxnSpLocks noChangeShapeType="1"/>
            </p:cNvCxnSpPr>
            <p:nvPr/>
          </p:nvCxnSpPr>
          <p:spPr bwMode="auto">
            <a:xfrm>
              <a:off x="1219200" y="3290888"/>
              <a:ext cx="3276600" cy="747712"/>
            </a:xfrm>
            <a:prstGeom prst="bentConnector3">
              <a:avLst>
                <a:gd name="adj1" fmla="val 99991"/>
              </a:avLst>
            </a:prstGeom>
            <a:noFill/>
            <a:ln w="22225">
              <a:solidFill>
                <a:srgbClr val="FF0000"/>
              </a:solidFill>
              <a:round/>
              <a:headEnd type="arrow" w="med" len="med"/>
              <a:tailEnd/>
            </a:ln>
            <a:extLst>
              <a:ext uri="{909E8E84-426E-40DD-AFC4-6F175D3DCCD1}">
                <a14:hiddenFill xmlns:a14="http://schemas.microsoft.com/office/drawing/2010/main">
                  <a:noFill/>
                </a14:hiddenFill>
              </a:ext>
            </a:extLst>
          </p:spPr>
        </p:cxnSp>
      </p:grpSp>
      <p:grpSp>
        <p:nvGrpSpPr>
          <p:cNvPr id="17" name="Group 81"/>
          <p:cNvGrpSpPr>
            <a:grpSpLocks/>
          </p:cNvGrpSpPr>
          <p:nvPr/>
        </p:nvGrpSpPr>
        <p:grpSpPr bwMode="auto">
          <a:xfrm>
            <a:off x="457200" y="3048000"/>
            <a:ext cx="1708150" cy="1677988"/>
            <a:chOff x="457200" y="3048000"/>
            <a:chExt cx="1708821" cy="1677197"/>
          </a:xfrm>
        </p:grpSpPr>
        <p:grpSp>
          <p:nvGrpSpPr>
            <p:cNvPr id="61454" name="Group 72"/>
            <p:cNvGrpSpPr>
              <a:grpSpLocks/>
            </p:cNvGrpSpPr>
            <p:nvPr/>
          </p:nvGrpSpPr>
          <p:grpSpPr bwMode="auto">
            <a:xfrm>
              <a:off x="457200" y="3048000"/>
              <a:ext cx="1708821" cy="1287720"/>
              <a:chOff x="457200" y="3048000"/>
              <a:chExt cx="1708821" cy="1287720"/>
            </a:xfrm>
          </p:grpSpPr>
          <p:grpSp>
            <p:nvGrpSpPr>
              <p:cNvPr id="61456" name="Group 48"/>
              <p:cNvGrpSpPr>
                <a:grpSpLocks/>
              </p:cNvGrpSpPr>
              <p:nvPr/>
            </p:nvGrpSpPr>
            <p:grpSpPr bwMode="auto">
              <a:xfrm>
                <a:off x="533400" y="3048000"/>
                <a:ext cx="533400" cy="685477"/>
                <a:chOff x="533400" y="1447800"/>
                <a:chExt cx="533400" cy="685477"/>
              </a:xfrm>
            </p:grpSpPr>
            <p:sp>
              <p:nvSpPr>
                <p:cNvPr id="72" name="Rectangle 71"/>
                <p:cNvSpPr/>
                <p:nvPr/>
              </p:nvSpPr>
              <p:spPr bwMode="auto">
                <a:xfrm>
                  <a:off x="533430" y="1447800"/>
                  <a:ext cx="533609" cy="685477"/>
                </a:xfrm>
                <a:prstGeom prst="rect">
                  <a:avLst/>
                </a:prstGeom>
                <a:solidFill>
                  <a:schemeClr val="bg1">
                    <a:lumMod val="95000"/>
                  </a:schemeClr>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tIns="91440" bIns="91440" anchor="ctr"/>
                <a:lstStyle/>
                <a:p>
                  <a:pPr eaLnBrk="0" hangingPunct="0">
                    <a:defRPr/>
                  </a:pPr>
                  <a:endParaRPr lang="en-GB" sz="1400">
                    <a:solidFill>
                      <a:schemeClr val="tx1"/>
                    </a:solidFill>
                    <a:latin typeface="Arial" charset="0"/>
                    <a:ea typeface="ＭＳ Ｐゴシック" charset="-128"/>
                    <a:cs typeface="Arial" charset="0"/>
                  </a:endParaRPr>
                </a:p>
              </p:txBody>
            </p:sp>
            <p:cxnSp>
              <p:nvCxnSpPr>
                <p:cNvPr id="73" name="Straight Connector 72"/>
                <p:cNvCxnSpPr/>
                <p:nvPr/>
              </p:nvCxnSpPr>
              <p:spPr bwMode="auto">
                <a:xfrm>
                  <a:off x="609660" y="1558873"/>
                  <a:ext cx="381149"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4" name="Straight Connector 7"/>
                <p:cNvCxnSpPr/>
                <p:nvPr/>
              </p:nvCxnSpPr>
              <p:spPr bwMode="auto">
                <a:xfrm>
                  <a:off x="612836" y="1598542"/>
                  <a:ext cx="381149" cy="1586"/>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5" name="Straight Connector 8"/>
                <p:cNvCxnSpPr/>
                <p:nvPr/>
              </p:nvCxnSpPr>
              <p:spPr bwMode="auto">
                <a:xfrm>
                  <a:off x="612836" y="1635037"/>
                  <a:ext cx="381149"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76" name="Rectangle 75"/>
                <p:cNvSpPr/>
                <p:nvPr/>
              </p:nvSpPr>
              <p:spPr bwMode="auto">
                <a:xfrm>
                  <a:off x="609660" y="1669945"/>
                  <a:ext cx="152460" cy="150742"/>
                </a:xfrm>
                <a:prstGeom prst="rect">
                  <a:avLst/>
                </a:prstGeom>
                <a:solidFill>
                  <a:schemeClr val="bg1">
                    <a:lumMod val="6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tIns="91440" bIns="91440" anchor="ctr"/>
                <a:lstStyle/>
                <a:p>
                  <a:pPr eaLnBrk="0" hangingPunct="0">
                    <a:defRPr/>
                  </a:pPr>
                  <a:endParaRPr lang="en-GB" sz="1400">
                    <a:solidFill>
                      <a:schemeClr val="tx1"/>
                    </a:solidFill>
                    <a:latin typeface="Arial" charset="0"/>
                    <a:ea typeface="ＭＳ Ｐゴシック" charset="-128"/>
                    <a:cs typeface="Arial" charset="0"/>
                  </a:endParaRPr>
                </a:p>
              </p:txBody>
            </p:sp>
            <p:cxnSp>
              <p:nvCxnSpPr>
                <p:cNvPr id="77" name="Straight Connector 76"/>
                <p:cNvCxnSpPr/>
                <p:nvPr/>
              </p:nvCxnSpPr>
              <p:spPr bwMode="auto">
                <a:xfrm>
                  <a:off x="789118" y="1690574"/>
                  <a:ext cx="196927" cy="1586"/>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8" name="Straight Connector 77"/>
                <p:cNvCxnSpPr/>
                <p:nvPr/>
              </p:nvCxnSpPr>
              <p:spPr bwMode="auto">
                <a:xfrm>
                  <a:off x="789118" y="1725482"/>
                  <a:ext cx="200103" cy="1586"/>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9" name="Straight Connector 78"/>
                <p:cNvCxnSpPr/>
                <p:nvPr/>
              </p:nvCxnSpPr>
              <p:spPr bwMode="auto">
                <a:xfrm>
                  <a:off x="789118" y="1765150"/>
                  <a:ext cx="200103"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80" name="Straight Connector 45"/>
                <p:cNvCxnSpPr/>
                <p:nvPr/>
              </p:nvCxnSpPr>
              <p:spPr bwMode="auto">
                <a:xfrm>
                  <a:off x="789118" y="1800059"/>
                  <a:ext cx="200103"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grpSp>
            <p:nvGrpSpPr>
              <p:cNvPr id="61457" name="Group 49"/>
              <p:cNvGrpSpPr>
                <a:grpSpLocks/>
              </p:cNvGrpSpPr>
              <p:nvPr/>
            </p:nvGrpSpPr>
            <p:grpSpPr bwMode="auto">
              <a:xfrm>
                <a:off x="685800" y="3200328"/>
                <a:ext cx="533400" cy="685477"/>
                <a:chOff x="533400" y="1447728"/>
                <a:chExt cx="533400" cy="685477"/>
              </a:xfrm>
            </p:grpSpPr>
            <p:sp>
              <p:nvSpPr>
                <p:cNvPr id="63" name="Rectangle 62"/>
                <p:cNvSpPr/>
                <p:nvPr/>
              </p:nvSpPr>
              <p:spPr bwMode="auto">
                <a:xfrm>
                  <a:off x="533490" y="1447728"/>
                  <a:ext cx="533609" cy="685477"/>
                </a:xfrm>
                <a:prstGeom prst="rect">
                  <a:avLst/>
                </a:prstGeom>
                <a:solidFill>
                  <a:schemeClr val="bg1">
                    <a:lumMod val="95000"/>
                  </a:schemeClr>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tIns="91440" bIns="91440" anchor="ctr"/>
                <a:lstStyle/>
                <a:p>
                  <a:pPr eaLnBrk="0" hangingPunct="0">
                    <a:defRPr/>
                  </a:pPr>
                  <a:endParaRPr lang="en-GB" sz="1400">
                    <a:solidFill>
                      <a:schemeClr val="tx1"/>
                    </a:solidFill>
                    <a:latin typeface="Arial" charset="0"/>
                    <a:ea typeface="ＭＳ Ｐゴシック" charset="-128"/>
                    <a:cs typeface="Arial" charset="0"/>
                  </a:endParaRPr>
                </a:p>
              </p:txBody>
            </p:sp>
            <p:cxnSp>
              <p:nvCxnSpPr>
                <p:cNvPr id="64" name="Straight Connector 63"/>
                <p:cNvCxnSpPr/>
                <p:nvPr/>
              </p:nvCxnSpPr>
              <p:spPr bwMode="auto">
                <a:xfrm>
                  <a:off x="609720" y="1558801"/>
                  <a:ext cx="381149"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5" name="Straight Connector 64"/>
                <p:cNvCxnSpPr/>
                <p:nvPr/>
              </p:nvCxnSpPr>
              <p:spPr bwMode="auto">
                <a:xfrm>
                  <a:off x="612896" y="1598470"/>
                  <a:ext cx="381149" cy="1586"/>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6" name="Straight Connector 65"/>
                <p:cNvCxnSpPr/>
                <p:nvPr/>
              </p:nvCxnSpPr>
              <p:spPr bwMode="auto">
                <a:xfrm>
                  <a:off x="612896" y="1634965"/>
                  <a:ext cx="381149"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67" name="Rectangle 66"/>
                <p:cNvSpPr/>
                <p:nvPr/>
              </p:nvSpPr>
              <p:spPr bwMode="auto">
                <a:xfrm>
                  <a:off x="609720" y="1669873"/>
                  <a:ext cx="152460" cy="150742"/>
                </a:xfrm>
                <a:prstGeom prst="rect">
                  <a:avLst/>
                </a:prstGeom>
                <a:solidFill>
                  <a:schemeClr val="bg1">
                    <a:lumMod val="6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tIns="91440" bIns="91440" anchor="ctr"/>
                <a:lstStyle/>
                <a:p>
                  <a:pPr eaLnBrk="0" hangingPunct="0">
                    <a:defRPr/>
                  </a:pPr>
                  <a:endParaRPr lang="en-GB" sz="1400">
                    <a:solidFill>
                      <a:schemeClr val="tx1"/>
                    </a:solidFill>
                    <a:latin typeface="Arial" charset="0"/>
                    <a:ea typeface="ＭＳ Ｐゴシック" charset="-128"/>
                    <a:cs typeface="Arial" charset="0"/>
                  </a:endParaRPr>
                </a:p>
              </p:txBody>
            </p:sp>
            <p:cxnSp>
              <p:nvCxnSpPr>
                <p:cNvPr id="68" name="Straight Connector 67"/>
                <p:cNvCxnSpPr/>
                <p:nvPr/>
              </p:nvCxnSpPr>
              <p:spPr bwMode="auto">
                <a:xfrm>
                  <a:off x="789178" y="1690502"/>
                  <a:ext cx="196927" cy="1586"/>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9" name="Straight Connector 68"/>
                <p:cNvCxnSpPr/>
                <p:nvPr/>
              </p:nvCxnSpPr>
              <p:spPr bwMode="auto">
                <a:xfrm>
                  <a:off x="789178" y="1725410"/>
                  <a:ext cx="200103" cy="1586"/>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0" name="Straight Connector 69"/>
                <p:cNvCxnSpPr/>
                <p:nvPr/>
              </p:nvCxnSpPr>
              <p:spPr bwMode="auto">
                <a:xfrm>
                  <a:off x="789178" y="1765078"/>
                  <a:ext cx="200103"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1" name="Straight Connector 70"/>
                <p:cNvCxnSpPr/>
                <p:nvPr/>
              </p:nvCxnSpPr>
              <p:spPr bwMode="auto">
                <a:xfrm>
                  <a:off x="789178" y="1799987"/>
                  <a:ext cx="200103"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grpSp>
            <p:nvGrpSpPr>
              <p:cNvPr id="61458" name="Group 59"/>
              <p:cNvGrpSpPr>
                <a:grpSpLocks/>
              </p:cNvGrpSpPr>
              <p:nvPr/>
            </p:nvGrpSpPr>
            <p:grpSpPr bwMode="auto">
              <a:xfrm>
                <a:off x="838200" y="3352656"/>
                <a:ext cx="533400" cy="685477"/>
                <a:chOff x="533400" y="1447656"/>
                <a:chExt cx="533400" cy="685477"/>
              </a:xfrm>
            </p:grpSpPr>
            <p:sp>
              <p:nvSpPr>
                <p:cNvPr id="54" name="Rectangle 53"/>
                <p:cNvSpPr/>
                <p:nvPr/>
              </p:nvSpPr>
              <p:spPr bwMode="auto">
                <a:xfrm>
                  <a:off x="533550" y="1447656"/>
                  <a:ext cx="533609" cy="685477"/>
                </a:xfrm>
                <a:prstGeom prst="rect">
                  <a:avLst/>
                </a:prstGeom>
                <a:solidFill>
                  <a:schemeClr val="bg1">
                    <a:lumMod val="95000"/>
                  </a:schemeClr>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tIns="91440" bIns="91440" anchor="ctr"/>
                <a:lstStyle/>
                <a:p>
                  <a:pPr eaLnBrk="0" hangingPunct="0">
                    <a:defRPr/>
                  </a:pPr>
                  <a:endParaRPr lang="en-GB" sz="1400">
                    <a:solidFill>
                      <a:schemeClr val="tx1"/>
                    </a:solidFill>
                    <a:latin typeface="Arial" charset="0"/>
                    <a:ea typeface="ＭＳ Ｐゴシック" charset="-128"/>
                    <a:cs typeface="Arial" charset="0"/>
                  </a:endParaRPr>
                </a:p>
              </p:txBody>
            </p:sp>
            <p:cxnSp>
              <p:nvCxnSpPr>
                <p:cNvPr id="55" name="Straight Connector 54"/>
                <p:cNvCxnSpPr/>
                <p:nvPr/>
              </p:nvCxnSpPr>
              <p:spPr bwMode="auto">
                <a:xfrm>
                  <a:off x="609780" y="1558729"/>
                  <a:ext cx="381149"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56" name="Straight Connector 55"/>
                <p:cNvCxnSpPr/>
                <p:nvPr/>
              </p:nvCxnSpPr>
              <p:spPr bwMode="auto">
                <a:xfrm>
                  <a:off x="612956" y="1598398"/>
                  <a:ext cx="381149" cy="1586"/>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57" name="Straight Connector 56"/>
                <p:cNvCxnSpPr/>
                <p:nvPr/>
              </p:nvCxnSpPr>
              <p:spPr bwMode="auto">
                <a:xfrm>
                  <a:off x="612956" y="1634893"/>
                  <a:ext cx="381149"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8" name="Rectangle 57"/>
                <p:cNvSpPr/>
                <p:nvPr/>
              </p:nvSpPr>
              <p:spPr bwMode="auto">
                <a:xfrm>
                  <a:off x="609780" y="1669801"/>
                  <a:ext cx="152460" cy="150742"/>
                </a:xfrm>
                <a:prstGeom prst="rect">
                  <a:avLst/>
                </a:prstGeom>
                <a:solidFill>
                  <a:schemeClr val="bg1">
                    <a:lumMod val="6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tIns="91440" bIns="91440" anchor="ctr"/>
                <a:lstStyle/>
                <a:p>
                  <a:pPr eaLnBrk="0" hangingPunct="0">
                    <a:defRPr/>
                  </a:pPr>
                  <a:endParaRPr lang="en-GB" sz="1400">
                    <a:solidFill>
                      <a:schemeClr val="tx1"/>
                    </a:solidFill>
                    <a:latin typeface="Arial" charset="0"/>
                    <a:ea typeface="ＭＳ Ｐゴシック" charset="-128"/>
                    <a:cs typeface="Arial" charset="0"/>
                  </a:endParaRPr>
                </a:p>
              </p:txBody>
            </p:sp>
            <p:cxnSp>
              <p:nvCxnSpPr>
                <p:cNvPr id="59" name="Straight Connector 58"/>
                <p:cNvCxnSpPr/>
                <p:nvPr/>
              </p:nvCxnSpPr>
              <p:spPr bwMode="auto">
                <a:xfrm>
                  <a:off x="789238" y="1690430"/>
                  <a:ext cx="196927" cy="1586"/>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0" name="Straight Connector 59"/>
                <p:cNvCxnSpPr/>
                <p:nvPr/>
              </p:nvCxnSpPr>
              <p:spPr bwMode="auto">
                <a:xfrm>
                  <a:off x="789238" y="1725338"/>
                  <a:ext cx="200103" cy="1586"/>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1" name="Straight Connector 60"/>
                <p:cNvCxnSpPr/>
                <p:nvPr/>
              </p:nvCxnSpPr>
              <p:spPr bwMode="auto">
                <a:xfrm>
                  <a:off x="789238" y="1765006"/>
                  <a:ext cx="200103"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2" name="Straight Connector 61"/>
                <p:cNvCxnSpPr/>
                <p:nvPr/>
              </p:nvCxnSpPr>
              <p:spPr bwMode="auto">
                <a:xfrm>
                  <a:off x="789238" y="1799915"/>
                  <a:ext cx="200103" cy="1587"/>
                </a:xfrm>
                <a:prstGeom prst="line">
                  <a:avLst/>
                </a:prstGeom>
                <a:ln w="19050">
                  <a:solidFill>
                    <a:schemeClr val="bg1">
                      <a:lumMod val="6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sp>
            <p:nvSpPr>
              <p:cNvPr id="61459" name="TextBox 86"/>
              <p:cNvSpPr txBox="1">
                <a:spLocks noChangeArrowheads="1"/>
              </p:cNvSpPr>
              <p:nvPr/>
            </p:nvSpPr>
            <p:spPr bwMode="auto">
              <a:xfrm>
                <a:off x="457200" y="3998465"/>
                <a:ext cx="1708821" cy="33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1600">
                    <a:solidFill>
                      <a:srgbClr val="505050"/>
                    </a:solidFill>
                  </a:rPr>
                  <a:t>Acme.com’s Site</a:t>
                </a:r>
              </a:p>
            </p:txBody>
          </p:sp>
        </p:grpSp>
        <p:cxnSp>
          <p:nvCxnSpPr>
            <p:cNvPr id="61455" name="Straight Arrow Connector 74"/>
            <p:cNvCxnSpPr>
              <a:cxnSpLocks noChangeShapeType="1"/>
            </p:cNvCxnSpPr>
            <p:nvPr/>
          </p:nvCxnSpPr>
          <p:spPr bwMode="auto">
            <a:xfrm rot="5400000" flipH="1" flipV="1">
              <a:off x="828674" y="4559302"/>
              <a:ext cx="330202" cy="1588"/>
            </a:xfrm>
            <a:prstGeom prst="straightConnector1">
              <a:avLst/>
            </a:prstGeom>
            <a:noFill/>
            <a:ln w="22225">
              <a:solidFill>
                <a:schemeClr val="bg2"/>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13C4DC6-6727-49F8-BAF2-35F12361CB12}" type="slidenum">
              <a:rPr lang="en-US" smtClean="0">
                <a:solidFill>
                  <a:schemeClr val="bg1"/>
                </a:solidFill>
              </a:rPr>
              <a:pPr eaLnBrk="1" hangingPunct="1"/>
              <a:t>61</a:t>
            </a:fld>
            <a:endParaRPr lang="en-US" smtClean="0">
              <a:solidFill>
                <a:schemeClr val="bg1"/>
              </a:solidFill>
            </a:endParaRPr>
          </a:p>
        </p:txBody>
      </p:sp>
      <p:sp>
        <p:nvSpPr>
          <p:cNvPr id="62467" name="Rectangle 2"/>
          <p:cNvSpPr>
            <a:spLocks noGrp="1"/>
          </p:cNvSpPr>
          <p:nvPr>
            <p:ph type="title"/>
          </p:nvPr>
        </p:nvSpPr>
        <p:spPr/>
        <p:txBody>
          <a:bodyPr/>
          <a:lstStyle/>
          <a:p>
            <a:r>
              <a:rPr lang="en-GB" sz="1800" smtClean="0">
                <a:latin typeface="Arial" charset="0"/>
                <a:cs typeface="Arial" charset="0"/>
              </a:rPr>
              <a:t>Feeding the Monkey: Data Sources</a:t>
            </a:r>
          </a:p>
        </p:txBody>
      </p:sp>
      <p:graphicFrame>
        <p:nvGraphicFramePr>
          <p:cNvPr id="4" name="Content Placeholder 3"/>
          <p:cNvGraphicFramePr>
            <a:graphicFrameLocks noGrp="1"/>
          </p:cNvGraphicFramePr>
          <p:nvPr>
            <p:ph idx="1"/>
          </p:nvPr>
        </p:nvGraphicFramePr>
        <p:xfrm>
          <a:off x="457200" y="1600200"/>
          <a:ext cx="8229600" cy="2895602"/>
        </p:xfrm>
        <a:graphic>
          <a:graphicData uri="http://schemas.openxmlformats.org/drawingml/2006/table">
            <a:tbl>
              <a:tblPr/>
              <a:tblGrid>
                <a:gridCol w="1785938"/>
                <a:gridCol w="1085850"/>
                <a:gridCol w="855662"/>
                <a:gridCol w="1085850"/>
                <a:gridCol w="3416300"/>
              </a:tblGrid>
              <a:tr h="414338">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FFFFFF"/>
                          </a:solidFill>
                          <a:effectLst/>
                          <a:latin typeface="Arial" charset="0"/>
                          <a:cs typeface="Arial" charset="0"/>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FFFFFF"/>
                          </a:solidFill>
                          <a:effectLst/>
                          <a:latin typeface="Arial" charset="0"/>
                          <a:cs typeface="Arial" charset="0"/>
                        </a:rPr>
                        <a:t>Cached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FFFFFF"/>
                          </a:solidFill>
                          <a:effectLst/>
                          <a:latin typeface="Arial" charset="0"/>
                          <a:cs typeface="Arial" charset="0"/>
                        </a:rPr>
                        <a:t>Open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FFFFFF"/>
                          </a:solidFill>
                          <a:effectLst/>
                          <a:latin typeface="Arial" charset="0"/>
                          <a:cs typeface="Arial" charset="0"/>
                        </a:rPr>
                        <a:t>Mode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FFFFFF"/>
                          </a:solidFill>
                          <a:effectLst/>
                          <a:latin typeface="Arial" charset="0"/>
                          <a:cs typeface="Arial" charset="0"/>
                        </a:rPr>
                        <a:t>Notes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2750">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Yahoo! Index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Passive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Old-School Y! Index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14338">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000000"/>
                          </a:solidFill>
                          <a:effectLst/>
                          <a:latin typeface="Arial" charset="0"/>
                          <a:cs typeface="Arial" charset="0"/>
                        </a:rPr>
                        <a:t>RDFa, eRDF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000000"/>
                          </a:solidFill>
                          <a:effectLst/>
                          <a:latin typeface="Arial" charset="0"/>
                          <a:cs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000000"/>
                          </a:solidFill>
                          <a:effectLst/>
                          <a:latin typeface="Arial" charset="0"/>
                          <a:cs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000000"/>
                          </a:solidFill>
                          <a:effectLst/>
                          <a:latin typeface="Arial" charset="0"/>
                          <a:cs typeface="Arial" charset="0"/>
                        </a:rPr>
                        <a:t>Passive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000000"/>
                          </a:solidFill>
                          <a:effectLst/>
                          <a:latin typeface="Arial" charset="0"/>
                          <a:cs typeface="Arial" charset="0"/>
                        </a:rPr>
                        <a:t>Vocab + markup decoupled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12750">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000000"/>
                          </a:solidFill>
                          <a:effectLst/>
                          <a:latin typeface="Arial" charset="0"/>
                          <a:cs typeface="Arial" charset="0"/>
                        </a:rPr>
                        <a:t>Microformats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000000"/>
                          </a:solidFill>
                          <a:effectLst/>
                          <a:latin typeface="Arial" charset="0"/>
                          <a:cs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000000"/>
                          </a:solidFill>
                          <a:effectLst/>
                          <a:latin typeface="Arial" charset="0"/>
                          <a:cs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000000"/>
                          </a:solidFill>
                          <a:effectLst/>
                          <a:latin typeface="Arial" charset="0"/>
                          <a:cs typeface="Arial" charset="0"/>
                        </a:rPr>
                        <a:t>Passive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000000"/>
                          </a:solidFill>
                          <a:effectLst/>
                          <a:latin typeface="Arial" charset="0"/>
                          <a:cs typeface="Arial" charset="0"/>
                        </a:rPr>
                        <a:t>Vocab + markup coupled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14338">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DataRSS feed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Active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Atom + metadata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14338">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XSLT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Active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Good for prototyping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12750">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Web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Active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000000"/>
                          </a:solidFill>
                          <a:effectLst/>
                          <a:latin typeface="Arial" charset="0"/>
                          <a:cs typeface="Arial" charset="0"/>
                        </a:rPr>
                        <a:t>Brings in remote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62518" name="Textfeld 4"/>
          <p:cNvSpPr txBox="1">
            <a:spLocks noChangeArrowheads="1"/>
          </p:cNvSpPr>
          <p:nvPr/>
        </p:nvSpPr>
        <p:spPr bwMode="auto">
          <a:xfrm>
            <a:off x="1752600" y="5867400"/>
            <a:ext cx="6983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600"/>
              <a:t>Remark: eRDF is one of the pre-cursors of RDFa (with similar expressivity)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4"/>
          <p:cNvSpPr>
            <a:spLocks noGrp="1"/>
          </p:cNvSpPr>
          <p:nvPr>
            <p:ph type="title" idx="4294967295"/>
          </p:nvPr>
        </p:nvSpPr>
        <p:spPr>
          <a:xfrm>
            <a:off x="722313" y="4406900"/>
            <a:ext cx="7772400" cy="1362075"/>
          </a:xfrm>
        </p:spPr>
        <p:txBody>
          <a:bodyPr anchor="t"/>
          <a:lstStyle/>
          <a:p>
            <a:pPr eaLnBrk="1" hangingPunct="1"/>
            <a:r>
              <a:rPr lang="en-US" sz="3600" smtClean="0">
                <a:latin typeface="Arial" charset="0"/>
                <a:cs typeface="Arial" charset="0"/>
              </a:rPr>
              <a:t>EXTENSIONS</a:t>
            </a:r>
          </a:p>
        </p:txBody>
      </p:sp>
      <p:sp>
        <p:nvSpPr>
          <p:cNvPr id="634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227FB21-1008-4984-A35C-4C2CB2D94CDB}" type="slidenum">
              <a:rPr lang="en-US" smtClean="0">
                <a:solidFill>
                  <a:schemeClr val="bg1"/>
                </a:solidFill>
              </a:rPr>
              <a:pPr eaLnBrk="1" hangingPunct="1"/>
              <a:t>62</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348A37A-BD6F-4B9B-8962-332CC6ED6641}" type="slidenum">
              <a:rPr lang="en-US" smtClean="0">
                <a:solidFill>
                  <a:schemeClr val="bg1"/>
                </a:solidFill>
              </a:rPr>
              <a:pPr eaLnBrk="1" hangingPunct="1"/>
              <a:t>63</a:t>
            </a:fld>
            <a:endParaRPr lang="en-US" smtClean="0">
              <a:solidFill>
                <a:schemeClr val="bg1"/>
              </a:solidFill>
            </a:endParaRPr>
          </a:p>
        </p:txBody>
      </p:sp>
      <p:sp>
        <p:nvSpPr>
          <p:cNvPr id="64515" name="Rectangle 4"/>
          <p:cNvSpPr>
            <a:spLocks noGrp="1"/>
          </p:cNvSpPr>
          <p:nvPr>
            <p:ph type="ctrTitle"/>
          </p:nvPr>
        </p:nvSpPr>
        <p:spPr/>
        <p:txBody>
          <a:bodyPr/>
          <a:lstStyle/>
          <a:p>
            <a:r>
              <a:rPr lang="en-GB" dirty="0" smtClean="0">
                <a:latin typeface="Arial" charset="0"/>
                <a:cs typeface="Arial" charset="0"/>
              </a:rPr>
              <a:t>Current Developments: </a:t>
            </a:r>
            <a:r>
              <a:rPr lang="en-GB" dirty="0" err="1" smtClean="0">
                <a:latin typeface="Arial" charset="0"/>
                <a:cs typeface="Arial" charset="0"/>
              </a:rPr>
              <a:t>Microdata</a:t>
            </a:r>
            <a:r>
              <a:rPr lang="en-GB" dirty="0" smtClean="0">
                <a:latin typeface="Arial" charset="0"/>
                <a:cs typeface="Arial" charset="0"/>
              </a:rPr>
              <a:t> in HTML5</a:t>
            </a:r>
          </a:p>
        </p:txBody>
      </p:sp>
      <p:sp>
        <p:nvSpPr>
          <p:cNvPr id="64516" name="Rectangle 5"/>
          <p:cNvSpPr>
            <a:spLocks noGrp="1"/>
          </p:cNvSpPr>
          <p:nvPr>
            <p:ph type="subTitle" idx="1"/>
          </p:nvPr>
        </p:nvSpPr>
        <p:spPr/>
        <p:txBody>
          <a:bodyPr/>
          <a:lstStyle/>
          <a:p>
            <a:pPr algn="r">
              <a:lnSpc>
                <a:spcPct val="90000"/>
              </a:lnSpc>
            </a:pPr>
            <a:endParaRPr lang="en-GB" dirty="0" smtClean="0">
              <a:latin typeface="Arial" charset="0"/>
              <a:cs typeface="Arial" charset="0"/>
            </a:endParaRPr>
          </a:p>
          <a:p>
            <a:pPr algn="r">
              <a:lnSpc>
                <a:spcPct val="90000"/>
              </a:lnSpc>
            </a:pPr>
            <a:endParaRPr lang="en-GB" dirty="0" smtClean="0">
              <a:latin typeface="Arial" charset="0"/>
              <a:cs typeface="Arial" charset="0"/>
            </a:endParaRPr>
          </a:p>
          <a:p>
            <a:pPr algn="r">
              <a:lnSpc>
                <a:spcPct val="90000"/>
              </a:lnSpc>
            </a:pPr>
            <a:endParaRPr lang="en-GB" dirty="0" smtClean="0">
              <a:latin typeface="Arial" charset="0"/>
              <a:cs typeface="Arial" charset="0"/>
            </a:endParaRPr>
          </a:p>
          <a:p>
            <a:pPr algn="r">
              <a:lnSpc>
                <a:spcPct val="90000"/>
              </a:lnSpc>
            </a:pPr>
            <a:endParaRPr lang="en-GB" dirty="0" smtClean="0">
              <a:latin typeface="Arial" charset="0"/>
              <a:cs typeface="Arial" charset="0"/>
            </a:endParaRPr>
          </a:p>
          <a:p>
            <a:pPr algn="r">
              <a:lnSpc>
                <a:spcPct val="90000"/>
              </a:lnSpc>
            </a:pPr>
            <a:r>
              <a:rPr lang="en-GB" dirty="0" smtClean="0">
                <a:latin typeface="Arial" charset="0"/>
                <a:cs typeface="Arial" charset="0"/>
              </a:rPr>
              <a:t>Recommended literature: [25]</a:t>
            </a:r>
          </a:p>
          <a:p>
            <a:pPr>
              <a:lnSpc>
                <a:spcPct val="90000"/>
              </a:lnSpc>
            </a:pPr>
            <a:endParaRPr lang="en-GB" dirty="0" smtClean="0">
              <a:latin typeface="Arial" charset="0"/>
              <a:cs typeface="Arial" charset="0"/>
            </a:endParaRPr>
          </a:p>
        </p:txBody>
      </p:sp>
      <p:sp>
        <p:nvSpPr>
          <p:cNvPr id="2" name="TextBox 1"/>
          <p:cNvSpPr txBox="1"/>
          <p:nvPr/>
        </p:nvSpPr>
        <p:spPr>
          <a:xfrm>
            <a:off x="3352800" y="3657600"/>
            <a:ext cx="2783647" cy="369332"/>
          </a:xfrm>
          <a:prstGeom prst="rect">
            <a:avLst/>
          </a:prstGeom>
          <a:noFill/>
        </p:spPr>
        <p:txBody>
          <a:bodyPr wrap="none" rtlCol="0">
            <a:spAutoFit/>
          </a:bodyPr>
          <a:lstStyle/>
          <a:p>
            <a:r>
              <a:rPr lang="en-NZ" dirty="0">
                <a:hlinkClick r:id="rId3"/>
              </a:rPr>
              <a:t>http://data-vocabulary.org</a:t>
            </a:r>
            <a:endParaRPr lang="en-NZ"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4"/>
          <p:cNvSpPr>
            <a:spLocks noGrp="1"/>
          </p:cNvSpPr>
          <p:nvPr>
            <p:ph type="title"/>
          </p:nvPr>
        </p:nvSpPr>
        <p:spPr/>
        <p:txBody>
          <a:bodyPr/>
          <a:lstStyle/>
          <a:p>
            <a:r>
              <a:rPr lang="en-GB" smtClean="0">
                <a:latin typeface="Arial" charset="0"/>
                <a:cs typeface="Arial" charset="0"/>
              </a:rPr>
              <a:t>Microdata in HTML5</a:t>
            </a:r>
          </a:p>
        </p:txBody>
      </p:sp>
      <p:sp>
        <p:nvSpPr>
          <p:cNvPr id="65539" name="Inhaltsplatzhalter 5"/>
          <p:cNvSpPr>
            <a:spLocks noGrp="1"/>
          </p:cNvSpPr>
          <p:nvPr>
            <p:ph idx="1"/>
          </p:nvPr>
        </p:nvSpPr>
        <p:spPr/>
        <p:txBody>
          <a:bodyPr/>
          <a:lstStyle/>
          <a:p>
            <a:r>
              <a:rPr lang="en-GB" sz="1600" smtClean="0">
                <a:latin typeface="Arial" charset="0"/>
                <a:cs typeface="Arial" charset="0"/>
              </a:rPr>
              <a:t>Purpose: To provide means to </a:t>
            </a:r>
            <a:r>
              <a:rPr lang="en-US" sz="1600" smtClean="0">
                <a:latin typeface="Arial" charset="0"/>
                <a:cs typeface="Arial" charset="0"/>
              </a:rPr>
              <a:t>annotate content with machine-readable labels [25]</a:t>
            </a:r>
          </a:p>
          <a:p>
            <a:r>
              <a:rPr lang="en-US" sz="1600" smtClean="0">
                <a:latin typeface="Arial" charset="0"/>
                <a:cs typeface="Arial" charset="0"/>
              </a:rPr>
              <a:t>New attributes in HTML5: </a:t>
            </a:r>
            <a:br>
              <a:rPr lang="en-US" sz="1600" smtClean="0">
                <a:latin typeface="Arial" charset="0"/>
                <a:cs typeface="Arial" charset="0"/>
              </a:rPr>
            </a:br>
            <a:r>
              <a:rPr lang="en-US" sz="1600" smtClean="0">
                <a:latin typeface="Arial" charset="0"/>
                <a:cs typeface="Arial" charset="0"/>
              </a:rPr>
              <a:t>		@itemscope, @itemprop, @subject, @itemtype, @itemid, @itemref</a:t>
            </a:r>
          </a:p>
          <a:p>
            <a:r>
              <a:rPr lang="en-US" sz="1600" smtClean="0">
                <a:latin typeface="Arial" charset="0"/>
                <a:cs typeface="Arial" charset="0"/>
              </a:rPr>
              <a:t>Define items:</a:t>
            </a:r>
            <a:br>
              <a:rPr lang="en-US" sz="1600" smtClean="0">
                <a:latin typeface="Arial" charset="0"/>
                <a:cs typeface="Arial" charset="0"/>
              </a:rPr>
            </a:br>
            <a:r>
              <a:rPr lang="en-US" sz="1600" smtClean="0">
                <a:latin typeface="Arial" charset="0"/>
                <a:cs typeface="Arial" charset="0"/>
              </a:rPr>
              <a:t>&lt;div </a:t>
            </a:r>
            <a:r>
              <a:rPr lang="en-US" sz="1600" smtClean="0">
                <a:solidFill>
                  <a:srgbClr val="C00000"/>
                </a:solidFill>
                <a:latin typeface="Arial" charset="0"/>
                <a:cs typeface="Arial" charset="0"/>
              </a:rPr>
              <a:t>itemscope</a:t>
            </a:r>
            <a:r>
              <a:rPr lang="en-US" sz="1600" smtClean="0">
                <a:latin typeface="Arial" charset="0"/>
                <a:cs typeface="Arial" charset="0"/>
              </a:rPr>
              <a:t>&gt; &lt;p&gt;My name is &lt;span </a:t>
            </a:r>
            <a:r>
              <a:rPr lang="en-US" sz="1600" smtClean="0">
                <a:solidFill>
                  <a:srgbClr val="C00000"/>
                </a:solidFill>
                <a:latin typeface="Arial" charset="0"/>
                <a:cs typeface="Arial" charset="0"/>
              </a:rPr>
              <a:t>itemprop="name"</a:t>
            </a:r>
            <a:r>
              <a:rPr lang="en-US" sz="1600" smtClean="0">
                <a:latin typeface="Arial" charset="0"/>
                <a:cs typeface="Arial" charset="0"/>
              </a:rPr>
              <a:t>&gt;Daniel&lt;/span&gt;.&lt;/p&gt; &lt;/div&gt;</a:t>
            </a:r>
          </a:p>
          <a:p>
            <a:r>
              <a:rPr lang="en-US" sz="1600" smtClean="0">
                <a:latin typeface="Arial" charset="0"/>
                <a:cs typeface="Arial" charset="0"/>
              </a:rPr>
              <a:t>Items can be typed: </a:t>
            </a:r>
            <a:br>
              <a:rPr lang="en-US" sz="1600" smtClean="0">
                <a:latin typeface="Arial" charset="0"/>
                <a:cs typeface="Arial" charset="0"/>
              </a:rPr>
            </a:br>
            <a:r>
              <a:rPr lang="en-US" sz="1600" smtClean="0">
                <a:latin typeface="Arial" charset="0"/>
                <a:cs typeface="Arial" charset="0"/>
              </a:rPr>
              <a:t> &lt;section </a:t>
            </a:r>
            <a:r>
              <a:rPr lang="en-US" sz="1600" smtClean="0">
                <a:solidFill>
                  <a:srgbClr val="C00000"/>
                </a:solidFill>
                <a:latin typeface="Arial" charset="0"/>
                <a:cs typeface="Arial" charset="0"/>
              </a:rPr>
              <a:t>itemscope itemtype="http://example.org/animals#cat"</a:t>
            </a:r>
            <a:r>
              <a:rPr lang="en-US" sz="1600" smtClean="0">
                <a:latin typeface="Arial" charset="0"/>
                <a:cs typeface="Arial" charset="0"/>
              </a:rPr>
              <a:t>&gt; &lt;h1 </a:t>
            </a:r>
            <a:r>
              <a:rPr lang="en-US" sz="1600" smtClean="0">
                <a:solidFill>
                  <a:srgbClr val="C00000"/>
                </a:solidFill>
                <a:latin typeface="Arial" charset="0"/>
                <a:cs typeface="Arial" charset="0"/>
              </a:rPr>
              <a:t>itemprop</a:t>
            </a:r>
            <a:r>
              <a:rPr lang="en-US" sz="1600" smtClean="0">
                <a:latin typeface="Arial" charset="0"/>
                <a:cs typeface="Arial" charset="0"/>
              </a:rPr>
              <a:t>="name"&gt;Hedral&lt;/h1&gt; &lt;p </a:t>
            </a:r>
            <a:r>
              <a:rPr lang="en-US" sz="1600" smtClean="0">
                <a:solidFill>
                  <a:srgbClr val="C00000"/>
                </a:solidFill>
                <a:latin typeface="Arial" charset="0"/>
                <a:cs typeface="Arial" charset="0"/>
              </a:rPr>
              <a:t>itemprop</a:t>
            </a:r>
            <a:r>
              <a:rPr lang="en-US" sz="1600" smtClean="0">
                <a:latin typeface="Arial" charset="0"/>
                <a:cs typeface="Arial" charset="0"/>
              </a:rPr>
              <a:t>="desc"&gt;Hedral is a male american domestic shorthair, with a fluffy black fur with white paws and belly.&lt;/p&gt;</a:t>
            </a:r>
            <a:br>
              <a:rPr lang="en-US" sz="1600" smtClean="0">
                <a:latin typeface="Arial" charset="0"/>
                <a:cs typeface="Arial" charset="0"/>
              </a:rPr>
            </a:br>
            <a:r>
              <a:rPr lang="en-US" sz="1600" smtClean="0">
                <a:latin typeface="Arial" charset="0"/>
                <a:cs typeface="Arial" charset="0"/>
              </a:rPr>
              <a:t>In this example the "http://example.org/animals#cat" item has two properties, a "name" ("Hedral") and a "desc" ("Hedral is...“).</a:t>
            </a:r>
          </a:p>
          <a:p>
            <a:r>
              <a:rPr lang="en-US" sz="1600" smtClean="0">
                <a:latin typeface="Arial" charset="0"/>
                <a:cs typeface="Arial" charset="0"/>
              </a:rPr>
              <a:t>Properties should be selected from external vocabularies:</a:t>
            </a:r>
            <a:br>
              <a:rPr lang="en-US" sz="1600" smtClean="0">
                <a:latin typeface="Arial" charset="0"/>
                <a:cs typeface="Arial" charset="0"/>
              </a:rPr>
            </a:br>
            <a:r>
              <a:rPr lang="en-US" sz="1600" smtClean="0">
                <a:latin typeface="Arial" charset="0"/>
                <a:cs typeface="Arial" charset="0"/>
              </a:rPr>
              <a:t>&lt;h1 </a:t>
            </a:r>
            <a:r>
              <a:rPr lang="en-US" sz="1600" smtClean="0">
                <a:solidFill>
                  <a:srgbClr val="C00000"/>
                </a:solidFill>
                <a:latin typeface="Arial" charset="0"/>
                <a:cs typeface="Arial" charset="0"/>
              </a:rPr>
              <a:t>itemprop="name http://example.com/fn"</a:t>
            </a:r>
            <a:r>
              <a:rPr lang="en-US" sz="1600" smtClean="0">
                <a:latin typeface="Arial" charset="0"/>
                <a:cs typeface="Arial" charset="0"/>
              </a:rPr>
              <a:t>&gt;Hedral&lt;/h1&gt;</a:t>
            </a:r>
          </a:p>
          <a:p>
            <a:r>
              <a:rPr lang="en-US" sz="1600" smtClean="0">
                <a:latin typeface="Arial" charset="0"/>
                <a:cs typeface="Arial" charset="0"/>
              </a:rPr>
              <a:t>Microformats can be easily expressed using Microdata syntax and RDF can be generated (see next slide)</a:t>
            </a:r>
          </a:p>
          <a:p>
            <a:endParaRPr lang="en-US" sz="1600" smtClean="0">
              <a:latin typeface="Arial" charset="0"/>
              <a:cs typeface="Arial" charset="0"/>
            </a:endParaRPr>
          </a:p>
          <a:p>
            <a:endParaRPr lang="en-GB" sz="1600" smtClean="0">
              <a:latin typeface="Arial" charset="0"/>
              <a:cs typeface="Arial" charset="0"/>
            </a:endParaRPr>
          </a:p>
        </p:txBody>
      </p:sp>
      <p:sp>
        <p:nvSpPr>
          <p:cNvPr id="65540"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447D2E2-4A02-491F-8964-7FCDBADDD354}" type="slidenum">
              <a:rPr lang="en-US" smtClean="0">
                <a:solidFill>
                  <a:schemeClr val="bg1"/>
                </a:solidFill>
              </a:rPr>
              <a:pPr eaLnBrk="1" hangingPunct="1"/>
              <a:t>64</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en-GB" smtClean="0">
                <a:latin typeface="Arial" charset="0"/>
                <a:cs typeface="Arial" charset="0"/>
              </a:rPr>
              <a:t>Using Microdata to Express RDF Statements</a:t>
            </a:r>
          </a:p>
        </p:txBody>
      </p:sp>
      <p:pic>
        <p:nvPicPr>
          <p:cNvPr id="66563" name="Inhaltsplatzhalter 6" descr="html5-code.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43000"/>
            <a:ext cx="9144000" cy="4724400"/>
          </a:xfrm>
        </p:spPr>
      </p:pic>
      <p:sp>
        <p:nvSpPr>
          <p:cNvPr id="66564"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DD1E312-1FF9-49D1-A14D-8F6F8D29A08F}" type="slidenum">
              <a:rPr lang="en-US" smtClean="0">
                <a:solidFill>
                  <a:schemeClr val="bg1"/>
                </a:solidFill>
              </a:rPr>
              <a:pPr eaLnBrk="1" hangingPunct="1"/>
              <a:t>65</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a:xfrm>
            <a:off x="457200" y="304800"/>
            <a:ext cx="6019800" cy="457200"/>
          </a:xfrm>
        </p:spPr>
        <p:txBody>
          <a:bodyPr/>
          <a:lstStyle/>
          <a:p>
            <a:r>
              <a:rPr lang="en-GB" smtClean="0">
                <a:latin typeface="Arial" charset="0"/>
                <a:cs typeface="Arial" charset="0"/>
              </a:rPr>
              <a:t>Using Microdata to Express RDF Statements (2)</a:t>
            </a:r>
          </a:p>
        </p:txBody>
      </p:sp>
      <p:sp>
        <p:nvSpPr>
          <p:cNvPr id="67587"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37BD060-231B-481A-ABDF-FBBE4FB646BF}" type="slidenum">
              <a:rPr lang="en-US" smtClean="0">
                <a:solidFill>
                  <a:schemeClr val="bg1"/>
                </a:solidFill>
              </a:rPr>
              <a:pPr eaLnBrk="1" hangingPunct="1"/>
              <a:t>66</a:t>
            </a:fld>
            <a:endParaRPr lang="en-US" smtClean="0">
              <a:solidFill>
                <a:schemeClr val="bg1"/>
              </a:solidFill>
            </a:endParaRPr>
          </a:p>
        </p:txBody>
      </p:sp>
      <p:pic>
        <p:nvPicPr>
          <p:cNvPr id="67588" name="Grafik 7" descr="html5-cod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63" y="2057400"/>
            <a:ext cx="9063037"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4"/>
          <p:cNvSpPr>
            <a:spLocks noGrp="1"/>
          </p:cNvSpPr>
          <p:nvPr>
            <p:ph type="title" idx="4294967295"/>
          </p:nvPr>
        </p:nvSpPr>
        <p:spPr>
          <a:xfrm>
            <a:off x="722313" y="4406900"/>
            <a:ext cx="7772400" cy="1362075"/>
          </a:xfrm>
        </p:spPr>
        <p:txBody>
          <a:bodyPr anchor="t"/>
          <a:lstStyle/>
          <a:p>
            <a:pPr eaLnBrk="1" hangingPunct="1"/>
            <a:r>
              <a:rPr lang="en-US" sz="3600" smtClean="0">
                <a:latin typeface="Arial" charset="0"/>
                <a:cs typeface="Arial" charset="0"/>
              </a:rPr>
              <a:t>2.2 LINKED DATA</a:t>
            </a:r>
          </a:p>
        </p:txBody>
      </p:sp>
      <p:sp>
        <p:nvSpPr>
          <p:cNvPr id="686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0462338-06B2-4F56-A312-F5AC4634EDD2}" type="slidenum">
              <a:rPr lang="en-US" smtClean="0">
                <a:solidFill>
                  <a:schemeClr val="bg1"/>
                </a:solidFill>
              </a:rPr>
              <a:pPr eaLnBrk="1" hangingPunct="1"/>
              <a:t>67</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11F38CD-A582-4FBA-8807-DFBC1ECB0246}" type="slidenum">
              <a:rPr lang="en-US" smtClean="0">
                <a:solidFill>
                  <a:schemeClr val="bg1"/>
                </a:solidFill>
              </a:rPr>
              <a:pPr eaLnBrk="1" hangingPunct="1"/>
              <a:t>68</a:t>
            </a:fld>
            <a:endParaRPr lang="en-US" smtClean="0">
              <a:solidFill>
                <a:schemeClr val="bg1"/>
              </a:solidFill>
            </a:endParaRPr>
          </a:p>
        </p:txBody>
      </p:sp>
      <p:pic>
        <p:nvPicPr>
          <p:cNvPr id="696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55713"/>
            <a:ext cx="4876800"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4"/>
          <p:cNvSpPr>
            <a:spLocks noGrp="1"/>
          </p:cNvSpPr>
          <p:nvPr>
            <p:ph type="ctrTitle"/>
          </p:nvPr>
        </p:nvSpPr>
        <p:spPr/>
        <p:txBody>
          <a:bodyPr/>
          <a:lstStyle/>
          <a:p>
            <a:r>
              <a:rPr lang="en-GB" smtClean="0">
                <a:latin typeface="Arial" charset="0"/>
                <a:cs typeface="Arial" charset="0"/>
              </a:rPr>
              <a:t>Linked Data</a:t>
            </a:r>
          </a:p>
        </p:txBody>
      </p:sp>
      <p:sp>
        <p:nvSpPr>
          <p:cNvPr id="69637" name="Rectangle 5"/>
          <p:cNvSpPr>
            <a:spLocks noGrp="1"/>
          </p:cNvSpPr>
          <p:nvPr>
            <p:ph type="subTitle" idx="1"/>
          </p:nvPr>
        </p:nvSpPr>
        <p:spPr/>
        <p:txBody>
          <a:bodyPr/>
          <a:lstStyle/>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endParaRPr lang="en-GB" smtClean="0">
              <a:latin typeface="Arial" charset="0"/>
              <a:cs typeface="Arial" charset="0"/>
            </a:endParaRPr>
          </a:p>
          <a:p>
            <a:pPr algn="r">
              <a:lnSpc>
                <a:spcPct val="90000"/>
              </a:lnSpc>
            </a:pPr>
            <a:r>
              <a:rPr lang="en-GB" smtClean="0">
                <a:latin typeface="Arial" charset="0"/>
                <a:cs typeface="Arial" charset="0"/>
              </a:rPr>
              <a:t>Recommended literature: [1], [4], [18-22]</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C09924C-4378-4B33-B75A-ECA89776DF63}" type="slidenum">
              <a:rPr lang="en-US" smtClean="0">
                <a:solidFill>
                  <a:schemeClr val="bg1"/>
                </a:solidFill>
              </a:rPr>
              <a:pPr eaLnBrk="1" hangingPunct="1"/>
              <a:t>69</a:t>
            </a:fld>
            <a:endParaRPr lang="en-US" smtClean="0">
              <a:solidFill>
                <a:schemeClr val="bg1"/>
              </a:solidFill>
            </a:endParaRPr>
          </a:p>
        </p:txBody>
      </p:sp>
      <p:sp>
        <p:nvSpPr>
          <p:cNvPr id="70659" name="Rectangle 2"/>
          <p:cNvSpPr>
            <a:spLocks noGrp="1"/>
          </p:cNvSpPr>
          <p:nvPr>
            <p:ph type="title"/>
          </p:nvPr>
        </p:nvSpPr>
        <p:spPr/>
        <p:txBody>
          <a:bodyPr/>
          <a:lstStyle/>
          <a:p>
            <a:r>
              <a:rPr lang="en-GB" smtClean="0">
                <a:latin typeface="Arial" charset="0"/>
                <a:cs typeface="Arial" charset="0"/>
              </a:rPr>
              <a:t>Linked Data vs. Semantic Web</a:t>
            </a:r>
          </a:p>
        </p:txBody>
      </p:sp>
      <p:sp>
        <p:nvSpPr>
          <p:cNvPr id="70660" name="Rectangle 3"/>
          <p:cNvSpPr>
            <a:spLocks noGrp="1"/>
          </p:cNvSpPr>
          <p:nvPr>
            <p:ph type="body" idx="1"/>
          </p:nvPr>
        </p:nvSpPr>
        <p:spPr/>
        <p:txBody>
          <a:bodyPr/>
          <a:lstStyle/>
          <a:p>
            <a:r>
              <a:rPr lang="en-GB" sz="2000" smtClean="0">
                <a:latin typeface="Arial" charset="0"/>
                <a:cs typeface="Arial" charset="0"/>
              </a:rPr>
              <a:t>“</a:t>
            </a:r>
            <a:r>
              <a:rPr lang="en-GB" sz="2000" i="1" smtClean="0">
                <a:latin typeface="Arial" charset="0"/>
                <a:cs typeface="Arial" charset="0"/>
              </a:rPr>
              <a:t>In contrast to the full-fledged Semantic Web vision, linked data is mainly about </a:t>
            </a:r>
            <a:r>
              <a:rPr lang="en-GB" sz="2000" i="1" u="sng" smtClean="0">
                <a:latin typeface="Arial" charset="0"/>
                <a:cs typeface="Arial" charset="0"/>
              </a:rPr>
              <a:t>publishing structured data in RDF using URIs</a:t>
            </a:r>
            <a:r>
              <a:rPr lang="en-GB" sz="2000" i="1" smtClean="0">
                <a:latin typeface="Arial" charset="0"/>
                <a:cs typeface="Arial" charset="0"/>
              </a:rPr>
              <a:t> rather than focusing on the ontological level or inference. This simplification - just as the Web simplified the established academic approaches of Hypertext systems - lowers the entry barrier for data providers, hence fosters a widespread adoption.</a:t>
            </a:r>
            <a:r>
              <a:rPr lang="en-GB" sz="2000" smtClean="0">
                <a:latin typeface="Arial" charset="0"/>
                <a:cs typeface="Arial" charset="0"/>
              </a:rPr>
              <a:t>” [20]</a:t>
            </a:r>
          </a:p>
        </p:txBody>
      </p:sp>
      <p:pic>
        <p:nvPicPr>
          <p:cNvPr id="706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612977"/>
            <a:ext cx="3048000" cy="235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5" descr="sw-ho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492228"/>
            <a:ext cx="2752529" cy="84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 Box 6"/>
          <p:cNvSpPr txBox="1">
            <a:spLocks noChangeArrowheads="1"/>
          </p:cNvSpPr>
          <p:nvPr/>
        </p:nvSpPr>
        <p:spPr bwMode="auto">
          <a:xfrm>
            <a:off x="4413250" y="47323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dirty="0"/>
              <a:t>vs.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1F51DB1-1D69-4429-BAFF-AD31A1701642}" type="slidenum">
              <a:rPr lang="en-US" smtClean="0">
                <a:solidFill>
                  <a:schemeClr val="bg1"/>
                </a:solidFill>
              </a:rPr>
              <a:pPr eaLnBrk="1" hangingPunct="1"/>
              <a:t>7</a:t>
            </a:fld>
            <a:endParaRPr lang="en-US" smtClean="0">
              <a:solidFill>
                <a:schemeClr val="bg1"/>
              </a:solidFill>
            </a:endParaRPr>
          </a:p>
        </p:txBody>
      </p:sp>
      <p:pic>
        <p:nvPicPr>
          <p:cNvPr id="717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Grp="1"/>
          </p:cNvSpPr>
          <p:nvPr>
            <p:ph type="title"/>
          </p:nvPr>
        </p:nvSpPr>
        <p:spPr/>
        <p:txBody>
          <a:bodyPr/>
          <a:lstStyle/>
          <a:p>
            <a:r>
              <a:rPr lang="en-GB" smtClean="0">
                <a:latin typeface="Arial" charset="0"/>
                <a:cs typeface="Arial" charset="0"/>
              </a:rPr>
              <a:t>Evolution of the Web: The Origins</a:t>
            </a:r>
          </a:p>
        </p:txBody>
      </p:sp>
      <p:sp>
        <p:nvSpPr>
          <p:cNvPr id="7173"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7174" name="Text Box 6"/>
          <p:cNvSpPr txBox="1">
            <a:spLocks noChangeArrowheads="1"/>
          </p:cNvSpPr>
          <p:nvPr/>
        </p:nvSpPr>
        <p:spPr bwMode="auto">
          <a:xfrm>
            <a:off x="1905000" y="4343400"/>
            <a:ext cx="149860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7175" name="Text Box 7"/>
          <p:cNvSpPr txBox="1">
            <a:spLocks noChangeArrowheads="1"/>
          </p:cNvSpPr>
          <p:nvPr/>
        </p:nvSpPr>
        <p:spPr bwMode="auto">
          <a:xfrm>
            <a:off x="2743200" y="3733800"/>
            <a:ext cx="183991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7176" name="Text Box 8"/>
          <p:cNvSpPr txBox="1">
            <a:spLocks noChangeArrowheads="1"/>
          </p:cNvSpPr>
          <p:nvPr/>
        </p:nvSpPr>
        <p:spPr bwMode="auto">
          <a:xfrm>
            <a:off x="4267200" y="3124200"/>
            <a:ext cx="8207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7177"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10"/>
          <p:cNvSpPr txBox="1">
            <a:spLocks noChangeArrowheads="1"/>
          </p:cNvSpPr>
          <p:nvPr/>
        </p:nvSpPr>
        <p:spPr bwMode="auto">
          <a:xfrm>
            <a:off x="3886200" y="1295400"/>
            <a:ext cx="18875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7179" name="Text Box 12"/>
          <p:cNvSpPr txBox="1">
            <a:spLocks noChangeArrowheads="1"/>
          </p:cNvSpPr>
          <p:nvPr/>
        </p:nvSpPr>
        <p:spPr bwMode="auto">
          <a:xfrm>
            <a:off x="5257800" y="2209800"/>
            <a:ext cx="217646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7180" name="Line 13"/>
          <p:cNvSpPr>
            <a:spLocks noChangeShapeType="1"/>
          </p:cNvSpPr>
          <p:nvPr/>
        </p:nvSpPr>
        <p:spPr bwMode="auto">
          <a:xfrm flipV="1">
            <a:off x="5562600" y="1752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7181" name="Line 15"/>
          <p:cNvSpPr>
            <a:spLocks noChangeShapeType="1"/>
          </p:cNvSpPr>
          <p:nvPr/>
        </p:nvSpPr>
        <p:spPr bwMode="auto">
          <a:xfrm flipV="1">
            <a:off x="5257800" y="2895600"/>
            <a:ext cx="457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7182"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7183"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7185"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7186"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7187"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7188" name="Line 15"/>
          <p:cNvSpPr>
            <a:spLocks noChangeShapeType="1"/>
          </p:cNvSpPr>
          <p:nvPr/>
        </p:nvSpPr>
        <p:spPr bwMode="auto">
          <a:xfrm>
            <a:off x="6781800" y="2743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7189" name="Text Box 10"/>
          <p:cNvSpPr txBox="1">
            <a:spLocks noChangeArrowheads="1"/>
          </p:cNvSpPr>
          <p:nvPr/>
        </p:nvSpPr>
        <p:spPr bwMode="auto">
          <a:xfrm>
            <a:off x="7162800" y="3048000"/>
            <a:ext cx="1811338" cy="830263"/>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r>
              <a:rPr lang="en-GB" smtClean="0">
                <a:latin typeface="Arial" charset="0"/>
                <a:cs typeface="Arial" charset="0"/>
              </a:rPr>
              <a:t>Linked Data: A Definition</a:t>
            </a:r>
          </a:p>
        </p:txBody>
      </p:sp>
      <p:sp>
        <p:nvSpPr>
          <p:cNvPr id="71683" name="Inhaltsplatzhalter 2"/>
          <p:cNvSpPr>
            <a:spLocks noGrp="1"/>
          </p:cNvSpPr>
          <p:nvPr>
            <p:ph idx="1"/>
          </p:nvPr>
        </p:nvSpPr>
        <p:spPr/>
        <p:txBody>
          <a:bodyPr/>
          <a:lstStyle/>
          <a:p>
            <a:r>
              <a:rPr lang="en-GB" smtClean="0">
                <a:latin typeface="Arial" charset="0"/>
                <a:cs typeface="Arial" charset="0"/>
              </a:rPr>
              <a:t>“</a:t>
            </a:r>
            <a:r>
              <a:rPr lang="en-GB" i="1" smtClean="0">
                <a:latin typeface="Arial" charset="0"/>
                <a:cs typeface="Arial" charset="0"/>
              </a:rPr>
              <a:t>The Semantic Web isn't just about putting data on the web. It is about making links, so that a person or machine can explore the web of data.  With linked data, when you have some of it, you can find other, related, data. </a:t>
            </a:r>
            <a:r>
              <a:rPr lang="en-GB" smtClean="0">
                <a:latin typeface="Arial" charset="0"/>
                <a:cs typeface="Arial" charset="0"/>
              </a:rPr>
              <a:t>“ (Tim Berners-Lee)</a:t>
            </a:r>
          </a:p>
          <a:p>
            <a:endParaRPr lang="en-GB" smtClean="0">
              <a:latin typeface="Arial" charset="0"/>
              <a:cs typeface="Arial" charset="0"/>
            </a:endParaRPr>
          </a:p>
          <a:p>
            <a:r>
              <a:rPr lang="en-GB" sz="1800" smtClean="0">
                <a:latin typeface="Arial" charset="0"/>
                <a:cs typeface="Arial" charset="0"/>
              </a:rPr>
              <a:t>Linked Data is about the use of Semantic Web technologies to publish structured data on the Web and set links between data sources.</a:t>
            </a:r>
          </a:p>
          <a:p>
            <a:endParaRPr lang="en-GB" smtClean="0">
              <a:latin typeface="Arial" charset="0"/>
              <a:cs typeface="Arial" charset="0"/>
            </a:endParaRPr>
          </a:p>
        </p:txBody>
      </p:sp>
      <p:sp>
        <p:nvSpPr>
          <p:cNvPr id="71684"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2CFE930-06AC-4DAA-B6B4-8CF514156921}" type="slidenum">
              <a:rPr lang="en-US" smtClean="0">
                <a:solidFill>
                  <a:schemeClr val="bg1"/>
                </a:solidFill>
              </a:rPr>
              <a:pPr eaLnBrk="1" hangingPunct="1"/>
              <a:t>70</a:t>
            </a:fld>
            <a:endParaRPr lang="en-US" smtClean="0">
              <a:solidFill>
                <a:schemeClr val="bg1"/>
              </a:solidFill>
            </a:endParaRPr>
          </a:p>
        </p:txBody>
      </p:sp>
      <p:pic>
        <p:nvPicPr>
          <p:cNvPr id="716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17975"/>
            <a:ext cx="46259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 Box 7"/>
          <p:cNvSpPr txBox="1">
            <a:spLocks noChangeArrowheads="1"/>
          </p:cNvSpPr>
          <p:nvPr/>
        </p:nvSpPr>
        <p:spPr bwMode="auto">
          <a:xfrm>
            <a:off x="6705600" y="5641975"/>
            <a:ext cx="1317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Figure from C. Bizer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22DCC92-5D19-4B1A-820B-831BB9644026}" type="slidenum">
              <a:rPr lang="en-US" smtClean="0">
                <a:solidFill>
                  <a:schemeClr val="bg1"/>
                </a:solidFill>
              </a:rPr>
              <a:pPr eaLnBrk="1" hangingPunct="1"/>
              <a:t>71</a:t>
            </a:fld>
            <a:endParaRPr lang="en-US" smtClean="0">
              <a:solidFill>
                <a:schemeClr val="bg1"/>
              </a:solidFill>
            </a:endParaRPr>
          </a:p>
        </p:txBody>
      </p:sp>
      <p:sp>
        <p:nvSpPr>
          <p:cNvPr id="72707" name="Rectangle 2"/>
          <p:cNvSpPr>
            <a:spLocks noGrp="1"/>
          </p:cNvSpPr>
          <p:nvPr>
            <p:ph type="title"/>
          </p:nvPr>
        </p:nvSpPr>
        <p:spPr/>
        <p:txBody>
          <a:bodyPr/>
          <a:lstStyle/>
          <a:p>
            <a:r>
              <a:rPr lang="en-GB" smtClean="0">
                <a:latin typeface="Arial" charset="0"/>
                <a:cs typeface="Arial" charset="0"/>
              </a:rPr>
              <a:t>Linked Data Principles</a:t>
            </a:r>
          </a:p>
        </p:txBody>
      </p:sp>
      <p:sp>
        <p:nvSpPr>
          <p:cNvPr id="72708" name="Rectangle 3"/>
          <p:cNvSpPr>
            <a:spLocks noGrp="1"/>
          </p:cNvSpPr>
          <p:nvPr>
            <p:ph type="body" idx="1"/>
          </p:nvPr>
        </p:nvSpPr>
        <p:spPr/>
        <p:txBody>
          <a:bodyPr/>
          <a:lstStyle/>
          <a:p>
            <a:pPr marL="381000" indent="-381000">
              <a:buFontTx/>
              <a:buAutoNum type="arabicPeriod"/>
            </a:pPr>
            <a:r>
              <a:rPr lang="en-US" sz="2000" dirty="0" smtClean="0">
                <a:latin typeface="Arial" charset="0"/>
                <a:cs typeface="Arial" charset="0"/>
              </a:rPr>
              <a:t>Use URIs as names for things.</a:t>
            </a:r>
          </a:p>
          <a:p>
            <a:pPr marL="381000" indent="-381000">
              <a:buFontTx/>
              <a:buAutoNum type="arabicPeriod"/>
            </a:pPr>
            <a:r>
              <a:rPr lang="en-US" sz="2000" dirty="0" smtClean="0">
                <a:latin typeface="Arial" charset="0"/>
                <a:cs typeface="Arial" charset="0"/>
              </a:rPr>
              <a:t>Use HTTP URIs so that people can look up those names.</a:t>
            </a:r>
          </a:p>
          <a:p>
            <a:pPr marL="381000" indent="-381000">
              <a:buFontTx/>
              <a:buAutoNum type="arabicPeriod"/>
            </a:pPr>
            <a:r>
              <a:rPr lang="en-US" sz="2000" dirty="0" smtClean="0">
                <a:latin typeface="Arial" charset="0"/>
                <a:cs typeface="Arial" charset="0"/>
              </a:rPr>
              <a:t>When someone looks up a URI, provide useful RDF information.</a:t>
            </a:r>
          </a:p>
          <a:p>
            <a:pPr marL="381000" indent="-381000">
              <a:buFontTx/>
              <a:buAutoNum type="arabicPeriod"/>
            </a:pPr>
            <a:r>
              <a:rPr lang="en-US" sz="2000" dirty="0" smtClean="0">
                <a:latin typeface="Arial" charset="0"/>
                <a:cs typeface="Arial" charset="0"/>
              </a:rPr>
              <a:t>Include RDF statements that link to other URIs so that they can discover related things.</a:t>
            </a:r>
            <a:endParaRPr lang="de-AT" sz="2000" dirty="0" smtClean="0">
              <a:latin typeface="Arial" charset="0"/>
              <a:cs typeface="Arial" charset="0"/>
            </a:endParaRPr>
          </a:p>
          <a:p>
            <a:pPr marL="381000" indent="-381000"/>
            <a:endParaRPr lang="en-GB"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807B300-6952-4341-922B-ACE664006A9B}" type="slidenum">
              <a:rPr lang="en-US" smtClean="0">
                <a:solidFill>
                  <a:schemeClr val="bg1"/>
                </a:solidFill>
              </a:rPr>
              <a:pPr eaLnBrk="1" hangingPunct="1"/>
              <a:t>72</a:t>
            </a:fld>
            <a:endParaRPr lang="en-US" smtClean="0">
              <a:solidFill>
                <a:schemeClr val="bg1"/>
              </a:solidFill>
            </a:endParaRPr>
          </a:p>
        </p:txBody>
      </p:sp>
      <p:sp>
        <p:nvSpPr>
          <p:cNvPr id="73731" name="Rectangle 2"/>
          <p:cNvSpPr>
            <a:spLocks noGrp="1"/>
          </p:cNvSpPr>
          <p:nvPr>
            <p:ph type="title"/>
          </p:nvPr>
        </p:nvSpPr>
        <p:spPr/>
        <p:txBody>
          <a:bodyPr/>
          <a:lstStyle/>
          <a:p>
            <a:r>
              <a:rPr lang="en-GB" smtClean="0">
                <a:latin typeface="Arial" charset="0"/>
                <a:cs typeface="Arial" charset="0"/>
              </a:rPr>
              <a:t>Linking Open Data Project</a:t>
            </a:r>
          </a:p>
        </p:txBody>
      </p:sp>
      <p:sp>
        <p:nvSpPr>
          <p:cNvPr id="73732" name="Rectangle 3"/>
          <p:cNvSpPr>
            <a:spLocks noGrp="1"/>
          </p:cNvSpPr>
          <p:nvPr>
            <p:ph type="body" idx="1"/>
          </p:nvPr>
        </p:nvSpPr>
        <p:spPr/>
        <p:txBody>
          <a:bodyPr/>
          <a:lstStyle/>
          <a:p>
            <a:pPr>
              <a:lnSpc>
                <a:spcPct val="90000"/>
              </a:lnSpc>
            </a:pPr>
            <a:r>
              <a:rPr lang="en-GB" sz="1800" smtClean="0">
                <a:latin typeface="Arial" charset="0"/>
                <a:cs typeface="Arial" charset="0"/>
              </a:rPr>
              <a:t>What? Community project with W3C</a:t>
            </a:r>
            <a:br>
              <a:rPr lang="en-GB" sz="1800" smtClean="0">
                <a:latin typeface="Arial" charset="0"/>
                <a:cs typeface="Arial" charset="0"/>
              </a:rPr>
            </a:br>
            <a:r>
              <a:rPr lang="en-GB" sz="1800" smtClean="0">
                <a:latin typeface="Arial" charset="0"/>
                <a:cs typeface="Arial" charset="0"/>
              </a:rPr>
              <a:t>support</a:t>
            </a:r>
            <a:br>
              <a:rPr lang="en-GB" sz="1800" smtClean="0">
                <a:latin typeface="Arial" charset="0"/>
                <a:cs typeface="Arial" charset="0"/>
              </a:rPr>
            </a:br>
            <a:r>
              <a:rPr lang="en-GB" sz="1800" smtClean="0">
                <a:latin typeface="Arial" charset="0"/>
                <a:cs typeface="Arial" charset="0"/>
              </a:rPr>
              <a:t> </a:t>
            </a:r>
            <a:br>
              <a:rPr lang="en-GB" sz="1800" smtClean="0">
                <a:latin typeface="Arial" charset="0"/>
                <a:cs typeface="Arial" charset="0"/>
              </a:rPr>
            </a:br>
            <a:r>
              <a:rPr lang="en-GB" sz="1600" smtClean="0">
                <a:latin typeface="Arial" charset="0"/>
                <a:cs typeface="Arial" charset="0"/>
              </a:rPr>
              <a:t>“</a:t>
            </a:r>
            <a:r>
              <a:rPr lang="en-GB" sz="1600" i="1" smtClean="0">
                <a:latin typeface="Arial" charset="0"/>
                <a:cs typeface="Arial" charset="0"/>
              </a:rPr>
              <a:t>The goal of the W3C SWEO Linking Open Data community project is to extend the Web with a data commons by publishing various open data sets as RDF on the Web and by setting RDF links between data items from different data sources.</a:t>
            </a:r>
            <a:r>
              <a:rPr lang="en-GB" sz="1600" smtClean="0">
                <a:latin typeface="Arial" charset="0"/>
                <a:cs typeface="Arial" charset="0"/>
              </a:rPr>
              <a:t> “	[24]</a:t>
            </a:r>
            <a:br>
              <a:rPr lang="en-GB" sz="1600" smtClean="0">
                <a:latin typeface="Arial" charset="0"/>
                <a:cs typeface="Arial" charset="0"/>
              </a:rPr>
            </a:br>
            <a:endParaRPr lang="en-GB" sz="1600" smtClean="0">
              <a:latin typeface="Arial" charset="0"/>
              <a:cs typeface="Arial" charset="0"/>
            </a:endParaRPr>
          </a:p>
          <a:p>
            <a:pPr>
              <a:lnSpc>
                <a:spcPct val="90000"/>
              </a:lnSpc>
            </a:pPr>
            <a:r>
              <a:rPr lang="en-GB" sz="1800" smtClean="0">
                <a:latin typeface="Arial" charset="0"/>
                <a:cs typeface="Arial" charset="0"/>
              </a:rPr>
              <a:t>Aim: </a:t>
            </a:r>
            <a:br>
              <a:rPr lang="en-GB" sz="1800" smtClean="0">
                <a:latin typeface="Arial" charset="0"/>
                <a:cs typeface="Arial" charset="0"/>
              </a:rPr>
            </a:br>
            <a:r>
              <a:rPr lang="en-GB" sz="1800" smtClean="0">
                <a:latin typeface="Arial" charset="0"/>
                <a:cs typeface="Arial" charset="0"/>
              </a:rPr>
              <a:t>Bootstrapping the Semantic Web through publishing datasets using RDF.</a:t>
            </a:r>
          </a:p>
          <a:p>
            <a:pPr lvl="1">
              <a:lnSpc>
                <a:spcPct val="90000"/>
              </a:lnSpc>
            </a:pPr>
            <a:r>
              <a:rPr lang="en-GB" sz="1400" smtClean="0">
                <a:latin typeface="Arial" charset="0"/>
                <a:cs typeface="Arial" charset="0"/>
              </a:rPr>
              <a:t>Follows the Linked Data principles.</a:t>
            </a:r>
          </a:p>
          <a:p>
            <a:pPr lvl="1">
              <a:lnSpc>
                <a:spcPct val="90000"/>
              </a:lnSpc>
            </a:pPr>
            <a:r>
              <a:rPr lang="en-GB" sz="1400" smtClean="0">
                <a:latin typeface="Arial" charset="0"/>
                <a:cs typeface="Arial" charset="0"/>
              </a:rPr>
              <a:t>Basic idea: take existing (open) data sets and make them available on the Web in RDF.</a:t>
            </a:r>
          </a:p>
          <a:p>
            <a:pPr lvl="1">
              <a:lnSpc>
                <a:spcPct val="90000"/>
              </a:lnSpc>
            </a:pPr>
            <a:r>
              <a:rPr lang="en-GB" sz="1400" smtClean="0">
                <a:latin typeface="Arial" charset="0"/>
                <a:cs typeface="Arial" charset="0"/>
              </a:rPr>
              <a:t>Once published in RDF, interlink them with other data sets.</a:t>
            </a:r>
            <a:br>
              <a:rPr lang="en-GB" sz="1400" smtClean="0">
                <a:latin typeface="Arial" charset="0"/>
                <a:cs typeface="Arial" charset="0"/>
              </a:rPr>
            </a:br>
            <a:endParaRPr lang="en-GB" sz="1400" smtClean="0">
              <a:latin typeface="Arial" charset="0"/>
              <a:cs typeface="Arial" charset="0"/>
            </a:endParaRPr>
          </a:p>
          <a:p>
            <a:pPr>
              <a:lnSpc>
                <a:spcPct val="90000"/>
              </a:lnSpc>
            </a:pPr>
            <a:r>
              <a:rPr lang="en-GB" sz="1800" smtClean="0">
                <a:latin typeface="Arial" charset="0"/>
                <a:cs typeface="Arial" charset="0"/>
              </a:rPr>
              <a:t>Example RDF link: </a:t>
            </a:r>
            <a:br>
              <a:rPr lang="en-GB" sz="1800" smtClean="0">
                <a:latin typeface="Arial" charset="0"/>
                <a:cs typeface="Arial" charset="0"/>
              </a:rPr>
            </a:br>
            <a:r>
              <a:rPr lang="en-GB" sz="1600" smtClean="0">
                <a:latin typeface="Arial" charset="0"/>
                <a:cs typeface="Arial" charset="0"/>
                <a:hlinkClick r:id="rId3"/>
              </a:rPr>
              <a:t>http://dbpedia.org/resource/Berlin</a:t>
            </a:r>
            <a:r>
              <a:rPr lang="en-GB" sz="1600" smtClean="0">
                <a:latin typeface="Arial" charset="0"/>
                <a:cs typeface="Arial" charset="0"/>
              </a:rPr>
              <a:t> [Identifier of Berlin in DBPedia] </a:t>
            </a:r>
            <a:r>
              <a:rPr lang="en-GB" sz="1600" i="1" smtClean="0">
                <a:latin typeface="Arial" charset="0"/>
                <a:cs typeface="Arial" charset="0"/>
              </a:rPr>
              <a:t>owl:sameAs</a:t>
            </a:r>
            <a:r>
              <a:rPr lang="en-GB" sz="1600" smtClean="0">
                <a:latin typeface="Arial" charset="0"/>
                <a:cs typeface="Arial" charset="0"/>
              </a:rPr>
              <a:t> 		</a:t>
            </a:r>
            <a:r>
              <a:rPr lang="en-GB" sz="1600" smtClean="0">
                <a:latin typeface="Arial" charset="0"/>
                <a:cs typeface="Arial" charset="0"/>
                <a:hlinkClick r:id="rId4"/>
              </a:rPr>
              <a:t>http://sws.geonames.org/2950159</a:t>
            </a:r>
            <a:r>
              <a:rPr lang="en-GB" sz="1600" smtClean="0">
                <a:latin typeface="Arial" charset="0"/>
                <a:cs typeface="Arial" charset="0"/>
              </a:rPr>
              <a:t> [Identifier of Berlin in Geonames].</a:t>
            </a:r>
            <a:br>
              <a:rPr lang="en-GB" sz="1600" smtClean="0">
                <a:latin typeface="Arial" charset="0"/>
                <a:cs typeface="Arial" charset="0"/>
              </a:rPr>
            </a:br>
            <a:r>
              <a:rPr lang="en-GB" sz="1800" smtClean="0">
                <a:latin typeface="Arial" charset="0"/>
                <a:cs typeface="Arial" charset="0"/>
              </a:rPr>
              <a:t/>
            </a:r>
            <a:br>
              <a:rPr lang="en-GB" sz="1800" smtClean="0">
                <a:latin typeface="Arial" charset="0"/>
                <a:cs typeface="Arial" charset="0"/>
              </a:rPr>
            </a:br>
            <a:endParaRPr lang="en-GB" sz="1800" smtClean="0">
              <a:latin typeface="Arial" charset="0"/>
              <a:cs typeface="Arial" charset="0"/>
            </a:endParaRPr>
          </a:p>
        </p:txBody>
      </p:sp>
      <p:pic>
        <p:nvPicPr>
          <p:cNvPr id="73733" name="Picture 4" descr="LoD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914400"/>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E06C023-D0DC-411B-AE42-40A7D82127E9}" type="slidenum">
              <a:rPr lang="en-US" smtClean="0">
                <a:solidFill>
                  <a:schemeClr val="bg1"/>
                </a:solidFill>
              </a:rPr>
              <a:pPr eaLnBrk="1" hangingPunct="1"/>
              <a:t>73</a:t>
            </a:fld>
            <a:endParaRPr lang="en-US" smtClean="0">
              <a:solidFill>
                <a:schemeClr val="bg1"/>
              </a:solidFill>
            </a:endParaRPr>
          </a:p>
        </p:txBody>
      </p:sp>
      <p:sp>
        <p:nvSpPr>
          <p:cNvPr id="74755" name="Rectangle 2"/>
          <p:cNvSpPr>
            <a:spLocks noGrp="1"/>
          </p:cNvSpPr>
          <p:nvPr>
            <p:ph type="title"/>
          </p:nvPr>
        </p:nvSpPr>
        <p:spPr/>
        <p:txBody>
          <a:bodyPr/>
          <a:lstStyle/>
          <a:p>
            <a:r>
              <a:rPr lang="en-GB" smtClean="0">
                <a:latin typeface="Arial" charset="0"/>
                <a:cs typeface="Arial" charset="0"/>
              </a:rPr>
              <a:t>LOD Cloud May 2007</a:t>
            </a:r>
          </a:p>
        </p:txBody>
      </p:sp>
      <p:pic>
        <p:nvPicPr>
          <p:cNvPr id="74756" name="Picture 12" descr="lod_datasets_may_2007-goo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4725" y="1600200"/>
            <a:ext cx="7192963" cy="4525963"/>
          </a:xfrm>
        </p:spPr>
      </p:pic>
      <p:pic>
        <p:nvPicPr>
          <p:cNvPr id="74757" name="Picture 6" descr="LoD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14400"/>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13"/>
          <p:cNvSpPr txBox="1">
            <a:spLocks noChangeArrowheads="1"/>
          </p:cNvSpPr>
          <p:nvPr/>
        </p:nvSpPr>
        <p:spPr bwMode="auto">
          <a:xfrm>
            <a:off x="5943600" y="5867400"/>
            <a:ext cx="1014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Figure from [4]</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F9F219E-DD13-4590-B235-467F1F72855B}" type="slidenum">
              <a:rPr lang="en-US" smtClean="0">
                <a:solidFill>
                  <a:schemeClr val="bg1"/>
                </a:solidFill>
              </a:rPr>
              <a:pPr eaLnBrk="1" hangingPunct="1"/>
              <a:t>74</a:t>
            </a:fld>
            <a:endParaRPr lang="en-US" smtClean="0">
              <a:solidFill>
                <a:schemeClr val="bg1"/>
              </a:solidFill>
            </a:endParaRPr>
          </a:p>
        </p:txBody>
      </p:sp>
      <p:sp>
        <p:nvSpPr>
          <p:cNvPr id="75779" name="Rectangle 2"/>
          <p:cNvSpPr>
            <a:spLocks noGrp="1"/>
          </p:cNvSpPr>
          <p:nvPr>
            <p:ph type="title"/>
          </p:nvPr>
        </p:nvSpPr>
        <p:spPr/>
        <p:txBody>
          <a:bodyPr/>
          <a:lstStyle/>
          <a:p>
            <a:r>
              <a:rPr lang="en-GB" smtClean="0">
                <a:latin typeface="Arial" charset="0"/>
                <a:cs typeface="Arial" charset="0"/>
              </a:rPr>
              <a:t>LOD Cloud May 2007</a:t>
            </a:r>
          </a:p>
        </p:txBody>
      </p:sp>
      <p:pic>
        <p:nvPicPr>
          <p:cNvPr id="75780" name="Picture 12" descr="lod_datasets_may_2007-goo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4725" y="1600200"/>
            <a:ext cx="7192963" cy="4525963"/>
          </a:xfrm>
        </p:spPr>
      </p:pic>
      <p:pic>
        <p:nvPicPr>
          <p:cNvPr id="75781" name="Picture 6" descr="LoD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14400"/>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 Box 13"/>
          <p:cNvSpPr txBox="1">
            <a:spLocks noChangeArrowheads="1"/>
          </p:cNvSpPr>
          <p:nvPr/>
        </p:nvSpPr>
        <p:spPr bwMode="auto">
          <a:xfrm>
            <a:off x="5943600" y="5867400"/>
            <a:ext cx="1014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Figure from [4]</a:t>
            </a:r>
          </a:p>
        </p:txBody>
      </p:sp>
      <p:sp>
        <p:nvSpPr>
          <p:cNvPr id="7" name="Rechteck 6"/>
          <p:cNvSpPr/>
          <p:nvPr/>
        </p:nvSpPr>
        <p:spPr>
          <a:xfrm>
            <a:off x="3733800" y="762000"/>
            <a:ext cx="5105400" cy="3657600"/>
          </a:xfrm>
          <a:prstGeom prst="rect">
            <a:avLst/>
          </a:prstGeom>
          <a:solidFill>
            <a:srgbClr val="901A2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dirty="0">
                <a:solidFill>
                  <a:srgbClr val="FFFFFF"/>
                </a:solidFill>
                <a:ea typeface="ＭＳ Ｐゴシック" charset="-128"/>
              </a:rPr>
              <a:t/>
            </a:r>
            <a:br>
              <a:rPr lang="en-GB" sz="2400" b="1" dirty="0">
                <a:solidFill>
                  <a:srgbClr val="FFFFFF"/>
                </a:solidFill>
                <a:ea typeface="ＭＳ Ｐゴシック" charset="-128"/>
              </a:rPr>
            </a:br>
            <a:r>
              <a:rPr lang="en-GB" sz="2400" b="1" dirty="0">
                <a:solidFill>
                  <a:srgbClr val="FFFFFF"/>
                </a:solidFill>
                <a:ea typeface="ＭＳ Ｐゴシック" charset="-128"/>
              </a:rPr>
              <a:t>Basics:</a:t>
            </a:r>
          </a:p>
          <a:p>
            <a:pPr>
              <a:defRPr/>
            </a:pPr>
            <a:r>
              <a:rPr lang="en-GB" dirty="0">
                <a:solidFill>
                  <a:srgbClr val="FFFFFF"/>
                </a:solidFill>
                <a:ea typeface="ＭＳ Ｐゴシック" charset="-128"/>
              </a:rPr>
              <a:t>The Linked Open Data cloud is an interconnected set of datasets all of which were published and interlinked following the Linked Data principles.</a:t>
            </a:r>
          </a:p>
          <a:p>
            <a:pPr>
              <a:defRPr/>
            </a:pPr>
            <a:r>
              <a:rPr lang="en-GB" sz="2400" b="1" dirty="0">
                <a:solidFill>
                  <a:srgbClr val="FFFFFF"/>
                </a:solidFill>
                <a:ea typeface="ＭＳ Ｐゴシック" charset="-128"/>
              </a:rPr>
              <a:t>Facts:</a:t>
            </a:r>
          </a:p>
          <a:p>
            <a:pPr>
              <a:buFont typeface="Arial" charset="0"/>
              <a:buChar char="•"/>
              <a:defRPr/>
            </a:pPr>
            <a:r>
              <a:rPr lang="en-GB" sz="2000" dirty="0">
                <a:solidFill>
                  <a:srgbClr val="FFFFFF"/>
                </a:solidFill>
                <a:ea typeface="ＭＳ Ｐゴシック" charset="-128"/>
              </a:rPr>
              <a:t>Focal points:</a:t>
            </a:r>
          </a:p>
          <a:p>
            <a:pPr lvl="1">
              <a:buFont typeface="Arial" charset="0"/>
              <a:buChar char="•"/>
              <a:defRPr/>
            </a:pPr>
            <a:r>
              <a:rPr lang="en-GB" dirty="0" err="1">
                <a:solidFill>
                  <a:srgbClr val="FFFFFF"/>
                </a:solidFill>
                <a:ea typeface="ＭＳ Ｐゴシック" charset="-128"/>
              </a:rPr>
              <a:t>DBPedia</a:t>
            </a:r>
            <a:r>
              <a:rPr lang="en-GB" dirty="0">
                <a:solidFill>
                  <a:srgbClr val="FFFFFF"/>
                </a:solidFill>
                <a:ea typeface="ＭＳ Ｐゴシック" charset="-128"/>
              </a:rPr>
              <a:t>: </a:t>
            </a:r>
            <a:r>
              <a:rPr lang="en-GB" dirty="0" err="1">
                <a:solidFill>
                  <a:srgbClr val="FFFFFF"/>
                </a:solidFill>
                <a:ea typeface="ＭＳ Ｐゴシック" charset="-128"/>
              </a:rPr>
              <a:t>RDFized</a:t>
            </a:r>
            <a:r>
              <a:rPr lang="en-GB" dirty="0">
                <a:solidFill>
                  <a:srgbClr val="FFFFFF"/>
                </a:solidFill>
                <a:ea typeface="ＭＳ Ｐゴシック" charset="-128"/>
              </a:rPr>
              <a:t> </a:t>
            </a:r>
            <a:r>
              <a:rPr lang="en-GB" dirty="0" err="1">
                <a:solidFill>
                  <a:srgbClr val="FFFFFF"/>
                </a:solidFill>
                <a:ea typeface="ＭＳ Ｐゴシック" charset="-128"/>
              </a:rPr>
              <a:t>vesion</a:t>
            </a:r>
            <a:r>
              <a:rPr lang="en-GB" dirty="0">
                <a:solidFill>
                  <a:srgbClr val="FFFFFF"/>
                </a:solidFill>
                <a:ea typeface="ＭＳ Ｐゴシック" charset="-128"/>
              </a:rPr>
              <a:t> of </a:t>
            </a:r>
            <a:r>
              <a:rPr lang="en-GB" dirty="0" err="1">
                <a:solidFill>
                  <a:srgbClr val="FFFFFF"/>
                </a:solidFill>
                <a:ea typeface="ＭＳ Ｐゴシック" charset="-128"/>
              </a:rPr>
              <a:t>Wikipiedia</a:t>
            </a:r>
            <a:r>
              <a:rPr lang="en-GB" dirty="0">
                <a:solidFill>
                  <a:srgbClr val="FFFFFF"/>
                </a:solidFill>
                <a:ea typeface="ＭＳ Ｐゴシック" charset="-128"/>
              </a:rPr>
              <a:t>; many ingoing and outgoing links</a:t>
            </a:r>
          </a:p>
          <a:p>
            <a:pPr lvl="1">
              <a:buFont typeface="Arial" charset="0"/>
              <a:buChar char="•"/>
              <a:defRPr/>
            </a:pPr>
            <a:r>
              <a:rPr lang="en-GB" dirty="0">
                <a:solidFill>
                  <a:srgbClr val="FFFFFF"/>
                </a:solidFill>
                <a:ea typeface="ＭＳ Ｐゴシック" charset="-128"/>
              </a:rPr>
              <a:t>Music-related datasets</a:t>
            </a:r>
          </a:p>
          <a:p>
            <a:pPr>
              <a:buFont typeface="Arial" charset="0"/>
              <a:buChar char="•"/>
              <a:defRPr/>
            </a:pPr>
            <a:r>
              <a:rPr lang="en-GB" dirty="0">
                <a:solidFill>
                  <a:srgbClr val="FFFFFF"/>
                </a:solidFill>
                <a:ea typeface="ＭＳ Ｐゴシック" charset="-128"/>
              </a:rPr>
              <a:t>Big datasets include FOAF, US Census data</a:t>
            </a:r>
          </a:p>
          <a:p>
            <a:pPr>
              <a:buFont typeface="Arial" charset="0"/>
              <a:buChar char="•"/>
              <a:defRPr/>
            </a:pPr>
            <a:r>
              <a:rPr lang="en-GB" dirty="0">
                <a:solidFill>
                  <a:srgbClr val="FFFFFF"/>
                </a:solidFill>
                <a:ea typeface="ＭＳ Ｐゴシック" charset="-128"/>
              </a:rPr>
              <a:t>Size approx. 1 billion triples, 250k links</a:t>
            </a:r>
          </a:p>
          <a:p>
            <a:pPr>
              <a:buFont typeface="Arial" charset="0"/>
              <a:buChar char="•"/>
              <a:defRPr/>
            </a:pPr>
            <a:r>
              <a:rPr lang="en-GB" dirty="0">
                <a:solidFill>
                  <a:srgbClr val="FFFFFF"/>
                </a:solidFill>
                <a:ea typeface="ＭＳ Ｐゴシック" charset="-128"/>
              </a:rPr>
              <a:t>12 data sets</a:t>
            </a:r>
          </a:p>
          <a:p>
            <a:pPr>
              <a:defRPr/>
            </a:pPr>
            <a:endParaRPr lang="en-GB" sz="2000" dirty="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8377B55-562F-4631-8607-B2CC452C1CCD}" type="slidenum">
              <a:rPr lang="en-US" smtClean="0">
                <a:solidFill>
                  <a:schemeClr val="bg1"/>
                </a:solidFill>
              </a:rPr>
              <a:pPr eaLnBrk="1" hangingPunct="1"/>
              <a:t>75</a:t>
            </a:fld>
            <a:endParaRPr lang="en-US" smtClean="0">
              <a:solidFill>
                <a:schemeClr val="bg1"/>
              </a:solidFill>
            </a:endParaRPr>
          </a:p>
        </p:txBody>
      </p:sp>
      <p:sp>
        <p:nvSpPr>
          <p:cNvPr id="76803" name="Rectangle 2"/>
          <p:cNvSpPr>
            <a:spLocks noGrp="1"/>
          </p:cNvSpPr>
          <p:nvPr>
            <p:ph type="title"/>
          </p:nvPr>
        </p:nvSpPr>
        <p:spPr/>
        <p:txBody>
          <a:bodyPr/>
          <a:lstStyle/>
          <a:p>
            <a:r>
              <a:rPr lang="en-GB" smtClean="0">
                <a:latin typeface="Arial" charset="0"/>
                <a:cs typeface="Arial" charset="0"/>
              </a:rPr>
              <a:t>LOD Cloud September 2008</a:t>
            </a:r>
          </a:p>
        </p:txBody>
      </p:sp>
      <p:pic>
        <p:nvPicPr>
          <p:cNvPr id="76804" name="Picture 5" descr="lod-datasets_2008-09-1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46238" y="1600200"/>
            <a:ext cx="5851525" cy="4525963"/>
          </a:xfrm>
        </p:spPr>
      </p:pic>
      <p:pic>
        <p:nvPicPr>
          <p:cNvPr id="76805" name="Picture 6" descr="LoD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14400"/>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7"/>
          <p:cNvSpPr txBox="1">
            <a:spLocks noChangeArrowheads="1"/>
          </p:cNvSpPr>
          <p:nvPr/>
        </p:nvSpPr>
        <p:spPr bwMode="auto">
          <a:xfrm>
            <a:off x="7391400" y="5562600"/>
            <a:ext cx="1014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Figure from [4]</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5E36234-AD01-4962-BB2D-B4B4D8681AC0}" type="slidenum">
              <a:rPr lang="en-US" smtClean="0">
                <a:solidFill>
                  <a:schemeClr val="bg1"/>
                </a:solidFill>
              </a:rPr>
              <a:pPr eaLnBrk="1" hangingPunct="1"/>
              <a:t>76</a:t>
            </a:fld>
            <a:endParaRPr lang="en-US" smtClean="0">
              <a:solidFill>
                <a:schemeClr val="bg1"/>
              </a:solidFill>
            </a:endParaRPr>
          </a:p>
        </p:txBody>
      </p:sp>
      <p:sp>
        <p:nvSpPr>
          <p:cNvPr id="77827" name="Rectangle 2"/>
          <p:cNvSpPr>
            <a:spLocks noGrp="1"/>
          </p:cNvSpPr>
          <p:nvPr>
            <p:ph type="title"/>
          </p:nvPr>
        </p:nvSpPr>
        <p:spPr/>
        <p:txBody>
          <a:bodyPr/>
          <a:lstStyle/>
          <a:p>
            <a:r>
              <a:rPr lang="en-GB" smtClean="0">
                <a:latin typeface="Arial" charset="0"/>
                <a:cs typeface="Arial" charset="0"/>
              </a:rPr>
              <a:t>LOD Cloud September 2008</a:t>
            </a:r>
          </a:p>
        </p:txBody>
      </p:sp>
      <p:pic>
        <p:nvPicPr>
          <p:cNvPr id="77828" name="Picture 5" descr="lod-datasets_2008-09-1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46238" y="1600200"/>
            <a:ext cx="5851525" cy="4525963"/>
          </a:xfrm>
        </p:spPr>
      </p:pic>
      <p:pic>
        <p:nvPicPr>
          <p:cNvPr id="77829" name="Picture 6" descr="LoD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14400"/>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7"/>
          <p:cNvSpPr txBox="1">
            <a:spLocks noChangeArrowheads="1"/>
          </p:cNvSpPr>
          <p:nvPr/>
        </p:nvSpPr>
        <p:spPr bwMode="auto">
          <a:xfrm>
            <a:off x="7391400" y="5562600"/>
            <a:ext cx="1014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Figure from [4]</a:t>
            </a:r>
          </a:p>
        </p:txBody>
      </p:sp>
      <p:sp>
        <p:nvSpPr>
          <p:cNvPr id="7" name="Rechteck 6"/>
          <p:cNvSpPr/>
          <p:nvPr/>
        </p:nvSpPr>
        <p:spPr>
          <a:xfrm>
            <a:off x="3733800" y="2286000"/>
            <a:ext cx="5105400" cy="2133600"/>
          </a:xfrm>
          <a:prstGeom prst="rect">
            <a:avLst/>
          </a:prstGeom>
          <a:solidFill>
            <a:srgbClr val="901A2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400" b="1" dirty="0">
              <a:solidFill>
                <a:srgbClr val="FFFFFF"/>
              </a:solidFill>
              <a:ea typeface="ＭＳ Ｐゴシック" charset="-128"/>
            </a:endParaRPr>
          </a:p>
          <a:p>
            <a:pPr>
              <a:defRPr/>
            </a:pPr>
            <a:r>
              <a:rPr lang="en-GB" sz="2400" b="1" dirty="0">
                <a:solidFill>
                  <a:srgbClr val="FFFFFF"/>
                </a:solidFill>
                <a:ea typeface="ＭＳ Ｐゴシック" charset="-128"/>
              </a:rPr>
              <a:t>Facts:</a:t>
            </a:r>
          </a:p>
          <a:p>
            <a:pPr>
              <a:buFont typeface="Arial" charset="0"/>
              <a:buChar char="•"/>
              <a:defRPr/>
            </a:pPr>
            <a:r>
              <a:rPr lang="en-GB" sz="2000" dirty="0">
                <a:solidFill>
                  <a:srgbClr val="FFFFFF"/>
                </a:solidFill>
                <a:ea typeface="ＭＳ Ｐゴシック" charset="-128"/>
              </a:rPr>
              <a:t>More than 35 datasets interlinked</a:t>
            </a:r>
          </a:p>
          <a:p>
            <a:pPr>
              <a:buFont typeface="Arial" charset="0"/>
              <a:buChar char="•"/>
              <a:defRPr/>
            </a:pPr>
            <a:r>
              <a:rPr lang="en-GB" sz="2000" dirty="0">
                <a:solidFill>
                  <a:srgbClr val="FFFFFF"/>
                </a:solidFill>
                <a:ea typeface="ＭＳ Ｐゴシック" charset="-128"/>
              </a:rPr>
              <a:t>Commercial players joined the cloud, </a:t>
            </a:r>
            <a:r>
              <a:rPr lang="en-GB" dirty="0">
                <a:solidFill>
                  <a:srgbClr val="FFFFFF"/>
                </a:solidFill>
                <a:ea typeface="ＭＳ Ｐゴシック" charset="-128"/>
              </a:rPr>
              <a:t>e.g., BBC</a:t>
            </a:r>
          </a:p>
          <a:p>
            <a:pPr>
              <a:buFont typeface="Arial" charset="0"/>
              <a:buChar char="•"/>
              <a:defRPr/>
            </a:pPr>
            <a:r>
              <a:rPr lang="en-GB" dirty="0">
                <a:solidFill>
                  <a:srgbClr val="FFFFFF"/>
                </a:solidFill>
                <a:ea typeface="ＭＳ Ｐゴシック" charset="-128"/>
              </a:rPr>
              <a:t>Companies began to publish and host dataset, e.g. 	</a:t>
            </a:r>
            <a:r>
              <a:rPr lang="en-GB" dirty="0" err="1">
                <a:solidFill>
                  <a:srgbClr val="FFFFFF"/>
                </a:solidFill>
                <a:ea typeface="ＭＳ Ｐゴシック" charset="-128"/>
              </a:rPr>
              <a:t>OpenLink</a:t>
            </a:r>
            <a:r>
              <a:rPr lang="en-GB" dirty="0">
                <a:solidFill>
                  <a:srgbClr val="FFFFFF"/>
                </a:solidFill>
                <a:ea typeface="ＭＳ Ｐゴシック" charset="-128"/>
              </a:rPr>
              <a:t>, </a:t>
            </a:r>
            <a:r>
              <a:rPr lang="en-GB" dirty="0" err="1">
                <a:solidFill>
                  <a:srgbClr val="FFFFFF"/>
                </a:solidFill>
                <a:ea typeface="ＭＳ Ｐゴシック" charset="-128"/>
              </a:rPr>
              <a:t>Talis</a:t>
            </a:r>
            <a:r>
              <a:rPr lang="en-GB" dirty="0">
                <a:solidFill>
                  <a:srgbClr val="FFFFFF"/>
                </a:solidFill>
                <a:ea typeface="ＭＳ Ｐゴシック" charset="-128"/>
              </a:rPr>
              <a:t>, or </a:t>
            </a:r>
            <a:r>
              <a:rPr lang="en-GB" dirty="0" err="1">
                <a:solidFill>
                  <a:srgbClr val="FFFFFF"/>
                </a:solidFill>
                <a:ea typeface="ＭＳ Ｐゴシック" charset="-128"/>
              </a:rPr>
              <a:t>Garlik</a:t>
            </a:r>
            <a:r>
              <a:rPr lang="en-GB" dirty="0">
                <a:solidFill>
                  <a:srgbClr val="FFFFFF"/>
                </a:solidFill>
                <a:ea typeface="ＭＳ Ｐゴシック" charset="-128"/>
              </a:rPr>
              <a:t>.</a:t>
            </a:r>
          </a:p>
          <a:p>
            <a:pPr>
              <a:buFont typeface="Arial" charset="0"/>
              <a:buChar char="•"/>
              <a:defRPr/>
            </a:pPr>
            <a:r>
              <a:rPr lang="en-GB" dirty="0">
                <a:solidFill>
                  <a:srgbClr val="FFFFFF"/>
                </a:solidFill>
                <a:ea typeface="ＭＳ Ｐゴシック" charset="-128"/>
              </a:rPr>
              <a:t>Size approx. 2 billion triples, 3 million links</a:t>
            </a:r>
          </a:p>
          <a:p>
            <a:pPr>
              <a:buFont typeface="Arial" charset="0"/>
              <a:buChar char="•"/>
              <a:defRPr/>
            </a:pPr>
            <a:r>
              <a:rPr lang="en-GB" dirty="0">
                <a:solidFill>
                  <a:srgbClr val="FFFFFF"/>
                </a:solidFill>
                <a:ea typeface="ＭＳ Ｐゴシック" charset="-128"/>
              </a:rPr>
              <a:t>45 data sets</a:t>
            </a:r>
          </a:p>
          <a:p>
            <a:pPr>
              <a:defRPr/>
            </a:pPr>
            <a:endParaRPr lang="en-GB" sz="2000" dirty="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0944DC8-BCBF-4DA7-8EF0-5CA2D8528657}" type="slidenum">
              <a:rPr lang="en-US" smtClean="0">
                <a:solidFill>
                  <a:schemeClr val="bg1"/>
                </a:solidFill>
              </a:rPr>
              <a:pPr eaLnBrk="1" hangingPunct="1"/>
              <a:t>77</a:t>
            </a:fld>
            <a:endParaRPr lang="en-US" smtClean="0">
              <a:solidFill>
                <a:schemeClr val="bg1"/>
              </a:solidFill>
            </a:endParaRPr>
          </a:p>
        </p:txBody>
      </p:sp>
      <p:sp>
        <p:nvSpPr>
          <p:cNvPr id="78851" name="Rectangle 2"/>
          <p:cNvSpPr>
            <a:spLocks noGrp="1"/>
          </p:cNvSpPr>
          <p:nvPr>
            <p:ph type="title"/>
          </p:nvPr>
        </p:nvSpPr>
        <p:spPr/>
        <p:txBody>
          <a:bodyPr/>
          <a:lstStyle/>
          <a:p>
            <a:r>
              <a:rPr lang="en-GB" smtClean="0">
                <a:latin typeface="Arial" charset="0"/>
                <a:cs typeface="Arial" charset="0"/>
              </a:rPr>
              <a:t>LOD Cloud March 2009</a:t>
            </a:r>
          </a:p>
        </p:txBody>
      </p:sp>
      <p:sp>
        <p:nvSpPr>
          <p:cNvPr id="78852" name="Text Box 7"/>
          <p:cNvSpPr txBox="1">
            <a:spLocks noChangeArrowheads="1"/>
          </p:cNvSpPr>
          <p:nvPr/>
        </p:nvSpPr>
        <p:spPr bwMode="auto">
          <a:xfrm>
            <a:off x="7315200" y="5334000"/>
            <a:ext cx="1014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Figure from [4]</a:t>
            </a:r>
          </a:p>
        </p:txBody>
      </p:sp>
      <p:pic>
        <p:nvPicPr>
          <p:cNvPr id="788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3163" y="1447800"/>
            <a:ext cx="6629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6" descr="LoD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14400"/>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6E57B85-D865-40D9-A134-40BF56631FC6}" type="slidenum">
              <a:rPr lang="en-US" smtClean="0">
                <a:solidFill>
                  <a:schemeClr val="bg1"/>
                </a:solidFill>
              </a:rPr>
              <a:pPr eaLnBrk="1" hangingPunct="1"/>
              <a:t>78</a:t>
            </a:fld>
            <a:endParaRPr lang="en-US" smtClean="0">
              <a:solidFill>
                <a:schemeClr val="bg1"/>
              </a:solidFill>
            </a:endParaRPr>
          </a:p>
        </p:txBody>
      </p:sp>
      <p:sp>
        <p:nvSpPr>
          <p:cNvPr id="79875" name="Rectangle 2"/>
          <p:cNvSpPr>
            <a:spLocks noGrp="1"/>
          </p:cNvSpPr>
          <p:nvPr>
            <p:ph type="title"/>
          </p:nvPr>
        </p:nvSpPr>
        <p:spPr/>
        <p:txBody>
          <a:bodyPr/>
          <a:lstStyle/>
          <a:p>
            <a:r>
              <a:rPr lang="en-GB" smtClean="0">
                <a:latin typeface="Arial" charset="0"/>
                <a:cs typeface="Arial" charset="0"/>
              </a:rPr>
              <a:t>LOD Cloud March 2009</a:t>
            </a:r>
          </a:p>
        </p:txBody>
      </p:sp>
      <p:sp>
        <p:nvSpPr>
          <p:cNvPr id="79876" name="Text Box 7"/>
          <p:cNvSpPr txBox="1">
            <a:spLocks noChangeArrowheads="1"/>
          </p:cNvSpPr>
          <p:nvPr/>
        </p:nvSpPr>
        <p:spPr bwMode="auto">
          <a:xfrm>
            <a:off x="7315200" y="5334000"/>
            <a:ext cx="1014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Figure from [4]</a:t>
            </a:r>
          </a:p>
        </p:txBody>
      </p:sp>
      <p:pic>
        <p:nvPicPr>
          <p:cNvPr id="798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3163" y="1447800"/>
            <a:ext cx="6629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6" descr="LoD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475" y="914400"/>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3733800" y="2286000"/>
            <a:ext cx="5105400" cy="2362200"/>
          </a:xfrm>
          <a:prstGeom prst="rect">
            <a:avLst/>
          </a:prstGeom>
          <a:solidFill>
            <a:srgbClr val="901A2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dirty="0">
                <a:solidFill>
                  <a:srgbClr val="FFFFFF"/>
                </a:solidFill>
                <a:ea typeface="ＭＳ Ｐゴシック" charset="-128"/>
              </a:rPr>
              <a:t/>
            </a:r>
            <a:br>
              <a:rPr lang="en-GB" sz="2400" b="1" dirty="0">
                <a:solidFill>
                  <a:srgbClr val="FFFFFF"/>
                </a:solidFill>
                <a:ea typeface="ＭＳ Ｐゴシック" charset="-128"/>
              </a:rPr>
            </a:br>
            <a:endParaRPr lang="en-GB" sz="2400" b="1" dirty="0">
              <a:solidFill>
                <a:srgbClr val="FFFFFF"/>
              </a:solidFill>
              <a:ea typeface="ＭＳ Ｐゴシック" charset="-128"/>
            </a:endParaRPr>
          </a:p>
          <a:p>
            <a:pPr>
              <a:defRPr/>
            </a:pPr>
            <a:r>
              <a:rPr lang="en-GB" sz="2400" b="1" dirty="0">
                <a:solidFill>
                  <a:srgbClr val="FFFFFF"/>
                </a:solidFill>
                <a:ea typeface="ＭＳ Ｐゴシック" charset="-128"/>
              </a:rPr>
              <a:t>Facts:</a:t>
            </a:r>
          </a:p>
          <a:p>
            <a:pPr>
              <a:buFont typeface="Arial" charset="0"/>
              <a:buChar char="•"/>
              <a:defRPr/>
            </a:pPr>
            <a:r>
              <a:rPr lang="en-GB" sz="2000" dirty="0">
                <a:solidFill>
                  <a:srgbClr val="FFFFFF"/>
                </a:solidFill>
                <a:ea typeface="ＭＳ Ｐゴシック" charset="-128"/>
              </a:rPr>
              <a:t>Big part from Linking Open Drug cloud and the    	BIO2RDF project (bottom)</a:t>
            </a:r>
          </a:p>
          <a:p>
            <a:pPr>
              <a:buFont typeface="Arial" charset="0"/>
              <a:buChar char="•"/>
              <a:defRPr/>
            </a:pPr>
            <a:r>
              <a:rPr lang="en-GB" sz="2000" dirty="0">
                <a:solidFill>
                  <a:srgbClr val="FFFFFF"/>
                </a:solidFill>
                <a:ea typeface="ＭＳ Ｐゴシック" charset="-128"/>
              </a:rPr>
              <a:t>Notable new datasets: </a:t>
            </a:r>
            <a:br>
              <a:rPr lang="en-GB" sz="2000" dirty="0">
                <a:solidFill>
                  <a:srgbClr val="FFFFFF"/>
                </a:solidFill>
                <a:ea typeface="ＭＳ Ｐゴシック" charset="-128"/>
              </a:rPr>
            </a:br>
            <a:r>
              <a:rPr lang="en-GB" sz="2000" dirty="0">
                <a:solidFill>
                  <a:srgbClr val="FFFFFF"/>
                </a:solidFill>
                <a:ea typeface="ＭＳ Ｐゴシック" charset="-128"/>
              </a:rPr>
              <a:t>	Freebase, </a:t>
            </a:r>
            <a:r>
              <a:rPr lang="en-GB" sz="2000" dirty="0" err="1">
                <a:solidFill>
                  <a:srgbClr val="FFFFFF"/>
                </a:solidFill>
                <a:ea typeface="ＭＳ Ｐゴシック" charset="-128"/>
              </a:rPr>
              <a:t>OpenCalais</a:t>
            </a:r>
            <a:r>
              <a:rPr lang="en-GB" sz="2000" dirty="0">
                <a:solidFill>
                  <a:srgbClr val="FFFFFF"/>
                </a:solidFill>
                <a:ea typeface="ＭＳ Ｐゴシック" charset="-128"/>
              </a:rPr>
              <a:t>, ACM/IEEE</a:t>
            </a:r>
          </a:p>
          <a:p>
            <a:pPr>
              <a:buFont typeface="Arial" charset="0"/>
              <a:buChar char="•"/>
              <a:defRPr/>
            </a:pPr>
            <a:r>
              <a:rPr lang="en-GB" sz="2000" dirty="0">
                <a:solidFill>
                  <a:srgbClr val="FFFFFF"/>
                </a:solidFill>
                <a:ea typeface="ＭＳ Ｐゴシック" charset="-128"/>
              </a:rPr>
              <a:t>Size &gt; 10 billion triples</a:t>
            </a:r>
          </a:p>
          <a:p>
            <a:pPr>
              <a:buFont typeface="Arial" charset="0"/>
              <a:buChar char="•"/>
              <a:defRPr/>
            </a:pPr>
            <a:r>
              <a:rPr lang="en-GB" sz="2000" dirty="0">
                <a:solidFill>
                  <a:srgbClr val="FFFFFF"/>
                </a:solidFill>
                <a:ea typeface="ＭＳ Ｐゴシック" charset="-128"/>
              </a:rPr>
              <a:t>93 data sets</a:t>
            </a:r>
          </a:p>
          <a:p>
            <a:pPr>
              <a:buFont typeface="Arial" charset="0"/>
              <a:buChar char="•"/>
              <a:defRPr/>
            </a:pPr>
            <a:endParaRPr lang="en-GB" sz="2000" dirty="0">
              <a:solidFill>
                <a:srgbClr val="FFFFFF"/>
              </a:solidFill>
              <a:ea typeface="ＭＳ Ｐゴシック" charset="-128"/>
            </a:endParaRPr>
          </a:p>
          <a:p>
            <a:pPr>
              <a:defRPr/>
            </a:pPr>
            <a:endParaRPr lang="en-GB" sz="2000" dirty="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9966D2D-9255-4CAD-B2CE-D2F88F487142}" type="slidenum">
              <a:rPr lang="en-US" smtClean="0">
                <a:solidFill>
                  <a:schemeClr val="bg1"/>
                </a:solidFill>
              </a:rPr>
              <a:pPr eaLnBrk="1" hangingPunct="1"/>
              <a:t>79</a:t>
            </a:fld>
            <a:endParaRPr lang="en-US" smtClean="0">
              <a:solidFill>
                <a:schemeClr val="bg1"/>
              </a:solidFill>
            </a:endParaRPr>
          </a:p>
        </p:txBody>
      </p:sp>
      <p:sp>
        <p:nvSpPr>
          <p:cNvPr id="80899" name="Rectangle 2"/>
          <p:cNvSpPr>
            <a:spLocks noGrp="1"/>
          </p:cNvSpPr>
          <p:nvPr>
            <p:ph type="title"/>
          </p:nvPr>
        </p:nvSpPr>
        <p:spPr/>
        <p:txBody>
          <a:bodyPr/>
          <a:lstStyle/>
          <a:p>
            <a:r>
              <a:rPr lang="en-GB" smtClean="0">
                <a:latin typeface="Arial" charset="0"/>
                <a:cs typeface="Arial" charset="0"/>
              </a:rPr>
              <a:t>LOD Cloud September 2010</a:t>
            </a:r>
          </a:p>
        </p:txBody>
      </p:sp>
      <p:sp>
        <p:nvSpPr>
          <p:cNvPr id="80900" name="Text Box 7"/>
          <p:cNvSpPr txBox="1">
            <a:spLocks noChangeArrowheads="1"/>
          </p:cNvSpPr>
          <p:nvPr/>
        </p:nvSpPr>
        <p:spPr bwMode="auto">
          <a:xfrm>
            <a:off x="7315200" y="5334000"/>
            <a:ext cx="1014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Figure from [4]</a:t>
            </a:r>
          </a:p>
        </p:txBody>
      </p:sp>
      <p:pic>
        <p:nvPicPr>
          <p:cNvPr id="809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60488"/>
            <a:ext cx="79248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descr="LoD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14400"/>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607F647-353F-4AAE-B4B9-834EB45B34A2}" type="slidenum">
              <a:rPr lang="en-US" smtClean="0">
                <a:solidFill>
                  <a:schemeClr val="bg1"/>
                </a:solidFill>
              </a:rPr>
              <a:pPr eaLnBrk="1" hangingPunct="1"/>
              <a:t>8</a:t>
            </a:fld>
            <a:endParaRPr lang="en-US" smtClean="0">
              <a:solidFill>
                <a:schemeClr val="bg1"/>
              </a:solidFill>
            </a:endParaRPr>
          </a:p>
        </p:txBody>
      </p:sp>
      <p:sp>
        <p:nvSpPr>
          <p:cNvPr id="8195" name="Rectangle 4"/>
          <p:cNvSpPr>
            <a:spLocks noGrp="1"/>
          </p:cNvSpPr>
          <p:nvPr>
            <p:ph type="title"/>
          </p:nvPr>
        </p:nvSpPr>
        <p:spPr/>
        <p:txBody>
          <a:bodyPr/>
          <a:lstStyle/>
          <a:p>
            <a:r>
              <a:rPr lang="en-GB" smtClean="0">
                <a:latin typeface="Arial" charset="0"/>
                <a:cs typeface="Arial" charset="0"/>
              </a:rPr>
              <a:t>Evolution of the Web: The Origins</a:t>
            </a:r>
          </a:p>
        </p:txBody>
      </p:sp>
      <p:sp>
        <p:nvSpPr>
          <p:cNvPr id="8196" name="Text Box 11"/>
          <p:cNvSpPr txBox="1">
            <a:spLocks noChangeArrowheads="1"/>
          </p:cNvSpPr>
          <p:nvPr/>
        </p:nvSpPr>
        <p:spPr bwMode="auto">
          <a:xfrm>
            <a:off x="6477000" y="2971800"/>
            <a:ext cx="1736725" cy="831850"/>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Social Web</a:t>
            </a:r>
          </a:p>
          <a:p>
            <a:pPr eaLnBrk="1" hangingPunct="1"/>
            <a:r>
              <a:rPr lang="en-GB" sz="2400"/>
              <a:t>(Web 2.0)</a:t>
            </a:r>
          </a:p>
        </p:txBody>
      </p:sp>
      <p:pic>
        <p:nvPicPr>
          <p:cNvPr id="819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8199" name="Text Box 6"/>
          <p:cNvSpPr txBox="1">
            <a:spLocks noChangeArrowheads="1"/>
          </p:cNvSpPr>
          <p:nvPr/>
        </p:nvSpPr>
        <p:spPr bwMode="auto">
          <a:xfrm>
            <a:off x="1905000" y="4343400"/>
            <a:ext cx="149860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8200" name="Text Box 7"/>
          <p:cNvSpPr txBox="1">
            <a:spLocks noChangeArrowheads="1"/>
          </p:cNvSpPr>
          <p:nvPr/>
        </p:nvSpPr>
        <p:spPr bwMode="auto">
          <a:xfrm>
            <a:off x="2743200" y="3733800"/>
            <a:ext cx="183991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8201" name="Text Box 8"/>
          <p:cNvSpPr txBox="1">
            <a:spLocks noChangeArrowheads="1"/>
          </p:cNvSpPr>
          <p:nvPr/>
        </p:nvSpPr>
        <p:spPr bwMode="auto">
          <a:xfrm>
            <a:off x="4267200" y="3124200"/>
            <a:ext cx="8207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8202"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10"/>
          <p:cNvSpPr txBox="1">
            <a:spLocks noChangeArrowheads="1"/>
          </p:cNvSpPr>
          <p:nvPr/>
        </p:nvSpPr>
        <p:spPr bwMode="auto">
          <a:xfrm>
            <a:off x="3886200" y="1295400"/>
            <a:ext cx="18875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8204" name="Text Box 12"/>
          <p:cNvSpPr txBox="1">
            <a:spLocks noChangeArrowheads="1"/>
          </p:cNvSpPr>
          <p:nvPr/>
        </p:nvSpPr>
        <p:spPr bwMode="auto">
          <a:xfrm>
            <a:off x="5257800" y="2209800"/>
            <a:ext cx="217646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8205" name="Line 13"/>
          <p:cNvSpPr>
            <a:spLocks noChangeShapeType="1"/>
          </p:cNvSpPr>
          <p:nvPr/>
        </p:nvSpPr>
        <p:spPr bwMode="auto">
          <a:xfrm flipV="1">
            <a:off x="5562600" y="1752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8206" name="Line 15"/>
          <p:cNvSpPr>
            <a:spLocks noChangeShapeType="1"/>
          </p:cNvSpPr>
          <p:nvPr/>
        </p:nvSpPr>
        <p:spPr bwMode="auto">
          <a:xfrm flipV="1">
            <a:off x="5257800" y="2895600"/>
            <a:ext cx="457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8207"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8208"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8210"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8211"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8212"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8213" name="Line 15"/>
          <p:cNvSpPr>
            <a:spLocks noChangeShapeType="1"/>
          </p:cNvSpPr>
          <p:nvPr/>
        </p:nvSpPr>
        <p:spPr bwMode="auto">
          <a:xfrm>
            <a:off x="6781800" y="2743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8214" name="Text Box 10"/>
          <p:cNvSpPr txBox="1">
            <a:spLocks noChangeArrowheads="1"/>
          </p:cNvSpPr>
          <p:nvPr/>
        </p:nvSpPr>
        <p:spPr bwMode="auto">
          <a:xfrm>
            <a:off x="7162800" y="3048000"/>
            <a:ext cx="1811338" cy="830263"/>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
        <p:nvSpPr>
          <p:cNvPr id="23" name="Rechteck 22"/>
          <p:cNvSpPr/>
          <p:nvPr/>
        </p:nvSpPr>
        <p:spPr>
          <a:xfrm>
            <a:off x="3886200" y="990600"/>
            <a:ext cx="5105400" cy="3657600"/>
          </a:xfrm>
          <a:prstGeom prst="rect">
            <a:avLst/>
          </a:prstGeom>
          <a:solidFill>
            <a:srgbClr val="901A2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a:solidFill>
                  <a:srgbClr val="FFFFFF"/>
                </a:solidFill>
                <a:ea typeface="ＭＳ Ｐゴシック" charset="-128"/>
              </a:rPr>
              <a:t>As We May Think (1945):</a:t>
            </a:r>
          </a:p>
          <a:p>
            <a:pPr>
              <a:buFont typeface="Arial" charset="0"/>
              <a:buChar char="•"/>
              <a:defRPr/>
            </a:pPr>
            <a:r>
              <a:rPr lang="en-GB" sz="2000">
                <a:solidFill>
                  <a:srgbClr val="FFFFFF"/>
                </a:solidFill>
                <a:ea typeface="ＭＳ Ｐゴシック" charset="-128"/>
              </a:rPr>
              <a:t>Introduction of the Memex.</a:t>
            </a:r>
          </a:p>
          <a:p>
            <a:pPr>
              <a:buFont typeface="Arial" charset="0"/>
              <a:buChar char="•"/>
              <a:defRPr/>
            </a:pPr>
            <a:r>
              <a:rPr lang="en-GB" sz="2000">
                <a:solidFill>
                  <a:srgbClr val="FFFFFF"/>
                </a:solidFill>
                <a:ea typeface="ＭＳ Ｐゴシック" charset="-128"/>
              </a:rPr>
              <a:t>Memex was envisioned to provide access to huge collections of text in which people could follow trails of links and notes.</a:t>
            </a:r>
          </a:p>
          <a:p>
            <a:pPr>
              <a:buFont typeface="Arial" charset="0"/>
              <a:buChar char="•"/>
              <a:defRPr/>
            </a:pPr>
            <a:r>
              <a:rPr lang="en-GB" sz="2000">
                <a:solidFill>
                  <a:srgbClr val="FFFFFF"/>
                </a:solidFill>
                <a:ea typeface="ＭＳ Ｐゴシック" charset="-128"/>
              </a:rPr>
              <a:t>Memex is widely known as the pre-cursor of the Hypertext movement.</a:t>
            </a:r>
          </a:p>
          <a:p>
            <a:pPr>
              <a:defRPr/>
            </a:pPr>
            <a:endParaRPr lang="en-GB" sz="200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3196E53-DBB4-4726-8080-A2054ADBF359}" type="slidenum">
              <a:rPr lang="en-US" smtClean="0">
                <a:solidFill>
                  <a:schemeClr val="bg1"/>
                </a:solidFill>
              </a:rPr>
              <a:pPr eaLnBrk="1" hangingPunct="1"/>
              <a:t>80</a:t>
            </a:fld>
            <a:endParaRPr lang="en-US" smtClean="0">
              <a:solidFill>
                <a:schemeClr val="bg1"/>
              </a:solidFill>
            </a:endParaRPr>
          </a:p>
        </p:txBody>
      </p:sp>
      <p:sp>
        <p:nvSpPr>
          <p:cNvPr id="81923" name="Rectangle 2"/>
          <p:cNvSpPr>
            <a:spLocks noGrp="1"/>
          </p:cNvSpPr>
          <p:nvPr>
            <p:ph type="title"/>
          </p:nvPr>
        </p:nvSpPr>
        <p:spPr/>
        <p:txBody>
          <a:bodyPr/>
          <a:lstStyle/>
          <a:p>
            <a:r>
              <a:rPr lang="en-GB" smtClean="0">
                <a:latin typeface="Arial" charset="0"/>
                <a:cs typeface="Arial" charset="0"/>
              </a:rPr>
              <a:t>LOD Cloud September 2010</a:t>
            </a:r>
          </a:p>
        </p:txBody>
      </p:sp>
      <p:sp>
        <p:nvSpPr>
          <p:cNvPr id="81924" name="Text Box 7"/>
          <p:cNvSpPr txBox="1">
            <a:spLocks noChangeArrowheads="1"/>
          </p:cNvSpPr>
          <p:nvPr/>
        </p:nvSpPr>
        <p:spPr bwMode="auto">
          <a:xfrm>
            <a:off x="7315200" y="5334000"/>
            <a:ext cx="1014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Figure from [4]</a:t>
            </a:r>
          </a:p>
        </p:txBody>
      </p:sp>
      <p:pic>
        <p:nvPicPr>
          <p:cNvPr id="819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60488"/>
            <a:ext cx="79248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descr="LoD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14400"/>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5562600" y="1981200"/>
            <a:ext cx="3276600" cy="1371600"/>
          </a:xfrm>
          <a:prstGeom prst="rect">
            <a:avLst/>
          </a:prstGeom>
          <a:solidFill>
            <a:srgbClr val="901A2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dirty="0">
                <a:solidFill>
                  <a:srgbClr val="FFFFFF"/>
                </a:solidFill>
                <a:ea typeface="ＭＳ Ｐゴシック" charset="-128"/>
              </a:rPr>
              <a:t>Facts:</a:t>
            </a:r>
          </a:p>
          <a:p>
            <a:pPr>
              <a:buFont typeface="Arial" charset="0"/>
              <a:buChar char="•"/>
              <a:defRPr/>
            </a:pPr>
            <a:r>
              <a:rPr lang="en-GB" sz="2000" dirty="0">
                <a:solidFill>
                  <a:srgbClr val="FFFFFF"/>
                </a:solidFill>
                <a:ea typeface="ＭＳ Ｐゴシック" charset="-128"/>
              </a:rPr>
              <a:t>More than 26 billion triples </a:t>
            </a:r>
          </a:p>
          <a:p>
            <a:pPr>
              <a:buFont typeface="Arial" charset="0"/>
              <a:buChar char="•"/>
              <a:defRPr/>
            </a:pPr>
            <a:r>
              <a:rPr lang="en-GB" sz="2000" dirty="0">
                <a:solidFill>
                  <a:srgbClr val="FFFFFF"/>
                </a:solidFill>
                <a:ea typeface="ＭＳ Ｐゴシック" charset="-128"/>
              </a:rPr>
              <a:t>More than 395 million links</a:t>
            </a:r>
          </a:p>
          <a:p>
            <a:pPr>
              <a:buFont typeface="Arial" charset="0"/>
              <a:buChar char="•"/>
              <a:defRPr/>
            </a:pPr>
            <a:r>
              <a:rPr lang="en-GB" sz="2000" dirty="0">
                <a:solidFill>
                  <a:srgbClr val="FFFFFF"/>
                </a:solidFill>
                <a:ea typeface="ＭＳ Ｐゴシック" charset="-128"/>
              </a:rPr>
              <a:t>203 data sets</a:t>
            </a:r>
          </a:p>
        </p:txBody>
      </p:sp>
      <p:graphicFrame>
        <p:nvGraphicFramePr>
          <p:cNvPr id="2" name="Table 1"/>
          <p:cNvGraphicFramePr>
            <a:graphicFrameLocks noGrp="1"/>
          </p:cNvGraphicFramePr>
          <p:nvPr/>
        </p:nvGraphicFramePr>
        <p:xfrm>
          <a:off x="304800" y="2514600"/>
          <a:ext cx="4724400" cy="3175000"/>
        </p:xfrm>
        <a:graphic>
          <a:graphicData uri="http://schemas.openxmlformats.org/drawingml/2006/table">
            <a:tbl>
              <a:tblPr firstRow="1" bandRow="1">
                <a:tableStyleId>{5C22544A-7EE6-4342-B048-85BDC9FD1C3A}</a:tableStyleId>
              </a:tblPr>
              <a:tblGrid>
                <a:gridCol w="1130300"/>
                <a:gridCol w="1130300"/>
                <a:gridCol w="1130300"/>
                <a:gridCol w="1333500"/>
              </a:tblGrid>
              <a:tr h="370840">
                <a:tc>
                  <a:txBody>
                    <a:bodyPr/>
                    <a:lstStyle/>
                    <a:p>
                      <a:pPr algn="ctr"/>
                      <a:r>
                        <a:rPr lang="en-NZ" sz="1600" dirty="0" smtClean="0"/>
                        <a:t>Domain</a:t>
                      </a:r>
                      <a:endParaRPr lang="en-NZ" sz="1600" dirty="0"/>
                    </a:p>
                  </a:txBody>
                  <a:tcPr/>
                </a:tc>
                <a:tc>
                  <a:txBody>
                    <a:bodyPr/>
                    <a:lstStyle/>
                    <a:p>
                      <a:pPr algn="ctr"/>
                      <a:r>
                        <a:rPr lang="en-NZ" sz="1600" dirty="0" smtClean="0"/>
                        <a:t>Data Sets</a:t>
                      </a:r>
                      <a:endParaRPr lang="en-NZ" sz="1600" dirty="0"/>
                    </a:p>
                  </a:txBody>
                  <a:tcPr/>
                </a:tc>
                <a:tc>
                  <a:txBody>
                    <a:bodyPr/>
                    <a:lstStyle/>
                    <a:p>
                      <a:pPr algn="ctr"/>
                      <a:r>
                        <a:rPr lang="en-NZ" sz="1600" dirty="0" err="1" smtClean="0"/>
                        <a:t>Percent</a:t>
                      </a:r>
                      <a:r>
                        <a:rPr lang="en-NZ" sz="1600" dirty="0" smtClean="0"/>
                        <a:t> of triples</a:t>
                      </a:r>
                      <a:endParaRPr lang="en-NZ" sz="1600" dirty="0"/>
                    </a:p>
                  </a:txBody>
                  <a:tcPr/>
                </a:tc>
                <a:tc>
                  <a:txBody>
                    <a:bodyPr/>
                    <a:lstStyle/>
                    <a:p>
                      <a:pPr algn="ctr"/>
                      <a:r>
                        <a:rPr lang="en-NZ" sz="1600" dirty="0" err="1" smtClean="0"/>
                        <a:t>Percent</a:t>
                      </a:r>
                      <a:r>
                        <a:rPr lang="en-NZ" sz="1600" dirty="0" smtClean="0"/>
                        <a:t> of RDF links</a:t>
                      </a:r>
                      <a:endParaRPr lang="en-NZ" sz="1600" dirty="0"/>
                    </a:p>
                  </a:txBody>
                  <a:tcPr/>
                </a:tc>
              </a:tr>
              <a:tr h="370840">
                <a:tc>
                  <a:txBody>
                    <a:bodyPr/>
                    <a:lstStyle/>
                    <a:p>
                      <a:r>
                        <a:rPr lang="en-NZ" sz="1200" dirty="0" smtClean="0"/>
                        <a:t>Cross-domain</a:t>
                      </a:r>
                      <a:endParaRPr lang="en-NZ" sz="1200" dirty="0"/>
                    </a:p>
                  </a:txBody>
                  <a:tcPr/>
                </a:tc>
                <a:tc>
                  <a:txBody>
                    <a:bodyPr/>
                    <a:lstStyle/>
                    <a:p>
                      <a:pPr algn="ctr"/>
                      <a:r>
                        <a:rPr lang="en-NZ" sz="1200" dirty="0" smtClean="0"/>
                        <a:t>20</a:t>
                      </a:r>
                      <a:endParaRPr lang="en-NZ" sz="1200" dirty="0"/>
                    </a:p>
                  </a:txBody>
                  <a:tcPr/>
                </a:tc>
                <a:tc>
                  <a:txBody>
                    <a:bodyPr/>
                    <a:lstStyle/>
                    <a:p>
                      <a:pPr algn="ctr"/>
                      <a:r>
                        <a:rPr lang="en-NZ" sz="1200" dirty="0" smtClean="0"/>
                        <a:t>7.42</a:t>
                      </a:r>
                      <a:endParaRPr lang="en-NZ" sz="1200" dirty="0"/>
                    </a:p>
                  </a:txBody>
                  <a:tcPr/>
                </a:tc>
                <a:tc>
                  <a:txBody>
                    <a:bodyPr/>
                    <a:lstStyle/>
                    <a:p>
                      <a:pPr algn="ctr"/>
                      <a:r>
                        <a:rPr lang="en-NZ" sz="1200" dirty="0" smtClean="0"/>
                        <a:t>7.36</a:t>
                      </a:r>
                      <a:endParaRPr lang="en-NZ" sz="1200" dirty="0"/>
                    </a:p>
                  </a:txBody>
                  <a:tcPr/>
                </a:tc>
              </a:tr>
              <a:tr h="370840">
                <a:tc>
                  <a:txBody>
                    <a:bodyPr/>
                    <a:lstStyle/>
                    <a:p>
                      <a:r>
                        <a:rPr lang="en-NZ" sz="1200" dirty="0" smtClean="0"/>
                        <a:t>Geographic</a:t>
                      </a:r>
                      <a:endParaRPr lang="en-NZ" sz="1200" dirty="0"/>
                    </a:p>
                  </a:txBody>
                  <a:tcPr/>
                </a:tc>
                <a:tc>
                  <a:txBody>
                    <a:bodyPr/>
                    <a:lstStyle/>
                    <a:p>
                      <a:pPr algn="ctr"/>
                      <a:r>
                        <a:rPr lang="en-NZ" sz="1200" dirty="0" smtClean="0"/>
                        <a:t>16</a:t>
                      </a:r>
                      <a:endParaRPr lang="en-NZ" sz="1200" dirty="0"/>
                    </a:p>
                  </a:txBody>
                  <a:tcPr/>
                </a:tc>
                <a:tc>
                  <a:txBody>
                    <a:bodyPr/>
                    <a:lstStyle/>
                    <a:p>
                      <a:pPr algn="ctr"/>
                      <a:r>
                        <a:rPr lang="en-NZ" sz="1200" dirty="0" smtClean="0"/>
                        <a:t>21.93</a:t>
                      </a:r>
                      <a:endParaRPr lang="en-NZ" sz="1200" dirty="0"/>
                    </a:p>
                  </a:txBody>
                  <a:tcPr/>
                </a:tc>
                <a:tc>
                  <a:txBody>
                    <a:bodyPr/>
                    <a:lstStyle/>
                    <a:p>
                      <a:pPr algn="ctr"/>
                      <a:r>
                        <a:rPr lang="en-NZ" sz="1200" dirty="0" smtClean="0"/>
                        <a:t>4.19</a:t>
                      </a:r>
                      <a:endParaRPr lang="en-NZ" sz="1200" dirty="0"/>
                    </a:p>
                  </a:txBody>
                  <a:tcPr/>
                </a:tc>
              </a:tr>
              <a:tr h="370840">
                <a:tc>
                  <a:txBody>
                    <a:bodyPr/>
                    <a:lstStyle/>
                    <a:p>
                      <a:r>
                        <a:rPr lang="en-NZ" sz="1200" dirty="0" smtClean="0"/>
                        <a:t>Government</a:t>
                      </a:r>
                      <a:endParaRPr lang="en-NZ" sz="1200" dirty="0"/>
                    </a:p>
                  </a:txBody>
                  <a:tcPr/>
                </a:tc>
                <a:tc>
                  <a:txBody>
                    <a:bodyPr/>
                    <a:lstStyle/>
                    <a:p>
                      <a:pPr algn="ctr"/>
                      <a:r>
                        <a:rPr lang="en-NZ" sz="1200" dirty="0" smtClean="0"/>
                        <a:t>25</a:t>
                      </a:r>
                      <a:endParaRPr lang="en-NZ" sz="1200" dirty="0"/>
                    </a:p>
                  </a:txBody>
                  <a:tcPr/>
                </a:tc>
                <a:tc>
                  <a:txBody>
                    <a:bodyPr/>
                    <a:lstStyle/>
                    <a:p>
                      <a:pPr algn="ctr"/>
                      <a:r>
                        <a:rPr lang="en-NZ" sz="1200" dirty="0" smtClean="0"/>
                        <a:t>43.12</a:t>
                      </a:r>
                      <a:endParaRPr lang="en-NZ" sz="1200" dirty="0"/>
                    </a:p>
                  </a:txBody>
                  <a:tcPr/>
                </a:tc>
                <a:tc>
                  <a:txBody>
                    <a:bodyPr/>
                    <a:lstStyle/>
                    <a:p>
                      <a:pPr algn="ctr"/>
                      <a:r>
                        <a:rPr lang="en-NZ" sz="1200" dirty="0" smtClean="0"/>
                        <a:t>4.46</a:t>
                      </a:r>
                      <a:endParaRPr lang="en-NZ" sz="1200" dirty="0"/>
                    </a:p>
                  </a:txBody>
                  <a:tcPr/>
                </a:tc>
              </a:tr>
              <a:tr h="370840">
                <a:tc>
                  <a:txBody>
                    <a:bodyPr/>
                    <a:lstStyle/>
                    <a:p>
                      <a:r>
                        <a:rPr lang="en-NZ" sz="1200" dirty="0" smtClean="0"/>
                        <a:t>Media</a:t>
                      </a:r>
                      <a:endParaRPr lang="en-NZ" sz="1200" dirty="0"/>
                    </a:p>
                  </a:txBody>
                  <a:tcPr/>
                </a:tc>
                <a:tc>
                  <a:txBody>
                    <a:bodyPr/>
                    <a:lstStyle/>
                    <a:p>
                      <a:pPr algn="ctr"/>
                      <a:r>
                        <a:rPr lang="en-NZ" sz="1200" dirty="0" smtClean="0"/>
                        <a:t>26</a:t>
                      </a:r>
                      <a:endParaRPr lang="en-NZ" sz="1200" dirty="0"/>
                    </a:p>
                  </a:txBody>
                  <a:tcPr/>
                </a:tc>
                <a:tc>
                  <a:txBody>
                    <a:bodyPr/>
                    <a:lstStyle/>
                    <a:p>
                      <a:pPr algn="ctr"/>
                      <a:r>
                        <a:rPr lang="en-NZ" sz="1200" dirty="0" smtClean="0"/>
                        <a:t>9.11</a:t>
                      </a:r>
                      <a:endParaRPr lang="en-NZ" sz="1200" dirty="0"/>
                    </a:p>
                  </a:txBody>
                  <a:tcPr/>
                </a:tc>
                <a:tc>
                  <a:txBody>
                    <a:bodyPr/>
                    <a:lstStyle/>
                    <a:p>
                      <a:pPr algn="ctr"/>
                      <a:r>
                        <a:rPr lang="en-NZ" sz="1200" dirty="0" smtClean="0"/>
                        <a:t>12.74</a:t>
                      </a:r>
                      <a:endParaRPr lang="en-NZ" sz="1200" dirty="0"/>
                    </a:p>
                  </a:txBody>
                  <a:tcPr/>
                </a:tc>
              </a:tr>
              <a:tr h="370840">
                <a:tc>
                  <a:txBody>
                    <a:bodyPr/>
                    <a:lstStyle/>
                    <a:p>
                      <a:r>
                        <a:rPr lang="en-NZ" sz="1200" dirty="0" smtClean="0"/>
                        <a:t>Publications</a:t>
                      </a:r>
                      <a:endParaRPr lang="en-NZ" sz="1200" dirty="0"/>
                    </a:p>
                  </a:txBody>
                  <a:tcPr/>
                </a:tc>
                <a:tc>
                  <a:txBody>
                    <a:bodyPr/>
                    <a:lstStyle/>
                    <a:p>
                      <a:pPr algn="ctr"/>
                      <a:r>
                        <a:rPr lang="en-NZ" sz="1200" dirty="0" smtClean="0"/>
                        <a:t>67</a:t>
                      </a:r>
                      <a:endParaRPr lang="en-NZ" sz="1200" dirty="0"/>
                    </a:p>
                  </a:txBody>
                  <a:tcPr/>
                </a:tc>
                <a:tc>
                  <a:txBody>
                    <a:bodyPr/>
                    <a:lstStyle/>
                    <a:p>
                      <a:pPr algn="ctr"/>
                      <a:r>
                        <a:rPr lang="en-NZ" sz="1200" dirty="0" smtClean="0"/>
                        <a:t>8.31</a:t>
                      </a:r>
                      <a:endParaRPr lang="en-NZ" sz="1200" dirty="0"/>
                    </a:p>
                  </a:txBody>
                  <a:tcPr/>
                </a:tc>
                <a:tc>
                  <a:txBody>
                    <a:bodyPr/>
                    <a:lstStyle/>
                    <a:p>
                      <a:pPr algn="ctr"/>
                      <a:r>
                        <a:rPr lang="en-NZ" sz="1200" dirty="0" smtClean="0"/>
                        <a:t>19.71</a:t>
                      </a:r>
                      <a:endParaRPr lang="en-NZ" sz="1200" dirty="0"/>
                    </a:p>
                  </a:txBody>
                  <a:tcPr/>
                </a:tc>
              </a:tr>
              <a:tr h="370840">
                <a:tc>
                  <a:txBody>
                    <a:bodyPr/>
                    <a:lstStyle/>
                    <a:p>
                      <a:r>
                        <a:rPr lang="en-NZ" sz="1200" dirty="0" smtClean="0"/>
                        <a:t>Life Sciences</a:t>
                      </a:r>
                      <a:endParaRPr lang="en-NZ" sz="1200" dirty="0"/>
                    </a:p>
                  </a:txBody>
                  <a:tcPr/>
                </a:tc>
                <a:tc>
                  <a:txBody>
                    <a:bodyPr/>
                    <a:lstStyle/>
                    <a:p>
                      <a:pPr algn="ctr"/>
                      <a:r>
                        <a:rPr lang="en-NZ" sz="1200" dirty="0" smtClean="0"/>
                        <a:t>42</a:t>
                      </a:r>
                      <a:endParaRPr lang="en-NZ" sz="1200" dirty="0"/>
                    </a:p>
                  </a:txBody>
                  <a:tcPr/>
                </a:tc>
                <a:tc>
                  <a:txBody>
                    <a:bodyPr/>
                    <a:lstStyle/>
                    <a:p>
                      <a:pPr algn="ctr"/>
                      <a:r>
                        <a:rPr lang="en-NZ" sz="1200" dirty="0" smtClean="0"/>
                        <a:t>9.89</a:t>
                      </a:r>
                      <a:endParaRPr lang="en-NZ" sz="1200" dirty="0"/>
                    </a:p>
                  </a:txBody>
                  <a:tcPr/>
                </a:tc>
                <a:tc>
                  <a:txBody>
                    <a:bodyPr/>
                    <a:lstStyle/>
                    <a:p>
                      <a:pPr algn="ctr"/>
                      <a:r>
                        <a:rPr lang="en-NZ" sz="1200" dirty="0" smtClean="0"/>
                        <a:t>50.67</a:t>
                      </a:r>
                      <a:endParaRPr lang="en-NZ" sz="1200" dirty="0"/>
                    </a:p>
                  </a:txBody>
                  <a:tcPr/>
                </a:tc>
              </a:tr>
              <a:tr h="370840">
                <a:tc>
                  <a:txBody>
                    <a:bodyPr/>
                    <a:lstStyle/>
                    <a:p>
                      <a:r>
                        <a:rPr lang="en-NZ" sz="1200" dirty="0" smtClean="0"/>
                        <a:t>User Content</a:t>
                      </a:r>
                      <a:endParaRPr lang="en-NZ" sz="1200" dirty="0"/>
                    </a:p>
                  </a:txBody>
                  <a:tcPr/>
                </a:tc>
                <a:tc>
                  <a:txBody>
                    <a:bodyPr/>
                    <a:lstStyle/>
                    <a:p>
                      <a:pPr algn="ctr"/>
                      <a:r>
                        <a:rPr lang="en-NZ" sz="1200" dirty="0" smtClean="0"/>
                        <a:t>7</a:t>
                      </a:r>
                      <a:endParaRPr lang="en-NZ" sz="1200" dirty="0"/>
                    </a:p>
                  </a:txBody>
                  <a:tcPr/>
                </a:tc>
                <a:tc>
                  <a:txBody>
                    <a:bodyPr/>
                    <a:lstStyle/>
                    <a:p>
                      <a:pPr algn="ctr"/>
                      <a:r>
                        <a:rPr lang="en-NZ" sz="1200" dirty="0" smtClean="0"/>
                        <a:t>0.21</a:t>
                      </a:r>
                      <a:endParaRPr lang="en-NZ" sz="1200" dirty="0"/>
                    </a:p>
                  </a:txBody>
                  <a:tcPr/>
                </a:tc>
                <a:tc>
                  <a:txBody>
                    <a:bodyPr/>
                    <a:lstStyle/>
                    <a:p>
                      <a:pPr algn="ctr"/>
                      <a:r>
                        <a:rPr lang="en-NZ" sz="1200" dirty="0" smtClean="0"/>
                        <a:t>0.86</a:t>
                      </a:r>
                      <a:endParaRPr lang="en-NZ" sz="1200" dirty="0"/>
                    </a:p>
                  </a:txBody>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7693025"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2"/>
          <p:cNvSpPr>
            <a:spLocks noGrp="1"/>
          </p:cNvSpPr>
          <p:nvPr>
            <p:ph type="title"/>
          </p:nvPr>
        </p:nvSpPr>
        <p:spPr/>
        <p:txBody>
          <a:bodyPr/>
          <a:lstStyle/>
          <a:p>
            <a:r>
              <a:rPr lang="en-GB" smtClean="0">
                <a:latin typeface="Arial" charset="0"/>
                <a:cs typeface="Arial" charset="0"/>
              </a:rPr>
              <a:t>LOD Cloud September 2011</a:t>
            </a:r>
          </a:p>
        </p:txBody>
      </p:sp>
      <p:pic>
        <p:nvPicPr>
          <p:cNvPr id="82948" name="Picture 6" descr="LoD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0075" y="838200"/>
            <a:ext cx="3463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Rectangle 6"/>
          <p:cNvSpPr>
            <a:spLocks noChangeArrowheads="1"/>
          </p:cNvSpPr>
          <p:nvPr/>
        </p:nvSpPr>
        <p:spPr bwMode="auto">
          <a:xfrm>
            <a:off x="20638" y="61722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cs typeface="Arial" charset="0"/>
              </a:rPr>
              <a:t>Linked Data, </a:t>
            </a:r>
            <a:r>
              <a:rPr lang="en-GB">
                <a:cs typeface="Arial" charset="0"/>
                <a:hlinkClick r:id="rId5"/>
              </a:rPr>
              <a:t>http://linkeddata.org/</a:t>
            </a:r>
            <a:r>
              <a:rPr lang="en-GB">
                <a:cs typeface="Arial" charset="0"/>
              </a:rPr>
              <a:t> </a:t>
            </a:r>
            <a:endParaRPr lang="en-US">
              <a:cs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7693025"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2"/>
          <p:cNvSpPr>
            <a:spLocks noGrp="1"/>
          </p:cNvSpPr>
          <p:nvPr>
            <p:ph type="title"/>
          </p:nvPr>
        </p:nvSpPr>
        <p:spPr/>
        <p:txBody>
          <a:bodyPr/>
          <a:lstStyle/>
          <a:p>
            <a:r>
              <a:rPr lang="en-GB" smtClean="0">
                <a:latin typeface="Arial" charset="0"/>
                <a:cs typeface="Arial" charset="0"/>
              </a:rPr>
              <a:t>LOD Cloud September 2011</a:t>
            </a:r>
          </a:p>
        </p:txBody>
      </p:sp>
      <p:pic>
        <p:nvPicPr>
          <p:cNvPr id="83972" name="Picture 6" descr="LoD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0075" y="838200"/>
            <a:ext cx="3463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6"/>
          <p:cNvSpPr>
            <a:spLocks noChangeArrowheads="1"/>
          </p:cNvSpPr>
          <p:nvPr/>
        </p:nvSpPr>
        <p:spPr bwMode="auto">
          <a:xfrm>
            <a:off x="20638" y="61722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cs typeface="Arial" charset="0"/>
              </a:rPr>
              <a:t>Linked Data, </a:t>
            </a:r>
            <a:r>
              <a:rPr lang="en-GB">
                <a:cs typeface="Arial" charset="0"/>
                <a:hlinkClick r:id="rId5"/>
              </a:rPr>
              <a:t>http://linkeddata.org/</a:t>
            </a:r>
            <a:r>
              <a:rPr lang="en-GB">
                <a:cs typeface="Arial" charset="0"/>
              </a:rPr>
              <a:t> </a:t>
            </a:r>
            <a:endParaRPr lang="en-US">
              <a:cs typeface="Arial" charset="0"/>
            </a:endParaRPr>
          </a:p>
        </p:txBody>
      </p:sp>
      <p:sp>
        <p:nvSpPr>
          <p:cNvPr id="6" name="Rechteck 6"/>
          <p:cNvSpPr/>
          <p:nvPr/>
        </p:nvSpPr>
        <p:spPr>
          <a:xfrm>
            <a:off x="152400" y="1247775"/>
            <a:ext cx="3140075" cy="1371600"/>
          </a:xfrm>
          <a:prstGeom prst="rect">
            <a:avLst/>
          </a:prstGeom>
          <a:solidFill>
            <a:srgbClr val="901A2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dirty="0">
                <a:solidFill>
                  <a:srgbClr val="FFFFFF"/>
                </a:solidFill>
                <a:ea typeface="ＭＳ Ｐゴシック" charset="-128"/>
              </a:rPr>
              <a:t/>
            </a:r>
            <a:br>
              <a:rPr lang="en-GB" sz="2400" b="1" dirty="0">
                <a:solidFill>
                  <a:srgbClr val="FFFFFF"/>
                </a:solidFill>
                <a:ea typeface="ＭＳ Ｐゴシック" charset="-128"/>
              </a:rPr>
            </a:br>
            <a:endParaRPr lang="en-GB" sz="2400" b="1" dirty="0">
              <a:solidFill>
                <a:srgbClr val="FFFFFF"/>
              </a:solidFill>
              <a:ea typeface="ＭＳ Ｐゴシック" charset="-128"/>
            </a:endParaRPr>
          </a:p>
          <a:p>
            <a:pPr>
              <a:defRPr/>
            </a:pPr>
            <a:r>
              <a:rPr lang="en-GB" sz="2400" b="1" dirty="0">
                <a:solidFill>
                  <a:srgbClr val="FFFFFF"/>
                </a:solidFill>
                <a:ea typeface="ＭＳ Ｐゴシック" charset="-128"/>
              </a:rPr>
              <a:t>Facts:</a:t>
            </a:r>
            <a:endParaRPr lang="en-GB" sz="2000" dirty="0">
              <a:solidFill>
                <a:srgbClr val="FFFFFF"/>
              </a:solidFill>
              <a:ea typeface="ＭＳ Ｐゴシック" charset="-128"/>
            </a:endParaRPr>
          </a:p>
          <a:p>
            <a:pPr>
              <a:buFont typeface="Arial" charset="0"/>
              <a:buChar char="•"/>
              <a:defRPr/>
            </a:pPr>
            <a:r>
              <a:rPr lang="en-GB" sz="2000" dirty="0">
                <a:solidFill>
                  <a:srgbClr val="FFFFFF"/>
                </a:solidFill>
                <a:ea typeface="ＭＳ Ｐゴシック" charset="-128"/>
              </a:rPr>
              <a:t>More than 31 billion triples </a:t>
            </a:r>
          </a:p>
          <a:p>
            <a:pPr>
              <a:buFont typeface="Arial" charset="0"/>
              <a:buChar char="•"/>
              <a:defRPr/>
            </a:pPr>
            <a:r>
              <a:rPr lang="en-GB" sz="2000" dirty="0">
                <a:solidFill>
                  <a:srgbClr val="FFFFFF"/>
                </a:solidFill>
                <a:ea typeface="ＭＳ Ｐゴシック" charset="-128"/>
              </a:rPr>
              <a:t>More than 500 million links</a:t>
            </a:r>
          </a:p>
          <a:p>
            <a:pPr>
              <a:buFont typeface="Arial" charset="0"/>
              <a:buChar char="•"/>
              <a:defRPr/>
            </a:pPr>
            <a:r>
              <a:rPr lang="en-GB" sz="2000" dirty="0">
                <a:solidFill>
                  <a:srgbClr val="FFFFFF"/>
                </a:solidFill>
                <a:ea typeface="ＭＳ Ｐゴシック" charset="-128"/>
              </a:rPr>
              <a:t>295 data sets</a:t>
            </a:r>
          </a:p>
          <a:p>
            <a:pPr>
              <a:buFont typeface="Arial" charset="0"/>
              <a:buChar char="•"/>
              <a:defRPr/>
            </a:pPr>
            <a:endParaRPr lang="en-GB" sz="2000" dirty="0">
              <a:solidFill>
                <a:srgbClr val="FFFFFF"/>
              </a:solidFill>
              <a:ea typeface="ＭＳ Ｐゴシック" charset="-128"/>
            </a:endParaRPr>
          </a:p>
          <a:p>
            <a:pPr>
              <a:defRPr/>
            </a:pPr>
            <a:endParaRPr lang="en-GB" sz="2000" dirty="0">
              <a:solidFill>
                <a:srgbClr val="FFFFFF"/>
              </a:solidFill>
              <a:ea typeface="ＭＳ Ｐゴシック" charset="-128"/>
            </a:endParaRPr>
          </a:p>
        </p:txBody>
      </p:sp>
      <p:graphicFrame>
        <p:nvGraphicFramePr>
          <p:cNvPr id="7" name="Table 6"/>
          <p:cNvGraphicFramePr>
            <a:graphicFrameLocks noGrp="1"/>
          </p:cNvGraphicFramePr>
          <p:nvPr/>
        </p:nvGraphicFramePr>
        <p:xfrm>
          <a:off x="2590800" y="2743200"/>
          <a:ext cx="6416675" cy="3302000"/>
        </p:xfrm>
        <a:graphic>
          <a:graphicData uri="http://schemas.openxmlformats.org/drawingml/2006/table">
            <a:tbl>
              <a:tblPr firstRow="1" bandRow="1">
                <a:tableStyleId>{5C22544A-7EE6-4342-B048-85BDC9FD1C3A}</a:tableStyleId>
              </a:tblPr>
              <a:tblGrid>
                <a:gridCol w="1513129"/>
                <a:gridCol w="693761"/>
                <a:gridCol w="533395"/>
                <a:gridCol w="838192"/>
                <a:gridCol w="838192"/>
                <a:gridCol w="990591"/>
                <a:gridCol w="1009415"/>
              </a:tblGrid>
              <a:tr h="370840">
                <a:tc>
                  <a:txBody>
                    <a:bodyPr/>
                    <a:lstStyle/>
                    <a:p>
                      <a:pPr algn="ctr"/>
                      <a:r>
                        <a:rPr lang="en-NZ" sz="1600" dirty="0" smtClean="0"/>
                        <a:t>Domain</a:t>
                      </a:r>
                      <a:endParaRPr lang="en-NZ" sz="1600" dirty="0"/>
                    </a:p>
                  </a:txBody>
                  <a:tcPr marL="91439" marR="91439"/>
                </a:tc>
                <a:tc gridSpan="2">
                  <a:txBody>
                    <a:bodyPr/>
                    <a:lstStyle/>
                    <a:p>
                      <a:pPr algn="ctr"/>
                      <a:r>
                        <a:rPr lang="en-NZ" sz="1600" dirty="0" smtClean="0"/>
                        <a:t>Data Sets</a:t>
                      </a:r>
                      <a:endParaRPr lang="en-NZ" sz="1600" dirty="0"/>
                    </a:p>
                  </a:txBody>
                  <a:tcPr marL="91439" marR="91439"/>
                </a:tc>
                <a:tc hMerge="1">
                  <a:txBody>
                    <a:bodyPr/>
                    <a:lstStyle/>
                    <a:p>
                      <a:endParaRPr lang="en-NZ"/>
                    </a:p>
                  </a:txBody>
                  <a:tcPr/>
                </a:tc>
                <a:tc gridSpan="2">
                  <a:txBody>
                    <a:bodyPr/>
                    <a:lstStyle/>
                    <a:p>
                      <a:pPr algn="ctr"/>
                      <a:r>
                        <a:rPr lang="en-NZ" sz="1600" dirty="0" err="1" smtClean="0"/>
                        <a:t>Percent</a:t>
                      </a:r>
                      <a:r>
                        <a:rPr lang="en-NZ" sz="1600" dirty="0" smtClean="0"/>
                        <a:t> of triples</a:t>
                      </a:r>
                      <a:endParaRPr lang="en-NZ" sz="1600" dirty="0"/>
                    </a:p>
                  </a:txBody>
                  <a:tcPr marL="91439" marR="91439"/>
                </a:tc>
                <a:tc hMerge="1">
                  <a:txBody>
                    <a:bodyPr/>
                    <a:lstStyle/>
                    <a:p>
                      <a:endParaRPr lang="en-NZ"/>
                    </a:p>
                  </a:txBody>
                  <a:tcPr/>
                </a:tc>
                <a:tc gridSpan="2">
                  <a:txBody>
                    <a:bodyPr/>
                    <a:lstStyle/>
                    <a:p>
                      <a:pPr algn="ctr"/>
                      <a:r>
                        <a:rPr lang="en-NZ" sz="1600" dirty="0" err="1" smtClean="0"/>
                        <a:t>Percent</a:t>
                      </a:r>
                      <a:r>
                        <a:rPr lang="en-NZ" sz="1600" dirty="0" smtClean="0"/>
                        <a:t> of RDF links</a:t>
                      </a:r>
                      <a:endParaRPr lang="en-NZ" sz="1600" dirty="0"/>
                    </a:p>
                  </a:txBody>
                  <a:tcPr marL="91439" marR="91439"/>
                </a:tc>
                <a:tc hMerge="1">
                  <a:txBody>
                    <a:bodyPr/>
                    <a:lstStyle/>
                    <a:p>
                      <a:endParaRPr lang="en-NZ"/>
                    </a:p>
                  </a:txBody>
                  <a:tcPr/>
                </a:tc>
              </a:tr>
              <a:tr h="238760">
                <a:tc>
                  <a:txBody>
                    <a:bodyPr/>
                    <a:lstStyle/>
                    <a:p>
                      <a:pPr algn="ctr"/>
                      <a:endParaRPr lang="en-NZ" sz="1600" dirty="0"/>
                    </a:p>
                  </a:txBody>
                  <a:tcPr marL="91439" marR="91439"/>
                </a:tc>
                <a:tc>
                  <a:txBody>
                    <a:bodyPr/>
                    <a:lstStyle/>
                    <a:p>
                      <a:pPr algn="ctr"/>
                      <a:r>
                        <a:rPr lang="en-NZ" sz="1200" dirty="0" smtClean="0"/>
                        <a:t>2010</a:t>
                      </a:r>
                      <a:endParaRPr lang="en-NZ" sz="1200" dirty="0"/>
                    </a:p>
                  </a:txBody>
                  <a:tcPr marL="91439" marR="91439"/>
                </a:tc>
                <a:tc>
                  <a:txBody>
                    <a:bodyPr/>
                    <a:lstStyle/>
                    <a:p>
                      <a:pPr algn="ctr"/>
                      <a:r>
                        <a:rPr lang="en-NZ" sz="1200" dirty="0" smtClean="0"/>
                        <a:t>2011</a:t>
                      </a:r>
                      <a:endParaRPr lang="en-NZ" sz="1200" dirty="0"/>
                    </a:p>
                  </a:txBody>
                  <a:tcPr marL="91439" marR="91439"/>
                </a:tc>
                <a:tc>
                  <a:txBody>
                    <a:bodyPr/>
                    <a:lstStyle/>
                    <a:p>
                      <a:pPr algn="ctr"/>
                      <a:r>
                        <a:rPr lang="en-NZ" sz="1200" dirty="0" smtClean="0"/>
                        <a:t>2010</a:t>
                      </a:r>
                      <a:endParaRPr lang="en-NZ" sz="1200" dirty="0"/>
                    </a:p>
                  </a:txBody>
                  <a:tcPr marL="91439" marR="91439"/>
                </a:tc>
                <a:tc>
                  <a:txBody>
                    <a:bodyPr/>
                    <a:lstStyle/>
                    <a:p>
                      <a:pPr algn="ctr"/>
                      <a:r>
                        <a:rPr lang="en-NZ" sz="1200" dirty="0" smtClean="0"/>
                        <a:t>2011</a:t>
                      </a:r>
                      <a:endParaRPr lang="en-NZ" sz="1200" dirty="0"/>
                    </a:p>
                  </a:txBody>
                  <a:tcPr marL="91439" marR="91439"/>
                </a:tc>
                <a:tc>
                  <a:txBody>
                    <a:bodyPr/>
                    <a:lstStyle/>
                    <a:p>
                      <a:pPr algn="ctr"/>
                      <a:r>
                        <a:rPr lang="en-NZ" sz="1200" dirty="0" smtClean="0"/>
                        <a:t>2010</a:t>
                      </a:r>
                      <a:endParaRPr lang="en-NZ" sz="1200" dirty="0"/>
                    </a:p>
                  </a:txBody>
                  <a:tcPr marL="91439" marR="91439"/>
                </a:tc>
                <a:tc>
                  <a:txBody>
                    <a:bodyPr/>
                    <a:lstStyle/>
                    <a:p>
                      <a:pPr algn="ctr"/>
                      <a:r>
                        <a:rPr lang="en-NZ" sz="1200" dirty="0" smtClean="0"/>
                        <a:t>2011</a:t>
                      </a:r>
                      <a:endParaRPr lang="en-NZ" sz="1200" dirty="0"/>
                    </a:p>
                  </a:txBody>
                  <a:tcPr marL="91439" marR="91439"/>
                </a:tc>
              </a:tr>
              <a:tr h="370840">
                <a:tc>
                  <a:txBody>
                    <a:bodyPr/>
                    <a:lstStyle/>
                    <a:p>
                      <a:r>
                        <a:rPr lang="en-NZ" sz="1200" dirty="0" smtClean="0"/>
                        <a:t>Cross-domain</a:t>
                      </a:r>
                      <a:endParaRPr lang="en-NZ" sz="1200" dirty="0"/>
                    </a:p>
                  </a:txBody>
                  <a:tcPr marL="91439" marR="91439"/>
                </a:tc>
                <a:tc>
                  <a:txBody>
                    <a:bodyPr/>
                    <a:lstStyle/>
                    <a:p>
                      <a:pPr algn="ctr"/>
                      <a:r>
                        <a:rPr lang="en-NZ" sz="1200" dirty="0" smtClean="0"/>
                        <a:t>20</a:t>
                      </a:r>
                      <a:endParaRPr lang="en-NZ" sz="1200" dirty="0"/>
                    </a:p>
                  </a:txBody>
                  <a:tcPr marL="91439" marR="91439"/>
                </a:tc>
                <a:tc>
                  <a:txBody>
                    <a:bodyPr/>
                    <a:lstStyle/>
                    <a:p>
                      <a:pPr algn="ctr"/>
                      <a:r>
                        <a:rPr lang="en-NZ" sz="1200" dirty="0" smtClean="0"/>
                        <a:t>41</a:t>
                      </a:r>
                      <a:endParaRPr lang="en-NZ" sz="1200" dirty="0"/>
                    </a:p>
                  </a:txBody>
                  <a:tcPr marL="91439" marR="91439"/>
                </a:tc>
                <a:tc>
                  <a:txBody>
                    <a:bodyPr/>
                    <a:lstStyle/>
                    <a:p>
                      <a:pPr algn="ctr"/>
                      <a:r>
                        <a:rPr lang="en-NZ" sz="1200" dirty="0" smtClean="0"/>
                        <a:t>7.42</a:t>
                      </a:r>
                      <a:endParaRPr lang="en-NZ" sz="1200" dirty="0"/>
                    </a:p>
                  </a:txBody>
                  <a:tcPr marL="91439" marR="91439"/>
                </a:tc>
                <a:tc>
                  <a:txBody>
                    <a:bodyPr/>
                    <a:lstStyle/>
                    <a:p>
                      <a:pPr algn="ctr"/>
                      <a:r>
                        <a:rPr lang="en-NZ" sz="1200" dirty="0" smtClean="0"/>
                        <a:t>13.23</a:t>
                      </a:r>
                      <a:endParaRPr lang="en-NZ" sz="1200" dirty="0"/>
                    </a:p>
                  </a:txBody>
                  <a:tcPr marL="91439" marR="91439"/>
                </a:tc>
                <a:tc>
                  <a:txBody>
                    <a:bodyPr/>
                    <a:lstStyle/>
                    <a:p>
                      <a:pPr algn="ctr"/>
                      <a:r>
                        <a:rPr lang="en-NZ" sz="1200" dirty="0" smtClean="0"/>
                        <a:t>7.36</a:t>
                      </a:r>
                      <a:endParaRPr lang="en-NZ" sz="1200" dirty="0"/>
                    </a:p>
                  </a:txBody>
                  <a:tcPr marL="91439" marR="91439"/>
                </a:tc>
                <a:tc>
                  <a:txBody>
                    <a:bodyPr/>
                    <a:lstStyle/>
                    <a:p>
                      <a:pPr algn="ctr"/>
                      <a:r>
                        <a:rPr lang="en-NZ" sz="1200" dirty="0" smtClean="0"/>
                        <a:t>12.54</a:t>
                      </a:r>
                      <a:endParaRPr lang="en-NZ" sz="1200" dirty="0"/>
                    </a:p>
                  </a:txBody>
                  <a:tcPr marL="91439" marR="91439"/>
                </a:tc>
              </a:tr>
              <a:tr h="370840">
                <a:tc>
                  <a:txBody>
                    <a:bodyPr/>
                    <a:lstStyle/>
                    <a:p>
                      <a:r>
                        <a:rPr lang="en-NZ" sz="1200" dirty="0" smtClean="0"/>
                        <a:t>Geographic</a:t>
                      </a:r>
                      <a:endParaRPr lang="en-NZ" sz="1200" dirty="0"/>
                    </a:p>
                  </a:txBody>
                  <a:tcPr marL="91439" marR="91439"/>
                </a:tc>
                <a:tc>
                  <a:txBody>
                    <a:bodyPr/>
                    <a:lstStyle/>
                    <a:p>
                      <a:pPr algn="ctr"/>
                      <a:r>
                        <a:rPr lang="en-NZ" sz="1200" dirty="0" smtClean="0"/>
                        <a:t>16</a:t>
                      </a:r>
                      <a:endParaRPr lang="en-NZ" sz="1200" dirty="0"/>
                    </a:p>
                  </a:txBody>
                  <a:tcPr marL="91439" marR="91439"/>
                </a:tc>
                <a:tc>
                  <a:txBody>
                    <a:bodyPr/>
                    <a:lstStyle/>
                    <a:p>
                      <a:pPr algn="ctr"/>
                      <a:r>
                        <a:rPr lang="en-NZ" sz="1200" dirty="0" smtClean="0"/>
                        <a:t>31</a:t>
                      </a:r>
                      <a:endParaRPr lang="en-NZ" sz="1200" dirty="0"/>
                    </a:p>
                  </a:txBody>
                  <a:tcPr marL="91439" marR="91439"/>
                </a:tc>
                <a:tc>
                  <a:txBody>
                    <a:bodyPr/>
                    <a:lstStyle/>
                    <a:p>
                      <a:pPr algn="ctr"/>
                      <a:r>
                        <a:rPr lang="en-NZ" sz="1200" dirty="0" smtClean="0"/>
                        <a:t>21.93</a:t>
                      </a:r>
                      <a:endParaRPr lang="en-NZ" sz="1200" dirty="0"/>
                    </a:p>
                  </a:txBody>
                  <a:tcPr marL="91439" marR="91439"/>
                </a:tc>
                <a:tc>
                  <a:txBody>
                    <a:bodyPr/>
                    <a:lstStyle/>
                    <a:p>
                      <a:pPr algn="ctr"/>
                      <a:r>
                        <a:rPr lang="en-NZ" sz="1200" dirty="0" smtClean="0"/>
                        <a:t>19.43</a:t>
                      </a:r>
                      <a:endParaRPr lang="en-NZ" sz="1200" dirty="0"/>
                    </a:p>
                  </a:txBody>
                  <a:tcPr marL="91439" marR="91439"/>
                </a:tc>
                <a:tc>
                  <a:txBody>
                    <a:bodyPr/>
                    <a:lstStyle/>
                    <a:p>
                      <a:pPr algn="ctr"/>
                      <a:r>
                        <a:rPr lang="en-NZ" sz="1200" dirty="0" smtClean="0"/>
                        <a:t>4.19</a:t>
                      </a:r>
                      <a:endParaRPr lang="en-NZ" sz="1200" dirty="0"/>
                    </a:p>
                  </a:txBody>
                  <a:tcPr marL="91439" marR="91439"/>
                </a:tc>
                <a:tc>
                  <a:txBody>
                    <a:bodyPr/>
                    <a:lstStyle/>
                    <a:p>
                      <a:pPr algn="ctr"/>
                      <a:r>
                        <a:rPr lang="en-NZ" sz="1200" dirty="0" smtClean="0"/>
                        <a:t>7.11</a:t>
                      </a:r>
                      <a:endParaRPr lang="en-NZ" sz="1200" dirty="0"/>
                    </a:p>
                  </a:txBody>
                  <a:tcPr marL="91439" marR="91439"/>
                </a:tc>
              </a:tr>
              <a:tr h="370840">
                <a:tc>
                  <a:txBody>
                    <a:bodyPr/>
                    <a:lstStyle/>
                    <a:p>
                      <a:r>
                        <a:rPr lang="en-NZ" sz="1200" dirty="0" smtClean="0"/>
                        <a:t>Government</a:t>
                      </a:r>
                      <a:endParaRPr lang="en-NZ" sz="1200" dirty="0"/>
                    </a:p>
                  </a:txBody>
                  <a:tcPr marL="91439" marR="91439"/>
                </a:tc>
                <a:tc>
                  <a:txBody>
                    <a:bodyPr/>
                    <a:lstStyle/>
                    <a:p>
                      <a:pPr algn="ctr"/>
                      <a:r>
                        <a:rPr lang="en-NZ" sz="1200" dirty="0" smtClean="0"/>
                        <a:t>25</a:t>
                      </a:r>
                      <a:endParaRPr lang="en-NZ" sz="1200" dirty="0"/>
                    </a:p>
                  </a:txBody>
                  <a:tcPr marL="91439" marR="91439"/>
                </a:tc>
                <a:tc>
                  <a:txBody>
                    <a:bodyPr/>
                    <a:lstStyle/>
                    <a:p>
                      <a:pPr algn="ctr"/>
                      <a:r>
                        <a:rPr lang="en-NZ" sz="1200" dirty="0" smtClean="0"/>
                        <a:t>49</a:t>
                      </a:r>
                      <a:endParaRPr lang="en-NZ" sz="1200" dirty="0"/>
                    </a:p>
                  </a:txBody>
                  <a:tcPr marL="91439" marR="91439"/>
                </a:tc>
                <a:tc>
                  <a:txBody>
                    <a:bodyPr/>
                    <a:lstStyle/>
                    <a:p>
                      <a:pPr algn="ctr"/>
                      <a:r>
                        <a:rPr lang="en-NZ" sz="1200" dirty="0" smtClean="0"/>
                        <a:t>43.12</a:t>
                      </a:r>
                      <a:endParaRPr lang="en-NZ" sz="1200" dirty="0"/>
                    </a:p>
                  </a:txBody>
                  <a:tcPr marL="91439" marR="91439"/>
                </a:tc>
                <a:tc>
                  <a:txBody>
                    <a:bodyPr/>
                    <a:lstStyle/>
                    <a:p>
                      <a:pPr algn="ctr"/>
                      <a:r>
                        <a:rPr lang="en-NZ" sz="1200" dirty="0" smtClean="0"/>
                        <a:t>42.09</a:t>
                      </a:r>
                      <a:endParaRPr lang="en-NZ" sz="1200" dirty="0"/>
                    </a:p>
                  </a:txBody>
                  <a:tcPr marL="91439" marR="91439"/>
                </a:tc>
                <a:tc>
                  <a:txBody>
                    <a:bodyPr/>
                    <a:lstStyle/>
                    <a:p>
                      <a:pPr algn="ctr"/>
                      <a:r>
                        <a:rPr lang="en-NZ" sz="1200" dirty="0" smtClean="0"/>
                        <a:t>4.46</a:t>
                      </a:r>
                      <a:endParaRPr lang="en-NZ" sz="1200" dirty="0"/>
                    </a:p>
                  </a:txBody>
                  <a:tcPr marL="91439" marR="91439"/>
                </a:tc>
                <a:tc>
                  <a:txBody>
                    <a:bodyPr/>
                    <a:lstStyle/>
                    <a:p>
                      <a:pPr algn="ctr"/>
                      <a:r>
                        <a:rPr lang="en-NZ" sz="1200" dirty="0" smtClean="0"/>
                        <a:t>3.84</a:t>
                      </a:r>
                      <a:endParaRPr lang="en-NZ" sz="1200" dirty="0"/>
                    </a:p>
                  </a:txBody>
                  <a:tcPr marL="91439" marR="91439"/>
                </a:tc>
              </a:tr>
              <a:tr h="370840">
                <a:tc>
                  <a:txBody>
                    <a:bodyPr/>
                    <a:lstStyle/>
                    <a:p>
                      <a:r>
                        <a:rPr lang="en-NZ" sz="1200" dirty="0" smtClean="0"/>
                        <a:t>Media</a:t>
                      </a:r>
                      <a:endParaRPr lang="en-NZ" sz="1200" dirty="0"/>
                    </a:p>
                  </a:txBody>
                  <a:tcPr marL="91439" marR="91439"/>
                </a:tc>
                <a:tc>
                  <a:txBody>
                    <a:bodyPr/>
                    <a:lstStyle/>
                    <a:p>
                      <a:pPr algn="ctr"/>
                      <a:r>
                        <a:rPr lang="en-NZ" sz="1200" dirty="0" smtClean="0"/>
                        <a:t>26</a:t>
                      </a:r>
                      <a:endParaRPr lang="en-NZ" sz="1200" dirty="0"/>
                    </a:p>
                  </a:txBody>
                  <a:tcPr marL="91439" marR="91439"/>
                </a:tc>
                <a:tc>
                  <a:txBody>
                    <a:bodyPr/>
                    <a:lstStyle/>
                    <a:p>
                      <a:pPr algn="ctr"/>
                      <a:r>
                        <a:rPr lang="en-NZ" sz="1200" dirty="0" smtClean="0"/>
                        <a:t>25</a:t>
                      </a:r>
                      <a:endParaRPr lang="en-NZ" sz="1200" dirty="0"/>
                    </a:p>
                  </a:txBody>
                  <a:tcPr marL="91439" marR="91439"/>
                </a:tc>
                <a:tc>
                  <a:txBody>
                    <a:bodyPr/>
                    <a:lstStyle/>
                    <a:p>
                      <a:pPr algn="ctr"/>
                      <a:r>
                        <a:rPr lang="en-NZ" sz="1200" dirty="0" smtClean="0"/>
                        <a:t>9.11</a:t>
                      </a:r>
                      <a:endParaRPr lang="en-NZ" sz="1200" dirty="0"/>
                    </a:p>
                  </a:txBody>
                  <a:tcPr marL="91439" marR="91439"/>
                </a:tc>
                <a:tc>
                  <a:txBody>
                    <a:bodyPr/>
                    <a:lstStyle/>
                    <a:p>
                      <a:pPr algn="ctr"/>
                      <a:r>
                        <a:rPr lang="en-NZ" sz="1200" dirty="0" smtClean="0"/>
                        <a:t>5.82</a:t>
                      </a:r>
                      <a:endParaRPr lang="en-NZ" sz="1200" dirty="0"/>
                    </a:p>
                  </a:txBody>
                  <a:tcPr marL="91439" marR="91439"/>
                </a:tc>
                <a:tc>
                  <a:txBody>
                    <a:bodyPr/>
                    <a:lstStyle/>
                    <a:p>
                      <a:pPr algn="ctr"/>
                      <a:r>
                        <a:rPr lang="en-NZ" sz="1200" dirty="0" smtClean="0"/>
                        <a:t>12.74</a:t>
                      </a:r>
                      <a:endParaRPr lang="en-NZ" sz="1200" dirty="0"/>
                    </a:p>
                  </a:txBody>
                  <a:tcPr marL="91439" marR="91439"/>
                </a:tc>
                <a:tc>
                  <a:txBody>
                    <a:bodyPr/>
                    <a:lstStyle/>
                    <a:p>
                      <a:pPr algn="ctr"/>
                      <a:r>
                        <a:rPr lang="en-NZ" sz="1200" dirty="0" smtClean="0"/>
                        <a:t>10.01</a:t>
                      </a:r>
                      <a:endParaRPr lang="en-NZ" sz="1200" dirty="0"/>
                    </a:p>
                  </a:txBody>
                  <a:tcPr marL="91439" marR="91439"/>
                </a:tc>
              </a:tr>
              <a:tr h="370840">
                <a:tc>
                  <a:txBody>
                    <a:bodyPr/>
                    <a:lstStyle/>
                    <a:p>
                      <a:r>
                        <a:rPr lang="en-NZ" sz="1200" dirty="0" smtClean="0"/>
                        <a:t>Publications</a:t>
                      </a:r>
                      <a:endParaRPr lang="en-NZ" sz="1200" dirty="0"/>
                    </a:p>
                  </a:txBody>
                  <a:tcPr marL="91439" marR="91439"/>
                </a:tc>
                <a:tc>
                  <a:txBody>
                    <a:bodyPr/>
                    <a:lstStyle/>
                    <a:p>
                      <a:pPr algn="ctr"/>
                      <a:r>
                        <a:rPr lang="en-NZ" sz="1200" dirty="0" smtClean="0"/>
                        <a:t>67</a:t>
                      </a:r>
                      <a:endParaRPr lang="en-NZ" sz="1200" dirty="0"/>
                    </a:p>
                  </a:txBody>
                  <a:tcPr marL="91439" marR="91439"/>
                </a:tc>
                <a:tc>
                  <a:txBody>
                    <a:bodyPr/>
                    <a:lstStyle/>
                    <a:p>
                      <a:pPr algn="ctr"/>
                      <a:r>
                        <a:rPr lang="en-NZ" sz="1200" dirty="0" smtClean="0"/>
                        <a:t>87</a:t>
                      </a:r>
                      <a:endParaRPr lang="en-NZ" sz="1200" dirty="0"/>
                    </a:p>
                  </a:txBody>
                  <a:tcPr marL="91439" marR="91439"/>
                </a:tc>
                <a:tc>
                  <a:txBody>
                    <a:bodyPr/>
                    <a:lstStyle/>
                    <a:p>
                      <a:pPr algn="ctr"/>
                      <a:r>
                        <a:rPr lang="en-NZ" sz="1200" dirty="0" smtClean="0"/>
                        <a:t>8.31</a:t>
                      </a:r>
                      <a:endParaRPr lang="en-NZ" sz="1200" dirty="0"/>
                    </a:p>
                  </a:txBody>
                  <a:tcPr marL="91439" marR="91439"/>
                </a:tc>
                <a:tc>
                  <a:txBody>
                    <a:bodyPr/>
                    <a:lstStyle/>
                    <a:p>
                      <a:pPr algn="ctr"/>
                      <a:r>
                        <a:rPr lang="en-NZ" sz="1200" dirty="0" smtClean="0"/>
                        <a:t>9.33</a:t>
                      </a:r>
                      <a:endParaRPr lang="en-NZ" sz="1200" dirty="0"/>
                    </a:p>
                  </a:txBody>
                  <a:tcPr marL="91439" marR="91439"/>
                </a:tc>
                <a:tc>
                  <a:txBody>
                    <a:bodyPr/>
                    <a:lstStyle/>
                    <a:p>
                      <a:pPr algn="ctr"/>
                      <a:r>
                        <a:rPr lang="en-NZ" sz="1200" dirty="0" smtClean="0"/>
                        <a:t>19.71</a:t>
                      </a:r>
                      <a:endParaRPr lang="en-NZ" sz="1200" dirty="0"/>
                    </a:p>
                  </a:txBody>
                  <a:tcPr marL="91439" marR="91439"/>
                </a:tc>
                <a:tc>
                  <a:txBody>
                    <a:bodyPr/>
                    <a:lstStyle/>
                    <a:p>
                      <a:pPr algn="ctr"/>
                      <a:r>
                        <a:rPr lang="en-NZ" sz="1200" dirty="0" smtClean="0"/>
                        <a:t>27.76</a:t>
                      </a:r>
                      <a:endParaRPr lang="en-NZ" sz="1200" dirty="0"/>
                    </a:p>
                  </a:txBody>
                  <a:tcPr marL="91439" marR="91439"/>
                </a:tc>
              </a:tr>
              <a:tr h="370840">
                <a:tc>
                  <a:txBody>
                    <a:bodyPr/>
                    <a:lstStyle/>
                    <a:p>
                      <a:r>
                        <a:rPr lang="en-NZ" sz="1200" dirty="0" smtClean="0"/>
                        <a:t>Life Sciences</a:t>
                      </a:r>
                      <a:endParaRPr lang="en-NZ" sz="1200" dirty="0"/>
                    </a:p>
                  </a:txBody>
                  <a:tcPr marL="91439" marR="91439"/>
                </a:tc>
                <a:tc>
                  <a:txBody>
                    <a:bodyPr/>
                    <a:lstStyle/>
                    <a:p>
                      <a:pPr algn="ctr"/>
                      <a:r>
                        <a:rPr lang="en-NZ" sz="1200" dirty="0" smtClean="0"/>
                        <a:t>42</a:t>
                      </a:r>
                      <a:endParaRPr lang="en-NZ" sz="1200" dirty="0"/>
                    </a:p>
                  </a:txBody>
                  <a:tcPr marL="91439" marR="91439"/>
                </a:tc>
                <a:tc>
                  <a:txBody>
                    <a:bodyPr/>
                    <a:lstStyle/>
                    <a:p>
                      <a:pPr algn="ctr"/>
                      <a:r>
                        <a:rPr lang="en-NZ" sz="1200" dirty="0" smtClean="0"/>
                        <a:t>41</a:t>
                      </a:r>
                      <a:endParaRPr lang="en-NZ" sz="1200" dirty="0"/>
                    </a:p>
                  </a:txBody>
                  <a:tcPr marL="91439" marR="91439"/>
                </a:tc>
                <a:tc>
                  <a:txBody>
                    <a:bodyPr/>
                    <a:lstStyle/>
                    <a:p>
                      <a:pPr algn="ctr"/>
                      <a:r>
                        <a:rPr lang="en-NZ" sz="1200" dirty="0" smtClean="0"/>
                        <a:t>9.89</a:t>
                      </a:r>
                      <a:endParaRPr lang="en-NZ" sz="1200" dirty="0"/>
                    </a:p>
                  </a:txBody>
                  <a:tcPr marL="91439" marR="91439"/>
                </a:tc>
                <a:tc>
                  <a:txBody>
                    <a:bodyPr/>
                    <a:lstStyle/>
                    <a:p>
                      <a:pPr algn="ctr"/>
                      <a:r>
                        <a:rPr lang="en-NZ" sz="1200" dirty="0" smtClean="0"/>
                        <a:t>9.6</a:t>
                      </a:r>
                      <a:endParaRPr lang="en-NZ" sz="1200" dirty="0"/>
                    </a:p>
                  </a:txBody>
                  <a:tcPr marL="91439" marR="91439"/>
                </a:tc>
                <a:tc>
                  <a:txBody>
                    <a:bodyPr/>
                    <a:lstStyle/>
                    <a:p>
                      <a:pPr algn="ctr"/>
                      <a:r>
                        <a:rPr lang="en-NZ" sz="1200" dirty="0" smtClean="0"/>
                        <a:t>50.67</a:t>
                      </a:r>
                      <a:endParaRPr lang="en-NZ" sz="1200" dirty="0"/>
                    </a:p>
                  </a:txBody>
                  <a:tcPr marL="91439" marR="91439"/>
                </a:tc>
                <a:tc>
                  <a:txBody>
                    <a:bodyPr/>
                    <a:lstStyle/>
                    <a:p>
                      <a:pPr algn="ctr"/>
                      <a:r>
                        <a:rPr lang="en-NZ" sz="1200" dirty="0" smtClean="0"/>
                        <a:t>38.06</a:t>
                      </a:r>
                      <a:endParaRPr lang="en-NZ" sz="1200" dirty="0"/>
                    </a:p>
                  </a:txBody>
                  <a:tcPr marL="91439" marR="91439"/>
                </a:tc>
              </a:tr>
              <a:tr h="370840">
                <a:tc>
                  <a:txBody>
                    <a:bodyPr/>
                    <a:lstStyle/>
                    <a:p>
                      <a:r>
                        <a:rPr lang="en-NZ" sz="1200" dirty="0" smtClean="0"/>
                        <a:t>User Content</a:t>
                      </a:r>
                      <a:endParaRPr lang="en-NZ" sz="1200" dirty="0"/>
                    </a:p>
                  </a:txBody>
                  <a:tcPr marL="91439" marR="91439"/>
                </a:tc>
                <a:tc>
                  <a:txBody>
                    <a:bodyPr/>
                    <a:lstStyle/>
                    <a:p>
                      <a:pPr algn="ctr"/>
                      <a:r>
                        <a:rPr lang="en-NZ" sz="1200" dirty="0" smtClean="0"/>
                        <a:t>7</a:t>
                      </a:r>
                      <a:endParaRPr lang="en-NZ" sz="1200" dirty="0"/>
                    </a:p>
                  </a:txBody>
                  <a:tcPr marL="91439" marR="91439"/>
                </a:tc>
                <a:tc>
                  <a:txBody>
                    <a:bodyPr/>
                    <a:lstStyle/>
                    <a:p>
                      <a:pPr algn="ctr"/>
                      <a:r>
                        <a:rPr lang="en-NZ" sz="1200" dirty="0" smtClean="0"/>
                        <a:t>20</a:t>
                      </a:r>
                      <a:endParaRPr lang="en-NZ" sz="1200" dirty="0"/>
                    </a:p>
                  </a:txBody>
                  <a:tcPr marL="91439" marR="91439"/>
                </a:tc>
                <a:tc>
                  <a:txBody>
                    <a:bodyPr/>
                    <a:lstStyle/>
                    <a:p>
                      <a:pPr algn="ctr"/>
                      <a:r>
                        <a:rPr lang="en-NZ" sz="1200" dirty="0" smtClean="0"/>
                        <a:t>0.21</a:t>
                      </a:r>
                      <a:endParaRPr lang="en-NZ" sz="1200" dirty="0"/>
                    </a:p>
                  </a:txBody>
                  <a:tcPr marL="91439" marR="91439"/>
                </a:tc>
                <a:tc>
                  <a:txBody>
                    <a:bodyPr/>
                    <a:lstStyle/>
                    <a:p>
                      <a:pPr algn="ctr"/>
                      <a:r>
                        <a:rPr lang="en-NZ" sz="1200" dirty="0" smtClean="0"/>
                        <a:t>0.42</a:t>
                      </a:r>
                      <a:endParaRPr lang="en-NZ" sz="1200" dirty="0"/>
                    </a:p>
                  </a:txBody>
                  <a:tcPr marL="91439" marR="91439"/>
                </a:tc>
                <a:tc>
                  <a:txBody>
                    <a:bodyPr/>
                    <a:lstStyle/>
                    <a:p>
                      <a:pPr algn="ctr"/>
                      <a:r>
                        <a:rPr lang="en-NZ" sz="1200" dirty="0" smtClean="0"/>
                        <a:t>0.86</a:t>
                      </a:r>
                      <a:endParaRPr lang="en-NZ" sz="1200" dirty="0"/>
                    </a:p>
                  </a:txBody>
                  <a:tcPr marL="91439" marR="91439"/>
                </a:tc>
                <a:tc>
                  <a:txBody>
                    <a:bodyPr/>
                    <a:lstStyle/>
                    <a:p>
                      <a:pPr algn="ctr"/>
                      <a:r>
                        <a:rPr lang="en-NZ" sz="1200" dirty="0" smtClean="0"/>
                        <a:t>0.68</a:t>
                      </a:r>
                      <a:endParaRPr lang="en-NZ" sz="1200" dirty="0"/>
                    </a:p>
                  </a:txBody>
                  <a:tcPr marL="91439" marR="91439"/>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6C7AF4B-E515-403B-9227-C5A9F19CD173}" type="slidenum">
              <a:rPr lang="en-US" smtClean="0">
                <a:solidFill>
                  <a:schemeClr val="bg1"/>
                </a:solidFill>
              </a:rPr>
              <a:pPr eaLnBrk="1" hangingPunct="1"/>
              <a:t>83</a:t>
            </a:fld>
            <a:endParaRPr lang="en-US" smtClean="0">
              <a:solidFill>
                <a:schemeClr val="bg1"/>
              </a:solidFill>
            </a:endParaRPr>
          </a:p>
        </p:txBody>
      </p:sp>
      <p:sp>
        <p:nvSpPr>
          <p:cNvPr id="84995" name="Rectangle 2"/>
          <p:cNvSpPr>
            <a:spLocks noGrp="1"/>
          </p:cNvSpPr>
          <p:nvPr>
            <p:ph type="title"/>
          </p:nvPr>
        </p:nvSpPr>
        <p:spPr/>
        <p:txBody>
          <a:bodyPr/>
          <a:lstStyle/>
          <a:p>
            <a:r>
              <a:rPr lang="en-GB" smtClean="0">
                <a:latin typeface="Arial" charset="0"/>
                <a:cs typeface="Arial" charset="0"/>
              </a:rPr>
              <a:t>Linked Data Publishing in 7 Steps</a:t>
            </a:r>
          </a:p>
        </p:txBody>
      </p:sp>
      <p:sp>
        <p:nvSpPr>
          <p:cNvPr id="84996" name="Rectangle 3"/>
          <p:cNvSpPr>
            <a:spLocks noGrp="1"/>
          </p:cNvSpPr>
          <p:nvPr>
            <p:ph type="body" idx="1"/>
          </p:nvPr>
        </p:nvSpPr>
        <p:spPr/>
        <p:txBody>
          <a:bodyPr/>
          <a:lstStyle/>
          <a:p>
            <a:pPr marL="381000" indent="-381000">
              <a:buFont typeface="Arial" charset="0"/>
              <a:buAutoNum type="arabicPeriod"/>
            </a:pPr>
            <a:r>
              <a:rPr lang="en-GB" sz="1800" dirty="0" smtClean="0">
                <a:latin typeface="Arial" charset="0"/>
                <a:cs typeface="Arial" charset="0"/>
              </a:rPr>
              <a:t>Select vocabularies</a:t>
            </a:r>
          </a:p>
          <a:p>
            <a:pPr marL="781050" lvl="1" indent="-381000"/>
            <a:r>
              <a:rPr lang="en-GB" sz="1400" dirty="0" smtClean="0">
                <a:latin typeface="Arial" charset="0"/>
                <a:cs typeface="Arial" charset="0"/>
              </a:rPr>
              <a:t>Important: Reuse existing vocabularies to increase value of your dataset and align your own vocabularies to increase interoperability.</a:t>
            </a:r>
          </a:p>
          <a:p>
            <a:pPr marL="381000" indent="-381000">
              <a:buFont typeface="Arial" charset="0"/>
              <a:buAutoNum type="arabicPeriod"/>
            </a:pPr>
            <a:r>
              <a:rPr lang="en-GB" sz="1800" dirty="0" smtClean="0">
                <a:latin typeface="Arial" charset="0"/>
                <a:cs typeface="Arial" charset="0"/>
              </a:rPr>
              <a:t>Partition the RDF graph into “data pages”</a:t>
            </a:r>
          </a:p>
          <a:p>
            <a:pPr marL="381000" indent="-381000">
              <a:buFont typeface="Arial" charset="0"/>
              <a:buAutoNum type="arabicPeriod"/>
            </a:pPr>
            <a:r>
              <a:rPr lang="en-GB" sz="1800" dirty="0" smtClean="0">
                <a:latin typeface="Arial" charset="0"/>
                <a:cs typeface="Arial" charset="0"/>
              </a:rPr>
              <a:t>Assign a URI to each data page</a:t>
            </a:r>
          </a:p>
          <a:p>
            <a:pPr marL="381000" indent="-381000">
              <a:buFont typeface="Arial" charset="0"/>
              <a:buAutoNum type="arabicPeriod"/>
            </a:pPr>
            <a:r>
              <a:rPr lang="en-GB" sz="1800" dirty="0" smtClean="0">
                <a:latin typeface="Arial" charset="0"/>
                <a:cs typeface="Arial" charset="0"/>
              </a:rPr>
              <a:t>Create HTML variants of each data page </a:t>
            </a:r>
            <a:r>
              <a:rPr lang="en-GB" sz="1400" dirty="0" smtClean="0">
                <a:latin typeface="Arial" charset="0"/>
                <a:cs typeface="Arial" charset="0"/>
              </a:rPr>
              <a:t>(to allow rendering of pages in browsers)</a:t>
            </a:r>
          </a:p>
          <a:p>
            <a:pPr marL="781050" lvl="1" indent="-381000"/>
            <a:r>
              <a:rPr lang="en-GB" sz="1400" dirty="0" smtClean="0">
                <a:latin typeface="Arial" charset="0"/>
                <a:cs typeface="Arial" charset="0"/>
              </a:rPr>
              <a:t>Important: Set up content negotiation between RDF and HTML versions.</a:t>
            </a:r>
          </a:p>
          <a:p>
            <a:pPr marL="381000" indent="-381000">
              <a:buFont typeface="Arial" charset="0"/>
              <a:buAutoNum type="arabicPeriod"/>
            </a:pPr>
            <a:r>
              <a:rPr lang="en-GB" sz="1800" dirty="0" smtClean="0">
                <a:latin typeface="Arial" charset="0"/>
                <a:cs typeface="Arial" charset="0"/>
              </a:rPr>
              <a:t>Assign a URI to each entity </a:t>
            </a:r>
            <a:r>
              <a:rPr lang="en-GB" sz="1400" dirty="0" smtClean="0">
                <a:latin typeface="Arial" charset="0"/>
                <a:cs typeface="Arial" charset="0"/>
              </a:rPr>
              <a:t>(cf. “Cool URIs for the Semantic Web”)</a:t>
            </a:r>
            <a:endParaRPr lang="en-GB" sz="1800" dirty="0" smtClean="0">
              <a:latin typeface="Arial" charset="0"/>
              <a:cs typeface="Arial" charset="0"/>
            </a:endParaRPr>
          </a:p>
          <a:p>
            <a:pPr marL="381000" indent="-381000">
              <a:buFont typeface="Arial" charset="0"/>
              <a:buAutoNum type="arabicPeriod"/>
            </a:pPr>
            <a:r>
              <a:rPr lang="en-GB" sz="1800" dirty="0" smtClean="0">
                <a:latin typeface="Arial" charset="0"/>
                <a:cs typeface="Arial" charset="0"/>
              </a:rPr>
              <a:t>Add page metadata and link sugar</a:t>
            </a:r>
          </a:p>
          <a:p>
            <a:pPr marL="781050" lvl="1" indent="-381000"/>
            <a:r>
              <a:rPr lang="en-GB" sz="1400" dirty="0">
                <a:latin typeface="Arial" charset="0"/>
                <a:cs typeface="Arial" charset="0"/>
              </a:rPr>
              <a:t>I</a:t>
            </a:r>
            <a:r>
              <a:rPr lang="en-GB" sz="1400" dirty="0" smtClean="0">
                <a:latin typeface="Arial" charset="0"/>
                <a:cs typeface="Arial" charset="0"/>
              </a:rPr>
              <a:t>mportant: Make data pages understandable for consumers; i.e. add metadata such as publisher, license, topics, etc.</a:t>
            </a:r>
          </a:p>
          <a:p>
            <a:pPr marL="381000" indent="-381000">
              <a:buFont typeface="Arial" charset="0"/>
              <a:buAutoNum type="arabicPeriod"/>
            </a:pPr>
            <a:r>
              <a:rPr lang="en-GB" sz="1800" dirty="0" smtClean="0">
                <a:latin typeface="Arial" charset="0"/>
                <a:cs typeface="Arial" charset="0"/>
              </a:rPr>
              <a:t>Add a Semantic Sitemap</a:t>
            </a:r>
          </a:p>
          <a:p>
            <a:pPr marL="781050" lvl="1" indent="-381000"/>
            <a:r>
              <a:rPr lang="en-GB" sz="1400" dirty="0" smtClean="0">
                <a:latin typeface="Arial" charset="0"/>
                <a:cs typeface="Arial" charset="0"/>
              </a:rPr>
              <a:t>Important to allow crawlers to find the data set or SPARQL end points to access the data set.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841BDE4-FFE2-4BDA-9CB3-1C671F84464F}" type="slidenum">
              <a:rPr lang="en-US" smtClean="0">
                <a:solidFill>
                  <a:schemeClr val="bg1"/>
                </a:solidFill>
              </a:rPr>
              <a:pPr eaLnBrk="1" hangingPunct="1"/>
              <a:t>84</a:t>
            </a:fld>
            <a:endParaRPr lang="en-US" smtClean="0">
              <a:solidFill>
                <a:schemeClr val="bg1"/>
              </a:solidFill>
            </a:endParaRPr>
          </a:p>
        </p:txBody>
      </p:sp>
      <p:sp>
        <p:nvSpPr>
          <p:cNvPr id="86019" name="Rectangle 2"/>
          <p:cNvSpPr>
            <a:spLocks noGrp="1"/>
          </p:cNvSpPr>
          <p:nvPr>
            <p:ph type="title"/>
          </p:nvPr>
        </p:nvSpPr>
        <p:spPr/>
        <p:txBody>
          <a:bodyPr/>
          <a:lstStyle/>
          <a:p>
            <a:r>
              <a:rPr lang="en-GB" smtClean="0">
                <a:latin typeface="Arial" charset="0"/>
                <a:cs typeface="Arial" charset="0"/>
              </a:rPr>
              <a:t>Linking</a:t>
            </a:r>
          </a:p>
        </p:txBody>
      </p:sp>
      <p:sp>
        <p:nvSpPr>
          <p:cNvPr id="86020" name="Rectangle 4"/>
          <p:cNvSpPr>
            <a:spLocks noGrp="1"/>
          </p:cNvSpPr>
          <p:nvPr>
            <p:ph type="body" sz="half" idx="1"/>
          </p:nvPr>
        </p:nvSpPr>
        <p:spPr/>
        <p:txBody>
          <a:bodyPr/>
          <a:lstStyle/>
          <a:p>
            <a:r>
              <a:rPr lang="en-GB" sz="1800" b="1" smtClean="0">
                <a:latin typeface="Arial" charset="0"/>
                <a:cs typeface="Arial" charset="0"/>
              </a:rPr>
              <a:t>Popular predicates for linking</a:t>
            </a:r>
            <a:r>
              <a:rPr lang="en-GB" sz="1800" smtClean="0">
                <a:latin typeface="Arial" charset="0"/>
                <a:cs typeface="Arial" charset="0"/>
              </a:rPr>
              <a:t>: e.g., </a:t>
            </a:r>
            <a:r>
              <a:rPr lang="en-GB" sz="1800" smtClean="0">
                <a:solidFill>
                  <a:srgbClr val="901A24"/>
                </a:solidFill>
                <a:latin typeface="Arial" charset="0"/>
                <a:cs typeface="Arial" charset="0"/>
              </a:rPr>
              <a:t>owl:sameAs</a:t>
            </a:r>
            <a:r>
              <a:rPr lang="en-GB" sz="1800" smtClean="0">
                <a:latin typeface="Arial" charset="0"/>
                <a:cs typeface="Arial" charset="0"/>
              </a:rPr>
              <a:t>, </a:t>
            </a:r>
            <a:r>
              <a:rPr lang="en-GB" sz="1800" smtClean="0">
                <a:solidFill>
                  <a:srgbClr val="901A24"/>
                </a:solidFill>
                <a:latin typeface="Arial" charset="0"/>
                <a:cs typeface="Arial" charset="0"/>
              </a:rPr>
              <a:t>foaf:homepage</a:t>
            </a:r>
            <a:r>
              <a:rPr lang="en-GB" sz="1800" smtClean="0">
                <a:latin typeface="Arial" charset="0"/>
                <a:cs typeface="Arial" charset="0"/>
              </a:rPr>
              <a:t>, foaf:topic, foaf:based_near, foaf:maker/foaf:made, </a:t>
            </a:r>
            <a:r>
              <a:rPr lang="en-GB" sz="1800" smtClean="0">
                <a:solidFill>
                  <a:srgbClr val="901A24"/>
                </a:solidFill>
                <a:latin typeface="Arial" charset="0"/>
                <a:cs typeface="Arial" charset="0"/>
              </a:rPr>
              <a:t>foaf:depiction</a:t>
            </a:r>
            <a:r>
              <a:rPr lang="en-GB" sz="1800" smtClean="0">
                <a:latin typeface="Arial" charset="0"/>
                <a:cs typeface="Arial" charset="0"/>
              </a:rPr>
              <a:t>, foaf:page, foaf:primaryTopic, rdfs:seeAlso</a:t>
            </a:r>
          </a:p>
          <a:p>
            <a:r>
              <a:rPr lang="en-GB" sz="1800" b="1" smtClean="0">
                <a:latin typeface="Arial" charset="0"/>
                <a:cs typeface="Arial" charset="0"/>
              </a:rPr>
              <a:t>Example</a:t>
            </a:r>
            <a:r>
              <a:rPr lang="en-GB" sz="1800" smtClean="0">
                <a:latin typeface="Arial" charset="0"/>
                <a:cs typeface="Arial" charset="0"/>
              </a:rPr>
              <a:t>: Possible linking for Wiskii.com</a:t>
            </a:r>
          </a:p>
        </p:txBody>
      </p:sp>
      <p:pic>
        <p:nvPicPr>
          <p:cNvPr id="86021" name="Picture 6" descr="LOD-Linki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990600" y="2819400"/>
            <a:ext cx="7086600" cy="3454400"/>
          </a:xfrm>
        </p:spPr>
      </p:pic>
      <p:sp>
        <p:nvSpPr>
          <p:cNvPr id="86022" name="Text Box 7"/>
          <p:cNvSpPr txBox="1">
            <a:spLocks noChangeArrowheads="1"/>
          </p:cNvSpPr>
          <p:nvPr/>
        </p:nvSpPr>
        <p:spPr bwMode="auto">
          <a:xfrm>
            <a:off x="3733800" y="6324600"/>
            <a:ext cx="5181600" cy="254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Content on this slide by T. Heath, M. Hausenblas, C. Bizer, R. Cyganiak, O. Hartig</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p:cNvSpPr>
            <a:spLocks noGrp="1"/>
          </p:cNvSpPr>
          <p:nvPr>
            <p:ph type="title"/>
          </p:nvPr>
        </p:nvSpPr>
        <p:spPr/>
        <p:txBody>
          <a:bodyPr/>
          <a:lstStyle/>
          <a:p>
            <a:r>
              <a:rPr lang="en-GB" smtClean="0">
                <a:latin typeface="Arial" charset="0"/>
                <a:cs typeface="Arial" charset="0"/>
              </a:rPr>
              <a:t>Describing Datasets</a:t>
            </a:r>
          </a:p>
        </p:txBody>
      </p:sp>
      <p:sp>
        <p:nvSpPr>
          <p:cNvPr id="87043" name="Inhaltsplatzhalter 2"/>
          <p:cNvSpPr>
            <a:spLocks noGrp="1"/>
          </p:cNvSpPr>
          <p:nvPr>
            <p:ph idx="1"/>
          </p:nvPr>
        </p:nvSpPr>
        <p:spPr/>
        <p:txBody>
          <a:bodyPr/>
          <a:lstStyle/>
          <a:p>
            <a:r>
              <a:rPr lang="en-US" dirty="0" smtClean="0">
                <a:latin typeface="Arial" charset="0"/>
                <a:cs typeface="Arial" charset="0"/>
              </a:rPr>
              <a:t>The problem:</a:t>
            </a:r>
          </a:p>
          <a:p>
            <a:pPr lvl="1"/>
            <a:r>
              <a:rPr lang="en-US" dirty="0" smtClean="0">
                <a:latin typeface="Arial" charset="0"/>
                <a:cs typeface="Arial" charset="0"/>
              </a:rPr>
              <a:t>Only human comprehensible descriptions of datasets available</a:t>
            </a:r>
          </a:p>
          <a:p>
            <a:pPr lvl="1"/>
            <a:r>
              <a:rPr lang="en-US" dirty="0" smtClean="0">
                <a:latin typeface="Arial" charset="0"/>
                <a:cs typeface="Arial" charset="0"/>
              </a:rPr>
              <a:t>Automation of tasks impossible such as</a:t>
            </a:r>
          </a:p>
          <a:p>
            <a:pPr lvl="2"/>
            <a:r>
              <a:rPr lang="en-US" dirty="0" smtClean="0">
                <a:latin typeface="Arial" charset="0"/>
                <a:cs typeface="Arial" charset="0"/>
              </a:rPr>
              <a:t>Efficient &amp; effective search</a:t>
            </a:r>
          </a:p>
          <a:p>
            <a:pPr lvl="2"/>
            <a:r>
              <a:rPr lang="en-US" dirty="0" smtClean="0">
                <a:latin typeface="Arial" charset="0"/>
                <a:cs typeface="Arial" charset="0"/>
              </a:rPr>
              <a:t>Selection of datasets (for apps, interlinking targets)</a:t>
            </a:r>
          </a:p>
          <a:p>
            <a:pPr lvl="2"/>
            <a:r>
              <a:rPr lang="en-US" dirty="0" smtClean="0">
                <a:latin typeface="Arial" charset="0"/>
                <a:cs typeface="Arial" charset="0"/>
              </a:rPr>
              <a:t>Generation of maps, etc.</a:t>
            </a:r>
          </a:p>
          <a:p>
            <a:r>
              <a:rPr lang="en-US" dirty="0" smtClean="0">
                <a:latin typeface="Arial" charset="0"/>
                <a:cs typeface="Arial" charset="0"/>
              </a:rPr>
              <a:t>Solution: </a:t>
            </a:r>
            <a:r>
              <a:rPr lang="en-US" b="1" dirty="0" err="1" smtClean="0">
                <a:latin typeface="Arial" charset="0"/>
                <a:cs typeface="Arial" charset="0"/>
              </a:rPr>
              <a:t>voiD</a:t>
            </a:r>
            <a:r>
              <a:rPr lang="en-US" b="1" dirty="0" smtClean="0">
                <a:latin typeface="Arial" charset="0"/>
                <a:cs typeface="Arial" charset="0"/>
              </a:rPr>
              <a:t>, the “Vocabulary of Interlinked Datasets”</a:t>
            </a:r>
            <a:r>
              <a:rPr lang="en-US" dirty="0" smtClean="0">
                <a:latin typeface="Arial" charset="0"/>
                <a:cs typeface="Arial" charset="0"/>
              </a:rPr>
              <a:t> </a:t>
            </a:r>
          </a:p>
          <a:p>
            <a:pPr lvl="1"/>
            <a:r>
              <a:rPr lang="en-US" dirty="0" smtClean="0">
                <a:latin typeface="Arial" charset="0"/>
                <a:cs typeface="Arial" charset="0"/>
              </a:rPr>
              <a:t>De-facto standard for describing linked datasets</a:t>
            </a:r>
            <a:endParaRPr lang="en-US" dirty="0">
              <a:latin typeface="Arial" charset="0"/>
              <a:cs typeface="Arial" charset="0"/>
            </a:endParaRPr>
          </a:p>
          <a:p>
            <a:r>
              <a:rPr lang="en-US" dirty="0">
                <a:latin typeface="Arial" charset="0"/>
                <a:cs typeface="Arial" charset="0"/>
              </a:rPr>
              <a:t>P</a:t>
            </a:r>
            <a:r>
              <a:rPr lang="en-US" dirty="0" smtClean="0">
                <a:latin typeface="Arial" charset="0"/>
                <a:cs typeface="Arial" charset="0"/>
              </a:rPr>
              <a:t>rovides a formal description of</a:t>
            </a:r>
          </a:p>
          <a:p>
            <a:pPr lvl="1"/>
            <a:r>
              <a:rPr lang="en-US" dirty="0" smtClean="0">
                <a:latin typeface="Arial" charset="0"/>
                <a:cs typeface="Arial" charset="0"/>
              </a:rPr>
              <a:t>What a dataset is about (topic, technical details).</a:t>
            </a:r>
          </a:p>
          <a:p>
            <a:pPr lvl="1"/>
            <a:r>
              <a:rPr lang="en-US" dirty="0" smtClean="0">
                <a:latin typeface="Arial" charset="0"/>
                <a:cs typeface="Arial" charset="0"/>
              </a:rPr>
              <a:t>How and under which conditions to access it.</a:t>
            </a:r>
          </a:p>
          <a:p>
            <a:pPr lvl="1"/>
            <a:r>
              <a:rPr lang="en-US" dirty="0" smtClean="0">
                <a:latin typeface="Arial" charset="0"/>
                <a:cs typeface="Arial" charset="0"/>
              </a:rPr>
              <a:t>How the dataset is interlinked with other datasets.</a:t>
            </a:r>
          </a:p>
          <a:p>
            <a:pPr lvl="1"/>
            <a:r>
              <a:rPr lang="en-US" dirty="0" smtClean="0">
                <a:latin typeface="Arial" charset="0"/>
                <a:cs typeface="Arial" charset="0"/>
              </a:rPr>
              <a:t>Qualitative level: type of interlinking.</a:t>
            </a:r>
          </a:p>
          <a:p>
            <a:pPr lvl="1"/>
            <a:r>
              <a:rPr lang="en-US" dirty="0" smtClean="0">
                <a:latin typeface="Arial" charset="0"/>
                <a:cs typeface="Arial" charset="0"/>
              </a:rPr>
              <a:t>Quantitative level: number of links, resources, etc.</a:t>
            </a:r>
          </a:p>
          <a:p>
            <a:pPr lvl="1"/>
            <a:r>
              <a:rPr lang="en-US" dirty="0" smtClean="0">
                <a:latin typeface="Arial" charset="0"/>
                <a:cs typeface="Arial" charset="0"/>
              </a:rPr>
              <a:t>How to discover the metadata.</a:t>
            </a:r>
          </a:p>
          <a:p>
            <a:pPr>
              <a:buFont typeface="Arial" charset="0"/>
              <a:buNone/>
            </a:pPr>
            <a:endParaRPr lang="en-GB" dirty="0" smtClean="0">
              <a:latin typeface="Arial" charset="0"/>
              <a:cs typeface="Arial" charset="0"/>
            </a:endParaRPr>
          </a:p>
        </p:txBody>
      </p:sp>
      <p:sp>
        <p:nvSpPr>
          <p:cNvPr id="87044"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6E81382-30CF-409B-93A9-3148AB02ABC8}" type="slidenum">
              <a:rPr lang="en-US" smtClean="0">
                <a:solidFill>
                  <a:schemeClr val="bg1"/>
                </a:solidFill>
              </a:rPr>
              <a:pPr eaLnBrk="1" hangingPunct="1"/>
              <a:t>85</a:t>
            </a:fld>
            <a:endParaRPr lang="en-US" smtClean="0">
              <a:solidFill>
                <a:schemeClr val="bg1"/>
              </a:solidFill>
            </a:endParaRPr>
          </a:p>
        </p:txBody>
      </p:sp>
      <p:sp>
        <p:nvSpPr>
          <p:cNvPr id="87045" name="Text Box 7"/>
          <p:cNvSpPr txBox="1">
            <a:spLocks noChangeArrowheads="1"/>
          </p:cNvSpPr>
          <p:nvPr/>
        </p:nvSpPr>
        <p:spPr bwMode="auto">
          <a:xfrm>
            <a:off x="3733800" y="6324600"/>
            <a:ext cx="5181600" cy="254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a:solidFill>
                  <a:srgbClr val="292929"/>
                </a:solidFill>
                <a:ea typeface="ヒラギノ角ゴ Pro W3" charset="-128"/>
              </a:rPr>
              <a:t>Content on this slide by K. Alexander, R. Cyganiak, M. Hausenblas and J. Zhao</a:t>
            </a:r>
            <a:endParaRPr lang="en-US" sz="1000">
              <a:ea typeface="ヒラギノ角ゴ Pro W3" charset="-128"/>
            </a:endParaRPr>
          </a:p>
        </p:txBody>
      </p:sp>
      <p:pic>
        <p:nvPicPr>
          <p:cNvPr id="870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1295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el 1"/>
          <p:cNvSpPr>
            <a:spLocks noGrp="1"/>
          </p:cNvSpPr>
          <p:nvPr>
            <p:ph type="title"/>
          </p:nvPr>
        </p:nvSpPr>
        <p:spPr/>
        <p:txBody>
          <a:bodyPr/>
          <a:lstStyle/>
          <a:p>
            <a:r>
              <a:rPr lang="en-GB" smtClean="0">
                <a:latin typeface="Arial" charset="0"/>
                <a:cs typeface="Arial" charset="0"/>
              </a:rPr>
              <a:t>voiD – Core concepts</a:t>
            </a:r>
          </a:p>
        </p:txBody>
      </p:sp>
      <p:sp>
        <p:nvSpPr>
          <p:cNvPr id="88067" name="Inhaltsplatzhalter 2"/>
          <p:cNvSpPr>
            <a:spLocks noGrp="1"/>
          </p:cNvSpPr>
          <p:nvPr>
            <p:ph idx="1"/>
          </p:nvPr>
        </p:nvSpPr>
        <p:spPr/>
        <p:txBody>
          <a:bodyPr/>
          <a:lstStyle/>
          <a:p>
            <a:r>
              <a:rPr lang="en-US" smtClean="0">
                <a:latin typeface="Arial" charset="0"/>
                <a:cs typeface="Arial" charset="0"/>
              </a:rPr>
              <a:t>A</a:t>
            </a:r>
            <a:r>
              <a:rPr lang="en-US" b="1" smtClean="0">
                <a:latin typeface="Arial" charset="0"/>
                <a:cs typeface="Arial" charset="0"/>
              </a:rPr>
              <a:t> dataset </a:t>
            </a:r>
            <a:r>
              <a:rPr lang="en-US" smtClean="0">
                <a:latin typeface="Arial" charset="0"/>
                <a:cs typeface="Arial" charset="0"/>
              </a:rPr>
              <a:t>is a set of RDF triples that are published, maintained or aggregated by a single provider. </a:t>
            </a:r>
          </a:p>
          <a:p>
            <a:r>
              <a:rPr lang="en-US" smtClean="0">
                <a:latin typeface="Arial" charset="0"/>
                <a:cs typeface="Arial" charset="0"/>
              </a:rPr>
              <a:t>A </a:t>
            </a:r>
            <a:r>
              <a:rPr lang="en-US" b="1" smtClean="0">
                <a:latin typeface="Arial" charset="0"/>
                <a:cs typeface="Arial" charset="0"/>
              </a:rPr>
              <a:t>dataset </a:t>
            </a:r>
            <a:r>
              <a:rPr lang="en-US" smtClean="0">
                <a:latin typeface="Arial" charset="0"/>
                <a:cs typeface="Arial" charset="0"/>
              </a:rPr>
              <a:t>is </a:t>
            </a:r>
            <a:r>
              <a:rPr lang="en-US" b="1" smtClean="0">
                <a:latin typeface="Arial" charset="0"/>
                <a:cs typeface="Arial" charset="0"/>
              </a:rPr>
              <a:t>authoritative </a:t>
            </a:r>
            <a:r>
              <a:rPr lang="en-US" smtClean="0">
                <a:latin typeface="Arial" charset="0"/>
                <a:cs typeface="Arial" charset="0"/>
              </a:rPr>
              <a:t>with respect to a certain URI namespace if it contains information about resources named by URIs in this namespace, and is </a:t>
            </a:r>
            <a:r>
              <a:rPr lang="en-US" b="1" smtClean="0">
                <a:latin typeface="Arial" charset="0"/>
                <a:cs typeface="Arial" charset="0"/>
              </a:rPr>
              <a:t>published </a:t>
            </a:r>
            <a:r>
              <a:rPr lang="en-US" smtClean="0">
                <a:latin typeface="Arial" charset="0"/>
                <a:cs typeface="Arial" charset="0"/>
              </a:rPr>
              <a:t>by the </a:t>
            </a:r>
            <a:r>
              <a:rPr lang="en-US" b="1" smtClean="0">
                <a:latin typeface="Arial" charset="0"/>
                <a:cs typeface="Arial" charset="0"/>
              </a:rPr>
              <a:t>URI owner</a:t>
            </a:r>
            <a:endParaRPr lang="en-US" smtClean="0">
              <a:latin typeface="Arial" charset="0"/>
              <a:cs typeface="Arial" charset="0"/>
            </a:endParaRPr>
          </a:p>
          <a:p>
            <a:r>
              <a:rPr lang="en-US" smtClean="0">
                <a:latin typeface="Arial" charset="0"/>
                <a:cs typeface="Arial" charset="0"/>
              </a:rPr>
              <a:t>A</a:t>
            </a:r>
            <a:r>
              <a:rPr lang="en-US" b="1" smtClean="0">
                <a:latin typeface="Arial" charset="0"/>
                <a:cs typeface="Arial" charset="0"/>
              </a:rPr>
              <a:t> linkset  </a:t>
            </a:r>
            <a:r>
              <a:rPr lang="en-US" smtClean="0">
                <a:latin typeface="Courier" charset="0"/>
                <a:cs typeface="Arial" charset="0"/>
              </a:rPr>
              <a:t>LS</a:t>
            </a:r>
            <a:r>
              <a:rPr lang="en-US" smtClean="0">
                <a:latin typeface="Arial" charset="0"/>
                <a:cs typeface="Arial" charset="0"/>
              </a:rPr>
              <a:t> is a set of RDF triples where for all triples </a:t>
            </a:r>
            <a:r>
              <a:rPr lang="en-US" smtClean="0">
                <a:latin typeface="Courier" charset="0"/>
                <a:cs typeface="Arial" charset="0"/>
              </a:rPr>
              <a:t>t</a:t>
            </a:r>
            <a:r>
              <a:rPr lang="en-US" baseline="-25000" smtClean="0">
                <a:latin typeface="Courier" charset="0"/>
                <a:cs typeface="Arial" charset="0"/>
              </a:rPr>
              <a:t>i</a:t>
            </a:r>
            <a:r>
              <a:rPr lang="en-US" smtClean="0">
                <a:latin typeface="Courier" charset="0"/>
                <a:cs typeface="Arial" charset="0"/>
              </a:rPr>
              <a:t>=⟨s</a:t>
            </a:r>
            <a:r>
              <a:rPr lang="en-US" baseline="-25000" smtClean="0">
                <a:latin typeface="Courier" charset="0"/>
                <a:cs typeface="Arial" charset="0"/>
              </a:rPr>
              <a:t>i</a:t>
            </a:r>
            <a:r>
              <a:rPr lang="en-US" smtClean="0">
                <a:latin typeface="Courier" charset="0"/>
                <a:cs typeface="Arial" charset="0"/>
              </a:rPr>
              <a:t>,p</a:t>
            </a:r>
            <a:r>
              <a:rPr lang="en-US" baseline="-25000" smtClean="0">
                <a:latin typeface="Courier" charset="0"/>
                <a:cs typeface="Arial" charset="0"/>
              </a:rPr>
              <a:t>i</a:t>
            </a:r>
            <a:r>
              <a:rPr lang="en-US" smtClean="0">
                <a:latin typeface="Courier" charset="0"/>
                <a:cs typeface="Arial" charset="0"/>
              </a:rPr>
              <a:t>,o</a:t>
            </a:r>
            <a:r>
              <a:rPr lang="en-US" baseline="-25000" smtClean="0">
                <a:latin typeface="Courier" charset="0"/>
                <a:cs typeface="Arial" charset="0"/>
              </a:rPr>
              <a:t>i</a:t>
            </a:r>
            <a:r>
              <a:rPr lang="en-US" smtClean="0">
                <a:latin typeface="Courier" charset="0"/>
                <a:cs typeface="Arial" charset="0"/>
              </a:rPr>
              <a:t>⟩</a:t>
            </a:r>
            <a:r>
              <a:rPr lang="en-US" smtClean="0">
                <a:latin typeface="Arial" charset="0"/>
                <a:cs typeface="Arial" charset="0"/>
              </a:rPr>
              <a:t> </a:t>
            </a:r>
            <a:r>
              <a:rPr lang="en-US" smtClean="0">
                <a:latin typeface="Courier" charset="0"/>
                <a:cs typeface="Arial" charset="0"/>
              </a:rPr>
              <a:t>∈</a:t>
            </a:r>
            <a:r>
              <a:rPr lang="en-US" smtClean="0">
                <a:latin typeface="Arial" charset="0"/>
                <a:cs typeface="Arial" charset="0"/>
              </a:rPr>
              <a:t> </a:t>
            </a:r>
            <a:r>
              <a:rPr lang="en-US" smtClean="0">
                <a:latin typeface="Courier" charset="0"/>
                <a:cs typeface="Arial" charset="0"/>
              </a:rPr>
              <a:t>LS</a:t>
            </a:r>
            <a:r>
              <a:rPr lang="en-US" smtClean="0">
                <a:latin typeface="Arial" charset="0"/>
                <a:cs typeface="Arial" charset="0"/>
              </a:rPr>
              <a:t>, the subject is in one dataset, i.e. all </a:t>
            </a:r>
            <a:r>
              <a:rPr lang="en-US" smtClean="0">
                <a:latin typeface="Courier" charset="0"/>
                <a:cs typeface="Arial" charset="0"/>
              </a:rPr>
              <a:t>s</a:t>
            </a:r>
            <a:r>
              <a:rPr lang="en-US" baseline="-25000" smtClean="0">
                <a:latin typeface="Courier" charset="0"/>
                <a:cs typeface="Arial" charset="0"/>
              </a:rPr>
              <a:t>i</a:t>
            </a:r>
            <a:r>
              <a:rPr lang="en-US" smtClean="0">
                <a:latin typeface="Arial" charset="0"/>
                <a:cs typeface="Arial" charset="0"/>
              </a:rPr>
              <a:t>  are described in </a:t>
            </a:r>
            <a:r>
              <a:rPr lang="en-US" smtClean="0">
                <a:latin typeface="Courier" charset="0"/>
                <a:cs typeface="Arial" charset="0"/>
              </a:rPr>
              <a:t>DS</a:t>
            </a:r>
            <a:r>
              <a:rPr lang="en-US" baseline="-25000" smtClean="0">
                <a:latin typeface="Courier" charset="0"/>
                <a:cs typeface="Arial" charset="0"/>
              </a:rPr>
              <a:t>1</a:t>
            </a:r>
            <a:r>
              <a:rPr lang="en-US" smtClean="0">
                <a:latin typeface="Arial" charset="0"/>
                <a:cs typeface="Arial" charset="0"/>
              </a:rPr>
              <a:t> , and the object is in another dataset, i.e. all </a:t>
            </a:r>
            <a:r>
              <a:rPr lang="en-US" smtClean="0">
                <a:latin typeface="Courier" charset="0"/>
                <a:cs typeface="Arial" charset="0"/>
              </a:rPr>
              <a:t>o</a:t>
            </a:r>
            <a:r>
              <a:rPr lang="en-US" baseline="-25000" smtClean="0">
                <a:latin typeface="Courier" charset="0"/>
                <a:cs typeface="Arial" charset="0"/>
              </a:rPr>
              <a:t>i</a:t>
            </a:r>
            <a:r>
              <a:rPr lang="en-US" smtClean="0">
                <a:latin typeface="Arial" charset="0"/>
                <a:cs typeface="Arial" charset="0"/>
              </a:rPr>
              <a:t> are described in </a:t>
            </a:r>
            <a:r>
              <a:rPr lang="en-US" smtClean="0">
                <a:latin typeface="Courier" charset="0"/>
                <a:cs typeface="Arial" charset="0"/>
              </a:rPr>
              <a:t>DS</a:t>
            </a:r>
            <a:r>
              <a:rPr lang="en-US" baseline="-25000" smtClean="0">
                <a:latin typeface="Courier" charset="0"/>
                <a:cs typeface="Arial" charset="0"/>
              </a:rPr>
              <a:t>2</a:t>
            </a:r>
            <a:r>
              <a:rPr lang="en-US" smtClean="0">
                <a:latin typeface="Arial" charset="0"/>
                <a:cs typeface="Arial" charset="0"/>
              </a:rPr>
              <a:t> . </a:t>
            </a:r>
          </a:p>
          <a:p>
            <a:endParaRPr lang="en-GB" smtClean="0">
              <a:latin typeface="Arial" charset="0"/>
              <a:cs typeface="Arial" charset="0"/>
            </a:endParaRPr>
          </a:p>
        </p:txBody>
      </p:sp>
      <p:sp>
        <p:nvSpPr>
          <p:cNvPr id="88068"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FE5249F-E8F5-417B-BC82-C012102880A8}" type="slidenum">
              <a:rPr lang="en-US" smtClean="0">
                <a:solidFill>
                  <a:schemeClr val="bg1"/>
                </a:solidFill>
              </a:rPr>
              <a:pPr eaLnBrk="1" hangingPunct="1"/>
              <a:t>86</a:t>
            </a:fld>
            <a:endParaRPr lang="en-US" smtClean="0">
              <a:solidFill>
                <a:schemeClr val="bg1"/>
              </a:solidFill>
            </a:endParaRPr>
          </a:p>
        </p:txBody>
      </p:sp>
      <p:pic>
        <p:nvPicPr>
          <p:cNvPr id="8806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343400"/>
            <a:ext cx="41910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7"/>
          <p:cNvSpPr txBox="1">
            <a:spLocks noChangeArrowheads="1"/>
          </p:cNvSpPr>
          <p:nvPr/>
        </p:nvSpPr>
        <p:spPr bwMode="auto">
          <a:xfrm>
            <a:off x="5867400" y="6096000"/>
            <a:ext cx="3124200" cy="40005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a:solidFill>
                  <a:srgbClr val="292929"/>
                </a:solidFill>
                <a:ea typeface="ヒラギノ角ゴ Pro W3" charset="-128"/>
              </a:rPr>
              <a:t>Content on this slide by K. Alexander, R. Cyganiak,</a:t>
            </a:r>
            <a:br>
              <a:rPr lang="en-US" sz="1000">
                <a:solidFill>
                  <a:srgbClr val="292929"/>
                </a:solidFill>
                <a:ea typeface="ヒラギノ角ゴ Pro W3" charset="-128"/>
              </a:rPr>
            </a:br>
            <a:r>
              <a:rPr lang="en-US" sz="1000">
                <a:solidFill>
                  <a:srgbClr val="292929"/>
                </a:solidFill>
                <a:ea typeface="ヒラギノ角ゴ Pro W3" charset="-128"/>
              </a:rPr>
              <a:t>M. Hausenblas and J. Zhao</a:t>
            </a:r>
            <a:endParaRPr lang="en-US" sz="1000">
              <a:ea typeface="ヒラギノ角ゴ Pro W3" charset="-128"/>
            </a:endParaRPr>
          </a:p>
        </p:txBody>
      </p:sp>
      <p:pic>
        <p:nvPicPr>
          <p:cNvPr id="880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295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el 1"/>
          <p:cNvSpPr>
            <a:spLocks noGrp="1"/>
          </p:cNvSpPr>
          <p:nvPr>
            <p:ph type="title"/>
          </p:nvPr>
        </p:nvSpPr>
        <p:spPr/>
        <p:txBody>
          <a:bodyPr/>
          <a:lstStyle/>
          <a:p>
            <a:r>
              <a:rPr lang="en-GB" smtClean="0">
                <a:latin typeface="Arial" charset="0"/>
                <a:cs typeface="Arial" charset="0"/>
              </a:rPr>
              <a:t>voiD Vocabulary</a:t>
            </a:r>
          </a:p>
        </p:txBody>
      </p:sp>
      <p:sp>
        <p:nvSpPr>
          <p:cNvPr id="89091"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2CF975E-4B57-49CA-9123-0232337AAFD9}" type="slidenum">
              <a:rPr lang="en-US" smtClean="0">
                <a:solidFill>
                  <a:schemeClr val="bg1"/>
                </a:solidFill>
              </a:rPr>
              <a:pPr eaLnBrk="1" hangingPunct="1"/>
              <a:t>87</a:t>
            </a:fld>
            <a:endParaRPr lang="en-US" smtClean="0">
              <a:solidFill>
                <a:schemeClr val="bg1"/>
              </a:solidFill>
            </a:endParaRPr>
          </a:p>
        </p:txBody>
      </p:sp>
      <p:pic>
        <p:nvPicPr>
          <p:cNvPr id="89092" name="Picture 3" descr="void-schem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8486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7"/>
          <p:cNvSpPr txBox="1">
            <a:spLocks noChangeArrowheads="1"/>
          </p:cNvSpPr>
          <p:nvPr/>
        </p:nvSpPr>
        <p:spPr bwMode="auto">
          <a:xfrm>
            <a:off x="3733800" y="6324600"/>
            <a:ext cx="5181600" cy="254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a:solidFill>
                  <a:srgbClr val="292929"/>
                </a:solidFill>
                <a:ea typeface="ヒラギノ角ゴ Pro W3" charset="-128"/>
              </a:rPr>
              <a:t>Content on this slide by K. Alexander, R. Cyganiak, M. Hausenblas and J. Zhao</a:t>
            </a:r>
            <a:endParaRPr lang="en-US" sz="1000">
              <a:ea typeface="ヒラギノ角ゴ Pro W3" charset="-128"/>
            </a:endParaRPr>
          </a:p>
        </p:txBody>
      </p:sp>
      <p:pic>
        <p:nvPicPr>
          <p:cNvPr id="890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295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p:cNvSpPr>
            <a:spLocks noGrp="1"/>
          </p:cNvSpPr>
          <p:nvPr>
            <p:ph type="title"/>
          </p:nvPr>
        </p:nvSpPr>
        <p:spPr/>
        <p:txBody>
          <a:bodyPr/>
          <a:lstStyle/>
          <a:p>
            <a:r>
              <a:rPr lang="en-GB" smtClean="0">
                <a:latin typeface="Arial" charset="0"/>
                <a:cs typeface="Arial" charset="0"/>
              </a:rPr>
              <a:t>voiD – Usage Example</a:t>
            </a:r>
          </a:p>
        </p:txBody>
      </p:sp>
      <p:sp>
        <p:nvSpPr>
          <p:cNvPr id="90115"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5293262-63EC-447B-9101-AB0948B962C4}" type="slidenum">
              <a:rPr lang="en-US" smtClean="0">
                <a:solidFill>
                  <a:schemeClr val="bg1"/>
                </a:solidFill>
              </a:rPr>
              <a:pPr eaLnBrk="1" hangingPunct="1"/>
              <a:t>88</a:t>
            </a:fld>
            <a:endParaRPr lang="en-US" smtClean="0">
              <a:solidFill>
                <a:schemeClr val="bg1"/>
              </a:solidFill>
            </a:endParaRPr>
          </a:p>
        </p:txBody>
      </p:sp>
      <p:pic>
        <p:nvPicPr>
          <p:cNvPr id="90116" name="Picture 4"/>
          <p:cNvPicPr>
            <a:picLocks noChangeAspect="1"/>
          </p:cNvPicPr>
          <p:nvPr/>
        </p:nvPicPr>
        <p:blipFill>
          <a:blip r:embed="rId2">
            <a:extLst>
              <a:ext uri="{28A0092B-C50C-407E-A947-70E740481C1C}">
                <a14:useLocalDpi xmlns:a14="http://schemas.microsoft.com/office/drawing/2010/main" val="0"/>
              </a:ext>
            </a:extLst>
          </a:blip>
          <a:srcRect l="2234" b="4572"/>
          <a:stretch>
            <a:fillRect/>
          </a:stretch>
        </p:blipFill>
        <p:spPr bwMode="auto">
          <a:xfrm>
            <a:off x="990600" y="1346200"/>
            <a:ext cx="755967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 Box 7"/>
          <p:cNvSpPr txBox="1">
            <a:spLocks noChangeArrowheads="1"/>
          </p:cNvSpPr>
          <p:nvPr/>
        </p:nvSpPr>
        <p:spPr bwMode="auto">
          <a:xfrm>
            <a:off x="3733800" y="6324600"/>
            <a:ext cx="5181600" cy="254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a:solidFill>
                  <a:srgbClr val="292929"/>
                </a:solidFill>
                <a:ea typeface="ヒラギノ角ゴ Pro W3" charset="-128"/>
              </a:rPr>
              <a:t>Content on this slide by K. Alexander, R. Cyganiak, M. Hausenblas and J. Zhao</a:t>
            </a:r>
            <a:endParaRPr lang="en-US" sz="1000">
              <a:ea typeface="ヒラギノ角ゴ Pro W3" charset="-128"/>
            </a:endParaRPr>
          </a:p>
        </p:txBody>
      </p:sp>
      <p:pic>
        <p:nvPicPr>
          <p:cNvPr id="901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295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0BD1BFA-9F9C-4AAD-AA94-7613D535BBA3}" type="slidenum">
              <a:rPr lang="en-US" smtClean="0">
                <a:solidFill>
                  <a:schemeClr val="bg1"/>
                </a:solidFill>
              </a:rPr>
              <a:pPr eaLnBrk="1" hangingPunct="1"/>
              <a:t>89</a:t>
            </a:fld>
            <a:endParaRPr lang="en-US" smtClean="0">
              <a:solidFill>
                <a:schemeClr val="bg1"/>
              </a:solidFill>
            </a:endParaRPr>
          </a:p>
        </p:txBody>
      </p:sp>
      <p:sp>
        <p:nvSpPr>
          <p:cNvPr id="91139" name="Rectangle 2"/>
          <p:cNvSpPr>
            <a:spLocks noGrp="1"/>
          </p:cNvSpPr>
          <p:nvPr>
            <p:ph type="title"/>
          </p:nvPr>
        </p:nvSpPr>
        <p:spPr/>
        <p:txBody>
          <a:bodyPr/>
          <a:lstStyle/>
          <a:p>
            <a:r>
              <a:rPr lang="en-GB" smtClean="0">
                <a:latin typeface="Arial" charset="0"/>
                <a:cs typeface="Arial" charset="0"/>
              </a:rPr>
              <a:t>Linked Data Tools and Applications</a:t>
            </a:r>
          </a:p>
        </p:txBody>
      </p:sp>
      <p:sp>
        <p:nvSpPr>
          <p:cNvPr id="91140" name="Rectangle 3"/>
          <p:cNvSpPr>
            <a:spLocks noGrp="1"/>
          </p:cNvSpPr>
          <p:nvPr>
            <p:ph type="body" idx="1"/>
          </p:nvPr>
        </p:nvSpPr>
        <p:spPr/>
        <p:txBody>
          <a:bodyPr/>
          <a:lstStyle/>
          <a:p>
            <a:pPr marL="381000" indent="-381000">
              <a:buFont typeface="Arial" charset="0"/>
              <a:buAutoNum type="arabicPeriod"/>
            </a:pPr>
            <a:r>
              <a:rPr lang="en-GB" sz="2000" smtClean="0">
                <a:latin typeface="Arial" charset="0"/>
                <a:cs typeface="Arial" charset="0"/>
              </a:rPr>
              <a:t>Tools to bring legacy data to the Web of Data</a:t>
            </a:r>
          </a:p>
          <a:p>
            <a:pPr marL="381000" indent="-381000">
              <a:buFont typeface="Arial" charset="0"/>
              <a:buAutoNum type="arabicPeriod"/>
            </a:pPr>
            <a:r>
              <a:rPr lang="en-GB" sz="2000" smtClean="0">
                <a:latin typeface="Arial" charset="0"/>
                <a:cs typeface="Arial" charset="0"/>
              </a:rPr>
              <a:t>Tools to make use of Linked Data, i.e., to search, browse, and mashup Linked Data</a:t>
            </a:r>
          </a:p>
          <a:p>
            <a:pPr marL="381000" indent="-381000">
              <a:buFont typeface="Arial" charset="0"/>
              <a:buAutoNum type="arabicPeriod"/>
            </a:pPr>
            <a:endParaRPr lang="en-GB" sz="200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4079AA4-CF94-41E8-9332-A5877BBAE1FE}" type="slidenum">
              <a:rPr lang="en-US" smtClean="0">
                <a:solidFill>
                  <a:schemeClr val="bg1"/>
                </a:solidFill>
              </a:rPr>
              <a:pPr eaLnBrk="1" hangingPunct="1"/>
              <a:t>9</a:t>
            </a:fld>
            <a:endParaRPr lang="en-US" smtClean="0">
              <a:solidFill>
                <a:schemeClr val="bg1"/>
              </a:solidFill>
            </a:endParaRPr>
          </a:p>
        </p:txBody>
      </p:sp>
      <p:sp>
        <p:nvSpPr>
          <p:cNvPr id="9219" name="Rectangle 4"/>
          <p:cNvSpPr>
            <a:spLocks noGrp="1"/>
          </p:cNvSpPr>
          <p:nvPr>
            <p:ph type="title"/>
          </p:nvPr>
        </p:nvSpPr>
        <p:spPr/>
        <p:txBody>
          <a:bodyPr/>
          <a:lstStyle/>
          <a:p>
            <a:r>
              <a:rPr lang="en-GB" smtClean="0">
                <a:latin typeface="Arial" charset="0"/>
                <a:cs typeface="Arial" charset="0"/>
              </a:rPr>
              <a:t>Evolution of the Web</a:t>
            </a:r>
          </a:p>
        </p:txBody>
      </p:sp>
      <p:pic>
        <p:nvPicPr>
          <p:cNvPr id="922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5"/>
          <p:cNvSpPr>
            <a:spLocks noChangeShapeType="1"/>
          </p:cNvSpPr>
          <p:nvPr/>
        </p:nvSpPr>
        <p:spPr bwMode="auto">
          <a:xfrm flipV="1">
            <a:off x="1676400" y="990600"/>
            <a:ext cx="6781800" cy="42672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9222" name="Text Box 6"/>
          <p:cNvSpPr txBox="1">
            <a:spLocks noChangeArrowheads="1"/>
          </p:cNvSpPr>
          <p:nvPr/>
        </p:nvSpPr>
        <p:spPr bwMode="auto">
          <a:xfrm>
            <a:off x="1905000" y="4343400"/>
            <a:ext cx="149860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Hypertext</a:t>
            </a:r>
          </a:p>
        </p:txBody>
      </p:sp>
      <p:sp>
        <p:nvSpPr>
          <p:cNvPr id="9223" name="Text Box 7"/>
          <p:cNvSpPr txBox="1">
            <a:spLocks noChangeArrowheads="1"/>
          </p:cNvSpPr>
          <p:nvPr/>
        </p:nvSpPr>
        <p:spPr bwMode="auto">
          <a:xfrm>
            <a:off x="2743200" y="3733800"/>
            <a:ext cx="183991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Hypermedia</a:t>
            </a:r>
          </a:p>
        </p:txBody>
      </p:sp>
      <p:sp>
        <p:nvSpPr>
          <p:cNvPr id="9224" name="Text Box 8"/>
          <p:cNvSpPr txBox="1">
            <a:spLocks noChangeArrowheads="1"/>
          </p:cNvSpPr>
          <p:nvPr/>
        </p:nvSpPr>
        <p:spPr bwMode="auto">
          <a:xfrm>
            <a:off x="4267200" y="3124200"/>
            <a:ext cx="8207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a:t>
            </a:r>
          </a:p>
        </p:txBody>
      </p:sp>
      <p:pic>
        <p:nvPicPr>
          <p:cNvPr id="9225" name="Picture 9" descr="vannevar-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2476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0"/>
          <p:cNvSpPr txBox="1">
            <a:spLocks noChangeArrowheads="1"/>
          </p:cNvSpPr>
          <p:nvPr/>
        </p:nvSpPr>
        <p:spPr bwMode="auto">
          <a:xfrm>
            <a:off x="3886200" y="1295400"/>
            <a:ext cx="1887538"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Web of Data</a:t>
            </a:r>
          </a:p>
        </p:txBody>
      </p:sp>
      <p:sp>
        <p:nvSpPr>
          <p:cNvPr id="9227" name="Text Box 12"/>
          <p:cNvSpPr txBox="1">
            <a:spLocks noChangeArrowheads="1"/>
          </p:cNvSpPr>
          <p:nvPr/>
        </p:nvSpPr>
        <p:spPr bwMode="auto">
          <a:xfrm>
            <a:off x="5257800" y="2209800"/>
            <a:ext cx="217646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 Web</a:t>
            </a:r>
          </a:p>
        </p:txBody>
      </p:sp>
      <p:sp>
        <p:nvSpPr>
          <p:cNvPr id="9228" name="Line 13"/>
          <p:cNvSpPr>
            <a:spLocks noChangeShapeType="1"/>
          </p:cNvSpPr>
          <p:nvPr/>
        </p:nvSpPr>
        <p:spPr bwMode="auto">
          <a:xfrm flipV="1">
            <a:off x="5562600" y="1752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9229" name="Line 15"/>
          <p:cNvSpPr>
            <a:spLocks noChangeShapeType="1"/>
          </p:cNvSpPr>
          <p:nvPr/>
        </p:nvSpPr>
        <p:spPr bwMode="auto">
          <a:xfrm flipV="1">
            <a:off x="5257800" y="2895600"/>
            <a:ext cx="457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9230" name="Text Box 16"/>
          <p:cNvSpPr txBox="1">
            <a:spLocks noChangeArrowheads="1"/>
          </p:cNvSpPr>
          <p:nvPr/>
        </p:nvSpPr>
        <p:spPr bwMode="auto">
          <a:xfrm>
            <a:off x="2667000" y="6172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[3]</a:t>
            </a:r>
          </a:p>
        </p:txBody>
      </p:sp>
      <p:pic>
        <p:nvPicPr>
          <p:cNvPr id="9231" name="Picture 21" descr="sw-ho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676400"/>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Arc 23"/>
          <p:cNvSpPr>
            <a:spLocks/>
          </p:cNvSpPr>
          <p:nvPr/>
        </p:nvSpPr>
        <p:spPr bwMode="auto">
          <a:xfrm flipH="1">
            <a:off x="2286000" y="2493963"/>
            <a:ext cx="381000" cy="1773237"/>
          </a:xfrm>
          <a:custGeom>
            <a:avLst/>
            <a:gdLst>
              <a:gd name="T0" fmla="*/ 2147483647 w 21600"/>
              <a:gd name="T1" fmla="*/ 0 h 24239"/>
              <a:gd name="T2" fmla="*/ 2147483647 w 21600"/>
              <a:gd name="T3" fmla="*/ 2147483647 h 24239"/>
              <a:gd name="T4" fmla="*/ 0 w 21600"/>
              <a:gd name="T5" fmla="*/ 2147483647 h 24239"/>
              <a:gd name="T6" fmla="*/ 0 60000 65536"/>
              <a:gd name="T7" fmla="*/ 0 60000 65536"/>
              <a:gd name="T8" fmla="*/ 0 60000 65536"/>
              <a:gd name="T9" fmla="*/ 0 w 21600"/>
              <a:gd name="T10" fmla="*/ 0 h 24239"/>
              <a:gd name="T11" fmla="*/ 21600 w 21600"/>
              <a:gd name="T12" fmla="*/ 24239 h 24239"/>
            </a:gdLst>
            <a:ahLst/>
            <a:cxnLst>
              <a:cxn ang="T6">
                <a:pos x="T0" y="T1"/>
              </a:cxn>
              <a:cxn ang="T7">
                <a:pos x="T2" y="T3"/>
              </a:cxn>
              <a:cxn ang="T8">
                <a:pos x="T4" y="T5"/>
              </a:cxn>
            </a:cxnLst>
            <a:rect l="T9" t="T10" r="T11" b="T12"/>
            <a:pathLst>
              <a:path w="21600" h="24239" fill="none" extrusionOk="0">
                <a:moveTo>
                  <a:pt x="6399" y="-1"/>
                </a:moveTo>
                <a:cubicBezTo>
                  <a:pt x="15438" y="2803"/>
                  <a:pt x="21600" y="11165"/>
                  <a:pt x="21600" y="20630"/>
                </a:cubicBezTo>
                <a:cubicBezTo>
                  <a:pt x="21600" y="21839"/>
                  <a:pt x="21498" y="23046"/>
                  <a:pt x="21296" y="24239"/>
                </a:cubicBezTo>
              </a:path>
              <a:path w="21600" h="24239" stroke="0" extrusionOk="0">
                <a:moveTo>
                  <a:pt x="6399" y="-1"/>
                </a:moveTo>
                <a:cubicBezTo>
                  <a:pt x="15438" y="2803"/>
                  <a:pt x="21600" y="11165"/>
                  <a:pt x="21600" y="20630"/>
                </a:cubicBezTo>
                <a:cubicBezTo>
                  <a:pt x="21600" y="21839"/>
                  <a:pt x="21498" y="23046"/>
                  <a:pt x="21296" y="24239"/>
                </a:cubicBezTo>
                <a:lnTo>
                  <a:pt x="0" y="20630"/>
                </a:lnTo>
                <a:lnTo>
                  <a:pt x="6399" y="-1"/>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9233" name="Text Box 24"/>
          <p:cNvSpPr txBox="1">
            <a:spLocks noChangeArrowheads="1"/>
          </p:cNvSpPr>
          <p:nvPr/>
        </p:nvSpPr>
        <p:spPr bwMode="auto">
          <a:xfrm>
            <a:off x="1981200" y="2938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a:t>
            </a:r>
          </a:p>
        </p:txBody>
      </p:sp>
      <p:sp>
        <p:nvSpPr>
          <p:cNvPr id="9234" name="Text Box 25"/>
          <p:cNvSpPr txBox="1">
            <a:spLocks noChangeArrowheads="1"/>
          </p:cNvSpPr>
          <p:nvPr/>
        </p:nvSpPr>
        <p:spPr bwMode="auto">
          <a:xfrm>
            <a:off x="3048000" y="274320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[4]</a:t>
            </a:r>
          </a:p>
        </p:txBody>
      </p:sp>
      <p:sp>
        <p:nvSpPr>
          <p:cNvPr id="9235" name="Text Box 26"/>
          <p:cNvSpPr txBox="1">
            <a:spLocks noChangeArrowheads="1"/>
          </p:cNvSpPr>
          <p:nvPr/>
        </p:nvSpPr>
        <p:spPr bwMode="auto">
          <a:xfrm>
            <a:off x="2667000" y="57912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“As We May Think”, 1945</a:t>
            </a:r>
          </a:p>
        </p:txBody>
      </p:sp>
      <p:sp>
        <p:nvSpPr>
          <p:cNvPr id="9236" name="Line 15"/>
          <p:cNvSpPr>
            <a:spLocks noChangeShapeType="1"/>
          </p:cNvSpPr>
          <p:nvPr/>
        </p:nvSpPr>
        <p:spPr bwMode="auto">
          <a:xfrm>
            <a:off x="6781800" y="2743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9237" name="Text Box 10"/>
          <p:cNvSpPr txBox="1">
            <a:spLocks noChangeArrowheads="1"/>
          </p:cNvSpPr>
          <p:nvPr/>
        </p:nvSpPr>
        <p:spPr bwMode="auto">
          <a:xfrm>
            <a:off x="7162800" y="3048000"/>
            <a:ext cx="1811338" cy="830263"/>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400"/>
              <a:t>Semantic</a:t>
            </a:r>
            <a:br>
              <a:rPr lang="en-GB" sz="2400"/>
            </a:br>
            <a:r>
              <a:rPr lang="en-GB" sz="2400"/>
              <a:t>Annotations</a:t>
            </a:r>
          </a:p>
        </p:txBody>
      </p:sp>
      <p:sp>
        <p:nvSpPr>
          <p:cNvPr id="23" name="Rechteck 22"/>
          <p:cNvSpPr/>
          <p:nvPr/>
        </p:nvSpPr>
        <p:spPr>
          <a:xfrm>
            <a:off x="3886200" y="990600"/>
            <a:ext cx="5105400" cy="3657600"/>
          </a:xfrm>
          <a:prstGeom prst="rect">
            <a:avLst/>
          </a:prstGeom>
          <a:solidFill>
            <a:srgbClr val="901A2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a:solidFill>
                  <a:srgbClr val="FFFFFF"/>
                </a:solidFill>
                <a:ea typeface="ＭＳ Ｐゴシック" charset="-128"/>
              </a:rPr>
              <a:t>Hypertext:</a:t>
            </a:r>
          </a:p>
          <a:p>
            <a:pPr>
              <a:buFont typeface="Arial" charset="0"/>
              <a:buChar char="•"/>
              <a:defRPr/>
            </a:pPr>
            <a:r>
              <a:rPr lang="en-GB" sz="2000">
                <a:solidFill>
                  <a:srgbClr val="FFFFFF"/>
                </a:solidFill>
                <a:ea typeface="ＭＳ Ｐゴシック" charset="-128"/>
              </a:rPr>
              <a:t>Term coined 1965 by Ted Nelson</a:t>
            </a:r>
          </a:p>
          <a:p>
            <a:pPr>
              <a:buFont typeface="Arial" charset="0"/>
              <a:buChar char="•"/>
              <a:defRPr/>
            </a:pPr>
            <a:r>
              <a:rPr lang="en-GB" sz="2000">
                <a:solidFill>
                  <a:srgbClr val="FFFFFF"/>
                </a:solidFill>
                <a:ea typeface="ＭＳ Ｐゴシック" charset="-128"/>
              </a:rPr>
              <a:t>Definition: A hypertext is an organisation of objects in a highly connected fashion</a:t>
            </a:r>
          </a:p>
          <a:p>
            <a:pPr>
              <a:buFont typeface="Arial" charset="0"/>
              <a:buChar char="•"/>
              <a:defRPr/>
            </a:pPr>
            <a:r>
              <a:rPr lang="en-GB" sz="2000">
                <a:solidFill>
                  <a:srgbClr val="FFFFFF"/>
                </a:solidFill>
                <a:ea typeface="ＭＳ Ｐゴシック" charset="-128"/>
              </a:rPr>
              <a:t>Characteristic elements: Nodes (e.g., text parts) and hyperlinks (logical connections between nodes)</a:t>
            </a:r>
          </a:p>
          <a:p>
            <a:pPr>
              <a:buFont typeface="Arial" charset="0"/>
              <a:buChar char="•"/>
              <a:defRPr/>
            </a:pPr>
            <a:r>
              <a:rPr lang="en-GB" sz="2000">
                <a:solidFill>
                  <a:srgbClr val="FFFFFF"/>
                </a:solidFill>
                <a:ea typeface="ＭＳ Ｐゴシック" charset="-128"/>
              </a:rPr>
              <a:t>Further people: John Lickleder, Douglas Englbart</a:t>
            </a:r>
          </a:p>
          <a:p>
            <a:pPr>
              <a:defRPr/>
            </a:pPr>
            <a:endParaRPr lang="en-GB" sz="200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D5BD09A-6B01-4617-BCDF-364F19E9E1D1}" type="slidenum">
              <a:rPr lang="en-US" smtClean="0">
                <a:solidFill>
                  <a:schemeClr val="bg1"/>
                </a:solidFill>
              </a:rPr>
              <a:pPr eaLnBrk="1" hangingPunct="1"/>
              <a:t>90</a:t>
            </a:fld>
            <a:endParaRPr lang="en-US" smtClean="0">
              <a:solidFill>
                <a:schemeClr val="bg1"/>
              </a:solidFill>
            </a:endParaRPr>
          </a:p>
        </p:txBody>
      </p:sp>
      <p:sp>
        <p:nvSpPr>
          <p:cNvPr id="92163" name="Rectangle 2"/>
          <p:cNvSpPr>
            <a:spLocks noGrp="1"/>
          </p:cNvSpPr>
          <p:nvPr>
            <p:ph type="title"/>
          </p:nvPr>
        </p:nvSpPr>
        <p:spPr/>
        <p:txBody>
          <a:bodyPr/>
          <a:lstStyle/>
          <a:p>
            <a:r>
              <a:rPr lang="en-GB" smtClean="0">
                <a:latin typeface="Arial" charset="0"/>
                <a:cs typeface="Arial" charset="0"/>
              </a:rPr>
              <a:t>Adding Legacy Data to the Web of Data</a:t>
            </a:r>
          </a:p>
        </p:txBody>
      </p:sp>
      <p:sp>
        <p:nvSpPr>
          <p:cNvPr id="52228" name="Rectangle 3"/>
          <p:cNvSpPr>
            <a:spLocks noGrp="1"/>
          </p:cNvSpPr>
          <p:nvPr>
            <p:ph type="body" idx="1"/>
          </p:nvPr>
        </p:nvSpPr>
        <p:spPr/>
        <p:txBody>
          <a:bodyPr/>
          <a:lstStyle/>
          <a:p>
            <a:pPr>
              <a:defRPr/>
            </a:pPr>
            <a:r>
              <a:rPr lang="en-GB" sz="2000" b="1" dirty="0" smtClean="0">
                <a:latin typeface="Arial" charset="0"/>
                <a:ea typeface="+mn-ea"/>
                <a:cs typeface="Arial" charset="0"/>
              </a:rPr>
              <a:t>Approaches:</a:t>
            </a:r>
          </a:p>
          <a:p>
            <a:pPr marL="857250" lvl="1" indent="-457200">
              <a:buFont typeface="+mj-lt"/>
              <a:buAutoNum type="arabicPeriod"/>
              <a:defRPr/>
            </a:pPr>
            <a:r>
              <a:rPr lang="en-GB" sz="1600" b="1" dirty="0" smtClean="0">
                <a:latin typeface="Arial" charset="0"/>
                <a:ea typeface="+mn-ea"/>
                <a:cs typeface="Arial" charset="0"/>
              </a:rPr>
              <a:t>Bring data hosted in relational databases to the Web of Data</a:t>
            </a:r>
            <a:r>
              <a:rPr lang="en-GB" sz="1600" dirty="0" smtClean="0">
                <a:latin typeface="Arial" charset="0"/>
                <a:ea typeface="+mn-ea"/>
                <a:cs typeface="Arial" charset="0"/>
              </a:rPr>
              <a:t>:</a:t>
            </a:r>
          </a:p>
          <a:p>
            <a:pPr lvl="2">
              <a:defRPr/>
            </a:pPr>
            <a:r>
              <a:rPr lang="en-GB" sz="1600" dirty="0" err="1" smtClean="0">
                <a:latin typeface="Arial" charset="0"/>
                <a:ea typeface="+mn-ea"/>
                <a:cs typeface="Arial" charset="0"/>
              </a:rPr>
              <a:t>Pubby</a:t>
            </a:r>
            <a:r>
              <a:rPr lang="en-GB" sz="1600" dirty="0" smtClean="0">
                <a:latin typeface="Arial" charset="0"/>
                <a:ea typeface="+mn-ea"/>
                <a:cs typeface="Arial" charset="0"/>
              </a:rPr>
              <a:t> (Server to provide access to </a:t>
            </a:r>
            <a:r>
              <a:rPr lang="en-GB" sz="1600" dirty="0" err="1" smtClean="0">
                <a:latin typeface="Arial" charset="0"/>
                <a:ea typeface="+mn-ea"/>
                <a:cs typeface="Arial" charset="0"/>
              </a:rPr>
              <a:t>triplestore</a:t>
            </a:r>
            <a:r>
              <a:rPr lang="en-GB" sz="1600" dirty="0" smtClean="0">
                <a:latin typeface="Arial" charset="0"/>
                <a:ea typeface="+mn-ea"/>
                <a:cs typeface="Arial" charset="0"/>
              </a:rPr>
              <a:t> on the Web)</a:t>
            </a:r>
          </a:p>
          <a:p>
            <a:pPr lvl="2">
              <a:defRPr/>
            </a:pPr>
            <a:r>
              <a:rPr lang="en-GB" sz="1600" dirty="0" err="1" smtClean="0">
                <a:latin typeface="Arial" charset="0"/>
                <a:ea typeface="+mn-ea"/>
                <a:cs typeface="Arial" charset="0"/>
              </a:rPr>
              <a:t>Triplify</a:t>
            </a:r>
            <a:r>
              <a:rPr lang="en-GB" sz="1600" dirty="0" smtClean="0">
                <a:latin typeface="Arial" charset="0"/>
                <a:ea typeface="+mn-ea"/>
                <a:cs typeface="Arial" charset="0"/>
              </a:rPr>
              <a:t> (Allows to specify SQL queries and to render them as RDF)</a:t>
            </a:r>
          </a:p>
          <a:p>
            <a:pPr lvl="2">
              <a:defRPr/>
            </a:pPr>
            <a:r>
              <a:rPr lang="en-GB" sz="1600" dirty="0" smtClean="0">
                <a:latin typeface="Arial" charset="0"/>
                <a:ea typeface="+mn-ea"/>
                <a:cs typeface="Arial" charset="0"/>
              </a:rPr>
              <a:t>D2RQ (Tool to map relational databases to RDF; provides a SPARQL endpoint to access the RDF data)</a:t>
            </a:r>
          </a:p>
          <a:p>
            <a:pPr lvl="2">
              <a:defRPr/>
            </a:pPr>
            <a:r>
              <a:rPr lang="en-GB" sz="1600" dirty="0" smtClean="0">
                <a:latin typeface="Arial" charset="0"/>
                <a:ea typeface="+mn-ea"/>
                <a:cs typeface="Arial" charset="0"/>
              </a:rPr>
              <a:t>Virtuoso RDF Views (offers declarative mapping language to map between SQL data and RDF)</a:t>
            </a:r>
          </a:p>
          <a:p>
            <a:pPr marL="800100" lvl="1" indent="-342900">
              <a:buFont typeface="+mj-lt"/>
              <a:buAutoNum type="arabicPeriod"/>
              <a:defRPr/>
            </a:pPr>
            <a:r>
              <a:rPr lang="en-GB" sz="1600" b="1" dirty="0" smtClean="0">
                <a:latin typeface="Arial" charset="0"/>
                <a:ea typeface="+mn-ea"/>
                <a:cs typeface="Arial" charset="0"/>
              </a:rPr>
              <a:t>Extract data from the Web</a:t>
            </a:r>
            <a:r>
              <a:rPr lang="en-GB" sz="1600" dirty="0" smtClean="0">
                <a:latin typeface="Arial" charset="0"/>
                <a:ea typeface="+mn-ea"/>
                <a:cs typeface="Arial" charset="0"/>
              </a:rPr>
              <a:t> (e.g., </a:t>
            </a:r>
            <a:r>
              <a:rPr lang="en-GB" sz="1600" dirty="0" err="1" smtClean="0">
                <a:latin typeface="Arial" charset="0"/>
                <a:ea typeface="+mn-ea"/>
                <a:cs typeface="Arial" charset="0"/>
              </a:rPr>
              <a:t>DBPedia</a:t>
            </a:r>
            <a:r>
              <a:rPr lang="en-GB" sz="1600" dirty="0" smtClean="0">
                <a:latin typeface="Arial" charset="0"/>
                <a:ea typeface="+mn-ea"/>
                <a:cs typeface="Arial" charset="0"/>
              </a:rPr>
              <a:t>: data extraction from Wikipedia)</a:t>
            </a:r>
          </a:p>
          <a:p>
            <a:pPr marL="800100" lvl="1" indent="-342900">
              <a:buFont typeface="+mj-lt"/>
              <a:buAutoNum type="arabicPeriod"/>
              <a:defRPr/>
            </a:pPr>
            <a:r>
              <a:rPr lang="en-GB" sz="1600" b="1" dirty="0" smtClean="0">
                <a:latin typeface="Arial" charset="0"/>
                <a:ea typeface="+mn-ea"/>
                <a:cs typeface="Arial" charset="0"/>
              </a:rPr>
              <a:t>Convert existing data and extract RDF from it</a:t>
            </a:r>
            <a:r>
              <a:rPr lang="en-GB" sz="1600" dirty="0" smtClean="0">
                <a:latin typeface="Arial" charset="0"/>
                <a:ea typeface="+mn-ea"/>
                <a:cs typeface="Arial" charset="0"/>
              </a:rPr>
              <a:t> using </a:t>
            </a:r>
            <a:r>
              <a:rPr lang="en-GB" sz="1600" dirty="0" err="1" smtClean="0">
                <a:latin typeface="Arial" charset="0"/>
                <a:ea typeface="+mn-ea"/>
                <a:cs typeface="Arial" charset="0"/>
              </a:rPr>
              <a:t>RDFizers</a:t>
            </a:r>
            <a:r>
              <a:rPr lang="en-GB" sz="1600" dirty="0" smtClean="0">
                <a:latin typeface="Arial" charset="0"/>
                <a:ea typeface="+mn-ea"/>
                <a:cs typeface="Arial" charset="0"/>
              </a:rPr>
              <a:t>: from JPEG, Email, </a:t>
            </a:r>
            <a:r>
              <a:rPr lang="en-GB" sz="1600" dirty="0" err="1" smtClean="0">
                <a:latin typeface="Arial" charset="0"/>
                <a:ea typeface="+mn-ea"/>
                <a:cs typeface="Arial" charset="0"/>
              </a:rPr>
              <a:t>BibTex</a:t>
            </a:r>
            <a:r>
              <a:rPr lang="en-GB" sz="1600" dirty="0" smtClean="0">
                <a:latin typeface="Arial" charset="0"/>
                <a:ea typeface="+mn-ea"/>
                <a:cs typeface="Arial" charset="0"/>
              </a:rPr>
              <a:t>, Java </a:t>
            </a:r>
            <a:r>
              <a:rPr lang="en-GB" sz="1600" dirty="0" err="1" smtClean="0">
                <a:latin typeface="Arial" charset="0"/>
                <a:ea typeface="+mn-ea"/>
                <a:cs typeface="Arial" charset="0"/>
              </a:rPr>
              <a:t>bytecode</a:t>
            </a:r>
            <a:r>
              <a:rPr lang="en-GB" sz="1600" dirty="0" smtClean="0">
                <a:latin typeface="Arial" charset="0"/>
                <a:ea typeface="+mn-ea"/>
                <a:cs typeface="Arial" charset="0"/>
              </a:rPr>
              <a:t>, </a:t>
            </a:r>
            <a:r>
              <a:rPr lang="en-GB" sz="1600" dirty="0" err="1" smtClean="0">
                <a:latin typeface="Arial" charset="0"/>
                <a:ea typeface="+mn-ea"/>
                <a:cs typeface="Arial" charset="0"/>
              </a:rPr>
              <a:t>Javadoc</a:t>
            </a:r>
            <a:r>
              <a:rPr lang="en-GB" sz="1600" dirty="0" smtClean="0">
                <a:latin typeface="Arial" charset="0"/>
                <a:ea typeface="+mn-ea"/>
                <a:cs typeface="Arial" charset="0"/>
              </a:rPr>
              <a:t>, </a:t>
            </a:r>
            <a:r>
              <a:rPr lang="en-GB" sz="1600" dirty="0" err="1" smtClean="0">
                <a:latin typeface="Arial" charset="0"/>
                <a:ea typeface="+mn-ea"/>
                <a:cs typeface="Arial" charset="0"/>
              </a:rPr>
              <a:t>weatherreport</a:t>
            </a:r>
            <a:r>
              <a:rPr lang="en-GB" sz="1600" dirty="0" smtClean="0">
                <a:latin typeface="Arial" charset="0"/>
                <a:ea typeface="+mn-ea"/>
                <a:cs typeface="Arial" charset="0"/>
              </a:rPr>
              <a:t>, Excel, ... to RDF</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1FA7611-6B80-4A9F-A9EC-D6D8B59FF812}" type="slidenum">
              <a:rPr lang="en-US" smtClean="0">
                <a:solidFill>
                  <a:schemeClr val="bg1"/>
                </a:solidFill>
              </a:rPr>
              <a:pPr eaLnBrk="1" hangingPunct="1"/>
              <a:t>91</a:t>
            </a:fld>
            <a:endParaRPr lang="en-US" smtClean="0">
              <a:solidFill>
                <a:schemeClr val="bg1"/>
              </a:solidFill>
            </a:endParaRPr>
          </a:p>
        </p:txBody>
      </p:sp>
      <p:sp>
        <p:nvSpPr>
          <p:cNvPr id="93187" name="Rectangle 2"/>
          <p:cNvSpPr>
            <a:spLocks noGrp="1"/>
          </p:cNvSpPr>
          <p:nvPr>
            <p:ph type="title"/>
          </p:nvPr>
        </p:nvSpPr>
        <p:spPr/>
        <p:txBody>
          <a:bodyPr/>
          <a:lstStyle/>
          <a:p>
            <a:r>
              <a:rPr lang="en-GB" smtClean="0">
                <a:latin typeface="Arial" charset="0"/>
                <a:cs typeface="Arial" charset="0"/>
              </a:rPr>
              <a:t>Consuming Linked Data</a:t>
            </a:r>
          </a:p>
        </p:txBody>
      </p:sp>
      <p:sp>
        <p:nvSpPr>
          <p:cNvPr id="93188" name="Rectangle 3"/>
          <p:cNvSpPr>
            <a:spLocks noGrp="1"/>
          </p:cNvSpPr>
          <p:nvPr>
            <p:ph type="body" idx="1"/>
          </p:nvPr>
        </p:nvSpPr>
        <p:spPr/>
        <p:txBody>
          <a:bodyPr/>
          <a:lstStyle/>
          <a:p>
            <a:r>
              <a:rPr lang="en-GB" sz="2000" b="1" smtClean="0">
                <a:latin typeface="Arial" charset="0"/>
                <a:cs typeface="Arial" charset="0"/>
              </a:rPr>
              <a:t>Linked Data browsers</a:t>
            </a:r>
          </a:p>
          <a:p>
            <a:pPr lvl="1"/>
            <a:r>
              <a:rPr lang="en-GB" sz="1600" smtClean="0">
                <a:latin typeface="Arial" charset="0"/>
                <a:cs typeface="Arial" charset="0"/>
              </a:rPr>
              <a:t>To explore things and datasets and to navigate between them.</a:t>
            </a:r>
          </a:p>
          <a:p>
            <a:pPr lvl="1"/>
            <a:r>
              <a:rPr lang="en-GB" sz="1600" smtClean="0">
                <a:latin typeface="Arial" charset="0"/>
                <a:cs typeface="Arial" charset="0"/>
              </a:rPr>
              <a:t>Tabulator Browser (MIT, USA), </a:t>
            </a:r>
            <a:r>
              <a:rPr lang="en-GB" sz="1600" b="1" smtClean="0">
                <a:latin typeface="Arial" charset="0"/>
                <a:cs typeface="Arial" charset="0"/>
              </a:rPr>
              <a:t>Marbles (FU Berlin, DE)</a:t>
            </a:r>
            <a:r>
              <a:rPr lang="en-GB" sz="1600" smtClean="0">
                <a:latin typeface="Arial" charset="0"/>
                <a:cs typeface="Arial" charset="0"/>
              </a:rPr>
              <a:t>, OpenLink RDF Browser (OpenLink, UK), Zitgist RDF Browser (Zitgist, USA), Disco Hyperdata Browser (FU Berlin, DE), Fenfire (DERI, Ireland)</a:t>
            </a:r>
            <a:endParaRPr lang="en-GB" sz="1600" b="1" smtClean="0">
              <a:latin typeface="Arial" charset="0"/>
              <a:cs typeface="Arial" charset="0"/>
            </a:endParaRPr>
          </a:p>
          <a:p>
            <a:r>
              <a:rPr lang="en-GB" sz="2000" b="1" smtClean="0">
                <a:latin typeface="Arial" charset="0"/>
                <a:cs typeface="Arial" charset="0"/>
              </a:rPr>
              <a:t>Linked Data mashups</a:t>
            </a:r>
          </a:p>
          <a:p>
            <a:pPr lvl="1"/>
            <a:r>
              <a:rPr lang="en-GB" sz="1600" smtClean="0">
                <a:latin typeface="Arial" charset="0"/>
                <a:cs typeface="Arial" charset="0"/>
              </a:rPr>
              <a:t>Sites that mash up (thus combine Linked data)</a:t>
            </a:r>
          </a:p>
          <a:p>
            <a:pPr lvl="1"/>
            <a:r>
              <a:rPr lang="en-GB" sz="1600" b="1" smtClean="0">
                <a:latin typeface="Arial" charset="0"/>
                <a:cs typeface="Arial" charset="0"/>
              </a:rPr>
              <a:t>Revyu.com (KMI, UK)</a:t>
            </a:r>
            <a:r>
              <a:rPr lang="en-GB" sz="1600" smtClean="0">
                <a:latin typeface="Arial" charset="0"/>
                <a:cs typeface="Arial" charset="0"/>
              </a:rPr>
              <a:t>, DBtune Slashfacet (Queen Mary, UK), </a:t>
            </a:r>
            <a:r>
              <a:rPr lang="en-GB" sz="1600" b="1" smtClean="0">
                <a:latin typeface="Arial" charset="0"/>
                <a:cs typeface="Arial" charset="0"/>
              </a:rPr>
              <a:t>DBPedia Mobile (FU Berlin, DE)</a:t>
            </a:r>
            <a:r>
              <a:rPr lang="en-GB" sz="1600" smtClean="0">
                <a:latin typeface="Arial" charset="0"/>
                <a:cs typeface="Arial" charset="0"/>
              </a:rPr>
              <a:t>, Semantic Web Pipes (DERI, Ireland) </a:t>
            </a:r>
          </a:p>
          <a:p>
            <a:r>
              <a:rPr lang="en-GB" sz="2000" b="1" smtClean="0">
                <a:latin typeface="Arial" charset="0"/>
                <a:cs typeface="Arial" charset="0"/>
              </a:rPr>
              <a:t>Search engines</a:t>
            </a:r>
          </a:p>
          <a:p>
            <a:pPr lvl="1"/>
            <a:r>
              <a:rPr lang="en-GB" sz="1600" smtClean="0">
                <a:latin typeface="Arial" charset="0"/>
                <a:cs typeface="Arial" charset="0"/>
              </a:rPr>
              <a:t>To search for Linked Data.</a:t>
            </a:r>
          </a:p>
          <a:p>
            <a:pPr lvl="1"/>
            <a:r>
              <a:rPr lang="en-GB" sz="1600" b="1" smtClean="0">
                <a:latin typeface="Arial" charset="0"/>
                <a:cs typeface="Arial" charset="0"/>
              </a:rPr>
              <a:t>Falcons (IWS, China)</a:t>
            </a:r>
            <a:r>
              <a:rPr lang="en-GB" sz="1600" smtClean="0">
                <a:latin typeface="Arial" charset="0"/>
                <a:cs typeface="Arial" charset="0"/>
              </a:rPr>
              <a:t>, Sindice (DERI, Ireland), MicroSearch (Yahoo, Spain), Watson (Open University, UK), SWSE (DERI, Ireland), Swoogle (UMBC, USA)</a:t>
            </a:r>
          </a:p>
        </p:txBody>
      </p:sp>
      <p:sp>
        <p:nvSpPr>
          <p:cNvPr id="93189" name="Text Box 4"/>
          <p:cNvSpPr txBox="1">
            <a:spLocks noChangeArrowheads="1"/>
          </p:cNvSpPr>
          <p:nvPr/>
        </p:nvSpPr>
        <p:spPr bwMode="auto">
          <a:xfrm>
            <a:off x="3733800" y="6324600"/>
            <a:ext cx="5181600" cy="254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000">
                <a:solidFill>
                  <a:srgbClr val="292929"/>
                </a:solidFill>
                <a:ea typeface="ヒラギノ角ゴ Pro W3" charset="-128"/>
              </a:rPr>
              <a:t>Listing on this slide by T. Heath, M. Hausenblas, C. Bizer, R. Cyganiak, O. Hartig</a:t>
            </a:r>
            <a:endParaRPr lang="de-DE" sz="1000">
              <a:ea typeface="ヒラギノ角ゴ Pro W3" charset="-12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4"/>
          <p:cNvSpPr>
            <a:spLocks noGrp="1"/>
          </p:cNvSpPr>
          <p:nvPr>
            <p:ph type="title" idx="4294967295"/>
          </p:nvPr>
        </p:nvSpPr>
        <p:spPr>
          <a:xfrm>
            <a:off x="722313" y="4406900"/>
            <a:ext cx="7772400" cy="1362075"/>
          </a:xfrm>
        </p:spPr>
        <p:txBody>
          <a:bodyPr anchor="t"/>
          <a:lstStyle/>
          <a:p>
            <a:pPr eaLnBrk="1" hangingPunct="1"/>
            <a:r>
              <a:rPr lang="en-US" sz="3600" smtClean="0">
                <a:latin typeface="Arial" charset="0"/>
                <a:cs typeface="Arial" charset="0"/>
              </a:rPr>
              <a:t>ILLUSTRATION BY EXAMPLES</a:t>
            </a:r>
          </a:p>
        </p:txBody>
      </p:sp>
      <p:sp>
        <p:nvSpPr>
          <p:cNvPr id="942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ECA09D9-5B61-4108-B2D2-3A163BF8F1E7}" type="slidenum">
              <a:rPr lang="en-US" smtClean="0">
                <a:solidFill>
                  <a:schemeClr val="bg1"/>
                </a:solidFill>
              </a:rPr>
              <a:pPr eaLnBrk="1" hangingPunct="1"/>
              <a:t>92</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1"/>
          <p:cNvSpPr>
            <a:spLocks noGrp="1"/>
          </p:cNvSpPr>
          <p:nvPr>
            <p:ph type="title"/>
          </p:nvPr>
        </p:nvSpPr>
        <p:spPr/>
        <p:txBody>
          <a:bodyPr/>
          <a:lstStyle/>
          <a:p>
            <a:r>
              <a:rPr lang="en-GB" smtClean="0">
                <a:latin typeface="Arial" charset="0"/>
                <a:cs typeface="Arial" charset="0"/>
              </a:rPr>
              <a:t>Example Linked Data Browser: Marbles</a:t>
            </a:r>
          </a:p>
        </p:txBody>
      </p:sp>
      <p:sp>
        <p:nvSpPr>
          <p:cNvPr id="95235" name="Inhaltsplatzhalter 2"/>
          <p:cNvSpPr>
            <a:spLocks noGrp="1"/>
          </p:cNvSpPr>
          <p:nvPr>
            <p:ph idx="1"/>
          </p:nvPr>
        </p:nvSpPr>
        <p:spPr/>
        <p:txBody>
          <a:bodyPr/>
          <a:lstStyle/>
          <a:p>
            <a:r>
              <a:rPr lang="en-GB" dirty="0" smtClean="0">
                <a:latin typeface="Arial" charset="0"/>
                <a:cs typeface="Arial" charset="0"/>
              </a:rPr>
              <a:t>Unique feature: </a:t>
            </a:r>
            <a:br>
              <a:rPr lang="en-GB" dirty="0" smtClean="0">
                <a:latin typeface="Arial" charset="0"/>
                <a:cs typeface="Arial" charset="0"/>
              </a:rPr>
            </a:br>
            <a:r>
              <a:rPr lang="en-GB" dirty="0" smtClean="0">
                <a:latin typeface="Arial" charset="0"/>
                <a:cs typeface="Arial" charset="0"/>
              </a:rPr>
              <a:t>Indicates the origin of displayed data using </a:t>
            </a:r>
            <a:r>
              <a:rPr lang="en-GB" dirty="0" err="1" smtClean="0">
                <a:latin typeface="Arial" charset="0"/>
                <a:cs typeface="Arial" charset="0"/>
              </a:rPr>
              <a:t>colored</a:t>
            </a:r>
            <a:r>
              <a:rPr lang="en-GB" dirty="0" smtClean="0">
                <a:latin typeface="Arial" charset="0"/>
                <a:cs typeface="Arial" charset="0"/>
              </a:rPr>
              <a:t> dots.</a:t>
            </a:r>
          </a:p>
          <a:p>
            <a:endParaRPr lang="en-GB" dirty="0" smtClean="0">
              <a:latin typeface="Arial" charset="0"/>
              <a:cs typeface="Arial" charset="0"/>
            </a:endParaRPr>
          </a:p>
          <a:p>
            <a:r>
              <a:rPr lang="en-GB" dirty="0" smtClean="0">
                <a:latin typeface="Arial" charset="0"/>
                <a:cs typeface="Arial" charset="0"/>
              </a:rPr>
              <a:t>Support for different views: </a:t>
            </a:r>
          </a:p>
          <a:p>
            <a:pPr lvl="1"/>
            <a:r>
              <a:rPr lang="en-GB" dirty="0" smtClean="0">
                <a:latin typeface="Arial" charset="0"/>
                <a:cs typeface="Arial" charset="0"/>
              </a:rPr>
              <a:t>Full view: all available data is displayed.</a:t>
            </a:r>
          </a:p>
          <a:p>
            <a:pPr lvl="1"/>
            <a:r>
              <a:rPr lang="en-GB" dirty="0" smtClean="0">
                <a:latin typeface="Arial" charset="0"/>
                <a:cs typeface="Arial" charset="0"/>
              </a:rPr>
              <a:t>Summary view: returns a short textual summary about a resource.</a:t>
            </a:r>
          </a:p>
          <a:p>
            <a:pPr lvl="1"/>
            <a:r>
              <a:rPr lang="en-GB" dirty="0" smtClean="0">
                <a:latin typeface="Arial" charset="0"/>
                <a:cs typeface="Arial" charset="0"/>
              </a:rPr>
              <a:t>Photo view: provides a photo for a given resource.</a:t>
            </a:r>
          </a:p>
          <a:p>
            <a:endParaRPr lang="en-GB" dirty="0" smtClean="0">
              <a:latin typeface="Arial" charset="0"/>
              <a:cs typeface="Arial" charset="0"/>
            </a:endParaRPr>
          </a:p>
          <a:p>
            <a:r>
              <a:rPr lang="en-GB" dirty="0" smtClean="0">
                <a:latin typeface="Arial" charset="0"/>
                <a:cs typeface="Arial" charset="0"/>
              </a:rPr>
              <a:t>Retrieves data from multiple sources by (a) issuing parallel queries to multiple Linked Data search engines and (b) by following </a:t>
            </a:r>
            <a:r>
              <a:rPr lang="en-GB" dirty="0" err="1" smtClean="0">
                <a:latin typeface="Arial" charset="0"/>
                <a:cs typeface="Arial" charset="0"/>
              </a:rPr>
              <a:t>owl:sameAs</a:t>
            </a:r>
            <a:r>
              <a:rPr lang="en-GB" dirty="0" smtClean="0">
                <a:latin typeface="Arial" charset="0"/>
                <a:cs typeface="Arial" charset="0"/>
              </a:rPr>
              <a:t> and </a:t>
            </a:r>
            <a:r>
              <a:rPr lang="en-GB" dirty="0" err="1" smtClean="0">
                <a:latin typeface="Arial" charset="0"/>
                <a:cs typeface="Arial" charset="0"/>
              </a:rPr>
              <a:t>rdfs:seeAlso</a:t>
            </a:r>
            <a:r>
              <a:rPr lang="en-GB" dirty="0" smtClean="0">
                <a:latin typeface="Arial" charset="0"/>
                <a:cs typeface="Arial" charset="0"/>
              </a:rPr>
              <a:t> links.</a:t>
            </a:r>
          </a:p>
          <a:p>
            <a:endParaRPr lang="en-GB" dirty="0" smtClean="0">
              <a:latin typeface="Arial" charset="0"/>
              <a:cs typeface="Arial" charset="0"/>
            </a:endParaRPr>
          </a:p>
        </p:txBody>
      </p:sp>
      <p:sp>
        <p:nvSpPr>
          <p:cNvPr id="95236"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9BFB019-C801-4370-85D7-D5FB12844B3F}" type="slidenum">
              <a:rPr lang="en-US" smtClean="0">
                <a:solidFill>
                  <a:schemeClr val="bg1"/>
                </a:solidFill>
              </a:rPr>
              <a:pPr eaLnBrk="1" hangingPunct="1"/>
              <a:t>93</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EB7C4DE-89A8-4A10-B59F-1EB02AAD56C1}" type="slidenum">
              <a:rPr lang="en-US" smtClean="0">
                <a:solidFill>
                  <a:schemeClr val="bg1"/>
                </a:solidFill>
              </a:rPr>
              <a:pPr eaLnBrk="1" hangingPunct="1"/>
              <a:t>94</a:t>
            </a:fld>
            <a:endParaRPr lang="en-US" smtClean="0">
              <a:solidFill>
                <a:schemeClr val="bg1"/>
              </a:solidFill>
            </a:endParaRPr>
          </a:p>
        </p:txBody>
      </p:sp>
      <p:sp>
        <p:nvSpPr>
          <p:cNvPr id="96259" name="Rectangle 2"/>
          <p:cNvSpPr>
            <a:spLocks noGrp="1"/>
          </p:cNvSpPr>
          <p:nvPr>
            <p:ph type="title"/>
          </p:nvPr>
        </p:nvSpPr>
        <p:spPr/>
        <p:txBody>
          <a:bodyPr/>
          <a:lstStyle/>
          <a:p>
            <a:r>
              <a:rPr lang="en-GB" smtClean="0">
                <a:latin typeface="Arial" charset="0"/>
                <a:cs typeface="Arial" charset="0"/>
              </a:rPr>
              <a:t>Example Linked Data Browser: Marbles (2)</a:t>
            </a:r>
          </a:p>
        </p:txBody>
      </p:sp>
      <p:pic>
        <p:nvPicPr>
          <p:cNvPr id="962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12800"/>
            <a:ext cx="64008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Text Box 6"/>
          <p:cNvSpPr txBox="1">
            <a:spLocks noChangeArrowheads="1"/>
          </p:cNvSpPr>
          <p:nvPr/>
        </p:nvSpPr>
        <p:spPr bwMode="auto">
          <a:xfrm>
            <a:off x="5562600" y="990600"/>
            <a:ext cx="2479675" cy="3762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(1) Entry of query URL</a:t>
            </a:r>
          </a:p>
        </p:txBody>
      </p:sp>
      <p:sp>
        <p:nvSpPr>
          <p:cNvPr id="96263" name="Text Box 7"/>
          <p:cNvSpPr txBox="1">
            <a:spLocks noChangeArrowheads="1"/>
          </p:cNvSpPr>
          <p:nvPr/>
        </p:nvSpPr>
        <p:spPr bwMode="auto">
          <a:xfrm>
            <a:off x="5791200" y="1828800"/>
            <a:ext cx="1793875" cy="3762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(2) Data display</a:t>
            </a:r>
          </a:p>
        </p:txBody>
      </p:sp>
      <p:sp>
        <p:nvSpPr>
          <p:cNvPr id="96264" name="Text Box 8"/>
          <p:cNvSpPr txBox="1">
            <a:spLocks noChangeArrowheads="1"/>
          </p:cNvSpPr>
          <p:nvPr/>
        </p:nvSpPr>
        <p:spPr bwMode="auto">
          <a:xfrm>
            <a:off x="6553200" y="6019800"/>
            <a:ext cx="1374775" cy="3762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a:t>(3) Sources</a:t>
            </a:r>
          </a:p>
        </p:txBody>
      </p:sp>
      <p:sp>
        <p:nvSpPr>
          <p:cNvPr id="96265" name="Text Box 9"/>
          <p:cNvSpPr txBox="1">
            <a:spLocks noChangeArrowheads="1"/>
          </p:cNvSpPr>
          <p:nvPr/>
        </p:nvSpPr>
        <p:spPr bwMode="auto">
          <a:xfrm>
            <a:off x="6248400" y="4572000"/>
            <a:ext cx="2667000" cy="52322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400" dirty="0">
                <a:solidFill>
                  <a:srgbClr val="292929"/>
                </a:solidFill>
                <a:ea typeface="ヒラギノ角ゴ Pro W3" charset="-128"/>
              </a:rPr>
              <a:t>Try yourself: </a:t>
            </a:r>
            <a:r>
              <a:rPr lang="de-DE" sz="1400" dirty="0">
                <a:ea typeface="ヒラギノ角ゴ Pro W3" charset="-128"/>
                <a:hlinkClick r:id="rId4"/>
              </a:rPr>
              <a:t>http://marbles.sourceforge.net</a:t>
            </a:r>
            <a:r>
              <a:rPr lang="de-DE" sz="1400" dirty="0" smtClean="0">
                <a:ea typeface="ヒラギノ角ゴ Pro W3" charset="-128"/>
                <a:hlinkClick r:id="rId4"/>
              </a:rPr>
              <a:t>/</a:t>
            </a:r>
            <a:endParaRPr lang="de-DE" sz="1400" dirty="0" smtClean="0">
              <a:ea typeface="ヒラギノ角ゴ Pro W3" charset="-12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1"/>
          <p:cNvSpPr>
            <a:spLocks noGrp="1"/>
          </p:cNvSpPr>
          <p:nvPr>
            <p:ph type="title"/>
          </p:nvPr>
        </p:nvSpPr>
        <p:spPr/>
        <p:txBody>
          <a:bodyPr/>
          <a:lstStyle/>
          <a:p>
            <a:r>
              <a:rPr lang="en-GB" smtClean="0">
                <a:latin typeface="Arial" charset="0"/>
                <a:cs typeface="Arial" charset="0"/>
              </a:rPr>
              <a:t>Example Mashup: Revyu.com</a:t>
            </a:r>
          </a:p>
        </p:txBody>
      </p:sp>
      <p:sp>
        <p:nvSpPr>
          <p:cNvPr id="97283" name="Inhaltsplatzhalter 2"/>
          <p:cNvSpPr>
            <a:spLocks noGrp="1"/>
          </p:cNvSpPr>
          <p:nvPr>
            <p:ph idx="1"/>
          </p:nvPr>
        </p:nvSpPr>
        <p:spPr/>
        <p:txBody>
          <a:bodyPr/>
          <a:lstStyle/>
          <a:p>
            <a:r>
              <a:rPr lang="en-GB" smtClean="0">
                <a:latin typeface="Arial" charset="0"/>
                <a:cs typeface="Arial" charset="0"/>
              </a:rPr>
              <a:t>Revyu.com is a website for rating everything.</a:t>
            </a:r>
          </a:p>
          <a:p>
            <a:r>
              <a:rPr lang="en-GB" smtClean="0">
                <a:latin typeface="Arial" charset="0"/>
                <a:cs typeface="Arial" charset="0"/>
              </a:rPr>
              <a:t>Linked Data is used to augment ratings.</a:t>
            </a:r>
          </a:p>
          <a:p>
            <a:r>
              <a:rPr lang="en-GB" smtClean="0">
                <a:latin typeface="Arial" charset="0"/>
                <a:cs typeface="Arial" charset="0"/>
              </a:rPr>
              <a:t>Ratings include links to the rated “thing” and seeAlso links to Wikipedia and other datasets.</a:t>
            </a:r>
          </a:p>
        </p:txBody>
      </p:sp>
      <p:sp>
        <p:nvSpPr>
          <p:cNvPr id="97284"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1D5B931-ED53-4E66-96AD-E8CA55623561}" type="slidenum">
              <a:rPr lang="en-US" smtClean="0">
                <a:solidFill>
                  <a:schemeClr val="bg1"/>
                </a:solidFill>
              </a:rPr>
              <a:pPr eaLnBrk="1" hangingPunct="1"/>
              <a:t>95</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FC17166-1F14-468A-932B-632E703A37A8}" type="slidenum">
              <a:rPr lang="en-US" smtClean="0">
                <a:solidFill>
                  <a:schemeClr val="bg1"/>
                </a:solidFill>
              </a:rPr>
              <a:pPr eaLnBrk="1" hangingPunct="1"/>
              <a:t>96</a:t>
            </a:fld>
            <a:endParaRPr lang="en-US" smtClean="0">
              <a:solidFill>
                <a:schemeClr val="bg1"/>
              </a:solidFill>
            </a:endParaRPr>
          </a:p>
        </p:txBody>
      </p:sp>
      <p:sp>
        <p:nvSpPr>
          <p:cNvPr id="98307" name="Rectangle 2"/>
          <p:cNvSpPr>
            <a:spLocks noGrp="1"/>
          </p:cNvSpPr>
          <p:nvPr>
            <p:ph type="title"/>
          </p:nvPr>
        </p:nvSpPr>
        <p:spPr/>
        <p:txBody>
          <a:bodyPr/>
          <a:lstStyle/>
          <a:p>
            <a:r>
              <a:rPr lang="en-GB" smtClean="0">
                <a:latin typeface="Arial" charset="0"/>
                <a:cs typeface="Arial" charset="0"/>
              </a:rPr>
              <a:t>Example Mashup: Revyu.com (2)</a:t>
            </a:r>
          </a:p>
        </p:txBody>
      </p:sp>
      <p:pic>
        <p:nvPicPr>
          <p:cNvPr id="98308" name="Picture 5" descr="broken-flow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7050" y="1600200"/>
            <a:ext cx="8088313" cy="4525963"/>
          </a:xfrm>
        </p:spPr>
      </p:pic>
      <p:sp>
        <p:nvSpPr>
          <p:cNvPr id="98309" name="Text Box 6"/>
          <p:cNvSpPr txBox="1">
            <a:spLocks noChangeArrowheads="1"/>
          </p:cNvSpPr>
          <p:nvPr/>
        </p:nvSpPr>
        <p:spPr bwMode="auto">
          <a:xfrm>
            <a:off x="6324600" y="6248400"/>
            <a:ext cx="2514600" cy="307777"/>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400" dirty="0">
                <a:solidFill>
                  <a:srgbClr val="292929"/>
                </a:solidFill>
                <a:ea typeface="ヒラギノ角ゴ Pro W3" charset="-128"/>
              </a:rPr>
              <a:t>Try yourself: </a:t>
            </a:r>
            <a:r>
              <a:rPr lang="de-DE" sz="1400" dirty="0">
                <a:ea typeface="ヒラギノ角ゴ Pro W3" charset="-128"/>
                <a:hlinkClick r:id="rId4"/>
              </a:rPr>
              <a:t>http://</a:t>
            </a:r>
            <a:r>
              <a:rPr lang="de-DE" sz="1400" dirty="0" smtClean="0">
                <a:ea typeface="ヒラギノ角ゴ Pro W3" charset="-128"/>
                <a:hlinkClick r:id="rId4"/>
              </a:rPr>
              <a:t>revyu.com</a:t>
            </a:r>
            <a:endParaRPr lang="de-DE" sz="1400" dirty="0" smtClean="0">
              <a:ea typeface="ヒラギノ角ゴ Pro W3" charset="-128"/>
            </a:endParaRPr>
          </a:p>
        </p:txBody>
      </p:sp>
      <p:sp>
        <p:nvSpPr>
          <p:cNvPr id="98310" name="Text Box 7"/>
          <p:cNvSpPr txBox="1">
            <a:spLocks noChangeArrowheads="1"/>
          </p:cNvSpPr>
          <p:nvPr/>
        </p:nvSpPr>
        <p:spPr bwMode="auto">
          <a:xfrm>
            <a:off x="533400" y="6096000"/>
            <a:ext cx="1485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 from revyu.com</a:t>
            </a:r>
          </a:p>
        </p:txBody>
      </p:sp>
      <p:sp>
        <p:nvSpPr>
          <p:cNvPr id="7" name="Ellipse 6"/>
          <p:cNvSpPr/>
          <p:nvPr/>
        </p:nvSpPr>
        <p:spPr>
          <a:xfrm>
            <a:off x="381000" y="2743200"/>
            <a:ext cx="8382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1"/>
          <p:cNvSpPr>
            <a:spLocks noGrp="1"/>
          </p:cNvSpPr>
          <p:nvPr>
            <p:ph type="title"/>
          </p:nvPr>
        </p:nvSpPr>
        <p:spPr/>
        <p:txBody>
          <a:bodyPr/>
          <a:lstStyle/>
          <a:p>
            <a:r>
              <a:rPr lang="en-GB" smtClean="0">
                <a:latin typeface="Arial" charset="0"/>
                <a:cs typeface="Arial" charset="0"/>
              </a:rPr>
              <a:t>Example Mashup: DBPedia Mobile</a:t>
            </a:r>
          </a:p>
        </p:txBody>
      </p:sp>
      <p:sp>
        <p:nvSpPr>
          <p:cNvPr id="99331" name="Inhaltsplatzhalter 2"/>
          <p:cNvSpPr>
            <a:spLocks noGrp="1"/>
          </p:cNvSpPr>
          <p:nvPr>
            <p:ph idx="1"/>
          </p:nvPr>
        </p:nvSpPr>
        <p:spPr/>
        <p:txBody>
          <a:bodyPr/>
          <a:lstStyle/>
          <a:p>
            <a:r>
              <a:rPr lang="en-GB" smtClean="0">
                <a:latin typeface="Arial" charset="0"/>
                <a:cs typeface="Arial" charset="0"/>
              </a:rPr>
              <a:t>Geospatial entry point into the Web of Data.</a:t>
            </a:r>
          </a:p>
          <a:p>
            <a:r>
              <a:rPr lang="en-GB" smtClean="0">
                <a:latin typeface="Arial" charset="0"/>
                <a:cs typeface="Arial" charset="0"/>
              </a:rPr>
              <a:t>It exploits information coming from DBpedia, Revyu and Flickr data.</a:t>
            </a:r>
          </a:p>
          <a:p>
            <a:r>
              <a:rPr lang="en-GB" smtClean="0">
                <a:latin typeface="Arial" charset="0"/>
                <a:cs typeface="Arial" charset="0"/>
              </a:rPr>
              <a:t>It provides a way to explore maps of cities and gives pointers to more information which can be explored</a:t>
            </a:r>
          </a:p>
          <a:p>
            <a:endParaRPr lang="en-GB" smtClean="0">
              <a:latin typeface="Arial" charset="0"/>
              <a:cs typeface="Arial" charset="0"/>
            </a:endParaRPr>
          </a:p>
        </p:txBody>
      </p:sp>
      <p:sp>
        <p:nvSpPr>
          <p:cNvPr id="99332"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27764B7-4686-4573-9918-6439A2BDF3D1}" type="slidenum">
              <a:rPr lang="en-US" smtClean="0">
                <a:solidFill>
                  <a:schemeClr val="bg1"/>
                </a:solidFill>
              </a:rPr>
              <a:pPr eaLnBrk="1" hangingPunct="1"/>
              <a:t>97</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130BA73-448E-42B8-B71C-5748AC8BE39A}" type="slidenum">
              <a:rPr lang="en-US" smtClean="0">
                <a:solidFill>
                  <a:schemeClr val="bg1"/>
                </a:solidFill>
              </a:rPr>
              <a:pPr eaLnBrk="1" hangingPunct="1"/>
              <a:t>98</a:t>
            </a:fld>
            <a:endParaRPr lang="en-US" smtClean="0">
              <a:solidFill>
                <a:schemeClr val="bg1"/>
              </a:solidFill>
            </a:endParaRPr>
          </a:p>
        </p:txBody>
      </p:sp>
      <p:sp>
        <p:nvSpPr>
          <p:cNvPr id="100355" name="Rectangle 2"/>
          <p:cNvSpPr>
            <a:spLocks noGrp="1"/>
          </p:cNvSpPr>
          <p:nvPr>
            <p:ph type="title"/>
          </p:nvPr>
        </p:nvSpPr>
        <p:spPr/>
        <p:txBody>
          <a:bodyPr/>
          <a:lstStyle/>
          <a:p>
            <a:r>
              <a:rPr lang="en-GB" smtClean="0">
                <a:latin typeface="Arial" charset="0"/>
                <a:cs typeface="Arial" charset="0"/>
              </a:rPr>
              <a:t>Example Mashup: DBPedia Mobile (2)</a:t>
            </a:r>
          </a:p>
        </p:txBody>
      </p:sp>
      <p:sp>
        <p:nvSpPr>
          <p:cNvPr id="100356" name="Rectangle 3"/>
          <p:cNvSpPr>
            <a:spLocks noGrp="1"/>
          </p:cNvSpPr>
          <p:nvPr>
            <p:ph type="body" idx="1"/>
          </p:nvPr>
        </p:nvSpPr>
        <p:spPr/>
        <p:txBody>
          <a:bodyPr/>
          <a:lstStyle/>
          <a:p>
            <a:endParaRPr lang="en-GB" sz="2000" smtClean="0">
              <a:latin typeface="Arial" charset="0"/>
              <a:cs typeface="Arial" charset="0"/>
            </a:endParaRPr>
          </a:p>
        </p:txBody>
      </p:sp>
      <p:pic>
        <p:nvPicPr>
          <p:cNvPr id="100357" name="Picture 4" descr="DBPedia_Mob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47244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5" descr="DBPedia_Mobile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505200"/>
            <a:ext cx="481012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Text Box 6"/>
          <p:cNvSpPr txBox="1">
            <a:spLocks noChangeArrowheads="1"/>
          </p:cNvSpPr>
          <p:nvPr/>
        </p:nvSpPr>
        <p:spPr bwMode="auto">
          <a:xfrm>
            <a:off x="4572000" y="6248400"/>
            <a:ext cx="4267200" cy="307777"/>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AT" sz="1400" dirty="0">
                <a:solidFill>
                  <a:srgbClr val="292929"/>
                </a:solidFill>
                <a:ea typeface="ヒラギノ角ゴ Pro W3" charset="-128"/>
              </a:rPr>
              <a:t>Try yourself: </a:t>
            </a:r>
            <a:r>
              <a:rPr lang="de-DE" sz="1400" dirty="0">
                <a:ea typeface="ヒラギノ角ゴ Pro W3" charset="-128"/>
                <a:hlinkClick r:id="rId5"/>
              </a:rPr>
              <a:t>http://</a:t>
            </a:r>
            <a:r>
              <a:rPr lang="de-DE" sz="1400" dirty="0" smtClean="0">
                <a:ea typeface="ヒラギノ角ゴ Pro W3" charset="-128"/>
                <a:hlinkClick r:id="rId5"/>
              </a:rPr>
              <a:t>wiki.dbpedia.org/DBpediaMobile</a:t>
            </a:r>
            <a:endParaRPr lang="de-DE" sz="1400" dirty="0" smtClean="0">
              <a:ea typeface="ヒラギノ角ゴ Pro W3" charset="-128"/>
            </a:endParaRPr>
          </a:p>
        </p:txBody>
      </p:sp>
      <p:sp>
        <p:nvSpPr>
          <p:cNvPr id="100360" name="Text Box 7"/>
          <p:cNvSpPr txBox="1">
            <a:spLocks noChangeArrowheads="1"/>
          </p:cNvSpPr>
          <p:nvPr/>
        </p:nvSpPr>
        <p:spPr bwMode="auto">
          <a:xfrm>
            <a:off x="533400" y="3581400"/>
            <a:ext cx="1871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1000"/>
              <a:t>Pictures from DBPedia Mobile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p:nvPr>
        </p:nvSpPr>
        <p:spPr/>
        <p:txBody>
          <a:bodyPr/>
          <a:lstStyle/>
          <a:p>
            <a:r>
              <a:rPr lang="en-GB" smtClean="0">
                <a:latin typeface="Arial" charset="0"/>
                <a:cs typeface="Arial" charset="0"/>
              </a:rPr>
              <a:t>Example Search Engines: Falcons</a:t>
            </a:r>
          </a:p>
        </p:txBody>
      </p:sp>
      <p:sp>
        <p:nvSpPr>
          <p:cNvPr id="101379" name="Inhaltsplatzhalter 2"/>
          <p:cNvSpPr>
            <a:spLocks noGrp="1"/>
          </p:cNvSpPr>
          <p:nvPr>
            <p:ph idx="1"/>
          </p:nvPr>
        </p:nvSpPr>
        <p:spPr/>
        <p:txBody>
          <a:bodyPr/>
          <a:lstStyle/>
          <a:p>
            <a:r>
              <a:rPr lang="en-GB" smtClean="0">
                <a:latin typeface="Arial" charset="0"/>
                <a:cs typeface="Arial" charset="0"/>
              </a:rPr>
              <a:t>Search engine for Linked Data.</a:t>
            </a:r>
          </a:p>
          <a:p>
            <a:r>
              <a:rPr lang="en-GB" smtClean="0">
                <a:latin typeface="Arial" charset="0"/>
                <a:cs typeface="Arial" charset="0"/>
              </a:rPr>
              <a:t>Allows to search for Semantic Web content based on</a:t>
            </a:r>
          </a:p>
          <a:p>
            <a:pPr lvl="1"/>
            <a:r>
              <a:rPr lang="en-GB" smtClean="0">
                <a:latin typeface="Arial" charset="0"/>
                <a:cs typeface="Arial" charset="0"/>
              </a:rPr>
              <a:t>keywords.</a:t>
            </a:r>
          </a:p>
          <a:p>
            <a:pPr lvl="1"/>
            <a:r>
              <a:rPr lang="en-GB" smtClean="0">
                <a:latin typeface="Arial" charset="0"/>
                <a:cs typeface="Arial" charset="0"/>
              </a:rPr>
              <a:t>URIs (which identify objects, concepts, or documents.</a:t>
            </a:r>
          </a:p>
          <a:p>
            <a:endParaRPr lang="en-GB" smtClean="0">
              <a:latin typeface="Arial" charset="0"/>
              <a:cs typeface="Arial" charset="0"/>
            </a:endParaRPr>
          </a:p>
          <a:p>
            <a:endParaRPr lang="en-GB" smtClean="0">
              <a:latin typeface="Arial" charset="0"/>
              <a:cs typeface="Arial" charset="0"/>
            </a:endParaRPr>
          </a:p>
        </p:txBody>
      </p:sp>
      <p:sp>
        <p:nvSpPr>
          <p:cNvPr id="101380"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D4AB475-A639-4AFE-8F36-D5A5DDF6B4F2}" type="slidenum">
              <a:rPr lang="en-US" smtClean="0">
                <a:solidFill>
                  <a:schemeClr val="bg1"/>
                </a:solidFill>
              </a:rPr>
              <a:pPr eaLnBrk="1" hangingPunct="1"/>
              <a:t>99</a:t>
            </a:fld>
            <a:endParaRPr lang="en-US"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5714</Words>
  <Application>Microsoft Office PowerPoint</Application>
  <PresentationFormat>On-screen Show (4:3)</PresentationFormat>
  <Paragraphs>1110</Paragraphs>
  <Slides>114</Slides>
  <Notes>92</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Office Theme</vt:lpstr>
      <vt:lpstr>PowerPoint Presentation</vt:lpstr>
      <vt:lpstr>Presentations</vt:lpstr>
      <vt:lpstr>Requirements/Suggestions</vt:lpstr>
      <vt:lpstr>Where are we?</vt:lpstr>
      <vt:lpstr>Agenda</vt:lpstr>
      <vt:lpstr>MOTIVATION</vt:lpstr>
      <vt:lpstr>Evolution of the Web: The Origins</vt:lpstr>
      <vt:lpstr>Evolution of the Web: The Origins</vt:lpstr>
      <vt:lpstr>Evolution of the Web</vt:lpstr>
      <vt:lpstr>Evolution of Hypertext: Hypermedia</vt:lpstr>
      <vt:lpstr>Evolution of the Web</vt:lpstr>
      <vt:lpstr>Evolution of Hypermedia: the Web</vt:lpstr>
      <vt:lpstr>Evolution of the Web</vt:lpstr>
      <vt:lpstr>Evolution of the Web: The Semantic Web</vt:lpstr>
      <vt:lpstr>Evolution of the Web</vt:lpstr>
      <vt:lpstr>Evolution of the Web: Web 2.0</vt:lpstr>
      <vt:lpstr>Evolution of the Web: Semantic Annotations</vt:lpstr>
      <vt:lpstr>Evolution of the Web: Web of Data</vt:lpstr>
      <vt:lpstr>Motivation:  From a Web of Documents to a Web of Data</vt:lpstr>
      <vt:lpstr>Motivation:  From a Web of Documents to a Web of Data</vt:lpstr>
      <vt:lpstr>Motivation:  From a Web of Documents to a Web of Data</vt:lpstr>
      <vt:lpstr>Vision of the Web of Data</vt:lpstr>
      <vt:lpstr>BUILDING THE WEB OF DATA BY PUBLISHING STRUCTURED DATA ON THE WEB</vt:lpstr>
      <vt:lpstr>How to “Build” the Web of Data?</vt:lpstr>
      <vt:lpstr>Web APIs</vt:lpstr>
      <vt:lpstr>2.1 EMBEDDING STRUCTURED INFORMATION IN WEB PAGES</vt:lpstr>
      <vt:lpstr>Microformats</vt:lpstr>
      <vt:lpstr>What are Microformats?</vt:lpstr>
      <vt:lpstr>What are Microformats? </vt:lpstr>
      <vt:lpstr>Microformats Illustrated</vt:lpstr>
      <vt:lpstr>Design Patterns</vt:lpstr>
      <vt:lpstr>Syntax</vt:lpstr>
      <vt:lpstr>Expressive Power</vt:lpstr>
      <vt:lpstr>Usage: Compound Microformat hCard</vt:lpstr>
      <vt:lpstr>Usage:  Compound Microformat hCard </vt:lpstr>
      <vt:lpstr>Drawbacks of Microformats</vt:lpstr>
      <vt:lpstr>Resource Description Framework in attributes (RDFa)</vt:lpstr>
      <vt:lpstr>RDFa</vt:lpstr>
      <vt:lpstr>Syntax: How to use RDFa in XHTML</vt:lpstr>
      <vt:lpstr>Syntax: How to use RDFa in XHTML</vt:lpstr>
      <vt:lpstr>Syntax: How to use RDFa in XHTML</vt:lpstr>
      <vt:lpstr>Syntax: How to use RDFa in XHTML</vt:lpstr>
      <vt:lpstr>Syntax: How to use RDFa in XHTML</vt:lpstr>
      <vt:lpstr>Syntax: How to use RDFa in XHTML</vt:lpstr>
      <vt:lpstr>Syntax: How to use RDFa in XHTML</vt:lpstr>
      <vt:lpstr>Syntax: How to use RDFa in XHTML</vt:lpstr>
      <vt:lpstr>Syntax: How to use RDFa in XHTML</vt:lpstr>
      <vt:lpstr>Syntax: How to use RDFa in XHTML</vt:lpstr>
      <vt:lpstr>Syntax: How to use RDFa in XHTML</vt:lpstr>
      <vt:lpstr>Expressive Power</vt:lpstr>
      <vt:lpstr>RDFa – Usage Example</vt:lpstr>
      <vt:lpstr>GRDDL (“Gleaning Resource Descriptions from Dialects of Languages”)</vt:lpstr>
      <vt:lpstr>What is GRDDL?</vt:lpstr>
      <vt:lpstr>What is GRDDL?</vt:lpstr>
      <vt:lpstr>Use Case Scheduling:  Jane is Coordinating a Meeting</vt:lpstr>
      <vt:lpstr>ILLUSTRATION BY A LARGE EXAMPLE</vt:lpstr>
      <vt:lpstr>                  SearchMonkey: Making use of RDFa and Microformats in Search</vt:lpstr>
      <vt:lpstr>                What is the SearchMonkey?</vt:lpstr>
      <vt:lpstr>Enhanced Search Result</vt:lpstr>
      <vt:lpstr>Feeding the Monkey: How does it Work?</vt:lpstr>
      <vt:lpstr>Feeding the Monkey: Data Sources</vt:lpstr>
      <vt:lpstr>EXTENSIONS</vt:lpstr>
      <vt:lpstr>Current Developments: Microdata in HTML5</vt:lpstr>
      <vt:lpstr>Microdata in HTML5</vt:lpstr>
      <vt:lpstr>Using Microdata to Express RDF Statements</vt:lpstr>
      <vt:lpstr>Using Microdata to Express RDF Statements (2)</vt:lpstr>
      <vt:lpstr>2.2 LINKED DATA</vt:lpstr>
      <vt:lpstr>Linked Data</vt:lpstr>
      <vt:lpstr>Linked Data vs. Semantic Web</vt:lpstr>
      <vt:lpstr>Linked Data: A Definition</vt:lpstr>
      <vt:lpstr>Linked Data Principles</vt:lpstr>
      <vt:lpstr>Linking Open Data Project</vt:lpstr>
      <vt:lpstr>LOD Cloud May 2007</vt:lpstr>
      <vt:lpstr>LOD Cloud May 2007</vt:lpstr>
      <vt:lpstr>LOD Cloud September 2008</vt:lpstr>
      <vt:lpstr>LOD Cloud September 2008</vt:lpstr>
      <vt:lpstr>LOD Cloud March 2009</vt:lpstr>
      <vt:lpstr>LOD Cloud March 2009</vt:lpstr>
      <vt:lpstr>LOD Cloud September 2010</vt:lpstr>
      <vt:lpstr>LOD Cloud September 2010</vt:lpstr>
      <vt:lpstr>LOD Cloud September 2011</vt:lpstr>
      <vt:lpstr>LOD Cloud September 2011</vt:lpstr>
      <vt:lpstr>Linked Data Publishing in 7 Steps</vt:lpstr>
      <vt:lpstr>Linking</vt:lpstr>
      <vt:lpstr>Describing Datasets</vt:lpstr>
      <vt:lpstr>voiD – Core concepts</vt:lpstr>
      <vt:lpstr>voiD Vocabulary</vt:lpstr>
      <vt:lpstr>voiD – Usage Example</vt:lpstr>
      <vt:lpstr>Linked Data Tools and Applications</vt:lpstr>
      <vt:lpstr>Adding Legacy Data to the Web of Data</vt:lpstr>
      <vt:lpstr>Consuming Linked Data</vt:lpstr>
      <vt:lpstr>ILLUSTRATION BY EXAMPLES</vt:lpstr>
      <vt:lpstr>Example Linked Data Browser: Marbles</vt:lpstr>
      <vt:lpstr>Example Linked Data Browser: Marbles (2)</vt:lpstr>
      <vt:lpstr>Example Mashup: Revyu.com</vt:lpstr>
      <vt:lpstr>Example Mashup: Revyu.com (2)</vt:lpstr>
      <vt:lpstr>Example Mashup: DBPedia Mobile</vt:lpstr>
      <vt:lpstr>Example Mashup: DBPedia Mobile (2)</vt:lpstr>
      <vt:lpstr>Example Search Engines: Falcons</vt:lpstr>
      <vt:lpstr>Example Search Engines: Falcons (2)</vt:lpstr>
      <vt:lpstr>EXTENSIONS</vt:lpstr>
      <vt:lpstr>Current Developments: Interlinking Multimedia</vt:lpstr>
      <vt:lpstr>Interlinking Multimedia – The Vision</vt:lpstr>
      <vt:lpstr>Interlinking Multimedia –  Principles and Requirements</vt:lpstr>
      <vt:lpstr>SUMMARY</vt:lpstr>
      <vt:lpstr>Summary</vt:lpstr>
      <vt:lpstr>REFERENCES</vt:lpstr>
      <vt:lpstr>References</vt:lpstr>
      <vt:lpstr>References</vt:lpstr>
      <vt:lpstr>References</vt:lpstr>
      <vt:lpstr>References</vt:lpstr>
      <vt:lpstr>References</vt:lpstr>
      <vt:lpstr>Next Lecture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of Hypertext (RDFa, Microformats) and Web of Data</dc:title>
  <dc:subject>Web of Data, RDFa, Microformats, Linked Data</dc:subject>
  <dc:creator/>
  <cp:keywords>Web of Data, Rdfa, Microformats, lowercase semantic Web, Linked Data</cp:keywords>
  <dc:description>Tobias Buerger, STI Innsbruck</dc:description>
  <cp:lastModifiedBy/>
  <cp:revision>101</cp:revision>
  <dcterms:created xsi:type="dcterms:W3CDTF">2010-02-11T18:28:41Z</dcterms:created>
  <dcterms:modified xsi:type="dcterms:W3CDTF">2012-05-02T23:37:06Z</dcterms:modified>
  <cp:category>Lecture "Semantic Web" slides</cp:category>
</cp:coreProperties>
</file>