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5" r:id="rId1"/>
  </p:sldMasterIdLst>
  <p:notesMasterIdLst>
    <p:notesMasterId r:id="rId107"/>
  </p:notesMasterIdLst>
  <p:handoutMasterIdLst>
    <p:handoutMasterId r:id="rId108"/>
  </p:handoutMasterIdLst>
  <p:sldIdLst>
    <p:sldId id="256" r:id="rId2"/>
    <p:sldId id="451" r:id="rId3"/>
    <p:sldId id="347" r:id="rId4"/>
    <p:sldId id="348" r:id="rId5"/>
    <p:sldId id="349" r:id="rId6"/>
    <p:sldId id="350" r:id="rId7"/>
    <p:sldId id="351" r:id="rId8"/>
    <p:sldId id="352" r:id="rId9"/>
    <p:sldId id="353" r:id="rId10"/>
    <p:sldId id="354" r:id="rId11"/>
    <p:sldId id="355" r:id="rId12"/>
    <p:sldId id="415" r:id="rId13"/>
    <p:sldId id="417" r:id="rId14"/>
    <p:sldId id="356" r:id="rId15"/>
    <p:sldId id="357" r:id="rId16"/>
    <p:sldId id="358" r:id="rId17"/>
    <p:sldId id="423" r:id="rId18"/>
    <p:sldId id="361" r:id="rId19"/>
    <p:sldId id="422" r:id="rId20"/>
    <p:sldId id="362" r:id="rId21"/>
    <p:sldId id="363" r:id="rId22"/>
    <p:sldId id="419" r:id="rId23"/>
    <p:sldId id="364" r:id="rId24"/>
    <p:sldId id="370" r:id="rId25"/>
    <p:sldId id="374" r:id="rId26"/>
    <p:sldId id="375" r:id="rId27"/>
    <p:sldId id="360" r:id="rId28"/>
    <p:sldId id="449" r:id="rId29"/>
    <p:sldId id="371" r:id="rId30"/>
    <p:sldId id="372" r:id="rId31"/>
    <p:sldId id="373" r:id="rId32"/>
    <p:sldId id="376" r:id="rId33"/>
    <p:sldId id="365" r:id="rId34"/>
    <p:sldId id="366" r:id="rId35"/>
    <p:sldId id="367" r:id="rId36"/>
    <p:sldId id="368" r:id="rId37"/>
    <p:sldId id="369" r:id="rId38"/>
    <p:sldId id="380" r:id="rId39"/>
    <p:sldId id="381" r:id="rId40"/>
    <p:sldId id="432" r:id="rId41"/>
    <p:sldId id="382" r:id="rId42"/>
    <p:sldId id="384" r:id="rId43"/>
    <p:sldId id="385" r:id="rId44"/>
    <p:sldId id="386" r:id="rId45"/>
    <p:sldId id="387" r:id="rId46"/>
    <p:sldId id="388" r:id="rId47"/>
    <p:sldId id="426" r:id="rId48"/>
    <p:sldId id="455" r:id="rId49"/>
    <p:sldId id="456" r:id="rId50"/>
    <p:sldId id="457" r:id="rId51"/>
    <p:sldId id="458" r:id="rId52"/>
    <p:sldId id="459" r:id="rId53"/>
    <p:sldId id="460" r:id="rId54"/>
    <p:sldId id="461" r:id="rId55"/>
    <p:sldId id="462" r:id="rId56"/>
    <p:sldId id="463" r:id="rId57"/>
    <p:sldId id="465" r:id="rId58"/>
    <p:sldId id="454" r:id="rId59"/>
    <p:sldId id="391" r:id="rId60"/>
    <p:sldId id="392" r:id="rId61"/>
    <p:sldId id="393" r:id="rId62"/>
    <p:sldId id="394" r:id="rId63"/>
    <p:sldId id="395" r:id="rId64"/>
    <p:sldId id="396" r:id="rId65"/>
    <p:sldId id="397" r:id="rId66"/>
    <p:sldId id="398" r:id="rId67"/>
    <p:sldId id="399" r:id="rId68"/>
    <p:sldId id="466" r:id="rId69"/>
    <p:sldId id="473" r:id="rId70"/>
    <p:sldId id="467" r:id="rId71"/>
    <p:sldId id="468" r:id="rId72"/>
    <p:sldId id="469" r:id="rId73"/>
    <p:sldId id="470" r:id="rId74"/>
    <p:sldId id="400" r:id="rId75"/>
    <p:sldId id="474" r:id="rId76"/>
    <p:sldId id="475" r:id="rId77"/>
    <p:sldId id="425" r:id="rId78"/>
    <p:sldId id="428" r:id="rId79"/>
    <p:sldId id="377" r:id="rId80"/>
    <p:sldId id="378" r:id="rId81"/>
    <p:sldId id="379" r:id="rId82"/>
    <p:sldId id="429" r:id="rId83"/>
    <p:sldId id="431" r:id="rId84"/>
    <p:sldId id="427" r:id="rId85"/>
    <p:sldId id="404" r:id="rId86"/>
    <p:sldId id="434" r:id="rId87"/>
    <p:sldId id="439" r:id="rId88"/>
    <p:sldId id="440" r:id="rId89"/>
    <p:sldId id="441" r:id="rId90"/>
    <p:sldId id="438" r:id="rId91"/>
    <p:sldId id="442" r:id="rId92"/>
    <p:sldId id="405" r:id="rId93"/>
    <p:sldId id="406" r:id="rId94"/>
    <p:sldId id="407" r:id="rId95"/>
    <p:sldId id="408" r:id="rId96"/>
    <p:sldId id="421" r:id="rId97"/>
    <p:sldId id="409" r:id="rId98"/>
    <p:sldId id="410" r:id="rId99"/>
    <p:sldId id="411" r:id="rId100"/>
    <p:sldId id="412" r:id="rId101"/>
    <p:sldId id="413" r:id="rId102"/>
    <p:sldId id="414" r:id="rId103"/>
    <p:sldId id="420" r:id="rId104"/>
    <p:sldId id="453" r:id="rId105"/>
    <p:sldId id="345" r:id="rId106"/>
  </p:sldIdLst>
  <p:sldSz cx="9144000" cy="6858000" type="screen4x3"/>
  <p:notesSz cx="6972300" cy="10109200"/>
  <p:defaultTextStyle>
    <a:defPPr>
      <a:defRPr lang="de-DE"/>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31" autoAdjust="0"/>
  </p:normalViewPr>
  <p:slideViewPr>
    <p:cSldViewPr>
      <p:cViewPr>
        <p:scale>
          <a:sx n="88" d="100"/>
          <a:sy n="88" d="100"/>
        </p:scale>
        <p:origin x="-797" y="20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6" d="100"/>
          <a:sy n="136" d="100"/>
        </p:scale>
        <p:origin x="-3672" y="-120"/>
      </p:cViewPr>
      <p:guideLst>
        <p:guide orient="horz" pos="3184"/>
        <p:guide pos="219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21013" cy="5048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6803" name="Rectangle 3"/>
          <p:cNvSpPr>
            <a:spLocks noGrp="1" noChangeArrowheads="1"/>
          </p:cNvSpPr>
          <p:nvPr>
            <p:ph type="dt" sz="quarter" idx="1"/>
          </p:nvPr>
        </p:nvSpPr>
        <p:spPr bwMode="auto">
          <a:xfrm>
            <a:off x="3951288" y="0"/>
            <a:ext cx="3021012" cy="5048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64" charset="-128"/>
                <a:cs typeface="+mn-cs"/>
              </a:defRPr>
            </a:lvl1pPr>
          </a:lstStyle>
          <a:p>
            <a:pPr>
              <a:defRPr/>
            </a:pPr>
            <a:endParaRPr lang="de-DE"/>
          </a:p>
        </p:txBody>
      </p:sp>
      <p:sp>
        <p:nvSpPr>
          <p:cNvPr id="76804" name="Rectangle 4"/>
          <p:cNvSpPr>
            <a:spLocks noGrp="1" noChangeArrowheads="1"/>
          </p:cNvSpPr>
          <p:nvPr>
            <p:ph type="ftr" sz="quarter" idx="2"/>
          </p:nvPr>
        </p:nvSpPr>
        <p:spPr bwMode="auto">
          <a:xfrm>
            <a:off x="0" y="9604375"/>
            <a:ext cx="3021013" cy="5048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6805" name="Rectangle 5"/>
          <p:cNvSpPr>
            <a:spLocks noGrp="1" noChangeArrowheads="1"/>
          </p:cNvSpPr>
          <p:nvPr>
            <p:ph type="sldNum" sz="quarter" idx="3"/>
          </p:nvPr>
        </p:nvSpPr>
        <p:spPr bwMode="auto">
          <a:xfrm>
            <a:off x="3951288" y="9604375"/>
            <a:ext cx="3021012" cy="5048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vl1pPr>
          </a:lstStyle>
          <a:p>
            <a:pPr>
              <a:defRPr/>
            </a:pPr>
            <a:fld id="{783E3B18-28F2-48C1-888C-98247D41A54E}" type="slidenum">
              <a:rPr lang="de-DE"/>
              <a:pPr>
                <a:defRPr/>
              </a:pPr>
              <a:t>‹#›</a:t>
            </a:fld>
            <a:endParaRPr lang="de-DE"/>
          </a:p>
        </p:txBody>
      </p:sp>
    </p:spTree>
    <p:extLst>
      <p:ext uri="{BB962C8B-B14F-4D97-AF65-F5344CB8AC3E}">
        <p14:creationId xmlns:p14="http://schemas.microsoft.com/office/powerpoint/2010/main" val="3955108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21013" cy="5048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8851" name="Rectangle 3"/>
          <p:cNvSpPr>
            <a:spLocks noGrp="1" noChangeArrowheads="1"/>
          </p:cNvSpPr>
          <p:nvPr>
            <p:ph type="dt" idx="1"/>
          </p:nvPr>
        </p:nvSpPr>
        <p:spPr bwMode="auto">
          <a:xfrm>
            <a:off x="3951288" y="0"/>
            <a:ext cx="3021012" cy="5048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eaLnBrk="0" hangingPunct="0">
              <a:defRPr sz="1300">
                <a:latin typeface="Arial" charset="0"/>
                <a:ea typeface="ヒラギノ角ゴ Pro W3" pitchFamily="-64" charset="-128"/>
                <a:cs typeface="+mn-cs"/>
              </a:defRPr>
            </a:lvl1pPr>
          </a:lstStyle>
          <a:p>
            <a:pPr>
              <a:defRPr/>
            </a:pPr>
            <a:endParaRPr lang="de-DE"/>
          </a:p>
        </p:txBody>
      </p:sp>
      <p:sp>
        <p:nvSpPr>
          <p:cNvPr id="112644" name="Rectangle 4"/>
          <p:cNvSpPr>
            <a:spLocks noGrp="1" noRot="1" noChangeAspect="1" noChangeArrowheads="1" noTextEdit="1"/>
          </p:cNvSpPr>
          <p:nvPr>
            <p:ph type="sldImg" idx="2"/>
          </p:nvPr>
        </p:nvSpPr>
        <p:spPr bwMode="auto">
          <a:xfrm>
            <a:off x="958850" y="758825"/>
            <a:ext cx="5054600" cy="379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p:cNvSpPr>
            <a:spLocks noGrp="1" noChangeArrowheads="1"/>
          </p:cNvSpPr>
          <p:nvPr>
            <p:ph type="body" sz="quarter" idx="3"/>
          </p:nvPr>
        </p:nvSpPr>
        <p:spPr bwMode="auto">
          <a:xfrm>
            <a:off x="928688" y="4802188"/>
            <a:ext cx="5114925" cy="45481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8854" name="Rectangle 6"/>
          <p:cNvSpPr>
            <a:spLocks noGrp="1" noChangeArrowheads="1"/>
          </p:cNvSpPr>
          <p:nvPr>
            <p:ph type="ftr" sz="quarter" idx="4"/>
          </p:nvPr>
        </p:nvSpPr>
        <p:spPr bwMode="auto">
          <a:xfrm>
            <a:off x="0" y="9604375"/>
            <a:ext cx="3021013" cy="5048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eaLnBrk="0" hangingPunct="0">
              <a:defRPr sz="1300">
                <a:latin typeface="Arial" charset="0"/>
                <a:ea typeface="ヒラギノ角ゴ Pro W3" pitchFamily="-64" charset="-128"/>
                <a:cs typeface="+mn-cs"/>
              </a:defRPr>
            </a:lvl1pPr>
          </a:lstStyle>
          <a:p>
            <a:pPr>
              <a:defRPr/>
            </a:pPr>
            <a:endParaRPr lang="de-DE"/>
          </a:p>
        </p:txBody>
      </p:sp>
      <p:sp>
        <p:nvSpPr>
          <p:cNvPr id="78855" name="Rectangle 7"/>
          <p:cNvSpPr>
            <a:spLocks noGrp="1" noChangeArrowheads="1"/>
          </p:cNvSpPr>
          <p:nvPr>
            <p:ph type="sldNum" sz="quarter" idx="5"/>
          </p:nvPr>
        </p:nvSpPr>
        <p:spPr bwMode="auto">
          <a:xfrm>
            <a:off x="3951288" y="9604375"/>
            <a:ext cx="3021012" cy="5048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eaLnBrk="0" hangingPunct="0">
              <a:defRPr sz="1300"/>
            </a:lvl1pPr>
          </a:lstStyle>
          <a:p>
            <a:pPr>
              <a:defRPr/>
            </a:pPr>
            <a:fld id="{D36C1D7E-60CF-4C42-94F9-4C8A88CF852E}" type="slidenum">
              <a:rPr lang="de-DE"/>
              <a:pPr>
                <a:defRPr/>
              </a:pPr>
              <a:t>‹#›</a:t>
            </a:fld>
            <a:endParaRPr lang="de-DE"/>
          </a:p>
        </p:txBody>
      </p:sp>
    </p:spTree>
    <p:extLst>
      <p:ext uri="{BB962C8B-B14F-4D97-AF65-F5344CB8AC3E}">
        <p14:creationId xmlns:p14="http://schemas.microsoft.com/office/powerpoint/2010/main" val="1138969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pitchFamily="-106"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pitchFamily="-106"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pitchFamily="-106"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pitchFamily="-106"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64" charset="-128"/>
        <a:cs typeface="ヒラギノ角ゴ Pro W3" pitchFamily="-10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E9692C84-BF79-4792-B3D0-9E366509A08F}" type="slidenum">
              <a:rPr lang="de-DE" sz="1300" smtClean="0"/>
              <a:pPr/>
              <a:t>1</a:t>
            </a:fld>
            <a:endParaRPr lang="de-DE" sz="13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E3D37B77-3B8F-4E5F-B62F-666CF0B03EF4}" type="slidenum">
              <a:rPr lang="de-DE" sz="1300" smtClean="0"/>
              <a:pPr/>
              <a:t>10</a:t>
            </a:fld>
            <a:endParaRPr lang="de-DE" sz="13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cs typeface="+mn-cs"/>
              </a:rPr>
              <a:t>An example </a:t>
            </a:r>
            <a:r>
              <a:rPr lang="en-US" dirty="0" err="1" smtClean="0">
                <a:cs typeface="+mn-cs"/>
              </a:rPr>
              <a:t>Xpath</a:t>
            </a:r>
            <a:r>
              <a:rPr lang="en-US" dirty="0" smtClean="0">
                <a:cs typeface="+mn-cs"/>
              </a:rPr>
              <a:t> query to achieve the second bullet task over presented XML is:</a:t>
            </a:r>
          </a:p>
          <a:p>
            <a:pPr>
              <a:defRPr/>
            </a:pPr>
            <a:endParaRPr lang="en-US" dirty="0" smtClean="0">
              <a:cs typeface="+mn-cs"/>
            </a:endParaRPr>
          </a:p>
          <a:p>
            <a:pPr>
              <a:defRPr/>
            </a:pPr>
            <a:r>
              <a:rPr lang="en-US" dirty="0" smtClean="0">
                <a:cs typeface="+mn-cs"/>
              </a:rPr>
              <a:t>//</a:t>
            </a:r>
            <a:r>
              <a:rPr lang="en-US" dirty="0" err="1" smtClean="0">
                <a:cs typeface="+mn-cs"/>
              </a:rPr>
              <a:t>academicStaffMember</a:t>
            </a:r>
            <a:endParaRPr lang="en-US" dirty="0" smtClean="0">
              <a:cs typeface="+mn-cs"/>
            </a:endParaRPr>
          </a:p>
          <a:p>
            <a:pPr>
              <a:defRPr/>
            </a:pPr>
            <a:endParaRPr lang="en-US" dirty="0" smtClean="0">
              <a:cs typeface="+mn-cs"/>
            </a:endParaRPr>
          </a:p>
          <a:p>
            <a:pPr>
              <a:defRPr/>
            </a:pPr>
            <a:r>
              <a:rPr lang="en-US" dirty="0" smtClean="0">
                <a:cs typeface="+mn-cs"/>
              </a:rPr>
              <a:t>The result is only Dieter </a:t>
            </a:r>
            <a:r>
              <a:rPr lang="en-US" dirty="0" err="1" smtClean="0">
                <a:cs typeface="+mn-cs"/>
              </a:rPr>
              <a:t>Fensel</a:t>
            </a:r>
            <a:r>
              <a:rPr lang="en-US" dirty="0" smtClean="0">
                <a:cs typeface="+mn-cs"/>
              </a:rPr>
              <a:t>.</a:t>
            </a:r>
          </a:p>
          <a:p>
            <a:pPr>
              <a:defRPr/>
            </a:pPr>
            <a:r>
              <a:rPr lang="en-US" dirty="0" smtClean="0">
                <a:cs typeface="+mn-cs"/>
              </a:rPr>
              <a:t>Correct from the XML viewpoint, But semantically unsatisfactory. </a:t>
            </a:r>
          </a:p>
          <a:p>
            <a:pPr>
              <a:defRPr/>
            </a:pPr>
            <a:r>
              <a:rPr lang="en-US" dirty="0" smtClean="0">
                <a:cs typeface="+mn-cs"/>
              </a:rPr>
              <a:t>Human readers would have also included Me</a:t>
            </a:r>
          </a:p>
          <a:p>
            <a:pPr>
              <a:defRPr/>
            </a:pPr>
            <a:endParaRPr lang="en-US" dirty="0" smtClean="0">
              <a:cs typeface="+mn-cs"/>
            </a:endParaRPr>
          </a:p>
          <a:p>
            <a:pPr>
              <a:defRPr/>
            </a:pPr>
            <a:r>
              <a:rPr lang="en-US" dirty="0" smtClean="0">
                <a:cs typeface="+mn-cs"/>
              </a:rPr>
              <a:t>This kind of information makes use of the semantic model of the particular domain and cannot be represented in XML or in RDF but is typical of knowledge</a:t>
            </a:r>
          </a:p>
          <a:p>
            <a:pPr>
              <a:defRPr/>
            </a:pPr>
            <a:r>
              <a:rPr lang="en-US" dirty="0" smtClean="0">
                <a:cs typeface="+mn-cs"/>
              </a:rPr>
              <a:t>written in RDF Schema.</a:t>
            </a:r>
          </a:p>
          <a:p>
            <a:pPr>
              <a:defRPr/>
            </a:pPr>
            <a:endParaRPr lang="en-US" dirty="0" smtClean="0">
              <a:cs typeface="+mn-cs"/>
            </a:endParaRPr>
          </a:p>
          <a:p>
            <a:pPr>
              <a:defRPr/>
            </a:pPr>
            <a:r>
              <a:rPr lang="en-US" dirty="0" smtClean="0">
                <a:cs typeface="+mn-cs"/>
              </a:rPr>
              <a:t>RDFS makes semantic information machine accessible</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1637C0F6-BF95-4F12-AF11-9F08ADB2FD27}" type="slidenum">
              <a:rPr lang="de-DE" sz="1300" smtClean="0"/>
              <a:pPr/>
              <a:t>11</a:t>
            </a:fld>
            <a:endParaRPr lang="de-DE" sz="13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cs typeface="+mn-cs"/>
              </a:rPr>
              <a:t>An example </a:t>
            </a:r>
            <a:r>
              <a:rPr lang="en-US" dirty="0" err="1" smtClean="0">
                <a:cs typeface="+mn-cs"/>
              </a:rPr>
              <a:t>Xpath</a:t>
            </a:r>
            <a:r>
              <a:rPr lang="en-US" dirty="0" smtClean="0">
                <a:cs typeface="+mn-cs"/>
              </a:rPr>
              <a:t> query to achieve the second bullet task over presented XML is:</a:t>
            </a:r>
          </a:p>
          <a:p>
            <a:pPr>
              <a:defRPr/>
            </a:pPr>
            <a:endParaRPr lang="en-US" dirty="0" smtClean="0">
              <a:cs typeface="+mn-cs"/>
            </a:endParaRPr>
          </a:p>
          <a:p>
            <a:pPr>
              <a:defRPr/>
            </a:pPr>
            <a:r>
              <a:rPr lang="en-US" dirty="0" smtClean="0">
                <a:cs typeface="+mn-cs"/>
              </a:rPr>
              <a:t>//</a:t>
            </a:r>
            <a:r>
              <a:rPr lang="en-US" dirty="0" err="1" smtClean="0">
                <a:cs typeface="+mn-cs"/>
              </a:rPr>
              <a:t>academicStaffMember</a:t>
            </a:r>
            <a:endParaRPr lang="en-US" dirty="0" smtClean="0">
              <a:cs typeface="+mn-cs"/>
            </a:endParaRPr>
          </a:p>
          <a:p>
            <a:pPr>
              <a:defRPr/>
            </a:pPr>
            <a:endParaRPr lang="en-US" dirty="0" smtClean="0">
              <a:cs typeface="+mn-cs"/>
            </a:endParaRPr>
          </a:p>
          <a:p>
            <a:pPr>
              <a:defRPr/>
            </a:pPr>
            <a:r>
              <a:rPr lang="en-US" dirty="0" smtClean="0">
                <a:cs typeface="+mn-cs"/>
              </a:rPr>
              <a:t>The result is only Dieter </a:t>
            </a:r>
            <a:r>
              <a:rPr lang="en-US" dirty="0" err="1" smtClean="0">
                <a:cs typeface="+mn-cs"/>
              </a:rPr>
              <a:t>Fensel</a:t>
            </a:r>
            <a:r>
              <a:rPr lang="en-US" dirty="0" smtClean="0">
                <a:cs typeface="+mn-cs"/>
              </a:rPr>
              <a:t>.</a:t>
            </a:r>
          </a:p>
          <a:p>
            <a:pPr>
              <a:defRPr/>
            </a:pPr>
            <a:r>
              <a:rPr lang="en-US" dirty="0" smtClean="0">
                <a:cs typeface="+mn-cs"/>
              </a:rPr>
              <a:t>Correct from the XML viewpoint, But semantically unsatisfactory. </a:t>
            </a:r>
          </a:p>
          <a:p>
            <a:pPr>
              <a:defRPr/>
            </a:pPr>
            <a:r>
              <a:rPr lang="en-US" dirty="0" smtClean="0">
                <a:cs typeface="+mn-cs"/>
              </a:rPr>
              <a:t>Human readers would have also included Me</a:t>
            </a:r>
          </a:p>
          <a:p>
            <a:pPr>
              <a:defRPr/>
            </a:pPr>
            <a:endParaRPr lang="en-US" dirty="0" smtClean="0">
              <a:cs typeface="+mn-cs"/>
            </a:endParaRPr>
          </a:p>
          <a:p>
            <a:pPr>
              <a:defRPr/>
            </a:pPr>
            <a:r>
              <a:rPr lang="en-US" dirty="0" smtClean="0">
                <a:cs typeface="+mn-cs"/>
              </a:rPr>
              <a:t>This kind of information makes use of the semantic model of the particular domain and cannot be represented in XML or in RDF but is typical of knowledge</a:t>
            </a:r>
          </a:p>
          <a:p>
            <a:pPr>
              <a:defRPr/>
            </a:pPr>
            <a:r>
              <a:rPr lang="en-US" dirty="0" smtClean="0">
                <a:cs typeface="+mn-cs"/>
              </a:rPr>
              <a:t>written in RDF Schema.</a:t>
            </a:r>
          </a:p>
          <a:p>
            <a:pPr>
              <a:defRPr/>
            </a:pPr>
            <a:endParaRPr lang="en-US" dirty="0" smtClean="0">
              <a:cs typeface="+mn-cs"/>
            </a:endParaRPr>
          </a:p>
          <a:p>
            <a:pPr>
              <a:defRPr/>
            </a:pPr>
            <a:r>
              <a:rPr lang="en-US" dirty="0" smtClean="0">
                <a:cs typeface="+mn-cs"/>
              </a:rPr>
              <a:t>RDFS makes semantic information machine accessible</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D61A3AB-360A-4818-A64A-A08DB770C04C}" type="slidenum">
              <a:rPr lang="de-DE" sz="1300" smtClean="0"/>
              <a:pPr/>
              <a:t>12</a:t>
            </a:fld>
            <a:endParaRPr lang="de-DE" sz="13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cs typeface="+mn-cs"/>
              </a:rPr>
              <a:t>An example </a:t>
            </a:r>
            <a:r>
              <a:rPr lang="en-US" dirty="0" err="1" smtClean="0">
                <a:cs typeface="+mn-cs"/>
              </a:rPr>
              <a:t>Xpath</a:t>
            </a:r>
            <a:r>
              <a:rPr lang="en-US" dirty="0" smtClean="0">
                <a:cs typeface="+mn-cs"/>
              </a:rPr>
              <a:t> query to achieve the second bullet task over presented XML is:</a:t>
            </a:r>
          </a:p>
          <a:p>
            <a:pPr>
              <a:defRPr/>
            </a:pPr>
            <a:endParaRPr lang="en-US" dirty="0" smtClean="0">
              <a:cs typeface="+mn-cs"/>
            </a:endParaRPr>
          </a:p>
          <a:p>
            <a:pPr>
              <a:defRPr/>
            </a:pPr>
            <a:r>
              <a:rPr lang="en-US" dirty="0" smtClean="0">
                <a:cs typeface="+mn-cs"/>
              </a:rPr>
              <a:t>//</a:t>
            </a:r>
            <a:r>
              <a:rPr lang="en-US" dirty="0" err="1" smtClean="0">
                <a:cs typeface="+mn-cs"/>
              </a:rPr>
              <a:t>academicStaffMember</a:t>
            </a:r>
            <a:endParaRPr lang="en-US" dirty="0" smtClean="0">
              <a:cs typeface="+mn-cs"/>
            </a:endParaRPr>
          </a:p>
          <a:p>
            <a:pPr>
              <a:defRPr/>
            </a:pPr>
            <a:endParaRPr lang="en-US" dirty="0" smtClean="0">
              <a:cs typeface="+mn-cs"/>
            </a:endParaRPr>
          </a:p>
          <a:p>
            <a:pPr>
              <a:defRPr/>
            </a:pPr>
            <a:r>
              <a:rPr lang="en-US" dirty="0" smtClean="0">
                <a:cs typeface="+mn-cs"/>
              </a:rPr>
              <a:t>The result is only Dieter </a:t>
            </a:r>
            <a:r>
              <a:rPr lang="en-US" dirty="0" err="1" smtClean="0">
                <a:cs typeface="+mn-cs"/>
              </a:rPr>
              <a:t>Fensel</a:t>
            </a:r>
            <a:r>
              <a:rPr lang="en-US" dirty="0" smtClean="0">
                <a:cs typeface="+mn-cs"/>
              </a:rPr>
              <a:t>.</a:t>
            </a:r>
          </a:p>
          <a:p>
            <a:pPr>
              <a:defRPr/>
            </a:pPr>
            <a:r>
              <a:rPr lang="en-US" dirty="0" smtClean="0">
                <a:cs typeface="+mn-cs"/>
              </a:rPr>
              <a:t>Correct from the XML viewpoint, But semantically unsatisfactory. </a:t>
            </a:r>
          </a:p>
          <a:p>
            <a:pPr>
              <a:defRPr/>
            </a:pPr>
            <a:r>
              <a:rPr lang="en-US" dirty="0" smtClean="0">
                <a:cs typeface="+mn-cs"/>
              </a:rPr>
              <a:t>Human readers would have also included Me</a:t>
            </a:r>
          </a:p>
          <a:p>
            <a:pPr>
              <a:defRPr/>
            </a:pPr>
            <a:endParaRPr lang="en-US" dirty="0" smtClean="0">
              <a:cs typeface="+mn-cs"/>
            </a:endParaRPr>
          </a:p>
          <a:p>
            <a:pPr>
              <a:defRPr/>
            </a:pPr>
            <a:r>
              <a:rPr lang="en-US" dirty="0" smtClean="0">
                <a:cs typeface="+mn-cs"/>
              </a:rPr>
              <a:t>This kind of information makes use of the semantic model of the particular domain and cannot be represented in XML or in RDF but is typical of knowledge</a:t>
            </a:r>
          </a:p>
          <a:p>
            <a:pPr>
              <a:defRPr/>
            </a:pPr>
            <a:r>
              <a:rPr lang="en-US" dirty="0" smtClean="0">
                <a:cs typeface="+mn-cs"/>
              </a:rPr>
              <a:t>written in RDF Schema.</a:t>
            </a:r>
          </a:p>
          <a:p>
            <a:pPr>
              <a:defRPr/>
            </a:pPr>
            <a:endParaRPr lang="en-US" dirty="0" smtClean="0">
              <a:cs typeface="+mn-cs"/>
            </a:endParaRPr>
          </a:p>
          <a:p>
            <a:pPr>
              <a:defRPr/>
            </a:pPr>
            <a:r>
              <a:rPr lang="en-US" dirty="0" smtClean="0">
                <a:cs typeface="+mn-cs"/>
              </a:rPr>
              <a:t>RDFS makes semantic information machine accessible</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7605883-9CA4-4981-B99E-9D3933CDA4FC}" type="slidenum">
              <a:rPr lang="de-DE" sz="1300" smtClean="0"/>
              <a:pPr/>
              <a:t>13</a:t>
            </a:fld>
            <a:endParaRPr lang="de-DE" sz="13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RDF basic building block is an object-attribute-value triple, called a statement</a:t>
            </a:r>
          </a:p>
          <a:p>
            <a:endParaRPr lang="en-US" i="1" smtClean="0">
              <a:ea typeface="ヒラギノ角ゴ Pro W3" charset="-128"/>
            </a:endParaRPr>
          </a:p>
          <a:p>
            <a:r>
              <a:rPr lang="en-US" smtClean="0">
                <a:ea typeface="ヒラギノ角ゴ Pro W3" charset="-128"/>
              </a:rPr>
              <a:t>no assumptions about a particular domain of use are made</a:t>
            </a:r>
            <a:endParaRPr lang="en-US" i="1" smtClean="0">
              <a:ea typeface="ヒラギノ角ゴ Pro W3" charset="-128"/>
            </a:endParaRPr>
          </a:p>
          <a:p>
            <a:endParaRPr lang="en-US" smtClean="0">
              <a:ea typeface="ヒラギノ角ゴ Pro W3" charset="-128"/>
            </a:endParaRPr>
          </a:p>
          <a:p>
            <a:r>
              <a:rPr lang="en-US" smtClean="0">
                <a:ea typeface="ヒラギノ角ゴ Pro W3" charset="-128"/>
              </a:rPr>
              <a:t>concrete syntax of RDF is in XML</a:t>
            </a:r>
          </a:p>
          <a:p>
            <a:endParaRPr lang="en-US" smtClean="0">
              <a:ea typeface="ヒラギノ角ゴ Pro W3" charset="-128"/>
            </a:endParaRPr>
          </a:p>
          <a:p>
            <a:r>
              <a:rPr lang="en-US" smtClean="0">
                <a:ea typeface="ヒラギノ角ゴ Pro W3" charset="-128"/>
              </a:rPr>
              <a:t>It is up to users to define their own terminology in a schema language called RDF Schema (RDFS)</a:t>
            </a:r>
          </a:p>
          <a:p>
            <a:endParaRPr lang="en-US" i="1" smtClean="0">
              <a:ea typeface="ヒラギノ角ゴ Pro W3" charset="-128"/>
            </a:endParaRPr>
          </a:p>
          <a:p>
            <a:r>
              <a:rPr lang="en-US" smtClean="0">
                <a:ea typeface="ヒラギノ角ゴ Pro W3" charset="-128"/>
              </a:rPr>
              <a:t>RDF Schema has a different relation to RDF than XML Schema has to XML.</a:t>
            </a:r>
          </a:p>
          <a:p>
            <a:endParaRPr lang="en-US" smtClean="0">
              <a:ea typeface="ヒラギノ角ゴ Pro W3" charset="-128"/>
            </a:endParaRPr>
          </a:p>
          <a:p>
            <a:r>
              <a:rPr lang="en-US" smtClean="0">
                <a:ea typeface="ヒラギノ角ゴ Pro W3" charset="-128"/>
              </a:rPr>
              <a:t>XML Schema constrains the structure of XML documents</a:t>
            </a:r>
          </a:p>
          <a:p>
            <a:endParaRPr lang="en-US" smtClean="0">
              <a:ea typeface="ヒラギノ角ゴ Pro W3" charset="-128"/>
            </a:endParaRPr>
          </a:p>
          <a:p>
            <a:r>
              <a:rPr lang="en-US" smtClean="0">
                <a:ea typeface="ヒラギノ角ゴ Pro W3" charset="-128"/>
              </a:rPr>
              <a:t>RDF Schema defines the vocabulary used in RDF data models</a:t>
            </a:r>
          </a:p>
          <a:p>
            <a:endParaRPr lang="en-US" smtClean="0">
              <a:ea typeface="ヒラギノ角ゴ Pro W3"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99080C0-3399-4088-A5E5-1302D5C47EC9}" type="slidenum">
              <a:rPr lang="de-DE" sz="1300" smtClean="0"/>
              <a:pPr/>
              <a:t>14</a:t>
            </a:fld>
            <a:endParaRPr lang="de-DE" sz="13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08049BA-1FB6-413E-940D-10EE588CBAEF}" type="slidenum">
              <a:rPr lang="de-DE" sz="1300" smtClean="0"/>
              <a:pPr/>
              <a:t>15</a:t>
            </a:fld>
            <a:endParaRPr lang="de-DE" sz="13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EDF00C72-32C7-45FF-AD4D-4886D9DCC6F2}" type="slidenum">
              <a:rPr lang="en-US" sz="1300" smtClean="0"/>
              <a:pPr/>
              <a:t>16</a:t>
            </a:fld>
            <a:endParaRPr lang="en-US" sz="13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C28689C-8BD4-4CD0-982A-9E7F1168A9DE}" type="slidenum">
              <a:rPr lang="de-DE" sz="1300" smtClean="0"/>
              <a:pPr/>
              <a:t>17</a:t>
            </a:fld>
            <a:endParaRPr lang="de-DE" sz="13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8C77FAD-6775-4D73-9379-C53BF1D6CB41}" type="slidenum">
              <a:rPr lang="de-DE" sz="1300" smtClean="0"/>
              <a:pPr/>
              <a:t>18</a:t>
            </a:fld>
            <a:endParaRPr lang="de-DE" sz="13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43A983C-C1BA-4586-9B93-77FAEDA78545}" type="slidenum">
              <a:rPr lang="de-DE" sz="1300" smtClean="0"/>
              <a:pPr/>
              <a:t>20</a:t>
            </a:fld>
            <a:endParaRPr lang="de-DE"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C2E3651B-FE8D-4A05-BFC6-20794E04E70B}" type="slidenum">
              <a:rPr lang="en-US" sz="1300" smtClean="0"/>
              <a:pPr/>
              <a:t>2</a:t>
            </a:fld>
            <a:endParaRPr lang="en-US" sz="13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46AF6FF1-88E0-4200-A26B-E6656B2D9B78}" type="slidenum">
              <a:rPr lang="de-DE" sz="1300" smtClean="0"/>
              <a:pPr/>
              <a:t>21</a:t>
            </a:fld>
            <a:endParaRPr lang="de-DE" sz="13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D759668-370E-442B-AD86-99643AE26D11}" type="slidenum">
              <a:rPr lang="de-DE" sz="1300" smtClean="0"/>
              <a:pPr/>
              <a:t>22</a:t>
            </a:fld>
            <a:endParaRPr lang="de-DE" sz="13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C1C3054-6858-41F1-BB75-51F2CAC5541E}" type="slidenum">
              <a:rPr lang="de-DE" sz="1300" smtClean="0"/>
              <a:pPr/>
              <a:t>23</a:t>
            </a:fld>
            <a:endParaRPr lang="de-DE" sz="13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DBC19B6-44A1-401A-9126-209CE8BBBC86}" type="slidenum">
              <a:rPr lang="de-DE" sz="1300" smtClean="0"/>
              <a:pPr/>
              <a:t>24</a:t>
            </a:fld>
            <a:endParaRPr lang="de-DE" sz="13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5DAD0BD9-31CB-4710-8015-1ED0130E5994}" type="slidenum">
              <a:rPr lang="de-DE" sz="1300" smtClean="0"/>
              <a:pPr/>
              <a:t>25</a:t>
            </a:fld>
            <a:endParaRPr lang="de-DE" sz="13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This is because, while one graph may describe some of the members, there is no way to exclude the</a:t>
            </a:r>
          </a:p>
          <a:p>
            <a:r>
              <a:rPr lang="en-US" smtClean="0">
                <a:ea typeface="ヒラギノ角ゴ Pro W3" charset="-128"/>
              </a:rPr>
              <a:t>possibility that there is another graph somewhere that describes additional members.</a:t>
            </a:r>
          </a:p>
          <a:p>
            <a:endParaRPr lang="en-US" smtClean="0">
              <a:ea typeface="ヒラギノ角ゴ Pro W3"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6112615A-790B-4C91-9745-189DAC50C625}" type="slidenum">
              <a:rPr lang="de-DE" sz="1300" smtClean="0"/>
              <a:pPr/>
              <a:t>26</a:t>
            </a:fld>
            <a:endParaRPr lang="de-DE" sz="13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Statement (or triple) as a logical formula P(x, y), where the binary predicate P relates the object x to the object y. </a:t>
            </a:r>
          </a:p>
          <a:p>
            <a:endParaRPr lang="en-US" smtClean="0">
              <a:ea typeface="ヒラギノ角ゴ Pro W3" charset="-128"/>
            </a:endParaRPr>
          </a:p>
          <a:p>
            <a:r>
              <a:rPr lang="en-US" smtClean="0">
                <a:ea typeface="ヒラギノ角ゴ Pro W3" charset="-128"/>
              </a:rPr>
              <a:t>RDF offers only binary predicates (properties)</a:t>
            </a:r>
          </a:p>
          <a:p>
            <a:endParaRPr lang="en-US" smtClean="0">
              <a:ea typeface="ヒラギノ角ゴ Pro W3" charset="-128"/>
            </a:endParaRPr>
          </a:p>
          <a:p>
            <a:r>
              <a:rPr lang="en-US" smtClean="0">
                <a:ea typeface="ヒラギノ角ゴ Pro W3" charset="-128"/>
              </a:rPr>
              <a:t>The graph is called in the Artificial Intelligence community as a </a:t>
            </a:r>
            <a:r>
              <a:rPr lang="en-US" i="1" smtClean="0">
                <a:ea typeface="ヒラギノ角ゴ Pro W3" charset="-128"/>
              </a:rPr>
              <a:t>semantic net.</a:t>
            </a:r>
          </a:p>
          <a:p>
            <a:endParaRPr lang="en-US" smtClean="0">
              <a:ea typeface="ヒラギノ角ゴ Pro W3"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BA73AA7-0D19-4F81-8C0C-353BBDAC2B9C}" type="slidenum">
              <a:rPr lang="de-DE" sz="1300" smtClean="0"/>
              <a:pPr/>
              <a:t>27</a:t>
            </a:fld>
            <a:endParaRPr lang="de-DE" sz="13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72BDA9F-3D53-4EBD-B81A-01DBA1048754}" type="slidenum">
              <a:rPr lang="de-DE" sz="1300" smtClean="0"/>
              <a:pPr/>
              <a:t>29</a:t>
            </a:fld>
            <a:endParaRPr lang="de-DE" sz="13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66B4C0F-62B8-40D1-9A41-B6057808D877}" type="slidenum">
              <a:rPr lang="de-DE" sz="1300" smtClean="0"/>
              <a:pPr/>
              <a:t>30</a:t>
            </a:fld>
            <a:endParaRPr lang="de-DE" sz="13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050B40A-8185-4E82-BBBE-8854401B700B}" type="slidenum">
              <a:rPr lang="de-DE" sz="1300" smtClean="0"/>
              <a:pPr/>
              <a:t>31</a:t>
            </a:fld>
            <a:endParaRPr lang="de-DE"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23EDE83D-1020-4427-AED0-D5D6DFB964C7}" type="slidenum">
              <a:rPr lang="en-US" sz="1300" smtClean="0"/>
              <a:pPr/>
              <a:t>3</a:t>
            </a:fld>
            <a:endParaRPr lang="en-US" sz="13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AT" smtClean="0">
                <a:ea typeface="ヒラギノ角ゴ Pro W3" charset="-128"/>
              </a:rPr>
              <a:t>First, why XML is not enough and we need other representation formalism?</a:t>
            </a:r>
          </a:p>
          <a:p>
            <a:pPr eaLnBrk="1" hangingPunct="1"/>
            <a:endParaRPr lang="de-AT" smtClean="0">
              <a:ea typeface="ヒラギノ角ゴ Pro W3" charset="-128"/>
            </a:endParaRPr>
          </a:p>
          <a:p>
            <a:pPr eaLnBrk="1" hangingPunct="1"/>
            <a:r>
              <a:rPr lang="de-AT" smtClean="0">
                <a:ea typeface="ヒラギノ角ゴ Pro W3" charset="-128"/>
              </a:rPr>
              <a:t>This formalism are RDF and RDF Schema, first one for data second one for data schemas.</a:t>
            </a:r>
          </a:p>
          <a:p>
            <a:pPr eaLnBrk="1" hangingPunct="1"/>
            <a:endParaRPr lang="de-AT" smtClean="0">
              <a:ea typeface="ヒラギノ角ゴ Pro W3" charset="-128"/>
            </a:endParaRPr>
          </a:p>
          <a:p>
            <a:pPr eaLnBrk="1" hangingPunct="1"/>
            <a:r>
              <a:rPr lang="de-AT" smtClean="0">
                <a:ea typeface="ヒラギノ角ゴ Pro W3" charset="-128"/>
              </a:rPr>
              <a:t>Maybe the part on semantics can be left out. It‘s quite long and tedious. I already comment out some slides. Up to you.</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E39B1FDF-05C1-4BD4-A0F7-FAF172A821BB}" type="slidenum">
              <a:rPr lang="de-DE" sz="1300" smtClean="0"/>
              <a:pPr/>
              <a:t>32</a:t>
            </a:fld>
            <a:endParaRPr lang="de-DE" sz="13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BBA7737-7F76-4B57-87FB-775EB5FF6FA7}" type="slidenum">
              <a:rPr lang="de-DE" sz="1300" smtClean="0"/>
              <a:pPr/>
              <a:t>33</a:t>
            </a:fld>
            <a:endParaRPr lang="de-DE" sz="13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In such a way we attached a label to the statement.</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1B2E3BDC-A8D1-4609-9A0A-318FC8FB06FE}" type="slidenum">
              <a:rPr lang="de-DE" sz="1300" smtClean="0"/>
              <a:pPr/>
              <a:t>34</a:t>
            </a:fld>
            <a:endParaRPr lang="de-DE" sz="13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sym typeface="Wingdings" charset="2"/>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A50A2498-C31C-41D2-B812-BA9A3BCE2002}" type="slidenum">
              <a:rPr lang="de-DE" sz="1300" smtClean="0"/>
              <a:pPr/>
              <a:t>35</a:t>
            </a:fld>
            <a:endParaRPr lang="de-DE" sz="13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051D352-7390-4508-A303-D90A9E8F5427}" type="slidenum">
              <a:rPr lang="de-DE" sz="1300" smtClean="0"/>
              <a:pPr/>
              <a:t>36</a:t>
            </a:fld>
            <a:endParaRPr lang="de-DE" sz="13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C034AF4-7390-4C4E-8BA1-3FC110D97FB7}" type="slidenum">
              <a:rPr lang="de-DE" sz="1300" smtClean="0"/>
              <a:pPr/>
              <a:t>37</a:t>
            </a:fld>
            <a:endParaRPr lang="de-DE" sz="13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5F076E5-16CE-4A58-8ED0-7678890DC29F}" type="slidenum">
              <a:rPr lang="en-US" sz="1300" smtClean="0"/>
              <a:pPr/>
              <a:t>38</a:t>
            </a:fld>
            <a:endParaRPr lang="en-US" sz="13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smtClean="0">
              <a:ea typeface="ヒラギノ角ゴ Pro W3"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F7FDC6A-96F6-44C4-A5B1-F4C1E2E43D4F}" type="slidenum">
              <a:rPr lang="de-DE" sz="1300" smtClean="0"/>
              <a:pPr/>
              <a:t>39</a:t>
            </a:fld>
            <a:endParaRPr lang="de-DE" sz="13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6EB187B5-67EE-4ACD-8664-0A2A75EE936C}" type="slidenum">
              <a:rPr lang="de-DE" sz="1300" smtClean="0"/>
              <a:pPr/>
              <a:t>40</a:t>
            </a:fld>
            <a:endParaRPr lang="de-DE" sz="13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4C367CF-161B-4B94-93B9-1A0AB99FAC3E}" type="slidenum">
              <a:rPr lang="de-DE" sz="1300" smtClean="0"/>
              <a:pPr/>
              <a:t>41</a:t>
            </a:fld>
            <a:endParaRPr lang="de-DE"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This </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2FC37906-A488-4D82-9F18-87BEDC0405FE}" type="slidenum">
              <a:rPr lang="de-DE" sz="1300" smtClean="0"/>
              <a:pPr/>
              <a:t>4</a:t>
            </a:fld>
            <a:endParaRPr lang="de-DE" sz="13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E09A493-36D3-40FF-8E86-32866A9998D1}" type="slidenum">
              <a:rPr lang="de-DE" sz="1300" smtClean="0"/>
              <a:pPr/>
              <a:t>42</a:t>
            </a:fld>
            <a:endParaRPr lang="de-DE" sz="13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CBE3AB3A-F84A-4B6E-803E-143384A83500}" type="slidenum">
              <a:rPr lang="de-DE" sz="1300" smtClean="0"/>
              <a:pPr/>
              <a:t>43</a:t>
            </a:fld>
            <a:endParaRPr lang="de-DE" sz="13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7EF43B7-5C56-4CCF-8880-4E40C3F332AC}" type="slidenum">
              <a:rPr lang="de-DE" sz="1300" smtClean="0"/>
              <a:pPr/>
              <a:t>44</a:t>
            </a:fld>
            <a:endParaRPr lang="de-DE" sz="13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E2B5EDA-52C8-4ACC-BE0B-762F272E9E80}" type="slidenum">
              <a:rPr lang="de-DE" sz="1300" smtClean="0"/>
              <a:pPr/>
              <a:t>45</a:t>
            </a:fld>
            <a:endParaRPr lang="de-DE" sz="13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44551B4-E7EB-4A68-8CE0-95F9731C5DD1}" type="slidenum">
              <a:rPr lang="de-DE" sz="1300" smtClean="0"/>
              <a:pPr/>
              <a:t>46</a:t>
            </a:fld>
            <a:endParaRPr lang="de-DE" sz="13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EA7B28BE-895C-4D29-97C1-9CE7949228DC}" type="slidenum">
              <a:rPr lang="de-DE" sz="1300" smtClean="0"/>
              <a:pPr/>
              <a:t>48</a:t>
            </a:fld>
            <a:endParaRPr lang="de-DE" sz="13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CC9DEF8C-8F14-4BE2-851D-98569068B278}" type="slidenum">
              <a:rPr lang="de-DE" sz="1300" smtClean="0"/>
              <a:pPr/>
              <a:t>49</a:t>
            </a:fld>
            <a:endParaRPr lang="de-DE" sz="13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BED621B-659B-442E-BF5C-06F363BE8A40}" type="slidenum">
              <a:rPr lang="de-DE" sz="1300" smtClean="0"/>
              <a:pPr/>
              <a:t>50</a:t>
            </a:fld>
            <a:endParaRPr lang="de-DE" sz="13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143F63F7-8953-456E-A751-9C0DDFBC2A2E}" type="slidenum">
              <a:rPr lang="de-DE" sz="1300" smtClean="0"/>
              <a:pPr/>
              <a:t>51</a:t>
            </a:fld>
            <a:endParaRPr lang="de-DE" sz="13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B8D5C94-EE74-4D2F-9B15-5B75BB2892AA}" type="slidenum">
              <a:rPr lang="de-DE" sz="1300" smtClean="0"/>
              <a:pPr/>
              <a:t>52</a:t>
            </a:fld>
            <a:endParaRPr lang="de-DE"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C93FA279-A245-4EED-9420-3272B275A7E2}" type="slidenum">
              <a:rPr lang="de-DE" sz="1300" smtClean="0"/>
              <a:pPr/>
              <a:t>5</a:t>
            </a:fld>
            <a:endParaRPr lang="de-DE" sz="13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AD1FF36-DFE5-4B22-9A68-F59D7AE3E422}" type="slidenum">
              <a:rPr lang="de-DE" sz="1300" smtClean="0"/>
              <a:pPr/>
              <a:t>53</a:t>
            </a:fld>
            <a:endParaRPr lang="de-DE" sz="13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DBA901F-6847-4C3D-8C05-2A42B5AE4C46}" type="slidenum">
              <a:rPr lang="de-DE" sz="1300" smtClean="0"/>
              <a:pPr/>
              <a:t>54</a:t>
            </a:fld>
            <a:endParaRPr lang="de-DE" sz="13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3F7271C1-E2C2-492B-99C3-129915AB0DA5}" type="slidenum">
              <a:rPr lang="de-DE" sz="1300" smtClean="0"/>
              <a:pPr/>
              <a:t>55</a:t>
            </a:fld>
            <a:endParaRPr lang="de-DE" sz="13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D4D67C3-C27C-4196-9986-41096F279874}" type="slidenum">
              <a:rPr lang="de-DE" sz="1300" smtClean="0"/>
              <a:pPr/>
              <a:t>56</a:t>
            </a:fld>
            <a:endParaRPr lang="de-DE" sz="13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D1A6AFB-C091-4065-AD17-E9A3DA548FC4}" type="slidenum">
              <a:rPr lang="de-DE" sz="1300" smtClean="0"/>
              <a:pPr/>
              <a:t>57</a:t>
            </a:fld>
            <a:endParaRPr lang="de-DE" sz="13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56CC0722-FA5A-46F3-916A-50587B5B831D}" type="slidenum">
              <a:rPr lang="de-DE" sz="1300" smtClean="0"/>
              <a:pPr/>
              <a:t>59</a:t>
            </a:fld>
            <a:endParaRPr lang="de-DE" sz="13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26528D8-B2BE-4000-82A9-627EBBC504A3}" type="slidenum">
              <a:rPr lang="de-DE" sz="1300" smtClean="0"/>
              <a:pPr/>
              <a:t>60</a:t>
            </a:fld>
            <a:endParaRPr lang="de-DE" sz="13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346CED9-270B-4ADB-A6E1-25FBA33DAA08}" type="slidenum">
              <a:rPr lang="de-DE" sz="1300" smtClean="0"/>
              <a:pPr/>
              <a:t>61</a:t>
            </a:fld>
            <a:endParaRPr lang="de-DE" sz="13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Or logical implication.</a:t>
            </a:r>
          </a:p>
          <a:p>
            <a:r>
              <a:rPr lang="en-US" b="1" smtClean="0">
                <a:ea typeface="ヒラギノ角ゴ Pro W3" charset="-128"/>
              </a:rPr>
              <a:t>Entailment</a:t>
            </a:r>
            <a:r>
              <a:rPr lang="en-US" smtClean="0">
                <a:ea typeface="ヒラギノ角ゴ Pro W3" charset="-128"/>
              </a:rPr>
              <a:t> is a relation between sentences of a formal language, such that if S is a set of predicates and E is a predicate then S entails E just in case E is true in every interpretation in which all members of S are true</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401E54FF-899C-4E23-9058-DA84A64B675D}" type="slidenum">
              <a:rPr lang="de-DE" sz="1300" smtClean="0"/>
              <a:pPr/>
              <a:t>62</a:t>
            </a:fld>
            <a:endParaRPr lang="de-DE" sz="13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156D1F2-6085-4F04-8F34-B832159F6EA4}" type="slidenum">
              <a:rPr lang="de-DE" sz="1300" smtClean="0"/>
              <a:pPr/>
              <a:t>63</a:t>
            </a:fld>
            <a:endParaRPr lang="de-DE"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1A34D568-86B1-48C6-96C5-8B9C7C65E3B8}" type="slidenum">
              <a:rPr lang="de-DE" sz="1300" smtClean="0"/>
              <a:pPr/>
              <a:t>6</a:t>
            </a:fld>
            <a:endParaRPr lang="de-DE" sz="13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2F852AB5-EC70-4BA5-92AA-D516C8EDBF09}" type="slidenum">
              <a:rPr lang="de-DE" sz="1300" smtClean="0"/>
              <a:pPr/>
              <a:t>64</a:t>
            </a:fld>
            <a:endParaRPr lang="de-DE" sz="13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95CDB56-E211-46B8-996A-E9F2DA159694}" type="slidenum">
              <a:rPr lang="de-DE" sz="1300" smtClean="0"/>
              <a:pPr/>
              <a:t>65</a:t>
            </a:fld>
            <a:endParaRPr lang="de-DE" sz="13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BBAD43F-6EA9-45D2-A457-F999A7DB84FF}" type="slidenum">
              <a:rPr lang="de-DE" sz="1300" smtClean="0"/>
              <a:pPr/>
              <a:t>66</a:t>
            </a:fld>
            <a:endParaRPr lang="de-DE" sz="13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9542A62-0FE3-48CB-8744-432ED05C139C}" type="slidenum">
              <a:rPr lang="de-DE" sz="1300" smtClean="0"/>
              <a:pPr/>
              <a:t>67</a:t>
            </a:fld>
            <a:endParaRPr lang="de-DE" sz="13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3F7AFCC-F910-4545-9AD3-FCF5ACC635E1}" type="slidenum">
              <a:rPr lang="de-DE" sz="1300" smtClean="0"/>
              <a:pPr/>
              <a:t>68</a:t>
            </a:fld>
            <a:endParaRPr lang="de-DE" sz="13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17912FC-E2BB-460B-ADB5-94D752F5019C}" type="slidenum">
              <a:rPr lang="de-DE" sz="1300" smtClean="0"/>
              <a:pPr/>
              <a:t>69</a:t>
            </a:fld>
            <a:endParaRPr lang="de-DE" sz="13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3B906D9-DFD9-4F70-A9C4-2E66F4ACCA32}" type="slidenum">
              <a:rPr lang="de-DE" sz="1300" smtClean="0"/>
              <a:pPr/>
              <a:t>70</a:t>
            </a:fld>
            <a:endParaRPr lang="de-DE" sz="13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36964481-7DAB-4BCB-9255-B9C5C1F95446}" type="slidenum">
              <a:rPr lang="de-DE" sz="1300" smtClean="0"/>
              <a:pPr/>
              <a:t>71</a:t>
            </a:fld>
            <a:endParaRPr lang="de-DE" sz="13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9FD64D2-4AB6-48DC-9673-09005ECEDBB2}" type="slidenum">
              <a:rPr lang="de-DE" sz="1300" smtClean="0"/>
              <a:pPr/>
              <a:t>72</a:t>
            </a:fld>
            <a:endParaRPr lang="de-DE" sz="13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59F7B41-ACE6-4966-A335-B2D0111F69D6}" type="slidenum">
              <a:rPr lang="de-DE" sz="1300" smtClean="0"/>
              <a:pPr/>
              <a:t>73</a:t>
            </a:fld>
            <a:endParaRPr lang="de-DE" sz="13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5A5BBCB6-FE78-47E1-B303-64C4B0A129FF}" type="slidenum">
              <a:rPr lang="de-DE" sz="1300" smtClean="0"/>
              <a:pPr/>
              <a:t>7</a:t>
            </a:fld>
            <a:endParaRPr lang="de-DE" sz="13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B368858-3BCF-41DB-A92C-127B61DC1104}" type="slidenum">
              <a:rPr lang="de-DE" sz="1300" smtClean="0"/>
              <a:pPr/>
              <a:t>74</a:t>
            </a:fld>
            <a:endParaRPr lang="de-DE" sz="13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2E51692-D21D-450E-A6C6-45691323D0CF}" type="slidenum">
              <a:rPr lang="de-DE" sz="1300" smtClean="0"/>
              <a:pPr/>
              <a:t>75</a:t>
            </a:fld>
            <a:endParaRPr lang="de-DE" sz="13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6950F4B5-5F0B-49AF-B040-3CB5E09A1F57}" type="slidenum">
              <a:rPr lang="de-DE" sz="1300" smtClean="0"/>
              <a:pPr/>
              <a:t>76</a:t>
            </a:fld>
            <a:endParaRPr lang="de-DE" sz="13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4E55A2A0-AB00-4DFB-8B90-5362EFC4D2B6}" type="slidenum">
              <a:rPr lang="de-DE" sz="1300" smtClean="0"/>
              <a:pPr/>
              <a:t>79</a:t>
            </a:fld>
            <a:endParaRPr lang="de-DE" sz="13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3702894E-BD4E-4EA1-B887-365131766B2C}" type="slidenum">
              <a:rPr lang="de-DE" sz="1300" smtClean="0"/>
              <a:pPr/>
              <a:t>80</a:t>
            </a:fld>
            <a:endParaRPr lang="de-DE" sz="13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786BDC56-738D-4EC5-8088-FA528FDB41E9}" type="slidenum">
              <a:rPr lang="de-DE" sz="1300" smtClean="0"/>
              <a:pPr/>
              <a:t>81</a:t>
            </a:fld>
            <a:endParaRPr lang="de-DE" sz="13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0586F27-52C3-4D6B-92AE-CC98D7CDAA08}" type="slidenum">
              <a:rPr lang="de-DE" sz="1300" smtClean="0"/>
              <a:pPr/>
              <a:t>85</a:t>
            </a:fld>
            <a:endParaRPr lang="de-DE" sz="13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DB5F620-C690-4ACA-834E-1E023F29DAE4}" type="slidenum">
              <a:rPr lang="en-GB" sz="1300" smtClean="0"/>
              <a:pPr/>
              <a:t>86</a:t>
            </a:fld>
            <a:endParaRPr lang="en-GB" sz="1300" smtClean="0"/>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2CEAFB0C-BD52-4B48-98B3-EB02901C8D96}" type="slidenum">
              <a:rPr lang="en-US" sz="1300" smtClean="0"/>
              <a:pPr/>
              <a:t>90</a:t>
            </a:fld>
            <a:endParaRPr lang="en-US" sz="1300" smtClean="0"/>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D2859233-C70D-4FF1-B4ED-0DFA8F30B653}" type="slidenum">
              <a:rPr lang="de-DE" sz="1300" smtClean="0"/>
              <a:pPr/>
              <a:t>92</a:t>
            </a:fld>
            <a:endParaRPr lang="de-DE"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FC4DB834-0FCF-4875-8EAD-CBE38D959730}" type="slidenum">
              <a:rPr lang="de-DE" sz="1300" smtClean="0"/>
              <a:pPr/>
              <a:t>8</a:t>
            </a:fld>
            <a:endParaRPr lang="de-DE" sz="130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FOAF is an application of the Resource Description Framework (RDF) because the subject area we're describing -- people -- has so many competing requirements that a standalone format could not do them all justice. By using RDF, FOAF gains a powerful extensibility mechanism, allowing FOAF-based descriptions can be mixed with claims made in </a:t>
            </a:r>
            <a:r>
              <a:rPr lang="en-US" i="1" smtClean="0">
                <a:ea typeface="ヒラギノ角ゴ Pro W3" charset="-128"/>
              </a:rPr>
              <a:t>any other RDF vocabulary</a:t>
            </a:r>
            <a:endParaRPr lang="en-US" smtClean="0">
              <a:ea typeface="ヒラギノ角ゴ Pro W3"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E0665BA-652C-4416-9ECE-8C2945CC2769}" type="slidenum">
              <a:rPr lang="de-DE" sz="1300" smtClean="0"/>
              <a:pPr/>
              <a:t>93</a:t>
            </a:fld>
            <a:endParaRPr lang="de-DE" sz="13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3E22774-1EBD-4117-BD3A-A45FD4FAC51D}" type="slidenum">
              <a:rPr lang="de-DE" sz="1300" smtClean="0"/>
              <a:pPr/>
              <a:t>94</a:t>
            </a:fld>
            <a:endParaRPr lang="de-DE" sz="13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6C8E1673-65D2-4B83-8F6A-25A5029C6929}" type="slidenum">
              <a:rPr lang="de-DE" sz="1300" smtClean="0"/>
              <a:pPr/>
              <a:t>95</a:t>
            </a:fld>
            <a:endParaRPr lang="de-DE" sz="13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5EB934DD-FF31-42CC-8CB8-91B8667F6B35}" type="slidenum">
              <a:rPr lang="de-DE" sz="1300" smtClean="0"/>
              <a:pPr/>
              <a:t>97</a:t>
            </a:fld>
            <a:endParaRPr lang="de-DE" sz="130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Hermant ter Horst defines RDFS extensions aiming at more general rule support and a fragment of OWL, which is more expressive than DLP and fully compatible with RDFS. First, he defines R-entailment, which extends the RDFS-entailment in the following ways:</a:t>
            </a:r>
          </a:p>
          <a:p>
            <a:endParaRPr lang="en-US" smtClean="0">
              <a:ea typeface="ヒラギノ角ゴ Pro W3" charset="-128"/>
            </a:endParaRPr>
          </a:p>
          <a:p>
            <a:r>
              <a:rPr lang="en-US" smtClean="0">
                <a:ea typeface="ヒラギノ角ゴ Pro W3" charset="-128"/>
              </a:rPr>
              <a:t>    * it can operate on the basis of any set of rules R (i.e. allows for extension or replacement of the standard set, defining the semantics of RDFS);</a:t>
            </a:r>
          </a:p>
          <a:p>
            <a:r>
              <a:rPr lang="en-US" smtClean="0">
                <a:ea typeface="ヒラギノ角ゴ Pro W3" charset="-128"/>
              </a:rPr>
              <a:t>    * it operates over the so-called generalized RDF graphs, where blank nodes can appear as predicates (a possibility disallowed in RDF);</a:t>
            </a:r>
          </a:p>
          <a:p>
            <a:r>
              <a:rPr lang="en-US" smtClean="0">
                <a:ea typeface="ヒラギノ角ゴ Pro W3" charset="-128"/>
              </a:rPr>
              <a:t>    * rules without premises are used to declare axiomatic statements;</a:t>
            </a:r>
          </a:p>
          <a:p>
            <a:r>
              <a:rPr lang="en-US" smtClean="0">
                <a:ea typeface="ヒラギノ角ゴ Pro W3" charset="-128"/>
              </a:rPr>
              <a:t>    * rules without consequences imply inconsistency. </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3C2BD61A-0D62-4114-AB3D-FC7413774699}" type="slidenum">
              <a:rPr lang="de-DE" sz="1300" smtClean="0"/>
              <a:pPr/>
              <a:t>98</a:t>
            </a:fld>
            <a:endParaRPr lang="de-DE" sz="130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26083F0A-8D92-4E56-9C2A-847F29BF533B}" type="slidenum">
              <a:rPr lang="de-DE" sz="1300" smtClean="0"/>
              <a:pPr/>
              <a:t>99</a:t>
            </a:fld>
            <a:endParaRPr lang="de-DE" sz="130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6324B39D-BDCD-4627-B407-C9D45B8E4E4E}" type="slidenum">
              <a:rPr lang="de-DE" sz="1300" smtClean="0"/>
              <a:pPr/>
              <a:t>100</a:t>
            </a:fld>
            <a:endParaRPr lang="de-DE" sz="130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AB6EAAFC-5579-4F55-8886-42EF15EC671A}" type="slidenum">
              <a:rPr lang="de-DE" sz="1300" smtClean="0"/>
              <a:pPr/>
              <a:t>101</a:t>
            </a:fld>
            <a:endParaRPr lang="de-DE" sz="130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B0DA90D2-E779-4F04-8E9B-ABE54DD10919}" type="slidenum">
              <a:rPr lang="de-DE" sz="1300" smtClean="0"/>
              <a:pPr/>
              <a:t>102</a:t>
            </a:fld>
            <a:endParaRPr lang="de-DE" sz="130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ヒラギノ角ゴ Pro W3"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91114435-0937-4F23-A4A4-EFCDF4462281}" type="slidenum">
              <a:rPr lang="de-DE" sz="1300" smtClean="0"/>
              <a:pPr/>
              <a:t>103</a:t>
            </a:fld>
            <a:endParaRPr lang="de-DE" sz="13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ヒラギノ角ゴ Pro W3" charset="-128"/>
              </a:rPr>
              <a:t>And there’s even a third way… a fourth and so on…..</a:t>
            </a:r>
          </a:p>
          <a:p>
            <a:r>
              <a:rPr lang="en-US" smtClean="0">
                <a:ea typeface="ヒラギノ角ゴ Pro W3" charset="-128"/>
              </a:rPr>
              <a:t>They all carry the same information, but in a different way.</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0D324DDD-795E-432F-B7F4-EBCCF1F20131}" type="slidenum">
              <a:rPr lang="de-DE" sz="1300" smtClean="0"/>
              <a:pPr/>
              <a:t>9</a:t>
            </a:fld>
            <a:endParaRPr lang="de-DE" sz="130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fld id="{84E4ABC1-0559-4513-8BBB-73FF65F35251}" type="slidenum">
              <a:rPr lang="en-US" sz="1300" smtClean="0"/>
              <a:pPr/>
              <a:t>104</a:t>
            </a:fld>
            <a:endParaRPr lang="en-US" sz="130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1163638" y="758825"/>
            <a:ext cx="4648200" cy="3790950"/>
          </a:xfrm>
          <a:prstGeom prst="rect">
            <a:avLst/>
          </a:prstGeom>
          <a:solidFill>
            <a:srgbClr val="FFFFFF"/>
          </a:solidFill>
          <a:ln w="9525">
            <a:solidFill>
              <a:srgbClr val="000000"/>
            </a:solidFill>
            <a:miter lim="800000"/>
            <a:headEnd/>
            <a:tailEnd/>
          </a:ln>
        </p:spPr>
        <p:txBody>
          <a:bodyPr wrap="none" lIns="96653" tIns="48326" rIns="96653" bIns="48326"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p>
        </p:txBody>
      </p:sp>
      <p:sp>
        <p:nvSpPr>
          <p:cNvPr id="205827" name="Rectangle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81013"/>
            <a:endParaRPr lang="en-GB" smtClean="0">
              <a:ea typeface="ヒラギノ角ゴ Pro W3" charset="-128"/>
            </a:endParaRPr>
          </a:p>
        </p:txBody>
      </p:sp>
      <p:sp>
        <p:nvSpPr>
          <p:cNvPr id="205828" name="Text Box 4"/>
          <p:cNvSpPr txBox="1">
            <a:spLocks noChangeArrowheads="1"/>
          </p:cNvSpPr>
          <p:nvPr/>
        </p:nvSpPr>
        <p:spPr bwMode="auto">
          <a:xfrm>
            <a:off x="3951288" y="9604375"/>
            <a:ext cx="30210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653" tIns="48326" rIns="96653" bIns="48326" anchor="b"/>
          <a:lstStyle>
            <a:lvl1pPr defTabSz="481013" eaLnBrk="0" hangingPunct="0">
              <a:tabLst>
                <a:tab pos="0" algn="l"/>
                <a:tab pos="963613" algn="l"/>
                <a:tab pos="1930400" algn="l"/>
                <a:tab pos="2897188" algn="l"/>
                <a:tab pos="3863975" algn="l"/>
                <a:tab pos="4830763" algn="l"/>
                <a:tab pos="5797550" algn="l"/>
                <a:tab pos="6764338" algn="l"/>
                <a:tab pos="7731125" algn="l"/>
                <a:tab pos="8696325" algn="l"/>
                <a:tab pos="9663113" algn="l"/>
                <a:tab pos="10629900" algn="l"/>
              </a:tabLst>
              <a:defRPr sz="2400">
                <a:solidFill>
                  <a:schemeClr val="tx1"/>
                </a:solidFill>
                <a:latin typeface="Arial" charset="0"/>
                <a:ea typeface="ヒラギノ角ゴ Pro W3" charset="-128"/>
              </a:defRPr>
            </a:lvl1pPr>
            <a:lvl2pPr marL="742950" indent="-285750" defTabSz="481013" eaLnBrk="0" hangingPunct="0">
              <a:tabLst>
                <a:tab pos="0" algn="l"/>
                <a:tab pos="963613" algn="l"/>
                <a:tab pos="1930400" algn="l"/>
                <a:tab pos="2897188" algn="l"/>
                <a:tab pos="3863975" algn="l"/>
                <a:tab pos="4830763" algn="l"/>
                <a:tab pos="5797550" algn="l"/>
                <a:tab pos="6764338" algn="l"/>
                <a:tab pos="7731125" algn="l"/>
                <a:tab pos="8696325" algn="l"/>
                <a:tab pos="9663113" algn="l"/>
                <a:tab pos="10629900" algn="l"/>
              </a:tabLst>
              <a:defRPr sz="2400">
                <a:solidFill>
                  <a:schemeClr val="tx1"/>
                </a:solidFill>
                <a:latin typeface="Arial" charset="0"/>
                <a:ea typeface="ヒラギノ角ゴ Pro W3" charset="-128"/>
              </a:defRPr>
            </a:lvl2pPr>
            <a:lvl3pPr marL="1143000" indent="-228600" defTabSz="481013" eaLnBrk="0" hangingPunct="0">
              <a:tabLst>
                <a:tab pos="0" algn="l"/>
                <a:tab pos="963613" algn="l"/>
                <a:tab pos="1930400" algn="l"/>
                <a:tab pos="2897188" algn="l"/>
                <a:tab pos="3863975" algn="l"/>
                <a:tab pos="4830763" algn="l"/>
                <a:tab pos="5797550" algn="l"/>
                <a:tab pos="6764338" algn="l"/>
                <a:tab pos="7731125" algn="l"/>
                <a:tab pos="8696325" algn="l"/>
                <a:tab pos="9663113" algn="l"/>
                <a:tab pos="10629900" algn="l"/>
              </a:tabLst>
              <a:defRPr sz="2400">
                <a:solidFill>
                  <a:schemeClr val="tx1"/>
                </a:solidFill>
                <a:latin typeface="Arial" charset="0"/>
                <a:ea typeface="ヒラギノ角ゴ Pro W3" charset="-128"/>
              </a:defRPr>
            </a:lvl3pPr>
            <a:lvl4pPr marL="1600200" indent="-228600" defTabSz="481013" eaLnBrk="0" hangingPunct="0">
              <a:tabLst>
                <a:tab pos="0" algn="l"/>
                <a:tab pos="963613" algn="l"/>
                <a:tab pos="1930400" algn="l"/>
                <a:tab pos="2897188" algn="l"/>
                <a:tab pos="3863975" algn="l"/>
                <a:tab pos="4830763" algn="l"/>
                <a:tab pos="5797550" algn="l"/>
                <a:tab pos="6764338" algn="l"/>
                <a:tab pos="7731125" algn="l"/>
                <a:tab pos="8696325" algn="l"/>
                <a:tab pos="9663113" algn="l"/>
                <a:tab pos="10629900" algn="l"/>
              </a:tabLst>
              <a:defRPr sz="2400">
                <a:solidFill>
                  <a:schemeClr val="tx1"/>
                </a:solidFill>
                <a:latin typeface="Arial" charset="0"/>
                <a:ea typeface="ヒラギノ角ゴ Pro W3" charset="-128"/>
              </a:defRPr>
            </a:lvl4pPr>
            <a:lvl5pPr marL="2057400" indent="-228600" defTabSz="481013" eaLnBrk="0" hangingPunct="0">
              <a:tabLst>
                <a:tab pos="0" algn="l"/>
                <a:tab pos="963613" algn="l"/>
                <a:tab pos="1930400" algn="l"/>
                <a:tab pos="2897188" algn="l"/>
                <a:tab pos="3863975" algn="l"/>
                <a:tab pos="4830763" algn="l"/>
                <a:tab pos="5797550" algn="l"/>
                <a:tab pos="6764338" algn="l"/>
                <a:tab pos="7731125" algn="l"/>
                <a:tab pos="8696325" algn="l"/>
                <a:tab pos="9663113" algn="l"/>
                <a:tab pos="10629900" algn="l"/>
              </a:tabLst>
              <a:defRPr sz="2400">
                <a:solidFill>
                  <a:schemeClr val="tx1"/>
                </a:solidFill>
                <a:latin typeface="Arial" charset="0"/>
                <a:ea typeface="ヒラギノ角ゴ Pro W3" charset="-128"/>
              </a:defRPr>
            </a:lvl5pPr>
            <a:lvl6pPr marL="2514600" indent="-228600" defTabSz="481013" eaLnBrk="0" fontAlgn="base" hangingPunct="0">
              <a:spcBef>
                <a:spcPct val="0"/>
              </a:spcBef>
              <a:spcAft>
                <a:spcPct val="0"/>
              </a:spcAft>
              <a:tabLst>
                <a:tab pos="0" algn="l"/>
                <a:tab pos="963613" algn="l"/>
                <a:tab pos="1930400" algn="l"/>
                <a:tab pos="2897188" algn="l"/>
                <a:tab pos="3863975" algn="l"/>
                <a:tab pos="4830763" algn="l"/>
                <a:tab pos="5797550" algn="l"/>
                <a:tab pos="6764338" algn="l"/>
                <a:tab pos="7731125" algn="l"/>
                <a:tab pos="8696325" algn="l"/>
                <a:tab pos="9663113" algn="l"/>
                <a:tab pos="10629900" algn="l"/>
              </a:tabLst>
              <a:defRPr sz="2400">
                <a:solidFill>
                  <a:schemeClr val="tx1"/>
                </a:solidFill>
                <a:latin typeface="Arial" charset="0"/>
                <a:ea typeface="ヒラギノ角ゴ Pro W3" charset="-128"/>
              </a:defRPr>
            </a:lvl6pPr>
            <a:lvl7pPr marL="2971800" indent="-228600" defTabSz="481013" eaLnBrk="0" fontAlgn="base" hangingPunct="0">
              <a:spcBef>
                <a:spcPct val="0"/>
              </a:spcBef>
              <a:spcAft>
                <a:spcPct val="0"/>
              </a:spcAft>
              <a:tabLst>
                <a:tab pos="0" algn="l"/>
                <a:tab pos="963613" algn="l"/>
                <a:tab pos="1930400" algn="l"/>
                <a:tab pos="2897188" algn="l"/>
                <a:tab pos="3863975" algn="l"/>
                <a:tab pos="4830763" algn="l"/>
                <a:tab pos="5797550" algn="l"/>
                <a:tab pos="6764338" algn="l"/>
                <a:tab pos="7731125" algn="l"/>
                <a:tab pos="8696325" algn="l"/>
                <a:tab pos="9663113" algn="l"/>
                <a:tab pos="10629900" algn="l"/>
              </a:tabLst>
              <a:defRPr sz="2400">
                <a:solidFill>
                  <a:schemeClr val="tx1"/>
                </a:solidFill>
                <a:latin typeface="Arial" charset="0"/>
                <a:ea typeface="ヒラギノ角ゴ Pro W3" charset="-128"/>
              </a:defRPr>
            </a:lvl7pPr>
            <a:lvl8pPr marL="3429000" indent="-228600" defTabSz="481013" eaLnBrk="0" fontAlgn="base" hangingPunct="0">
              <a:spcBef>
                <a:spcPct val="0"/>
              </a:spcBef>
              <a:spcAft>
                <a:spcPct val="0"/>
              </a:spcAft>
              <a:tabLst>
                <a:tab pos="0" algn="l"/>
                <a:tab pos="963613" algn="l"/>
                <a:tab pos="1930400" algn="l"/>
                <a:tab pos="2897188" algn="l"/>
                <a:tab pos="3863975" algn="l"/>
                <a:tab pos="4830763" algn="l"/>
                <a:tab pos="5797550" algn="l"/>
                <a:tab pos="6764338" algn="l"/>
                <a:tab pos="7731125" algn="l"/>
                <a:tab pos="8696325" algn="l"/>
                <a:tab pos="9663113" algn="l"/>
                <a:tab pos="10629900" algn="l"/>
              </a:tabLst>
              <a:defRPr sz="2400">
                <a:solidFill>
                  <a:schemeClr val="tx1"/>
                </a:solidFill>
                <a:latin typeface="Arial" charset="0"/>
                <a:ea typeface="ヒラギノ角ゴ Pro W3" charset="-128"/>
              </a:defRPr>
            </a:lvl8pPr>
            <a:lvl9pPr marL="3886200" indent="-228600" defTabSz="481013" eaLnBrk="0" fontAlgn="base" hangingPunct="0">
              <a:spcBef>
                <a:spcPct val="0"/>
              </a:spcBef>
              <a:spcAft>
                <a:spcPct val="0"/>
              </a:spcAft>
              <a:tabLst>
                <a:tab pos="0" algn="l"/>
                <a:tab pos="963613" algn="l"/>
                <a:tab pos="1930400" algn="l"/>
                <a:tab pos="2897188" algn="l"/>
                <a:tab pos="3863975" algn="l"/>
                <a:tab pos="4830763" algn="l"/>
                <a:tab pos="5797550" algn="l"/>
                <a:tab pos="6764338" algn="l"/>
                <a:tab pos="7731125" algn="l"/>
                <a:tab pos="8696325" algn="l"/>
                <a:tab pos="9663113" algn="l"/>
                <a:tab pos="10629900" algn="l"/>
              </a:tabLst>
              <a:defRPr sz="2400">
                <a:solidFill>
                  <a:schemeClr val="tx1"/>
                </a:solidFill>
                <a:latin typeface="Arial" charset="0"/>
                <a:ea typeface="ヒラギノ角ゴ Pro W3" charset="-128"/>
              </a:defRPr>
            </a:lvl9pPr>
          </a:lstStyle>
          <a:p>
            <a:pPr algn="r">
              <a:buClr>
                <a:srgbClr val="000000"/>
              </a:buClr>
              <a:buSzPct val="100000"/>
            </a:pPr>
            <a:fld id="{C6C828A8-FAFE-494E-969F-F62F76E3F557}" type="slidenum">
              <a:rPr lang="de-DE" sz="1300">
                <a:solidFill>
                  <a:srgbClr val="000000"/>
                </a:solidFill>
              </a:rPr>
              <a:pPr algn="r">
                <a:buClr>
                  <a:srgbClr val="000000"/>
                </a:buClr>
                <a:buSzPct val="100000"/>
              </a:pPr>
              <a:t>105</a:t>
            </a:fld>
            <a:endParaRPr lang="de-DE" sz="13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5" name="Rectangle 54"/>
          <p:cNvSpPr>
            <a:spLocks noChangeArrowheads="1"/>
          </p:cNvSpPr>
          <p:nvPr/>
        </p:nvSpPr>
        <p:spPr bwMode="auto">
          <a:xfrm>
            <a:off x="0" y="1905000"/>
            <a:ext cx="9144000" cy="76200"/>
          </a:xfrm>
          <a:prstGeom prst="rect">
            <a:avLst/>
          </a:prstGeom>
          <a:solidFill>
            <a:srgbClr val="5858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Calibri" charset="0"/>
            </a:endParaRPr>
          </a:p>
        </p:txBody>
      </p:sp>
      <p:sp>
        <p:nvSpPr>
          <p:cNvPr id="6" name="Rectangle 10"/>
          <p:cNvSpPr>
            <a:spLocks noChangeArrowheads="1"/>
          </p:cNvSpPr>
          <p:nvPr/>
        </p:nvSpPr>
        <p:spPr bwMode="auto">
          <a:xfrm>
            <a:off x="0" y="6604000"/>
            <a:ext cx="9144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r>
              <a:rPr lang="en-US" sz="1400">
                <a:solidFill>
                  <a:srgbClr val="800000"/>
                </a:solidFill>
                <a:cs typeface="Arial" charset="0"/>
                <a:sym typeface="Symbol" charset="2"/>
              </a:rPr>
              <a:t>Slides based on Lecture Notes by</a:t>
            </a:r>
            <a:r>
              <a:rPr lang="en-US" sz="1600">
                <a:solidFill>
                  <a:srgbClr val="800000"/>
                </a:solidFill>
                <a:latin typeface="Calibri" charset="0"/>
              </a:rPr>
              <a:t> Dieter Fensel and Federico Facca</a:t>
            </a:r>
          </a:p>
        </p:txBody>
      </p:sp>
      <p:pic>
        <p:nvPicPr>
          <p:cNvPr id="7"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6013" y="3644900"/>
            <a:ext cx="7135812"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533400"/>
            <a:ext cx="9144000" cy="1143000"/>
          </a:xfrm>
        </p:spPr>
        <p:txBody>
          <a:bodyPr/>
          <a:lstStyle>
            <a:lvl1pPr algn="ctr">
              <a:defRPr sz="3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3124200"/>
            <a:ext cx="9144000" cy="457200"/>
          </a:xfrm>
        </p:spPr>
        <p:txBody>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0631992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663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62387195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6328681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0389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314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857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2"/>
          </p:nvPr>
        </p:nvSpPr>
        <p:spPr>
          <a:xfrm>
            <a:off x="457200" y="1600200"/>
            <a:ext cx="3886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5"/>
          <p:cNvSpPr>
            <a:spLocks noGrp="1"/>
          </p:cNvSpPr>
          <p:nvPr>
            <p:ph sz="quarter" idx="13"/>
          </p:nvPr>
        </p:nvSpPr>
        <p:spPr>
          <a:xfrm>
            <a:off x="4800600" y="1600200"/>
            <a:ext cx="3886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a:xfrm>
            <a:off x="2514600" y="6629400"/>
            <a:ext cx="3886200" cy="228600"/>
          </a:xfrm>
          <a:prstGeom prst="rect">
            <a:avLst/>
          </a:prstGeom>
        </p:spPr>
        <p:txBody>
          <a:bodyPr/>
          <a:lstStyle>
            <a:lvl1pPr eaLnBrk="0" hangingPunct="0">
              <a:defRPr>
                <a:latin typeface="Arial" charset="0"/>
                <a:ea typeface="ヒラギノ角ゴ Pro W3" charset="-128"/>
                <a:cs typeface="ヒラギノ角ゴ Pro W3" charset="-128"/>
              </a:defRPr>
            </a:lvl1pPr>
          </a:lstStyle>
          <a:p>
            <a:pPr>
              <a:defRPr/>
            </a:pPr>
            <a:endParaRPr lang="en-US"/>
          </a:p>
        </p:txBody>
      </p:sp>
      <p:sp>
        <p:nvSpPr>
          <p:cNvPr id="8" name="Slide Number Placeholder 5"/>
          <p:cNvSpPr>
            <a:spLocks noGrp="1"/>
          </p:cNvSpPr>
          <p:nvPr>
            <p:ph type="sldNum" sz="quarter" idx="15"/>
          </p:nvPr>
        </p:nvSpPr>
        <p:spPr>
          <a:xfrm>
            <a:off x="6629400" y="6629400"/>
            <a:ext cx="2133600" cy="2286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631765CA-459B-417E-8506-4B730A5176C3}" type="slidenum">
              <a:rPr lang="en-US"/>
              <a:pPr>
                <a:defRPr/>
              </a:pPr>
              <a:t>‹#›</a:t>
            </a:fld>
            <a:endParaRPr lang="en-US"/>
          </a:p>
        </p:txBody>
      </p:sp>
    </p:spTree>
    <p:extLst>
      <p:ext uri="{BB962C8B-B14F-4D97-AF65-F5344CB8AC3E}">
        <p14:creationId xmlns:p14="http://schemas.microsoft.com/office/powerpoint/2010/main" val="29553393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2514600" y="6629400"/>
            <a:ext cx="3886200" cy="228600"/>
          </a:xfrm>
          <a:prstGeom prst="rect">
            <a:avLst/>
          </a:prstGeom>
        </p:spPr>
        <p:txBody>
          <a:bodyPr/>
          <a:lstStyle>
            <a:lvl1pPr eaLnBrk="0" hangingPunct="0">
              <a:defRPr>
                <a:latin typeface="Arial" charset="0"/>
                <a:ea typeface="ヒラギノ角ゴ Pro W3" charset="-128"/>
                <a:cs typeface="+mn-cs"/>
              </a:defRPr>
            </a:lvl1pPr>
          </a:lstStyle>
          <a:p>
            <a:pPr>
              <a:defRPr/>
            </a:pPr>
            <a:endParaRPr lang="en-GB"/>
          </a:p>
        </p:txBody>
      </p:sp>
      <p:sp>
        <p:nvSpPr>
          <p:cNvPr id="3" name="Slide Number Placeholder 5"/>
          <p:cNvSpPr>
            <a:spLocks noGrp="1"/>
          </p:cNvSpPr>
          <p:nvPr>
            <p:ph type="sldNum" sz="quarter" idx="11"/>
          </p:nvPr>
        </p:nvSpPr>
        <p:spPr>
          <a:xfrm>
            <a:off x="6629400" y="6629400"/>
            <a:ext cx="2133600" cy="2286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pPr>
              <a:defRPr/>
            </a:pPr>
            <a:fld id="{3D487C81-F87E-43BE-9705-24526934562E}" type="slidenum">
              <a:rPr lang="en-US"/>
              <a:pPr>
                <a:defRPr/>
              </a:pPr>
              <a:t>‹#›</a:t>
            </a:fld>
            <a:endParaRPr lang="en-US"/>
          </a:p>
        </p:txBody>
      </p:sp>
    </p:spTree>
    <p:extLst>
      <p:ext uri="{BB962C8B-B14F-4D97-AF65-F5344CB8AC3E}">
        <p14:creationId xmlns:p14="http://schemas.microsoft.com/office/powerpoint/2010/main" val="286579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048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17"/>
          <p:cNvSpPr>
            <a:spLocks noChangeArrowheads="1"/>
          </p:cNvSpPr>
          <p:nvPr/>
        </p:nvSpPr>
        <p:spPr bwMode="auto">
          <a:xfrm>
            <a:off x="0" y="6589713"/>
            <a:ext cx="9144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0" hangingPunct="0"/>
            <a:fld id="{71DD3739-D7AC-47AF-9DFB-5A3EDB536DE6}" type="slidenum">
              <a:rPr lang="en-US" sz="1600">
                <a:solidFill>
                  <a:srgbClr val="800000"/>
                </a:solidFill>
                <a:latin typeface="Calibri" charset="0"/>
              </a:rPr>
              <a:pPr algn="r" eaLnBrk="0" hangingPunct="0"/>
              <a:t>‹#›</a:t>
            </a:fld>
            <a:endParaRPr lang="en-US" sz="1600">
              <a:solidFill>
                <a:srgbClr val="800000"/>
              </a:solidFill>
              <a:latin typeface="Calibri" charset="0"/>
            </a:endParaRPr>
          </a:p>
        </p:txBody>
      </p:sp>
      <p:cxnSp>
        <p:nvCxnSpPr>
          <p:cNvPr id="1030" name="Straight Connector 31"/>
          <p:cNvCxnSpPr>
            <a:cxnSpLocks noChangeShapeType="1"/>
          </p:cNvCxnSpPr>
          <p:nvPr/>
        </p:nvCxnSpPr>
        <p:spPr bwMode="auto">
          <a:xfrm>
            <a:off x="0" y="1065213"/>
            <a:ext cx="9144000" cy="1587"/>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31" name="Straight Connector 32"/>
          <p:cNvCxnSpPr>
            <a:cxnSpLocks noChangeShapeType="1"/>
          </p:cNvCxnSpPr>
          <p:nvPr/>
        </p:nvCxnSpPr>
        <p:spPr bwMode="auto">
          <a:xfrm>
            <a:off x="0" y="6551613"/>
            <a:ext cx="9144000" cy="1587"/>
          </a:xfrm>
          <a:prstGeom prst="line">
            <a:avLst/>
          </a:prstGeom>
          <a:noFill/>
          <a:ln w="25400">
            <a:solidFill>
              <a:srgbClr val="80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032" name="Picture 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96188" y="280988"/>
            <a:ext cx="12795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94" r:id="rId2"/>
    <p:sldLayoutId id="2147484195" r:id="rId3"/>
    <p:sldLayoutId id="2147484196" r:id="rId4"/>
    <p:sldLayoutId id="2147484197" r:id="rId5"/>
    <p:sldLayoutId id="2147484198" r:id="rId6"/>
    <p:sldLayoutId id="2147484199" r:id="rId7"/>
    <p:sldLayoutId id="2147484201" r:id="rId8"/>
    <p:sldLayoutId id="2147484202" r:id="rId9"/>
  </p:sldLayoutIdLst>
  <p:hf hdr="0" ftr="0" dt="0"/>
  <p:txStyles>
    <p:titleStyle>
      <a:lvl1pPr algn="l" rtl="0" eaLnBrk="0" fontAlgn="base" hangingPunct="0">
        <a:spcBef>
          <a:spcPct val="0"/>
        </a:spcBef>
        <a:spcAft>
          <a:spcPct val="0"/>
        </a:spcAft>
        <a:defRPr sz="2000" b="1" kern="1200">
          <a:solidFill>
            <a:srgbClr val="000000"/>
          </a:solidFill>
          <a:latin typeface="Arial" pitchFamily="34" charset="0"/>
          <a:ea typeface="Arial" pitchFamily="-109" charset="0"/>
          <a:cs typeface="Arial" pitchFamily="34" charset="0"/>
        </a:defRPr>
      </a:lvl1pPr>
      <a:lvl2pPr algn="l" rtl="0" eaLnBrk="0" fontAlgn="base" hangingPunct="0">
        <a:spcBef>
          <a:spcPct val="0"/>
        </a:spcBef>
        <a:spcAft>
          <a:spcPct val="0"/>
        </a:spcAft>
        <a:defRPr sz="2000" b="1">
          <a:solidFill>
            <a:srgbClr val="000000"/>
          </a:solidFill>
          <a:latin typeface="Arial" pitchFamily="34" charset="0"/>
          <a:ea typeface="Arial" pitchFamily="-109" charset="0"/>
          <a:cs typeface="Arial" pitchFamily="34" charset="0"/>
        </a:defRPr>
      </a:lvl2pPr>
      <a:lvl3pPr algn="l" rtl="0" eaLnBrk="0" fontAlgn="base" hangingPunct="0">
        <a:spcBef>
          <a:spcPct val="0"/>
        </a:spcBef>
        <a:spcAft>
          <a:spcPct val="0"/>
        </a:spcAft>
        <a:defRPr sz="2000" b="1">
          <a:solidFill>
            <a:srgbClr val="000000"/>
          </a:solidFill>
          <a:latin typeface="Arial" pitchFamily="34" charset="0"/>
          <a:ea typeface="Arial" pitchFamily="-109" charset="0"/>
          <a:cs typeface="Arial" pitchFamily="34" charset="0"/>
        </a:defRPr>
      </a:lvl3pPr>
      <a:lvl4pPr algn="l" rtl="0" eaLnBrk="0" fontAlgn="base" hangingPunct="0">
        <a:spcBef>
          <a:spcPct val="0"/>
        </a:spcBef>
        <a:spcAft>
          <a:spcPct val="0"/>
        </a:spcAft>
        <a:defRPr sz="2000" b="1">
          <a:solidFill>
            <a:srgbClr val="000000"/>
          </a:solidFill>
          <a:latin typeface="Arial" pitchFamily="34" charset="0"/>
          <a:ea typeface="Arial" pitchFamily="-109" charset="0"/>
          <a:cs typeface="Arial" pitchFamily="34" charset="0"/>
        </a:defRPr>
      </a:lvl4pPr>
      <a:lvl5pPr algn="l" rtl="0" eaLnBrk="0" fontAlgn="base" hangingPunct="0">
        <a:spcBef>
          <a:spcPct val="0"/>
        </a:spcBef>
        <a:spcAft>
          <a:spcPct val="0"/>
        </a:spcAft>
        <a:defRPr sz="2000" b="1">
          <a:solidFill>
            <a:srgbClr val="000000"/>
          </a:solidFill>
          <a:latin typeface="Arial" pitchFamily="34" charset="0"/>
          <a:ea typeface="Arial" pitchFamily="-109" charset="0"/>
          <a:cs typeface="Arial" pitchFamily="34" charset="0"/>
        </a:defRPr>
      </a:lvl5pPr>
      <a:lvl6pPr marL="457200" algn="l" rtl="0" eaLnBrk="1" fontAlgn="base" hangingPunct="1">
        <a:spcBef>
          <a:spcPct val="0"/>
        </a:spcBef>
        <a:spcAft>
          <a:spcPct val="0"/>
        </a:spcAft>
        <a:defRPr sz="2000" b="1">
          <a:solidFill>
            <a:srgbClr val="901A24"/>
          </a:solidFill>
          <a:latin typeface="Calibri" pitchFamily="34" charset="0"/>
        </a:defRPr>
      </a:lvl6pPr>
      <a:lvl7pPr marL="914400" algn="l" rtl="0" eaLnBrk="1" fontAlgn="base" hangingPunct="1">
        <a:spcBef>
          <a:spcPct val="0"/>
        </a:spcBef>
        <a:spcAft>
          <a:spcPct val="0"/>
        </a:spcAft>
        <a:defRPr sz="2000" b="1">
          <a:solidFill>
            <a:srgbClr val="901A24"/>
          </a:solidFill>
          <a:latin typeface="Calibri" pitchFamily="34" charset="0"/>
        </a:defRPr>
      </a:lvl7pPr>
      <a:lvl8pPr marL="1371600" algn="l" rtl="0" eaLnBrk="1" fontAlgn="base" hangingPunct="1">
        <a:spcBef>
          <a:spcPct val="0"/>
        </a:spcBef>
        <a:spcAft>
          <a:spcPct val="0"/>
        </a:spcAft>
        <a:defRPr sz="2000" b="1">
          <a:solidFill>
            <a:srgbClr val="901A24"/>
          </a:solidFill>
          <a:latin typeface="Calibri" pitchFamily="34" charset="0"/>
        </a:defRPr>
      </a:lvl8pPr>
      <a:lvl9pPr marL="1828800" algn="l" rtl="0" eaLnBrk="1" fontAlgn="base" hangingPunct="1">
        <a:spcBef>
          <a:spcPct val="0"/>
        </a:spcBef>
        <a:spcAft>
          <a:spcPct val="0"/>
        </a:spcAft>
        <a:defRPr sz="2000" b="1">
          <a:solidFill>
            <a:srgbClr val="901A24"/>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w3.org/TR/rdf-schema/"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en.wikipedia.org/wiki/Resource_Description_Framework" TargetMode="External"/><Relationship Id="rId7" Type="http://schemas.openxmlformats.org/officeDocument/2006/relationships/hyperlink" Target="http://en.wikipedia.org/wiki/N-Triples"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en.wikipedia.org/wiki/Notation_3" TargetMode="External"/><Relationship Id="rId5" Type="http://schemas.openxmlformats.org/officeDocument/2006/relationships/hyperlink" Target="http://en.wikipedia.org/wiki/Turtle_(syntax" TargetMode="External"/><Relationship Id="rId4" Type="http://schemas.openxmlformats.org/officeDocument/2006/relationships/hyperlink" Target="http://en.wikipedia.org/wiki/RDF_schema"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w3.org/1999/02/22-rdf-syntax-n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w3.org/2000/01/rdf-schema"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www.w3.org/2000/01/rdf-schema" TargetMode="External"/><Relationship Id="rId3" Type="http://schemas.openxmlformats.org/officeDocument/2006/relationships/hyperlink" Target="http://purl.org/dc/terms/Agent" TargetMode="External"/><Relationship Id="rId7" Type="http://schemas.openxmlformats.org/officeDocument/2006/relationships/hyperlink" Target="http://purl.org/dc/terms/dat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purl.org/dc/terms/created" TargetMode="External"/><Relationship Id="rId5" Type="http://schemas.openxmlformats.org/officeDocument/2006/relationships/hyperlink" Target="http://purl.org/dc/terms/creator" TargetMode="External"/><Relationship Id="rId10" Type="http://schemas.openxmlformats.org/officeDocument/2006/relationships/hyperlink" Target="http://purl.org/dc/terms/relation" TargetMode="External"/><Relationship Id="rId4" Type="http://schemas.openxmlformats.org/officeDocument/2006/relationships/hyperlink" Target="http://purl.org/dc/terms/contributor" TargetMode="External"/><Relationship Id="rId9" Type="http://schemas.openxmlformats.org/officeDocument/2006/relationships/hyperlink" Target="http://purl.org/dc/terms/isReplacedBy"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creativecommons.org/n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purl.org/dc/terms/licens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creativecommons.org/licenses/by-sa/3.0/legalcod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geonames.org/ontolog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w3.org/2003/01/geo/wgs84_po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w3.org/2004/02/skos/cor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ns.inria.fr/nicetag/2010/07/21/voc" TargetMode="External"/><Relationship Id="rId4" Type="http://schemas.openxmlformats.org/officeDocument/2006/relationships/hyperlink" Target="http://www.w3.org/2000/01/rdf-schema"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geneontology.org/dtd/go.dtd"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hyperlink" Target="http://www.w3.org/RDF/Validator/" TargetMode="External"/><Relationship Id="rId3" Type="http://schemas.openxmlformats.org/officeDocument/2006/relationships/hyperlink" Target="http://protege.stanford.edu/" TargetMode="External"/><Relationship Id="rId7" Type="http://schemas.openxmlformats.org/officeDocument/2006/relationships/hyperlink" Target="http://jena.sourceforge.ne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emanticweb.org/wiki/RDF2Go" TargetMode="External"/><Relationship Id="rId5" Type="http://schemas.openxmlformats.org/officeDocument/2006/relationships/hyperlink" Target="http://www.openrdf.org/" TargetMode="External"/><Relationship Id="rId4" Type="http://schemas.openxmlformats.org/officeDocument/2006/relationships/hyperlink" Target="http://slashfacet.semanticweb.or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xmlns.com/foaf/spec/"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www.ldodds.com/foaf/foaf-a-matic" TargetMode="External"/><Relationship Id="rId5" Type="http://schemas.openxmlformats.org/officeDocument/2006/relationships/hyperlink" Target="http://foafbuilder.qdos.com/" TargetMode="External"/><Relationship Id="rId4" Type="http://schemas.openxmlformats.org/officeDocument/2006/relationships/hyperlink" Target="http://foaf.qdos.com/"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emanticweb.org/wiki/DOAP" TargetMode="External"/><Relationship Id="rId5" Type="http://schemas.openxmlformats.org/officeDocument/2006/relationships/hyperlink" Target="http://sioc-project.org/" TargetMode="External"/><Relationship Id="rId4" Type="http://schemas.openxmlformats.org/officeDocument/2006/relationships/hyperlink" Target="http://www.foaf-project.org/"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92275" y="609600"/>
            <a:ext cx="5903913" cy="1143000"/>
          </a:xfrm>
        </p:spPr>
        <p:txBody>
          <a:bodyPr/>
          <a:lstStyle/>
          <a:p>
            <a:pPr eaLnBrk="1" hangingPunct="1"/>
            <a:r>
              <a:rPr lang="en-US" smtClean="0">
                <a:latin typeface="Arial" charset="0"/>
                <a:cs typeface="Arial" charset="0"/>
              </a:rPr>
              <a:t>COMPSCI 732:</a:t>
            </a:r>
            <a:br>
              <a:rPr lang="en-US" smtClean="0">
                <a:latin typeface="Arial" charset="0"/>
                <a:cs typeface="Arial" charset="0"/>
              </a:rPr>
            </a:br>
            <a:r>
              <a:rPr lang="en-US" i="1" smtClean="0">
                <a:latin typeface="Arial" charset="0"/>
                <a:cs typeface="Arial" charset="0"/>
              </a:rPr>
              <a:t>Semantic Web Technologies</a:t>
            </a:r>
          </a:p>
        </p:txBody>
      </p:sp>
      <p:sp>
        <p:nvSpPr>
          <p:cNvPr id="5123" name="Rectangle 3"/>
          <p:cNvSpPr>
            <a:spLocks noGrp="1" noChangeArrowheads="1"/>
          </p:cNvSpPr>
          <p:nvPr>
            <p:ph type="subTitle" idx="1"/>
          </p:nvPr>
        </p:nvSpPr>
        <p:spPr>
          <a:xfrm>
            <a:off x="2268538" y="2276475"/>
            <a:ext cx="4953000" cy="1214438"/>
          </a:xfrm>
        </p:spPr>
        <p:txBody>
          <a:bodyPr anchor="ctr"/>
          <a:lstStyle/>
          <a:p>
            <a:pPr eaLnBrk="1" hangingPunct="1">
              <a:lnSpc>
                <a:spcPct val="90000"/>
              </a:lnSpc>
            </a:pPr>
            <a:r>
              <a:rPr lang="en-US" sz="3600" smtClean="0">
                <a:latin typeface="Arial" charset="0"/>
                <a:cs typeface="Arial" charset="0"/>
              </a:rPr>
              <a:t>Resource Description Framework (RDF)</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latin typeface="Arial" charset="0"/>
                <a:cs typeface="Arial" charset="0"/>
              </a:rPr>
              <a:t>Motivating Example 2</a:t>
            </a:r>
          </a:p>
        </p:txBody>
      </p:sp>
      <p:sp>
        <p:nvSpPr>
          <p:cNvPr id="14339" name="Rectangle 3"/>
          <p:cNvSpPr>
            <a:spLocks noGrp="1" noChangeArrowheads="1"/>
          </p:cNvSpPr>
          <p:nvPr>
            <p:ph idx="1"/>
          </p:nvPr>
        </p:nvSpPr>
        <p:spPr/>
        <p:txBody>
          <a:bodyPr/>
          <a:lstStyle/>
          <a:p>
            <a:pPr eaLnBrk="1" hangingPunct="1"/>
            <a:r>
              <a:rPr lang="en-US" smtClean="0">
                <a:latin typeface="Arial" charset="0"/>
                <a:cs typeface="Arial" charset="0"/>
              </a:rPr>
              <a:t>A player is a subclass of an athlete.</a:t>
            </a:r>
          </a:p>
          <a:p>
            <a:pPr eaLnBrk="1" hangingPunct="1"/>
            <a:endParaRPr lang="en-US" smtClean="0">
              <a:latin typeface="Arial" charset="0"/>
              <a:cs typeface="Arial" charset="0"/>
            </a:endParaRPr>
          </a:p>
          <a:p>
            <a:pPr eaLnBrk="1" hangingPunct="1"/>
            <a:endParaRPr lang="en-US" smtClean="0">
              <a:latin typeface="Arial" charset="0"/>
              <a:cs typeface="Arial" charset="0"/>
            </a:endParaRPr>
          </a:p>
          <a:p>
            <a:pPr eaLnBrk="1" hangingPunct="1"/>
            <a:endParaRPr lang="en-US" smtClean="0">
              <a:latin typeface="Arial" charset="0"/>
              <a:ea typeface="ヒラギノ角ゴ Pro W3" charset="-128"/>
              <a:cs typeface="Arial" charset="0"/>
            </a:endParaRPr>
          </a:p>
          <a:p>
            <a:pPr eaLnBrk="1" hangingPunct="1"/>
            <a:endParaRPr lang="en-US" smtClean="0">
              <a:latin typeface="Arial" charset="0"/>
              <a:ea typeface="ヒラギノ角ゴ Pro W3" charset="-128"/>
              <a:cs typeface="Arial" charset="0"/>
            </a:endParaRPr>
          </a:p>
          <a:p>
            <a:pPr eaLnBrk="1" hangingPunct="1">
              <a:buFont typeface="Arial" charset="0"/>
              <a:buNone/>
            </a:pPr>
            <a:r>
              <a:rPr lang="en-US" smtClean="0">
                <a:latin typeface="Arial" charset="0"/>
                <a:ea typeface="ヒラギノ角ゴ Pro W3" charset="-128"/>
                <a:cs typeface="Arial" charset="0"/>
              </a:rPr>
              <a:t>	</a:t>
            </a:r>
            <a:r>
              <a:rPr lang="en-US" sz="2000" i="1" smtClean="0">
                <a:latin typeface="Arial" charset="0"/>
                <a:ea typeface="ヒラギノ角ゴ Pro W3" charset="-128"/>
                <a:cs typeface="Arial" charset="0"/>
              </a:rPr>
              <a:t>This sentence means that every player is also an athlete. It is important to understand that there is an intended meaning associated with “is a subclass of”. It is not up to the application to interpret this term; its intended meaning must be respected by all RDF processing software.</a:t>
            </a:r>
            <a:endParaRPr lang="en-US" i="1" smtClean="0">
              <a:latin typeface="Arial" charset="0"/>
              <a:ea typeface="ヒラギノ角ゴ Pro W3" charset="-128"/>
              <a:cs typeface="Arial" charset="0"/>
            </a:endParaRPr>
          </a:p>
        </p:txBody>
      </p:sp>
      <p:sp>
        <p:nvSpPr>
          <p:cNvPr id="14340" name="Text Box 4"/>
          <p:cNvSpPr txBox="1">
            <a:spLocks noChangeArrowheads="1"/>
          </p:cNvSpPr>
          <p:nvPr/>
        </p:nvSpPr>
        <p:spPr bwMode="auto">
          <a:xfrm>
            <a:off x="2216150" y="6000750"/>
            <a:ext cx="692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r>
              <a:rPr lang="en-US" sz="1400" i="1"/>
              <a:t>Examples adapted from </a:t>
            </a:r>
          </a:p>
          <a:p>
            <a:pPr algn="r"/>
            <a:r>
              <a:rPr lang="en-US" sz="1400" i="1"/>
              <a:t>Grigoris Antoniou and Frank van Harmelen: A Semantic Web Primer, MIT Press 2004</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en-US" smtClean="0">
                <a:latin typeface="Arial" charset="0"/>
                <a:cs typeface="Arial" charset="0"/>
              </a:rPr>
              <a:t>Summary</a:t>
            </a:r>
          </a:p>
        </p:txBody>
      </p:sp>
      <p:sp>
        <p:nvSpPr>
          <p:cNvPr id="106499" name="Content Placeholder 2"/>
          <p:cNvSpPr>
            <a:spLocks noGrp="1"/>
          </p:cNvSpPr>
          <p:nvPr>
            <p:ph idx="1"/>
          </p:nvPr>
        </p:nvSpPr>
        <p:spPr/>
        <p:txBody>
          <a:bodyPr/>
          <a:lstStyle/>
          <a:p>
            <a:pPr eaLnBrk="1" hangingPunct="1"/>
            <a:r>
              <a:rPr lang="en-US" sz="2800" smtClean="0">
                <a:latin typeface="Arial" charset="0"/>
                <a:cs typeface="Arial" charset="0"/>
              </a:rPr>
              <a:t>RDF</a:t>
            </a:r>
          </a:p>
          <a:p>
            <a:pPr lvl="1" eaLnBrk="1" hangingPunct="1"/>
            <a:r>
              <a:rPr lang="en-US" sz="2400" smtClean="0">
                <a:latin typeface="Arial" charset="0"/>
                <a:cs typeface="Arial" charset="0"/>
              </a:rPr>
              <a:t>Advantages:</a:t>
            </a:r>
          </a:p>
          <a:p>
            <a:pPr lvl="2" eaLnBrk="1" hangingPunct="1"/>
            <a:r>
              <a:rPr lang="en-US" sz="2000" smtClean="0">
                <a:latin typeface="Arial" charset="0"/>
                <a:cs typeface="Arial" charset="0"/>
              </a:rPr>
              <a:t>Reuse existing standards/tools</a:t>
            </a:r>
          </a:p>
          <a:p>
            <a:pPr lvl="2" eaLnBrk="1" hangingPunct="1"/>
            <a:r>
              <a:rPr lang="en-US" sz="2000" smtClean="0">
                <a:latin typeface="Arial" charset="0"/>
                <a:cs typeface="Arial" charset="0"/>
              </a:rPr>
              <a:t>Provides some structure for free (e.g. for containers)</a:t>
            </a:r>
          </a:p>
          <a:p>
            <a:pPr lvl="2" eaLnBrk="1" hangingPunct="1"/>
            <a:r>
              <a:rPr lang="en-US" sz="2000" smtClean="0">
                <a:latin typeface="Arial" charset="0"/>
                <a:cs typeface="Arial" charset="0"/>
              </a:rPr>
              <a:t>Standard format</a:t>
            </a:r>
          </a:p>
          <a:p>
            <a:pPr lvl="1" eaLnBrk="1" hangingPunct="1"/>
            <a:r>
              <a:rPr lang="en-US" sz="2400" smtClean="0">
                <a:latin typeface="Arial" charset="0"/>
                <a:cs typeface="Arial" charset="0"/>
              </a:rPr>
              <a:t>Disadvantages:</a:t>
            </a:r>
          </a:p>
          <a:p>
            <a:pPr lvl="2" eaLnBrk="1" hangingPunct="1"/>
            <a:r>
              <a:rPr lang="en-US" sz="2000" smtClean="0">
                <a:latin typeface="Arial" charset="0"/>
                <a:cs typeface="Arial" charset="0"/>
              </a:rPr>
              <a:t>Verbose</a:t>
            </a:r>
          </a:p>
          <a:p>
            <a:pPr lvl="2" eaLnBrk="1" hangingPunct="1"/>
            <a:r>
              <a:rPr lang="en-US" sz="2000" smtClean="0">
                <a:latin typeface="Arial" charset="0"/>
                <a:cs typeface="Arial" charset="0"/>
              </a:rPr>
              <a:t>Reconstructing RDF graph non-trivial</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latin typeface="Arial" charset="0"/>
                <a:cs typeface="Arial" charset="0"/>
              </a:rPr>
              <a:t>Summary</a:t>
            </a:r>
          </a:p>
        </p:txBody>
      </p:sp>
      <p:sp>
        <p:nvSpPr>
          <p:cNvPr id="107523" name="Rectangle 3"/>
          <p:cNvSpPr>
            <a:spLocks noGrp="1" noChangeArrowheads="1"/>
          </p:cNvSpPr>
          <p:nvPr>
            <p:ph idx="1"/>
          </p:nvPr>
        </p:nvSpPr>
        <p:spPr/>
        <p:txBody>
          <a:bodyPr/>
          <a:lstStyle/>
          <a:p>
            <a:pPr eaLnBrk="1" hangingPunct="1"/>
            <a:r>
              <a:rPr lang="en-US" sz="2800" smtClean="0">
                <a:latin typeface="Arial" charset="0"/>
                <a:cs typeface="Arial" charset="0"/>
              </a:rPr>
              <a:t>RDF Schema</a:t>
            </a:r>
          </a:p>
          <a:p>
            <a:pPr lvl="1" eaLnBrk="1" hangingPunct="1"/>
            <a:r>
              <a:rPr lang="en-US" sz="2000" smtClean="0">
                <a:latin typeface="Arial" charset="0"/>
                <a:cs typeface="Arial" charset="0"/>
              </a:rPr>
              <a:t>Advantages</a:t>
            </a:r>
          </a:p>
          <a:p>
            <a:pPr lvl="2" eaLnBrk="1" hangingPunct="1"/>
            <a:r>
              <a:rPr lang="en-US" sz="1800" smtClean="0">
                <a:latin typeface="Arial" charset="0"/>
                <a:cs typeface="Arial" charset="0"/>
              </a:rPr>
              <a:t>A primitive ontology language</a:t>
            </a:r>
          </a:p>
          <a:p>
            <a:pPr lvl="2" eaLnBrk="1" hangingPunct="1"/>
            <a:r>
              <a:rPr lang="en-US" sz="1800" smtClean="0">
                <a:latin typeface="Arial" charset="0"/>
                <a:cs typeface="Arial" charset="0"/>
              </a:rPr>
              <a:t>Offers certain modeling primitives with fixed meaning</a:t>
            </a:r>
          </a:p>
          <a:p>
            <a:pPr lvl="2" eaLnBrk="1" hangingPunct="1"/>
            <a:r>
              <a:rPr lang="en-US" sz="1800" smtClean="0">
                <a:latin typeface="Arial" charset="0"/>
                <a:cs typeface="Arial" charset="0"/>
              </a:rPr>
              <a:t>Key concepts of RDF Schema</a:t>
            </a:r>
          </a:p>
          <a:p>
            <a:pPr lvl="3" eaLnBrk="1" hangingPunct="1"/>
            <a:r>
              <a:rPr lang="en-US" sz="1600" smtClean="0">
                <a:latin typeface="Arial" charset="0"/>
                <a:cs typeface="Arial" charset="0"/>
              </a:rPr>
              <a:t>subclass relations, property, subproperty relations, domain and range restrictions</a:t>
            </a:r>
          </a:p>
          <a:p>
            <a:pPr lvl="2" eaLnBrk="1" hangingPunct="1"/>
            <a:r>
              <a:rPr lang="en-US" sz="1800" smtClean="0">
                <a:latin typeface="Arial" charset="0"/>
                <a:cs typeface="Arial" charset="0"/>
              </a:rPr>
              <a:t>There exist query languages for RDF and RDFS</a:t>
            </a:r>
          </a:p>
          <a:p>
            <a:pPr lvl="2" eaLnBrk="1" hangingPunct="1"/>
            <a:r>
              <a:rPr lang="en-US" sz="1800" smtClean="0">
                <a:latin typeface="Arial" charset="0"/>
                <a:cs typeface="Arial" charset="0"/>
              </a:rPr>
              <a:t>Allows metamodeling</a:t>
            </a:r>
          </a:p>
          <a:p>
            <a:pPr lvl="1" eaLnBrk="1" hangingPunct="1"/>
            <a:r>
              <a:rPr lang="en-US" sz="2000" smtClean="0">
                <a:latin typeface="Arial" charset="0"/>
                <a:cs typeface="Arial" charset="0"/>
              </a:rPr>
              <a:t>Disadvantages</a:t>
            </a:r>
          </a:p>
          <a:p>
            <a:pPr lvl="2" eaLnBrk="1" hangingPunct="1"/>
            <a:r>
              <a:rPr lang="en-US" sz="1800" smtClean="0">
                <a:latin typeface="Arial" charset="0"/>
                <a:cs typeface="Arial" charset="0"/>
              </a:rPr>
              <a:t>Quite primitive as a modeling language for the Web</a:t>
            </a:r>
          </a:p>
          <a:p>
            <a:pPr lvl="2" eaLnBrk="1" hangingPunct="1"/>
            <a:r>
              <a:rPr lang="en-US" sz="1800" smtClean="0">
                <a:latin typeface="Arial" charset="0"/>
                <a:cs typeface="Arial" charset="0"/>
              </a:rPr>
              <a:t>Many desirable modeling primitives are missing</a:t>
            </a:r>
          </a:p>
          <a:p>
            <a:pPr lvl="3" eaLnBrk="1" hangingPunct="1"/>
            <a:r>
              <a:rPr lang="en-US" sz="1600" smtClean="0">
                <a:latin typeface="Arial" charset="0"/>
                <a:cs typeface="Arial" charset="0"/>
              </a:rPr>
              <a:t>An ontology layer on top of RDF/RDFS is needed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latin typeface="Arial" charset="0"/>
                <a:cs typeface="Arial" charset="0"/>
              </a:rPr>
              <a:t>References</a:t>
            </a:r>
          </a:p>
        </p:txBody>
      </p:sp>
      <p:sp>
        <p:nvSpPr>
          <p:cNvPr id="108547" name="Rectangle 3"/>
          <p:cNvSpPr>
            <a:spLocks noGrp="1" noChangeArrowheads="1"/>
          </p:cNvSpPr>
          <p:nvPr>
            <p:ph idx="1"/>
          </p:nvPr>
        </p:nvSpPr>
        <p:spPr/>
        <p:txBody>
          <a:bodyPr/>
          <a:lstStyle/>
          <a:p>
            <a:pPr eaLnBrk="1" hangingPunct="1">
              <a:lnSpc>
                <a:spcPct val="90000"/>
              </a:lnSpc>
            </a:pPr>
            <a:r>
              <a:rPr lang="en-US" sz="2200" smtClean="0">
                <a:latin typeface="Arial" charset="0"/>
                <a:cs typeface="Arial" charset="0"/>
              </a:rPr>
              <a:t>Mandatory reading</a:t>
            </a:r>
          </a:p>
          <a:p>
            <a:pPr lvl="1" eaLnBrk="1" hangingPunct="1">
              <a:lnSpc>
                <a:spcPct val="90000"/>
              </a:lnSpc>
            </a:pPr>
            <a:r>
              <a:rPr lang="en-US" sz="1900" smtClean="0">
                <a:latin typeface="Arial" charset="0"/>
                <a:cs typeface="Arial" charset="0"/>
              </a:rPr>
              <a:t>Semantic Web Primer</a:t>
            </a:r>
          </a:p>
          <a:p>
            <a:pPr lvl="2" eaLnBrk="1" hangingPunct="1">
              <a:lnSpc>
                <a:spcPct val="90000"/>
              </a:lnSpc>
            </a:pPr>
            <a:r>
              <a:rPr lang="en-US" sz="1500" smtClean="0">
                <a:latin typeface="Arial" charset="0"/>
                <a:cs typeface="Arial" charset="0"/>
              </a:rPr>
              <a:t>Chapter 3 (only Sections 3.1 to 3.6)</a:t>
            </a:r>
          </a:p>
          <a:p>
            <a:pPr eaLnBrk="1" hangingPunct="1">
              <a:lnSpc>
                <a:spcPct val="90000"/>
              </a:lnSpc>
            </a:pPr>
            <a:r>
              <a:rPr lang="en-US" sz="2200" smtClean="0">
                <a:latin typeface="Arial" charset="0"/>
                <a:cs typeface="Arial" charset="0"/>
              </a:rPr>
              <a:t>Further reading</a:t>
            </a:r>
          </a:p>
          <a:p>
            <a:pPr lvl="1" eaLnBrk="1" hangingPunct="1">
              <a:lnSpc>
                <a:spcPct val="90000"/>
              </a:lnSpc>
            </a:pPr>
            <a:r>
              <a:rPr lang="en-US" sz="1900" smtClean="0">
                <a:latin typeface="Arial" charset="0"/>
                <a:cs typeface="Arial" charset="0"/>
              </a:rPr>
              <a:t>RDF Primer</a:t>
            </a:r>
          </a:p>
          <a:p>
            <a:pPr lvl="2" eaLnBrk="1" hangingPunct="1">
              <a:lnSpc>
                <a:spcPct val="90000"/>
              </a:lnSpc>
            </a:pPr>
            <a:r>
              <a:rPr lang="en-US" sz="1500" smtClean="0">
                <a:latin typeface="Arial" charset="0"/>
                <a:cs typeface="Arial" charset="0"/>
              </a:rPr>
              <a:t>http://www.w3.org/TR/REC-rdf-syntax/ </a:t>
            </a:r>
          </a:p>
          <a:p>
            <a:pPr lvl="1" eaLnBrk="1" hangingPunct="1">
              <a:lnSpc>
                <a:spcPct val="90000"/>
              </a:lnSpc>
            </a:pPr>
            <a:r>
              <a:rPr lang="en-US" sz="1900" smtClean="0">
                <a:latin typeface="Arial" charset="0"/>
                <a:cs typeface="Arial" charset="0"/>
              </a:rPr>
              <a:t>RDF Vocabulary Description Language 1.0: RDF Schema</a:t>
            </a:r>
          </a:p>
          <a:p>
            <a:pPr lvl="2" eaLnBrk="1" hangingPunct="1">
              <a:lnSpc>
                <a:spcPct val="90000"/>
              </a:lnSpc>
            </a:pPr>
            <a:r>
              <a:rPr lang="en-US" sz="1500" smtClean="0">
                <a:latin typeface="Arial" charset="0"/>
                <a:cs typeface="Arial" charset="0"/>
                <a:hlinkClick r:id="rId3"/>
              </a:rPr>
              <a:t>http://www.w3.org/TR/rdf-schema/</a:t>
            </a:r>
            <a:endParaRPr lang="en-US" sz="1900" smtClean="0">
              <a:latin typeface="Arial" charset="0"/>
              <a:cs typeface="Arial" charset="0"/>
            </a:endParaRPr>
          </a:p>
          <a:p>
            <a:pPr lvl="2" eaLnBrk="1" hangingPunct="1">
              <a:lnSpc>
                <a:spcPct val="90000"/>
              </a:lnSpc>
            </a:pPr>
            <a:endParaRPr lang="en-US" sz="1500" smtClean="0">
              <a:latin typeface="Arial" charset="0"/>
              <a:cs typeface="Arial"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latin typeface="Arial" charset="0"/>
                <a:cs typeface="Arial" charset="0"/>
              </a:rPr>
              <a:t>References</a:t>
            </a:r>
          </a:p>
        </p:txBody>
      </p:sp>
      <p:sp>
        <p:nvSpPr>
          <p:cNvPr id="109571" name="Rectangle 3"/>
          <p:cNvSpPr>
            <a:spLocks noGrp="1" noChangeArrowheads="1"/>
          </p:cNvSpPr>
          <p:nvPr>
            <p:ph idx="1"/>
          </p:nvPr>
        </p:nvSpPr>
        <p:spPr/>
        <p:txBody>
          <a:bodyPr/>
          <a:lstStyle/>
          <a:p>
            <a:pPr eaLnBrk="1" hangingPunct="1">
              <a:lnSpc>
                <a:spcPct val="90000"/>
              </a:lnSpc>
            </a:pPr>
            <a:r>
              <a:rPr lang="en-US" sz="2200" smtClean="0">
                <a:latin typeface="Arial" charset="0"/>
                <a:cs typeface="Arial" charset="0"/>
              </a:rPr>
              <a:t>Wikipedia</a:t>
            </a:r>
          </a:p>
          <a:p>
            <a:pPr lvl="1" eaLnBrk="1" hangingPunct="1">
              <a:lnSpc>
                <a:spcPct val="90000"/>
              </a:lnSpc>
            </a:pPr>
            <a:r>
              <a:rPr lang="en-US" sz="1900" smtClean="0">
                <a:latin typeface="Arial" charset="0"/>
                <a:cs typeface="Arial" charset="0"/>
                <a:hlinkClick r:id="rId3"/>
              </a:rPr>
              <a:t>http://en.wikipedia.org/wiki/Resource_Description_Framework</a:t>
            </a:r>
            <a:endParaRPr lang="en-US" sz="1900" smtClean="0">
              <a:latin typeface="Arial" charset="0"/>
              <a:cs typeface="Arial" charset="0"/>
            </a:endParaRPr>
          </a:p>
          <a:p>
            <a:pPr lvl="1" eaLnBrk="1" hangingPunct="1">
              <a:lnSpc>
                <a:spcPct val="90000"/>
              </a:lnSpc>
            </a:pPr>
            <a:r>
              <a:rPr lang="en-US" sz="1900" smtClean="0">
                <a:latin typeface="Arial" charset="0"/>
                <a:cs typeface="Arial" charset="0"/>
                <a:hlinkClick r:id="rId4"/>
              </a:rPr>
              <a:t>http://en.wikipedia.org/wiki/RDF_schema</a:t>
            </a:r>
            <a:endParaRPr lang="en-US" sz="1900" smtClean="0">
              <a:latin typeface="Arial" charset="0"/>
              <a:cs typeface="Arial" charset="0"/>
            </a:endParaRPr>
          </a:p>
          <a:p>
            <a:pPr lvl="1" eaLnBrk="1" hangingPunct="1">
              <a:lnSpc>
                <a:spcPct val="90000"/>
              </a:lnSpc>
            </a:pPr>
            <a:r>
              <a:rPr lang="en-US" sz="1900" smtClean="0">
                <a:latin typeface="Arial" charset="0"/>
                <a:cs typeface="Arial" charset="0"/>
                <a:hlinkClick r:id="rId5"/>
              </a:rPr>
              <a:t>http://en.wikipedia.org/wiki/Turtle_(syntax</a:t>
            </a:r>
            <a:r>
              <a:rPr lang="en-US" sz="1900" smtClean="0">
                <a:latin typeface="Arial" charset="0"/>
                <a:cs typeface="Arial" charset="0"/>
              </a:rPr>
              <a:t>)</a:t>
            </a:r>
          </a:p>
          <a:p>
            <a:pPr lvl="1" eaLnBrk="1" hangingPunct="1">
              <a:lnSpc>
                <a:spcPct val="90000"/>
              </a:lnSpc>
            </a:pPr>
            <a:r>
              <a:rPr lang="en-US" sz="1900" smtClean="0">
                <a:latin typeface="Arial" charset="0"/>
                <a:cs typeface="Arial" charset="0"/>
                <a:hlinkClick r:id="rId6"/>
              </a:rPr>
              <a:t>http://en.wikipedia.org/wiki/Notation_3</a:t>
            </a:r>
            <a:endParaRPr lang="en-US" sz="1900" smtClean="0">
              <a:latin typeface="Arial" charset="0"/>
              <a:cs typeface="Arial" charset="0"/>
            </a:endParaRPr>
          </a:p>
          <a:p>
            <a:pPr lvl="1" eaLnBrk="1" hangingPunct="1">
              <a:lnSpc>
                <a:spcPct val="90000"/>
              </a:lnSpc>
            </a:pPr>
            <a:r>
              <a:rPr lang="en-US" sz="1900" smtClean="0">
                <a:latin typeface="Arial" charset="0"/>
                <a:cs typeface="Arial" charset="0"/>
                <a:hlinkClick r:id="rId7"/>
              </a:rPr>
              <a:t>http://en.wikipedia.org/wiki/N-Triples</a:t>
            </a:r>
            <a:endParaRPr lang="en-US" sz="1900" smtClean="0">
              <a:latin typeface="Arial" charset="0"/>
              <a:cs typeface="Arial" charset="0"/>
            </a:endParaRPr>
          </a:p>
          <a:p>
            <a:pPr lvl="1" eaLnBrk="1" hangingPunct="1">
              <a:lnSpc>
                <a:spcPct val="90000"/>
              </a:lnSpc>
            </a:pPr>
            <a:endParaRPr lang="en-US" sz="1900" smtClean="0">
              <a:latin typeface="Arial" charset="0"/>
              <a:cs typeface="Arial" charset="0"/>
            </a:endParaRPr>
          </a:p>
          <a:p>
            <a:pPr lvl="1" eaLnBrk="1" hangingPunct="1">
              <a:lnSpc>
                <a:spcPct val="90000"/>
              </a:lnSpc>
            </a:pPr>
            <a:endParaRPr lang="en-US" sz="1900" smtClean="0">
              <a:latin typeface="Arial" charset="0"/>
              <a:cs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p:txBody>
          <a:bodyPr/>
          <a:lstStyle/>
          <a:p>
            <a:r>
              <a:rPr lang="en-US" smtClean="0">
                <a:latin typeface="Arial" charset="0"/>
                <a:cs typeface="Arial" charset="0"/>
              </a:rPr>
              <a:t>Next Lecture</a:t>
            </a:r>
          </a:p>
        </p:txBody>
      </p:sp>
      <p:graphicFrame>
        <p:nvGraphicFramePr>
          <p:cNvPr id="19535" name="Group 79"/>
          <p:cNvGraphicFramePr>
            <a:graphicFrameLocks noGrp="1"/>
          </p:cNvGraphicFramePr>
          <p:nvPr>
            <p:ph idx="1"/>
          </p:nvPr>
        </p:nvGraphicFramePr>
        <p:xfrm>
          <a:off x="827088" y="2060575"/>
          <a:ext cx="7772400" cy="2901953"/>
        </p:xfrm>
        <a:graphic>
          <a:graphicData uri="http://schemas.openxmlformats.org/drawingml/2006/table">
            <a:tbl>
              <a:tblPr/>
              <a:tblGrid>
                <a:gridCol w="694730"/>
                <a:gridCol w="7077670"/>
              </a:tblGrid>
              <a:tr h="3016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Semantic Web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Resource Description Framework (RDF)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Web of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Generating Semantic Annotations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Storage and Querying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Ontology Language (OWL)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Rule Interchange Format (RIF)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bl>
          </a:graphicData>
        </a:graphic>
      </p:graphicFrame>
      <p:sp>
        <p:nvSpPr>
          <p:cNvPr id="110627" name="Right Arrow 5"/>
          <p:cNvSpPr>
            <a:spLocks noChangeArrowheads="1"/>
          </p:cNvSpPr>
          <p:nvPr/>
        </p:nvSpPr>
        <p:spPr bwMode="auto">
          <a:xfrm>
            <a:off x="212725" y="3284538"/>
            <a:ext cx="500063" cy="428625"/>
          </a:xfrm>
          <a:prstGeom prst="rightArrow">
            <a:avLst>
              <a:gd name="adj1" fmla="val 50000"/>
              <a:gd name="adj2" fmla="val 50005"/>
            </a:avLst>
          </a:prstGeom>
          <a:solidFill>
            <a:srgbClr val="901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2"/>
          <p:cNvSpPr txBox="1">
            <a:spLocks noGrp="1"/>
          </p:cNvSpPr>
          <p:nvPr/>
        </p:nvSpPr>
        <p:spPr bwMode="auto">
          <a:xfrm>
            <a:off x="6629400" y="6629400"/>
            <a:ext cx="2133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fld id="{02ED71C0-F79C-4F29-A667-66A8D0B8A906}" type="slidenum">
              <a:rPr lang="en-US" sz="700" b="1">
                <a:solidFill>
                  <a:schemeClr val="bg1"/>
                </a:solidFill>
                <a:cs typeface="Arial" charset="0"/>
              </a:rPr>
              <a:pPr algn="r"/>
              <a:t>105</a:t>
            </a:fld>
            <a:endParaRPr lang="en-US" sz="700" b="1">
              <a:solidFill>
                <a:schemeClr val="bg1"/>
              </a:solidFill>
              <a:cs typeface="Arial" charset="0"/>
            </a:endParaRPr>
          </a:p>
        </p:txBody>
      </p:sp>
      <p:sp>
        <p:nvSpPr>
          <p:cNvPr id="111619" name="Text Box 2"/>
          <p:cNvSpPr txBox="1">
            <a:spLocks noChangeArrowheads="1"/>
          </p:cNvSpPr>
          <p:nvPr/>
        </p:nvSpPr>
        <p:spPr bwMode="auto">
          <a:xfrm>
            <a:off x="457200" y="304800"/>
            <a:ext cx="579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ヒラギノ角ゴ Pro W3" charset="-128"/>
              </a:defRPr>
            </a:lvl9pPr>
          </a:lstStyle>
          <a:p>
            <a:pPr>
              <a:buClr>
                <a:srgbClr val="901A24"/>
              </a:buClr>
              <a:buSzPct val="100000"/>
              <a:buFont typeface="Arial" charset="0"/>
              <a:buNone/>
            </a:pPr>
            <a:r>
              <a:rPr lang="en-US" sz="2000" b="1">
                <a:solidFill>
                  <a:srgbClr val="000000"/>
                </a:solidFill>
                <a:cs typeface="Arial" charset="0"/>
              </a:rPr>
              <a:t>Questions?</a:t>
            </a:r>
          </a:p>
        </p:txBody>
      </p:sp>
      <p:grpSp>
        <p:nvGrpSpPr>
          <p:cNvPr id="111620" name="Group 3"/>
          <p:cNvGrpSpPr>
            <a:grpSpLocks/>
          </p:cNvGrpSpPr>
          <p:nvPr/>
        </p:nvGrpSpPr>
        <p:grpSpPr bwMode="auto">
          <a:xfrm>
            <a:off x="3913188" y="3270250"/>
            <a:ext cx="1316037" cy="1185863"/>
            <a:chOff x="2465" y="2060"/>
            <a:chExt cx="829" cy="747"/>
          </a:xfrm>
        </p:grpSpPr>
        <p:pic>
          <p:nvPicPr>
            <p:cNvPr id="1116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1622" name="Text Box 5"/>
            <p:cNvSpPr txBox="1">
              <a:spLocks noChangeArrowheads="1"/>
            </p:cNvSpPr>
            <p:nvPr/>
          </p:nvSpPr>
          <p:spPr bwMode="auto">
            <a:xfrm>
              <a:off x="2465" y="2060"/>
              <a:ext cx="83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latin typeface="Arial" charset="0"/>
                <a:cs typeface="Arial" charset="0"/>
              </a:rPr>
              <a:t>Motivating Example 2</a:t>
            </a:r>
          </a:p>
        </p:txBody>
      </p:sp>
      <p:sp>
        <p:nvSpPr>
          <p:cNvPr id="15363" name="Rectangle 3"/>
          <p:cNvSpPr>
            <a:spLocks noGrp="1" noChangeArrowheads="1"/>
          </p:cNvSpPr>
          <p:nvPr>
            <p:ph idx="1"/>
          </p:nvPr>
        </p:nvSpPr>
        <p:spPr/>
        <p:txBody>
          <a:bodyPr/>
          <a:lstStyle/>
          <a:p>
            <a:pPr eaLnBrk="1" hangingPunct="1"/>
            <a:r>
              <a:rPr lang="en-US" smtClean="0">
                <a:latin typeface="Arial" charset="0"/>
                <a:cs typeface="Arial" charset="0"/>
              </a:rPr>
              <a:t>A player is a subclass of an athlete. </a:t>
            </a:r>
          </a:p>
          <a:p>
            <a:pPr eaLnBrk="1" hangingPunct="1"/>
            <a:endParaRPr lang="en-US" smtClean="0">
              <a:latin typeface="Arial" charset="0"/>
              <a:cs typeface="Arial" charset="0"/>
            </a:endParaRPr>
          </a:p>
          <a:p>
            <a:pPr lvl="1" eaLnBrk="1" hangingPunct="1">
              <a:buFont typeface="Arial" charset="0"/>
              <a:buNone/>
            </a:pPr>
            <a:r>
              <a:rPr lang="en-US" sz="1800" smtClean="0">
                <a:latin typeface="Arial" charset="0"/>
                <a:cs typeface="Arial" charset="0"/>
              </a:rPr>
              <a:t>&lt;athlete&gt;Rafael Nadal&lt;/athlete&gt;</a:t>
            </a:r>
          </a:p>
          <a:p>
            <a:pPr lvl="1" eaLnBrk="1" hangingPunct="1">
              <a:buFont typeface="Arial" charset="0"/>
              <a:buNone/>
            </a:pPr>
            <a:endParaRPr lang="en-US" sz="1800" smtClean="0">
              <a:latin typeface="Arial" charset="0"/>
              <a:cs typeface="Arial" charset="0"/>
            </a:endParaRPr>
          </a:p>
          <a:p>
            <a:pPr lvl="1" eaLnBrk="1" hangingPunct="1">
              <a:buFont typeface="Arial" charset="0"/>
              <a:buNone/>
            </a:pPr>
            <a:r>
              <a:rPr lang="en-US" sz="1800" smtClean="0">
                <a:latin typeface="Arial" charset="0"/>
                <a:cs typeface="Arial" charset="0"/>
              </a:rPr>
              <a:t>&lt;player&gt;Rafael Nadal&lt;/player&gt;</a:t>
            </a:r>
          </a:p>
          <a:p>
            <a:pPr lvl="1" eaLnBrk="1" hangingPunct="1">
              <a:buFont typeface="Arial" charset="0"/>
              <a:buNone/>
            </a:pPr>
            <a:endParaRPr lang="en-US" sz="1800" smtClean="0">
              <a:latin typeface="Arial" charset="0"/>
              <a:cs typeface="Arial" charset="0"/>
            </a:endParaRPr>
          </a:p>
          <a:p>
            <a:pPr lvl="1" eaLnBrk="1" hangingPunct="1">
              <a:buFont typeface="Arial" charset="0"/>
              <a:buNone/>
            </a:pPr>
            <a:r>
              <a:rPr lang="en-US" sz="1800" smtClean="0">
                <a:latin typeface="Arial" charset="0"/>
                <a:cs typeface="Arial" charset="0"/>
              </a:rPr>
              <a:t>&lt;game name=“Tennis"&gt;</a:t>
            </a:r>
          </a:p>
          <a:p>
            <a:pPr lvl="1" eaLnBrk="1" hangingPunct="1">
              <a:buFont typeface="Arial" charset="0"/>
              <a:buNone/>
            </a:pPr>
            <a:r>
              <a:rPr lang="en-US" sz="1800" smtClean="0">
                <a:latin typeface="Arial" charset="0"/>
                <a:cs typeface="Arial" charset="0"/>
              </a:rPr>
              <a:t>	&lt;isPlayedBy&gt;Roger Federer&lt;/isPlayedBy&gt;</a:t>
            </a:r>
          </a:p>
          <a:p>
            <a:pPr lvl="1" eaLnBrk="1" hangingPunct="1">
              <a:buFont typeface="Arial" charset="0"/>
              <a:buNone/>
            </a:pPr>
            <a:r>
              <a:rPr lang="en-US" sz="1800" smtClean="0">
                <a:latin typeface="Arial" charset="0"/>
                <a:cs typeface="Arial" charset="0"/>
              </a:rPr>
              <a:t>&lt;/game&gt;</a:t>
            </a:r>
          </a:p>
          <a:p>
            <a:pPr eaLnBrk="1" hangingPunct="1"/>
            <a:endParaRPr lang="en-US" smtClean="0">
              <a:latin typeface="Arial" charset="0"/>
              <a:cs typeface="Arial" charset="0"/>
            </a:endParaRPr>
          </a:p>
        </p:txBody>
      </p:sp>
      <p:sp>
        <p:nvSpPr>
          <p:cNvPr id="15364" name="Text Box 4"/>
          <p:cNvSpPr txBox="1">
            <a:spLocks noChangeArrowheads="1"/>
          </p:cNvSpPr>
          <p:nvPr/>
        </p:nvSpPr>
        <p:spPr bwMode="auto">
          <a:xfrm>
            <a:off x="2216150" y="6000750"/>
            <a:ext cx="692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r>
              <a:rPr lang="en-US" sz="1400" i="1"/>
              <a:t>Examples adapted from </a:t>
            </a:r>
          </a:p>
          <a:p>
            <a:pPr algn="r"/>
            <a:r>
              <a:rPr lang="en-US" sz="1400" i="1"/>
              <a:t>Grigoris Antoniou and Frank van Harmelen: A Semantic Web Primer, MIT Press 2004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latin typeface="Arial" charset="0"/>
                <a:cs typeface="Arial" charset="0"/>
              </a:rPr>
              <a:t>Motivating Example 2</a:t>
            </a:r>
          </a:p>
        </p:txBody>
      </p:sp>
      <p:sp>
        <p:nvSpPr>
          <p:cNvPr id="16387" name="Rectangle 3"/>
          <p:cNvSpPr>
            <a:spLocks noGrp="1" noChangeArrowheads="1"/>
          </p:cNvSpPr>
          <p:nvPr>
            <p:ph idx="1"/>
          </p:nvPr>
        </p:nvSpPr>
        <p:spPr/>
        <p:txBody>
          <a:bodyPr/>
          <a:lstStyle/>
          <a:p>
            <a:pPr eaLnBrk="1" hangingPunct="1"/>
            <a:r>
              <a:rPr lang="en-US" smtClean="0">
                <a:latin typeface="Arial" charset="0"/>
                <a:cs typeface="Arial" charset="0"/>
              </a:rPr>
              <a:t>Retrieve all the athletes.</a:t>
            </a:r>
          </a:p>
          <a:p>
            <a:pPr eaLnBrk="1" hangingPunct="1"/>
            <a:endParaRPr lang="en-US" smtClean="0">
              <a:latin typeface="Arial" charset="0"/>
              <a:cs typeface="Arial" charset="0"/>
            </a:endParaRPr>
          </a:p>
          <a:p>
            <a:pPr eaLnBrk="1" hangingPunct="1">
              <a:buFont typeface="Arial" charset="0"/>
              <a:buNone/>
            </a:pPr>
            <a:r>
              <a:rPr lang="en-US" sz="2000" i="1" smtClean="0">
                <a:latin typeface="Arial" charset="0"/>
                <a:cs typeface="Arial" charset="0"/>
              </a:rPr>
              <a:t>	An example Xpath query to achieve the second bullet task over presented XML is: //athlete</a:t>
            </a:r>
          </a:p>
        </p:txBody>
      </p:sp>
      <p:sp>
        <p:nvSpPr>
          <p:cNvPr id="16388" name="Text Box 4"/>
          <p:cNvSpPr txBox="1">
            <a:spLocks noChangeArrowheads="1"/>
          </p:cNvSpPr>
          <p:nvPr/>
        </p:nvSpPr>
        <p:spPr bwMode="auto">
          <a:xfrm>
            <a:off x="2216150" y="6000750"/>
            <a:ext cx="692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r>
              <a:rPr lang="en-US" sz="1400" i="1"/>
              <a:t>Examples adapted from </a:t>
            </a:r>
          </a:p>
          <a:p>
            <a:pPr algn="r"/>
            <a:r>
              <a:rPr lang="en-US" sz="1400" i="1"/>
              <a:t>Grigoris Antoniou and Frank van Harmelen: A Semantic Web Primer, MIT Press 2004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latin typeface="Arial" charset="0"/>
                <a:cs typeface="Arial" charset="0"/>
              </a:rPr>
              <a:t>Motivating Example 2</a:t>
            </a:r>
          </a:p>
        </p:txBody>
      </p:sp>
      <p:sp>
        <p:nvSpPr>
          <p:cNvPr id="17411" name="Rectangle 3"/>
          <p:cNvSpPr>
            <a:spLocks noGrp="1" noChangeArrowheads="1"/>
          </p:cNvSpPr>
          <p:nvPr>
            <p:ph idx="1"/>
          </p:nvPr>
        </p:nvSpPr>
        <p:spPr/>
        <p:txBody>
          <a:bodyPr/>
          <a:lstStyle/>
          <a:p>
            <a:pPr eaLnBrk="1" hangingPunct="1"/>
            <a:r>
              <a:rPr lang="en-US" smtClean="0">
                <a:latin typeface="Arial" charset="0"/>
                <a:cs typeface="Arial" charset="0"/>
              </a:rPr>
              <a:t>The result is only Rafael Nadal.</a:t>
            </a:r>
          </a:p>
          <a:p>
            <a:pPr eaLnBrk="1" hangingPunct="1"/>
            <a:endParaRPr lang="en-US" smtClean="0">
              <a:latin typeface="Arial" charset="0"/>
              <a:cs typeface="Arial" charset="0"/>
            </a:endParaRPr>
          </a:p>
          <a:p>
            <a:pPr eaLnBrk="1" hangingPunct="1">
              <a:buFont typeface="Arial" charset="0"/>
              <a:buNone/>
            </a:pPr>
            <a:r>
              <a:rPr lang="en-US" sz="2000" i="1" smtClean="0">
                <a:latin typeface="Arial" charset="0"/>
                <a:cs typeface="Arial" charset="0"/>
              </a:rPr>
              <a:t>	Correct from the XML viewpoint, but semantically unsatisfactory. Human readers would have also included Roger Federer.</a:t>
            </a:r>
          </a:p>
          <a:p>
            <a:pPr eaLnBrk="1" hangingPunct="1">
              <a:buFont typeface="Arial" charset="0"/>
              <a:buNone/>
            </a:pPr>
            <a:endParaRPr lang="en-US" sz="2000" i="1" smtClean="0">
              <a:latin typeface="Arial" charset="0"/>
              <a:cs typeface="Arial" charset="0"/>
            </a:endParaRPr>
          </a:p>
          <a:p>
            <a:pPr eaLnBrk="1" hangingPunct="1">
              <a:buFont typeface="Arial" charset="0"/>
              <a:buNone/>
            </a:pPr>
            <a:r>
              <a:rPr lang="en-US" sz="2000" i="1" smtClean="0">
                <a:latin typeface="Arial" charset="0"/>
                <a:cs typeface="Arial" charset="0"/>
              </a:rPr>
              <a:t>	This kind of information makes use of the semantic model of the particular domain and cannot be represented in XML or in RDF but is typical of knowledge written in RDF Schema.</a:t>
            </a:r>
          </a:p>
          <a:p>
            <a:pPr eaLnBrk="1" hangingPunct="1"/>
            <a:endParaRPr lang="en-US" sz="2000" i="1" smtClean="0">
              <a:latin typeface="Arial" charset="0"/>
              <a:cs typeface="Arial" charset="0"/>
            </a:endParaRPr>
          </a:p>
          <a:p>
            <a:pPr eaLnBrk="1" hangingPunct="1">
              <a:buFont typeface="Arial" charset="0"/>
              <a:buNone/>
            </a:pPr>
            <a:r>
              <a:rPr lang="en-US" sz="2000" i="1" smtClean="0">
                <a:latin typeface="Arial" charset="0"/>
                <a:cs typeface="Arial" charset="0"/>
              </a:rPr>
              <a:t>	RDFS makes semantic information machine accessible</a:t>
            </a:r>
          </a:p>
          <a:p>
            <a:pPr eaLnBrk="1" hangingPunct="1"/>
            <a:endParaRPr lang="en-US" sz="2000" smtClean="0">
              <a:latin typeface="Arial" charset="0"/>
              <a:cs typeface="Arial" charset="0"/>
            </a:endParaRPr>
          </a:p>
        </p:txBody>
      </p:sp>
      <p:sp>
        <p:nvSpPr>
          <p:cNvPr id="17412" name="Text Box 4"/>
          <p:cNvSpPr txBox="1">
            <a:spLocks noChangeArrowheads="1"/>
          </p:cNvSpPr>
          <p:nvPr/>
        </p:nvSpPr>
        <p:spPr bwMode="auto">
          <a:xfrm>
            <a:off x="2216150" y="6000750"/>
            <a:ext cx="692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r>
              <a:rPr lang="en-US" sz="1400" i="1"/>
              <a:t>Examples adapted from </a:t>
            </a:r>
          </a:p>
          <a:p>
            <a:pPr algn="r"/>
            <a:r>
              <a:rPr lang="en-US" sz="1400" i="1"/>
              <a:t>Grigoris Antoniou and Frank van Harmelen: A Semantic Web Primer, MIT Press 2004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latin typeface="Arial" charset="0"/>
                <a:cs typeface="Arial" charset="0"/>
              </a:rPr>
              <a:t>What Are RDF and RDF Schema?</a:t>
            </a:r>
          </a:p>
        </p:txBody>
      </p:sp>
      <p:sp>
        <p:nvSpPr>
          <p:cNvPr id="18435" name="Rectangle 3"/>
          <p:cNvSpPr>
            <a:spLocks noGrp="1" noChangeArrowheads="1"/>
          </p:cNvSpPr>
          <p:nvPr>
            <p:ph idx="1"/>
          </p:nvPr>
        </p:nvSpPr>
        <p:spPr>
          <a:xfrm>
            <a:off x="468313" y="1196975"/>
            <a:ext cx="8229600" cy="5327650"/>
          </a:xfrm>
        </p:spPr>
        <p:txBody>
          <a:bodyPr/>
          <a:lstStyle/>
          <a:p>
            <a:pPr eaLnBrk="1" hangingPunct="1"/>
            <a:r>
              <a:rPr lang="en-US" sz="2400" smtClean="0">
                <a:latin typeface="Arial" charset="0"/>
                <a:cs typeface="Arial" charset="0"/>
              </a:rPr>
              <a:t>RDF (Resource Description Framework)</a:t>
            </a:r>
          </a:p>
          <a:p>
            <a:pPr lvl="1" eaLnBrk="1" hangingPunct="1"/>
            <a:r>
              <a:rPr lang="en-US" sz="1800" smtClean="0">
                <a:latin typeface="Arial" charset="0"/>
                <a:cs typeface="Arial" charset="0"/>
              </a:rPr>
              <a:t>RDF is a universal language that lets users describe resources in their own vocabularies  </a:t>
            </a:r>
          </a:p>
          <a:p>
            <a:pPr lvl="1" eaLnBrk="1" hangingPunct="1"/>
            <a:r>
              <a:rPr lang="en-US" sz="1800" smtClean="0">
                <a:latin typeface="Arial" charset="0"/>
                <a:cs typeface="Arial" charset="0"/>
              </a:rPr>
              <a:t>Data model</a:t>
            </a:r>
          </a:p>
          <a:p>
            <a:pPr lvl="2" eaLnBrk="1" hangingPunct="1"/>
            <a:r>
              <a:rPr lang="en-US" sz="1600" smtClean="0">
                <a:latin typeface="Arial" charset="0"/>
                <a:cs typeface="Arial" charset="0"/>
              </a:rPr>
              <a:t> Syntax (XML)</a:t>
            </a:r>
          </a:p>
          <a:p>
            <a:pPr lvl="1" eaLnBrk="1" hangingPunct="1"/>
            <a:r>
              <a:rPr lang="en-US" sz="1800" smtClean="0">
                <a:latin typeface="Arial" charset="0"/>
                <a:cs typeface="Arial" charset="0"/>
              </a:rPr>
              <a:t>Domain independent</a:t>
            </a:r>
          </a:p>
          <a:p>
            <a:pPr lvl="2" eaLnBrk="1" hangingPunct="1"/>
            <a:r>
              <a:rPr lang="en-GB" sz="1600" smtClean="0">
                <a:latin typeface="Arial" charset="0"/>
                <a:cs typeface="Arial" charset="0"/>
              </a:rPr>
              <a:t>RDF does not assume, nor does it define semantics of any particular application domain</a:t>
            </a:r>
            <a:endParaRPr lang="en-US" sz="1600" smtClean="0">
              <a:latin typeface="Arial" charset="0"/>
              <a:cs typeface="Arial" charset="0"/>
            </a:endParaRPr>
          </a:p>
          <a:p>
            <a:pPr lvl="2" eaLnBrk="1" hangingPunct="1"/>
            <a:r>
              <a:rPr lang="en-US" sz="1600" smtClean="0">
                <a:latin typeface="Arial" charset="0"/>
                <a:cs typeface="Arial" charset="0"/>
              </a:rPr>
              <a:t>Vocabulary is defined by RDF Schema</a:t>
            </a:r>
          </a:p>
          <a:p>
            <a:pPr lvl="2" eaLnBrk="1" hangingPunct="1"/>
            <a:endParaRPr lang="en-US" sz="2400" smtClean="0">
              <a:latin typeface="Arial" charset="0"/>
              <a:cs typeface="Arial" charset="0"/>
            </a:endParaRPr>
          </a:p>
          <a:p>
            <a:pPr eaLnBrk="1" hangingPunct="1"/>
            <a:r>
              <a:rPr lang="en-US" sz="2400" smtClean="0">
                <a:latin typeface="Arial" charset="0"/>
                <a:cs typeface="Arial" charset="0"/>
              </a:rPr>
              <a:t>RDF Schema (RDF Vocabulary Description Language)</a:t>
            </a:r>
          </a:p>
          <a:p>
            <a:pPr lvl="1" eaLnBrk="1" hangingPunct="1"/>
            <a:r>
              <a:rPr lang="en-US" sz="1800" smtClean="0">
                <a:latin typeface="Arial" charset="0"/>
                <a:cs typeface="Arial" charset="0"/>
              </a:rPr>
              <a:t>The user can define the semantics of an application domain in RDFS (</a:t>
            </a:r>
            <a:r>
              <a:rPr lang="en-US" sz="1800" i="1" smtClean="0">
                <a:latin typeface="Arial" charset="0"/>
                <a:cs typeface="Arial" charset="0"/>
              </a:rPr>
              <a:t>semantic model</a:t>
            </a:r>
            <a:r>
              <a:rPr lang="en-US" sz="1800" smtClean="0">
                <a:latin typeface="Arial" charset="0"/>
                <a:cs typeface="Arial" charset="0"/>
              </a:rPr>
              <a:t> of a domain), using</a:t>
            </a:r>
          </a:p>
          <a:p>
            <a:pPr lvl="2" eaLnBrk="1" hangingPunct="1"/>
            <a:r>
              <a:rPr lang="en-GB" sz="1600" smtClean="0">
                <a:latin typeface="Arial" charset="0"/>
                <a:cs typeface="Arial" charset="0"/>
              </a:rPr>
              <a:t>Classes and Properties</a:t>
            </a:r>
          </a:p>
          <a:p>
            <a:pPr lvl="2" eaLnBrk="1" hangingPunct="1"/>
            <a:r>
              <a:rPr lang="en-GB" sz="1600" smtClean="0">
                <a:latin typeface="Arial" charset="0"/>
                <a:cs typeface="Arial" charset="0"/>
              </a:rPr>
              <a:t>Class Hierarchies and Inheritance</a:t>
            </a:r>
          </a:p>
          <a:p>
            <a:pPr lvl="2" eaLnBrk="1" hangingPunct="1"/>
            <a:r>
              <a:rPr lang="en-GB" sz="1600" smtClean="0">
                <a:latin typeface="Arial" charset="0"/>
                <a:cs typeface="Arial" charset="0"/>
              </a:rPr>
              <a:t>Property Hierarchies</a:t>
            </a:r>
            <a:endParaRPr lang="el-GR" sz="1600" smtClean="0">
              <a:latin typeface="Arial" charset="0"/>
              <a:cs typeface="Arial" charset="0"/>
            </a:endParaRPr>
          </a:p>
          <a:p>
            <a:pPr lvl="1" eaLnBrk="1" hangingPunct="1"/>
            <a:endParaRPr lang="en-US" sz="1800" smtClean="0">
              <a:latin typeface="Arial" charset="0"/>
              <a:cs typeface="Arial" charset="0"/>
            </a:endParaRPr>
          </a:p>
          <a:p>
            <a:pPr lvl="1" eaLnBrk="1" hangingPunct="1"/>
            <a:endParaRPr lang="en-US" sz="180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eaLnBrk="1" hangingPunct="1"/>
            <a:r>
              <a:rPr lang="en-US" cap="none" smtClean="0">
                <a:latin typeface="Arial" charset="0"/>
                <a:cs typeface="Arial" charset="0"/>
              </a:rPr>
              <a:t>TECHNICAL SOLUTION</a:t>
            </a:r>
          </a:p>
        </p:txBody>
      </p:sp>
      <p:sp>
        <p:nvSpPr>
          <p:cNvPr id="19459" name="Text Placeholder 5"/>
          <p:cNvSpPr>
            <a:spLocks noGrp="1"/>
          </p:cNvSpPr>
          <p:nvPr>
            <p:ph type="body" idx="1"/>
          </p:nvPr>
        </p:nvSpPr>
        <p:spPr/>
        <p:txBody>
          <a:bodyPr/>
          <a:lstStyle/>
          <a:p>
            <a:pPr eaLnBrk="1" hangingPunct="1"/>
            <a:r>
              <a:rPr lang="en-US" smtClean="0">
                <a:latin typeface="Arial" charset="0"/>
                <a:cs typeface="Arial" charset="0"/>
              </a:rPr>
              <a:t>RDF and RDF Schema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p:txBody>
          <a:bodyPr/>
          <a:lstStyle/>
          <a:p>
            <a:pPr marL="342900" indent="-342900" eaLnBrk="1" hangingPunct="1"/>
            <a:r>
              <a:rPr lang="en-US" cap="none" smtClean="0">
                <a:latin typeface="Arial" charset="0"/>
                <a:cs typeface="Arial" charset="0"/>
              </a:rPr>
              <a:t>THE RESOURCE DESCRIPTION FRAMEWORK </a:t>
            </a:r>
          </a:p>
        </p:txBody>
      </p:sp>
      <p:sp>
        <p:nvSpPr>
          <p:cNvPr id="20483" name="Text Placeholder 32"/>
          <p:cNvSpPr>
            <a:spLocks noGrp="1"/>
          </p:cNvSpPr>
          <p:nvPr>
            <p:ph type="body" idx="1"/>
          </p:nvPr>
        </p:nvSpPr>
        <p:spPr/>
        <p:txBody>
          <a:bodyPr/>
          <a:lstStyle/>
          <a:p>
            <a:pPr eaLnBrk="1" hangingPunct="1"/>
            <a:r>
              <a:rPr lang="en-US" smtClean="0">
                <a:latin typeface="Arial" charset="0"/>
                <a:cs typeface="Arial" charset="0"/>
              </a:rPr>
              <a:t>The power of triple representation joint with XML serialization</a:t>
            </a:r>
          </a:p>
        </p:txBody>
      </p:sp>
      <p:sp>
        <p:nvSpPr>
          <p:cNvPr id="20484" name="TextBox 8"/>
          <p:cNvSpPr txBox="1">
            <a:spLocks noChangeArrowheads="1"/>
          </p:cNvSpPr>
          <p:nvPr/>
        </p:nvSpPr>
        <p:spPr bwMode="auto">
          <a:xfrm>
            <a:off x="214313" y="5929313"/>
            <a:ext cx="8736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US" sz="1600"/>
              <a:t>Most of the examples in the upcoming slides are taken from: http://www.w3.org/TR/rdf-primer/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304800"/>
            <a:ext cx="5791200" cy="457200"/>
          </a:xfrm>
        </p:spPr>
        <p:txBody>
          <a:bodyPr/>
          <a:lstStyle/>
          <a:p>
            <a:pPr eaLnBrk="1" hangingPunct="1"/>
            <a:r>
              <a:rPr lang="en-US" smtClean="0">
                <a:latin typeface="Arial" charset="0"/>
                <a:cs typeface="Arial" charset="0"/>
              </a:rPr>
              <a:t>RDF Basics</a:t>
            </a:r>
            <a:endParaRPr lang="en-US" sz="1400" smtClean="0">
              <a:latin typeface="Arial" charset="0"/>
              <a:cs typeface="Arial" charset="0"/>
            </a:endParaRPr>
          </a:p>
        </p:txBody>
      </p:sp>
      <p:sp>
        <p:nvSpPr>
          <p:cNvPr id="21507" name="Rectangle 3"/>
          <p:cNvSpPr>
            <a:spLocks noGrp="1" noChangeArrowheads="1"/>
          </p:cNvSpPr>
          <p:nvPr>
            <p:ph idx="1"/>
          </p:nvPr>
        </p:nvSpPr>
        <p:spPr>
          <a:xfrm>
            <a:off x="457200" y="1268413"/>
            <a:ext cx="8229600" cy="5113337"/>
          </a:xfrm>
        </p:spPr>
        <p:txBody>
          <a:bodyPr/>
          <a:lstStyle/>
          <a:p>
            <a:pPr eaLnBrk="1" hangingPunct="1">
              <a:lnSpc>
                <a:spcPct val="60000"/>
              </a:lnSpc>
            </a:pPr>
            <a:endParaRPr lang="en-US" sz="2000" smtClean="0">
              <a:latin typeface="Arial" charset="0"/>
              <a:cs typeface="Arial" charset="0"/>
            </a:endParaRPr>
          </a:p>
          <a:p>
            <a:pPr eaLnBrk="1" hangingPunct="1">
              <a:lnSpc>
                <a:spcPct val="60000"/>
              </a:lnSpc>
            </a:pPr>
            <a:r>
              <a:rPr lang="en-US" sz="2400" smtClean="0">
                <a:latin typeface="Arial" charset="0"/>
                <a:cs typeface="Arial" charset="0"/>
              </a:rPr>
              <a:t>RDF is a language for making statements on resources</a:t>
            </a:r>
          </a:p>
          <a:p>
            <a:pPr lvl="1" eaLnBrk="1" hangingPunct="1">
              <a:lnSpc>
                <a:spcPct val="60000"/>
              </a:lnSpc>
            </a:pPr>
            <a:r>
              <a:rPr lang="en-US" sz="2000" smtClean="0">
                <a:latin typeface="Arial" charset="0"/>
                <a:cs typeface="Arial" charset="0"/>
              </a:rPr>
              <a:t>John is father of Bill</a:t>
            </a:r>
          </a:p>
          <a:p>
            <a:pPr eaLnBrk="1" hangingPunct="1">
              <a:lnSpc>
                <a:spcPct val="60000"/>
              </a:lnSpc>
            </a:pPr>
            <a:endParaRPr lang="en-US" sz="1200" smtClean="0">
              <a:latin typeface="Arial" charset="0"/>
              <a:cs typeface="Arial" charset="0"/>
            </a:endParaRPr>
          </a:p>
          <a:p>
            <a:pPr eaLnBrk="1" hangingPunct="1"/>
            <a:r>
              <a:rPr lang="en-US" sz="2400" smtClean="0">
                <a:latin typeface="Arial" charset="0"/>
                <a:ea typeface="ヒラギノ角ゴ Pro W3" charset="-128"/>
                <a:cs typeface="Arial" charset="0"/>
              </a:rPr>
              <a:t>Statement (or triple) as a logical formula </a:t>
            </a:r>
            <a:r>
              <a:rPr lang="en-US" sz="2400" i="1" smtClean="0">
                <a:latin typeface="Arial" charset="0"/>
                <a:ea typeface="ヒラギノ角ゴ Pro W3" charset="-128"/>
                <a:cs typeface="Arial" charset="0"/>
              </a:rPr>
              <a:t>P(x,y)</a:t>
            </a:r>
            <a:r>
              <a:rPr lang="en-US" sz="2400" smtClean="0">
                <a:latin typeface="Arial" charset="0"/>
                <a:ea typeface="ヒラギノ角ゴ Pro W3" charset="-128"/>
                <a:cs typeface="Arial" charset="0"/>
              </a:rPr>
              <a:t>, where</a:t>
            </a:r>
            <a:br>
              <a:rPr lang="en-US" sz="2400" smtClean="0">
                <a:latin typeface="Arial" charset="0"/>
                <a:ea typeface="ヒラギノ角ゴ Pro W3" charset="-128"/>
                <a:cs typeface="Arial" charset="0"/>
              </a:rPr>
            </a:br>
            <a:r>
              <a:rPr lang="en-US" sz="2400" smtClean="0">
                <a:latin typeface="Arial" charset="0"/>
                <a:ea typeface="ヒラギノ角ゴ Pro W3" charset="-128"/>
                <a:cs typeface="Arial" charset="0"/>
              </a:rPr>
              <a:t>the binary predicate </a:t>
            </a:r>
            <a:r>
              <a:rPr lang="en-US" sz="2400" i="1" smtClean="0">
                <a:latin typeface="Arial" charset="0"/>
                <a:ea typeface="ヒラギノ角ゴ Pro W3" charset="-128"/>
                <a:cs typeface="Arial" charset="0"/>
              </a:rPr>
              <a:t>P</a:t>
            </a:r>
            <a:r>
              <a:rPr lang="en-US" sz="2400" smtClean="0">
                <a:latin typeface="Arial" charset="0"/>
                <a:ea typeface="ヒラギノ角ゴ Pro W3" charset="-128"/>
                <a:cs typeface="Arial" charset="0"/>
              </a:rPr>
              <a:t> relates the object </a:t>
            </a:r>
            <a:r>
              <a:rPr lang="en-US" sz="2400" i="1" smtClean="0">
                <a:latin typeface="Arial" charset="0"/>
                <a:ea typeface="ヒラギノ角ゴ Pro W3" charset="-128"/>
                <a:cs typeface="Arial" charset="0"/>
              </a:rPr>
              <a:t>x</a:t>
            </a:r>
            <a:r>
              <a:rPr lang="en-US" sz="2400" smtClean="0">
                <a:latin typeface="Arial" charset="0"/>
                <a:ea typeface="ヒラギノ角ゴ Pro W3" charset="-128"/>
                <a:cs typeface="Arial" charset="0"/>
              </a:rPr>
              <a:t> to the object </a:t>
            </a:r>
            <a:r>
              <a:rPr lang="en-US" sz="2400" i="1" smtClean="0">
                <a:latin typeface="Arial" charset="0"/>
                <a:ea typeface="ヒラギノ角ゴ Pro W3" charset="-128"/>
                <a:cs typeface="Arial" charset="0"/>
              </a:rPr>
              <a:t>y</a:t>
            </a:r>
          </a:p>
          <a:p>
            <a:pPr lvl="1" eaLnBrk="1" hangingPunct="1"/>
            <a:r>
              <a:rPr lang="en-US" sz="2000" b="1" smtClean="0">
                <a:latin typeface="Courier New" charset="0"/>
                <a:cs typeface="Arial" charset="0"/>
              </a:rPr>
              <a:t>E.g.,</a:t>
            </a:r>
            <a:r>
              <a:rPr lang="en-US" sz="2000" b="1" smtClean="0">
                <a:solidFill>
                  <a:schemeClr val="tx2"/>
                </a:solidFill>
                <a:latin typeface="Courier New" charset="0"/>
                <a:cs typeface="Arial" charset="0"/>
              </a:rPr>
              <a:t> father-of(john,bill)</a:t>
            </a:r>
            <a:endParaRPr lang="en-US" sz="2000" i="1" smtClean="0">
              <a:latin typeface="Arial" charset="0"/>
              <a:cs typeface="Arial" charset="0"/>
            </a:endParaRPr>
          </a:p>
          <a:p>
            <a:pPr eaLnBrk="1" hangingPunct="1">
              <a:lnSpc>
                <a:spcPct val="60000"/>
              </a:lnSpc>
            </a:pPr>
            <a:endParaRPr lang="en-US" sz="1200" smtClean="0">
              <a:latin typeface="Arial" charset="0"/>
              <a:cs typeface="Arial" charset="0"/>
            </a:endParaRPr>
          </a:p>
          <a:p>
            <a:pPr eaLnBrk="1" hangingPunct="1">
              <a:lnSpc>
                <a:spcPct val="60000"/>
              </a:lnSpc>
            </a:pPr>
            <a:r>
              <a:rPr lang="en-US" sz="2400" smtClean="0">
                <a:latin typeface="Arial" charset="0"/>
                <a:cs typeface="Arial" charset="0"/>
              </a:rPr>
              <a:t>Triple data model: </a:t>
            </a:r>
          </a:p>
          <a:p>
            <a:pPr lvl="1" eaLnBrk="1" hangingPunct="1">
              <a:lnSpc>
                <a:spcPct val="60000"/>
              </a:lnSpc>
              <a:buFontTx/>
              <a:buNone/>
            </a:pPr>
            <a:r>
              <a:rPr lang="en-US" sz="2400" b="1" smtClean="0">
                <a:solidFill>
                  <a:srgbClr val="339966"/>
                </a:solidFill>
                <a:latin typeface="Courier New" charset="0"/>
                <a:cs typeface="Arial" charset="0"/>
              </a:rPr>
              <a:t>		</a:t>
            </a:r>
            <a:r>
              <a:rPr lang="en-US" sz="2400" b="1" smtClean="0">
                <a:solidFill>
                  <a:schemeClr val="tx2"/>
                </a:solidFill>
                <a:latin typeface="Courier New" charset="0"/>
                <a:cs typeface="Arial" charset="0"/>
              </a:rPr>
              <a:t>&lt;subject, predicate, object&gt;</a:t>
            </a:r>
          </a:p>
          <a:p>
            <a:pPr lvl="1" eaLnBrk="1" hangingPunct="1">
              <a:lnSpc>
                <a:spcPct val="60000"/>
              </a:lnSpc>
              <a:buFontTx/>
              <a:buNone/>
            </a:pPr>
            <a:endParaRPr lang="en-US" sz="1200" b="1" smtClean="0">
              <a:solidFill>
                <a:srgbClr val="339966"/>
              </a:solidFill>
              <a:latin typeface="Courier New" charset="0"/>
              <a:cs typeface="Arial" charset="0"/>
            </a:endParaRPr>
          </a:p>
          <a:p>
            <a:pPr lvl="1" eaLnBrk="1" hangingPunct="1">
              <a:lnSpc>
                <a:spcPct val="60000"/>
              </a:lnSpc>
            </a:pPr>
            <a:r>
              <a:rPr lang="en-US" sz="2400" b="1" smtClean="0">
                <a:latin typeface="Arial" charset="0"/>
                <a:cs typeface="Arial" charset="0"/>
              </a:rPr>
              <a:t>Subject</a:t>
            </a:r>
            <a:r>
              <a:rPr lang="en-US" sz="2400" smtClean="0">
                <a:latin typeface="Arial" charset="0"/>
                <a:cs typeface="Arial" charset="0"/>
              </a:rPr>
              <a:t>:	Resource or blank node</a:t>
            </a:r>
          </a:p>
          <a:p>
            <a:pPr lvl="1" eaLnBrk="1" hangingPunct="1">
              <a:lnSpc>
                <a:spcPct val="60000"/>
              </a:lnSpc>
            </a:pPr>
            <a:r>
              <a:rPr lang="en-US" sz="2400" b="1" smtClean="0">
                <a:latin typeface="Arial" charset="0"/>
                <a:cs typeface="Arial" charset="0"/>
              </a:rPr>
              <a:t>Predicate</a:t>
            </a:r>
            <a:r>
              <a:rPr lang="en-US" sz="2400" smtClean="0">
                <a:latin typeface="Arial" charset="0"/>
                <a:cs typeface="Arial" charset="0"/>
              </a:rPr>
              <a:t>: 	Resource denoting some property</a:t>
            </a:r>
          </a:p>
          <a:p>
            <a:pPr lvl="1" eaLnBrk="1" hangingPunct="1">
              <a:lnSpc>
                <a:spcPct val="60000"/>
              </a:lnSpc>
            </a:pPr>
            <a:r>
              <a:rPr lang="en-US" sz="2400" b="1" smtClean="0">
                <a:latin typeface="Arial" charset="0"/>
                <a:cs typeface="Arial" charset="0"/>
              </a:rPr>
              <a:t>Object</a:t>
            </a:r>
            <a:r>
              <a:rPr lang="en-US" sz="2400" smtClean="0">
                <a:latin typeface="Arial" charset="0"/>
                <a:cs typeface="Arial" charset="0"/>
              </a:rPr>
              <a:t>: 	Resource, blank node or literal</a:t>
            </a:r>
          </a:p>
          <a:p>
            <a:pPr eaLnBrk="1" hangingPunct="1">
              <a:lnSpc>
                <a:spcPct val="60000"/>
              </a:lnSpc>
            </a:pPr>
            <a:endParaRPr lang="en-US" sz="1200" smtClean="0">
              <a:latin typeface="Arial" charset="0"/>
              <a:cs typeface="Arial" charset="0"/>
            </a:endParaRPr>
          </a:p>
          <a:p>
            <a:pPr eaLnBrk="1" hangingPunct="1">
              <a:lnSpc>
                <a:spcPct val="60000"/>
              </a:lnSpc>
            </a:pPr>
            <a:r>
              <a:rPr lang="en-US" sz="2400" smtClean="0">
                <a:latin typeface="Arial" charset="0"/>
                <a:cs typeface="Arial" charset="0"/>
              </a:rPr>
              <a:t>Example:	</a:t>
            </a:r>
            <a:r>
              <a:rPr lang="en-US" sz="2400" b="1" smtClean="0">
                <a:solidFill>
                  <a:schemeClr val="tx2"/>
                </a:solidFill>
                <a:latin typeface="Courier New" charset="0"/>
                <a:cs typeface="Arial" charset="0"/>
              </a:rPr>
              <a:t>&lt;ex:john, ex:father-of, ex:bill&gt;</a:t>
            </a:r>
          </a:p>
          <a:p>
            <a:pPr eaLnBrk="1" hangingPunct="1">
              <a:lnSpc>
                <a:spcPct val="80000"/>
              </a:lnSpc>
            </a:pPr>
            <a:endParaRPr lang="en-US" sz="1200" smtClean="0">
              <a:latin typeface="Arial" charset="0"/>
              <a:ea typeface="ヒラギノ角ゴ Pro W3" charset="-128"/>
              <a:cs typeface="Arial" charset="0"/>
            </a:endParaRPr>
          </a:p>
          <a:p>
            <a:pPr eaLnBrk="1" hangingPunct="1">
              <a:lnSpc>
                <a:spcPct val="80000"/>
              </a:lnSpc>
            </a:pPr>
            <a:r>
              <a:rPr lang="en-US" sz="2400" smtClean="0">
                <a:latin typeface="Arial" charset="0"/>
                <a:ea typeface="ヒラギノ角ゴ Pro W3" charset="-128"/>
                <a:cs typeface="Arial" charset="0"/>
              </a:rPr>
              <a:t>RDF offers only binary predicates (properties)</a:t>
            </a:r>
          </a:p>
          <a:p>
            <a:pPr lvl="1" eaLnBrk="1" hangingPunct="1">
              <a:lnSpc>
                <a:spcPct val="80000"/>
              </a:lnSpc>
            </a:pPr>
            <a:r>
              <a:rPr lang="en-US" sz="2000" smtClean="0">
                <a:latin typeface="Arial" charset="0"/>
                <a:ea typeface="ヒラギノ角ゴ Pro W3" charset="-128"/>
                <a:cs typeface="Arial" charset="0"/>
              </a:rPr>
              <a:t>E.g, </a:t>
            </a:r>
            <a:r>
              <a:rPr lang="en-US" sz="2000" b="1" smtClean="0">
                <a:solidFill>
                  <a:schemeClr val="tx2"/>
                </a:solidFill>
                <a:latin typeface="Courier New" charset="0"/>
                <a:cs typeface="Arial" charset="0"/>
              </a:rPr>
              <a:t>father-of</a:t>
            </a:r>
            <a:r>
              <a:rPr lang="en-US" sz="2000" smtClean="0">
                <a:latin typeface="Arial" charset="0"/>
                <a:ea typeface="ヒラギノ角ゴ Pro W3" charset="-128"/>
                <a:cs typeface="Arial" charset="0"/>
              </a:rPr>
              <a:t> is a binary predicate</a:t>
            </a:r>
          </a:p>
          <a:p>
            <a:pPr eaLnBrk="1" hangingPunct="1">
              <a:lnSpc>
                <a:spcPct val="80000"/>
              </a:lnSpc>
            </a:pPr>
            <a:endParaRPr lang="en-US" smtClean="0">
              <a:latin typeface="Arial" charset="0"/>
              <a:ea typeface="ヒラギノ角ゴ Pro W3" charset="-128"/>
              <a:cs typeface="Arial" charset="0"/>
            </a:endParaRPr>
          </a:p>
          <a:p>
            <a:pPr eaLnBrk="1" hangingPunct="1">
              <a:lnSpc>
                <a:spcPct val="60000"/>
              </a:lnSpc>
            </a:pPr>
            <a:endParaRPr lang="en-US" sz="180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latin typeface="Arial" charset="0"/>
                <a:cs typeface="Arial" charset="0"/>
              </a:rPr>
              <a:t>Resources</a:t>
            </a:r>
          </a:p>
        </p:txBody>
      </p:sp>
      <p:sp>
        <p:nvSpPr>
          <p:cNvPr id="22531" name="Rectangle 3"/>
          <p:cNvSpPr>
            <a:spLocks noGrp="1" noChangeArrowheads="1"/>
          </p:cNvSpPr>
          <p:nvPr>
            <p:ph idx="1"/>
          </p:nvPr>
        </p:nvSpPr>
        <p:spPr/>
        <p:txBody>
          <a:bodyPr/>
          <a:lstStyle/>
          <a:p>
            <a:pPr eaLnBrk="1" hangingPunct="1"/>
            <a:r>
              <a:rPr lang="en-US" sz="2200" smtClean="0">
                <a:latin typeface="Arial" charset="0"/>
                <a:cs typeface="Arial" charset="0"/>
              </a:rPr>
              <a:t>A resource may be:</a:t>
            </a:r>
          </a:p>
          <a:p>
            <a:pPr lvl="1" eaLnBrk="1" hangingPunct="1"/>
            <a:r>
              <a:rPr lang="en-US" smtClean="0">
                <a:latin typeface="Arial" charset="0"/>
                <a:cs typeface="Arial" charset="0"/>
              </a:rPr>
              <a:t>A Web page (e.g. </a:t>
            </a:r>
            <a:r>
              <a:rPr lang="en-US" sz="1800" b="1" smtClean="0">
                <a:solidFill>
                  <a:schemeClr val="tx2"/>
                </a:solidFill>
                <a:latin typeface="Courier New" charset="0"/>
                <a:cs typeface="Arial" charset="0"/>
              </a:rPr>
              <a:t>http://www.w3.org</a:t>
            </a:r>
            <a:r>
              <a:rPr lang="en-US" smtClean="0">
                <a:latin typeface="Arial" charset="0"/>
                <a:cs typeface="Arial" charset="0"/>
              </a:rPr>
              <a:t>)</a:t>
            </a:r>
          </a:p>
          <a:p>
            <a:pPr lvl="1" eaLnBrk="1" hangingPunct="1"/>
            <a:r>
              <a:rPr lang="en-US" smtClean="0">
                <a:latin typeface="Arial" charset="0"/>
                <a:cs typeface="Arial" charset="0"/>
              </a:rPr>
              <a:t>A person (e.g. </a:t>
            </a:r>
            <a:r>
              <a:rPr lang="en-US" sz="1800" b="1" smtClean="0">
                <a:solidFill>
                  <a:schemeClr val="tx2"/>
                </a:solidFill>
                <a:latin typeface="Courier New" charset="0"/>
                <a:cs typeface="Arial" charset="0"/>
              </a:rPr>
              <a:t>http://www.vamosbrigade.com/</a:t>
            </a:r>
            <a:r>
              <a:rPr lang="en-US" smtClean="0">
                <a:latin typeface="Arial" charset="0"/>
                <a:cs typeface="Arial" charset="0"/>
              </a:rPr>
              <a:t>)</a:t>
            </a:r>
          </a:p>
          <a:p>
            <a:pPr lvl="1" eaLnBrk="1" hangingPunct="1"/>
            <a:r>
              <a:rPr lang="en-US" smtClean="0">
                <a:latin typeface="Arial" charset="0"/>
                <a:cs typeface="Arial" charset="0"/>
              </a:rPr>
              <a:t>A book (e.g. </a:t>
            </a:r>
            <a:r>
              <a:rPr lang="en-US" sz="1800" b="1" smtClean="0">
                <a:solidFill>
                  <a:schemeClr val="tx2"/>
                </a:solidFill>
                <a:latin typeface="Courier New" charset="0"/>
                <a:cs typeface="Arial" charset="0"/>
              </a:rPr>
              <a:t>urn:isbn:0-345-33971-1</a:t>
            </a:r>
            <a:r>
              <a:rPr lang="en-US" smtClean="0">
                <a:latin typeface="Arial" charset="0"/>
                <a:cs typeface="Arial" charset="0"/>
              </a:rPr>
              <a:t>)</a:t>
            </a:r>
          </a:p>
          <a:p>
            <a:pPr lvl="1" eaLnBrk="1" hangingPunct="1"/>
            <a:r>
              <a:rPr lang="en-US" smtClean="0">
                <a:latin typeface="Arial" charset="0"/>
                <a:cs typeface="Arial" charset="0"/>
              </a:rPr>
              <a:t>Anything denoted with a URI!</a:t>
            </a:r>
          </a:p>
          <a:p>
            <a:pPr lvl="1" eaLnBrk="1" hangingPunct="1"/>
            <a:endParaRPr lang="en-US" smtClean="0">
              <a:latin typeface="Arial" charset="0"/>
              <a:cs typeface="Arial" charset="0"/>
            </a:endParaRPr>
          </a:p>
          <a:p>
            <a:pPr eaLnBrk="1" hangingPunct="1"/>
            <a:r>
              <a:rPr lang="en-US" sz="2200" smtClean="0">
                <a:latin typeface="Arial" charset="0"/>
                <a:cs typeface="Arial" charset="0"/>
              </a:rPr>
              <a:t>A URI is an </a:t>
            </a:r>
            <a:r>
              <a:rPr lang="en-US" sz="2200" i="1" smtClean="0">
                <a:latin typeface="Arial" charset="0"/>
                <a:cs typeface="Arial" charset="0"/>
              </a:rPr>
              <a:t>identifier</a:t>
            </a:r>
            <a:r>
              <a:rPr lang="en-US" sz="2200" smtClean="0">
                <a:latin typeface="Arial" charset="0"/>
                <a:cs typeface="Arial" charset="0"/>
              </a:rPr>
              <a:t> and </a:t>
            </a:r>
            <a:r>
              <a:rPr lang="en-US" sz="2200" b="1" smtClean="0">
                <a:latin typeface="Arial" charset="0"/>
                <a:cs typeface="Arial" charset="0"/>
              </a:rPr>
              <a:t>not</a:t>
            </a:r>
            <a:r>
              <a:rPr lang="en-US" sz="2200" smtClean="0">
                <a:latin typeface="Arial" charset="0"/>
                <a:cs typeface="Arial" charset="0"/>
              </a:rPr>
              <a:t> a location on the Web</a:t>
            </a:r>
          </a:p>
          <a:p>
            <a:pPr eaLnBrk="1" hangingPunct="1"/>
            <a:endParaRPr lang="en-US" sz="2200" smtClean="0">
              <a:latin typeface="Arial" charset="0"/>
              <a:cs typeface="Arial" charset="0"/>
            </a:endParaRPr>
          </a:p>
          <a:p>
            <a:pPr eaLnBrk="1" hangingPunct="1"/>
            <a:r>
              <a:rPr lang="en-US" sz="2200" smtClean="0">
                <a:latin typeface="Arial" charset="0"/>
                <a:cs typeface="Arial" charset="0"/>
              </a:rPr>
              <a:t>RDF allows making statements about resources:</a:t>
            </a:r>
          </a:p>
          <a:p>
            <a:pPr lvl="1" eaLnBrk="1" hangingPunct="1"/>
            <a:r>
              <a:rPr lang="en-US" sz="1800" b="1" smtClean="0">
                <a:solidFill>
                  <a:schemeClr val="tx2"/>
                </a:solidFill>
                <a:latin typeface="Courier New" charset="0"/>
                <a:cs typeface="Arial" charset="0"/>
              </a:rPr>
              <a:t>http://www.w3.org</a:t>
            </a:r>
            <a:r>
              <a:rPr lang="en-US" smtClean="0">
                <a:solidFill>
                  <a:schemeClr val="tx2"/>
                </a:solidFill>
                <a:latin typeface="Arial" charset="0"/>
                <a:cs typeface="Arial" charset="0"/>
              </a:rPr>
              <a:t> </a:t>
            </a:r>
            <a:r>
              <a:rPr lang="en-US" b="1" smtClean="0">
                <a:latin typeface="Arial" charset="0"/>
                <a:cs typeface="Arial" charset="0"/>
              </a:rPr>
              <a:t>has the format</a:t>
            </a:r>
            <a:r>
              <a:rPr lang="en-US" smtClean="0">
                <a:latin typeface="Arial" charset="0"/>
                <a:cs typeface="Arial" charset="0"/>
              </a:rPr>
              <a:t> text/html</a:t>
            </a:r>
          </a:p>
          <a:p>
            <a:pPr lvl="1" eaLnBrk="1" hangingPunct="1"/>
            <a:r>
              <a:rPr lang="en-US" sz="1800" b="1" smtClean="0">
                <a:solidFill>
                  <a:schemeClr val="tx2"/>
                </a:solidFill>
                <a:latin typeface="Courier New" charset="0"/>
                <a:cs typeface="Arial" charset="0"/>
              </a:rPr>
              <a:t>http://www.vamosbrigade.com/</a:t>
            </a:r>
            <a:r>
              <a:rPr lang="en-US" smtClean="0">
                <a:solidFill>
                  <a:schemeClr val="tx2"/>
                </a:solidFill>
                <a:latin typeface="Arial" charset="0"/>
                <a:cs typeface="Arial" charset="0"/>
              </a:rPr>
              <a:t> </a:t>
            </a:r>
            <a:r>
              <a:rPr lang="en-US" b="1" smtClean="0">
                <a:latin typeface="Arial" charset="0"/>
                <a:cs typeface="Arial" charset="0"/>
              </a:rPr>
              <a:t>has first name</a:t>
            </a:r>
            <a:r>
              <a:rPr lang="en-US" smtClean="0">
                <a:latin typeface="Arial" charset="0"/>
                <a:cs typeface="Arial" charset="0"/>
              </a:rPr>
              <a:t> Rafael</a:t>
            </a:r>
          </a:p>
          <a:p>
            <a:pPr lvl="1" eaLnBrk="1" hangingPunct="1"/>
            <a:r>
              <a:rPr lang="en-US" sz="1800" b="1" smtClean="0">
                <a:solidFill>
                  <a:schemeClr val="tx2"/>
                </a:solidFill>
                <a:latin typeface="Courier New" charset="0"/>
                <a:cs typeface="Arial" charset="0"/>
              </a:rPr>
              <a:t>urn:isbn:0-345-33971-1</a:t>
            </a:r>
            <a:r>
              <a:rPr lang="en-US" smtClean="0">
                <a:latin typeface="Arial" charset="0"/>
                <a:cs typeface="Arial" charset="0"/>
              </a:rPr>
              <a:t> </a:t>
            </a:r>
            <a:r>
              <a:rPr lang="en-US" b="1" smtClean="0">
                <a:latin typeface="Arial" charset="0"/>
                <a:cs typeface="Arial" charset="0"/>
              </a:rPr>
              <a:t>has author</a:t>
            </a:r>
            <a:r>
              <a:rPr lang="en-US" smtClean="0">
                <a:latin typeface="Arial" charset="0"/>
                <a:cs typeface="Arial" charset="0"/>
              </a:rPr>
              <a:t> Tolkien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latin typeface="Arial" charset="0"/>
                <a:cs typeface="Arial" charset="0"/>
              </a:rPr>
              <a:t>URI, URN, URL</a:t>
            </a:r>
          </a:p>
        </p:txBody>
      </p:sp>
      <p:sp>
        <p:nvSpPr>
          <p:cNvPr id="23555" name="Content Placeholder 2"/>
          <p:cNvSpPr>
            <a:spLocks noGrp="1"/>
          </p:cNvSpPr>
          <p:nvPr>
            <p:ph idx="1"/>
          </p:nvPr>
        </p:nvSpPr>
        <p:spPr/>
        <p:txBody>
          <a:bodyPr/>
          <a:lstStyle/>
          <a:p>
            <a:r>
              <a:rPr lang="en-US" sz="1800" smtClean="0">
                <a:latin typeface="Arial" charset="0"/>
                <a:cs typeface="Arial" charset="0"/>
              </a:rPr>
              <a:t>A Uniform Resource Identifier (URI) is a string of characters used to identify a name or a resource on the Internet</a:t>
            </a:r>
          </a:p>
          <a:p>
            <a:endParaRPr lang="en-US" sz="1800" smtClean="0">
              <a:latin typeface="Arial" charset="0"/>
              <a:cs typeface="Arial" charset="0"/>
            </a:endParaRPr>
          </a:p>
          <a:p>
            <a:endParaRPr lang="en-US" sz="1800" smtClean="0">
              <a:latin typeface="Arial" charset="0"/>
              <a:cs typeface="Arial" charset="0"/>
            </a:endParaRPr>
          </a:p>
          <a:p>
            <a:endParaRPr lang="en-US" sz="1800" smtClean="0">
              <a:latin typeface="Arial" charset="0"/>
              <a:cs typeface="Arial" charset="0"/>
            </a:endParaRPr>
          </a:p>
          <a:p>
            <a:endParaRPr lang="en-US" sz="1800" smtClean="0">
              <a:latin typeface="Arial" charset="0"/>
              <a:cs typeface="Arial" charset="0"/>
            </a:endParaRPr>
          </a:p>
          <a:p>
            <a:r>
              <a:rPr lang="en-US" sz="1800" smtClean="0">
                <a:latin typeface="Arial" charset="0"/>
                <a:cs typeface="Arial" charset="0"/>
              </a:rPr>
              <a:t>A URI can be a URL or a URN</a:t>
            </a:r>
          </a:p>
          <a:p>
            <a:r>
              <a:rPr lang="en-US" sz="1800" smtClean="0">
                <a:latin typeface="Arial" charset="0"/>
                <a:cs typeface="Arial" charset="0"/>
              </a:rPr>
              <a:t>A Uniform Resource Name (URN) defines an item's identity</a:t>
            </a:r>
          </a:p>
          <a:p>
            <a:pPr lvl="1"/>
            <a:r>
              <a:rPr lang="en-US" sz="1400" smtClean="0">
                <a:latin typeface="Arial" charset="0"/>
                <a:cs typeface="Arial" charset="0"/>
              </a:rPr>
              <a:t>the URN </a:t>
            </a:r>
            <a:r>
              <a:rPr lang="en-US" sz="1400" i="1" smtClean="0">
                <a:latin typeface="Arial" charset="0"/>
                <a:cs typeface="Arial" charset="0"/>
              </a:rPr>
              <a:t>urn:isbn:0-395-36341-1</a:t>
            </a:r>
            <a:r>
              <a:rPr lang="en-US" sz="1400" smtClean="0">
                <a:latin typeface="Arial" charset="0"/>
                <a:cs typeface="Arial" charset="0"/>
              </a:rPr>
              <a:t> is a URI that specifies the identifier system, i.e. International Standard Book Number (ISBN), as well as the unique reference within that system and allows one to talk about a book, but doesn't suggest where and how to obtain an actual copy of it</a:t>
            </a:r>
          </a:p>
          <a:p>
            <a:r>
              <a:rPr lang="en-US" sz="1800" smtClean="0">
                <a:latin typeface="Arial" charset="0"/>
                <a:cs typeface="Arial" charset="0"/>
              </a:rPr>
              <a:t>A Uniform Resource Locator (URL) provides a method for finding it</a:t>
            </a:r>
          </a:p>
          <a:p>
            <a:pPr lvl="1"/>
            <a:r>
              <a:rPr lang="en-US" sz="1400" smtClean="0">
                <a:latin typeface="Arial" charset="0"/>
                <a:cs typeface="Arial" charset="0"/>
              </a:rPr>
              <a:t>the URL </a:t>
            </a:r>
            <a:r>
              <a:rPr lang="en-US" sz="1400" i="1" smtClean="0">
                <a:latin typeface="Arial" charset="0"/>
                <a:cs typeface="Arial" charset="0"/>
              </a:rPr>
              <a:t>http://www.auckland.ac.nz/</a:t>
            </a:r>
            <a:r>
              <a:rPr lang="en-US" sz="1400" smtClean="0">
                <a:latin typeface="Arial" charset="0"/>
                <a:cs typeface="Arial" charset="0"/>
              </a:rPr>
              <a:t> identifies a resource (UoA’s home page) and implies that a representation of that resource (such as the home page's current HTML code, as encoded characters) is obtainable via HTTP from a network host named </a:t>
            </a:r>
            <a:r>
              <a:rPr lang="en-US" sz="1400" i="1" smtClean="0">
                <a:latin typeface="Arial" charset="0"/>
                <a:cs typeface="Arial" charset="0"/>
              </a:rPr>
              <a:t>www.auckland.ac.nz</a:t>
            </a:r>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357438"/>
            <a:ext cx="1714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smtClean="0">
                <a:latin typeface="Arial" charset="0"/>
                <a:cs typeface="Arial" charset="0"/>
              </a:rPr>
              <a:t>Where are we?</a:t>
            </a:r>
          </a:p>
        </p:txBody>
      </p:sp>
      <p:graphicFrame>
        <p:nvGraphicFramePr>
          <p:cNvPr id="19535" name="Group 79"/>
          <p:cNvGraphicFramePr>
            <a:graphicFrameLocks noGrp="1"/>
          </p:cNvGraphicFramePr>
          <p:nvPr>
            <p:ph idx="1"/>
          </p:nvPr>
        </p:nvGraphicFramePr>
        <p:xfrm>
          <a:off x="755650" y="2133600"/>
          <a:ext cx="7772400" cy="2901953"/>
        </p:xfrm>
        <a:graphic>
          <a:graphicData uri="http://schemas.openxmlformats.org/drawingml/2006/table">
            <a:tbl>
              <a:tblPr/>
              <a:tblGrid>
                <a:gridCol w="694730"/>
                <a:gridCol w="7077670"/>
              </a:tblGrid>
              <a:tr h="30162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dirty="0" smtClean="0">
                          <a:ln>
                            <a:noFill/>
                          </a:ln>
                          <a:solidFill>
                            <a:srgbClr val="FFFFFF"/>
                          </a:solidFill>
                          <a:effectLst/>
                          <a:latin typeface="Arial" charset="0"/>
                          <a:cs typeface="Arial" charset="0"/>
                        </a:rPr>
                        <a:t>Title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01A24"/>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Semantic Web Architecture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1" i="0" u="none" strike="noStrike" cap="none" normalizeH="0" baseline="0" dirty="0" smtClean="0">
                          <a:ln>
                            <a:noFill/>
                          </a:ln>
                          <a:solidFill>
                            <a:srgbClr val="800000"/>
                          </a:solidFill>
                          <a:effectLst/>
                          <a:latin typeface="Arial" charset="0"/>
                          <a:cs typeface="Arial" charset="0"/>
                        </a:rPr>
                        <a:t>Resource Description Framework (RDF)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of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Generating Semantic Annotations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Storage and Querying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Web Ontology Language (OWL)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CCD"/>
                    </a:solid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Arial" charset="0"/>
                          <a:cs typeface="Arial" charset="0"/>
                        </a:rPr>
                        <a:t>Rule Interchange Format (RIF)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8"/>
                    </a:solidFill>
                  </a:tcPr>
                </a:tc>
              </a:tr>
            </a:tbl>
          </a:graphicData>
        </a:graphic>
      </p:graphicFrame>
      <p:sp>
        <p:nvSpPr>
          <p:cNvPr id="6179" name="Right Arrow 5"/>
          <p:cNvSpPr>
            <a:spLocks noChangeArrowheads="1"/>
          </p:cNvSpPr>
          <p:nvPr/>
        </p:nvSpPr>
        <p:spPr bwMode="auto">
          <a:xfrm>
            <a:off x="184150" y="2997200"/>
            <a:ext cx="500063" cy="428625"/>
          </a:xfrm>
          <a:prstGeom prst="rightArrow">
            <a:avLst>
              <a:gd name="adj1" fmla="val 50000"/>
              <a:gd name="adj2" fmla="val 50005"/>
            </a:avLst>
          </a:prstGeom>
          <a:solidFill>
            <a:srgbClr val="901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latin typeface="Arial" charset="0"/>
                <a:cs typeface="Arial" charset="0"/>
              </a:rPr>
              <a:t>Literals</a:t>
            </a:r>
          </a:p>
        </p:txBody>
      </p:sp>
      <p:sp>
        <p:nvSpPr>
          <p:cNvPr id="24579" name="Rectangle 3"/>
          <p:cNvSpPr>
            <a:spLocks noGrp="1" noChangeArrowheads="1"/>
          </p:cNvSpPr>
          <p:nvPr>
            <p:ph idx="1"/>
          </p:nvPr>
        </p:nvSpPr>
        <p:spPr/>
        <p:txBody>
          <a:bodyPr/>
          <a:lstStyle/>
          <a:p>
            <a:pPr eaLnBrk="1" hangingPunct="1"/>
            <a:r>
              <a:rPr lang="en-US" sz="1800" smtClean="0">
                <a:latin typeface="Arial" charset="0"/>
                <a:cs typeface="Arial" charset="0"/>
              </a:rPr>
              <a:t>Plain literals</a:t>
            </a:r>
          </a:p>
          <a:p>
            <a:pPr lvl="1" eaLnBrk="1" hangingPunct="1"/>
            <a:r>
              <a:rPr lang="en-US" sz="1600" smtClean="0">
                <a:latin typeface="Arial" charset="0"/>
                <a:cs typeface="Arial" charset="0"/>
              </a:rPr>
              <a:t>E.g. </a:t>
            </a:r>
            <a:r>
              <a:rPr lang="en-US" sz="1600" b="1" smtClean="0">
                <a:solidFill>
                  <a:schemeClr val="tx2"/>
                </a:solidFill>
                <a:latin typeface="Courier New" charset="0"/>
                <a:cs typeface="Arial" charset="0"/>
              </a:rPr>
              <a:t>”any text”</a:t>
            </a:r>
          </a:p>
          <a:p>
            <a:pPr lvl="1" eaLnBrk="1" hangingPunct="1"/>
            <a:r>
              <a:rPr lang="en-US" sz="1600" smtClean="0">
                <a:latin typeface="Arial" charset="0"/>
                <a:cs typeface="Arial" charset="0"/>
              </a:rPr>
              <a:t>Optional language tag, e.g. </a:t>
            </a:r>
            <a:r>
              <a:rPr lang="en-US" sz="1600" b="1" smtClean="0">
                <a:solidFill>
                  <a:schemeClr val="tx2"/>
                </a:solidFill>
                <a:latin typeface="Courier New" charset="0"/>
                <a:cs typeface="Arial" charset="0"/>
              </a:rPr>
              <a:t>”Hello, how are you?”@en-GB</a:t>
            </a:r>
          </a:p>
          <a:p>
            <a:pPr lvl="1" eaLnBrk="1" hangingPunct="1"/>
            <a:endParaRPr lang="en-US" sz="1600" smtClean="0">
              <a:latin typeface="Arial" charset="0"/>
              <a:cs typeface="Arial" charset="0"/>
            </a:endParaRPr>
          </a:p>
          <a:p>
            <a:pPr eaLnBrk="1" hangingPunct="1"/>
            <a:r>
              <a:rPr lang="en-US" sz="1800" smtClean="0">
                <a:latin typeface="Arial" charset="0"/>
                <a:cs typeface="Arial" charset="0"/>
              </a:rPr>
              <a:t>Typed literals</a:t>
            </a:r>
          </a:p>
          <a:p>
            <a:pPr lvl="1" eaLnBrk="1" hangingPunct="1"/>
            <a:r>
              <a:rPr lang="en-US" sz="1600" smtClean="0">
                <a:latin typeface="Arial" charset="0"/>
                <a:cs typeface="Arial" charset="0"/>
              </a:rPr>
              <a:t>E.g. </a:t>
            </a:r>
            <a:r>
              <a:rPr lang="en-US" sz="1600" b="1" smtClean="0">
                <a:solidFill>
                  <a:schemeClr val="tx2"/>
                </a:solidFill>
                <a:latin typeface="Courier New" charset="0"/>
                <a:cs typeface="Arial" charset="0"/>
              </a:rPr>
              <a:t>"hello"^^xsd:string</a:t>
            </a:r>
            <a:r>
              <a:rPr lang="en-US" sz="1600" smtClean="0">
                <a:solidFill>
                  <a:schemeClr val="tx2"/>
                </a:solidFill>
                <a:latin typeface="Arial" charset="0"/>
                <a:cs typeface="Arial" charset="0"/>
              </a:rPr>
              <a:t>, </a:t>
            </a:r>
            <a:r>
              <a:rPr lang="en-US" sz="1600" b="1" smtClean="0">
                <a:solidFill>
                  <a:schemeClr val="tx2"/>
                </a:solidFill>
                <a:latin typeface="Courier New" charset="0"/>
                <a:cs typeface="Arial" charset="0"/>
              </a:rPr>
              <a:t>"1"^^xsd:integer</a:t>
            </a:r>
          </a:p>
          <a:p>
            <a:pPr lvl="1" eaLnBrk="1" hangingPunct="1"/>
            <a:r>
              <a:rPr lang="en-US" sz="1600" smtClean="0">
                <a:latin typeface="Arial" charset="0"/>
                <a:cs typeface="Arial" charset="0"/>
              </a:rPr>
              <a:t>Recommended datatypes: </a:t>
            </a:r>
          </a:p>
          <a:p>
            <a:pPr lvl="2" eaLnBrk="1" hangingPunct="1"/>
            <a:r>
              <a:rPr lang="en-US" sz="1500" smtClean="0">
                <a:latin typeface="Arial" charset="0"/>
                <a:cs typeface="Arial" charset="0"/>
              </a:rPr>
              <a:t>XML Schema datatypes</a:t>
            </a:r>
          </a:p>
          <a:p>
            <a:pPr eaLnBrk="1" hangingPunct="1"/>
            <a:endParaRPr lang="en-US" sz="1800" smtClean="0">
              <a:latin typeface="Arial" charset="0"/>
              <a:cs typeface="Arial" charset="0"/>
            </a:endParaRPr>
          </a:p>
          <a:p>
            <a:pPr eaLnBrk="1" hangingPunct="1"/>
            <a:r>
              <a:rPr lang="en-US" sz="1800" smtClean="0">
                <a:latin typeface="Arial" charset="0"/>
                <a:cs typeface="Arial" charset="0"/>
              </a:rPr>
              <a:t>Only as </a:t>
            </a:r>
            <a:r>
              <a:rPr lang="en-US" sz="1800" i="1" smtClean="0">
                <a:latin typeface="Arial" charset="0"/>
                <a:cs typeface="Arial" charset="0"/>
              </a:rPr>
              <a:t>object</a:t>
            </a:r>
            <a:r>
              <a:rPr lang="en-US" sz="1800" smtClean="0">
                <a:latin typeface="Arial" charset="0"/>
                <a:cs typeface="Arial" charset="0"/>
              </a:rPr>
              <a:t> of a triple, e.g.:</a:t>
            </a:r>
          </a:p>
        </p:txBody>
      </p:sp>
      <p:pic>
        <p:nvPicPr>
          <p:cNvPr id="2458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313" y="5286375"/>
            <a:ext cx="65897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4"/>
          <p:cNvSpPr txBox="1">
            <a:spLocks noChangeArrowheads="1"/>
          </p:cNvSpPr>
          <p:nvPr/>
        </p:nvSpPr>
        <p:spPr bwMode="auto">
          <a:xfrm>
            <a:off x="1171575" y="4548188"/>
            <a:ext cx="75342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spcBef>
                <a:spcPct val="20000"/>
              </a:spcBef>
            </a:pPr>
            <a:r>
              <a:rPr lang="en-US" sz="1400" b="1">
                <a:solidFill>
                  <a:schemeClr val="tx2"/>
                </a:solidFill>
                <a:latin typeface="Courier New" charset="0"/>
                <a:sym typeface="Symbol" charset="2"/>
              </a:rPr>
              <a:t></a:t>
            </a:r>
            <a:r>
              <a:rPr lang="en-US" sz="1400" b="1">
                <a:solidFill>
                  <a:schemeClr val="tx2"/>
                </a:solidFill>
                <a:latin typeface="Courier New" charset="0"/>
              </a:rPr>
              <a:t>&lt;http://example.org/#john&gt;,</a:t>
            </a:r>
          </a:p>
          <a:p>
            <a:pPr>
              <a:spcBef>
                <a:spcPct val="20000"/>
              </a:spcBef>
            </a:pPr>
            <a:r>
              <a:rPr lang="en-US" sz="1400" b="1">
                <a:solidFill>
                  <a:schemeClr val="tx2"/>
                </a:solidFill>
                <a:latin typeface="Courier New" charset="0"/>
              </a:rPr>
              <a:t>		&lt;http://example.org/#hasName&gt;,</a:t>
            </a:r>
          </a:p>
          <a:p>
            <a:pPr>
              <a:spcBef>
                <a:spcPct val="20000"/>
              </a:spcBef>
            </a:pPr>
            <a:r>
              <a:rPr lang="en-US" sz="1400" b="1">
                <a:solidFill>
                  <a:schemeClr val="tx2"/>
                </a:solidFill>
                <a:latin typeface="Courier New" charset="0"/>
              </a:rPr>
              <a:t>					”John Smith”ˆˆxsd:string</a:t>
            </a:r>
            <a:r>
              <a:rPr lang="en-US" sz="1400" b="1">
                <a:solidFill>
                  <a:schemeClr val="tx2"/>
                </a:solidFill>
                <a:latin typeface="Courier New" charset="0"/>
                <a:sym typeface="Symbol" charset="2"/>
              </a:rPr>
              <a:t></a:t>
            </a:r>
            <a:endParaRPr lang="en-US" sz="1400" b="1">
              <a:solidFill>
                <a:schemeClr val="tx2"/>
              </a:solidFill>
              <a:latin typeface="Courier New"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latin typeface="Arial" charset="0"/>
                <a:cs typeface="Arial" charset="0"/>
              </a:rPr>
              <a:t>Datatypes </a:t>
            </a:r>
          </a:p>
        </p:txBody>
      </p:sp>
      <p:sp>
        <p:nvSpPr>
          <p:cNvPr id="25603" name="Rectangle 3"/>
          <p:cNvSpPr>
            <a:spLocks noGrp="1" noChangeArrowheads="1"/>
          </p:cNvSpPr>
          <p:nvPr>
            <p:ph idx="1"/>
          </p:nvPr>
        </p:nvSpPr>
        <p:spPr/>
        <p:txBody>
          <a:bodyPr/>
          <a:lstStyle/>
          <a:p>
            <a:pPr eaLnBrk="1" hangingPunct="1"/>
            <a:r>
              <a:rPr lang="en-US" sz="2200" smtClean="0">
                <a:latin typeface="Arial" charset="0"/>
                <a:cs typeface="Arial" charset="0"/>
              </a:rPr>
              <a:t>One pre-defined datatype: </a:t>
            </a:r>
            <a:r>
              <a:rPr lang="en-US" sz="2000" b="1" smtClean="0">
                <a:solidFill>
                  <a:schemeClr val="tx2"/>
                </a:solidFill>
                <a:latin typeface="Courier New" charset="0"/>
                <a:cs typeface="Arial" charset="0"/>
              </a:rPr>
              <a:t>rdf:XMLLiteral</a:t>
            </a:r>
          </a:p>
          <a:p>
            <a:pPr lvl="1" eaLnBrk="1" hangingPunct="1"/>
            <a:r>
              <a:rPr lang="en-US" smtClean="0">
                <a:latin typeface="Arial" charset="0"/>
                <a:cs typeface="Arial" charset="0"/>
              </a:rPr>
              <a:t>Used for embedding XML in RDF 	</a:t>
            </a:r>
          </a:p>
          <a:p>
            <a:pPr eaLnBrk="1" hangingPunct="1"/>
            <a:endParaRPr lang="en-US" sz="2200" smtClean="0">
              <a:latin typeface="Arial" charset="0"/>
              <a:cs typeface="Arial" charset="0"/>
            </a:endParaRPr>
          </a:p>
          <a:p>
            <a:pPr eaLnBrk="1" hangingPunct="1"/>
            <a:r>
              <a:rPr lang="en-US" sz="2200" smtClean="0">
                <a:latin typeface="Arial" charset="0"/>
                <a:cs typeface="Arial" charset="0"/>
              </a:rPr>
              <a:t>Recommended datatypes are XML Schema datatypes, e.g.:</a:t>
            </a:r>
          </a:p>
          <a:p>
            <a:pPr lvl="1" eaLnBrk="1" hangingPunct="1"/>
            <a:r>
              <a:rPr lang="en-US" sz="1800" b="1" smtClean="0">
                <a:solidFill>
                  <a:schemeClr val="tx2"/>
                </a:solidFill>
                <a:latin typeface="Courier New" charset="0"/>
                <a:cs typeface="Arial" charset="0"/>
              </a:rPr>
              <a:t>xsd:string</a:t>
            </a:r>
          </a:p>
          <a:p>
            <a:pPr lvl="1" eaLnBrk="1" hangingPunct="1"/>
            <a:r>
              <a:rPr lang="en-US" sz="1800" b="1" smtClean="0">
                <a:solidFill>
                  <a:schemeClr val="tx2"/>
                </a:solidFill>
                <a:latin typeface="Courier New" charset="0"/>
                <a:cs typeface="Arial" charset="0"/>
              </a:rPr>
              <a:t>xsd:integer</a:t>
            </a:r>
          </a:p>
          <a:p>
            <a:pPr lvl="1" eaLnBrk="1" hangingPunct="1"/>
            <a:r>
              <a:rPr lang="en-US" sz="1800" b="1" smtClean="0">
                <a:solidFill>
                  <a:schemeClr val="tx2"/>
                </a:solidFill>
                <a:latin typeface="Courier New" charset="0"/>
                <a:cs typeface="Arial" charset="0"/>
              </a:rPr>
              <a:t>xsd:float</a:t>
            </a:r>
          </a:p>
          <a:p>
            <a:pPr lvl="1" eaLnBrk="1" hangingPunct="1"/>
            <a:r>
              <a:rPr lang="en-US" sz="1800" b="1" smtClean="0">
                <a:solidFill>
                  <a:schemeClr val="tx2"/>
                </a:solidFill>
                <a:latin typeface="Courier New" charset="0"/>
                <a:cs typeface="Arial" charset="0"/>
              </a:rPr>
              <a:t>xsd:anyURI</a:t>
            </a:r>
          </a:p>
          <a:p>
            <a:pPr lvl="1" eaLnBrk="1" hangingPunct="1"/>
            <a:r>
              <a:rPr lang="en-US" sz="1800" b="1" smtClean="0">
                <a:solidFill>
                  <a:schemeClr val="tx2"/>
                </a:solidFill>
                <a:latin typeface="Courier New" charset="0"/>
                <a:cs typeface="Arial" charset="0"/>
              </a:rPr>
              <a:t>xsd:boolean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latin typeface="Arial" charset="0"/>
                <a:cs typeface="Arial" charset="0"/>
              </a:rPr>
              <a:t>Blank Nodes I</a:t>
            </a:r>
          </a:p>
        </p:txBody>
      </p:sp>
      <p:sp>
        <p:nvSpPr>
          <p:cNvPr id="26627" name="Rectangle 3"/>
          <p:cNvSpPr>
            <a:spLocks noGrp="1" noChangeArrowheads="1"/>
          </p:cNvSpPr>
          <p:nvPr>
            <p:ph idx="1"/>
          </p:nvPr>
        </p:nvSpPr>
        <p:spPr>
          <a:xfrm>
            <a:off x="790575" y="1462088"/>
            <a:ext cx="7553325" cy="3467100"/>
          </a:xfrm>
        </p:spPr>
        <p:txBody>
          <a:bodyPr/>
          <a:lstStyle/>
          <a:p>
            <a:pPr eaLnBrk="1" hangingPunct="1"/>
            <a:r>
              <a:rPr lang="en-US" sz="2200" smtClean="0">
                <a:latin typeface="Arial" charset="0"/>
                <a:cs typeface="Arial" charset="0"/>
              </a:rPr>
              <a:t>Blank nodes are nodes without a URI</a:t>
            </a:r>
          </a:p>
          <a:p>
            <a:pPr lvl="1" eaLnBrk="1" hangingPunct="1"/>
            <a:r>
              <a:rPr lang="en-US" smtClean="0">
                <a:latin typeface="Arial" charset="0"/>
                <a:cs typeface="Arial" charset="0"/>
              </a:rPr>
              <a:t>Underscore _ in prefix indicates unknown namespace </a:t>
            </a:r>
          </a:p>
          <a:p>
            <a:pPr lvl="1" eaLnBrk="1" hangingPunct="1"/>
            <a:r>
              <a:rPr lang="en-US" smtClean="0">
                <a:latin typeface="Arial" charset="0"/>
                <a:cs typeface="Arial" charset="0"/>
              </a:rPr>
              <a:t>No global identification possible, no reference from outside of RDF graph</a:t>
            </a:r>
          </a:p>
          <a:p>
            <a:pPr lvl="1" eaLnBrk="1" hangingPunct="1"/>
            <a:r>
              <a:rPr lang="en-US" smtClean="0">
                <a:latin typeface="Arial" charset="0"/>
                <a:cs typeface="Arial" charset="0"/>
              </a:rPr>
              <a:t>Unnamed resources or more complex constructs</a:t>
            </a:r>
          </a:p>
          <a:p>
            <a:pPr eaLnBrk="1" hangingPunct="1"/>
            <a:r>
              <a:rPr lang="en-US" sz="2200" smtClean="0">
                <a:latin typeface="Arial" charset="0"/>
                <a:cs typeface="Arial" charset="0"/>
              </a:rPr>
              <a:t>Representation of blank nodes is </a:t>
            </a:r>
            <a:r>
              <a:rPr lang="en-US" sz="2200" smtClean="0">
                <a:solidFill>
                  <a:schemeClr val="tx2"/>
                </a:solidFill>
                <a:latin typeface="Arial" charset="0"/>
                <a:cs typeface="Arial" charset="0"/>
              </a:rPr>
              <a:t>syntax-dependent</a:t>
            </a:r>
          </a:p>
          <a:p>
            <a:pPr lvl="1" eaLnBrk="1" hangingPunct="1"/>
            <a:r>
              <a:rPr lang="en-US" i="1" smtClean="0">
                <a:latin typeface="Arial" charset="0"/>
                <a:cs typeface="Arial" charset="0"/>
              </a:rPr>
              <a:t>Blank node identifier</a:t>
            </a:r>
            <a:endParaRPr lang="en-US" smtClean="0">
              <a:latin typeface="Arial" charset="0"/>
              <a:cs typeface="Arial" charset="0"/>
            </a:endParaRPr>
          </a:p>
          <a:p>
            <a:pPr eaLnBrk="1" hangingPunct="1"/>
            <a:r>
              <a:rPr lang="en-US" sz="2200" smtClean="0">
                <a:latin typeface="Arial" charset="0"/>
                <a:cs typeface="Arial" charset="0"/>
              </a:rPr>
              <a:t>For example:</a:t>
            </a:r>
          </a:p>
          <a:p>
            <a:pPr lvl="1" eaLnBrk="1" hangingPunct="1">
              <a:buFontTx/>
              <a:buNone/>
            </a:pPr>
            <a:r>
              <a:rPr lang="en-US" sz="1600" b="1" smtClean="0">
                <a:latin typeface="Courier New" charset="0"/>
                <a:cs typeface="Arial" charset="0"/>
              </a:rPr>
              <a:t>	</a:t>
            </a:r>
            <a:r>
              <a:rPr lang="en-US" sz="1600" b="1" smtClean="0">
                <a:solidFill>
                  <a:schemeClr val="tx2"/>
                </a:solidFill>
                <a:latin typeface="Courier New" charset="0"/>
                <a:cs typeface="Arial" charset="0"/>
                <a:sym typeface="Symbol" charset="2"/>
              </a:rPr>
              <a:t></a:t>
            </a:r>
            <a:r>
              <a:rPr lang="en-US" sz="1600" b="1" smtClean="0">
                <a:solidFill>
                  <a:schemeClr val="tx2"/>
                </a:solidFill>
                <a:latin typeface="Courier New" charset="0"/>
                <a:cs typeface="Arial" charset="0"/>
              </a:rPr>
              <a:t>&lt;#john&gt;, &lt;#hasName&gt;, _:johnsname</a:t>
            </a:r>
            <a:r>
              <a:rPr lang="en-US" sz="1600" b="1" smtClean="0">
                <a:solidFill>
                  <a:schemeClr val="tx2"/>
                </a:solidFill>
                <a:latin typeface="Courier New" charset="0"/>
                <a:cs typeface="Arial" charset="0"/>
                <a:sym typeface="Symbol" charset="2"/>
              </a:rPr>
              <a:t></a:t>
            </a:r>
            <a:endParaRPr lang="en-US" sz="1600" b="1" smtClean="0">
              <a:solidFill>
                <a:schemeClr val="tx2"/>
              </a:solidFill>
              <a:latin typeface="Courier New" charset="0"/>
              <a:cs typeface="Arial" charset="0"/>
            </a:endParaRPr>
          </a:p>
          <a:p>
            <a:pPr lvl="1" eaLnBrk="1" hangingPunct="1">
              <a:buFontTx/>
              <a:buNone/>
            </a:pPr>
            <a:r>
              <a:rPr lang="en-US" sz="1600" b="1" smtClean="0">
                <a:solidFill>
                  <a:schemeClr val="tx2"/>
                </a:solidFill>
                <a:latin typeface="Courier New" charset="0"/>
                <a:cs typeface="Arial" charset="0"/>
              </a:rPr>
              <a:t>	</a:t>
            </a:r>
            <a:r>
              <a:rPr lang="en-US" sz="1600" b="1" smtClean="0">
                <a:solidFill>
                  <a:schemeClr val="tx2"/>
                </a:solidFill>
                <a:latin typeface="Courier New" charset="0"/>
                <a:cs typeface="Arial" charset="0"/>
                <a:sym typeface="Symbol" charset="2"/>
              </a:rPr>
              <a:t></a:t>
            </a:r>
            <a:r>
              <a:rPr lang="en-US" sz="1600" b="1" smtClean="0">
                <a:solidFill>
                  <a:schemeClr val="tx2"/>
                </a:solidFill>
                <a:latin typeface="Courier New" charset="0"/>
                <a:cs typeface="Arial" charset="0"/>
              </a:rPr>
              <a:t>_:johnsname, &lt;#firstName&gt;, ”John”ˆˆxsd:string</a:t>
            </a:r>
            <a:r>
              <a:rPr lang="en-US" sz="1600" b="1" smtClean="0">
                <a:solidFill>
                  <a:schemeClr val="tx2"/>
                </a:solidFill>
                <a:latin typeface="Courier New" charset="0"/>
                <a:cs typeface="Arial" charset="0"/>
                <a:sym typeface="Symbol" charset="2"/>
              </a:rPr>
              <a:t></a:t>
            </a:r>
            <a:endParaRPr lang="en-US" sz="1600" b="1" smtClean="0">
              <a:solidFill>
                <a:schemeClr val="tx2"/>
              </a:solidFill>
              <a:latin typeface="Courier New" charset="0"/>
              <a:cs typeface="Arial" charset="0"/>
            </a:endParaRPr>
          </a:p>
          <a:p>
            <a:pPr lvl="1" eaLnBrk="1" hangingPunct="1">
              <a:buFontTx/>
              <a:buNone/>
            </a:pPr>
            <a:r>
              <a:rPr lang="en-US" sz="1600" b="1" smtClean="0">
                <a:solidFill>
                  <a:schemeClr val="tx2"/>
                </a:solidFill>
                <a:latin typeface="Courier New" charset="0"/>
                <a:cs typeface="Arial" charset="0"/>
              </a:rPr>
              <a:t>	</a:t>
            </a:r>
            <a:r>
              <a:rPr lang="en-US" sz="1600" b="1" smtClean="0">
                <a:solidFill>
                  <a:schemeClr val="tx2"/>
                </a:solidFill>
                <a:latin typeface="Courier New" charset="0"/>
                <a:cs typeface="Arial" charset="0"/>
                <a:sym typeface="Symbol" charset="2"/>
              </a:rPr>
              <a:t></a:t>
            </a:r>
            <a:r>
              <a:rPr lang="en-US" sz="1600" b="1" smtClean="0">
                <a:solidFill>
                  <a:schemeClr val="tx2"/>
                </a:solidFill>
                <a:latin typeface="Courier New" charset="0"/>
                <a:cs typeface="Arial" charset="0"/>
              </a:rPr>
              <a:t>_:johnsname, &lt;#lastName&gt;, ”Smith”ˆˆxsd:string</a:t>
            </a:r>
            <a:r>
              <a:rPr lang="en-US" sz="1600" b="1" smtClean="0">
                <a:solidFill>
                  <a:schemeClr val="tx2"/>
                </a:solidFill>
                <a:latin typeface="Courier New" charset="0"/>
                <a:cs typeface="Arial" charset="0"/>
                <a:sym typeface="Symbol" charset="2"/>
              </a:rPr>
              <a:t></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63" y="4929188"/>
            <a:ext cx="47371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latin typeface="Arial" charset="0"/>
                <a:cs typeface="Arial" charset="0"/>
              </a:rPr>
              <a:t>Blank Nodes II</a:t>
            </a:r>
          </a:p>
        </p:txBody>
      </p:sp>
      <p:sp>
        <p:nvSpPr>
          <p:cNvPr id="27651" name="Rectangle 3"/>
          <p:cNvSpPr>
            <a:spLocks noGrp="1" noChangeArrowheads="1"/>
          </p:cNvSpPr>
          <p:nvPr>
            <p:ph idx="1"/>
          </p:nvPr>
        </p:nvSpPr>
        <p:spPr>
          <a:xfrm>
            <a:off x="790575" y="1462088"/>
            <a:ext cx="7553325" cy="3467100"/>
          </a:xfrm>
        </p:spPr>
        <p:txBody>
          <a:bodyPr/>
          <a:lstStyle/>
          <a:p>
            <a:pPr eaLnBrk="1" hangingPunct="1"/>
            <a:r>
              <a:rPr lang="en-US" sz="2000" b="1" smtClean="0">
                <a:latin typeface="Arial" charset="0"/>
                <a:ea typeface="ヒラギノ角ゴ Pro W3" charset="-128"/>
                <a:cs typeface="Arial" charset="0"/>
              </a:rPr>
              <a:t>Representation of complex data</a:t>
            </a:r>
          </a:p>
          <a:p>
            <a:pPr eaLnBrk="1" hangingPunct="1">
              <a:buFont typeface="Arial" charset="0"/>
              <a:buNone/>
            </a:pPr>
            <a:r>
              <a:rPr lang="en-US" sz="2000" smtClean="0">
                <a:latin typeface="Arial" charset="0"/>
                <a:ea typeface="ヒラギノ角ゴ Pro W3" charset="-128"/>
                <a:cs typeface="Arial" charset="0"/>
              </a:rPr>
              <a:t>	A blank node can be used to indirectly attach to a resource a consistent set of properties which together represent complex data.</a:t>
            </a:r>
          </a:p>
          <a:p>
            <a:pPr eaLnBrk="1" hangingPunct="1"/>
            <a:endParaRPr lang="en-US" sz="2000" smtClean="0">
              <a:latin typeface="Arial" charset="0"/>
              <a:ea typeface="ヒラギノ角ゴ Pro W3" charset="-128"/>
              <a:cs typeface="Arial" charset="0"/>
            </a:endParaRPr>
          </a:p>
          <a:p>
            <a:pPr eaLnBrk="1" hangingPunct="1"/>
            <a:r>
              <a:rPr lang="en-US" sz="2000" b="1" smtClean="0">
                <a:latin typeface="Arial" charset="0"/>
                <a:ea typeface="ヒラギノ角ゴ Pro W3" charset="-128"/>
                <a:cs typeface="Arial" charset="0"/>
              </a:rPr>
              <a:t>Anonymous classes in OWL</a:t>
            </a:r>
          </a:p>
          <a:p>
            <a:pPr eaLnBrk="1" hangingPunct="1">
              <a:buFont typeface="Arial" charset="0"/>
              <a:buNone/>
            </a:pPr>
            <a:r>
              <a:rPr lang="en-US" sz="2000" smtClean="0">
                <a:latin typeface="Arial" charset="0"/>
                <a:ea typeface="ヒラギノ角ゴ Pro W3" charset="-128"/>
                <a:cs typeface="Arial" charset="0"/>
              </a:rPr>
              <a:t>	The ontology language OWL uses blank nodes to represent anonymous classes such as unions or intersections of classes, or classes called restrictions, defined by a constraint on a property.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latin typeface="Arial" charset="0"/>
                <a:cs typeface="Arial" charset="0"/>
              </a:rPr>
              <a:t>RDF Containers</a:t>
            </a:r>
          </a:p>
        </p:txBody>
      </p:sp>
      <p:graphicFrame>
        <p:nvGraphicFramePr>
          <p:cNvPr id="531531" name="Group 75"/>
          <p:cNvGraphicFramePr>
            <a:graphicFrameLocks noGrp="1"/>
          </p:cNvGraphicFramePr>
          <p:nvPr>
            <p:ph sz="quarter" idx="12"/>
          </p:nvPr>
        </p:nvGraphicFramePr>
        <p:xfrm>
          <a:off x="928688" y="2430463"/>
          <a:ext cx="7643812" cy="3322638"/>
        </p:xfrm>
        <a:graphic>
          <a:graphicData uri="http://schemas.openxmlformats.org/drawingml/2006/table">
            <a:tbl>
              <a:tblPr/>
              <a:tblGrid>
                <a:gridCol w="6143625"/>
                <a:gridCol w="1500187"/>
              </a:tblGrid>
              <a:tr h="7620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rgbClr val="000000"/>
                          </a:solidFill>
                          <a:effectLst/>
                          <a:latin typeface="Arial" charset="0"/>
                          <a:ea typeface="ヒラギノ角ゴ Pro W3" charset="-128"/>
                        </a:rPr>
                        <a:t>“The lecture is attended by John, Mary and Chris”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dirty="0" smtClean="0">
                        <a:ln>
                          <a:noFill/>
                        </a:ln>
                        <a:solidFill>
                          <a:srgbClr val="000000"/>
                        </a:solidFill>
                        <a:effectLst/>
                        <a:latin typeface="Arial" charset="0"/>
                        <a:ea typeface="ヒラギノ角ゴ Pro W3" charset="-128"/>
                      </a:endParaRPr>
                    </a:p>
                  </a:txBody>
                  <a:tcPr marL="44582" marR="44582"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2"/>
                          </a:solidFill>
                          <a:effectLst/>
                          <a:latin typeface="Courier New" charset="0"/>
                          <a:ea typeface="ヒラギノ角ゴ Pro W3" charset="-128"/>
                        </a:rPr>
                        <a:t>Bag</a:t>
                      </a:r>
                    </a:p>
                  </a:txBody>
                  <a:tcPr marL="44582" marR="44582" marT="45724" marB="45724" horzOverflow="overflow">
                    <a:lnL>
                      <a:noFill/>
                    </a:lnL>
                    <a:lnR>
                      <a:noFill/>
                    </a:lnR>
                    <a:lnT>
                      <a:noFill/>
                    </a:lnT>
                    <a:lnB>
                      <a:noFill/>
                    </a:lnB>
                    <a:lnTlToBr>
                      <a:noFill/>
                    </a:lnTlToBr>
                    <a:lnBlToTr>
                      <a:noFill/>
                    </a:lnBlToTr>
                    <a:noFill/>
                  </a:tcPr>
                </a:tc>
              </a:tr>
              <a:tr h="1127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000000"/>
                          </a:solidFill>
                          <a:effectLst/>
                          <a:latin typeface="Arial" charset="0"/>
                          <a:ea typeface="ヒラギノ角ゴ Pro W3" charset="-128"/>
                        </a:rPr>
                        <a:t>“[RDF-Concepts] is edited by Graham and Jeremy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000000"/>
                          </a:solidFill>
                          <a:effectLst/>
                          <a:latin typeface="Arial" charset="0"/>
                          <a:ea typeface="ヒラギノ角ゴ Pro W3" charset="-128"/>
                        </a:rPr>
                        <a:t>(in that order)”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1" u="none" strike="noStrike" cap="none" normalizeH="0" baseline="0" smtClean="0">
                        <a:ln>
                          <a:noFill/>
                        </a:ln>
                        <a:solidFill>
                          <a:srgbClr val="000000"/>
                        </a:solidFill>
                        <a:effectLst/>
                        <a:latin typeface="Arial" charset="0"/>
                        <a:ea typeface="ヒラギノ角ゴ Pro W3" charset="-128"/>
                      </a:endParaRPr>
                    </a:p>
                  </a:txBody>
                  <a:tcPr marL="44582" marR="44582"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2"/>
                          </a:solidFill>
                          <a:effectLst/>
                          <a:latin typeface="Courier New" charset="0"/>
                          <a:ea typeface="ヒラギノ角ゴ Pro W3" charset="-128"/>
                        </a:rPr>
                        <a:t>Seq</a:t>
                      </a:r>
                    </a:p>
                  </a:txBody>
                  <a:tcPr marL="44582" marR="44582" marT="45724" marB="45724" horzOverflow="overflow">
                    <a:lnL>
                      <a:noFill/>
                    </a:lnL>
                    <a:lnR>
                      <a:noFill/>
                    </a:lnR>
                    <a:lnT>
                      <a:noFill/>
                    </a:lnT>
                    <a:lnB>
                      <a:noFill/>
                    </a:lnB>
                    <a:lnTlToBr>
                      <a:noFill/>
                    </a:lnTlToBr>
                    <a:lnBlToTr>
                      <a:noFill/>
                    </a:lnBlToTr>
                    <a:noFill/>
                  </a:tcPr>
                </a:tc>
              </a:tr>
              <a:tr h="1432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rgbClr val="000000"/>
                          </a:solidFill>
                          <a:effectLst/>
                          <a:latin typeface="Arial" charset="0"/>
                          <a:ea typeface="ヒラギノ角ゴ Pro W3" charset="-128"/>
                        </a:rPr>
                        <a:t>“The source code for the application may be found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rgbClr val="000000"/>
                          </a:solidFill>
                          <a:effectLst/>
                          <a:latin typeface="Arial" charset="0"/>
                          <a:ea typeface="ヒラギノ角ゴ Pro W3" charset="-128"/>
                        </a:rPr>
                        <a:t>		ftp1.example.org,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rgbClr val="000000"/>
                          </a:solidFill>
                          <a:effectLst/>
                          <a:latin typeface="Arial" charset="0"/>
                          <a:ea typeface="ヒラギノ角ゴ Pro W3" charset="-128"/>
                        </a:rPr>
                        <a:t>		ftp2.example.org, </a:t>
                      </a:r>
                      <a:br>
                        <a:rPr kumimoji="0" lang="en-US" sz="2000" b="0" i="1" u="none" strike="noStrike" cap="none" normalizeH="0" baseline="0" dirty="0" smtClean="0">
                          <a:ln>
                            <a:noFill/>
                          </a:ln>
                          <a:solidFill>
                            <a:srgbClr val="000000"/>
                          </a:solidFill>
                          <a:effectLst/>
                          <a:latin typeface="Arial" charset="0"/>
                          <a:ea typeface="ヒラギノ角ゴ Pro W3" charset="-128"/>
                        </a:rPr>
                      </a:br>
                      <a:r>
                        <a:rPr kumimoji="0" lang="en-US" sz="2000" b="0" i="1" u="none" strike="noStrike" cap="none" normalizeH="0" baseline="0" dirty="0" smtClean="0">
                          <a:ln>
                            <a:noFill/>
                          </a:ln>
                          <a:solidFill>
                            <a:srgbClr val="000000"/>
                          </a:solidFill>
                          <a:effectLst/>
                          <a:latin typeface="Arial" charset="0"/>
                          <a:ea typeface="ヒラギノ角ゴ Pro W3" charset="-128"/>
                        </a:rPr>
                        <a:t>		ftp3.example.org.”</a:t>
                      </a:r>
                    </a:p>
                  </a:txBody>
                  <a:tcPr marL="44582" marR="44582"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2"/>
                          </a:solidFill>
                          <a:effectLst/>
                          <a:latin typeface="Courier New" charset="0"/>
                          <a:ea typeface="ヒラギノ角ゴ Pro W3" charset="-128"/>
                        </a:rPr>
                        <a:t>Alt</a:t>
                      </a:r>
                    </a:p>
                  </a:txBody>
                  <a:tcPr marL="44582" marR="44582" marT="45724" marB="45724" horzOverflow="overflow">
                    <a:lnL>
                      <a:noFill/>
                    </a:lnL>
                    <a:lnR>
                      <a:noFill/>
                    </a:lnR>
                    <a:lnT>
                      <a:noFill/>
                    </a:lnT>
                    <a:lnB>
                      <a:noFill/>
                    </a:lnB>
                    <a:lnTlToBr>
                      <a:noFill/>
                    </a:lnTlToBr>
                    <a:lnBlToTr>
                      <a:noFill/>
                    </a:lnBlToTr>
                    <a:noFill/>
                  </a:tcPr>
                </a:tc>
              </a:tr>
            </a:tbl>
          </a:graphicData>
        </a:graphic>
      </p:graphicFrame>
      <p:sp>
        <p:nvSpPr>
          <p:cNvPr id="28682" name="Rectangle 3"/>
          <p:cNvSpPr>
            <a:spLocks noGrp="1" noChangeArrowheads="1"/>
          </p:cNvSpPr>
          <p:nvPr>
            <p:ph sz="quarter" idx="13"/>
          </p:nvPr>
        </p:nvSpPr>
        <p:spPr>
          <a:xfrm>
            <a:off x="428625" y="1600200"/>
            <a:ext cx="8258175" cy="685800"/>
          </a:xfrm>
        </p:spPr>
        <p:txBody>
          <a:bodyPr/>
          <a:lstStyle/>
          <a:p>
            <a:pPr eaLnBrk="1" hangingPunct="1"/>
            <a:r>
              <a:rPr lang="en-US" smtClean="0">
                <a:latin typeface="Arial" charset="0"/>
                <a:cs typeface="Arial" charset="0"/>
              </a:rPr>
              <a:t>Grouping property values: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latin typeface="Arial" charset="0"/>
                <a:cs typeface="Arial" charset="0"/>
              </a:rPr>
              <a:t>RDF Containers 2 </a:t>
            </a:r>
          </a:p>
        </p:txBody>
      </p:sp>
      <p:sp>
        <p:nvSpPr>
          <p:cNvPr id="29699" name="Rectangle 3"/>
          <p:cNvSpPr>
            <a:spLocks noGrp="1" noChangeArrowheads="1"/>
          </p:cNvSpPr>
          <p:nvPr>
            <p:ph idx="1"/>
          </p:nvPr>
        </p:nvSpPr>
        <p:spPr/>
        <p:txBody>
          <a:bodyPr/>
          <a:lstStyle/>
          <a:p>
            <a:pPr eaLnBrk="1" hangingPunct="1">
              <a:lnSpc>
                <a:spcPct val="80000"/>
              </a:lnSpc>
            </a:pPr>
            <a:r>
              <a:rPr lang="en-US" sz="2200" smtClean="0">
                <a:latin typeface="Arial" charset="0"/>
                <a:cs typeface="Arial" charset="0"/>
              </a:rPr>
              <a:t>Three types of open containers:</a:t>
            </a:r>
          </a:p>
          <a:p>
            <a:pPr lvl="1" eaLnBrk="1" hangingPunct="1">
              <a:lnSpc>
                <a:spcPct val="80000"/>
              </a:lnSpc>
            </a:pPr>
            <a:r>
              <a:rPr lang="en-US" sz="1800" b="1" smtClean="0">
                <a:solidFill>
                  <a:schemeClr val="tx2"/>
                </a:solidFill>
                <a:latin typeface="Courier New" charset="0"/>
                <a:cs typeface="Arial" charset="0"/>
              </a:rPr>
              <a:t>rdf:Bag</a:t>
            </a:r>
            <a:r>
              <a:rPr lang="en-US" smtClean="0">
                <a:latin typeface="Arial" charset="0"/>
                <a:cs typeface="Arial" charset="0"/>
              </a:rPr>
              <a:t> – unordered container, where each element is resource or literal</a:t>
            </a:r>
          </a:p>
          <a:p>
            <a:pPr lvl="1" eaLnBrk="1" hangingPunct="1">
              <a:lnSpc>
                <a:spcPct val="80000"/>
              </a:lnSpc>
            </a:pPr>
            <a:r>
              <a:rPr lang="en-US" sz="1800" b="1" smtClean="0">
                <a:solidFill>
                  <a:schemeClr val="tx2"/>
                </a:solidFill>
                <a:latin typeface="Courier New" charset="0"/>
                <a:cs typeface="Arial" charset="0"/>
              </a:rPr>
              <a:t>rdf:Seq</a:t>
            </a:r>
            <a:r>
              <a:rPr lang="en-US" b="1" smtClean="0">
                <a:latin typeface="Arial" charset="0"/>
                <a:cs typeface="Arial" charset="0"/>
              </a:rPr>
              <a:t> </a:t>
            </a:r>
            <a:r>
              <a:rPr lang="en-US" smtClean="0">
                <a:latin typeface="Arial" charset="0"/>
                <a:cs typeface="Arial" charset="0"/>
              </a:rPr>
              <a:t>–</a:t>
            </a:r>
            <a:r>
              <a:rPr lang="en-US" b="1" smtClean="0">
                <a:latin typeface="Arial" charset="0"/>
                <a:cs typeface="Arial" charset="0"/>
              </a:rPr>
              <a:t> </a:t>
            </a:r>
            <a:r>
              <a:rPr lang="en-US" smtClean="0">
                <a:latin typeface="Arial" charset="0"/>
                <a:cs typeface="Arial" charset="0"/>
              </a:rPr>
              <a:t>sequence, where each element is resource or literal</a:t>
            </a:r>
          </a:p>
          <a:p>
            <a:pPr lvl="1" eaLnBrk="1" hangingPunct="1">
              <a:lnSpc>
                <a:spcPct val="80000"/>
              </a:lnSpc>
            </a:pPr>
            <a:r>
              <a:rPr lang="en-US" sz="1800" b="1" smtClean="0">
                <a:solidFill>
                  <a:schemeClr val="tx2"/>
                </a:solidFill>
                <a:latin typeface="Courier New" charset="0"/>
                <a:cs typeface="Arial" charset="0"/>
              </a:rPr>
              <a:t>rdf:Alt</a:t>
            </a:r>
            <a:r>
              <a:rPr lang="en-US" smtClean="0">
                <a:latin typeface="Arial" charset="0"/>
                <a:cs typeface="Arial" charset="0"/>
              </a:rPr>
              <a:t> – set of alternatives, each element is resource of literal (just one selected)</a:t>
            </a:r>
          </a:p>
          <a:p>
            <a:pPr eaLnBrk="1" hangingPunct="1">
              <a:lnSpc>
                <a:spcPct val="80000"/>
              </a:lnSpc>
            </a:pPr>
            <a:endParaRPr lang="en-US" sz="2200" smtClean="0">
              <a:latin typeface="Arial" charset="0"/>
              <a:cs typeface="Arial" charset="0"/>
            </a:endParaRPr>
          </a:p>
          <a:p>
            <a:pPr eaLnBrk="1" hangingPunct="1">
              <a:lnSpc>
                <a:spcPct val="80000"/>
              </a:lnSpc>
            </a:pPr>
            <a:r>
              <a:rPr lang="en-US" sz="2200" smtClean="0">
                <a:latin typeface="Arial" charset="0"/>
                <a:cs typeface="Arial" charset="0"/>
              </a:rPr>
              <a:t>Every container has a triple declaring the </a:t>
            </a:r>
            <a:r>
              <a:rPr lang="en-US" sz="2000" b="1" smtClean="0">
                <a:latin typeface="Courier New" charset="0"/>
                <a:cs typeface="Arial" charset="0"/>
              </a:rPr>
              <a:t>rdf:type</a:t>
            </a:r>
          </a:p>
          <a:p>
            <a:pPr eaLnBrk="1" hangingPunct="1">
              <a:lnSpc>
                <a:spcPct val="80000"/>
              </a:lnSpc>
            </a:pPr>
            <a:endParaRPr lang="en-US" sz="2200" smtClean="0">
              <a:latin typeface="Arial" charset="0"/>
              <a:cs typeface="Arial" charset="0"/>
            </a:endParaRPr>
          </a:p>
          <a:p>
            <a:pPr eaLnBrk="1" hangingPunct="1">
              <a:lnSpc>
                <a:spcPct val="80000"/>
              </a:lnSpc>
            </a:pPr>
            <a:r>
              <a:rPr lang="en-US" sz="2200" smtClean="0">
                <a:latin typeface="Arial" charset="0"/>
                <a:cs typeface="Arial" charset="0"/>
              </a:rPr>
              <a:t>Items in the container are denoted with </a:t>
            </a:r>
          </a:p>
          <a:p>
            <a:pPr lvl="1" eaLnBrk="1" hangingPunct="1">
              <a:lnSpc>
                <a:spcPct val="80000"/>
              </a:lnSpc>
            </a:pPr>
            <a:r>
              <a:rPr lang="en-US" sz="1800" b="1" smtClean="0">
                <a:solidFill>
                  <a:schemeClr val="tx2"/>
                </a:solidFill>
                <a:latin typeface="Courier New" charset="0"/>
                <a:cs typeface="Arial" charset="0"/>
              </a:rPr>
              <a:t>rdf:_1</a:t>
            </a:r>
            <a:r>
              <a:rPr lang="en-US" sz="1800" b="1" smtClean="0">
                <a:latin typeface="Courier New" charset="0"/>
                <a:cs typeface="Arial" charset="0"/>
              </a:rPr>
              <a:t>, </a:t>
            </a:r>
            <a:r>
              <a:rPr lang="en-US" sz="1800" b="1" smtClean="0">
                <a:solidFill>
                  <a:schemeClr val="tx2"/>
                </a:solidFill>
                <a:latin typeface="Courier New" charset="0"/>
                <a:cs typeface="Arial" charset="0"/>
              </a:rPr>
              <a:t>rdf:_2</a:t>
            </a:r>
            <a:r>
              <a:rPr lang="en-US" sz="1800" b="1" smtClean="0">
                <a:latin typeface="Courier New" charset="0"/>
                <a:cs typeface="Arial" charset="0"/>
              </a:rPr>
              <a:t>, . . . ,</a:t>
            </a:r>
            <a:r>
              <a:rPr lang="en-US" sz="1800" b="1" smtClean="0">
                <a:solidFill>
                  <a:schemeClr val="tx2"/>
                </a:solidFill>
                <a:latin typeface="Courier New" charset="0"/>
                <a:cs typeface="Arial" charset="0"/>
              </a:rPr>
              <a:t>rdf:_n</a:t>
            </a:r>
          </a:p>
          <a:p>
            <a:pPr eaLnBrk="1" hangingPunct="1">
              <a:lnSpc>
                <a:spcPct val="80000"/>
              </a:lnSpc>
            </a:pPr>
            <a:endParaRPr lang="en-US" sz="2200" smtClean="0">
              <a:latin typeface="Arial" charset="0"/>
              <a:cs typeface="Arial" charset="0"/>
            </a:endParaRPr>
          </a:p>
          <a:p>
            <a:pPr eaLnBrk="1" hangingPunct="1">
              <a:lnSpc>
                <a:spcPct val="80000"/>
              </a:lnSpc>
            </a:pPr>
            <a:r>
              <a:rPr lang="en-US" sz="2200" smtClean="0">
                <a:solidFill>
                  <a:schemeClr val="bg1"/>
                </a:solidFill>
                <a:latin typeface="Arial" charset="0"/>
                <a:cs typeface="Arial" charset="0"/>
              </a:rPr>
              <a:t>Limitations:</a:t>
            </a:r>
          </a:p>
          <a:p>
            <a:pPr lvl="1" eaLnBrk="1" hangingPunct="1">
              <a:lnSpc>
                <a:spcPct val="80000"/>
              </a:lnSpc>
            </a:pPr>
            <a:r>
              <a:rPr lang="en-US" smtClean="0">
                <a:solidFill>
                  <a:schemeClr val="bg1"/>
                </a:solidFill>
                <a:latin typeface="Arial" charset="0"/>
                <a:cs typeface="Arial" charset="0"/>
              </a:rPr>
              <a:t>Semantics of the container is up to the application</a:t>
            </a:r>
          </a:p>
          <a:p>
            <a:pPr lvl="1" eaLnBrk="1" hangingPunct="1">
              <a:lnSpc>
                <a:spcPct val="80000"/>
              </a:lnSpc>
            </a:pPr>
            <a:r>
              <a:rPr lang="en-US" smtClean="0">
                <a:solidFill>
                  <a:schemeClr val="bg1"/>
                </a:solidFill>
                <a:latin typeface="Arial" charset="0"/>
                <a:cs typeface="Arial" charset="0"/>
              </a:rPr>
              <a:t>What about closed sets? </a:t>
            </a:r>
          </a:p>
          <a:p>
            <a:pPr lvl="2" eaLnBrk="1" hangingPunct="1">
              <a:lnSpc>
                <a:spcPct val="80000"/>
              </a:lnSpc>
            </a:pPr>
            <a:r>
              <a:rPr lang="en-US" sz="1900" smtClean="0">
                <a:solidFill>
                  <a:schemeClr val="bg1"/>
                </a:solidFill>
                <a:latin typeface="Arial" charset="0"/>
                <a:cs typeface="Arial" charset="0"/>
              </a:rPr>
              <a:t>How do we know whether Graham and Jeremy are the only editors of [RDF-Concepts]?</a:t>
            </a:r>
            <a:endParaRPr lang="en-US" sz="1700" b="1" smtClean="0">
              <a:solidFill>
                <a:schemeClr val="bg1"/>
              </a:solidFill>
              <a:latin typeface="Courier New"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latin typeface="Arial" charset="0"/>
                <a:cs typeface="Arial" charset="0"/>
              </a:rPr>
              <a:t>RDF Containers 2</a:t>
            </a:r>
          </a:p>
        </p:txBody>
      </p:sp>
      <p:sp>
        <p:nvSpPr>
          <p:cNvPr id="30723" name="Rectangle 3"/>
          <p:cNvSpPr>
            <a:spLocks noGrp="1" noChangeArrowheads="1"/>
          </p:cNvSpPr>
          <p:nvPr>
            <p:ph idx="1"/>
          </p:nvPr>
        </p:nvSpPr>
        <p:spPr/>
        <p:txBody>
          <a:bodyPr/>
          <a:lstStyle/>
          <a:p>
            <a:pPr eaLnBrk="1" hangingPunct="1">
              <a:lnSpc>
                <a:spcPct val="80000"/>
              </a:lnSpc>
            </a:pPr>
            <a:r>
              <a:rPr lang="en-US" sz="2200" smtClean="0">
                <a:latin typeface="Arial" charset="0"/>
                <a:cs typeface="Arial" charset="0"/>
              </a:rPr>
              <a:t>Three types of open containers:</a:t>
            </a:r>
          </a:p>
          <a:p>
            <a:pPr lvl="1" eaLnBrk="1" hangingPunct="1">
              <a:lnSpc>
                <a:spcPct val="80000"/>
              </a:lnSpc>
            </a:pPr>
            <a:r>
              <a:rPr lang="en-US" sz="1600" b="1" smtClean="0">
                <a:solidFill>
                  <a:schemeClr val="tx2"/>
                </a:solidFill>
                <a:latin typeface="Courier New" charset="0"/>
                <a:cs typeface="Arial" charset="0"/>
              </a:rPr>
              <a:t>rdf:Bag</a:t>
            </a:r>
            <a:r>
              <a:rPr lang="en-US" sz="1400" smtClean="0">
                <a:latin typeface="Arial" charset="0"/>
                <a:cs typeface="Arial" charset="0"/>
              </a:rPr>
              <a:t> – unordered container, where each element is resource or literal</a:t>
            </a:r>
          </a:p>
          <a:p>
            <a:pPr lvl="1" eaLnBrk="1" hangingPunct="1">
              <a:lnSpc>
                <a:spcPct val="80000"/>
              </a:lnSpc>
            </a:pPr>
            <a:r>
              <a:rPr lang="en-US" sz="1600" b="1" smtClean="0">
                <a:solidFill>
                  <a:schemeClr val="tx2"/>
                </a:solidFill>
                <a:latin typeface="Courier New" charset="0"/>
                <a:cs typeface="Arial" charset="0"/>
              </a:rPr>
              <a:t>rdf:Seq</a:t>
            </a:r>
            <a:r>
              <a:rPr lang="en-US" sz="1400" b="1" smtClean="0">
                <a:latin typeface="Arial" charset="0"/>
                <a:cs typeface="Arial" charset="0"/>
              </a:rPr>
              <a:t> </a:t>
            </a:r>
            <a:r>
              <a:rPr lang="en-US" sz="1400" smtClean="0">
                <a:latin typeface="Arial" charset="0"/>
                <a:cs typeface="Arial" charset="0"/>
              </a:rPr>
              <a:t>–</a:t>
            </a:r>
            <a:r>
              <a:rPr lang="en-US" sz="1400" b="1" smtClean="0">
                <a:latin typeface="Arial" charset="0"/>
                <a:cs typeface="Arial" charset="0"/>
              </a:rPr>
              <a:t> </a:t>
            </a:r>
            <a:r>
              <a:rPr lang="en-US" sz="1400" smtClean="0">
                <a:latin typeface="Arial" charset="0"/>
                <a:cs typeface="Arial" charset="0"/>
              </a:rPr>
              <a:t>sequence, where each element is resource or literal</a:t>
            </a:r>
          </a:p>
          <a:p>
            <a:pPr lvl="1" eaLnBrk="1" hangingPunct="1">
              <a:lnSpc>
                <a:spcPct val="80000"/>
              </a:lnSpc>
            </a:pPr>
            <a:r>
              <a:rPr lang="en-US" sz="1600" b="1" smtClean="0">
                <a:solidFill>
                  <a:schemeClr val="tx2"/>
                </a:solidFill>
                <a:latin typeface="Courier New" charset="0"/>
                <a:cs typeface="Arial" charset="0"/>
              </a:rPr>
              <a:t>rdf:Alt</a:t>
            </a:r>
            <a:r>
              <a:rPr lang="en-US" sz="1400" smtClean="0">
                <a:latin typeface="Arial" charset="0"/>
                <a:cs typeface="Arial" charset="0"/>
              </a:rPr>
              <a:t> – set of alternatives, each element is resource of literal (just one selected)</a:t>
            </a:r>
          </a:p>
          <a:p>
            <a:pPr eaLnBrk="1" hangingPunct="1">
              <a:lnSpc>
                <a:spcPct val="80000"/>
              </a:lnSpc>
            </a:pPr>
            <a:endParaRPr lang="en-US" sz="2200" smtClean="0">
              <a:latin typeface="Arial" charset="0"/>
              <a:cs typeface="Arial" charset="0"/>
            </a:endParaRPr>
          </a:p>
          <a:p>
            <a:pPr eaLnBrk="1" hangingPunct="1">
              <a:lnSpc>
                <a:spcPct val="80000"/>
              </a:lnSpc>
            </a:pPr>
            <a:r>
              <a:rPr lang="en-US" sz="2200" smtClean="0">
                <a:latin typeface="Arial" charset="0"/>
                <a:cs typeface="Arial" charset="0"/>
              </a:rPr>
              <a:t>Every container has a triple declaring the </a:t>
            </a:r>
            <a:r>
              <a:rPr lang="en-US" sz="2000" b="1" smtClean="0">
                <a:latin typeface="Courier New" charset="0"/>
                <a:cs typeface="Arial" charset="0"/>
              </a:rPr>
              <a:t>rdf:type</a:t>
            </a:r>
          </a:p>
          <a:p>
            <a:pPr eaLnBrk="1" hangingPunct="1">
              <a:lnSpc>
                <a:spcPct val="80000"/>
              </a:lnSpc>
            </a:pPr>
            <a:endParaRPr lang="en-US" sz="2200" smtClean="0">
              <a:latin typeface="Arial" charset="0"/>
              <a:cs typeface="Arial" charset="0"/>
            </a:endParaRPr>
          </a:p>
          <a:p>
            <a:pPr eaLnBrk="1" hangingPunct="1">
              <a:lnSpc>
                <a:spcPct val="80000"/>
              </a:lnSpc>
            </a:pPr>
            <a:r>
              <a:rPr lang="en-US" sz="2200" smtClean="0">
                <a:latin typeface="Arial" charset="0"/>
                <a:cs typeface="Arial" charset="0"/>
              </a:rPr>
              <a:t>Items in the container are denoted with </a:t>
            </a:r>
          </a:p>
          <a:p>
            <a:pPr lvl="1" eaLnBrk="1" hangingPunct="1">
              <a:lnSpc>
                <a:spcPct val="80000"/>
              </a:lnSpc>
            </a:pPr>
            <a:r>
              <a:rPr lang="en-US" sz="1800" b="1" smtClean="0">
                <a:solidFill>
                  <a:schemeClr val="tx2"/>
                </a:solidFill>
                <a:latin typeface="Courier New" charset="0"/>
                <a:cs typeface="Arial" charset="0"/>
              </a:rPr>
              <a:t>rdf:_1</a:t>
            </a:r>
            <a:r>
              <a:rPr lang="en-US" sz="1800" b="1" smtClean="0">
                <a:latin typeface="Courier New" charset="0"/>
                <a:cs typeface="Arial" charset="0"/>
              </a:rPr>
              <a:t>, </a:t>
            </a:r>
            <a:r>
              <a:rPr lang="en-US" sz="1800" b="1" smtClean="0">
                <a:solidFill>
                  <a:schemeClr val="tx2"/>
                </a:solidFill>
                <a:latin typeface="Courier New" charset="0"/>
                <a:cs typeface="Arial" charset="0"/>
              </a:rPr>
              <a:t>rdf:_2</a:t>
            </a:r>
            <a:r>
              <a:rPr lang="en-US" sz="1800" b="1" smtClean="0">
                <a:latin typeface="Courier New" charset="0"/>
                <a:cs typeface="Arial" charset="0"/>
              </a:rPr>
              <a:t>, . . . ,</a:t>
            </a:r>
            <a:r>
              <a:rPr lang="en-US" sz="1800" b="1" smtClean="0">
                <a:solidFill>
                  <a:schemeClr val="tx2"/>
                </a:solidFill>
                <a:latin typeface="Courier New" charset="0"/>
                <a:cs typeface="Arial" charset="0"/>
              </a:rPr>
              <a:t>rdf:_n</a:t>
            </a:r>
          </a:p>
          <a:p>
            <a:pPr eaLnBrk="1" hangingPunct="1">
              <a:lnSpc>
                <a:spcPct val="80000"/>
              </a:lnSpc>
            </a:pPr>
            <a:endParaRPr lang="en-US" sz="2200" smtClean="0">
              <a:latin typeface="Arial" charset="0"/>
              <a:cs typeface="Arial" charset="0"/>
            </a:endParaRPr>
          </a:p>
          <a:p>
            <a:pPr eaLnBrk="1" hangingPunct="1">
              <a:lnSpc>
                <a:spcPct val="80000"/>
              </a:lnSpc>
            </a:pPr>
            <a:r>
              <a:rPr lang="en-US" sz="2200" smtClean="0">
                <a:latin typeface="Arial" charset="0"/>
                <a:cs typeface="Arial" charset="0"/>
              </a:rPr>
              <a:t>Limitations:</a:t>
            </a:r>
          </a:p>
          <a:p>
            <a:pPr lvl="1" eaLnBrk="1" hangingPunct="1">
              <a:lnSpc>
                <a:spcPct val="80000"/>
              </a:lnSpc>
            </a:pPr>
            <a:r>
              <a:rPr lang="en-US" smtClean="0">
                <a:latin typeface="Arial" charset="0"/>
                <a:cs typeface="Arial" charset="0"/>
              </a:rPr>
              <a:t>Semantics of the container is up to the application</a:t>
            </a:r>
          </a:p>
          <a:p>
            <a:pPr lvl="1" eaLnBrk="1" hangingPunct="1">
              <a:lnSpc>
                <a:spcPct val="80000"/>
              </a:lnSpc>
            </a:pPr>
            <a:r>
              <a:rPr lang="en-US" smtClean="0">
                <a:latin typeface="Arial" charset="0"/>
                <a:cs typeface="Arial" charset="0"/>
              </a:rPr>
              <a:t>What about closed collections? </a:t>
            </a:r>
          </a:p>
          <a:p>
            <a:pPr lvl="2" eaLnBrk="1" hangingPunct="1">
              <a:lnSpc>
                <a:spcPct val="80000"/>
              </a:lnSpc>
            </a:pPr>
            <a:r>
              <a:rPr lang="en-US" sz="1900" smtClean="0">
                <a:latin typeface="Arial" charset="0"/>
                <a:cs typeface="Arial" charset="0"/>
              </a:rPr>
              <a:t>How do we know whether Graham and Jeremy are the only editors of [RDF-Concepts]?</a:t>
            </a:r>
            <a:endParaRPr lang="en-US" sz="1700" b="1" smtClean="0">
              <a:latin typeface="Courier New"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latin typeface="Arial" charset="0"/>
                <a:cs typeface="Arial" charset="0"/>
              </a:rPr>
              <a:t>RDF Triple Graph Representation</a:t>
            </a:r>
            <a:endParaRPr lang="en-US" sz="1400" smtClean="0">
              <a:latin typeface="Arial" charset="0"/>
              <a:cs typeface="Arial" charset="0"/>
            </a:endParaRPr>
          </a:p>
        </p:txBody>
      </p:sp>
      <p:sp>
        <p:nvSpPr>
          <p:cNvPr id="31747" name="Rectangle 3"/>
          <p:cNvSpPr>
            <a:spLocks noGrp="1" noChangeArrowheads="1"/>
          </p:cNvSpPr>
          <p:nvPr>
            <p:ph idx="1"/>
          </p:nvPr>
        </p:nvSpPr>
        <p:spPr/>
        <p:txBody>
          <a:bodyPr/>
          <a:lstStyle/>
          <a:p>
            <a:pPr eaLnBrk="1" hangingPunct="1">
              <a:lnSpc>
                <a:spcPct val="80000"/>
              </a:lnSpc>
              <a:defRPr/>
            </a:pPr>
            <a:r>
              <a:rPr lang="en-US" sz="2200" dirty="0" smtClean="0">
                <a:latin typeface="Arial" charset="0"/>
                <a:cs typeface="Arial" charset="0"/>
              </a:rPr>
              <a:t>The triple data model can be represented</a:t>
            </a:r>
            <a:br>
              <a:rPr lang="en-US" sz="2200" dirty="0" smtClean="0">
                <a:latin typeface="Arial" charset="0"/>
                <a:cs typeface="Arial" charset="0"/>
              </a:rPr>
            </a:br>
            <a:r>
              <a:rPr lang="en-US" sz="2200" dirty="0" smtClean="0">
                <a:latin typeface="Arial" charset="0"/>
                <a:cs typeface="Arial" charset="0"/>
              </a:rPr>
              <a:t> as a graph</a:t>
            </a:r>
          </a:p>
          <a:p>
            <a:pPr eaLnBrk="1" hangingPunct="1">
              <a:lnSpc>
                <a:spcPct val="80000"/>
              </a:lnSpc>
              <a:defRPr/>
            </a:pPr>
            <a:endParaRPr lang="en-US" sz="1800" dirty="0" smtClean="0">
              <a:latin typeface="Arial" charset="0"/>
              <a:ea typeface="ヒラギノ角ゴ Pro W3" charset="-128"/>
              <a:cs typeface="Arial" charset="0"/>
            </a:endParaRPr>
          </a:p>
          <a:p>
            <a:pPr eaLnBrk="1" hangingPunct="1">
              <a:lnSpc>
                <a:spcPct val="80000"/>
              </a:lnSpc>
              <a:defRPr/>
            </a:pPr>
            <a:endParaRPr lang="en-US" sz="1800" dirty="0">
              <a:latin typeface="Arial" charset="0"/>
              <a:ea typeface="ヒラギノ角ゴ Pro W3" charset="-128"/>
              <a:cs typeface="Arial" charset="0"/>
            </a:endParaRPr>
          </a:p>
          <a:p>
            <a:pPr eaLnBrk="1" hangingPunct="1">
              <a:lnSpc>
                <a:spcPct val="80000"/>
              </a:lnSpc>
              <a:defRPr/>
            </a:pPr>
            <a:endParaRPr lang="en-US" sz="1800" dirty="0" smtClean="0">
              <a:latin typeface="Arial" charset="0"/>
              <a:ea typeface="ヒラギノ角ゴ Pro W3" charset="-128"/>
              <a:cs typeface="Arial" charset="0"/>
            </a:endParaRPr>
          </a:p>
          <a:p>
            <a:pPr eaLnBrk="1" hangingPunct="1">
              <a:lnSpc>
                <a:spcPct val="80000"/>
              </a:lnSpc>
              <a:defRPr/>
            </a:pPr>
            <a:r>
              <a:rPr lang="en-US" sz="2200" dirty="0" smtClean="0">
                <a:latin typeface="Arial" charset="0"/>
                <a:cs typeface="Arial" charset="0"/>
              </a:rPr>
              <a:t>Such graph is called in the Artificial</a:t>
            </a:r>
            <a:br>
              <a:rPr lang="en-US" sz="2200" dirty="0" smtClean="0">
                <a:latin typeface="Arial" charset="0"/>
                <a:cs typeface="Arial" charset="0"/>
              </a:rPr>
            </a:br>
            <a:r>
              <a:rPr lang="en-US" sz="2200" dirty="0" smtClean="0">
                <a:latin typeface="Arial" charset="0"/>
                <a:cs typeface="Arial" charset="0"/>
              </a:rPr>
              <a:t>Intelligence community a </a:t>
            </a:r>
            <a:r>
              <a:rPr lang="en-US" sz="2000" b="1" dirty="0" smtClean="0">
                <a:solidFill>
                  <a:srgbClr val="901A24"/>
                </a:solidFill>
                <a:latin typeface="Arial" charset="0"/>
                <a:cs typeface="Arial" charset="0"/>
              </a:rPr>
              <a:t>semantic net</a:t>
            </a:r>
          </a:p>
          <a:p>
            <a:pPr marL="0" indent="0" eaLnBrk="1" hangingPunct="1">
              <a:lnSpc>
                <a:spcPct val="80000"/>
              </a:lnSpc>
              <a:buFont typeface="Arial" charset="0"/>
              <a:buNone/>
              <a:defRPr/>
            </a:pPr>
            <a:endParaRPr lang="en-US" sz="2200" dirty="0" smtClean="0">
              <a:latin typeface="Arial" charset="0"/>
              <a:cs typeface="Arial" charset="0"/>
            </a:endParaRPr>
          </a:p>
          <a:p>
            <a:pPr marL="0" indent="0" eaLnBrk="1" hangingPunct="1">
              <a:lnSpc>
                <a:spcPct val="80000"/>
              </a:lnSpc>
              <a:buFont typeface="Arial" charset="0"/>
              <a:buNone/>
              <a:defRPr/>
            </a:pPr>
            <a:endParaRPr lang="en-US" sz="2200" dirty="0">
              <a:latin typeface="Arial" charset="0"/>
              <a:cs typeface="Arial" charset="0"/>
            </a:endParaRPr>
          </a:p>
          <a:p>
            <a:pPr marL="0" indent="0" eaLnBrk="1" hangingPunct="1">
              <a:lnSpc>
                <a:spcPct val="80000"/>
              </a:lnSpc>
              <a:buFont typeface="Arial" charset="0"/>
              <a:buNone/>
              <a:defRPr/>
            </a:pPr>
            <a:endParaRPr lang="en-US" sz="2200" dirty="0" smtClean="0">
              <a:latin typeface="Arial" charset="0"/>
              <a:cs typeface="Arial" charset="0"/>
            </a:endParaRPr>
          </a:p>
          <a:p>
            <a:pPr eaLnBrk="1" hangingPunct="1">
              <a:lnSpc>
                <a:spcPct val="80000"/>
              </a:lnSpc>
              <a:defRPr/>
            </a:pPr>
            <a:r>
              <a:rPr lang="en-US" sz="2200" dirty="0" smtClean="0">
                <a:latin typeface="Arial" charset="0"/>
                <a:cs typeface="Arial" charset="0"/>
              </a:rPr>
              <a:t>Labeled, directed graphs</a:t>
            </a:r>
          </a:p>
          <a:p>
            <a:pPr lvl="1" eaLnBrk="1" hangingPunct="1">
              <a:lnSpc>
                <a:spcPct val="80000"/>
              </a:lnSpc>
              <a:defRPr/>
            </a:pPr>
            <a:r>
              <a:rPr lang="en-US" b="1" dirty="0" smtClean="0">
                <a:latin typeface="Arial" charset="0"/>
                <a:cs typeface="Arial" charset="0"/>
              </a:rPr>
              <a:t>Nodes</a:t>
            </a:r>
            <a:r>
              <a:rPr lang="en-US" dirty="0" smtClean="0">
                <a:latin typeface="Arial" charset="0"/>
                <a:cs typeface="Arial" charset="0"/>
              </a:rPr>
              <a:t>: resources, literals</a:t>
            </a:r>
          </a:p>
          <a:p>
            <a:pPr lvl="1" eaLnBrk="1" hangingPunct="1">
              <a:lnSpc>
                <a:spcPct val="80000"/>
              </a:lnSpc>
              <a:defRPr/>
            </a:pPr>
            <a:r>
              <a:rPr lang="en-US" b="1" dirty="0" smtClean="0">
                <a:latin typeface="Arial" charset="0"/>
                <a:cs typeface="Arial" charset="0"/>
              </a:rPr>
              <a:t>Labels</a:t>
            </a:r>
            <a:r>
              <a:rPr lang="en-US" dirty="0" smtClean="0">
                <a:latin typeface="Arial" charset="0"/>
                <a:cs typeface="Arial" charset="0"/>
              </a:rPr>
              <a:t>: properties</a:t>
            </a:r>
          </a:p>
          <a:p>
            <a:pPr lvl="1" eaLnBrk="1" hangingPunct="1">
              <a:lnSpc>
                <a:spcPct val="80000"/>
              </a:lnSpc>
              <a:defRPr/>
            </a:pPr>
            <a:r>
              <a:rPr lang="en-US" b="1" dirty="0" smtClean="0">
                <a:latin typeface="Arial" charset="0"/>
                <a:cs typeface="Arial" charset="0"/>
              </a:rPr>
              <a:t>Edges</a:t>
            </a:r>
            <a:r>
              <a:rPr lang="en-US" dirty="0" smtClean="0">
                <a:latin typeface="Arial" charset="0"/>
                <a:cs typeface="Arial" charset="0"/>
              </a:rPr>
              <a:t>: statements</a:t>
            </a:r>
          </a:p>
          <a:p>
            <a:pPr eaLnBrk="1" hangingPunct="1">
              <a:lnSpc>
                <a:spcPct val="80000"/>
              </a:lnSpc>
              <a:defRPr/>
            </a:pPr>
            <a:endParaRPr lang="en-US" dirty="0" smtClean="0">
              <a:latin typeface="Arial" charset="0"/>
              <a:cs typeface="Arial" charset="0"/>
            </a:endParaRPr>
          </a:p>
        </p:txBody>
      </p:sp>
      <p:pic>
        <p:nvPicPr>
          <p:cNvPr id="317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025" y="2133600"/>
            <a:ext cx="2297113"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latin typeface="Arial" charset="0"/>
                <a:cs typeface="Arial" charset="0"/>
              </a:rPr>
              <a:t>RDF: A Direct Connected Graph based Model</a:t>
            </a:r>
          </a:p>
        </p:txBody>
      </p:sp>
      <p:sp>
        <p:nvSpPr>
          <p:cNvPr id="32771" name="Content Placeholder 4"/>
          <p:cNvSpPr>
            <a:spLocks noGrp="1"/>
          </p:cNvSpPr>
          <p:nvPr>
            <p:ph idx="1"/>
          </p:nvPr>
        </p:nvSpPr>
        <p:spPr/>
        <p:txBody>
          <a:bodyPr/>
          <a:lstStyle/>
          <a:p>
            <a:r>
              <a:rPr lang="en-US" smtClean="0">
                <a:latin typeface="Arial" charset="0"/>
                <a:cs typeface="Arial" charset="0"/>
              </a:rPr>
              <a:t>Different interconnected triples lead to a more complex graphic model</a:t>
            </a:r>
          </a:p>
          <a:p>
            <a:r>
              <a:rPr lang="en-US" smtClean="0">
                <a:latin typeface="Arial" charset="0"/>
                <a:cs typeface="Arial" charset="0"/>
              </a:rPr>
              <a:t>Basically an RDF document is a directed, connected graph</a:t>
            </a:r>
          </a:p>
          <a:p>
            <a:pPr lvl="1"/>
            <a:r>
              <a:rPr lang="en-US" smtClean="0">
                <a:latin typeface="Arial" charset="0"/>
                <a:cs typeface="Arial" charset="0"/>
              </a:rPr>
              <a:t>http://en.wikipedia.org/wiki/Connectivity_%28graph_theory%29</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2665413"/>
            <a:ext cx="5481637"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latin typeface="Arial" charset="0"/>
                <a:cs typeface="Arial" charset="0"/>
              </a:rPr>
              <a:t>RDF Containers Graph Representation: Bag</a:t>
            </a:r>
          </a:p>
        </p:txBody>
      </p:sp>
      <p:sp>
        <p:nvSpPr>
          <p:cNvPr id="33795" name="Rectangle 3"/>
          <p:cNvSpPr>
            <a:spLocks noGrp="1" noChangeArrowheads="1"/>
          </p:cNvSpPr>
          <p:nvPr>
            <p:ph idx="1"/>
          </p:nvPr>
        </p:nvSpPr>
        <p:spPr/>
        <p:txBody>
          <a:bodyPr/>
          <a:lstStyle/>
          <a:p>
            <a:pPr algn="ctr" eaLnBrk="1" hangingPunct="1">
              <a:buFontTx/>
              <a:buNone/>
            </a:pPr>
            <a:r>
              <a:rPr lang="en-US" i="1" smtClean="0">
                <a:latin typeface="Arial" charset="0"/>
                <a:cs typeface="Arial" charset="0"/>
              </a:rPr>
              <a:t>“The lecture is attended by John, Mary and Chris”</a:t>
            </a:r>
          </a:p>
          <a:p>
            <a:pPr eaLnBrk="1" hangingPunct="1"/>
            <a:endParaRPr lang="en-US" i="1" smtClean="0">
              <a:latin typeface="Arial" charset="0"/>
              <a:cs typeface="Arial" charset="0"/>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8" y="2428875"/>
            <a:ext cx="74644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de-AT" smtClean="0">
                <a:latin typeface="Arial" charset="0"/>
                <a:cs typeface="Arial" charset="0"/>
              </a:rPr>
              <a:t>Agenda</a:t>
            </a:r>
          </a:p>
        </p:txBody>
      </p:sp>
      <p:sp>
        <p:nvSpPr>
          <p:cNvPr id="7171" name="Rectangle 5"/>
          <p:cNvSpPr>
            <a:spLocks noGrp="1" noChangeArrowheads="1"/>
          </p:cNvSpPr>
          <p:nvPr>
            <p:ph idx="1"/>
          </p:nvPr>
        </p:nvSpPr>
        <p:spPr/>
        <p:txBody>
          <a:bodyPr/>
          <a:lstStyle/>
          <a:p>
            <a:pPr marL="457200" indent="-457200" eaLnBrk="1" hangingPunct="1">
              <a:buFont typeface="Calibri" charset="0"/>
              <a:buAutoNum type="arabicPeriod"/>
            </a:pPr>
            <a:r>
              <a:rPr lang="de-AT" smtClean="0">
                <a:latin typeface="Arial" charset="0"/>
                <a:cs typeface="Arial" charset="0"/>
              </a:rPr>
              <a:t>Introduction and Motivation</a:t>
            </a:r>
          </a:p>
          <a:p>
            <a:pPr marL="457200" indent="-457200" eaLnBrk="1" hangingPunct="1">
              <a:buFont typeface="Calibri" charset="0"/>
              <a:buAutoNum type="arabicPeriod"/>
            </a:pPr>
            <a:r>
              <a:rPr lang="de-AT" smtClean="0">
                <a:latin typeface="Arial" charset="0"/>
                <a:cs typeface="Arial" charset="0"/>
              </a:rPr>
              <a:t>Technical Solution</a:t>
            </a:r>
          </a:p>
          <a:p>
            <a:pPr marL="914400" lvl="1" indent="-457200" eaLnBrk="1" hangingPunct="1">
              <a:buFont typeface="Calibri" charset="0"/>
              <a:buAutoNum type="arabicPeriod"/>
            </a:pPr>
            <a:r>
              <a:rPr lang="de-AT" smtClean="0">
                <a:latin typeface="Arial" charset="0"/>
                <a:cs typeface="Arial" charset="0"/>
              </a:rPr>
              <a:t>RDF</a:t>
            </a:r>
          </a:p>
          <a:p>
            <a:pPr marL="914400" lvl="1" indent="-457200" eaLnBrk="1" hangingPunct="1">
              <a:buFont typeface="Calibri" charset="0"/>
              <a:buAutoNum type="arabicPeriod"/>
            </a:pPr>
            <a:r>
              <a:rPr lang="de-AT" smtClean="0">
                <a:latin typeface="Arial" charset="0"/>
                <a:cs typeface="Arial" charset="0"/>
              </a:rPr>
              <a:t>RDF Schema</a:t>
            </a:r>
          </a:p>
          <a:p>
            <a:pPr marL="914400" lvl="1" indent="-457200" eaLnBrk="1" hangingPunct="1">
              <a:buFont typeface="Calibri" charset="0"/>
              <a:buAutoNum type="arabicPeriod"/>
            </a:pPr>
            <a:r>
              <a:rPr lang="de-AT" smtClean="0">
                <a:latin typeface="Arial" charset="0"/>
                <a:cs typeface="Arial" charset="0"/>
              </a:rPr>
              <a:t>Schema and Data Samples</a:t>
            </a:r>
          </a:p>
          <a:p>
            <a:pPr marL="914400" lvl="1" indent="-457200" eaLnBrk="1" hangingPunct="1">
              <a:buFont typeface="Calibri" charset="0"/>
              <a:buAutoNum type="arabicPeriod"/>
            </a:pPr>
            <a:r>
              <a:rPr lang="de-AT" smtClean="0">
                <a:latin typeface="Arial" charset="0"/>
                <a:cs typeface="Arial" charset="0"/>
              </a:rPr>
              <a:t>RDF(S) Semantics</a:t>
            </a:r>
          </a:p>
          <a:p>
            <a:pPr marL="914400" lvl="1" indent="-457200" eaLnBrk="1" hangingPunct="1">
              <a:buFont typeface="Calibri" charset="0"/>
              <a:buAutoNum type="arabicPeriod"/>
            </a:pPr>
            <a:r>
              <a:rPr lang="de-AT" smtClean="0">
                <a:latin typeface="Arial" charset="0"/>
                <a:cs typeface="Arial" charset="0"/>
              </a:rPr>
              <a:t>RDF(S) Serialization</a:t>
            </a:r>
          </a:p>
          <a:p>
            <a:pPr marL="914400" lvl="1" indent="-457200" eaLnBrk="1" hangingPunct="1">
              <a:buFont typeface="Calibri" charset="0"/>
              <a:buAutoNum type="arabicPeriod"/>
            </a:pPr>
            <a:r>
              <a:rPr lang="de-AT" smtClean="0">
                <a:latin typeface="Arial" charset="0"/>
                <a:cs typeface="Arial" charset="0"/>
              </a:rPr>
              <a:t>Tools</a:t>
            </a:r>
          </a:p>
          <a:p>
            <a:pPr marL="457200" indent="-457200" eaLnBrk="1" hangingPunct="1">
              <a:buFont typeface="Calibri" charset="0"/>
              <a:buAutoNum type="arabicPeriod"/>
            </a:pPr>
            <a:r>
              <a:rPr lang="de-AT" smtClean="0">
                <a:latin typeface="Arial" charset="0"/>
                <a:cs typeface="Arial" charset="0"/>
              </a:rPr>
              <a:t>Illustration by a large example</a:t>
            </a:r>
          </a:p>
          <a:p>
            <a:pPr marL="457200" indent="-457200" eaLnBrk="1" hangingPunct="1">
              <a:buFont typeface="Calibri" charset="0"/>
              <a:buAutoNum type="arabicPeriod"/>
            </a:pPr>
            <a:r>
              <a:rPr lang="de-AT" smtClean="0">
                <a:latin typeface="Arial" charset="0"/>
                <a:cs typeface="Arial" charset="0"/>
              </a:rPr>
              <a:t>Extensions</a:t>
            </a:r>
          </a:p>
          <a:p>
            <a:pPr marL="457200" indent="-457200" eaLnBrk="1" hangingPunct="1">
              <a:buFont typeface="Calibri" charset="0"/>
              <a:buAutoNum type="arabicPeriod"/>
            </a:pPr>
            <a:r>
              <a:rPr lang="de-AT" smtClean="0">
                <a:latin typeface="Arial" charset="0"/>
                <a:cs typeface="Arial" charset="0"/>
              </a:rPr>
              <a:t>Summary</a:t>
            </a:r>
          </a:p>
          <a:p>
            <a:pPr marL="457200" indent="-457200" eaLnBrk="1" hangingPunct="1">
              <a:buFont typeface="Calibri" charset="0"/>
              <a:buAutoNum type="arabicPeriod"/>
            </a:pPr>
            <a:r>
              <a:rPr lang="de-AT" smtClean="0">
                <a:latin typeface="Arial" charset="0"/>
                <a:cs typeface="Arial" charset="0"/>
              </a:rPr>
              <a:t>References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latin typeface="Arial" charset="0"/>
                <a:cs typeface="Arial" charset="0"/>
              </a:rPr>
              <a:t>RDF Containers Graph Representation: Seq</a:t>
            </a:r>
          </a:p>
        </p:txBody>
      </p:sp>
      <p:sp>
        <p:nvSpPr>
          <p:cNvPr id="34819" name="Rectangle 3"/>
          <p:cNvSpPr>
            <a:spLocks noGrp="1" noChangeArrowheads="1"/>
          </p:cNvSpPr>
          <p:nvPr>
            <p:ph idx="1"/>
          </p:nvPr>
        </p:nvSpPr>
        <p:spPr/>
        <p:txBody>
          <a:bodyPr/>
          <a:lstStyle/>
          <a:p>
            <a:pPr eaLnBrk="1" hangingPunct="1">
              <a:buFontTx/>
              <a:buNone/>
            </a:pPr>
            <a:r>
              <a:rPr lang="en-US" i="1" smtClean="0">
                <a:latin typeface="Arial" charset="0"/>
                <a:cs typeface="Arial" charset="0"/>
              </a:rPr>
              <a:t>“[RDF-Concepts] is edited by Graham and Jeremy </a:t>
            </a:r>
          </a:p>
          <a:p>
            <a:pPr eaLnBrk="1" hangingPunct="1">
              <a:buFontTx/>
              <a:buNone/>
            </a:pPr>
            <a:r>
              <a:rPr lang="en-US" i="1" smtClean="0">
                <a:latin typeface="Arial" charset="0"/>
                <a:cs typeface="Arial" charset="0"/>
              </a:rPr>
              <a:t>(</a:t>
            </a:r>
            <a:r>
              <a:rPr lang="en-US" i="1" u="sng" smtClean="0">
                <a:latin typeface="Arial" charset="0"/>
                <a:cs typeface="Arial" charset="0"/>
              </a:rPr>
              <a:t>in that order</a:t>
            </a:r>
            <a:r>
              <a:rPr lang="en-US" i="1" smtClean="0">
                <a:latin typeface="Arial" charset="0"/>
                <a:cs typeface="Arial" charset="0"/>
              </a:rPr>
              <a:t>)”</a:t>
            </a:r>
          </a:p>
          <a:p>
            <a:pPr eaLnBrk="1" hangingPunct="1"/>
            <a:endParaRPr lang="en-US" i="1" smtClean="0">
              <a:latin typeface="Arial" charset="0"/>
              <a:cs typeface="Arial" charset="0"/>
            </a:endParaRP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3062288"/>
            <a:ext cx="7432675"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latin typeface="Arial" charset="0"/>
                <a:cs typeface="Arial" charset="0"/>
              </a:rPr>
              <a:t>RDF Containers Graph Representation: Alt</a:t>
            </a:r>
          </a:p>
        </p:txBody>
      </p:sp>
      <p:sp>
        <p:nvSpPr>
          <p:cNvPr id="35843" name="Rectangle 3"/>
          <p:cNvSpPr>
            <a:spLocks noGrp="1" noChangeArrowheads="1"/>
          </p:cNvSpPr>
          <p:nvPr>
            <p:ph idx="1"/>
          </p:nvPr>
        </p:nvSpPr>
        <p:spPr/>
        <p:txBody>
          <a:bodyPr/>
          <a:lstStyle/>
          <a:p>
            <a:pPr eaLnBrk="1" hangingPunct="1">
              <a:buFontTx/>
              <a:buNone/>
            </a:pPr>
            <a:r>
              <a:rPr lang="en-US" i="1" smtClean="0">
                <a:latin typeface="Arial" charset="0"/>
                <a:cs typeface="Arial" charset="0"/>
              </a:rPr>
              <a:t>“The source code for the application may be found at</a:t>
            </a:r>
          </a:p>
          <a:p>
            <a:pPr eaLnBrk="1" hangingPunct="1">
              <a:buFontTx/>
              <a:buNone/>
            </a:pPr>
            <a:r>
              <a:rPr lang="en-US" sz="2200" b="1" i="1" smtClean="0">
                <a:latin typeface="Arial" charset="0"/>
                <a:cs typeface="Arial" charset="0"/>
              </a:rPr>
              <a:t> ftp1.example.org</a:t>
            </a:r>
            <a:r>
              <a:rPr lang="en-US" i="1" smtClean="0">
                <a:latin typeface="Arial" charset="0"/>
                <a:cs typeface="Arial" charset="0"/>
              </a:rPr>
              <a:t>, </a:t>
            </a:r>
            <a:r>
              <a:rPr lang="en-US" sz="2200" b="1" i="1" smtClean="0">
                <a:latin typeface="Arial" charset="0"/>
                <a:cs typeface="Arial" charset="0"/>
              </a:rPr>
              <a:t>ftp2.example.org</a:t>
            </a:r>
            <a:r>
              <a:rPr lang="en-US" i="1" smtClean="0">
                <a:latin typeface="Arial" charset="0"/>
                <a:cs typeface="Arial" charset="0"/>
              </a:rPr>
              <a:t>, </a:t>
            </a:r>
            <a:r>
              <a:rPr lang="en-US" sz="2200" b="1" i="1" smtClean="0">
                <a:latin typeface="Arial" charset="0"/>
                <a:cs typeface="Arial" charset="0"/>
              </a:rPr>
              <a:t>ftp3.example.org</a:t>
            </a:r>
            <a:r>
              <a:rPr lang="en-US" i="1" smtClean="0">
                <a:latin typeface="Arial" charset="0"/>
                <a:cs typeface="Arial" charset="0"/>
              </a:rPr>
              <a:t>”</a:t>
            </a:r>
          </a:p>
          <a:p>
            <a:pPr eaLnBrk="1" hangingPunct="1"/>
            <a:endParaRPr lang="en-US" i="1" smtClean="0">
              <a:latin typeface="Arial" charset="0"/>
              <a:cs typeface="Arial" charset="0"/>
            </a:endParaRP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2989263"/>
            <a:ext cx="729615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latin typeface="Arial" charset="0"/>
                <a:cs typeface="Arial" charset="0"/>
              </a:rPr>
              <a:t>RDF Collections</a:t>
            </a:r>
          </a:p>
        </p:txBody>
      </p:sp>
      <p:sp>
        <p:nvSpPr>
          <p:cNvPr id="36867" name="Rectangle 3"/>
          <p:cNvSpPr>
            <a:spLocks noGrp="1" noChangeArrowheads="1"/>
          </p:cNvSpPr>
          <p:nvPr>
            <p:ph idx="1"/>
          </p:nvPr>
        </p:nvSpPr>
        <p:spPr/>
        <p:txBody>
          <a:bodyPr/>
          <a:lstStyle/>
          <a:p>
            <a:pPr eaLnBrk="1" hangingPunct="1">
              <a:buFontTx/>
              <a:buNone/>
            </a:pPr>
            <a:r>
              <a:rPr lang="en-US" i="1" smtClean="0">
                <a:latin typeface="Arial" charset="0"/>
                <a:cs typeface="Arial" charset="0"/>
              </a:rPr>
              <a:t>“[RDF-Concepts] is edited by Graham and Jeremy </a:t>
            </a:r>
          </a:p>
          <a:p>
            <a:pPr eaLnBrk="1" hangingPunct="1">
              <a:buFontTx/>
              <a:buNone/>
            </a:pPr>
            <a:r>
              <a:rPr lang="en-US" i="1" smtClean="0">
                <a:latin typeface="Arial" charset="0"/>
                <a:cs typeface="Arial" charset="0"/>
              </a:rPr>
              <a:t>(</a:t>
            </a:r>
            <a:r>
              <a:rPr lang="en-US" i="1" u="sng" smtClean="0">
                <a:latin typeface="Arial" charset="0"/>
                <a:cs typeface="Arial" charset="0"/>
              </a:rPr>
              <a:t>in that order</a:t>
            </a:r>
            <a:r>
              <a:rPr lang="en-US" i="1" smtClean="0">
                <a:latin typeface="Arial" charset="0"/>
                <a:cs typeface="Arial" charset="0"/>
              </a:rPr>
              <a:t>) </a:t>
            </a:r>
            <a:r>
              <a:rPr lang="en-US" i="1" smtClean="0">
                <a:solidFill>
                  <a:schemeClr val="tx2"/>
                </a:solidFill>
                <a:latin typeface="Arial" charset="0"/>
                <a:cs typeface="Arial" charset="0"/>
              </a:rPr>
              <a:t>and nobody else</a:t>
            </a:r>
            <a:r>
              <a:rPr lang="en-US" i="1" smtClean="0">
                <a:latin typeface="Arial" charset="0"/>
                <a:cs typeface="Arial" charset="0"/>
              </a:rPr>
              <a:t>”</a:t>
            </a:r>
          </a:p>
          <a:p>
            <a:pPr eaLnBrk="1" hangingPunct="1"/>
            <a:endParaRPr lang="en-US" i="1" smtClean="0">
              <a:latin typeface="Arial" charset="0"/>
              <a:cs typeface="Arial" charset="0"/>
            </a:endParaRPr>
          </a:p>
          <a:p>
            <a:pPr eaLnBrk="1" hangingPunct="1"/>
            <a:endParaRPr lang="en-US" i="1" smtClean="0">
              <a:latin typeface="Arial" charset="0"/>
              <a:cs typeface="Arial" charset="0"/>
            </a:endParaRPr>
          </a:p>
          <a:p>
            <a:pPr eaLnBrk="1" hangingPunct="1"/>
            <a:endParaRPr lang="en-US" i="1" smtClean="0">
              <a:latin typeface="Arial" charset="0"/>
              <a:cs typeface="Arial" charset="0"/>
            </a:endParaRPr>
          </a:p>
          <a:p>
            <a:pPr eaLnBrk="1" hangingPunct="1"/>
            <a:endParaRPr lang="en-US" i="1" smtClean="0">
              <a:latin typeface="Arial" charset="0"/>
              <a:cs typeface="Arial" charset="0"/>
            </a:endParaRPr>
          </a:p>
          <a:p>
            <a:pPr eaLnBrk="1" hangingPunct="1"/>
            <a:endParaRPr lang="en-US" i="1" smtClean="0">
              <a:latin typeface="Arial" charset="0"/>
              <a:cs typeface="Arial" charset="0"/>
            </a:endParaRPr>
          </a:p>
          <a:p>
            <a:pPr eaLnBrk="1" hangingPunct="1"/>
            <a:endParaRPr lang="en-US" i="1" smtClean="0">
              <a:latin typeface="Arial" charset="0"/>
              <a:cs typeface="Arial" charset="0"/>
            </a:endParaRPr>
          </a:p>
          <a:p>
            <a:pPr eaLnBrk="1" hangingPunct="1"/>
            <a:endParaRPr lang="en-US" i="1" smtClean="0">
              <a:latin typeface="Arial" charset="0"/>
              <a:cs typeface="Arial" charset="0"/>
            </a:endParaRPr>
          </a:p>
          <a:p>
            <a:pPr eaLnBrk="1" hangingPunct="1">
              <a:buFont typeface="Arial" charset="0"/>
              <a:buNone/>
            </a:pPr>
            <a:r>
              <a:rPr lang="en-US" sz="2000" smtClean="0">
                <a:latin typeface="Arial" charset="0"/>
                <a:ea typeface="ヒラギノ角ゴ Pro W3" charset="-128"/>
                <a:cs typeface="Arial" charset="0"/>
              </a:rPr>
              <a:t>	</a:t>
            </a:r>
          </a:p>
          <a:p>
            <a:pPr eaLnBrk="1" hangingPunct="1">
              <a:buFont typeface="Arial" charset="0"/>
              <a:buNone/>
            </a:pPr>
            <a:r>
              <a:rPr lang="en-US" sz="2000" smtClean="0">
                <a:latin typeface="Arial" charset="0"/>
                <a:ea typeface="ヒラギノ角ゴ Pro W3" charset="-128"/>
                <a:cs typeface="Arial" charset="0"/>
              </a:rPr>
              <a:t>	</a:t>
            </a:r>
          </a:p>
          <a:p>
            <a:pPr eaLnBrk="1" hangingPunct="1">
              <a:buFont typeface="Arial" charset="0"/>
              <a:buNone/>
            </a:pPr>
            <a:r>
              <a:rPr lang="en-US" sz="2000" smtClean="0">
                <a:latin typeface="Arial" charset="0"/>
                <a:ea typeface="ヒラギノ角ゴ Pro W3" charset="-128"/>
                <a:cs typeface="Arial" charset="0"/>
              </a:rPr>
              <a:t>RDF provides support for describing groups containing only the specified members, in the form of RDF collections.</a:t>
            </a:r>
          </a:p>
          <a:p>
            <a:pPr eaLnBrk="1" hangingPunct="1"/>
            <a:endParaRPr lang="en-US" i="1" smtClean="0">
              <a:latin typeface="Arial" charset="0"/>
              <a:cs typeface="Arial" charset="0"/>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2500313"/>
            <a:ext cx="4865687"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latin typeface="Arial" charset="0"/>
                <a:cs typeface="Arial" charset="0"/>
              </a:rPr>
              <a:t>Reification I</a:t>
            </a:r>
          </a:p>
        </p:txBody>
      </p:sp>
      <p:sp>
        <p:nvSpPr>
          <p:cNvPr id="37891" name="Rectangle 3"/>
          <p:cNvSpPr>
            <a:spLocks noGrp="1" noChangeArrowheads="1"/>
          </p:cNvSpPr>
          <p:nvPr>
            <p:ph idx="1"/>
          </p:nvPr>
        </p:nvSpPr>
        <p:spPr/>
        <p:txBody>
          <a:bodyPr/>
          <a:lstStyle/>
          <a:p>
            <a:pPr eaLnBrk="1" hangingPunct="1"/>
            <a:r>
              <a:rPr lang="en-US" smtClean="0">
                <a:latin typeface="Arial" charset="0"/>
                <a:cs typeface="Arial" charset="0"/>
              </a:rPr>
              <a:t>Reification: statements about statements</a:t>
            </a:r>
          </a:p>
          <a:p>
            <a:pPr eaLnBrk="1" hangingPunct="1"/>
            <a:endParaRPr lang="en-US" sz="1400" smtClean="0">
              <a:latin typeface="Arial" charset="0"/>
              <a:cs typeface="Arial" charset="0"/>
            </a:endParaRPr>
          </a:p>
          <a:p>
            <a:pPr algn="ctr" eaLnBrk="1" hangingPunct="1">
              <a:buFontTx/>
              <a:buNone/>
            </a:pPr>
            <a:r>
              <a:rPr lang="en-US" sz="2000" i="1" smtClean="0">
                <a:latin typeface="Arial" charset="0"/>
                <a:cs typeface="Arial" charset="0"/>
              </a:rPr>
              <a:t>Lars Graf referees a game of tennis between Roger Federer and Rafael Nadal.</a:t>
            </a:r>
          </a:p>
          <a:p>
            <a:pPr eaLnBrk="1" hangingPunct="1"/>
            <a:endParaRPr lang="en-US" sz="1400" i="1" smtClean="0">
              <a:latin typeface="Arial"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rdf:type, rdf:Statement</a:t>
            </a:r>
            <a:r>
              <a:rPr lang="en-US" sz="1400" b="1" smtClean="0">
                <a:solidFill>
                  <a:schemeClr val="tx2"/>
                </a:solidFill>
                <a:latin typeface="Arial" charset="0"/>
                <a:cs typeface="Arial" charset="0"/>
                <a:sym typeface="Symbol" charset="2"/>
              </a:rPr>
              <a:t></a:t>
            </a: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rdf:subject, “RogerFederer”</a:t>
            </a:r>
            <a:r>
              <a:rPr lang="en-US" sz="1400" b="1" smtClean="0">
                <a:solidFill>
                  <a:schemeClr val="tx2"/>
                </a:solidFill>
                <a:latin typeface="Arial" charset="0"/>
                <a:cs typeface="Arial" charset="0"/>
                <a:sym typeface="Symbol" charset="2"/>
              </a:rPr>
              <a:t></a:t>
            </a: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rdf:predicate, &lt;#plays&gt;</a:t>
            </a:r>
            <a:r>
              <a:rPr lang="en-US" sz="1400" b="1" smtClean="0">
                <a:solidFill>
                  <a:schemeClr val="tx2"/>
                </a:solidFill>
                <a:latin typeface="Arial" charset="0"/>
                <a:cs typeface="Arial" charset="0"/>
                <a:sym typeface="Symbol" charset="2"/>
              </a:rPr>
              <a:t></a:t>
            </a: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rdf:object, “Rafael Nadal”</a:t>
            </a:r>
            <a:r>
              <a:rPr lang="en-US" sz="1400" b="1" smtClean="0">
                <a:solidFill>
                  <a:schemeClr val="tx2"/>
                </a:solidFill>
                <a:latin typeface="Arial" charset="0"/>
                <a:cs typeface="Arial" charset="0"/>
                <a:sym typeface="Symbol" charset="2"/>
              </a:rPr>
              <a:t></a:t>
            </a:r>
          </a:p>
          <a:p>
            <a:pPr lvl="1" eaLnBrk="1" hangingPunct="1">
              <a:buFontTx/>
              <a:buNone/>
            </a:pPr>
            <a:endParaRPr lang="en-US" sz="1800" b="1" smtClean="0">
              <a:solidFill>
                <a:schemeClr val="tx2"/>
              </a:solidFill>
              <a:latin typeface="Arial" charset="0"/>
              <a:cs typeface="Arial" charset="0"/>
              <a:sym typeface="Symbol" charset="2"/>
            </a:endParaRPr>
          </a:p>
          <a:p>
            <a:pPr eaLnBrk="1" hangingPunct="1">
              <a:buFont typeface="Arial" charset="0"/>
              <a:buNone/>
            </a:pPr>
            <a:r>
              <a:rPr lang="en-US" sz="2000" smtClean="0">
                <a:latin typeface="Arial" charset="0"/>
                <a:ea typeface="ヒラギノ角ゴ Pro W3" charset="-128"/>
                <a:cs typeface="Arial" charset="0"/>
              </a:rPr>
              <a:t>	This kind of statement can be used to describe belief or trust in other statements, which is important in some kinds of applications</a:t>
            </a:r>
          </a:p>
          <a:p>
            <a:pPr eaLnBrk="1" hangingPunct="1"/>
            <a:endParaRPr lang="en-US" sz="2000" smtClean="0">
              <a:latin typeface="Arial" charset="0"/>
              <a:ea typeface="ヒラギノ角ゴ Pro W3" charset="-128"/>
              <a:cs typeface="Arial" charset="0"/>
            </a:endParaRPr>
          </a:p>
          <a:p>
            <a:pPr eaLnBrk="1" hangingPunct="1">
              <a:buFont typeface="Arial" charset="0"/>
              <a:buNone/>
            </a:pPr>
            <a:r>
              <a:rPr lang="en-US" sz="2000" smtClean="0">
                <a:latin typeface="Arial" charset="0"/>
                <a:ea typeface="ヒラギノ角ゴ Pro W3" charset="-128"/>
                <a:cs typeface="Arial" charset="0"/>
              </a:rPr>
              <a:t>	Necessary because there are only triples in RDF: we cannot add an identifier directly to a triple (then it would be a quadruple)</a:t>
            </a:r>
          </a:p>
          <a:p>
            <a:pPr lvl="1" eaLnBrk="1" hangingPunct="1">
              <a:buFontTx/>
              <a:buNone/>
            </a:pPr>
            <a:endParaRPr lang="en-US" sz="1800" b="1" smtClean="0">
              <a:solidFill>
                <a:schemeClr val="tx2"/>
              </a:solidFill>
              <a:latin typeface="Arial" charset="0"/>
              <a:cs typeface="Arial" charset="0"/>
              <a:sym typeface="Symbol" charset="2"/>
            </a:endParaRPr>
          </a:p>
          <a:p>
            <a:pPr lvl="1" eaLnBrk="1" hangingPunct="1">
              <a:buFontTx/>
              <a:buNone/>
            </a:pPr>
            <a:endParaRPr lang="en-US" sz="1800" b="1" smtClean="0">
              <a:solidFill>
                <a:srgbClr val="207624"/>
              </a:solidFill>
              <a:latin typeface="Courier New"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latin typeface="Arial" charset="0"/>
                <a:cs typeface="Arial" charset="0"/>
              </a:rPr>
              <a:t>Reification II</a:t>
            </a:r>
          </a:p>
        </p:txBody>
      </p:sp>
      <p:sp>
        <p:nvSpPr>
          <p:cNvPr id="38915" name="Rectangle 3"/>
          <p:cNvSpPr>
            <a:spLocks noGrp="1" noChangeArrowheads="1"/>
          </p:cNvSpPr>
          <p:nvPr>
            <p:ph idx="1"/>
          </p:nvPr>
        </p:nvSpPr>
        <p:spPr/>
        <p:txBody>
          <a:bodyPr/>
          <a:lstStyle/>
          <a:p>
            <a:pPr eaLnBrk="1" hangingPunct="1"/>
            <a:r>
              <a:rPr lang="en-US" smtClean="0">
                <a:latin typeface="Arial" charset="0"/>
                <a:cs typeface="Arial" charset="0"/>
              </a:rPr>
              <a:t>Reification: statements about statements</a:t>
            </a:r>
          </a:p>
          <a:p>
            <a:pPr eaLnBrk="1" hangingPunct="1"/>
            <a:endParaRPr lang="en-US" sz="1400" smtClean="0">
              <a:latin typeface="Arial" charset="0"/>
              <a:cs typeface="Arial" charset="0"/>
            </a:endParaRPr>
          </a:p>
          <a:p>
            <a:pPr algn="ctr" eaLnBrk="1" hangingPunct="1">
              <a:buFontTx/>
              <a:buNone/>
            </a:pPr>
            <a:r>
              <a:rPr lang="en-US" sz="2000" i="1" smtClean="0">
                <a:latin typeface="Arial" charset="0"/>
                <a:cs typeface="Arial" charset="0"/>
              </a:rPr>
              <a:t>Lars Graf referees a game of tennis between Roger Federer and Rafael Nadal.</a:t>
            </a:r>
          </a:p>
          <a:p>
            <a:pPr eaLnBrk="1" hangingPunct="1"/>
            <a:endParaRPr lang="en-US" sz="1400" i="1" smtClean="0">
              <a:latin typeface="Arial"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rdf:type, rdf:Statement</a:t>
            </a:r>
            <a:r>
              <a:rPr lang="en-US" sz="1400" b="1" smtClean="0">
                <a:solidFill>
                  <a:schemeClr val="tx2"/>
                </a:solidFill>
                <a:latin typeface="Arial" charset="0"/>
                <a:cs typeface="Arial" charset="0"/>
                <a:sym typeface="Symbol" charset="2"/>
              </a:rPr>
              <a:t></a:t>
            </a: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rdf:subject, “RogerFederer”</a:t>
            </a:r>
            <a:r>
              <a:rPr lang="en-US" sz="1400" b="1" smtClean="0">
                <a:solidFill>
                  <a:schemeClr val="tx2"/>
                </a:solidFill>
                <a:latin typeface="Arial" charset="0"/>
                <a:cs typeface="Arial" charset="0"/>
                <a:sym typeface="Symbol" charset="2"/>
              </a:rPr>
              <a:t></a:t>
            </a: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rdf:predicate, &lt;#plays&gt;</a:t>
            </a:r>
            <a:r>
              <a:rPr lang="en-US" sz="1400" b="1" smtClean="0">
                <a:solidFill>
                  <a:schemeClr val="tx2"/>
                </a:solidFill>
                <a:latin typeface="Arial" charset="0"/>
                <a:cs typeface="Arial" charset="0"/>
                <a:sym typeface="Symbol" charset="2"/>
              </a:rPr>
              <a:t></a:t>
            </a: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rdf:object, “Rafael Nadal”</a:t>
            </a:r>
            <a:r>
              <a:rPr lang="en-US" sz="1400" b="1" smtClean="0">
                <a:solidFill>
                  <a:schemeClr val="tx2"/>
                </a:solidFill>
                <a:latin typeface="Arial" charset="0"/>
                <a:cs typeface="Arial" charset="0"/>
                <a:sym typeface="Symbol" charset="2"/>
              </a:rPr>
              <a:t></a:t>
            </a:r>
          </a:p>
          <a:p>
            <a:pPr lvl="1" eaLnBrk="1" hangingPunct="1">
              <a:buFontTx/>
              <a:buNone/>
            </a:pPr>
            <a:r>
              <a:rPr lang="en-US" sz="3200" b="1" smtClean="0">
                <a:latin typeface="Courier New" charset="0"/>
                <a:cs typeface="Arial" charset="0"/>
                <a:sym typeface="Symbol" charset="2"/>
              </a:rPr>
              <a:t>			  </a:t>
            </a:r>
            <a:r>
              <a:rPr lang="en-US" sz="3600" b="1" smtClean="0">
                <a:latin typeface="Courier New" charset="0"/>
                <a:cs typeface="Arial" charset="0"/>
                <a:sym typeface="Wingdings" charset="2"/>
              </a:rPr>
              <a:t></a:t>
            </a: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a:t>
            </a:r>
            <a:r>
              <a:rPr lang="en-US" sz="1400" b="1" smtClean="0">
                <a:solidFill>
                  <a:schemeClr val="tx2"/>
                </a:solidFill>
                <a:latin typeface="Courier New" charset="0"/>
                <a:cs typeface="Arial" charset="0"/>
                <a:sym typeface="Symbol" charset="2"/>
              </a:rPr>
              <a:t>Lars Graf”</a:t>
            </a:r>
            <a:r>
              <a:rPr lang="en-US" sz="1400" b="1" smtClean="0">
                <a:solidFill>
                  <a:schemeClr val="tx2"/>
                </a:solidFill>
                <a:latin typeface="Courier New" charset="0"/>
                <a:cs typeface="Arial" charset="0"/>
              </a:rPr>
              <a:t>, &lt;#referees&gt;, &lt;#theGame&gt;</a:t>
            </a:r>
            <a:r>
              <a:rPr lang="en-US" sz="1400" b="1" smtClean="0">
                <a:solidFill>
                  <a:schemeClr val="tx2"/>
                </a:solidFill>
                <a:latin typeface="Arial" charset="0"/>
                <a:cs typeface="Arial" charset="0"/>
                <a:sym typeface="Symbol" charset="2"/>
              </a:rPr>
              <a:t></a:t>
            </a:r>
          </a:p>
          <a:p>
            <a:pPr lvl="1" eaLnBrk="1" hangingPunct="1">
              <a:buFontTx/>
              <a:buNone/>
            </a:pPr>
            <a:endParaRPr lang="en-US" sz="1400" b="1" smtClean="0">
              <a:solidFill>
                <a:schemeClr val="tx2"/>
              </a:solidFill>
              <a:latin typeface="Arial" charset="0"/>
              <a:cs typeface="Arial" charset="0"/>
              <a:sym typeface="Symbol" charset="2"/>
            </a:endParaRPr>
          </a:p>
          <a:p>
            <a:pPr lvl="1" eaLnBrk="1" hangingPunct="1">
              <a:buFont typeface="Arial" charset="0"/>
              <a:buNone/>
            </a:pPr>
            <a:r>
              <a:rPr lang="en-US" smtClean="0">
                <a:latin typeface="Arial" charset="0"/>
                <a:ea typeface="ヒラギノ角ゴ Pro W3" charset="-128"/>
                <a:cs typeface="Arial" charset="0"/>
              </a:rPr>
              <a:t>In such a way we attached a label to the statement.</a:t>
            </a:r>
          </a:p>
          <a:p>
            <a:pPr lvl="1" eaLnBrk="1" hangingPunct="1">
              <a:buFontTx/>
              <a:buNone/>
            </a:pPr>
            <a:endParaRPr lang="en-US" sz="1400" b="1" smtClean="0">
              <a:solidFill>
                <a:schemeClr val="tx2"/>
              </a:solidFill>
              <a:latin typeface="Arial" charset="0"/>
              <a:cs typeface="Arial" charset="0"/>
              <a:sym typeface="Symbol" charset="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latin typeface="Arial" charset="0"/>
                <a:cs typeface="Arial" charset="0"/>
              </a:rPr>
              <a:t>Reification III</a:t>
            </a:r>
          </a:p>
        </p:txBody>
      </p:sp>
      <p:sp>
        <p:nvSpPr>
          <p:cNvPr id="39939" name="Rectangle 3"/>
          <p:cNvSpPr>
            <a:spLocks noGrp="1" noChangeArrowheads="1"/>
          </p:cNvSpPr>
          <p:nvPr>
            <p:ph idx="1"/>
          </p:nvPr>
        </p:nvSpPr>
        <p:spPr/>
        <p:txBody>
          <a:bodyPr/>
          <a:lstStyle/>
          <a:p>
            <a:pPr eaLnBrk="1" hangingPunct="1"/>
            <a:r>
              <a:rPr lang="en-US" smtClean="0">
                <a:latin typeface="Arial" charset="0"/>
                <a:cs typeface="Arial" charset="0"/>
              </a:rPr>
              <a:t>Reification: statements about statements</a:t>
            </a:r>
          </a:p>
          <a:p>
            <a:pPr eaLnBrk="1" hangingPunct="1"/>
            <a:endParaRPr lang="en-US" sz="1400" smtClean="0">
              <a:latin typeface="Arial" charset="0"/>
              <a:cs typeface="Arial" charset="0"/>
            </a:endParaRPr>
          </a:p>
          <a:p>
            <a:pPr algn="ctr" eaLnBrk="1" hangingPunct="1">
              <a:buFontTx/>
              <a:buNone/>
            </a:pPr>
            <a:r>
              <a:rPr lang="en-US" sz="2000" i="1" smtClean="0">
                <a:latin typeface="Arial" charset="0"/>
                <a:cs typeface="Arial" charset="0"/>
              </a:rPr>
              <a:t>Lars Graf referees a game of tennis between Roger Federer and Rafael Nadal.</a:t>
            </a:r>
          </a:p>
          <a:p>
            <a:pPr eaLnBrk="1" hangingPunct="1"/>
            <a:endParaRPr lang="en-US" sz="1400" i="1" smtClean="0">
              <a:latin typeface="Arial"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rdf:type, rdf:Statement</a:t>
            </a:r>
            <a:r>
              <a:rPr lang="en-US" sz="1400" b="1" smtClean="0">
                <a:solidFill>
                  <a:schemeClr val="tx2"/>
                </a:solidFill>
                <a:latin typeface="Arial" charset="0"/>
                <a:cs typeface="Arial" charset="0"/>
                <a:sym typeface="Symbol" charset="2"/>
              </a:rPr>
              <a:t></a:t>
            </a: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rdf:subject, “RogerFederer”</a:t>
            </a:r>
            <a:r>
              <a:rPr lang="en-US" sz="1400" b="1" smtClean="0">
                <a:solidFill>
                  <a:schemeClr val="tx2"/>
                </a:solidFill>
                <a:latin typeface="Arial" charset="0"/>
                <a:cs typeface="Arial" charset="0"/>
                <a:sym typeface="Symbol" charset="2"/>
              </a:rPr>
              <a:t></a:t>
            </a: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rdf:predicate, &lt;#plays&gt;</a:t>
            </a:r>
            <a:r>
              <a:rPr lang="en-US" sz="1400" b="1" smtClean="0">
                <a:solidFill>
                  <a:schemeClr val="tx2"/>
                </a:solidFill>
                <a:latin typeface="Arial" charset="0"/>
                <a:cs typeface="Arial" charset="0"/>
                <a:sym typeface="Symbol" charset="2"/>
              </a:rPr>
              <a:t></a:t>
            </a: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&lt;#theGame&gt;, rdf:object, “Rafael Nadal”</a:t>
            </a:r>
            <a:r>
              <a:rPr lang="en-US" sz="1400" b="1" smtClean="0">
                <a:solidFill>
                  <a:schemeClr val="tx2"/>
                </a:solidFill>
                <a:latin typeface="Arial" charset="0"/>
                <a:cs typeface="Arial" charset="0"/>
                <a:sym typeface="Symbol" charset="2"/>
              </a:rPr>
              <a:t></a:t>
            </a:r>
          </a:p>
          <a:p>
            <a:pPr lvl="1" eaLnBrk="1" hangingPunct="1">
              <a:buFontTx/>
              <a:buNone/>
            </a:pPr>
            <a:endParaRPr lang="en-US" sz="1400" b="1" smtClean="0">
              <a:solidFill>
                <a:schemeClr val="tx2"/>
              </a:solidFill>
              <a:latin typeface="Courier New" charset="0"/>
              <a:cs typeface="Arial" charset="0"/>
            </a:endParaRPr>
          </a:p>
          <a:p>
            <a:pPr lvl="1" eaLnBrk="1" hangingPunct="1">
              <a:buFontTx/>
              <a:buNone/>
            </a:pPr>
            <a:r>
              <a:rPr lang="en-US" sz="1400" b="1" smtClean="0">
                <a:solidFill>
                  <a:schemeClr val="tx2"/>
                </a:solidFill>
                <a:latin typeface="Arial" charset="0"/>
                <a:cs typeface="Arial" charset="0"/>
                <a:sym typeface="Symbol" charset="2"/>
              </a:rPr>
              <a:t></a:t>
            </a:r>
            <a:r>
              <a:rPr lang="en-US" sz="1400" b="1" smtClean="0">
                <a:solidFill>
                  <a:schemeClr val="tx2"/>
                </a:solidFill>
                <a:latin typeface="Courier New" charset="0"/>
                <a:cs typeface="Arial" charset="0"/>
              </a:rPr>
              <a:t>“</a:t>
            </a:r>
            <a:r>
              <a:rPr lang="en-US" sz="1400" b="1" smtClean="0">
                <a:solidFill>
                  <a:schemeClr val="tx2"/>
                </a:solidFill>
                <a:latin typeface="Courier New" charset="0"/>
                <a:cs typeface="Arial" charset="0"/>
                <a:sym typeface="Symbol" charset="2"/>
              </a:rPr>
              <a:t>Lars Graf”</a:t>
            </a:r>
            <a:r>
              <a:rPr lang="en-US" sz="1400" b="1" smtClean="0">
                <a:solidFill>
                  <a:schemeClr val="tx2"/>
                </a:solidFill>
                <a:latin typeface="Courier New" charset="0"/>
                <a:cs typeface="Arial" charset="0"/>
              </a:rPr>
              <a:t>, &lt;#referees&gt;, &lt;#theGame&gt;</a:t>
            </a:r>
            <a:r>
              <a:rPr lang="en-US" sz="1400" b="1" smtClean="0">
                <a:solidFill>
                  <a:schemeClr val="tx2"/>
                </a:solidFill>
                <a:latin typeface="Arial" charset="0"/>
                <a:cs typeface="Arial" charset="0"/>
                <a:sym typeface="Symbol" charset="2"/>
              </a:rPr>
              <a:t></a:t>
            </a:r>
          </a:p>
          <a:p>
            <a:pPr lvl="1" eaLnBrk="1" hangingPunct="1">
              <a:buFontTx/>
              <a:buNone/>
            </a:pPr>
            <a:endParaRPr lang="en-US" sz="1400" b="1" smtClean="0">
              <a:solidFill>
                <a:schemeClr val="tx2"/>
              </a:solidFill>
              <a:latin typeface="Arial" charset="0"/>
              <a:cs typeface="Arial" charset="0"/>
              <a:sym typeface="Symbol" charset="2"/>
            </a:endParaRPr>
          </a:p>
          <a:p>
            <a:pPr eaLnBrk="1" hangingPunct="1">
              <a:buFont typeface="Arial" charset="0"/>
              <a:buNone/>
            </a:pPr>
            <a:r>
              <a:rPr lang="en-US" sz="2000" smtClean="0">
                <a:latin typeface="Arial" charset="0"/>
                <a:ea typeface="ヒラギノ角ゴ Pro W3" charset="-128"/>
                <a:cs typeface="Arial" charset="0"/>
              </a:rPr>
              <a:t>	RDF uses only binary properties. This restriction seems quite serious because often we use predicates with more than two arguments. Such predicates can be simulated by a number of binary predicates. </a:t>
            </a:r>
          </a:p>
          <a:p>
            <a:pPr lvl="1" eaLnBrk="1" hangingPunct="1">
              <a:buFontTx/>
              <a:buNone/>
            </a:pPr>
            <a:endParaRPr lang="en-US" sz="1400" b="1" smtClean="0">
              <a:solidFill>
                <a:schemeClr val="tx2"/>
              </a:solidFill>
              <a:latin typeface="Arial" charset="0"/>
              <a:cs typeface="Arial" charset="0"/>
              <a:sym typeface="Symbol" charset="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latin typeface="Arial" charset="0"/>
                <a:cs typeface="Arial" charset="0"/>
              </a:rPr>
              <a:t>RDF Vocabulary</a:t>
            </a:r>
          </a:p>
        </p:txBody>
      </p:sp>
      <p:sp>
        <p:nvSpPr>
          <p:cNvPr id="40963" name="Rectangle 3"/>
          <p:cNvSpPr>
            <a:spLocks noGrp="1" noChangeArrowheads="1"/>
          </p:cNvSpPr>
          <p:nvPr>
            <p:ph idx="1"/>
          </p:nvPr>
        </p:nvSpPr>
        <p:spPr/>
        <p:txBody>
          <a:bodyPr/>
          <a:lstStyle/>
          <a:p>
            <a:pPr eaLnBrk="1" hangingPunct="1">
              <a:lnSpc>
                <a:spcPct val="80000"/>
              </a:lnSpc>
            </a:pPr>
            <a:r>
              <a:rPr lang="en-US" sz="2200" smtClean="0">
                <a:latin typeface="Arial" charset="0"/>
                <a:cs typeface="Arial" charset="0"/>
              </a:rPr>
              <a:t>RDF defines a number of resources and properties</a:t>
            </a:r>
          </a:p>
          <a:p>
            <a:pPr eaLnBrk="1" hangingPunct="1">
              <a:lnSpc>
                <a:spcPct val="80000"/>
              </a:lnSpc>
            </a:pPr>
            <a:r>
              <a:rPr lang="en-US" sz="2200" smtClean="0">
                <a:latin typeface="Arial" charset="0"/>
                <a:cs typeface="Arial" charset="0"/>
              </a:rPr>
              <a:t>We have already seen: </a:t>
            </a:r>
            <a:r>
              <a:rPr lang="en-US" sz="2000" b="1" smtClean="0">
                <a:solidFill>
                  <a:schemeClr val="tx2"/>
                </a:solidFill>
                <a:latin typeface="Courier New" charset="0"/>
                <a:cs typeface="Arial" charset="0"/>
              </a:rPr>
              <a:t>rdf:XMLLiteral</a:t>
            </a:r>
            <a:r>
              <a:rPr lang="en-US" sz="2200" smtClean="0">
                <a:latin typeface="Arial" charset="0"/>
                <a:cs typeface="Arial" charset="0"/>
              </a:rPr>
              <a:t>, </a:t>
            </a:r>
            <a:r>
              <a:rPr lang="en-US" sz="2000" b="1" smtClean="0">
                <a:solidFill>
                  <a:schemeClr val="tx2"/>
                </a:solidFill>
                <a:latin typeface="Courier New" charset="0"/>
                <a:cs typeface="Arial" charset="0"/>
              </a:rPr>
              <a:t>rdf:type</a:t>
            </a:r>
            <a:r>
              <a:rPr lang="en-US" sz="2200" smtClean="0">
                <a:latin typeface="Arial" charset="0"/>
                <a:cs typeface="Arial" charset="0"/>
              </a:rPr>
              <a:t>, . . .</a:t>
            </a:r>
          </a:p>
          <a:p>
            <a:pPr eaLnBrk="1" hangingPunct="1">
              <a:lnSpc>
                <a:spcPct val="80000"/>
              </a:lnSpc>
            </a:pPr>
            <a:r>
              <a:rPr lang="en-US" sz="2200" smtClean="0">
                <a:latin typeface="Arial" charset="0"/>
                <a:cs typeface="Arial" charset="0"/>
              </a:rPr>
              <a:t>RDF vocabulary is defined in the namespace: 		</a:t>
            </a:r>
            <a:r>
              <a:rPr lang="en-US" sz="1800" b="1" smtClean="0">
                <a:latin typeface="Courier New" charset="0"/>
                <a:cs typeface="Arial" charset="0"/>
              </a:rPr>
              <a:t>	</a:t>
            </a:r>
            <a:r>
              <a:rPr lang="en-US" sz="2200" smtClean="0">
                <a:latin typeface="Arial" charset="0"/>
                <a:cs typeface="Arial" charset="0"/>
              </a:rPr>
              <a:t> </a:t>
            </a:r>
            <a:r>
              <a:rPr lang="en-US" sz="2000" b="1" smtClean="0">
                <a:latin typeface="Courier New" charset="0"/>
                <a:cs typeface="Arial" charset="0"/>
                <a:hlinkClick r:id="rId3"/>
              </a:rPr>
              <a:t>http://www.w3.org/1999/02/22-rdf-syntax-ns#</a:t>
            </a:r>
            <a:r>
              <a:rPr lang="en-US" sz="2000" b="1" smtClean="0">
                <a:latin typeface="Courier New" charset="0"/>
                <a:cs typeface="Arial" charset="0"/>
              </a:rPr>
              <a:t> </a:t>
            </a:r>
          </a:p>
          <a:p>
            <a:pPr eaLnBrk="1" hangingPunct="1">
              <a:lnSpc>
                <a:spcPct val="80000"/>
              </a:lnSpc>
            </a:pPr>
            <a:endParaRPr lang="en-US" sz="2200" smtClean="0">
              <a:latin typeface="Arial" charset="0"/>
              <a:cs typeface="Arial" charset="0"/>
            </a:endParaRPr>
          </a:p>
          <a:p>
            <a:pPr eaLnBrk="1" hangingPunct="1">
              <a:lnSpc>
                <a:spcPct val="80000"/>
              </a:lnSpc>
            </a:pPr>
            <a:r>
              <a:rPr lang="en-US" sz="2200" smtClean="0">
                <a:latin typeface="Arial" charset="0"/>
                <a:cs typeface="Arial" charset="0"/>
              </a:rPr>
              <a:t>Classes:</a:t>
            </a:r>
          </a:p>
          <a:p>
            <a:pPr lvl="1" eaLnBrk="1" hangingPunct="1">
              <a:lnSpc>
                <a:spcPct val="80000"/>
              </a:lnSpc>
            </a:pPr>
            <a:r>
              <a:rPr lang="en-US" sz="1800" b="1" smtClean="0">
                <a:solidFill>
                  <a:schemeClr val="tx2"/>
                </a:solidFill>
                <a:latin typeface="Courier New" charset="0"/>
                <a:cs typeface="Arial" charset="0"/>
              </a:rPr>
              <a:t>rdf:Property</a:t>
            </a:r>
            <a:r>
              <a:rPr lang="en-US" smtClean="0">
                <a:latin typeface="Arial" charset="0"/>
                <a:cs typeface="Arial" charset="0"/>
              </a:rPr>
              <a:t>,</a:t>
            </a:r>
            <a:r>
              <a:rPr lang="en-US" sz="1800" b="1" smtClean="0">
                <a:solidFill>
                  <a:srgbClr val="207624"/>
                </a:solidFill>
                <a:latin typeface="Courier New" charset="0"/>
                <a:cs typeface="Arial" charset="0"/>
              </a:rPr>
              <a:t> </a:t>
            </a:r>
            <a:r>
              <a:rPr lang="en-US" sz="1800" b="1" smtClean="0">
                <a:solidFill>
                  <a:schemeClr val="tx2"/>
                </a:solidFill>
                <a:latin typeface="Courier New" charset="0"/>
                <a:cs typeface="Arial" charset="0"/>
              </a:rPr>
              <a:t>rdf:Statement</a:t>
            </a:r>
            <a:r>
              <a:rPr lang="en-US" smtClean="0">
                <a:latin typeface="Arial" charset="0"/>
                <a:cs typeface="Arial" charset="0"/>
              </a:rPr>
              <a:t>,</a:t>
            </a:r>
            <a:r>
              <a:rPr lang="en-US" sz="1800" b="1" smtClean="0">
                <a:solidFill>
                  <a:srgbClr val="207624"/>
                </a:solidFill>
                <a:latin typeface="Courier New" charset="0"/>
                <a:cs typeface="Arial" charset="0"/>
              </a:rPr>
              <a:t> </a:t>
            </a:r>
            <a:r>
              <a:rPr lang="en-US" sz="1800" b="1" smtClean="0">
                <a:solidFill>
                  <a:schemeClr val="tx2"/>
                </a:solidFill>
                <a:latin typeface="Courier New" charset="0"/>
                <a:cs typeface="Arial" charset="0"/>
              </a:rPr>
              <a:t>rdf:XMLLiteral</a:t>
            </a:r>
          </a:p>
          <a:p>
            <a:pPr lvl="1" eaLnBrk="1" hangingPunct="1">
              <a:lnSpc>
                <a:spcPct val="80000"/>
              </a:lnSpc>
            </a:pPr>
            <a:r>
              <a:rPr lang="en-US" sz="1800" b="1" smtClean="0">
                <a:solidFill>
                  <a:schemeClr val="tx2"/>
                </a:solidFill>
                <a:latin typeface="Courier New" charset="0"/>
                <a:cs typeface="Arial" charset="0"/>
              </a:rPr>
              <a:t>rdf:Seq</a:t>
            </a:r>
            <a:r>
              <a:rPr lang="en-US" smtClean="0">
                <a:latin typeface="Arial" charset="0"/>
                <a:cs typeface="Arial" charset="0"/>
              </a:rPr>
              <a:t>,</a:t>
            </a:r>
            <a:r>
              <a:rPr lang="en-US" sz="1800" b="1" smtClean="0">
                <a:solidFill>
                  <a:srgbClr val="207624"/>
                </a:solidFill>
                <a:latin typeface="Courier New" charset="0"/>
                <a:cs typeface="Arial" charset="0"/>
              </a:rPr>
              <a:t> </a:t>
            </a:r>
            <a:r>
              <a:rPr lang="en-US" sz="1800" b="1" smtClean="0">
                <a:solidFill>
                  <a:schemeClr val="tx2"/>
                </a:solidFill>
                <a:latin typeface="Courier New" charset="0"/>
                <a:cs typeface="Arial" charset="0"/>
              </a:rPr>
              <a:t>rdf:Bag</a:t>
            </a:r>
            <a:r>
              <a:rPr lang="en-US" smtClean="0">
                <a:latin typeface="Arial" charset="0"/>
                <a:cs typeface="Arial" charset="0"/>
              </a:rPr>
              <a:t>,</a:t>
            </a:r>
            <a:r>
              <a:rPr lang="en-US" sz="1800" b="1" smtClean="0">
                <a:solidFill>
                  <a:srgbClr val="207624"/>
                </a:solidFill>
                <a:latin typeface="Courier New" charset="0"/>
                <a:cs typeface="Arial" charset="0"/>
              </a:rPr>
              <a:t> </a:t>
            </a:r>
            <a:r>
              <a:rPr lang="en-US" sz="1800" b="1" smtClean="0">
                <a:solidFill>
                  <a:schemeClr val="tx2"/>
                </a:solidFill>
                <a:latin typeface="Courier New" charset="0"/>
                <a:cs typeface="Arial" charset="0"/>
              </a:rPr>
              <a:t>rdf:Alt</a:t>
            </a:r>
            <a:r>
              <a:rPr lang="en-US" smtClean="0">
                <a:latin typeface="Arial" charset="0"/>
                <a:cs typeface="Arial" charset="0"/>
              </a:rPr>
              <a:t>,</a:t>
            </a:r>
            <a:r>
              <a:rPr lang="en-US" sz="1800" b="1" smtClean="0">
                <a:solidFill>
                  <a:srgbClr val="207624"/>
                </a:solidFill>
                <a:latin typeface="Courier New" charset="0"/>
                <a:cs typeface="Arial" charset="0"/>
              </a:rPr>
              <a:t> </a:t>
            </a:r>
            <a:r>
              <a:rPr lang="en-US" sz="1800" b="1" smtClean="0">
                <a:solidFill>
                  <a:schemeClr val="tx2"/>
                </a:solidFill>
                <a:latin typeface="Courier New" charset="0"/>
                <a:cs typeface="Arial" charset="0"/>
              </a:rPr>
              <a:t>rdf:List</a:t>
            </a:r>
          </a:p>
          <a:p>
            <a:pPr eaLnBrk="1" hangingPunct="1">
              <a:lnSpc>
                <a:spcPct val="80000"/>
              </a:lnSpc>
            </a:pPr>
            <a:r>
              <a:rPr lang="en-US" sz="2200" smtClean="0">
                <a:latin typeface="Arial" charset="0"/>
                <a:cs typeface="Arial" charset="0"/>
              </a:rPr>
              <a:t>Properties:</a:t>
            </a:r>
          </a:p>
          <a:p>
            <a:pPr lvl="1" eaLnBrk="1" hangingPunct="1">
              <a:lnSpc>
                <a:spcPct val="80000"/>
              </a:lnSpc>
            </a:pPr>
            <a:r>
              <a:rPr lang="en-US" sz="1800" b="1" smtClean="0">
                <a:solidFill>
                  <a:schemeClr val="tx2"/>
                </a:solidFill>
                <a:latin typeface="Courier New" charset="0"/>
                <a:cs typeface="Arial" charset="0"/>
              </a:rPr>
              <a:t>rdf:type</a:t>
            </a:r>
            <a:r>
              <a:rPr lang="en-US" smtClean="0">
                <a:latin typeface="Arial" charset="0"/>
                <a:cs typeface="Arial" charset="0"/>
              </a:rPr>
              <a:t>,</a:t>
            </a:r>
            <a:r>
              <a:rPr lang="en-US" sz="1800" b="1" smtClean="0">
                <a:solidFill>
                  <a:srgbClr val="207624"/>
                </a:solidFill>
                <a:latin typeface="Courier New" charset="0"/>
                <a:cs typeface="Arial" charset="0"/>
              </a:rPr>
              <a:t> </a:t>
            </a:r>
            <a:r>
              <a:rPr lang="en-US" sz="1800" b="1" smtClean="0">
                <a:solidFill>
                  <a:schemeClr val="tx2"/>
                </a:solidFill>
                <a:latin typeface="Courier New" charset="0"/>
                <a:cs typeface="Arial" charset="0"/>
              </a:rPr>
              <a:t>rdf:subject</a:t>
            </a:r>
            <a:r>
              <a:rPr lang="en-US" smtClean="0">
                <a:latin typeface="Arial" charset="0"/>
                <a:cs typeface="Arial" charset="0"/>
              </a:rPr>
              <a:t>,</a:t>
            </a:r>
            <a:r>
              <a:rPr lang="en-US" sz="1800" b="1" smtClean="0">
                <a:solidFill>
                  <a:srgbClr val="207624"/>
                </a:solidFill>
                <a:latin typeface="Courier New" charset="0"/>
                <a:cs typeface="Arial" charset="0"/>
              </a:rPr>
              <a:t> </a:t>
            </a:r>
            <a:r>
              <a:rPr lang="en-US" sz="1800" b="1" smtClean="0">
                <a:solidFill>
                  <a:schemeClr val="tx2"/>
                </a:solidFill>
                <a:latin typeface="Courier New" charset="0"/>
                <a:cs typeface="Arial" charset="0"/>
              </a:rPr>
              <a:t>rdf:predicate</a:t>
            </a:r>
            <a:r>
              <a:rPr lang="en-US" smtClean="0">
                <a:latin typeface="Arial" charset="0"/>
                <a:cs typeface="Arial" charset="0"/>
              </a:rPr>
              <a:t>,  </a:t>
            </a:r>
            <a:r>
              <a:rPr lang="en-US" sz="1800" b="1" smtClean="0">
                <a:solidFill>
                  <a:schemeClr val="tx2"/>
                </a:solidFill>
                <a:latin typeface="Courier New" charset="0"/>
                <a:cs typeface="Arial" charset="0"/>
              </a:rPr>
              <a:t>rdf:object</a:t>
            </a:r>
            <a:r>
              <a:rPr lang="en-US" smtClean="0">
                <a:latin typeface="Arial" charset="0"/>
                <a:cs typeface="Arial" charset="0"/>
              </a:rPr>
              <a:t>,</a:t>
            </a:r>
            <a:r>
              <a:rPr lang="en-US" sz="1800" b="1" smtClean="0">
                <a:solidFill>
                  <a:srgbClr val="207624"/>
                </a:solidFill>
                <a:latin typeface="Courier New" charset="0"/>
                <a:cs typeface="Arial" charset="0"/>
              </a:rPr>
              <a:t> </a:t>
            </a:r>
          </a:p>
          <a:p>
            <a:pPr lvl="1" eaLnBrk="1" hangingPunct="1">
              <a:lnSpc>
                <a:spcPct val="80000"/>
              </a:lnSpc>
            </a:pPr>
            <a:r>
              <a:rPr lang="en-US" sz="1800" b="1" smtClean="0">
                <a:solidFill>
                  <a:schemeClr val="tx2"/>
                </a:solidFill>
                <a:latin typeface="Courier New" charset="0"/>
                <a:cs typeface="Arial" charset="0"/>
              </a:rPr>
              <a:t>rdf:first</a:t>
            </a:r>
            <a:r>
              <a:rPr lang="en-US" smtClean="0">
                <a:latin typeface="Arial" charset="0"/>
                <a:cs typeface="Arial" charset="0"/>
              </a:rPr>
              <a:t>,</a:t>
            </a:r>
            <a:r>
              <a:rPr lang="en-US" sz="1800" b="1" smtClean="0">
                <a:solidFill>
                  <a:srgbClr val="207624"/>
                </a:solidFill>
                <a:latin typeface="Courier New" charset="0"/>
                <a:cs typeface="Arial" charset="0"/>
              </a:rPr>
              <a:t> </a:t>
            </a:r>
            <a:r>
              <a:rPr lang="en-US" sz="1800" b="1" smtClean="0">
                <a:solidFill>
                  <a:schemeClr val="tx2"/>
                </a:solidFill>
                <a:latin typeface="Courier New" charset="0"/>
                <a:cs typeface="Arial" charset="0"/>
              </a:rPr>
              <a:t>rdf:rest</a:t>
            </a:r>
            <a:r>
              <a:rPr lang="en-US" smtClean="0">
                <a:latin typeface="Arial" charset="0"/>
                <a:cs typeface="Arial" charset="0"/>
              </a:rPr>
              <a:t>,</a:t>
            </a:r>
            <a:r>
              <a:rPr lang="en-US" sz="1800" b="1" smtClean="0">
                <a:solidFill>
                  <a:srgbClr val="207624"/>
                </a:solidFill>
                <a:latin typeface="Courier New" charset="0"/>
                <a:cs typeface="Arial" charset="0"/>
              </a:rPr>
              <a:t> </a:t>
            </a:r>
            <a:r>
              <a:rPr lang="en-US" sz="1800" b="1" smtClean="0">
                <a:solidFill>
                  <a:schemeClr val="tx2"/>
                </a:solidFill>
                <a:latin typeface="Courier New" charset="0"/>
                <a:cs typeface="Arial" charset="0"/>
              </a:rPr>
              <a:t>rdf:_n</a:t>
            </a:r>
          </a:p>
          <a:p>
            <a:pPr lvl="1" eaLnBrk="1" hangingPunct="1">
              <a:lnSpc>
                <a:spcPct val="80000"/>
              </a:lnSpc>
            </a:pPr>
            <a:r>
              <a:rPr lang="en-US" sz="1800" b="1" smtClean="0">
                <a:solidFill>
                  <a:schemeClr val="tx2"/>
                </a:solidFill>
                <a:latin typeface="Courier New" charset="0"/>
                <a:cs typeface="Arial" charset="0"/>
              </a:rPr>
              <a:t>rdf:value</a:t>
            </a:r>
          </a:p>
          <a:p>
            <a:pPr eaLnBrk="1" hangingPunct="1">
              <a:lnSpc>
                <a:spcPct val="80000"/>
              </a:lnSpc>
            </a:pPr>
            <a:r>
              <a:rPr lang="en-US" sz="2200" smtClean="0">
                <a:latin typeface="Arial" charset="0"/>
                <a:cs typeface="Arial" charset="0"/>
              </a:rPr>
              <a:t>Resources:</a:t>
            </a:r>
          </a:p>
          <a:p>
            <a:pPr lvl="1" eaLnBrk="1" hangingPunct="1">
              <a:lnSpc>
                <a:spcPct val="80000"/>
              </a:lnSpc>
            </a:pPr>
            <a:r>
              <a:rPr lang="en-US" sz="1800" b="1" smtClean="0">
                <a:solidFill>
                  <a:schemeClr val="tx2"/>
                </a:solidFill>
                <a:latin typeface="Courier New" charset="0"/>
                <a:cs typeface="Arial" charset="0"/>
              </a:rPr>
              <a:t>rdf:nil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latin typeface="Arial" charset="0"/>
                <a:cs typeface="Arial" charset="0"/>
              </a:rPr>
              <a:t>RDF Vocabulary</a:t>
            </a:r>
          </a:p>
        </p:txBody>
      </p:sp>
      <p:sp>
        <p:nvSpPr>
          <p:cNvPr id="41987" name="Rectangle 3"/>
          <p:cNvSpPr>
            <a:spLocks noGrp="1" noChangeArrowheads="1"/>
          </p:cNvSpPr>
          <p:nvPr>
            <p:ph idx="1"/>
          </p:nvPr>
        </p:nvSpPr>
        <p:spPr/>
        <p:txBody>
          <a:bodyPr/>
          <a:lstStyle/>
          <a:p>
            <a:pPr eaLnBrk="1" hangingPunct="1"/>
            <a:r>
              <a:rPr lang="en-US" sz="2000" smtClean="0">
                <a:latin typeface="Arial" charset="0"/>
                <a:cs typeface="Arial" charset="0"/>
              </a:rPr>
              <a:t>Typing using </a:t>
            </a:r>
            <a:r>
              <a:rPr lang="en-US" sz="2400" b="1" smtClean="0">
                <a:latin typeface="Courier New" charset="0"/>
                <a:cs typeface="Arial" charset="0"/>
              </a:rPr>
              <a:t>rdf:type</a:t>
            </a:r>
            <a:r>
              <a:rPr lang="en-US" sz="2000" smtClean="0">
                <a:latin typeface="Arial" charset="0"/>
                <a:cs typeface="Arial" charset="0"/>
              </a:rPr>
              <a:t>:</a:t>
            </a:r>
          </a:p>
          <a:p>
            <a:pPr lvl="1" eaLnBrk="1" hangingPunct="1">
              <a:buFontTx/>
              <a:buNone/>
            </a:pPr>
            <a:r>
              <a:rPr lang="en-US" b="1" smtClean="0">
                <a:latin typeface="Courier New" charset="0"/>
                <a:cs typeface="Arial" charset="0"/>
              </a:rPr>
              <a:t>	</a:t>
            </a:r>
            <a:r>
              <a:rPr lang="en-US" sz="1800" b="1" smtClean="0">
                <a:solidFill>
                  <a:schemeClr val="tx2"/>
                </a:solidFill>
                <a:latin typeface="Courier New" charset="0"/>
                <a:cs typeface="Arial" charset="0"/>
              </a:rPr>
              <a:t>&lt;A, rdf:type, B&gt;</a:t>
            </a:r>
          </a:p>
          <a:p>
            <a:pPr lvl="1" eaLnBrk="1" hangingPunct="1">
              <a:buFontTx/>
              <a:buNone/>
            </a:pPr>
            <a:r>
              <a:rPr lang="en-US" sz="1800" smtClean="0">
                <a:latin typeface="Arial" charset="0"/>
                <a:cs typeface="Arial" charset="0"/>
              </a:rPr>
              <a:t>	</a:t>
            </a:r>
            <a:r>
              <a:rPr lang="en-US" sz="1800" i="1" smtClean="0">
                <a:latin typeface="Arial" charset="0"/>
                <a:cs typeface="Arial" charset="0"/>
              </a:rPr>
              <a:t>“A belongs to class B”</a:t>
            </a:r>
          </a:p>
          <a:p>
            <a:pPr lvl="1" eaLnBrk="1" hangingPunct="1">
              <a:buFontTx/>
              <a:buNone/>
            </a:pPr>
            <a:endParaRPr lang="en-US" i="1" smtClean="0">
              <a:latin typeface="Arial" charset="0"/>
              <a:cs typeface="Arial" charset="0"/>
            </a:endParaRPr>
          </a:p>
          <a:p>
            <a:pPr eaLnBrk="1" hangingPunct="1"/>
            <a:r>
              <a:rPr lang="en-US" sz="2000" smtClean="0">
                <a:latin typeface="Arial" charset="0"/>
                <a:cs typeface="Arial" charset="0"/>
              </a:rPr>
              <a:t>All properties belong to class </a:t>
            </a:r>
            <a:r>
              <a:rPr lang="en-US" sz="2400" b="1" smtClean="0">
                <a:latin typeface="Courier New" charset="0"/>
                <a:cs typeface="Arial" charset="0"/>
              </a:rPr>
              <a:t>rdf:Property</a:t>
            </a:r>
            <a:r>
              <a:rPr lang="en-US" sz="2000" smtClean="0">
                <a:latin typeface="Arial" charset="0"/>
                <a:cs typeface="Arial" charset="0"/>
              </a:rPr>
              <a:t>:</a:t>
            </a:r>
          </a:p>
          <a:p>
            <a:pPr lvl="1" eaLnBrk="1" hangingPunct="1">
              <a:buFontTx/>
              <a:buNone/>
            </a:pPr>
            <a:r>
              <a:rPr lang="en-US" b="1" smtClean="0">
                <a:latin typeface="Courier New" charset="0"/>
                <a:cs typeface="Arial" charset="0"/>
              </a:rPr>
              <a:t>	</a:t>
            </a:r>
            <a:r>
              <a:rPr lang="en-US" sz="1800" b="1" smtClean="0">
                <a:solidFill>
                  <a:schemeClr val="tx2"/>
                </a:solidFill>
                <a:latin typeface="Courier New" charset="0"/>
                <a:cs typeface="Arial" charset="0"/>
              </a:rPr>
              <a:t>&lt;P, rdf:type, rdf:Property&gt;</a:t>
            </a:r>
          </a:p>
          <a:p>
            <a:pPr lvl="1" eaLnBrk="1" hangingPunct="1">
              <a:buFontTx/>
              <a:buNone/>
            </a:pPr>
            <a:r>
              <a:rPr lang="en-US" sz="1800" smtClean="0">
                <a:latin typeface="Arial" charset="0"/>
                <a:cs typeface="Arial" charset="0"/>
              </a:rPr>
              <a:t>	</a:t>
            </a:r>
            <a:r>
              <a:rPr lang="en-US" sz="1800" i="1" smtClean="0">
                <a:latin typeface="Arial" charset="0"/>
                <a:cs typeface="Arial" charset="0"/>
              </a:rPr>
              <a:t>“P is a property”</a:t>
            </a:r>
          </a:p>
          <a:p>
            <a:pPr lvl="1" eaLnBrk="1" hangingPunct="1"/>
            <a:endParaRPr lang="en-US" sz="1800" smtClean="0">
              <a:latin typeface="Arial" charset="0"/>
              <a:cs typeface="Arial" charset="0"/>
            </a:endParaRPr>
          </a:p>
          <a:p>
            <a:pPr lvl="1" eaLnBrk="1" hangingPunct="1">
              <a:buFontTx/>
              <a:buNone/>
            </a:pPr>
            <a:r>
              <a:rPr lang="en-US" sz="1800" smtClean="0">
                <a:latin typeface="Arial" charset="0"/>
                <a:cs typeface="Arial" charset="0"/>
              </a:rPr>
              <a:t>	</a:t>
            </a:r>
            <a:r>
              <a:rPr lang="en-US" sz="1800" b="1" smtClean="0">
                <a:solidFill>
                  <a:schemeClr val="tx2"/>
                </a:solidFill>
                <a:latin typeface="Courier New" charset="0"/>
                <a:cs typeface="Arial" charset="0"/>
              </a:rPr>
              <a:t>&lt;rdf:type, rdf:type, rdf:Property&gt;</a:t>
            </a:r>
          </a:p>
          <a:p>
            <a:pPr lvl="1" eaLnBrk="1" hangingPunct="1">
              <a:buFontTx/>
              <a:buNone/>
            </a:pPr>
            <a:r>
              <a:rPr lang="en-US" sz="1800" smtClean="0">
                <a:latin typeface="Arial" charset="0"/>
                <a:cs typeface="Arial" charset="0"/>
              </a:rPr>
              <a:t>	</a:t>
            </a:r>
            <a:r>
              <a:rPr lang="en-US" sz="1800" i="1" smtClean="0">
                <a:latin typeface="Arial" charset="0"/>
                <a:cs typeface="Arial" charset="0"/>
              </a:rPr>
              <a:t>“rdf:type is a property”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3" name="Rectangle 7"/>
          <p:cNvSpPr>
            <a:spLocks noGrp="1" noChangeArrowheads="1"/>
          </p:cNvSpPr>
          <p:nvPr>
            <p:ph type="title"/>
          </p:nvPr>
        </p:nvSpPr>
        <p:spPr/>
        <p:txBody>
          <a:bodyPr/>
          <a:lstStyle/>
          <a:p>
            <a:pPr eaLnBrk="1" hangingPunct="1">
              <a:defRPr/>
            </a:pPr>
            <a:r>
              <a:rPr lang="en-US" dirty="0" smtClean="0">
                <a:ea typeface="+mj-ea"/>
              </a:rPr>
              <a:t>The RDF Schema (RDFS)</a:t>
            </a:r>
          </a:p>
        </p:txBody>
      </p:sp>
      <p:sp>
        <p:nvSpPr>
          <p:cNvPr id="43011" name="Text Placeholder 32"/>
          <p:cNvSpPr>
            <a:spLocks noGrp="1"/>
          </p:cNvSpPr>
          <p:nvPr>
            <p:ph type="body" idx="1"/>
          </p:nvPr>
        </p:nvSpPr>
        <p:spPr/>
        <p:txBody>
          <a:bodyPr/>
          <a:lstStyle/>
          <a:p>
            <a:pPr eaLnBrk="1" hangingPunct="1"/>
            <a:r>
              <a:rPr lang="en-US" smtClean="0">
                <a:latin typeface="Arial" charset="0"/>
                <a:cs typeface="Arial" charset="0"/>
              </a:rPr>
              <a:t>How to represent  the semantics of data models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p:txBody>
          <a:bodyPr/>
          <a:lstStyle/>
          <a:p>
            <a:pPr eaLnBrk="1" hangingPunct="1"/>
            <a:r>
              <a:rPr lang="en-US" smtClean="0">
                <a:latin typeface="Arial" charset="0"/>
                <a:cs typeface="Arial" charset="0"/>
              </a:rPr>
              <a:t>RDF Vocabulary Description Language 1</a:t>
            </a:r>
            <a:endParaRPr lang="en-US" sz="1200" smtClean="0">
              <a:latin typeface="Arial" charset="0"/>
              <a:cs typeface="Arial" charset="0"/>
            </a:endParaRPr>
          </a:p>
        </p:txBody>
      </p:sp>
      <p:sp>
        <p:nvSpPr>
          <p:cNvPr id="44035" name="Rectangle 7"/>
          <p:cNvSpPr>
            <a:spLocks noGrp="1" noChangeArrowheads="1"/>
          </p:cNvSpPr>
          <p:nvPr>
            <p:ph idx="1"/>
          </p:nvPr>
        </p:nvSpPr>
        <p:spPr/>
        <p:txBody>
          <a:bodyPr/>
          <a:lstStyle/>
          <a:p>
            <a:pPr eaLnBrk="1" hangingPunct="1">
              <a:lnSpc>
                <a:spcPct val="90000"/>
              </a:lnSpc>
            </a:pPr>
            <a:r>
              <a:rPr lang="en-US" sz="2200" smtClean="0">
                <a:latin typeface="Arial" charset="0"/>
                <a:cs typeface="Arial" charset="0"/>
              </a:rPr>
              <a:t>Types in RDF:</a:t>
            </a:r>
          </a:p>
          <a:p>
            <a:pPr lvl="2" eaLnBrk="1" hangingPunct="1">
              <a:lnSpc>
                <a:spcPct val="90000"/>
              </a:lnSpc>
              <a:buFontTx/>
              <a:buNone/>
            </a:pPr>
            <a:r>
              <a:rPr lang="en-US" sz="1800" b="1" smtClean="0">
                <a:solidFill>
                  <a:schemeClr val="tx2"/>
                </a:solidFill>
                <a:latin typeface="Courier New" charset="0"/>
                <a:cs typeface="Arial" charset="0"/>
              </a:rPr>
              <a:t>&lt;#john, rdf:type, #Student&gt;</a:t>
            </a:r>
          </a:p>
          <a:p>
            <a:pPr eaLnBrk="1" hangingPunct="1">
              <a:lnSpc>
                <a:spcPct val="90000"/>
              </a:lnSpc>
            </a:pPr>
            <a:endParaRPr lang="en-US" sz="2200" smtClean="0">
              <a:latin typeface="Arial" charset="0"/>
              <a:cs typeface="Arial" charset="0"/>
            </a:endParaRPr>
          </a:p>
          <a:p>
            <a:pPr eaLnBrk="1" hangingPunct="1">
              <a:lnSpc>
                <a:spcPct val="90000"/>
              </a:lnSpc>
            </a:pPr>
            <a:r>
              <a:rPr lang="en-US" sz="2200" smtClean="0">
                <a:latin typeface="Arial" charset="0"/>
                <a:cs typeface="Arial" charset="0"/>
              </a:rPr>
              <a:t>What is a “</a:t>
            </a:r>
            <a:r>
              <a:rPr lang="en-US" sz="2000" b="1" smtClean="0">
                <a:solidFill>
                  <a:schemeClr val="tx2"/>
                </a:solidFill>
                <a:latin typeface="Courier New" charset="0"/>
                <a:cs typeface="Arial" charset="0"/>
              </a:rPr>
              <a:t>#Student</a:t>
            </a:r>
            <a:r>
              <a:rPr lang="en-US" sz="2200" smtClean="0">
                <a:latin typeface="Arial" charset="0"/>
                <a:cs typeface="Arial" charset="0"/>
              </a:rPr>
              <a:t>”?</a:t>
            </a:r>
          </a:p>
          <a:p>
            <a:pPr eaLnBrk="1" hangingPunct="1">
              <a:lnSpc>
                <a:spcPct val="90000"/>
              </a:lnSpc>
            </a:pPr>
            <a:endParaRPr lang="en-US" sz="2200" smtClean="0">
              <a:latin typeface="Arial" charset="0"/>
              <a:cs typeface="Arial" charset="0"/>
            </a:endParaRPr>
          </a:p>
          <a:p>
            <a:pPr eaLnBrk="1" hangingPunct="1">
              <a:lnSpc>
                <a:spcPct val="90000"/>
              </a:lnSpc>
            </a:pPr>
            <a:r>
              <a:rPr lang="en-US" sz="2200" smtClean="0">
                <a:latin typeface="Arial" charset="0"/>
                <a:cs typeface="Arial" charset="0"/>
              </a:rPr>
              <a:t>RDF is not defining a vocabulary about the statements, but only to express statements</a:t>
            </a:r>
          </a:p>
          <a:p>
            <a:pPr eaLnBrk="1" hangingPunct="1">
              <a:lnSpc>
                <a:spcPct val="90000"/>
              </a:lnSpc>
            </a:pPr>
            <a:endParaRPr lang="en-US" sz="2200" smtClean="0">
              <a:latin typeface="Arial" charset="0"/>
              <a:cs typeface="Arial" charset="0"/>
            </a:endParaRPr>
          </a:p>
          <a:p>
            <a:pPr eaLnBrk="1" hangingPunct="1">
              <a:lnSpc>
                <a:spcPct val="90000"/>
              </a:lnSpc>
            </a:pPr>
            <a:r>
              <a:rPr lang="en-US" sz="2200" smtClean="0">
                <a:latin typeface="Arial" charset="0"/>
                <a:cs typeface="Arial" charset="0"/>
              </a:rPr>
              <a:t>We know that “</a:t>
            </a:r>
            <a:r>
              <a:rPr lang="en-US" sz="2000" b="1" smtClean="0">
                <a:solidFill>
                  <a:schemeClr val="tx2"/>
                </a:solidFill>
                <a:latin typeface="Courier New" charset="0"/>
                <a:cs typeface="Arial" charset="0"/>
              </a:rPr>
              <a:t>#Student</a:t>
            </a:r>
            <a:r>
              <a:rPr lang="en-US" sz="2200" smtClean="0">
                <a:latin typeface="Arial" charset="0"/>
                <a:cs typeface="Arial" charset="0"/>
              </a:rPr>
              <a:t>” identifies a category (a concept or a class), but this is only implicitly defined in RDF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latin typeface="Arial" charset="0"/>
                <a:cs typeface="Arial" charset="0"/>
              </a:rPr>
              <a:t>Semantic Web Stack</a:t>
            </a:r>
          </a:p>
        </p:txBody>
      </p:sp>
      <p:pic>
        <p:nvPicPr>
          <p:cNvPr id="8195" name="Picture 10" descr="SemWebS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1319213"/>
            <a:ext cx="50355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500438" y="4214813"/>
            <a:ext cx="3000375" cy="428625"/>
          </a:xfrm>
          <a:prstGeom prst="rect">
            <a:avLst/>
          </a:prstGeom>
          <a:noFill/>
          <a:ln w="381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7" name="L-Shape 6"/>
          <p:cNvSpPr/>
          <p:nvPr/>
        </p:nvSpPr>
        <p:spPr bwMode="auto">
          <a:xfrm rot="5400000">
            <a:off x="3750469" y="3036094"/>
            <a:ext cx="1000125" cy="4500563"/>
          </a:xfrm>
          <a:prstGeom prst="corner">
            <a:avLst>
              <a:gd name="adj1" fmla="val 98946"/>
              <a:gd name="adj2" fmla="val 42686"/>
            </a:avLst>
          </a:prstGeom>
          <a:noFill/>
          <a:ln w="38100" algn="ctr">
            <a:solidFill>
              <a:schemeClr val="tx2"/>
            </a:solidFill>
            <a:prstDash val="dash"/>
            <a:round/>
            <a:headEnd/>
            <a:tailEnd/>
          </a:ln>
        </p:spPr>
        <p:txBody>
          <a:bodyPr/>
          <a:lstStyle/>
          <a:p>
            <a:pPr eaLnBrk="0" hangingPunct="0">
              <a:defRPr/>
            </a:pPr>
            <a:endParaRPr lang="en-US">
              <a:ea typeface="ヒラギノ角ゴ Pro W3" pitchFamily="-64" charset="-128"/>
            </a:endParaRPr>
          </a:p>
        </p:txBody>
      </p:sp>
      <p:sp>
        <p:nvSpPr>
          <p:cNvPr id="8198" name="Text Box 6"/>
          <p:cNvSpPr txBox="1">
            <a:spLocks noChangeArrowheads="1"/>
          </p:cNvSpPr>
          <p:nvPr/>
        </p:nvSpPr>
        <p:spPr bwMode="auto">
          <a:xfrm rot="5400000">
            <a:off x="6339682" y="3671094"/>
            <a:ext cx="4843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US" sz="1600">
                <a:latin typeface="Arial Narrow" charset="0"/>
              </a:rPr>
              <a:t>Adapted from http://en.wikipedia.org/wiki/Semantic_Web_Stack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p:txBody>
          <a:bodyPr/>
          <a:lstStyle/>
          <a:p>
            <a:pPr eaLnBrk="1" hangingPunct="1"/>
            <a:r>
              <a:rPr lang="en-US" smtClean="0">
                <a:latin typeface="Arial" charset="0"/>
                <a:cs typeface="Arial" charset="0"/>
              </a:rPr>
              <a:t>RDF Vocabulary Description Language 2</a:t>
            </a:r>
            <a:endParaRPr lang="en-US" sz="1200" smtClean="0">
              <a:latin typeface="Arial" charset="0"/>
              <a:cs typeface="Arial" charset="0"/>
            </a:endParaRPr>
          </a:p>
        </p:txBody>
      </p:sp>
      <p:sp>
        <p:nvSpPr>
          <p:cNvPr id="45059" name="Rectangle 7"/>
          <p:cNvSpPr>
            <a:spLocks noGrp="1" noChangeArrowheads="1"/>
          </p:cNvSpPr>
          <p:nvPr>
            <p:ph idx="1"/>
          </p:nvPr>
        </p:nvSpPr>
        <p:spPr/>
        <p:txBody>
          <a:bodyPr/>
          <a:lstStyle/>
          <a:p>
            <a:pPr eaLnBrk="1" hangingPunct="1">
              <a:lnSpc>
                <a:spcPct val="90000"/>
              </a:lnSpc>
            </a:pPr>
            <a:r>
              <a:rPr lang="en-US" sz="2200" smtClean="0">
                <a:latin typeface="Arial" charset="0"/>
                <a:cs typeface="Arial" charset="0"/>
              </a:rPr>
              <a:t>We need a language for defining RDF types:</a:t>
            </a:r>
          </a:p>
          <a:p>
            <a:pPr lvl="1" eaLnBrk="1" hangingPunct="1">
              <a:lnSpc>
                <a:spcPct val="90000"/>
              </a:lnSpc>
            </a:pPr>
            <a:endParaRPr lang="en-US" sz="2000" smtClean="0">
              <a:latin typeface="Arial" charset="0"/>
              <a:cs typeface="Arial" charset="0"/>
            </a:endParaRPr>
          </a:p>
          <a:p>
            <a:pPr lvl="1" eaLnBrk="1" hangingPunct="1">
              <a:lnSpc>
                <a:spcPct val="90000"/>
              </a:lnSpc>
            </a:pPr>
            <a:r>
              <a:rPr lang="en-US" sz="2000" smtClean="0">
                <a:latin typeface="Arial" charset="0"/>
                <a:cs typeface="Arial" charset="0"/>
              </a:rPr>
              <a:t>Define classes:</a:t>
            </a:r>
          </a:p>
          <a:p>
            <a:pPr lvl="2" eaLnBrk="1" hangingPunct="1">
              <a:lnSpc>
                <a:spcPct val="90000"/>
              </a:lnSpc>
            </a:pPr>
            <a:r>
              <a:rPr lang="en-US" sz="2400" i="1" smtClean="0">
                <a:solidFill>
                  <a:srgbClr val="000000"/>
                </a:solidFill>
                <a:latin typeface="Arial" charset="0"/>
                <a:cs typeface="Arial" charset="0"/>
              </a:rPr>
              <a:t>“</a:t>
            </a:r>
            <a:r>
              <a:rPr lang="en-US" sz="2000" b="1" i="1" smtClean="0">
                <a:solidFill>
                  <a:schemeClr val="tx2"/>
                </a:solidFill>
                <a:latin typeface="Courier New" charset="0"/>
                <a:cs typeface="Arial" charset="0"/>
              </a:rPr>
              <a:t>#Student</a:t>
            </a:r>
            <a:r>
              <a:rPr lang="en-US" sz="2400" i="1" smtClean="0">
                <a:solidFill>
                  <a:schemeClr val="tx2"/>
                </a:solidFill>
                <a:latin typeface="Arial" charset="0"/>
                <a:cs typeface="Arial" charset="0"/>
              </a:rPr>
              <a:t> </a:t>
            </a:r>
            <a:r>
              <a:rPr lang="en-US" sz="2000" i="1" smtClean="0">
                <a:latin typeface="Arial" charset="0"/>
                <a:cs typeface="Arial" charset="0"/>
              </a:rPr>
              <a:t>is a class”</a:t>
            </a:r>
          </a:p>
          <a:p>
            <a:pPr lvl="1" eaLnBrk="1" hangingPunct="1">
              <a:lnSpc>
                <a:spcPct val="90000"/>
              </a:lnSpc>
            </a:pPr>
            <a:r>
              <a:rPr lang="en-US" sz="2000" smtClean="0">
                <a:latin typeface="Arial" charset="0"/>
                <a:cs typeface="Arial" charset="0"/>
              </a:rPr>
              <a:t>Relationships between classes:</a:t>
            </a:r>
          </a:p>
          <a:p>
            <a:pPr lvl="2" eaLnBrk="1" hangingPunct="1">
              <a:lnSpc>
                <a:spcPct val="90000"/>
              </a:lnSpc>
            </a:pPr>
            <a:r>
              <a:rPr lang="en-US" sz="2400" i="1" smtClean="0">
                <a:solidFill>
                  <a:srgbClr val="000000"/>
                </a:solidFill>
                <a:latin typeface="Arial" charset="0"/>
                <a:cs typeface="Arial" charset="0"/>
              </a:rPr>
              <a:t>“</a:t>
            </a:r>
            <a:r>
              <a:rPr lang="en-US" sz="2000" b="1" i="1" smtClean="0">
                <a:solidFill>
                  <a:schemeClr val="tx2"/>
                </a:solidFill>
                <a:latin typeface="Courier New" charset="0"/>
                <a:cs typeface="Arial" charset="0"/>
              </a:rPr>
              <a:t>#Student</a:t>
            </a:r>
            <a:r>
              <a:rPr lang="en-US" sz="2400" i="1" smtClean="0">
                <a:latin typeface="Arial" charset="0"/>
                <a:cs typeface="Arial" charset="0"/>
              </a:rPr>
              <a:t> </a:t>
            </a:r>
            <a:r>
              <a:rPr lang="en-US" sz="2000" i="1" smtClean="0">
                <a:latin typeface="Arial" charset="0"/>
                <a:cs typeface="Arial" charset="0"/>
              </a:rPr>
              <a:t>is a sub-class of</a:t>
            </a:r>
            <a:r>
              <a:rPr lang="en-US" sz="2400" i="1" smtClean="0">
                <a:latin typeface="Arial" charset="0"/>
                <a:cs typeface="Arial" charset="0"/>
              </a:rPr>
              <a:t> </a:t>
            </a:r>
            <a:r>
              <a:rPr lang="en-US" sz="2000" b="1" i="1" smtClean="0">
                <a:solidFill>
                  <a:schemeClr val="tx2"/>
                </a:solidFill>
                <a:latin typeface="Courier New" charset="0"/>
                <a:cs typeface="Arial" charset="0"/>
              </a:rPr>
              <a:t>#Person</a:t>
            </a:r>
            <a:r>
              <a:rPr lang="en-US" sz="2000" i="1" smtClean="0">
                <a:latin typeface="Arial" charset="0"/>
                <a:cs typeface="Arial" charset="0"/>
              </a:rPr>
              <a:t>”</a:t>
            </a:r>
            <a:endParaRPr lang="en-US" sz="2400" i="1" smtClean="0">
              <a:latin typeface="Arial" charset="0"/>
              <a:cs typeface="Arial" charset="0"/>
            </a:endParaRPr>
          </a:p>
          <a:p>
            <a:pPr lvl="1" eaLnBrk="1" hangingPunct="1">
              <a:lnSpc>
                <a:spcPct val="90000"/>
              </a:lnSpc>
            </a:pPr>
            <a:r>
              <a:rPr lang="en-US" sz="2000" smtClean="0">
                <a:latin typeface="Arial" charset="0"/>
                <a:cs typeface="Arial" charset="0"/>
              </a:rPr>
              <a:t>Properties of classes:</a:t>
            </a:r>
          </a:p>
          <a:p>
            <a:pPr lvl="2" eaLnBrk="1" hangingPunct="1">
              <a:lnSpc>
                <a:spcPct val="90000"/>
              </a:lnSpc>
            </a:pPr>
            <a:r>
              <a:rPr lang="en-US" sz="2400" i="1" smtClean="0">
                <a:solidFill>
                  <a:srgbClr val="000000"/>
                </a:solidFill>
                <a:latin typeface="Arial" charset="0"/>
                <a:cs typeface="Arial" charset="0"/>
              </a:rPr>
              <a:t>“</a:t>
            </a:r>
            <a:r>
              <a:rPr lang="en-US" sz="2000" b="1" i="1" smtClean="0">
                <a:solidFill>
                  <a:schemeClr val="tx2"/>
                </a:solidFill>
                <a:latin typeface="Courier New" charset="0"/>
                <a:cs typeface="Arial" charset="0"/>
              </a:rPr>
              <a:t>#Person</a:t>
            </a:r>
            <a:r>
              <a:rPr lang="en-US" sz="2400" i="1" smtClean="0">
                <a:latin typeface="Arial" charset="0"/>
                <a:cs typeface="Arial" charset="0"/>
              </a:rPr>
              <a:t> </a:t>
            </a:r>
            <a:r>
              <a:rPr lang="en-US" sz="2000" i="1" smtClean="0">
                <a:latin typeface="Arial" charset="0"/>
                <a:cs typeface="Arial" charset="0"/>
              </a:rPr>
              <a:t>has a property </a:t>
            </a:r>
            <a:r>
              <a:rPr lang="en-US" sz="2000" b="1" i="1" smtClean="0">
                <a:solidFill>
                  <a:schemeClr val="tx2"/>
                </a:solidFill>
                <a:latin typeface="Courier New" charset="0"/>
                <a:cs typeface="Arial" charset="0"/>
              </a:rPr>
              <a:t>hasName</a:t>
            </a:r>
            <a:r>
              <a:rPr lang="en-US" sz="2000" i="1" smtClean="0">
                <a:latin typeface="Arial" charset="0"/>
                <a:cs typeface="Arial" charset="0"/>
              </a:rPr>
              <a:t>”</a:t>
            </a:r>
            <a:endParaRPr lang="en-US" sz="2400" i="1" smtClean="0">
              <a:latin typeface="Arial" charset="0"/>
              <a:cs typeface="Arial" charset="0"/>
            </a:endParaRPr>
          </a:p>
          <a:p>
            <a:pPr lvl="2" eaLnBrk="1" hangingPunct="1">
              <a:lnSpc>
                <a:spcPct val="90000"/>
              </a:lnSpc>
            </a:pPr>
            <a:endParaRPr lang="en-US" sz="1900" smtClean="0">
              <a:latin typeface="Arial" charset="0"/>
              <a:cs typeface="Arial" charset="0"/>
            </a:endParaRPr>
          </a:p>
          <a:p>
            <a:pPr lvl="2" eaLnBrk="1" hangingPunct="1">
              <a:lnSpc>
                <a:spcPct val="90000"/>
              </a:lnSpc>
            </a:pPr>
            <a:endParaRPr lang="en-US" sz="1900" smtClean="0">
              <a:latin typeface="Arial" charset="0"/>
              <a:cs typeface="Arial" charset="0"/>
            </a:endParaRPr>
          </a:p>
          <a:p>
            <a:pPr eaLnBrk="1" hangingPunct="1">
              <a:lnSpc>
                <a:spcPct val="90000"/>
              </a:lnSpc>
            </a:pPr>
            <a:r>
              <a:rPr lang="en-US" sz="2200" smtClean="0">
                <a:latin typeface="Arial" charset="0"/>
                <a:cs typeface="Arial" charset="0"/>
              </a:rPr>
              <a:t>RDF Schema is such a language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latin typeface="Arial" charset="0"/>
                <a:cs typeface="Arial" charset="0"/>
              </a:rPr>
              <a:t>RDF Vocabulary Description Language 3</a:t>
            </a:r>
            <a:endParaRPr lang="en-US" sz="1200" smtClean="0">
              <a:latin typeface="Arial" charset="0"/>
              <a:cs typeface="Arial" charset="0"/>
            </a:endParaRPr>
          </a:p>
        </p:txBody>
      </p:sp>
      <p:sp>
        <p:nvSpPr>
          <p:cNvPr id="46083" name="Rectangle 3"/>
          <p:cNvSpPr>
            <a:spLocks noGrp="1" noChangeArrowheads="1"/>
          </p:cNvSpPr>
          <p:nvPr>
            <p:ph idx="1"/>
          </p:nvPr>
        </p:nvSpPr>
        <p:spPr/>
        <p:txBody>
          <a:bodyPr/>
          <a:lstStyle/>
          <a:p>
            <a:pPr eaLnBrk="1" hangingPunct="1">
              <a:lnSpc>
                <a:spcPct val="70000"/>
              </a:lnSpc>
            </a:pPr>
            <a:r>
              <a:rPr lang="en-US" sz="2000" smtClean="0">
                <a:latin typeface="Arial" charset="0"/>
                <a:cs typeface="Arial" charset="0"/>
              </a:rPr>
              <a:t>Classes:</a:t>
            </a:r>
          </a:p>
          <a:p>
            <a:pPr lvl="1" eaLnBrk="1" hangingPunct="1">
              <a:lnSpc>
                <a:spcPct val="70000"/>
              </a:lnSpc>
              <a:buFontTx/>
              <a:buNone/>
            </a:pPr>
            <a:r>
              <a:rPr lang="en-US" sz="1800" b="1" smtClean="0">
                <a:solidFill>
                  <a:schemeClr val="tx2"/>
                </a:solidFill>
                <a:latin typeface="Courier New" charset="0"/>
                <a:cs typeface="Arial" charset="0"/>
              </a:rPr>
              <a:t>&lt;#Student, rdf:type, #rdfs:Class&gt;</a:t>
            </a:r>
          </a:p>
          <a:p>
            <a:pPr eaLnBrk="1" hangingPunct="1">
              <a:lnSpc>
                <a:spcPct val="70000"/>
              </a:lnSpc>
            </a:pPr>
            <a:r>
              <a:rPr lang="en-US" sz="2000" smtClean="0">
                <a:latin typeface="Arial" charset="0"/>
                <a:cs typeface="Arial" charset="0"/>
              </a:rPr>
              <a:t>Class hierarchies:</a:t>
            </a:r>
          </a:p>
          <a:p>
            <a:pPr lvl="1" eaLnBrk="1" hangingPunct="1">
              <a:lnSpc>
                <a:spcPct val="70000"/>
              </a:lnSpc>
              <a:buFontTx/>
              <a:buNone/>
            </a:pPr>
            <a:r>
              <a:rPr lang="en-US" sz="1800" b="1" smtClean="0">
                <a:solidFill>
                  <a:schemeClr val="tx2"/>
                </a:solidFill>
                <a:latin typeface="Courier New" charset="0"/>
                <a:cs typeface="Arial" charset="0"/>
              </a:rPr>
              <a:t>&lt;#Student, rdfs:subClassOf, #Person&gt;</a:t>
            </a:r>
          </a:p>
          <a:p>
            <a:pPr eaLnBrk="1" hangingPunct="1">
              <a:lnSpc>
                <a:spcPct val="70000"/>
              </a:lnSpc>
            </a:pPr>
            <a:endParaRPr lang="en-US" sz="2000" smtClean="0">
              <a:solidFill>
                <a:srgbClr val="207624"/>
              </a:solidFill>
              <a:latin typeface="Arial" charset="0"/>
              <a:cs typeface="Arial" charset="0"/>
            </a:endParaRPr>
          </a:p>
          <a:p>
            <a:pPr eaLnBrk="1" hangingPunct="1">
              <a:lnSpc>
                <a:spcPct val="70000"/>
              </a:lnSpc>
            </a:pPr>
            <a:r>
              <a:rPr lang="en-US" sz="2000" smtClean="0">
                <a:latin typeface="Arial" charset="0"/>
                <a:cs typeface="Arial" charset="0"/>
              </a:rPr>
              <a:t>Properties:</a:t>
            </a:r>
          </a:p>
          <a:p>
            <a:pPr lvl="1" eaLnBrk="1" hangingPunct="1">
              <a:lnSpc>
                <a:spcPct val="70000"/>
              </a:lnSpc>
              <a:buFontTx/>
              <a:buNone/>
            </a:pPr>
            <a:r>
              <a:rPr lang="en-US" sz="1800" b="1" smtClean="0">
                <a:solidFill>
                  <a:schemeClr val="tx2"/>
                </a:solidFill>
                <a:latin typeface="Courier New" charset="0"/>
                <a:cs typeface="Arial" charset="0"/>
              </a:rPr>
              <a:t>&lt;#hasName, rdf:type, rdf:Property&gt;</a:t>
            </a:r>
            <a:endParaRPr lang="en-US" sz="1600" b="1" smtClean="0">
              <a:solidFill>
                <a:schemeClr val="tx2"/>
              </a:solidFill>
              <a:latin typeface="Courier New" charset="0"/>
              <a:cs typeface="Arial" charset="0"/>
            </a:endParaRPr>
          </a:p>
          <a:p>
            <a:pPr eaLnBrk="1" hangingPunct="1">
              <a:lnSpc>
                <a:spcPct val="70000"/>
              </a:lnSpc>
            </a:pPr>
            <a:r>
              <a:rPr lang="en-US" sz="2000" smtClean="0">
                <a:latin typeface="Arial" charset="0"/>
                <a:cs typeface="Arial" charset="0"/>
              </a:rPr>
              <a:t>Property hierarchies:</a:t>
            </a:r>
          </a:p>
          <a:p>
            <a:pPr lvl="1" eaLnBrk="1" hangingPunct="1">
              <a:lnSpc>
                <a:spcPct val="70000"/>
              </a:lnSpc>
              <a:buFontTx/>
              <a:buNone/>
            </a:pPr>
            <a:r>
              <a:rPr lang="en-US" sz="1800" b="1" smtClean="0">
                <a:solidFill>
                  <a:schemeClr val="tx2"/>
                </a:solidFill>
                <a:latin typeface="Courier New" charset="0"/>
                <a:cs typeface="Arial" charset="0"/>
              </a:rPr>
              <a:t>&lt;#hasMother, rdfs:subPropertyOf, #hasParent&gt;</a:t>
            </a:r>
          </a:p>
          <a:p>
            <a:pPr eaLnBrk="1" hangingPunct="1">
              <a:lnSpc>
                <a:spcPct val="70000"/>
              </a:lnSpc>
            </a:pPr>
            <a:endParaRPr lang="en-US" sz="2000" smtClean="0">
              <a:solidFill>
                <a:srgbClr val="207624"/>
              </a:solidFill>
              <a:latin typeface="Arial" charset="0"/>
              <a:cs typeface="Arial" charset="0"/>
            </a:endParaRPr>
          </a:p>
          <a:p>
            <a:pPr eaLnBrk="1" hangingPunct="1">
              <a:lnSpc>
                <a:spcPct val="70000"/>
              </a:lnSpc>
            </a:pPr>
            <a:r>
              <a:rPr lang="en-US" sz="2000" smtClean="0">
                <a:latin typeface="Arial" charset="0"/>
                <a:cs typeface="Arial" charset="0"/>
              </a:rPr>
              <a:t>Associating properties with classes (a):</a:t>
            </a:r>
          </a:p>
          <a:p>
            <a:pPr lvl="1" eaLnBrk="1" hangingPunct="1">
              <a:lnSpc>
                <a:spcPct val="70000"/>
              </a:lnSpc>
            </a:pPr>
            <a:r>
              <a:rPr lang="en-US" sz="1800" smtClean="0">
                <a:latin typeface="Arial" charset="0"/>
                <a:cs typeface="Arial" charset="0"/>
              </a:rPr>
              <a:t>“The property </a:t>
            </a:r>
            <a:r>
              <a:rPr lang="en-US" sz="1800" b="1" smtClean="0">
                <a:solidFill>
                  <a:schemeClr val="tx2"/>
                </a:solidFill>
                <a:latin typeface="Courier New" charset="0"/>
                <a:cs typeface="Arial" charset="0"/>
              </a:rPr>
              <a:t>#hasName</a:t>
            </a:r>
            <a:r>
              <a:rPr lang="en-US" sz="1800" smtClean="0">
                <a:solidFill>
                  <a:schemeClr val="tx2"/>
                </a:solidFill>
                <a:latin typeface="Arial" charset="0"/>
                <a:cs typeface="Arial" charset="0"/>
              </a:rPr>
              <a:t> </a:t>
            </a:r>
            <a:r>
              <a:rPr lang="en-US" sz="1800" smtClean="0">
                <a:latin typeface="Arial" charset="0"/>
                <a:cs typeface="Arial" charset="0"/>
              </a:rPr>
              <a:t>only applies to </a:t>
            </a:r>
            <a:r>
              <a:rPr lang="en-US" sz="1800" b="1" smtClean="0">
                <a:solidFill>
                  <a:schemeClr val="tx2"/>
                </a:solidFill>
                <a:latin typeface="Courier New" charset="0"/>
                <a:cs typeface="Arial" charset="0"/>
              </a:rPr>
              <a:t>#Person</a:t>
            </a:r>
            <a:r>
              <a:rPr lang="en-US" sz="1800" smtClean="0">
                <a:latin typeface="Arial" charset="0"/>
                <a:cs typeface="Arial" charset="0"/>
              </a:rPr>
              <a:t>”</a:t>
            </a:r>
          </a:p>
          <a:p>
            <a:pPr lvl="1" eaLnBrk="1" hangingPunct="1">
              <a:lnSpc>
                <a:spcPct val="70000"/>
              </a:lnSpc>
              <a:buFontTx/>
              <a:buNone/>
            </a:pPr>
            <a:r>
              <a:rPr lang="en-US" sz="1800" b="1" smtClean="0">
                <a:solidFill>
                  <a:srgbClr val="339966"/>
                </a:solidFill>
                <a:latin typeface="Courier New" charset="0"/>
                <a:cs typeface="Arial" charset="0"/>
              </a:rPr>
              <a:t>		</a:t>
            </a:r>
            <a:r>
              <a:rPr lang="en-US" sz="1800" b="1" smtClean="0">
                <a:solidFill>
                  <a:schemeClr val="tx2"/>
                </a:solidFill>
                <a:latin typeface="Courier New" charset="0"/>
                <a:cs typeface="Arial" charset="0"/>
              </a:rPr>
              <a:t>&lt;#hasName, rdfs:domain, #Person&gt;</a:t>
            </a:r>
            <a:endParaRPr lang="en-US" sz="1800" b="1" smtClean="0">
              <a:solidFill>
                <a:srgbClr val="207624"/>
              </a:solidFill>
              <a:latin typeface="Courier New" charset="0"/>
              <a:cs typeface="Arial" charset="0"/>
            </a:endParaRPr>
          </a:p>
          <a:p>
            <a:pPr eaLnBrk="1" hangingPunct="1">
              <a:lnSpc>
                <a:spcPct val="70000"/>
              </a:lnSpc>
            </a:pPr>
            <a:r>
              <a:rPr lang="en-US" sz="2000" smtClean="0">
                <a:latin typeface="Arial" charset="0"/>
                <a:cs typeface="Arial" charset="0"/>
              </a:rPr>
              <a:t>Associating properties with classes (b):</a:t>
            </a:r>
          </a:p>
          <a:p>
            <a:pPr lvl="1" eaLnBrk="1" hangingPunct="1">
              <a:lnSpc>
                <a:spcPct val="70000"/>
              </a:lnSpc>
            </a:pPr>
            <a:r>
              <a:rPr lang="en-US" sz="1800" smtClean="0">
                <a:latin typeface="Arial" charset="0"/>
                <a:cs typeface="Arial" charset="0"/>
              </a:rPr>
              <a:t>“The type of the property </a:t>
            </a:r>
            <a:r>
              <a:rPr lang="en-US" sz="1800" b="1" smtClean="0">
                <a:solidFill>
                  <a:schemeClr val="tx2"/>
                </a:solidFill>
                <a:latin typeface="Courier New" charset="0"/>
                <a:cs typeface="Arial" charset="0"/>
              </a:rPr>
              <a:t>#hasName</a:t>
            </a:r>
            <a:r>
              <a:rPr lang="en-US" sz="1800" smtClean="0">
                <a:solidFill>
                  <a:schemeClr val="tx2"/>
                </a:solidFill>
                <a:latin typeface="Arial" charset="0"/>
                <a:cs typeface="Arial" charset="0"/>
              </a:rPr>
              <a:t> </a:t>
            </a:r>
            <a:r>
              <a:rPr lang="en-US" sz="1800" smtClean="0">
                <a:latin typeface="Arial" charset="0"/>
                <a:cs typeface="Arial" charset="0"/>
              </a:rPr>
              <a:t>is </a:t>
            </a:r>
            <a:r>
              <a:rPr lang="en-US" sz="1800" b="1" smtClean="0">
                <a:solidFill>
                  <a:schemeClr val="tx2"/>
                </a:solidFill>
                <a:latin typeface="Courier New" charset="0"/>
                <a:cs typeface="Arial" charset="0"/>
              </a:rPr>
              <a:t>xsd:string</a:t>
            </a:r>
            <a:r>
              <a:rPr lang="en-US" sz="1800" smtClean="0">
                <a:latin typeface="Arial" charset="0"/>
                <a:cs typeface="Arial" charset="0"/>
              </a:rPr>
              <a:t>”</a:t>
            </a:r>
          </a:p>
          <a:p>
            <a:pPr lvl="1" eaLnBrk="1" hangingPunct="1">
              <a:lnSpc>
                <a:spcPct val="70000"/>
              </a:lnSpc>
              <a:buFontTx/>
              <a:buNone/>
            </a:pPr>
            <a:r>
              <a:rPr lang="en-US" sz="1800" b="1" smtClean="0">
                <a:solidFill>
                  <a:srgbClr val="339966"/>
                </a:solidFill>
                <a:latin typeface="Courier New" charset="0"/>
                <a:cs typeface="Arial" charset="0"/>
              </a:rPr>
              <a:t>	</a:t>
            </a:r>
            <a:r>
              <a:rPr lang="en-US" sz="1800" b="1" smtClean="0">
                <a:solidFill>
                  <a:schemeClr val="tx2"/>
                </a:solidFill>
                <a:latin typeface="Courier New" charset="0"/>
                <a:cs typeface="Arial" charset="0"/>
              </a:rPr>
              <a:t>&lt;#hasName, rdfs:range, xsd:string&gt;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4"/>
          <p:cNvSpPr>
            <a:spLocks noGrp="1" noChangeArrowheads="1"/>
          </p:cNvSpPr>
          <p:nvPr>
            <p:ph type="title"/>
          </p:nvPr>
        </p:nvSpPr>
        <p:spPr/>
        <p:txBody>
          <a:bodyPr/>
          <a:lstStyle/>
          <a:p>
            <a:pPr eaLnBrk="1" hangingPunct="1"/>
            <a:r>
              <a:rPr lang="en-US" smtClean="0">
                <a:latin typeface="Arial" charset="0"/>
                <a:cs typeface="Arial" charset="0"/>
              </a:rPr>
              <a:t>RDFS Vocabulary</a:t>
            </a:r>
          </a:p>
        </p:txBody>
      </p:sp>
      <p:graphicFrame>
        <p:nvGraphicFramePr>
          <p:cNvPr id="551996" name="Group 60"/>
          <p:cNvGraphicFramePr>
            <a:graphicFrameLocks noGrp="1"/>
          </p:cNvGraphicFramePr>
          <p:nvPr>
            <p:ph idx="1"/>
          </p:nvPr>
        </p:nvGraphicFramePr>
        <p:xfrm>
          <a:off x="250825" y="3141663"/>
          <a:ext cx="8642350" cy="2999168"/>
        </p:xfrm>
        <a:graphic>
          <a:graphicData uri="http://schemas.openxmlformats.org/drawingml/2006/table">
            <a:tbl>
              <a:tblPr/>
              <a:tblGrid>
                <a:gridCol w="4897632"/>
                <a:gridCol w="3744718"/>
              </a:tblGrid>
              <a:tr h="29987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292929"/>
                          </a:solidFill>
                          <a:effectLst/>
                          <a:latin typeface="Arial" charset="0"/>
                        </a:rPr>
                        <a:t>RDFS Classes</a:t>
                      </a: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4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rdfs:Resource</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rdfs:Class</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rdfs:Literal</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rdfs:Datatype</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rdfs:Container</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rdfs:ContainerMembershipProperty</a:t>
                      </a:r>
                      <a:endParaRPr kumimoji="0" lang="en-US" sz="1600" b="1" i="0" u="none" strike="noStrike" cap="none" normalizeH="0" baseline="0" dirty="0" smtClean="0">
                        <a:ln>
                          <a:noFill/>
                        </a:ln>
                        <a:solidFill>
                          <a:schemeClr val="tx2"/>
                        </a:solidFill>
                        <a:effectLst/>
                        <a:latin typeface="Courier New" pitchFamily="49" charset="0"/>
                      </a:endParaRPr>
                    </a:p>
                  </a:txBody>
                  <a:tcPr marL="91455" marR="91455" marT="45688" marB="45688"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292929"/>
                          </a:solidFill>
                          <a:effectLst/>
                          <a:latin typeface="Arial" charset="0"/>
                        </a:rPr>
                        <a:t>RDFS Properties</a:t>
                      </a: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400" b="1" i="0" u="none" strike="noStrike" cap="none" normalizeH="0" baseline="0" dirty="0" smtClean="0">
                          <a:ln>
                            <a:noFill/>
                          </a:ln>
                          <a:solidFill>
                            <a:srgbClr val="339966"/>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rdfs:domain</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rdfs:range</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rdfs:subPropertyOf</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rdfs:subClassOf</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rdfs:member</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rdfs:seeAlso</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rdfs:isDefinedBy</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rdfs:comment</a:t>
                      </a:r>
                      <a:endParaRPr kumimoji="0" lang="en-US" sz="1600" b="1" i="0" u="none" strike="noStrike" cap="none" normalizeH="0" baseline="0" dirty="0" smtClean="0">
                        <a:ln>
                          <a:noFill/>
                        </a:ln>
                        <a:solidFill>
                          <a:schemeClr val="tx2"/>
                        </a:solidFill>
                        <a:effectLst/>
                        <a:latin typeface="Courier New" pitchFamily="49" charset="0"/>
                      </a:endParaRPr>
                    </a:p>
                    <a:p>
                      <a:pPr marL="457200" marR="0" lvl="1" indent="0" algn="l" defTabSz="914400" rtl="0" eaLnBrk="1" fontAlgn="base" latinLnBrk="0" hangingPunct="1">
                        <a:lnSpc>
                          <a:spcPct val="100000"/>
                        </a:lnSpc>
                        <a:spcBef>
                          <a:spcPct val="20000"/>
                        </a:spcBef>
                        <a:spcAft>
                          <a:spcPct val="0"/>
                        </a:spcAft>
                        <a:buClrTx/>
                        <a:buSzTx/>
                        <a:buFontTx/>
                        <a:buChar char="–"/>
                        <a:tabLst/>
                      </a:pPr>
                      <a:r>
                        <a:rPr kumimoji="0" lang="en-US" sz="1600" b="1" i="0" u="none" strike="noStrike" cap="none" normalizeH="0" baseline="0" dirty="0" smtClean="0">
                          <a:ln>
                            <a:noFill/>
                          </a:ln>
                          <a:solidFill>
                            <a:schemeClr val="tx2"/>
                          </a:solidFill>
                          <a:effectLst/>
                          <a:latin typeface="Courier New" pitchFamily="49" charset="0"/>
                        </a:rPr>
                        <a:t> </a:t>
                      </a:r>
                      <a:r>
                        <a:rPr kumimoji="0" lang="en-US" sz="1600" b="1" i="0" u="none" strike="noStrike" cap="none" normalizeH="0" baseline="0" dirty="0" err="1" smtClean="0">
                          <a:ln>
                            <a:noFill/>
                          </a:ln>
                          <a:solidFill>
                            <a:schemeClr val="tx2"/>
                          </a:solidFill>
                          <a:effectLst/>
                          <a:latin typeface="Courier New" pitchFamily="49" charset="0"/>
                        </a:rPr>
                        <a:t>rdfs:label</a:t>
                      </a:r>
                      <a:endParaRPr kumimoji="0" lang="en-US" sz="1600" b="1" i="0" u="none" strike="noStrike" cap="none" normalizeH="0" baseline="0" dirty="0" smtClean="0">
                        <a:ln>
                          <a:noFill/>
                        </a:ln>
                        <a:solidFill>
                          <a:schemeClr val="tx2"/>
                        </a:solidFill>
                        <a:effectLst/>
                        <a:latin typeface="Courier New" pitchFamily="49" charset="0"/>
                      </a:endParaRPr>
                    </a:p>
                  </a:txBody>
                  <a:tcPr marL="91455" marR="91455" marT="45688" marB="45688" horzOverflow="overflow">
                    <a:lnL>
                      <a:noFill/>
                    </a:lnL>
                    <a:lnR cap="flat">
                      <a:noFill/>
                    </a:lnR>
                    <a:lnT cap="flat">
                      <a:noFill/>
                    </a:lnT>
                    <a:lnB cap="flat">
                      <a:noFill/>
                    </a:lnB>
                    <a:lnTlToBr>
                      <a:noFill/>
                    </a:lnTlToBr>
                    <a:lnBlToTr>
                      <a:noFill/>
                    </a:lnBlToTr>
                    <a:noFill/>
                  </a:tcPr>
                </a:tc>
              </a:tr>
            </a:tbl>
          </a:graphicData>
        </a:graphic>
      </p:graphicFrame>
      <p:sp>
        <p:nvSpPr>
          <p:cNvPr id="47110" name="Rectangle 15"/>
          <p:cNvSpPr>
            <a:spLocks noGrp="1" noChangeArrowheads="1"/>
          </p:cNvSpPr>
          <p:nvPr>
            <p:ph type="body" idx="4294967295"/>
          </p:nvPr>
        </p:nvSpPr>
        <p:spPr>
          <a:xfrm>
            <a:off x="571500" y="1357313"/>
            <a:ext cx="7715250" cy="1658937"/>
          </a:xfrm>
        </p:spPr>
        <p:txBody>
          <a:bodyPr/>
          <a:lstStyle/>
          <a:p>
            <a:pPr eaLnBrk="1" hangingPunct="1"/>
            <a:r>
              <a:rPr lang="en-US" smtClean="0">
                <a:latin typeface="Arial" charset="0"/>
                <a:cs typeface="Arial" charset="0"/>
              </a:rPr>
              <a:t>RDFS extends the RDF Vocabulary</a:t>
            </a:r>
          </a:p>
          <a:p>
            <a:pPr eaLnBrk="1" hangingPunct="1"/>
            <a:r>
              <a:rPr lang="en-US" smtClean="0">
                <a:latin typeface="Arial" charset="0"/>
                <a:cs typeface="Arial" charset="0"/>
              </a:rPr>
              <a:t>RDFS vocabulary is defined in the namespace:</a:t>
            </a:r>
          </a:p>
          <a:p>
            <a:pPr lvl="1" eaLnBrk="1" hangingPunct="1">
              <a:buFontTx/>
              <a:buNone/>
            </a:pPr>
            <a:r>
              <a:rPr lang="en-US" b="1" smtClean="0">
                <a:latin typeface="Courier New" charset="0"/>
                <a:cs typeface="Arial" charset="0"/>
              </a:rPr>
              <a:t>			</a:t>
            </a:r>
            <a:r>
              <a:rPr lang="en-US" sz="1800" b="1" smtClean="0">
                <a:latin typeface="Courier New" charset="0"/>
                <a:cs typeface="Arial" charset="0"/>
                <a:hlinkClick r:id="rId3"/>
              </a:rPr>
              <a:t>http://www.w3.org/2000/01/rdf-schema#</a:t>
            </a:r>
            <a:r>
              <a:rPr lang="en-US" smtClean="0">
                <a:latin typeface="Arial" charset="0"/>
                <a:cs typeface="Arial" charset="0"/>
              </a:rPr>
              <a:t> </a:t>
            </a:r>
          </a:p>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latin typeface="Arial" charset="0"/>
                <a:cs typeface="Arial" charset="0"/>
              </a:rPr>
              <a:t>RDFS Principles</a:t>
            </a:r>
          </a:p>
        </p:txBody>
      </p:sp>
      <p:sp>
        <p:nvSpPr>
          <p:cNvPr id="48131" name="Rectangle 3"/>
          <p:cNvSpPr>
            <a:spLocks noGrp="1" noChangeArrowheads="1"/>
          </p:cNvSpPr>
          <p:nvPr>
            <p:ph idx="1"/>
          </p:nvPr>
        </p:nvSpPr>
        <p:spPr>
          <a:xfrm>
            <a:off x="457200" y="1600200"/>
            <a:ext cx="8291513" cy="4525963"/>
          </a:xfrm>
        </p:spPr>
        <p:txBody>
          <a:bodyPr/>
          <a:lstStyle/>
          <a:p>
            <a:pPr eaLnBrk="1" hangingPunct="1">
              <a:lnSpc>
                <a:spcPct val="80000"/>
              </a:lnSpc>
            </a:pPr>
            <a:r>
              <a:rPr lang="en-US" sz="2200" b="1" smtClean="0">
                <a:latin typeface="Arial" charset="0"/>
                <a:cs typeface="Arial" charset="0"/>
              </a:rPr>
              <a:t>Resource</a:t>
            </a:r>
          </a:p>
          <a:p>
            <a:pPr lvl="1" eaLnBrk="1" hangingPunct="1">
              <a:lnSpc>
                <a:spcPct val="80000"/>
              </a:lnSpc>
            </a:pPr>
            <a:r>
              <a:rPr lang="en-US" sz="1800" smtClean="0">
                <a:latin typeface="Arial" charset="0"/>
                <a:cs typeface="Arial" charset="0"/>
              </a:rPr>
              <a:t>All resources are implicitly instances of </a:t>
            </a:r>
            <a:r>
              <a:rPr lang="en-US" sz="1800" b="1" smtClean="0">
                <a:solidFill>
                  <a:schemeClr val="tx2"/>
                </a:solidFill>
                <a:latin typeface="Courier New" charset="0"/>
                <a:cs typeface="Arial" charset="0"/>
              </a:rPr>
              <a:t>rdfs:Resource</a:t>
            </a:r>
          </a:p>
          <a:p>
            <a:pPr eaLnBrk="1" hangingPunct="1">
              <a:lnSpc>
                <a:spcPct val="80000"/>
              </a:lnSpc>
            </a:pPr>
            <a:endParaRPr lang="en-US" sz="2200" smtClean="0">
              <a:solidFill>
                <a:srgbClr val="207624"/>
              </a:solidFill>
              <a:latin typeface="Arial" charset="0"/>
              <a:cs typeface="Arial" charset="0"/>
            </a:endParaRPr>
          </a:p>
          <a:p>
            <a:pPr eaLnBrk="1" hangingPunct="1">
              <a:lnSpc>
                <a:spcPct val="80000"/>
              </a:lnSpc>
            </a:pPr>
            <a:r>
              <a:rPr lang="en-US" sz="2200" b="1" smtClean="0">
                <a:latin typeface="Arial" charset="0"/>
                <a:cs typeface="Arial" charset="0"/>
              </a:rPr>
              <a:t>Class</a:t>
            </a:r>
          </a:p>
          <a:p>
            <a:pPr lvl="1" eaLnBrk="1" hangingPunct="1">
              <a:lnSpc>
                <a:spcPct val="80000"/>
              </a:lnSpc>
            </a:pPr>
            <a:r>
              <a:rPr lang="en-US" sz="1800" smtClean="0">
                <a:latin typeface="Arial" charset="0"/>
                <a:cs typeface="Arial" charset="0"/>
              </a:rPr>
              <a:t>Describe sets of resources</a:t>
            </a:r>
          </a:p>
          <a:p>
            <a:pPr lvl="1" eaLnBrk="1" hangingPunct="1">
              <a:lnSpc>
                <a:spcPct val="80000"/>
              </a:lnSpc>
            </a:pPr>
            <a:r>
              <a:rPr lang="en-US" sz="1800" smtClean="0">
                <a:latin typeface="Arial" charset="0"/>
                <a:cs typeface="Arial" charset="0"/>
              </a:rPr>
              <a:t>Classes are resources themselves (Webpages, people, document types)</a:t>
            </a:r>
          </a:p>
          <a:p>
            <a:pPr lvl="2" eaLnBrk="1" hangingPunct="1">
              <a:lnSpc>
                <a:spcPct val="80000"/>
              </a:lnSpc>
            </a:pPr>
            <a:r>
              <a:rPr lang="en-US" sz="1600" smtClean="0">
                <a:latin typeface="Arial" charset="0"/>
                <a:cs typeface="Arial" charset="0"/>
              </a:rPr>
              <a:t>Class hierarchy can be defined through</a:t>
            </a:r>
            <a:r>
              <a:rPr lang="en-US" sz="1600" smtClean="0">
                <a:solidFill>
                  <a:srgbClr val="207624"/>
                </a:solidFill>
                <a:latin typeface="Arial" charset="0"/>
                <a:cs typeface="Arial" charset="0"/>
              </a:rPr>
              <a:t> </a:t>
            </a:r>
            <a:r>
              <a:rPr lang="en-US" sz="1600" b="1" smtClean="0">
                <a:solidFill>
                  <a:schemeClr val="tx2"/>
                </a:solidFill>
                <a:latin typeface="Courier New" charset="0"/>
                <a:cs typeface="Arial" charset="0"/>
              </a:rPr>
              <a:t>rdfs:subClassOf</a:t>
            </a:r>
          </a:p>
          <a:p>
            <a:pPr lvl="2" eaLnBrk="1" hangingPunct="1">
              <a:lnSpc>
                <a:spcPct val="80000"/>
              </a:lnSpc>
            </a:pPr>
            <a:r>
              <a:rPr lang="en-US" sz="1600" smtClean="0">
                <a:latin typeface="Arial" charset="0"/>
                <a:cs typeface="Arial" charset="0"/>
              </a:rPr>
              <a:t>Every class is a member of </a:t>
            </a:r>
            <a:r>
              <a:rPr lang="en-US" sz="1600" b="1" smtClean="0">
                <a:solidFill>
                  <a:schemeClr val="tx2"/>
                </a:solidFill>
                <a:latin typeface="Courier New" charset="0"/>
                <a:cs typeface="Arial" charset="0"/>
              </a:rPr>
              <a:t>rdfs:Class</a:t>
            </a:r>
          </a:p>
          <a:p>
            <a:pPr eaLnBrk="1" hangingPunct="1">
              <a:lnSpc>
                <a:spcPct val="80000"/>
              </a:lnSpc>
            </a:pPr>
            <a:endParaRPr lang="en-US" sz="2200" b="1" smtClean="0">
              <a:solidFill>
                <a:srgbClr val="207624"/>
              </a:solidFill>
              <a:latin typeface="Arial" charset="0"/>
              <a:cs typeface="Arial" charset="0"/>
            </a:endParaRPr>
          </a:p>
          <a:p>
            <a:pPr eaLnBrk="1" hangingPunct="1">
              <a:lnSpc>
                <a:spcPct val="80000"/>
              </a:lnSpc>
            </a:pPr>
            <a:r>
              <a:rPr lang="en-US" sz="2200" b="1" smtClean="0">
                <a:latin typeface="Arial" charset="0"/>
                <a:cs typeface="Arial" charset="0"/>
              </a:rPr>
              <a:t>Property</a:t>
            </a:r>
          </a:p>
          <a:p>
            <a:pPr lvl="1" eaLnBrk="1" hangingPunct="1">
              <a:lnSpc>
                <a:spcPct val="80000"/>
              </a:lnSpc>
            </a:pPr>
            <a:r>
              <a:rPr lang="en-US" sz="1800" smtClean="0">
                <a:latin typeface="Arial" charset="0"/>
                <a:cs typeface="Arial" charset="0"/>
              </a:rPr>
              <a:t>Subset of RDFS resources </a:t>
            </a:r>
          </a:p>
          <a:p>
            <a:pPr lvl="2" eaLnBrk="1" hangingPunct="1">
              <a:lnSpc>
                <a:spcPct val="80000"/>
              </a:lnSpc>
            </a:pPr>
            <a:r>
              <a:rPr lang="en-US" sz="1600" b="1" smtClean="0">
                <a:latin typeface="Arial" charset="0"/>
                <a:cs typeface="Arial" charset="0"/>
              </a:rPr>
              <a:t>Domain</a:t>
            </a:r>
            <a:r>
              <a:rPr lang="en-US" sz="1600" smtClean="0">
                <a:latin typeface="Arial" charset="0"/>
                <a:cs typeface="Arial" charset="0"/>
              </a:rPr>
              <a:t>: class associated with property </a:t>
            </a:r>
            <a:r>
              <a:rPr lang="en-US" sz="1600" b="1" smtClean="0">
                <a:solidFill>
                  <a:schemeClr val="tx2"/>
                </a:solidFill>
                <a:latin typeface="Courier New" charset="0"/>
                <a:cs typeface="Arial" charset="0"/>
              </a:rPr>
              <a:t>rdfs:domain</a:t>
            </a:r>
          </a:p>
          <a:p>
            <a:pPr lvl="2" eaLnBrk="1" hangingPunct="1">
              <a:lnSpc>
                <a:spcPct val="80000"/>
              </a:lnSpc>
            </a:pPr>
            <a:r>
              <a:rPr lang="en-US" sz="1600" b="1" smtClean="0">
                <a:latin typeface="Arial" charset="0"/>
                <a:cs typeface="Arial" charset="0"/>
              </a:rPr>
              <a:t>Range</a:t>
            </a:r>
            <a:r>
              <a:rPr lang="en-US" sz="1600" smtClean="0">
                <a:latin typeface="Arial" charset="0"/>
                <a:cs typeface="Arial" charset="0"/>
              </a:rPr>
              <a:t>: type of the property values </a:t>
            </a:r>
            <a:r>
              <a:rPr lang="en-US" sz="1600" b="1" smtClean="0">
                <a:solidFill>
                  <a:schemeClr val="tx2"/>
                </a:solidFill>
                <a:latin typeface="Courier New" charset="0"/>
                <a:cs typeface="Arial" charset="0"/>
              </a:rPr>
              <a:t>rdfs:range</a:t>
            </a:r>
          </a:p>
          <a:p>
            <a:pPr lvl="2" eaLnBrk="1" hangingPunct="1">
              <a:lnSpc>
                <a:spcPct val="80000"/>
              </a:lnSpc>
            </a:pPr>
            <a:r>
              <a:rPr lang="en-US" sz="1600" smtClean="0">
                <a:latin typeface="Arial" charset="0"/>
                <a:cs typeface="Arial" charset="0"/>
              </a:rPr>
              <a:t>Property hierarchy defined through </a:t>
            </a:r>
            <a:r>
              <a:rPr lang="en-US" sz="1600" b="1" smtClean="0">
                <a:solidFill>
                  <a:schemeClr val="tx2"/>
                </a:solidFill>
                <a:latin typeface="Courier New" charset="0"/>
                <a:cs typeface="Arial" charset="0"/>
              </a:rPr>
              <a:t>rdfs:subPropertyOf</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latin typeface="Arial" charset="0"/>
                <a:cs typeface="Arial" charset="0"/>
              </a:rPr>
              <a:t>RDFS Example</a:t>
            </a: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1203325"/>
            <a:ext cx="8145463"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6"/>
          <p:cNvSpPr>
            <a:spLocks noChangeArrowheads="1"/>
          </p:cNvSpPr>
          <p:nvPr/>
        </p:nvSpPr>
        <p:spPr bwMode="auto">
          <a:xfrm>
            <a:off x="3836988" y="4437063"/>
            <a:ext cx="838200"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49157" name="Text Box 5"/>
          <p:cNvSpPr txBox="1">
            <a:spLocks noChangeArrowheads="1"/>
          </p:cNvSpPr>
          <p:nvPr/>
        </p:nvSpPr>
        <p:spPr bwMode="auto">
          <a:xfrm>
            <a:off x="3836988" y="4275138"/>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r>
              <a:rPr lang="en-US" sz="1200" dirty="0" err="1" smtClean="0">
                <a:solidFill>
                  <a:schemeClr val="tx1">
                    <a:lumMod val="75000"/>
                    <a:lumOff val="25000"/>
                  </a:schemeClr>
                </a:solidFill>
              </a:rPr>
              <a:t>ex:Faculty</a:t>
            </a:r>
            <a:r>
              <a:rPr lang="en-US" sz="1200" dirty="0" smtClean="0">
                <a:solidFill>
                  <a:schemeClr val="tx1">
                    <a:lumMod val="75000"/>
                    <a:lumOff val="25000"/>
                  </a:schemeClr>
                </a:solidFill>
              </a:rPr>
              <a:t>-</a:t>
            </a:r>
          </a:p>
          <a:p>
            <a:pPr algn="ctr">
              <a:defRPr/>
            </a:pPr>
            <a:r>
              <a:rPr lang="en-US" sz="1200" dirty="0" smtClean="0">
                <a:solidFill>
                  <a:schemeClr val="tx1">
                    <a:lumMod val="75000"/>
                    <a:lumOff val="25000"/>
                  </a:schemeClr>
                </a:solidFill>
              </a:rPr>
              <a:t>Staff</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latin typeface="Arial" charset="0"/>
                <a:cs typeface="Arial" charset="0"/>
              </a:rPr>
              <a:t>RDFS Hierarchy Graph</a:t>
            </a:r>
          </a:p>
        </p:txBody>
      </p:sp>
      <p:pic>
        <p:nvPicPr>
          <p:cNvPr id="501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23950"/>
            <a:ext cx="6553200"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latin typeface="Arial" charset="0"/>
                <a:cs typeface="Arial" charset="0"/>
              </a:rPr>
              <a:t>RDFS Metadata Properties</a:t>
            </a:r>
          </a:p>
        </p:txBody>
      </p:sp>
      <p:sp>
        <p:nvSpPr>
          <p:cNvPr id="51203" name="Rectangle 3"/>
          <p:cNvSpPr>
            <a:spLocks noGrp="1" noChangeArrowheads="1"/>
          </p:cNvSpPr>
          <p:nvPr>
            <p:ph idx="1"/>
          </p:nvPr>
        </p:nvSpPr>
        <p:spPr>
          <a:xfrm>
            <a:off x="457200" y="1600200"/>
            <a:ext cx="8329613" cy="4525963"/>
          </a:xfrm>
        </p:spPr>
        <p:txBody>
          <a:bodyPr/>
          <a:lstStyle/>
          <a:p>
            <a:pPr eaLnBrk="1" hangingPunct="1"/>
            <a:r>
              <a:rPr lang="en-US" sz="2200" smtClean="0">
                <a:latin typeface="Arial" charset="0"/>
                <a:cs typeface="Arial" charset="0"/>
              </a:rPr>
              <a:t>Metadata is “data about data”</a:t>
            </a:r>
          </a:p>
          <a:p>
            <a:pPr eaLnBrk="1" hangingPunct="1"/>
            <a:r>
              <a:rPr lang="en-US" sz="2200" smtClean="0">
                <a:latin typeface="Arial" charset="0"/>
                <a:cs typeface="Arial" charset="0"/>
              </a:rPr>
              <a:t>Any meta-data can be attached to a resource, using:</a:t>
            </a:r>
          </a:p>
          <a:p>
            <a:pPr lvl="1" eaLnBrk="1" hangingPunct="1"/>
            <a:r>
              <a:rPr lang="en-US" sz="1900" b="1" smtClean="0">
                <a:solidFill>
                  <a:schemeClr val="tx2"/>
                </a:solidFill>
                <a:latin typeface="Courier New" charset="0"/>
                <a:cs typeface="Courier New" charset="0"/>
              </a:rPr>
              <a:t>rdfs:comment</a:t>
            </a:r>
          </a:p>
          <a:p>
            <a:pPr lvl="2" eaLnBrk="1" hangingPunct="1"/>
            <a:r>
              <a:rPr lang="en-US" sz="1500" smtClean="0">
                <a:latin typeface="Arial" charset="0"/>
                <a:cs typeface="Arial" charset="0"/>
              </a:rPr>
              <a:t>Human-readable description of the resource, e.g.</a:t>
            </a:r>
          </a:p>
          <a:p>
            <a:pPr lvl="3" eaLnBrk="1" hangingPunct="1"/>
            <a:r>
              <a:rPr lang="en-US" sz="1300" b="1" smtClean="0">
                <a:solidFill>
                  <a:schemeClr val="tx2"/>
                </a:solidFill>
                <a:latin typeface="Courier New" charset="0"/>
                <a:cs typeface="Courier New" charset="0"/>
                <a:sym typeface="Symbol" charset="2"/>
              </a:rPr>
              <a:t></a:t>
            </a:r>
            <a:r>
              <a:rPr lang="en-US" sz="1300" b="1" smtClean="0">
                <a:solidFill>
                  <a:schemeClr val="tx2"/>
                </a:solidFill>
                <a:latin typeface="Courier New" charset="0"/>
                <a:cs typeface="Courier New" charset="0"/>
              </a:rPr>
              <a:t>&lt;ex:Person&gt;, rdfs:comment, ”A person is any human being”</a:t>
            </a:r>
            <a:r>
              <a:rPr lang="en-US" sz="1300" b="1" smtClean="0">
                <a:solidFill>
                  <a:schemeClr val="tx2"/>
                </a:solidFill>
                <a:latin typeface="Courier New" charset="0"/>
                <a:cs typeface="Courier New" charset="0"/>
                <a:sym typeface="Symbol" charset="2"/>
              </a:rPr>
              <a:t></a:t>
            </a:r>
            <a:r>
              <a:rPr lang="en-US" sz="1300" b="1" smtClean="0">
                <a:solidFill>
                  <a:schemeClr val="tx2"/>
                </a:solidFill>
                <a:latin typeface="Courier New" charset="0"/>
                <a:cs typeface="Courier New" charset="0"/>
              </a:rPr>
              <a:t> </a:t>
            </a:r>
          </a:p>
          <a:p>
            <a:pPr lvl="1" eaLnBrk="1" hangingPunct="1"/>
            <a:r>
              <a:rPr lang="en-US" sz="1900" b="1" smtClean="0">
                <a:solidFill>
                  <a:schemeClr val="tx2"/>
                </a:solidFill>
                <a:latin typeface="Courier New" charset="0"/>
                <a:cs typeface="Courier New" charset="0"/>
              </a:rPr>
              <a:t>rdfs:label</a:t>
            </a:r>
          </a:p>
          <a:p>
            <a:pPr lvl="2" eaLnBrk="1" hangingPunct="1"/>
            <a:r>
              <a:rPr lang="en-US" sz="1500" smtClean="0">
                <a:latin typeface="Arial" charset="0"/>
                <a:cs typeface="Arial" charset="0"/>
              </a:rPr>
              <a:t>Human-readable version of the resource name, e.g.</a:t>
            </a:r>
          </a:p>
          <a:p>
            <a:pPr lvl="3" eaLnBrk="1" hangingPunct="1"/>
            <a:r>
              <a:rPr lang="en-US" sz="1300" b="1" smtClean="0">
                <a:solidFill>
                  <a:schemeClr val="tx2"/>
                </a:solidFill>
                <a:latin typeface="Courier New" charset="0"/>
                <a:cs typeface="Courier New" charset="0"/>
                <a:sym typeface="Symbol" charset="2"/>
              </a:rPr>
              <a:t></a:t>
            </a:r>
            <a:r>
              <a:rPr lang="en-US" sz="1300" b="1" smtClean="0">
                <a:solidFill>
                  <a:schemeClr val="tx2"/>
                </a:solidFill>
                <a:latin typeface="Courier New" charset="0"/>
                <a:cs typeface="Courier New" charset="0"/>
              </a:rPr>
              <a:t>&lt;ex:Person&gt;, rdfs:label, ”Human being”</a:t>
            </a:r>
            <a:r>
              <a:rPr lang="en-US" sz="1300" b="1" smtClean="0">
                <a:solidFill>
                  <a:schemeClr val="tx2"/>
                </a:solidFill>
                <a:latin typeface="Courier New" charset="0"/>
                <a:cs typeface="Courier New" charset="0"/>
                <a:sym typeface="Symbol" charset="2"/>
              </a:rPr>
              <a:t></a:t>
            </a:r>
            <a:endParaRPr lang="en-US" sz="1300" b="1" smtClean="0">
              <a:solidFill>
                <a:schemeClr val="tx2"/>
              </a:solidFill>
              <a:latin typeface="Courier New" charset="0"/>
              <a:cs typeface="Courier New" charset="0"/>
            </a:endParaRPr>
          </a:p>
          <a:p>
            <a:pPr lvl="1" eaLnBrk="1" hangingPunct="1"/>
            <a:r>
              <a:rPr lang="en-US" sz="1900" b="1" smtClean="0">
                <a:solidFill>
                  <a:schemeClr val="tx2"/>
                </a:solidFill>
                <a:latin typeface="Courier New" charset="0"/>
                <a:cs typeface="Courier New" charset="0"/>
              </a:rPr>
              <a:t>rdfs:seeAlso</a:t>
            </a:r>
          </a:p>
          <a:p>
            <a:pPr lvl="2" eaLnBrk="1" hangingPunct="1"/>
            <a:r>
              <a:rPr lang="en-US" sz="1500" smtClean="0">
                <a:latin typeface="Arial" charset="0"/>
                <a:cs typeface="Arial" charset="0"/>
              </a:rPr>
              <a:t>Indicate additional information about the resource, e.g.</a:t>
            </a:r>
          </a:p>
          <a:p>
            <a:pPr lvl="3" eaLnBrk="1" hangingPunct="1"/>
            <a:r>
              <a:rPr lang="en-US" sz="1300" b="1" smtClean="0">
                <a:solidFill>
                  <a:schemeClr val="tx2"/>
                </a:solidFill>
                <a:latin typeface="Courier New" charset="0"/>
                <a:cs typeface="Courier New" charset="0"/>
                <a:sym typeface="Symbol" charset="2"/>
              </a:rPr>
              <a:t></a:t>
            </a:r>
            <a:r>
              <a:rPr lang="en-US" sz="1300" b="1" smtClean="0">
                <a:solidFill>
                  <a:schemeClr val="tx2"/>
                </a:solidFill>
                <a:latin typeface="Courier New" charset="0"/>
                <a:cs typeface="Courier New" charset="0"/>
              </a:rPr>
              <a:t>&lt;ex:Person&gt;, rdfs:seeAlso, &lt;http://xmlns.com/wordnet/1.6/Human&gt;</a:t>
            </a:r>
            <a:r>
              <a:rPr lang="en-US" sz="1300" b="1" smtClean="0">
                <a:solidFill>
                  <a:schemeClr val="tx2"/>
                </a:solidFill>
                <a:latin typeface="Courier New" charset="0"/>
                <a:cs typeface="Courier New" charset="0"/>
                <a:sym typeface="Symbol" charset="2"/>
              </a:rPr>
              <a:t></a:t>
            </a:r>
            <a:endParaRPr lang="en-US" sz="1300" b="1" smtClean="0">
              <a:solidFill>
                <a:schemeClr val="tx2"/>
              </a:solidFill>
              <a:latin typeface="Courier New" charset="0"/>
              <a:cs typeface="Courier New" charset="0"/>
            </a:endParaRPr>
          </a:p>
          <a:p>
            <a:pPr lvl="1" eaLnBrk="1" hangingPunct="1"/>
            <a:r>
              <a:rPr lang="en-US" sz="1900" b="1" smtClean="0">
                <a:solidFill>
                  <a:schemeClr val="tx2"/>
                </a:solidFill>
                <a:latin typeface="Courier New" charset="0"/>
                <a:cs typeface="Courier New" charset="0"/>
              </a:rPr>
              <a:t>rdfs:isDefinedBy</a:t>
            </a:r>
          </a:p>
          <a:p>
            <a:pPr lvl="2" eaLnBrk="1" hangingPunct="1"/>
            <a:r>
              <a:rPr lang="en-US" sz="1500" smtClean="0">
                <a:latin typeface="Arial" charset="0"/>
                <a:cs typeface="Arial" charset="0"/>
              </a:rPr>
              <a:t>A special kind of rdfs:seeAlso, e.g.</a:t>
            </a:r>
          </a:p>
          <a:p>
            <a:pPr lvl="3" eaLnBrk="1" hangingPunct="1"/>
            <a:r>
              <a:rPr lang="en-US" sz="1300" b="1" smtClean="0">
                <a:solidFill>
                  <a:schemeClr val="tx2"/>
                </a:solidFill>
                <a:latin typeface="Courier New" charset="0"/>
                <a:cs typeface="Courier New" charset="0"/>
                <a:sym typeface="Symbol" charset="2"/>
              </a:rPr>
              <a:t></a:t>
            </a:r>
            <a:r>
              <a:rPr lang="en-US" sz="1300" b="1" smtClean="0">
                <a:solidFill>
                  <a:schemeClr val="tx2"/>
                </a:solidFill>
                <a:latin typeface="Courier New" charset="0"/>
                <a:cs typeface="Courier New" charset="0"/>
              </a:rPr>
              <a:t>&lt;ex:Person&gt;,rdfs:isDefinedBy,&lt;http://xmlns.com/wordnet/1.6/Human&gt;</a:t>
            </a:r>
            <a:r>
              <a:rPr lang="en-US" sz="1300" b="1" smtClean="0">
                <a:solidFill>
                  <a:schemeClr val="tx2"/>
                </a:solidFill>
                <a:latin typeface="Courier New" charset="0"/>
                <a:cs typeface="Courier New" charset="0"/>
                <a:sym typeface="Symbol" charset="2"/>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cap="none" smtClean="0">
                <a:latin typeface="Arial" charset="0"/>
                <a:cs typeface="Arial" charset="0"/>
              </a:rPr>
              <a:t>SCHEMA AND DATA SAMPLES</a:t>
            </a:r>
          </a:p>
        </p:txBody>
      </p:sp>
      <p:sp>
        <p:nvSpPr>
          <p:cNvPr id="52227"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latin typeface="Arial" charset="0"/>
                <a:cs typeface="Arial" charset="0"/>
              </a:rPr>
              <a:t>Dublin Core Vocabulary – Schema Sample</a:t>
            </a:r>
          </a:p>
        </p:txBody>
      </p:sp>
      <p:sp>
        <p:nvSpPr>
          <p:cNvPr id="53251" name="Rectangle 3"/>
          <p:cNvSpPr>
            <a:spLocks noGrp="1" noChangeArrowheads="1"/>
          </p:cNvSpPr>
          <p:nvPr>
            <p:ph idx="1"/>
          </p:nvPr>
        </p:nvSpPr>
        <p:spPr>
          <a:xfrm>
            <a:off x="457200" y="1600200"/>
            <a:ext cx="8329613" cy="4525963"/>
          </a:xfrm>
        </p:spPr>
        <p:txBody>
          <a:bodyPr/>
          <a:lstStyle/>
          <a:p>
            <a:pPr eaLnBrk="1" hangingPunct="1"/>
            <a:r>
              <a:rPr lang="en-US" sz="2000" smtClean="0">
                <a:latin typeface="Arial" charset="0"/>
                <a:cs typeface="Arial" charset="0"/>
              </a:rPr>
              <a:t>Annotation of title, author, creation date, or subject among many other properties, e.g., to make digital library content usable to applications on the Web</a:t>
            </a:r>
          </a:p>
          <a:p>
            <a:pPr eaLnBrk="1" hangingPunct="1"/>
            <a:r>
              <a:rPr lang="en-US" sz="2000" smtClean="0">
                <a:latin typeface="Arial" charset="0"/>
                <a:cs typeface="Arial" charset="0"/>
              </a:rPr>
              <a:t>Schema Examples:</a:t>
            </a:r>
          </a:p>
          <a:p>
            <a:pPr lvl="1" eaLnBrk="1" hangingPunct="1"/>
            <a:r>
              <a:rPr lang="en-US" sz="1600" smtClean="0">
                <a:latin typeface="Arial" charset="0"/>
                <a:cs typeface="Arial" charset="0"/>
                <a:hlinkClick r:id="rId3"/>
              </a:rPr>
              <a:t>http://purl.org/dc/terms/Agent</a:t>
            </a:r>
            <a:r>
              <a:rPr lang="en-US" sz="1600" smtClean="0">
                <a:latin typeface="Arial" charset="0"/>
                <a:cs typeface="Arial" charset="0"/>
              </a:rPr>
              <a:t> is a Class: a resource that acts or has that power</a:t>
            </a:r>
          </a:p>
          <a:p>
            <a:pPr lvl="1" eaLnBrk="1" hangingPunct="1"/>
            <a:r>
              <a:rPr lang="en-US" sz="1600" smtClean="0">
                <a:latin typeface="Arial" charset="0"/>
                <a:cs typeface="Arial" charset="0"/>
                <a:hlinkClick r:id="rId4"/>
              </a:rPr>
              <a:t>http://purl.org/dc/terms/contributor</a:t>
            </a:r>
            <a:r>
              <a:rPr lang="en-US" sz="1600" smtClean="0">
                <a:latin typeface="Arial" charset="0"/>
                <a:cs typeface="Arial" charset="0"/>
              </a:rPr>
              <a:t> is a Property: an entity responsible for making contributions to the resource with range </a:t>
            </a:r>
            <a:r>
              <a:rPr lang="en-US" sz="1600" smtClean="0">
                <a:latin typeface="Arial" charset="0"/>
                <a:cs typeface="Arial" charset="0"/>
                <a:hlinkClick r:id="rId3"/>
              </a:rPr>
              <a:t>http://purl.org/dc/terms/Agent</a:t>
            </a:r>
            <a:r>
              <a:rPr lang="en-US" sz="1600" smtClean="0">
                <a:latin typeface="Arial" charset="0"/>
                <a:cs typeface="Arial" charset="0"/>
              </a:rPr>
              <a:t> </a:t>
            </a:r>
          </a:p>
          <a:p>
            <a:pPr lvl="1" eaLnBrk="1" hangingPunct="1"/>
            <a:r>
              <a:rPr lang="en-US" sz="1600" smtClean="0">
                <a:latin typeface="Arial" charset="0"/>
                <a:cs typeface="Arial" charset="0"/>
                <a:hlinkClick r:id="rId5"/>
              </a:rPr>
              <a:t>http://purl.org/dc/terms/creator</a:t>
            </a:r>
            <a:r>
              <a:rPr lang="en-US" sz="1600" smtClean="0">
                <a:latin typeface="Arial" charset="0"/>
                <a:cs typeface="Arial" charset="0"/>
              </a:rPr>
              <a:t> is a Property: an entity primarily responsible for making the resource that is SubPropertyOf: </a:t>
            </a:r>
            <a:r>
              <a:rPr lang="en-US" sz="1600" smtClean="0">
                <a:latin typeface="Arial" charset="0"/>
                <a:cs typeface="Arial" charset="0"/>
                <a:hlinkClick r:id="rId4"/>
              </a:rPr>
              <a:t>http://purl.org/dc/terms/contributor</a:t>
            </a:r>
            <a:r>
              <a:rPr lang="en-US" sz="1600" smtClean="0">
                <a:latin typeface="Arial" charset="0"/>
                <a:cs typeface="Arial" charset="0"/>
              </a:rPr>
              <a:t> and that has as range: </a:t>
            </a:r>
            <a:r>
              <a:rPr lang="en-US" sz="1600" smtClean="0">
                <a:latin typeface="Arial" charset="0"/>
                <a:cs typeface="Arial" charset="0"/>
                <a:hlinkClick r:id="rId3"/>
              </a:rPr>
              <a:t>http://purl.org/dc/terms/Agent</a:t>
            </a:r>
            <a:r>
              <a:rPr lang="en-US" sz="1600" smtClean="0">
                <a:latin typeface="Arial" charset="0"/>
                <a:cs typeface="Arial" charset="0"/>
              </a:rPr>
              <a:t> </a:t>
            </a:r>
          </a:p>
          <a:p>
            <a:pPr lvl="1" eaLnBrk="1" hangingPunct="1"/>
            <a:r>
              <a:rPr lang="en-US" sz="1600" smtClean="0">
                <a:latin typeface="Arial" charset="0"/>
                <a:cs typeface="Arial" charset="0"/>
                <a:hlinkClick r:id="rId6"/>
              </a:rPr>
              <a:t>http://purl.org/dc/terms/created</a:t>
            </a:r>
            <a:r>
              <a:rPr lang="en-US" sz="1600" smtClean="0">
                <a:latin typeface="Arial" charset="0"/>
                <a:cs typeface="Arial" charset="0"/>
              </a:rPr>
              <a:t> is a Property: Date of creation of the resource that is SubPropertyOf: </a:t>
            </a:r>
            <a:r>
              <a:rPr lang="en-US" sz="1600" smtClean="0">
                <a:latin typeface="Arial" charset="0"/>
                <a:cs typeface="Arial" charset="0"/>
                <a:hlinkClick r:id="rId7"/>
              </a:rPr>
              <a:t>http://purl.org/dc/terms/date</a:t>
            </a:r>
            <a:r>
              <a:rPr lang="en-US" sz="1600" smtClean="0">
                <a:latin typeface="Arial" charset="0"/>
                <a:cs typeface="Arial" charset="0"/>
              </a:rPr>
              <a:t> with range: </a:t>
            </a:r>
            <a:r>
              <a:rPr lang="en-US" sz="1600" smtClean="0">
                <a:latin typeface="Arial" charset="0"/>
                <a:cs typeface="Arial" charset="0"/>
                <a:hlinkClick r:id="rId8"/>
              </a:rPr>
              <a:t>http://www.w3.org/2000/01/rdf-schema#Literal</a:t>
            </a:r>
            <a:endParaRPr lang="en-US" sz="1600" smtClean="0">
              <a:latin typeface="Arial" charset="0"/>
              <a:cs typeface="Arial" charset="0"/>
            </a:endParaRPr>
          </a:p>
          <a:p>
            <a:pPr lvl="1" eaLnBrk="1" hangingPunct="1"/>
            <a:r>
              <a:rPr lang="en-US" sz="1600" smtClean="0">
                <a:latin typeface="Arial" charset="0"/>
                <a:cs typeface="Arial" charset="0"/>
                <a:hlinkClick r:id="rId9"/>
              </a:rPr>
              <a:t>http://purl.org/dc/terms/isReplacedBy</a:t>
            </a:r>
            <a:r>
              <a:rPr lang="en-US" sz="1600" smtClean="0">
                <a:latin typeface="Arial" charset="0"/>
                <a:cs typeface="Arial" charset="0"/>
              </a:rPr>
              <a:t> is a Property: A related resource that displaces, or supersedes the described resources that is SubPropertyOf: </a:t>
            </a:r>
            <a:r>
              <a:rPr lang="en-US" sz="1600" smtClean="0">
                <a:latin typeface="Arial" charset="0"/>
                <a:cs typeface="Arial" charset="0"/>
                <a:hlinkClick r:id="rId10"/>
              </a:rPr>
              <a:t>http://purl.org/dc/terms/relation</a:t>
            </a:r>
            <a:r>
              <a:rPr lang="en-US" sz="1600" smtClean="0">
                <a:latin typeface="Arial" charset="0"/>
                <a:cs typeface="Arial"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latin typeface="Arial" charset="0"/>
                <a:cs typeface="Arial" charset="0"/>
              </a:rPr>
              <a:t>Dublin Core Vocabulary – Data Sample </a:t>
            </a:r>
          </a:p>
        </p:txBody>
      </p:sp>
      <p:sp>
        <p:nvSpPr>
          <p:cNvPr id="54275" name="Rectangle 3"/>
          <p:cNvSpPr>
            <a:spLocks noGrp="1" noChangeArrowheads="1"/>
          </p:cNvSpPr>
          <p:nvPr>
            <p:ph idx="1"/>
          </p:nvPr>
        </p:nvSpPr>
        <p:spPr>
          <a:xfrm>
            <a:off x="457200" y="1600200"/>
            <a:ext cx="8329613" cy="4525963"/>
          </a:xfrm>
        </p:spPr>
        <p:txBody>
          <a:bodyPr/>
          <a:lstStyle/>
          <a:p>
            <a:pPr eaLnBrk="1" hangingPunct="1"/>
            <a:r>
              <a:rPr lang="en-US" sz="1800" smtClean="0">
                <a:latin typeface="Arial" charset="0"/>
                <a:cs typeface="Arial" charset="0"/>
              </a:rPr>
              <a:t>There is a document Document1 with three contributors, whereof one is the main creator. The document is a DCMI Metadata example and was created on June 15, 2009; subsequently, it was replaced by a new documents referred to as Document2.</a:t>
            </a:r>
          </a:p>
          <a:p>
            <a:pPr eaLnBrk="1" hangingPunct="1"/>
            <a:endParaRPr lang="en-US" sz="1600" smtClean="0">
              <a:latin typeface="Arial" charset="0"/>
              <a:cs typeface="Arial" charset="0"/>
            </a:endParaRPr>
          </a:p>
          <a:p>
            <a:pPr eaLnBrk="1" hangingPunct="1"/>
            <a:endParaRPr lang="en-US" sz="1600" smtClean="0">
              <a:latin typeface="Arial" charset="0"/>
              <a:cs typeface="Arial" charset="0"/>
            </a:endParaRPr>
          </a:p>
          <a:p>
            <a:pPr eaLnBrk="1" hangingPunct="1"/>
            <a:r>
              <a:rPr lang="en-US" sz="1800" smtClean="0">
                <a:latin typeface="Arial" charset="0"/>
                <a:cs typeface="Arial" charset="0"/>
              </a:rPr>
              <a:t>@prefix dc: &lt;http://purl.org/dc/terms/&gt;.</a:t>
            </a:r>
            <a:br>
              <a:rPr lang="en-US" sz="1800" smtClean="0">
                <a:latin typeface="Arial" charset="0"/>
                <a:cs typeface="Arial" charset="0"/>
              </a:rPr>
            </a:br>
            <a:r>
              <a:rPr lang="en-US" sz="1800" smtClean="0">
                <a:latin typeface="Arial" charset="0"/>
                <a:cs typeface="Arial" charset="0"/>
              </a:rPr>
              <a:t>@prefix ex: &lt;http://www.example.org&gt;.</a:t>
            </a:r>
            <a:br>
              <a:rPr lang="en-US" sz="1800" smtClean="0">
                <a:latin typeface="Arial" charset="0"/>
                <a:cs typeface="Arial" charset="0"/>
              </a:rPr>
            </a:br>
            <a:r>
              <a:rPr lang="en-US" sz="1800" smtClean="0">
                <a:latin typeface="Arial" charset="0"/>
                <a:cs typeface="Arial" charset="0"/>
              </a:rPr>
              <a:t>ex:Document 1 	dc:contributor ex:Contributor2, ex:Contributor3;</a:t>
            </a:r>
            <a:br>
              <a:rPr lang="en-US" sz="1800" smtClean="0">
                <a:latin typeface="Arial" charset="0"/>
                <a:cs typeface="Arial" charset="0"/>
              </a:rPr>
            </a:br>
            <a:r>
              <a:rPr lang="en-US" sz="1800" smtClean="0">
                <a:latin typeface="Arial" charset="0"/>
                <a:cs typeface="Arial" charset="0"/>
              </a:rPr>
              <a:t>                         	dc:creator ex:Contributor1;</a:t>
            </a:r>
            <a:br>
              <a:rPr lang="en-US" sz="1800" smtClean="0">
                <a:latin typeface="Arial" charset="0"/>
                <a:cs typeface="Arial" charset="0"/>
              </a:rPr>
            </a:br>
            <a:r>
              <a:rPr lang="en-US" sz="1800" smtClean="0">
                <a:latin typeface="Arial" charset="0"/>
                <a:cs typeface="Arial" charset="0"/>
              </a:rPr>
              <a:t>			dc:created “2009-06-15”;</a:t>
            </a:r>
            <a:br>
              <a:rPr lang="en-US" sz="1800" smtClean="0">
                <a:latin typeface="Arial" charset="0"/>
                <a:cs typeface="Arial" charset="0"/>
              </a:rPr>
            </a:br>
            <a:r>
              <a:rPr lang="en-US" sz="1800" smtClean="0">
                <a:latin typeface="Arial" charset="0"/>
                <a:cs typeface="Arial" charset="0"/>
              </a:rPr>
              <a:t>			dc:description “This is a DCMI Metadata example”;</a:t>
            </a:r>
            <a:br>
              <a:rPr lang="en-US" sz="1800" smtClean="0">
                <a:latin typeface="Arial" charset="0"/>
                <a:cs typeface="Arial" charset="0"/>
              </a:rPr>
            </a:br>
            <a:r>
              <a:rPr lang="en-US" sz="1800" smtClean="0">
                <a:latin typeface="Arial" charset="0"/>
                <a:cs typeface="Arial" charset="0"/>
              </a:rPr>
              <a:t>			dc:isReplacedBy ex:Document2.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pPr eaLnBrk="1" hangingPunct="1"/>
            <a:r>
              <a:rPr lang="en-US" cap="none" smtClean="0">
                <a:latin typeface="Arial" charset="0"/>
                <a:cs typeface="Arial" charset="0"/>
              </a:rPr>
              <a:t>INTRODUCTION AND MOTIVATION</a:t>
            </a:r>
          </a:p>
        </p:txBody>
      </p:sp>
      <p:sp>
        <p:nvSpPr>
          <p:cNvPr id="9219" name="Text Placeholder 7"/>
          <p:cNvSpPr>
            <a:spLocks noGrp="1"/>
          </p:cNvSpPr>
          <p:nvPr>
            <p:ph type="body" idx="1"/>
          </p:nvPr>
        </p:nvSpPr>
        <p:spPr/>
        <p:txBody>
          <a:bodyPr/>
          <a:lstStyle/>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latin typeface="Arial" charset="0"/>
                <a:cs typeface="Arial" charset="0"/>
              </a:rPr>
              <a:t>Creative Commons – Schema Sample</a:t>
            </a:r>
          </a:p>
        </p:txBody>
      </p:sp>
      <p:sp>
        <p:nvSpPr>
          <p:cNvPr id="55299" name="Rectangle 3"/>
          <p:cNvSpPr>
            <a:spLocks noGrp="1" noChangeArrowheads="1"/>
          </p:cNvSpPr>
          <p:nvPr>
            <p:ph idx="1"/>
          </p:nvPr>
        </p:nvSpPr>
        <p:spPr>
          <a:xfrm>
            <a:off x="457200" y="1600200"/>
            <a:ext cx="8329613" cy="4525963"/>
          </a:xfrm>
        </p:spPr>
        <p:txBody>
          <a:bodyPr/>
          <a:lstStyle/>
          <a:p>
            <a:pPr eaLnBrk="1" hangingPunct="1"/>
            <a:r>
              <a:rPr lang="en-US" sz="2000" smtClean="0">
                <a:latin typeface="Arial" charset="0"/>
                <a:cs typeface="Arial" charset="0"/>
              </a:rPr>
              <a:t>License and conditions for the reuse of digital works to filter search results to those that can actually be used for one’s task</a:t>
            </a:r>
          </a:p>
          <a:p>
            <a:pPr eaLnBrk="1" hangingPunct="1"/>
            <a:endParaRPr lang="en-US" sz="2000" smtClean="0">
              <a:latin typeface="Arial" charset="0"/>
              <a:cs typeface="Arial" charset="0"/>
            </a:endParaRPr>
          </a:p>
          <a:p>
            <a:pPr eaLnBrk="1" hangingPunct="1"/>
            <a:r>
              <a:rPr lang="en-US" sz="2000" smtClean="0">
                <a:latin typeface="Arial" charset="0"/>
                <a:cs typeface="Arial" charset="0"/>
              </a:rPr>
              <a:t>Schema Examples:</a:t>
            </a:r>
          </a:p>
          <a:p>
            <a:pPr lvl="1" eaLnBrk="1" hangingPunct="1"/>
            <a:r>
              <a:rPr lang="en-US" sz="1600" smtClean="0">
                <a:latin typeface="Arial" charset="0"/>
                <a:cs typeface="Arial" charset="0"/>
                <a:hlinkClick r:id="rId3"/>
              </a:rPr>
              <a:t>http://creativecommons.org/ns#Work</a:t>
            </a:r>
            <a:r>
              <a:rPr lang="en-US" sz="1600" smtClean="0">
                <a:latin typeface="Arial" charset="0"/>
                <a:cs typeface="Arial" charset="0"/>
              </a:rPr>
              <a:t> is a Class: a potentially copyrightable work</a:t>
            </a:r>
          </a:p>
          <a:p>
            <a:pPr lvl="1" eaLnBrk="1" hangingPunct="1"/>
            <a:r>
              <a:rPr lang="en-US" sz="1600" smtClean="0">
                <a:latin typeface="Arial" charset="0"/>
                <a:cs typeface="Arial" charset="0"/>
                <a:hlinkClick r:id="rId3"/>
              </a:rPr>
              <a:t>http://creativecommons.org/ns#License</a:t>
            </a:r>
            <a:r>
              <a:rPr lang="en-US" sz="1600" smtClean="0">
                <a:latin typeface="Arial" charset="0"/>
                <a:cs typeface="Arial" charset="0"/>
              </a:rPr>
              <a:t> is a Class: A set of request/permissions to users of some piece of work</a:t>
            </a:r>
          </a:p>
          <a:p>
            <a:pPr lvl="1" eaLnBrk="1" hangingPunct="1"/>
            <a:r>
              <a:rPr lang="en-US" sz="1600" smtClean="0">
                <a:latin typeface="Arial" charset="0"/>
                <a:cs typeface="Arial" charset="0"/>
                <a:hlinkClick r:id="rId3"/>
              </a:rPr>
              <a:t>http://creativecommons.org/ns#license</a:t>
            </a:r>
            <a:r>
              <a:rPr lang="en-US" sz="1600" smtClean="0">
                <a:latin typeface="Arial" charset="0"/>
                <a:cs typeface="Arial" charset="0"/>
              </a:rPr>
              <a:t> is a Property: A work has a license and SubPropertyOf: </a:t>
            </a:r>
            <a:r>
              <a:rPr lang="en-US" sz="1600" smtClean="0">
                <a:latin typeface="Arial" charset="0"/>
                <a:cs typeface="Arial" charset="0"/>
                <a:hlinkClick r:id="rId4"/>
              </a:rPr>
              <a:t>http://purl.org/dc/terms/license</a:t>
            </a:r>
            <a:r>
              <a:rPr lang="en-US" sz="1600" smtClean="0">
                <a:latin typeface="Arial" charset="0"/>
                <a:cs typeface="Arial" charset="0"/>
              </a:rPr>
              <a:t> with domain </a:t>
            </a:r>
            <a:r>
              <a:rPr lang="en-US" sz="1600" smtClean="0">
                <a:latin typeface="Arial" charset="0"/>
                <a:cs typeface="Arial" charset="0"/>
                <a:hlinkClick r:id="rId3"/>
              </a:rPr>
              <a:t>http://creativecommons.org/ns#Work</a:t>
            </a:r>
            <a:r>
              <a:rPr lang="en-US" sz="1600" smtClean="0">
                <a:latin typeface="Arial" charset="0"/>
                <a:cs typeface="Arial" charset="0"/>
              </a:rPr>
              <a:t>  and range </a:t>
            </a:r>
            <a:r>
              <a:rPr lang="en-US" sz="1600" smtClean="0">
                <a:latin typeface="Arial" charset="0"/>
                <a:cs typeface="Arial" charset="0"/>
                <a:hlinkClick r:id="rId3"/>
              </a:rPr>
              <a:t>http://creativecommons.org/ns#License</a:t>
            </a:r>
            <a:r>
              <a:rPr lang="en-US" sz="1600" smtClean="0">
                <a:latin typeface="Arial" charset="0"/>
                <a:cs typeface="Arial" charset="0"/>
              </a:rPr>
              <a:t> </a:t>
            </a:r>
          </a:p>
          <a:p>
            <a:pPr lvl="1" eaLnBrk="1" hangingPunct="1"/>
            <a:r>
              <a:rPr lang="en-US" sz="1600" smtClean="0">
                <a:latin typeface="Arial" charset="0"/>
                <a:cs typeface="Arial" charset="0"/>
                <a:hlinkClick r:id="rId3"/>
              </a:rPr>
              <a:t>http://creativecommons.org/ns#legalcode</a:t>
            </a:r>
            <a:r>
              <a:rPr lang="en-US" sz="1600" smtClean="0">
                <a:latin typeface="Arial" charset="0"/>
                <a:cs typeface="Arial" charset="0"/>
              </a:rPr>
              <a:t> is a Property: The URL of the legal text of a license with domain: </a:t>
            </a:r>
            <a:r>
              <a:rPr lang="en-US" sz="1600" smtClean="0">
                <a:latin typeface="Arial" charset="0"/>
                <a:cs typeface="Arial" charset="0"/>
                <a:hlinkClick r:id="rId3"/>
              </a:rPr>
              <a:t>http://creativecommons.org/ns#License</a:t>
            </a:r>
            <a:r>
              <a:rPr lang="en-US" sz="1600" smtClean="0">
                <a:latin typeface="Arial" charset="0"/>
                <a:cs typeface="Arial"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latin typeface="Arial" charset="0"/>
                <a:cs typeface="Arial" charset="0"/>
              </a:rPr>
              <a:t>Creative Commons – Data Sample </a:t>
            </a:r>
          </a:p>
        </p:txBody>
      </p:sp>
      <p:sp>
        <p:nvSpPr>
          <p:cNvPr id="56323" name="Rectangle 3"/>
          <p:cNvSpPr>
            <a:spLocks noGrp="1" noChangeArrowheads="1"/>
          </p:cNvSpPr>
          <p:nvPr>
            <p:ph idx="1"/>
          </p:nvPr>
        </p:nvSpPr>
        <p:spPr>
          <a:xfrm>
            <a:off x="323850" y="1600200"/>
            <a:ext cx="8640763" cy="4525963"/>
          </a:xfrm>
        </p:spPr>
        <p:txBody>
          <a:bodyPr/>
          <a:lstStyle/>
          <a:p>
            <a:pPr eaLnBrk="1" hangingPunct="1"/>
            <a:r>
              <a:rPr lang="en-US" sz="1800" smtClean="0">
                <a:latin typeface="Arial" charset="0"/>
                <a:cs typeface="Arial" charset="0"/>
              </a:rPr>
              <a:t>There is a piece of work with an Attribution-ShareAlike 3.0 license from creative commons that allows distribution of the work under the conditions that the owner is attributed. The human-readable legal text of the license is published at </a:t>
            </a:r>
            <a:r>
              <a:rPr lang="en-US" sz="1800" smtClean="0">
                <a:latin typeface="Arial" charset="0"/>
                <a:cs typeface="Arial" charset="0"/>
                <a:hlinkClick r:id="rId3"/>
              </a:rPr>
              <a:t>http://creativecommons.org/licenses/by-sa/3.0/legalcode</a:t>
            </a:r>
            <a:r>
              <a:rPr lang="en-US" sz="1800" smtClean="0">
                <a:latin typeface="Arial" charset="0"/>
                <a:cs typeface="Arial" charset="0"/>
              </a:rPr>
              <a:t>.</a:t>
            </a:r>
          </a:p>
          <a:p>
            <a:pPr eaLnBrk="1" hangingPunct="1"/>
            <a:endParaRPr lang="en-US" sz="1800" smtClean="0">
              <a:latin typeface="Arial" charset="0"/>
              <a:cs typeface="Arial" charset="0"/>
            </a:endParaRPr>
          </a:p>
          <a:p>
            <a:pPr eaLnBrk="1" hangingPunct="1"/>
            <a:r>
              <a:rPr lang="en-US" sz="1800" smtClean="0">
                <a:latin typeface="Arial" charset="0"/>
                <a:cs typeface="Arial" charset="0"/>
              </a:rPr>
              <a:t>@prefix cc: &lt;http://creativecommons.org/ns#&gt;.</a:t>
            </a:r>
            <a:br>
              <a:rPr lang="en-US" sz="1800" smtClean="0">
                <a:latin typeface="Arial" charset="0"/>
                <a:cs typeface="Arial" charset="0"/>
              </a:rPr>
            </a:br>
            <a:r>
              <a:rPr lang="en-US" sz="1800" smtClean="0">
                <a:latin typeface="Arial" charset="0"/>
                <a:cs typeface="Arial" charset="0"/>
              </a:rPr>
              <a:t>@prefix ex: &lt;http://www.example.org&gt;.</a:t>
            </a:r>
            <a:br>
              <a:rPr lang="en-US" sz="1800" smtClean="0">
                <a:latin typeface="Arial" charset="0"/>
                <a:cs typeface="Arial" charset="0"/>
              </a:rPr>
            </a:br>
            <a:r>
              <a:rPr lang="en-US" sz="1800" smtClean="0">
                <a:latin typeface="Arial" charset="0"/>
                <a:cs typeface="Arial" charset="0"/>
              </a:rPr>
              <a:t>Ex:myWork cc:license &lt;http://creativecommons.org/licenses/by-sa/3.0/&gt;.</a:t>
            </a:r>
            <a:br>
              <a:rPr lang="en-US" sz="1800" smtClean="0">
                <a:latin typeface="Arial" charset="0"/>
                <a:cs typeface="Arial" charset="0"/>
              </a:rPr>
            </a:br>
            <a:r>
              <a:rPr lang="en-US" sz="1800" smtClean="0">
                <a:latin typeface="Arial" charset="0"/>
                <a:cs typeface="Arial" charset="0"/>
              </a:rPr>
              <a:t>&lt;http://creativecommons.org/licenses/by-sa/3.0/&gt;</a:t>
            </a:r>
            <a:br>
              <a:rPr lang="en-US" sz="1800" smtClean="0">
                <a:latin typeface="Arial" charset="0"/>
                <a:cs typeface="Arial" charset="0"/>
              </a:rPr>
            </a:br>
            <a:r>
              <a:rPr lang="en-US" sz="1800" smtClean="0">
                <a:latin typeface="Arial" charset="0"/>
                <a:cs typeface="Arial" charset="0"/>
              </a:rPr>
              <a:t>	cc:permits &lt;http://web.resource.org/cc/Distribution&gt;;</a:t>
            </a:r>
            <a:br>
              <a:rPr lang="en-US" sz="1800" smtClean="0">
                <a:latin typeface="Arial" charset="0"/>
                <a:cs typeface="Arial" charset="0"/>
              </a:rPr>
            </a:br>
            <a:r>
              <a:rPr lang="en-US" sz="1800" smtClean="0">
                <a:latin typeface="Arial" charset="0"/>
                <a:cs typeface="Arial" charset="0"/>
              </a:rPr>
              <a:t>	cc:requires &lt;http://web.resource.org/cc/Attribution&gt;;</a:t>
            </a:r>
            <a:br>
              <a:rPr lang="en-US" sz="1800" smtClean="0">
                <a:latin typeface="Arial" charset="0"/>
                <a:cs typeface="Arial" charset="0"/>
              </a:rPr>
            </a:br>
            <a:r>
              <a:rPr lang="en-US" sz="1800" smtClean="0">
                <a:latin typeface="Arial" charset="0"/>
                <a:cs typeface="Arial" charset="0"/>
              </a:rPr>
              <a:t>	cc:legalcode &lt;http://creativecommons.org/licenses/by-sa/3.0/legalcode&gt;.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latin typeface="Arial" charset="0"/>
                <a:cs typeface="Arial" charset="0"/>
              </a:rPr>
              <a:t>GeoNames – Schema Sample</a:t>
            </a:r>
          </a:p>
        </p:txBody>
      </p:sp>
      <p:sp>
        <p:nvSpPr>
          <p:cNvPr id="57347" name="Rectangle 3"/>
          <p:cNvSpPr>
            <a:spLocks noGrp="1" noChangeArrowheads="1"/>
          </p:cNvSpPr>
          <p:nvPr>
            <p:ph idx="1"/>
          </p:nvPr>
        </p:nvSpPr>
        <p:spPr>
          <a:xfrm>
            <a:off x="323850" y="1341438"/>
            <a:ext cx="8569325" cy="4525962"/>
          </a:xfrm>
        </p:spPr>
        <p:txBody>
          <a:bodyPr/>
          <a:lstStyle/>
          <a:p>
            <a:pPr eaLnBrk="1" hangingPunct="1"/>
            <a:r>
              <a:rPr lang="en-US" sz="1800" smtClean="0">
                <a:latin typeface="Arial" charset="0"/>
                <a:cs typeface="Arial" charset="0"/>
              </a:rPr>
              <a:t>Geographical locations, coordinates, countries to combine geo data with mapping views or use location and places as filtering criterion in Web searches</a:t>
            </a:r>
          </a:p>
          <a:p>
            <a:pPr eaLnBrk="1" hangingPunct="1"/>
            <a:endParaRPr lang="en-US" sz="1800" smtClean="0">
              <a:latin typeface="Arial" charset="0"/>
              <a:cs typeface="Arial" charset="0"/>
            </a:endParaRPr>
          </a:p>
          <a:p>
            <a:pPr eaLnBrk="1" hangingPunct="1"/>
            <a:endParaRPr lang="en-US" sz="1800" smtClean="0">
              <a:latin typeface="Arial" charset="0"/>
              <a:cs typeface="Arial" charset="0"/>
            </a:endParaRPr>
          </a:p>
          <a:p>
            <a:pPr eaLnBrk="1" hangingPunct="1"/>
            <a:r>
              <a:rPr lang="en-US" sz="1800" smtClean="0">
                <a:latin typeface="Arial" charset="0"/>
                <a:cs typeface="Arial" charset="0"/>
              </a:rPr>
              <a:t>Schema Examples:</a:t>
            </a:r>
          </a:p>
          <a:p>
            <a:pPr lvl="1" eaLnBrk="1" hangingPunct="1"/>
            <a:r>
              <a:rPr lang="en-US" sz="1400" smtClean="0">
                <a:latin typeface="Arial" charset="0"/>
                <a:cs typeface="Arial" charset="0"/>
                <a:hlinkClick r:id="rId3"/>
              </a:rPr>
              <a:t>http://www.geonames.org/ontology#Feature</a:t>
            </a:r>
            <a:r>
              <a:rPr lang="en-US" sz="1400" smtClean="0">
                <a:latin typeface="Arial" charset="0"/>
                <a:cs typeface="Arial" charset="0"/>
              </a:rPr>
              <a:t> is a Class: a geographical object uniquely identified by its geonames id</a:t>
            </a:r>
          </a:p>
          <a:p>
            <a:pPr lvl="1" eaLnBrk="1" hangingPunct="1"/>
            <a:r>
              <a:rPr lang="en-US" sz="1400" smtClean="0">
                <a:latin typeface="Arial" charset="0"/>
                <a:cs typeface="Arial" charset="0"/>
                <a:hlinkClick r:id="rId3"/>
              </a:rPr>
              <a:t>http://www.geonames.org/ontology#name</a:t>
            </a:r>
            <a:r>
              <a:rPr lang="en-US" sz="1400" smtClean="0">
                <a:latin typeface="Arial" charset="0"/>
                <a:cs typeface="Arial" charset="0"/>
              </a:rPr>
              <a:t> is a Property: The preferred name of the feature with domain: </a:t>
            </a:r>
            <a:r>
              <a:rPr lang="en-US" sz="1400" smtClean="0">
                <a:latin typeface="Arial" charset="0"/>
                <a:cs typeface="Arial" charset="0"/>
                <a:hlinkClick r:id="rId3"/>
              </a:rPr>
              <a:t>http://www.geonames.org/ontology#Feature</a:t>
            </a:r>
            <a:endParaRPr lang="en-US" sz="1400" smtClean="0">
              <a:latin typeface="Arial" charset="0"/>
              <a:cs typeface="Arial" charset="0"/>
            </a:endParaRPr>
          </a:p>
          <a:p>
            <a:pPr lvl="1" eaLnBrk="1" hangingPunct="1"/>
            <a:r>
              <a:rPr lang="en-US" sz="1400" smtClean="0">
                <a:latin typeface="Arial" charset="0"/>
                <a:cs typeface="Arial" charset="0"/>
                <a:hlinkClick r:id="rId3"/>
              </a:rPr>
              <a:t>http://www.geonames.org/ontology#countryCode</a:t>
            </a:r>
            <a:r>
              <a:rPr lang="en-US" sz="1400" smtClean="0">
                <a:latin typeface="Arial" charset="0"/>
                <a:cs typeface="Arial" charset="0"/>
              </a:rPr>
              <a:t> is a Property: a two letters country code in the ISO 3166 list with domain: </a:t>
            </a:r>
            <a:r>
              <a:rPr lang="en-US" sz="1400" smtClean="0">
                <a:latin typeface="Arial" charset="0"/>
                <a:cs typeface="Arial" charset="0"/>
                <a:hlinkClick r:id="rId3"/>
              </a:rPr>
              <a:t>http://www.geonames.org/ontology#Feature</a:t>
            </a:r>
            <a:endParaRPr lang="en-US" sz="1400" smtClean="0">
              <a:latin typeface="Arial" charset="0"/>
              <a:cs typeface="Arial" charset="0"/>
            </a:endParaRPr>
          </a:p>
          <a:p>
            <a:pPr lvl="1" eaLnBrk="1" hangingPunct="1"/>
            <a:r>
              <a:rPr lang="en-US" sz="1400" smtClean="0">
                <a:latin typeface="Arial" charset="0"/>
                <a:cs typeface="Arial" charset="0"/>
                <a:hlinkClick r:id="rId4"/>
              </a:rPr>
              <a:t>http://www.w3.org/2003/01/geo/wgs84_pos#SpatialThing</a:t>
            </a:r>
            <a:r>
              <a:rPr lang="en-US" sz="1400" smtClean="0">
                <a:latin typeface="Arial" charset="0"/>
                <a:cs typeface="Arial" charset="0"/>
              </a:rPr>
              <a:t> is a Class: anything with spatial extent</a:t>
            </a:r>
          </a:p>
          <a:p>
            <a:pPr lvl="1" eaLnBrk="1" hangingPunct="1"/>
            <a:r>
              <a:rPr lang="en-US" sz="1400" smtClean="0">
                <a:latin typeface="Arial" charset="0"/>
                <a:cs typeface="Arial" charset="0"/>
                <a:hlinkClick r:id="rId4"/>
              </a:rPr>
              <a:t>http://www.w3.org/2003/01/geo/wgs84_pos#lat</a:t>
            </a:r>
            <a:r>
              <a:rPr lang="en-US" sz="1400" smtClean="0">
                <a:latin typeface="Arial" charset="0"/>
                <a:cs typeface="Arial" charset="0"/>
              </a:rPr>
              <a:t> is a Property: The WGS84 latitude of a SpatialThing with domain: </a:t>
            </a:r>
            <a:r>
              <a:rPr lang="en-US" sz="1400" smtClean="0">
                <a:latin typeface="Arial" charset="0"/>
                <a:cs typeface="Arial" charset="0"/>
                <a:hlinkClick r:id="rId4"/>
              </a:rPr>
              <a:t>http://www.w3.org/2003/01/geo/wgs84_pos#SpatialThing</a:t>
            </a:r>
            <a:r>
              <a:rPr lang="en-US" sz="1400" smtClean="0">
                <a:latin typeface="Arial" charset="0"/>
                <a:cs typeface="Arial" charset="0"/>
              </a:rPr>
              <a:t> </a:t>
            </a:r>
          </a:p>
          <a:p>
            <a:pPr lvl="1" eaLnBrk="1" hangingPunct="1"/>
            <a:r>
              <a:rPr lang="en-US" sz="1400" smtClean="0">
                <a:latin typeface="Arial" charset="0"/>
                <a:cs typeface="Arial" charset="0"/>
                <a:hlinkClick r:id="rId4"/>
              </a:rPr>
              <a:t>http://www.w3.org/2003/01/geo/wgs84_pos#llong</a:t>
            </a:r>
            <a:r>
              <a:rPr lang="en-US" sz="1400" smtClean="0">
                <a:latin typeface="Arial" charset="0"/>
                <a:cs typeface="Arial" charset="0"/>
              </a:rPr>
              <a:t> is a Property: The WGS84 longitude of a SpatialThing with domain: </a:t>
            </a:r>
            <a:r>
              <a:rPr lang="en-US" sz="1400" smtClean="0">
                <a:latin typeface="Arial" charset="0"/>
                <a:cs typeface="Arial" charset="0"/>
                <a:hlinkClick r:id="rId4"/>
              </a:rPr>
              <a:t>http://www.w3.org/2003/01/geo/wgs84_pos#SpatialThing</a:t>
            </a:r>
            <a:r>
              <a:rPr lang="en-US" sz="1400" smtClean="0">
                <a:latin typeface="Arial" charset="0"/>
                <a:cs typeface="Arial" charset="0"/>
              </a:rPr>
              <a:t> </a:t>
            </a:r>
          </a:p>
          <a:p>
            <a:pPr lvl="1" eaLnBrk="1" hangingPunct="1"/>
            <a:endParaRPr 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latin typeface="Arial" charset="0"/>
                <a:cs typeface="Arial" charset="0"/>
              </a:rPr>
              <a:t>GeoNames – Data Sample </a:t>
            </a:r>
          </a:p>
        </p:txBody>
      </p:sp>
      <p:sp>
        <p:nvSpPr>
          <p:cNvPr id="58371" name="Rectangle 3"/>
          <p:cNvSpPr>
            <a:spLocks noGrp="1" noChangeArrowheads="1"/>
          </p:cNvSpPr>
          <p:nvPr>
            <p:ph idx="1"/>
          </p:nvPr>
        </p:nvSpPr>
        <p:spPr>
          <a:xfrm>
            <a:off x="323850" y="1600200"/>
            <a:ext cx="8640763" cy="4525963"/>
          </a:xfrm>
        </p:spPr>
        <p:txBody>
          <a:bodyPr/>
          <a:lstStyle/>
          <a:p>
            <a:pPr eaLnBrk="1" hangingPunct="1"/>
            <a:r>
              <a:rPr lang="en-US" sz="1800" smtClean="0">
                <a:latin typeface="Arial" charset="0"/>
                <a:cs typeface="Arial" charset="0"/>
              </a:rPr>
              <a:t>The resource with geonames ID </a:t>
            </a:r>
            <a:r>
              <a:rPr lang="en-NZ" sz="1800" smtClean="0">
                <a:latin typeface="Arial" charset="0"/>
                <a:cs typeface="Arial" charset="0"/>
              </a:rPr>
              <a:t>6695380</a:t>
            </a:r>
            <a:r>
              <a:rPr lang="en-US" sz="1800" smtClean="0">
                <a:latin typeface="Arial" charset="0"/>
                <a:cs typeface="Arial" charset="0"/>
              </a:rPr>
              <a:t> represents Itsukushima in Japan, given by the ISO country code JP. The geographic location is given by the WSG84 latitude/longitude coordinates </a:t>
            </a:r>
            <a:r>
              <a:rPr lang="en-NZ" sz="1800" smtClean="0">
                <a:latin typeface="Arial" charset="0"/>
                <a:cs typeface="Arial" charset="0"/>
              </a:rPr>
              <a:t>40.53851/141.55761.</a:t>
            </a:r>
          </a:p>
          <a:p>
            <a:pPr eaLnBrk="1" hangingPunct="1"/>
            <a:endParaRPr lang="en-NZ" sz="1800" smtClean="0">
              <a:latin typeface="Arial" charset="0"/>
              <a:cs typeface="Arial" charset="0"/>
            </a:endParaRPr>
          </a:p>
          <a:p>
            <a:pPr eaLnBrk="1" hangingPunct="1"/>
            <a:r>
              <a:rPr lang="en-NZ" sz="1800" smtClean="0">
                <a:latin typeface="Arial" charset="0"/>
                <a:cs typeface="Arial" charset="0"/>
              </a:rPr>
              <a:t>@prefix geo: &lt;http://www.geonames.org/ontology#&gt;.</a:t>
            </a:r>
            <a:br>
              <a:rPr lang="en-NZ" sz="1800" smtClean="0">
                <a:latin typeface="Arial" charset="0"/>
                <a:cs typeface="Arial" charset="0"/>
              </a:rPr>
            </a:br>
            <a:r>
              <a:rPr lang="en-NZ" sz="1800" smtClean="0">
                <a:latin typeface="Arial" charset="0"/>
                <a:cs typeface="Arial" charset="0"/>
              </a:rPr>
              <a:t>@prefix wsg: &lt;http://www.w3.org/2003/01/geo/wgs84_pos#&gt;.</a:t>
            </a:r>
            <a:br>
              <a:rPr lang="en-NZ" sz="1800" smtClean="0">
                <a:latin typeface="Arial" charset="0"/>
                <a:cs typeface="Arial" charset="0"/>
              </a:rPr>
            </a:br>
            <a:r>
              <a:rPr lang="en-NZ" sz="1800" smtClean="0">
                <a:latin typeface="Arial" charset="0"/>
                <a:cs typeface="Arial" charset="0"/>
              </a:rPr>
              <a:t>&lt;http://sws.geonames.org/6695380&gt;	geo:name “Itsukushima”;</a:t>
            </a:r>
            <a:br>
              <a:rPr lang="en-NZ" sz="1800" smtClean="0">
                <a:latin typeface="Arial" charset="0"/>
                <a:cs typeface="Arial" charset="0"/>
              </a:rPr>
            </a:br>
            <a:r>
              <a:rPr lang="en-NZ" sz="1800" smtClean="0">
                <a:latin typeface="Arial" charset="0"/>
                <a:cs typeface="Arial" charset="0"/>
              </a:rPr>
              <a:t>					geo:countryCode “JP”;</a:t>
            </a:r>
            <a:br>
              <a:rPr lang="en-NZ" sz="1800" smtClean="0">
                <a:latin typeface="Arial" charset="0"/>
                <a:cs typeface="Arial" charset="0"/>
              </a:rPr>
            </a:br>
            <a:r>
              <a:rPr lang="en-NZ" sz="1800" smtClean="0">
                <a:latin typeface="Arial" charset="0"/>
                <a:cs typeface="Arial" charset="0"/>
              </a:rPr>
              <a:t>					wsg:lat “40.53851”;</a:t>
            </a:r>
            <a:br>
              <a:rPr lang="en-NZ" sz="1800" smtClean="0">
                <a:latin typeface="Arial" charset="0"/>
                <a:cs typeface="Arial" charset="0"/>
              </a:rPr>
            </a:br>
            <a:r>
              <a:rPr lang="en-NZ" sz="1800" smtClean="0">
                <a:latin typeface="Arial" charset="0"/>
                <a:cs typeface="Arial" charset="0"/>
              </a:rPr>
              <a:t>					wsg:long “141.55761”.</a:t>
            </a:r>
            <a:endParaRPr lang="en-NZ" sz="1200" smtClean="0">
              <a:latin typeface="Arial" charset="0"/>
              <a:cs typeface="Arial" charset="0"/>
            </a:endParaRPr>
          </a:p>
          <a:p>
            <a:pPr lvl="4" eaLnBrk="1" hangingPunct="1"/>
            <a:endParaRPr lang="en-US" sz="800" smtClean="0">
              <a:latin typeface="Arial" charset="0"/>
              <a:cs typeface="Arial" charset="0"/>
            </a:endParaRPr>
          </a:p>
        </p:txBody>
      </p:sp>
      <p:pic>
        <p:nvPicPr>
          <p:cNvPr id="583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860800"/>
            <a:ext cx="38147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latin typeface="Arial" charset="0"/>
                <a:cs typeface="Arial" charset="0"/>
              </a:rPr>
              <a:t>SKOS – Schema Sample</a:t>
            </a:r>
          </a:p>
        </p:txBody>
      </p:sp>
      <p:sp>
        <p:nvSpPr>
          <p:cNvPr id="59395" name="Rectangle 3"/>
          <p:cNvSpPr>
            <a:spLocks noGrp="1" noChangeArrowheads="1"/>
          </p:cNvSpPr>
          <p:nvPr>
            <p:ph idx="1"/>
          </p:nvPr>
        </p:nvSpPr>
        <p:spPr>
          <a:xfrm>
            <a:off x="323850" y="1341438"/>
            <a:ext cx="8569325" cy="4895850"/>
          </a:xfrm>
        </p:spPr>
        <p:txBody>
          <a:bodyPr/>
          <a:lstStyle/>
          <a:p>
            <a:pPr eaLnBrk="1" hangingPunct="1"/>
            <a:r>
              <a:rPr lang="en-US" sz="1800" smtClean="0">
                <a:latin typeface="Arial" charset="0"/>
                <a:cs typeface="Arial" charset="0"/>
              </a:rPr>
              <a:t>Semantic descriptions of thesauri, classification schemes, subject heading lists, and taxonomies.</a:t>
            </a:r>
          </a:p>
          <a:p>
            <a:pPr eaLnBrk="1" hangingPunct="1"/>
            <a:endParaRPr lang="en-US" sz="900" smtClean="0">
              <a:latin typeface="Arial" charset="0"/>
              <a:cs typeface="Arial" charset="0"/>
            </a:endParaRPr>
          </a:p>
          <a:p>
            <a:pPr eaLnBrk="1" hangingPunct="1"/>
            <a:r>
              <a:rPr lang="en-US" sz="1800" smtClean="0">
                <a:latin typeface="Arial" charset="0"/>
                <a:cs typeface="Arial" charset="0"/>
              </a:rPr>
              <a:t>Schema example:</a:t>
            </a:r>
          </a:p>
          <a:p>
            <a:pPr lvl="1" eaLnBrk="1" hangingPunct="1"/>
            <a:r>
              <a:rPr lang="en-US" sz="1400" smtClean="0">
                <a:latin typeface="Arial" charset="0"/>
                <a:cs typeface="Arial" charset="0"/>
                <a:hlinkClick r:id="rId3"/>
              </a:rPr>
              <a:t>http://www.w3.org/2004/02/skos/core#Concept</a:t>
            </a:r>
            <a:r>
              <a:rPr lang="en-US" sz="1400" smtClean="0">
                <a:latin typeface="Arial" charset="0"/>
                <a:cs typeface="Arial" charset="0"/>
              </a:rPr>
              <a:t> is a class: a concept in a knowledge organization system</a:t>
            </a:r>
          </a:p>
          <a:p>
            <a:pPr lvl="1" eaLnBrk="1" hangingPunct="1"/>
            <a:r>
              <a:rPr lang="en-US" sz="1400" smtClean="0">
                <a:latin typeface="Arial" charset="0"/>
                <a:cs typeface="Arial" charset="0"/>
                <a:hlinkClick r:id="rId3"/>
              </a:rPr>
              <a:t>http://www.w3.org/2004/02/skos/core#OrderedCollection</a:t>
            </a:r>
            <a:r>
              <a:rPr lang="en-US" sz="1400" smtClean="0">
                <a:latin typeface="Arial" charset="0"/>
                <a:cs typeface="Arial" charset="0"/>
              </a:rPr>
              <a:t> is a class: an ordered collection of concepts</a:t>
            </a:r>
          </a:p>
          <a:p>
            <a:pPr lvl="1" eaLnBrk="1" hangingPunct="1"/>
            <a:r>
              <a:rPr lang="en-US" sz="1400" smtClean="0">
                <a:latin typeface="Arial" charset="0"/>
                <a:cs typeface="Arial" charset="0"/>
                <a:hlinkClick r:id="rId3"/>
              </a:rPr>
              <a:t>http://www.w3.org/2004/02/skos/core#prefLabel</a:t>
            </a:r>
            <a:r>
              <a:rPr lang="en-US" sz="1400" smtClean="0">
                <a:latin typeface="Arial" charset="0"/>
                <a:cs typeface="Arial" charset="0"/>
              </a:rPr>
              <a:t> is a property: the preferred lexical label for a resource, in a given language and SubPropertyOf: </a:t>
            </a:r>
            <a:r>
              <a:rPr lang="en-US" sz="1400" smtClean="0">
                <a:latin typeface="Arial" charset="0"/>
                <a:cs typeface="Arial" charset="0"/>
                <a:hlinkClick r:id="rId4"/>
              </a:rPr>
              <a:t>http://www.w3.org/2000/01/rdf-schema#label</a:t>
            </a:r>
            <a:endParaRPr lang="en-US" sz="1400" smtClean="0">
              <a:latin typeface="Arial" charset="0"/>
              <a:cs typeface="Arial" charset="0"/>
            </a:endParaRPr>
          </a:p>
          <a:p>
            <a:pPr lvl="1" eaLnBrk="1" hangingPunct="1"/>
            <a:r>
              <a:rPr lang="en-US" sz="1400" smtClean="0">
                <a:latin typeface="Arial" charset="0"/>
                <a:cs typeface="Arial" charset="0"/>
                <a:hlinkClick r:id="rId3"/>
              </a:rPr>
              <a:t>http://www.w3.org/2004/02/skos/core#narrower</a:t>
            </a:r>
            <a:r>
              <a:rPr lang="en-US" sz="1400" smtClean="0">
                <a:latin typeface="Arial" charset="0"/>
                <a:cs typeface="Arial" charset="0"/>
              </a:rPr>
              <a:t> is a property: relates a concept to a concept that is more specific in the meaning</a:t>
            </a:r>
          </a:p>
          <a:p>
            <a:pPr lvl="1" eaLnBrk="1" hangingPunct="1"/>
            <a:r>
              <a:rPr lang="en-US" sz="1400" smtClean="0">
                <a:latin typeface="Arial" charset="0"/>
                <a:cs typeface="Arial" charset="0"/>
                <a:hlinkClick r:id="rId3"/>
              </a:rPr>
              <a:t>http://www.w3.org/2004/02/skos/core#broader</a:t>
            </a:r>
            <a:r>
              <a:rPr lang="en-US" sz="1400" smtClean="0">
                <a:latin typeface="Arial" charset="0"/>
                <a:cs typeface="Arial" charset="0"/>
              </a:rPr>
              <a:t> is a property: relates a concept to a concept that is more general in the meaning</a:t>
            </a:r>
          </a:p>
          <a:p>
            <a:pPr lvl="1" eaLnBrk="1" hangingPunct="1"/>
            <a:r>
              <a:rPr lang="en-US" sz="1400" smtClean="0">
                <a:latin typeface="Arial" charset="0"/>
                <a:cs typeface="Arial" charset="0"/>
                <a:hlinkClick r:id="rId3"/>
              </a:rPr>
              <a:t>http://www.w3.org/2004/02/skos/core#related</a:t>
            </a:r>
            <a:r>
              <a:rPr lang="en-US" sz="1400" smtClean="0">
                <a:latin typeface="Arial" charset="0"/>
                <a:cs typeface="Arial" charset="0"/>
              </a:rPr>
              <a:t> is a property: relates concepts for which there is an associative semantic relationships</a:t>
            </a:r>
          </a:p>
          <a:p>
            <a:pPr lvl="1" eaLnBrk="1" hangingPunct="1"/>
            <a:r>
              <a:rPr lang="en-US" sz="1400" smtClean="0">
                <a:latin typeface="Arial" charset="0"/>
                <a:cs typeface="Arial" charset="0"/>
                <a:hlinkClick r:id="rId5"/>
              </a:rPr>
              <a:t>http://ns.inria.fr/nicetag/2010/07/21/voc#AnnotatedResource</a:t>
            </a:r>
            <a:r>
              <a:rPr lang="en-US" sz="1400" smtClean="0">
                <a:latin typeface="Arial" charset="0"/>
                <a:cs typeface="Arial" charset="0"/>
              </a:rPr>
              <a:t> is a class: a dereferencable resource on the Web that is taggable</a:t>
            </a:r>
          </a:p>
          <a:p>
            <a:pPr lvl="1" eaLnBrk="1" hangingPunct="1"/>
            <a:r>
              <a:rPr lang="en-US" sz="1400" smtClean="0">
                <a:latin typeface="Arial" charset="0"/>
                <a:cs typeface="Arial" charset="0"/>
                <a:hlinkClick r:id="rId5"/>
              </a:rPr>
              <a:t>http://ns.inria.fr/nicetag/2010/07/21/voc#isRelevantToSt</a:t>
            </a:r>
            <a:r>
              <a:rPr lang="en-US" sz="1400" smtClean="0">
                <a:latin typeface="Arial" charset="0"/>
                <a:cs typeface="Arial" charset="0"/>
              </a:rPr>
              <a:t>  is a property: links a resource to anything that it may be relevant to</a:t>
            </a:r>
          </a:p>
          <a:p>
            <a:pPr lvl="1" eaLnBrk="1" hangingPunct="1"/>
            <a:endParaRPr lang="en-US" sz="1400" smtClean="0">
              <a:latin typeface="Arial" charset="0"/>
              <a:cs typeface="Arial" charset="0"/>
            </a:endParaRPr>
          </a:p>
          <a:p>
            <a:pPr lvl="1" eaLnBrk="1" hangingPunct="1"/>
            <a:endParaRPr lang="en-US" sz="1400" smtClean="0">
              <a:latin typeface="Arial" charset="0"/>
              <a:cs typeface="Arial" charset="0"/>
            </a:endParaRPr>
          </a:p>
          <a:p>
            <a:pPr lvl="1" eaLnBrk="1" hangingPunct="1"/>
            <a:endParaRPr 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latin typeface="Arial" charset="0"/>
                <a:cs typeface="Arial" charset="0"/>
              </a:rPr>
              <a:t>SKOS – Data Sample </a:t>
            </a:r>
          </a:p>
        </p:txBody>
      </p:sp>
      <p:sp>
        <p:nvSpPr>
          <p:cNvPr id="60419" name="Rectangle 3"/>
          <p:cNvSpPr>
            <a:spLocks noGrp="1" noChangeArrowheads="1"/>
          </p:cNvSpPr>
          <p:nvPr>
            <p:ph idx="1"/>
          </p:nvPr>
        </p:nvSpPr>
        <p:spPr>
          <a:xfrm>
            <a:off x="323850" y="1600200"/>
            <a:ext cx="8640763" cy="4525963"/>
          </a:xfrm>
        </p:spPr>
        <p:txBody>
          <a:bodyPr/>
          <a:lstStyle/>
          <a:p>
            <a:pPr eaLnBrk="1" hangingPunct="1"/>
            <a:r>
              <a:rPr lang="en-US" sz="1800" smtClean="0">
                <a:latin typeface="Arial" charset="0"/>
                <a:cs typeface="Arial" charset="0"/>
              </a:rPr>
              <a:t>The topic annotation is related to the concepts metadata and footnote, where footnote is a narrower term than annotation. The annotation concept is moreover described as being relevant to the book chapter on RDF/S.</a:t>
            </a:r>
          </a:p>
          <a:p>
            <a:pPr eaLnBrk="1" hangingPunct="1"/>
            <a:endParaRPr lang="en-US" sz="1800" smtClean="0">
              <a:latin typeface="Arial" charset="0"/>
              <a:cs typeface="Arial" charset="0"/>
            </a:endParaRPr>
          </a:p>
          <a:p>
            <a:pPr eaLnBrk="1" hangingPunct="1"/>
            <a:r>
              <a:rPr lang="en-US" sz="1800" smtClean="0">
                <a:latin typeface="Arial" charset="0"/>
                <a:cs typeface="Arial" charset="0"/>
              </a:rPr>
              <a:t>@prefix skos:	&lt;http://www.w3.org/2004/02/skos/core#&gt;.</a:t>
            </a:r>
            <a:br>
              <a:rPr lang="en-US" sz="1800" smtClean="0">
                <a:latin typeface="Arial" charset="0"/>
                <a:cs typeface="Arial" charset="0"/>
              </a:rPr>
            </a:br>
            <a:r>
              <a:rPr lang="en-US" sz="1800" smtClean="0">
                <a:latin typeface="Arial" charset="0"/>
                <a:cs typeface="Arial" charset="0"/>
              </a:rPr>
              <a:t>@prefix voc: &lt;http://ns.inria.fr/nicetag/2010/07/21/voc#&gt;.</a:t>
            </a:r>
            <a:br>
              <a:rPr lang="en-US" sz="1800" smtClean="0">
                <a:latin typeface="Arial" charset="0"/>
                <a:cs typeface="Arial" charset="0"/>
              </a:rPr>
            </a:br>
            <a:r>
              <a:rPr lang="en-US" sz="1800" smtClean="0">
                <a:latin typeface="Arial" charset="0"/>
                <a:cs typeface="Arial" charset="0"/>
              </a:rPr>
              <a:t/>
            </a:r>
            <a:br>
              <a:rPr lang="en-US" sz="1800" smtClean="0">
                <a:latin typeface="Arial" charset="0"/>
                <a:cs typeface="Arial" charset="0"/>
              </a:rPr>
            </a:br>
            <a:r>
              <a:rPr lang="en-US" sz="1800" smtClean="0">
                <a:latin typeface="Arial" charset="0"/>
                <a:cs typeface="Arial" charset="0"/>
              </a:rPr>
              <a:t>&lt;http://example.org/topics/annotation&gt; a skos:Concept;</a:t>
            </a:r>
            <a:br>
              <a:rPr lang="en-US" sz="1800" smtClean="0">
                <a:latin typeface="Arial" charset="0"/>
                <a:cs typeface="Arial" charset="0"/>
              </a:rPr>
            </a:br>
            <a:r>
              <a:rPr lang="en-US" sz="1800" smtClean="0">
                <a:latin typeface="Arial" charset="0"/>
                <a:cs typeface="Arial" charset="0"/>
              </a:rPr>
              <a:t>	skos:definition “Any descriptive notation applied to data”;</a:t>
            </a:r>
            <a:br>
              <a:rPr lang="en-US" sz="1800" smtClean="0">
                <a:latin typeface="Arial" charset="0"/>
                <a:cs typeface="Arial" charset="0"/>
              </a:rPr>
            </a:br>
            <a:r>
              <a:rPr lang="en-US" sz="1800" smtClean="0">
                <a:latin typeface="Arial" charset="0"/>
                <a:cs typeface="Arial" charset="0"/>
              </a:rPr>
              <a:t>	skos:prefLabel “Annotation”;</a:t>
            </a:r>
            <a:br>
              <a:rPr lang="en-US" sz="1800" smtClean="0">
                <a:latin typeface="Arial" charset="0"/>
                <a:cs typeface="Arial" charset="0"/>
              </a:rPr>
            </a:br>
            <a:r>
              <a:rPr lang="en-US" sz="1800" smtClean="0">
                <a:latin typeface="Arial" charset="0"/>
                <a:cs typeface="Arial" charset="0"/>
              </a:rPr>
              <a:t>	skos:narrower &lt;http://example.org/topics/footnote&gt;;</a:t>
            </a:r>
            <a:br>
              <a:rPr lang="en-US" sz="1800" smtClean="0">
                <a:latin typeface="Arial" charset="0"/>
                <a:cs typeface="Arial" charset="0"/>
              </a:rPr>
            </a:br>
            <a:r>
              <a:rPr lang="en-US" sz="1800" smtClean="0">
                <a:latin typeface="Arial" charset="0"/>
                <a:cs typeface="Arial" charset="0"/>
              </a:rPr>
              <a:t>	skos:related &lt;http://example.org/topic/metadata&gt;;</a:t>
            </a:r>
            <a:br>
              <a:rPr lang="en-US" sz="1800" smtClean="0">
                <a:latin typeface="Arial" charset="0"/>
                <a:cs typeface="Arial" charset="0"/>
              </a:rPr>
            </a:br>
            <a:r>
              <a:rPr lang="en-US" sz="1800" smtClean="0">
                <a:latin typeface="Arial" charset="0"/>
                <a:cs typeface="Arial" charset="0"/>
              </a:rPr>
              <a:t>	a voc:AnnotatedResource;</a:t>
            </a:r>
            <a:br>
              <a:rPr lang="en-US" sz="1800" smtClean="0">
                <a:latin typeface="Arial" charset="0"/>
                <a:cs typeface="Arial" charset="0"/>
              </a:rPr>
            </a:br>
            <a:r>
              <a:rPr lang="en-US" sz="1800" smtClean="0">
                <a:latin typeface="Arial" charset="0"/>
                <a:cs typeface="Arial" charset="0"/>
              </a:rPr>
              <a:t>	voc:isRelevantToSt &lt;http://example.org/bookchapter/RDFS&gt;.</a:t>
            </a:r>
            <a:r>
              <a:rPr lang="en-US" sz="800" smtClean="0">
                <a:latin typeface="Arial" charset="0"/>
                <a:cs typeface="Arial" charset="0"/>
              </a:rPr>
              <a:t/>
            </a:r>
            <a:br>
              <a:rPr lang="en-US" sz="800" smtClean="0">
                <a:latin typeface="Arial" charset="0"/>
                <a:cs typeface="Arial" charset="0"/>
              </a:rPr>
            </a:br>
            <a:endParaRPr lang="en-US" sz="3800" smtClean="0">
              <a:latin typeface="Arial" charset="0"/>
              <a:cs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latin typeface="Arial" charset="0"/>
                <a:cs typeface="Arial" charset="0"/>
              </a:rPr>
              <a:t>Genetics and Life Science – Schema Sample</a:t>
            </a:r>
          </a:p>
        </p:txBody>
      </p:sp>
      <p:sp>
        <p:nvSpPr>
          <p:cNvPr id="61443" name="Rectangle 3"/>
          <p:cNvSpPr>
            <a:spLocks noGrp="1" noChangeArrowheads="1"/>
          </p:cNvSpPr>
          <p:nvPr>
            <p:ph idx="1"/>
          </p:nvPr>
        </p:nvSpPr>
        <p:spPr>
          <a:xfrm>
            <a:off x="323850" y="1341438"/>
            <a:ext cx="8569325" cy="4895850"/>
          </a:xfrm>
        </p:spPr>
        <p:txBody>
          <a:bodyPr/>
          <a:lstStyle/>
          <a:p>
            <a:pPr eaLnBrk="1" hangingPunct="1"/>
            <a:r>
              <a:rPr lang="en-US" sz="1800" smtClean="0">
                <a:latin typeface="Arial" charset="0"/>
                <a:cs typeface="Arial" charset="0"/>
              </a:rPr>
              <a:t>Molecular functions, biological processes, cellular components, and vocabularies to describe the human anatomy and genes, biochemistry, genetic disorders or phenotypes.</a:t>
            </a:r>
            <a:endParaRPr lang="en-US" sz="900" smtClean="0">
              <a:latin typeface="Arial" charset="0"/>
              <a:cs typeface="Arial" charset="0"/>
            </a:endParaRPr>
          </a:p>
          <a:p>
            <a:pPr eaLnBrk="1" hangingPunct="1"/>
            <a:endParaRPr lang="en-US" sz="1800" smtClean="0">
              <a:latin typeface="Arial" charset="0"/>
              <a:cs typeface="Arial" charset="0"/>
            </a:endParaRPr>
          </a:p>
          <a:p>
            <a:pPr eaLnBrk="1" hangingPunct="1"/>
            <a:r>
              <a:rPr lang="en-US" sz="1800" smtClean="0">
                <a:latin typeface="Arial" charset="0"/>
                <a:cs typeface="Arial" charset="0"/>
              </a:rPr>
              <a:t>Schema example:</a:t>
            </a:r>
          </a:p>
          <a:p>
            <a:pPr lvl="1" eaLnBrk="1" hangingPunct="1"/>
            <a:r>
              <a:rPr lang="en-US" sz="1600" smtClean="0">
                <a:latin typeface="Arial" charset="0"/>
                <a:cs typeface="Arial" charset="0"/>
                <a:hlinkClick r:id="rId3"/>
              </a:rPr>
              <a:t>http://www.geneontology.org/dtd/go.dtd#term</a:t>
            </a:r>
            <a:r>
              <a:rPr lang="en-US" sz="1600" smtClean="0">
                <a:latin typeface="Arial" charset="0"/>
                <a:cs typeface="Arial" charset="0"/>
              </a:rPr>
              <a:t> is a class: any term in the gene ontology is of type term</a:t>
            </a:r>
          </a:p>
          <a:p>
            <a:pPr lvl="1" eaLnBrk="1" hangingPunct="1"/>
            <a:endParaRPr lang="en-US" sz="1600" smtClean="0">
              <a:latin typeface="Arial" charset="0"/>
              <a:cs typeface="Arial" charset="0"/>
            </a:endParaRPr>
          </a:p>
          <a:p>
            <a:pPr lvl="1" eaLnBrk="1" hangingPunct="1"/>
            <a:r>
              <a:rPr lang="en-US" sz="1600" smtClean="0">
                <a:latin typeface="Arial" charset="0"/>
                <a:cs typeface="Arial" charset="0"/>
                <a:hlinkClick r:id="rId3"/>
              </a:rPr>
              <a:t>http://www.geneontology.org/dtd/go.dtd#is_a</a:t>
            </a:r>
            <a:r>
              <a:rPr lang="en-US" sz="1600" smtClean="0">
                <a:latin typeface="Arial" charset="0"/>
                <a:cs typeface="Arial" charset="0"/>
              </a:rPr>
              <a:t> is a property: if A is_a B, then A is a subtype of B with domain and term </a:t>
            </a:r>
            <a:r>
              <a:rPr lang="en-US" sz="1600" smtClean="0">
                <a:latin typeface="Arial" charset="0"/>
                <a:cs typeface="Arial" charset="0"/>
                <a:hlinkClick r:id="rId3"/>
              </a:rPr>
              <a:t>http://www.geneontology.org/dtd/go.dtd#term</a:t>
            </a:r>
            <a:r>
              <a:rPr lang="en-US" sz="1600" smtClean="0">
                <a:latin typeface="Arial" charset="0"/>
                <a:cs typeface="Arial" charset="0"/>
              </a:rPr>
              <a:t> </a:t>
            </a:r>
          </a:p>
          <a:p>
            <a:pPr lvl="1" eaLnBrk="1" hangingPunct="1"/>
            <a:endParaRPr lang="en-US" sz="1600" smtClean="0">
              <a:latin typeface="Arial" charset="0"/>
              <a:cs typeface="Arial" charset="0"/>
            </a:endParaRPr>
          </a:p>
          <a:p>
            <a:pPr lvl="1" eaLnBrk="1" hangingPunct="1"/>
            <a:r>
              <a:rPr lang="en-US" sz="1600" smtClean="0">
                <a:latin typeface="Arial" charset="0"/>
                <a:cs typeface="Arial" charset="0"/>
                <a:hlinkClick r:id="rId3"/>
              </a:rPr>
              <a:t>http://www.geneontology.org/dtd/go.dtd#part_of</a:t>
            </a:r>
            <a:r>
              <a:rPr lang="en-US" sz="1600" smtClean="0">
                <a:latin typeface="Arial" charset="0"/>
                <a:cs typeface="Arial" charset="0"/>
              </a:rPr>
              <a:t> is a property: representation of part-whole relationships</a:t>
            </a:r>
          </a:p>
          <a:p>
            <a:pPr lvl="1" eaLnBrk="1" hangingPunct="1"/>
            <a:endParaRPr lang="en-US" sz="1600" smtClean="0">
              <a:latin typeface="Arial" charset="0"/>
              <a:cs typeface="Arial" charset="0"/>
            </a:endParaRPr>
          </a:p>
          <a:p>
            <a:pPr lvl="1" eaLnBrk="1" hangingPunct="1"/>
            <a:r>
              <a:rPr lang="en-US" sz="1600" smtClean="0">
                <a:latin typeface="Arial" charset="0"/>
                <a:cs typeface="Arial" charset="0"/>
                <a:hlinkClick r:id="rId3"/>
              </a:rPr>
              <a:t>http://www.geneontology.org/dtd/go.dtd#negatively_regulates</a:t>
            </a:r>
            <a:r>
              <a:rPr lang="en-US" sz="1600" smtClean="0">
                <a:latin typeface="Arial" charset="0"/>
                <a:cs typeface="Arial" charset="0"/>
              </a:rPr>
              <a:t> is a property: one process directly affects the manifestation of another process or quality</a:t>
            </a:r>
          </a:p>
          <a:p>
            <a:pPr lvl="1" eaLnBrk="1" hangingPunct="1"/>
            <a:endParaRPr lang="en-US" sz="1400" smtClean="0">
              <a:latin typeface="Arial" charset="0"/>
              <a:cs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latin typeface="Arial" charset="0"/>
                <a:cs typeface="Arial" charset="0"/>
              </a:rPr>
              <a:t>Genetics and Life Science – Data Sample</a:t>
            </a:r>
          </a:p>
        </p:txBody>
      </p:sp>
      <p:sp>
        <p:nvSpPr>
          <p:cNvPr id="62467" name="Rectangle 3"/>
          <p:cNvSpPr>
            <a:spLocks noGrp="1" noChangeArrowheads="1"/>
          </p:cNvSpPr>
          <p:nvPr>
            <p:ph idx="1"/>
          </p:nvPr>
        </p:nvSpPr>
        <p:spPr>
          <a:xfrm>
            <a:off x="323850" y="1268413"/>
            <a:ext cx="8569325" cy="4897437"/>
          </a:xfrm>
        </p:spPr>
        <p:txBody>
          <a:bodyPr/>
          <a:lstStyle/>
          <a:p>
            <a:pPr eaLnBrk="1" hangingPunct="1"/>
            <a:r>
              <a:rPr lang="en-US" sz="1800" smtClean="0">
                <a:latin typeface="Arial" charset="0"/>
                <a:cs typeface="Arial" charset="0"/>
              </a:rPr>
              <a:t>The term GO:0000001 represents the concept of mitochondrion inheritance which is a subtype of the concept GO:0048308 (organelle inheritance), a part of the concept GO:0009530 (primary cell wall), and negatively regulates GO:0006312 (mitotic recombination).</a:t>
            </a:r>
          </a:p>
          <a:p>
            <a:pPr eaLnBrk="1" hangingPunct="1"/>
            <a:endParaRPr lang="en-US" sz="800" smtClean="0">
              <a:latin typeface="Arial" charset="0"/>
              <a:cs typeface="Arial" charset="0"/>
            </a:endParaRPr>
          </a:p>
          <a:p>
            <a:pPr eaLnBrk="1" hangingPunct="1"/>
            <a:r>
              <a:rPr lang="en-US" sz="1800" smtClean="0">
                <a:latin typeface="Arial" charset="0"/>
                <a:cs typeface="Arial" charset="0"/>
              </a:rPr>
              <a:t>@prefix godtd: &lt;http://www.geneontology.org/dtd/go.dtd#&gt;.</a:t>
            </a:r>
            <a:br>
              <a:rPr lang="en-US" sz="1800" smtClean="0">
                <a:latin typeface="Arial" charset="0"/>
                <a:cs typeface="Arial" charset="0"/>
              </a:rPr>
            </a:br>
            <a:r>
              <a:rPr lang="en-US" sz="1800" smtClean="0">
                <a:latin typeface="Arial" charset="0"/>
                <a:cs typeface="Arial" charset="0"/>
              </a:rPr>
              <a:t>@prefix go: &lt;http://www.geneontology.org/go#&gt;.</a:t>
            </a:r>
            <a:br>
              <a:rPr lang="en-US" sz="1800" smtClean="0">
                <a:latin typeface="Arial" charset="0"/>
                <a:cs typeface="Arial" charset="0"/>
              </a:rPr>
            </a:br>
            <a:r>
              <a:rPr lang="en-US" sz="1800" smtClean="0">
                <a:latin typeface="Arial" charset="0"/>
                <a:cs typeface="Arial" charset="0"/>
              </a:rPr>
              <a:t/>
            </a:r>
            <a:br>
              <a:rPr lang="en-US" sz="1800" smtClean="0">
                <a:latin typeface="Arial" charset="0"/>
                <a:cs typeface="Arial" charset="0"/>
              </a:rPr>
            </a:br>
            <a:r>
              <a:rPr lang="en-US" sz="1800" smtClean="0">
                <a:latin typeface="Arial" charset="0"/>
                <a:cs typeface="Arial" charset="0"/>
              </a:rPr>
              <a:t>go:GO:0000001 a 	go:term;</a:t>
            </a:r>
            <a:br>
              <a:rPr lang="en-US" sz="1800" smtClean="0">
                <a:latin typeface="Arial" charset="0"/>
                <a:cs typeface="Arial" charset="0"/>
              </a:rPr>
            </a:br>
            <a:r>
              <a:rPr lang="en-US" sz="1800" smtClean="0">
                <a:latin typeface="Arial" charset="0"/>
                <a:cs typeface="Arial" charset="0"/>
              </a:rPr>
              <a:t>	godtd:accession 	“GO:0000001”;</a:t>
            </a:r>
            <a:br>
              <a:rPr lang="en-US" sz="1800" smtClean="0">
                <a:latin typeface="Arial" charset="0"/>
                <a:cs typeface="Arial" charset="0"/>
              </a:rPr>
            </a:br>
            <a:r>
              <a:rPr lang="en-US" sz="1800" smtClean="0">
                <a:latin typeface="Arial" charset="0"/>
                <a:cs typeface="Arial" charset="0"/>
              </a:rPr>
              <a:t>	godtd:name 	“mitochondrion inheritance”;</a:t>
            </a:r>
            <a:br>
              <a:rPr lang="en-US" sz="1800" smtClean="0">
                <a:latin typeface="Arial" charset="0"/>
                <a:cs typeface="Arial" charset="0"/>
              </a:rPr>
            </a:br>
            <a:r>
              <a:rPr lang="en-US" sz="1800" smtClean="0">
                <a:latin typeface="Arial" charset="0"/>
                <a:cs typeface="Arial" charset="0"/>
              </a:rPr>
              <a:t>	godtd:synonym 	“mitochondrial inheritance”;</a:t>
            </a:r>
            <a:br>
              <a:rPr lang="en-US" sz="1800" smtClean="0">
                <a:latin typeface="Arial" charset="0"/>
                <a:cs typeface="Arial" charset="0"/>
              </a:rPr>
            </a:br>
            <a:r>
              <a:rPr lang="en-US" sz="1800" smtClean="0">
                <a:latin typeface="Arial" charset="0"/>
                <a:cs typeface="Arial" charset="0"/>
              </a:rPr>
              <a:t>	godtd:definition 	“The distribution of mitochondria, including the 				mitochondrial genome, into daughter cells after mitosis 			or meiosis, mediated by interactions between 				mitochondria and the cytoskeleton.”</a:t>
            </a:r>
            <a:br>
              <a:rPr lang="en-US" sz="1800" smtClean="0">
                <a:latin typeface="Arial" charset="0"/>
                <a:cs typeface="Arial" charset="0"/>
              </a:rPr>
            </a:br>
            <a:r>
              <a:rPr lang="en-US" sz="1800" smtClean="0">
                <a:latin typeface="Arial" charset="0"/>
                <a:cs typeface="Arial" charset="0"/>
              </a:rPr>
              <a:t>	godtd:is_a go:GO:0048308;</a:t>
            </a:r>
            <a:br>
              <a:rPr lang="en-US" sz="1800" smtClean="0">
                <a:latin typeface="Arial" charset="0"/>
                <a:cs typeface="Arial" charset="0"/>
              </a:rPr>
            </a:br>
            <a:r>
              <a:rPr lang="en-US" sz="1800" smtClean="0">
                <a:latin typeface="Arial" charset="0"/>
                <a:cs typeface="Arial" charset="0"/>
              </a:rPr>
              <a:t>	godtd:part_of go:GO:0009530;</a:t>
            </a:r>
            <a:br>
              <a:rPr lang="en-US" sz="1800" smtClean="0">
                <a:latin typeface="Arial" charset="0"/>
                <a:cs typeface="Arial" charset="0"/>
              </a:rPr>
            </a:br>
            <a:r>
              <a:rPr lang="en-US" sz="1800" smtClean="0">
                <a:latin typeface="Arial" charset="0"/>
                <a:cs typeface="Arial" charset="0"/>
              </a:rPr>
              <a:t>	godtd:negatively_regulates go:GO:0006312.</a:t>
            </a:r>
          </a:p>
          <a:p>
            <a:pPr lvl="1" eaLnBrk="1" hangingPunct="1"/>
            <a:endParaRPr lang="en-US" sz="1000" smtClean="0">
              <a:latin typeface="Arial" charset="0"/>
              <a:cs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p:txBody>
          <a:bodyPr/>
          <a:lstStyle/>
          <a:p>
            <a:r>
              <a:rPr lang="en-US" cap="none" smtClean="0">
                <a:latin typeface="Arial" charset="0"/>
                <a:cs typeface="Arial" charset="0"/>
              </a:rPr>
              <a:t>RDF(S) SEMANTICS</a:t>
            </a:r>
          </a:p>
        </p:txBody>
      </p:sp>
      <p:sp>
        <p:nvSpPr>
          <p:cNvPr id="63491"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latin typeface="Arial" charset="0"/>
                <a:cs typeface="Arial" charset="0"/>
              </a:rPr>
              <a:t>Semantics</a:t>
            </a:r>
          </a:p>
        </p:txBody>
      </p:sp>
      <p:sp>
        <p:nvSpPr>
          <p:cNvPr id="64515" name="Rectangle 3"/>
          <p:cNvSpPr>
            <a:spLocks noGrp="1" noChangeArrowheads="1"/>
          </p:cNvSpPr>
          <p:nvPr>
            <p:ph idx="1"/>
          </p:nvPr>
        </p:nvSpPr>
        <p:spPr/>
        <p:txBody>
          <a:bodyPr/>
          <a:lstStyle/>
          <a:p>
            <a:pPr eaLnBrk="1" hangingPunct="1"/>
            <a:r>
              <a:rPr lang="en-US" sz="2400" smtClean="0">
                <a:latin typeface="Arial" charset="0"/>
                <a:cs typeface="Arial" charset="0"/>
              </a:rPr>
              <a:t>RDF(S) vocabulary has built-in “meaning”</a:t>
            </a:r>
          </a:p>
          <a:p>
            <a:pPr eaLnBrk="1" hangingPunct="1"/>
            <a:endParaRPr lang="en-US" sz="2400" smtClean="0">
              <a:latin typeface="Arial" charset="0"/>
              <a:cs typeface="Arial" charset="0"/>
            </a:endParaRPr>
          </a:p>
          <a:p>
            <a:pPr eaLnBrk="1" hangingPunct="1"/>
            <a:r>
              <a:rPr lang="en-US" sz="2400" smtClean="0">
                <a:latin typeface="Arial" charset="0"/>
                <a:cs typeface="Arial" charset="0"/>
              </a:rPr>
              <a:t>RDF(S) Semantics</a:t>
            </a:r>
          </a:p>
          <a:p>
            <a:pPr lvl="1" eaLnBrk="1" hangingPunct="1"/>
            <a:r>
              <a:rPr lang="en-US" sz="2000" smtClean="0">
                <a:latin typeface="Arial" charset="0"/>
                <a:cs typeface="Arial" charset="0"/>
              </a:rPr>
              <a:t>Makes meaning explicit</a:t>
            </a:r>
          </a:p>
          <a:p>
            <a:pPr lvl="1" eaLnBrk="1" hangingPunct="1"/>
            <a:r>
              <a:rPr lang="en-US" sz="2000" smtClean="0">
                <a:latin typeface="Arial" charset="0"/>
                <a:cs typeface="Arial" charset="0"/>
              </a:rPr>
              <a:t>Defines what follows from an RDF graph</a:t>
            </a:r>
          </a:p>
          <a:p>
            <a:pPr eaLnBrk="1" hangingPunct="1"/>
            <a:endParaRPr lang="en-US" sz="2400" smtClean="0">
              <a:latin typeface="Arial" charset="0"/>
              <a:cs typeface="Arial" charset="0"/>
            </a:endParaRPr>
          </a:p>
          <a:p>
            <a:pPr eaLnBrk="1" hangingPunct="1"/>
            <a:r>
              <a:rPr lang="en-US" sz="2400" smtClean="0">
                <a:latin typeface="Arial" charset="0"/>
                <a:cs typeface="Arial" charset="0"/>
              </a:rPr>
              <a:t>Semantic notions</a:t>
            </a:r>
          </a:p>
          <a:p>
            <a:pPr lvl="1" eaLnBrk="1" hangingPunct="1"/>
            <a:r>
              <a:rPr lang="en-US" sz="2000" smtClean="0">
                <a:latin typeface="Arial" charset="0"/>
                <a:cs typeface="Arial" charset="0"/>
              </a:rPr>
              <a:t>Subgraph</a:t>
            </a:r>
          </a:p>
          <a:p>
            <a:pPr lvl="1" eaLnBrk="1" hangingPunct="1"/>
            <a:r>
              <a:rPr lang="en-US" sz="2000" smtClean="0">
                <a:latin typeface="Arial" charset="0"/>
                <a:cs typeface="Arial" charset="0"/>
              </a:rPr>
              <a:t>Instance</a:t>
            </a:r>
          </a:p>
          <a:p>
            <a:pPr lvl="1" eaLnBrk="1" hangingPunct="1"/>
            <a:r>
              <a:rPr lang="en-US" sz="2000" smtClean="0">
                <a:latin typeface="Arial" charset="0"/>
                <a:cs typeface="Arial" charset="0"/>
              </a:rPr>
              <a:t>Entailment</a:t>
            </a:r>
          </a:p>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latin typeface="Arial" charset="0"/>
                <a:cs typeface="Arial" charset="0"/>
              </a:rPr>
              <a:t>Motivating Example 1</a:t>
            </a:r>
          </a:p>
        </p:txBody>
      </p:sp>
      <p:sp>
        <p:nvSpPr>
          <p:cNvPr id="10243" name="Rectangle 3"/>
          <p:cNvSpPr>
            <a:spLocks noGrp="1" noChangeArrowheads="1"/>
          </p:cNvSpPr>
          <p:nvPr>
            <p:ph idx="1"/>
          </p:nvPr>
        </p:nvSpPr>
        <p:spPr/>
        <p:txBody>
          <a:bodyPr/>
          <a:lstStyle/>
          <a:p>
            <a:pPr eaLnBrk="1" hangingPunct="1"/>
            <a:r>
              <a:rPr lang="en-US" sz="2200" smtClean="0">
                <a:latin typeface="Arial" charset="0"/>
                <a:cs typeface="Arial" charset="0"/>
              </a:rPr>
              <a:t>Rafael Nadal plays the game of tennis.</a:t>
            </a:r>
          </a:p>
          <a:p>
            <a:pPr eaLnBrk="1" hangingPunct="1"/>
            <a:endParaRPr lang="en-US" smtClean="0">
              <a:latin typeface="Arial" charset="0"/>
              <a:cs typeface="Arial" charset="0"/>
            </a:endParaRPr>
          </a:p>
        </p:txBody>
      </p:sp>
      <p:sp>
        <p:nvSpPr>
          <p:cNvPr id="10244" name="Text Box 4"/>
          <p:cNvSpPr txBox="1">
            <a:spLocks noChangeArrowheads="1"/>
          </p:cNvSpPr>
          <p:nvPr/>
        </p:nvSpPr>
        <p:spPr bwMode="auto">
          <a:xfrm>
            <a:off x="2216150" y="6000750"/>
            <a:ext cx="692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r>
              <a:rPr lang="en-US" sz="1400" i="1"/>
              <a:t>Examples adapted from </a:t>
            </a:r>
          </a:p>
          <a:p>
            <a:pPr algn="r"/>
            <a:r>
              <a:rPr lang="en-US" sz="1400" i="1"/>
              <a:t>Grigoris Antoniou and Frank van Harmelen: A Semantic Web Primer, MIT Press 2004</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latin typeface="Arial" charset="0"/>
                <a:cs typeface="Arial" charset="0"/>
              </a:rPr>
              <a:t>Subgraph</a:t>
            </a:r>
          </a:p>
        </p:txBody>
      </p:sp>
      <p:sp>
        <p:nvSpPr>
          <p:cNvPr id="65539" name="Rectangle 3"/>
          <p:cNvSpPr>
            <a:spLocks noGrp="1" noChangeArrowheads="1"/>
          </p:cNvSpPr>
          <p:nvPr>
            <p:ph idx="1"/>
          </p:nvPr>
        </p:nvSpPr>
        <p:spPr/>
        <p:txBody>
          <a:bodyPr/>
          <a:lstStyle/>
          <a:p>
            <a:pPr eaLnBrk="1" hangingPunct="1">
              <a:lnSpc>
                <a:spcPct val="80000"/>
              </a:lnSpc>
            </a:pPr>
            <a:r>
              <a:rPr lang="en-US" sz="2000" i="1" smtClean="0">
                <a:latin typeface="Arial" charset="0"/>
                <a:cs typeface="Arial" charset="0"/>
              </a:rPr>
              <a:t>E</a:t>
            </a:r>
            <a:r>
              <a:rPr lang="en-US" sz="2000" smtClean="0">
                <a:latin typeface="Arial" charset="0"/>
                <a:cs typeface="Arial" charset="0"/>
              </a:rPr>
              <a:t> is a subgraph of </a:t>
            </a:r>
            <a:r>
              <a:rPr lang="en-US" sz="2000" i="1" smtClean="0">
                <a:latin typeface="Arial" charset="0"/>
                <a:cs typeface="Arial" charset="0"/>
              </a:rPr>
              <a:t>S</a:t>
            </a:r>
            <a:r>
              <a:rPr lang="en-US" sz="2000" smtClean="0">
                <a:latin typeface="Arial" charset="0"/>
                <a:cs typeface="Arial" charset="0"/>
              </a:rPr>
              <a:t> if and only if </a:t>
            </a:r>
            <a:r>
              <a:rPr lang="en-US" sz="2000" i="1" smtClean="0">
                <a:latin typeface="Arial" charset="0"/>
                <a:cs typeface="Arial" charset="0"/>
              </a:rPr>
              <a:t>E</a:t>
            </a:r>
            <a:r>
              <a:rPr lang="en-US" sz="2000" smtClean="0">
                <a:latin typeface="Arial" charset="0"/>
                <a:cs typeface="Arial" charset="0"/>
              </a:rPr>
              <a:t> predicates are a subset of </a:t>
            </a:r>
            <a:r>
              <a:rPr lang="en-US" sz="2000" i="1" smtClean="0">
                <a:latin typeface="Arial" charset="0"/>
                <a:cs typeface="Arial" charset="0"/>
              </a:rPr>
              <a:t>S</a:t>
            </a:r>
            <a:r>
              <a:rPr lang="en-US" sz="2000" smtClean="0">
                <a:latin typeface="Arial" charset="0"/>
                <a:cs typeface="Arial" charset="0"/>
              </a:rPr>
              <a:t> predicates</a:t>
            </a:r>
          </a:p>
          <a:p>
            <a:pPr eaLnBrk="1" hangingPunct="1">
              <a:lnSpc>
                <a:spcPct val="80000"/>
              </a:lnSpc>
            </a:pPr>
            <a:endParaRPr lang="en-US" sz="2000" smtClean="0">
              <a:latin typeface="Arial" charset="0"/>
              <a:cs typeface="Arial" charset="0"/>
            </a:endParaRPr>
          </a:p>
          <a:p>
            <a:pPr lvl="1" eaLnBrk="1" hangingPunct="1">
              <a:lnSpc>
                <a:spcPct val="80000"/>
              </a:lnSpc>
            </a:pPr>
            <a:r>
              <a:rPr lang="en-US" sz="1700" b="1" smtClean="0">
                <a:solidFill>
                  <a:schemeClr val="tx2"/>
                </a:solidFill>
                <a:latin typeface="Courier New" charset="0"/>
                <a:cs typeface="Courier New" charset="0"/>
                <a:sym typeface="Symbol" charset="2"/>
              </a:rPr>
              <a:t></a:t>
            </a:r>
            <a:r>
              <a:rPr lang="en-US" sz="1700" b="1" smtClean="0">
                <a:solidFill>
                  <a:schemeClr val="tx2"/>
                </a:solidFill>
                <a:latin typeface="Courier New" charset="0"/>
                <a:cs typeface="Courier New" charset="0"/>
              </a:rPr>
              <a:t>&lt;#john&gt;, &lt;#hasName&gt;, _:johnsname</a:t>
            </a:r>
            <a:r>
              <a:rPr lang="en-US" sz="1700" b="1" smtClean="0">
                <a:solidFill>
                  <a:schemeClr val="tx2"/>
                </a:solidFill>
                <a:latin typeface="Courier New" charset="0"/>
                <a:cs typeface="Courier New" charset="0"/>
                <a:sym typeface="Symbol" charset="2"/>
              </a:rPr>
              <a:t></a:t>
            </a:r>
            <a:endParaRPr lang="en-US" sz="1700" b="1" smtClean="0">
              <a:solidFill>
                <a:schemeClr val="tx2"/>
              </a:solidFill>
              <a:latin typeface="Courier New" charset="0"/>
              <a:cs typeface="Courier New" charset="0"/>
            </a:endParaRPr>
          </a:p>
          <a:p>
            <a:pPr lvl="1" eaLnBrk="1" hangingPunct="1">
              <a:lnSpc>
                <a:spcPct val="80000"/>
              </a:lnSpc>
            </a:pPr>
            <a:r>
              <a:rPr lang="en-US" sz="1700" b="1" smtClean="0">
                <a:solidFill>
                  <a:schemeClr val="tx2"/>
                </a:solidFill>
                <a:latin typeface="Courier New" charset="0"/>
                <a:cs typeface="Courier New" charset="0"/>
                <a:sym typeface="Symbol" charset="2"/>
              </a:rPr>
              <a:t></a:t>
            </a:r>
            <a:r>
              <a:rPr lang="en-US" sz="1700" b="1" smtClean="0">
                <a:solidFill>
                  <a:schemeClr val="tx2"/>
                </a:solidFill>
                <a:latin typeface="Courier New" charset="0"/>
                <a:cs typeface="Courier New" charset="0"/>
              </a:rPr>
              <a:t>_:johnsname, &lt;#firstName&gt;, ”John”ˆˆxsd:string</a:t>
            </a:r>
            <a:r>
              <a:rPr lang="en-US" sz="1700" b="1" smtClean="0">
                <a:solidFill>
                  <a:schemeClr val="tx2"/>
                </a:solidFill>
                <a:latin typeface="Courier New" charset="0"/>
                <a:cs typeface="Courier New" charset="0"/>
                <a:sym typeface="Symbol" charset="2"/>
              </a:rPr>
              <a:t></a:t>
            </a:r>
            <a:endParaRPr lang="en-US" sz="1700" b="1" smtClean="0">
              <a:solidFill>
                <a:schemeClr val="tx2"/>
              </a:solidFill>
              <a:latin typeface="Courier New" charset="0"/>
              <a:cs typeface="Courier New" charset="0"/>
            </a:endParaRPr>
          </a:p>
          <a:p>
            <a:pPr lvl="1" eaLnBrk="1" hangingPunct="1">
              <a:lnSpc>
                <a:spcPct val="80000"/>
              </a:lnSpc>
            </a:pPr>
            <a:r>
              <a:rPr lang="en-US" sz="1700" b="1" smtClean="0">
                <a:solidFill>
                  <a:schemeClr val="tx2"/>
                </a:solidFill>
                <a:latin typeface="Courier New" charset="0"/>
                <a:cs typeface="Courier New" charset="0"/>
                <a:sym typeface="Symbol" charset="2"/>
              </a:rPr>
              <a:t></a:t>
            </a:r>
            <a:r>
              <a:rPr lang="en-US" sz="1700" b="1" smtClean="0">
                <a:solidFill>
                  <a:schemeClr val="tx2"/>
                </a:solidFill>
                <a:latin typeface="Courier New" charset="0"/>
                <a:cs typeface="Courier New" charset="0"/>
              </a:rPr>
              <a:t>_:johnsname, &lt;#lastName&gt;, ”Smith”ˆˆxsd:string</a:t>
            </a:r>
            <a:r>
              <a:rPr lang="en-US" sz="1700" b="1" smtClean="0">
                <a:solidFill>
                  <a:schemeClr val="tx2"/>
                </a:solidFill>
                <a:latin typeface="Courier New" charset="0"/>
                <a:cs typeface="Courier New" charset="0"/>
                <a:sym typeface="Symbol" charset="2"/>
              </a:rPr>
              <a:t></a:t>
            </a:r>
            <a:endParaRPr lang="en-US" sz="1700" b="1" smtClean="0">
              <a:solidFill>
                <a:schemeClr val="tx2"/>
              </a:solidFill>
              <a:latin typeface="Courier New" charset="0"/>
              <a:cs typeface="Courier New" charset="0"/>
            </a:endParaRPr>
          </a:p>
          <a:p>
            <a:pPr lvl="1" eaLnBrk="1" hangingPunct="1">
              <a:lnSpc>
                <a:spcPct val="80000"/>
              </a:lnSpc>
            </a:pPr>
            <a:endParaRPr lang="en-US" sz="1700" smtClean="0">
              <a:latin typeface="Arial" charset="0"/>
              <a:cs typeface="Arial" charset="0"/>
            </a:endParaRPr>
          </a:p>
          <a:p>
            <a:pPr eaLnBrk="1" hangingPunct="1">
              <a:lnSpc>
                <a:spcPct val="80000"/>
              </a:lnSpc>
            </a:pPr>
            <a:r>
              <a:rPr lang="en-US" sz="2000" smtClean="0">
                <a:latin typeface="Arial" charset="0"/>
                <a:cs typeface="Arial" charset="0"/>
              </a:rPr>
              <a:t>Some subgraphs:</a:t>
            </a:r>
          </a:p>
          <a:p>
            <a:pPr eaLnBrk="1" hangingPunct="1">
              <a:lnSpc>
                <a:spcPct val="80000"/>
              </a:lnSpc>
            </a:pPr>
            <a:endParaRPr lang="en-US" sz="2000" smtClean="0">
              <a:latin typeface="Arial" charset="0"/>
              <a:cs typeface="Arial" charset="0"/>
            </a:endParaRPr>
          </a:p>
          <a:p>
            <a:pPr lvl="1" eaLnBrk="1" hangingPunct="1">
              <a:lnSpc>
                <a:spcPct val="80000"/>
              </a:lnSpc>
            </a:pPr>
            <a:r>
              <a:rPr lang="en-US" sz="1700" b="1" smtClean="0">
                <a:solidFill>
                  <a:schemeClr val="tx2"/>
                </a:solidFill>
                <a:latin typeface="Courier New" charset="0"/>
                <a:cs typeface="Courier New" charset="0"/>
                <a:sym typeface="Symbol" charset="2"/>
              </a:rPr>
              <a:t></a:t>
            </a:r>
            <a:r>
              <a:rPr lang="en-US" sz="1700" b="1" smtClean="0">
                <a:solidFill>
                  <a:schemeClr val="tx2"/>
                </a:solidFill>
                <a:latin typeface="Courier New" charset="0"/>
                <a:cs typeface="Courier New" charset="0"/>
              </a:rPr>
              <a:t>&lt;#john&gt;,&lt;#hasName&gt;, _:johnsname</a:t>
            </a:r>
            <a:r>
              <a:rPr lang="en-US" sz="1700" b="1" smtClean="0">
                <a:solidFill>
                  <a:schemeClr val="tx2"/>
                </a:solidFill>
                <a:latin typeface="Courier New" charset="0"/>
                <a:cs typeface="Courier New" charset="0"/>
                <a:sym typeface="Symbol" charset="2"/>
              </a:rPr>
              <a:t></a:t>
            </a:r>
            <a:endParaRPr lang="en-US" sz="1700" b="1" smtClean="0">
              <a:solidFill>
                <a:schemeClr val="tx2"/>
              </a:solidFill>
              <a:latin typeface="Courier New" charset="0"/>
              <a:cs typeface="Courier New" charset="0"/>
            </a:endParaRPr>
          </a:p>
          <a:p>
            <a:pPr lvl="1" eaLnBrk="1" hangingPunct="1">
              <a:lnSpc>
                <a:spcPct val="80000"/>
              </a:lnSpc>
            </a:pPr>
            <a:r>
              <a:rPr lang="en-US" sz="1700" b="1" smtClean="0">
                <a:solidFill>
                  <a:schemeClr val="tx2"/>
                </a:solidFill>
                <a:latin typeface="Courier New" charset="0"/>
                <a:cs typeface="Courier New" charset="0"/>
                <a:sym typeface="Symbol" charset="2"/>
              </a:rPr>
              <a:t></a:t>
            </a:r>
            <a:r>
              <a:rPr lang="en-US" sz="1700" b="1" smtClean="0">
                <a:solidFill>
                  <a:schemeClr val="tx2"/>
                </a:solidFill>
                <a:latin typeface="Courier New" charset="0"/>
                <a:cs typeface="Courier New" charset="0"/>
              </a:rPr>
              <a:t>_:johnsname, &lt;#firstName&gt;, ”John”ˆˆxsd:string</a:t>
            </a:r>
            <a:r>
              <a:rPr lang="en-US" sz="1700" b="1" smtClean="0">
                <a:solidFill>
                  <a:schemeClr val="tx2"/>
                </a:solidFill>
                <a:latin typeface="Courier New" charset="0"/>
                <a:cs typeface="Courier New" charset="0"/>
                <a:sym typeface="Symbol" charset="2"/>
              </a:rPr>
              <a:t></a:t>
            </a:r>
            <a:endParaRPr lang="en-US" sz="1700" b="1" smtClean="0">
              <a:solidFill>
                <a:schemeClr val="tx2"/>
              </a:solidFill>
              <a:latin typeface="Courier New" charset="0"/>
              <a:cs typeface="Courier New" charset="0"/>
            </a:endParaRPr>
          </a:p>
          <a:p>
            <a:pPr lvl="1" eaLnBrk="1" hangingPunct="1">
              <a:lnSpc>
                <a:spcPct val="80000"/>
              </a:lnSpc>
            </a:pPr>
            <a:endParaRPr lang="en-US" sz="1700" b="1" smtClean="0">
              <a:solidFill>
                <a:schemeClr val="tx2"/>
              </a:solidFill>
              <a:latin typeface="Courier New" charset="0"/>
              <a:cs typeface="Courier New" charset="0"/>
            </a:endParaRPr>
          </a:p>
          <a:p>
            <a:pPr lvl="1" eaLnBrk="1" hangingPunct="1">
              <a:lnSpc>
                <a:spcPct val="80000"/>
              </a:lnSpc>
            </a:pPr>
            <a:r>
              <a:rPr lang="en-US" sz="1700" b="1" smtClean="0">
                <a:solidFill>
                  <a:schemeClr val="tx2"/>
                </a:solidFill>
                <a:latin typeface="Courier New" charset="0"/>
                <a:cs typeface="Courier New" charset="0"/>
                <a:sym typeface="Symbol" charset="2"/>
              </a:rPr>
              <a:t></a:t>
            </a:r>
            <a:r>
              <a:rPr lang="en-US" sz="1700" b="1" smtClean="0">
                <a:solidFill>
                  <a:schemeClr val="tx2"/>
                </a:solidFill>
                <a:latin typeface="Courier New" charset="0"/>
                <a:cs typeface="Courier New" charset="0"/>
              </a:rPr>
              <a:t>_:johnsname, &lt;#firstName&gt;, ”John”ˆˆxsd:string</a:t>
            </a:r>
            <a:r>
              <a:rPr lang="en-US" sz="1700" b="1" smtClean="0">
                <a:solidFill>
                  <a:schemeClr val="tx2"/>
                </a:solidFill>
                <a:latin typeface="Courier New" charset="0"/>
                <a:cs typeface="Courier New" charset="0"/>
                <a:sym typeface="Symbol" charset="2"/>
              </a:rPr>
              <a:t></a:t>
            </a:r>
            <a:endParaRPr lang="en-US" sz="1700" b="1" smtClean="0">
              <a:solidFill>
                <a:schemeClr val="tx2"/>
              </a:solidFill>
              <a:latin typeface="Courier New" charset="0"/>
              <a:cs typeface="Courier New" charset="0"/>
            </a:endParaRPr>
          </a:p>
          <a:p>
            <a:pPr lvl="1" eaLnBrk="1" hangingPunct="1">
              <a:lnSpc>
                <a:spcPct val="80000"/>
              </a:lnSpc>
            </a:pPr>
            <a:r>
              <a:rPr lang="en-US" sz="1700" b="1" smtClean="0">
                <a:solidFill>
                  <a:schemeClr val="tx2"/>
                </a:solidFill>
                <a:latin typeface="Courier New" charset="0"/>
                <a:cs typeface="Courier New" charset="0"/>
                <a:sym typeface="Symbol" charset="2"/>
              </a:rPr>
              <a:t></a:t>
            </a:r>
            <a:r>
              <a:rPr lang="en-US" sz="1700" b="1" smtClean="0">
                <a:solidFill>
                  <a:schemeClr val="tx2"/>
                </a:solidFill>
                <a:latin typeface="Courier New" charset="0"/>
                <a:cs typeface="Courier New" charset="0"/>
              </a:rPr>
              <a:t>_:johnsname, &lt;#lastName&gt;, ”Smith”ˆˆxsd:string</a:t>
            </a:r>
            <a:r>
              <a:rPr lang="en-US" sz="1700" b="1" smtClean="0">
                <a:solidFill>
                  <a:schemeClr val="tx2"/>
                </a:solidFill>
                <a:latin typeface="Courier New" charset="0"/>
                <a:cs typeface="Courier New" charset="0"/>
                <a:sym typeface="Symbol" charset="2"/>
              </a:rPr>
              <a:t></a:t>
            </a:r>
            <a:endParaRPr lang="en-US" sz="1700" b="1" smtClean="0">
              <a:solidFill>
                <a:schemeClr val="tx2"/>
              </a:solidFill>
              <a:latin typeface="Courier New" charset="0"/>
              <a:cs typeface="Courier New" charset="0"/>
            </a:endParaRPr>
          </a:p>
          <a:p>
            <a:pPr lvl="1" eaLnBrk="1" hangingPunct="1">
              <a:lnSpc>
                <a:spcPct val="80000"/>
              </a:lnSpc>
            </a:pPr>
            <a:endParaRPr lang="en-US" sz="1700" b="1" smtClean="0">
              <a:solidFill>
                <a:schemeClr val="tx2"/>
              </a:solidFill>
              <a:latin typeface="Courier New" charset="0"/>
              <a:cs typeface="Courier New" charset="0"/>
            </a:endParaRPr>
          </a:p>
          <a:p>
            <a:pPr lvl="1" eaLnBrk="1" hangingPunct="1">
              <a:lnSpc>
                <a:spcPct val="80000"/>
              </a:lnSpc>
            </a:pPr>
            <a:r>
              <a:rPr lang="en-US" sz="1700" b="1" smtClean="0">
                <a:solidFill>
                  <a:schemeClr val="tx2"/>
                </a:solidFill>
                <a:latin typeface="Courier New" charset="0"/>
                <a:cs typeface="Courier New" charset="0"/>
                <a:sym typeface="Symbol" charset="2"/>
              </a:rPr>
              <a:t></a:t>
            </a:r>
            <a:r>
              <a:rPr lang="en-US" sz="1700" b="1" smtClean="0">
                <a:solidFill>
                  <a:schemeClr val="tx2"/>
                </a:solidFill>
                <a:latin typeface="Courier New" charset="0"/>
                <a:cs typeface="Courier New" charset="0"/>
              </a:rPr>
              <a:t>&lt;#john&gt;, &lt;#hasName&gt;, _:johnsname</a:t>
            </a:r>
            <a:r>
              <a:rPr lang="en-US" sz="1700" b="1" smtClean="0">
                <a:solidFill>
                  <a:schemeClr val="tx2"/>
                </a:solidFill>
                <a:latin typeface="Courier New" charset="0"/>
                <a:cs typeface="Courier New" charset="0"/>
                <a:sym typeface="Symbol" charset="2"/>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latin typeface="Arial" charset="0"/>
                <a:cs typeface="Arial" charset="0"/>
              </a:rPr>
              <a:t>Instance</a:t>
            </a:r>
          </a:p>
        </p:txBody>
      </p:sp>
      <p:sp>
        <p:nvSpPr>
          <p:cNvPr id="66563" name="Rectangle 3"/>
          <p:cNvSpPr>
            <a:spLocks noGrp="1" noChangeArrowheads="1"/>
          </p:cNvSpPr>
          <p:nvPr>
            <p:ph idx="1"/>
          </p:nvPr>
        </p:nvSpPr>
        <p:spPr>
          <a:xfrm>
            <a:off x="468313" y="1268413"/>
            <a:ext cx="8229600" cy="5256212"/>
          </a:xfrm>
        </p:spPr>
        <p:txBody>
          <a:bodyPr/>
          <a:lstStyle/>
          <a:p>
            <a:pPr eaLnBrk="1" hangingPunct="1">
              <a:lnSpc>
                <a:spcPct val="80000"/>
              </a:lnSpc>
            </a:pPr>
            <a:r>
              <a:rPr lang="en-US" sz="1800" i="1" smtClean="0">
                <a:latin typeface="Arial" charset="0"/>
                <a:cs typeface="Arial" charset="0"/>
              </a:rPr>
              <a:t>S</a:t>
            </a:r>
            <a:r>
              <a:rPr lang="en-US" sz="1800" smtClean="0">
                <a:latin typeface="Arial" charset="0"/>
                <a:cs typeface="Arial" charset="0"/>
              </a:rPr>
              <a:t>’ is an instance of </a:t>
            </a:r>
            <a:r>
              <a:rPr lang="en-US" sz="1800" i="1" smtClean="0">
                <a:latin typeface="Arial" charset="0"/>
                <a:cs typeface="Arial" charset="0"/>
              </a:rPr>
              <a:t>S</a:t>
            </a:r>
            <a:r>
              <a:rPr lang="en-US" sz="1800" smtClean="0">
                <a:latin typeface="Arial" charset="0"/>
                <a:cs typeface="Arial" charset="0"/>
              </a:rPr>
              <a:t> if and only if some blank nodes in </a:t>
            </a:r>
            <a:r>
              <a:rPr lang="en-US" sz="1800" i="1" smtClean="0">
                <a:latin typeface="Arial" charset="0"/>
                <a:cs typeface="Arial" charset="0"/>
              </a:rPr>
              <a:t>S</a:t>
            </a:r>
            <a:r>
              <a:rPr lang="en-US" sz="1800" smtClean="0">
                <a:latin typeface="Arial" charset="0"/>
                <a:cs typeface="Arial" charset="0"/>
              </a:rPr>
              <a:t> are replaced with blank nodes, literals or URIs</a:t>
            </a:r>
          </a:p>
          <a:p>
            <a:pPr eaLnBrk="1" hangingPunct="1">
              <a:lnSpc>
                <a:spcPct val="80000"/>
              </a:lnSpc>
            </a:pPr>
            <a:endParaRPr lang="en-US" sz="1500" smtClean="0">
              <a:latin typeface="Arial" charset="0"/>
              <a:cs typeface="Arial"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&lt;#john&gt;, &lt;#hasName&gt;, _:johnsname</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_:johnsname, &lt;#firstName&gt;, ”John”ˆˆxsd:string</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_:johnsname, &lt;#lastName&gt;, ”Smith”ˆˆxsd:string</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eaLnBrk="1" hangingPunct="1">
              <a:lnSpc>
                <a:spcPct val="80000"/>
              </a:lnSpc>
            </a:pPr>
            <a:endParaRPr lang="en-US" sz="1500" smtClean="0">
              <a:latin typeface="Arial" charset="0"/>
              <a:cs typeface="Arial" charset="0"/>
            </a:endParaRPr>
          </a:p>
          <a:p>
            <a:pPr eaLnBrk="1" hangingPunct="1">
              <a:lnSpc>
                <a:spcPct val="80000"/>
              </a:lnSpc>
            </a:pPr>
            <a:r>
              <a:rPr lang="en-US" sz="1800" smtClean="0">
                <a:latin typeface="Arial" charset="0"/>
                <a:cs typeface="Arial" charset="0"/>
              </a:rPr>
              <a:t>Instances:</a:t>
            </a: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&lt;#john&gt;, &lt;#hasName&gt;, &lt;#abc&gt;</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&lt;#abc&gt;, &lt;#firstName&gt;, ”John”ˆˆxsd:string</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&lt;#abc&gt;, &lt;#lastName&gt;, ”Smith”ˆˆxsd:string</a:t>
            </a:r>
            <a:r>
              <a:rPr lang="en-US" sz="1600" b="1" smtClean="0">
                <a:solidFill>
                  <a:schemeClr val="tx2"/>
                </a:solidFill>
                <a:latin typeface="Courier New" charset="0"/>
                <a:cs typeface="Courier New" charset="0"/>
                <a:sym typeface="Symbol" charset="2"/>
              </a:rPr>
              <a:t></a:t>
            </a:r>
          </a:p>
          <a:p>
            <a:pPr lvl="1" eaLnBrk="1" hangingPunct="1">
              <a:lnSpc>
                <a:spcPct val="80000"/>
              </a:lnSpc>
            </a:pP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&lt;#john&gt;, &lt;#hasName&gt;, _:X</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_:X, &lt;#firstName&gt;, ”John”ˆˆxsd:string</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_:X, &lt;#lastName&gt;, ”Smith”ˆˆxsd:string</a:t>
            </a:r>
            <a:r>
              <a:rPr lang="en-US" sz="1600" b="1" smtClean="0">
                <a:solidFill>
                  <a:schemeClr val="tx2"/>
                </a:solidFill>
                <a:latin typeface="Courier New" charset="0"/>
                <a:cs typeface="Courier New" charset="0"/>
                <a:sym typeface="Symbol" charset="2"/>
              </a:rPr>
              <a:t></a:t>
            </a:r>
          </a:p>
          <a:p>
            <a:pPr lvl="1" eaLnBrk="1" hangingPunct="1">
              <a:lnSpc>
                <a:spcPct val="80000"/>
              </a:lnSpc>
            </a:pP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&lt;#john&gt;, &lt;#hasName&gt;, _:johnsname</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_:johnsname, &lt;#firstName&gt;, ”John”ˆˆxsd:string</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lvl="1" eaLnBrk="1" hangingPunct="1">
              <a:lnSpc>
                <a:spcPct val="80000"/>
              </a:lnSpc>
            </a:pPr>
            <a:r>
              <a:rPr lang="en-US" sz="1600" b="1" smtClean="0">
                <a:solidFill>
                  <a:schemeClr val="tx2"/>
                </a:solidFill>
                <a:latin typeface="Courier New" charset="0"/>
                <a:cs typeface="Courier New" charset="0"/>
                <a:sym typeface="Symbol" charset="2"/>
              </a:rPr>
              <a:t></a:t>
            </a:r>
            <a:r>
              <a:rPr lang="en-US" sz="1600" b="1" smtClean="0">
                <a:solidFill>
                  <a:schemeClr val="tx2"/>
                </a:solidFill>
                <a:latin typeface="Courier New" charset="0"/>
                <a:cs typeface="Courier New" charset="0"/>
              </a:rPr>
              <a:t>_:johnsname, &lt;#lastName&gt;, ”Smith”ˆˆxsd:string</a:t>
            </a:r>
            <a:r>
              <a:rPr lang="en-US" sz="1600" b="1" smtClean="0">
                <a:solidFill>
                  <a:schemeClr val="tx2"/>
                </a:solidFill>
                <a:latin typeface="Courier New" charset="0"/>
                <a:cs typeface="Courier New" charset="0"/>
                <a:sym typeface="Symbol" charset="2"/>
              </a:rPr>
              <a:t></a:t>
            </a:r>
            <a:endParaRPr lang="en-US" sz="1600" b="1" smtClean="0">
              <a:solidFill>
                <a:schemeClr val="tx2"/>
              </a:solidFill>
              <a:latin typeface="Courier New" charset="0"/>
              <a:cs typeface="Courier New" charset="0"/>
            </a:endParaRPr>
          </a:p>
          <a:p>
            <a:pPr eaLnBrk="1" hangingPunct="1">
              <a:lnSpc>
                <a:spcPct val="80000"/>
              </a:lnSpc>
            </a:pPr>
            <a:endParaRPr lang="en-US" sz="1500" smtClean="0">
              <a:latin typeface="Arial" charset="0"/>
              <a:cs typeface="Arial" charset="0"/>
            </a:endParaRPr>
          </a:p>
          <a:p>
            <a:pPr eaLnBrk="1" hangingPunct="1">
              <a:lnSpc>
                <a:spcPct val="80000"/>
              </a:lnSpc>
            </a:pPr>
            <a:r>
              <a:rPr lang="en-US" sz="1800" smtClean="0">
                <a:latin typeface="Arial" charset="0"/>
                <a:cs typeface="Arial" charset="0"/>
              </a:rPr>
              <a:t>Every graph is an instance of itself!</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p:txBody>
          <a:bodyPr/>
          <a:lstStyle/>
          <a:p>
            <a:pPr eaLnBrk="1" hangingPunct="1"/>
            <a:r>
              <a:rPr lang="en-US" smtClean="0">
                <a:latin typeface="Arial" charset="0"/>
                <a:cs typeface="Arial" charset="0"/>
              </a:rPr>
              <a:t>Entailment</a:t>
            </a:r>
          </a:p>
        </p:txBody>
      </p:sp>
      <p:sp>
        <p:nvSpPr>
          <p:cNvPr id="67587" name="Rectangle 5"/>
          <p:cNvSpPr>
            <a:spLocks noGrp="1" noChangeArrowheads="1"/>
          </p:cNvSpPr>
          <p:nvPr>
            <p:ph idx="1"/>
          </p:nvPr>
        </p:nvSpPr>
        <p:spPr>
          <a:xfrm>
            <a:off x="457200" y="1600200"/>
            <a:ext cx="8229600" cy="4781550"/>
          </a:xfrm>
        </p:spPr>
        <p:txBody>
          <a:bodyPr/>
          <a:lstStyle/>
          <a:p>
            <a:pPr eaLnBrk="1" hangingPunct="1"/>
            <a:r>
              <a:rPr lang="en-US" sz="2400" b="1" smtClean="0">
                <a:latin typeface="Arial" charset="0"/>
                <a:ea typeface="ヒラギノ角ゴ Pro W3" charset="-128"/>
                <a:cs typeface="Arial" charset="0"/>
              </a:rPr>
              <a:t>Entailment</a:t>
            </a:r>
            <a:r>
              <a:rPr lang="en-US" sz="2400" smtClean="0">
                <a:latin typeface="Arial" charset="0"/>
                <a:ea typeface="ヒラギノ角ゴ Pro W3" charset="-128"/>
                <a:cs typeface="Arial" charset="0"/>
              </a:rPr>
              <a:t> or logical implication is a relation between sentences of a formal language</a:t>
            </a:r>
          </a:p>
          <a:p>
            <a:pPr eaLnBrk="1" hangingPunct="1">
              <a:buFont typeface="Arial" charset="0"/>
              <a:buNone/>
            </a:pPr>
            <a:endParaRPr lang="en-US" sz="2400" i="1" smtClean="0">
              <a:latin typeface="Arial" charset="0"/>
              <a:cs typeface="Arial" charset="0"/>
            </a:endParaRPr>
          </a:p>
          <a:p>
            <a:pPr eaLnBrk="1" hangingPunct="1"/>
            <a:r>
              <a:rPr lang="en-US" sz="2400" i="1" smtClean="0">
                <a:latin typeface="Arial" charset="0"/>
                <a:cs typeface="Arial" charset="0"/>
              </a:rPr>
              <a:t>S</a:t>
            </a:r>
            <a:r>
              <a:rPr lang="en-US" sz="2400" smtClean="0">
                <a:latin typeface="Arial" charset="0"/>
                <a:cs typeface="Arial" charset="0"/>
              </a:rPr>
              <a:t> entails </a:t>
            </a:r>
            <a:r>
              <a:rPr lang="en-US" sz="2400" i="1" smtClean="0">
                <a:latin typeface="Arial" charset="0"/>
                <a:cs typeface="Arial" charset="0"/>
              </a:rPr>
              <a:t>E</a:t>
            </a:r>
            <a:r>
              <a:rPr lang="en-US" sz="2400" smtClean="0">
                <a:latin typeface="Arial" charset="0"/>
                <a:cs typeface="Arial" charset="0"/>
              </a:rPr>
              <a:t> if </a:t>
            </a:r>
            <a:r>
              <a:rPr lang="en-US" sz="2400" i="1" smtClean="0">
                <a:latin typeface="Arial" charset="0"/>
                <a:cs typeface="Arial" charset="0"/>
              </a:rPr>
              <a:t>E</a:t>
            </a:r>
            <a:r>
              <a:rPr lang="en-US" sz="2400" smtClean="0">
                <a:latin typeface="Arial" charset="0"/>
                <a:cs typeface="Arial" charset="0"/>
              </a:rPr>
              <a:t> logically follows from </a:t>
            </a:r>
            <a:r>
              <a:rPr lang="en-US" sz="2400" i="1" smtClean="0">
                <a:latin typeface="Arial" charset="0"/>
                <a:cs typeface="Arial" charset="0"/>
              </a:rPr>
              <a:t>S</a:t>
            </a:r>
          </a:p>
          <a:p>
            <a:pPr lvl="1" eaLnBrk="1" hangingPunct="1"/>
            <a:r>
              <a:rPr lang="en-US" sz="2000" smtClean="0">
                <a:latin typeface="Arial" charset="0"/>
                <a:cs typeface="Arial" charset="0"/>
              </a:rPr>
              <a:t>Written:</a:t>
            </a:r>
            <a:r>
              <a:rPr lang="en-US" sz="2800" smtClean="0">
                <a:latin typeface="Arial" charset="0"/>
                <a:cs typeface="Arial" charset="0"/>
              </a:rPr>
              <a:t>  </a:t>
            </a:r>
            <a:r>
              <a:rPr lang="en-US" sz="2000" b="1" smtClean="0">
                <a:solidFill>
                  <a:schemeClr val="tx2"/>
                </a:solidFill>
                <a:latin typeface="Courier New" charset="0"/>
                <a:cs typeface="Arial" charset="0"/>
              </a:rPr>
              <a:t>S |= E</a:t>
            </a:r>
          </a:p>
          <a:p>
            <a:pPr eaLnBrk="1" hangingPunct="1"/>
            <a:endParaRPr lang="en-US" sz="2400" b="1" smtClean="0">
              <a:solidFill>
                <a:srgbClr val="207624"/>
              </a:solidFill>
              <a:latin typeface="Courier New" charset="0"/>
              <a:cs typeface="Arial" charset="0"/>
            </a:endParaRPr>
          </a:p>
          <a:p>
            <a:pPr eaLnBrk="1" hangingPunct="1"/>
            <a:r>
              <a:rPr lang="en-US" sz="2400" smtClean="0">
                <a:latin typeface="Arial" charset="0"/>
                <a:cs typeface="Arial" charset="0"/>
              </a:rPr>
              <a:t>A graph entails all it subgraphs</a:t>
            </a:r>
          </a:p>
          <a:p>
            <a:pPr lvl="1" eaLnBrk="1" hangingPunct="1"/>
            <a:r>
              <a:rPr lang="en-US" sz="2000" smtClean="0">
                <a:latin typeface="Arial" charset="0"/>
                <a:cs typeface="Arial" charset="0"/>
              </a:rPr>
              <a:t>If </a:t>
            </a:r>
            <a:r>
              <a:rPr lang="en-US" sz="2000" i="1" smtClean="0">
                <a:latin typeface="Arial" charset="0"/>
                <a:cs typeface="Arial" charset="0"/>
              </a:rPr>
              <a:t>S</a:t>
            </a:r>
            <a:r>
              <a:rPr lang="en-US" sz="2000" smtClean="0">
                <a:latin typeface="Arial" charset="0"/>
                <a:cs typeface="Arial" charset="0"/>
              </a:rPr>
              <a:t>’ is a subgraph of </a:t>
            </a:r>
            <a:r>
              <a:rPr lang="en-US" sz="2000" i="1" smtClean="0">
                <a:latin typeface="Arial" charset="0"/>
                <a:cs typeface="Arial" charset="0"/>
              </a:rPr>
              <a:t>S</a:t>
            </a:r>
            <a:r>
              <a:rPr lang="en-US" sz="2000" smtClean="0">
                <a:latin typeface="Arial" charset="0"/>
                <a:cs typeface="Arial" charset="0"/>
              </a:rPr>
              <a:t>:</a:t>
            </a:r>
            <a:r>
              <a:rPr lang="en-US" sz="2000" smtClean="0">
                <a:solidFill>
                  <a:schemeClr val="tx2"/>
                </a:solidFill>
                <a:latin typeface="Arial" charset="0"/>
                <a:cs typeface="Arial" charset="0"/>
              </a:rPr>
              <a:t>    </a:t>
            </a:r>
            <a:r>
              <a:rPr lang="en-US" sz="2000" b="1" smtClean="0">
                <a:solidFill>
                  <a:schemeClr val="tx2"/>
                </a:solidFill>
                <a:latin typeface="Courier New" charset="0"/>
                <a:cs typeface="Arial" charset="0"/>
              </a:rPr>
              <a:t>S |= S’</a:t>
            </a:r>
          </a:p>
          <a:p>
            <a:pPr lvl="1" eaLnBrk="1" hangingPunct="1"/>
            <a:endParaRPr lang="en-US" sz="1800" smtClean="0">
              <a:latin typeface="Arial" charset="0"/>
              <a:cs typeface="Arial" charset="0"/>
            </a:endParaRPr>
          </a:p>
          <a:p>
            <a:pPr eaLnBrk="1" hangingPunct="1"/>
            <a:r>
              <a:rPr lang="en-US" sz="2400" smtClean="0">
                <a:latin typeface="Arial" charset="0"/>
                <a:cs typeface="Arial" charset="0"/>
              </a:rPr>
              <a:t>All instances of a graph </a:t>
            </a:r>
            <a:r>
              <a:rPr lang="en-US" sz="2400" i="1" smtClean="0">
                <a:latin typeface="Arial" charset="0"/>
                <a:cs typeface="Arial" charset="0"/>
              </a:rPr>
              <a:t>S</a:t>
            </a:r>
            <a:r>
              <a:rPr lang="en-US" sz="2400" smtClean="0">
                <a:latin typeface="Arial" charset="0"/>
                <a:cs typeface="Arial" charset="0"/>
              </a:rPr>
              <a:t> entail </a:t>
            </a:r>
            <a:r>
              <a:rPr lang="en-US" sz="2400" i="1" smtClean="0">
                <a:latin typeface="Arial" charset="0"/>
                <a:cs typeface="Arial" charset="0"/>
              </a:rPr>
              <a:t>S</a:t>
            </a:r>
          </a:p>
          <a:p>
            <a:pPr lvl="1" eaLnBrk="1" hangingPunct="1"/>
            <a:r>
              <a:rPr lang="en-US" sz="2000" smtClean="0">
                <a:latin typeface="Arial" charset="0"/>
                <a:cs typeface="Arial" charset="0"/>
              </a:rPr>
              <a:t>If </a:t>
            </a:r>
            <a:r>
              <a:rPr lang="en-US" sz="2000" i="1" smtClean="0">
                <a:latin typeface="Arial" charset="0"/>
                <a:cs typeface="Arial" charset="0"/>
              </a:rPr>
              <a:t>S’’ </a:t>
            </a:r>
            <a:r>
              <a:rPr lang="en-US" sz="2000" smtClean="0">
                <a:latin typeface="Arial" charset="0"/>
                <a:cs typeface="Arial" charset="0"/>
              </a:rPr>
              <a:t>is an instance of </a:t>
            </a:r>
            <a:r>
              <a:rPr lang="en-US" sz="2000" i="1" smtClean="0">
                <a:latin typeface="Arial" charset="0"/>
                <a:cs typeface="Arial" charset="0"/>
              </a:rPr>
              <a:t>S</a:t>
            </a:r>
            <a:r>
              <a:rPr lang="en-US" sz="2000" smtClean="0">
                <a:latin typeface="Arial" charset="0"/>
                <a:cs typeface="Arial" charset="0"/>
              </a:rPr>
              <a:t>:    </a:t>
            </a:r>
            <a:r>
              <a:rPr lang="en-US" sz="2000" b="1" smtClean="0">
                <a:solidFill>
                  <a:schemeClr val="tx2"/>
                </a:solidFill>
                <a:latin typeface="Courier New" charset="0"/>
                <a:cs typeface="Arial" charset="0"/>
              </a:rPr>
              <a:t>S”|= S</a:t>
            </a:r>
          </a:p>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en-US" smtClean="0">
                <a:latin typeface="Arial" charset="0"/>
                <a:cs typeface="Arial" charset="0"/>
              </a:rPr>
              <a:t>RDFS Entailment </a:t>
            </a:r>
          </a:p>
        </p:txBody>
      </p:sp>
      <p:pic>
        <p:nvPicPr>
          <p:cNvPr id="686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175" y="1073150"/>
            <a:ext cx="6837363"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6"/>
          <p:cNvSpPr>
            <a:spLocks noChangeArrowheads="1"/>
          </p:cNvSpPr>
          <p:nvPr/>
        </p:nvSpPr>
        <p:spPr bwMode="auto">
          <a:xfrm>
            <a:off x="1209675" y="2752725"/>
            <a:ext cx="6991350" cy="3319463"/>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latin typeface="Arial" charset="0"/>
                <a:cs typeface="Arial" charset="0"/>
              </a:rPr>
              <a:t>RDFS Entailment </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175" y="1073150"/>
            <a:ext cx="6837363"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ChangeArrowheads="1"/>
          </p:cNvSpPr>
          <p:nvPr/>
        </p:nvSpPr>
        <p:spPr bwMode="auto">
          <a:xfrm>
            <a:off x="1209675" y="4429125"/>
            <a:ext cx="6991350" cy="1643063"/>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69637" name="Rectangle 5"/>
          <p:cNvSpPr>
            <a:spLocks noChangeArrowheads="1"/>
          </p:cNvSpPr>
          <p:nvPr/>
        </p:nvSpPr>
        <p:spPr bwMode="auto">
          <a:xfrm>
            <a:off x="1187450" y="1071563"/>
            <a:ext cx="6991350" cy="1658937"/>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latin typeface="Arial" charset="0"/>
                <a:cs typeface="Arial" charset="0"/>
              </a:rPr>
              <a:t>RDFS Entailment </a:t>
            </a:r>
          </a:p>
        </p:txBody>
      </p:sp>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175" y="1073150"/>
            <a:ext cx="6837363"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p:cNvSpPr>
            <a:spLocks noChangeArrowheads="1"/>
          </p:cNvSpPr>
          <p:nvPr/>
        </p:nvSpPr>
        <p:spPr bwMode="auto">
          <a:xfrm>
            <a:off x="1200150" y="1071563"/>
            <a:ext cx="6991350" cy="3395662"/>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latin typeface="Arial" charset="0"/>
                <a:cs typeface="Arial" charset="0"/>
              </a:rPr>
              <a:t>Entailment Rules</a:t>
            </a:r>
          </a:p>
        </p:txBody>
      </p:sp>
      <p:sp>
        <p:nvSpPr>
          <p:cNvPr id="71683" name="Rectangle 3"/>
          <p:cNvSpPr>
            <a:spLocks noGrp="1" noRot="1" noChangeAspect="1" noMove="1" noResize="1" noEditPoints="1" noAdjustHandles="1" noChangeArrowheads="1" noChangeShapeType="1" noTextEdit="1"/>
          </p:cNvSpPr>
          <p:nvPr>
            <p:ph idx="1"/>
          </p:nvPr>
        </p:nvSpPr>
        <p:spPr>
          <a:xfrm>
            <a:off x="467544" y="1196752"/>
            <a:ext cx="8229600" cy="5040560"/>
          </a:xfrm>
          <a:blipFill rotWithShape="1">
            <a:blip r:embed="rId3"/>
            <a:stretch>
              <a:fillRect l="-667" t="-484"/>
            </a:stretch>
          </a:blipFill>
          <a:extLst/>
        </p:spPr>
        <p:txBody>
          <a:bodyPr/>
          <a:lstStyle/>
          <a:p>
            <a:pPr>
              <a:defRPr/>
            </a:pPr>
            <a:r>
              <a:rPr lang="en-NZ">
                <a:noFill/>
              </a:rPr>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latin typeface="Arial" charset="0"/>
                <a:cs typeface="Arial" charset="0"/>
              </a:rPr>
              <a:t>Axiomatic RDF Triples</a:t>
            </a:r>
          </a:p>
        </p:txBody>
      </p:sp>
      <p:sp>
        <p:nvSpPr>
          <p:cNvPr id="72707" name="Rectangle 3"/>
          <p:cNvSpPr>
            <a:spLocks noGrp="1" noChangeArrowheads="1"/>
          </p:cNvSpPr>
          <p:nvPr>
            <p:ph idx="1"/>
          </p:nvPr>
        </p:nvSpPr>
        <p:spPr/>
        <p:txBody>
          <a:bodyPr/>
          <a:lstStyle/>
          <a:p>
            <a:pPr eaLnBrk="1" hangingPunct="1">
              <a:defRPr/>
            </a:pPr>
            <a:r>
              <a:rPr lang="en-US" sz="2200" dirty="0" smtClean="0">
                <a:latin typeface="Arial" charset="0"/>
                <a:cs typeface="Arial" charset="0"/>
              </a:rPr>
              <a:t>The following triples are always RDF-entailed:</a:t>
            </a:r>
            <a:br>
              <a:rPr lang="en-US" sz="2200" dirty="0" smtClean="0">
                <a:latin typeface="Arial" charset="0"/>
                <a:cs typeface="Arial" charset="0"/>
              </a:rPr>
            </a:br>
            <a:endParaRPr lang="en-US" sz="2200" dirty="0" smtClean="0">
              <a:latin typeface="Arial" charset="0"/>
              <a:cs typeface="Arial" charset="0"/>
            </a:endParaRPr>
          </a:p>
          <a:p>
            <a:pPr lvl="1" eaLnBrk="1" hangingPunct="1">
              <a:defRPr/>
            </a:pPr>
            <a:r>
              <a:rPr lang="en-US" sz="1600" b="1" dirty="0" err="1" smtClean="0">
                <a:solidFill>
                  <a:schemeClr val="tx2">
                    <a:lumMod val="75000"/>
                  </a:schemeClr>
                </a:solidFill>
                <a:latin typeface="Arial" charset="0"/>
                <a:cs typeface="Arial" charset="0"/>
              </a:rPr>
              <a:t>rdf:type</a:t>
            </a:r>
            <a:r>
              <a:rPr lang="en-US" sz="1600" b="1" dirty="0" smtClean="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rdf:type</a:t>
            </a:r>
            <a:r>
              <a:rPr lang="en-US" sz="1600" b="1" dirty="0" smtClean="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chemeClr val="tx2">
                    <a:lumMod val="75000"/>
                  </a:schemeClr>
                </a:solidFill>
                <a:latin typeface="Arial" charset="0"/>
                <a:cs typeface="Arial" charset="0"/>
              </a:rPr>
              <a:t>.</a:t>
            </a:r>
          </a:p>
          <a:p>
            <a:pPr lvl="1" eaLnBrk="1" hangingPunct="1">
              <a:defRPr/>
            </a:pPr>
            <a:r>
              <a:rPr lang="en-US" sz="1600" b="1" dirty="0" err="1" smtClean="0">
                <a:solidFill>
                  <a:schemeClr val="tx2">
                    <a:lumMod val="75000"/>
                  </a:schemeClr>
                </a:solidFill>
                <a:latin typeface="Arial" charset="0"/>
                <a:cs typeface="Arial" charset="0"/>
              </a:rPr>
              <a:t>rdf:subject</a:t>
            </a:r>
            <a:r>
              <a:rPr lang="en-US" sz="1600" b="1" dirty="0" smtClean="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rdf:type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chemeClr val="tx2">
                    <a:lumMod val="75000"/>
                  </a:schemeClr>
                </a:solidFill>
                <a:latin typeface="Arial" charset="0"/>
                <a:cs typeface="Arial" charset="0"/>
              </a:rPr>
              <a:t>.</a:t>
            </a:r>
          </a:p>
          <a:p>
            <a:pPr lvl="1" eaLnBrk="1" hangingPunct="1">
              <a:defRPr/>
            </a:pPr>
            <a:r>
              <a:rPr lang="en-US" sz="1600" b="1" dirty="0" err="1" smtClean="0">
                <a:solidFill>
                  <a:schemeClr val="tx2">
                    <a:lumMod val="75000"/>
                  </a:schemeClr>
                </a:solidFill>
                <a:latin typeface="Arial" charset="0"/>
                <a:cs typeface="Arial" charset="0"/>
              </a:rPr>
              <a:t>rdf:predicate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rdf:type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chemeClr val="tx2">
                    <a:lumMod val="75000"/>
                  </a:schemeClr>
                </a:solidFill>
                <a:latin typeface="Arial" charset="0"/>
                <a:cs typeface="Arial" charset="0"/>
              </a:rPr>
              <a:t>.</a:t>
            </a:r>
          </a:p>
          <a:p>
            <a:pPr lvl="1" eaLnBrk="1" hangingPunct="1">
              <a:defRPr/>
            </a:pPr>
            <a:r>
              <a:rPr lang="en-US" sz="1600" b="1" dirty="0" err="1" smtClean="0">
                <a:solidFill>
                  <a:schemeClr val="tx2">
                    <a:lumMod val="75000"/>
                  </a:schemeClr>
                </a:solidFill>
                <a:latin typeface="Arial" charset="0"/>
                <a:cs typeface="Arial" charset="0"/>
              </a:rPr>
              <a:t>rdf:object</a:t>
            </a:r>
            <a:r>
              <a:rPr lang="en-US" sz="1600" b="1" dirty="0">
                <a:solidFill>
                  <a:schemeClr val="tx2">
                    <a:lumMod val="75000"/>
                  </a:schemeClr>
                </a:solidFill>
                <a:latin typeface="Arial" charset="0"/>
                <a:cs typeface="Arial" charset="0"/>
              </a:rPr>
              <a:t>		</a:t>
            </a:r>
            <a:r>
              <a:rPr lang="en-US" sz="1600" b="1" dirty="0" err="1">
                <a:solidFill>
                  <a:schemeClr val="tx2">
                    <a:lumMod val="75000"/>
                  </a:schemeClr>
                </a:solidFill>
                <a:latin typeface="Arial" charset="0"/>
                <a:cs typeface="Arial" charset="0"/>
              </a:rPr>
              <a:t>rdf:type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chemeClr val="tx2">
                    <a:lumMod val="75000"/>
                  </a:schemeClr>
                </a:solidFill>
                <a:latin typeface="Arial" charset="0"/>
                <a:cs typeface="Arial" charset="0"/>
              </a:rPr>
              <a:t>.</a:t>
            </a:r>
          </a:p>
          <a:p>
            <a:pPr lvl="1" eaLnBrk="1" hangingPunct="1">
              <a:defRPr/>
            </a:pPr>
            <a:r>
              <a:rPr lang="en-US" sz="1600" b="1" dirty="0" err="1" smtClean="0">
                <a:solidFill>
                  <a:schemeClr val="tx2">
                    <a:lumMod val="75000"/>
                  </a:schemeClr>
                </a:solidFill>
                <a:latin typeface="Arial" charset="0"/>
                <a:cs typeface="Arial" charset="0"/>
              </a:rPr>
              <a:t>rdf:first</a:t>
            </a:r>
            <a:r>
              <a:rPr lang="en-US" sz="1600" b="1" dirty="0">
                <a:solidFill>
                  <a:schemeClr val="tx2">
                    <a:lumMod val="75000"/>
                  </a:schemeClr>
                </a:solidFill>
                <a:latin typeface="Arial" charset="0"/>
                <a:cs typeface="Arial" charset="0"/>
              </a:rPr>
              <a:t>		</a:t>
            </a:r>
            <a:r>
              <a:rPr lang="en-US" sz="1600" b="1" dirty="0" err="1">
                <a:solidFill>
                  <a:schemeClr val="tx2">
                    <a:lumMod val="75000"/>
                  </a:schemeClr>
                </a:solidFill>
                <a:latin typeface="Arial" charset="0"/>
                <a:cs typeface="Arial" charset="0"/>
              </a:rPr>
              <a:t>rdf:type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chemeClr val="tx2">
                    <a:lumMod val="75000"/>
                  </a:schemeClr>
                </a:solidFill>
                <a:latin typeface="Arial" charset="0"/>
                <a:cs typeface="Arial" charset="0"/>
              </a:rPr>
              <a:t>.</a:t>
            </a:r>
          </a:p>
          <a:p>
            <a:pPr lvl="1" eaLnBrk="1" hangingPunct="1">
              <a:defRPr/>
            </a:pPr>
            <a:r>
              <a:rPr lang="en-US" sz="1600" b="1" dirty="0" err="1" smtClean="0">
                <a:solidFill>
                  <a:schemeClr val="tx2">
                    <a:lumMod val="75000"/>
                  </a:schemeClr>
                </a:solidFill>
                <a:latin typeface="Arial" charset="0"/>
                <a:cs typeface="Arial" charset="0"/>
              </a:rPr>
              <a:t>rdf:rest</a:t>
            </a:r>
            <a:r>
              <a:rPr lang="en-US" sz="1600" b="1" dirty="0">
                <a:solidFill>
                  <a:schemeClr val="tx2">
                    <a:lumMod val="75000"/>
                  </a:schemeClr>
                </a:solidFill>
                <a:latin typeface="Arial" charset="0"/>
                <a:cs typeface="Arial" charset="0"/>
              </a:rPr>
              <a:t>		</a:t>
            </a:r>
            <a:r>
              <a:rPr lang="en-US" sz="1600" b="1" dirty="0" err="1">
                <a:solidFill>
                  <a:schemeClr val="tx2">
                    <a:lumMod val="75000"/>
                  </a:schemeClr>
                </a:solidFill>
                <a:latin typeface="Arial" charset="0"/>
                <a:cs typeface="Arial" charset="0"/>
              </a:rPr>
              <a:t>rdf:type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chemeClr val="tx2">
                    <a:lumMod val="75000"/>
                  </a:schemeClr>
                </a:solidFill>
                <a:latin typeface="Arial" charset="0"/>
                <a:cs typeface="Arial" charset="0"/>
              </a:rPr>
              <a:t>.</a:t>
            </a:r>
          </a:p>
          <a:p>
            <a:pPr lvl="1" eaLnBrk="1" hangingPunct="1">
              <a:defRPr/>
            </a:pPr>
            <a:r>
              <a:rPr lang="en-US" sz="1600" b="1" dirty="0" err="1" smtClean="0">
                <a:solidFill>
                  <a:schemeClr val="tx2">
                    <a:lumMod val="75000"/>
                  </a:schemeClr>
                </a:solidFill>
                <a:latin typeface="Arial" charset="0"/>
                <a:cs typeface="Arial" charset="0"/>
              </a:rPr>
              <a:t>rdf:value</a:t>
            </a:r>
            <a:r>
              <a:rPr lang="en-US" sz="1600" b="1" dirty="0">
                <a:solidFill>
                  <a:schemeClr val="tx2">
                    <a:lumMod val="75000"/>
                  </a:schemeClr>
                </a:solidFill>
                <a:latin typeface="Arial" charset="0"/>
                <a:cs typeface="Arial" charset="0"/>
              </a:rPr>
              <a:t>		</a:t>
            </a:r>
            <a:r>
              <a:rPr lang="en-US" sz="1600" b="1" dirty="0" err="1">
                <a:solidFill>
                  <a:schemeClr val="tx2">
                    <a:lumMod val="75000"/>
                  </a:schemeClr>
                </a:solidFill>
                <a:latin typeface="Arial" charset="0"/>
                <a:cs typeface="Arial" charset="0"/>
              </a:rPr>
              <a:t>rdf:type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chemeClr val="tx2">
                    <a:lumMod val="75000"/>
                  </a:schemeClr>
                </a:solidFill>
                <a:latin typeface="Arial" charset="0"/>
                <a:cs typeface="Arial" charset="0"/>
              </a:rPr>
              <a:t>.</a:t>
            </a:r>
          </a:p>
          <a:p>
            <a:pPr lvl="1" eaLnBrk="1" hangingPunct="1">
              <a:defRPr/>
            </a:pPr>
            <a:r>
              <a:rPr lang="en-US" sz="1600" b="1" dirty="0">
                <a:solidFill>
                  <a:schemeClr val="tx2">
                    <a:lumMod val="75000"/>
                  </a:schemeClr>
                </a:solidFill>
                <a:latin typeface="Arial" charset="0"/>
                <a:cs typeface="Arial" charset="0"/>
              </a:rPr>
              <a:t>r</a:t>
            </a:r>
            <a:r>
              <a:rPr lang="en-US" sz="1600" b="1" dirty="0" smtClean="0">
                <a:solidFill>
                  <a:schemeClr val="tx2">
                    <a:lumMod val="75000"/>
                  </a:schemeClr>
                </a:solidFill>
                <a:latin typeface="Arial" charset="0"/>
                <a:cs typeface="Arial" charset="0"/>
              </a:rPr>
              <a:t>df:_1</a:t>
            </a:r>
            <a:r>
              <a:rPr lang="en-US" sz="1600" b="1" dirty="0">
                <a:solidFill>
                  <a:schemeClr val="tx2">
                    <a:lumMod val="75000"/>
                  </a:schemeClr>
                </a:solidFill>
                <a:latin typeface="Arial" charset="0"/>
                <a:cs typeface="Arial" charset="0"/>
              </a:rPr>
              <a:t>		</a:t>
            </a:r>
            <a:r>
              <a:rPr lang="en-US" sz="1600" b="1" dirty="0" err="1">
                <a:solidFill>
                  <a:schemeClr val="tx2">
                    <a:lumMod val="75000"/>
                  </a:schemeClr>
                </a:solidFill>
                <a:latin typeface="Arial" charset="0"/>
                <a:cs typeface="Arial" charset="0"/>
              </a:rPr>
              <a:t>rdf:type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chemeClr val="tx2">
                    <a:lumMod val="75000"/>
                  </a:schemeClr>
                </a:solidFill>
                <a:latin typeface="Arial" charset="0"/>
                <a:cs typeface="Arial" charset="0"/>
              </a:rPr>
              <a:t>.</a:t>
            </a:r>
          </a:p>
          <a:p>
            <a:pPr lvl="1" eaLnBrk="1" hangingPunct="1">
              <a:defRPr/>
            </a:pPr>
            <a:r>
              <a:rPr lang="en-US" sz="1600" b="1" dirty="0">
                <a:solidFill>
                  <a:schemeClr val="tx2">
                    <a:lumMod val="75000"/>
                  </a:schemeClr>
                </a:solidFill>
                <a:latin typeface="Arial" charset="0"/>
                <a:cs typeface="Arial" charset="0"/>
              </a:rPr>
              <a:t>r</a:t>
            </a:r>
            <a:r>
              <a:rPr lang="en-US" sz="1600" b="1" dirty="0" smtClean="0">
                <a:solidFill>
                  <a:schemeClr val="tx2">
                    <a:lumMod val="75000"/>
                  </a:schemeClr>
                </a:solidFill>
                <a:latin typeface="Arial" charset="0"/>
                <a:cs typeface="Arial" charset="0"/>
              </a:rPr>
              <a:t>df:_2</a:t>
            </a:r>
            <a:r>
              <a:rPr lang="en-US" sz="1600" b="1" dirty="0">
                <a:solidFill>
                  <a:schemeClr val="tx2">
                    <a:lumMod val="75000"/>
                  </a:schemeClr>
                </a:solidFill>
                <a:latin typeface="Arial" charset="0"/>
                <a:cs typeface="Arial" charset="0"/>
              </a:rPr>
              <a:t>		</a:t>
            </a:r>
            <a:r>
              <a:rPr lang="en-US" sz="1600" b="1" dirty="0" err="1">
                <a:solidFill>
                  <a:schemeClr val="tx2">
                    <a:lumMod val="75000"/>
                  </a:schemeClr>
                </a:solidFill>
                <a:latin typeface="Arial" charset="0"/>
                <a:cs typeface="Arial" charset="0"/>
              </a:rPr>
              <a:t>rdf:type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chemeClr val="tx2">
                    <a:lumMod val="75000"/>
                  </a:schemeClr>
                </a:solidFill>
                <a:latin typeface="Arial" charset="0"/>
                <a:cs typeface="Arial" charset="0"/>
              </a:rPr>
              <a:t>.</a:t>
            </a:r>
          </a:p>
          <a:p>
            <a:pPr lvl="1" eaLnBrk="1" hangingPunct="1">
              <a:defRPr/>
            </a:pPr>
            <a:r>
              <a:rPr lang="en-US" sz="1600" b="1" dirty="0" smtClean="0">
                <a:solidFill>
                  <a:schemeClr val="tx2">
                    <a:lumMod val="75000"/>
                  </a:schemeClr>
                </a:solidFill>
                <a:latin typeface="Arial" charset="0"/>
                <a:cs typeface="Arial" charset="0"/>
              </a:rPr>
              <a:t>…</a:t>
            </a:r>
          </a:p>
          <a:p>
            <a:pPr lvl="1" eaLnBrk="1" hangingPunct="1">
              <a:defRPr/>
            </a:pPr>
            <a:r>
              <a:rPr lang="en-US" sz="1600" b="1" dirty="0" err="1" smtClean="0">
                <a:solidFill>
                  <a:schemeClr val="tx2">
                    <a:lumMod val="75000"/>
                  </a:schemeClr>
                </a:solidFill>
                <a:latin typeface="Arial" charset="0"/>
                <a:cs typeface="Arial" charset="0"/>
              </a:rPr>
              <a:t>rdf:nil</a:t>
            </a:r>
            <a:r>
              <a:rPr lang="en-US" sz="1600" b="1" dirty="0">
                <a:solidFill>
                  <a:schemeClr val="tx2">
                    <a:lumMod val="75000"/>
                  </a:schemeClr>
                </a:solidFill>
                <a:latin typeface="Arial" charset="0"/>
                <a:cs typeface="Arial" charset="0"/>
              </a:rPr>
              <a:t>		</a:t>
            </a:r>
            <a:r>
              <a:rPr lang="en-US" sz="1600" b="1" dirty="0" err="1">
                <a:solidFill>
                  <a:schemeClr val="tx2">
                    <a:lumMod val="75000"/>
                  </a:schemeClr>
                </a:solidFill>
                <a:latin typeface="Arial" charset="0"/>
                <a:cs typeface="Arial" charset="0"/>
              </a:rPr>
              <a:t>rdf:type</a:t>
            </a:r>
            <a:r>
              <a:rPr lang="en-US" sz="1600" b="1" dirty="0">
                <a:solidFill>
                  <a:schemeClr val="tx2">
                    <a:lumMod val="75000"/>
                  </a:schemeClr>
                </a:solidFill>
                <a:latin typeface="Arial" charset="0"/>
                <a:cs typeface="Arial" charset="0"/>
              </a:rPr>
              <a:t>		</a:t>
            </a:r>
            <a:r>
              <a:rPr lang="en-US" sz="1600" b="1" dirty="0" err="1" smtClean="0">
                <a:solidFill>
                  <a:schemeClr val="tx2">
                    <a:lumMod val="75000"/>
                  </a:schemeClr>
                </a:solidFill>
                <a:latin typeface="Arial" charset="0"/>
                <a:cs typeface="Arial" charset="0"/>
              </a:rPr>
              <a:t>rdf:Property</a:t>
            </a:r>
            <a:r>
              <a:rPr lang="en-US" sz="1600" b="1" dirty="0" smtClean="0">
                <a:solidFill>
                  <a:srgbClr val="207624"/>
                </a:solidFill>
                <a:latin typeface="Arial" charset="0"/>
                <a:cs typeface="Arial" charset="0"/>
              </a:rPr>
              <a:t>.</a:t>
            </a:r>
            <a:r>
              <a:rPr lang="en-US" sz="1200" b="1" dirty="0" smtClean="0">
                <a:solidFill>
                  <a:srgbClr val="207624"/>
                </a:solidFill>
                <a:latin typeface="Arial" charset="0"/>
                <a:cs typeface="Arial" charset="0"/>
              </a:rPr>
              <a:t>			</a:t>
            </a:r>
            <a:r>
              <a:rPr lang="en-US" sz="1200" b="1" dirty="0" smtClean="0">
                <a:solidFill>
                  <a:srgbClr val="207624"/>
                </a:solidFill>
                <a:latin typeface="Courier New" charset="0"/>
                <a:cs typeface="Arial" charset="0"/>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latin typeface="Arial" charset="0"/>
                <a:cs typeface="Arial" charset="0"/>
              </a:rPr>
              <a:t>Some notation</a:t>
            </a:r>
          </a:p>
        </p:txBody>
      </p:sp>
      <p:sp>
        <p:nvSpPr>
          <p:cNvPr id="72707" name="Rectangle 3"/>
          <p:cNvSpPr>
            <a:spLocks noGrp="1" noRot="1" noChangeAspect="1" noMove="1" noResize="1" noEditPoints="1" noAdjustHandles="1" noChangeArrowheads="1" noChangeShapeType="1" noTextEdit="1"/>
          </p:cNvSpPr>
          <p:nvPr>
            <p:ph idx="1"/>
          </p:nvPr>
        </p:nvSpPr>
        <p:spPr>
          <a:xfrm>
            <a:off x="395536" y="1268760"/>
            <a:ext cx="8229600" cy="4968552"/>
          </a:xfrm>
          <a:blipFill rotWithShape="1">
            <a:blip r:embed="rId3"/>
            <a:stretch>
              <a:fillRect l="-889" t="-613"/>
            </a:stretch>
          </a:blipFill>
          <a:extLst/>
        </p:spPr>
        <p:txBody>
          <a:bodyPr/>
          <a:lstStyle/>
          <a:p>
            <a:pPr>
              <a:defRPr/>
            </a:pPr>
            <a:r>
              <a:rPr lang="en-NZ">
                <a:noFill/>
              </a:rPr>
              <a: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latin typeface="Arial" charset="0"/>
                <a:cs typeface="Arial" charset="0"/>
              </a:rPr>
              <a:t>Simple RDF Entailment</a:t>
            </a:r>
          </a:p>
        </p:txBody>
      </p:sp>
      <p:sp>
        <p:nvSpPr>
          <p:cNvPr id="72707" name="Rectangle 3"/>
          <p:cNvSpPr>
            <a:spLocks noGrp="1" noChangeArrowheads="1"/>
          </p:cNvSpPr>
          <p:nvPr>
            <p:ph idx="1"/>
          </p:nvPr>
        </p:nvSpPr>
        <p:spPr>
          <a:xfrm>
            <a:off x="457200" y="2997200"/>
            <a:ext cx="8229600" cy="3128963"/>
          </a:xfrm>
        </p:spPr>
        <p:txBody>
          <a:bodyPr/>
          <a:lstStyle/>
          <a:p>
            <a:pPr eaLnBrk="1" hangingPunct="1">
              <a:defRPr/>
            </a:pPr>
            <a:r>
              <a:rPr lang="en-US" sz="2200" dirty="0" smtClean="0"/>
              <a:t>When applying (SE1) and (SE2) attention must be paid that </a:t>
            </a:r>
            <a:r>
              <a:rPr lang="en-US" sz="2200" dirty="0">
                <a:latin typeface="Cambria Math" pitchFamily="18" charset="0"/>
                <a:ea typeface="Cambria Math" pitchFamily="18" charset="0"/>
                <a:cs typeface="Arial" charset="0"/>
              </a:rPr>
              <a:t>_:n</a:t>
            </a:r>
            <a:r>
              <a:rPr lang="en-US" sz="2200" dirty="0" smtClean="0"/>
              <a:t> has not been assigned to a different URI, blank node or literal in previous applications of these rules</a:t>
            </a:r>
          </a:p>
          <a:p>
            <a:pPr eaLnBrk="1" hangingPunct="1">
              <a:defRPr/>
            </a:pPr>
            <a:endParaRPr lang="en-US" sz="2200" dirty="0"/>
          </a:p>
          <a:p>
            <a:pPr eaLnBrk="1" hangingPunct="1">
              <a:defRPr/>
            </a:pPr>
            <a:r>
              <a:rPr lang="en-US" sz="2200" dirty="0" smtClean="0"/>
              <a:t>An RDF Graph </a:t>
            </a:r>
            <a:r>
              <a:rPr lang="en-US" sz="2200" i="1" dirty="0" smtClean="0"/>
              <a:t>G</a:t>
            </a:r>
            <a:r>
              <a:rPr lang="en-US" sz="2200" i="1" baseline="-25000" dirty="0" smtClean="0"/>
              <a:t>2</a:t>
            </a:r>
            <a:r>
              <a:rPr lang="en-US" sz="2200" dirty="0" smtClean="0"/>
              <a:t> is </a:t>
            </a:r>
            <a:r>
              <a:rPr lang="en-US" sz="2200" i="1" dirty="0" smtClean="0"/>
              <a:t>simply-entailed </a:t>
            </a:r>
            <a:r>
              <a:rPr lang="en-US" sz="2200" dirty="0" smtClean="0"/>
              <a:t>by an RDF Graph </a:t>
            </a:r>
            <a:r>
              <a:rPr lang="en-US" sz="2200" i="1" dirty="0" smtClean="0"/>
              <a:t>G</a:t>
            </a:r>
            <a:r>
              <a:rPr lang="en-US" sz="2200" i="1" baseline="-25000" dirty="0" smtClean="0"/>
              <a:t>1</a:t>
            </a:r>
            <a:r>
              <a:rPr lang="en-US" sz="2200" dirty="0" smtClean="0"/>
              <a:t>, if there is a realization </a:t>
            </a:r>
            <a:r>
              <a:rPr lang="en-US" sz="2200" i="1" dirty="0"/>
              <a:t>G’</a:t>
            </a:r>
            <a:r>
              <a:rPr lang="en-US" sz="2200" i="1" baseline="-25000" dirty="0"/>
              <a:t>1 </a:t>
            </a:r>
            <a:r>
              <a:rPr lang="en-US" sz="2200" dirty="0" smtClean="0"/>
              <a:t>of </a:t>
            </a:r>
            <a:r>
              <a:rPr lang="en-US" sz="2200" i="1" dirty="0" smtClean="0"/>
              <a:t>G</a:t>
            </a:r>
            <a:r>
              <a:rPr lang="en-US" sz="2200" i="1" baseline="-25000" dirty="0" smtClean="0"/>
              <a:t>1</a:t>
            </a:r>
            <a:r>
              <a:rPr lang="en-US" sz="2200" dirty="0" smtClean="0"/>
              <a:t> by applications of the rules (SE1) and (SE2) such that </a:t>
            </a:r>
            <a:r>
              <a:rPr lang="en-US" sz="2200" i="1" dirty="0"/>
              <a:t>G</a:t>
            </a:r>
            <a:r>
              <a:rPr lang="en-US" sz="2200" i="1" baseline="-25000" dirty="0"/>
              <a:t>2 </a:t>
            </a:r>
            <a:r>
              <a:rPr lang="en-US" sz="2200" dirty="0" smtClean="0"/>
              <a:t>is a </a:t>
            </a:r>
            <a:r>
              <a:rPr lang="en-US" sz="2200" dirty="0" err="1" smtClean="0"/>
              <a:t>subgraph</a:t>
            </a:r>
            <a:r>
              <a:rPr lang="en-US" sz="2200" dirty="0" smtClean="0"/>
              <a:t> of </a:t>
            </a:r>
            <a:r>
              <a:rPr lang="en-US" sz="2200" i="1" dirty="0"/>
              <a:t>G’</a:t>
            </a:r>
            <a:r>
              <a:rPr lang="en-US" sz="2200" i="1" baseline="-25000" dirty="0"/>
              <a:t>1</a:t>
            </a:r>
            <a:r>
              <a:rPr lang="en-US" sz="2200" dirty="0" smtClean="0"/>
              <a:t>.</a:t>
            </a:r>
          </a:p>
          <a:p>
            <a:pPr marL="0" indent="0" eaLnBrk="1" hangingPunct="1">
              <a:buFont typeface="Arial" charset="0"/>
              <a:buNone/>
              <a:defRPr/>
            </a:pPr>
            <a:endParaRPr lang="en-US" sz="2200" b="1" dirty="0">
              <a:solidFill>
                <a:schemeClr val="tx2"/>
              </a:solidFill>
              <a:latin typeface="Courier New" charset="0"/>
              <a:cs typeface="Arial" charset="0"/>
            </a:endParaRPr>
          </a:p>
          <a:p>
            <a:pPr marL="0" indent="0" eaLnBrk="1" hangingPunct="1">
              <a:buFont typeface="Arial" charset="0"/>
              <a:buNone/>
              <a:defRPr/>
            </a:pPr>
            <a:endParaRPr lang="en-US" sz="2200" dirty="0">
              <a:latin typeface="Arial" charset="0"/>
              <a:cs typeface="Arial" charset="0"/>
            </a:endParaRPr>
          </a:p>
          <a:p>
            <a:pPr eaLnBrk="1" hangingPunct="1">
              <a:defRPr/>
            </a:pPr>
            <a:endParaRPr lang="en-US" b="1" dirty="0" smtClean="0">
              <a:latin typeface="Arial" charset="0"/>
              <a:cs typeface="Arial" charset="0"/>
            </a:endParaRPr>
          </a:p>
          <a:p>
            <a:pPr lvl="1" eaLnBrk="1" hangingPunct="1">
              <a:buFontTx/>
              <a:buNone/>
              <a:defRPr/>
            </a:pPr>
            <a:r>
              <a:rPr lang="en-US" sz="1600" b="1" dirty="0" smtClean="0">
                <a:solidFill>
                  <a:srgbClr val="207624"/>
                </a:solidFill>
                <a:latin typeface="Courier New" charset="0"/>
                <a:cs typeface="Arial" charset="0"/>
              </a:rPr>
              <a:t>					</a:t>
            </a:r>
          </a:p>
        </p:txBody>
      </p:sp>
      <p:sp>
        <p:nvSpPr>
          <p:cNvPr id="2" name="TextBox 1"/>
          <p:cNvSpPr txBox="1">
            <a:spLocks noRot="1" noChangeAspect="1" noMove="1" noResize="1" noEditPoints="1" noAdjustHandles="1" noChangeArrowheads="1" noChangeShapeType="1" noTextEdit="1"/>
          </p:cNvSpPr>
          <p:nvPr/>
        </p:nvSpPr>
        <p:spPr>
          <a:xfrm>
            <a:off x="1619672" y="1566987"/>
            <a:ext cx="2304256" cy="783933"/>
          </a:xfrm>
          <a:prstGeom prst="rect">
            <a:avLst/>
          </a:prstGeom>
          <a:blipFill rotWithShape="1">
            <a:blip r:embed="rId3"/>
            <a:stretch>
              <a:fillRect/>
            </a:stretch>
          </a:blipFill>
        </p:spPr>
        <p:txBody>
          <a:bodyPr/>
          <a:lstStyle/>
          <a:p>
            <a:pPr>
              <a:defRPr/>
            </a:pPr>
            <a:r>
              <a:rPr lang="en-NZ">
                <a:noFill/>
              </a:rPr>
              <a:t> </a:t>
            </a:r>
          </a:p>
        </p:txBody>
      </p:sp>
      <p:sp>
        <p:nvSpPr>
          <p:cNvPr id="5" name="TextBox 4"/>
          <p:cNvSpPr txBox="1">
            <a:spLocks noRot="1" noChangeAspect="1" noMove="1" noResize="1" noEditPoints="1" noAdjustHandles="1" noChangeArrowheads="1" noChangeShapeType="1" noTextEdit="1"/>
          </p:cNvSpPr>
          <p:nvPr/>
        </p:nvSpPr>
        <p:spPr>
          <a:xfrm>
            <a:off x="5004048" y="1590724"/>
            <a:ext cx="2111091" cy="783933"/>
          </a:xfrm>
          <a:prstGeom prst="rect">
            <a:avLst/>
          </a:prstGeom>
          <a:blipFill rotWithShape="1">
            <a:blip r:embed="rId4"/>
            <a:stretch>
              <a:fillRect r="-3468"/>
            </a:stretch>
          </a:blipFill>
        </p:spPr>
        <p:txBody>
          <a:bodyPr/>
          <a:lstStyle/>
          <a:p>
            <a:pPr>
              <a:defRPr/>
            </a:pPr>
            <a:r>
              <a:rPr lang="en-NZ">
                <a:no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latin typeface="Arial" charset="0"/>
                <a:cs typeface="Arial" charset="0"/>
              </a:rPr>
              <a:t>Motivating Example 1</a:t>
            </a:r>
          </a:p>
        </p:txBody>
      </p:sp>
      <p:sp>
        <p:nvSpPr>
          <p:cNvPr id="11267" name="Rectangle 3"/>
          <p:cNvSpPr>
            <a:spLocks noGrp="1" noChangeArrowheads="1"/>
          </p:cNvSpPr>
          <p:nvPr>
            <p:ph idx="1"/>
          </p:nvPr>
        </p:nvSpPr>
        <p:spPr/>
        <p:txBody>
          <a:bodyPr/>
          <a:lstStyle/>
          <a:p>
            <a:pPr eaLnBrk="1" hangingPunct="1"/>
            <a:r>
              <a:rPr lang="en-US" sz="2200" smtClean="0">
                <a:latin typeface="Arial" charset="0"/>
                <a:cs typeface="Arial" charset="0"/>
              </a:rPr>
              <a:t>Rafael Nadal plays the game of tennis.</a:t>
            </a:r>
          </a:p>
          <a:p>
            <a:pPr eaLnBrk="1" hangingPunct="1"/>
            <a:endParaRPr lang="en-US" sz="2200" smtClean="0">
              <a:latin typeface="Arial" charset="0"/>
              <a:cs typeface="Arial" charset="0"/>
            </a:endParaRPr>
          </a:p>
          <a:p>
            <a:pPr lvl="1" eaLnBrk="1" hangingPunct="1">
              <a:buFont typeface="Arial" charset="0"/>
              <a:buNone/>
            </a:pPr>
            <a:r>
              <a:rPr lang="en-US" sz="1900" smtClean="0">
                <a:latin typeface="Arial" charset="0"/>
                <a:cs typeface="Arial" charset="0"/>
              </a:rPr>
              <a:t>&lt;game name=“Tennis"&gt;</a:t>
            </a:r>
          </a:p>
          <a:p>
            <a:pPr lvl="1" eaLnBrk="1" hangingPunct="1">
              <a:buFont typeface="Arial" charset="0"/>
              <a:buNone/>
            </a:pPr>
            <a:r>
              <a:rPr lang="en-US" sz="1900" smtClean="0">
                <a:latin typeface="Arial" charset="0"/>
                <a:cs typeface="Arial" charset="0"/>
              </a:rPr>
              <a:t>	&lt;player&gt;Rafael Nadal&lt;/player&gt;</a:t>
            </a:r>
          </a:p>
          <a:p>
            <a:pPr lvl="1" eaLnBrk="1" hangingPunct="1">
              <a:buFont typeface="Arial" charset="0"/>
              <a:buNone/>
            </a:pPr>
            <a:r>
              <a:rPr lang="en-US" sz="1900" smtClean="0">
                <a:latin typeface="Arial" charset="0"/>
                <a:cs typeface="Arial" charset="0"/>
              </a:rPr>
              <a:t>&lt;/game&gt;</a:t>
            </a:r>
          </a:p>
          <a:p>
            <a:pPr lvl="1" eaLnBrk="1" hangingPunct="1">
              <a:buFont typeface="Arial" charset="0"/>
              <a:buNone/>
            </a:pPr>
            <a:endParaRPr lang="en-US" sz="1900" smtClean="0">
              <a:latin typeface="Arial" charset="0"/>
              <a:cs typeface="Arial" charset="0"/>
            </a:endParaRPr>
          </a:p>
          <a:p>
            <a:pPr lvl="1" eaLnBrk="1" hangingPunct="1">
              <a:buFont typeface="Arial" charset="0"/>
              <a:buNone/>
            </a:pPr>
            <a:r>
              <a:rPr lang="en-US" i="1" smtClean="0">
                <a:latin typeface="Arial" charset="0"/>
                <a:cs typeface="Arial" charset="0"/>
              </a:rPr>
              <a:t>What’s the problem you can spot in this representation?</a:t>
            </a:r>
          </a:p>
          <a:p>
            <a:pPr lvl="1" eaLnBrk="1" hangingPunct="1">
              <a:buFont typeface="Arial" charset="0"/>
              <a:buNone/>
            </a:pPr>
            <a:endParaRPr lang="en-US" sz="1900" smtClean="0">
              <a:latin typeface="Arial" charset="0"/>
              <a:cs typeface="Arial" charset="0"/>
            </a:endParaRPr>
          </a:p>
        </p:txBody>
      </p:sp>
      <p:sp>
        <p:nvSpPr>
          <p:cNvPr id="11268" name="Text Box 4"/>
          <p:cNvSpPr txBox="1">
            <a:spLocks noChangeArrowheads="1"/>
          </p:cNvSpPr>
          <p:nvPr/>
        </p:nvSpPr>
        <p:spPr bwMode="auto">
          <a:xfrm>
            <a:off x="2216150" y="6000750"/>
            <a:ext cx="692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r>
              <a:rPr lang="en-US" sz="1400" i="1"/>
              <a:t>Examples adapted from </a:t>
            </a:r>
          </a:p>
          <a:p>
            <a:pPr algn="r"/>
            <a:r>
              <a:rPr lang="en-US" sz="1400" i="1"/>
              <a:t>Grigoris Antoniou and Frank van Harmelen: A Semantic Web Primer, MIT Press 2004</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latin typeface="Arial" charset="0"/>
                <a:cs typeface="Arial" charset="0"/>
              </a:rPr>
              <a:t>RDF Entailment</a:t>
            </a:r>
          </a:p>
        </p:txBody>
      </p:sp>
      <p:sp>
        <p:nvSpPr>
          <p:cNvPr id="75779" name="Rectangle 3"/>
          <p:cNvSpPr>
            <a:spLocks noGrp="1" noChangeArrowheads="1"/>
          </p:cNvSpPr>
          <p:nvPr>
            <p:ph idx="1"/>
          </p:nvPr>
        </p:nvSpPr>
        <p:spPr>
          <a:xfrm>
            <a:off x="539750" y="4941888"/>
            <a:ext cx="8229600" cy="1252537"/>
          </a:xfrm>
        </p:spPr>
        <p:txBody>
          <a:bodyPr/>
          <a:lstStyle/>
          <a:p>
            <a:pPr eaLnBrk="1" hangingPunct="1"/>
            <a:r>
              <a:rPr lang="en-US" sz="2000" dirty="0" smtClean="0">
                <a:latin typeface="Arial" charset="0"/>
                <a:cs typeface="Arial" charset="0"/>
              </a:rPr>
              <a:t>An RDF Graph </a:t>
            </a:r>
            <a:r>
              <a:rPr lang="en-US" sz="2000" i="1" dirty="0" smtClean="0">
                <a:latin typeface="Arial" charset="0"/>
                <a:cs typeface="Arial" charset="0"/>
              </a:rPr>
              <a:t>G</a:t>
            </a:r>
            <a:r>
              <a:rPr lang="en-US" sz="2000" i="1" baseline="-25000" dirty="0" smtClean="0">
                <a:latin typeface="Arial" charset="0"/>
                <a:cs typeface="Arial" charset="0"/>
              </a:rPr>
              <a:t>2</a:t>
            </a:r>
            <a:r>
              <a:rPr lang="en-US" sz="2000" dirty="0" smtClean="0">
                <a:latin typeface="Arial" charset="0"/>
                <a:cs typeface="Arial" charset="0"/>
              </a:rPr>
              <a:t> is </a:t>
            </a:r>
            <a:r>
              <a:rPr lang="en-US" sz="2000" i="1" dirty="0" smtClean="0">
                <a:latin typeface="Arial" charset="0"/>
                <a:cs typeface="Arial" charset="0"/>
              </a:rPr>
              <a:t>RDF-entailed </a:t>
            </a:r>
            <a:r>
              <a:rPr lang="en-US" sz="2000" dirty="0" smtClean="0">
                <a:latin typeface="Arial" charset="0"/>
                <a:cs typeface="Arial" charset="0"/>
              </a:rPr>
              <a:t>by an RDF Graph </a:t>
            </a:r>
            <a:r>
              <a:rPr lang="en-US" sz="2000" i="1" dirty="0" smtClean="0">
                <a:latin typeface="Arial" charset="0"/>
                <a:cs typeface="Arial" charset="0"/>
              </a:rPr>
              <a:t>G</a:t>
            </a:r>
            <a:r>
              <a:rPr lang="en-US" sz="2000" i="1" baseline="-25000" dirty="0" smtClean="0">
                <a:latin typeface="Arial" charset="0"/>
                <a:cs typeface="Arial" charset="0"/>
              </a:rPr>
              <a:t>1</a:t>
            </a:r>
            <a:r>
              <a:rPr lang="en-US" sz="2000" dirty="0" smtClean="0">
                <a:latin typeface="Arial" charset="0"/>
                <a:cs typeface="Arial" charset="0"/>
              </a:rPr>
              <a:t>, if there is a realization </a:t>
            </a:r>
            <a:r>
              <a:rPr lang="en-US" sz="2000" i="1" dirty="0" smtClean="0">
                <a:latin typeface="Arial" charset="0"/>
                <a:cs typeface="Arial" charset="0"/>
              </a:rPr>
              <a:t>G’</a:t>
            </a:r>
            <a:r>
              <a:rPr lang="en-US" sz="2000" i="1" baseline="-25000" dirty="0" smtClean="0">
                <a:latin typeface="Arial" charset="0"/>
                <a:cs typeface="Arial" charset="0"/>
              </a:rPr>
              <a:t>1 </a:t>
            </a:r>
            <a:r>
              <a:rPr lang="en-US" sz="2000" dirty="0" smtClean="0">
                <a:latin typeface="Arial" charset="0"/>
                <a:cs typeface="Arial" charset="0"/>
              </a:rPr>
              <a:t>of </a:t>
            </a:r>
            <a:r>
              <a:rPr lang="en-US" sz="2000" i="1" dirty="0" smtClean="0">
                <a:latin typeface="Arial" charset="0"/>
                <a:cs typeface="Arial" charset="0"/>
              </a:rPr>
              <a:t>G</a:t>
            </a:r>
            <a:r>
              <a:rPr lang="en-US" sz="2000" i="1" baseline="-25000" dirty="0" smtClean="0">
                <a:latin typeface="Arial" charset="0"/>
                <a:cs typeface="Arial" charset="0"/>
              </a:rPr>
              <a:t>1</a:t>
            </a:r>
            <a:r>
              <a:rPr lang="en-US" sz="2000" dirty="0" smtClean="0">
                <a:latin typeface="Arial" charset="0"/>
                <a:cs typeface="Arial" charset="0"/>
              </a:rPr>
              <a:t> by applications of the rules (</a:t>
            </a:r>
            <a:r>
              <a:rPr lang="en-US" sz="2000" dirty="0" err="1" smtClean="0">
                <a:latin typeface="Arial" charset="0"/>
                <a:cs typeface="Arial" charset="0"/>
              </a:rPr>
              <a:t>RDFAx</a:t>
            </a:r>
            <a:r>
              <a:rPr lang="en-US" sz="2000" dirty="0" smtClean="0">
                <a:latin typeface="Arial" charset="0"/>
                <a:cs typeface="Arial" charset="0"/>
              </a:rPr>
              <a:t>), (</a:t>
            </a:r>
            <a:r>
              <a:rPr lang="en-US" sz="2000" dirty="0" err="1" smtClean="0">
                <a:latin typeface="Arial" charset="0"/>
                <a:cs typeface="Arial" charset="0"/>
              </a:rPr>
              <a:t>lb</a:t>
            </a:r>
            <a:r>
              <a:rPr lang="en-US" sz="2000" dirty="0" smtClean="0">
                <a:latin typeface="Arial" charset="0"/>
                <a:cs typeface="Arial" charset="0"/>
              </a:rPr>
              <a:t>), (RDF1) and (RDF2) such that </a:t>
            </a:r>
            <a:r>
              <a:rPr lang="en-US" sz="2000" i="1" dirty="0" smtClean="0">
                <a:latin typeface="Arial" charset="0"/>
                <a:cs typeface="Arial" charset="0"/>
              </a:rPr>
              <a:t>G</a:t>
            </a:r>
            <a:r>
              <a:rPr lang="en-US" sz="2000" i="1" baseline="-25000" dirty="0" smtClean="0">
                <a:latin typeface="Arial" charset="0"/>
                <a:cs typeface="Arial" charset="0"/>
              </a:rPr>
              <a:t>2 </a:t>
            </a:r>
            <a:r>
              <a:rPr lang="en-US" sz="2000" dirty="0" smtClean="0">
                <a:latin typeface="Arial" charset="0"/>
                <a:cs typeface="Arial" charset="0"/>
              </a:rPr>
              <a:t>is simply-entailed by </a:t>
            </a:r>
            <a:r>
              <a:rPr lang="en-US" sz="2000" i="1" dirty="0" smtClean="0">
                <a:latin typeface="Arial" charset="0"/>
                <a:cs typeface="Arial" charset="0"/>
              </a:rPr>
              <a:t>G’</a:t>
            </a:r>
            <a:r>
              <a:rPr lang="en-US" sz="2000" i="1" baseline="-25000" dirty="0" smtClean="0">
                <a:latin typeface="Arial" charset="0"/>
                <a:cs typeface="Arial" charset="0"/>
              </a:rPr>
              <a:t>1</a:t>
            </a:r>
            <a:r>
              <a:rPr lang="en-US" sz="2000" dirty="0" smtClean="0">
                <a:latin typeface="Arial" charset="0"/>
                <a:cs typeface="Arial" charset="0"/>
              </a:rPr>
              <a:t>.</a:t>
            </a:r>
          </a:p>
          <a:p>
            <a:pPr eaLnBrk="1" hangingPunct="1">
              <a:buFontTx/>
              <a:buNone/>
            </a:pPr>
            <a:endParaRPr lang="en-US" sz="2000" dirty="0" smtClean="0">
              <a:latin typeface="Arial" charset="0"/>
              <a:cs typeface="Arial" charset="0"/>
            </a:endParaRPr>
          </a:p>
          <a:p>
            <a:pPr eaLnBrk="1" hangingPunct="1">
              <a:buFontTx/>
              <a:buNone/>
            </a:pPr>
            <a:endParaRPr lang="en-US" sz="2000" dirty="0" smtClean="0">
              <a:latin typeface="Arial" charset="0"/>
              <a:cs typeface="Arial" charset="0"/>
            </a:endParaRPr>
          </a:p>
          <a:p>
            <a:pPr eaLnBrk="1" hangingPunct="1">
              <a:buFontTx/>
              <a:buNone/>
            </a:pPr>
            <a:endParaRPr lang="en-US" sz="2000" dirty="0" smtClean="0">
              <a:latin typeface="Arial" charset="0"/>
              <a:cs typeface="Arial" charset="0"/>
            </a:endParaRPr>
          </a:p>
          <a:p>
            <a:pPr eaLnBrk="1" hangingPunct="1">
              <a:buFontTx/>
              <a:buNone/>
            </a:pPr>
            <a:endParaRPr lang="en-US" sz="2000" dirty="0" smtClean="0">
              <a:latin typeface="Arial" charset="0"/>
              <a:cs typeface="Arial" charset="0"/>
            </a:endParaRPr>
          </a:p>
          <a:p>
            <a:pPr lvl="1" eaLnBrk="1" hangingPunct="1">
              <a:buFontTx/>
              <a:buNone/>
            </a:pPr>
            <a:r>
              <a:rPr lang="en-US" sz="1600" b="1" dirty="0" smtClean="0">
                <a:solidFill>
                  <a:srgbClr val="207624"/>
                </a:solidFill>
                <a:latin typeface="Courier New" charset="0"/>
                <a:cs typeface="Arial" charset="0"/>
              </a:rPr>
              <a:t>					</a:t>
            </a:r>
          </a:p>
        </p:txBody>
      </p:sp>
      <p:sp>
        <p:nvSpPr>
          <p:cNvPr id="4" name="TextBox 3"/>
          <p:cNvSpPr txBox="1">
            <a:spLocks noRot="1" noChangeAspect="1" noMove="1" noResize="1" noEditPoints="1" noAdjustHandles="1" noChangeArrowheads="1" noChangeShapeType="1" noTextEdit="1"/>
          </p:cNvSpPr>
          <p:nvPr/>
        </p:nvSpPr>
        <p:spPr>
          <a:xfrm>
            <a:off x="904030" y="1191712"/>
            <a:ext cx="5688632" cy="691279"/>
          </a:xfrm>
          <a:prstGeom prst="rect">
            <a:avLst/>
          </a:prstGeom>
          <a:blipFill rotWithShape="1">
            <a:blip r:embed="rId3"/>
            <a:stretch>
              <a:fillRect/>
            </a:stretch>
          </a:blipFill>
        </p:spPr>
        <p:txBody>
          <a:bodyPr/>
          <a:lstStyle/>
          <a:p>
            <a:pPr>
              <a:defRPr/>
            </a:pPr>
            <a:r>
              <a:rPr lang="en-NZ">
                <a:noFill/>
              </a:rPr>
              <a:t> </a:t>
            </a:r>
          </a:p>
        </p:txBody>
      </p:sp>
      <mc:AlternateContent xmlns:mc="http://schemas.openxmlformats.org/markup-compatibility/2006">
        <mc:Choice xmlns:a14="http://schemas.microsoft.com/office/drawing/2010/main" Requires="a14">
          <p:sp>
            <p:nvSpPr>
              <p:cNvPr id="5" name="TextBox 4"/>
              <p:cNvSpPr txBox="1">
                <a:spLocks noRot="1" noChangeAspect="1" noMove="1" noResize="1" noEditPoints="1" noAdjustHandles="1" noChangeArrowheads="1" noChangeShapeType="1" noTextEdit="1"/>
              </p:cNvSpPr>
              <p:nvPr/>
            </p:nvSpPr>
            <p:spPr>
              <a:xfrm>
                <a:off x="928906" y="2055807"/>
                <a:ext cx="5040560" cy="834267"/>
              </a:xfrm>
              <a:prstGeom prst="rect">
                <a:avLst/>
              </a:prstGeom>
              <a:blipFill rotWithShape="1">
                <a:blip r:embed="rId4"/>
                <a:stretch>
                  <a:fillRect r="-1451"/>
                </a:stretch>
              </a:blipFill>
            </p:spPr>
            <p:txBody>
              <a:bodyPr/>
              <a:lstStyle/>
              <a:p>
                <a:pPr>
                  <a:defRPr/>
                </a:pPr>
                <a14:m>
                  <m:oMath xmlns:m="http://schemas.openxmlformats.org/officeDocument/2006/math">
                    <a:fld id="{96AFACFE-57FA-4607-B333-4C9EF625C59C}" type="mathplaceholder">
                      <a:rPr lang="en-NZ" i="1" smtClean="0">
                        <a:noFill/>
                        <a:latin typeface="Cambria Math"/>
                      </a:rPr>
                      <a:t>Type equation here.</a:t>
                    </a:fld>
                  </m:oMath>
                </a14:m>
                <a:r>
                  <a:rPr lang="en-NZ" dirty="0">
                    <a:noFill/>
                  </a:rPr>
                  <a:t> </a:t>
                </a:r>
              </a:p>
            </p:txBody>
          </p:sp>
        </mc:Choice>
        <mc:Fallback>
          <p:sp>
            <p:nvSpPr>
              <p:cNvPr id="5" name="TextBox 4"/>
              <p:cNvSpPr txBox="1">
                <a:spLocks noRot="1" noChangeAspect="1" noMove="1" noResize="1" noEditPoints="1" noAdjustHandles="1" noChangeArrowheads="1" noChangeShapeType="1" noTextEdit="1"/>
              </p:cNvSpPr>
              <p:nvPr/>
            </p:nvSpPr>
            <p:spPr>
              <a:xfrm>
                <a:off x="928906" y="2055807"/>
                <a:ext cx="5040560" cy="834267"/>
              </a:xfrm>
              <a:prstGeom prst="rect">
                <a:avLst/>
              </a:prstGeom>
              <a:blipFill rotWithShape="1">
                <a:blip r:embed="rId5"/>
                <a:stretch>
                  <a:fillRect l="-846"/>
                </a:stretch>
              </a:blipFill>
            </p:spPr>
            <p:txBody>
              <a:bodyPr/>
              <a:lstStyle/>
              <a:p>
                <a:r>
                  <a:rPr lang="en-NZ">
                    <a:noFill/>
                  </a:rPr>
                  <a:t> </a:t>
                </a:r>
              </a:p>
            </p:txBody>
          </p:sp>
        </mc:Fallback>
      </mc:AlternateContent>
      <p:sp>
        <p:nvSpPr>
          <p:cNvPr id="6" name="TextBox 5"/>
          <p:cNvSpPr txBox="1">
            <a:spLocks noRot="1" noChangeAspect="1" noMove="1" noResize="1" noEditPoints="1" noAdjustHandles="1" noChangeArrowheads="1" noChangeShapeType="1" noTextEdit="1"/>
          </p:cNvSpPr>
          <p:nvPr/>
        </p:nvSpPr>
        <p:spPr>
          <a:xfrm>
            <a:off x="899592" y="2991912"/>
            <a:ext cx="3744416" cy="806246"/>
          </a:xfrm>
          <a:prstGeom prst="rect">
            <a:avLst/>
          </a:prstGeom>
          <a:blipFill rotWithShape="1">
            <a:blip r:embed="rId6"/>
            <a:stretch>
              <a:fillRect/>
            </a:stretch>
          </a:blipFill>
        </p:spPr>
        <p:txBody>
          <a:bodyPr/>
          <a:lstStyle/>
          <a:p>
            <a:pPr>
              <a:defRPr/>
            </a:pPr>
            <a:r>
              <a:rPr lang="en-NZ">
                <a:noFill/>
              </a:rPr>
              <a:t> </a:t>
            </a:r>
          </a:p>
        </p:txBody>
      </p:sp>
      <p:sp>
        <p:nvSpPr>
          <p:cNvPr id="7" name="TextBox 6"/>
          <p:cNvSpPr txBox="1">
            <a:spLocks noRot="1" noChangeAspect="1" noMove="1" noResize="1" noEditPoints="1" noAdjustHandles="1" noChangeArrowheads="1" noChangeShapeType="1" noTextEdit="1"/>
          </p:cNvSpPr>
          <p:nvPr/>
        </p:nvSpPr>
        <p:spPr>
          <a:xfrm>
            <a:off x="904030" y="3856008"/>
            <a:ext cx="4248472" cy="856581"/>
          </a:xfrm>
          <a:prstGeom prst="rect">
            <a:avLst/>
          </a:prstGeom>
          <a:blipFill rotWithShape="1">
            <a:blip r:embed="rId7"/>
            <a:stretch>
              <a:fillRect/>
            </a:stretch>
          </a:blipFill>
        </p:spPr>
        <p:txBody>
          <a:bodyPr/>
          <a:lstStyle/>
          <a:p>
            <a:pPr>
              <a:defRPr/>
            </a:pPr>
            <a:r>
              <a:rPr lang="en-NZ">
                <a:noFill/>
              </a:rPr>
              <a:t> </a:t>
            </a:r>
          </a:p>
        </p:txBody>
      </p:sp>
      <p:sp>
        <p:nvSpPr>
          <p:cNvPr id="9" name="TextBox 1"/>
          <p:cNvSpPr txBox="1">
            <a:spLocks noChangeArrowheads="1"/>
          </p:cNvSpPr>
          <p:nvPr/>
        </p:nvSpPr>
        <p:spPr bwMode="auto">
          <a:xfrm>
            <a:off x="5084763" y="3933825"/>
            <a:ext cx="33909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NZ" sz="1800" dirty="0"/>
              <a:t>Where </a:t>
            </a:r>
            <a:r>
              <a:rPr lang="en-NZ" sz="1800" dirty="0">
                <a:latin typeface="Cambria Math" pitchFamily="18" charset="0"/>
              </a:rPr>
              <a:t>l </a:t>
            </a:r>
            <a:r>
              <a:rPr lang="en-NZ" sz="1800" dirty="0"/>
              <a:t>is </a:t>
            </a:r>
            <a:r>
              <a:rPr lang="en-NZ" sz="1800" dirty="0" err="1"/>
              <a:t>XMLLiteral</a:t>
            </a:r>
            <a:r>
              <a:rPr lang="en-NZ" sz="1800" dirty="0"/>
              <a:t> and </a:t>
            </a:r>
            <a:r>
              <a:rPr lang="en-NZ" sz="1800" dirty="0">
                <a:latin typeface="Cambria Math" pitchFamily="18" charset="0"/>
              </a:rPr>
              <a:t>_:n</a:t>
            </a:r>
            <a:r>
              <a:rPr lang="en-NZ" sz="1800" dirty="0"/>
              <a:t>  </a:t>
            </a:r>
          </a:p>
          <a:p>
            <a:pPr eaLnBrk="1" hangingPunct="1"/>
            <a:r>
              <a:rPr lang="en-NZ" sz="1800" dirty="0"/>
              <a:t>the blank node id assigned to</a:t>
            </a:r>
          </a:p>
          <a:p>
            <a:pPr eaLnBrk="1" hangingPunct="1"/>
            <a:r>
              <a:rPr lang="en-NZ" sz="1800" dirty="0">
                <a:latin typeface="Cambria Math" pitchFamily="18" charset="0"/>
              </a:rPr>
              <a:t>l </a:t>
            </a:r>
            <a:r>
              <a:rPr lang="en-NZ" sz="1800" dirty="0"/>
              <a:t>by (</a:t>
            </a:r>
            <a:r>
              <a:rPr lang="en-NZ" sz="1800" dirty="0" err="1"/>
              <a:t>lb</a:t>
            </a:r>
            <a:r>
              <a:rPr lang="en-NZ" sz="1800" dirty="0"/>
              <a:t>) rule</a:t>
            </a:r>
          </a:p>
          <a:p>
            <a:pPr eaLnBrk="1" hangingPunct="1"/>
            <a:endParaRPr lang="en-NZ"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latin typeface="Arial" charset="0"/>
                <a:cs typeface="Arial" charset="0"/>
              </a:rPr>
              <a:t>Axiomatic RDFS Triples (1/3)</a:t>
            </a:r>
          </a:p>
        </p:txBody>
      </p:sp>
      <p:sp>
        <p:nvSpPr>
          <p:cNvPr id="72707" name="Rectangle 3"/>
          <p:cNvSpPr>
            <a:spLocks noGrp="1" noChangeArrowheads="1"/>
          </p:cNvSpPr>
          <p:nvPr>
            <p:ph idx="1"/>
          </p:nvPr>
        </p:nvSpPr>
        <p:spPr>
          <a:xfrm>
            <a:off x="457200" y="1268413"/>
            <a:ext cx="8229600" cy="5184775"/>
          </a:xfrm>
        </p:spPr>
        <p:txBody>
          <a:bodyPr/>
          <a:lstStyle/>
          <a:p>
            <a:pPr eaLnBrk="1" hangingPunct="1">
              <a:defRPr/>
            </a:pPr>
            <a:r>
              <a:rPr lang="en-US" sz="2200" dirty="0" smtClean="0">
                <a:latin typeface="Arial" charset="0"/>
                <a:cs typeface="Arial" charset="0"/>
              </a:rPr>
              <a:t>The following triples are always RDFS-entailed:</a:t>
            </a:r>
            <a:br>
              <a:rPr lang="en-US" sz="2200" dirty="0" smtClean="0">
                <a:latin typeface="Arial" charset="0"/>
                <a:cs typeface="Arial" charset="0"/>
              </a:rPr>
            </a:br>
            <a:endParaRPr lang="en-US" sz="2200" dirty="0" smtClean="0">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rdf:type</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rdfs:domain</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rdf:Property</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rdf:Property</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rdfs:subPropertyOf</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rdf:Property</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rdfs:subClassOf</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rdf:Class</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rdf:subject</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rdf:Statement</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rdf:predicate</a:t>
            </a:r>
            <a:r>
              <a:rPr lang="en-US" sz="1400" b="1" dirty="0">
                <a:solidFill>
                  <a:schemeClr val="tx2">
                    <a:lumMod val="75000"/>
                  </a:schemeClr>
                </a:solidFill>
                <a:latin typeface="Arial" charset="0"/>
                <a:cs typeface="Arial" charset="0"/>
              </a:rPr>
              <a:t>	</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rdf:Statement</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rdf:object</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rdf:Statement</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rdfs:member</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p>
          <a:p>
            <a:pPr lvl="1" eaLnBrk="1" hangingPunct="1">
              <a:defRPr/>
            </a:pPr>
            <a:r>
              <a:rPr lang="en-US" sz="1400" b="1" dirty="0" err="1">
                <a:solidFill>
                  <a:schemeClr val="tx2">
                    <a:lumMod val="75000"/>
                  </a:schemeClr>
                </a:solidFill>
                <a:latin typeface="Arial" charset="0"/>
                <a:cs typeface="Arial" charset="0"/>
              </a:rPr>
              <a:t>r</a:t>
            </a:r>
            <a:r>
              <a:rPr lang="en-US" sz="1400" b="1" dirty="0" err="1" smtClean="0">
                <a:solidFill>
                  <a:schemeClr val="tx2">
                    <a:lumMod val="75000"/>
                  </a:schemeClr>
                </a:solidFill>
                <a:latin typeface="Arial" charset="0"/>
                <a:cs typeface="Arial" charset="0"/>
              </a:rPr>
              <a:t>df:first</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rdf:List</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rdf:rest</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rdf:List</a:t>
            </a:r>
            <a:r>
              <a:rPr lang="en-US" sz="1400" b="1" dirty="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rdfs:seeAlso</a:t>
            </a:r>
            <a:r>
              <a:rPr lang="en-US" sz="1400" b="1" dirty="0">
                <a:solidFill>
                  <a:schemeClr val="tx2">
                    <a:lumMod val="75000"/>
                  </a:schemeClr>
                </a:solidFill>
                <a:latin typeface="Arial" charset="0"/>
                <a:cs typeface="Arial" charset="0"/>
              </a:rPr>
              <a:t>	</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a:solidFill>
                  <a:schemeClr val="tx2">
                    <a:lumMod val="75000"/>
                  </a:schemeClr>
                </a:solidFill>
                <a:latin typeface="Arial" charset="0"/>
                <a:cs typeface="Arial" charset="0"/>
              </a:rPr>
              <a:t> .</a:t>
            </a:r>
          </a:p>
          <a:p>
            <a:pPr lvl="1" eaLnBrk="1" hangingPunct="1">
              <a:defRPr/>
            </a:pPr>
            <a:r>
              <a:rPr lang="en-US" sz="1400" b="1" dirty="0" err="1" smtClean="0">
                <a:solidFill>
                  <a:schemeClr val="tx2">
                    <a:lumMod val="75000"/>
                  </a:schemeClr>
                </a:solidFill>
                <a:latin typeface="Arial" charset="0"/>
                <a:cs typeface="Arial" charset="0"/>
              </a:rPr>
              <a:t>rdfs:isDefinedBy</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endParaRPr lang="en-US" sz="1400" b="1" dirty="0">
              <a:solidFill>
                <a:schemeClr val="tx2">
                  <a:lumMod val="75000"/>
                </a:schemeClr>
              </a:solidFill>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rdfs:comment</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rdfs:domain</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 </a:t>
            </a:r>
            <a:endParaRPr lang="en-US" sz="1400" b="1" dirty="0">
              <a:solidFill>
                <a:schemeClr val="tx2">
                  <a:lumMod val="75000"/>
                </a:schemeClr>
              </a:solidFill>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rdfs:label</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rdf:value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a:solidFill>
                  <a:schemeClr val="tx2">
                    <a:lumMod val="75000"/>
                  </a:schemeClr>
                </a:solidFill>
                <a:latin typeface="Arial" charset="0"/>
                <a:cs typeface="Arial" charset="0"/>
              </a:rPr>
              <a:t>. </a:t>
            </a:r>
            <a:r>
              <a:rPr lang="en-US" sz="1200" b="1" dirty="0" smtClean="0">
                <a:solidFill>
                  <a:srgbClr val="207624"/>
                </a:solidFill>
                <a:latin typeface="Arial" charset="0"/>
                <a:cs typeface="Arial" charset="0"/>
              </a:rPr>
              <a:t>			</a:t>
            </a:r>
            <a:r>
              <a:rPr lang="en-US" sz="1200" b="1" dirty="0" smtClean="0">
                <a:solidFill>
                  <a:srgbClr val="207624"/>
                </a:solidFill>
                <a:latin typeface="Courier New" charset="0"/>
                <a:cs typeface="Arial" charset="0"/>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latin typeface="Arial" charset="0"/>
                <a:cs typeface="Arial" charset="0"/>
              </a:rPr>
              <a:t>Axiomatic RDFS Triples (2/3)</a:t>
            </a:r>
          </a:p>
        </p:txBody>
      </p:sp>
      <p:sp>
        <p:nvSpPr>
          <p:cNvPr id="72707" name="Rectangle 3"/>
          <p:cNvSpPr>
            <a:spLocks noGrp="1" noChangeArrowheads="1"/>
          </p:cNvSpPr>
          <p:nvPr>
            <p:ph idx="1"/>
          </p:nvPr>
        </p:nvSpPr>
        <p:spPr>
          <a:xfrm>
            <a:off x="457200" y="1268413"/>
            <a:ext cx="8229600" cy="5184775"/>
          </a:xfrm>
        </p:spPr>
        <p:txBody>
          <a:bodyPr/>
          <a:lstStyle/>
          <a:p>
            <a:pPr eaLnBrk="1" hangingPunct="1">
              <a:defRPr/>
            </a:pPr>
            <a:r>
              <a:rPr lang="en-US" sz="2200" dirty="0" smtClean="0">
                <a:latin typeface="Arial" charset="0"/>
                <a:cs typeface="Arial" charset="0"/>
              </a:rPr>
              <a:t>The following triples are always RDFS-entailed:</a:t>
            </a:r>
            <a:br>
              <a:rPr lang="en-US" sz="2200" dirty="0" smtClean="0">
                <a:latin typeface="Arial" charset="0"/>
                <a:cs typeface="Arial" charset="0"/>
              </a:rPr>
            </a:br>
            <a:endParaRPr lang="en-US" sz="2200" dirty="0" smtClean="0">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rdf:type</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rdfs:Class</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rdfs:domain</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a:t>
            </a:r>
            <a:r>
              <a:rPr lang="en-US" sz="1400" b="1" dirty="0" err="1">
                <a:solidFill>
                  <a:schemeClr val="tx2">
                    <a:lumMod val="75000"/>
                  </a:schemeClr>
                </a:solidFill>
                <a:latin typeface="Arial" charset="0"/>
                <a:cs typeface="Arial" charset="0"/>
              </a:rPr>
              <a:t>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rdfs:Class</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a:t>
            </a:r>
            <a:r>
              <a:rPr lang="en-US" sz="1400" b="1" dirty="0" err="1">
                <a:solidFill>
                  <a:schemeClr val="tx2">
                    <a:lumMod val="75000"/>
                  </a:schemeClr>
                </a:solidFill>
                <a:latin typeface="Arial" charset="0"/>
                <a:cs typeface="Arial" charset="0"/>
              </a:rPr>
              <a:t>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rdfs:Class</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rdfs:subPropertyOf</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rdf:Property</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rdfs:subClassOf</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a:t>
            </a:r>
            <a:r>
              <a:rPr lang="en-US" sz="1400" b="1" dirty="0" err="1">
                <a:solidFill>
                  <a:schemeClr val="tx2">
                    <a:lumMod val="75000"/>
                  </a:schemeClr>
                </a:solidFill>
                <a:latin typeface="Arial" charset="0"/>
                <a:cs typeface="Arial" charset="0"/>
              </a:rPr>
              <a:t>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rdfs:Class</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rdf:subject</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rdf:predicate</a:t>
            </a:r>
            <a:r>
              <a:rPr lang="en-US" sz="1400" b="1" dirty="0">
                <a:solidFill>
                  <a:schemeClr val="tx2">
                    <a:lumMod val="75000"/>
                  </a:schemeClr>
                </a:solidFill>
                <a:latin typeface="Arial" charset="0"/>
                <a:cs typeface="Arial" charset="0"/>
              </a:rPr>
              <a:t>	</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rdf:object</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rdfs:Resrouce</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rdfs:member</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p>
          <a:p>
            <a:pPr lvl="1" eaLnBrk="1" hangingPunct="1">
              <a:defRPr/>
            </a:pPr>
            <a:r>
              <a:rPr lang="en-US" sz="1400" b="1" dirty="0" err="1">
                <a:solidFill>
                  <a:schemeClr val="tx2">
                    <a:lumMod val="75000"/>
                  </a:schemeClr>
                </a:solidFill>
                <a:latin typeface="Arial" charset="0"/>
                <a:cs typeface="Arial" charset="0"/>
              </a:rPr>
              <a:t>r</a:t>
            </a:r>
            <a:r>
              <a:rPr lang="en-US" sz="1400" b="1" dirty="0" err="1" smtClean="0">
                <a:solidFill>
                  <a:schemeClr val="tx2">
                    <a:lumMod val="75000"/>
                  </a:schemeClr>
                </a:solidFill>
                <a:latin typeface="Arial" charset="0"/>
                <a:cs typeface="Arial" charset="0"/>
              </a:rPr>
              <a:t>df:first</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rdf:rest</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rdf:List</a:t>
            </a:r>
            <a:r>
              <a:rPr lang="en-US" sz="1400" b="1" dirty="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rdfs:seeAlso</a:t>
            </a:r>
            <a:r>
              <a:rPr lang="en-US" sz="1400" b="1" dirty="0">
                <a:solidFill>
                  <a:schemeClr val="tx2">
                    <a:lumMod val="75000"/>
                  </a:schemeClr>
                </a:solidFill>
                <a:latin typeface="Arial" charset="0"/>
                <a:cs typeface="Arial" charset="0"/>
              </a:rPr>
              <a:t>	</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a:solidFill>
                  <a:schemeClr val="tx2">
                    <a:lumMod val="75000"/>
                  </a:schemeClr>
                </a:solidFill>
                <a:latin typeface="Arial" charset="0"/>
                <a:cs typeface="Arial" charset="0"/>
              </a:rPr>
              <a:t> .</a:t>
            </a:r>
          </a:p>
          <a:p>
            <a:pPr lvl="1" eaLnBrk="1" hangingPunct="1">
              <a:defRPr/>
            </a:pPr>
            <a:r>
              <a:rPr lang="en-US" sz="1400" b="1" dirty="0" err="1" smtClean="0">
                <a:solidFill>
                  <a:schemeClr val="tx2">
                    <a:lumMod val="75000"/>
                  </a:schemeClr>
                </a:solidFill>
                <a:latin typeface="Arial" charset="0"/>
                <a:cs typeface="Arial" charset="0"/>
              </a:rPr>
              <a:t>rdfs:isDefinedBy</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endParaRPr lang="en-US" sz="1400" b="1" dirty="0">
              <a:solidFill>
                <a:schemeClr val="tx2">
                  <a:lumMod val="75000"/>
                </a:schemeClr>
              </a:solidFill>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rdfs:comment</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rdfs:Literal</a:t>
            </a:r>
            <a:r>
              <a:rPr lang="en-US" sz="1400" b="1" dirty="0" smtClean="0">
                <a:solidFill>
                  <a:schemeClr val="tx2">
                    <a:lumMod val="75000"/>
                  </a:schemeClr>
                </a:solidFill>
                <a:latin typeface="Arial" charset="0"/>
                <a:cs typeface="Arial" charset="0"/>
              </a:rPr>
              <a:t>. </a:t>
            </a:r>
            <a:endParaRPr lang="en-US" sz="1400" b="1" dirty="0">
              <a:solidFill>
                <a:schemeClr val="tx2">
                  <a:lumMod val="75000"/>
                </a:schemeClr>
              </a:solidFill>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rdfs:label</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rdfs:Literal</a:t>
            </a:r>
            <a:r>
              <a:rPr lang="en-US" sz="1400" b="1" dirty="0" smtClean="0">
                <a:solidFill>
                  <a:schemeClr val="tx2">
                    <a:lumMod val="75000"/>
                  </a:schemeClr>
                </a:solidFill>
                <a:latin typeface="Arial" charset="0"/>
                <a:cs typeface="Arial" charset="0"/>
              </a:rPr>
              <a:t>.</a:t>
            </a:r>
            <a:endParaRPr lang="en-US" sz="1400" b="1" dirty="0">
              <a:solidFill>
                <a:schemeClr val="tx2">
                  <a:lumMod val="75000"/>
                </a:schemeClr>
              </a:solidFill>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rdf:value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a:solidFill>
                  <a:schemeClr val="tx2">
                    <a:lumMod val="75000"/>
                  </a:schemeClr>
                </a:solidFill>
                <a:latin typeface="Arial" charset="0"/>
                <a:cs typeface="Arial" charset="0"/>
              </a:rPr>
              <a:t>. </a:t>
            </a:r>
            <a:r>
              <a:rPr lang="en-US" sz="1200" b="1" dirty="0" smtClean="0">
                <a:solidFill>
                  <a:srgbClr val="207624"/>
                </a:solidFill>
                <a:latin typeface="Arial" charset="0"/>
                <a:cs typeface="Arial" charset="0"/>
              </a:rPr>
              <a:t>			</a:t>
            </a:r>
            <a:r>
              <a:rPr lang="en-US" sz="1200" b="1" dirty="0" smtClean="0">
                <a:solidFill>
                  <a:srgbClr val="207624"/>
                </a:solidFill>
                <a:latin typeface="Courier New" charset="0"/>
                <a:cs typeface="Arial"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latin typeface="Arial" charset="0"/>
                <a:cs typeface="Arial" charset="0"/>
              </a:rPr>
              <a:t>Axiomatic RDFS Triples (3/3)</a:t>
            </a:r>
          </a:p>
        </p:txBody>
      </p:sp>
      <p:sp>
        <p:nvSpPr>
          <p:cNvPr id="72707" name="Rectangle 3"/>
          <p:cNvSpPr>
            <a:spLocks noGrp="1" noChangeArrowheads="1"/>
          </p:cNvSpPr>
          <p:nvPr>
            <p:ph idx="1"/>
          </p:nvPr>
        </p:nvSpPr>
        <p:spPr>
          <a:xfrm>
            <a:off x="457200" y="1268413"/>
            <a:ext cx="8229600" cy="5184775"/>
          </a:xfrm>
        </p:spPr>
        <p:txBody>
          <a:bodyPr/>
          <a:lstStyle/>
          <a:p>
            <a:pPr eaLnBrk="1" hangingPunct="1">
              <a:defRPr/>
            </a:pPr>
            <a:r>
              <a:rPr lang="en-US" sz="2200" dirty="0" smtClean="0">
                <a:latin typeface="Arial" charset="0"/>
                <a:cs typeface="Arial" charset="0"/>
              </a:rPr>
              <a:t>The following triples are always RDFS-entailed:</a:t>
            </a:r>
          </a:p>
          <a:p>
            <a:pPr lvl="1" eaLnBrk="1" hangingPunct="1">
              <a:defRPr/>
            </a:pPr>
            <a:r>
              <a:rPr lang="en-US" sz="1400" b="1" dirty="0" err="1" smtClean="0">
                <a:solidFill>
                  <a:schemeClr val="tx2">
                    <a:lumMod val="75000"/>
                  </a:schemeClr>
                </a:solidFill>
                <a:latin typeface="Arial" charset="0"/>
                <a:cs typeface="Arial" charset="0"/>
              </a:rPr>
              <a:t>rdfs:ContainerMembershipProperty</a:t>
            </a:r>
            <a:r>
              <a:rPr lang="en-US" sz="1400" b="1" dirty="0" smtClean="0">
                <a:solidFill>
                  <a:schemeClr val="tx2">
                    <a:lumMod val="75000"/>
                  </a:schemeClr>
                </a:solidFill>
                <a:latin typeface="Arial" charset="0"/>
                <a:cs typeface="Arial" charset="0"/>
              </a:rPr>
              <a:t>	</a:t>
            </a:r>
            <a:br>
              <a:rPr lang="en-US" sz="1400" b="1" dirty="0" smtClean="0">
                <a:solidFill>
                  <a:schemeClr val="tx2">
                    <a:lumMod val="75000"/>
                  </a:schemeClr>
                </a:solidFill>
                <a:latin typeface="Arial" charset="0"/>
                <a:cs typeface="Arial" charset="0"/>
              </a:rPr>
            </a:b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rdfs:subClassOf</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rdf:Property</a:t>
            </a:r>
            <a:r>
              <a:rPr lang="en-US" sz="1400" b="1" dirty="0" smtClean="0">
                <a:solidFill>
                  <a:schemeClr val="tx2">
                    <a:lumMod val="75000"/>
                  </a:schemeClr>
                </a:solidFill>
                <a:latin typeface="Arial" charset="0"/>
                <a:cs typeface="Arial" charset="0"/>
              </a:rPr>
              <a:t>.</a:t>
            </a:r>
          </a:p>
          <a:p>
            <a:pPr lvl="1" eaLnBrk="1" hangingPunct="1">
              <a:defRPr/>
            </a:pPr>
            <a:r>
              <a:rPr lang="en-US" sz="1400" b="1" dirty="0" err="1">
                <a:solidFill>
                  <a:schemeClr val="tx2">
                    <a:lumMod val="75000"/>
                  </a:schemeClr>
                </a:solidFill>
                <a:latin typeface="Arial" charset="0"/>
                <a:cs typeface="Arial" charset="0"/>
              </a:rPr>
              <a:t>r</a:t>
            </a:r>
            <a:r>
              <a:rPr lang="en-US" sz="1400" b="1" dirty="0" err="1" smtClean="0">
                <a:solidFill>
                  <a:schemeClr val="tx2">
                    <a:lumMod val="75000"/>
                  </a:schemeClr>
                </a:solidFill>
                <a:latin typeface="Arial" charset="0"/>
                <a:cs typeface="Arial" charset="0"/>
              </a:rPr>
              <a:t>df:Alt</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rdfs:subClassOf</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rdfs:Container</a:t>
            </a:r>
            <a:r>
              <a:rPr lang="en-US" sz="1400" b="1" dirty="0" smtClean="0">
                <a:solidFill>
                  <a:schemeClr val="tx2">
                    <a:lumMod val="75000"/>
                  </a:schemeClr>
                </a:solidFill>
                <a:latin typeface="Arial" charset="0"/>
                <a:cs typeface="Arial" charset="0"/>
              </a:rPr>
              <a:t>.</a:t>
            </a:r>
            <a:endParaRPr lang="en-US" sz="1400" b="1" dirty="0">
              <a:solidFill>
                <a:schemeClr val="tx2">
                  <a:lumMod val="75000"/>
                </a:schemeClr>
              </a:solidFill>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rdf:Bag</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rdfs:subClassOf</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rdfs:Container</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rdf:Seq</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rdfs:subClassOf</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rdfs:Container</a:t>
            </a:r>
            <a:r>
              <a:rPr lang="en-US" sz="1400" b="1" dirty="0">
                <a:solidFill>
                  <a:schemeClr val="tx2">
                    <a:lumMod val="75000"/>
                  </a:schemeClr>
                </a:solidFill>
                <a:latin typeface="Arial" charset="0"/>
                <a:cs typeface="Arial" charset="0"/>
              </a:rPr>
              <a:t>.</a:t>
            </a:r>
          </a:p>
          <a:p>
            <a:pPr lvl="1" eaLnBrk="1" hangingPunct="1">
              <a:defRPr/>
            </a:pPr>
            <a:endParaRPr lang="en-US" sz="1400" b="1" dirty="0">
              <a:solidFill>
                <a:schemeClr val="tx2">
                  <a:lumMod val="75000"/>
                </a:schemeClr>
              </a:solidFill>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Rdfs:isDefinedBy</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rdfs:subPropertyOf</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rdfs:seeAlso</a:t>
            </a:r>
            <a:r>
              <a:rPr lang="en-US" sz="1400" b="1" dirty="0" smtClean="0">
                <a:solidFill>
                  <a:schemeClr val="tx2">
                    <a:lumMod val="75000"/>
                  </a:schemeClr>
                </a:solidFill>
                <a:latin typeface="Arial" charset="0"/>
                <a:cs typeface="Arial" charset="0"/>
              </a:rPr>
              <a:t>.</a:t>
            </a:r>
          </a:p>
          <a:p>
            <a:pPr lvl="1" eaLnBrk="1" hangingPunct="1">
              <a:defRPr/>
            </a:pPr>
            <a:endParaRPr lang="en-US" sz="1400" b="1" dirty="0">
              <a:solidFill>
                <a:schemeClr val="tx2">
                  <a:lumMod val="75000"/>
                </a:schemeClr>
              </a:solidFill>
              <a:latin typeface="Arial" charset="0"/>
              <a:cs typeface="Arial" charset="0"/>
            </a:endParaRPr>
          </a:p>
          <a:p>
            <a:pPr lvl="1" eaLnBrk="1" hangingPunct="1">
              <a:defRPr/>
            </a:pPr>
            <a:r>
              <a:rPr lang="en-US" sz="1400" b="1" dirty="0" err="1" smtClean="0">
                <a:solidFill>
                  <a:schemeClr val="tx2">
                    <a:lumMod val="75000"/>
                  </a:schemeClr>
                </a:solidFill>
                <a:latin typeface="Arial" charset="0"/>
                <a:cs typeface="Arial" charset="0"/>
              </a:rPr>
              <a:t>rdf:XMLLiteral</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rdf:type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rdfs:Datatype</a:t>
            </a:r>
            <a:r>
              <a:rPr lang="en-US" sz="1400" b="1" dirty="0" smtClean="0">
                <a:solidFill>
                  <a:schemeClr val="tx2">
                    <a:lumMod val="75000"/>
                  </a:schemeClr>
                </a:solidFill>
                <a:latin typeface="Arial" charset="0"/>
                <a:cs typeface="Arial" charset="0"/>
              </a:rPr>
              <a:t>.</a:t>
            </a:r>
          </a:p>
          <a:p>
            <a:pPr lvl="1" eaLnBrk="1" hangingPunct="1">
              <a:defRPr/>
            </a:pPr>
            <a:r>
              <a:rPr lang="en-US" sz="1400" b="1" dirty="0" err="1" smtClean="0">
                <a:solidFill>
                  <a:schemeClr val="tx2">
                    <a:lumMod val="75000"/>
                  </a:schemeClr>
                </a:solidFill>
                <a:latin typeface="Arial" charset="0"/>
                <a:cs typeface="Arial" charset="0"/>
              </a:rPr>
              <a:t>rdf:XMLLiteral</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rdfs:subClassOf</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rdfs:Literal</a:t>
            </a:r>
            <a:r>
              <a:rPr lang="en-US" sz="1400" b="1" dirty="0" smtClean="0">
                <a:solidFill>
                  <a:schemeClr val="tx2">
                    <a:lumMod val="75000"/>
                  </a:schemeClr>
                </a:solidFill>
                <a:latin typeface="Arial" charset="0"/>
                <a:cs typeface="Arial" charset="0"/>
              </a:rPr>
              <a:t>.</a:t>
            </a:r>
          </a:p>
          <a:p>
            <a:pPr lvl="1" eaLnBrk="1" hangingPunct="1">
              <a:defRPr/>
            </a:pPr>
            <a:r>
              <a:rPr lang="en-US" sz="1400" b="1" dirty="0" err="1">
                <a:solidFill>
                  <a:schemeClr val="tx2">
                    <a:lumMod val="75000"/>
                  </a:schemeClr>
                </a:solidFill>
                <a:latin typeface="Arial" charset="0"/>
                <a:cs typeface="Arial" charset="0"/>
              </a:rPr>
              <a:t>r</a:t>
            </a:r>
            <a:r>
              <a:rPr lang="en-US" sz="1400" b="1" dirty="0" err="1" smtClean="0">
                <a:solidFill>
                  <a:schemeClr val="tx2">
                    <a:lumMod val="75000"/>
                  </a:schemeClr>
                </a:solidFill>
                <a:latin typeface="Arial" charset="0"/>
                <a:cs typeface="Arial" charset="0"/>
              </a:rPr>
              <a:t>dfs:Datatype</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rdfs:subClassOf</a:t>
            </a:r>
            <a:r>
              <a:rPr lang="en-US" sz="1400" b="1" dirty="0" smtClean="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rdfs:Class</a:t>
            </a:r>
            <a:r>
              <a:rPr lang="en-US" sz="1400" b="1" dirty="0" smtClean="0">
                <a:solidFill>
                  <a:schemeClr val="tx2">
                    <a:lumMod val="75000"/>
                  </a:schemeClr>
                </a:solidFill>
                <a:latin typeface="Arial" charset="0"/>
                <a:cs typeface="Arial" charset="0"/>
              </a:rPr>
              <a:t>.</a:t>
            </a:r>
          </a:p>
          <a:p>
            <a:pPr lvl="1" eaLnBrk="1" hangingPunct="1">
              <a:defRPr/>
            </a:pPr>
            <a:endParaRPr lang="en-US" sz="1400" b="1" dirty="0">
              <a:solidFill>
                <a:schemeClr val="tx2">
                  <a:lumMod val="75000"/>
                </a:schemeClr>
              </a:solidFill>
              <a:latin typeface="Arial" charset="0"/>
              <a:cs typeface="Arial" charset="0"/>
            </a:endParaRPr>
          </a:p>
          <a:p>
            <a:pPr lvl="1" eaLnBrk="1" hangingPunct="1">
              <a:defRPr/>
            </a:pPr>
            <a:r>
              <a:rPr lang="en-US" sz="1400" b="1" dirty="0" smtClean="0">
                <a:solidFill>
                  <a:schemeClr val="tx2">
                    <a:lumMod val="75000"/>
                  </a:schemeClr>
                </a:solidFill>
                <a:latin typeface="Arial" charset="0"/>
                <a:cs typeface="Arial" charset="0"/>
              </a:rPr>
              <a:t>rdf:_1</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rdfs:subClassOf</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rdfs:ContainerMembershipProperty</a:t>
            </a:r>
            <a:r>
              <a:rPr lang="en-US" sz="1400" b="1" dirty="0" smtClean="0">
                <a:solidFill>
                  <a:schemeClr val="tx2">
                    <a:lumMod val="75000"/>
                  </a:schemeClr>
                </a:solidFill>
                <a:latin typeface="Arial" charset="0"/>
                <a:cs typeface="Arial" charset="0"/>
              </a:rPr>
              <a:t>.</a:t>
            </a:r>
          </a:p>
          <a:p>
            <a:pPr lvl="1" eaLnBrk="1" hangingPunct="1">
              <a:defRPr/>
            </a:pPr>
            <a:r>
              <a:rPr lang="en-US" sz="1400" b="1" dirty="0">
                <a:solidFill>
                  <a:schemeClr val="tx2">
                    <a:lumMod val="75000"/>
                  </a:schemeClr>
                </a:solidFill>
                <a:latin typeface="Arial" charset="0"/>
                <a:cs typeface="Arial" charset="0"/>
              </a:rPr>
              <a:t>rdf:_1		</a:t>
            </a:r>
            <a:r>
              <a:rPr lang="en-US" sz="1400" b="1" dirty="0" err="1" smtClean="0">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smtClean="0">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endParaRPr lang="en-US" sz="1400" b="1" dirty="0">
              <a:solidFill>
                <a:schemeClr val="tx2">
                  <a:lumMod val="75000"/>
                </a:schemeClr>
              </a:solidFill>
              <a:latin typeface="Arial" charset="0"/>
              <a:cs typeface="Arial" charset="0"/>
            </a:endParaRPr>
          </a:p>
          <a:p>
            <a:pPr lvl="1" eaLnBrk="1" hangingPunct="1">
              <a:defRPr/>
            </a:pPr>
            <a:r>
              <a:rPr lang="en-US" sz="1400" b="1" dirty="0">
                <a:solidFill>
                  <a:schemeClr val="tx2">
                    <a:lumMod val="75000"/>
                  </a:schemeClr>
                </a:solidFill>
                <a:latin typeface="Arial" charset="0"/>
                <a:cs typeface="Arial" charset="0"/>
              </a:rPr>
              <a:t>rdf:_1		</a:t>
            </a:r>
            <a:r>
              <a:rPr lang="en-US" sz="1400" b="1" dirty="0" err="1" smtClean="0">
                <a:solidFill>
                  <a:schemeClr val="tx2">
                    <a:lumMod val="75000"/>
                  </a:schemeClr>
                </a:solidFill>
                <a:latin typeface="Arial" charset="0"/>
                <a:cs typeface="Arial" charset="0"/>
              </a:rPr>
              <a:t>rdfs:range</a:t>
            </a:r>
            <a:r>
              <a:rPr lang="en-US" sz="1400" b="1" dirty="0" smtClean="0">
                <a:solidFill>
                  <a:schemeClr val="tx2">
                    <a:lumMod val="75000"/>
                  </a:schemeClr>
                </a:solidFill>
                <a:latin typeface="Arial" charset="0"/>
                <a:cs typeface="Arial" charset="0"/>
              </a:rPr>
              <a:t>	</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p>
          <a:p>
            <a:pPr lvl="1" eaLnBrk="1" hangingPunct="1">
              <a:defRPr/>
            </a:pPr>
            <a:r>
              <a:rPr lang="en-US" sz="1400" b="1" dirty="0">
                <a:solidFill>
                  <a:schemeClr val="tx2">
                    <a:lumMod val="75000"/>
                  </a:schemeClr>
                </a:solidFill>
                <a:latin typeface="Arial" charset="0"/>
                <a:cs typeface="Arial" charset="0"/>
              </a:rPr>
              <a:t>rdf</a:t>
            </a:r>
            <a:r>
              <a:rPr lang="en-US" sz="1400" b="1" dirty="0" smtClean="0">
                <a:solidFill>
                  <a:schemeClr val="tx2">
                    <a:lumMod val="75000"/>
                  </a:schemeClr>
                </a:solidFill>
                <a:latin typeface="Arial" charset="0"/>
                <a:cs typeface="Arial" charset="0"/>
              </a:rPr>
              <a:t>:_2</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rdfs:subClassOf</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rdfs:ContainerMembershipProperty</a:t>
            </a:r>
            <a:r>
              <a:rPr lang="en-US" sz="1400" b="1" dirty="0">
                <a:solidFill>
                  <a:schemeClr val="tx2">
                    <a:lumMod val="75000"/>
                  </a:schemeClr>
                </a:solidFill>
                <a:latin typeface="Arial" charset="0"/>
                <a:cs typeface="Arial" charset="0"/>
              </a:rPr>
              <a:t>.</a:t>
            </a:r>
          </a:p>
          <a:p>
            <a:pPr lvl="1" eaLnBrk="1" hangingPunct="1">
              <a:defRPr/>
            </a:pPr>
            <a:r>
              <a:rPr lang="en-US" sz="1400" b="1" dirty="0">
                <a:solidFill>
                  <a:schemeClr val="tx2">
                    <a:lumMod val="75000"/>
                  </a:schemeClr>
                </a:solidFill>
                <a:latin typeface="Arial" charset="0"/>
                <a:cs typeface="Arial" charset="0"/>
              </a:rPr>
              <a:t>rdf</a:t>
            </a:r>
            <a:r>
              <a:rPr lang="en-US" sz="1400" b="1" dirty="0" smtClean="0">
                <a:solidFill>
                  <a:schemeClr val="tx2">
                    <a:lumMod val="75000"/>
                  </a:schemeClr>
                </a:solidFill>
                <a:latin typeface="Arial" charset="0"/>
                <a:cs typeface="Arial" charset="0"/>
              </a:rPr>
              <a:t>:_2</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rdfs:domain</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rdfs:Resource</a:t>
            </a:r>
            <a:r>
              <a:rPr lang="en-US" sz="1400" b="1" dirty="0">
                <a:solidFill>
                  <a:schemeClr val="tx2">
                    <a:lumMod val="75000"/>
                  </a:schemeClr>
                </a:solidFill>
                <a:latin typeface="Arial" charset="0"/>
                <a:cs typeface="Arial" charset="0"/>
              </a:rPr>
              <a:t>.</a:t>
            </a:r>
          </a:p>
          <a:p>
            <a:pPr lvl="1" eaLnBrk="1" hangingPunct="1">
              <a:defRPr/>
            </a:pPr>
            <a:r>
              <a:rPr lang="en-US" sz="1400" b="1" dirty="0">
                <a:solidFill>
                  <a:schemeClr val="tx2">
                    <a:lumMod val="75000"/>
                  </a:schemeClr>
                </a:solidFill>
                <a:latin typeface="Arial" charset="0"/>
                <a:cs typeface="Arial" charset="0"/>
              </a:rPr>
              <a:t>rdf</a:t>
            </a:r>
            <a:r>
              <a:rPr lang="en-US" sz="1400" b="1" dirty="0" smtClean="0">
                <a:solidFill>
                  <a:schemeClr val="tx2">
                    <a:lumMod val="75000"/>
                  </a:schemeClr>
                </a:solidFill>
                <a:latin typeface="Arial" charset="0"/>
                <a:cs typeface="Arial" charset="0"/>
              </a:rPr>
              <a:t>:_2</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rdfs:range</a:t>
            </a:r>
            <a:r>
              <a:rPr lang="en-US" sz="1400" b="1" dirty="0">
                <a:solidFill>
                  <a:schemeClr val="tx2">
                    <a:lumMod val="75000"/>
                  </a:schemeClr>
                </a:solidFill>
                <a:latin typeface="Arial" charset="0"/>
                <a:cs typeface="Arial" charset="0"/>
              </a:rPr>
              <a:t>		</a:t>
            </a:r>
            <a:r>
              <a:rPr lang="en-US" sz="1400" b="1" dirty="0" err="1">
                <a:solidFill>
                  <a:schemeClr val="tx2">
                    <a:lumMod val="75000"/>
                  </a:schemeClr>
                </a:solidFill>
                <a:latin typeface="Arial" charset="0"/>
                <a:cs typeface="Arial" charset="0"/>
              </a:rPr>
              <a:t>rdfs:Resource</a:t>
            </a:r>
            <a:r>
              <a:rPr lang="en-US" sz="1400" b="1" dirty="0" smtClean="0">
                <a:solidFill>
                  <a:schemeClr val="tx2">
                    <a:lumMod val="75000"/>
                  </a:schemeClr>
                </a:solidFill>
                <a:latin typeface="Arial" charset="0"/>
                <a:cs typeface="Arial" charset="0"/>
              </a:rPr>
              <a:t>.</a:t>
            </a:r>
          </a:p>
          <a:p>
            <a:pPr lvl="1" eaLnBrk="1" hangingPunct="1">
              <a:defRPr/>
            </a:pPr>
            <a:r>
              <a:rPr lang="en-US" sz="1400" b="1" dirty="0" smtClean="0">
                <a:solidFill>
                  <a:schemeClr val="tx2">
                    <a:lumMod val="75000"/>
                  </a:schemeClr>
                </a:solidFill>
                <a:latin typeface="Arial" charset="0"/>
                <a:cs typeface="Arial" charset="0"/>
              </a:rPr>
              <a:t>…</a:t>
            </a:r>
            <a:endParaRPr lang="en-US" sz="1400" b="1" dirty="0">
              <a:solidFill>
                <a:schemeClr val="tx2">
                  <a:lumMod val="75000"/>
                </a:schemeClr>
              </a:solidFill>
              <a:latin typeface="Arial" charset="0"/>
              <a:cs typeface="Arial" charset="0"/>
            </a:endParaRPr>
          </a:p>
          <a:p>
            <a:pPr lvl="1" eaLnBrk="1" hangingPunct="1">
              <a:defRPr/>
            </a:pPr>
            <a:endParaRPr lang="en-US" sz="1400" b="1" dirty="0">
              <a:solidFill>
                <a:schemeClr val="tx2">
                  <a:lumMod val="75000"/>
                </a:schemeClr>
              </a:solidFill>
              <a:latin typeface="Arial" charset="0"/>
              <a:cs typeface="Arial" charset="0"/>
            </a:endParaRPr>
          </a:p>
          <a:p>
            <a:pPr lvl="1" eaLnBrk="1" hangingPunct="1">
              <a:defRPr/>
            </a:pPr>
            <a:endParaRPr lang="en-US" sz="1400" b="1" dirty="0">
              <a:solidFill>
                <a:schemeClr val="tx2">
                  <a:lumMod val="75000"/>
                </a:schemeClr>
              </a:solidFill>
              <a:latin typeface="Arial" charset="0"/>
              <a:cs typeface="Arial" charset="0"/>
            </a:endParaRPr>
          </a:p>
          <a:p>
            <a:pPr lvl="1" eaLnBrk="1" hangingPunct="1">
              <a:defRPr/>
            </a:pPr>
            <a:endParaRPr lang="en-US" sz="1400" b="1" dirty="0">
              <a:solidFill>
                <a:schemeClr val="tx2">
                  <a:lumMod val="75000"/>
                </a:schemeClr>
              </a:solidFill>
              <a:latin typeface="Arial" charset="0"/>
              <a:cs typeface="Arial" charset="0"/>
            </a:endParaRPr>
          </a:p>
          <a:p>
            <a:pPr marL="457200" lvl="1" indent="0" eaLnBrk="1" hangingPunct="1">
              <a:buFont typeface="Arial" charset="0"/>
              <a:buNone/>
              <a:defRPr/>
            </a:pPr>
            <a:r>
              <a:rPr lang="en-US" sz="1200" b="1" dirty="0" smtClean="0">
                <a:solidFill>
                  <a:srgbClr val="207624"/>
                </a:solidFill>
                <a:latin typeface="Arial" charset="0"/>
                <a:cs typeface="Arial" charset="0"/>
              </a:rPr>
              <a:t>			</a:t>
            </a:r>
            <a:r>
              <a:rPr lang="en-US" sz="1200" b="1" dirty="0" smtClean="0">
                <a:solidFill>
                  <a:srgbClr val="207624"/>
                </a:solidFill>
                <a:latin typeface="Courier New" charset="0"/>
                <a:cs typeface="Arial" charset="0"/>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latin typeface="Arial" charset="0"/>
                <a:cs typeface="Arial" charset="0"/>
              </a:rPr>
              <a:t>RDFS Entailment (1/3)</a:t>
            </a:r>
          </a:p>
        </p:txBody>
      </p:sp>
      <p:sp>
        <p:nvSpPr>
          <p:cNvPr id="588803" name="Rectangle 3"/>
          <p:cNvSpPr>
            <a:spLocks noGrp="1" noChangeArrowheads="1"/>
          </p:cNvSpPr>
          <p:nvPr>
            <p:ph idx="1"/>
          </p:nvPr>
        </p:nvSpPr>
        <p:spPr>
          <a:xfrm>
            <a:off x="457200" y="3933825"/>
            <a:ext cx="5051425" cy="2192338"/>
          </a:xfrm>
        </p:spPr>
        <p:txBody>
          <a:bodyPr>
            <a:normAutofit/>
          </a:bodyPr>
          <a:lstStyle/>
          <a:p>
            <a:pPr eaLnBrk="1" hangingPunct="1">
              <a:defRPr/>
            </a:pPr>
            <a:endParaRPr lang="en-US" sz="2000" b="1" dirty="0" smtClean="0">
              <a:solidFill>
                <a:schemeClr val="tx2"/>
              </a:solidFill>
              <a:latin typeface="Courier New" charset="0"/>
              <a:cs typeface="Arial" charset="0"/>
            </a:endParaRPr>
          </a:p>
          <a:p>
            <a:pPr eaLnBrk="1" hangingPunct="1">
              <a:defRPr/>
            </a:pPr>
            <a:endParaRPr lang="en-US" sz="2000" b="1" dirty="0">
              <a:solidFill>
                <a:schemeClr val="tx2"/>
              </a:solidFill>
              <a:latin typeface="Courier New" charset="0"/>
              <a:cs typeface="Arial" charset="0"/>
            </a:endParaRPr>
          </a:p>
          <a:p>
            <a:pPr eaLnBrk="1" hangingPunct="1">
              <a:defRPr/>
            </a:pPr>
            <a:endParaRPr lang="en-US" sz="2000" b="1" dirty="0">
              <a:solidFill>
                <a:schemeClr val="tx2"/>
              </a:solidFill>
              <a:latin typeface="Courier New" charset="0"/>
              <a:cs typeface="Arial" charset="0"/>
            </a:endParaRPr>
          </a:p>
          <a:p>
            <a:pPr eaLnBrk="1" hangingPunct="1">
              <a:defRPr/>
            </a:pPr>
            <a:endParaRPr lang="en-US" sz="2000" b="1" dirty="0">
              <a:solidFill>
                <a:schemeClr val="tx2"/>
              </a:solidFill>
              <a:latin typeface="Courier New" charset="0"/>
              <a:cs typeface="Arial" charset="0"/>
            </a:endParaRPr>
          </a:p>
          <a:p>
            <a:pPr eaLnBrk="1" hangingPunct="1">
              <a:defRPr/>
            </a:pPr>
            <a:endParaRPr lang="en-US" dirty="0" smtClean="0">
              <a:ea typeface="+mn-ea"/>
            </a:endParaRPr>
          </a:p>
        </p:txBody>
      </p:sp>
      <p:sp>
        <p:nvSpPr>
          <p:cNvPr id="4" name="TextBox 3"/>
          <p:cNvSpPr txBox="1">
            <a:spLocks noRot="1" noChangeAspect="1" noMove="1" noResize="1" noEditPoints="1" noAdjustHandles="1" noChangeArrowheads="1" noChangeShapeType="1" noTextEdit="1"/>
          </p:cNvSpPr>
          <p:nvPr/>
        </p:nvSpPr>
        <p:spPr>
          <a:xfrm>
            <a:off x="2267744" y="1191712"/>
            <a:ext cx="5688632" cy="691279"/>
          </a:xfrm>
          <a:prstGeom prst="rect">
            <a:avLst/>
          </a:prstGeom>
          <a:blipFill rotWithShape="1">
            <a:blip r:embed="rId3"/>
            <a:stretch>
              <a:fillRect/>
            </a:stretch>
          </a:blipFill>
        </p:spPr>
        <p:txBody>
          <a:bodyPr/>
          <a:lstStyle/>
          <a:p>
            <a:pPr>
              <a:defRPr/>
            </a:pPr>
            <a:r>
              <a:rPr lang="en-NZ">
                <a:noFill/>
              </a:rPr>
              <a:t> </a:t>
            </a:r>
          </a:p>
        </p:txBody>
      </p:sp>
      <p:sp>
        <p:nvSpPr>
          <p:cNvPr id="5" name="TextBox 4"/>
          <p:cNvSpPr txBox="1">
            <a:spLocks noRot="1" noChangeAspect="1" noMove="1" noResize="1" noEditPoints="1" noAdjustHandles="1" noChangeArrowheads="1" noChangeShapeType="1" noTextEdit="1"/>
          </p:cNvSpPr>
          <p:nvPr/>
        </p:nvSpPr>
        <p:spPr>
          <a:xfrm>
            <a:off x="1410413" y="2254190"/>
            <a:ext cx="6730900" cy="1102802"/>
          </a:xfrm>
          <a:prstGeom prst="rect">
            <a:avLst/>
          </a:prstGeom>
          <a:blipFill rotWithShape="1">
            <a:blip r:embed="rId4"/>
            <a:stretch>
              <a:fillRect l="-633"/>
            </a:stretch>
          </a:blipFill>
        </p:spPr>
        <p:txBody>
          <a:bodyPr/>
          <a:lstStyle/>
          <a:p>
            <a:r>
              <a:rPr lang="en-NZ">
                <a:noFill/>
              </a:rPr>
              <a:t> </a:t>
            </a:r>
          </a:p>
        </p:txBody>
      </p:sp>
      <p:sp>
        <p:nvSpPr>
          <p:cNvPr id="7" name="TextBox 6"/>
          <p:cNvSpPr txBox="1">
            <a:spLocks noRot="1" noChangeAspect="1" noMove="1" noResize="1" noEditPoints="1" noAdjustHandles="1" noChangeArrowheads="1" noChangeShapeType="1" noTextEdit="1"/>
          </p:cNvSpPr>
          <p:nvPr/>
        </p:nvSpPr>
        <p:spPr>
          <a:xfrm>
            <a:off x="179512" y="3501008"/>
            <a:ext cx="4641909" cy="1102289"/>
          </a:xfrm>
          <a:prstGeom prst="rect">
            <a:avLst/>
          </a:prstGeom>
          <a:blipFill rotWithShape="1">
            <a:blip r:embed="rId5"/>
            <a:stretch>
              <a:fillRect/>
            </a:stretch>
          </a:blipFill>
        </p:spPr>
        <p:txBody>
          <a:bodyPr/>
          <a:lstStyle/>
          <a:p>
            <a:pPr>
              <a:defRPr/>
            </a:pPr>
            <a:r>
              <a:rPr lang="en-NZ">
                <a:noFill/>
              </a:rPr>
              <a:t> </a:t>
            </a:r>
          </a:p>
        </p:txBody>
      </p:sp>
      <p:sp>
        <p:nvSpPr>
          <p:cNvPr id="8" name="TextBox 7"/>
          <p:cNvSpPr txBox="1">
            <a:spLocks noRot="1" noChangeAspect="1" noMove="1" noResize="1" noEditPoints="1" noAdjustHandles="1" noChangeArrowheads="1" noChangeShapeType="1" noTextEdit="1"/>
          </p:cNvSpPr>
          <p:nvPr/>
        </p:nvSpPr>
        <p:spPr>
          <a:xfrm>
            <a:off x="4716016" y="3501008"/>
            <a:ext cx="4320480" cy="1102289"/>
          </a:xfrm>
          <a:prstGeom prst="rect">
            <a:avLst/>
          </a:prstGeom>
          <a:blipFill rotWithShape="1">
            <a:blip r:embed="rId6"/>
            <a:stretch>
              <a:fillRect r="-1554"/>
            </a:stretch>
          </a:blipFill>
        </p:spPr>
        <p:txBody>
          <a:bodyPr/>
          <a:lstStyle/>
          <a:p>
            <a:pPr>
              <a:defRPr/>
            </a:pPr>
            <a:r>
              <a:rPr lang="en-NZ">
                <a:noFill/>
              </a:rPr>
              <a:t> </a:t>
            </a:r>
          </a:p>
        </p:txBody>
      </p:sp>
      <p:sp>
        <p:nvSpPr>
          <p:cNvPr id="9" name="TextBox 8"/>
          <p:cNvSpPr txBox="1">
            <a:spLocks noRot="1" noChangeAspect="1" noMove="1" noResize="1" noEditPoints="1" noAdjustHandles="1" noChangeArrowheads="1" noChangeShapeType="1" noTextEdit="1"/>
          </p:cNvSpPr>
          <p:nvPr/>
        </p:nvSpPr>
        <p:spPr>
          <a:xfrm>
            <a:off x="323528" y="5087194"/>
            <a:ext cx="4608512" cy="1052468"/>
          </a:xfrm>
          <a:prstGeom prst="rect">
            <a:avLst/>
          </a:prstGeom>
          <a:blipFill rotWithShape="1">
            <a:blip r:embed="rId7"/>
            <a:stretch>
              <a:fillRect/>
            </a:stretch>
          </a:blipFill>
        </p:spPr>
        <p:txBody>
          <a:bodyPr/>
          <a:lstStyle/>
          <a:p>
            <a:pPr>
              <a:defRPr/>
            </a:pPr>
            <a:r>
              <a:rPr lang="en-NZ">
                <a:noFill/>
              </a:rPr>
              <a:t> </a:t>
            </a:r>
          </a:p>
        </p:txBody>
      </p:sp>
      <p:sp>
        <p:nvSpPr>
          <p:cNvPr id="10" name="TextBox 9"/>
          <p:cNvSpPr txBox="1">
            <a:spLocks noRot="1" noChangeAspect="1" noMove="1" noResize="1" noEditPoints="1" noAdjustHandles="1" noChangeArrowheads="1" noChangeShapeType="1" noTextEdit="1"/>
          </p:cNvSpPr>
          <p:nvPr/>
        </p:nvSpPr>
        <p:spPr>
          <a:xfrm>
            <a:off x="4775863" y="5085184"/>
            <a:ext cx="4608512" cy="1052468"/>
          </a:xfrm>
          <a:prstGeom prst="rect">
            <a:avLst/>
          </a:prstGeom>
          <a:blipFill rotWithShape="1">
            <a:blip r:embed="rId8"/>
            <a:stretch>
              <a:fillRect/>
            </a:stretch>
          </a:blipFill>
        </p:spPr>
        <p:txBody>
          <a:bodyPr/>
          <a:lstStyle/>
          <a:p>
            <a:pPr>
              <a:defRPr/>
            </a:pPr>
            <a:r>
              <a:rPr lang="en-NZ">
                <a:noFill/>
              </a:rPr>
              <a:t> </a:t>
            </a:r>
          </a:p>
        </p:txBody>
      </p:sp>
      <p:sp useBgFill="1">
        <p:nvSpPr>
          <p:cNvPr id="11" name="TextBox 1"/>
          <p:cNvSpPr txBox="1">
            <a:spLocks noChangeArrowheads="1"/>
          </p:cNvSpPr>
          <p:nvPr/>
        </p:nvSpPr>
        <p:spPr bwMode="auto">
          <a:xfrm>
            <a:off x="5225889" y="2350893"/>
            <a:ext cx="3267241" cy="1015663"/>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NZ" sz="1800" dirty="0" smtClean="0"/>
              <a:t>where </a:t>
            </a:r>
            <a:r>
              <a:rPr lang="en-NZ" sz="1800" dirty="0" smtClean="0">
                <a:latin typeface="Cambria Math" pitchFamily="18" charset="0"/>
              </a:rPr>
              <a:t>_:</a:t>
            </a:r>
            <a:r>
              <a:rPr lang="en-NZ" sz="1800" dirty="0">
                <a:latin typeface="Cambria Math" pitchFamily="18" charset="0"/>
              </a:rPr>
              <a:t>n</a:t>
            </a:r>
            <a:r>
              <a:rPr lang="en-NZ" sz="1800" dirty="0"/>
              <a:t> </a:t>
            </a:r>
            <a:r>
              <a:rPr lang="en-NZ" sz="1800" dirty="0" smtClean="0"/>
              <a:t>is the </a:t>
            </a:r>
            <a:r>
              <a:rPr lang="en-NZ" sz="1800" dirty="0"/>
              <a:t>blank node id </a:t>
            </a:r>
            <a:endParaRPr lang="en-NZ" sz="1800" dirty="0" smtClean="0"/>
          </a:p>
          <a:p>
            <a:pPr eaLnBrk="1" hangingPunct="1"/>
            <a:r>
              <a:rPr lang="en-NZ" sz="1800" dirty="0" smtClean="0"/>
              <a:t>assigned to </a:t>
            </a:r>
            <a:r>
              <a:rPr lang="en-NZ" sz="1800" dirty="0" smtClean="0">
                <a:latin typeface="Cambria Math" pitchFamily="18" charset="0"/>
              </a:rPr>
              <a:t>l </a:t>
            </a:r>
            <a:r>
              <a:rPr lang="en-NZ" sz="1800" dirty="0"/>
              <a:t>by (</a:t>
            </a:r>
            <a:r>
              <a:rPr lang="en-NZ" sz="1800" dirty="0" err="1"/>
              <a:t>lb</a:t>
            </a:r>
            <a:r>
              <a:rPr lang="en-NZ" sz="1800" dirty="0"/>
              <a:t>) rule</a:t>
            </a:r>
          </a:p>
          <a:p>
            <a:pPr eaLnBrk="1" hangingPunct="1"/>
            <a:endParaRPr lang="en-NZ"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latin typeface="Arial" charset="0"/>
                <a:cs typeface="Arial" charset="0"/>
              </a:rPr>
              <a:t>RDFS Entailment (2/3)</a:t>
            </a:r>
          </a:p>
        </p:txBody>
      </p:sp>
      <p:sp>
        <p:nvSpPr>
          <p:cNvPr id="588803" name="Rectangle 3"/>
          <p:cNvSpPr>
            <a:spLocks noGrp="1" noChangeArrowheads="1"/>
          </p:cNvSpPr>
          <p:nvPr>
            <p:ph idx="1"/>
          </p:nvPr>
        </p:nvSpPr>
        <p:spPr>
          <a:xfrm>
            <a:off x="457200" y="3933825"/>
            <a:ext cx="5051425" cy="2192338"/>
          </a:xfrm>
        </p:spPr>
        <p:txBody>
          <a:bodyPr>
            <a:normAutofit/>
          </a:bodyPr>
          <a:lstStyle/>
          <a:p>
            <a:pPr eaLnBrk="1" hangingPunct="1">
              <a:defRPr/>
            </a:pPr>
            <a:endParaRPr lang="en-US" sz="2000" b="1" dirty="0" smtClean="0">
              <a:solidFill>
                <a:schemeClr val="tx2"/>
              </a:solidFill>
              <a:latin typeface="Courier New" charset="0"/>
              <a:cs typeface="Arial" charset="0"/>
            </a:endParaRPr>
          </a:p>
          <a:p>
            <a:pPr eaLnBrk="1" hangingPunct="1">
              <a:defRPr/>
            </a:pPr>
            <a:endParaRPr lang="en-US" sz="2000" b="1" dirty="0">
              <a:solidFill>
                <a:schemeClr val="tx2"/>
              </a:solidFill>
              <a:latin typeface="Courier New" charset="0"/>
              <a:cs typeface="Arial" charset="0"/>
            </a:endParaRPr>
          </a:p>
          <a:p>
            <a:pPr eaLnBrk="1" hangingPunct="1">
              <a:defRPr/>
            </a:pPr>
            <a:endParaRPr lang="en-US" sz="2000" b="1" dirty="0">
              <a:solidFill>
                <a:schemeClr val="tx2"/>
              </a:solidFill>
              <a:latin typeface="Courier New" charset="0"/>
              <a:cs typeface="Arial" charset="0"/>
            </a:endParaRPr>
          </a:p>
          <a:p>
            <a:pPr eaLnBrk="1" hangingPunct="1">
              <a:defRPr/>
            </a:pPr>
            <a:endParaRPr lang="en-US" sz="2000" b="1" dirty="0">
              <a:solidFill>
                <a:schemeClr val="tx2"/>
              </a:solidFill>
              <a:latin typeface="Courier New" charset="0"/>
              <a:cs typeface="Arial" charset="0"/>
            </a:endParaRPr>
          </a:p>
          <a:p>
            <a:pPr eaLnBrk="1" hangingPunct="1">
              <a:defRPr/>
            </a:pPr>
            <a:endParaRPr lang="en-US" dirty="0" smtClean="0">
              <a:ea typeface="+mn-ea"/>
            </a:endParaRPr>
          </a:p>
        </p:txBody>
      </p:sp>
      <p:sp>
        <p:nvSpPr>
          <p:cNvPr id="8" name="TextBox 7"/>
          <p:cNvSpPr txBox="1">
            <a:spLocks noRot="1" noChangeAspect="1" noMove="1" noResize="1" noEditPoints="1" noAdjustHandles="1" noChangeArrowheads="1" noChangeShapeType="1" noTextEdit="1"/>
          </p:cNvSpPr>
          <p:nvPr/>
        </p:nvSpPr>
        <p:spPr>
          <a:xfrm>
            <a:off x="971600" y="1151901"/>
            <a:ext cx="7992888" cy="1102481"/>
          </a:xfrm>
          <a:prstGeom prst="rect">
            <a:avLst/>
          </a:prstGeom>
          <a:blipFill rotWithShape="1">
            <a:blip r:embed="rId3"/>
            <a:stretch>
              <a:fillRect/>
            </a:stretch>
          </a:blipFill>
        </p:spPr>
        <p:txBody>
          <a:bodyPr/>
          <a:lstStyle/>
          <a:p>
            <a:pPr>
              <a:defRPr/>
            </a:pPr>
            <a:r>
              <a:rPr lang="en-NZ">
                <a:noFill/>
              </a:rPr>
              <a:t> </a:t>
            </a:r>
          </a:p>
        </p:txBody>
      </p:sp>
      <p:sp>
        <p:nvSpPr>
          <p:cNvPr id="11" name="TextBox 10"/>
          <p:cNvSpPr txBox="1">
            <a:spLocks noRot="1" noChangeAspect="1" noMove="1" noResize="1" noEditPoints="1" noAdjustHandles="1" noChangeArrowheads="1" noChangeShapeType="1" noTextEdit="1"/>
          </p:cNvSpPr>
          <p:nvPr/>
        </p:nvSpPr>
        <p:spPr>
          <a:xfrm>
            <a:off x="107504" y="2204863"/>
            <a:ext cx="4176464" cy="1102289"/>
          </a:xfrm>
          <a:prstGeom prst="rect">
            <a:avLst/>
          </a:prstGeom>
          <a:blipFill rotWithShape="1">
            <a:blip r:embed="rId4"/>
            <a:stretch>
              <a:fillRect/>
            </a:stretch>
          </a:blipFill>
        </p:spPr>
        <p:txBody>
          <a:bodyPr/>
          <a:lstStyle/>
          <a:p>
            <a:pPr>
              <a:defRPr/>
            </a:pPr>
            <a:r>
              <a:rPr lang="en-NZ">
                <a:noFill/>
              </a:rPr>
              <a:t> </a:t>
            </a:r>
          </a:p>
        </p:txBody>
      </p:sp>
      <p:sp>
        <p:nvSpPr>
          <p:cNvPr id="12" name="TextBox 11"/>
          <p:cNvSpPr txBox="1">
            <a:spLocks noRot="1" noChangeAspect="1" noMove="1" noResize="1" noEditPoints="1" noAdjustHandles="1" noChangeArrowheads="1" noChangeShapeType="1" noTextEdit="1"/>
          </p:cNvSpPr>
          <p:nvPr/>
        </p:nvSpPr>
        <p:spPr>
          <a:xfrm>
            <a:off x="4067944" y="2204864"/>
            <a:ext cx="5400600" cy="1102481"/>
          </a:xfrm>
          <a:prstGeom prst="rect">
            <a:avLst/>
          </a:prstGeom>
          <a:blipFill rotWithShape="1">
            <a:blip r:embed="rId5"/>
            <a:stretch>
              <a:fillRect/>
            </a:stretch>
          </a:blipFill>
        </p:spPr>
        <p:txBody>
          <a:bodyPr/>
          <a:lstStyle/>
          <a:p>
            <a:pPr>
              <a:defRPr/>
            </a:pPr>
            <a:r>
              <a:rPr lang="en-NZ">
                <a:noFill/>
              </a:rPr>
              <a:t> </a:t>
            </a:r>
          </a:p>
        </p:txBody>
      </p:sp>
      <p:sp>
        <p:nvSpPr>
          <p:cNvPr id="13" name="TextBox 12"/>
          <p:cNvSpPr txBox="1">
            <a:spLocks noRot="1" noChangeAspect="1" noMove="1" noResize="1" noEditPoints="1" noAdjustHandles="1" noChangeArrowheads="1" noChangeShapeType="1" noTextEdit="1"/>
          </p:cNvSpPr>
          <p:nvPr/>
        </p:nvSpPr>
        <p:spPr>
          <a:xfrm>
            <a:off x="1763688" y="3316997"/>
            <a:ext cx="5472608" cy="1048107"/>
          </a:xfrm>
          <a:prstGeom prst="rect">
            <a:avLst/>
          </a:prstGeom>
          <a:blipFill rotWithShape="1">
            <a:blip r:embed="rId6"/>
            <a:stretch>
              <a:fillRect/>
            </a:stretch>
          </a:blipFill>
        </p:spPr>
        <p:txBody>
          <a:bodyPr/>
          <a:lstStyle/>
          <a:p>
            <a:pPr>
              <a:defRPr/>
            </a:pPr>
            <a:r>
              <a:rPr lang="en-NZ">
                <a:noFill/>
              </a:rPr>
              <a:t> </a:t>
            </a:r>
          </a:p>
        </p:txBody>
      </p:sp>
      <p:sp>
        <p:nvSpPr>
          <p:cNvPr id="14" name="TextBox 13"/>
          <p:cNvSpPr txBox="1">
            <a:spLocks noRot="1" noChangeAspect="1" noMove="1" noResize="1" noEditPoints="1" noAdjustHandles="1" noChangeArrowheads="1" noChangeShapeType="1" noTextEdit="1"/>
          </p:cNvSpPr>
          <p:nvPr/>
        </p:nvSpPr>
        <p:spPr>
          <a:xfrm>
            <a:off x="1475656" y="4414751"/>
            <a:ext cx="5760640" cy="1102481"/>
          </a:xfrm>
          <a:prstGeom prst="rect">
            <a:avLst/>
          </a:prstGeom>
          <a:blipFill rotWithShape="1">
            <a:blip r:embed="rId7"/>
            <a:stretch>
              <a:fillRect/>
            </a:stretch>
          </a:blipFill>
        </p:spPr>
        <p:txBody>
          <a:bodyPr/>
          <a:lstStyle/>
          <a:p>
            <a:pPr>
              <a:defRPr/>
            </a:pPr>
            <a:r>
              <a:rPr lang="en-NZ">
                <a:noFill/>
              </a:rPr>
              <a:t> </a:t>
            </a:r>
          </a:p>
        </p:txBody>
      </p:sp>
      <p:sp>
        <p:nvSpPr>
          <p:cNvPr id="15" name="TextBox 14"/>
          <p:cNvSpPr txBox="1">
            <a:spLocks noRot="1" noChangeAspect="1" noMove="1" noResize="1" noEditPoints="1" noAdjustHandles="1" noChangeArrowheads="1" noChangeShapeType="1" noTextEdit="1"/>
          </p:cNvSpPr>
          <p:nvPr/>
        </p:nvSpPr>
        <p:spPr>
          <a:xfrm>
            <a:off x="2348136" y="5477237"/>
            <a:ext cx="4176464" cy="1048107"/>
          </a:xfrm>
          <a:prstGeom prst="rect">
            <a:avLst/>
          </a:prstGeom>
          <a:blipFill rotWithShape="1">
            <a:blip r:embed="rId8"/>
            <a:stretch>
              <a:fillRect/>
            </a:stretch>
          </a:blipFill>
        </p:spPr>
        <p:txBody>
          <a:bodyPr/>
          <a:lstStyle/>
          <a:p>
            <a:pPr>
              <a:defRPr/>
            </a:pPr>
            <a:r>
              <a:rPr lang="en-NZ">
                <a:noFill/>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latin typeface="Arial" charset="0"/>
                <a:cs typeface="Arial" charset="0"/>
              </a:rPr>
              <a:t>RDFS Entailment (3/3)</a:t>
            </a:r>
          </a:p>
        </p:txBody>
      </p:sp>
      <p:sp>
        <p:nvSpPr>
          <p:cNvPr id="588803" name="Rectangle 3"/>
          <p:cNvSpPr>
            <a:spLocks noGrp="1" noChangeArrowheads="1"/>
          </p:cNvSpPr>
          <p:nvPr>
            <p:ph idx="1"/>
          </p:nvPr>
        </p:nvSpPr>
        <p:spPr>
          <a:xfrm>
            <a:off x="457200" y="3933825"/>
            <a:ext cx="5051425" cy="2192338"/>
          </a:xfrm>
        </p:spPr>
        <p:txBody>
          <a:bodyPr>
            <a:normAutofit/>
          </a:bodyPr>
          <a:lstStyle/>
          <a:p>
            <a:pPr eaLnBrk="1" hangingPunct="1">
              <a:defRPr/>
            </a:pPr>
            <a:endParaRPr lang="en-US" sz="2000" b="1" dirty="0" smtClean="0">
              <a:solidFill>
                <a:schemeClr val="tx2"/>
              </a:solidFill>
              <a:latin typeface="Courier New" charset="0"/>
              <a:cs typeface="Arial" charset="0"/>
            </a:endParaRPr>
          </a:p>
          <a:p>
            <a:pPr eaLnBrk="1" hangingPunct="1">
              <a:defRPr/>
            </a:pPr>
            <a:endParaRPr lang="en-US" sz="2000" b="1" dirty="0">
              <a:solidFill>
                <a:schemeClr val="tx2"/>
              </a:solidFill>
              <a:latin typeface="Courier New" charset="0"/>
              <a:cs typeface="Arial" charset="0"/>
            </a:endParaRPr>
          </a:p>
          <a:p>
            <a:pPr eaLnBrk="1" hangingPunct="1">
              <a:defRPr/>
            </a:pPr>
            <a:endParaRPr lang="en-US" sz="2000" b="1" dirty="0">
              <a:solidFill>
                <a:schemeClr val="tx2"/>
              </a:solidFill>
              <a:latin typeface="Courier New" charset="0"/>
              <a:cs typeface="Arial" charset="0"/>
            </a:endParaRPr>
          </a:p>
          <a:p>
            <a:pPr eaLnBrk="1" hangingPunct="1">
              <a:defRPr/>
            </a:pPr>
            <a:endParaRPr lang="en-US" sz="2000" b="1" dirty="0">
              <a:solidFill>
                <a:schemeClr val="tx2"/>
              </a:solidFill>
              <a:latin typeface="Courier New" charset="0"/>
              <a:cs typeface="Arial" charset="0"/>
            </a:endParaRPr>
          </a:p>
          <a:p>
            <a:pPr eaLnBrk="1" hangingPunct="1">
              <a:defRPr/>
            </a:pPr>
            <a:endParaRPr lang="en-US" dirty="0" smtClean="0">
              <a:ea typeface="+mn-ea"/>
            </a:endParaRPr>
          </a:p>
        </p:txBody>
      </p:sp>
      <p:sp>
        <p:nvSpPr>
          <p:cNvPr id="8" name="TextBox 7"/>
          <p:cNvSpPr txBox="1">
            <a:spLocks noRot="1" noChangeAspect="1" noMove="1" noResize="1" noEditPoints="1" noAdjustHandles="1" noChangeArrowheads="1" noChangeShapeType="1" noTextEdit="1"/>
          </p:cNvSpPr>
          <p:nvPr/>
        </p:nvSpPr>
        <p:spPr>
          <a:xfrm>
            <a:off x="971600" y="1151901"/>
            <a:ext cx="7992888" cy="1048300"/>
          </a:xfrm>
          <a:prstGeom prst="rect">
            <a:avLst/>
          </a:prstGeom>
          <a:blipFill rotWithShape="1">
            <a:blip r:embed="rId3"/>
            <a:stretch>
              <a:fillRect/>
            </a:stretch>
          </a:blipFill>
        </p:spPr>
        <p:txBody>
          <a:bodyPr/>
          <a:lstStyle/>
          <a:p>
            <a:pPr>
              <a:defRPr/>
            </a:pPr>
            <a:r>
              <a:rPr lang="en-NZ">
                <a:noFill/>
              </a:rPr>
              <a:t> </a:t>
            </a:r>
          </a:p>
        </p:txBody>
      </p:sp>
      <p:sp>
        <p:nvSpPr>
          <p:cNvPr id="10" name="TextBox 9"/>
          <p:cNvSpPr txBox="1">
            <a:spLocks noRot="1" noChangeAspect="1" noMove="1" noResize="1" noEditPoints="1" noAdjustHandles="1" noChangeArrowheads="1" noChangeShapeType="1" noTextEdit="1"/>
          </p:cNvSpPr>
          <p:nvPr/>
        </p:nvSpPr>
        <p:spPr>
          <a:xfrm>
            <a:off x="1187624" y="2132856"/>
            <a:ext cx="6840760" cy="1099083"/>
          </a:xfrm>
          <a:prstGeom prst="rect">
            <a:avLst/>
          </a:prstGeom>
          <a:blipFill rotWithShape="1">
            <a:blip r:embed="rId4"/>
            <a:stretch>
              <a:fillRect r="-178"/>
            </a:stretch>
          </a:blipFill>
        </p:spPr>
        <p:txBody>
          <a:bodyPr/>
          <a:lstStyle/>
          <a:p>
            <a:pPr>
              <a:defRPr/>
            </a:pPr>
            <a:r>
              <a:rPr lang="en-NZ">
                <a:noFill/>
              </a:rPr>
              <a:t> </a:t>
            </a:r>
          </a:p>
        </p:txBody>
      </p:sp>
      <p:sp>
        <p:nvSpPr>
          <p:cNvPr id="16" name="TextBox 15"/>
          <p:cNvSpPr txBox="1">
            <a:spLocks noRot="1" noChangeAspect="1" noMove="1" noResize="1" noEditPoints="1" noAdjustHandles="1" noChangeArrowheads="1" noChangeShapeType="1" noTextEdit="1"/>
          </p:cNvSpPr>
          <p:nvPr/>
        </p:nvSpPr>
        <p:spPr>
          <a:xfrm>
            <a:off x="251520" y="3231939"/>
            <a:ext cx="5112568" cy="1048107"/>
          </a:xfrm>
          <a:prstGeom prst="rect">
            <a:avLst/>
          </a:prstGeom>
          <a:blipFill rotWithShape="1">
            <a:blip r:embed="rId5"/>
            <a:stretch>
              <a:fillRect/>
            </a:stretch>
          </a:blipFill>
        </p:spPr>
        <p:txBody>
          <a:bodyPr/>
          <a:lstStyle/>
          <a:p>
            <a:pPr>
              <a:defRPr/>
            </a:pPr>
            <a:r>
              <a:rPr lang="en-NZ">
                <a:noFill/>
              </a:rPr>
              <a:t> </a:t>
            </a:r>
          </a:p>
        </p:txBody>
      </p:sp>
      <p:sp>
        <p:nvSpPr>
          <p:cNvPr id="17" name="TextBox 16"/>
          <p:cNvSpPr txBox="1">
            <a:spLocks noRot="1" noChangeAspect="1" noMove="1" noResize="1" noEditPoints="1" noAdjustHandles="1" noChangeArrowheads="1" noChangeShapeType="1" noTextEdit="1"/>
          </p:cNvSpPr>
          <p:nvPr/>
        </p:nvSpPr>
        <p:spPr>
          <a:xfrm>
            <a:off x="5220072" y="3235968"/>
            <a:ext cx="1584176" cy="751296"/>
          </a:xfrm>
          <a:prstGeom prst="rect">
            <a:avLst/>
          </a:prstGeom>
          <a:blipFill rotWithShape="1">
            <a:blip r:embed="rId6"/>
            <a:stretch>
              <a:fillRect r="-7692"/>
            </a:stretch>
          </a:blipFill>
        </p:spPr>
        <p:txBody>
          <a:bodyPr/>
          <a:lstStyle/>
          <a:p>
            <a:pPr>
              <a:defRPr/>
            </a:pPr>
            <a:r>
              <a:rPr lang="en-NZ">
                <a:noFill/>
              </a:rPr>
              <a:t> </a:t>
            </a:r>
          </a:p>
        </p:txBody>
      </p:sp>
      <p:sp>
        <p:nvSpPr>
          <p:cNvPr id="81928" name="TextBox 17"/>
          <p:cNvSpPr txBox="1">
            <a:spLocks noChangeArrowheads="1"/>
          </p:cNvSpPr>
          <p:nvPr/>
        </p:nvSpPr>
        <p:spPr bwMode="auto">
          <a:xfrm>
            <a:off x="6769100" y="2971800"/>
            <a:ext cx="25193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en-NZ" sz="1800" dirty="0"/>
              <a:t>where </a:t>
            </a:r>
            <a:r>
              <a:rPr lang="en-NZ" sz="1800" dirty="0">
                <a:latin typeface="Cambria Math" pitchFamily="18" charset="0"/>
              </a:rPr>
              <a:t>_:n</a:t>
            </a:r>
            <a:r>
              <a:rPr lang="en-NZ" sz="1800" dirty="0"/>
              <a:t> identifies </a:t>
            </a:r>
          </a:p>
          <a:p>
            <a:pPr eaLnBrk="1" hangingPunct="1"/>
            <a:r>
              <a:rPr lang="en-NZ" sz="1800" dirty="0"/>
              <a:t>blank node introduced </a:t>
            </a:r>
          </a:p>
          <a:p>
            <a:pPr eaLnBrk="1" hangingPunct="1"/>
            <a:r>
              <a:rPr lang="en-NZ" sz="1800" dirty="0"/>
              <a:t>by earlier weakening</a:t>
            </a:r>
          </a:p>
          <a:p>
            <a:pPr eaLnBrk="1" hangingPunct="1"/>
            <a:r>
              <a:rPr lang="en-NZ" sz="1800" dirty="0"/>
              <a:t>of literal </a:t>
            </a:r>
            <a:r>
              <a:rPr lang="en-NZ" sz="1800" dirty="0">
                <a:latin typeface="Cambria Math" pitchFamily="18" charset="0"/>
              </a:rPr>
              <a:t>l</a:t>
            </a:r>
            <a:r>
              <a:rPr lang="en-NZ" sz="1800" dirty="0"/>
              <a:t> via rule (</a:t>
            </a:r>
            <a:r>
              <a:rPr lang="en-NZ" sz="1800" dirty="0" err="1"/>
              <a:t>lb</a:t>
            </a:r>
            <a:r>
              <a:rPr lang="en-NZ" sz="1800" dirty="0"/>
              <a:t>)</a:t>
            </a:r>
          </a:p>
          <a:p>
            <a:pPr eaLnBrk="1" hangingPunct="1"/>
            <a:endParaRPr lang="en-NZ" dirty="0"/>
          </a:p>
        </p:txBody>
      </p:sp>
      <p:sp>
        <p:nvSpPr>
          <p:cNvPr id="19" name="Rectangle 3"/>
          <p:cNvSpPr txBox="1">
            <a:spLocks noChangeArrowheads="1"/>
          </p:cNvSpPr>
          <p:nvPr/>
        </p:nvSpPr>
        <p:spPr bwMode="auto">
          <a:xfrm>
            <a:off x="458788" y="4652963"/>
            <a:ext cx="8505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0000" lnSpcReduction="20000"/>
          </a:bodyPr>
          <a:lstStyle>
            <a:lvl1pPr marL="342900" indent="-342900" algn="l" rtl="0" eaLnBrk="0" fontAlgn="base" hangingPunct="0">
              <a:spcBef>
                <a:spcPct val="20000"/>
              </a:spcBef>
              <a:spcAft>
                <a:spcPct val="0"/>
              </a:spcAft>
              <a:buFont typeface="Arial" charset="0"/>
              <a:buChar char="•"/>
              <a:defRPr sz="1900" kern="1200">
                <a:solidFill>
                  <a:schemeClr val="tx1"/>
                </a:solidFill>
                <a:latin typeface="Arial" pitchFamily="34" charset="0"/>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1500" kern="1200">
                <a:solidFill>
                  <a:schemeClr val="tx1"/>
                </a:solidFill>
                <a:latin typeface="Arial" pitchFamily="34" charset="0"/>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1300" kern="1200">
                <a:solidFill>
                  <a:schemeClr val="tx1"/>
                </a:solidFill>
                <a:latin typeface="Arial" pitchFamily="34" charset="0"/>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sz="1100" kern="1200">
                <a:solidFill>
                  <a:schemeClr val="tx1"/>
                </a:solidFill>
                <a:latin typeface="Arial" pitchFamily="34" charset="0"/>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sz="900" kern="1200">
                <a:solidFill>
                  <a:schemeClr val="tx1"/>
                </a:solidFill>
                <a:latin typeface="Arial" pitchFamily="34" charset="0"/>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charset="0"/>
              <a:buNone/>
              <a:defRPr/>
            </a:pPr>
            <a:endParaRPr lang="en-US" sz="2400" b="1" dirty="0" smtClean="0">
              <a:solidFill>
                <a:schemeClr val="tx2"/>
              </a:solidFill>
              <a:latin typeface="Arial" charset="0"/>
              <a:cs typeface="Arial" charset="0"/>
            </a:endParaRPr>
          </a:p>
          <a:p>
            <a:pPr eaLnBrk="1" hangingPunct="1">
              <a:defRPr/>
            </a:pPr>
            <a:r>
              <a:rPr lang="en-US" sz="5000" dirty="0" smtClean="0"/>
              <a:t>If </a:t>
            </a:r>
            <a:r>
              <a:rPr lang="en-US" sz="5000" dirty="0"/>
              <a:t>there is a realization </a:t>
            </a:r>
            <a:r>
              <a:rPr lang="en-US" sz="5000" i="1" dirty="0"/>
              <a:t>G’</a:t>
            </a:r>
            <a:r>
              <a:rPr lang="en-US" sz="5000" i="1" baseline="-25000" dirty="0"/>
              <a:t>1 </a:t>
            </a:r>
            <a:r>
              <a:rPr lang="en-US" sz="5000" dirty="0"/>
              <a:t>of </a:t>
            </a:r>
            <a:r>
              <a:rPr lang="en-US" sz="5000" dirty="0" smtClean="0"/>
              <a:t>the RDF graph </a:t>
            </a:r>
            <a:r>
              <a:rPr lang="en-US" sz="5000" i="1" dirty="0" smtClean="0"/>
              <a:t>G</a:t>
            </a:r>
            <a:r>
              <a:rPr lang="en-US" sz="5000" i="1" baseline="-25000" dirty="0" smtClean="0"/>
              <a:t>1</a:t>
            </a:r>
            <a:r>
              <a:rPr lang="en-US" sz="5000" dirty="0" smtClean="0"/>
              <a:t> </a:t>
            </a:r>
            <a:r>
              <a:rPr lang="en-US" sz="5000" dirty="0"/>
              <a:t>by applications of the rules (</a:t>
            </a:r>
            <a:r>
              <a:rPr lang="en-US" sz="5000" dirty="0" err="1"/>
              <a:t>RDFAx</a:t>
            </a:r>
            <a:r>
              <a:rPr lang="en-US" sz="5000" dirty="0"/>
              <a:t>), (</a:t>
            </a:r>
            <a:r>
              <a:rPr lang="en-US" sz="5000" dirty="0" err="1"/>
              <a:t>RDFSAx</a:t>
            </a:r>
            <a:r>
              <a:rPr lang="en-US" sz="5000" dirty="0"/>
              <a:t>), (</a:t>
            </a:r>
            <a:r>
              <a:rPr lang="en-US" sz="5000" dirty="0" err="1"/>
              <a:t>lb</a:t>
            </a:r>
            <a:r>
              <a:rPr lang="en-US" sz="5000" dirty="0"/>
              <a:t>), (</a:t>
            </a:r>
            <a:r>
              <a:rPr lang="en-US" sz="5000" dirty="0" err="1"/>
              <a:t>bl</a:t>
            </a:r>
            <a:r>
              <a:rPr lang="en-US" sz="5000" dirty="0"/>
              <a:t>), (RDF1), (RDF2), (RDFS1)-(RDFS13) such that </a:t>
            </a:r>
            <a:r>
              <a:rPr lang="en-US" sz="5000" dirty="0" smtClean="0"/>
              <a:t>the RDF graph </a:t>
            </a:r>
            <a:r>
              <a:rPr lang="en-US" sz="5000" i="1" dirty="0" smtClean="0"/>
              <a:t>G</a:t>
            </a:r>
            <a:r>
              <a:rPr lang="en-US" sz="5000" i="1" baseline="-25000" dirty="0" smtClean="0"/>
              <a:t>2 </a:t>
            </a:r>
            <a:r>
              <a:rPr lang="en-US" sz="5000" dirty="0"/>
              <a:t>is simply-entailed by </a:t>
            </a:r>
            <a:r>
              <a:rPr lang="en-US" sz="5000" i="1" dirty="0"/>
              <a:t>G’</a:t>
            </a:r>
            <a:r>
              <a:rPr lang="en-US" sz="5000" i="1" baseline="-25000" dirty="0"/>
              <a:t>1 </a:t>
            </a:r>
            <a:r>
              <a:rPr lang="en-US" sz="5000" i="1" baseline="-25000" dirty="0" smtClean="0"/>
              <a:t>, </a:t>
            </a:r>
            <a:r>
              <a:rPr lang="en-US" sz="5000" dirty="0" smtClean="0"/>
              <a:t>, then</a:t>
            </a:r>
            <a:r>
              <a:rPr lang="en-US" sz="5000" i="1" dirty="0" smtClean="0"/>
              <a:t>G</a:t>
            </a:r>
            <a:r>
              <a:rPr lang="en-US" sz="5000" i="1" baseline="-25000" dirty="0" smtClean="0"/>
              <a:t>2</a:t>
            </a:r>
            <a:r>
              <a:rPr lang="en-US" sz="5000" dirty="0" smtClean="0"/>
              <a:t> is </a:t>
            </a:r>
            <a:r>
              <a:rPr lang="en-US" sz="5000" i="1" dirty="0" smtClean="0"/>
              <a:t>RDFS-entailed </a:t>
            </a:r>
            <a:r>
              <a:rPr lang="en-US" sz="5000" dirty="0" smtClean="0"/>
              <a:t>by </a:t>
            </a:r>
            <a:r>
              <a:rPr lang="en-US" sz="5000" i="1" dirty="0" smtClean="0"/>
              <a:t>G</a:t>
            </a:r>
            <a:r>
              <a:rPr lang="en-US" sz="5000" i="1" baseline="-25000" dirty="0" smtClean="0"/>
              <a:t>1</a:t>
            </a:r>
            <a:r>
              <a:rPr lang="en-US" sz="5000" dirty="0" smtClean="0"/>
              <a:t>.</a:t>
            </a:r>
          </a:p>
          <a:p>
            <a:pPr eaLnBrk="1" hangingPunct="1">
              <a:defRPr/>
            </a:pPr>
            <a:endParaRPr lang="en-US" sz="2000" b="1" dirty="0" smtClean="0">
              <a:solidFill>
                <a:schemeClr val="tx2"/>
              </a:solidFill>
              <a:latin typeface="Courier New" charset="0"/>
              <a:cs typeface="Arial" charset="0"/>
            </a:endParaRPr>
          </a:p>
          <a:p>
            <a:pPr eaLnBrk="1" hangingPunct="1">
              <a:defRPr/>
            </a:pPr>
            <a:endParaRPr lang="en-US" sz="2000" b="1" dirty="0" smtClean="0">
              <a:solidFill>
                <a:schemeClr val="tx2"/>
              </a:solidFill>
              <a:latin typeface="Courier New" charset="0"/>
              <a:cs typeface="Arial" charset="0"/>
            </a:endParaRPr>
          </a:p>
          <a:p>
            <a:pPr eaLnBrk="1" hangingPunct="1">
              <a:defRPr/>
            </a:pPr>
            <a:endParaRPr lang="en-US" sz="2000" dirty="0" smtClean="0">
              <a:latin typeface="Arial" charset="0"/>
              <a:cs typeface="Arial" charset="0"/>
            </a:endParaRPr>
          </a:p>
          <a:p>
            <a:pPr marL="0" indent="0" eaLnBrk="1" hangingPunct="1">
              <a:buFont typeface="Arial" charset="0"/>
              <a:buNone/>
              <a:defRPr/>
            </a:pPr>
            <a:r>
              <a:rPr lang="en-US" sz="2200" dirty="0" smtClean="0">
                <a:solidFill>
                  <a:schemeClr val="tx2"/>
                </a:solidFill>
                <a:latin typeface="Arial" charset="0"/>
                <a:cs typeface="Arial" charset="0"/>
              </a:rPr>
              <a:t/>
            </a:r>
            <a:br>
              <a:rPr lang="en-US" sz="2200" dirty="0" smtClean="0">
                <a:solidFill>
                  <a:schemeClr val="tx2"/>
                </a:solidFill>
                <a:latin typeface="Arial" charset="0"/>
                <a:cs typeface="Arial" charset="0"/>
              </a:rPr>
            </a:br>
            <a:r>
              <a:rPr lang="en-US" sz="2000" dirty="0" smtClean="0">
                <a:solidFill>
                  <a:schemeClr val="tx2"/>
                </a:solidFill>
                <a:latin typeface="Arial" charset="0"/>
                <a:cs typeface="Arial" charset="0"/>
              </a:rPr>
              <a:t>		</a:t>
            </a:r>
            <a:endParaRPr lang="en-US" sz="2000" b="1" dirty="0" smtClean="0">
              <a:solidFill>
                <a:schemeClr val="tx2"/>
              </a:solidFill>
              <a:latin typeface="Courier New" charset="0"/>
              <a:cs typeface="Arial" charset="0"/>
            </a:endParaRPr>
          </a:p>
          <a:p>
            <a:pPr eaLnBrk="1" hangingPunct="1">
              <a:defRPr/>
            </a:pPr>
            <a:endParaRPr lang="en-US" sz="2000" b="1" dirty="0" smtClean="0">
              <a:solidFill>
                <a:schemeClr val="tx2"/>
              </a:solidFill>
              <a:latin typeface="Courier New" charset="0"/>
              <a:cs typeface="Arial" charset="0"/>
            </a:endParaRPr>
          </a:p>
          <a:p>
            <a:pPr eaLnBrk="1" hangingPunct="1">
              <a:defRPr/>
            </a:pPr>
            <a:endParaRPr lang="en-US" sz="2000" b="1" dirty="0" smtClean="0">
              <a:solidFill>
                <a:schemeClr val="tx2"/>
              </a:solidFill>
              <a:latin typeface="Courier New" charset="0"/>
              <a:cs typeface="Arial" charset="0"/>
            </a:endParaRPr>
          </a:p>
          <a:p>
            <a:pPr eaLnBrk="1" hangingPunct="1">
              <a:defRPr/>
            </a:pPr>
            <a:endParaRPr lang="en-US" sz="2000" b="1" dirty="0" smtClean="0">
              <a:solidFill>
                <a:schemeClr val="tx2"/>
              </a:solidFill>
              <a:latin typeface="Courier New" charset="0"/>
              <a:cs typeface="Arial" charset="0"/>
            </a:endParaRPr>
          </a:p>
          <a:p>
            <a:pPr eaLnBrk="1" hangingPunct="1">
              <a:defRPr/>
            </a:pPr>
            <a:endParaRPr lang="en-US" dirty="0" smtClean="0">
              <a:ea typeface="+mn-ea"/>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p:txBody>
          <a:bodyPr/>
          <a:lstStyle/>
          <a:p>
            <a:r>
              <a:rPr lang="en-US" cap="none" smtClean="0">
                <a:latin typeface="Arial" charset="0"/>
                <a:cs typeface="Arial" charset="0"/>
              </a:rPr>
              <a:t>RDF(S) SERIALIZATION</a:t>
            </a:r>
          </a:p>
        </p:txBody>
      </p:sp>
      <p:sp>
        <p:nvSpPr>
          <p:cNvPr id="82947"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3"/>
          <p:cNvSpPr>
            <a:spLocks noGrp="1"/>
          </p:cNvSpPr>
          <p:nvPr>
            <p:ph type="title"/>
          </p:nvPr>
        </p:nvSpPr>
        <p:spPr/>
        <p:txBody>
          <a:bodyPr/>
          <a:lstStyle/>
          <a:p>
            <a:r>
              <a:rPr lang="en-US" smtClean="0">
                <a:latin typeface="Arial" charset="0"/>
                <a:cs typeface="Arial" charset="0"/>
              </a:rPr>
              <a:t>RDF Serialization Formats</a:t>
            </a:r>
          </a:p>
        </p:txBody>
      </p:sp>
      <p:sp>
        <p:nvSpPr>
          <p:cNvPr id="83971" name="Content Placeholder 4"/>
          <p:cNvSpPr>
            <a:spLocks noGrp="1"/>
          </p:cNvSpPr>
          <p:nvPr>
            <p:ph idx="1"/>
          </p:nvPr>
        </p:nvSpPr>
        <p:spPr/>
        <p:txBody>
          <a:bodyPr/>
          <a:lstStyle/>
          <a:p>
            <a:pPr>
              <a:buFont typeface="Arial" charset="0"/>
              <a:buNone/>
            </a:pPr>
            <a:r>
              <a:rPr lang="en-US" sz="2400" smtClean="0">
                <a:latin typeface="Arial" charset="0"/>
                <a:cs typeface="Arial" charset="0"/>
              </a:rPr>
              <a:t>There are several </a:t>
            </a:r>
            <a:r>
              <a:rPr lang="en-GB" sz="2400" smtClean="0">
                <a:latin typeface="Arial" charset="0"/>
                <a:cs typeface="Arial" charset="0"/>
              </a:rPr>
              <a:t>machine-readable serialization formats for RDF</a:t>
            </a:r>
          </a:p>
          <a:p>
            <a:endParaRPr lang="en-GB" sz="2400" smtClean="0">
              <a:latin typeface="Arial" charset="0"/>
              <a:cs typeface="Arial" charset="0"/>
            </a:endParaRPr>
          </a:p>
          <a:p>
            <a:r>
              <a:rPr lang="en-GB" sz="2400" smtClean="0">
                <a:latin typeface="Arial" charset="0"/>
                <a:cs typeface="Arial" charset="0"/>
              </a:rPr>
              <a:t>RDF/XML</a:t>
            </a:r>
          </a:p>
          <a:p>
            <a:endParaRPr lang="en-GB" sz="2400" smtClean="0">
              <a:latin typeface="Arial" charset="0"/>
              <a:cs typeface="Arial" charset="0"/>
            </a:endParaRPr>
          </a:p>
          <a:p>
            <a:r>
              <a:rPr lang="en-GB" sz="2400" smtClean="0">
                <a:latin typeface="Arial" charset="0"/>
                <a:cs typeface="Arial" charset="0"/>
              </a:rPr>
              <a:t>Turtle</a:t>
            </a:r>
          </a:p>
          <a:p>
            <a:endParaRPr lang="en-GB" sz="2400" smtClean="0">
              <a:latin typeface="Arial" charset="0"/>
              <a:cs typeface="Arial" charset="0"/>
            </a:endParaRPr>
          </a:p>
          <a:p>
            <a:r>
              <a:rPr lang="en-GB" sz="2400" smtClean="0">
                <a:latin typeface="Arial" charset="0"/>
                <a:cs typeface="Arial" charset="0"/>
              </a:rPr>
              <a:t>N3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latin typeface="Arial" charset="0"/>
                <a:cs typeface="Arial" charset="0"/>
              </a:rPr>
              <a:t>RDF/XML 1</a:t>
            </a:r>
            <a:endParaRPr lang="en-US" sz="1400" smtClean="0">
              <a:latin typeface="Arial" charset="0"/>
              <a:cs typeface="Arial" charset="0"/>
            </a:endParaRPr>
          </a:p>
        </p:txBody>
      </p:sp>
      <p:sp>
        <p:nvSpPr>
          <p:cNvPr id="540675" name="Rectangle 3"/>
          <p:cNvSpPr>
            <a:spLocks noGrp="1" noChangeArrowheads="1"/>
          </p:cNvSpPr>
          <p:nvPr>
            <p:ph idx="1"/>
          </p:nvPr>
        </p:nvSpPr>
        <p:spPr/>
        <p:txBody>
          <a:bodyPr>
            <a:normAutofit lnSpcReduction="10000"/>
          </a:bodyPr>
          <a:lstStyle/>
          <a:p>
            <a:pPr eaLnBrk="1" hangingPunct="1">
              <a:lnSpc>
                <a:spcPct val="90000"/>
              </a:lnSpc>
              <a:defRPr/>
            </a:pPr>
            <a:r>
              <a:rPr lang="en-US" sz="2000" dirty="0" smtClean="0">
                <a:ea typeface="+mn-ea"/>
              </a:rPr>
              <a:t>Serializing RDF for the Web</a:t>
            </a:r>
          </a:p>
          <a:p>
            <a:pPr lvl="1" eaLnBrk="1" hangingPunct="1">
              <a:lnSpc>
                <a:spcPct val="90000"/>
              </a:lnSpc>
              <a:defRPr/>
            </a:pPr>
            <a:r>
              <a:rPr lang="en-US" sz="1800" dirty="0" smtClean="0">
                <a:ea typeface="+mn-ea"/>
              </a:rPr>
              <a:t>XML as standardized interchange format:</a:t>
            </a:r>
          </a:p>
          <a:p>
            <a:pPr lvl="2" eaLnBrk="1" hangingPunct="1">
              <a:lnSpc>
                <a:spcPct val="90000"/>
              </a:lnSpc>
              <a:defRPr/>
            </a:pPr>
            <a:r>
              <a:rPr lang="en-US" sz="1700" dirty="0" smtClean="0">
                <a:ea typeface="+mn-ea"/>
              </a:rPr>
              <a:t>Namespaces (e.g. </a:t>
            </a:r>
            <a:r>
              <a:rPr lang="en-US" sz="1700" dirty="0" err="1" smtClean="0">
                <a:ea typeface="+mn-ea"/>
              </a:rPr>
              <a:t>rdf:type</a:t>
            </a:r>
            <a:r>
              <a:rPr lang="en-US" sz="1700" dirty="0" smtClean="0">
                <a:ea typeface="+mn-ea"/>
              </a:rPr>
              <a:t>, </a:t>
            </a:r>
            <a:r>
              <a:rPr lang="en-US" sz="1700" dirty="0" err="1" smtClean="0">
                <a:ea typeface="+mn-ea"/>
              </a:rPr>
              <a:t>xsd:integer</a:t>
            </a:r>
            <a:r>
              <a:rPr lang="en-US" sz="1700" dirty="0" smtClean="0">
                <a:ea typeface="+mn-ea"/>
              </a:rPr>
              <a:t>, </a:t>
            </a:r>
            <a:r>
              <a:rPr lang="en-US" sz="1700" dirty="0" err="1" smtClean="0">
                <a:ea typeface="+mn-ea"/>
              </a:rPr>
              <a:t>ex:john</a:t>
            </a:r>
            <a:r>
              <a:rPr lang="en-US" sz="1700" dirty="0" smtClean="0">
                <a:ea typeface="+mn-ea"/>
              </a:rPr>
              <a:t>)</a:t>
            </a:r>
          </a:p>
          <a:p>
            <a:pPr lvl="2" eaLnBrk="1" hangingPunct="1">
              <a:lnSpc>
                <a:spcPct val="90000"/>
              </a:lnSpc>
              <a:defRPr/>
            </a:pPr>
            <a:r>
              <a:rPr lang="en-US" sz="1700" dirty="0" smtClean="0">
                <a:ea typeface="+mn-ea"/>
              </a:rPr>
              <a:t>Encoding (e.g. UTF8, iso-8859-1)</a:t>
            </a:r>
          </a:p>
          <a:p>
            <a:pPr lvl="2" eaLnBrk="1" hangingPunct="1">
              <a:lnSpc>
                <a:spcPct val="90000"/>
              </a:lnSpc>
              <a:defRPr/>
            </a:pPr>
            <a:r>
              <a:rPr lang="en-US" sz="1700" dirty="0" smtClean="0">
                <a:ea typeface="+mn-ea"/>
              </a:rPr>
              <a:t>XML Schema (e.g. </a:t>
            </a:r>
            <a:r>
              <a:rPr lang="en-US" sz="1700" dirty="0" err="1" smtClean="0">
                <a:ea typeface="+mn-ea"/>
              </a:rPr>
              <a:t>datatypes</a:t>
            </a:r>
            <a:r>
              <a:rPr lang="en-US" sz="1700" dirty="0" smtClean="0">
                <a:ea typeface="+mn-ea"/>
              </a:rPr>
              <a:t>)</a:t>
            </a:r>
          </a:p>
          <a:p>
            <a:pPr eaLnBrk="1" hangingPunct="1">
              <a:lnSpc>
                <a:spcPct val="90000"/>
              </a:lnSpc>
              <a:defRPr/>
            </a:pPr>
            <a:endParaRPr lang="en-US" sz="2000" dirty="0" smtClean="0">
              <a:ea typeface="+mn-ea"/>
            </a:endParaRPr>
          </a:p>
          <a:p>
            <a:pPr eaLnBrk="1" hangingPunct="1">
              <a:lnSpc>
                <a:spcPct val="90000"/>
              </a:lnSpc>
              <a:defRPr/>
            </a:pPr>
            <a:r>
              <a:rPr lang="en-US" sz="2000" dirty="0" smtClean="0">
                <a:ea typeface="+mn-ea"/>
              </a:rPr>
              <a:t>Reuse of existing XML tools:</a:t>
            </a:r>
          </a:p>
          <a:p>
            <a:pPr lvl="1" eaLnBrk="1" hangingPunct="1">
              <a:lnSpc>
                <a:spcPct val="90000"/>
              </a:lnSpc>
              <a:defRPr/>
            </a:pPr>
            <a:r>
              <a:rPr lang="en-US" sz="1800" dirty="0" smtClean="0">
                <a:ea typeface="+mn-ea"/>
              </a:rPr>
              <a:t>Syntax checking (i.e. schema validation)</a:t>
            </a:r>
          </a:p>
          <a:p>
            <a:pPr lvl="1" eaLnBrk="1" hangingPunct="1">
              <a:lnSpc>
                <a:spcPct val="90000"/>
              </a:lnSpc>
              <a:defRPr/>
            </a:pPr>
            <a:r>
              <a:rPr lang="en-US" sz="1800" dirty="0" smtClean="0">
                <a:ea typeface="+mn-ea"/>
              </a:rPr>
              <a:t>Transformation (via XSLT)</a:t>
            </a:r>
          </a:p>
          <a:p>
            <a:pPr lvl="2" eaLnBrk="1" hangingPunct="1">
              <a:lnSpc>
                <a:spcPct val="90000"/>
              </a:lnSpc>
              <a:defRPr/>
            </a:pPr>
            <a:r>
              <a:rPr lang="en-US" sz="1700" dirty="0" smtClean="0">
                <a:ea typeface="+mn-ea"/>
              </a:rPr>
              <a:t>Different RDF representation</a:t>
            </a:r>
          </a:p>
          <a:p>
            <a:pPr lvl="2" eaLnBrk="1" hangingPunct="1">
              <a:lnSpc>
                <a:spcPct val="90000"/>
              </a:lnSpc>
              <a:defRPr/>
            </a:pPr>
            <a:r>
              <a:rPr lang="en-US" sz="1700" dirty="0" smtClean="0">
                <a:ea typeface="+mn-ea"/>
              </a:rPr>
              <a:t>Layout (XHTML)</a:t>
            </a:r>
          </a:p>
          <a:p>
            <a:pPr lvl="2" eaLnBrk="1" hangingPunct="1">
              <a:lnSpc>
                <a:spcPct val="90000"/>
              </a:lnSpc>
              <a:defRPr/>
            </a:pPr>
            <a:r>
              <a:rPr lang="en-US" sz="1700" dirty="0" smtClean="0">
                <a:ea typeface="+mn-ea"/>
              </a:rPr>
              <a:t>Different XML-based formats</a:t>
            </a:r>
          </a:p>
          <a:p>
            <a:pPr eaLnBrk="1" hangingPunct="1">
              <a:lnSpc>
                <a:spcPct val="90000"/>
              </a:lnSpc>
              <a:defRPr/>
            </a:pPr>
            <a:endParaRPr lang="en-US" sz="2000" dirty="0" smtClean="0">
              <a:ea typeface="+mn-ea"/>
            </a:endParaRPr>
          </a:p>
          <a:p>
            <a:pPr eaLnBrk="1" hangingPunct="1">
              <a:lnSpc>
                <a:spcPct val="90000"/>
              </a:lnSpc>
              <a:defRPr/>
            </a:pPr>
            <a:r>
              <a:rPr lang="en-US" sz="2000" dirty="0" smtClean="0">
                <a:ea typeface="+mn-ea"/>
              </a:rPr>
              <a:t>Parsing and in-memory representation/manipulation (DOM/SAX)</a:t>
            </a:r>
          </a:p>
          <a:p>
            <a:pPr eaLnBrk="1" hangingPunct="1">
              <a:lnSpc>
                <a:spcPct val="90000"/>
              </a:lnSpc>
              <a:defRPr/>
            </a:pPr>
            <a:r>
              <a:rPr lang="en-US" sz="2000" dirty="0" smtClean="0">
                <a:ea typeface="+mn-ea"/>
              </a:rPr>
              <a:t>.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latin typeface="Arial" charset="0"/>
                <a:cs typeface="Arial" charset="0"/>
              </a:rPr>
              <a:t>Motivating Example 1</a:t>
            </a:r>
          </a:p>
        </p:txBody>
      </p:sp>
      <p:sp>
        <p:nvSpPr>
          <p:cNvPr id="12291" name="Rectangle 3"/>
          <p:cNvSpPr>
            <a:spLocks noGrp="1" noChangeArrowheads="1"/>
          </p:cNvSpPr>
          <p:nvPr>
            <p:ph idx="1"/>
          </p:nvPr>
        </p:nvSpPr>
        <p:spPr/>
        <p:txBody>
          <a:bodyPr/>
          <a:lstStyle/>
          <a:p>
            <a:pPr eaLnBrk="1" hangingPunct="1"/>
            <a:r>
              <a:rPr lang="en-US" sz="2200" smtClean="0">
                <a:latin typeface="Arial" charset="0"/>
                <a:cs typeface="Arial" charset="0"/>
              </a:rPr>
              <a:t>Rafael Nadal plays the game of tennis.</a:t>
            </a:r>
          </a:p>
          <a:p>
            <a:pPr lvl="1" eaLnBrk="1" hangingPunct="1">
              <a:buFont typeface="Arial" charset="0"/>
              <a:buNone/>
            </a:pPr>
            <a:r>
              <a:rPr lang="en-US" sz="1900" smtClean="0">
                <a:latin typeface="Arial" charset="0"/>
                <a:cs typeface="Arial" charset="0"/>
              </a:rPr>
              <a:t>&lt;game name=“Tennis"&gt;</a:t>
            </a:r>
          </a:p>
          <a:p>
            <a:pPr lvl="1" eaLnBrk="1" hangingPunct="1">
              <a:buFont typeface="Arial" charset="0"/>
              <a:buNone/>
            </a:pPr>
            <a:r>
              <a:rPr lang="en-US" sz="1900" smtClean="0">
                <a:latin typeface="Arial" charset="0"/>
                <a:cs typeface="Arial" charset="0"/>
              </a:rPr>
              <a:t>	&lt;player&gt;Rafael Nadal&lt;/player&gt;</a:t>
            </a:r>
          </a:p>
          <a:p>
            <a:pPr lvl="1" eaLnBrk="1" hangingPunct="1">
              <a:buFont typeface="Arial" charset="0"/>
              <a:buNone/>
            </a:pPr>
            <a:r>
              <a:rPr lang="en-US" sz="1900" smtClean="0">
                <a:latin typeface="Arial" charset="0"/>
                <a:cs typeface="Arial" charset="0"/>
              </a:rPr>
              <a:t>&lt;/game&gt;</a:t>
            </a:r>
          </a:p>
          <a:p>
            <a:pPr lvl="1" eaLnBrk="1" hangingPunct="1">
              <a:buFont typeface="Arial" charset="0"/>
              <a:buNone/>
            </a:pPr>
            <a:endParaRPr lang="en-US" sz="1900" smtClean="0">
              <a:latin typeface="Arial" charset="0"/>
              <a:cs typeface="Arial" charset="0"/>
            </a:endParaRPr>
          </a:p>
          <a:p>
            <a:pPr lvl="1" eaLnBrk="1" hangingPunct="1">
              <a:buFont typeface="Arial" charset="0"/>
              <a:buNone/>
            </a:pPr>
            <a:r>
              <a:rPr lang="en-US" sz="1900" smtClean="0">
                <a:latin typeface="Arial" charset="0"/>
                <a:cs typeface="Arial" charset="0"/>
              </a:rPr>
              <a:t>&lt;player name=“Rafael Nadal"&gt;</a:t>
            </a:r>
          </a:p>
          <a:p>
            <a:pPr lvl="1" eaLnBrk="1" hangingPunct="1">
              <a:buFont typeface="Arial" charset="0"/>
              <a:buNone/>
            </a:pPr>
            <a:r>
              <a:rPr lang="en-US" sz="1900" smtClean="0">
                <a:latin typeface="Arial" charset="0"/>
                <a:cs typeface="Arial" charset="0"/>
              </a:rPr>
              <a:t>	&lt;game&gt;Tennis&lt;/game&gt;</a:t>
            </a:r>
          </a:p>
          <a:p>
            <a:pPr lvl="1" eaLnBrk="1" hangingPunct="1">
              <a:buFont typeface="Arial" charset="0"/>
              <a:buNone/>
            </a:pPr>
            <a:r>
              <a:rPr lang="en-US" sz="1900" smtClean="0">
                <a:latin typeface="Arial" charset="0"/>
                <a:cs typeface="Arial" charset="0"/>
              </a:rPr>
              <a:t>&lt;/player&gt;</a:t>
            </a:r>
          </a:p>
          <a:p>
            <a:pPr eaLnBrk="1" hangingPunct="1">
              <a:buFont typeface="Arial" charset="0"/>
              <a:buNone/>
            </a:pPr>
            <a:endParaRPr lang="en-US" sz="1800" smtClean="0">
              <a:latin typeface="Arial" charset="0"/>
              <a:cs typeface="Arial" charset="0"/>
            </a:endParaRPr>
          </a:p>
          <a:p>
            <a:pPr eaLnBrk="1" hangingPunct="1">
              <a:buFont typeface="Arial" charset="0"/>
              <a:buNone/>
            </a:pPr>
            <a:r>
              <a:rPr lang="en-US" sz="1800" smtClean="0">
                <a:latin typeface="Arial" charset="0"/>
                <a:cs typeface="Arial" charset="0"/>
              </a:rPr>
              <a:t>	</a:t>
            </a:r>
            <a:r>
              <a:rPr lang="en-US" sz="2000" i="1" smtClean="0">
                <a:latin typeface="Arial" charset="0"/>
                <a:cs typeface="Arial" charset="0"/>
              </a:rPr>
              <a:t>The first two formalizations include essentially an opposite nesting although they represent the same information.</a:t>
            </a:r>
          </a:p>
          <a:p>
            <a:pPr eaLnBrk="1" hangingPunct="1">
              <a:buFont typeface="Arial" charset="0"/>
              <a:buNone/>
            </a:pPr>
            <a:r>
              <a:rPr lang="en-US" sz="2000" i="1" smtClean="0">
                <a:latin typeface="Arial" charset="0"/>
                <a:cs typeface="Arial" charset="0"/>
              </a:rPr>
              <a:t>	There is no standard way of assigning meaning to tag nesting.</a:t>
            </a:r>
          </a:p>
          <a:p>
            <a:pPr lvl="1" eaLnBrk="1" hangingPunct="1">
              <a:buFont typeface="Arial" charset="0"/>
              <a:buNone/>
            </a:pPr>
            <a:endParaRPr lang="en-US" sz="1900" smtClean="0">
              <a:latin typeface="Arial" charset="0"/>
              <a:cs typeface="Arial" charset="0"/>
            </a:endParaRPr>
          </a:p>
          <a:p>
            <a:pPr eaLnBrk="1" hangingPunct="1"/>
            <a:endParaRPr lang="en-US" smtClean="0">
              <a:latin typeface="Arial" charset="0"/>
              <a:cs typeface="Arial" charset="0"/>
            </a:endParaRPr>
          </a:p>
        </p:txBody>
      </p:sp>
      <p:sp>
        <p:nvSpPr>
          <p:cNvPr id="12292" name="Text Box 4"/>
          <p:cNvSpPr txBox="1">
            <a:spLocks noChangeArrowheads="1"/>
          </p:cNvSpPr>
          <p:nvPr/>
        </p:nvSpPr>
        <p:spPr bwMode="auto">
          <a:xfrm>
            <a:off x="2216150" y="6000750"/>
            <a:ext cx="692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r>
              <a:rPr lang="en-US" sz="1400" i="1"/>
              <a:t>Examples adapted from </a:t>
            </a:r>
          </a:p>
          <a:p>
            <a:pPr algn="r"/>
            <a:r>
              <a:rPr lang="en-US" sz="1400" i="1"/>
              <a:t>Grigoris Antoniou and Frank van Harmelen: A Semantic Web Primer, MIT Press 2004</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latin typeface="Arial" charset="0"/>
                <a:cs typeface="Arial" charset="0"/>
              </a:rPr>
              <a:t>RDF/XML 2</a:t>
            </a:r>
            <a:endParaRPr lang="en-US" sz="1400" smtClean="0">
              <a:latin typeface="Arial" charset="0"/>
              <a:cs typeface="Arial" charset="0"/>
            </a:endParaRPr>
          </a:p>
        </p:txBody>
      </p:sp>
      <p:sp>
        <p:nvSpPr>
          <p:cNvPr id="86019" name="Rectangle 3"/>
          <p:cNvSpPr>
            <a:spLocks noGrp="1" noChangeArrowheads="1"/>
          </p:cNvSpPr>
          <p:nvPr>
            <p:ph idx="1"/>
          </p:nvPr>
        </p:nvSpPr>
        <p:spPr/>
        <p:txBody>
          <a:bodyPr/>
          <a:lstStyle/>
          <a:p>
            <a:pPr eaLnBrk="1" hangingPunct="1">
              <a:buFontTx/>
              <a:buNone/>
            </a:pPr>
            <a:r>
              <a:rPr lang="en-US" sz="2200" b="1" smtClean="0">
                <a:latin typeface="Courier New" charset="0"/>
                <a:cs typeface="Arial" charset="0"/>
              </a:rPr>
              <a:t>	&lt;#john, #hasName, “John”&gt;</a:t>
            </a:r>
          </a:p>
          <a:p>
            <a:pPr eaLnBrk="1" hangingPunct="1">
              <a:buFontTx/>
              <a:buNone/>
            </a:pPr>
            <a:r>
              <a:rPr lang="en-US" sz="2200" b="1" smtClean="0">
                <a:latin typeface="Courier New" charset="0"/>
                <a:cs typeface="Arial" charset="0"/>
              </a:rPr>
              <a:t>	&lt;#john, #marriedTo, #mary&gt;</a:t>
            </a:r>
            <a:endParaRPr lang="en-US" b="1" smtClean="0">
              <a:latin typeface="Courier New" charset="0"/>
              <a:cs typeface="Arial" charset="0"/>
            </a:endParaRPr>
          </a:p>
        </p:txBody>
      </p:sp>
      <p:pic>
        <p:nvPicPr>
          <p:cNvPr id="86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2492375"/>
            <a:ext cx="7100888"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latin typeface="Arial" charset="0"/>
                <a:cs typeface="Arial" charset="0"/>
              </a:rPr>
              <a:t>RDF/XML 3</a:t>
            </a:r>
            <a:endParaRPr lang="en-US" sz="1400" smtClean="0">
              <a:latin typeface="Arial" charset="0"/>
              <a:cs typeface="Arial" charset="0"/>
            </a:endParaRPr>
          </a:p>
        </p:txBody>
      </p:sp>
      <p:pic>
        <p:nvPicPr>
          <p:cNvPr id="87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1427163"/>
            <a:ext cx="7102475"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latin typeface="Arial" charset="0"/>
                <a:cs typeface="Arial" charset="0"/>
              </a:rPr>
              <a:t>Turtle</a:t>
            </a:r>
          </a:p>
        </p:txBody>
      </p:sp>
      <p:sp>
        <p:nvSpPr>
          <p:cNvPr id="88067" name="Content Placeholder 2"/>
          <p:cNvSpPr>
            <a:spLocks noGrp="1"/>
          </p:cNvSpPr>
          <p:nvPr>
            <p:ph idx="1"/>
          </p:nvPr>
        </p:nvSpPr>
        <p:spPr/>
        <p:txBody>
          <a:bodyPr/>
          <a:lstStyle/>
          <a:p>
            <a:r>
              <a:rPr lang="en-US" smtClean="0">
                <a:latin typeface="Arial" charset="0"/>
                <a:cs typeface="Arial" charset="0"/>
              </a:rPr>
              <a:t>Turtle stands for Terse RDF Triple Language</a:t>
            </a:r>
          </a:p>
          <a:p>
            <a:endParaRPr lang="en-US" smtClean="0">
              <a:latin typeface="Arial" charset="0"/>
              <a:cs typeface="Arial" charset="0"/>
            </a:endParaRPr>
          </a:p>
          <a:p>
            <a:r>
              <a:rPr lang="en-US" smtClean="0">
                <a:latin typeface="Arial" charset="0"/>
                <a:cs typeface="Arial" charset="0"/>
              </a:rPr>
              <a:t>An RDF serialization</a:t>
            </a:r>
          </a:p>
          <a:p>
            <a:endParaRPr lang="en-US" smtClean="0">
              <a:latin typeface="Arial" charset="0"/>
              <a:cs typeface="Arial" charset="0"/>
            </a:endParaRPr>
          </a:p>
          <a:p>
            <a:r>
              <a:rPr lang="en-US" smtClean="0">
                <a:latin typeface="Arial" charset="0"/>
                <a:cs typeface="Arial" charset="0"/>
              </a:rPr>
              <a:t>Triple representation of &lt;Subject, Predicate, Object&gt;</a:t>
            </a:r>
          </a:p>
          <a:p>
            <a:endParaRPr lang="en-US" smtClean="0">
              <a:latin typeface="Arial" charset="0"/>
              <a:cs typeface="Arial" charset="0"/>
            </a:endParaRPr>
          </a:p>
          <a:p>
            <a:r>
              <a:rPr lang="en-US" smtClean="0">
                <a:latin typeface="Arial" charset="0"/>
                <a:cs typeface="Arial" charset="0"/>
              </a:rPr>
              <a:t>Example:</a:t>
            </a:r>
          </a:p>
          <a:p>
            <a:pPr lvl="1" eaLnBrk="1" hangingPunct="1">
              <a:spcBef>
                <a:spcPct val="0"/>
              </a:spcBef>
              <a:buFont typeface="Arial" charset="0"/>
              <a:buNone/>
            </a:pPr>
            <a:r>
              <a:rPr lang="en-US" sz="1900" b="1" smtClean="0">
                <a:solidFill>
                  <a:schemeClr val="tx2"/>
                </a:solidFill>
                <a:latin typeface="Courier New" charset="0"/>
                <a:cs typeface="Arial" charset="0"/>
              </a:rPr>
              <a:t>@prefix person: &lt;http://example/person/&gt; .</a:t>
            </a:r>
          </a:p>
          <a:p>
            <a:pPr lvl="1" eaLnBrk="1" hangingPunct="1">
              <a:spcBef>
                <a:spcPct val="0"/>
              </a:spcBef>
              <a:buFont typeface="Arial" charset="0"/>
              <a:buNone/>
            </a:pPr>
            <a:r>
              <a:rPr lang="en-US" sz="1900" b="1" smtClean="0">
                <a:solidFill>
                  <a:schemeClr val="tx2"/>
                </a:solidFill>
                <a:latin typeface="Courier New" charset="0"/>
                <a:cs typeface="Arial" charset="0"/>
              </a:rPr>
              <a:t>@prefix foaf: &lt;http://xmlns.com/foaf/0.1/&gt; .</a:t>
            </a:r>
          </a:p>
          <a:p>
            <a:pPr lvl="1" eaLnBrk="1" hangingPunct="1">
              <a:spcBef>
                <a:spcPct val="0"/>
              </a:spcBef>
              <a:buFont typeface="Arial" charset="0"/>
              <a:buNone/>
            </a:pPr>
            <a:r>
              <a:rPr lang="en-US" sz="1900" b="1" smtClean="0">
                <a:solidFill>
                  <a:schemeClr val="tx2"/>
                </a:solidFill>
                <a:latin typeface="Courier New" charset="0"/>
                <a:cs typeface="Arial" charset="0"/>
              </a:rPr>
              <a:t>person: A foaf:name “Jek" .</a:t>
            </a:r>
          </a:p>
          <a:p>
            <a:pPr lvl="1" eaLnBrk="1" hangingPunct="1">
              <a:spcBef>
                <a:spcPct val="0"/>
              </a:spcBef>
              <a:buFont typeface="Arial" charset="0"/>
              <a:buNone/>
            </a:pPr>
            <a:r>
              <a:rPr lang="en-US" sz="1900" b="1" smtClean="0">
                <a:solidFill>
                  <a:schemeClr val="tx2"/>
                </a:solidFill>
                <a:latin typeface="Courier New" charset="0"/>
                <a:cs typeface="Arial" charset="0"/>
              </a:rPr>
              <a:t>person: A foaf:mbox &lt;mailto:jek@example.net&gt; .</a:t>
            </a:r>
          </a:p>
          <a:p>
            <a:pPr lvl="1" eaLnBrk="1" hangingPunct="1">
              <a:spcBef>
                <a:spcPct val="0"/>
              </a:spcBef>
              <a:buFont typeface="Arial" charset="0"/>
              <a:buNone/>
            </a:pPr>
            <a:r>
              <a:rPr lang="en-US" sz="1900" b="1" smtClean="0">
                <a:solidFill>
                  <a:schemeClr val="tx2"/>
                </a:solidFill>
                <a:latin typeface="Courier New" charset="0"/>
                <a:cs typeface="Arial" charset="0"/>
              </a:rPr>
              <a:t>person: B foaf:name “Yuan" .</a:t>
            </a:r>
          </a:p>
          <a:p>
            <a:pPr lvl="1" eaLnBrk="1" hangingPunct="1">
              <a:spcBef>
                <a:spcPct val="0"/>
              </a:spcBef>
              <a:buFont typeface="Arial" charset="0"/>
              <a:buNone/>
            </a:pPr>
            <a:r>
              <a:rPr lang="en-US" sz="1900" b="1" smtClean="0">
                <a:solidFill>
                  <a:schemeClr val="tx2"/>
                </a:solidFill>
                <a:latin typeface="Courier New" charset="0"/>
                <a:cs typeface="Arial" charset="0"/>
              </a:rPr>
              <a:t>_:b foaf:name “Jeff" . </a:t>
            </a:r>
          </a:p>
          <a:p>
            <a:pPr lvl="1" eaLnBrk="1" hangingPunct="1">
              <a:spcBef>
                <a:spcPct val="0"/>
              </a:spcBef>
              <a:buFont typeface="Arial" charset="0"/>
              <a:buNone/>
            </a:pPr>
            <a:r>
              <a:rPr lang="en-US" sz="1900" b="1" smtClean="0">
                <a:solidFill>
                  <a:schemeClr val="tx2"/>
                </a:solidFill>
                <a:latin typeface="Courier New" charset="0"/>
                <a:cs typeface="Arial" charset="0"/>
              </a:rPr>
              <a:t>_:b foaf:mbox &lt;mailto:jeff@example.org&gt; . </a:t>
            </a:r>
          </a:p>
          <a:p>
            <a:endParaRPr lang="en-US" smtClean="0">
              <a:latin typeface="Arial" charset="0"/>
              <a:cs typeface="Arial"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latin typeface="Arial" charset="0"/>
                <a:cs typeface="Arial" charset="0"/>
              </a:rPr>
              <a:t>RDF  N3 syntax</a:t>
            </a:r>
          </a:p>
        </p:txBody>
      </p:sp>
      <p:sp>
        <p:nvSpPr>
          <p:cNvPr id="89091" name="Rectangle 3"/>
          <p:cNvSpPr>
            <a:spLocks noGrp="1" noChangeArrowheads="1"/>
          </p:cNvSpPr>
          <p:nvPr>
            <p:ph type="body" idx="1"/>
          </p:nvPr>
        </p:nvSpPr>
        <p:spPr/>
        <p:txBody>
          <a:bodyPr/>
          <a:lstStyle/>
          <a:p>
            <a:r>
              <a:rPr lang="en-US" smtClean="0">
                <a:latin typeface="Arial" charset="0"/>
                <a:cs typeface="Arial" charset="0"/>
              </a:rPr>
              <a:t>Notation3, or N3</a:t>
            </a:r>
          </a:p>
          <a:p>
            <a:endParaRPr lang="en-US" smtClean="0">
              <a:latin typeface="Arial" charset="0"/>
              <a:cs typeface="Arial" charset="0"/>
            </a:endParaRPr>
          </a:p>
          <a:p>
            <a:r>
              <a:rPr lang="en-US" smtClean="0">
                <a:latin typeface="Arial" charset="0"/>
                <a:cs typeface="Arial" charset="0"/>
              </a:rPr>
              <a:t>A shorthand non-XML serialization of RDF models</a:t>
            </a:r>
          </a:p>
          <a:p>
            <a:endParaRPr lang="en-US" smtClean="0">
              <a:latin typeface="Arial" charset="0"/>
              <a:cs typeface="Arial" charset="0"/>
            </a:endParaRPr>
          </a:p>
          <a:p>
            <a:r>
              <a:rPr lang="en-US" smtClean="0">
                <a:latin typeface="Arial" charset="0"/>
                <a:cs typeface="Arial" charset="0"/>
              </a:rPr>
              <a:t>Designed for human-readability</a:t>
            </a:r>
          </a:p>
          <a:p>
            <a:pPr lvl="1"/>
            <a:r>
              <a:rPr lang="en-US" smtClean="0">
                <a:latin typeface="Arial" charset="0"/>
                <a:cs typeface="Arial" charset="0"/>
              </a:rPr>
              <a:t>much more compact and readable than XML RDF notation</a:t>
            </a:r>
          </a:p>
          <a:p>
            <a:pPr lvl="1"/>
            <a:endParaRPr lang="en-US" smtClean="0">
              <a:latin typeface="Arial" charset="0"/>
              <a:cs typeface="Arial" charset="0"/>
            </a:endParaRPr>
          </a:p>
          <a:p>
            <a:r>
              <a:rPr lang="en-US" smtClean="0">
                <a:latin typeface="Arial" charset="0"/>
                <a:cs typeface="Arial" charset="0"/>
              </a:rPr>
              <a:t>Example</a:t>
            </a:r>
          </a:p>
          <a:p>
            <a:pPr lvl="1">
              <a:buFont typeface="Arial" charset="0"/>
              <a:buNone/>
            </a:pPr>
            <a:r>
              <a:rPr lang="en-US" altLang="zh-CN" sz="1900" b="1" smtClean="0">
                <a:solidFill>
                  <a:schemeClr val="tx2"/>
                </a:solidFill>
                <a:latin typeface="Courier New" charset="0"/>
                <a:ea typeface="宋体" charset="-122"/>
                <a:cs typeface="Arial" charset="0"/>
              </a:rPr>
              <a:t>{:John :Loves :Mary} :accordingTo :Bill</a:t>
            </a:r>
            <a:endParaRPr lang="en-US" sz="1900" b="1" smtClean="0">
              <a:solidFill>
                <a:schemeClr val="tx2"/>
              </a:solidFill>
              <a:latin typeface="Courier New" charset="0"/>
              <a:cs typeface="Arial"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3"/>
          <p:cNvSpPr>
            <a:spLocks noGrp="1"/>
          </p:cNvSpPr>
          <p:nvPr>
            <p:ph type="title"/>
          </p:nvPr>
        </p:nvSpPr>
        <p:spPr/>
        <p:txBody>
          <a:bodyPr/>
          <a:lstStyle/>
          <a:p>
            <a:r>
              <a:rPr lang="en-US" cap="none" smtClean="0">
                <a:latin typeface="Arial" charset="0"/>
                <a:cs typeface="Arial" charset="0"/>
              </a:rPr>
              <a:t>TOOLS</a:t>
            </a:r>
          </a:p>
        </p:txBody>
      </p:sp>
      <p:sp>
        <p:nvSpPr>
          <p:cNvPr id="90115" name="Text Placeholder 4"/>
          <p:cNvSpPr>
            <a:spLocks noGrp="1"/>
          </p:cNvSpPr>
          <p:nvPr>
            <p:ph type="body" idx="1"/>
          </p:nvPr>
        </p:nvSpPr>
        <p:spPr/>
        <p:txBody>
          <a:bodyPr/>
          <a:lstStyle/>
          <a:p>
            <a:endParaRPr lang="en-US" smtClean="0">
              <a:latin typeface="Arial" charset="0"/>
              <a:cs typeface="Arial"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latin typeface="Arial" charset="0"/>
                <a:cs typeface="Arial" charset="0"/>
              </a:rPr>
              <a:t>Tool Support for RDF/RDFS</a:t>
            </a:r>
          </a:p>
        </p:txBody>
      </p:sp>
      <p:sp>
        <p:nvSpPr>
          <p:cNvPr id="91139" name="Content Placeholder 2"/>
          <p:cNvSpPr>
            <a:spLocks noGrp="1"/>
          </p:cNvSpPr>
          <p:nvPr>
            <p:ph idx="1"/>
          </p:nvPr>
        </p:nvSpPr>
        <p:spPr/>
        <p:txBody>
          <a:bodyPr/>
          <a:lstStyle/>
          <a:p>
            <a:pPr>
              <a:lnSpc>
                <a:spcPct val="90000"/>
              </a:lnSpc>
            </a:pPr>
            <a:r>
              <a:rPr lang="en-US" smtClean="0">
                <a:latin typeface="Arial" charset="0"/>
                <a:cs typeface="Arial" charset="0"/>
              </a:rPr>
              <a:t>Ontology editors</a:t>
            </a:r>
          </a:p>
          <a:p>
            <a:pPr lvl="1">
              <a:lnSpc>
                <a:spcPct val="90000"/>
              </a:lnSpc>
            </a:pPr>
            <a:r>
              <a:rPr lang="en-US" smtClean="0">
                <a:latin typeface="Arial" charset="0"/>
                <a:cs typeface="Arial" charset="0"/>
              </a:rPr>
              <a:t>Protégé (</a:t>
            </a:r>
            <a:r>
              <a:rPr lang="en-US" smtClean="0">
                <a:latin typeface="Arial" charset="0"/>
                <a:cs typeface="Arial" charset="0"/>
                <a:hlinkClick r:id="rId3"/>
              </a:rPr>
              <a:t>http://protege.stanford.edu/</a:t>
            </a:r>
            <a:r>
              <a:rPr lang="en-US" smtClean="0">
                <a:latin typeface="Arial" charset="0"/>
                <a:cs typeface="Arial" charset="0"/>
              </a:rPr>
              <a:t>)</a:t>
            </a:r>
          </a:p>
          <a:p>
            <a:pPr>
              <a:lnSpc>
                <a:spcPct val="90000"/>
              </a:lnSpc>
            </a:pPr>
            <a:endParaRPr lang="en-US" smtClean="0">
              <a:latin typeface="Arial" charset="0"/>
              <a:cs typeface="Arial" charset="0"/>
            </a:endParaRPr>
          </a:p>
          <a:p>
            <a:pPr>
              <a:lnSpc>
                <a:spcPct val="90000"/>
              </a:lnSpc>
            </a:pPr>
            <a:r>
              <a:rPr lang="en-US" smtClean="0">
                <a:latin typeface="Arial" charset="0"/>
                <a:cs typeface="Arial" charset="0"/>
              </a:rPr>
              <a:t>Browser</a:t>
            </a:r>
          </a:p>
          <a:p>
            <a:pPr lvl="1">
              <a:lnSpc>
                <a:spcPct val="90000"/>
              </a:lnSpc>
            </a:pPr>
            <a:r>
              <a:rPr lang="en-US" smtClean="0">
                <a:latin typeface="Arial" charset="0"/>
                <a:cs typeface="Arial" charset="0"/>
              </a:rPr>
              <a:t>/facet (</a:t>
            </a:r>
            <a:r>
              <a:rPr lang="en-US" smtClean="0">
                <a:latin typeface="Arial" charset="0"/>
                <a:cs typeface="Arial" charset="0"/>
                <a:hlinkClick r:id="rId4"/>
              </a:rPr>
              <a:t>http://slashfacet.semanticweb.org/</a:t>
            </a:r>
            <a:r>
              <a:rPr lang="en-US" smtClean="0">
                <a:latin typeface="Arial" charset="0"/>
                <a:cs typeface="Arial" charset="0"/>
              </a:rPr>
              <a:t>)</a:t>
            </a:r>
          </a:p>
          <a:p>
            <a:pPr>
              <a:lnSpc>
                <a:spcPct val="90000"/>
              </a:lnSpc>
            </a:pPr>
            <a:endParaRPr lang="en-US" smtClean="0">
              <a:latin typeface="Arial" charset="0"/>
              <a:cs typeface="Arial" charset="0"/>
            </a:endParaRPr>
          </a:p>
          <a:p>
            <a:pPr>
              <a:lnSpc>
                <a:spcPct val="90000"/>
              </a:lnSpc>
            </a:pPr>
            <a:r>
              <a:rPr lang="en-US" smtClean="0">
                <a:latin typeface="Arial" charset="0"/>
                <a:cs typeface="Arial" charset="0"/>
              </a:rPr>
              <a:t>RDF repositories</a:t>
            </a:r>
          </a:p>
          <a:p>
            <a:pPr lvl="1">
              <a:lnSpc>
                <a:spcPct val="90000"/>
              </a:lnSpc>
            </a:pPr>
            <a:r>
              <a:rPr lang="en-US" smtClean="0">
                <a:latin typeface="Arial" charset="0"/>
                <a:cs typeface="Arial" charset="0"/>
              </a:rPr>
              <a:t>Sesame (</a:t>
            </a:r>
            <a:r>
              <a:rPr lang="en-US" smtClean="0">
                <a:latin typeface="Arial" charset="0"/>
                <a:cs typeface="Arial" charset="0"/>
                <a:hlinkClick r:id="rId5"/>
              </a:rPr>
              <a:t>http://www.openrdf.org/</a:t>
            </a:r>
            <a:r>
              <a:rPr lang="en-US" smtClean="0">
                <a:latin typeface="Arial" charset="0"/>
                <a:cs typeface="Arial" charset="0"/>
              </a:rPr>
              <a:t>)</a:t>
            </a:r>
          </a:p>
          <a:p>
            <a:pPr>
              <a:lnSpc>
                <a:spcPct val="90000"/>
              </a:lnSpc>
            </a:pPr>
            <a:endParaRPr lang="en-US" smtClean="0">
              <a:latin typeface="Arial" charset="0"/>
              <a:cs typeface="Arial" charset="0"/>
            </a:endParaRPr>
          </a:p>
          <a:p>
            <a:pPr>
              <a:lnSpc>
                <a:spcPct val="90000"/>
              </a:lnSpc>
            </a:pPr>
            <a:r>
              <a:rPr lang="en-US" smtClean="0">
                <a:latin typeface="Arial" charset="0"/>
                <a:cs typeface="Arial" charset="0"/>
              </a:rPr>
              <a:t>APIs</a:t>
            </a:r>
          </a:p>
          <a:p>
            <a:pPr lvl="1">
              <a:lnSpc>
                <a:spcPct val="90000"/>
              </a:lnSpc>
            </a:pPr>
            <a:r>
              <a:rPr lang="en-US" smtClean="0">
                <a:latin typeface="Arial" charset="0"/>
                <a:cs typeface="Arial" charset="0"/>
              </a:rPr>
              <a:t>RDF2Go – Java (</a:t>
            </a:r>
            <a:r>
              <a:rPr lang="en-US" smtClean="0">
                <a:latin typeface="Arial" charset="0"/>
                <a:cs typeface="Arial" charset="0"/>
                <a:hlinkClick r:id="rId6"/>
              </a:rPr>
              <a:t>http://semanticweb.org/wiki/RDF2Go</a:t>
            </a:r>
            <a:r>
              <a:rPr lang="en-US" smtClean="0">
                <a:latin typeface="Arial" charset="0"/>
                <a:cs typeface="Arial" charset="0"/>
              </a:rPr>
              <a:t>)</a:t>
            </a:r>
          </a:p>
          <a:p>
            <a:pPr lvl="1">
              <a:lnSpc>
                <a:spcPct val="90000"/>
              </a:lnSpc>
            </a:pPr>
            <a:r>
              <a:rPr lang="en-US" smtClean="0">
                <a:latin typeface="Arial" charset="0"/>
                <a:cs typeface="Arial" charset="0"/>
              </a:rPr>
              <a:t>Jena – Java (</a:t>
            </a:r>
            <a:r>
              <a:rPr lang="en-US" smtClean="0">
                <a:latin typeface="Arial" charset="0"/>
                <a:cs typeface="Arial" charset="0"/>
                <a:hlinkClick r:id="rId7"/>
              </a:rPr>
              <a:t>http://jena.sourceforge.net/</a:t>
            </a:r>
            <a:r>
              <a:rPr lang="en-US" smtClean="0">
                <a:latin typeface="Arial" charset="0"/>
                <a:cs typeface="Arial" charset="0"/>
              </a:rPr>
              <a:t>)</a:t>
            </a:r>
          </a:p>
          <a:p>
            <a:pPr lvl="1">
              <a:lnSpc>
                <a:spcPct val="90000"/>
              </a:lnSpc>
            </a:pPr>
            <a:endParaRPr lang="en-US" smtClean="0">
              <a:latin typeface="Arial" charset="0"/>
              <a:cs typeface="Arial" charset="0"/>
            </a:endParaRPr>
          </a:p>
          <a:p>
            <a:pPr>
              <a:lnSpc>
                <a:spcPct val="90000"/>
              </a:lnSpc>
            </a:pPr>
            <a:r>
              <a:rPr lang="en-US" smtClean="0">
                <a:latin typeface="Arial" charset="0"/>
                <a:cs typeface="Arial" charset="0"/>
              </a:rPr>
              <a:t>Validator</a:t>
            </a:r>
          </a:p>
          <a:p>
            <a:pPr lvl="1">
              <a:lnSpc>
                <a:spcPct val="90000"/>
              </a:lnSpc>
            </a:pPr>
            <a:r>
              <a:rPr lang="en-US" smtClean="0">
                <a:latin typeface="Arial" charset="0"/>
                <a:cs typeface="Arial" charset="0"/>
              </a:rPr>
              <a:t>W3C Validator (</a:t>
            </a:r>
            <a:r>
              <a:rPr lang="en-US" smtClean="0">
                <a:latin typeface="Arial" charset="0"/>
                <a:cs typeface="Arial" charset="0"/>
                <a:hlinkClick r:id="rId8"/>
              </a:rPr>
              <a:t>http://www.w3.org/RDF/Validator/</a:t>
            </a:r>
            <a:r>
              <a:rPr lang="en-US" smtClean="0">
                <a:latin typeface="Arial" charset="0"/>
                <a:cs typeface="Arial" charset="0"/>
              </a:rPr>
              <a: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457200" y="1600200"/>
            <a:ext cx="8435975" cy="4525963"/>
          </a:xfrm>
        </p:spPr>
        <p:txBody>
          <a:bodyPr/>
          <a:lstStyle/>
          <a:p>
            <a:r>
              <a:rPr lang="en-GB" smtClean="0">
                <a:latin typeface="Arial" charset="0"/>
                <a:cs typeface="Arial" charset="0"/>
              </a:rPr>
              <a:t>Free, open-source Java ontology editor and knowledge-base framework</a:t>
            </a:r>
          </a:p>
          <a:p>
            <a:pPr lvl="1"/>
            <a:r>
              <a:rPr lang="en-GB" smtClean="0">
                <a:latin typeface="Arial" charset="0"/>
                <a:cs typeface="Arial" charset="0"/>
              </a:rPr>
              <a:t>Developed by Stanford Medical Informatics</a:t>
            </a:r>
          </a:p>
          <a:p>
            <a:pPr lvl="1"/>
            <a:r>
              <a:rPr lang="en-GB" smtClean="0">
                <a:latin typeface="Arial" charset="0"/>
                <a:cs typeface="Arial" charset="0"/>
              </a:rPr>
              <a:t>Extensible plug-and-play environment </a:t>
            </a:r>
          </a:p>
          <a:p>
            <a:pPr lvl="1"/>
            <a:endParaRPr lang="en-GB" smtClean="0">
              <a:latin typeface="Arial" charset="0"/>
              <a:cs typeface="Arial" charset="0"/>
            </a:endParaRPr>
          </a:p>
          <a:p>
            <a:r>
              <a:rPr lang="en-GB" smtClean="0">
                <a:latin typeface="Arial" charset="0"/>
                <a:cs typeface="Arial" charset="0"/>
              </a:rPr>
              <a:t>Has a large user community (approx 30k)</a:t>
            </a:r>
          </a:p>
          <a:p>
            <a:pPr>
              <a:buFont typeface="Arial" charset="0"/>
              <a:buNone/>
            </a:pPr>
            <a:endParaRPr lang="en-US" altLang="ko-KR" smtClean="0">
              <a:latin typeface="Arial" charset="0"/>
              <a:ea typeface="굴림" charset="-127"/>
              <a:cs typeface="Arial" charset="0"/>
            </a:endParaRPr>
          </a:p>
          <a:p>
            <a:r>
              <a:rPr lang="en-US" altLang="ko-KR" smtClean="0">
                <a:latin typeface="Arial" charset="0"/>
                <a:ea typeface="굴림" charset="-127"/>
                <a:cs typeface="Arial" charset="0"/>
              </a:rPr>
              <a:t>Support</a:t>
            </a:r>
          </a:p>
          <a:p>
            <a:pPr lvl="1"/>
            <a:r>
              <a:rPr lang="en-US" altLang="ko-KR" smtClean="0">
                <a:latin typeface="Arial" charset="0"/>
                <a:ea typeface="굴림" charset="-127"/>
                <a:cs typeface="Arial" charset="0"/>
              </a:rPr>
              <a:t>Graph view, consistency check, web, merging</a:t>
            </a:r>
          </a:p>
          <a:p>
            <a:endParaRPr lang="en-US" altLang="ko-KR" smtClean="0">
              <a:latin typeface="Arial" charset="0"/>
              <a:ea typeface="굴림" charset="-127"/>
              <a:cs typeface="Arial" charset="0"/>
            </a:endParaRPr>
          </a:p>
          <a:p>
            <a:r>
              <a:rPr lang="en-US" altLang="ko-KR" smtClean="0">
                <a:latin typeface="Arial" charset="0"/>
                <a:ea typeface="굴림" charset="-127"/>
                <a:cs typeface="Arial" charset="0"/>
              </a:rPr>
              <a:t>No support</a:t>
            </a:r>
          </a:p>
          <a:p>
            <a:pPr lvl="1"/>
            <a:r>
              <a:rPr lang="en-US" altLang="ko-KR" smtClean="0">
                <a:latin typeface="Arial" charset="0"/>
                <a:ea typeface="굴림" charset="-127"/>
                <a:cs typeface="Arial" charset="0"/>
              </a:rPr>
              <a:t>Addition of new basic types</a:t>
            </a:r>
          </a:p>
          <a:p>
            <a:pPr lvl="1"/>
            <a:r>
              <a:rPr lang="en-US" altLang="ko-KR" smtClean="0">
                <a:latin typeface="Arial" charset="0"/>
                <a:ea typeface="굴림" charset="-127"/>
                <a:cs typeface="Arial" charset="0"/>
              </a:rPr>
              <a:t>Limited multi-user support</a:t>
            </a:r>
          </a:p>
        </p:txBody>
      </p:sp>
      <p:pic>
        <p:nvPicPr>
          <p:cNvPr id="92163" name="Picture 5" descr="protegelogo"/>
          <p:cNvPicPr>
            <a:picLocks noChangeAspect="1" noChangeArrowheads="1"/>
          </p:cNvPicPr>
          <p:nvPr/>
        </p:nvPicPr>
        <p:blipFill>
          <a:blip r:embed="rId3" cstate="print">
            <a:extLst>
              <a:ext uri="{28A0092B-C50C-407E-A947-70E740481C1C}">
                <a14:useLocalDpi xmlns:a14="http://schemas.microsoft.com/office/drawing/2010/main" val="0"/>
              </a:ext>
            </a:extLst>
          </a:blip>
          <a:srcRect l="5292" t="15118" r="5292" b="15118"/>
          <a:stretch>
            <a:fillRect/>
          </a:stretch>
        </p:blipFill>
        <p:spPr bwMode="auto">
          <a:xfrm>
            <a:off x="441325" y="314325"/>
            <a:ext cx="1193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357563"/>
            <a:ext cx="3573462"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latin typeface="Arial" charset="0"/>
                <a:cs typeface="Arial" charset="0"/>
              </a:rPr>
              <a:t>/facet</a:t>
            </a:r>
          </a:p>
        </p:txBody>
      </p:sp>
      <p:sp>
        <p:nvSpPr>
          <p:cNvPr id="93187" name="Content Placeholder 4"/>
          <p:cNvSpPr>
            <a:spLocks noGrp="1"/>
          </p:cNvSpPr>
          <p:nvPr>
            <p:ph sz="quarter" idx="12"/>
          </p:nvPr>
        </p:nvSpPr>
        <p:spPr/>
        <p:txBody>
          <a:bodyPr/>
          <a:lstStyle/>
          <a:p>
            <a:pPr>
              <a:lnSpc>
                <a:spcPct val="80000"/>
              </a:lnSpc>
            </a:pPr>
            <a:r>
              <a:rPr lang="en-US" sz="1900" smtClean="0">
                <a:latin typeface="Arial" charset="0"/>
                <a:cs typeface="Arial" charset="0"/>
              </a:rPr>
              <a:t>/facet is a generic browser for heterogeneous Semantic Web repositories</a:t>
            </a:r>
          </a:p>
          <a:p>
            <a:pPr>
              <a:lnSpc>
                <a:spcPct val="80000"/>
              </a:lnSpc>
            </a:pPr>
            <a:endParaRPr lang="en-US" sz="1900" smtClean="0">
              <a:latin typeface="Arial" charset="0"/>
              <a:cs typeface="Arial" charset="0"/>
            </a:endParaRPr>
          </a:p>
          <a:p>
            <a:pPr>
              <a:lnSpc>
                <a:spcPct val="80000"/>
              </a:lnSpc>
            </a:pPr>
            <a:r>
              <a:rPr lang="en-US" sz="1900" smtClean="0">
                <a:latin typeface="Arial" charset="0"/>
                <a:cs typeface="Arial" charset="0"/>
              </a:rPr>
              <a:t>Works on any RDFS dataset without any additional configuration</a:t>
            </a:r>
          </a:p>
          <a:p>
            <a:pPr>
              <a:lnSpc>
                <a:spcPct val="80000"/>
              </a:lnSpc>
            </a:pPr>
            <a:endParaRPr lang="en-US" sz="1900" smtClean="0">
              <a:latin typeface="Arial" charset="0"/>
              <a:cs typeface="Arial" charset="0"/>
            </a:endParaRPr>
          </a:p>
          <a:p>
            <a:pPr>
              <a:lnSpc>
                <a:spcPct val="80000"/>
              </a:lnSpc>
            </a:pPr>
            <a:r>
              <a:rPr lang="en-US" sz="1900" smtClean="0">
                <a:latin typeface="Arial" charset="0"/>
                <a:cs typeface="Arial" charset="0"/>
              </a:rPr>
              <a:t>Select and navigate facets of resources of any type</a:t>
            </a:r>
          </a:p>
          <a:p>
            <a:pPr>
              <a:lnSpc>
                <a:spcPct val="80000"/>
              </a:lnSpc>
            </a:pPr>
            <a:endParaRPr lang="en-US" sz="1900" smtClean="0">
              <a:latin typeface="Arial" charset="0"/>
              <a:cs typeface="Arial" charset="0"/>
            </a:endParaRPr>
          </a:p>
          <a:p>
            <a:pPr>
              <a:lnSpc>
                <a:spcPct val="80000"/>
              </a:lnSpc>
            </a:pPr>
            <a:r>
              <a:rPr lang="en-US" sz="1900" smtClean="0">
                <a:latin typeface="Arial" charset="0"/>
                <a:cs typeface="Arial" charset="0"/>
              </a:rPr>
              <a:t>Make selections based on properties of other, semantically related, types</a:t>
            </a:r>
          </a:p>
          <a:p>
            <a:pPr>
              <a:lnSpc>
                <a:spcPct val="80000"/>
              </a:lnSpc>
            </a:pPr>
            <a:endParaRPr lang="en-US" sz="1900" smtClean="0">
              <a:latin typeface="Arial" charset="0"/>
              <a:cs typeface="Arial" charset="0"/>
            </a:endParaRPr>
          </a:p>
          <a:p>
            <a:pPr>
              <a:lnSpc>
                <a:spcPct val="80000"/>
              </a:lnSpc>
            </a:pPr>
            <a:r>
              <a:rPr lang="en-US" sz="1900" smtClean="0">
                <a:latin typeface="Arial" charset="0"/>
                <a:cs typeface="Arial" charset="0"/>
              </a:rPr>
              <a:t>Allows the inclusion of facet-specific display options</a:t>
            </a:r>
          </a:p>
        </p:txBody>
      </p:sp>
      <p:pic>
        <p:nvPicPr>
          <p:cNvPr id="9318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4800600" y="1911350"/>
            <a:ext cx="3886200" cy="387350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latin typeface="Arial" charset="0"/>
                <a:cs typeface="Arial" charset="0"/>
              </a:rPr>
              <a:t>Sesame</a:t>
            </a:r>
          </a:p>
        </p:txBody>
      </p:sp>
      <p:sp>
        <p:nvSpPr>
          <p:cNvPr id="94211" name="Content Placeholder 2"/>
          <p:cNvSpPr>
            <a:spLocks noGrp="1"/>
          </p:cNvSpPr>
          <p:nvPr>
            <p:ph idx="1"/>
          </p:nvPr>
        </p:nvSpPr>
        <p:spPr>
          <a:xfrm>
            <a:off x="395288" y="1268413"/>
            <a:ext cx="8229600" cy="5040312"/>
          </a:xfrm>
        </p:spPr>
        <p:txBody>
          <a:bodyPr/>
          <a:lstStyle/>
          <a:p>
            <a:pPr>
              <a:lnSpc>
                <a:spcPct val="90000"/>
              </a:lnSpc>
            </a:pPr>
            <a:r>
              <a:rPr lang="en-GB" sz="1800" smtClean="0">
                <a:latin typeface="Arial" charset="0"/>
                <a:cs typeface="Arial" charset="0"/>
              </a:rPr>
              <a:t>An open-source framework for storage, querying and inferencing of RDF and RDF Schema</a:t>
            </a:r>
          </a:p>
          <a:p>
            <a:pPr>
              <a:lnSpc>
                <a:spcPct val="90000"/>
              </a:lnSpc>
            </a:pPr>
            <a:endParaRPr lang="en-GB" sz="1800" smtClean="0">
              <a:latin typeface="Arial" charset="0"/>
              <a:cs typeface="Arial" charset="0"/>
            </a:endParaRPr>
          </a:p>
          <a:p>
            <a:pPr>
              <a:lnSpc>
                <a:spcPct val="90000"/>
              </a:lnSpc>
            </a:pPr>
            <a:r>
              <a:rPr lang="en-GB" sz="1800" smtClean="0">
                <a:latin typeface="Arial" charset="0"/>
                <a:cs typeface="Arial" charset="0"/>
              </a:rPr>
              <a:t>A Java Library for handling RDF</a:t>
            </a:r>
          </a:p>
          <a:p>
            <a:pPr>
              <a:lnSpc>
                <a:spcPct val="90000"/>
              </a:lnSpc>
            </a:pPr>
            <a:endParaRPr lang="en-GB" sz="1800" smtClean="0">
              <a:latin typeface="Arial" charset="0"/>
              <a:cs typeface="Arial" charset="0"/>
            </a:endParaRPr>
          </a:p>
          <a:p>
            <a:pPr>
              <a:lnSpc>
                <a:spcPct val="90000"/>
              </a:lnSpc>
            </a:pPr>
            <a:r>
              <a:rPr lang="en-GB" sz="1800" smtClean="0">
                <a:latin typeface="Arial" charset="0"/>
                <a:cs typeface="Arial" charset="0"/>
              </a:rPr>
              <a:t>A Database Server for (remote) </a:t>
            </a:r>
            <a:br>
              <a:rPr lang="en-GB" sz="1800" smtClean="0">
                <a:latin typeface="Arial" charset="0"/>
                <a:cs typeface="Arial" charset="0"/>
              </a:rPr>
            </a:br>
            <a:r>
              <a:rPr lang="en-GB" sz="1800" smtClean="0">
                <a:latin typeface="Arial" charset="0"/>
                <a:cs typeface="Arial" charset="0"/>
              </a:rPr>
              <a:t>access to repositories of RDF data</a:t>
            </a:r>
          </a:p>
          <a:p>
            <a:pPr>
              <a:lnSpc>
                <a:spcPct val="90000"/>
              </a:lnSpc>
            </a:pPr>
            <a:endParaRPr lang="en-GB" sz="1800" smtClean="0">
              <a:latin typeface="Arial" charset="0"/>
              <a:cs typeface="Arial" charset="0"/>
            </a:endParaRPr>
          </a:p>
          <a:p>
            <a:pPr>
              <a:lnSpc>
                <a:spcPct val="90000"/>
              </a:lnSpc>
            </a:pPr>
            <a:r>
              <a:rPr lang="en-GB" sz="1800" smtClean="0">
                <a:latin typeface="Arial" charset="0"/>
                <a:cs typeface="Arial" charset="0"/>
              </a:rPr>
              <a:t>Features:</a:t>
            </a:r>
          </a:p>
          <a:p>
            <a:pPr lvl="1">
              <a:lnSpc>
                <a:spcPct val="90000"/>
              </a:lnSpc>
            </a:pPr>
            <a:r>
              <a:rPr lang="en-GB" sz="1400" smtClean="0">
                <a:latin typeface="Arial" charset="0"/>
                <a:cs typeface="Arial" charset="0"/>
              </a:rPr>
              <a:t>Light-weight yet powerful Java API</a:t>
            </a:r>
          </a:p>
          <a:p>
            <a:pPr lvl="1">
              <a:lnSpc>
                <a:spcPct val="90000"/>
              </a:lnSpc>
            </a:pPr>
            <a:r>
              <a:rPr lang="en-GB" sz="1400" smtClean="0">
                <a:latin typeface="Arial" charset="0"/>
                <a:cs typeface="Arial" charset="0"/>
              </a:rPr>
              <a:t>SeRQL, SPARQL</a:t>
            </a:r>
          </a:p>
          <a:p>
            <a:pPr lvl="1">
              <a:lnSpc>
                <a:spcPct val="90000"/>
              </a:lnSpc>
            </a:pPr>
            <a:r>
              <a:rPr lang="en-GB" sz="1400" smtClean="0">
                <a:latin typeface="Arial" charset="0"/>
                <a:cs typeface="Arial" charset="0"/>
              </a:rPr>
              <a:t>High scalability (</a:t>
            </a:r>
            <a:r>
              <a:rPr lang="en-GB" sz="1400" i="1" smtClean="0">
                <a:latin typeface="Arial" charset="0"/>
                <a:cs typeface="Arial" charset="0"/>
              </a:rPr>
              <a:t>O</a:t>
            </a:r>
            <a:r>
              <a:rPr lang="en-GB" sz="1400" smtClean="0">
                <a:latin typeface="Arial" charset="0"/>
                <a:cs typeface="Arial" charset="0"/>
              </a:rPr>
              <a:t>(10</a:t>
            </a:r>
            <a:r>
              <a:rPr lang="en-GB" sz="1400" baseline="30000" smtClean="0">
                <a:latin typeface="Arial" charset="0"/>
                <a:cs typeface="Arial" charset="0"/>
              </a:rPr>
              <a:t>7</a:t>
            </a:r>
            <a:r>
              <a:rPr lang="en-GB" sz="1400" smtClean="0">
                <a:latin typeface="Arial" charset="0"/>
                <a:cs typeface="Arial" charset="0"/>
              </a:rPr>
              <a:t>) triples on </a:t>
            </a:r>
            <a:br>
              <a:rPr lang="en-GB" sz="1400" smtClean="0">
                <a:latin typeface="Arial" charset="0"/>
                <a:cs typeface="Arial" charset="0"/>
              </a:rPr>
            </a:br>
            <a:r>
              <a:rPr lang="en-GB" sz="1400" smtClean="0">
                <a:latin typeface="Arial" charset="0"/>
                <a:cs typeface="Arial" charset="0"/>
              </a:rPr>
              <a:t>desktop hardware)</a:t>
            </a:r>
          </a:p>
          <a:p>
            <a:pPr lvl="1">
              <a:lnSpc>
                <a:spcPct val="90000"/>
              </a:lnSpc>
            </a:pPr>
            <a:r>
              <a:rPr lang="en-GB" sz="1400" smtClean="0">
                <a:latin typeface="Arial" charset="0"/>
                <a:cs typeface="Arial" charset="0"/>
              </a:rPr>
              <a:t>Various backends (Native Store, </a:t>
            </a:r>
            <a:br>
              <a:rPr lang="en-GB" sz="1400" smtClean="0">
                <a:latin typeface="Arial" charset="0"/>
                <a:cs typeface="Arial" charset="0"/>
              </a:rPr>
            </a:br>
            <a:r>
              <a:rPr lang="en-GB" sz="1400" smtClean="0">
                <a:latin typeface="Arial" charset="0"/>
                <a:cs typeface="Arial" charset="0"/>
              </a:rPr>
              <a:t>RDBMS, main memory)</a:t>
            </a:r>
          </a:p>
          <a:p>
            <a:pPr lvl="1">
              <a:lnSpc>
                <a:spcPct val="90000"/>
              </a:lnSpc>
            </a:pPr>
            <a:r>
              <a:rPr lang="en-GB" sz="1400" smtClean="0">
                <a:latin typeface="Arial" charset="0"/>
                <a:cs typeface="Arial" charset="0"/>
              </a:rPr>
              <a:t>Reasoning support</a:t>
            </a:r>
          </a:p>
          <a:p>
            <a:pPr lvl="1">
              <a:lnSpc>
                <a:spcPct val="90000"/>
              </a:lnSpc>
            </a:pPr>
            <a:r>
              <a:rPr lang="en-GB" sz="1400" smtClean="0">
                <a:latin typeface="Arial" charset="0"/>
                <a:cs typeface="Arial" charset="0"/>
              </a:rPr>
              <a:t>Transactional support</a:t>
            </a:r>
          </a:p>
          <a:p>
            <a:pPr lvl="1">
              <a:lnSpc>
                <a:spcPct val="90000"/>
              </a:lnSpc>
            </a:pPr>
            <a:r>
              <a:rPr lang="en-GB" sz="1400" smtClean="0">
                <a:latin typeface="Arial" charset="0"/>
                <a:cs typeface="Arial" charset="0"/>
              </a:rPr>
              <a:t>Context support </a:t>
            </a:r>
          </a:p>
          <a:p>
            <a:pPr lvl="1">
              <a:lnSpc>
                <a:spcPct val="90000"/>
              </a:lnSpc>
            </a:pPr>
            <a:r>
              <a:rPr lang="en-GB" sz="1400" smtClean="0">
                <a:latin typeface="Arial" charset="0"/>
                <a:cs typeface="Arial" charset="0"/>
              </a:rPr>
              <a:t>RDF/XML, Turtle, N3, N-Triples</a:t>
            </a:r>
          </a:p>
          <a:p>
            <a:pPr>
              <a:lnSpc>
                <a:spcPct val="90000"/>
              </a:lnSpc>
            </a:pPr>
            <a:endParaRPr lang="en-GB" sz="1800" smtClean="0">
              <a:latin typeface="Arial" charset="0"/>
              <a:cs typeface="Arial" charset="0"/>
            </a:endParaRPr>
          </a:p>
          <a:p>
            <a:pPr>
              <a:lnSpc>
                <a:spcPct val="90000"/>
              </a:lnSpc>
            </a:pPr>
            <a:endParaRPr lang="en-US" sz="1800" smtClean="0">
              <a:latin typeface="Arial" charset="0"/>
              <a:cs typeface="Arial" charset="0"/>
            </a:endParaRPr>
          </a:p>
        </p:txBody>
      </p:sp>
      <p:pic>
        <p:nvPicPr>
          <p:cNvPr id="942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276475"/>
            <a:ext cx="467995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latin typeface="Arial" charset="0"/>
                <a:cs typeface="Arial" charset="0"/>
              </a:rPr>
              <a:t>RDF2Go</a:t>
            </a:r>
          </a:p>
        </p:txBody>
      </p:sp>
      <p:sp>
        <p:nvSpPr>
          <p:cNvPr id="95235" name="Content Placeholder 2"/>
          <p:cNvSpPr>
            <a:spLocks noGrp="1"/>
          </p:cNvSpPr>
          <p:nvPr>
            <p:ph idx="1"/>
          </p:nvPr>
        </p:nvSpPr>
        <p:spPr/>
        <p:txBody>
          <a:bodyPr/>
          <a:lstStyle/>
          <a:p>
            <a:r>
              <a:rPr lang="en-US" b="1" smtClean="0">
                <a:latin typeface="Arial" charset="0"/>
                <a:cs typeface="Arial" charset="0"/>
              </a:rPr>
              <a:t>RDF2Go</a:t>
            </a:r>
            <a:r>
              <a:rPr lang="en-US" smtClean="0">
                <a:latin typeface="Arial" charset="0"/>
                <a:cs typeface="Arial" charset="0"/>
              </a:rPr>
              <a:t> is an abstraction over triple (and quad) stores. It allows developers to program against rdf2go interfaces and choose or change the implementation later easily</a:t>
            </a:r>
          </a:p>
          <a:p>
            <a:endParaRPr lang="en-US" smtClean="0">
              <a:latin typeface="Arial" charset="0"/>
              <a:cs typeface="Arial" charset="0"/>
            </a:endParaRPr>
          </a:p>
          <a:p>
            <a:r>
              <a:rPr lang="en-US" smtClean="0">
                <a:latin typeface="Arial" charset="0"/>
                <a:cs typeface="Arial" charset="0"/>
              </a:rPr>
              <a:t>It can be extended: you can create an adapter from any RDF Object Model to RDF2Go object model</a:t>
            </a:r>
          </a:p>
          <a:p>
            <a:endParaRPr lang="en-US" smtClean="0">
              <a:latin typeface="Arial" charset="0"/>
              <a:cs typeface="Arial" charset="0"/>
            </a:endParaRPr>
          </a:p>
          <a:p>
            <a:r>
              <a:rPr lang="en-US" smtClean="0">
                <a:latin typeface="Arial" charset="0"/>
                <a:cs typeface="Arial" charset="0"/>
              </a:rPr>
              <a:t>Directly supported implementations:</a:t>
            </a:r>
          </a:p>
          <a:p>
            <a:pPr lvl="1"/>
            <a:r>
              <a:rPr lang="en-US" smtClean="0">
                <a:latin typeface="Arial" charset="0"/>
                <a:cs typeface="Arial" charset="0"/>
              </a:rPr>
              <a:t>Jena</a:t>
            </a:r>
          </a:p>
          <a:p>
            <a:pPr lvl="1"/>
            <a:r>
              <a:rPr lang="en-US" smtClean="0">
                <a:latin typeface="Arial" charset="0"/>
                <a:cs typeface="Arial" charset="0"/>
              </a:rPr>
              <a:t>Sesame </a:t>
            </a:r>
          </a:p>
          <a:p>
            <a:pPr lvl="1"/>
            <a:r>
              <a:rPr lang="en-US" smtClean="0">
                <a:latin typeface="Arial" charset="0"/>
                <a:cs typeface="Arial" charset="0"/>
              </a:rPr>
              <a:t>OWLIM (family of RDF database management systems)</a:t>
            </a:r>
          </a:p>
          <a:p>
            <a:pPr lvl="1"/>
            <a:endParaRPr lang="en-US" smtClean="0">
              <a:latin typeface="Arial" charset="0"/>
              <a:cs typeface="Arial" charset="0"/>
            </a:endParaRPr>
          </a:p>
        </p:txBody>
      </p:sp>
      <p:pic>
        <p:nvPicPr>
          <p:cNvPr id="95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3" y="190500"/>
            <a:ext cx="738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latin typeface="Arial" charset="0"/>
                <a:cs typeface="Arial" charset="0"/>
              </a:rPr>
              <a:t>Motivating Example 1</a:t>
            </a:r>
          </a:p>
        </p:txBody>
      </p:sp>
      <p:sp>
        <p:nvSpPr>
          <p:cNvPr id="13315" name="Rectangle 3"/>
          <p:cNvSpPr>
            <a:spLocks noGrp="1" noChangeArrowheads="1"/>
          </p:cNvSpPr>
          <p:nvPr>
            <p:ph idx="1"/>
          </p:nvPr>
        </p:nvSpPr>
        <p:spPr/>
        <p:txBody>
          <a:bodyPr/>
          <a:lstStyle/>
          <a:p>
            <a:pPr eaLnBrk="1" hangingPunct="1">
              <a:lnSpc>
                <a:spcPct val="80000"/>
              </a:lnSpc>
            </a:pPr>
            <a:r>
              <a:rPr lang="en-US" sz="2200" smtClean="0">
                <a:latin typeface="Arial" charset="0"/>
                <a:cs typeface="Arial" charset="0"/>
              </a:rPr>
              <a:t>Rafael Nadal plays the game of tennis.</a:t>
            </a:r>
          </a:p>
          <a:p>
            <a:pPr lvl="1" eaLnBrk="1" hangingPunct="1">
              <a:buFont typeface="Arial" charset="0"/>
              <a:buNone/>
            </a:pPr>
            <a:r>
              <a:rPr lang="en-US" sz="1900" smtClean="0">
                <a:latin typeface="Arial" charset="0"/>
                <a:cs typeface="Arial" charset="0"/>
              </a:rPr>
              <a:t>&lt;game name=“Tennis"&gt;</a:t>
            </a:r>
          </a:p>
          <a:p>
            <a:pPr lvl="1" eaLnBrk="1" hangingPunct="1">
              <a:buFont typeface="Arial" charset="0"/>
              <a:buNone/>
            </a:pPr>
            <a:r>
              <a:rPr lang="en-US" sz="1900" smtClean="0">
                <a:latin typeface="Arial" charset="0"/>
                <a:cs typeface="Arial" charset="0"/>
              </a:rPr>
              <a:t>	&lt;player&gt;Rafael Nadal&lt;/player&gt;</a:t>
            </a:r>
          </a:p>
          <a:p>
            <a:pPr lvl="1" eaLnBrk="1" hangingPunct="1">
              <a:buFont typeface="Arial" charset="0"/>
              <a:buNone/>
            </a:pPr>
            <a:r>
              <a:rPr lang="en-US" sz="1900" smtClean="0">
                <a:latin typeface="Arial" charset="0"/>
                <a:cs typeface="Arial" charset="0"/>
              </a:rPr>
              <a:t>&lt;/game&gt;</a:t>
            </a:r>
          </a:p>
          <a:p>
            <a:pPr lvl="1" eaLnBrk="1" hangingPunct="1">
              <a:buFont typeface="Arial" charset="0"/>
              <a:buNone/>
            </a:pPr>
            <a:endParaRPr lang="en-US" sz="1900" smtClean="0">
              <a:latin typeface="Arial" charset="0"/>
              <a:cs typeface="Arial" charset="0"/>
            </a:endParaRPr>
          </a:p>
          <a:p>
            <a:pPr lvl="1" eaLnBrk="1" hangingPunct="1">
              <a:buFont typeface="Arial" charset="0"/>
              <a:buNone/>
            </a:pPr>
            <a:r>
              <a:rPr lang="en-US" sz="1900" smtClean="0">
                <a:latin typeface="Arial" charset="0"/>
                <a:cs typeface="Arial" charset="0"/>
              </a:rPr>
              <a:t>&lt;player name=“Rafael Nadal"&gt;</a:t>
            </a:r>
          </a:p>
          <a:p>
            <a:pPr lvl="1" eaLnBrk="1" hangingPunct="1">
              <a:buFont typeface="Arial" charset="0"/>
              <a:buNone/>
            </a:pPr>
            <a:r>
              <a:rPr lang="en-US" sz="1900" smtClean="0">
                <a:latin typeface="Arial" charset="0"/>
                <a:cs typeface="Arial" charset="0"/>
              </a:rPr>
              <a:t>	&lt;game&gt;Tennis&lt;/game&gt;</a:t>
            </a:r>
          </a:p>
          <a:p>
            <a:pPr lvl="1" eaLnBrk="1" hangingPunct="1">
              <a:buFont typeface="Arial" charset="0"/>
              <a:buNone/>
            </a:pPr>
            <a:r>
              <a:rPr lang="en-US" sz="1900" smtClean="0">
                <a:latin typeface="Arial" charset="0"/>
                <a:cs typeface="Arial" charset="0"/>
              </a:rPr>
              <a:t>&lt;/player&gt;</a:t>
            </a:r>
          </a:p>
          <a:p>
            <a:pPr lvl="1" eaLnBrk="1" hangingPunct="1">
              <a:lnSpc>
                <a:spcPct val="80000"/>
              </a:lnSpc>
              <a:buFont typeface="Arial" charset="0"/>
              <a:buNone/>
            </a:pPr>
            <a:endParaRPr lang="en-US" sz="1900" smtClean="0">
              <a:latin typeface="Arial" charset="0"/>
              <a:cs typeface="Arial" charset="0"/>
            </a:endParaRPr>
          </a:p>
          <a:p>
            <a:pPr lvl="1" eaLnBrk="1" hangingPunct="1">
              <a:lnSpc>
                <a:spcPct val="80000"/>
              </a:lnSpc>
              <a:buFont typeface="Arial" charset="0"/>
              <a:buNone/>
            </a:pPr>
            <a:r>
              <a:rPr lang="en-US" sz="1900" smtClean="0">
                <a:latin typeface="Arial" charset="0"/>
                <a:cs typeface="Arial" charset="0"/>
              </a:rPr>
              <a:t>&lt;plays&gt;</a:t>
            </a:r>
          </a:p>
          <a:p>
            <a:pPr lvl="1" eaLnBrk="1" hangingPunct="1">
              <a:lnSpc>
                <a:spcPct val="80000"/>
              </a:lnSpc>
              <a:buFont typeface="Arial" charset="0"/>
              <a:buNone/>
            </a:pPr>
            <a:r>
              <a:rPr lang="en-US" sz="1900" smtClean="0">
                <a:latin typeface="Arial" charset="0"/>
                <a:cs typeface="Arial" charset="0"/>
              </a:rPr>
              <a:t>	&lt;player&gt;Rafael Nadal&lt;/player&gt;</a:t>
            </a:r>
          </a:p>
          <a:p>
            <a:pPr lvl="1" eaLnBrk="1" hangingPunct="1">
              <a:lnSpc>
                <a:spcPct val="80000"/>
              </a:lnSpc>
              <a:buFont typeface="Arial" charset="0"/>
              <a:buNone/>
            </a:pPr>
            <a:r>
              <a:rPr lang="en-US" sz="1900" smtClean="0">
                <a:latin typeface="Arial" charset="0"/>
                <a:cs typeface="Arial" charset="0"/>
              </a:rPr>
              <a:t>	&lt;game&gt;Tennis&lt;/game&gt;</a:t>
            </a:r>
          </a:p>
          <a:p>
            <a:pPr lvl="1" eaLnBrk="1" hangingPunct="1">
              <a:lnSpc>
                <a:spcPct val="80000"/>
              </a:lnSpc>
              <a:buFont typeface="Arial" charset="0"/>
              <a:buNone/>
            </a:pPr>
            <a:r>
              <a:rPr lang="en-US" sz="1900" smtClean="0">
                <a:latin typeface="Arial" charset="0"/>
                <a:cs typeface="Arial" charset="0"/>
              </a:rPr>
              <a:t>&lt;/plays&gt;</a:t>
            </a:r>
          </a:p>
        </p:txBody>
      </p:sp>
      <p:sp>
        <p:nvSpPr>
          <p:cNvPr id="13316" name="Text Box 4"/>
          <p:cNvSpPr txBox="1">
            <a:spLocks noChangeArrowheads="1"/>
          </p:cNvSpPr>
          <p:nvPr/>
        </p:nvSpPr>
        <p:spPr bwMode="auto">
          <a:xfrm>
            <a:off x="2216150" y="6000750"/>
            <a:ext cx="6927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r>
              <a:rPr lang="en-US" sz="1400" i="1"/>
              <a:t>Examples adapted from </a:t>
            </a:r>
          </a:p>
          <a:p>
            <a:pPr algn="r"/>
            <a:r>
              <a:rPr lang="en-US" sz="1400" i="1"/>
              <a:t>Grigoris Antoniou and Frank van Harmelen: A Semantic Web Primer, MIT Press 2004</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latin typeface="Arial" charset="0"/>
                <a:cs typeface="Arial" charset="0"/>
              </a:rPr>
              <a:t>Jena</a:t>
            </a:r>
          </a:p>
        </p:txBody>
      </p:sp>
      <p:sp>
        <p:nvSpPr>
          <p:cNvPr id="96259" name="Rectangle 3"/>
          <p:cNvSpPr>
            <a:spLocks noGrp="1" noChangeArrowheads="1"/>
          </p:cNvSpPr>
          <p:nvPr>
            <p:ph type="body" idx="1"/>
          </p:nvPr>
        </p:nvSpPr>
        <p:spPr>
          <a:xfrm>
            <a:off x="323850" y="1268413"/>
            <a:ext cx="8229600" cy="4525962"/>
          </a:xfrm>
        </p:spPr>
        <p:txBody>
          <a:bodyPr/>
          <a:lstStyle/>
          <a:p>
            <a:r>
              <a:rPr lang="en-US" smtClean="0">
                <a:latin typeface="Arial" charset="0"/>
                <a:cs typeface="Arial" charset="0"/>
              </a:rPr>
              <a:t>A Java framework for building Semantic Web applications</a:t>
            </a:r>
          </a:p>
          <a:p>
            <a:endParaRPr lang="en-US" smtClean="0">
              <a:latin typeface="Arial" charset="0"/>
              <a:cs typeface="Arial" charset="0"/>
            </a:endParaRPr>
          </a:p>
          <a:p>
            <a:r>
              <a:rPr lang="en-US" smtClean="0">
                <a:latin typeface="Arial" charset="0"/>
                <a:cs typeface="Arial" charset="0"/>
              </a:rPr>
              <a:t>Initiated by Hewlett Packard (HP) Labs Semantic Web Programme. </a:t>
            </a:r>
          </a:p>
          <a:p>
            <a:endParaRPr lang="en-US" smtClean="0">
              <a:latin typeface="Arial" charset="0"/>
              <a:cs typeface="Arial" charset="0"/>
            </a:endParaRPr>
          </a:p>
          <a:p>
            <a:r>
              <a:rPr lang="en-US" smtClean="0">
                <a:latin typeface="Arial" charset="0"/>
                <a:cs typeface="Arial" charset="0"/>
              </a:rPr>
              <a:t>Includes: </a:t>
            </a:r>
          </a:p>
          <a:p>
            <a:pPr lvl="1"/>
            <a:r>
              <a:rPr lang="en-US" smtClean="0">
                <a:latin typeface="Arial" charset="0"/>
                <a:cs typeface="Arial" charset="0"/>
              </a:rPr>
              <a:t>An RDF API </a:t>
            </a:r>
          </a:p>
          <a:p>
            <a:pPr lvl="1"/>
            <a:r>
              <a:rPr lang="en-US" smtClean="0">
                <a:latin typeface="Arial" charset="0"/>
                <a:cs typeface="Arial" charset="0"/>
              </a:rPr>
              <a:t>Reading and writing RDF in </a:t>
            </a:r>
            <a:br>
              <a:rPr lang="en-US" smtClean="0">
                <a:latin typeface="Arial" charset="0"/>
                <a:cs typeface="Arial" charset="0"/>
              </a:rPr>
            </a:br>
            <a:r>
              <a:rPr lang="en-US" smtClean="0">
                <a:latin typeface="Arial" charset="0"/>
                <a:cs typeface="Arial" charset="0"/>
              </a:rPr>
              <a:t>RDF/XML, N3 and N-Triples </a:t>
            </a:r>
          </a:p>
          <a:p>
            <a:pPr lvl="1"/>
            <a:r>
              <a:rPr lang="en-US" smtClean="0">
                <a:latin typeface="Arial" charset="0"/>
                <a:cs typeface="Arial" charset="0"/>
              </a:rPr>
              <a:t>An OWL API </a:t>
            </a:r>
          </a:p>
          <a:p>
            <a:pPr lvl="1"/>
            <a:r>
              <a:rPr lang="en-US" smtClean="0">
                <a:latin typeface="Arial" charset="0"/>
                <a:cs typeface="Arial" charset="0"/>
              </a:rPr>
              <a:t>In-memory and persistent </a:t>
            </a:r>
            <a:br>
              <a:rPr lang="en-US" smtClean="0">
                <a:latin typeface="Arial" charset="0"/>
                <a:cs typeface="Arial" charset="0"/>
              </a:rPr>
            </a:br>
            <a:r>
              <a:rPr lang="en-US" smtClean="0">
                <a:latin typeface="Arial" charset="0"/>
                <a:cs typeface="Arial" charset="0"/>
              </a:rPr>
              <a:t>storage </a:t>
            </a:r>
          </a:p>
          <a:p>
            <a:pPr lvl="1"/>
            <a:r>
              <a:rPr lang="en-US" smtClean="0">
                <a:latin typeface="Arial" charset="0"/>
                <a:cs typeface="Arial" charset="0"/>
              </a:rPr>
              <a:t>SPARQL query engine</a:t>
            </a:r>
          </a:p>
        </p:txBody>
      </p:sp>
      <p:pic>
        <p:nvPicPr>
          <p:cNvPr id="962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4763" y="2708275"/>
            <a:ext cx="5329237"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latin typeface="Arial" charset="0"/>
                <a:cs typeface="Arial" charset="0"/>
              </a:rPr>
              <a:t>W3C Validator</a:t>
            </a:r>
          </a:p>
        </p:txBody>
      </p:sp>
      <p:sp>
        <p:nvSpPr>
          <p:cNvPr id="97283" name="Content Placeholder 3"/>
          <p:cNvSpPr>
            <a:spLocks noGrp="1"/>
          </p:cNvSpPr>
          <p:nvPr>
            <p:ph sz="quarter" idx="12"/>
          </p:nvPr>
        </p:nvSpPr>
        <p:spPr/>
        <p:txBody>
          <a:bodyPr/>
          <a:lstStyle/>
          <a:p>
            <a:pPr>
              <a:lnSpc>
                <a:spcPct val="80000"/>
              </a:lnSpc>
            </a:pPr>
            <a:r>
              <a:rPr lang="en-US" sz="2200" smtClean="0">
                <a:latin typeface="Arial" charset="0"/>
                <a:cs typeface="Arial" charset="0"/>
              </a:rPr>
              <a:t>RDF Validator</a:t>
            </a:r>
          </a:p>
          <a:p>
            <a:pPr>
              <a:lnSpc>
                <a:spcPct val="80000"/>
              </a:lnSpc>
            </a:pPr>
            <a:endParaRPr lang="en-US" sz="2200" smtClean="0">
              <a:latin typeface="Arial" charset="0"/>
              <a:cs typeface="Arial" charset="0"/>
            </a:endParaRPr>
          </a:p>
          <a:p>
            <a:pPr>
              <a:lnSpc>
                <a:spcPct val="80000"/>
              </a:lnSpc>
            </a:pPr>
            <a:r>
              <a:rPr lang="en-US" sz="2200" smtClean="0">
                <a:latin typeface="Arial" charset="0"/>
                <a:cs typeface="Arial" charset="0"/>
              </a:rPr>
              <a:t>Parses RDF documents and detects errors w.r.t. the current RDF specification</a:t>
            </a:r>
          </a:p>
          <a:p>
            <a:pPr>
              <a:lnSpc>
                <a:spcPct val="80000"/>
              </a:lnSpc>
            </a:pPr>
            <a:endParaRPr lang="en-US" sz="2200" smtClean="0">
              <a:latin typeface="Arial" charset="0"/>
              <a:cs typeface="Arial" charset="0"/>
            </a:endParaRPr>
          </a:p>
          <a:p>
            <a:pPr>
              <a:lnSpc>
                <a:spcPct val="80000"/>
              </a:lnSpc>
            </a:pPr>
            <a:r>
              <a:rPr lang="en-US" sz="2200" smtClean="0">
                <a:latin typeface="Arial" charset="0"/>
                <a:cs typeface="Arial" charset="0"/>
              </a:rPr>
              <a:t>Available online service</a:t>
            </a:r>
          </a:p>
          <a:p>
            <a:pPr>
              <a:lnSpc>
                <a:spcPct val="80000"/>
              </a:lnSpc>
            </a:pPr>
            <a:endParaRPr lang="en-US" sz="2200" smtClean="0">
              <a:latin typeface="Arial" charset="0"/>
              <a:cs typeface="Arial" charset="0"/>
            </a:endParaRPr>
          </a:p>
          <a:p>
            <a:pPr>
              <a:lnSpc>
                <a:spcPct val="80000"/>
              </a:lnSpc>
            </a:pPr>
            <a:r>
              <a:rPr lang="en-US" sz="2200" smtClean="0">
                <a:latin typeface="Arial" charset="0"/>
                <a:cs typeface="Arial" charset="0"/>
              </a:rPr>
              <a:t>Downloadable code</a:t>
            </a:r>
          </a:p>
          <a:p>
            <a:pPr>
              <a:lnSpc>
                <a:spcPct val="80000"/>
              </a:lnSpc>
            </a:pPr>
            <a:endParaRPr lang="en-US" sz="2200" smtClean="0">
              <a:latin typeface="Arial" charset="0"/>
              <a:cs typeface="Arial" charset="0"/>
            </a:endParaRPr>
          </a:p>
          <a:p>
            <a:pPr>
              <a:lnSpc>
                <a:spcPct val="80000"/>
              </a:lnSpc>
            </a:pPr>
            <a:r>
              <a:rPr lang="en-US" sz="2200" smtClean="0">
                <a:latin typeface="Arial" charset="0"/>
                <a:cs typeface="Arial" charset="0"/>
              </a:rPr>
              <a:t>Based on ARP parser (the one also adopted in Jena)</a:t>
            </a:r>
          </a:p>
        </p:txBody>
      </p:sp>
      <p:pic>
        <p:nvPicPr>
          <p:cNvPr id="97284"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4500563" y="1916113"/>
            <a:ext cx="4454525" cy="3681412"/>
          </a:xfr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p:nvPr>
        </p:nvSpPr>
        <p:spPr/>
        <p:txBody>
          <a:bodyPr/>
          <a:lstStyle/>
          <a:p>
            <a:pPr eaLnBrk="1" hangingPunct="1"/>
            <a:r>
              <a:rPr lang="en-US" cap="none" smtClean="0">
                <a:latin typeface="Arial" charset="0"/>
                <a:cs typeface="Arial" charset="0"/>
              </a:rPr>
              <a:t>ILLUSTRATION BY A LARGER EXAMPLE</a:t>
            </a:r>
          </a:p>
        </p:txBody>
      </p:sp>
      <p:sp>
        <p:nvSpPr>
          <p:cNvPr id="98307" name="Text Placeholder 5"/>
          <p:cNvSpPr>
            <a:spLocks noGrp="1"/>
          </p:cNvSpPr>
          <p:nvPr>
            <p:ph type="body" idx="1"/>
          </p:nvPr>
        </p:nvSpPr>
        <p:spPr/>
        <p:txBody>
          <a:bodyPr/>
          <a:lstStyle/>
          <a:p>
            <a:pPr eaLnBrk="1" hangingPunct="1"/>
            <a:r>
              <a:rPr lang="en-US" smtClean="0">
                <a:latin typeface="Arial" charset="0"/>
                <a:cs typeface="Arial" charset="0"/>
              </a:rPr>
              <a:t>An example of usage of RDF and RDF(S)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title"/>
          </p:nvPr>
        </p:nvSpPr>
        <p:spPr/>
        <p:txBody>
          <a:bodyPr/>
          <a:lstStyle/>
          <a:p>
            <a:pPr eaLnBrk="1" hangingPunct="1"/>
            <a:r>
              <a:rPr lang="en-US" smtClean="0">
                <a:latin typeface="Arial" charset="0"/>
                <a:cs typeface="Arial" charset="0"/>
              </a:rPr>
              <a:t>Friend of a Friend (FOAF)</a:t>
            </a:r>
          </a:p>
        </p:txBody>
      </p:sp>
      <p:sp>
        <p:nvSpPr>
          <p:cNvPr id="99331" name="Content Placeholder 5"/>
          <p:cNvSpPr>
            <a:spLocks noGrp="1"/>
          </p:cNvSpPr>
          <p:nvPr>
            <p:ph idx="1"/>
          </p:nvPr>
        </p:nvSpPr>
        <p:spPr>
          <a:xfrm>
            <a:off x="323850" y="1600200"/>
            <a:ext cx="8496300" cy="4525963"/>
          </a:xfrm>
        </p:spPr>
        <p:txBody>
          <a:bodyPr/>
          <a:lstStyle/>
          <a:p>
            <a:pPr eaLnBrk="1" hangingPunct="1"/>
            <a:r>
              <a:rPr lang="en-US" sz="2400" smtClean="0">
                <a:latin typeface="Arial" charset="0"/>
                <a:cs typeface="Arial" charset="0"/>
              </a:rPr>
              <a:t>Friend of a Friend is a project that aims at providing simple ways to describe people and relations among them</a:t>
            </a:r>
          </a:p>
          <a:p>
            <a:pPr eaLnBrk="1" hangingPunct="1"/>
            <a:r>
              <a:rPr lang="en-US" sz="2400" smtClean="0">
                <a:latin typeface="Arial" charset="0"/>
                <a:cs typeface="Arial" charset="0"/>
              </a:rPr>
              <a:t>FOAF adopts RDF and RDFS</a:t>
            </a:r>
          </a:p>
          <a:p>
            <a:pPr eaLnBrk="1" hangingPunct="1"/>
            <a:r>
              <a:rPr lang="en-US" sz="2400" smtClean="0">
                <a:latin typeface="Arial" charset="0"/>
                <a:cs typeface="Arial" charset="0"/>
              </a:rPr>
              <a:t>Full specification available on: </a:t>
            </a:r>
            <a:r>
              <a:rPr lang="en-US" sz="2400" smtClean="0">
                <a:latin typeface="Arial" charset="0"/>
                <a:cs typeface="Arial" charset="0"/>
                <a:hlinkClick r:id="rId3"/>
              </a:rPr>
              <a:t>http://xmlns.com/foaf/spec/</a:t>
            </a:r>
            <a:endParaRPr lang="en-US" sz="2400" smtClean="0">
              <a:latin typeface="Arial" charset="0"/>
              <a:cs typeface="Arial" charset="0"/>
            </a:endParaRPr>
          </a:p>
          <a:p>
            <a:pPr eaLnBrk="1" hangingPunct="1"/>
            <a:r>
              <a:rPr lang="en-US" sz="2400" smtClean="0">
                <a:latin typeface="Arial" charset="0"/>
                <a:cs typeface="Arial" charset="0"/>
              </a:rPr>
              <a:t>Tools based on FOAF:</a:t>
            </a:r>
          </a:p>
          <a:p>
            <a:pPr lvl="1" eaLnBrk="1" hangingPunct="1"/>
            <a:r>
              <a:rPr lang="en-US" sz="1800" smtClean="0">
                <a:latin typeface="Arial" charset="0"/>
                <a:cs typeface="Arial" charset="0"/>
              </a:rPr>
              <a:t>FOAF search (</a:t>
            </a:r>
            <a:r>
              <a:rPr lang="en-US" sz="1800" smtClean="0">
                <a:latin typeface="Arial" charset="0"/>
                <a:cs typeface="Arial" charset="0"/>
                <a:hlinkClick r:id="rId4"/>
              </a:rPr>
              <a:t>http://foaf.qdos.com/</a:t>
            </a:r>
            <a:r>
              <a:rPr lang="en-US" sz="1800" smtClean="0">
                <a:latin typeface="Arial" charset="0"/>
                <a:cs typeface="Arial" charset="0"/>
              </a:rPr>
              <a:t>)</a:t>
            </a:r>
          </a:p>
          <a:p>
            <a:pPr lvl="1" eaLnBrk="1" hangingPunct="1"/>
            <a:r>
              <a:rPr lang="en-US" sz="1800" smtClean="0">
                <a:latin typeface="Arial" charset="0"/>
                <a:cs typeface="Arial" charset="0"/>
              </a:rPr>
              <a:t>FOAF builder (</a:t>
            </a:r>
            <a:r>
              <a:rPr lang="en-US" sz="1800" smtClean="0">
                <a:latin typeface="Arial" charset="0"/>
                <a:cs typeface="Arial" charset="0"/>
                <a:hlinkClick r:id="rId5"/>
              </a:rPr>
              <a:t>http://foafbuilder.qdos.com/</a:t>
            </a:r>
            <a:r>
              <a:rPr lang="en-US" sz="1800" smtClean="0">
                <a:latin typeface="Arial" charset="0"/>
                <a:cs typeface="Arial" charset="0"/>
              </a:rPr>
              <a:t>)</a:t>
            </a:r>
          </a:p>
          <a:p>
            <a:pPr lvl="1" eaLnBrk="1" hangingPunct="1"/>
            <a:r>
              <a:rPr lang="en-US" sz="1800" smtClean="0">
                <a:latin typeface="Arial" charset="0"/>
                <a:cs typeface="Arial" charset="0"/>
              </a:rPr>
              <a:t>FOAF-a-matic (</a:t>
            </a:r>
            <a:r>
              <a:rPr lang="en-US" sz="1800" smtClean="0">
                <a:latin typeface="Arial" charset="0"/>
                <a:cs typeface="Arial" charset="0"/>
                <a:hlinkClick r:id="rId6"/>
              </a:rPr>
              <a:t>http://www.ldodds.com/foaf/foaf-a-matic</a:t>
            </a:r>
            <a:r>
              <a:rPr lang="en-US" sz="1800" smtClean="0">
                <a:latin typeface="Arial" charset="0"/>
                <a:cs typeface="Arial" charset="0"/>
              </a:rPr>
              <a:t>)</a:t>
            </a:r>
          </a:p>
          <a:p>
            <a:pPr lvl="1" eaLnBrk="1" hangingPunct="1"/>
            <a:r>
              <a:rPr lang="en-US" sz="1800" smtClean="0">
                <a:latin typeface="Arial" charset="0"/>
                <a:cs typeface="Arial" charset="0"/>
              </a:rPr>
              <a:t>FOAF.vix (http://foaf-visualizer.org/)</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latin typeface="Arial" charset="0"/>
                <a:cs typeface="Arial" charset="0"/>
              </a:rPr>
              <a:t>FOAF Schema</a:t>
            </a:r>
          </a:p>
        </p:txBody>
      </p:sp>
      <p:pic>
        <p:nvPicPr>
          <p:cNvPr id="10035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87513" y="1600200"/>
            <a:ext cx="5768975" cy="4525963"/>
          </a:xfrm>
        </p:spPr>
      </p:pic>
      <p:sp>
        <p:nvSpPr>
          <p:cNvPr id="100356" name="TextBox 8"/>
          <p:cNvSpPr txBox="1">
            <a:spLocks noChangeArrowheads="1"/>
          </p:cNvSpPr>
          <p:nvPr/>
        </p:nvSpPr>
        <p:spPr bwMode="auto">
          <a:xfrm>
            <a:off x="5072063" y="6192838"/>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US" sz="2000"/>
              <a:t>[</a:t>
            </a:r>
            <a:r>
              <a:rPr lang="en-US" sz="2000">
                <a:hlinkClick r:id="rId4"/>
              </a:rPr>
              <a:t>http://www.foaf-project.org/</a:t>
            </a:r>
            <a:r>
              <a:rPr lang="en-US" sz="2000"/>
              <a:t>]</a:t>
            </a:r>
          </a:p>
        </p:txBody>
      </p:sp>
      <p:sp>
        <p:nvSpPr>
          <p:cNvPr id="100357" name="Rectangle 1"/>
          <p:cNvSpPr>
            <a:spLocks noChangeArrowheads="1"/>
          </p:cNvSpPr>
          <p:nvPr/>
        </p:nvSpPr>
        <p:spPr bwMode="auto">
          <a:xfrm>
            <a:off x="7391400" y="57277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sz="1200">
                <a:hlinkClick r:id="rId5"/>
              </a:rPr>
              <a:t>http://sioc-project.org/</a:t>
            </a:r>
            <a:endParaRPr lang="en-NZ" sz="1200"/>
          </a:p>
        </p:txBody>
      </p:sp>
      <p:sp>
        <p:nvSpPr>
          <p:cNvPr id="100358" name="Rectangle 2"/>
          <p:cNvSpPr>
            <a:spLocks noChangeArrowheads="1"/>
          </p:cNvSpPr>
          <p:nvPr/>
        </p:nvSpPr>
        <p:spPr bwMode="auto">
          <a:xfrm>
            <a:off x="2916238" y="6002338"/>
            <a:ext cx="2592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NZ" sz="1200">
                <a:hlinkClick r:id="rId6"/>
              </a:rPr>
              <a:t>http://semanticweb.org/wiki/DOAP</a:t>
            </a:r>
            <a:endParaRPr lang="en-NZ" sz="12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smtClean="0">
                <a:latin typeface="Arial" charset="0"/>
                <a:cs typeface="Arial" charset="0"/>
              </a:rPr>
              <a:t>FOAF RDF Example</a:t>
            </a:r>
          </a:p>
        </p:txBody>
      </p:sp>
      <p:sp>
        <p:nvSpPr>
          <p:cNvPr id="101379" name="Content Placeholder 2"/>
          <p:cNvSpPr>
            <a:spLocks noGrp="1"/>
          </p:cNvSpPr>
          <p:nvPr>
            <p:ph idx="1"/>
          </p:nvPr>
        </p:nvSpPr>
        <p:spPr>
          <a:xfrm>
            <a:off x="323850" y="1412875"/>
            <a:ext cx="8640763" cy="4752975"/>
          </a:xfrm>
        </p:spPr>
        <p:txBody>
          <a:bodyPr/>
          <a:lstStyle/>
          <a:p>
            <a:pPr eaLnBrk="1" hangingPunct="1">
              <a:lnSpc>
                <a:spcPct val="80000"/>
              </a:lnSpc>
              <a:buFont typeface="Arial" charset="0"/>
              <a:buNone/>
            </a:pPr>
            <a:r>
              <a:rPr lang="en-US" sz="1600" smtClean="0">
                <a:latin typeface="Arial" charset="0"/>
                <a:cs typeface="Arial" charset="0"/>
              </a:rPr>
              <a:t>&lt;rdf:RDF</a:t>
            </a:r>
          </a:p>
          <a:p>
            <a:pPr eaLnBrk="1" hangingPunct="1">
              <a:lnSpc>
                <a:spcPct val="80000"/>
              </a:lnSpc>
              <a:buFont typeface="Arial" charset="0"/>
              <a:buNone/>
            </a:pPr>
            <a:r>
              <a:rPr lang="en-US" sz="1600" smtClean="0">
                <a:latin typeface="Arial" charset="0"/>
                <a:cs typeface="Arial" charset="0"/>
              </a:rPr>
              <a:t>      xmlns:rdf="http://www.w3.org/1999/02/22-rdf-syntax-ns#"</a:t>
            </a:r>
          </a:p>
          <a:p>
            <a:pPr eaLnBrk="1" hangingPunct="1">
              <a:lnSpc>
                <a:spcPct val="80000"/>
              </a:lnSpc>
              <a:buFont typeface="Arial" charset="0"/>
              <a:buNone/>
            </a:pPr>
            <a:r>
              <a:rPr lang="en-US" sz="1600" smtClean="0">
                <a:latin typeface="Arial" charset="0"/>
                <a:cs typeface="Arial" charset="0"/>
              </a:rPr>
              <a:t>      xmlns:rdfs="http://www.w3.org/2000/01/rdf-schema#"</a:t>
            </a:r>
          </a:p>
          <a:p>
            <a:pPr eaLnBrk="1" hangingPunct="1">
              <a:lnSpc>
                <a:spcPct val="80000"/>
              </a:lnSpc>
              <a:buFont typeface="Arial" charset="0"/>
              <a:buNone/>
            </a:pPr>
            <a:r>
              <a:rPr lang="en-US" sz="1600" smtClean="0">
                <a:latin typeface="Arial" charset="0"/>
                <a:cs typeface="Arial" charset="0"/>
              </a:rPr>
              <a:t>      xmlns:foaf="http://xmlns.com/foaf/0.1/"</a:t>
            </a:r>
          </a:p>
          <a:p>
            <a:pPr eaLnBrk="1" hangingPunct="1">
              <a:lnSpc>
                <a:spcPct val="80000"/>
              </a:lnSpc>
              <a:buFont typeface="Arial" charset="0"/>
              <a:buNone/>
            </a:pPr>
            <a:r>
              <a:rPr lang="en-US" sz="1600" smtClean="0">
                <a:latin typeface="Arial" charset="0"/>
                <a:cs typeface="Arial" charset="0"/>
              </a:rPr>
              <a:t>      xmlns:admin="http://webns.net/mvcb/"&gt;</a:t>
            </a:r>
          </a:p>
          <a:p>
            <a:pPr eaLnBrk="1" hangingPunct="1">
              <a:lnSpc>
                <a:spcPct val="80000"/>
              </a:lnSpc>
              <a:buFont typeface="Arial" charset="0"/>
              <a:buNone/>
            </a:pPr>
            <a:endParaRPr lang="en-US" sz="1600" smtClean="0">
              <a:latin typeface="Arial" charset="0"/>
              <a:cs typeface="Arial" charset="0"/>
            </a:endParaRPr>
          </a:p>
          <a:p>
            <a:pPr eaLnBrk="1" hangingPunct="1">
              <a:lnSpc>
                <a:spcPct val="80000"/>
              </a:lnSpc>
              <a:buFont typeface="Arial" charset="0"/>
              <a:buNone/>
            </a:pPr>
            <a:r>
              <a:rPr lang="en-US" sz="1600" smtClean="0">
                <a:latin typeface="Arial" charset="0"/>
                <a:cs typeface="Arial" charset="0"/>
              </a:rPr>
              <a:t>  &lt;foaf:Person rdf:ID=“Sebastian Link"&gt;</a:t>
            </a:r>
          </a:p>
          <a:p>
            <a:pPr eaLnBrk="1" hangingPunct="1">
              <a:lnSpc>
                <a:spcPct val="80000"/>
              </a:lnSpc>
              <a:buFont typeface="Arial" charset="0"/>
              <a:buNone/>
            </a:pPr>
            <a:r>
              <a:rPr lang="en-US" sz="1600" smtClean="0">
                <a:latin typeface="Arial" charset="0"/>
                <a:cs typeface="Arial" charset="0"/>
              </a:rPr>
              <a:t>  &lt;foaf:name&gt;Sebastian Link&lt;/foaf:name&gt;</a:t>
            </a:r>
          </a:p>
          <a:p>
            <a:pPr eaLnBrk="1" hangingPunct="1">
              <a:lnSpc>
                <a:spcPct val="80000"/>
              </a:lnSpc>
              <a:buFont typeface="Arial" charset="0"/>
              <a:buNone/>
            </a:pPr>
            <a:r>
              <a:rPr lang="en-US" sz="1600" smtClean="0">
                <a:latin typeface="Arial" charset="0"/>
                <a:cs typeface="Arial" charset="0"/>
              </a:rPr>
              <a:t>  &lt;foaf:title&gt;Associate Professor&lt;/foaf:title&gt;</a:t>
            </a:r>
          </a:p>
          <a:p>
            <a:pPr eaLnBrk="1" hangingPunct="1">
              <a:lnSpc>
                <a:spcPct val="80000"/>
              </a:lnSpc>
              <a:buFont typeface="Arial" charset="0"/>
              <a:buNone/>
            </a:pPr>
            <a:r>
              <a:rPr lang="en-US" sz="1600" smtClean="0">
                <a:latin typeface="Arial" charset="0"/>
                <a:cs typeface="Arial" charset="0"/>
              </a:rPr>
              <a:t>  &lt;foaf:givenname&gt;Sebastian&lt;/foaf:givenname&gt;</a:t>
            </a:r>
          </a:p>
          <a:p>
            <a:pPr eaLnBrk="1" hangingPunct="1">
              <a:lnSpc>
                <a:spcPct val="80000"/>
              </a:lnSpc>
              <a:buFont typeface="Arial" charset="0"/>
              <a:buNone/>
            </a:pPr>
            <a:r>
              <a:rPr lang="en-US" sz="1600" smtClean="0">
                <a:latin typeface="Arial" charset="0"/>
                <a:cs typeface="Arial" charset="0"/>
              </a:rPr>
              <a:t>  &lt;foaf:family_name&gt;Link&lt;/foaf:family_name&gt;</a:t>
            </a:r>
          </a:p>
          <a:p>
            <a:pPr eaLnBrk="1" hangingPunct="1">
              <a:lnSpc>
                <a:spcPct val="80000"/>
              </a:lnSpc>
              <a:buFont typeface="Arial" charset="0"/>
              <a:buNone/>
            </a:pPr>
            <a:r>
              <a:rPr lang="en-US" sz="1400" smtClean="0">
                <a:latin typeface="Arial" charset="0"/>
                <a:cs typeface="Arial" charset="0"/>
              </a:rPr>
              <a:t>  &lt;foaf:mbox_sha1sum&gt;03bdb3d9a5dddb33489a4417849eb9e91a0cc23f&lt;/foaf:mbox_sha1sum&gt;</a:t>
            </a:r>
          </a:p>
          <a:p>
            <a:pPr eaLnBrk="1" hangingPunct="1">
              <a:lnSpc>
                <a:spcPct val="80000"/>
              </a:lnSpc>
              <a:buFont typeface="Arial" charset="0"/>
              <a:buNone/>
            </a:pPr>
            <a:r>
              <a:rPr lang="en-US" sz="1600" smtClean="0">
                <a:latin typeface="Arial" charset="0"/>
                <a:cs typeface="Arial" charset="0"/>
              </a:rPr>
              <a:t>  &lt;foaf:homepage rdf:resource="slink.foiks.org"/&gt;</a:t>
            </a:r>
          </a:p>
          <a:p>
            <a:pPr eaLnBrk="1" hangingPunct="1">
              <a:lnSpc>
                <a:spcPct val="80000"/>
              </a:lnSpc>
              <a:buFont typeface="Arial" charset="0"/>
              <a:buNone/>
            </a:pPr>
            <a:r>
              <a:rPr lang="en-US" sz="1600" smtClean="0">
                <a:latin typeface="Arial" charset="0"/>
                <a:cs typeface="Arial" charset="0"/>
              </a:rPr>
              <a:t>  &lt;foaf:depiction rdf:resource="http://slink.foiks.org/Images/SebastianLink.jpg"/&gt;</a:t>
            </a:r>
          </a:p>
          <a:p>
            <a:pPr eaLnBrk="1" hangingPunct="1">
              <a:lnSpc>
                <a:spcPct val="80000"/>
              </a:lnSpc>
              <a:buFont typeface="Arial" charset="0"/>
              <a:buNone/>
            </a:pPr>
            <a:r>
              <a:rPr lang="en-US" sz="1600" smtClean="0">
                <a:latin typeface="Arial" charset="0"/>
                <a:cs typeface="Arial" charset="0"/>
              </a:rPr>
              <a:t>  &lt;foaf:phone rdf:resource="tel:+64-9-373-7599-extn-88758"/&gt;</a:t>
            </a:r>
          </a:p>
          <a:p>
            <a:pPr eaLnBrk="1" hangingPunct="1">
              <a:lnSpc>
                <a:spcPct val="80000"/>
              </a:lnSpc>
              <a:buFont typeface="Arial" charset="0"/>
              <a:buNone/>
            </a:pPr>
            <a:r>
              <a:rPr lang="en-US" sz="1600" smtClean="0">
                <a:latin typeface="Arial" charset="0"/>
                <a:cs typeface="Arial" charset="0"/>
              </a:rPr>
              <a:t>  &lt;foaf:workplaceHomepage   rdf:resource="http://www.cs.auckland.ac.nz/our_staff/profile.php?id=slin921"/&gt;</a:t>
            </a:r>
          </a:p>
          <a:p>
            <a:pPr eaLnBrk="1" hangingPunct="1">
              <a:lnSpc>
                <a:spcPct val="80000"/>
              </a:lnSpc>
              <a:buFont typeface="Arial" charset="0"/>
              <a:buNone/>
            </a:pPr>
            <a:r>
              <a:rPr lang="en-US" sz="1600" smtClean="0">
                <a:latin typeface="Arial" charset="0"/>
                <a:cs typeface="Arial" charset="0"/>
              </a:rPr>
              <a:t>  &lt;foaf:schoolHomepage rdf:resource="http://www.gymnasium-stadtfeld.de/"/&gt;&lt;/foaf:Person&gt;</a:t>
            </a:r>
          </a:p>
          <a:p>
            <a:pPr eaLnBrk="1" hangingPunct="1">
              <a:lnSpc>
                <a:spcPct val="80000"/>
              </a:lnSpc>
              <a:buFont typeface="Arial" charset="0"/>
              <a:buNone/>
            </a:pPr>
            <a:r>
              <a:rPr lang="en-US" sz="1600" smtClean="0">
                <a:latin typeface="Arial" charset="0"/>
                <a:cs typeface="Arial" charset="0"/>
              </a:rPr>
              <a:t>&lt;/rdf:RDF&gt;</a:t>
            </a:r>
          </a:p>
          <a:p>
            <a:pPr eaLnBrk="1" hangingPunct="1">
              <a:lnSpc>
                <a:spcPct val="80000"/>
              </a:lnSpc>
              <a:buFont typeface="Arial" charset="0"/>
              <a:buNone/>
            </a:pPr>
            <a:endParaRPr lang="en-US" sz="1800" smtClean="0">
              <a:latin typeface="Arial" charset="0"/>
              <a:cs typeface="Arial" charset="0"/>
            </a:endParaRPr>
          </a:p>
          <a:p>
            <a:pPr eaLnBrk="1" hangingPunct="1">
              <a:lnSpc>
                <a:spcPct val="80000"/>
              </a:lnSpc>
              <a:buFont typeface="Arial" charset="0"/>
              <a:buNone/>
            </a:pPr>
            <a:endParaRPr lang="en-US" sz="1800" smtClean="0">
              <a:latin typeface="Arial" charset="0"/>
              <a:cs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25538"/>
            <a:ext cx="3798888"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Title 1"/>
          <p:cNvSpPr>
            <a:spLocks noGrp="1"/>
          </p:cNvSpPr>
          <p:nvPr>
            <p:ph type="title"/>
          </p:nvPr>
        </p:nvSpPr>
        <p:spPr/>
        <p:txBody>
          <a:bodyPr/>
          <a:lstStyle/>
          <a:p>
            <a:pPr eaLnBrk="1" hangingPunct="1"/>
            <a:r>
              <a:rPr lang="en-US" smtClean="0">
                <a:latin typeface="Arial" charset="0"/>
                <a:cs typeface="Arial" charset="0"/>
              </a:rPr>
              <a:t>FOAF Search  (http://www.quatuo.com/)</a:t>
            </a:r>
          </a:p>
        </p:txBody>
      </p:sp>
      <p:pic>
        <p:nvPicPr>
          <p:cNvPr id="102404"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08175" y="2060575"/>
            <a:ext cx="7113588" cy="3744913"/>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cap="none" smtClean="0">
                <a:latin typeface="Arial" charset="0"/>
                <a:cs typeface="Arial" charset="0"/>
              </a:rPr>
              <a:t>EXTENSIONS</a:t>
            </a:r>
          </a:p>
        </p:txBody>
      </p:sp>
      <p:sp>
        <p:nvSpPr>
          <p:cNvPr id="103427" name="Text Placeholder 2"/>
          <p:cNvSpPr>
            <a:spLocks noGrp="1"/>
          </p:cNvSpPr>
          <p:nvPr>
            <p:ph type="body" idx="1"/>
          </p:nvPr>
        </p:nvSpPr>
        <p:spPr/>
        <p:txBody>
          <a:bodyPr/>
          <a:lstStyle/>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p:txBody>
          <a:bodyPr/>
          <a:lstStyle/>
          <a:p>
            <a:pPr eaLnBrk="1" hangingPunct="1"/>
            <a:r>
              <a:rPr lang="en-US" smtClean="0">
                <a:latin typeface="Arial" charset="0"/>
                <a:cs typeface="Arial" charset="0"/>
              </a:rPr>
              <a:t>Where can we go from here?</a:t>
            </a:r>
          </a:p>
        </p:txBody>
      </p:sp>
      <p:sp>
        <p:nvSpPr>
          <p:cNvPr id="104451" name="Content Placeholder 5"/>
          <p:cNvSpPr>
            <a:spLocks noGrp="1"/>
          </p:cNvSpPr>
          <p:nvPr>
            <p:ph idx="1"/>
          </p:nvPr>
        </p:nvSpPr>
        <p:spPr/>
        <p:txBody>
          <a:bodyPr/>
          <a:lstStyle/>
          <a:p>
            <a:pPr eaLnBrk="1" hangingPunct="1"/>
            <a:r>
              <a:rPr lang="en-US" sz="1800" smtClean="0">
                <a:latin typeface="Arial" charset="0"/>
                <a:cs typeface="Arial" charset="0"/>
              </a:rPr>
              <a:t>RDF(S) has some limitations in terms of representation and semantics, thus OWL was built on top of it to overcome some of them </a:t>
            </a:r>
          </a:p>
          <a:p>
            <a:pPr eaLnBrk="1" hangingPunct="1"/>
            <a:endParaRPr lang="en-US" sz="1800" smtClean="0">
              <a:latin typeface="Arial" charset="0"/>
              <a:cs typeface="Arial" charset="0"/>
            </a:endParaRPr>
          </a:p>
          <a:p>
            <a:pPr eaLnBrk="1" hangingPunct="1"/>
            <a:r>
              <a:rPr lang="en-US" sz="1800" smtClean="0">
                <a:latin typeface="Arial" charset="0"/>
                <a:cs typeface="Arial" charset="0"/>
              </a:rPr>
              <a:t>We have seen how to represent statements in RDF, how to query them? SPARQL is currently the standard language to query RDF data</a:t>
            </a:r>
          </a:p>
          <a:p>
            <a:pPr eaLnBrk="1" hangingPunct="1"/>
            <a:endParaRPr lang="en-US" sz="1800" smtClean="0">
              <a:latin typeface="Arial" charset="0"/>
              <a:cs typeface="Arial" charset="0"/>
            </a:endParaRPr>
          </a:p>
          <a:p>
            <a:pPr eaLnBrk="1" hangingPunct="1"/>
            <a:r>
              <a:rPr lang="en-US" sz="1800" smtClean="0">
                <a:latin typeface="Arial" charset="0"/>
                <a:cs typeface="Arial" charset="0"/>
              </a:rPr>
              <a:t>RDF(S) by itself is not providing any instrument to define personalized entailment rules</a:t>
            </a:r>
          </a:p>
          <a:p>
            <a:pPr lvl="1" eaLnBrk="1" hangingPunct="1"/>
            <a:r>
              <a:rPr lang="en-US" sz="1400" smtClean="0">
                <a:latin typeface="Arial" charset="0"/>
                <a:cs typeface="Arial" charset="0"/>
              </a:rPr>
              <a:t>The entailment process is driven by RDF(S) Semantics</a:t>
            </a:r>
          </a:p>
          <a:p>
            <a:pPr lvl="1" eaLnBrk="1" hangingPunct="1"/>
            <a:r>
              <a:rPr lang="en-US" sz="1400" smtClean="0">
                <a:latin typeface="Arial" charset="0"/>
                <a:cs typeface="Arial" charset="0"/>
              </a:rPr>
              <a:t>This is not enough in many practical contexts</a:t>
            </a:r>
          </a:p>
          <a:p>
            <a:pPr eaLnBrk="1" hangingPunct="1"/>
            <a:endParaRPr lang="en-US" sz="1800" smtClean="0">
              <a:latin typeface="Arial" charset="0"/>
              <a:cs typeface="Arial" charset="0"/>
            </a:endParaRPr>
          </a:p>
          <a:p>
            <a:pPr eaLnBrk="1" hangingPunct="1"/>
            <a:r>
              <a:rPr lang="en-US" sz="1800" smtClean="0">
                <a:latin typeface="Arial" charset="0"/>
                <a:cs typeface="Arial" charset="0"/>
              </a:rPr>
              <a:t>RDF can be extend to add rule support</a:t>
            </a:r>
          </a:p>
          <a:p>
            <a:pPr lvl="1" eaLnBrk="1" hangingPunct="1"/>
            <a:r>
              <a:rPr lang="en-US" sz="1400" smtClean="0">
                <a:latin typeface="Arial" charset="0"/>
                <a:cs typeface="Arial" charset="0"/>
              </a:rPr>
              <a:t>RULE-ML based extensions</a:t>
            </a:r>
          </a:p>
          <a:p>
            <a:pPr lvl="1" eaLnBrk="1" hangingPunct="1"/>
            <a:r>
              <a:rPr lang="en-US" sz="1400" smtClean="0">
                <a:latin typeface="Arial" charset="0"/>
                <a:cs typeface="Arial" charset="0"/>
              </a:rPr>
              <a:t>Horn Logic based extensions</a:t>
            </a:r>
          </a:p>
          <a:p>
            <a:pPr lvl="1" eaLnBrk="1" hangingPunct="1"/>
            <a:r>
              <a:rPr lang="en-US" sz="1400" smtClean="0">
                <a:latin typeface="Arial" charset="0"/>
                <a:cs typeface="Arial" charset="0"/>
              </a:rPr>
              <a:t>OWL Horst (include a fragment of DL as well)</a:t>
            </a:r>
          </a:p>
          <a:p>
            <a:pPr lvl="1" eaLnBrk="1" hangingPunct="1"/>
            <a:r>
              <a:rPr lang="en-US" sz="1400" smtClean="0">
                <a:latin typeface="Arial" charset="0"/>
                <a:cs typeface="Arial" charset="0"/>
              </a:rPr>
              <a:t>OWLIM (include a fragment of DL as well)</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dirty="0" smtClean="0">
                <a:ea typeface="+mj-ea"/>
              </a:rPr>
              <a:t>SUMMARY</a:t>
            </a:r>
          </a:p>
        </p:txBody>
      </p:sp>
      <p:sp>
        <p:nvSpPr>
          <p:cNvPr id="105475" name="Text Placeholder 7"/>
          <p:cNvSpPr>
            <a:spLocks noGrp="1"/>
          </p:cNvSpPr>
          <p:nvPr>
            <p:ph type="body" idx="1"/>
          </p:nvPr>
        </p:nvSpPr>
        <p:spPr/>
        <p:txBody>
          <a:bodyPr/>
          <a:lstStyle/>
          <a:p>
            <a:pPr eaLnBrk="1" hangingPunct="1"/>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03_SW-RDF_and_RDFS</Template>
  <TotalTime>3845</TotalTime>
  <Words>5473</Words>
  <Application>Microsoft Office PowerPoint</Application>
  <PresentationFormat>On-screen Show (4:3)</PresentationFormat>
  <Paragraphs>1152</Paragraphs>
  <Slides>105</Slides>
  <Notes>91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105</vt:i4>
      </vt:variant>
    </vt:vector>
  </HeadingPairs>
  <TitlesOfParts>
    <vt:vector size="117" baseType="lpstr">
      <vt:lpstr>Arial</vt:lpstr>
      <vt:lpstr>ヒラギノ角ゴ Pro W3</vt:lpstr>
      <vt:lpstr>Calibri</vt:lpstr>
      <vt:lpstr>Symbol</vt:lpstr>
      <vt:lpstr>Arial Narrow</vt:lpstr>
      <vt:lpstr>Courier New</vt:lpstr>
      <vt:lpstr>Wingdings</vt:lpstr>
      <vt:lpstr>Cambria Math</vt:lpstr>
      <vt:lpstr>宋体</vt:lpstr>
      <vt:lpstr>굴림</vt:lpstr>
      <vt:lpstr>ＭＳ Ｐゴシック</vt:lpstr>
      <vt:lpstr>1_Office Theme</vt:lpstr>
      <vt:lpstr>COMPSCI 732: Semantic Web Technologies</vt:lpstr>
      <vt:lpstr>Where are we?</vt:lpstr>
      <vt:lpstr>Agenda</vt:lpstr>
      <vt:lpstr>Semantic Web Stack</vt:lpstr>
      <vt:lpstr>INTRODUCTION AND MOTIVATION</vt:lpstr>
      <vt:lpstr>Motivating Example 1</vt:lpstr>
      <vt:lpstr>Motivating Example 1</vt:lpstr>
      <vt:lpstr>Motivating Example 1</vt:lpstr>
      <vt:lpstr>Motivating Example 1</vt:lpstr>
      <vt:lpstr>Motivating Example 2</vt:lpstr>
      <vt:lpstr>Motivating Example 2</vt:lpstr>
      <vt:lpstr>Motivating Example 2</vt:lpstr>
      <vt:lpstr>Motivating Example 2</vt:lpstr>
      <vt:lpstr>What Are RDF and RDF Schema?</vt:lpstr>
      <vt:lpstr>TECHNICAL SOLUTION</vt:lpstr>
      <vt:lpstr>THE RESOURCE DESCRIPTION FRAMEWORK </vt:lpstr>
      <vt:lpstr>RDF Basics</vt:lpstr>
      <vt:lpstr>Resources</vt:lpstr>
      <vt:lpstr>URI, URN, URL</vt:lpstr>
      <vt:lpstr>Literals</vt:lpstr>
      <vt:lpstr>Datatypes </vt:lpstr>
      <vt:lpstr>Blank Nodes I</vt:lpstr>
      <vt:lpstr>Blank Nodes II</vt:lpstr>
      <vt:lpstr>RDF Containers</vt:lpstr>
      <vt:lpstr>RDF Containers 2 </vt:lpstr>
      <vt:lpstr>RDF Containers 2</vt:lpstr>
      <vt:lpstr>RDF Triple Graph Representation</vt:lpstr>
      <vt:lpstr>RDF: A Direct Connected Graph based Model</vt:lpstr>
      <vt:lpstr>RDF Containers Graph Representation: Bag</vt:lpstr>
      <vt:lpstr>RDF Containers Graph Representation: Seq</vt:lpstr>
      <vt:lpstr>RDF Containers Graph Representation: Alt</vt:lpstr>
      <vt:lpstr>RDF Collections</vt:lpstr>
      <vt:lpstr>Reification I</vt:lpstr>
      <vt:lpstr>Reification II</vt:lpstr>
      <vt:lpstr>Reification III</vt:lpstr>
      <vt:lpstr>RDF Vocabulary</vt:lpstr>
      <vt:lpstr>RDF Vocabulary</vt:lpstr>
      <vt:lpstr>The RDF Schema (RDFS)</vt:lpstr>
      <vt:lpstr>RDF Vocabulary Description Language 1</vt:lpstr>
      <vt:lpstr>RDF Vocabulary Description Language 2</vt:lpstr>
      <vt:lpstr>RDF Vocabulary Description Language 3</vt:lpstr>
      <vt:lpstr>RDFS Vocabulary</vt:lpstr>
      <vt:lpstr>RDFS Principles</vt:lpstr>
      <vt:lpstr>RDFS Example</vt:lpstr>
      <vt:lpstr>RDFS Hierarchy Graph</vt:lpstr>
      <vt:lpstr>RDFS Metadata Properties</vt:lpstr>
      <vt:lpstr>SCHEMA AND DATA SAMPLES</vt:lpstr>
      <vt:lpstr>Dublin Core Vocabulary – Schema Sample</vt:lpstr>
      <vt:lpstr>Dublin Core Vocabulary – Data Sample </vt:lpstr>
      <vt:lpstr>Creative Commons – Schema Sample</vt:lpstr>
      <vt:lpstr>Creative Commons – Data Sample </vt:lpstr>
      <vt:lpstr>GeoNames – Schema Sample</vt:lpstr>
      <vt:lpstr>GeoNames – Data Sample </vt:lpstr>
      <vt:lpstr>SKOS – Schema Sample</vt:lpstr>
      <vt:lpstr>SKOS – Data Sample </vt:lpstr>
      <vt:lpstr>Genetics and Life Science – Schema Sample</vt:lpstr>
      <vt:lpstr>Genetics and Life Science – Data Sample</vt:lpstr>
      <vt:lpstr>RDF(S) SEMANTICS</vt:lpstr>
      <vt:lpstr>Semantics</vt:lpstr>
      <vt:lpstr>Subgraph</vt:lpstr>
      <vt:lpstr>Instance</vt:lpstr>
      <vt:lpstr>Entailment</vt:lpstr>
      <vt:lpstr>RDFS Entailment </vt:lpstr>
      <vt:lpstr>RDFS Entailment </vt:lpstr>
      <vt:lpstr>RDFS Entailment </vt:lpstr>
      <vt:lpstr>Entailment Rules</vt:lpstr>
      <vt:lpstr>Axiomatic RDF Triples</vt:lpstr>
      <vt:lpstr>Some notation</vt:lpstr>
      <vt:lpstr>Simple RDF Entailment</vt:lpstr>
      <vt:lpstr>RDF Entailment</vt:lpstr>
      <vt:lpstr>Axiomatic RDFS Triples (1/3)</vt:lpstr>
      <vt:lpstr>Axiomatic RDFS Triples (2/3)</vt:lpstr>
      <vt:lpstr>Axiomatic RDFS Triples (3/3)</vt:lpstr>
      <vt:lpstr>RDFS Entailment (1/3)</vt:lpstr>
      <vt:lpstr>RDFS Entailment (2/3)</vt:lpstr>
      <vt:lpstr>RDFS Entailment (3/3)</vt:lpstr>
      <vt:lpstr>RDF(S) SERIALIZATION</vt:lpstr>
      <vt:lpstr>RDF Serialization Formats</vt:lpstr>
      <vt:lpstr>RDF/XML 1</vt:lpstr>
      <vt:lpstr>RDF/XML 2</vt:lpstr>
      <vt:lpstr>RDF/XML 3</vt:lpstr>
      <vt:lpstr>Turtle</vt:lpstr>
      <vt:lpstr>RDF  N3 syntax</vt:lpstr>
      <vt:lpstr>TOOLS</vt:lpstr>
      <vt:lpstr>Tool Support for RDF/RDFS</vt:lpstr>
      <vt:lpstr>PowerPoint Presentation</vt:lpstr>
      <vt:lpstr>/facet</vt:lpstr>
      <vt:lpstr>Sesame</vt:lpstr>
      <vt:lpstr>RDF2Go</vt:lpstr>
      <vt:lpstr>Jena</vt:lpstr>
      <vt:lpstr>W3C Validator</vt:lpstr>
      <vt:lpstr>ILLUSTRATION BY A LARGER EXAMPLE</vt:lpstr>
      <vt:lpstr>Friend of a Friend (FOAF)</vt:lpstr>
      <vt:lpstr>FOAF Schema</vt:lpstr>
      <vt:lpstr>FOAF RDF Example</vt:lpstr>
      <vt:lpstr>FOAF Search  (http://www.quatuo.com/)</vt:lpstr>
      <vt:lpstr>EXTENSIONS</vt:lpstr>
      <vt:lpstr>Where can we go from here?</vt:lpstr>
      <vt:lpstr>SUMMARY</vt:lpstr>
      <vt:lpstr>Summary</vt:lpstr>
      <vt:lpstr>Summary</vt:lpstr>
      <vt:lpstr>References</vt:lpstr>
      <vt:lpstr>References</vt:lpstr>
      <vt:lpstr>Next Lecture</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slink</cp:lastModifiedBy>
  <cp:revision>248</cp:revision>
  <dcterms:created xsi:type="dcterms:W3CDTF">2009-11-10T09:54:45Z</dcterms:created>
  <dcterms:modified xsi:type="dcterms:W3CDTF">2012-05-02T03:23:09Z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