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07" r:id="rId7"/>
    <p:sldId id="310" r:id="rId8"/>
    <p:sldId id="309" r:id="rId9"/>
    <p:sldId id="308" r:id="rId10"/>
    <p:sldId id="312" r:id="rId11"/>
    <p:sldId id="313" r:id="rId12"/>
    <p:sldId id="314" r:id="rId13"/>
    <p:sldId id="315" r:id="rId14"/>
    <p:sldId id="316" r:id="rId15"/>
    <p:sldId id="319" r:id="rId16"/>
    <p:sldId id="320" r:id="rId17"/>
    <p:sldId id="321" r:id="rId18"/>
    <p:sldId id="322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tiontoday.com/2018/04/06/latest-us-military-aircraft-ads-b-security-concerns/" TargetMode="External"/><Relationship Id="rId2" Type="http://schemas.openxmlformats.org/officeDocument/2006/relationships/hyperlink" Target="https://www.ndss-symposium.org/wp-content/uploads/ndss2021_1A-5_24552_pap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cao.int/Meetings/MIDCyberSec/PublishingImages/Pages/Presentations/2_Cyber%20Security.pdf" TargetMode="External"/><Relationship Id="rId4" Type="http://schemas.openxmlformats.org/officeDocument/2006/relationships/hyperlink" Target="https://ieeexplore.ieee.org/stamp/stamp.jsp?arnumber=913343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3900"/>
              <a:t>Detecting wireless attacks on ADS-B based Air Traffic Surveillance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A3A736"/>
                </a:solidFill>
              </a:rPr>
              <a:t>Zain Khan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7E1A975-394D-4FBE-89A6-B7D4A3E6E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0" r="-1" b="10346"/>
          <a:stretch/>
        </p:blipFill>
        <p:spPr>
          <a:xfrm>
            <a:off x="-1" y="10"/>
            <a:ext cx="7537704" cy="3428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6EE44-EE3B-4979-AFD1-D4AA8F641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24" r="-1" b="17471"/>
          <a:stretch/>
        </p:blipFill>
        <p:spPr>
          <a:xfrm>
            <a:off x="-3" y="3428990"/>
            <a:ext cx="75376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CB57-20BF-436A-925E-BE06FA5D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Attack sensitivity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D9693-FEB6-4320-B660-63959C474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116" y="1866900"/>
            <a:ext cx="5309119" cy="3448521"/>
          </a:xfrm>
        </p:spPr>
      </p:pic>
    </p:spTree>
    <p:extLst>
      <p:ext uri="{BB962C8B-B14F-4D97-AF65-F5344CB8AC3E}">
        <p14:creationId xmlns:p14="http://schemas.microsoft.com/office/powerpoint/2010/main" val="108036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10D1-42F0-4CCC-9E65-320318CF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Attack detection performance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E1C0-BEB6-4779-B890-1E899A41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51951"/>
            <a:ext cx="10353762" cy="3714749"/>
          </a:xfrm>
        </p:spPr>
        <p:txBody>
          <a:bodyPr/>
          <a:lstStyle/>
          <a:p>
            <a:r>
              <a:rPr lang="en-NZ" dirty="0"/>
              <a:t>Dependency check classification scores decreased when GPS spoofing attacks were detected. (up to 99.5% detection with increase in deviation)</a:t>
            </a:r>
          </a:p>
          <a:p>
            <a:r>
              <a:rPr lang="en-NZ" dirty="0"/>
              <a:t>Cross checking classification scores decreased significantly (60-95%) when at least one sensor is affected by an ADS-B spoofing attack </a:t>
            </a:r>
          </a:p>
          <a:p>
            <a:r>
              <a:rPr lang="en-NZ" dirty="0"/>
              <a:t>Cross checking for sensor control and sybil attacks yielded similar results to ADS-B spoofing attacks – can be traced!</a:t>
            </a:r>
          </a:p>
          <a:p>
            <a:r>
              <a:rPr lang="en-NZ" dirty="0"/>
              <a:t>A combination of GPS and ADS-B spoofing decreases scores even further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395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28CD-8C49-43F8-AF92-5ABE5864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92822"/>
            <a:ext cx="10353762" cy="970450"/>
          </a:xfrm>
        </p:spPr>
        <p:txBody>
          <a:bodyPr/>
          <a:lstStyle/>
          <a:p>
            <a:r>
              <a:rPr lang="en-NZ" dirty="0"/>
              <a:t>Score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1F84-655B-431F-A675-7A886A643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GPS spoofing (Dependency check)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CB338-3EB1-45E3-B9B0-91149C281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/>
              <a:t>ADS-B spoofing (Cross check)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694972-5095-4C8B-8763-9D2915EC0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ADS-B spoofing + GPS spoofing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1D90E9-D5ED-4A37-83DD-B3202AA4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55" y="2650731"/>
            <a:ext cx="3428525" cy="1361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F0104-ED05-409B-B700-8D2EE073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55" y="4119374"/>
            <a:ext cx="3428525" cy="1368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2CF43B-4A80-4C98-8ECB-981A03B4D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861" y="2682956"/>
            <a:ext cx="3300984" cy="1352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9112C7-B6CE-4ED8-BAA3-424FB834B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861" y="4119374"/>
            <a:ext cx="3300984" cy="1413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79933B-60BF-4FB2-936C-AD3F34450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08" y="3145559"/>
            <a:ext cx="3428525" cy="14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7A9F-C2D8-4928-B5AD-7E1BD7FB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Criticism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6CB7-4FDC-4F31-98F5-5F36CF4A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Study undertaken in Europe – does not consider different regions of the world</a:t>
            </a:r>
          </a:p>
          <a:p>
            <a:r>
              <a:rPr lang="en-NZ" dirty="0"/>
              <a:t>Other attack vectors?</a:t>
            </a:r>
          </a:p>
          <a:p>
            <a:r>
              <a:rPr lang="en-NZ" dirty="0"/>
              <a:t>Does not discuss implications on ATC services and flight tracking apps</a:t>
            </a:r>
          </a:p>
          <a:p>
            <a:r>
              <a:rPr lang="en-NZ" dirty="0"/>
              <a:t>Not enough data security</a:t>
            </a:r>
          </a:p>
        </p:txBody>
      </p:sp>
    </p:spTree>
    <p:extLst>
      <p:ext uri="{BB962C8B-B14F-4D97-AF65-F5344CB8AC3E}">
        <p14:creationId xmlns:p14="http://schemas.microsoft.com/office/powerpoint/2010/main" val="303508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A690-823A-4374-AC64-FFB9CCB6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Overcoming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CB33-66FD-4C9E-97C5-1CC7BEDB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Consider attacks on databases hosting ADS-B data and attacks designed to downgrade or shut off ADS-B tracking</a:t>
            </a:r>
          </a:p>
          <a:p>
            <a:r>
              <a:rPr lang="en-NZ" dirty="0"/>
              <a:t>Expand studies to countries outside of the EU and countries with challenging airspace – compare and contrast</a:t>
            </a:r>
          </a:p>
          <a:p>
            <a:r>
              <a:rPr lang="en-NZ" dirty="0"/>
              <a:t>Investigate TLS style security – maybe Checksums on ADS-B messages or encryption</a:t>
            </a:r>
          </a:p>
          <a:p>
            <a:r>
              <a:rPr lang="en-NZ" dirty="0"/>
              <a:t>Consult with ATC service providers (such as Airways NZ) and flight tracking websites (such as Flightradar24)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086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784-E26E-4937-B82A-901ECFAF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Further readings on ADS-B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47AE-62D0-4070-AC46-1605D50F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Jansen et. </a:t>
            </a:r>
            <a:r>
              <a:rPr lang="en-NZ" sz="2000" dirty="0" err="1"/>
              <a:t>al’s</a:t>
            </a:r>
            <a:r>
              <a:rPr lang="en-NZ" sz="2000" dirty="0"/>
              <a:t> literature - </a:t>
            </a:r>
            <a:r>
              <a:rPr lang="en-NZ" sz="2000" dirty="0">
                <a:hlinkClick r:id="rId2"/>
              </a:rPr>
              <a:t>https://www.ndss-symposium.org/wp-content/uploads/ndss2021_1A-5_24552_paper.pdf</a:t>
            </a:r>
            <a:endParaRPr lang="en-NZ" sz="2000" dirty="0"/>
          </a:p>
          <a:p>
            <a:r>
              <a:rPr lang="en-NZ" sz="2000" dirty="0"/>
              <a:t>ADS-B security concerns on US military aircraft - </a:t>
            </a:r>
            <a:r>
              <a:rPr lang="en-NZ" sz="2000" dirty="0">
                <a:hlinkClick r:id="rId3"/>
              </a:rPr>
              <a:t>https://www.aviationtoday.com/2018/04/06/latest-us-military-aircraft-ads-b-security-concerns/</a:t>
            </a:r>
            <a:endParaRPr lang="en-NZ" sz="2000" dirty="0"/>
          </a:p>
          <a:p>
            <a:r>
              <a:rPr lang="en-NZ" sz="2000" dirty="0"/>
              <a:t>Broadcast (ADS-B): A survey - </a:t>
            </a:r>
            <a:r>
              <a:rPr lang="en-NZ" sz="2000" dirty="0">
                <a:hlinkClick r:id="rId4"/>
              </a:rPr>
              <a:t>https://ieeexplore.ieee.org/stamp/stamp.jsp?arnumber=9133434</a:t>
            </a:r>
            <a:endParaRPr lang="en-NZ" sz="2000" dirty="0"/>
          </a:p>
          <a:p>
            <a:r>
              <a:rPr lang="en-NZ" sz="2000" dirty="0"/>
              <a:t>Cyber Security threat to Air Navigation Service Provider - </a:t>
            </a:r>
            <a:r>
              <a:rPr lang="en-NZ" sz="2000" dirty="0">
                <a:hlinkClick r:id="rId5"/>
              </a:rPr>
              <a:t>https://www.icao.int/Meetings/MIDCyberSec/PublishingImages/Pages/Presentations/2_Cyber%20Security.pdf</a:t>
            </a:r>
            <a:r>
              <a:rPr lang="en-NZ" sz="2000" dirty="0"/>
              <a:t> (slides 11-16)</a:t>
            </a:r>
          </a:p>
          <a:p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96119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kpit of a Air New Zealand A320">
            <a:extLst>
              <a:ext uri="{FF2B5EF4-FFF2-40B4-BE49-F238E27FC236}">
                <a16:creationId xmlns:a16="http://schemas.microsoft.com/office/drawing/2014/main" id="{AC185AAC-2308-46B7-87FE-E65F0D8F2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90A79-90AB-46E7-B9A6-4729D44BD309}"/>
              </a:ext>
            </a:extLst>
          </p:cNvPr>
          <p:cNvSpPr txBox="1"/>
          <p:nvPr/>
        </p:nvSpPr>
        <p:spPr>
          <a:xfrm>
            <a:off x="729842" y="5083728"/>
            <a:ext cx="493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>
                <a:latin typeface="+mj-lt"/>
              </a:rPr>
              <a:t>Thanks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20623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D1A0-183E-48E8-9289-7BA7A7A0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ADS-B?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0C74-D935-4BB5-AEDF-DA96DBDF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17727"/>
            <a:ext cx="10353762" cy="3714749"/>
          </a:xfrm>
        </p:spPr>
        <p:txBody>
          <a:bodyPr/>
          <a:lstStyle/>
          <a:p>
            <a:r>
              <a:rPr lang="en-NZ" dirty="0"/>
              <a:t>ADS-B (Automatic Dependent Surveillance – Broadcast) is an automated aircraft tracking system involving broadcasts of precise position and velocity data – like radar</a:t>
            </a:r>
          </a:p>
          <a:p>
            <a:r>
              <a:rPr lang="en-NZ" dirty="0"/>
              <a:t>Used in many flight tracking applications (Flightradar24, FlightAware, etc.)</a:t>
            </a:r>
          </a:p>
          <a:p>
            <a:r>
              <a:rPr lang="en-NZ" dirty="0"/>
              <a:t>Used in air traffic control (ATC) services providing airspace surveillance</a:t>
            </a:r>
          </a:p>
          <a:p>
            <a:r>
              <a:rPr lang="en-NZ" dirty="0"/>
              <a:t>Mandated in several countries worldwide (including Australia, US and soon New Zealand from late 2022)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142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7685-81BC-4C83-BF56-9C98A06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3" y="311798"/>
            <a:ext cx="10353762" cy="1257300"/>
          </a:xfrm>
        </p:spPr>
        <p:txBody>
          <a:bodyPr/>
          <a:lstStyle/>
          <a:p>
            <a:r>
              <a:rPr lang="en-NZ" dirty="0"/>
              <a:t>ADS-B at 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0AC5AA-E9B8-46CD-A7BC-FEA2897ED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1"/>
          <a:stretch/>
        </p:blipFill>
        <p:spPr bwMode="auto">
          <a:xfrm>
            <a:off x="3968062" y="1620649"/>
            <a:ext cx="4245225" cy="42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38CCB-30EE-463F-BBD3-A0B7CDB54612}"/>
              </a:ext>
            </a:extLst>
          </p:cNvPr>
          <p:cNvSpPr txBox="1"/>
          <p:nvPr/>
        </p:nvSpPr>
        <p:spPr>
          <a:xfrm>
            <a:off x="493583" y="6157040"/>
            <a:ext cx="547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Source: Airways New Zealand – New Southern Sky project</a:t>
            </a:r>
          </a:p>
        </p:txBody>
      </p:sp>
    </p:spTree>
    <p:extLst>
      <p:ext uri="{BB962C8B-B14F-4D97-AF65-F5344CB8AC3E}">
        <p14:creationId xmlns:p14="http://schemas.microsoft.com/office/powerpoint/2010/main" val="371079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76D1-5F04-4DE2-A08C-6150D120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510481"/>
            <a:ext cx="10353762" cy="1257300"/>
          </a:xfrm>
        </p:spPr>
        <p:txBody>
          <a:bodyPr/>
          <a:lstStyle/>
          <a:p>
            <a:r>
              <a:rPr lang="en-NZ" dirty="0"/>
              <a:t>ADS-B tracking data exemplar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F8718-B25F-47FE-A581-54757B7E1C39}"/>
              </a:ext>
            </a:extLst>
          </p:cNvPr>
          <p:cNvSpPr txBox="1"/>
          <p:nvPr/>
        </p:nvSpPr>
        <p:spPr>
          <a:xfrm>
            <a:off x="615819" y="6162853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Source: Flightradar24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482478-F0A5-4910-B514-D1BBEB472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03" r="37553"/>
          <a:stretch/>
        </p:blipFill>
        <p:spPr>
          <a:xfrm>
            <a:off x="137703" y="1535940"/>
            <a:ext cx="5635921" cy="4249804"/>
          </a:xfr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25AFD06-2E57-426A-9422-AAD7DCF43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8" t="1405" r="12536" b="11806"/>
          <a:stretch/>
        </p:blipFill>
        <p:spPr>
          <a:xfrm>
            <a:off x="5773624" y="1535940"/>
            <a:ext cx="6233685" cy="42498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67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1F05-EA81-422B-89AC-8075C2AD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Security inconsistencies of ADS-B –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0494-9382-4528-9B83-B350653D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ADS-B protocol does not currently support encryption or authentication of data</a:t>
            </a:r>
          </a:p>
          <a:p>
            <a:r>
              <a:rPr lang="en-NZ" dirty="0"/>
              <a:t>Openness of the ADS-B protocol increases risk of attacks – receivers are cheap to get and data can be easily obtained from the internet and manipulated</a:t>
            </a:r>
          </a:p>
          <a:p>
            <a:r>
              <a:rPr lang="en-NZ" dirty="0"/>
              <a:t>Updates to aviation technologies only occur every 10-20 years on average, and over time lags behind in security updates</a:t>
            </a:r>
          </a:p>
        </p:txBody>
      </p:sp>
    </p:spTree>
    <p:extLst>
      <p:ext uri="{BB962C8B-B14F-4D97-AF65-F5344CB8AC3E}">
        <p14:creationId xmlns:p14="http://schemas.microsoft.com/office/powerpoint/2010/main" val="225199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E856-68C7-49E7-A3B0-62E418B3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ADS-B attack vectors –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C951-7276-4FAE-AE9D-42D32EF8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ADS-B is prone to the following kinds of attacks:</a:t>
            </a:r>
          </a:p>
          <a:p>
            <a:pPr lvl="1"/>
            <a:r>
              <a:rPr lang="en-NZ" dirty="0"/>
              <a:t>Spoofing attacks on GPS and ADS-B data – faking of GPS and ADS-B data reports which look like actual reports – targeting aircraft and receivers</a:t>
            </a:r>
          </a:p>
          <a:p>
            <a:pPr lvl="1"/>
            <a:r>
              <a:rPr lang="en-NZ" dirty="0"/>
              <a:t>Sensor control attacks – adversaries intercept ADS-B signals through one or more sensors and inject arbitrary data into ADS-B reports</a:t>
            </a:r>
          </a:p>
          <a:p>
            <a:pPr lvl="1"/>
            <a:r>
              <a:rPr lang="en-NZ" dirty="0"/>
              <a:t>Sybil attacks – overruling network protection systems and deployment of sensors at different locations</a:t>
            </a:r>
          </a:p>
        </p:txBody>
      </p:sp>
    </p:spTree>
    <p:extLst>
      <p:ext uri="{BB962C8B-B14F-4D97-AF65-F5344CB8AC3E}">
        <p14:creationId xmlns:p14="http://schemas.microsoft.com/office/powerpoint/2010/main" val="29340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3059-96C6-43B8-AE0C-A8173BC2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Suggested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FA93-4582-458E-AEBD-BA1CAF6F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Jansen et. al have come up with a ADS-B trust system that verifies the authenticity of ADS-B data packets</a:t>
            </a:r>
          </a:p>
          <a:p>
            <a:r>
              <a:rPr lang="en-NZ" dirty="0"/>
              <a:t>Survey of verification undertaken on ADS-B data from aircraft in European airspace</a:t>
            </a:r>
          </a:p>
          <a:p>
            <a:r>
              <a:rPr lang="en-NZ" dirty="0"/>
              <a:t>A series of checks before making a consensus as to authenticity.</a:t>
            </a:r>
          </a:p>
          <a:p>
            <a:r>
              <a:rPr lang="en-NZ" dirty="0"/>
              <a:t>Confidentiality and integrity not guaranteed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315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1C62-9525-43C1-B21A-59A9C1EE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model of ADS-B authenticity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E5595-8E97-4835-A8C5-EB327C18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901" y="2071396"/>
            <a:ext cx="9569620" cy="3713584"/>
          </a:xfrm>
        </p:spPr>
      </p:pic>
    </p:spTree>
    <p:extLst>
      <p:ext uri="{BB962C8B-B14F-4D97-AF65-F5344CB8AC3E}">
        <p14:creationId xmlns:p14="http://schemas.microsoft.com/office/powerpoint/2010/main" val="188132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DF3F-2C54-497E-A912-25E3A3E3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checks of ADS-B authenticity – broken down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E6B699-EE02-4D88-956C-97B939DCE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2624137"/>
            <a:ext cx="3095625" cy="18859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4931A-BCA7-4470-B794-E70566EE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63" y="2809873"/>
            <a:ext cx="2790825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5815A0-0440-4C4F-A708-889EFBD07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338" y="2928936"/>
            <a:ext cx="3333750" cy="1276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FC9BF5-712C-4420-B5FF-893F834CDE96}"/>
              </a:ext>
            </a:extLst>
          </p:cNvPr>
          <p:cNvSpPr txBox="1"/>
          <p:nvPr/>
        </p:nvSpPr>
        <p:spPr>
          <a:xfrm>
            <a:off x="854896" y="5453060"/>
            <a:ext cx="1098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And then a final cross check of the receiving sensor to see if its in order with expected coverage (if all other checks pass)</a:t>
            </a:r>
          </a:p>
        </p:txBody>
      </p:sp>
    </p:spTree>
    <p:extLst>
      <p:ext uri="{BB962C8B-B14F-4D97-AF65-F5344CB8AC3E}">
        <p14:creationId xmlns:p14="http://schemas.microsoft.com/office/powerpoint/2010/main" val="71788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{7A259C3D-F611-4A85-9CDF-CA84C648F16D}tf00934815_win32</Template>
  <TotalTime>686</TotalTime>
  <Words>648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Goudy Old Style</vt:lpstr>
      <vt:lpstr>Wingdings 2</vt:lpstr>
      <vt:lpstr>SlateVTI</vt:lpstr>
      <vt:lpstr>Detecting wireless attacks on ADS-B based Air Traffic Surveillance</vt:lpstr>
      <vt:lpstr>What is ADS-B?</vt:lpstr>
      <vt:lpstr>ADS-B at work</vt:lpstr>
      <vt:lpstr>ADS-B tracking data exemplar</vt:lpstr>
      <vt:lpstr>Security inconsistencies of ADS-B – The Problem</vt:lpstr>
      <vt:lpstr>ADS-B attack vectors – The Problem</vt:lpstr>
      <vt:lpstr>Suggested solution</vt:lpstr>
      <vt:lpstr>The model of ADS-B authenticity</vt:lpstr>
      <vt:lpstr>The checks of ADS-B authenticity – broken down</vt:lpstr>
      <vt:lpstr>Attack sensitivity</vt:lpstr>
      <vt:lpstr>Attack detection performance results</vt:lpstr>
      <vt:lpstr>Score analysis</vt:lpstr>
      <vt:lpstr>Criticism</vt:lpstr>
      <vt:lpstr>Overcoming limitations</vt:lpstr>
      <vt:lpstr>Further readings on ADS-B and security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wireless attacks on ADS-B based Air Traffic Surveillance</dc:title>
  <dc:creator>Zain Khan</dc:creator>
  <cp:lastModifiedBy>Zain Khan</cp:lastModifiedBy>
  <cp:revision>33</cp:revision>
  <dcterms:created xsi:type="dcterms:W3CDTF">2021-10-04T07:39:44Z</dcterms:created>
  <dcterms:modified xsi:type="dcterms:W3CDTF">2021-10-05T12:54:29Z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