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326" r:id="rId4"/>
    <p:sldId id="327" r:id="rId5"/>
    <p:sldId id="323" r:id="rId6"/>
    <p:sldId id="328" r:id="rId7"/>
    <p:sldId id="329" r:id="rId8"/>
    <p:sldId id="331" r:id="rId9"/>
    <p:sldId id="332" r:id="rId10"/>
    <p:sldId id="330" r:id="rId11"/>
    <p:sldId id="333" r:id="rId12"/>
    <p:sldId id="305" r:id="rId13"/>
  </p:sldIdLst>
  <p:sldSz cx="9906000" cy="6858000" type="A4"/>
  <p:notesSz cx="6797675" cy="9926638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737" autoAdjust="0"/>
  </p:normalViewPr>
  <p:slideViewPr>
    <p:cSldViewPr>
      <p:cViewPr varScale="1">
        <p:scale>
          <a:sx n="112" d="100"/>
          <a:sy n="112" d="100"/>
        </p:scale>
        <p:origin x="138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0C741521-4A33-40CB-A3C8-9F255B07B84F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5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1"/>
            <a:ext cx="2945862" cy="49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816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63"/>
            <a:ext cx="4985772" cy="446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l" defTabSz="922035">
              <a:defRPr sz="1300">
                <a:latin typeface="Times New Roman" pitchFamily="18" charset="0"/>
              </a:defRPr>
            </a:lvl1pPr>
          </a:lstStyle>
          <a:p>
            <a:endParaRPr lang="en-N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2463"/>
            <a:ext cx="2945862" cy="49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6" rIns="92255" bIns="46126" numCol="1" anchor="b" anchorCtr="0" compatLnSpc="1">
            <a:prstTxWarp prst="textNoShape">
              <a:avLst/>
            </a:prstTxWarp>
          </a:bodyPr>
          <a:lstStyle>
            <a:lvl1pPr algn="r" defTabSz="922035">
              <a:defRPr sz="1300">
                <a:latin typeface="Times New Roman" pitchFamily="18" charset="0"/>
              </a:defRPr>
            </a:lvl1pPr>
          </a:lstStyle>
          <a:p>
            <a:fld id="{015F5D31-D609-4875-A03F-8218D830ED8B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9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A0A1-3295-4191-8003-405EB50D1542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8025" y="744538"/>
            <a:ext cx="5381625" cy="37258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F5D31-D609-4875-A03F-8218D830ED8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33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EF451CEC-180C-48BD-BC42-5E2F6BF56289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E966-B2DA-4E69-8B67-6107F8F82A2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75D5-549F-47C6-9B66-D5D10977011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989A6582-9796-409F-A1EA-A094F915F976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C57045F2-9057-4CE4-96BB-25774CECCA1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F3FC3-8E9D-4E7A-B408-86DA62033C6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2DE6-9BD8-4B82-A187-796DAF58579B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6CDF-CC11-4CD0-9F56-4BFA992A39B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0B8-80F2-4BF1-92C4-015A56B0D5D5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84A4-8DFB-4C82-A896-9F664FE21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2B2A-4F34-4E85-BD8E-2A1F3F19299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NZ" smtClean="0"/>
              <a:t>S1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AB5CE-884F-4AAD-BA76-283F9C884A0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pl.cs.depaul.edu/jriely/java4python/java4python.star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2.5/" TargetMode="External"/><Relationship Id="rId2" Type="http://schemas.openxmlformats.org/officeDocument/2006/relationships/hyperlink" Target="http://xkcd.com/35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2.5/" TargetMode="External"/><Relationship Id="rId2" Type="http://schemas.openxmlformats.org/officeDocument/2006/relationships/hyperlink" Target="http://xkcd.com/35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3wos.appspot.com/" TargetMode="External"/><Relationship Id="rId2" Type="http://schemas.openxmlformats.org/officeDocument/2006/relationships/hyperlink" Target="https://docs.python.org/2/library/2to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orddictionaries.com/definition/english/gobbledygoo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520632" cy="1472902"/>
          </a:xfrm>
        </p:spPr>
        <p:txBody>
          <a:bodyPr>
            <a:noAutofit/>
          </a:bodyPr>
          <a:lstStyle/>
          <a:p>
            <a:r>
              <a:rPr lang="en-NZ" sz="1800" dirty="0" smtClean="0"/>
              <a:t>Lecture Slides #2: Hello World!	S1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Dissection of a Java Class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7236172" cy="199377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Hello {</a:t>
            </a:r>
            <a:endParaRPr lang="en-N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static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2000" b="1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void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main(String[] </a:t>
            </a:r>
            <a:r>
              <a:rPr lang="en-NZ" sz="20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endParaRPr lang="en-N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NZ" sz="20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System.</a:t>
            </a:r>
            <a:r>
              <a:rPr lang="en-NZ" sz="2000" b="1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NZ" sz="20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.println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NZ" sz="20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"Hello World!"</a:t>
            </a: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N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  <a:endParaRPr lang="en-N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NZ" sz="20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N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65100" y="3498478"/>
            <a:ext cx="9493250" cy="28578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NZ" sz="2000" dirty="0" smtClean="0"/>
              <a:t>This simple example illustrates a few very important rules: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en-NZ" sz="2000" dirty="0" smtClean="0"/>
              <a:t>Every Java program must define a class, all code is inside a class.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en-NZ" sz="2000" dirty="0" smtClean="0"/>
              <a:t>Everything in Java must have a type.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en-NZ" sz="2000" dirty="0" smtClean="0"/>
              <a:t>Every Java program must have a function called </a:t>
            </a:r>
            <a:r>
              <a:rPr lang="en-NZ" sz="2000" dirty="0" smtClean="0"/>
              <a:t/>
            </a:r>
            <a:br>
              <a:rPr lang="en-NZ" sz="2000" dirty="0" smtClean="0"/>
            </a:br>
            <a:r>
              <a:rPr lang="en-NZ" sz="2000" dirty="0" smtClean="0"/>
              <a:t>	</a:t>
            </a:r>
            <a:r>
              <a:rPr lang="en-NZ" sz="2000" dirty="0" smtClean="0">
                <a:latin typeface="Courier10 BT" panose="02070509030505020404" pitchFamily="49" charset="0"/>
              </a:rPr>
              <a:t>public </a:t>
            </a:r>
            <a:r>
              <a:rPr lang="en-NZ" sz="2000" dirty="0" smtClean="0">
                <a:latin typeface="Courier10 BT" panose="02070509030505020404" pitchFamily="49" charset="0"/>
              </a:rPr>
              <a:t>static void main(String[] </a:t>
            </a:r>
            <a:r>
              <a:rPr lang="en-NZ" sz="2000" dirty="0" err="1" smtClean="0">
                <a:latin typeface="Courier10 BT" panose="02070509030505020404" pitchFamily="49" charset="0"/>
              </a:rPr>
              <a:t>args</a:t>
            </a:r>
            <a:r>
              <a:rPr lang="en-NZ" sz="2000" dirty="0" smtClean="0">
                <a:latin typeface="Courier10 BT" panose="02070509030505020404" pitchFamily="49" charset="0"/>
              </a:rPr>
              <a:t>).</a:t>
            </a:r>
            <a:endParaRPr lang="en-NZ" sz="2000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r>
              <a:rPr lang="en-NZ" sz="2000" dirty="0" smtClean="0"/>
              <a:t>[Section 2.4 of </a:t>
            </a:r>
            <a:r>
              <a:rPr lang="en-NZ" sz="2000" dirty="0" smtClean="0">
                <a:hlinkClick r:id="rId2"/>
              </a:rPr>
              <a:t>java4Python</a:t>
            </a:r>
            <a:r>
              <a:rPr lang="en-NZ" sz="2000" dirty="0" smtClean="0"/>
              <a:t>]</a:t>
            </a:r>
            <a:endParaRPr lang="en-NZ" sz="2000" dirty="0">
              <a:latin typeface="Courier10 BT" panose="020705090305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Try it in Eclipse!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11</a:t>
            </a:fld>
            <a:endParaRPr lang="en-NZ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8" y="1324458"/>
            <a:ext cx="8559524" cy="4916666"/>
          </a:xfrm>
        </p:spPr>
      </p:pic>
    </p:spTree>
    <p:extLst>
      <p:ext uri="{BB962C8B-B14F-4D97-AF65-F5344CB8AC3E}">
        <p14:creationId xmlns:p14="http://schemas.microsoft.com/office/powerpoint/2010/main" val="371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378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Hello world!” in Java and </a:t>
            </a:r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Python 2 and Python 3 are different languages, with different syntax</a:t>
            </a:r>
          </a:p>
          <a:p>
            <a:pPr lvl="1"/>
            <a:r>
              <a:rPr lang="en-US" dirty="0" smtClean="0"/>
              <a:t>Any version of Python has simpler </a:t>
            </a:r>
            <a:r>
              <a:rPr lang="en-US" dirty="0" smtClean="0">
                <a:solidFill>
                  <a:srgbClr val="FF0000"/>
                </a:solidFill>
              </a:rPr>
              <a:t>syntax</a:t>
            </a:r>
            <a:r>
              <a:rPr lang="en-US" dirty="0" smtClean="0"/>
              <a:t> than any version of Java</a:t>
            </a:r>
          </a:p>
          <a:p>
            <a:pPr lvl="1"/>
            <a:r>
              <a:rPr lang="en-US" dirty="0" smtClean="0"/>
              <a:t>Python and Java have similar </a:t>
            </a:r>
            <a:r>
              <a:rPr lang="en-US" dirty="0" smtClean="0">
                <a:solidFill>
                  <a:srgbClr val="FF0000"/>
                </a:solidFill>
              </a:rPr>
              <a:t>semantics</a:t>
            </a:r>
          </a:p>
          <a:p>
            <a:pPr lvl="1"/>
            <a:r>
              <a:rPr lang="en-US" dirty="0"/>
              <a:t>Syntax </a:t>
            </a:r>
            <a:r>
              <a:rPr lang="en-US" dirty="0" smtClean="0"/>
              <a:t>and semantics: roughly, “form and meaning”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Backward compatibility = designing new systems so they’ll run old programs.  Not always desirable: </a:t>
            </a:r>
          </a:p>
          <a:p>
            <a:pPr lvl="1"/>
            <a:r>
              <a:rPr lang="en-US" dirty="0" smtClean="0"/>
              <a:t>Is a program malicious, or is it a “good” application?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Pythonistas</a:t>
            </a:r>
            <a:r>
              <a:rPr lang="en-US" dirty="0" smtClean="0"/>
              <a:t> agree that Python 3 is a big advance on Python 2, despite its lack of backward-compatibility. </a:t>
            </a:r>
            <a:endParaRPr lang="en-US" dirty="0"/>
          </a:p>
          <a:p>
            <a:r>
              <a:rPr lang="en-US" dirty="0" smtClean="0"/>
              <a:t>Forward compatibility = writing programs so that they’ll run on future systems.  Desirable but difficult!</a:t>
            </a:r>
          </a:p>
          <a:p>
            <a:pPr lvl="1"/>
            <a:r>
              <a:rPr lang="en-US" dirty="0" smtClean="0"/>
              <a:t>(Predicting the future is outside the scope of this paper ;-)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Hello world!” in Java and </a:t>
            </a:r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Backward and forward compatibility</a:t>
            </a:r>
          </a:p>
          <a:p>
            <a:pPr lvl="1"/>
            <a:r>
              <a:rPr lang="en-US" dirty="0" smtClean="0"/>
              <a:t>Syntax and semantics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x</a:t>
            </a:r>
            <a:r>
              <a:rPr lang="en-NZ" dirty="0" smtClean="0">
                <a:hlinkClick r:id="rId2"/>
              </a:rPr>
              <a:t>kcd 353</a:t>
            </a:r>
            <a:r>
              <a:rPr lang="en-NZ" dirty="0" smtClean="0"/>
              <a:t>: Python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76536" y="6002771"/>
            <a:ext cx="8229749" cy="337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1800" dirty="0"/>
              <a:t>This work is licensed under a </a:t>
            </a:r>
            <a:r>
              <a:rPr lang="en-NZ" sz="1800" dirty="0">
                <a:hlinkClick r:id="rId3"/>
              </a:rPr>
              <a:t>Creative Commons Attribution-</a:t>
            </a:r>
            <a:r>
              <a:rPr lang="en-NZ" sz="1800" dirty="0" err="1">
                <a:hlinkClick r:id="rId3"/>
              </a:rPr>
              <a:t>NonCommercial</a:t>
            </a:r>
            <a:r>
              <a:rPr lang="en-NZ" sz="1800" dirty="0">
                <a:hlinkClick r:id="rId3"/>
              </a:rPr>
              <a:t> 2.5 License</a:t>
            </a:r>
            <a:r>
              <a:rPr lang="en-NZ" sz="1800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41" y="1412776"/>
            <a:ext cx="8222223" cy="4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hlinkClick r:id="rId2"/>
              </a:rPr>
              <a:t>xkcd 353</a:t>
            </a:r>
            <a:r>
              <a:rPr lang="en-NZ" dirty="0" smtClean="0"/>
              <a:t>: </a:t>
            </a:r>
            <a:r>
              <a:rPr lang="en-NZ" dirty="0" smtClean="0"/>
              <a:t>Python (2 of 2)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76536" y="6002771"/>
            <a:ext cx="8229749" cy="337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1800" dirty="0"/>
              <a:t>This work is licensed under a </a:t>
            </a:r>
            <a:r>
              <a:rPr lang="en-NZ" sz="1800" dirty="0">
                <a:hlinkClick r:id="rId3"/>
              </a:rPr>
              <a:t>Creative Commons Attribution-</a:t>
            </a:r>
            <a:r>
              <a:rPr lang="en-NZ" sz="1800" dirty="0" err="1">
                <a:hlinkClick r:id="rId3"/>
              </a:rPr>
              <a:t>NonCommercial</a:t>
            </a:r>
            <a:r>
              <a:rPr lang="en-NZ" sz="1800" dirty="0">
                <a:hlinkClick r:id="rId3"/>
              </a:rPr>
              <a:t> 2.5 License</a:t>
            </a:r>
            <a:r>
              <a:rPr lang="en-NZ" sz="1800" dirty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4" y="1690374"/>
            <a:ext cx="8206349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0628" y="2636912"/>
            <a:ext cx="8948876" cy="31683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Hello World!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>
                <a:latin typeface="Courier10 BT" panose="02070509030505020404" pitchFamily="49" charset="0"/>
              </a:rPr>
              <a:t>Hello.py</a:t>
            </a:r>
            <a:r>
              <a:rPr lang="en-NZ" dirty="0" smtClean="0"/>
              <a:t> (Python source code):</a:t>
            </a:r>
          </a:p>
          <a:p>
            <a:pPr marL="548640" lvl="2" indent="0">
              <a:buNone/>
            </a:pPr>
            <a:r>
              <a:rPr lang="en-NZ" sz="2600" dirty="0" smtClean="0">
                <a:latin typeface="Courier10 BT" panose="02070509030505020404" pitchFamily="49" charset="0"/>
              </a:rPr>
              <a:t>	</a:t>
            </a:r>
            <a:r>
              <a:rPr lang="en-NZ" sz="1900" dirty="0" smtClean="0">
                <a:latin typeface="Courier10 BT" panose="02070509030505020404" pitchFamily="49" charset="0"/>
              </a:rPr>
              <a:t>print </a:t>
            </a:r>
            <a:r>
              <a:rPr lang="en-NZ" sz="1900" dirty="0">
                <a:latin typeface="Courier10 BT" panose="02070509030505020404" pitchFamily="49" charset="0"/>
              </a:rPr>
              <a:t>"Hello World</a:t>
            </a:r>
            <a:r>
              <a:rPr lang="en-NZ" sz="1900" dirty="0" smtClean="0">
                <a:latin typeface="Courier10 BT" panose="02070509030505020404" pitchFamily="49" charset="0"/>
              </a:rPr>
              <a:t>!"</a:t>
            </a:r>
          </a:p>
          <a:p>
            <a:r>
              <a:rPr lang="en-NZ" dirty="0" smtClean="0"/>
              <a:t>Python has a </a:t>
            </a:r>
            <a:r>
              <a:rPr lang="en-NZ" dirty="0" smtClean="0">
                <a:solidFill>
                  <a:srgbClr val="FF0000"/>
                </a:solidFill>
              </a:rPr>
              <a:t>shell</a:t>
            </a:r>
            <a:r>
              <a:rPr lang="en-NZ" dirty="0" smtClean="0"/>
              <a:t> -- a command-line interface which will execute a single line of code immediately after you type it.   Very convenient!!</a:t>
            </a:r>
          </a:p>
          <a:p>
            <a:endParaRPr lang="en-NZ" dirty="0">
              <a:latin typeface="Courier10 BT" panose="02070509030505020404" pitchFamily="49" charset="0"/>
            </a:endParaRPr>
          </a:p>
          <a:p>
            <a:endParaRPr lang="en-NZ" dirty="0" smtClean="0">
              <a:latin typeface="Courier10 BT" panose="02070509030505020404" pitchFamily="49" charset="0"/>
            </a:endParaRPr>
          </a:p>
          <a:p>
            <a:endParaRPr lang="en-NZ" dirty="0">
              <a:latin typeface="Courier10 BT" panose="02070509030505020404" pitchFamily="49" charset="0"/>
            </a:endParaRPr>
          </a:p>
          <a:p>
            <a:endParaRPr lang="en-NZ" dirty="0" smtClean="0">
              <a:latin typeface="Courier10 BT" panose="02070509030505020404" pitchFamily="49" charset="0"/>
            </a:endParaRPr>
          </a:p>
          <a:p>
            <a:endParaRPr lang="en-NZ" dirty="0">
              <a:latin typeface="Courier10 BT" panose="02070509030505020404" pitchFamily="49" charset="0"/>
            </a:endParaRPr>
          </a:p>
          <a:p>
            <a:endParaRPr lang="en-NZ" dirty="0" smtClean="0">
              <a:latin typeface="Courier10 BT" panose="02070509030505020404" pitchFamily="49" charset="0"/>
            </a:endParaRPr>
          </a:p>
          <a:p>
            <a:endParaRPr lang="en-NZ" dirty="0" smtClean="0">
              <a:latin typeface="Courier10 BT" panose="02070509030505020404" pitchFamily="49" charset="0"/>
            </a:endParaRPr>
          </a:p>
          <a:p>
            <a:endParaRPr lang="en-NZ" dirty="0" smtClean="0">
              <a:latin typeface="Courier10 BT" panose="02070509030505020404" pitchFamily="49" charset="0"/>
            </a:endParaRPr>
          </a:p>
          <a:p>
            <a:endParaRPr lang="en-NZ" dirty="0" smtClean="0"/>
          </a:p>
          <a:p>
            <a:r>
              <a:rPr lang="en-NZ" dirty="0" smtClean="0"/>
              <a:t>Sigh.  We’re running Python 3.4.3, but the code was written for Python 2. </a:t>
            </a:r>
          </a:p>
          <a:p>
            <a:endParaRPr lang="en-NZ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40628" y="2636912"/>
            <a:ext cx="8804860" cy="309634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Python 3.4.3 (v3.4.3:9b73f1c3e601, Feb 24 2015, 22:43:06) [MSC v.1600 32 bit (Intel)] on win32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Type "help", "copyright", "credits" or "license" for more information.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&gt;&gt;&gt; 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  File "&lt;</a:t>
            </a:r>
            <a:r>
              <a:rPr lang="en-NZ" sz="1800" dirty="0" err="1" smtClean="0">
                <a:solidFill>
                  <a:schemeClr val="bg1"/>
                </a:solidFill>
                <a:latin typeface="Courier10 BT" panose="02070509030505020404" pitchFamily="49" charset="0"/>
              </a:rPr>
              <a:t>stdin</a:t>
            </a: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&gt;", line 1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    print "Hello World!"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                       ^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err="1" smtClean="0">
                <a:solidFill>
                  <a:schemeClr val="bg1"/>
                </a:solidFill>
                <a:latin typeface="Courier10 BT" panose="02070509030505020404" pitchFamily="49" charset="0"/>
              </a:rPr>
              <a:t>SyntaxError</a:t>
            </a: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: Missing parentheses in call to 'print'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&gt;&gt;&gt;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87670" y="3717032"/>
            <a:ext cx="4105290" cy="2508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 fontAlgn="auto"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latin typeface="Courier10 BT" panose="02070509030505020404" pitchFamily="49" charset="0"/>
              </a:rPr>
              <a:t>    </a:t>
            </a: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print "Hello World!"</a:t>
            </a:r>
            <a:r>
              <a:rPr lang="en-NZ" sz="1800" dirty="0" smtClean="0">
                <a:latin typeface="Courier10 BT" panose="02070509030505020404" pitchFamily="49" charset="0"/>
              </a:rPr>
              <a:t>  </a:t>
            </a:r>
            <a:endParaRPr lang="en-NZ" sz="1800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88504" y="5085184"/>
            <a:ext cx="4104456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 fontAlgn="auto"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latin typeface="Courier10 BT" panose="02070509030505020404" pitchFamily="49" charset="0"/>
              </a:rPr>
              <a:t>    </a:t>
            </a: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import antigravity</a:t>
            </a:r>
          </a:p>
          <a:p>
            <a:pPr marL="548640" lvl="2" indent="0" fontAlgn="auto"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latin typeface="Courier10 BT" panose="02070509030505020404" pitchFamily="49" charset="0"/>
              </a:rPr>
              <a:t>  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4071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01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9493250" cy="511256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>
                <a:latin typeface="Courier10 BT" panose="02070509030505020404" pitchFamily="49" charset="0"/>
              </a:rPr>
              <a:t>Hello.py</a:t>
            </a:r>
            <a:r>
              <a:rPr lang="en-NZ" dirty="0" smtClean="0"/>
              <a:t> (Python 3 source code):</a:t>
            </a:r>
          </a:p>
          <a:p>
            <a:pPr marL="548640" lvl="2" indent="0">
              <a:buNone/>
            </a:pPr>
            <a:r>
              <a:rPr lang="en-NZ" sz="2600" dirty="0" smtClean="0">
                <a:latin typeface="Courier10 BT" panose="02070509030505020404" pitchFamily="49" charset="0"/>
              </a:rPr>
              <a:t>	</a:t>
            </a:r>
            <a:r>
              <a:rPr lang="en-NZ" sz="1900" dirty="0" smtClean="0">
                <a:latin typeface="Courier10 BT" panose="02070509030505020404" pitchFamily="49" charset="0"/>
              </a:rPr>
              <a:t>print("Hello </a:t>
            </a:r>
            <a:r>
              <a:rPr lang="en-NZ" sz="1900" dirty="0">
                <a:latin typeface="Courier10 BT" panose="02070509030505020404" pitchFamily="49" charset="0"/>
              </a:rPr>
              <a:t>World</a:t>
            </a:r>
            <a:r>
              <a:rPr lang="en-NZ" sz="1900" dirty="0" smtClean="0">
                <a:latin typeface="Courier10 BT" panose="02070509030505020404" pitchFamily="49" charset="0"/>
              </a:rPr>
              <a:t>!")</a:t>
            </a:r>
          </a:p>
          <a:p>
            <a:pPr marL="548640" lvl="2" indent="0">
              <a:buNone/>
            </a:pPr>
            <a:endParaRPr lang="en-NZ" sz="2600" dirty="0" smtClean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2600" dirty="0" smtClean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 smtClean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 smtClean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>
              <a:latin typeface="Courier10 BT" panose="02070509030505020404" pitchFamily="49" charset="0"/>
            </a:endParaRPr>
          </a:p>
          <a:p>
            <a:pPr marL="548640" lvl="2" indent="0">
              <a:buNone/>
            </a:pPr>
            <a:endParaRPr lang="en-NZ" sz="1900" dirty="0">
              <a:latin typeface="Courier10 BT" panose="02070509030505020404" pitchFamily="49" charset="0"/>
            </a:endParaRPr>
          </a:p>
          <a:p>
            <a:pPr marL="342900" indent="-342900"/>
            <a:r>
              <a:rPr lang="en-NZ" dirty="0" smtClean="0"/>
              <a:t>Python 3 isn’t </a:t>
            </a:r>
            <a:r>
              <a:rPr lang="en-NZ" dirty="0" smtClean="0">
                <a:solidFill>
                  <a:srgbClr val="FF0000"/>
                </a:solidFill>
              </a:rPr>
              <a:t>backward compatible</a:t>
            </a:r>
            <a:r>
              <a:rPr lang="en-NZ" dirty="0" smtClean="0"/>
              <a:t>.</a:t>
            </a:r>
          </a:p>
          <a:p>
            <a:pPr marL="617220" lvl="1" indent="-342900"/>
            <a:r>
              <a:rPr lang="en-NZ" dirty="0" smtClean="0"/>
              <a:t>It won’t run “old code” correctly.</a:t>
            </a:r>
          </a:p>
          <a:p>
            <a:pPr marL="342900" indent="-342900"/>
            <a:r>
              <a:rPr lang="en-NZ" dirty="0" smtClean="0"/>
              <a:t>Python 2.5 (2006) wasn’t </a:t>
            </a:r>
            <a:r>
              <a:rPr lang="en-NZ" dirty="0" smtClean="0">
                <a:solidFill>
                  <a:srgbClr val="FF0000"/>
                </a:solidFill>
              </a:rPr>
              <a:t>forward compatible</a:t>
            </a:r>
            <a:r>
              <a:rPr lang="en-NZ" dirty="0" smtClean="0"/>
              <a:t>.</a:t>
            </a:r>
          </a:p>
          <a:p>
            <a:pPr marL="617220" lvl="1" indent="-342900"/>
            <a:r>
              <a:rPr lang="en-NZ" dirty="0" smtClean="0"/>
              <a:t>In Python 2.6 (2008) and 2.7 (2010), it is </a:t>
            </a:r>
            <a:r>
              <a:rPr lang="en-NZ" i="1" dirty="0" smtClean="0"/>
              <a:t>possible</a:t>
            </a:r>
            <a:r>
              <a:rPr lang="en-NZ" dirty="0" smtClean="0"/>
              <a:t> to write code which can be translated (using </a:t>
            </a:r>
            <a:r>
              <a:rPr lang="en-NZ" dirty="0" smtClean="0">
                <a:hlinkClick r:id="rId2"/>
              </a:rPr>
              <a:t>2to3</a:t>
            </a:r>
            <a:r>
              <a:rPr lang="en-NZ" dirty="0" smtClean="0"/>
              <a:t>) into code that will run correctly on Python 3 (2008-).</a:t>
            </a:r>
          </a:p>
          <a:p>
            <a:pPr marL="342900" indent="-342900"/>
            <a:r>
              <a:rPr lang="en-NZ" dirty="0" smtClean="0"/>
              <a:t>A slow </a:t>
            </a:r>
            <a:r>
              <a:rPr lang="en-NZ" dirty="0"/>
              <a:t>transition: </a:t>
            </a:r>
            <a:endParaRPr lang="en-NZ" dirty="0" smtClean="0"/>
          </a:p>
          <a:p>
            <a:pPr marL="617220" lvl="1" indent="-342900"/>
            <a:r>
              <a:rPr lang="en-NZ" dirty="0"/>
              <a:t>S</a:t>
            </a:r>
            <a:r>
              <a:rPr lang="en-NZ" dirty="0" smtClean="0"/>
              <a:t>ome </a:t>
            </a:r>
            <a:r>
              <a:rPr lang="en-NZ" dirty="0"/>
              <a:t>commonly-used libraries in Python 2 </a:t>
            </a:r>
            <a:r>
              <a:rPr lang="en-NZ" dirty="0">
                <a:hlinkClick r:id="rId3"/>
              </a:rPr>
              <a:t>still haven't been ported to Python 3</a:t>
            </a:r>
            <a:r>
              <a:rPr lang="en-NZ" dirty="0" smtClean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7263" y="1899692"/>
            <a:ext cx="8762201" cy="19613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“Hello World!” in Python 3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-5648" y="1899692"/>
            <a:ext cx="9104412" cy="198332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Python 3.4.3 (v3.4.3:9b73f1c3e601, Feb 24 2015, 22:43:06) [MSC v.1600 32 bit (Intel)] on win32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Type "help", "copyright", "credits" or "license" for more information.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&gt;&gt;&gt; 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Hello World!</a:t>
            </a:r>
          </a:p>
          <a:p>
            <a:pPr marL="548640" lvl="2" indent="0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&gt;&gt;&gt;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-15552" y="2979860"/>
            <a:ext cx="4393322" cy="28803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2" indent="0" fontAlgn="auto">
              <a:spcAft>
                <a:spcPts val="0"/>
              </a:spcAft>
              <a:buNone/>
            </a:pPr>
            <a:r>
              <a:rPr lang="en-NZ" sz="1800" dirty="0" smtClean="0">
                <a:latin typeface="Courier10 BT" panose="02070509030505020404" pitchFamily="49" charset="0"/>
              </a:rPr>
              <a:t>    </a:t>
            </a:r>
            <a:r>
              <a:rPr lang="en-NZ" sz="1800" dirty="0" smtClean="0">
                <a:solidFill>
                  <a:schemeClr val="bg1"/>
                </a:solidFill>
                <a:latin typeface="Courier10 BT" panose="02070509030505020404" pitchFamily="49" charset="0"/>
              </a:rPr>
              <a:t>print("Hello World!")</a:t>
            </a:r>
            <a:r>
              <a:rPr lang="en-NZ" sz="1800" dirty="0" smtClean="0">
                <a:latin typeface="Courier10 BT" panose="02070509030505020404" pitchFamily="49" charset="0"/>
              </a:rPr>
              <a:t> 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99780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8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“Hello World!” in Java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252396" cy="481608"/>
          </a:xfrm>
        </p:spPr>
        <p:txBody>
          <a:bodyPr>
            <a:normAutofit lnSpcReduction="10000"/>
          </a:bodyPr>
          <a:lstStyle/>
          <a:p>
            <a:r>
              <a:rPr lang="en-NZ" dirty="0" smtClean="0">
                <a:latin typeface="Courier10 BT" panose="02070509030505020404" pitchFamily="49" charset="0"/>
              </a:rPr>
              <a:t>Hello.java</a:t>
            </a:r>
            <a:r>
              <a:rPr lang="en-NZ" dirty="0" smtClean="0"/>
              <a:t> (Java source code):</a:t>
            </a:r>
            <a:endParaRPr lang="en-NZ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60512" y="1700808"/>
            <a:ext cx="7236172" cy="19937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 fontAlgn="auto">
              <a:lnSpc>
                <a:spcPct val="107000"/>
              </a:lnSpc>
              <a:spcAft>
                <a:spcPts val="0"/>
              </a:spcAft>
              <a:buFont typeface="Wingdings 3"/>
              <a:buNone/>
            </a:pP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Hello {</a:t>
            </a:r>
            <a:endParaRPr lang="en-NZ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 fontAlgn="auto">
              <a:lnSpc>
                <a:spcPct val="107000"/>
              </a:lnSpc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static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800" b="1" dirty="0" smtClean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void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main(String[] </a:t>
            </a:r>
            <a:r>
              <a:rPr lang="en-NZ" sz="1800" dirty="0" err="1" smtClean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endParaRPr lang="en-NZ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 fontAlgn="auto">
              <a:lnSpc>
                <a:spcPct val="107000"/>
              </a:lnSpc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System.</a:t>
            </a:r>
            <a:r>
              <a:rPr lang="en-NZ" sz="1800" b="1" i="1" dirty="0" err="1" smtClean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NZ" sz="1800" dirty="0" err="1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.println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NZ" sz="1800" dirty="0" smtClean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"Hello World!"</a:t>
            </a: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NZ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 fontAlgn="auto">
              <a:lnSpc>
                <a:spcPct val="107000"/>
              </a:lnSpc>
              <a:spcAft>
                <a:spcPts val="0"/>
              </a:spcAft>
              <a:buFont typeface="Wingdings 3"/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  <a:endParaRPr lang="en-NZ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 fontAlgn="auto">
              <a:lnSpc>
                <a:spcPct val="107000"/>
              </a:lnSpc>
              <a:spcAft>
                <a:spcPts val="800"/>
              </a:spcAft>
              <a:buFont typeface="Wingdings 3"/>
              <a:buNone/>
            </a:pPr>
            <a:r>
              <a:rPr lang="en-NZ" sz="18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NZ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/>
              <a:buNone/>
            </a:pPr>
            <a:endParaRPr lang="en-NZ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65100" y="3694584"/>
            <a:ext cx="9252396" cy="266176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/>
              <a:t>Python programs have much less </a:t>
            </a:r>
            <a:r>
              <a:rPr lang="en-NZ" dirty="0" smtClean="0">
                <a:hlinkClick r:id="rId2"/>
              </a:rPr>
              <a:t>gobbledygook</a:t>
            </a:r>
            <a:r>
              <a:rPr lang="en-NZ" dirty="0"/>
              <a:t> </a:t>
            </a:r>
            <a:r>
              <a:rPr lang="en-NZ" dirty="0" smtClean="0"/>
              <a:t>than Java programs.</a:t>
            </a:r>
            <a:endParaRPr lang="en-NZ" dirty="0" smtClean="0"/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“</a:t>
            </a:r>
            <a:r>
              <a:rPr lang="en-NZ" dirty="0"/>
              <a:t>language that is … made unintelligible by excessive use of technical </a:t>
            </a:r>
            <a:r>
              <a:rPr lang="en-NZ" dirty="0" smtClean="0"/>
              <a:t>terms” (OED online).</a:t>
            </a:r>
            <a:endParaRPr lang="en-NZ" dirty="0" smtClean="0"/>
          </a:p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srgbClr val="FF0000"/>
                </a:solidFill>
              </a:rPr>
              <a:t>Syntax</a:t>
            </a:r>
            <a:r>
              <a:rPr lang="en-NZ" dirty="0" smtClean="0"/>
              <a:t> is a set of rules defining what </a:t>
            </a:r>
            <a:r>
              <a:rPr lang="en-NZ" dirty="0"/>
              <a:t>a compiler or interpreter “should accept” as a program</a:t>
            </a:r>
            <a:r>
              <a:rPr lang="en-NZ" dirty="0" smtClean="0"/>
              <a:t>.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You saw a syntax error message on slide #5.</a:t>
            </a:r>
            <a:endParaRPr lang="en-NZ" dirty="0"/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Syntax is the “form” of </a:t>
            </a:r>
            <a:r>
              <a:rPr lang="en-NZ" dirty="0"/>
              <a:t>a </a:t>
            </a:r>
            <a:r>
              <a:rPr lang="en-NZ" dirty="0" smtClean="0"/>
              <a:t>program.</a:t>
            </a:r>
          </a:p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srgbClr val="FF0000"/>
                </a:solidFill>
              </a:rPr>
              <a:t>Semantics</a:t>
            </a:r>
            <a:r>
              <a:rPr lang="en-NZ" dirty="0" smtClean="0"/>
              <a:t> is the “meaning” of a program.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The semantics of a programming language define what a computer “should do” when it executes a program</a:t>
            </a:r>
            <a:r>
              <a:rPr lang="en-NZ" dirty="0"/>
              <a:t> </a:t>
            </a:r>
            <a:r>
              <a:rPr lang="en-NZ" dirty="0" smtClean="0"/>
              <a:t>in that language.</a:t>
            </a:r>
          </a:p>
        </p:txBody>
      </p:sp>
    </p:spTree>
    <p:extLst>
      <p:ext uri="{BB962C8B-B14F-4D97-AF65-F5344CB8AC3E}">
        <p14:creationId xmlns:p14="http://schemas.microsoft.com/office/powerpoint/2010/main" val="6309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More on Backward Compatibility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</a:pPr>
            <a:r>
              <a:rPr lang="en-NZ" dirty="0" smtClean="0"/>
              <a:t>Until 2011, Java had excellent backward compatibility.</a:t>
            </a:r>
          </a:p>
          <a:p>
            <a:pPr lvl="1"/>
            <a:r>
              <a:rPr lang="en-NZ" dirty="0" smtClean="0"/>
              <a:t>Java programs that were compiled into bytecode in 2002 (J2SE 1.4) would still run in 2008, if you maintained a Java 1.4 runtime system on your platform.</a:t>
            </a:r>
          </a:p>
          <a:p>
            <a:pPr lvl="2"/>
            <a:r>
              <a:rPr lang="en-NZ" dirty="0" smtClean="0"/>
              <a:t>Note: after 2008, Java 1.4 was no longer supported – no more security patches.</a:t>
            </a:r>
          </a:p>
          <a:p>
            <a:pPr lvl="1"/>
            <a:r>
              <a:rPr lang="en-NZ" dirty="0" smtClean="0"/>
              <a:t>Java programs that were compiled into bytecode in 2006 (Java SE 6) would still run in 2012, if you maintained a Java 1.6 runtime system.</a:t>
            </a:r>
          </a:p>
          <a:p>
            <a:r>
              <a:rPr lang="en-NZ" dirty="0" smtClean="0"/>
              <a:t>Backward-compatibility of compiled code is </a:t>
            </a:r>
          </a:p>
          <a:p>
            <a:pPr lvl="1"/>
            <a:r>
              <a:rPr lang="en-NZ" dirty="0" smtClean="0"/>
              <a:t>very desirable in software applications, because you can upgrade a system without affecting the software.</a:t>
            </a:r>
          </a:p>
          <a:p>
            <a:pPr lvl="1"/>
            <a:r>
              <a:rPr lang="en-NZ" dirty="0" smtClean="0"/>
              <a:t>very undesirable for malware, because it is still dangerous on the upgraded system!</a:t>
            </a:r>
          </a:p>
          <a:p>
            <a:r>
              <a:rPr lang="en-NZ" dirty="0" smtClean="0"/>
              <a:t>In 2011, </a:t>
            </a:r>
            <a:r>
              <a:rPr lang="en-NZ" dirty="0"/>
              <a:t>Oracle advised that </a:t>
            </a:r>
            <a:endParaRPr lang="en-NZ" dirty="0" smtClean="0"/>
          </a:p>
          <a:p>
            <a:pPr lvl="1"/>
            <a:r>
              <a:rPr lang="en-NZ" dirty="0" smtClean="0"/>
              <a:t>“keeping old </a:t>
            </a:r>
            <a:r>
              <a:rPr lang="en-NZ" dirty="0"/>
              <a:t>and unsupported versions of Java on your system presents a serious security </a:t>
            </a:r>
            <a:r>
              <a:rPr lang="en-NZ" dirty="0" smtClean="0"/>
              <a:t>risk.”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The authors of Java are very careful to preserve backward-compatibility at the source-code level.</a:t>
            </a:r>
          </a:p>
          <a:p>
            <a:pPr lvl="1"/>
            <a:r>
              <a:rPr lang="en-NZ" dirty="0" smtClean="0"/>
              <a:t>With few exceptions, old source code is syntactically correct on the current edition of Java.</a:t>
            </a:r>
          </a:p>
          <a:p>
            <a:pPr lvl="1"/>
            <a:r>
              <a:rPr lang="en-NZ" dirty="0" smtClean="0"/>
              <a:t>Semantics are carefully controlled; but there are some changes across versions, so recompiled code should be tested to assure correct behaviour.</a:t>
            </a:r>
          </a:p>
          <a:p>
            <a:pPr lvl="1"/>
            <a:r>
              <a:rPr lang="en-NZ" dirty="0" smtClean="0"/>
              <a:t>The main problem: you must rewrite any source code that imports an obsolete library.</a:t>
            </a:r>
          </a:p>
          <a:p>
            <a:r>
              <a:rPr lang="en-NZ" dirty="0" smtClean="0"/>
              <a:t>The authors of Python are now very aware of the importance of backward compatibility.</a:t>
            </a:r>
          </a:p>
          <a:p>
            <a:pPr lvl="1"/>
            <a:r>
              <a:rPr lang="en-NZ" dirty="0" smtClean="0"/>
              <a:t>In April 2014, the end-of-life for Python 2 (2000-) was extended from 2014 to 2020, so that users who hadn’t yet completed the port to Python 3 (2008-) would have enough time to do so.</a:t>
            </a:r>
          </a:p>
        </p:txBody>
      </p:sp>
    </p:spTree>
    <p:extLst>
      <p:ext uri="{BB962C8B-B14F-4D97-AF65-F5344CB8AC3E}">
        <p14:creationId xmlns:p14="http://schemas.microsoft.com/office/powerpoint/2010/main" val="28337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Syntax and semantics of Java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OOD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A6582-9796-409F-A1EA-A094F915F976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9116" y="1147192"/>
            <a:ext cx="9324404" cy="5306144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Java’s syntax is similar to C/C++.</a:t>
            </a:r>
          </a:p>
          <a:p>
            <a:pPr lvl="1"/>
            <a:r>
              <a:rPr lang="en-NZ" dirty="0" smtClean="0"/>
              <a:t>There’s a </a:t>
            </a:r>
            <a:r>
              <a:rPr lang="en-NZ" i="1" dirty="0" smtClean="0"/>
              <a:t>lot</a:t>
            </a:r>
            <a:r>
              <a:rPr lang="en-NZ" dirty="0" smtClean="0"/>
              <a:t> of detail to learn, but it does make some sense (eventually ;-).</a:t>
            </a:r>
          </a:p>
          <a:p>
            <a:pPr lvl="1"/>
            <a:r>
              <a:rPr lang="en-NZ" dirty="0" smtClean="0"/>
              <a:t>Once you have learned Java’s syntax, you’ll have a good head-start on C!</a:t>
            </a:r>
          </a:p>
          <a:p>
            <a:pPr lvl="1"/>
            <a:r>
              <a:rPr lang="en-NZ" dirty="0" smtClean="0"/>
              <a:t>I won’t attempt to teach Java syntax in my lectures.</a:t>
            </a:r>
          </a:p>
          <a:p>
            <a:pPr lvl="2"/>
            <a:r>
              <a:rPr lang="en-NZ" dirty="0" smtClean="0"/>
              <a:t>Learning Java syntax is like learning how to spell words correctly in English: there’s an awful lot to memorise, and only a few concepts.</a:t>
            </a:r>
          </a:p>
          <a:p>
            <a:pPr lvl="2"/>
            <a:r>
              <a:rPr lang="en-NZ" dirty="0" smtClean="0"/>
              <a:t>The only way to learn Java syntax is by writing, and reading, a lot of Java programs!</a:t>
            </a:r>
          </a:p>
          <a:p>
            <a:pPr lvl="3"/>
            <a:r>
              <a:rPr lang="en-NZ" dirty="0" smtClean="0"/>
              <a:t>The Java compiler will issue an error message when you “get it wrong”.  </a:t>
            </a:r>
          </a:p>
          <a:p>
            <a:pPr lvl="3"/>
            <a:r>
              <a:rPr lang="en-NZ" dirty="0" smtClean="0"/>
              <a:t>Practice… and learn from your mistakes!</a:t>
            </a:r>
          </a:p>
          <a:p>
            <a:pPr lvl="2"/>
            <a:r>
              <a:rPr lang="en-NZ" dirty="0" smtClean="0"/>
              <a:t>Don’t aim for perfection.  </a:t>
            </a:r>
          </a:p>
          <a:p>
            <a:pPr lvl="3"/>
            <a:r>
              <a:rPr lang="en-NZ" dirty="0" smtClean="0"/>
              <a:t>You’ll have Eclipse in the lab.  </a:t>
            </a:r>
          </a:p>
          <a:p>
            <a:pPr lvl="3"/>
            <a:r>
              <a:rPr lang="en-NZ" dirty="0" smtClean="0"/>
              <a:t>On a test or exam, </a:t>
            </a:r>
            <a:r>
              <a:rPr lang="en-NZ" dirty="0" err="1" smtClean="0"/>
              <a:t>yr</a:t>
            </a:r>
            <a:r>
              <a:rPr lang="en-NZ" dirty="0" smtClean="0"/>
              <a:t> </a:t>
            </a:r>
            <a:r>
              <a:rPr lang="en-NZ" dirty="0" err="1" smtClean="0"/>
              <a:t>mrkr</a:t>
            </a:r>
            <a:r>
              <a:rPr lang="en-NZ" dirty="0" smtClean="0"/>
              <a:t> </a:t>
            </a:r>
            <a:r>
              <a:rPr lang="en-NZ" dirty="0" err="1" smtClean="0"/>
              <a:t>cn</a:t>
            </a:r>
            <a:r>
              <a:rPr lang="en-NZ" dirty="0" smtClean="0"/>
              <a:t> </a:t>
            </a:r>
            <a:r>
              <a:rPr lang="en-NZ" dirty="0" err="1" smtClean="0"/>
              <a:t>prbbly</a:t>
            </a:r>
            <a:r>
              <a:rPr lang="en-NZ" dirty="0" smtClean="0"/>
              <a:t> </a:t>
            </a:r>
            <a:r>
              <a:rPr lang="en-NZ" dirty="0" err="1" smtClean="0"/>
              <a:t>ndrstnd</a:t>
            </a:r>
            <a:r>
              <a:rPr lang="en-NZ" dirty="0" smtClean="0"/>
              <a:t> </a:t>
            </a:r>
            <a:r>
              <a:rPr lang="en-NZ" dirty="0" err="1" smtClean="0"/>
              <a:t>wht</a:t>
            </a:r>
            <a:r>
              <a:rPr lang="en-NZ" dirty="0" smtClean="0"/>
              <a:t> y </a:t>
            </a:r>
            <a:r>
              <a:rPr lang="en-NZ" dirty="0" err="1" smtClean="0"/>
              <a:t>wrt</a:t>
            </a:r>
            <a:r>
              <a:rPr lang="en-NZ" dirty="0" smtClean="0"/>
              <a:t> </a:t>
            </a:r>
            <a:r>
              <a:rPr lang="en-NZ" dirty="0" err="1" smtClean="0"/>
              <a:t>vn</a:t>
            </a:r>
            <a:r>
              <a:rPr lang="en-NZ" dirty="0" smtClean="0"/>
              <a:t> f y </a:t>
            </a:r>
            <a:r>
              <a:rPr lang="en-NZ" dirty="0" err="1" smtClean="0"/>
              <a:t>mk</a:t>
            </a:r>
            <a:r>
              <a:rPr lang="en-NZ" dirty="0" smtClean="0"/>
              <a:t> </a:t>
            </a:r>
            <a:r>
              <a:rPr lang="en-NZ" dirty="0" err="1" smtClean="0"/>
              <a:t>fw</a:t>
            </a:r>
            <a:r>
              <a:rPr lang="en-NZ" dirty="0" smtClean="0"/>
              <a:t> </a:t>
            </a:r>
            <a:r>
              <a:rPr lang="en-NZ" dirty="0" err="1" smtClean="0"/>
              <a:t>rrrs</a:t>
            </a:r>
            <a:r>
              <a:rPr lang="en-NZ" dirty="0" smtClean="0"/>
              <a:t>.</a:t>
            </a:r>
          </a:p>
          <a:p>
            <a:r>
              <a:rPr lang="en-NZ" dirty="0" smtClean="0"/>
              <a:t>Python’s semantics is similar to Java.</a:t>
            </a:r>
          </a:p>
          <a:p>
            <a:pPr lvl="1"/>
            <a:r>
              <a:rPr lang="en-NZ" dirty="0" smtClean="0"/>
              <a:t>If you have a good working understanding of “what a Python program is supposed to do”, you have a good head-start on Java semantics.</a:t>
            </a:r>
          </a:p>
          <a:p>
            <a:pPr lvl="1"/>
            <a:r>
              <a:rPr lang="en-NZ" dirty="0" smtClean="0"/>
              <a:t>However, Python is weakly-typed, and Java is strongly-typed.</a:t>
            </a:r>
          </a:p>
          <a:p>
            <a:pPr lvl="2"/>
            <a:r>
              <a:rPr lang="en-NZ" dirty="0" smtClean="0"/>
              <a:t>Learning Java’s </a:t>
            </a:r>
            <a:r>
              <a:rPr lang="en-NZ" dirty="0" smtClean="0">
                <a:solidFill>
                  <a:srgbClr val="FF0000"/>
                </a:solidFill>
              </a:rPr>
              <a:t>type system</a:t>
            </a:r>
            <a:r>
              <a:rPr lang="en-NZ" dirty="0" smtClean="0"/>
              <a:t> is a significant achievement for any programmer.  </a:t>
            </a:r>
            <a:endParaRPr lang="en-NZ" dirty="0"/>
          </a:p>
          <a:p>
            <a:pPr lvl="2"/>
            <a:r>
              <a:rPr lang="en-NZ" dirty="0" smtClean="0"/>
              <a:t>I’ll devote quite a bit of lecture time to this concept, and the assignments should help.</a:t>
            </a:r>
          </a:p>
          <a:p>
            <a:pPr lvl="2"/>
            <a:r>
              <a:rPr lang="en-NZ" dirty="0" smtClean="0"/>
              <a:t>You won’t understand Java’s type system in an hour, or in a day… but once you “get it”, you’ll be a competent Java programmer.  Give it a go!   We’ll start on the next slide…</a:t>
            </a:r>
          </a:p>
        </p:txBody>
      </p:sp>
    </p:spTree>
    <p:extLst>
      <p:ext uri="{BB962C8B-B14F-4D97-AF65-F5344CB8AC3E}">
        <p14:creationId xmlns:p14="http://schemas.microsoft.com/office/powerpoint/2010/main" val="3502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3406</TotalTime>
  <Words>1119</Words>
  <Application>Microsoft Office PowerPoint</Application>
  <PresentationFormat>A4 Paper (210x297 mm)</PresentationFormat>
  <Paragraphs>154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新細明體</vt:lpstr>
      <vt:lpstr>Bookman Old Style</vt:lpstr>
      <vt:lpstr>Calibri</vt:lpstr>
      <vt:lpstr>Consolas</vt:lpstr>
      <vt:lpstr>Courier10 BT</vt:lpstr>
      <vt:lpstr>Gill Sans MT</vt:lpstr>
      <vt:lpstr>Tahoma</vt:lpstr>
      <vt:lpstr>Times New Roman</vt:lpstr>
      <vt:lpstr>Wingdings</vt:lpstr>
      <vt:lpstr>Wingdings 3</vt:lpstr>
      <vt:lpstr>CS105_10</vt:lpstr>
      <vt:lpstr>CompSci 230 Software Construction </vt:lpstr>
      <vt:lpstr>Agenda</vt:lpstr>
      <vt:lpstr>xkcd 353: Python</vt:lpstr>
      <vt:lpstr>xkcd 353: Python (2 of 2)</vt:lpstr>
      <vt:lpstr>Hello World!</vt:lpstr>
      <vt:lpstr>“Hello World!” in Python 3</vt:lpstr>
      <vt:lpstr> “Hello World!” in Java</vt:lpstr>
      <vt:lpstr>More on Backward Compatibility</vt:lpstr>
      <vt:lpstr>Syntax and semantics of Java</vt:lpstr>
      <vt:lpstr>Dissection of a Java Class</vt:lpstr>
      <vt:lpstr>Try it in Eclipse!</vt:lpstr>
      <vt:lpstr>Review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389</cp:revision>
  <cp:lastPrinted>2012-07-10T00:39:30Z</cp:lastPrinted>
  <dcterms:created xsi:type="dcterms:W3CDTF">2003-06-18T01:49:53Z</dcterms:created>
  <dcterms:modified xsi:type="dcterms:W3CDTF">2015-03-03T03:16:07Z</dcterms:modified>
</cp:coreProperties>
</file>