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7"/>
  </p:notesMasterIdLst>
  <p:sldIdLst>
    <p:sldId id="256" r:id="rId3"/>
    <p:sldId id="275" r:id="rId4"/>
    <p:sldId id="276" r:id="rId5"/>
    <p:sldId id="288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4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444"/>
    <a:srgbClr val="81B434"/>
    <a:srgbClr val="C4E44B"/>
    <a:srgbClr val="879335"/>
    <a:srgbClr val="CDFF40"/>
    <a:srgbClr val="92BF2E"/>
    <a:srgbClr val="84DFE4"/>
    <a:srgbClr val="12A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7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2FCC0-29A5-49BD-8CB8-11AABD8B9A5F}" type="datetimeFigureOut">
              <a:rPr lang="en-NZ" smtClean="0"/>
              <a:t>20/05/2012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328B-9C55-47BD-B1AC-D4CA5422891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399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328B-9C55-47BD-B1AC-D4CA5422891B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69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0452D-E1B1-4D32-BEBF-F2EED43D2BC2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060F4-E45F-4B99-95B9-B19ED6E24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12B8C-9606-4576-ACCF-314F05A6033D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E1042-242F-4F20-85A5-CF4F92B51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D0254-56BE-48E7-9E64-9035B3D9113E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89E49-9C7F-4100-B6A9-63A17B068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84FC2-EA0F-4154-8077-F8FFDE23EE37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7F0BC-8FE1-4674-AF49-980D68C1A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2453D-3B1C-4303-BC9A-2D79547BAE61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088F1-D038-454A-B505-8D25B9839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35919-D07D-4E3B-9B8B-3D32E4E138F5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32702-85E0-44C6-918D-3B628B63D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83419-A4F8-476A-B275-A152CA094653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45FBB-B17E-4532-A0A2-3C35A3EF6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2A95B-611D-4916-92ED-47A18BADB63F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1EDBB-38EE-4953-A53C-D54A00550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20DA80-BED1-4DC7-8BCC-01ACA7095E77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8E860-EE01-42A0-9F59-18C85A822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E3B331-636D-492C-9A0E-E47B26289DB0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BE2D-72BA-4F87-822E-82FEBE6D5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6619F-90FF-4B04-B180-B7767C6ACBAA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25323-7497-4364-9587-A2DB6E251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6F25A7BD-DB7A-4004-BE84-AE51DA0B85F3}" type="datetime1">
              <a:rPr lang="en-US"/>
              <a:pPr/>
              <a:t>5/20/2012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E7A2DBA3-B727-497A-B329-3907D54A05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07/978-3-540-89704-0_37" TargetMode="External"/><Relationship Id="rId3" Type="http://schemas.openxmlformats.org/officeDocument/2006/relationships/hyperlink" Target="http://dx.doi.org/10.1007/978-3-540-76298-0_61" TargetMode="External"/><Relationship Id="rId7" Type="http://schemas.openxmlformats.org/officeDocument/2006/relationships/hyperlink" Target="http://dx.doi.org/10.1145/1526709.1526894" TargetMode="External"/><Relationship Id="rId2" Type="http://schemas.openxmlformats.org/officeDocument/2006/relationships/hyperlink" Target="http://dx.doi.org/10.1145/1101779.11018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smo.org/TR/d13/d13.0/v0.2" TargetMode="External"/><Relationship Id="rId5" Type="http://schemas.openxmlformats.org/officeDocument/2006/relationships/hyperlink" Target="http://dx.doi.org/10.1016/j.compind.2008.04.001" TargetMode="External"/><Relationship Id="rId4" Type="http://schemas.openxmlformats.org/officeDocument/2006/relationships/hyperlink" Target="http://dx.doi.org/10.1016/S1389-1286(03)00229-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1/sw/" TargetMode="External"/><Relationship Id="rId2" Type="http://schemas.openxmlformats.org/officeDocument/2006/relationships/hyperlink" Target="http://www.w3.org/standards/semanticweb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3.org/TR/2004/REC-owl-features-20040210/" TargetMode="External"/><Relationship Id="rId4" Type="http://schemas.openxmlformats.org/officeDocument/2006/relationships/hyperlink" Target="http://www.w3.org/TR/rdfprime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877272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3315" name="AutoShape 7"/>
          <p:cNvSpPr>
            <a:spLocks noChangeAspect="1" noChangeArrowheads="1" noTextEdit="1"/>
          </p:cNvSpPr>
          <p:nvPr/>
        </p:nvSpPr>
        <p:spPr bwMode="auto">
          <a:xfrm>
            <a:off x="3151188" y="3524250"/>
            <a:ext cx="708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316" name="Group 13"/>
          <p:cNvGrpSpPr>
            <a:grpSpLocks/>
          </p:cNvGrpSpPr>
          <p:nvPr/>
        </p:nvGrpSpPr>
        <p:grpSpPr bwMode="auto">
          <a:xfrm>
            <a:off x="1506318" y="1291462"/>
            <a:ext cx="5480050" cy="5480050"/>
            <a:chOff x="2500298" y="1928802"/>
            <a:chExt cx="2440016" cy="2440016"/>
          </a:xfrm>
        </p:grpSpPr>
        <p:grpSp>
          <p:nvGrpSpPr>
            <p:cNvPr id="13407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rgbClr val="262626"/>
                  </a:gs>
                  <a:gs pos="100000">
                    <a:srgbClr val="595959"/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3410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FF4D"/>
                  </a:gs>
                  <a:gs pos="57001">
                    <a:srgbClr val="A1D129"/>
                  </a:gs>
                  <a:gs pos="100000">
                    <a:srgbClr val="A1D129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13408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grpSp>
        <p:nvGrpSpPr>
          <p:cNvPr id="13317" name="Gruppe 383"/>
          <p:cNvGrpSpPr>
            <a:grpSpLocks/>
          </p:cNvGrpSpPr>
          <p:nvPr/>
        </p:nvGrpSpPr>
        <p:grpSpPr bwMode="auto">
          <a:xfrm>
            <a:off x="581820" y="2750466"/>
            <a:ext cx="1469900" cy="3668621"/>
            <a:chOff x="12787370" y="3362337"/>
            <a:chExt cx="2391678" cy="6991325"/>
          </a:xfrm>
        </p:grpSpPr>
        <p:grpSp>
          <p:nvGrpSpPr>
            <p:cNvPr id="13325" name="Gruppe 1605"/>
            <p:cNvGrpSpPr>
              <a:grpSpLocks/>
            </p:cNvGrpSpPr>
            <p:nvPr/>
          </p:nvGrpSpPr>
          <p:grpSpPr bwMode="auto">
            <a:xfrm>
              <a:off x="12787357" y="3362367"/>
              <a:ext cx="2391683" cy="6991276"/>
              <a:chOff x="-9513501" y="-8286832"/>
              <a:chExt cx="3613597" cy="10563225"/>
            </a:xfrm>
          </p:grpSpPr>
          <p:sp>
            <p:nvSpPr>
              <p:cNvPr id="18" name="Freeform 1502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03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04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05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06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07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08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09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0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1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2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13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14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15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16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17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18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19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0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1"/>
              <p:cNvSpPr>
                <a:spLocks/>
              </p:cNvSpPr>
              <p:nvPr/>
            </p:nvSpPr>
            <p:spPr bwMode="auto">
              <a:xfrm>
                <a:off x="-6229379" y="-6289727"/>
                <a:ext cx="102626" cy="59376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2"/>
              <p:cNvSpPr>
                <a:spLocks/>
              </p:cNvSpPr>
              <p:nvPr/>
            </p:nvSpPr>
            <p:spPr bwMode="auto">
              <a:xfrm>
                <a:off x="-6369818" y="-6289727"/>
                <a:ext cx="59415" cy="59376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23"/>
              <p:cNvSpPr>
                <a:spLocks/>
              </p:cNvSpPr>
              <p:nvPr/>
            </p:nvSpPr>
            <p:spPr bwMode="auto">
              <a:xfrm>
                <a:off x="-6391424" y="-6230351"/>
                <a:ext cx="102626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24"/>
              <p:cNvSpPr>
                <a:spLocks/>
              </p:cNvSpPr>
              <p:nvPr/>
            </p:nvSpPr>
            <p:spPr bwMode="auto">
              <a:xfrm>
                <a:off x="-6250985" y="-6149387"/>
                <a:ext cx="145838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25"/>
              <p:cNvSpPr>
                <a:spLocks/>
              </p:cNvSpPr>
              <p:nvPr/>
            </p:nvSpPr>
            <p:spPr bwMode="auto">
              <a:xfrm>
                <a:off x="-6391424" y="-6170978"/>
                <a:ext cx="102626" cy="64772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26"/>
              <p:cNvSpPr>
                <a:spLocks/>
              </p:cNvSpPr>
              <p:nvPr/>
            </p:nvSpPr>
            <p:spPr bwMode="auto">
              <a:xfrm>
                <a:off x="-6229379" y="-6106206"/>
                <a:ext cx="124232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27"/>
              <p:cNvSpPr>
                <a:spLocks/>
              </p:cNvSpPr>
              <p:nvPr/>
            </p:nvSpPr>
            <p:spPr bwMode="auto">
              <a:xfrm>
                <a:off x="-6391424" y="-6106206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28"/>
              <p:cNvSpPr>
                <a:spLocks/>
              </p:cNvSpPr>
              <p:nvPr/>
            </p:nvSpPr>
            <p:spPr bwMode="auto">
              <a:xfrm>
                <a:off x="-6186167" y="-6046829"/>
                <a:ext cx="102626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29"/>
              <p:cNvSpPr>
                <a:spLocks/>
              </p:cNvSpPr>
              <p:nvPr/>
            </p:nvSpPr>
            <p:spPr bwMode="auto">
              <a:xfrm>
                <a:off x="-6391424" y="-6046829"/>
                <a:ext cx="124232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0"/>
              <p:cNvSpPr>
                <a:spLocks/>
              </p:cNvSpPr>
              <p:nvPr/>
            </p:nvSpPr>
            <p:spPr bwMode="auto">
              <a:xfrm>
                <a:off x="-6250985" y="-5982057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1"/>
              <p:cNvSpPr>
                <a:spLocks/>
              </p:cNvSpPr>
              <p:nvPr/>
            </p:nvSpPr>
            <p:spPr bwMode="auto">
              <a:xfrm>
                <a:off x="-6391424" y="-5944275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2"/>
              <p:cNvSpPr>
                <a:spLocks/>
              </p:cNvSpPr>
              <p:nvPr/>
            </p:nvSpPr>
            <p:spPr bwMode="auto">
              <a:xfrm>
                <a:off x="-6250985" y="-5944275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33"/>
              <p:cNvSpPr>
                <a:spLocks/>
              </p:cNvSpPr>
              <p:nvPr/>
            </p:nvSpPr>
            <p:spPr bwMode="auto">
              <a:xfrm>
                <a:off x="-6434635" y="-5884898"/>
                <a:ext cx="145838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34"/>
              <p:cNvSpPr>
                <a:spLocks/>
              </p:cNvSpPr>
              <p:nvPr/>
            </p:nvSpPr>
            <p:spPr bwMode="auto">
              <a:xfrm>
                <a:off x="-6229379" y="-5884898"/>
                <a:ext cx="124232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35"/>
              <p:cNvSpPr>
                <a:spLocks/>
              </p:cNvSpPr>
              <p:nvPr/>
            </p:nvSpPr>
            <p:spPr bwMode="auto">
              <a:xfrm>
                <a:off x="-6250985" y="-582012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36"/>
              <p:cNvSpPr>
                <a:spLocks/>
              </p:cNvSpPr>
              <p:nvPr/>
            </p:nvSpPr>
            <p:spPr bwMode="auto">
              <a:xfrm>
                <a:off x="-6391424" y="-5841717"/>
                <a:ext cx="124232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37"/>
              <p:cNvSpPr>
                <a:spLocks/>
              </p:cNvSpPr>
              <p:nvPr/>
            </p:nvSpPr>
            <p:spPr bwMode="auto">
              <a:xfrm>
                <a:off x="-6250985" y="-5782344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38"/>
              <p:cNvSpPr>
                <a:spLocks/>
              </p:cNvSpPr>
              <p:nvPr/>
            </p:nvSpPr>
            <p:spPr bwMode="auto">
              <a:xfrm>
                <a:off x="-6391424" y="-5782344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39"/>
              <p:cNvSpPr>
                <a:spLocks/>
              </p:cNvSpPr>
              <p:nvPr/>
            </p:nvSpPr>
            <p:spPr bwMode="auto">
              <a:xfrm>
                <a:off x="-6229379" y="-6208760"/>
                <a:ext cx="124232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0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1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2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43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44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45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46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47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48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49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0"/>
              <p:cNvSpPr>
                <a:spLocks/>
              </p:cNvSpPr>
              <p:nvPr/>
            </p:nvSpPr>
            <p:spPr bwMode="auto">
              <a:xfrm>
                <a:off x="-6391424" y="-5307346"/>
                <a:ext cx="124232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1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2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53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54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55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56"/>
              <p:cNvSpPr>
                <a:spLocks/>
              </p:cNvSpPr>
              <p:nvPr/>
            </p:nvSpPr>
            <p:spPr bwMode="auto">
              <a:xfrm>
                <a:off x="-6250985" y="-5140016"/>
                <a:ext cx="210656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57"/>
              <p:cNvSpPr>
                <a:spLocks/>
              </p:cNvSpPr>
              <p:nvPr/>
            </p:nvSpPr>
            <p:spPr bwMode="auto">
              <a:xfrm>
                <a:off x="-6391424" y="-5161606"/>
                <a:ext cx="102626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58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59"/>
              <p:cNvSpPr>
                <a:spLocks/>
              </p:cNvSpPr>
              <p:nvPr/>
            </p:nvSpPr>
            <p:spPr bwMode="auto">
              <a:xfrm>
                <a:off x="-6229379" y="-5658195"/>
                <a:ext cx="102626" cy="64772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0"/>
              <p:cNvSpPr>
                <a:spLocks/>
              </p:cNvSpPr>
              <p:nvPr/>
            </p:nvSpPr>
            <p:spPr bwMode="auto">
              <a:xfrm>
                <a:off x="-6369818" y="-5658195"/>
                <a:ext cx="59415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7" name="Freeform 1561"/>
              <p:cNvSpPr>
                <a:spLocks/>
              </p:cNvSpPr>
              <p:nvPr/>
            </p:nvSpPr>
            <p:spPr bwMode="auto">
              <a:xfrm>
                <a:off x="-6391424" y="-5593422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62"/>
              <p:cNvSpPr>
                <a:spLocks/>
              </p:cNvSpPr>
              <p:nvPr/>
            </p:nvSpPr>
            <p:spPr bwMode="auto">
              <a:xfrm>
                <a:off x="-6250985" y="-5534049"/>
                <a:ext cx="145838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63"/>
              <p:cNvSpPr>
                <a:spLocks/>
              </p:cNvSpPr>
              <p:nvPr/>
            </p:nvSpPr>
            <p:spPr bwMode="auto">
              <a:xfrm>
                <a:off x="-6391424" y="-5534049"/>
                <a:ext cx="102626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64"/>
              <p:cNvSpPr>
                <a:spLocks/>
              </p:cNvSpPr>
              <p:nvPr/>
            </p:nvSpPr>
            <p:spPr bwMode="auto">
              <a:xfrm>
                <a:off x="-6229379" y="-5469277"/>
                <a:ext cx="124232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1" name="Freeform 1565"/>
              <p:cNvSpPr>
                <a:spLocks/>
              </p:cNvSpPr>
              <p:nvPr/>
            </p:nvSpPr>
            <p:spPr bwMode="auto">
              <a:xfrm>
                <a:off x="-6391424" y="-5469277"/>
                <a:ext cx="124232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2" name="Freeform 1566"/>
              <p:cNvSpPr>
                <a:spLocks/>
              </p:cNvSpPr>
              <p:nvPr/>
            </p:nvSpPr>
            <p:spPr bwMode="auto">
              <a:xfrm>
                <a:off x="-6186167" y="-5409901"/>
                <a:ext cx="102626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67"/>
              <p:cNvSpPr>
                <a:spLocks/>
              </p:cNvSpPr>
              <p:nvPr/>
            </p:nvSpPr>
            <p:spPr bwMode="auto">
              <a:xfrm>
                <a:off x="-6391424" y="-5431491"/>
                <a:ext cx="124232" cy="64772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68"/>
              <p:cNvSpPr>
                <a:spLocks/>
              </p:cNvSpPr>
              <p:nvPr/>
            </p:nvSpPr>
            <p:spPr bwMode="auto">
              <a:xfrm>
                <a:off x="-6250985" y="-5366719"/>
                <a:ext cx="145838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0"/>
              <p:cNvSpPr>
                <a:spLocks/>
              </p:cNvSpPr>
              <p:nvPr/>
            </p:nvSpPr>
            <p:spPr bwMode="auto">
              <a:xfrm>
                <a:off x="-6250985" y="-5307346"/>
                <a:ext cx="108030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71"/>
              <p:cNvSpPr>
                <a:spLocks/>
              </p:cNvSpPr>
              <p:nvPr/>
            </p:nvSpPr>
            <p:spPr bwMode="auto">
              <a:xfrm>
                <a:off x="-6434635" y="-5264164"/>
                <a:ext cx="145838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72"/>
              <p:cNvSpPr>
                <a:spLocks/>
              </p:cNvSpPr>
              <p:nvPr/>
            </p:nvSpPr>
            <p:spPr bwMode="auto">
              <a:xfrm>
                <a:off x="-6229379" y="-5264164"/>
                <a:ext cx="124232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73"/>
              <p:cNvSpPr>
                <a:spLocks/>
              </p:cNvSpPr>
              <p:nvPr/>
            </p:nvSpPr>
            <p:spPr bwMode="auto">
              <a:xfrm>
                <a:off x="-6250985" y="-5204788"/>
                <a:ext cx="210656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74"/>
              <p:cNvSpPr>
                <a:spLocks/>
              </p:cNvSpPr>
              <p:nvPr/>
            </p:nvSpPr>
            <p:spPr bwMode="auto">
              <a:xfrm>
                <a:off x="-6391424" y="-5204788"/>
                <a:ext cx="124232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77"/>
              <p:cNvSpPr>
                <a:spLocks/>
              </p:cNvSpPr>
              <p:nvPr/>
            </p:nvSpPr>
            <p:spPr bwMode="auto">
              <a:xfrm>
                <a:off x="-6229379" y="-5593422"/>
                <a:ext cx="124232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1" name="Freeform 1578"/>
              <p:cNvSpPr>
                <a:spLocks/>
              </p:cNvSpPr>
              <p:nvPr/>
            </p:nvSpPr>
            <p:spPr bwMode="auto">
              <a:xfrm>
                <a:off x="-7806612" y="1061939"/>
                <a:ext cx="1766283" cy="847441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2" name="Freeform 1579"/>
              <p:cNvSpPr>
                <a:spLocks/>
              </p:cNvSpPr>
              <p:nvPr/>
            </p:nvSpPr>
            <p:spPr bwMode="auto">
              <a:xfrm>
                <a:off x="-8546617" y="-7239722"/>
                <a:ext cx="675187" cy="680110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3" name="Freeform 1580"/>
              <p:cNvSpPr>
                <a:spLocks noEditPoints="1"/>
              </p:cNvSpPr>
              <p:nvPr/>
            </p:nvSpPr>
            <p:spPr bwMode="auto">
              <a:xfrm>
                <a:off x="-9513481" y="-8286876"/>
                <a:ext cx="3613590" cy="1056330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4" name="Freeform 1581"/>
              <p:cNvSpPr>
                <a:spLocks/>
              </p:cNvSpPr>
              <p:nvPr/>
            </p:nvSpPr>
            <p:spPr bwMode="auto">
              <a:xfrm>
                <a:off x="-7396099" y="-7488017"/>
                <a:ext cx="37809" cy="167330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5" name="Freeform 1582"/>
              <p:cNvSpPr>
                <a:spLocks noEditPoints="1"/>
              </p:cNvSpPr>
              <p:nvPr/>
            </p:nvSpPr>
            <p:spPr bwMode="auto">
              <a:xfrm>
                <a:off x="-8017272" y="-7687730"/>
                <a:ext cx="761611" cy="410225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6" name="Freeform 1583"/>
              <p:cNvSpPr>
                <a:spLocks/>
              </p:cNvSpPr>
              <p:nvPr/>
            </p:nvSpPr>
            <p:spPr bwMode="auto">
              <a:xfrm>
                <a:off x="-8076686" y="-6845689"/>
                <a:ext cx="491533" cy="1684082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7" name="Freeform 1584"/>
              <p:cNvSpPr>
                <a:spLocks/>
              </p:cNvSpPr>
              <p:nvPr/>
            </p:nvSpPr>
            <p:spPr bwMode="auto">
              <a:xfrm>
                <a:off x="-7952454" y="-6829497"/>
                <a:ext cx="469931" cy="1786640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7" name="Freeform 1584"/>
            <p:cNvSpPr>
              <a:spLocks/>
            </p:cNvSpPr>
            <p:nvPr/>
          </p:nvSpPr>
          <p:spPr bwMode="auto">
            <a:xfrm>
              <a:off x="13788372" y="4401927"/>
              <a:ext cx="364651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3318" name="Gruppe 291"/>
          <p:cNvGrpSpPr>
            <a:grpSpLocks/>
          </p:cNvGrpSpPr>
          <p:nvPr/>
        </p:nvGrpSpPr>
        <p:grpSpPr bwMode="auto">
          <a:xfrm>
            <a:off x="6179962" y="2251638"/>
            <a:ext cx="2459037" cy="4537075"/>
            <a:chOff x="38" y="-1241643"/>
            <a:chExt cx="5000643" cy="9231528"/>
          </a:xfrm>
        </p:grpSpPr>
        <p:grpSp>
          <p:nvGrpSpPr>
            <p:cNvPr id="8" name="Gruppe 111"/>
            <p:cNvGrpSpPr/>
            <p:nvPr/>
          </p:nvGrpSpPr>
          <p:grpSpPr>
            <a:xfrm>
              <a:off x="38" y="-1241643"/>
              <a:ext cx="5000643" cy="9231528"/>
              <a:chOff x="3295650" y="3451224"/>
              <a:chExt cx="1392238" cy="2570164"/>
            </a:xfrm>
            <a:solidFill>
              <a:schemeClr val="tx1"/>
            </a:solidFill>
          </p:grpSpPr>
          <p:sp>
            <p:nvSpPr>
              <p:cNvPr id="109" name="Freeform 207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0" name="Freeform 212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1" name="Freeform 214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2" name="Freeform 216"/>
              <p:cNvSpPr>
                <a:spLocks/>
              </p:cNvSpPr>
              <p:nvPr/>
            </p:nvSpPr>
            <p:spPr bwMode="auto">
              <a:xfrm>
                <a:off x="4465638" y="4408486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3" name="Freeform 219"/>
              <p:cNvSpPr>
                <a:spLocks/>
              </p:cNvSpPr>
              <p:nvPr/>
            </p:nvSpPr>
            <p:spPr bwMode="auto">
              <a:xfrm>
                <a:off x="4475163" y="4176711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4" name="Freeform 220"/>
              <p:cNvSpPr>
                <a:spLocks/>
              </p:cNvSpPr>
              <p:nvPr/>
            </p:nvSpPr>
            <p:spPr bwMode="auto">
              <a:xfrm>
                <a:off x="4586288" y="4176711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5" name="Freeform 226"/>
              <p:cNvSpPr>
                <a:spLocks/>
              </p:cNvSpPr>
              <p:nvPr/>
            </p:nvSpPr>
            <p:spPr bwMode="auto">
              <a:xfrm>
                <a:off x="4465638" y="4348161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6" name="Freeform 228"/>
              <p:cNvSpPr>
                <a:spLocks/>
              </p:cNvSpPr>
              <p:nvPr/>
            </p:nvSpPr>
            <p:spPr bwMode="auto">
              <a:xfrm>
                <a:off x="4475163" y="4378323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7" name="Freeform 231"/>
              <p:cNvSpPr>
                <a:spLocks/>
              </p:cNvSpPr>
              <p:nvPr/>
            </p:nvSpPr>
            <p:spPr bwMode="auto">
              <a:xfrm>
                <a:off x="4475163" y="4498973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19" name="Freeform 236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0" name="Freeform 238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1" name="Freeform 241"/>
              <p:cNvSpPr>
                <a:spLocks/>
              </p:cNvSpPr>
              <p:nvPr/>
            </p:nvSpPr>
            <p:spPr bwMode="auto">
              <a:xfrm>
                <a:off x="4465638" y="4579936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2" name="Freeform 243"/>
              <p:cNvSpPr>
                <a:spLocks/>
              </p:cNvSpPr>
              <p:nvPr/>
            </p:nvSpPr>
            <p:spPr bwMode="auto">
              <a:xfrm>
                <a:off x="4465638" y="4610098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3" name="Freeform 245"/>
              <p:cNvSpPr>
                <a:spLocks/>
              </p:cNvSpPr>
              <p:nvPr/>
            </p:nvSpPr>
            <p:spPr bwMode="auto">
              <a:xfrm>
                <a:off x="4465638" y="4540248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4" name="Freeform 281"/>
              <p:cNvSpPr>
                <a:spLocks/>
              </p:cNvSpPr>
              <p:nvPr/>
            </p:nvSpPr>
            <p:spPr bwMode="auto">
              <a:xfrm>
                <a:off x="3629025" y="3451224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5" name="Freeform 282"/>
              <p:cNvSpPr>
                <a:spLocks/>
              </p:cNvSpPr>
              <p:nvPr/>
            </p:nvSpPr>
            <p:spPr bwMode="auto">
              <a:xfrm>
                <a:off x="3629025" y="3511549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6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7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8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29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0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1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2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3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4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5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6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7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8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39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0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1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2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3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4" name="Freeform 303"/>
              <p:cNvSpPr>
                <a:spLocks/>
              </p:cNvSpPr>
              <p:nvPr/>
            </p:nvSpPr>
            <p:spPr bwMode="auto">
              <a:xfrm>
                <a:off x="3587750" y="39243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5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6" name="Freeform 305"/>
              <p:cNvSpPr>
                <a:spLocks/>
              </p:cNvSpPr>
              <p:nvPr/>
            </p:nvSpPr>
            <p:spPr bwMode="auto">
              <a:xfrm>
                <a:off x="3578225" y="3924301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7" name="Freeform 306"/>
              <p:cNvSpPr>
                <a:spLocks/>
              </p:cNvSpPr>
              <p:nvPr/>
            </p:nvSpPr>
            <p:spPr bwMode="auto">
              <a:xfrm>
                <a:off x="3568700" y="3924301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8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49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0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1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2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3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4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5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6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7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8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59" name="Freeform 318"/>
              <p:cNvSpPr>
                <a:spLocks/>
              </p:cNvSpPr>
              <p:nvPr/>
            </p:nvSpPr>
            <p:spPr bwMode="auto">
              <a:xfrm>
                <a:off x="3557588" y="3975101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0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1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2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3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4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5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6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7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8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69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0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1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2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3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4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5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6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7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8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79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0" name="Freeform 340"/>
              <p:cNvSpPr>
                <a:spLocks/>
              </p:cNvSpPr>
              <p:nvPr/>
            </p:nvSpPr>
            <p:spPr bwMode="auto">
              <a:xfrm>
                <a:off x="3587750" y="4025901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1" name="Freeform 341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2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3" name="Freeform 343"/>
              <p:cNvSpPr>
                <a:spLocks/>
              </p:cNvSpPr>
              <p:nvPr/>
            </p:nvSpPr>
            <p:spPr bwMode="auto">
              <a:xfrm>
                <a:off x="3578225" y="4025901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4" name="Freeform 344"/>
              <p:cNvSpPr>
                <a:spLocks/>
              </p:cNvSpPr>
              <p:nvPr/>
            </p:nvSpPr>
            <p:spPr bwMode="auto">
              <a:xfrm>
                <a:off x="3648075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5" name="Freeform 345"/>
              <p:cNvSpPr>
                <a:spLocks/>
              </p:cNvSpPr>
              <p:nvPr/>
            </p:nvSpPr>
            <p:spPr bwMode="auto">
              <a:xfrm>
                <a:off x="3568700" y="4025901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6" name="Freeform 346"/>
              <p:cNvSpPr>
                <a:spLocks/>
              </p:cNvSpPr>
              <p:nvPr/>
            </p:nvSpPr>
            <p:spPr bwMode="auto">
              <a:xfrm>
                <a:off x="3587750" y="40259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7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8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89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0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1" name="Freeform 351"/>
              <p:cNvSpPr>
                <a:spLocks/>
              </p:cNvSpPr>
              <p:nvPr/>
            </p:nvSpPr>
            <p:spPr bwMode="auto">
              <a:xfrm>
                <a:off x="3587750" y="4046539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2" name="Freeform 352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3" name="Freeform 353"/>
              <p:cNvSpPr>
                <a:spLocks/>
              </p:cNvSpPr>
              <p:nvPr/>
            </p:nvSpPr>
            <p:spPr bwMode="auto">
              <a:xfrm>
                <a:off x="3729038" y="4046539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4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5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6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7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8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199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0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1" name="Freeform 361"/>
              <p:cNvSpPr>
                <a:spLocks/>
              </p:cNvSpPr>
              <p:nvPr/>
            </p:nvSpPr>
            <p:spPr bwMode="auto">
              <a:xfrm>
                <a:off x="3729038" y="4076701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2" name="Freeform 362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3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1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4" name="Freeform 364"/>
              <p:cNvSpPr>
                <a:spLocks/>
              </p:cNvSpPr>
              <p:nvPr/>
            </p:nvSpPr>
            <p:spPr bwMode="auto">
              <a:xfrm>
                <a:off x="3578225" y="4076701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5" name="Freeform 365"/>
              <p:cNvSpPr>
                <a:spLocks/>
              </p:cNvSpPr>
              <p:nvPr/>
            </p:nvSpPr>
            <p:spPr bwMode="auto">
              <a:xfrm>
                <a:off x="3527425" y="4076701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6" name="Freeform 366"/>
              <p:cNvSpPr>
                <a:spLocks/>
              </p:cNvSpPr>
              <p:nvPr/>
            </p:nvSpPr>
            <p:spPr bwMode="auto">
              <a:xfrm>
                <a:off x="3587750" y="4076701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7" name="Freeform 367"/>
              <p:cNvSpPr>
                <a:spLocks/>
              </p:cNvSpPr>
              <p:nvPr/>
            </p:nvSpPr>
            <p:spPr bwMode="auto">
              <a:xfrm>
                <a:off x="3587750" y="4076701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8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09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0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1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2" name="Freeform 372"/>
              <p:cNvSpPr>
                <a:spLocks/>
              </p:cNvSpPr>
              <p:nvPr/>
            </p:nvSpPr>
            <p:spPr bwMode="auto">
              <a:xfrm>
                <a:off x="3729038" y="4095751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3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1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4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  <p:sp>
            <p:nvSpPr>
              <p:cNvPr id="215" name="Freeform 381"/>
              <p:cNvSpPr>
                <a:spLocks/>
              </p:cNvSpPr>
              <p:nvPr/>
            </p:nvSpPr>
            <p:spPr bwMode="auto">
              <a:xfrm>
                <a:off x="3295650" y="3733800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34" charset="0"/>
                </a:endParaRPr>
              </a:p>
            </p:txBody>
          </p:sp>
        </p:grpSp>
        <p:sp>
          <p:nvSpPr>
            <p:cNvPr id="106" name="Freeform 382"/>
            <p:cNvSpPr>
              <a:spLocks/>
            </p:cNvSpPr>
            <p:nvPr/>
          </p:nvSpPr>
          <p:spPr bwMode="auto">
            <a:xfrm>
              <a:off x="506881" y="1006483"/>
              <a:ext cx="758653" cy="2064011"/>
            </a:xfrm>
            <a:custGeom>
              <a:avLst/>
              <a:gdLst>
                <a:gd name="T0" fmla="*/ 201612 w 133"/>
                <a:gd name="T1" fmla="*/ 0 h 362"/>
                <a:gd name="T2" fmla="*/ 211137 w 133"/>
                <a:gd name="T3" fmla="*/ 19050 h 362"/>
                <a:gd name="T4" fmla="*/ 211137 w 133"/>
                <a:gd name="T5" fmla="*/ 19050 h 362"/>
                <a:gd name="T6" fmla="*/ 161925 w 133"/>
                <a:gd name="T7" fmla="*/ 261938 h 362"/>
                <a:gd name="T8" fmla="*/ 131762 w 133"/>
                <a:gd name="T9" fmla="*/ 442913 h 362"/>
                <a:gd name="T10" fmla="*/ 131762 w 133"/>
                <a:gd name="T11" fmla="*/ 523875 h 362"/>
                <a:gd name="T12" fmla="*/ 141287 w 133"/>
                <a:gd name="T13" fmla="*/ 563563 h 362"/>
                <a:gd name="T14" fmla="*/ 141287 w 133"/>
                <a:gd name="T15" fmla="*/ 563563 h 362"/>
                <a:gd name="T16" fmla="*/ 90487 w 133"/>
                <a:gd name="T17" fmla="*/ 574675 h 362"/>
                <a:gd name="T18" fmla="*/ 39687 w 133"/>
                <a:gd name="T19" fmla="*/ 574675 h 362"/>
                <a:gd name="T20" fmla="*/ 0 w 133"/>
                <a:gd name="T21" fmla="*/ 563563 h 362"/>
                <a:gd name="T22" fmla="*/ 9525 w 133"/>
                <a:gd name="T23" fmla="*/ 482600 h 362"/>
                <a:gd name="T24" fmla="*/ 20637 w 133"/>
                <a:gd name="T25" fmla="*/ 473075 h 362"/>
                <a:gd name="T26" fmla="*/ 60325 w 133"/>
                <a:gd name="T27" fmla="*/ 503238 h 362"/>
                <a:gd name="T28" fmla="*/ 120650 w 133"/>
                <a:gd name="T29" fmla="*/ 463550 h 362"/>
                <a:gd name="T30" fmla="*/ 120650 w 133"/>
                <a:gd name="T31" fmla="*/ 463550 h 362"/>
                <a:gd name="T32" fmla="*/ 120650 w 133"/>
                <a:gd name="T33" fmla="*/ 361950 h 362"/>
                <a:gd name="T34" fmla="*/ 131762 w 133"/>
                <a:gd name="T35" fmla="*/ 261938 h 362"/>
                <a:gd name="T36" fmla="*/ 120650 w 133"/>
                <a:gd name="T37" fmla="*/ 171450 h 362"/>
                <a:gd name="T38" fmla="*/ 120650 w 133"/>
                <a:gd name="T39" fmla="*/ 100012 h 362"/>
                <a:gd name="T40" fmla="*/ 131762 w 133"/>
                <a:gd name="T41" fmla="*/ 69850 h 362"/>
                <a:gd name="T42" fmla="*/ 90487 w 133"/>
                <a:gd name="T43" fmla="*/ 69850 h 362"/>
                <a:gd name="T44" fmla="*/ 71437 w 133"/>
                <a:gd name="T45" fmla="*/ 90487 h 362"/>
                <a:gd name="T46" fmla="*/ 90487 w 133"/>
                <a:gd name="T47" fmla="*/ 109538 h 362"/>
                <a:gd name="T48" fmla="*/ 71437 w 133"/>
                <a:gd name="T49" fmla="*/ 231775 h 362"/>
                <a:gd name="T50" fmla="*/ 39687 w 133"/>
                <a:gd name="T51" fmla="*/ 342900 h 362"/>
                <a:gd name="T52" fmla="*/ 50800 w 133"/>
                <a:gd name="T53" fmla="*/ 261938 h 362"/>
                <a:gd name="T54" fmla="*/ 50800 w 133"/>
                <a:gd name="T55" fmla="*/ 160337 h 362"/>
                <a:gd name="T56" fmla="*/ 60325 w 133"/>
                <a:gd name="T57" fmla="*/ 100012 h 362"/>
                <a:gd name="T58" fmla="*/ 60325 w 133"/>
                <a:gd name="T59" fmla="*/ 49212 h 362"/>
                <a:gd name="T60" fmla="*/ 71437 w 133"/>
                <a:gd name="T61" fmla="*/ 39687 h 362"/>
                <a:gd name="T62" fmla="*/ 101600 w 133"/>
                <a:gd name="T63" fmla="*/ 60325 h 362"/>
                <a:gd name="T64" fmla="*/ 120650 w 133"/>
                <a:gd name="T65" fmla="*/ 60325 h 362"/>
                <a:gd name="T66" fmla="*/ 120650 w 133"/>
                <a:gd name="T67" fmla="*/ 60325 h 362"/>
                <a:gd name="T68" fmla="*/ 161925 w 133"/>
                <a:gd name="T69" fmla="*/ 30163 h 362"/>
                <a:gd name="T70" fmla="*/ 192087 w 133"/>
                <a:gd name="T71" fmla="*/ 9525 h 362"/>
                <a:gd name="T72" fmla="*/ 201612 w 133"/>
                <a:gd name="T73" fmla="*/ 0 h 362"/>
                <a:gd name="T74" fmla="*/ 201612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7" name="Freeform 383"/>
            <p:cNvSpPr>
              <a:spLocks/>
            </p:cNvSpPr>
            <p:nvPr/>
          </p:nvSpPr>
          <p:spPr bwMode="auto">
            <a:xfrm>
              <a:off x="2605279" y="1148606"/>
              <a:ext cx="474562" cy="1699015"/>
            </a:xfrm>
            <a:custGeom>
              <a:avLst/>
              <a:gdLst>
                <a:gd name="T0" fmla="*/ 20637 w 83"/>
                <a:gd name="T1" fmla="*/ 0 h 298"/>
                <a:gd name="T2" fmla="*/ 50800 w 83"/>
                <a:gd name="T3" fmla="*/ 9525 h 298"/>
                <a:gd name="T4" fmla="*/ 71437 w 83"/>
                <a:gd name="T5" fmla="*/ 39687 h 298"/>
                <a:gd name="T6" fmla="*/ 61912 w 83"/>
                <a:gd name="T7" fmla="*/ 69850 h 298"/>
                <a:gd name="T8" fmla="*/ 101600 w 83"/>
                <a:gd name="T9" fmla="*/ 150812 h 298"/>
                <a:gd name="T10" fmla="*/ 101600 w 83"/>
                <a:gd name="T11" fmla="*/ 150812 h 298"/>
                <a:gd name="T12" fmla="*/ 101600 w 83"/>
                <a:gd name="T13" fmla="*/ 180975 h 298"/>
                <a:gd name="T14" fmla="*/ 111125 w 83"/>
                <a:gd name="T15" fmla="*/ 231775 h 298"/>
                <a:gd name="T16" fmla="*/ 111125 w 83"/>
                <a:gd name="T17" fmla="*/ 231775 h 298"/>
                <a:gd name="T18" fmla="*/ 131762 w 83"/>
                <a:gd name="T19" fmla="*/ 382587 h 298"/>
                <a:gd name="T20" fmla="*/ 131762 w 83"/>
                <a:gd name="T21" fmla="*/ 423863 h 298"/>
                <a:gd name="T22" fmla="*/ 92075 w 83"/>
                <a:gd name="T23" fmla="*/ 473075 h 298"/>
                <a:gd name="T24" fmla="*/ 31750 w 83"/>
                <a:gd name="T25" fmla="*/ 433388 h 298"/>
                <a:gd name="T26" fmla="*/ 11112 w 83"/>
                <a:gd name="T27" fmla="*/ 211138 h 298"/>
                <a:gd name="T28" fmla="*/ 11112 w 83"/>
                <a:gd name="T29" fmla="*/ 111125 h 298"/>
                <a:gd name="T30" fmla="*/ 31750 w 83"/>
                <a:gd name="T31" fmla="*/ 60325 h 298"/>
                <a:gd name="T32" fmla="*/ 0 w 83"/>
                <a:gd name="T33" fmla="*/ 30162 h 298"/>
                <a:gd name="T34" fmla="*/ 2063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08" name="Freeform 384"/>
            <p:cNvSpPr>
              <a:spLocks/>
            </p:cNvSpPr>
            <p:nvPr/>
          </p:nvSpPr>
          <p:spPr bwMode="auto">
            <a:xfrm>
              <a:off x="3696446" y="1038783"/>
              <a:ext cx="471332" cy="649242"/>
            </a:xfrm>
            <a:custGeom>
              <a:avLst/>
              <a:gdLst>
                <a:gd name="T0" fmla="*/ 39688 w 83"/>
                <a:gd name="T1" fmla="*/ 180975 h 114"/>
                <a:gd name="T2" fmla="*/ 30163 w 83"/>
                <a:gd name="T3" fmla="*/ 180975 h 114"/>
                <a:gd name="T4" fmla="*/ 20638 w 83"/>
                <a:gd name="T5" fmla="*/ 120650 h 114"/>
                <a:gd name="T6" fmla="*/ 0 w 83"/>
                <a:gd name="T7" fmla="*/ 90488 h 114"/>
                <a:gd name="T8" fmla="*/ 9525 w 83"/>
                <a:gd name="T9" fmla="*/ 50800 h 114"/>
                <a:gd name="T10" fmla="*/ 20638 w 83"/>
                <a:gd name="T11" fmla="*/ 20638 h 114"/>
                <a:gd name="T12" fmla="*/ 39688 w 83"/>
                <a:gd name="T13" fmla="*/ 50800 h 114"/>
                <a:gd name="T14" fmla="*/ 69850 w 83"/>
                <a:gd name="T15" fmla="*/ 50800 h 114"/>
                <a:gd name="T16" fmla="*/ 111125 w 83"/>
                <a:gd name="T17" fmla="*/ 30163 h 114"/>
                <a:gd name="T18" fmla="*/ 131763 w 83"/>
                <a:gd name="T19" fmla="*/ 0 h 114"/>
                <a:gd name="T20" fmla="*/ 131763 w 83"/>
                <a:gd name="T21" fmla="*/ 50800 h 114"/>
                <a:gd name="T22" fmla="*/ 90488 w 83"/>
                <a:gd name="T23" fmla="*/ 90488 h 114"/>
                <a:gd name="T24" fmla="*/ 69850 w 83"/>
                <a:gd name="T25" fmla="*/ 120650 h 114"/>
                <a:gd name="T26" fmla="*/ 39688 w 83"/>
                <a:gd name="T27" fmla="*/ 180975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3320" name="Tekstboks 3"/>
          <p:cNvSpPr txBox="1">
            <a:spLocks noChangeArrowheads="1"/>
          </p:cNvSpPr>
          <p:nvPr/>
        </p:nvSpPr>
        <p:spPr bwMode="auto">
          <a:xfrm>
            <a:off x="107504" y="332656"/>
            <a:ext cx="894309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-65" charset="0"/>
              </a:rPr>
              <a:t>THE SEMANTIC WEB’S IMPACT UPON E-BUSINESS</a:t>
            </a:r>
            <a:endParaRPr lang="da-DK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-65" charset="0"/>
            </a:endParaRPr>
          </a:p>
        </p:txBody>
      </p:sp>
      <p:sp>
        <p:nvSpPr>
          <p:cNvPr id="217" name="Tekstboks 3"/>
          <p:cNvSpPr txBox="1">
            <a:spLocks noChangeArrowheads="1"/>
          </p:cNvSpPr>
          <p:nvPr/>
        </p:nvSpPr>
        <p:spPr bwMode="auto">
          <a:xfrm>
            <a:off x="6128369" y="1264687"/>
            <a:ext cx="29222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500" dirty="0" smtClean="0">
                <a:latin typeface="Calibri" pitchFamily="-65" charset="0"/>
              </a:rPr>
              <a:t>Stephen Hood</a:t>
            </a:r>
          </a:p>
          <a:p>
            <a:pPr algn="ctr"/>
            <a:r>
              <a:rPr lang="da-DK" sz="2500" dirty="0" smtClean="0">
                <a:latin typeface="Calibri" pitchFamily="-65" charset="0"/>
              </a:rPr>
              <a:t>Po-cheng Huang</a:t>
            </a:r>
            <a:endParaRPr lang="da-DK" sz="2500" dirty="0">
              <a:latin typeface="Calibri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1621799" y="273050"/>
            <a:ext cx="676406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Future Issues</a:t>
            </a:r>
            <a:endParaRPr lang="da-DK" sz="2800" b="1" dirty="0">
              <a:latin typeface="Calibri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516283"/>
            <a:ext cx="63367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	</a:t>
            </a:r>
            <a:r>
              <a:rPr lang="en-NZ" sz="2400" b="1" dirty="0" smtClean="0">
                <a:latin typeface="+mj-lt"/>
              </a:rPr>
              <a:t>Risk Minimisation:</a:t>
            </a:r>
            <a:r>
              <a:rPr lang="en-NZ" sz="2000" dirty="0" smtClean="0"/>
              <a:t>	Very important in</a:t>
            </a:r>
          </a:p>
          <a:p>
            <a:r>
              <a:rPr lang="en-NZ" sz="2000" dirty="0"/>
              <a:t>	</a:t>
            </a:r>
            <a:r>
              <a:rPr lang="en-NZ" sz="2000" dirty="0" smtClean="0"/>
              <a:t>						Business Planning</a:t>
            </a:r>
            <a:endParaRPr lang="en-NZ" sz="2000" b="1" dirty="0" smtClean="0"/>
          </a:p>
          <a:p>
            <a:endParaRPr lang="en-NZ" sz="2400" b="1" dirty="0"/>
          </a:p>
          <a:p>
            <a:r>
              <a:rPr lang="en-NZ" sz="2800" b="1" dirty="0" smtClean="0">
                <a:latin typeface="+mj-lt"/>
              </a:rPr>
              <a:t>TRUST –</a:t>
            </a:r>
          </a:p>
          <a:p>
            <a:r>
              <a:rPr lang="en-NZ" sz="2000" dirty="0"/>
              <a:t>	A</a:t>
            </a:r>
            <a:r>
              <a:rPr lang="en-NZ" sz="2000" dirty="0" smtClean="0"/>
              <a:t> brave new world of information on the Semantic 	Web: But how do you determine which information 	can be relied on?</a:t>
            </a:r>
          </a:p>
          <a:p>
            <a:endParaRPr lang="en-NZ" sz="800" dirty="0" smtClean="0"/>
          </a:p>
          <a:p>
            <a:r>
              <a:rPr lang="en-NZ" sz="2000" dirty="0"/>
              <a:t>	</a:t>
            </a:r>
            <a:r>
              <a:rPr lang="en-NZ" sz="2000" dirty="0" smtClean="0"/>
              <a:t>Currently a risky proposition…</a:t>
            </a:r>
          </a:p>
          <a:p>
            <a:endParaRPr lang="en-NZ" sz="2400" dirty="0"/>
          </a:p>
          <a:p>
            <a:r>
              <a:rPr lang="en-NZ" sz="2400" b="1" dirty="0" smtClean="0">
                <a:latin typeface="+mj-lt"/>
              </a:rPr>
              <a:t>Needed:</a:t>
            </a:r>
            <a:r>
              <a:rPr lang="en-NZ" sz="2000" b="1" dirty="0" smtClean="0"/>
              <a:t>	</a:t>
            </a:r>
            <a:r>
              <a:rPr lang="en-NZ" sz="2000" dirty="0" smtClean="0"/>
              <a:t>A </a:t>
            </a:r>
            <a:r>
              <a:rPr lang="en-NZ" sz="2000" dirty="0" err="1" smtClean="0"/>
              <a:t>W3C</a:t>
            </a:r>
            <a:r>
              <a:rPr lang="en-NZ" sz="2000" dirty="0" smtClean="0"/>
              <a:t> Recommendation for determining 			Trustworthiness on the Semantic Web – 				currently in development</a:t>
            </a:r>
            <a:endParaRPr lang="en-NZ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61251" y="227687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rgbClr val="FFC000"/>
                </a:solidFill>
                <a:latin typeface="+mj-lt"/>
              </a:rPr>
              <a:t>?</a:t>
            </a:r>
            <a:endParaRPr lang="en-NZ" sz="4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 rot="1302299">
            <a:off x="4161142" y="238493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NZ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 rot="20530920">
            <a:off x="3582915" y="226106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rgbClr val="FFFF00"/>
                </a:solidFill>
                <a:latin typeface="+mj-lt"/>
              </a:rPr>
              <a:t>?</a:t>
            </a:r>
            <a:endParaRPr lang="en-NZ" sz="4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35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1621799" y="273050"/>
            <a:ext cx="676406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Summary</a:t>
            </a:r>
            <a:endParaRPr lang="da-DK" sz="2800" b="1" dirty="0">
              <a:latin typeface="Calibri" pitchFamily="-65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995935" y="1608467"/>
            <a:ext cx="2421903" cy="41262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Explosion 1 5"/>
          <p:cNvSpPr/>
          <p:nvPr/>
        </p:nvSpPr>
        <p:spPr>
          <a:xfrm>
            <a:off x="4749686" y="1357579"/>
            <a:ext cx="914400" cy="91440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163011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E-Business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1646545" y="163011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Semantic Web</a:t>
            </a: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227197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latin typeface="+mj-lt"/>
              </a:rPr>
              <a:t>IMPACT</a:t>
            </a:r>
            <a:endParaRPr lang="en-NZ" sz="2000" b="1" dirty="0"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42690" y="2655596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Lower Operating Costs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Faster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 smtClean="0"/>
              <a:t>Wider Sphere of Operations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NZ" dirty="0"/>
              <a:t>Less Error &amp; Better </a:t>
            </a:r>
            <a:r>
              <a:rPr lang="en-NZ" dirty="0" smtClean="0"/>
              <a:t>Decisions</a:t>
            </a:r>
          </a:p>
          <a:p>
            <a:endParaRPr lang="en-NZ" sz="800" dirty="0" smtClean="0"/>
          </a:p>
          <a:p>
            <a:r>
              <a:rPr lang="en-NZ" dirty="0" smtClean="0"/>
              <a:t>	    = </a:t>
            </a:r>
            <a:r>
              <a:rPr lang="en-NZ" sz="2000" b="1" dirty="0" smtClean="0">
                <a:solidFill>
                  <a:srgbClr val="FF0000"/>
                </a:solidFill>
                <a:latin typeface="+mj-lt"/>
              </a:rPr>
              <a:t>Greater Profit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35696" y="4629920"/>
            <a:ext cx="6280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latin typeface="+mj-lt"/>
              </a:rPr>
              <a:t>Future Issues: </a:t>
            </a:r>
            <a:r>
              <a:rPr lang="en-NZ" dirty="0" smtClean="0"/>
              <a:t>Trust System for the Semantic Web</a:t>
            </a:r>
          </a:p>
          <a:p>
            <a:pPr marL="285750" indent="-285750">
              <a:buFont typeface="Arial" pitchFamily="34" charset="0"/>
              <a:buChar char="•"/>
            </a:pPr>
            <a:endParaRPr lang="en-NZ" dirty="0"/>
          </a:p>
        </p:txBody>
      </p:sp>
      <p:sp>
        <p:nvSpPr>
          <p:cNvPr id="2" name="TextBox 1"/>
          <p:cNvSpPr txBox="1"/>
          <p:nvPr/>
        </p:nvSpPr>
        <p:spPr>
          <a:xfrm>
            <a:off x="7536527" y="4392525"/>
            <a:ext cx="32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rgbClr val="FFC000"/>
                </a:solidFill>
              </a:rPr>
              <a:t>!</a:t>
            </a:r>
            <a:endParaRPr lang="en-NZ" sz="4000" b="1" dirty="0">
              <a:solidFill>
                <a:srgbClr val="FFC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1026325">
            <a:off x="7697379" y="4424179"/>
            <a:ext cx="32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rgbClr val="FF0000"/>
                </a:solidFill>
              </a:rPr>
              <a:t>!</a:t>
            </a:r>
            <a:endParaRPr lang="en-NZ" sz="40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 rot="20394016">
            <a:off x="7363477" y="4426246"/>
            <a:ext cx="32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rgbClr val="FFFF00"/>
                </a:solidFill>
              </a:rPr>
              <a:t>!</a:t>
            </a:r>
            <a:endParaRPr lang="en-NZ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1621799" y="273050"/>
            <a:ext cx="676406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References</a:t>
            </a:r>
            <a:endParaRPr lang="da-DK" sz="2800" b="1" dirty="0">
              <a:latin typeface="Calibri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340768"/>
            <a:ext cx="626469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NZ" sz="1100" dirty="0"/>
              <a:t>R. Singh, L. S. </a:t>
            </a:r>
            <a:r>
              <a:rPr lang="en-NZ" sz="1100" dirty="0" err="1"/>
              <a:t>Iyer</a:t>
            </a:r>
            <a:r>
              <a:rPr lang="en-NZ" sz="1100" dirty="0"/>
              <a:t>, and A. F. Salam, “The semantic e-business vision</a:t>
            </a:r>
            <a:r>
              <a:rPr lang="en-NZ" sz="1100" dirty="0" smtClean="0"/>
              <a:t>,” Communications </a:t>
            </a:r>
            <a:r>
              <a:rPr lang="en-NZ" sz="1100" dirty="0"/>
              <a:t>of the </a:t>
            </a:r>
            <a:r>
              <a:rPr lang="en-NZ" sz="1100" dirty="0" err="1"/>
              <a:t>ACM</a:t>
            </a:r>
            <a:r>
              <a:rPr lang="en-NZ" sz="1100" dirty="0"/>
              <a:t>, vol. 48, no. 12, pp. 38–41, </a:t>
            </a:r>
            <a:r>
              <a:rPr lang="en-NZ" sz="1100" dirty="0" smtClean="0"/>
              <a:t>December 2005</a:t>
            </a:r>
            <a:r>
              <a:rPr lang="en-NZ" sz="1100" dirty="0"/>
              <a:t>; </a:t>
            </a:r>
            <a:r>
              <a:rPr lang="en-NZ" sz="1100" dirty="0">
                <a:hlinkClick r:id="rId2"/>
              </a:rPr>
              <a:t>http://</a:t>
            </a:r>
            <a:r>
              <a:rPr lang="en-NZ" sz="1100" dirty="0" err="1" smtClean="0">
                <a:hlinkClick r:id="rId2"/>
              </a:rPr>
              <a:t>dx.doi.org</a:t>
            </a:r>
            <a:r>
              <a:rPr lang="en-NZ" sz="1100" dirty="0" smtClean="0">
                <a:hlinkClick r:id="rId2"/>
              </a:rPr>
              <a:t>/10.1145/1101779.1101806</a:t>
            </a:r>
            <a:r>
              <a:rPr lang="en-NZ" sz="1100" dirty="0" smtClean="0"/>
              <a:t>.</a:t>
            </a:r>
          </a:p>
          <a:p>
            <a:pPr marL="228600" indent="-228600">
              <a:buFont typeface="+mj-lt"/>
              <a:buAutoNum type="arabicParenR"/>
            </a:pPr>
            <a:r>
              <a:rPr lang="en-NZ" sz="1100" dirty="0" smtClean="0"/>
              <a:t>H</a:t>
            </a:r>
            <a:r>
              <a:rPr lang="en-NZ" sz="1100" dirty="0"/>
              <a:t>. </a:t>
            </a:r>
            <a:r>
              <a:rPr lang="en-NZ" sz="1100" dirty="0" err="1"/>
              <a:t>Saggion</a:t>
            </a:r>
            <a:r>
              <a:rPr lang="en-NZ" sz="1100" dirty="0"/>
              <a:t>, A. Funk, D. Maynard, and K </a:t>
            </a:r>
            <a:r>
              <a:rPr lang="en-NZ" sz="1100" dirty="0" err="1"/>
              <a:t>Bontcheva</a:t>
            </a:r>
            <a:r>
              <a:rPr lang="en-NZ" sz="1100" dirty="0"/>
              <a:t>, “</a:t>
            </a:r>
            <a:r>
              <a:rPr lang="en-NZ" sz="1100" dirty="0" smtClean="0"/>
              <a:t>Ontology-based information </a:t>
            </a:r>
            <a:r>
              <a:rPr lang="en-NZ" sz="1100" dirty="0"/>
              <a:t>extraction for business intelligence,” Lecture Notes </a:t>
            </a:r>
            <a:r>
              <a:rPr lang="en-NZ" sz="1100" dirty="0" smtClean="0"/>
              <a:t>in </a:t>
            </a:r>
            <a:r>
              <a:rPr lang="fr-FR" sz="1100" dirty="0" smtClean="0"/>
              <a:t>Computer </a:t>
            </a:r>
            <a:r>
              <a:rPr lang="fr-FR" sz="1100" dirty="0"/>
              <a:t>Science, vol. 4825, pp. 843–856, </a:t>
            </a:r>
            <a:r>
              <a:rPr lang="fr-FR" sz="1100" dirty="0" smtClean="0"/>
              <a:t>2007; </a:t>
            </a:r>
            <a:r>
              <a:rPr lang="en-NZ" sz="1100" dirty="0" smtClean="0">
                <a:hlinkClick r:id="rId3"/>
              </a:rPr>
              <a:t>http</a:t>
            </a:r>
            <a:r>
              <a:rPr lang="en-NZ" sz="1100" dirty="0">
                <a:hlinkClick r:id="rId3"/>
              </a:rPr>
              <a:t>://</a:t>
            </a:r>
            <a:r>
              <a:rPr lang="en-NZ" sz="1100" dirty="0" err="1" smtClean="0">
                <a:hlinkClick r:id="rId3"/>
              </a:rPr>
              <a:t>dx.doi.org</a:t>
            </a:r>
            <a:r>
              <a:rPr lang="en-NZ" sz="1100" dirty="0" smtClean="0">
                <a:hlinkClick r:id="rId3"/>
              </a:rPr>
              <a:t>/10.1007/978-3-540-76298-0_61</a:t>
            </a:r>
            <a:r>
              <a:rPr lang="en-NZ" sz="1100" dirty="0" smtClean="0"/>
              <a:t>.</a:t>
            </a:r>
          </a:p>
          <a:p>
            <a:pPr marL="228600" indent="-228600">
              <a:buFont typeface="+mj-lt"/>
              <a:buAutoNum type="arabicParenR"/>
            </a:pPr>
            <a:r>
              <a:rPr lang="en-NZ" sz="1100" dirty="0" smtClean="0"/>
              <a:t>D</a:t>
            </a:r>
            <a:r>
              <a:rPr lang="en-NZ" sz="1100" dirty="0"/>
              <a:t>. </a:t>
            </a:r>
            <a:r>
              <a:rPr lang="en-NZ" sz="1100" dirty="0" err="1"/>
              <a:t>Trastour</a:t>
            </a:r>
            <a:r>
              <a:rPr lang="en-NZ" sz="1100" dirty="0"/>
              <a:t>, C. </a:t>
            </a:r>
            <a:r>
              <a:rPr lang="en-NZ" sz="1100" dirty="0" err="1"/>
              <a:t>Bartolini</a:t>
            </a:r>
            <a:r>
              <a:rPr lang="en-NZ" sz="1100" dirty="0"/>
              <a:t>, and C. </a:t>
            </a:r>
            <a:r>
              <a:rPr lang="en-NZ" sz="1100" dirty="0" err="1"/>
              <a:t>Preist</a:t>
            </a:r>
            <a:r>
              <a:rPr lang="en-NZ" sz="1100" dirty="0"/>
              <a:t>, “Semantic web support for </a:t>
            </a:r>
            <a:r>
              <a:rPr lang="en-NZ" sz="1100" dirty="0" smtClean="0"/>
              <a:t>the business-to-business </a:t>
            </a:r>
            <a:r>
              <a:rPr lang="en-NZ" sz="1100" dirty="0"/>
              <a:t>e-commerce pre-contractual lifecycle,” </a:t>
            </a:r>
            <a:r>
              <a:rPr lang="en-NZ" sz="1100" dirty="0" smtClean="0"/>
              <a:t>Computer Networks</a:t>
            </a:r>
            <a:r>
              <a:rPr lang="en-NZ" sz="1100" dirty="0"/>
              <a:t>, vol. 42, no. 5, pp. 661–673, 5 August </a:t>
            </a:r>
            <a:r>
              <a:rPr lang="en-NZ" sz="1100" dirty="0" smtClean="0"/>
              <a:t>2003; </a:t>
            </a:r>
            <a:r>
              <a:rPr lang="en-NZ" sz="1100" dirty="0" smtClean="0">
                <a:hlinkClick r:id="rId4"/>
              </a:rPr>
              <a:t>http</a:t>
            </a:r>
            <a:r>
              <a:rPr lang="en-NZ" sz="1100" dirty="0">
                <a:hlinkClick r:id="rId4"/>
              </a:rPr>
              <a:t>://</a:t>
            </a:r>
            <a:r>
              <a:rPr lang="en-NZ" sz="1100" dirty="0" err="1" smtClean="0">
                <a:hlinkClick r:id="rId4"/>
              </a:rPr>
              <a:t>dx.doi.org</a:t>
            </a:r>
            <a:r>
              <a:rPr lang="en-NZ" sz="1100" dirty="0" smtClean="0">
                <a:hlinkClick r:id="rId4"/>
              </a:rPr>
              <a:t>/10.1016/</a:t>
            </a:r>
            <a:r>
              <a:rPr lang="en-NZ" sz="1100" dirty="0" err="1" smtClean="0">
                <a:hlinkClick r:id="rId4"/>
              </a:rPr>
              <a:t>S1389</a:t>
            </a:r>
            <a:r>
              <a:rPr lang="en-NZ" sz="1100" dirty="0" smtClean="0">
                <a:hlinkClick r:id="rId4"/>
              </a:rPr>
              <a:t>-1286(03)00229-9</a:t>
            </a:r>
            <a:r>
              <a:rPr lang="en-NZ" sz="1100" dirty="0" smtClean="0"/>
              <a:t>.</a:t>
            </a:r>
          </a:p>
          <a:p>
            <a:pPr marL="228600" indent="-228600">
              <a:buFont typeface="+mj-lt"/>
              <a:buAutoNum type="arabicParenR"/>
            </a:pPr>
            <a:r>
              <a:rPr lang="en-NZ" sz="1100" dirty="0" smtClean="0"/>
              <a:t>H</a:t>
            </a:r>
            <a:r>
              <a:rPr lang="en-NZ" sz="1100" dirty="0"/>
              <a:t>. </a:t>
            </a:r>
            <a:r>
              <a:rPr lang="en-NZ" sz="1100" dirty="0" err="1"/>
              <a:t>Jagdev</a:t>
            </a:r>
            <a:r>
              <a:rPr lang="en-NZ" sz="1100" dirty="0"/>
              <a:t>, L. </a:t>
            </a:r>
            <a:r>
              <a:rPr lang="en-NZ" sz="1100" dirty="0" err="1"/>
              <a:t>Vasiliu</a:t>
            </a:r>
            <a:r>
              <a:rPr lang="en-NZ" sz="1100" dirty="0"/>
              <a:t>, J. Browne and M. </a:t>
            </a:r>
            <a:r>
              <a:rPr lang="en-NZ" sz="1100" dirty="0" err="1"/>
              <a:t>Zaremba</a:t>
            </a:r>
            <a:r>
              <a:rPr lang="en-NZ" sz="1100" dirty="0"/>
              <a:t>, “A semantic </a:t>
            </a:r>
            <a:r>
              <a:rPr lang="en-NZ" sz="1100" dirty="0" smtClean="0"/>
              <a:t>web service </a:t>
            </a:r>
            <a:r>
              <a:rPr lang="en-NZ" sz="1100" dirty="0"/>
              <a:t>environment for </a:t>
            </a:r>
            <a:r>
              <a:rPr lang="en-NZ" sz="1100" dirty="0" err="1"/>
              <a:t>B2B</a:t>
            </a:r>
            <a:r>
              <a:rPr lang="en-NZ" sz="1100" dirty="0"/>
              <a:t> and </a:t>
            </a:r>
            <a:r>
              <a:rPr lang="en-NZ" sz="1100" dirty="0" err="1"/>
              <a:t>B2C</a:t>
            </a:r>
            <a:r>
              <a:rPr lang="en-NZ" sz="1100" dirty="0"/>
              <a:t> auction applications </a:t>
            </a:r>
            <a:r>
              <a:rPr lang="en-NZ" sz="1100" dirty="0" smtClean="0"/>
              <a:t>within extended </a:t>
            </a:r>
            <a:r>
              <a:rPr lang="en-NZ" sz="1100" dirty="0"/>
              <a:t>and virtual enterprises,” Computers in Industry, vol. 59, no. </a:t>
            </a:r>
            <a:r>
              <a:rPr lang="en-NZ" sz="1100" dirty="0" smtClean="0"/>
              <a:t>8, pp</a:t>
            </a:r>
            <a:r>
              <a:rPr lang="en-NZ" sz="1100" dirty="0"/>
              <a:t>. 786–797, October </a:t>
            </a:r>
            <a:r>
              <a:rPr lang="en-NZ" sz="1100" dirty="0" smtClean="0"/>
              <a:t>2008; </a:t>
            </a:r>
            <a:r>
              <a:rPr lang="en-NZ" sz="1100" dirty="0" smtClean="0">
                <a:hlinkClick r:id="rId5"/>
              </a:rPr>
              <a:t>http</a:t>
            </a:r>
            <a:r>
              <a:rPr lang="en-NZ" sz="1100" dirty="0">
                <a:hlinkClick r:id="rId5"/>
              </a:rPr>
              <a:t>://</a:t>
            </a:r>
            <a:r>
              <a:rPr lang="en-NZ" sz="1100" dirty="0" err="1" smtClean="0">
                <a:hlinkClick r:id="rId5"/>
              </a:rPr>
              <a:t>dx.doi.org</a:t>
            </a:r>
            <a:r>
              <a:rPr lang="en-NZ" sz="1100" dirty="0" smtClean="0">
                <a:hlinkClick r:id="rId5"/>
              </a:rPr>
              <a:t>/10.1016/</a:t>
            </a:r>
            <a:r>
              <a:rPr lang="en-NZ" sz="1100" dirty="0" err="1" smtClean="0">
                <a:hlinkClick r:id="rId5"/>
              </a:rPr>
              <a:t>j.compind.2008.04.001</a:t>
            </a:r>
            <a:r>
              <a:rPr lang="en-NZ" sz="1100" dirty="0" smtClean="0"/>
              <a:t>.</a:t>
            </a:r>
          </a:p>
          <a:p>
            <a:pPr marL="228600" indent="-228600">
              <a:buFont typeface="+mj-lt"/>
              <a:buAutoNum type="arabicParenR"/>
            </a:pPr>
            <a:r>
              <a:rPr lang="en-NZ" sz="1100" dirty="0" smtClean="0"/>
              <a:t>E</a:t>
            </a:r>
            <a:r>
              <a:rPr lang="en-NZ" sz="1100" dirty="0"/>
              <a:t>. </a:t>
            </a:r>
            <a:r>
              <a:rPr lang="en-NZ" sz="1100" dirty="0" err="1"/>
              <a:t>Cimpian</a:t>
            </a:r>
            <a:r>
              <a:rPr lang="en-NZ" sz="1100" dirty="0"/>
              <a:t>, M. Moran, E. Oren, T. </a:t>
            </a:r>
            <a:r>
              <a:rPr lang="en-NZ" sz="1100" dirty="0" err="1"/>
              <a:t>Vitvar</a:t>
            </a:r>
            <a:r>
              <a:rPr lang="en-NZ" sz="1100" dirty="0"/>
              <a:t>, and M. </a:t>
            </a:r>
            <a:r>
              <a:rPr lang="en-NZ" sz="1100" dirty="0" err="1"/>
              <a:t>Zaremba</a:t>
            </a:r>
            <a:r>
              <a:rPr lang="en-NZ" sz="1100" dirty="0"/>
              <a:t>, “</a:t>
            </a:r>
            <a:r>
              <a:rPr lang="en-NZ" sz="1100" dirty="0" smtClean="0"/>
              <a:t>Overview and </a:t>
            </a:r>
            <a:r>
              <a:rPr lang="en-NZ" sz="1100" dirty="0"/>
              <a:t>Scope of </a:t>
            </a:r>
            <a:r>
              <a:rPr lang="en-NZ" sz="1100" dirty="0" err="1"/>
              <a:t>WSMX</a:t>
            </a:r>
            <a:r>
              <a:rPr lang="en-NZ" sz="1100" dirty="0"/>
              <a:t>,” </a:t>
            </a:r>
            <a:r>
              <a:rPr lang="en-NZ" sz="1100" dirty="0" err="1"/>
              <a:t>WSMX</a:t>
            </a:r>
            <a:r>
              <a:rPr lang="en-NZ" sz="1100" dirty="0"/>
              <a:t> Deliverable </a:t>
            </a:r>
            <a:r>
              <a:rPr lang="en-NZ" sz="1100" dirty="0" err="1"/>
              <a:t>D13.0</a:t>
            </a:r>
            <a:r>
              <a:rPr lang="en-NZ" sz="1100" dirty="0"/>
              <a:t>, </a:t>
            </a:r>
            <a:r>
              <a:rPr lang="en-NZ" sz="1100" dirty="0" err="1"/>
              <a:t>WSMX</a:t>
            </a:r>
            <a:r>
              <a:rPr lang="en-NZ" sz="1100" dirty="0"/>
              <a:t> Final </a:t>
            </a:r>
            <a:r>
              <a:rPr lang="en-NZ" sz="1100" dirty="0" smtClean="0"/>
              <a:t>Draft </a:t>
            </a:r>
            <a:r>
              <a:rPr lang="en-NZ" sz="1100" dirty="0" err="1" smtClean="0"/>
              <a:t>v0.2</a:t>
            </a:r>
            <a:r>
              <a:rPr lang="en-NZ" sz="1100" dirty="0"/>
              <a:t>, E. </a:t>
            </a:r>
            <a:r>
              <a:rPr lang="en-NZ" sz="1100" dirty="0" err="1"/>
              <a:t>Cimpian</a:t>
            </a:r>
            <a:r>
              <a:rPr lang="en-NZ" sz="1100" dirty="0"/>
              <a:t>, T. </a:t>
            </a:r>
            <a:r>
              <a:rPr lang="en-NZ" sz="1100" dirty="0" err="1"/>
              <a:t>Vitvar</a:t>
            </a:r>
            <a:r>
              <a:rPr lang="en-NZ" sz="1100" dirty="0"/>
              <a:t>, and M. </a:t>
            </a:r>
            <a:r>
              <a:rPr lang="en-NZ" sz="1100" dirty="0" err="1"/>
              <a:t>Zaremba</a:t>
            </a:r>
            <a:r>
              <a:rPr lang="en-NZ" sz="1100" dirty="0"/>
              <a:t>, Eds., 23 February </a:t>
            </a:r>
            <a:r>
              <a:rPr lang="en-NZ" sz="1100" dirty="0" smtClean="0"/>
              <a:t>2005; </a:t>
            </a:r>
            <a:r>
              <a:rPr lang="en-NZ" sz="1100" dirty="0" smtClean="0">
                <a:hlinkClick r:id="rId6"/>
              </a:rPr>
              <a:t>http</a:t>
            </a:r>
            <a:r>
              <a:rPr lang="en-NZ" sz="1100" dirty="0">
                <a:hlinkClick r:id="rId6"/>
              </a:rPr>
              <a:t>://</a:t>
            </a:r>
            <a:r>
              <a:rPr lang="en-NZ" sz="1100" dirty="0" err="1" smtClean="0">
                <a:hlinkClick r:id="rId6"/>
              </a:rPr>
              <a:t>www.wsmo.org</a:t>
            </a:r>
            <a:r>
              <a:rPr lang="en-NZ" sz="1100" dirty="0" smtClean="0">
                <a:hlinkClick r:id="rId6"/>
              </a:rPr>
              <a:t>/</a:t>
            </a:r>
            <a:r>
              <a:rPr lang="en-NZ" sz="1100" dirty="0" err="1" smtClean="0">
                <a:hlinkClick r:id="rId6"/>
              </a:rPr>
              <a:t>TR</a:t>
            </a:r>
            <a:r>
              <a:rPr lang="en-NZ" sz="1100" dirty="0" smtClean="0">
                <a:hlinkClick r:id="rId6"/>
              </a:rPr>
              <a:t>/</a:t>
            </a:r>
            <a:r>
              <a:rPr lang="en-NZ" sz="1100" dirty="0" err="1" smtClean="0">
                <a:hlinkClick r:id="rId6"/>
              </a:rPr>
              <a:t>d13</a:t>
            </a:r>
            <a:r>
              <a:rPr lang="en-NZ" sz="1100" dirty="0" smtClean="0">
                <a:hlinkClick r:id="rId6"/>
              </a:rPr>
              <a:t>/</a:t>
            </a:r>
            <a:r>
              <a:rPr lang="en-NZ" sz="1100" dirty="0" err="1" smtClean="0">
                <a:hlinkClick r:id="rId6"/>
              </a:rPr>
              <a:t>d13.0</a:t>
            </a:r>
            <a:r>
              <a:rPr lang="en-NZ" sz="1100" dirty="0" smtClean="0">
                <a:hlinkClick r:id="rId6"/>
              </a:rPr>
              <a:t>/</a:t>
            </a:r>
            <a:r>
              <a:rPr lang="en-NZ" sz="1100" dirty="0" err="1" smtClean="0">
                <a:hlinkClick r:id="rId6"/>
              </a:rPr>
              <a:t>v0.2</a:t>
            </a:r>
            <a:r>
              <a:rPr lang="en-NZ" sz="1100" dirty="0" smtClean="0"/>
              <a:t>.</a:t>
            </a:r>
          </a:p>
          <a:p>
            <a:pPr marL="228600" indent="-228600">
              <a:buFont typeface="+mj-lt"/>
              <a:buAutoNum type="arabicParenR"/>
            </a:pPr>
            <a:r>
              <a:rPr lang="en-NZ" sz="1100" dirty="0" smtClean="0"/>
              <a:t>T</a:t>
            </a:r>
            <a:r>
              <a:rPr lang="en-NZ" sz="1100" dirty="0"/>
              <a:t>. </a:t>
            </a:r>
            <a:r>
              <a:rPr lang="en-NZ" sz="1100" dirty="0" err="1"/>
              <a:t>Hussain</a:t>
            </a:r>
            <a:r>
              <a:rPr lang="en-NZ" sz="1100" dirty="0"/>
              <a:t>, R. </a:t>
            </a:r>
            <a:r>
              <a:rPr lang="en-NZ" sz="1100" dirty="0" err="1"/>
              <a:t>Balakrishnan</a:t>
            </a:r>
            <a:r>
              <a:rPr lang="en-NZ" sz="1100" dirty="0"/>
              <a:t>, and A. </a:t>
            </a:r>
            <a:r>
              <a:rPr lang="en-NZ" sz="1100" dirty="0" err="1"/>
              <a:t>Viswanathan</a:t>
            </a:r>
            <a:r>
              <a:rPr lang="en-NZ" sz="1100" dirty="0"/>
              <a:t>, “Semantic wiki </a:t>
            </a:r>
            <a:r>
              <a:rPr lang="en-NZ" sz="1100" dirty="0" smtClean="0"/>
              <a:t>aided business </a:t>
            </a:r>
            <a:r>
              <a:rPr lang="en-NZ" sz="1100" dirty="0"/>
              <a:t>process specification,” Proc. 18th International Conference </a:t>
            </a:r>
            <a:r>
              <a:rPr lang="en-NZ" sz="1100" dirty="0" smtClean="0"/>
              <a:t>on World </a:t>
            </a:r>
            <a:r>
              <a:rPr lang="en-NZ" sz="1100" dirty="0"/>
              <a:t>Wide Web (WWW '09), pp. 1135–1136, </a:t>
            </a:r>
            <a:r>
              <a:rPr lang="en-NZ" sz="1100" dirty="0" err="1"/>
              <a:t>ACM</a:t>
            </a:r>
            <a:r>
              <a:rPr lang="en-NZ" sz="1100" dirty="0"/>
              <a:t> Press, </a:t>
            </a:r>
            <a:r>
              <a:rPr lang="en-NZ" sz="1100" dirty="0" smtClean="0"/>
              <a:t>2009; </a:t>
            </a:r>
            <a:r>
              <a:rPr lang="en-NZ" sz="1100" dirty="0" smtClean="0">
                <a:hlinkClick r:id="rId7"/>
              </a:rPr>
              <a:t>http</a:t>
            </a:r>
            <a:r>
              <a:rPr lang="en-NZ" sz="1100" dirty="0">
                <a:hlinkClick r:id="rId7"/>
              </a:rPr>
              <a:t>://</a:t>
            </a:r>
            <a:r>
              <a:rPr lang="en-NZ" sz="1100" dirty="0" err="1" smtClean="0">
                <a:hlinkClick r:id="rId7"/>
              </a:rPr>
              <a:t>dx.doi.org</a:t>
            </a:r>
            <a:r>
              <a:rPr lang="en-NZ" sz="1100" dirty="0" smtClean="0">
                <a:hlinkClick r:id="rId7"/>
              </a:rPr>
              <a:t>/10.1145/1526709.1526894</a:t>
            </a:r>
            <a:r>
              <a:rPr lang="en-NZ" sz="1100" dirty="0" smtClean="0"/>
              <a:t>.</a:t>
            </a:r>
          </a:p>
          <a:p>
            <a:pPr marL="228600" indent="-228600">
              <a:buFont typeface="+mj-lt"/>
              <a:buAutoNum type="arabicParenR"/>
            </a:pPr>
            <a:r>
              <a:rPr lang="it-IT" sz="1100" dirty="0" smtClean="0"/>
              <a:t>S</a:t>
            </a:r>
            <a:r>
              <a:rPr lang="it-IT" sz="1100" dirty="0"/>
              <a:t>. Galizia, A. Gugliotta, C. Pedrinaci, “A formal model for </a:t>
            </a:r>
            <a:r>
              <a:rPr lang="it-IT" sz="1100" dirty="0" smtClean="0"/>
              <a:t>classifying </a:t>
            </a:r>
            <a:r>
              <a:rPr lang="en-NZ" sz="1100" dirty="0" smtClean="0"/>
              <a:t>trusted </a:t>
            </a:r>
            <a:r>
              <a:rPr lang="en-NZ" sz="1100" dirty="0"/>
              <a:t>semantic web services,” Lecture Notes in Computer Science, </a:t>
            </a:r>
            <a:r>
              <a:rPr lang="en-NZ" sz="1100" dirty="0" smtClean="0"/>
              <a:t>vol. 5367</a:t>
            </a:r>
            <a:r>
              <a:rPr lang="en-NZ" sz="1100" dirty="0"/>
              <a:t>, pp. 540–554, 2008; </a:t>
            </a:r>
            <a:r>
              <a:rPr lang="en-NZ" sz="1100" dirty="0">
                <a:hlinkClick r:id="rId8"/>
              </a:rPr>
              <a:t>http://</a:t>
            </a:r>
            <a:r>
              <a:rPr lang="en-NZ" sz="1100" dirty="0" err="1" smtClean="0">
                <a:hlinkClick r:id="rId8"/>
              </a:rPr>
              <a:t>dx.doi.org</a:t>
            </a:r>
            <a:r>
              <a:rPr lang="en-NZ" sz="1100" dirty="0" smtClean="0">
                <a:hlinkClick r:id="rId8"/>
              </a:rPr>
              <a:t>/10.1007/978-3-540-89704-0_37</a:t>
            </a:r>
            <a:r>
              <a:rPr lang="en-NZ" sz="1100" dirty="0" smtClean="0"/>
              <a:t>.</a:t>
            </a:r>
          </a:p>
          <a:p>
            <a:pPr marL="228600" indent="-228600">
              <a:buFont typeface="+mj-lt"/>
              <a:buAutoNum type="arabicParenR"/>
            </a:pPr>
            <a:r>
              <a:rPr lang="en-NZ" sz="1100" dirty="0" smtClean="0"/>
              <a:t>Berners-Lee</a:t>
            </a:r>
            <a:r>
              <a:rPr lang="en-NZ" sz="1100" dirty="0"/>
              <a:t>, T., J. </a:t>
            </a:r>
            <a:r>
              <a:rPr lang="en-NZ" sz="1100" dirty="0" err="1"/>
              <a:t>Hendler</a:t>
            </a:r>
            <a:r>
              <a:rPr lang="en-NZ" sz="1100" dirty="0"/>
              <a:t>, and O. </a:t>
            </a:r>
            <a:r>
              <a:rPr lang="en-NZ" sz="1100" dirty="0" err="1"/>
              <a:t>Lassila</a:t>
            </a:r>
            <a:r>
              <a:rPr lang="en-NZ" sz="1100" dirty="0"/>
              <a:t>, </a:t>
            </a:r>
            <a:r>
              <a:rPr lang="en-NZ" sz="1100" i="1" dirty="0" smtClean="0"/>
              <a:t>The Semantic </a:t>
            </a:r>
            <a:r>
              <a:rPr lang="en-NZ" sz="1100" i="1" dirty="0"/>
              <a:t>Web - A new form of Web content that </a:t>
            </a:r>
            <a:r>
              <a:rPr lang="en-NZ" sz="1100" i="1" dirty="0" smtClean="0"/>
              <a:t>is meaningful </a:t>
            </a:r>
            <a:r>
              <a:rPr lang="en-NZ" sz="1100" i="1" dirty="0"/>
              <a:t>to computers will unleash a revolution </a:t>
            </a:r>
            <a:r>
              <a:rPr lang="en-NZ" sz="1100" i="1" dirty="0" smtClean="0"/>
              <a:t>of new </a:t>
            </a:r>
            <a:r>
              <a:rPr lang="en-NZ" sz="1100" i="1" dirty="0"/>
              <a:t>possibilities. </a:t>
            </a:r>
            <a:r>
              <a:rPr lang="en-NZ" sz="1100" dirty="0"/>
              <a:t>Scientific American, 2001. </a:t>
            </a:r>
            <a:r>
              <a:rPr lang="en-NZ" sz="1100" b="1" dirty="0"/>
              <a:t>284</a:t>
            </a:r>
            <a:r>
              <a:rPr lang="en-NZ" sz="1100" dirty="0"/>
              <a:t>(5</a:t>
            </a:r>
            <a:r>
              <a:rPr lang="en-NZ" sz="1100" dirty="0" smtClean="0"/>
              <a:t>): p</a:t>
            </a:r>
            <a:r>
              <a:rPr lang="en-NZ" sz="1100" dirty="0"/>
              <a:t>. 34-</a:t>
            </a:r>
            <a:r>
              <a:rPr lang="en-NZ" sz="1100" dirty="0" smtClean="0"/>
              <a:t>+.</a:t>
            </a:r>
          </a:p>
          <a:p>
            <a:pPr marL="228600" indent="-228600">
              <a:buFont typeface="+mj-lt"/>
              <a:buAutoNum type="arabicParenR"/>
            </a:pPr>
            <a:r>
              <a:rPr lang="en-NZ" sz="1100" dirty="0" err="1" smtClean="0"/>
              <a:t>Fensel</a:t>
            </a:r>
            <a:r>
              <a:rPr lang="en-NZ" sz="1100" dirty="0"/>
              <a:t>, D., et al., </a:t>
            </a:r>
            <a:r>
              <a:rPr lang="en-NZ" sz="1100" i="1" dirty="0"/>
              <a:t>Semantic Web</a:t>
            </a:r>
            <a:r>
              <a:rPr lang="en-NZ" sz="1100" dirty="0"/>
              <a:t>, in </a:t>
            </a:r>
            <a:r>
              <a:rPr lang="en-NZ" sz="1100" i="1" dirty="0"/>
              <a:t>Semantic </a:t>
            </a:r>
            <a:r>
              <a:rPr lang="en-NZ" sz="1100" i="1" dirty="0" smtClean="0"/>
              <a:t>Web </a:t>
            </a:r>
            <a:r>
              <a:rPr lang="de-DE" sz="1100" i="1" dirty="0" smtClean="0"/>
              <a:t>Services</a:t>
            </a:r>
            <a:r>
              <a:rPr lang="de-DE" sz="1100" dirty="0"/>
              <a:t>. 2011, Springer Berlin Heidelberg. p. </a:t>
            </a:r>
            <a:r>
              <a:rPr lang="de-DE" sz="1100" dirty="0" smtClean="0"/>
              <a:t>87-</a:t>
            </a:r>
            <a:r>
              <a:rPr lang="en-NZ" sz="1100" dirty="0" smtClean="0"/>
              <a:t>104.</a:t>
            </a:r>
          </a:p>
        </p:txBody>
      </p:sp>
    </p:spTree>
    <p:extLst>
      <p:ext uri="{BB962C8B-B14F-4D97-AF65-F5344CB8AC3E}">
        <p14:creationId xmlns:p14="http://schemas.microsoft.com/office/powerpoint/2010/main" val="3940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1621799" y="273050"/>
            <a:ext cx="676406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References</a:t>
            </a:r>
            <a:r>
              <a:rPr lang="da-DK" sz="2800" dirty="0" smtClean="0">
                <a:latin typeface="Calibri" pitchFamily="-65" charset="0"/>
              </a:rPr>
              <a:t> continued...</a:t>
            </a:r>
            <a:endParaRPr lang="da-DK" sz="2800" dirty="0">
              <a:latin typeface="Calibri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577838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10"/>
            </a:pPr>
            <a:r>
              <a:rPr lang="en-NZ" sz="1100" dirty="0" err="1"/>
              <a:t>Shadbolt</a:t>
            </a:r>
            <a:r>
              <a:rPr lang="en-NZ" sz="1100" dirty="0"/>
              <a:t>, N., W. Hall, and T. Berners-Lee, </a:t>
            </a:r>
            <a:r>
              <a:rPr lang="en-NZ" sz="1100" i="1" dirty="0"/>
              <a:t>The Semantic Web revisited. </a:t>
            </a:r>
            <a:r>
              <a:rPr lang="en-NZ" sz="1100" dirty="0" err="1"/>
              <a:t>Ieee</a:t>
            </a:r>
            <a:r>
              <a:rPr lang="en-NZ" sz="1100" dirty="0"/>
              <a:t> Intelligent Systems, 2006. </a:t>
            </a:r>
            <a:r>
              <a:rPr lang="en-NZ" sz="1100" b="1" dirty="0"/>
              <a:t>21</a:t>
            </a:r>
            <a:r>
              <a:rPr lang="en-NZ" sz="1100" dirty="0"/>
              <a:t>(3): p. 96-101.</a:t>
            </a:r>
          </a:p>
          <a:p>
            <a:pPr marL="228600" indent="-228600">
              <a:buFont typeface="+mj-lt"/>
              <a:buAutoNum type="arabicParenR" startAt="10"/>
            </a:pPr>
            <a:r>
              <a:rPr lang="en-NZ" sz="1100" dirty="0" err="1"/>
              <a:t>W3C</a:t>
            </a:r>
            <a:r>
              <a:rPr lang="en-NZ" sz="1100" dirty="0"/>
              <a:t>. </a:t>
            </a:r>
            <a:r>
              <a:rPr lang="en-NZ" sz="1100" i="1" dirty="0"/>
              <a:t>SEMANTIC WEB</a:t>
            </a:r>
            <a:r>
              <a:rPr lang="en-NZ" sz="1100" dirty="0"/>
              <a:t>. Available from: </a:t>
            </a:r>
            <a:r>
              <a:rPr lang="en-NZ" sz="1100" dirty="0">
                <a:hlinkClick r:id="rId2"/>
              </a:rPr>
              <a:t>http://</a:t>
            </a:r>
            <a:r>
              <a:rPr lang="en-NZ" sz="1100" dirty="0" err="1">
                <a:hlinkClick r:id="rId2"/>
              </a:rPr>
              <a:t>www.w3.org</a:t>
            </a:r>
            <a:r>
              <a:rPr lang="en-NZ" sz="1100" dirty="0">
                <a:hlinkClick r:id="rId2"/>
              </a:rPr>
              <a:t>/standards/</a:t>
            </a:r>
            <a:r>
              <a:rPr lang="en-NZ" sz="1100" dirty="0" err="1">
                <a:hlinkClick r:id="rId2"/>
              </a:rPr>
              <a:t>semanticweb</a:t>
            </a:r>
            <a:r>
              <a:rPr lang="en-NZ" sz="1100" dirty="0">
                <a:hlinkClick r:id="rId2"/>
              </a:rPr>
              <a:t>/</a:t>
            </a:r>
            <a:endParaRPr lang="en-NZ" sz="1100" dirty="0"/>
          </a:p>
          <a:p>
            <a:pPr marL="228600" indent="-228600">
              <a:buFont typeface="+mj-lt"/>
              <a:buAutoNum type="arabicParenR" startAt="10"/>
            </a:pPr>
            <a:r>
              <a:rPr lang="en-NZ" sz="1100" dirty="0"/>
              <a:t>Gerstner, </a:t>
            </a:r>
            <a:r>
              <a:rPr lang="en-NZ" sz="1100" dirty="0" err="1"/>
              <a:t>L.V</a:t>
            </a:r>
            <a:r>
              <a:rPr lang="en-NZ" sz="1100" dirty="0"/>
              <a:t>., </a:t>
            </a:r>
            <a:r>
              <a:rPr lang="en-NZ" sz="1100" i="1" dirty="0"/>
              <a:t>Who says elephants can't dance? : inside IBM's historic turnaround</a:t>
            </a:r>
            <a:r>
              <a:rPr lang="en-NZ" sz="1100" dirty="0"/>
              <a:t>. 2002, New York, NY: </a:t>
            </a:r>
            <a:r>
              <a:rPr lang="en-NZ" sz="1100" dirty="0" err="1"/>
              <a:t>HarperBusiness</a:t>
            </a:r>
            <a:r>
              <a:rPr lang="en-NZ" sz="1100" dirty="0"/>
              <a:t>. xi, 372 p.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smtClean="0"/>
              <a:t>Amor</a:t>
            </a:r>
            <a:r>
              <a:rPr lang="en-NZ" sz="1100" dirty="0"/>
              <a:t>, D., </a:t>
            </a:r>
            <a:r>
              <a:rPr lang="en-NZ" sz="1100" i="1" dirty="0"/>
              <a:t>The e-business (r)evolution : living </a:t>
            </a:r>
            <a:r>
              <a:rPr lang="en-NZ" sz="1100" i="1" dirty="0" smtClean="0"/>
              <a:t>and working </a:t>
            </a:r>
            <a:r>
              <a:rPr lang="en-NZ" sz="1100" i="1" dirty="0"/>
              <a:t>in an interconnected world</a:t>
            </a:r>
            <a:r>
              <a:rPr lang="en-NZ" sz="1100" dirty="0"/>
              <a:t>. 2000, </a:t>
            </a:r>
            <a:r>
              <a:rPr lang="en-NZ" sz="1100" dirty="0" smtClean="0"/>
              <a:t>Upper Saddle </a:t>
            </a:r>
            <a:r>
              <a:rPr lang="en-NZ" sz="1100" dirty="0"/>
              <a:t>River, NJ: Prentice Hall </a:t>
            </a:r>
            <a:r>
              <a:rPr lang="en-NZ" sz="1100" dirty="0" err="1"/>
              <a:t>PTR</a:t>
            </a:r>
            <a:r>
              <a:rPr lang="en-NZ" sz="1100" dirty="0"/>
              <a:t>. xxxii, 636 </a:t>
            </a:r>
            <a:r>
              <a:rPr lang="en-NZ" sz="1100" dirty="0" smtClean="0"/>
              <a:t>p.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err="1" smtClean="0"/>
              <a:t>Heidari</a:t>
            </a:r>
            <a:r>
              <a:rPr lang="en-NZ" sz="1100" dirty="0"/>
              <a:t>, K., </a:t>
            </a:r>
            <a:r>
              <a:rPr lang="en-NZ" sz="1100" i="1" dirty="0"/>
              <a:t>The Impact of Semantic Web on </a:t>
            </a:r>
            <a:r>
              <a:rPr lang="en-NZ" sz="1100" i="1" dirty="0" err="1" smtClean="0"/>
              <a:t>ECommerce</a:t>
            </a:r>
            <a:r>
              <a:rPr lang="en-NZ" sz="1100" i="1" dirty="0" smtClean="0"/>
              <a:t>. </a:t>
            </a:r>
            <a:r>
              <a:rPr lang="en-NZ" sz="1100" dirty="0" smtClean="0"/>
              <a:t>World </a:t>
            </a:r>
            <a:r>
              <a:rPr lang="en-NZ" sz="1100" dirty="0"/>
              <a:t>Academy of Science, </a:t>
            </a:r>
            <a:r>
              <a:rPr lang="en-NZ" sz="1100" dirty="0" smtClean="0"/>
              <a:t>Engineering and </a:t>
            </a:r>
            <a:r>
              <a:rPr lang="en-NZ" sz="1100" dirty="0"/>
              <a:t>Technology, 2009. </a:t>
            </a:r>
            <a:r>
              <a:rPr lang="en-NZ" sz="1100" b="1" dirty="0"/>
              <a:t>51</a:t>
            </a:r>
            <a:r>
              <a:rPr lang="en-NZ" sz="1100" dirty="0"/>
              <a:t>: p. </a:t>
            </a:r>
            <a:r>
              <a:rPr lang="en-NZ" sz="1100" dirty="0" smtClean="0"/>
              <a:t>303-306.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err="1" smtClean="0"/>
              <a:t>Beynon</a:t>
            </a:r>
            <a:r>
              <a:rPr lang="en-NZ" sz="1100" dirty="0" smtClean="0"/>
              <a:t>-Davies</a:t>
            </a:r>
            <a:r>
              <a:rPr lang="en-NZ" sz="1100" dirty="0"/>
              <a:t>, P., </a:t>
            </a:r>
            <a:r>
              <a:rPr lang="en-NZ" sz="1100" i="1" dirty="0"/>
              <a:t>E-Business</a:t>
            </a:r>
            <a:r>
              <a:rPr lang="en-NZ" sz="1100" dirty="0"/>
              <a:t>. </a:t>
            </a:r>
            <a:r>
              <a:rPr lang="en-NZ" sz="1100" dirty="0" smtClean="0"/>
              <a:t>2004, London/Basingstoke</a:t>
            </a:r>
            <a:r>
              <a:rPr lang="en-NZ" sz="1100" dirty="0"/>
              <a:t>: Palgrave Macmillan. 480 </a:t>
            </a:r>
            <a:r>
              <a:rPr lang="en-NZ" sz="1100" dirty="0" smtClean="0"/>
              <a:t>s.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err="1" smtClean="0"/>
              <a:t>W3C</a:t>
            </a:r>
            <a:r>
              <a:rPr lang="en-NZ" sz="1100" dirty="0"/>
              <a:t>. </a:t>
            </a:r>
            <a:r>
              <a:rPr lang="en-NZ" sz="1100" i="1" dirty="0" err="1"/>
              <a:t>W3C</a:t>
            </a:r>
            <a:r>
              <a:rPr lang="en-NZ" sz="1100" i="1" dirty="0"/>
              <a:t> SEMANTIC WEB ACTIVITY</a:t>
            </a:r>
            <a:r>
              <a:rPr lang="en-NZ" sz="1100" dirty="0"/>
              <a:t>. </a:t>
            </a:r>
            <a:r>
              <a:rPr lang="en-NZ" sz="1100" dirty="0" smtClean="0"/>
              <a:t>2001; Available </a:t>
            </a:r>
            <a:r>
              <a:rPr lang="en-NZ" sz="1100" dirty="0"/>
              <a:t>from: </a:t>
            </a:r>
            <a:r>
              <a:rPr lang="en-NZ" sz="1100" dirty="0">
                <a:hlinkClick r:id="rId3"/>
              </a:rPr>
              <a:t>http://</a:t>
            </a:r>
            <a:r>
              <a:rPr lang="en-NZ" sz="1100" dirty="0" err="1">
                <a:hlinkClick r:id="rId3"/>
              </a:rPr>
              <a:t>www.w3.org</a:t>
            </a:r>
            <a:r>
              <a:rPr lang="en-NZ" sz="1100" dirty="0">
                <a:hlinkClick r:id="rId3"/>
              </a:rPr>
              <a:t>/2001/</a:t>
            </a:r>
            <a:r>
              <a:rPr lang="en-NZ" sz="1100" dirty="0" err="1">
                <a:hlinkClick r:id="rId3"/>
              </a:rPr>
              <a:t>sw</a:t>
            </a:r>
            <a:r>
              <a:rPr lang="en-NZ" sz="1100" dirty="0" smtClean="0">
                <a:hlinkClick r:id="rId3"/>
              </a:rPr>
              <a:t>/</a:t>
            </a:r>
            <a:endParaRPr lang="en-NZ" sz="1100" dirty="0" smtClean="0"/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/>
              <a:t>Katia, M., </a:t>
            </a:r>
            <a:r>
              <a:rPr lang="en-NZ" sz="1100" i="1" dirty="0"/>
              <a:t>Toward a Semantic Web </a:t>
            </a:r>
            <a:r>
              <a:rPr lang="en-NZ" sz="1100" i="1" dirty="0" smtClean="0"/>
              <a:t>e-commerce</a:t>
            </a:r>
            <a:r>
              <a:rPr lang="en-NZ" sz="1100" dirty="0" smtClean="0"/>
              <a:t>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smtClean="0"/>
              <a:t>Davies</a:t>
            </a:r>
            <a:r>
              <a:rPr lang="en-NZ" sz="1100" dirty="0"/>
              <a:t>, J., </a:t>
            </a:r>
            <a:r>
              <a:rPr lang="en-NZ" sz="1100" i="1" dirty="0"/>
              <a:t>Applications of semantic technology. </a:t>
            </a:r>
            <a:r>
              <a:rPr lang="en-NZ" sz="1100" dirty="0" err="1" smtClean="0"/>
              <a:t>Ieee</a:t>
            </a:r>
            <a:r>
              <a:rPr lang="en-NZ" sz="1100" dirty="0"/>
              <a:t> </a:t>
            </a:r>
            <a:r>
              <a:rPr lang="en-NZ" sz="1100" dirty="0" smtClean="0"/>
              <a:t>Intelligent </a:t>
            </a:r>
            <a:r>
              <a:rPr lang="en-NZ" sz="1100" dirty="0"/>
              <a:t>Systems, 2008. </a:t>
            </a:r>
            <a:r>
              <a:rPr lang="en-NZ" sz="1100" b="1" dirty="0"/>
              <a:t>23</a:t>
            </a:r>
            <a:r>
              <a:rPr lang="en-NZ" sz="1100" dirty="0"/>
              <a:t>(1): p. </a:t>
            </a:r>
            <a:r>
              <a:rPr lang="en-NZ" sz="1100" dirty="0" smtClean="0"/>
              <a:t>77-80.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smtClean="0"/>
              <a:t>Ding</a:t>
            </a:r>
            <a:r>
              <a:rPr lang="en-NZ" sz="1100" dirty="0"/>
              <a:t>, Y., et al., </a:t>
            </a:r>
            <a:r>
              <a:rPr lang="en-NZ" sz="1100" i="1" dirty="0"/>
              <a:t>The semantic web: yet another </a:t>
            </a:r>
            <a:r>
              <a:rPr lang="en-NZ" sz="1100" i="1" dirty="0" smtClean="0"/>
              <a:t>hip? </a:t>
            </a:r>
            <a:r>
              <a:rPr lang="en-NZ" sz="1100" dirty="0" smtClean="0"/>
              <a:t>Data </a:t>
            </a:r>
            <a:r>
              <a:rPr lang="en-NZ" sz="1100" dirty="0"/>
              <a:t>&amp; Knowledge Engineering, 2002. </a:t>
            </a:r>
            <a:r>
              <a:rPr lang="en-NZ" sz="1100" b="1" dirty="0"/>
              <a:t>41</a:t>
            </a:r>
            <a:r>
              <a:rPr lang="en-NZ" sz="1100" dirty="0"/>
              <a:t>(2-3): </a:t>
            </a:r>
            <a:r>
              <a:rPr lang="en-NZ" sz="1100" dirty="0" smtClean="0"/>
              <a:t>p. 205-227.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err="1" smtClean="0"/>
              <a:t>Tolksdorf</a:t>
            </a:r>
            <a:r>
              <a:rPr lang="en-NZ" sz="1100" dirty="0"/>
              <a:t>, R., et al., </a:t>
            </a:r>
            <a:r>
              <a:rPr lang="en-NZ" sz="1100" i="1" dirty="0"/>
              <a:t>Business to consumer </a:t>
            </a:r>
            <a:r>
              <a:rPr lang="en-NZ" sz="1100" i="1" dirty="0" smtClean="0"/>
              <a:t>markets on </a:t>
            </a:r>
            <a:r>
              <a:rPr lang="en-NZ" sz="1100" i="1" dirty="0"/>
              <a:t>the Semantic web. </a:t>
            </a:r>
            <a:r>
              <a:rPr lang="en-NZ" sz="1100" dirty="0"/>
              <a:t>On the Move to </a:t>
            </a:r>
            <a:r>
              <a:rPr lang="en-NZ" sz="1100" dirty="0" smtClean="0"/>
              <a:t>Meaningful Internet </a:t>
            </a:r>
            <a:r>
              <a:rPr lang="en-NZ" sz="1100" dirty="0"/>
              <a:t>Systems 2003: </a:t>
            </a:r>
            <a:r>
              <a:rPr lang="en-NZ" sz="1100" dirty="0" err="1"/>
              <a:t>Otm</a:t>
            </a:r>
            <a:r>
              <a:rPr lang="en-NZ" sz="1100" dirty="0"/>
              <a:t> 2003 Workshops, </a:t>
            </a:r>
            <a:r>
              <a:rPr lang="en-NZ" sz="1100" dirty="0" smtClean="0"/>
              <a:t>2003. </a:t>
            </a:r>
            <a:r>
              <a:rPr lang="en-NZ" sz="1100" b="1" dirty="0" smtClean="0"/>
              <a:t>2889</a:t>
            </a:r>
            <a:r>
              <a:rPr lang="en-NZ" sz="1100" dirty="0"/>
              <a:t>: p. </a:t>
            </a:r>
            <a:r>
              <a:rPr lang="en-NZ" sz="1100" dirty="0" smtClean="0"/>
              <a:t>816-828.</a:t>
            </a:r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smtClean="0"/>
              <a:t>Frank </a:t>
            </a:r>
            <a:r>
              <a:rPr lang="en-NZ" sz="1100" dirty="0" err="1"/>
              <a:t>Manola</a:t>
            </a:r>
            <a:r>
              <a:rPr lang="en-NZ" sz="1100" dirty="0"/>
              <a:t> and E. Miller. </a:t>
            </a:r>
            <a:r>
              <a:rPr lang="en-NZ" sz="1100" i="1" dirty="0" err="1"/>
              <a:t>RDF</a:t>
            </a:r>
            <a:r>
              <a:rPr lang="en-NZ" sz="1100" i="1" dirty="0"/>
              <a:t> Primer</a:t>
            </a:r>
            <a:r>
              <a:rPr lang="en-NZ" sz="1100" dirty="0"/>
              <a:t>. </a:t>
            </a:r>
            <a:r>
              <a:rPr lang="en-NZ" sz="1100" dirty="0" smtClean="0"/>
              <a:t>2004; Available </a:t>
            </a:r>
            <a:r>
              <a:rPr lang="en-NZ" sz="1100" dirty="0"/>
              <a:t>from: </a:t>
            </a:r>
            <a:r>
              <a:rPr lang="en-NZ" sz="1100" dirty="0">
                <a:hlinkClick r:id="rId4"/>
              </a:rPr>
              <a:t>http://</a:t>
            </a:r>
            <a:r>
              <a:rPr lang="en-NZ" sz="1100" dirty="0" err="1">
                <a:hlinkClick r:id="rId4"/>
              </a:rPr>
              <a:t>www.w3.org</a:t>
            </a:r>
            <a:r>
              <a:rPr lang="en-NZ" sz="1100" dirty="0">
                <a:hlinkClick r:id="rId4"/>
              </a:rPr>
              <a:t>/</a:t>
            </a:r>
            <a:r>
              <a:rPr lang="en-NZ" sz="1100" dirty="0" err="1">
                <a:hlinkClick r:id="rId4"/>
              </a:rPr>
              <a:t>TR</a:t>
            </a:r>
            <a:r>
              <a:rPr lang="en-NZ" sz="1100" dirty="0">
                <a:hlinkClick r:id="rId4"/>
              </a:rPr>
              <a:t>/</a:t>
            </a:r>
            <a:r>
              <a:rPr lang="en-NZ" sz="1100" dirty="0" err="1">
                <a:hlinkClick r:id="rId4"/>
              </a:rPr>
              <a:t>rdfprimer</a:t>
            </a:r>
            <a:r>
              <a:rPr lang="en-NZ" sz="1100" dirty="0" smtClean="0">
                <a:hlinkClick r:id="rId4"/>
              </a:rPr>
              <a:t>/#</a:t>
            </a:r>
            <a:r>
              <a:rPr lang="en-NZ" sz="1100" dirty="0" err="1" smtClean="0">
                <a:hlinkClick r:id="rId4"/>
              </a:rPr>
              <a:t>typedliterals</a:t>
            </a:r>
            <a:endParaRPr lang="en-NZ" sz="1100" dirty="0"/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smtClean="0"/>
              <a:t>Deborah </a:t>
            </a:r>
            <a:r>
              <a:rPr lang="en-NZ" sz="1100" dirty="0"/>
              <a:t>L. </a:t>
            </a:r>
            <a:r>
              <a:rPr lang="en-NZ" sz="1100" dirty="0" err="1"/>
              <a:t>McGuinness</a:t>
            </a:r>
            <a:r>
              <a:rPr lang="en-NZ" sz="1100" dirty="0"/>
              <a:t> and </a:t>
            </a:r>
            <a:r>
              <a:rPr lang="en-NZ" sz="1100" dirty="0" err="1"/>
              <a:t>F.v</a:t>
            </a:r>
            <a:r>
              <a:rPr lang="en-NZ" sz="1100" dirty="0"/>
              <a:t>. </a:t>
            </a:r>
            <a:r>
              <a:rPr lang="en-NZ" sz="1100" dirty="0" err="1"/>
              <a:t>Harmelen</a:t>
            </a:r>
            <a:r>
              <a:rPr lang="en-NZ" sz="1100" dirty="0"/>
              <a:t>. </a:t>
            </a:r>
            <a:r>
              <a:rPr lang="en-NZ" sz="1100" i="1" dirty="0" smtClean="0"/>
              <a:t>OWL Web </a:t>
            </a:r>
            <a:r>
              <a:rPr lang="en-NZ" sz="1100" i="1" dirty="0"/>
              <a:t>Ontology Language</a:t>
            </a:r>
            <a:r>
              <a:rPr lang="en-NZ" sz="1100" dirty="0"/>
              <a:t>. 2004; Available </a:t>
            </a:r>
            <a:r>
              <a:rPr lang="en-NZ" sz="1100" dirty="0" smtClean="0"/>
              <a:t>from: </a:t>
            </a:r>
            <a:r>
              <a:rPr lang="en-NZ" sz="1100" dirty="0" smtClean="0">
                <a:hlinkClick r:id="rId5"/>
              </a:rPr>
              <a:t>http</a:t>
            </a:r>
            <a:r>
              <a:rPr lang="en-NZ" sz="1100" dirty="0">
                <a:hlinkClick r:id="rId5"/>
              </a:rPr>
              <a:t>://</a:t>
            </a:r>
            <a:r>
              <a:rPr lang="en-NZ" sz="1100" dirty="0" err="1" smtClean="0">
                <a:hlinkClick r:id="rId5"/>
              </a:rPr>
              <a:t>www.w3.org</a:t>
            </a:r>
            <a:r>
              <a:rPr lang="en-NZ" sz="1100" dirty="0" smtClean="0">
                <a:hlinkClick r:id="rId5"/>
              </a:rPr>
              <a:t>/</a:t>
            </a:r>
            <a:r>
              <a:rPr lang="en-NZ" sz="1100" dirty="0" err="1" smtClean="0">
                <a:hlinkClick r:id="rId5"/>
              </a:rPr>
              <a:t>TR</a:t>
            </a:r>
            <a:r>
              <a:rPr lang="en-NZ" sz="1100" dirty="0" smtClean="0">
                <a:hlinkClick r:id="rId5"/>
              </a:rPr>
              <a:t>/2004/REC-owl-features-20040210/</a:t>
            </a:r>
            <a:endParaRPr lang="en-NZ" sz="1100" dirty="0"/>
          </a:p>
          <a:p>
            <a:pPr marL="228600" indent="-228600">
              <a:buFont typeface="+mj-lt"/>
              <a:buAutoNum type="arabicParenR" startAt="13"/>
            </a:pPr>
            <a:r>
              <a:rPr lang="en-NZ" sz="1100" dirty="0" err="1" smtClean="0"/>
              <a:t>Thuraisingham</a:t>
            </a:r>
            <a:r>
              <a:rPr lang="en-NZ" sz="1100" dirty="0"/>
              <a:t>, B., </a:t>
            </a:r>
            <a:r>
              <a:rPr lang="en-NZ" sz="1100" i="1" dirty="0"/>
              <a:t>Directions for security </a:t>
            </a:r>
            <a:r>
              <a:rPr lang="en-NZ" sz="1100" i="1" dirty="0" smtClean="0"/>
              <a:t>and privacy </a:t>
            </a:r>
            <a:r>
              <a:rPr lang="en-NZ" sz="1100" i="1" dirty="0"/>
              <a:t>for semantic e-business </a:t>
            </a:r>
            <a:r>
              <a:rPr lang="en-NZ" sz="1100" i="1" dirty="0" smtClean="0"/>
              <a:t>applications. </a:t>
            </a:r>
            <a:r>
              <a:rPr lang="fr-FR" sz="1100" dirty="0" smtClean="0"/>
              <a:t>Commun</a:t>
            </a:r>
            <a:r>
              <a:rPr lang="fr-FR" sz="1100" dirty="0"/>
              <a:t>. </a:t>
            </a:r>
            <a:r>
              <a:rPr lang="fr-FR" sz="1100" dirty="0" err="1"/>
              <a:t>ACM</a:t>
            </a:r>
            <a:r>
              <a:rPr lang="fr-FR" sz="1100" dirty="0"/>
              <a:t>, 2005. </a:t>
            </a:r>
            <a:r>
              <a:rPr lang="fr-FR" sz="1100" b="1" dirty="0"/>
              <a:t>48</a:t>
            </a:r>
            <a:r>
              <a:rPr lang="fr-FR" sz="1100" dirty="0"/>
              <a:t>(12): p. 71-73.</a:t>
            </a:r>
            <a:endParaRPr lang="en-NZ" sz="1100" dirty="0" smtClean="0"/>
          </a:p>
        </p:txBody>
      </p:sp>
    </p:spTree>
    <p:extLst>
      <p:ext uri="{BB962C8B-B14F-4D97-AF65-F5344CB8AC3E}">
        <p14:creationId xmlns:p14="http://schemas.microsoft.com/office/powerpoint/2010/main" val="542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801688">
              <a:spcBef>
                <a:spcPct val="20000"/>
              </a:spcBef>
            </a:pPr>
            <a:r>
              <a:rPr lang="en-US" sz="50000" noProof="1">
                <a:latin typeface="Calibri" pitchFamily="-65" charset="0"/>
                <a:cs typeface="Arial" charset="0"/>
              </a:rPr>
              <a:t>?</a:t>
            </a: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1621799" y="273050"/>
            <a:ext cx="676406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dirty="0" smtClean="0">
                <a:latin typeface="Calibri" pitchFamily="-65" charset="0"/>
              </a:rPr>
              <a:t>Any Questions?</a:t>
            </a:r>
            <a:endParaRPr lang="da-DK" sz="2800" dirty="0">
              <a:latin typeface="Calibri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0" y="1061331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2987824" y="273050"/>
            <a:ext cx="331236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The Semantic Web</a:t>
            </a:r>
            <a:endParaRPr lang="da-DK" sz="2800" dirty="0">
              <a:latin typeface="Calibri" pitchFamily="-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0053" y="1600915"/>
            <a:ext cx="249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 smtClean="0">
                <a:latin typeface="+mj-lt"/>
              </a:rPr>
              <a:t>The original World Wide Web</a:t>
            </a:r>
            <a:endParaRPr lang="en-NZ" sz="2400" b="1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91765" y="1591925"/>
            <a:ext cx="1224136" cy="7920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1" name="TextBox 90"/>
          <p:cNvSpPr txBox="1"/>
          <p:nvPr/>
        </p:nvSpPr>
        <p:spPr>
          <a:xfrm>
            <a:off x="5724128" y="175799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latin typeface="+mj-lt"/>
              </a:rPr>
              <a:t>The Semantic Web</a:t>
            </a:r>
            <a:endParaRPr lang="en-NZ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046" y="2261112"/>
            <a:ext cx="1187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err="1" smtClean="0">
                <a:solidFill>
                  <a:srgbClr val="0070C0"/>
                </a:solidFill>
              </a:rPr>
              <a:t>RDF</a:t>
            </a:r>
            <a:r>
              <a:rPr lang="en-NZ" sz="1600" dirty="0" smtClean="0">
                <a:solidFill>
                  <a:srgbClr val="0070C0"/>
                </a:solidFill>
              </a:rPr>
              <a:t>/S</a:t>
            </a:r>
          </a:p>
          <a:p>
            <a:r>
              <a:rPr lang="en-NZ" sz="1600" dirty="0" err="1" smtClean="0">
                <a:solidFill>
                  <a:srgbClr val="0070C0"/>
                </a:solidFill>
              </a:rPr>
              <a:t>SPARQL</a:t>
            </a:r>
            <a:endParaRPr lang="en-NZ" sz="1600" dirty="0" smtClean="0">
              <a:solidFill>
                <a:srgbClr val="0070C0"/>
              </a:solidFill>
            </a:endParaRPr>
          </a:p>
          <a:p>
            <a:r>
              <a:rPr lang="en-NZ" sz="1600" dirty="0" err="1" smtClean="0">
                <a:solidFill>
                  <a:srgbClr val="0070C0"/>
                </a:solidFill>
              </a:rPr>
              <a:t>SKOS</a:t>
            </a:r>
            <a:endParaRPr lang="en-NZ" sz="1600" dirty="0" smtClean="0">
              <a:solidFill>
                <a:srgbClr val="0070C0"/>
              </a:solidFill>
            </a:endParaRPr>
          </a:p>
          <a:p>
            <a:r>
              <a:rPr lang="en-NZ" sz="1600" dirty="0" smtClean="0">
                <a:solidFill>
                  <a:srgbClr val="0070C0"/>
                </a:solidFill>
              </a:rPr>
              <a:t>OWL</a:t>
            </a:r>
          </a:p>
          <a:p>
            <a:r>
              <a:rPr lang="en-NZ" sz="1600" dirty="0" smtClean="0">
                <a:solidFill>
                  <a:srgbClr val="0070C0"/>
                </a:solidFill>
              </a:rPr>
              <a:t>RIF…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07704" y="247658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Web of Documents</a:t>
            </a:r>
            <a:endParaRPr lang="en-NZ" dirty="0"/>
          </a:p>
        </p:txBody>
      </p:sp>
      <p:sp>
        <p:nvSpPr>
          <p:cNvPr id="93" name="TextBox 92"/>
          <p:cNvSpPr txBox="1"/>
          <p:nvPr/>
        </p:nvSpPr>
        <p:spPr>
          <a:xfrm>
            <a:off x="6259827" y="221965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Web of Data</a:t>
            </a:r>
            <a:endParaRPr lang="en-NZ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80" y="2830624"/>
            <a:ext cx="2705958" cy="24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39100"/>
            <a:ext cx="2401003" cy="18126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9324" y="5700396"/>
            <a:ext cx="252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 smtClean="0"/>
              <a:t>Sir Tim Berners-Lee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3917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en-NZ" dirty="0"/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3347650" y="273050"/>
            <a:ext cx="331236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E-Business</a:t>
            </a:r>
            <a:endParaRPr lang="da-DK" sz="2800" dirty="0">
              <a:latin typeface="Calibri" pitchFamily="-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3048075"/>
            <a:ext cx="5976664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Rectangle 2"/>
          <p:cNvSpPr/>
          <p:nvPr/>
        </p:nvSpPr>
        <p:spPr>
          <a:xfrm>
            <a:off x="2051720" y="3823981"/>
            <a:ext cx="1828800" cy="1548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1" name="Rectangle 90"/>
          <p:cNvSpPr/>
          <p:nvPr/>
        </p:nvSpPr>
        <p:spPr>
          <a:xfrm>
            <a:off x="4125652" y="3818142"/>
            <a:ext cx="1828800" cy="1548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2" name="Rectangle 91"/>
          <p:cNvSpPr/>
          <p:nvPr/>
        </p:nvSpPr>
        <p:spPr>
          <a:xfrm>
            <a:off x="6199584" y="3817470"/>
            <a:ext cx="1828800" cy="15696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/>
          <p:cNvSpPr txBox="1"/>
          <p:nvPr/>
        </p:nvSpPr>
        <p:spPr>
          <a:xfrm>
            <a:off x="2051720" y="309324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Business Intelligence</a:t>
            </a:r>
            <a:endParaRPr lang="en-NZ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3973478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Internal Business Systems</a:t>
            </a:r>
            <a:endParaRPr lang="en-NZ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25652" y="3923849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 smtClean="0"/>
              <a:t>Enterprise </a:t>
            </a:r>
            <a:r>
              <a:rPr lang="en-NZ" sz="2000" dirty="0" err="1" smtClean="0"/>
              <a:t>Communi-cation</a:t>
            </a:r>
            <a:r>
              <a:rPr lang="en-NZ" sz="2000" dirty="0" smtClean="0"/>
              <a:t> and Collaboration</a:t>
            </a:r>
            <a:endParaRPr lang="en-NZ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99584" y="3846489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Electronic Commerce </a:t>
            </a:r>
            <a:r>
              <a:rPr lang="en-NZ" sz="2000" dirty="0" smtClean="0"/>
              <a:t>(E-Commerce)</a:t>
            </a:r>
            <a:endParaRPr lang="en-NZ" sz="2000" dirty="0"/>
          </a:p>
        </p:txBody>
      </p:sp>
      <p:sp>
        <p:nvSpPr>
          <p:cNvPr id="81" name="TextBox 80"/>
          <p:cNvSpPr txBox="1"/>
          <p:nvPr/>
        </p:nvSpPr>
        <p:spPr>
          <a:xfrm>
            <a:off x="2051720" y="1484784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latin typeface="+mj-lt"/>
              </a:rPr>
              <a:t>Definition:</a:t>
            </a:r>
            <a:r>
              <a:rPr lang="en-NZ" dirty="0"/>
              <a:t>	</a:t>
            </a:r>
            <a:r>
              <a:rPr lang="en-NZ" sz="2000" dirty="0" smtClean="0">
                <a:solidFill>
                  <a:srgbClr val="FF0000"/>
                </a:solidFill>
              </a:rPr>
              <a:t>All</a:t>
            </a:r>
            <a:r>
              <a:rPr lang="en-NZ" sz="2000" dirty="0" smtClean="0"/>
              <a:t> use of Electronic Information and 			Communication Technology to support 			Business Activity</a:t>
            </a:r>
            <a:endParaRPr lang="en-NZ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2051720" y="256490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latin typeface="+mj-lt"/>
              </a:rPr>
              <a:t>Structure:</a:t>
            </a:r>
            <a:endParaRPr lang="en-NZ" sz="2000" b="1" dirty="0">
              <a:latin typeface="+mj-lt"/>
            </a:endParaRPr>
          </a:p>
        </p:txBody>
      </p:sp>
      <p:sp>
        <p:nvSpPr>
          <p:cNvPr id="77" name="Up-Down Arrow 76"/>
          <p:cNvSpPr/>
          <p:nvPr/>
        </p:nvSpPr>
        <p:spPr>
          <a:xfrm>
            <a:off x="2822104" y="3511527"/>
            <a:ext cx="288032" cy="43497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0" name="Up-Down Arrow 99"/>
          <p:cNvSpPr/>
          <p:nvPr/>
        </p:nvSpPr>
        <p:spPr>
          <a:xfrm>
            <a:off x="4859818" y="3505971"/>
            <a:ext cx="288032" cy="43497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1" name="Up-Down Arrow 100"/>
          <p:cNvSpPr/>
          <p:nvPr/>
        </p:nvSpPr>
        <p:spPr>
          <a:xfrm>
            <a:off x="6969968" y="3502626"/>
            <a:ext cx="288032" cy="434974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43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165725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grpSp>
        <p:nvGrpSpPr>
          <p:cNvPr id="23555" name="Group 105"/>
          <p:cNvGrpSpPr>
            <a:grpSpLocks/>
          </p:cNvGrpSpPr>
          <p:nvPr/>
        </p:nvGrpSpPr>
        <p:grpSpPr bwMode="auto">
          <a:xfrm rot="19765573" flipH="1">
            <a:off x="1285875" y="852488"/>
            <a:ext cx="1370013" cy="1357312"/>
            <a:chOff x="5580063" y="2757488"/>
            <a:chExt cx="1031875" cy="1022350"/>
          </a:xfrm>
        </p:grpSpPr>
        <p:sp>
          <p:nvSpPr>
            <p:cNvPr id="9" name="Ellipse 44"/>
            <p:cNvSpPr/>
            <p:nvPr/>
          </p:nvSpPr>
          <p:spPr bwMode="auto">
            <a:xfrm rot="21052097">
              <a:off x="5590124" y="2757488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FFD"/>
                </a:gs>
                <a:gs pos="100000">
                  <a:srgbClr val="20A6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0" name="Måne 63"/>
            <p:cNvSpPr/>
            <p:nvPr/>
          </p:nvSpPr>
          <p:spPr bwMode="auto">
            <a:xfrm rot="16552097">
              <a:off x="5850994" y="30384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3599" name="Ellipse 45"/>
            <p:cNvSpPr>
              <a:spLocks noChangeArrowheads="1"/>
            </p:cNvSpPr>
            <p:nvPr/>
          </p:nvSpPr>
          <p:spPr bwMode="auto">
            <a:xfrm>
              <a:off x="5735638" y="278606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4" name="Rektangel med enkelt afrundet hjørne 11"/>
          <p:cNvSpPr/>
          <p:nvPr/>
        </p:nvSpPr>
        <p:spPr>
          <a:xfrm rot="10800000" flipH="1">
            <a:off x="1265238" y="1549400"/>
            <a:ext cx="3078162" cy="2017713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9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bg1">
                <a:alpha val="47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3557" name="TextBox 66"/>
          <p:cNvSpPr txBox="1">
            <a:spLocks noChangeArrowheads="1"/>
          </p:cNvSpPr>
          <p:nvPr/>
        </p:nvSpPr>
        <p:spPr bwMode="auto">
          <a:xfrm>
            <a:off x="1277430" y="1785864"/>
            <a:ext cx="2957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1" smtClean="0">
                <a:latin typeface="Calibri" pitchFamily="-65" charset="0"/>
                <a:cs typeface="Arial" charset="0"/>
              </a:rPr>
              <a:t>Decision Support Systems</a:t>
            </a:r>
            <a:endParaRPr lang="en-US" noProof="1">
              <a:latin typeface="Calibri" pitchFamily="-65" charset="0"/>
              <a:cs typeface="Arial" charset="0"/>
            </a:endParaRPr>
          </a:p>
        </p:txBody>
      </p:sp>
      <p:sp>
        <p:nvSpPr>
          <p:cNvPr id="23558" name="Rektangel 76"/>
          <p:cNvSpPr>
            <a:spLocks noChangeArrowheads="1"/>
          </p:cNvSpPr>
          <p:nvPr/>
        </p:nvSpPr>
        <p:spPr bwMode="auto">
          <a:xfrm>
            <a:off x="1327150" y="996133"/>
            <a:ext cx="1296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Business Intelligence</a:t>
            </a:r>
            <a:endParaRPr lang="da-DK" dirty="0">
              <a:solidFill>
                <a:srgbClr val="1E1C11"/>
              </a:solidFill>
            </a:endParaRPr>
          </a:p>
        </p:txBody>
      </p:sp>
      <p:grpSp>
        <p:nvGrpSpPr>
          <p:cNvPr id="23559" name="Group 105"/>
          <p:cNvGrpSpPr>
            <a:grpSpLocks/>
          </p:cNvGrpSpPr>
          <p:nvPr/>
        </p:nvGrpSpPr>
        <p:grpSpPr bwMode="auto">
          <a:xfrm rot="19765573" flipH="1">
            <a:off x="4973638" y="817563"/>
            <a:ext cx="1370012" cy="1357312"/>
            <a:chOff x="5580063" y="2757488"/>
            <a:chExt cx="1031875" cy="1022350"/>
          </a:xfrm>
        </p:grpSpPr>
        <p:sp>
          <p:nvSpPr>
            <p:cNvPr id="15" name="Ellipse 44"/>
            <p:cNvSpPr/>
            <p:nvPr/>
          </p:nvSpPr>
          <p:spPr bwMode="auto">
            <a:xfrm rot="21052097">
              <a:off x="5590124" y="2757488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FFD"/>
                </a:gs>
                <a:gs pos="100000">
                  <a:srgbClr val="20A6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6" name="Måne 63"/>
            <p:cNvSpPr/>
            <p:nvPr/>
          </p:nvSpPr>
          <p:spPr bwMode="auto">
            <a:xfrm rot="16552097">
              <a:off x="5850994" y="30384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3592" name="Ellipse 45"/>
            <p:cNvSpPr>
              <a:spLocks noChangeArrowheads="1"/>
            </p:cNvSpPr>
            <p:nvPr/>
          </p:nvSpPr>
          <p:spPr bwMode="auto">
            <a:xfrm>
              <a:off x="5735638" y="278606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18" name="Rektangel med enkelt afrundet hjørne 11"/>
          <p:cNvSpPr/>
          <p:nvPr/>
        </p:nvSpPr>
        <p:spPr>
          <a:xfrm rot="10800000" flipH="1">
            <a:off x="4953000" y="1514475"/>
            <a:ext cx="3078163" cy="2017713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9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bg1">
                <a:alpha val="47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3561" name="TextBox 66"/>
          <p:cNvSpPr txBox="1">
            <a:spLocks noChangeArrowheads="1"/>
          </p:cNvSpPr>
          <p:nvPr/>
        </p:nvSpPr>
        <p:spPr bwMode="auto">
          <a:xfrm>
            <a:off x="4953000" y="1606211"/>
            <a:ext cx="3078163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Customer Relationship Management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Enterprise Resource Planning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Human Resources Management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Document Management Systems</a:t>
            </a:r>
            <a:endParaRPr lang="en-US" sz="1600" noProof="1">
              <a:latin typeface="Calibri" pitchFamily="-65" charset="0"/>
              <a:cs typeface="Arial" charset="0"/>
            </a:endParaRPr>
          </a:p>
        </p:txBody>
      </p:sp>
      <p:sp>
        <p:nvSpPr>
          <p:cNvPr id="23562" name="Rektangel 76"/>
          <p:cNvSpPr>
            <a:spLocks noChangeArrowheads="1"/>
          </p:cNvSpPr>
          <p:nvPr/>
        </p:nvSpPr>
        <p:spPr bwMode="auto">
          <a:xfrm>
            <a:off x="5004400" y="991202"/>
            <a:ext cx="12969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Int. Business Systems</a:t>
            </a:r>
            <a:endParaRPr lang="da-DK" dirty="0">
              <a:solidFill>
                <a:srgbClr val="1E1C11"/>
              </a:solidFill>
            </a:endParaRPr>
          </a:p>
        </p:txBody>
      </p:sp>
      <p:grpSp>
        <p:nvGrpSpPr>
          <p:cNvPr id="23563" name="Group 105"/>
          <p:cNvGrpSpPr>
            <a:grpSpLocks/>
          </p:cNvGrpSpPr>
          <p:nvPr/>
        </p:nvGrpSpPr>
        <p:grpSpPr bwMode="auto">
          <a:xfrm rot="19765573" flipH="1">
            <a:off x="1285875" y="3686175"/>
            <a:ext cx="1370013" cy="1357313"/>
            <a:chOff x="5580063" y="2757488"/>
            <a:chExt cx="1031875" cy="1022350"/>
          </a:xfrm>
        </p:grpSpPr>
        <p:sp>
          <p:nvSpPr>
            <p:cNvPr id="22" name="Ellipse 44"/>
            <p:cNvSpPr/>
            <p:nvPr/>
          </p:nvSpPr>
          <p:spPr bwMode="auto">
            <a:xfrm rot="21052097">
              <a:off x="5590124" y="2757488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FFD"/>
                </a:gs>
                <a:gs pos="100000">
                  <a:srgbClr val="20A6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3" name="Måne 63"/>
            <p:cNvSpPr/>
            <p:nvPr/>
          </p:nvSpPr>
          <p:spPr bwMode="auto">
            <a:xfrm rot="16552097">
              <a:off x="5850994" y="30384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3585" name="Ellipse 45"/>
            <p:cNvSpPr>
              <a:spLocks noChangeArrowheads="1"/>
            </p:cNvSpPr>
            <p:nvPr/>
          </p:nvSpPr>
          <p:spPr bwMode="auto">
            <a:xfrm>
              <a:off x="5735638" y="278606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25" name="Rektangel med enkelt afrundet hjørne 11"/>
          <p:cNvSpPr/>
          <p:nvPr/>
        </p:nvSpPr>
        <p:spPr>
          <a:xfrm rot="10800000" flipH="1">
            <a:off x="1265238" y="4383088"/>
            <a:ext cx="3078162" cy="2017712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9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bg1">
                <a:alpha val="47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3565" name="TextBox 66"/>
          <p:cNvSpPr txBox="1">
            <a:spLocks noChangeArrowheads="1"/>
          </p:cNvSpPr>
          <p:nvPr/>
        </p:nvSpPr>
        <p:spPr bwMode="auto">
          <a:xfrm>
            <a:off x="1265238" y="4484003"/>
            <a:ext cx="30781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E-Mail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Voice Mail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Web Conferencing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Internet Telephony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Content Management Systems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noProof="1" smtClean="0">
                <a:latin typeface="Calibri" pitchFamily="-65" charset="0"/>
                <a:cs typeface="Arial" charset="0"/>
              </a:rPr>
              <a:t>Business Process Management</a:t>
            </a:r>
            <a:endParaRPr lang="en-US" sz="1600" noProof="1">
              <a:latin typeface="Calibri" pitchFamily="-65" charset="0"/>
              <a:cs typeface="Arial" charset="0"/>
            </a:endParaRPr>
          </a:p>
        </p:txBody>
      </p:sp>
      <p:sp>
        <p:nvSpPr>
          <p:cNvPr id="23566" name="Rektangel 76"/>
          <p:cNvSpPr>
            <a:spLocks noChangeArrowheads="1"/>
          </p:cNvSpPr>
          <p:nvPr/>
        </p:nvSpPr>
        <p:spPr bwMode="auto">
          <a:xfrm>
            <a:off x="1206306" y="3867572"/>
            <a:ext cx="1517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4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Enterprise</a:t>
            </a:r>
          </a:p>
          <a:p>
            <a:pPr algn="ctr" defTabSz="914400"/>
            <a:r>
              <a:rPr lang="en-US" sz="14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Comm. &amp; Collab.</a:t>
            </a:r>
            <a:endParaRPr lang="da-DK" sz="1400" dirty="0">
              <a:solidFill>
                <a:srgbClr val="1E1C11"/>
              </a:solidFill>
            </a:endParaRPr>
          </a:p>
        </p:txBody>
      </p:sp>
      <p:grpSp>
        <p:nvGrpSpPr>
          <p:cNvPr id="23567" name="Group 105"/>
          <p:cNvGrpSpPr>
            <a:grpSpLocks/>
          </p:cNvGrpSpPr>
          <p:nvPr/>
        </p:nvGrpSpPr>
        <p:grpSpPr bwMode="auto">
          <a:xfrm rot="19765573" flipH="1">
            <a:off x="5049838" y="3686175"/>
            <a:ext cx="1370012" cy="1357313"/>
            <a:chOff x="5580063" y="2757488"/>
            <a:chExt cx="1031875" cy="1022350"/>
          </a:xfrm>
        </p:grpSpPr>
        <p:sp>
          <p:nvSpPr>
            <p:cNvPr id="29" name="Ellipse 44"/>
            <p:cNvSpPr/>
            <p:nvPr/>
          </p:nvSpPr>
          <p:spPr bwMode="auto">
            <a:xfrm rot="21052097">
              <a:off x="5590124" y="2757488"/>
              <a:ext cx="1021814" cy="1022350"/>
            </a:xfrm>
            <a:prstGeom prst="ellipse">
              <a:avLst/>
            </a:prstGeom>
            <a:gradFill flip="none" rotWithShape="1">
              <a:gsLst>
                <a:gs pos="0">
                  <a:srgbClr val="74FFFD"/>
                </a:gs>
                <a:gs pos="100000">
                  <a:srgbClr val="20A6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30" name="Måne 63"/>
            <p:cNvSpPr/>
            <p:nvPr/>
          </p:nvSpPr>
          <p:spPr bwMode="auto">
            <a:xfrm rot="16552097">
              <a:off x="5850994" y="3038453"/>
              <a:ext cx="450073" cy="991936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23578" name="Ellipse 45"/>
            <p:cNvSpPr>
              <a:spLocks noChangeArrowheads="1"/>
            </p:cNvSpPr>
            <p:nvPr/>
          </p:nvSpPr>
          <p:spPr bwMode="auto">
            <a:xfrm>
              <a:off x="5735638" y="2786063"/>
              <a:ext cx="722312" cy="539750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65" charset="0"/>
              </a:endParaRPr>
            </a:p>
          </p:txBody>
        </p:sp>
      </p:grpSp>
      <p:sp>
        <p:nvSpPr>
          <p:cNvPr id="32" name="Rektangel med enkelt afrundet hjørne 11"/>
          <p:cNvSpPr/>
          <p:nvPr/>
        </p:nvSpPr>
        <p:spPr>
          <a:xfrm rot="10800000" flipH="1">
            <a:off x="5029200" y="4383088"/>
            <a:ext cx="3078163" cy="2017712"/>
          </a:xfrm>
          <a:prstGeom prst="round1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9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bg1">
                <a:alpha val="47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3569" name="TextBox 66"/>
          <p:cNvSpPr txBox="1">
            <a:spLocks noChangeArrowheads="1"/>
          </p:cNvSpPr>
          <p:nvPr/>
        </p:nvSpPr>
        <p:spPr bwMode="auto">
          <a:xfrm>
            <a:off x="5029200" y="4518025"/>
            <a:ext cx="295592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1" smtClean="0">
                <a:latin typeface="Calibri" pitchFamily="-65" charset="0"/>
                <a:cs typeface="Arial" charset="0"/>
              </a:rPr>
              <a:t>Supply Chain Management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1" smtClean="0">
                <a:latin typeface="Calibri" pitchFamily="-65" charset="0"/>
                <a:cs typeface="Arial" charset="0"/>
              </a:rPr>
              <a:t>Online Shopping</a:t>
            </a:r>
          </a:p>
          <a:p>
            <a:pPr marL="285750" indent="-285750" defTabSz="801688">
              <a:spcBef>
                <a:spcPct val="20000"/>
              </a:spcBef>
              <a:buFont typeface="Arial" pitchFamily="34" charset="0"/>
              <a:buChar char="•"/>
            </a:pPr>
            <a:r>
              <a:rPr lang="en-US" noProof="1" smtClean="0">
                <a:latin typeface="Calibri" pitchFamily="-65" charset="0"/>
                <a:cs typeface="Arial" charset="0"/>
              </a:rPr>
              <a:t>Internet Marketing</a:t>
            </a:r>
            <a:endParaRPr lang="en-US" noProof="1">
              <a:latin typeface="Calibri" pitchFamily="-65" charset="0"/>
              <a:cs typeface="Arial" charset="0"/>
            </a:endParaRPr>
          </a:p>
        </p:txBody>
      </p:sp>
      <p:sp>
        <p:nvSpPr>
          <p:cNvPr id="23570" name="Rektangel 76"/>
          <p:cNvSpPr>
            <a:spLocks noChangeArrowheads="1"/>
          </p:cNvSpPr>
          <p:nvPr/>
        </p:nvSpPr>
        <p:spPr bwMode="auto">
          <a:xfrm>
            <a:off x="5091113" y="3994150"/>
            <a:ext cx="1296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600" b="1" noProof="1" smtClean="0">
                <a:solidFill>
                  <a:srgbClr val="1E1C11"/>
                </a:solidFill>
                <a:latin typeface="Calibri" pitchFamily="-65" charset="0"/>
                <a:cs typeface="Arial" charset="0"/>
              </a:rPr>
              <a:t>E-Commerce</a:t>
            </a:r>
            <a:endParaRPr lang="en-US" sz="1600" b="1" noProof="1">
              <a:solidFill>
                <a:srgbClr val="1E1C11"/>
              </a:solidFill>
              <a:latin typeface="Calibri" pitchFamily="-65" charset="0"/>
              <a:cs typeface="Arial" charset="0"/>
            </a:endParaRPr>
          </a:p>
        </p:txBody>
      </p:sp>
      <p:sp>
        <p:nvSpPr>
          <p:cNvPr id="33" name="Tekstboks 3"/>
          <p:cNvSpPr txBox="1">
            <a:spLocks noChangeArrowheads="1"/>
          </p:cNvSpPr>
          <p:nvPr/>
        </p:nvSpPr>
        <p:spPr bwMode="auto">
          <a:xfrm>
            <a:off x="2466143" y="142745"/>
            <a:ext cx="468052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E-Business </a:t>
            </a:r>
            <a:r>
              <a:rPr lang="da-DK" sz="2800" dirty="0" smtClean="0">
                <a:latin typeface="Calibri" pitchFamily="-65" charset="0"/>
              </a:rPr>
              <a:t>continued...</a:t>
            </a:r>
            <a:endParaRPr lang="da-DK" sz="2800" dirty="0">
              <a:latin typeface="Calibri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2303534" y="273050"/>
            <a:ext cx="54006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The Impact Upon E-Business</a:t>
            </a:r>
            <a:endParaRPr lang="da-DK" sz="2800" dirty="0">
              <a:latin typeface="Calibri" pitchFamily="-65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574" y="2468819"/>
            <a:ext cx="3542678" cy="29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124744"/>
            <a:ext cx="6245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latin typeface="+mj-lt"/>
              </a:rPr>
              <a:t>The Semantic Web:</a:t>
            </a:r>
            <a:r>
              <a:rPr lang="en-NZ" dirty="0" smtClean="0"/>
              <a:t>	Can increase Efficiency, Productivity 					and Profitability in all areas of E-						Business, either directly or indirectly.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78189"/>
            <a:ext cx="32289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1929061"/>
            <a:ext cx="35281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>
                <a:latin typeface="+mj-lt"/>
              </a:rPr>
              <a:t>How?</a:t>
            </a:r>
            <a:endParaRPr lang="en-NZ" sz="2000" dirty="0">
              <a:latin typeface="+mj-lt"/>
            </a:endParaRPr>
          </a:p>
          <a:p>
            <a:r>
              <a:rPr lang="en-NZ" dirty="0" smtClean="0"/>
              <a:t>The ability to automatically retrieve, exchange and process information without compatibility issues.</a:t>
            </a:r>
            <a:endParaRPr lang="en-NZ" b="1" dirty="0" smtClean="0"/>
          </a:p>
        </p:txBody>
      </p:sp>
    </p:spTree>
    <p:extLst>
      <p:ext uri="{BB962C8B-B14F-4D97-AF65-F5344CB8AC3E}">
        <p14:creationId xmlns:p14="http://schemas.microsoft.com/office/powerpoint/2010/main" val="42121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1621799" y="273050"/>
            <a:ext cx="676406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Application to Supply-Chain Management</a:t>
            </a:r>
            <a:endParaRPr lang="da-DK" sz="2800" b="1" dirty="0">
              <a:latin typeface="Calibri" pitchFamily="-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77" y="1205647"/>
            <a:ext cx="3606848" cy="2705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6629" y="1218831"/>
            <a:ext cx="31746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rgbClr val="FF0000"/>
                </a:solidFill>
                <a:latin typeface="+mj-lt"/>
              </a:rPr>
              <a:t>DEFINITION: </a:t>
            </a:r>
            <a:r>
              <a:rPr lang="en-NZ" dirty="0" smtClean="0"/>
              <a:t>Management of</a:t>
            </a:r>
          </a:p>
          <a:p>
            <a:r>
              <a:rPr lang="en-NZ" dirty="0" smtClean="0"/>
              <a:t>a network of interconnected businesses involved in the eventual provision </a:t>
            </a:r>
            <a:r>
              <a:rPr lang="en-NZ" dirty="0"/>
              <a:t>of </a:t>
            </a:r>
            <a:r>
              <a:rPr lang="en-NZ" dirty="0" smtClean="0"/>
              <a:t>products &amp; services to the end consumer.</a:t>
            </a:r>
          </a:p>
          <a:p>
            <a:endParaRPr lang="en-NZ" sz="800" dirty="0"/>
          </a:p>
          <a:p>
            <a:r>
              <a:rPr lang="en-NZ" sz="1200" b="1" dirty="0" smtClean="0">
                <a:solidFill>
                  <a:srgbClr val="FF0000"/>
                </a:solidFill>
                <a:latin typeface="+mj-lt"/>
              </a:rPr>
              <a:t>PROBLEM: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 A huge number of different systems need to be able to communicate with each other.</a:t>
            </a:r>
            <a:endParaRPr lang="en-NZ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331027" y="1268760"/>
            <a:ext cx="535350" cy="28540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1716629" y="4159952"/>
            <a:ext cx="65501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rgbClr val="FF0000"/>
                </a:solidFill>
                <a:latin typeface="+mj-lt"/>
              </a:rPr>
              <a:t>SOLUTION:</a:t>
            </a:r>
            <a:r>
              <a:rPr lang="en-NZ" dirty="0">
                <a:latin typeface="Arial" pitchFamily="34" charset="0"/>
                <a:cs typeface="Arial" pitchFamily="34" charset="0"/>
              </a:rPr>
              <a:t>	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The automated compatibility provided</a:t>
            </a:r>
          </a:p>
          <a:p>
            <a:r>
              <a:rPr lang="en-NZ" dirty="0" smtClean="0">
                <a:latin typeface="Arial" pitchFamily="34" charset="0"/>
                <a:cs typeface="Arial" pitchFamily="34" charset="0"/>
              </a:rPr>
              <a:t>		by Semantic Web Services.</a:t>
            </a:r>
          </a:p>
          <a:p>
            <a:endParaRPr lang="en-NZ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NZ" sz="1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RESULT:</a:t>
            </a:r>
            <a:r>
              <a:rPr lang="en-N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Quicker, cheaper, easier, wider-ranging and less 			error-prone business-to-business (</a:t>
            </a:r>
            <a:r>
              <a:rPr lang="en-NZ" dirty="0" err="1" smtClean="0">
                <a:latin typeface="Arial" pitchFamily="34" charset="0"/>
                <a:cs typeface="Arial" pitchFamily="34" charset="0"/>
              </a:rPr>
              <a:t>B2B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) and 			</a:t>
            </a:r>
            <a:r>
              <a:rPr lang="en-NZ" smtClean="0">
                <a:latin typeface="Arial" pitchFamily="34" charset="0"/>
                <a:cs typeface="Arial" pitchFamily="34" charset="0"/>
              </a:rPr>
              <a:t>	business-to-consumer (</a:t>
            </a:r>
            <a:r>
              <a:rPr lang="en-NZ" dirty="0" err="1" smtClean="0">
                <a:latin typeface="Arial" pitchFamily="34" charset="0"/>
                <a:cs typeface="Arial" pitchFamily="34" charset="0"/>
              </a:rPr>
              <a:t>B2C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) communication – and 		the opportunity for internet-based Supply-Chain 			Management </a:t>
            </a:r>
            <a:r>
              <a:rPr lang="en-NZ" dirty="0">
                <a:latin typeface="Arial" pitchFamily="34" charset="0"/>
                <a:cs typeface="Arial" pitchFamily="34" charset="0"/>
              </a:rPr>
              <a:t>S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ystems to flourish.</a:t>
            </a:r>
            <a:endParaRPr lang="en-NZ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35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1621799" y="273050"/>
            <a:ext cx="676406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Application to Online Shopping</a:t>
            </a:r>
            <a:endParaRPr lang="da-DK" sz="2800" b="1" dirty="0">
              <a:latin typeface="Calibri" pitchFamily="-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75043"/>
            <a:ext cx="3814680" cy="3587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4500" y="1277887"/>
            <a:ext cx="662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rgbClr val="FF0000"/>
                </a:solidFill>
                <a:latin typeface="+mj-lt"/>
              </a:rPr>
              <a:t>PROBLEM:</a:t>
            </a:r>
            <a:r>
              <a:rPr lang="en-NZ" sz="1200" b="1" dirty="0" smtClean="0">
                <a:solidFill>
                  <a:srgbClr val="FF0000"/>
                </a:solidFill>
              </a:rPr>
              <a:t> </a:t>
            </a:r>
            <a:r>
              <a:rPr lang="en-NZ" dirty="0" smtClean="0"/>
              <a:t>Finding </a:t>
            </a:r>
            <a:r>
              <a:rPr lang="en-NZ" dirty="0"/>
              <a:t>the best price – or deal – online can be a </a:t>
            </a:r>
            <a:r>
              <a:rPr lang="en-NZ" dirty="0" smtClean="0"/>
              <a:t>time-consuming, </a:t>
            </a:r>
            <a:r>
              <a:rPr lang="en-NZ" dirty="0"/>
              <a:t>complicated, and arduous task for consumers </a:t>
            </a:r>
            <a:r>
              <a:rPr lang="en-NZ" dirty="0" smtClean="0"/>
              <a:t>on the </a:t>
            </a:r>
            <a:r>
              <a:rPr lang="en-NZ" dirty="0"/>
              <a:t>original WWW.</a:t>
            </a:r>
          </a:p>
          <a:p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73092"/>
            <a:ext cx="1371600" cy="1226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4697" y="566763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To be made obsolete by the Semantic Web?</a:t>
            </a:r>
            <a:endParaRPr lang="en-NZ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215143"/>
            <a:ext cx="27267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rgbClr val="FF0000"/>
                </a:solidFill>
                <a:latin typeface="+mj-lt"/>
              </a:rPr>
              <a:t>SOLUTION:</a:t>
            </a:r>
            <a:endParaRPr lang="en-NZ" sz="1200" b="1" dirty="0">
              <a:solidFill>
                <a:srgbClr val="FF0000"/>
              </a:solidFill>
              <a:latin typeface="+mj-lt"/>
            </a:endParaRPr>
          </a:p>
          <a:p>
            <a:r>
              <a:rPr lang="en-NZ" dirty="0" smtClean="0"/>
              <a:t>What if much of their work could be done automatically… say, via the Semantic Web?</a:t>
            </a:r>
          </a:p>
          <a:p>
            <a:endParaRPr lang="en-NZ" sz="800" dirty="0" smtClean="0"/>
          </a:p>
          <a:p>
            <a:r>
              <a:rPr lang="en-NZ" sz="1200" b="1" dirty="0" smtClean="0">
                <a:solidFill>
                  <a:srgbClr val="FF0000"/>
                </a:solidFill>
                <a:latin typeface="+mj-lt"/>
              </a:rPr>
              <a:t>RESULT:</a:t>
            </a:r>
          </a:p>
          <a:p>
            <a:r>
              <a:rPr lang="en-NZ" dirty="0" smtClean="0">
                <a:latin typeface="Arial" pitchFamily="34" charset="0"/>
                <a:cs typeface="Arial" pitchFamily="34" charset="0"/>
              </a:rPr>
              <a:t>More satisfied consumers, resulting in more </a:t>
            </a:r>
            <a:r>
              <a:rPr lang="en-NZ" dirty="0" err="1" smtClean="0">
                <a:latin typeface="Arial" pitchFamily="34" charset="0"/>
                <a:cs typeface="Arial" pitchFamily="34" charset="0"/>
              </a:rPr>
              <a:t>B2C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 trade being conducted via Web-based E-Commerce.</a:t>
            </a:r>
          </a:p>
        </p:txBody>
      </p:sp>
      <p:sp>
        <p:nvSpPr>
          <p:cNvPr id="9" name="Up Arrow 8"/>
          <p:cNvSpPr/>
          <p:nvPr/>
        </p:nvSpPr>
        <p:spPr>
          <a:xfrm>
            <a:off x="7851104" y="5386502"/>
            <a:ext cx="216024" cy="28803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47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1403223" y="273050"/>
            <a:ext cx="720122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Application to Business Process Management</a:t>
            </a:r>
            <a:endParaRPr lang="da-DK" sz="2800" b="1" dirty="0">
              <a:latin typeface="Calibri" pitchFamily="-65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3" y="4386133"/>
            <a:ext cx="35147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06" y="1157923"/>
            <a:ext cx="2661578" cy="2661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268760"/>
            <a:ext cx="46085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rgbClr val="FF0000"/>
                </a:solidFill>
                <a:latin typeface="+mj-lt"/>
              </a:rPr>
              <a:t>PROBLEM:</a:t>
            </a:r>
            <a:r>
              <a:rPr lang="en-NZ" dirty="0">
                <a:latin typeface="Arial" pitchFamily="34" charset="0"/>
                <a:cs typeface="Arial" pitchFamily="34" charset="0"/>
              </a:rPr>
              <a:t>	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How to automate the 					Execution step of the </a:t>
            </a:r>
            <a:r>
              <a:rPr lang="en-NZ" dirty="0" err="1" smtClean="0">
                <a:latin typeface="Arial" pitchFamily="34" charset="0"/>
                <a:cs typeface="Arial" pitchFamily="34" charset="0"/>
              </a:rPr>
              <a:t>BPM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 			Life-Cycle.</a:t>
            </a:r>
          </a:p>
          <a:p>
            <a:endParaRPr lang="en-NZ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NZ" sz="1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SOLUTION:</a:t>
            </a:r>
            <a:r>
              <a:rPr lang="en-NZ" dirty="0">
                <a:latin typeface="Arial" pitchFamily="34" charset="0"/>
                <a:cs typeface="Arial" pitchFamily="34" charset="0"/>
              </a:rPr>
              <a:t>	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The inter-operability of 				Semantic Web technologies 			can be utilised.</a:t>
            </a:r>
          </a:p>
          <a:p>
            <a:endParaRPr lang="en-NZ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NZ" sz="1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RESULT:</a:t>
            </a:r>
            <a:r>
              <a:rPr lang="en-NZ" dirty="0">
                <a:latin typeface="Arial" pitchFamily="34" charset="0"/>
                <a:cs typeface="Arial" pitchFamily="34" charset="0"/>
              </a:rPr>
              <a:t>	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The automated 						transformation of a design 				document into executable code.</a:t>
            </a:r>
            <a:endParaRPr lang="en-NZ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37518" y="1880719"/>
            <a:ext cx="792088" cy="2880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5150781" y="4441106"/>
            <a:ext cx="3453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A Semantic Wiki on which Business Process Design is performed – the design document can then be automatically converted into executable code, aided by Semantic Web technologies.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329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6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5661248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/>
            <a:endParaRPr lang="da-DK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5" name="Rektangel med afrundet, diagonalt hjørne 23"/>
          <p:cNvSpPr/>
          <p:nvPr/>
        </p:nvSpPr>
        <p:spPr>
          <a:xfrm>
            <a:off x="1403222" y="1052736"/>
            <a:ext cx="7201225" cy="5205189"/>
          </a:xfrm>
          <a:prstGeom prst="round2DiagRect">
            <a:avLst>
              <a:gd name="adj1" fmla="val 20046"/>
              <a:gd name="adj2" fmla="val 0"/>
            </a:avLst>
          </a:prstGeom>
          <a:solidFill>
            <a:schemeClr val="bg1"/>
          </a:solidFill>
          <a:ln w="57150" cap="flat" cmpd="sng" algn="ctr">
            <a:gradFill flip="none" rotWithShape="1">
              <a:gsLst>
                <a:gs pos="0">
                  <a:srgbClr val="0070C0"/>
                </a:gs>
                <a:gs pos="100000">
                  <a:srgbClr val="3FCDFF"/>
                </a:gs>
              </a:gsLst>
              <a:lin ang="13500000" scaled="1"/>
              <a:tileRect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defTabSz="801688">
              <a:spcBef>
                <a:spcPct val="20000"/>
              </a:spcBef>
            </a:pPr>
            <a:endParaRPr lang="en-US" noProof="1">
              <a:latin typeface="Calibri" pitchFamily="-65" charset="0"/>
              <a:cs typeface="Arial" charset="0"/>
            </a:endParaRPr>
          </a:p>
        </p:txBody>
      </p:sp>
      <p:grpSp>
        <p:nvGrpSpPr>
          <p:cNvPr id="17417" name="Gruppe 383"/>
          <p:cNvGrpSpPr>
            <a:grpSpLocks/>
          </p:cNvGrpSpPr>
          <p:nvPr/>
        </p:nvGrpSpPr>
        <p:grpSpPr bwMode="auto">
          <a:xfrm>
            <a:off x="256252" y="3076551"/>
            <a:ext cx="1062038" cy="3106738"/>
            <a:chOff x="12787370" y="3362337"/>
            <a:chExt cx="2391678" cy="6991325"/>
          </a:xfrm>
        </p:grpSpPr>
        <p:grpSp>
          <p:nvGrpSpPr>
            <p:cNvPr id="17419" name="Gruppe 1605"/>
            <p:cNvGrpSpPr>
              <a:grpSpLocks/>
            </p:cNvGrpSpPr>
            <p:nvPr/>
          </p:nvGrpSpPr>
          <p:grpSpPr bwMode="auto">
            <a:xfrm>
              <a:off x="12787349" y="3362351"/>
              <a:ext cx="2391687" cy="6991312"/>
              <a:chOff x="-9513481" y="-8286876"/>
              <a:chExt cx="3613590" cy="10563300"/>
            </a:xfrm>
          </p:grpSpPr>
          <p:sp>
            <p:nvSpPr>
              <p:cNvPr id="11" name="Freeform 1502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Freeform 1503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Freeform 1504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Freeform 1505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Freeform 1506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Freeform 1507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Freeform 1508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509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510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Freeform 1511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1" name="Freeform 1512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2" name="Freeform 1513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Freeform 1514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Freeform 1515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5" name="Freeform 1516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6" name="Freeform 1517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1518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1519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9" name="Freeform 1520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Freeform 1521"/>
              <p:cNvSpPr>
                <a:spLocks/>
              </p:cNvSpPr>
              <p:nvPr/>
            </p:nvSpPr>
            <p:spPr bwMode="auto">
              <a:xfrm>
                <a:off x="-6229365" y="-6289744"/>
                <a:ext cx="102629" cy="59377"/>
              </a:xfrm>
              <a:custGeom>
                <a:avLst/>
                <a:gdLst>
                  <a:gd name="T0" fmla="*/ 0 w 27"/>
                  <a:gd name="T1" fmla="*/ 11 h 16"/>
                  <a:gd name="T2" fmla="*/ 0 w 27"/>
                  <a:gd name="T3" fmla="*/ 11 h 16"/>
                  <a:gd name="T4" fmla="*/ 5 w 27"/>
                  <a:gd name="T5" fmla="*/ 5 h 16"/>
                  <a:gd name="T6" fmla="*/ 5 w 27"/>
                  <a:gd name="T7" fmla="*/ 0 h 16"/>
                  <a:gd name="T8" fmla="*/ 5 w 27"/>
                  <a:gd name="T9" fmla="*/ 0 h 16"/>
                  <a:gd name="T10" fmla="*/ 11 w 27"/>
                  <a:gd name="T11" fmla="*/ 5 h 16"/>
                  <a:gd name="T12" fmla="*/ 22 w 27"/>
                  <a:gd name="T13" fmla="*/ 11 h 16"/>
                  <a:gd name="T14" fmla="*/ 27 w 27"/>
                  <a:gd name="T15" fmla="*/ 11 h 16"/>
                  <a:gd name="T16" fmla="*/ 22 w 27"/>
                  <a:gd name="T17" fmla="*/ 16 h 16"/>
                  <a:gd name="T18" fmla="*/ 22 w 27"/>
                  <a:gd name="T19" fmla="*/ 16 h 16"/>
                  <a:gd name="T20" fmla="*/ 22 w 27"/>
                  <a:gd name="T21" fmla="*/ 11 h 16"/>
                  <a:gd name="T22" fmla="*/ 16 w 27"/>
                  <a:gd name="T23" fmla="*/ 11 h 16"/>
                  <a:gd name="T24" fmla="*/ 0 w 27"/>
                  <a:gd name="T25" fmla="*/ 11 h 16"/>
                  <a:gd name="T26" fmla="*/ 0 w 27"/>
                  <a:gd name="T27" fmla="*/ 11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1" name="Freeform 1522"/>
              <p:cNvSpPr>
                <a:spLocks/>
              </p:cNvSpPr>
              <p:nvPr/>
            </p:nvSpPr>
            <p:spPr bwMode="auto">
              <a:xfrm>
                <a:off x="-6369802" y="-6289744"/>
                <a:ext cx="59418" cy="59377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5 h 16"/>
                  <a:gd name="T6" fmla="*/ 5 w 16"/>
                  <a:gd name="T7" fmla="*/ 5 h 16"/>
                  <a:gd name="T8" fmla="*/ 16 w 16"/>
                  <a:gd name="T9" fmla="*/ 0 h 16"/>
                  <a:gd name="T10" fmla="*/ 16 w 16"/>
                  <a:gd name="T11" fmla="*/ 0 h 16"/>
                  <a:gd name="T12" fmla="*/ 16 w 16"/>
                  <a:gd name="T13" fmla="*/ 11 h 16"/>
                  <a:gd name="T14" fmla="*/ 16 w 16"/>
                  <a:gd name="T15" fmla="*/ 11 h 16"/>
                  <a:gd name="T16" fmla="*/ 5 w 16"/>
                  <a:gd name="T17" fmla="*/ 16 h 16"/>
                  <a:gd name="T18" fmla="*/ 0 w 16"/>
                  <a:gd name="T19" fmla="*/ 11 h 16"/>
                  <a:gd name="T20" fmla="*/ 0 w 16"/>
                  <a:gd name="T21" fmla="*/ 5 h 16"/>
                  <a:gd name="T22" fmla="*/ 5 w 16"/>
                  <a:gd name="T23" fmla="*/ 0 h 16"/>
                  <a:gd name="T24" fmla="*/ 5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1523"/>
              <p:cNvSpPr>
                <a:spLocks/>
              </p:cNvSpPr>
              <p:nvPr/>
            </p:nvSpPr>
            <p:spPr bwMode="auto">
              <a:xfrm>
                <a:off x="-6391408" y="-6230367"/>
                <a:ext cx="102629" cy="59373"/>
              </a:xfrm>
              <a:custGeom>
                <a:avLst/>
                <a:gdLst>
                  <a:gd name="T0" fmla="*/ 22 w 28"/>
                  <a:gd name="T1" fmla="*/ 16 h 16"/>
                  <a:gd name="T2" fmla="*/ 22 w 28"/>
                  <a:gd name="T3" fmla="*/ 16 h 16"/>
                  <a:gd name="T4" fmla="*/ 17 w 28"/>
                  <a:gd name="T5" fmla="*/ 11 h 16"/>
                  <a:gd name="T6" fmla="*/ 0 w 28"/>
                  <a:gd name="T7" fmla="*/ 11 h 16"/>
                  <a:gd name="T8" fmla="*/ 0 w 28"/>
                  <a:gd name="T9" fmla="*/ 11 h 16"/>
                  <a:gd name="T10" fmla="*/ 0 w 28"/>
                  <a:gd name="T11" fmla="*/ 6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11 h 16"/>
                  <a:gd name="T18" fmla="*/ 0 w 28"/>
                  <a:gd name="T19" fmla="*/ 11 h 16"/>
                  <a:gd name="T20" fmla="*/ 6 w 28"/>
                  <a:gd name="T21" fmla="*/ 6 h 16"/>
                  <a:gd name="T22" fmla="*/ 17 w 28"/>
                  <a:gd name="T23" fmla="*/ 6 h 16"/>
                  <a:gd name="T24" fmla="*/ 28 w 28"/>
                  <a:gd name="T25" fmla="*/ 6 h 16"/>
                  <a:gd name="T26" fmla="*/ 28 w 28"/>
                  <a:gd name="T27" fmla="*/ 6 h 16"/>
                  <a:gd name="T28" fmla="*/ 28 w 28"/>
                  <a:gd name="T29" fmla="*/ 11 h 16"/>
                  <a:gd name="T30" fmla="*/ 28 w 28"/>
                  <a:gd name="T31" fmla="*/ 11 h 16"/>
                  <a:gd name="T32" fmla="*/ 28 w 28"/>
                  <a:gd name="T33" fmla="*/ 16 h 16"/>
                  <a:gd name="T34" fmla="*/ 22 w 28"/>
                  <a:gd name="T35" fmla="*/ 16 h 16"/>
                  <a:gd name="T36" fmla="*/ 22 w 28"/>
                  <a:gd name="T37" fmla="*/ 1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1524"/>
              <p:cNvSpPr>
                <a:spLocks/>
              </p:cNvSpPr>
              <p:nvPr/>
            </p:nvSpPr>
            <p:spPr bwMode="auto">
              <a:xfrm>
                <a:off x="-6250970" y="-6149403"/>
                <a:ext cx="145841" cy="43182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17 w 39"/>
                  <a:gd name="T5" fmla="*/ 0 h 11"/>
                  <a:gd name="T6" fmla="*/ 28 w 39"/>
                  <a:gd name="T7" fmla="*/ 0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5 h 11"/>
                  <a:gd name="T14" fmla="*/ 6 w 39"/>
                  <a:gd name="T15" fmla="*/ 5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4" name="Freeform 1525"/>
              <p:cNvSpPr>
                <a:spLocks/>
              </p:cNvSpPr>
              <p:nvPr/>
            </p:nvSpPr>
            <p:spPr bwMode="auto">
              <a:xfrm>
                <a:off x="-6391408" y="-6170994"/>
                <a:ext cx="102629" cy="64773"/>
              </a:xfrm>
              <a:custGeom>
                <a:avLst/>
                <a:gdLst>
                  <a:gd name="T0" fmla="*/ 22 w 28"/>
                  <a:gd name="T1" fmla="*/ 17 h 17"/>
                  <a:gd name="T2" fmla="*/ 22 w 28"/>
                  <a:gd name="T3" fmla="*/ 17 h 17"/>
                  <a:gd name="T4" fmla="*/ 22 w 28"/>
                  <a:gd name="T5" fmla="*/ 11 h 17"/>
                  <a:gd name="T6" fmla="*/ 11 w 28"/>
                  <a:gd name="T7" fmla="*/ 11 h 17"/>
                  <a:gd name="T8" fmla="*/ 0 w 28"/>
                  <a:gd name="T9" fmla="*/ 11 h 17"/>
                  <a:gd name="T10" fmla="*/ 0 w 28"/>
                  <a:gd name="T11" fmla="*/ 11 h 17"/>
                  <a:gd name="T12" fmla="*/ 0 w 28"/>
                  <a:gd name="T13" fmla="*/ 6 h 17"/>
                  <a:gd name="T14" fmla="*/ 11 w 28"/>
                  <a:gd name="T15" fmla="*/ 0 h 17"/>
                  <a:gd name="T16" fmla="*/ 28 w 28"/>
                  <a:gd name="T17" fmla="*/ 6 h 17"/>
                  <a:gd name="T18" fmla="*/ 28 w 28"/>
                  <a:gd name="T19" fmla="*/ 6 h 17"/>
                  <a:gd name="T20" fmla="*/ 28 w 28"/>
                  <a:gd name="T21" fmla="*/ 11 h 17"/>
                  <a:gd name="T22" fmla="*/ 28 w 28"/>
                  <a:gd name="T23" fmla="*/ 11 h 17"/>
                  <a:gd name="T24" fmla="*/ 28 w 28"/>
                  <a:gd name="T25" fmla="*/ 11 h 17"/>
                  <a:gd name="T26" fmla="*/ 22 w 28"/>
                  <a:gd name="T27" fmla="*/ 17 h 17"/>
                  <a:gd name="T28" fmla="*/ 22 w 28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5" name="Freeform 1526"/>
              <p:cNvSpPr>
                <a:spLocks/>
              </p:cNvSpPr>
              <p:nvPr/>
            </p:nvSpPr>
            <p:spPr bwMode="auto">
              <a:xfrm>
                <a:off x="-6229365" y="-6106222"/>
                <a:ext cx="124235" cy="37786"/>
              </a:xfrm>
              <a:custGeom>
                <a:avLst/>
                <a:gdLst>
                  <a:gd name="T0" fmla="*/ 27 w 33"/>
                  <a:gd name="T1" fmla="*/ 11 h 11"/>
                  <a:gd name="T2" fmla="*/ 27 w 33"/>
                  <a:gd name="T3" fmla="*/ 11 h 11"/>
                  <a:gd name="T4" fmla="*/ 16 w 33"/>
                  <a:gd name="T5" fmla="*/ 11 h 11"/>
                  <a:gd name="T6" fmla="*/ 0 w 33"/>
                  <a:gd name="T7" fmla="*/ 11 h 11"/>
                  <a:gd name="T8" fmla="*/ 0 w 33"/>
                  <a:gd name="T9" fmla="*/ 11 h 11"/>
                  <a:gd name="T10" fmla="*/ 0 w 33"/>
                  <a:gd name="T11" fmla="*/ 5 h 11"/>
                  <a:gd name="T12" fmla="*/ 0 w 33"/>
                  <a:gd name="T13" fmla="*/ 5 h 11"/>
                  <a:gd name="T14" fmla="*/ 5 w 33"/>
                  <a:gd name="T15" fmla="*/ 0 h 11"/>
                  <a:gd name="T16" fmla="*/ 5 w 33"/>
                  <a:gd name="T17" fmla="*/ 0 h 11"/>
                  <a:gd name="T18" fmla="*/ 5 w 33"/>
                  <a:gd name="T19" fmla="*/ 0 h 11"/>
                  <a:gd name="T20" fmla="*/ 11 w 33"/>
                  <a:gd name="T21" fmla="*/ 5 h 11"/>
                  <a:gd name="T22" fmla="*/ 22 w 33"/>
                  <a:gd name="T23" fmla="*/ 5 h 11"/>
                  <a:gd name="T24" fmla="*/ 33 w 33"/>
                  <a:gd name="T25" fmla="*/ 5 h 11"/>
                  <a:gd name="T26" fmla="*/ 27 w 33"/>
                  <a:gd name="T27" fmla="*/ 11 h 11"/>
                  <a:gd name="T28" fmla="*/ 27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6" name="Freeform 1527"/>
              <p:cNvSpPr>
                <a:spLocks/>
              </p:cNvSpPr>
              <p:nvPr/>
            </p:nvSpPr>
            <p:spPr bwMode="auto">
              <a:xfrm>
                <a:off x="-6391408" y="-6106222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0 h 11"/>
                  <a:gd name="T6" fmla="*/ 11 w 33"/>
                  <a:gd name="T7" fmla="*/ 0 h 11"/>
                  <a:gd name="T8" fmla="*/ 33 w 33"/>
                  <a:gd name="T9" fmla="*/ 0 h 11"/>
                  <a:gd name="T10" fmla="*/ 33 w 33"/>
                  <a:gd name="T11" fmla="*/ 0 h 11"/>
                  <a:gd name="T12" fmla="*/ 33 w 33"/>
                  <a:gd name="T13" fmla="*/ 11 h 11"/>
                  <a:gd name="T14" fmla="*/ 22 w 33"/>
                  <a:gd name="T15" fmla="*/ 11 h 11"/>
                  <a:gd name="T16" fmla="*/ 11 w 33"/>
                  <a:gd name="T17" fmla="*/ 5 h 11"/>
                  <a:gd name="T18" fmla="*/ 0 w 33"/>
                  <a:gd name="T19" fmla="*/ 11 h 11"/>
                  <a:gd name="T20" fmla="*/ 0 w 33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Freeform 1528"/>
              <p:cNvSpPr>
                <a:spLocks/>
              </p:cNvSpPr>
              <p:nvPr/>
            </p:nvSpPr>
            <p:spPr bwMode="auto">
              <a:xfrm>
                <a:off x="-6186153" y="-6046845"/>
                <a:ext cx="102629" cy="37782"/>
              </a:xfrm>
              <a:custGeom>
                <a:avLst/>
                <a:gdLst>
                  <a:gd name="T0" fmla="*/ 0 w 27"/>
                  <a:gd name="T1" fmla="*/ 6 h 11"/>
                  <a:gd name="T2" fmla="*/ 0 w 27"/>
                  <a:gd name="T3" fmla="*/ 6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6 h 11"/>
                  <a:gd name="T10" fmla="*/ 27 w 27"/>
                  <a:gd name="T11" fmla="*/ 6 h 11"/>
                  <a:gd name="T12" fmla="*/ 27 w 27"/>
                  <a:gd name="T13" fmla="*/ 11 h 11"/>
                  <a:gd name="T14" fmla="*/ 16 w 27"/>
                  <a:gd name="T15" fmla="*/ 11 h 11"/>
                  <a:gd name="T16" fmla="*/ 5 w 27"/>
                  <a:gd name="T17" fmla="*/ 11 h 11"/>
                  <a:gd name="T18" fmla="*/ 0 w 27"/>
                  <a:gd name="T19" fmla="*/ 6 h 11"/>
                  <a:gd name="T20" fmla="*/ 0 w 27"/>
                  <a:gd name="T21" fmla="*/ 6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8" name="Freeform 1529"/>
              <p:cNvSpPr>
                <a:spLocks/>
              </p:cNvSpPr>
              <p:nvPr/>
            </p:nvSpPr>
            <p:spPr bwMode="auto">
              <a:xfrm>
                <a:off x="-6391408" y="-6046845"/>
                <a:ext cx="124235" cy="37782"/>
              </a:xfrm>
              <a:custGeom>
                <a:avLst/>
                <a:gdLst>
                  <a:gd name="T0" fmla="*/ 33 w 33"/>
                  <a:gd name="T1" fmla="*/ 11 h 11"/>
                  <a:gd name="T2" fmla="*/ 33 w 33"/>
                  <a:gd name="T3" fmla="*/ 11 h 11"/>
                  <a:gd name="T4" fmla="*/ 28 w 33"/>
                  <a:gd name="T5" fmla="*/ 6 h 11"/>
                  <a:gd name="T6" fmla="*/ 17 w 33"/>
                  <a:gd name="T7" fmla="*/ 6 h 11"/>
                  <a:gd name="T8" fmla="*/ 0 w 33"/>
                  <a:gd name="T9" fmla="*/ 6 h 11"/>
                  <a:gd name="T10" fmla="*/ 0 w 33"/>
                  <a:gd name="T11" fmla="*/ 6 h 11"/>
                  <a:gd name="T12" fmla="*/ 0 w 33"/>
                  <a:gd name="T13" fmla="*/ 0 h 11"/>
                  <a:gd name="T14" fmla="*/ 11 w 33"/>
                  <a:gd name="T15" fmla="*/ 0 h 11"/>
                  <a:gd name="T16" fmla="*/ 33 w 33"/>
                  <a:gd name="T17" fmla="*/ 0 h 11"/>
                  <a:gd name="T18" fmla="*/ 33 w 33"/>
                  <a:gd name="T19" fmla="*/ 0 h 11"/>
                  <a:gd name="T20" fmla="*/ 33 w 33"/>
                  <a:gd name="T21" fmla="*/ 6 h 11"/>
                  <a:gd name="T22" fmla="*/ 33 w 33"/>
                  <a:gd name="T23" fmla="*/ 6 h 11"/>
                  <a:gd name="T24" fmla="*/ 33 w 33"/>
                  <a:gd name="T25" fmla="*/ 11 h 11"/>
                  <a:gd name="T26" fmla="*/ 33 w 33"/>
                  <a:gd name="T27" fmla="*/ 11 h 11"/>
                  <a:gd name="T28" fmla="*/ 33 w 33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9" name="Freeform 1530"/>
              <p:cNvSpPr>
                <a:spLocks/>
              </p:cNvSpPr>
              <p:nvPr/>
            </p:nvSpPr>
            <p:spPr bwMode="auto">
              <a:xfrm>
                <a:off x="-6250970" y="-5982072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5 h 11"/>
                  <a:gd name="T6" fmla="*/ 22 w 39"/>
                  <a:gd name="T7" fmla="*/ 5 h 11"/>
                  <a:gd name="T8" fmla="*/ 11 w 39"/>
                  <a:gd name="T9" fmla="*/ 5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0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0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0" name="Freeform 1531"/>
              <p:cNvSpPr>
                <a:spLocks/>
              </p:cNvSpPr>
              <p:nvPr/>
            </p:nvSpPr>
            <p:spPr bwMode="auto">
              <a:xfrm>
                <a:off x="-6391408" y="-5944290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6 w 33"/>
                  <a:gd name="T5" fmla="*/ 0 h 11"/>
                  <a:gd name="T6" fmla="*/ 22 w 33"/>
                  <a:gd name="T7" fmla="*/ 0 h 11"/>
                  <a:gd name="T8" fmla="*/ 33 w 33"/>
                  <a:gd name="T9" fmla="*/ 5 h 11"/>
                  <a:gd name="T10" fmla="*/ 33 w 33"/>
                  <a:gd name="T11" fmla="*/ 5 h 11"/>
                  <a:gd name="T12" fmla="*/ 33 w 33"/>
                  <a:gd name="T13" fmla="*/ 11 h 11"/>
                  <a:gd name="T14" fmla="*/ 33 w 33"/>
                  <a:gd name="T15" fmla="*/ 11 h 11"/>
                  <a:gd name="T16" fmla="*/ 28 w 33"/>
                  <a:gd name="T17" fmla="*/ 5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1532"/>
              <p:cNvSpPr>
                <a:spLocks/>
              </p:cNvSpPr>
              <p:nvPr/>
            </p:nvSpPr>
            <p:spPr bwMode="auto">
              <a:xfrm>
                <a:off x="-6250970" y="-594429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11 h 11"/>
                  <a:gd name="T10" fmla="*/ 0 w 28"/>
                  <a:gd name="T11" fmla="*/ 11 h 11"/>
                  <a:gd name="T12" fmla="*/ 0 w 28"/>
                  <a:gd name="T13" fmla="*/ 11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1533"/>
              <p:cNvSpPr>
                <a:spLocks/>
              </p:cNvSpPr>
              <p:nvPr/>
            </p:nvSpPr>
            <p:spPr bwMode="auto">
              <a:xfrm>
                <a:off x="-6434620" y="-5884914"/>
                <a:ext cx="145841" cy="26987"/>
              </a:xfrm>
              <a:custGeom>
                <a:avLst/>
                <a:gdLst>
                  <a:gd name="T0" fmla="*/ 33 w 39"/>
                  <a:gd name="T1" fmla="*/ 6 h 6"/>
                  <a:gd name="T2" fmla="*/ 33 w 39"/>
                  <a:gd name="T3" fmla="*/ 6 h 6"/>
                  <a:gd name="T4" fmla="*/ 28 w 39"/>
                  <a:gd name="T5" fmla="*/ 6 h 6"/>
                  <a:gd name="T6" fmla="*/ 17 w 39"/>
                  <a:gd name="T7" fmla="*/ 6 h 6"/>
                  <a:gd name="T8" fmla="*/ 6 w 39"/>
                  <a:gd name="T9" fmla="*/ 6 h 6"/>
                  <a:gd name="T10" fmla="*/ 0 w 39"/>
                  <a:gd name="T11" fmla="*/ 0 h 6"/>
                  <a:gd name="T12" fmla="*/ 0 w 39"/>
                  <a:gd name="T13" fmla="*/ 0 h 6"/>
                  <a:gd name="T14" fmla="*/ 6 w 39"/>
                  <a:gd name="T15" fmla="*/ 0 h 6"/>
                  <a:gd name="T16" fmla="*/ 22 w 39"/>
                  <a:gd name="T17" fmla="*/ 0 h 6"/>
                  <a:gd name="T18" fmla="*/ 33 w 39"/>
                  <a:gd name="T19" fmla="*/ 0 h 6"/>
                  <a:gd name="T20" fmla="*/ 39 w 39"/>
                  <a:gd name="T21" fmla="*/ 6 h 6"/>
                  <a:gd name="T22" fmla="*/ 33 w 39"/>
                  <a:gd name="T23" fmla="*/ 6 h 6"/>
                  <a:gd name="T24" fmla="*/ 33 w 39"/>
                  <a:gd name="T25" fmla="*/ 6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" name="Freeform 1534"/>
              <p:cNvSpPr>
                <a:spLocks/>
              </p:cNvSpPr>
              <p:nvPr/>
            </p:nvSpPr>
            <p:spPr bwMode="auto">
              <a:xfrm>
                <a:off x="-6229365" y="-5884914"/>
                <a:ext cx="124235" cy="43182"/>
              </a:xfrm>
              <a:custGeom>
                <a:avLst/>
                <a:gdLst>
                  <a:gd name="T0" fmla="*/ 0 w 33"/>
                  <a:gd name="T1" fmla="*/ 6 h 11"/>
                  <a:gd name="T2" fmla="*/ 0 w 33"/>
                  <a:gd name="T3" fmla="*/ 6 h 11"/>
                  <a:gd name="T4" fmla="*/ 0 w 33"/>
                  <a:gd name="T5" fmla="*/ 6 h 11"/>
                  <a:gd name="T6" fmla="*/ 5 w 33"/>
                  <a:gd name="T7" fmla="*/ 0 h 11"/>
                  <a:gd name="T8" fmla="*/ 16 w 33"/>
                  <a:gd name="T9" fmla="*/ 0 h 11"/>
                  <a:gd name="T10" fmla="*/ 27 w 33"/>
                  <a:gd name="T11" fmla="*/ 0 h 11"/>
                  <a:gd name="T12" fmla="*/ 33 w 33"/>
                  <a:gd name="T13" fmla="*/ 6 h 11"/>
                  <a:gd name="T14" fmla="*/ 33 w 33"/>
                  <a:gd name="T15" fmla="*/ 6 h 11"/>
                  <a:gd name="T16" fmla="*/ 33 w 33"/>
                  <a:gd name="T17" fmla="*/ 6 h 11"/>
                  <a:gd name="T18" fmla="*/ 27 w 33"/>
                  <a:gd name="T19" fmla="*/ 11 h 11"/>
                  <a:gd name="T20" fmla="*/ 16 w 33"/>
                  <a:gd name="T21" fmla="*/ 6 h 11"/>
                  <a:gd name="T22" fmla="*/ 11 w 33"/>
                  <a:gd name="T23" fmla="*/ 6 h 11"/>
                  <a:gd name="T24" fmla="*/ 0 w 33"/>
                  <a:gd name="T25" fmla="*/ 6 h 11"/>
                  <a:gd name="T26" fmla="*/ 0 w 33"/>
                  <a:gd name="T27" fmla="*/ 6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" name="Freeform 1535"/>
              <p:cNvSpPr>
                <a:spLocks/>
              </p:cNvSpPr>
              <p:nvPr/>
            </p:nvSpPr>
            <p:spPr bwMode="auto">
              <a:xfrm>
                <a:off x="-6250970" y="-5820141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28 w 55"/>
                  <a:gd name="T5" fmla="*/ 6 h 6"/>
                  <a:gd name="T6" fmla="*/ 11 w 55"/>
                  <a:gd name="T7" fmla="*/ 6 h 6"/>
                  <a:gd name="T8" fmla="*/ 0 w 55"/>
                  <a:gd name="T9" fmla="*/ 0 h 6"/>
                  <a:gd name="T10" fmla="*/ 0 w 55"/>
                  <a:gd name="T11" fmla="*/ 0 h 6"/>
                  <a:gd name="T12" fmla="*/ 28 w 55"/>
                  <a:gd name="T13" fmla="*/ 0 h 6"/>
                  <a:gd name="T14" fmla="*/ 44 w 55"/>
                  <a:gd name="T15" fmla="*/ 0 h 6"/>
                  <a:gd name="T16" fmla="*/ 50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5" name="Freeform 1536"/>
              <p:cNvSpPr>
                <a:spLocks/>
              </p:cNvSpPr>
              <p:nvPr/>
            </p:nvSpPr>
            <p:spPr bwMode="auto">
              <a:xfrm>
                <a:off x="-6391408" y="-5841732"/>
                <a:ext cx="124235" cy="43182"/>
              </a:xfrm>
              <a:custGeom>
                <a:avLst/>
                <a:gdLst>
                  <a:gd name="T0" fmla="*/ 0 w 33"/>
                  <a:gd name="T1" fmla="*/ 5 h 11"/>
                  <a:gd name="T2" fmla="*/ 0 w 33"/>
                  <a:gd name="T3" fmla="*/ 5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5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11 h 11"/>
                  <a:gd name="T18" fmla="*/ 17 w 33"/>
                  <a:gd name="T19" fmla="*/ 11 h 11"/>
                  <a:gd name="T20" fmla="*/ 6 w 33"/>
                  <a:gd name="T21" fmla="*/ 11 h 11"/>
                  <a:gd name="T22" fmla="*/ 0 w 33"/>
                  <a:gd name="T23" fmla="*/ 5 h 11"/>
                  <a:gd name="T24" fmla="*/ 0 w 33"/>
                  <a:gd name="T25" fmla="*/ 5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Freeform 1537"/>
              <p:cNvSpPr>
                <a:spLocks/>
              </p:cNvSpPr>
              <p:nvPr/>
            </p:nvSpPr>
            <p:spPr bwMode="auto">
              <a:xfrm>
                <a:off x="-6250970" y="-5782359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39 w 55"/>
                  <a:gd name="T5" fmla="*/ 11 h 11"/>
                  <a:gd name="T6" fmla="*/ 22 w 55"/>
                  <a:gd name="T7" fmla="*/ 11 h 11"/>
                  <a:gd name="T8" fmla="*/ 6 w 55"/>
                  <a:gd name="T9" fmla="*/ 11 h 11"/>
                  <a:gd name="T10" fmla="*/ 0 w 55"/>
                  <a:gd name="T11" fmla="*/ 6 h 11"/>
                  <a:gd name="T12" fmla="*/ 0 w 55"/>
                  <a:gd name="T13" fmla="*/ 6 h 11"/>
                  <a:gd name="T14" fmla="*/ 22 w 55"/>
                  <a:gd name="T15" fmla="*/ 0 h 11"/>
                  <a:gd name="T16" fmla="*/ 44 w 55"/>
                  <a:gd name="T17" fmla="*/ 6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7" name="Freeform 1538"/>
              <p:cNvSpPr>
                <a:spLocks/>
              </p:cNvSpPr>
              <p:nvPr/>
            </p:nvSpPr>
            <p:spPr bwMode="auto">
              <a:xfrm>
                <a:off x="-6391408" y="-5782359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6 h 11"/>
                  <a:gd name="T6" fmla="*/ 28 w 28"/>
                  <a:gd name="T7" fmla="*/ 6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6 h 11"/>
                  <a:gd name="T16" fmla="*/ 11 w 28"/>
                  <a:gd name="T17" fmla="*/ 11 h 11"/>
                  <a:gd name="T18" fmla="*/ 6 w 28"/>
                  <a:gd name="T19" fmla="*/ 6 h 11"/>
                  <a:gd name="T20" fmla="*/ 0 w 28"/>
                  <a:gd name="T21" fmla="*/ 6 h 11"/>
                  <a:gd name="T22" fmla="*/ 0 w 28"/>
                  <a:gd name="T23" fmla="*/ 6 h 11"/>
                  <a:gd name="T24" fmla="*/ 0 w 28"/>
                  <a:gd name="T25" fmla="*/ 6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0 h 11"/>
                  <a:gd name="T36" fmla="*/ 22 w 28"/>
                  <a:gd name="T37" fmla="*/ 0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8" name="Freeform 1539"/>
              <p:cNvSpPr>
                <a:spLocks/>
              </p:cNvSpPr>
              <p:nvPr/>
            </p:nvSpPr>
            <p:spPr bwMode="auto">
              <a:xfrm>
                <a:off x="-6229365" y="-6208776"/>
                <a:ext cx="124235" cy="37782"/>
              </a:xfrm>
              <a:custGeom>
                <a:avLst/>
                <a:gdLst>
                  <a:gd name="T0" fmla="*/ 5 w 33"/>
                  <a:gd name="T1" fmla="*/ 0 h 10"/>
                  <a:gd name="T2" fmla="*/ 5 w 33"/>
                  <a:gd name="T3" fmla="*/ 0 h 10"/>
                  <a:gd name="T4" fmla="*/ 5 w 33"/>
                  <a:gd name="T5" fmla="*/ 0 h 10"/>
                  <a:gd name="T6" fmla="*/ 11 w 33"/>
                  <a:gd name="T7" fmla="*/ 5 h 10"/>
                  <a:gd name="T8" fmla="*/ 16 w 33"/>
                  <a:gd name="T9" fmla="*/ 0 h 10"/>
                  <a:gd name="T10" fmla="*/ 27 w 33"/>
                  <a:gd name="T11" fmla="*/ 0 h 10"/>
                  <a:gd name="T12" fmla="*/ 33 w 33"/>
                  <a:gd name="T13" fmla="*/ 5 h 10"/>
                  <a:gd name="T14" fmla="*/ 33 w 33"/>
                  <a:gd name="T15" fmla="*/ 10 h 10"/>
                  <a:gd name="T16" fmla="*/ 33 w 33"/>
                  <a:gd name="T17" fmla="*/ 10 h 10"/>
                  <a:gd name="T18" fmla="*/ 11 w 33"/>
                  <a:gd name="T19" fmla="*/ 10 h 10"/>
                  <a:gd name="T20" fmla="*/ 0 w 33"/>
                  <a:gd name="T21" fmla="*/ 5 h 10"/>
                  <a:gd name="T22" fmla="*/ 5 w 33"/>
                  <a:gd name="T23" fmla="*/ 0 h 10"/>
                  <a:gd name="T24" fmla="*/ 5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9" name="Freeform 1540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1541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1542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2" name="Freeform 1543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3" name="Freeform 1544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4" name="Freeform 1545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5" name="Freeform 1546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6" name="Freeform 1547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7" name="Freeform 1548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8" name="Freeform 1549"/>
              <p:cNvSpPr>
                <a:spLocks/>
              </p:cNvSpPr>
              <p:nvPr/>
            </p:nvSpPr>
            <p:spPr bwMode="auto">
              <a:xfrm>
                <a:off x="-6250970" y="-5366734"/>
                <a:ext cx="145841" cy="37782"/>
              </a:xfrm>
              <a:custGeom>
                <a:avLst/>
                <a:gdLst>
                  <a:gd name="T0" fmla="*/ 39 w 39"/>
                  <a:gd name="T1" fmla="*/ 0 h 11"/>
                  <a:gd name="T2" fmla="*/ 39 w 39"/>
                  <a:gd name="T3" fmla="*/ 0 h 11"/>
                  <a:gd name="T4" fmla="*/ 33 w 39"/>
                  <a:gd name="T5" fmla="*/ 11 h 11"/>
                  <a:gd name="T6" fmla="*/ 22 w 39"/>
                  <a:gd name="T7" fmla="*/ 11 h 11"/>
                  <a:gd name="T8" fmla="*/ 11 w 39"/>
                  <a:gd name="T9" fmla="*/ 11 h 11"/>
                  <a:gd name="T10" fmla="*/ 0 w 39"/>
                  <a:gd name="T11" fmla="*/ 11 h 11"/>
                  <a:gd name="T12" fmla="*/ 0 w 39"/>
                  <a:gd name="T13" fmla="*/ 11 h 11"/>
                  <a:gd name="T14" fmla="*/ 0 w 39"/>
                  <a:gd name="T15" fmla="*/ 5 h 11"/>
                  <a:gd name="T16" fmla="*/ 6 w 39"/>
                  <a:gd name="T17" fmla="*/ 0 h 11"/>
                  <a:gd name="T18" fmla="*/ 17 w 39"/>
                  <a:gd name="T19" fmla="*/ 0 h 11"/>
                  <a:gd name="T20" fmla="*/ 28 w 39"/>
                  <a:gd name="T21" fmla="*/ 5 h 11"/>
                  <a:gd name="T22" fmla="*/ 39 w 39"/>
                  <a:gd name="T23" fmla="*/ 0 h 11"/>
                  <a:gd name="T24" fmla="*/ 39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9" name="Freeform 1550"/>
              <p:cNvSpPr>
                <a:spLocks/>
              </p:cNvSpPr>
              <p:nvPr/>
            </p:nvSpPr>
            <p:spPr bwMode="auto">
              <a:xfrm>
                <a:off x="-6391408" y="-5307360"/>
                <a:ext cx="124235" cy="21591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6 w 33"/>
                  <a:gd name="T5" fmla="*/ 0 h 6"/>
                  <a:gd name="T6" fmla="*/ 22 w 33"/>
                  <a:gd name="T7" fmla="*/ 0 h 6"/>
                  <a:gd name="T8" fmla="*/ 33 w 33"/>
                  <a:gd name="T9" fmla="*/ 0 h 6"/>
                  <a:gd name="T10" fmla="*/ 33 w 33"/>
                  <a:gd name="T11" fmla="*/ 6 h 6"/>
                  <a:gd name="T12" fmla="*/ 33 w 33"/>
                  <a:gd name="T13" fmla="*/ 6 h 6"/>
                  <a:gd name="T14" fmla="*/ 33 w 33"/>
                  <a:gd name="T15" fmla="*/ 6 h 6"/>
                  <a:gd name="T16" fmla="*/ 28 w 33"/>
                  <a:gd name="T17" fmla="*/ 6 h 6"/>
                  <a:gd name="T18" fmla="*/ 17 w 33"/>
                  <a:gd name="T19" fmla="*/ 6 h 6"/>
                  <a:gd name="T20" fmla="*/ 6 w 33"/>
                  <a:gd name="T21" fmla="*/ 6 h 6"/>
                  <a:gd name="T22" fmla="*/ 0 w 33"/>
                  <a:gd name="T23" fmla="*/ 6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0" name="Freeform 1551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1" name="Freeform 1552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2" name="Freeform 1553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3" name="Freeform 1554"/>
              <p:cNvSpPr>
                <a:spLocks/>
              </p:cNvSpPr>
              <p:nvPr/>
            </p:nvSpPr>
            <p:spPr bwMode="auto">
              <a:xfrm>
                <a:off x="-6250970" y="-5204802"/>
                <a:ext cx="210659" cy="43182"/>
              </a:xfrm>
              <a:custGeom>
                <a:avLst/>
                <a:gdLst>
                  <a:gd name="T0" fmla="*/ 55 w 55"/>
                  <a:gd name="T1" fmla="*/ 11 h 11"/>
                  <a:gd name="T2" fmla="*/ 55 w 55"/>
                  <a:gd name="T3" fmla="*/ 11 h 11"/>
                  <a:gd name="T4" fmla="*/ 28 w 55"/>
                  <a:gd name="T5" fmla="*/ 11 h 11"/>
                  <a:gd name="T6" fmla="*/ 11 w 55"/>
                  <a:gd name="T7" fmla="*/ 11 h 11"/>
                  <a:gd name="T8" fmla="*/ 0 w 55"/>
                  <a:gd name="T9" fmla="*/ 0 h 11"/>
                  <a:gd name="T10" fmla="*/ 0 w 55"/>
                  <a:gd name="T11" fmla="*/ 0 h 11"/>
                  <a:gd name="T12" fmla="*/ 28 w 55"/>
                  <a:gd name="T13" fmla="*/ 0 h 11"/>
                  <a:gd name="T14" fmla="*/ 44 w 55"/>
                  <a:gd name="T15" fmla="*/ 5 h 11"/>
                  <a:gd name="T16" fmla="*/ 50 w 55"/>
                  <a:gd name="T17" fmla="*/ 5 h 11"/>
                  <a:gd name="T18" fmla="*/ 55 w 55"/>
                  <a:gd name="T19" fmla="*/ 11 h 11"/>
                  <a:gd name="T20" fmla="*/ 55 w 5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4" name="Freeform 1555"/>
              <p:cNvSpPr>
                <a:spLocks/>
              </p:cNvSpPr>
              <p:nvPr/>
            </p:nvSpPr>
            <p:spPr bwMode="auto">
              <a:xfrm>
                <a:off x="-6391408" y="-5204802"/>
                <a:ext cx="124235" cy="43182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11 w 33"/>
                  <a:gd name="T5" fmla="*/ 0 h 11"/>
                  <a:gd name="T6" fmla="*/ 17 w 33"/>
                  <a:gd name="T7" fmla="*/ 0 h 11"/>
                  <a:gd name="T8" fmla="*/ 28 w 33"/>
                  <a:gd name="T9" fmla="*/ 0 h 11"/>
                  <a:gd name="T10" fmla="*/ 33 w 33"/>
                  <a:gd name="T11" fmla="*/ 0 h 11"/>
                  <a:gd name="T12" fmla="*/ 33 w 33"/>
                  <a:gd name="T13" fmla="*/ 0 h 11"/>
                  <a:gd name="T14" fmla="*/ 33 w 33"/>
                  <a:gd name="T15" fmla="*/ 5 h 11"/>
                  <a:gd name="T16" fmla="*/ 33 w 33"/>
                  <a:gd name="T17" fmla="*/ 5 h 11"/>
                  <a:gd name="T18" fmla="*/ 17 w 33"/>
                  <a:gd name="T19" fmla="*/ 11 h 11"/>
                  <a:gd name="T20" fmla="*/ 6 w 33"/>
                  <a:gd name="T21" fmla="*/ 5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5" name="Freeform 1556"/>
              <p:cNvSpPr>
                <a:spLocks/>
              </p:cNvSpPr>
              <p:nvPr/>
            </p:nvSpPr>
            <p:spPr bwMode="auto">
              <a:xfrm>
                <a:off x="-6250970" y="-5140030"/>
                <a:ext cx="210659" cy="21591"/>
              </a:xfrm>
              <a:custGeom>
                <a:avLst/>
                <a:gdLst>
                  <a:gd name="T0" fmla="*/ 55 w 55"/>
                  <a:gd name="T1" fmla="*/ 6 h 6"/>
                  <a:gd name="T2" fmla="*/ 55 w 55"/>
                  <a:gd name="T3" fmla="*/ 6 h 6"/>
                  <a:gd name="T4" fmla="*/ 39 w 55"/>
                  <a:gd name="T5" fmla="*/ 6 h 6"/>
                  <a:gd name="T6" fmla="*/ 22 w 55"/>
                  <a:gd name="T7" fmla="*/ 6 h 6"/>
                  <a:gd name="T8" fmla="*/ 6 w 55"/>
                  <a:gd name="T9" fmla="*/ 6 h 6"/>
                  <a:gd name="T10" fmla="*/ 0 w 55"/>
                  <a:gd name="T11" fmla="*/ 0 h 6"/>
                  <a:gd name="T12" fmla="*/ 0 w 55"/>
                  <a:gd name="T13" fmla="*/ 0 h 6"/>
                  <a:gd name="T14" fmla="*/ 22 w 55"/>
                  <a:gd name="T15" fmla="*/ 0 h 6"/>
                  <a:gd name="T16" fmla="*/ 44 w 55"/>
                  <a:gd name="T17" fmla="*/ 0 h 6"/>
                  <a:gd name="T18" fmla="*/ 55 w 55"/>
                  <a:gd name="T19" fmla="*/ 6 h 6"/>
                  <a:gd name="T20" fmla="*/ 55 w 55"/>
                  <a:gd name="T21" fmla="*/ 6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Freeform 1557"/>
              <p:cNvSpPr>
                <a:spLocks/>
              </p:cNvSpPr>
              <p:nvPr/>
            </p:nvSpPr>
            <p:spPr bwMode="auto">
              <a:xfrm>
                <a:off x="-6391408" y="-5161621"/>
                <a:ext cx="1026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28 w 28"/>
                  <a:gd name="T9" fmla="*/ 11 h 11"/>
                  <a:gd name="T10" fmla="*/ 22 w 28"/>
                  <a:gd name="T11" fmla="*/ 11 h 11"/>
                  <a:gd name="T12" fmla="*/ 22 w 28"/>
                  <a:gd name="T13" fmla="*/ 11 h 11"/>
                  <a:gd name="T14" fmla="*/ 22 w 28"/>
                  <a:gd name="T15" fmla="*/ 11 h 11"/>
                  <a:gd name="T16" fmla="*/ 11 w 28"/>
                  <a:gd name="T17" fmla="*/ 11 h 11"/>
                  <a:gd name="T18" fmla="*/ 6 w 28"/>
                  <a:gd name="T19" fmla="*/ 11 h 11"/>
                  <a:gd name="T20" fmla="*/ 0 w 28"/>
                  <a:gd name="T21" fmla="*/ 5 h 11"/>
                  <a:gd name="T22" fmla="*/ 0 w 28"/>
                  <a:gd name="T23" fmla="*/ 5 h 11"/>
                  <a:gd name="T24" fmla="*/ 0 w 28"/>
                  <a:gd name="T25" fmla="*/ 11 h 11"/>
                  <a:gd name="T26" fmla="*/ 0 w 28"/>
                  <a:gd name="T27" fmla="*/ 11 h 11"/>
                  <a:gd name="T28" fmla="*/ 0 w 28"/>
                  <a:gd name="T29" fmla="*/ 11 h 11"/>
                  <a:gd name="T30" fmla="*/ 0 w 28"/>
                  <a:gd name="T31" fmla="*/ 0 h 11"/>
                  <a:gd name="T32" fmla="*/ 0 w 28"/>
                  <a:gd name="T33" fmla="*/ 0 h 11"/>
                  <a:gd name="T34" fmla="*/ 17 w 28"/>
                  <a:gd name="T35" fmla="*/ 5 h 11"/>
                  <a:gd name="T36" fmla="*/ 22 w 28"/>
                  <a:gd name="T37" fmla="*/ 5 h 11"/>
                  <a:gd name="T38" fmla="*/ 28 w 28"/>
                  <a:gd name="T39" fmla="*/ 0 h 11"/>
                  <a:gd name="T40" fmla="*/ 28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7" name="Freeform 1558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8" name="Freeform 1559"/>
              <p:cNvSpPr>
                <a:spLocks/>
              </p:cNvSpPr>
              <p:nvPr/>
            </p:nvSpPr>
            <p:spPr bwMode="auto">
              <a:xfrm>
                <a:off x="-6229365" y="-5658210"/>
                <a:ext cx="102629" cy="64773"/>
              </a:xfrm>
              <a:custGeom>
                <a:avLst/>
                <a:gdLst>
                  <a:gd name="T0" fmla="*/ 0 w 27"/>
                  <a:gd name="T1" fmla="*/ 11 h 17"/>
                  <a:gd name="T2" fmla="*/ 0 w 27"/>
                  <a:gd name="T3" fmla="*/ 11 h 17"/>
                  <a:gd name="T4" fmla="*/ 5 w 27"/>
                  <a:gd name="T5" fmla="*/ 6 h 17"/>
                  <a:gd name="T6" fmla="*/ 5 w 27"/>
                  <a:gd name="T7" fmla="*/ 0 h 17"/>
                  <a:gd name="T8" fmla="*/ 5 w 27"/>
                  <a:gd name="T9" fmla="*/ 0 h 17"/>
                  <a:gd name="T10" fmla="*/ 11 w 27"/>
                  <a:gd name="T11" fmla="*/ 6 h 17"/>
                  <a:gd name="T12" fmla="*/ 22 w 27"/>
                  <a:gd name="T13" fmla="*/ 6 h 17"/>
                  <a:gd name="T14" fmla="*/ 27 w 27"/>
                  <a:gd name="T15" fmla="*/ 6 h 17"/>
                  <a:gd name="T16" fmla="*/ 22 w 27"/>
                  <a:gd name="T17" fmla="*/ 17 h 17"/>
                  <a:gd name="T18" fmla="*/ 22 w 27"/>
                  <a:gd name="T19" fmla="*/ 17 h 17"/>
                  <a:gd name="T20" fmla="*/ 22 w 27"/>
                  <a:gd name="T21" fmla="*/ 11 h 17"/>
                  <a:gd name="T22" fmla="*/ 16 w 27"/>
                  <a:gd name="T23" fmla="*/ 11 h 17"/>
                  <a:gd name="T24" fmla="*/ 0 w 27"/>
                  <a:gd name="T25" fmla="*/ 11 h 17"/>
                  <a:gd name="T26" fmla="*/ 0 w 27"/>
                  <a:gd name="T27" fmla="*/ 11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9" name="Freeform 1560"/>
              <p:cNvSpPr>
                <a:spLocks/>
              </p:cNvSpPr>
              <p:nvPr/>
            </p:nvSpPr>
            <p:spPr bwMode="auto">
              <a:xfrm>
                <a:off x="-6369802" y="-5658210"/>
                <a:ext cx="59418" cy="43182"/>
              </a:xfrm>
              <a:custGeom>
                <a:avLst/>
                <a:gdLst>
                  <a:gd name="T0" fmla="*/ 5 w 16"/>
                  <a:gd name="T1" fmla="*/ 0 h 11"/>
                  <a:gd name="T2" fmla="*/ 5 w 16"/>
                  <a:gd name="T3" fmla="*/ 0 h 11"/>
                  <a:gd name="T4" fmla="*/ 5 w 16"/>
                  <a:gd name="T5" fmla="*/ 0 h 11"/>
                  <a:gd name="T6" fmla="*/ 5 w 16"/>
                  <a:gd name="T7" fmla="*/ 0 h 11"/>
                  <a:gd name="T8" fmla="*/ 16 w 16"/>
                  <a:gd name="T9" fmla="*/ 0 h 11"/>
                  <a:gd name="T10" fmla="*/ 16 w 16"/>
                  <a:gd name="T11" fmla="*/ 0 h 11"/>
                  <a:gd name="T12" fmla="*/ 16 w 16"/>
                  <a:gd name="T13" fmla="*/ 11 h 11"/>
                  <a:gd name="T14" fmla="*/ 16 w 16"/>
                  <a:gd name="T15" fmla="*/ 11 h 11"/>
                  <a:gd name="T16" fmla="*/ 5 w 16"/>
                  <a:gd name="T17" fmla="*/ 11 h 11"/>
                  <a:gd name="T18" fmla="*/ 0 w 16"/>
                  <a:gd name="T19" fmla="*/ 11 h 11"/>
                  <a:gd name="T20" fmla="*/ 0 w 16"/>
                  <a:gd name="T21" fmla="*/ 6 h 11"/>
                  <a:gd name="T22" fmla="*/ 5 w 16"/>
                  <a:gd name="T23" fmla="*/ 0 h 11"/>
                  <a:gd name="T24" fmla="*/ 5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0" name="Freeform 1561"/>
              <p:cNvSpPr>
                <a:spLocks/>
              </p:cNvSpPr>
              <p:nvPr/>
            </p:nvSpPr>
            <p:spPr bwMode="auto">
              <a:xfrm>
                <a:off x="-6391408" y="-5593437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17 w 28"/>
                  <a:gd name="T5" fmla="*/ 11 h 11"/>
                  <a:gd name="T6" fmla="*/ 0 w 28"/>
                  <a:gd name="T7" fmla="*/ 11 h 11"/>
                  <a:gd name="T8" fmla="*/ 0 w 28"/>
                  <a:gd name="T9" fmla="*/ 11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5 h 11"/>
                  <a:gd name="T18" fmla="*/ 0 w 28"/>
                  <a:gd name="T19" fmla="*/ 5 h 11"/>
                  <a:gd name="T20" fmla="*/ 6 w 28"/>
                  <a:gd name="T21" fmla="*/ 5 h 11"/>
                  <a:gd name="T22" fmla="*/ 17 w 28"/>
                  <a:gd name="T23" fmla="*/ 5 h 11"/>
                  <a:gd name="T24" fmla="*/ 28 w 28"/>
                  <a:gd name="T25" fmla="*/ 0 h 11"/>
                  <a:gd name="T26" fmla="*/ 28 w 28"/>
                  <a:gd name="T27" fmla="*/ 0 h 11"/>
                  <a:gd name="T28" fmla="*/ 28 w 28"/>
                  <a:gd name="T29" fmla="*/ 11 h 11"/>
                  <a:gd name="T30" fmla="*/ 28 w 28"/>
                  <a:gd name="T31" fmla="*/ 11 h 11"/>
                  <a:gd name="T32" fmla="*/ 28 w 28"/>
                  <a:gd name="T33" fmla="*/ 11 h 11"/>
                  <a:gd name="T34" fmla="*/ 22 w 28"/>
                  <a:gd name="T35" fmla="*/ 11 h 11"/>
                  <a:gd name="T36" fmla="*/ 22 w 28"/>
                  <a:gd name="T37" fmla="*/ 1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1" name="Freeform 1562"/>
              <p:cNvSpPr>
                <a:spLocks/>
              </p:cNvSpPr>
              <p:nvPr/>
            </p:nvSpPr>
            <p:spPr bwMode="auto">
              <a:xfrm>
                <a:off x="-6250970" y="-5534064"/>
                <a:ext cx="145841" cy="43182"/>
              </a:xfrm>
              <a:custGeom>
                <a:avLst/>
                <a:gdLst>
                  <a:gd name="T0" fmla="*/ 0 w 39"/>
                  <a:gd name="T1" fmla="*/ 6 h 11"/>
                  <a:gd name="T2" fmla="*/ 0 w 39"/>
                  <a:gd name="T3" fmla="*/ 6 h 11"/>
                  <a:gd name="T4" fmla="*/ 17 w 39"/>
                  <a:gd name="T5" fmla="*/ 0 h 11"/>
                  <a:gd name="T6" fmla="*/ 28 w 39"/>
                  <a:gd name="T7" fmla="*/ 6 h 11"/>
                  <a:gd name="T8" fmla="*/ 39 w 39"/>
                  <a:gd name="T9" fmla="*/ 11 h 11"/>
                  <a:gd name="T10" fmla="*/ 39 w 39"/>
                  <a:gd name="T11" fmla="*/ 11 h 11"/>
                  <a:gd name="T12" fmla="*/ 11 w 39"/>
                  <a:gd name="T13" fmla="*/ 11 h 11"/>
                  <a:gd name="T14" fmla="*/ 6 w 39"/>
                  <a:gd name="T15" fmla="*/ 11 h 11"/>
                  <a:gd name="T16" fmla="*/ 0 w 39"/>
                  <a:gd name="T17" fmla="*/ 6 h 11"/>
                  <a:gd name="T18" fmla="*/ 0 w 39"/>
                  <a:gd name="T19" fmla="*/ 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2" name="Freeform 1563"/>
              <p:cNvSpPr>
                <a:spLocks/>
              </p:cNvSpPr>
              <p:nvPr/>
            </p:nvSpPr>
            <p:spPr bwMode="auto">
              <a:xfrm>
                <a:off x="-6391408" y="-5534064"/>
                <a:ext cx="102629" cy="43182"/>
              </a:xfrm>
              <a:custGeom>
                <a:avLst/>
                <a:gdLst>
                  <a:gd name="T0" fmla="*/ 22 w 28"/>
                  <a:gd name="T1" fmla="*/ 11 h 11"/>
                  <a:gd name="T2" fmla="*/ 22 w 28"/>
                  <a:gd name="T3" fmla="*/ 11 h 11"/>
                  <a:gd name="T4" fmla="*/ 22 w 28"/>
                  <a:gd name="T5" fmla="*/ 6 h 11"/>
                  <a:gd name="T6" fmla="*/ 11 w 28"/>
                  <a:gd name="T7" fmla="*/ 6 h 11"/>
                  <a:gd name="T8" fmla="*/ 0 w 28"/>
                  <a:gd name="T9" fmla="*/ 6 h 11"/>
                  <a:gd name="T10" fmla="*/ 0 w 28"/>
                  <a:gd name="T11" fmla="*/ 6 h 11"/>
                  <a:gd name="T12" fmla="*/ 0 w 28"/>
                  <a:gd name="T13" fmla="*/ 0 h 11"/>
                  <a:gd name="T14" fmla="*/ 11 w 28"/>
                  <a:gd name="T15" fmla="*/ 0 h 11"/>
                  <a:gd name="T16" fmla="*/ 28 w 28"/>
                  <a:gd name="T17" fmla="*/ 0 h 11"/>
                  <a:gd name="T18" fmla="*/ 28 w 28"/>
                  <a:gd name="T19" fmla="*/ 0 h 11"/>
                  <a:gd name="T20" fmla="*/ 28 w 28"/>
                  <a:gd name="T21" fmla="*/ 6 h 11"/>
                  <a:gd name="T22" fmla="*/ 28 w 28"/>
                  <a:gd name="T23" fmla="*/ 6 h 11"/>
                  <a:gd name="T24" fmla="*/ 28 w 28"/>
                  <a:gd name="T25" fmla="*/ 11 h 11"/>
                  <a:gd name="T26" fmla="*/ 22 w 28"/>
                  <a:gd name="T27" fmla="*/ 11 h 11"/>
                  <a:gd name="T28" fmla="*/ 22 w 2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3" name="Freeform 1564"/>
              <p:cNvSpPr>
                <a:spLocks/>
              </p:cNvSpPr>
              <p:nvPr/>
            </p:nvSpPr>
            <p:spPr bwMode="auto">
              <a:xfrm>
                <a:off x="-6229365" y="-5469292"/>
                <a:ext cx="124235" cy="37786"/>
              </a:xfrm>
              <a:custGeom>
                <a:avLst/>
                <a:gdLst>
                  <a:gd name="T0" fmla="*/ 27 w 33"/>
                  <a:gd name="T1" fmla="*/ 10 h 10"/>
                  <a:gd name="T2" fmla="*/ 27 w 33"/>
                  <a:gd name="T3" fmla="*/ 10 h 10"/>
                  <a:gd name="T4" fmla="*/ 16 w 33"/>
                  <a:gd name="T5" fmla="*/ 5 h 10"/>
                  <a:gd name="T6" fmla="*/ 0 w 33"/>
                  <a:gd name="T7" fmla="*/ 10 h 10"/>
                  <a:gd name="T8" fmla="*/ 0 w 33"/>
                  <a:gd name="T9" fmla="*/ 10 h 10"/>
                  <a:gd name="T10" fmla="*/ 0 w 33"/>
                  <a:gd name="T11" fmla="*/ 0 h 10"/>
                  <a:gd name="T12" fmla="*/ 0 w 33"/>
                  <a:gd name="T13" fmla="*/ 0 h 10"/>
                  <a:gd name="T14" fmla="*/ 5 w 33"/>
                  <a:gd name="T15" fmla="*/ 0 h 10"/>
                  <a:gd name="T16" fmla="*/ 5 w 33"/>
                  <a:gd name="T17" fmla="*/ 0 h 10"/>
                  <a:gd name="T18" fmla="*/ 5 w 33"/>
                  <a:gd name="T19" fmla="*/ 0 h 10"/>
                  <a:gd name="T20" fmla="*/ 11 w 33"/>
                  <a:gd name="T21" fmla="*/ 0 h 10"/>
                  <a:gd name="T22" fmla="*/ 22 w 33"/>
                  <a:gd name="T23" fmla="*/ 5 h 10"/>
                  <a:gd name="T24" fmla="*/ 33 w 33"/>
                  <a:gd name="T25" fmla="*/ 5 h 10"/>
                  <a:gd name="T26" fmla="*/ 27 w 33"/>
                  <a:gd name="T27" fmla="*/ 10 h 10"/>
                  <a:gd name="T28" fmla="*/ 27 w 33"/>
                  <a:gd name="T29" fmla="*/ 1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4" name="Freeform 1565"/>
              <p:cNvSpPr>
                <a:spLocks/>
              </p:cNvSpPr>
              <p:nvPr/>
            </p:nvSpPr>
            <p:spPr bwMode="auto">
              <a:xfrm>
                <a:off x="-6391408" y="-5469292"/>
                <a:ext cx="124235" cy="37786"/>
              </a:xfrm>
              <a:custGeom>
                <a:avLst/>
                <a:gdLst>
                  <a:gd name="T0" fmla="*/ 0 w 33"/>
                  <a:gd name="T1" fmla="*/ 5 h 10"/>
                  <a:gd name="T2" fmla="*/ 0 w 33"/>
                  <a:gd name="T3" fmla="*/ 5 h 10"/>
                  <a:gd name="T4" fmla="*/ 0 w 33"/>
                  <a:gd name="T5" fmla="*/ 0 h 10"/>
                  <a:gd name="T6" fmla="*/ 11 w 33"/>
                  <a:gd name="T7" fmla="*/ 0 h 10"/>
                  <a:gd name="T8" fmla="*/ 33 w 33"/>
                  <a:gd name="T9" fmla="*/ 0 h 10"/>
                  <a:gd name="T10" fmla="*/ 33 w 33"/>
                  <a:gd name="T11" fmla="*/ 0 h 10"/>
                  <a:gd name="T12" fmla="*/ 33 w 33"/>
                  <a:gd name="T13" fmla="*/ 10 h 10"/>
                  <a:gd name="T14" fmla="*/ 22 w 33"/>
                  <a:gd name="T15" fmla="*/ 5 h 10"/>
                  <a:gd name="T16" fmla="*/ 11 w 33"/>
                  <a:gd name="T17" fmla="*/ 5 h 10"/>
                  <a:gd name="T18" fmla="*/ 0 w 33"/>
                  <a:gd name="T19" fmla="*/ 5 h 10"/>
                  <a:gd name="T20" fmla="*/ 0 w 33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5" name="Freeform 1566"/>
              <p:cNvSpPr>
                <a:spLocks/>
              </p:cNvSpPr>
              <p:nvPr/>
            </p:nvSpPr>
            <p:spPr bwMode="auto">
              <a:xfrm>
                <a:off x="-6186153" y="-5409915"/>
                <a:ext cx="102629" cy="43182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5 w 27"/>
                  <a:gd name="T5" fmla="*/ 0 h 11"/>
                  <a:gd name="T6" fmla="*/ 16 w 27"/>
                  <a:gd name="T7" fmla="*/ 0 h 11"/>
                  <a:gd name="T8" fmla="*/ 27 w 27"/>
                  <a:gd name="T9" fmla="*/ 0 h 11"/>
                  <a:gd name="T10" fmla="*/ 27 w 27"/>
                  <a:gd name="T11" fmla="*/ 0 h 11"/>
                  <a:gd name="T12" fmla="*/ 27 w 27"/>
                  <a:gd name="T13" fmla="*/ 5 h 11"/>
                  <a:gd name="T14" fmla="*/ 16 w 27"/>
                  <a:gd name="T15" fmla="*/ 11 h 11"/>
                  <a:gd name="T16" fmla="*/ 5 w 27"/>
                  <a:gd name="T17" fmla="*/ 5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Freeform 1567"/>
              <p:cNvSpPr>
                <a:spLocks/>
              </p:cNvSpPr>
              <p:nvPr/>
            </p:nvSpPr>
            <p:spPr bwMode="auto">
              <a:xfrm>
                <a:off x="-6391408" y="-5431506"/>
                <a:ext cx="124235" cy="64773"/>
              </a:xfrm>
              <a:custGeom>
                <a:avLst/>
                <a:gdLst>
                  <a:gd name="T0" fmla="*/ 33 w 33"/>
                  <a:gd name="T1" fmla="*/ 17 h 17"/>
                  <a:gd name="T2" fmla="*/ 33 w 33"/>
                  <a:gd name="T3" fmla="*/ 17 h 17"/>
                  <a:gd name="T4" fmla="*/ 28 w 33"/>
                  <a:gd name="T5" fmla="*/ 11 h 17"/>
                  <a:gd name="T6" fmla="*/ 17 w 33"/>
                  <a:gd name="T7" fmla="*/ 6 h 17"/>
                  <a:gd name="T8" fmla="*/ 0 w 33"/>
                  <a:gd name="T9" fmla="*/ 11 h 17"/>
                  <a:gd name="T10" fmla="*/ 0 w 33"/>
                  <a:gd name="T11" fmla="*/ 11 h 17"/>
                  <a:gd name="T12" fmla="*/ 0 w 33"/>
                  <a:gd name="T13" fmla="*/ 6 h 17"/>
                  <a:gd name="T14" fmla="*/ 11 w 33"/>
                  <a:gd name="T15" fmla="*/ 0 h 17"/>
                  <a:gd name="T16" fmla="*/ 33 w 33"/>
                  <a:gd name="T17" fmla="*/ 6 h 17"/>
                  <a:gd name="T18" fmla="*/ 33 w 33"/>
                  <a:gd name="T19" fmla="*/ 6 h 17"/>
                  <a:gd name="T20" fmla="*/ 33 w 33"/>
                  <a:gd name="T21" fmla="*/ 11 h 17"/>
                  <a:gd name="T22" fmla="*/ 33 w 33"/>
                  <a:gd name="T23" fmla="*/ 11 h 17"/>
                  <a:gd name="T24" fmla="*/ 33 w 33"/>
                  <a:gd name="T25" fmla="*/ 11 h 17"/>
                  <a:gd name="T26" fmla="*/ 33 w 33"/>
                  <a:gd name="T27" fmla="*/ 17 h 17"/>
                  <a:gd name="T28" fmla="*/ 33 w 3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8" name="Freeform 1570"/>
              <p:cNvSpPr>
                <a:spLocks/>
              </p:cNvSpPr>
              <p:nvPr/>
            </p:nvSpPr>
            <p:spPr bwMode="auto">
              <a:xfrm>
                <a:off x="-6250970" y="-5307360"/>
                <a:ext cx="108029" cy="43182"/>
              </a:xfrm>
              <a:custGeom>
                <a:avLst/>
                <a:gdLst>
                  <a:gd name="T0" fmla="*/ 28 w 28"/>
                  <a:gd name="T1" fmla="*/ 0 h 11"/>
                  <a:gd name="T2" fmla="*/ 28 w 28"/>
                  <a:gd name="T3" fmla="*/ 0 h 11"/>
                  <a:gd name="T4" fmla="*/ 28 w 28"/>
                  <a:gd name="T5" fmla="*/ 11 h 11"/>
                  <a:gd name="T6" fmla="*/ 28 w 28"/>
                  <a:gd name="T7" fmla="*/ 11 h 11"/>
                  <a:gd name="T8" fmla="*/ 11 w 28"/>
                  <a:gd name="T9" fmla="*/ 6 h 11"/>
                  <a:gd name="T10" fmla="*/ 0 w 28"/>
                  <a:gd name="T11" fmla="*/ 6 h 11"/>
                  <a:gd name="T12" fmla="*/ 0 w 28"/>
                  <a:gd name="T13" fmla="*/ 6 h 11"/>
                  <a:gd name="T14" fmla="*/ 0 w 28"/>
                  <a:gd name="T15" fmla="*/ 0 h 11"/>
                  <a:gd name="T16" fmla="*/ 11 w 28"/>
                  <a:gd name="T17" fmla="*/ 0 h 11"/>
                  <a:gd name="T18" fmla="*/ 28 w 28"/>
                  <a:gd name="T19" fmla="*/ 0 h 11"/>
                  <a:gd name="T20" fmla="*/ 28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9" name="Freeform 1571"/>
              <p:cNvSpPr>
                <a:spLocks/>
              </p:cNvSpPr>
              <p:nvPr/>
            </p:nvSpPr>
            <p:spPr bwMode="auto">
              <a:xfrm>
                <a:off x="-6434620" y="-5264179"/>
                <a:ext cx="145841" cy="37786"/>
              </a:xfrm>
              <a:custGeom>
                <a:avLst/>
                <a:gdLst>
                  <a:gd name="T0" fmla="*/ 33 w 39"/>
                  <a:gd name="T1" fmla="*/ 11 h 11"/>
                  <a:gd name="T2" fmla="*/ 33 w 39"/>
                  <a:gd name="T3" fmla="*/ 11 h 11"/>
                  <a:gd name="T4" fmla="*/ 28 w 39"/>
                  <a:gd name="T5" fmla="*/ 11 h 11"/>
                  <a:gd name="T6" fmla="*/ 17 w 39"/>
                  <a:gd name="T7" fmla="*/ 11 h 11"/>
                  <a:gd name="T8" fmla="*/ 6 w 39"/>
                  <a:gd name="T9" fmla="*/ 11 h 11"/>
                  <a:gd name="T10" fmla="*/ 0 w 39"/>
                  <a:gd name="T11" fmla="*/ 6 h 11"/>
                  <a:gd name="T12" fmla="*/ 0 w 39"/>
                  <a:gd name="T13" fmla="*/ 6 h 11"/>
                  <a:gd name="T14" fmla="*/ 6 w 39"/>
                  <a:gd name="T15" fmla="*/ 0 h 11"/>
                  <a:gd name="T16" fmla="*/ 22 w 39"/>
                  <a:gd name="T17" fmla="*/ 0 h 11"/>
                  <a:gd name="T18" fmla="*/ 33 w 39"/>
                  <a:gd name="T19" fmla="*/ 6 h 11"/>
                  <a:gd name="T20" fmla="*/ 39 w 39"/>
                  <a:gd name="T21" fmla="*/ 6 h 11"/>
                  <a:gd name="T22" fmla="*/ 33 w 39"/>
                  <a:gd name="T23" fmla="*/ 11 h 11"/>
                  <a:gd name="T24" fmla="*/ 33 w 39"/>
                  <a:gd name="T25" fmla="*/ 1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0" name="Freeform 1572"/>
              <p:cNvSpPr>
                <a:spLocks/>
              </p:cNvSpPr>
              <p:nvPr/>
            </p:nvSpPr>
            <p:spPr bwMode="auto">
              <a:xfrm>
                <a:off x="-6229365" y="-5264179"/>
                <a:ext cx="124235" cy="37786"/>
              </a:xfrm>
              <a:custGeom>
                <a:avLst/>
                <a:gdLst>
                  <a:gd name="T0" fmla="*/ 0 w 33"/>
                  <a:gd name="T1" fmla="*/ 11 h 11"/>
                  <a:gd name="T2" fmla="*/ 0 w 33"/>
                  <a:gd name="T3" fmla="*/ 11 h 11"/>
                  <a:gd name="T4" fmla="*/ 0 w 33"/>
                  <a:gd name="T5" fmla="*/ 6 h 11"/>
                  <a:gd name="T6" fmla="*/ 5 w 33"/>
                  <a:gd name="T7" fmla="*/ 6 h 11"/>
                  <a:gd name="T8" fmla="*/ 16 w 33"/>
                  <a:gd name="T9" fmla="*/ 0 h 11"/>
                  <a:gd name="T10" fmla="*/ 27 w 33"/>
                  <a:gd name="T11" fmla="*/ 6 h 11"/>
                  <a:gd name="T12" fmla="*/ 33 w 33"/>
                  <a:gd name="T13" fmla="*/ 6 h 11"/>
                  <a:gd name="T14" fmla="*/ 33 w 33"/>
                  <a:gd name="T15" fmla="*/ 11 h 11"/>
                  <a:gd name="T16" fmla="*/ 33 w 33"/>
                  <a:gd name="T17" fmla="*/ 11 h 11"/>
                  <a:gd name="T18" fmla="*/ 27 w 33"/>
                  <a:gd name="T19" fmla="*/ 11 h 11"/>
                  <a:gd name="T20" fmla="*/ 16 w 33"/>
                  <a:gd name="T21" fmla="*/ 11 h 11"/>
                  <a:gd name="T22" fmla="*/ 11 w 33"/>
                  <a:gd name="T23" fmla="*/ 11 h 11"/>
                  <a:gd name="T24" fmla="*/ 0 w 33"/>
                  <a:gd name="T25" fmla="*/ 11 h 11"/>
                  <a:gd name="T26" fmla="*/ 0 w 33"/>
                  <a:gd name="T27" fmla="*/ 11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3" name="Freeform 1577"/>
              <p:cNvSpPr>
                <a:spLocks/>
              </p:cNvSpPr>
              <p:nvPr/>
            </p:nvSpPr>
            <p:spPr bwMode="auto">
              <a:xfrm>
                <a:off x="-6229365" y="-5593437"/>
                <a:ext cx="124235" cy="43182"/>
              </a:xfrm>
              <a:custGeom>
                <a:avLst/>
                <a:gdLst>
                  <a:gd name="T0" fmla="*/ 5 w 33"/>
                  <a:gd name="T1" fmla="*/ 0 h 11"/>
                  <a:gd name="T2" fmla="*/ 5 w 33"/>
                  <a:gd name="T3" fmla="*/ 0 h 11"/>
                  <a:gd name="T4" fmla="*/ 5 w 33"/>
                  <a:gd name="T5" fmla="*/ 5 h 11"/>
                  <a:gd name="T6" fmla="*/ 11 w 33"/>
                  <a:gd name="T7" fmla="*/ 5 h 11"/>
                  <a:gd name="T8" fmla="*/ 16 w 33"/>
                  <a:gd name="T9" fmla="*/ 5 h 11"/>
                  <a:gd name="T10" fmla="*/ 27 w 33"/>
                  <a:gd name="T11" fmla="*/ 5 h 11"/>
                  <a:gd name="T12" fmla="*/ 33 w 33"/>
                  <a:gd name="T13" fmla="*/ 5 h 11"/>
                  <a:gd name="T14" fmla="*/ 33 w 33"/>
                  <a:gd name="T15" fmla="*/ 11 h 11"/>
                  <a:gd name="T16" fmla="*/ 33 w 33"/>
                  <a:gd name="T17" fmla="*/ 11 h 11"/>
                  <a:gd name="T18" fmla="*/ 11 w 33"/>
                  <a:gd name="T19" fmla="*/ 11 h 11"/>
                  <a:gd name="T20" fmla="*/ 0 w 33"/>
                  <a:gd name="T21" fmla="*/ 11 h 11"/>
                  <a:gd name="T22" fmla="*/ 5 w 33"/>
                  <a:gd name="T23" fmla="*/ 0 h 11"/>
                  <a:gd name="T24" fmla="*/ 5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4" name="Freeform 1578"/>
              <p:cNvSpPr>
                <a:spLocks/>
              </p:cNvSpPr>
              <p:nvPr/>
            </p:nvSpPr>
            <p:spPr bwMode="auto">
              <a:xfrm>
                <a:off x="-7806590" y="1061938"/>
                <a:ext cx="1766278" cy="847442"/>
              </a:xfrm>
              <a:custGeom>
                <a:avLst/>
                <a:gdLst>
                  <a:gd name="T0" fmla="*/ 16 w 470"/>
                  <a:gd name="T1" fmla="*/ 0 h 225"/>
                  <a:gd name="T2" fmla="*/ 16 w 470"/>
                  <a:gd name="T3" fmla="*/ 0 h 225"/>
                  <a:gd name="T4" fmla="*/ 0 w 470"/>
                  <a:gd name="T5" fmla="*/ 77 h 225"/>
                  <a:gd name="T6" fmla="*/ 0 w 470"/>
                  <a:gd name="T7" fmla="*/ 115 h 225"/>
                  <a:gd name="T8" fmla="*/ 0 w 470"/>
                  <a:gd name="T9" fmla="*/ 126 h 225"/>
                  <a:gd name="T10" fmla="*/ 0 w 470"/>
                  <a:gd name="T11" fmla="*/ 137 h 225"/>
                  <a:gd name="T12" fmla="*/ 5 w 470"/>
                  <a:gd name="T13" fmla="*/ 186 h 225"/>
                  <a:gd name="T14" fmla="*/ 5 w 470"/>
                  <a:gd name="T15" fmla="*/ 186 h 225"/>
                  <a:gd name="T16" fmla="*/ 5 w 470"/>
                  <a:gd name="T17" fmla="*/ 197 h 225"/>
                  <a:gd name="T18" fmla="*/ 11 w 470"/>
                  <a:gd name="T19" fmla="*/ 203 h 225"/>
                  <a:gd name="T20" fmla="*/ 16 w 470"/>
                  <a:gd name="T21" fmla="*/ 208 h 225"/>
                  <a:gd name="T22" fmla="*/ 22 w 470"/>
                  <a:gd name="T23" fmla="*/ 208 h 225"/>
                  <a:gd name="T24" fmla="*/ 22 w 470"/>
                  <a:gd name="T25" fmla="*/ 208 h 225"/>
                  <a:gd name="T26" fmla="*/ 93 w 470"/>
                  <a:gd name="T27" fmla="*/ 214 h 225"/>
                  <a:gd name="T28" fmla="*/ 126 w 470"/>
                  <a:gd name="T29" fmla="*/ 208 h 225"/>
                  <a:gd name="T30" fmla="*/ 142 w 470"/>
                  <a:gd name="T31" fmla="*/ 203 h 225"/>
                  <a:gd name="T32" fmla="*/ 147 w 470"/>
                  <a:gd name="T33" fmla="*/ 197 h 225"/>
                  <a:gd name="T34" fmla="*/ 147 w 470"/>
                  <a:gd name="T35" fmla="*/ 186 h 225"/>
                  <a:gd name="T36" fmla="*/ 147 w 470"/>
                  <a:gd name="T37" fmla="*/ 186 h 225"/>
                  <a:gd name="T38" fmla="*/ 202 w 470"/>
                  <a:gd name="T39" fmla="*/ 203 h 225"/>
                  <a:gd name="T40" fmla="*/ 246 w 470"/>
                  <a:gd name="T41" fmla="*/ 219 h 225"/>
                  <a:gd name="T42" fmla="*/ 284 w 470"/>
                  <a:gd name="T43" fmla="*/ 225 h 225"/>
                  <a:gd name="T44" fmla="*/ 284 w 470"/>
                  <a:gd name="T45" fmla="*/ 225 h 225"/>
                  <a:gd name="T46" fmla="*/ 361 w 470"/>
                  <a:gd name="T47" fmla="*/ 225 h 225"/>
                  <a:gd name="T48" fmla="*/ 421 w 470"/>
                  <a:gd name="T49" fmla="*/ 225 h 225"/>
                  <a:gd name="T50" fmla="*/ 470 w 470"/>
                  <a:gd name="T51" fmla="*/ 214 h 225"/>
                  <a:gd name="T52" fmla="*/ 470 w 470"/>
                  <a:gd name="T53" fmla="*/ 214 h 225"/>
                  <a:gd name="T54" fmla="*/ 470 w 470"/>
                  <a:gd name="T55" fmla="*/ 208 h 225"/>
                  <a:gd name="T56" fmla="*/ 465 w 470"/>
                  <a:gd name="T57" fmla="*/ 192 h 225"/>
                  <a:gd name="T58" fmla="*/ 454 w 470"/>
                  <a:gd name="T59" fmla="*/ 181 h 225"/>
                  <a:gd name="T60" fmla="*/ 437 w 470"/>
                  <a:gd name="T61" fmla="*/ 170 h 225"/>
                  <a:gd name="T62" fmla="*/ 415 w 470"/>
                  <a:gd name="T63" fmla="*/ 159 h 225"/>
                  <a:gd name="T64" fmla="*/ 388 w 470"/>
                  <a:gd name="T65" fmla="*/ 153 h 225"/>
                  <a:gd name="T66" fmla="*/ 388 w 470"/>
                  <a:gd name="T67" fmla="*/ 153 h 225"/>
                  <a:gd name="T68" fmla="*/ 312 w 470"/>
                  <a:gd name="T69" fmla="*/ 137 h 225"/>
                  <a:gd name="T70" fmla="*/ 301 w 470"/>
                  <a:gd name="T71" fmla="*/ 132 h 225"/>
                  <a:gd name="T72" fmla="*/ 284 w 470"/>
                  <a:gd name="T73" fmla="*/ 121 h 225"/>
                  <a:gd name="T74" fmla="*/ 284 w 470"/>
                  <a:gd name="T75" fmla="*/ 121 h 225"/>
                  <a:gd name="T76" fmla="*/ 246 w 470"/>
                  <a:gd name="T77" fmla="*/ 82 h 225"/>
                  <a:gd name="T78" fmla="*/ 246 w 470"/>
                  <a:gd name="T79" fmla="*/ 82 h 225"/>
                  <a:gd name="T80" fmla="*/ 229 w 470"/>
                  <a:gd name="T81" fmla="*/ 39 h 225"/>
                  <a:gd name="T82" fmla="*/ 229 w 470"/>
                  <a:gd name="T83" fmla="*/ 39 h 225"/>
                  <a:gd name="T84" fmla="*/ 175 w 470"/>
                  <a:gd name="T85" fmla="*/ 39 h 225"/>
                  <a:gd name="T86" fmla="*/ 120 w 470"/>
                  <a:gd name="T87" fmla="*/ 33 h 225"/>
                  <a:gd name="T88" fmla="*/ 71 w 470"/>
                  <a:gd name="T89" fmla="*/ 22 h 225"/>
                  <a:gd name="T90" fmla="*/ 16 w 470"/>
                  <a:gd name="T91" fmla="*/ 0 h 225"/>
                  <a:gd name="T92" fmla="*/ 16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5" name="Freeform 1579"/>
              <p:cNvSpPr>
                <a:spLocks/>
              </p:cNvSpPr>
              <p:nvPr/>
            </p:nvSpPr>
            <p:spPr bwMode="auto">
              <a:xfrm>
                <a:off x="-8546588" y="-7239741"/>
                <a:ext cx="675180" cy="680111"/>
              </a:xfrm>
              <a:custGeom>
                <a:avLst/>
                <a:gdLst>
                  <a:gd name="T0" fmla="*/ 22 w 180"/>
                  <a:gd name="T1" fmla="*/ 0 h 181"/>
                  <a:gd name="T2" fmla="*/ 22 w 180"/>
                  <a:gd name="T3" fmla="*/ 0 h 181"/>
                  <a:gd name="T4" fmla="*/ 0 w 180"/>
                  <a:gd name="T5" fmla="*/ 49 h 181"/>
                  <a:gd name="T6" fmla="*/ 0 w 180"/>
                  <a:gd name="T7" fmla="*/ 49 h 181"/>
                  <a:gd name="T8" fmla="*/ 44 w 180"/>
                  <a:gd name="T9" fmla="*/ 109 h 181"/>
                  <a:gd name="T10" fmla="*/ 82 w 180"/>
                  <a:gd name="T11" fmla="*/ 153 h 181"/>
                  <a:gd name="T12" fmla="*/ 109 w 180"/>
                  <a:gd name="T13" fmla="*/ 181 h 181"/>
                  <a:gd name="T14" fmla="*/ 109 w 180"/>
                  <a:gd name="T15" fmla="*/ 181 h 181"/>
                  <a:gd name="T16" fmla="*/ 120 w 180"/>
                  <a:gd name="T17" fmla="*/ 181 h 181"/>
                  <a:gd name="T18" fmla="*/ 137 w 180"/>
                  <a:gd name="T19" fmla="*/ 175 h 181"/>
                  <a:gd name="T20" fmla="*/ 158 w 180"/>
                  <a:gd name="T21" fmla="*/ 153 h 181"/>
                  <a:gd name="T22" fmla="*/ 180 w 180"/>
                  <a:gd name="T23" fmla="*/ 115 h 181"/>
                  <a:gd name="T24" fmla="*/ 180 w 180"/>
                  <a:gd name="T25" fmla="*/ 115 h 181"/>
                  <a:gd name="T26" fmla="*/ 76 w 180"/>
                  <a:gd name="T27" fmla="*/ 27 h 181"/>
                  <a:gd name="T28" fmla="*/ 76 w 180"/>
                  <a:gd name="T29" fmla="*/ 27 h 181"/>
                  <a:gd name="T30" fmla="*/ 22 w 180"/>
                  <a:gd name="T31" fmla="*/ 0 h 181"/>
                  <a:gd name="T32" fmla="*/ 22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6" name="Freeform 1580"/>
              <p:cNvSpPr>
                <a:spLocks noEditPoints="1"/>
              </p:cNvSpPr>
              <p:nvPr/>
            </p:nvSpPr>
            <p:spPr bwMode="auto">
              <a:xfrm>
                <a:off x="-9513450" y="-8286896"/>
                <a:ext cx="3613576" cy="10563320"/>
              </a:xfrm>
              <a:custGeom>
                <a:avLst/>
                <a:gdLst>
                  <a:gd name="T0" fmla="*/ 809 w 962"/>
                  <a:gd name="T1" fmla="*/ 323 h 2812"/>
                  <a:gd name="T2" fmla="*/ 755 w 962"/>
                  <a:gd name="T3" fmla="*/ 208 h 2812"/>
                  <a:gd name="T4" fmla="*/ 700 w 962"/>
                  <a:gd name="T5" fmla="*/ 186 h 2812"/>
                  <a:gd name="T6" fmla="*/ 634 w 962"/>
                  <a:gd name="T7" fmla="*/ 186 h 2812"/>
                  <a:gd name="T8" fmla="*/ 585 w 962"/>
                  <a:gd name="T9" fmla="*/ 197 h 2812"/>
                  <a:gd name="T10" fmla="*/ 574 w 962"/>
                  <a:gd name="T11" fmla="*/ 268 h 2812"/>
                  <a:gd name="T12" fmla="*/ 667 w 962"/>
                  <a:gd name="T13" fmla="*/ 345 h 2812"/>
                  <a:gd name="T14" fmla="*/ 722 w 962"/>
                  <a:gd name="T15" fmla="*/ 421 h 2812"/>
                  <a:gd name="T16" fmla="*/ 667 w 962"/>
                  <a:gd name="T17" fmla="*/ 503 h 2812"/>
                  <a:gd name="T18" fmla="*/ 574 w 962"/>
                  <a:gd name="T19" fmla="*/ 427 h 2812"/>
                  <a:gd name="T20" fmla="*/ 465 w 962"/>
                  <a:gd name="T21" fmla="*/ 405 h 2812"/>
                  <a:gd name="T22" fmla="*/ 497 w 962"/>
                  <a:gd name="T23" fmla="*/ 394 h 2812"/>
                  <a:gd name="T24" fmla="*/ 519 w 962"/>
                  <a:gd name="T25" fmla="*/ 356 h 2812"/>
                  <a:gd name="T26" fmla="*/ 519 w 962"/>
                  <a:gd name="T27" fmla="*/ 339 h 2812"/>
                  <a:gd name="T28" fmla="*/ 530 w 962"/>
                  <a:gd name="T29" fmla="*/ 312 h 2812"/>
                  <a:gd name="T30" fmla="*/ 563 w 962"/>
                  <a:gd name="T31" fmla="*/ 257 h 2812"/>
                  <a:gd name="T32" fmla="*/ 574 w 962"/>
                  <a:gd name="T33" fmla="*/ 213 h 2812"/>
                  <a:gd name="T34" fmla="*/ 585 w 962"/>
                  <a:gd name="T35" fmla="*/ 131 h 2812"/>
                  <a:gd name="T36" fmla="*/ 569 w 962"/>
                  <a:gd name="T37" fmla="*/ 55 h 2812"/>
                  <a:gd name="T38" fmla="*/ 377 w 962"/>
                  <a:gd name="T39" fmla="*/ 5 h 2812"/>
                  <a:gd name="T40" fmla="*/ 290 w 962"/>
                  <a:gd name="T41" fmla="*/ 186 h 2812"/>
                  <a:gd name="T42" fmla="*/ 426 w 962"/>
                  <a:gd name="T43" fmla="*/ 394 h 2812"/>
                  <a:gd name="T44" fmla="*/ 257 w 962"/>
                  <a:gd name="T45" fmla="*/ 328 h 2812"/>
                  <a:gd name="T46" fmla="*/ 93 w 962"/>
                  <a:gd name="T47" fmla="*/ 454 h 2812"/>
                  <a:gd name="T48" fmla="*/ 38 w 962"/>
                  <a:gd name="T49" fmla="*/ 580 h 2812"/>
                  <a:gd name="T50" fmla="*/ 5 w 962"/>
                  <a:gd name="T51" fmla="*/ 782 h 2812"/>
                  <a:gd name="T52" fmla="*/ 16 w 962"/>
                  <a:gd name="T53" fmla="*/ 1050 h 2812"/>
                  <a:gd name="T54" fmla="*/ 125 w 962"/>
                  <a:gd name="T55" fmla="*/ 1264 h 2812"/>
                  <a:gd name="T56" fmla="*/ 180 w 962"/>
                  <a:gd name="T57" fmla="*/ 1444 h 2812"/>
                  <a:gd name="T58" fmla="*/ 240 w 962"/>
                  <a:gd name="T59" fmla="*/ 1504 h 2812"/>
                  <a:gd name="T60" fmla="*/ 224 w 962"/>
                  <a:gd name="T61" fmla="*/ 1696 h 2812"/>
                  <a:gd name="T62" fmla="*/ 191 w 962"/>
                  <a:gd name="T63" fmla="*/ 2101 h 2812"/>
                  <a:gd name="T64" fmla="*/ 213 w 962"/>
                  <a:gd name="T65" fmla="*/ 2555 h 2812"/>
                  <a:gd name="T66" fmla="*/ 207 w 962"/>
                  <a:gd name="T67" fmla="*/ 2730 h 2812"/>
                  <a:gd name="T68" fmla="*/ 372 w 962"/>
                  <a:gd name="T69" fmla="*/ 2801 h 2812"/>
                  <a:gd name="T70" fmla="*/ 552 w 962"/>
                  <a:gd name="T71" fmla="*/ 2796 h 2812"/>
                  <a:gd name="T72" fmla="*/ 432 w 962"/>
                  <a:gd name="T73" fmla="*/ 2648 h 2812"/>
                  <a:gd name="T74" fmla="*/ 394 w 962"/>
                  <a:gd name="T75" fmla="*/ 2566 h 2812"/>
                  <a:gd name="T76" fmla="*/ 399 w 962"/>
                  <a:gd name="T77" fmla="*/ 2424 h 2812"/>
                  <a:gd name="T78" fmla="*/ 404 w 962"/>
                  <a:gd name="T79" fmla="*/ 2095 h 2812"/>
                  <a:gd name="T80" fmla="*/ 476 w 962"/>
                  <a:gd name="T81" fmla="*/ 1827 h 2812"/>
                  <a:gd name="T82" fmla="*/ 558 w 962"/>
                  <a:gd name="T83" fmla="*/ 1893 h 2812"/>
                  <a:gd name="T84" fmla="*/ 541 w 962"/>
                  <a:gd name="T85" fmla="*/ 2084 h 2812"/>
                  <a:gd name="T86" fmla="*/ 481 w 962"/>
                  <a:gd name="T87" fmla="*/ 2445 h 2812"/>
                  <a:gd name="T88" fmla="*/ 640 w 962"/>
                  <a:gd name="T89" fmla="*/ 2555 h 2812"/>
                  <a:gd name="T90" fmla="*/ 738 w 962"/>
                  <a:gd name="T91" fmla="*/ 2396 h 2812"/>
                  <a:gd name="T92" fmla="*/ 787 w 962"/>
                  <a:gd name="T93" fmla="*/ 1991 h 2812"/>
                  <a:gd name="T94" fmla="*/ 798 w 962"/>
                  <a:gd name="T95" fmla="*/ 1805 h 2812"/>
                  <a:gd name="T96" fmla="*/ 744 w 962"/>
                  <a:gd name="T97" fmla="*/ 1368 h 2812"/>
                  <a:gd name="T98" fmla="*/ 656 w 962"/>
                  <a:gd name="T99" fmla="*/ 957 h 2812"/>
                  <a:gd name="T100" fmla="*/ 634 w 962"/>
                  <a:gd name="T101" fmla="*/ 739 h 2812"/>
                  <a:gd name="T102" fmla="*/ 913 w 962"/>
                  <a:gd name="T103" fmla="*/ 722 h 2812"/>
                  <a:gd name="T104" fmla="*/ 880 w 962"/>
                  <a:gd name="T105" fmla="*/ 377 h 2812"/>
                  <a:gd name="T106" fmla="*/ 607 w 962"/>
                  <a:gd name="T107" fmla="*/ 263 h 2812"/>
                  <a:gd name="T108" fmla="*/ 596 w 962"/>
                  <a:gd name="T109" fmla="*/ 224 h 2812"/>
                  <a:gd name="T110" fmla="*/ 623 w 962"/>
                  <a:gd name="T111" fmla="*/ 252 h 2812"/>
                  <a:gd name="T112" fmla="*/ 645 w 962"/>
                  <a:gd name="T113" fmla="*/ 268 h 2812"/>
                  <a:gd name="T114" fmla="*/ 229 w 962"/>
                  <a:gd name="T115" fmla="*/ 1067 h 2812"/>
                  <a:gd name="T116" fmla="*/ 207 w 962"/>
                  <a:gd name="T117" fmla="*/ 1056 h 2812"/>
                  <a:gd name="T118" fmla="*/ 197 w 962"/>
                  <a:gd name="T119" fmla="*/ 1001 h 2812"/>
                  <a:gd name="T120" fmla="*/ 207 w 962"/>
                  <a:gd name="T121" fmla="*/ 946 h 2812"/>
                  <a:gd name="T122" fmla="*/ 235 w 962"/>
                  <a:gd name="T123" fmla="*/ 990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7" name="Freeform 1581"/>
              <p:cNvSpPr>
                <a:spLocks/>
              </p:cNvSpPr>
              <p:nvPr/>
            </p:nvSpPr>
            <p:spPr bwMode="auto">
              <a:xfrm>
                <a:off x="-7396079" y="-7488035"/>
                <a:ext cx="37812" cy="167331"/>
              </a:xfrm>
              <a:custGeom>
                <a:avLst/>
                <a:gdLst>
                  <a:gd name="T0" fmla="*/ 0 w 11"/>
                  <a:gd name="T1" fmla="*/ 39 h 44"/>
                  <a:gd name="T2" fmla="*/ 0 w 11"/>
                  <a:gd name="T3" fmla="*/ 39 h 44"/>
                  <a:gd name="T4" fmla="*/ 0 w 11"/>
                  <a:gd name="T5" fmla="*/ 44 h 44"/>
                  <a:gd name="T6" fmla="*/ 0 w 11"/>
                  <a:gd name="T7" fmla="*/ 44 h 44"/>
                  <a:gd name="T8" fmla="*/ 0 w 11"/>
                  <a:gd name="T9" fmla="*/ 39 h 44"/>
                  <a:gd name="T10" fmla="*/ 0 w 11"/>
                  <a:gd name="T11" fmla="*/ 39 h 44"/>
                  <a:gd name="T12" fmla="*/ 11 w 11"/>
                  <a:gd name="T13" fmla="*/ 0 h 44"/>
                  <a:gd name="T14" fmla="*/ 11 w 11"/>
                  <a:gd name="T15" fmla="*/ 0 h 44"/>
                  <a:gd name="T16" fmla="*/ 0 w 11"/>
                  <a:gd name="T17" fmla="*/ 11 h 44"/>
                  <a:gd name="T18" fmla="*/ 0 w 11"/>
                  <a:gd name="T19" fmla="*/ 11 h 44"/>
                  <a:gd name="T20" fmla="*/ 0 w 11"/>
                  <a:gd name="T21" fmla="*/ 22 h 44"/>
                  <a:gd name="T22" fmla="*/ 0 w 11"/>
                  <a:gd name="T23" fmla="*/ 39 h 44"/>
                  <a:gd name="T24" fmla="*/ 0 w 11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8" name="Freeform 1582"/>
              <p:cNvSpPr>
                <a:spLocks noEditPoints="1"/>
              </p:cNvSpPr>
              <p:nvPr/>
            </p:nvSpPr>
            <p:spPr bwMode="auto">
              <a:xfrm>
                <a:off x="-8017245" y="-7687749"/>
                <a:ext cx="761604" cy="410226"/>
              </a:xfrm>
              <a:custGeom>
                <a:avLst/>
                <a:gdLst>
                  <a:gd name="T0" fmla="*/ 202 w 202"/>
                  <a:gd name="T1" fmla="*/ 71 h 109"/>
                  <a:gd name="T2" fmla="*/ 202 w 202"/>
                  <a:gd name="T3" fmla="*/ 71 h 109"/>
                  <a:gd name="T4" fmla="*/ 202 w 202"/>
                  <a:gd name="T5" fmla="*/ 60 h 109"/>
                  <a:gd name="T6" fmla="*/ 197 w 202"/>
                  <a:gd name="T7" fmla="*/ 54 h 109"/>
                  <a:gd name="T8" fmla="*/ 197 w 202"/>
                  <a:gd name="T9" fmla="*/ 54 h 109"/>
                  <a:gd name="T10" fmla="*/ 175 w 202"/>
                  <a:gd name="T11" fmla="*/ 38 h 109"/>
                  <a:gd name="T12" fmla="*/ 175 w 202"/>
                  <a:gd name="T13" fmla="*/ 38 h 109"/>
                  <a:gd name="T14" fmla="*/ 148 w 202"/>
                  <a:gd name="T15" fmla="*/ 32 h 109"/>
                  <a:gd name="T16" fmla="*/ 137 w 202"/>
                  <a:gd name="T17" fmla="*/ 38 h 109"/>
                  <a:gd name="T18" fmla="*/ 131 w 202"/>
                  <a:gd name="T19" fmla="*/ 43 h 109"/>
                  <a:gd name="T20" fmla="*/ 126 w 202"/>
                  <a:gd name="T21" fmla="*/ 43 h 109"/>
                  <a:gd name="T22" fmla="*/ 126 w 202"/>
                  <a:gd name="T23" fmla="*/ 43 h 109"/>
                  <a:gd name="T24" fmla="*/ 115 w 202"/>
                  <a:gd name="T25" fmla="*/ 38 h 109"/>
                  <a:gd name="T26" fmla="*/ 55 w 202"/>
                  <a:gd name="T27" fmla="*/ 11 h 109"/>
                  <a:gd name="T28" fmla="*/ 55 w 202"/>
                  <a:gd name="T29" fmla="*/ 11 h 109"/>
                  <a:gd name="T30" fmla="*/ 16 w 202"/>
                  <a:gd name="T31" fmla="*/ 0 h 109"/>
                  <a:gd name="T32" fmla="*/ 0 w 202"/>
                  <a:gd name="T33" fmla="*/ 0 h 109"/>
                  <a:gd name="T34" fmla="*/ 0 w 202"/>
                  <a:gd name="T35" fmla="*/ 5 h 109"/>
                  <a:gd name="T36" fmla="*/ 0 w 202"/>
                  <a:gd name="T37" fmla="*/ 5 h 109"/>
                  <a:gd name="T38" fmla="*/ 0 w 202"/>
                  <a:gd name="T39" fmla="*/ 5 h 109"/>
                  <a:gd name="T40" fmla="*/ 11 w 202"/>
                  <a:gd name="T41" fmla="*/ 5 h 109"/>
                  <a:gd name="T42" fmla="*/ 11 w 202"/>
                  <a:gd name="T43" fmla="*/ 5 h 109"/>
                  <a:gd name="T44" fmla="*/ 49 w 202"/>
                  <a:gd name="T45" fmla="*/ 22 h 109"/>
                  <a:gd name="T46" fmla="*/ 82 w 202"/>
                  <a:gd name="T47" fmla="*/ 43 h 109"/>
                  <a:gd name="T48" fmla="*/ 120 w 202"/>
                  <a:gd name="T49" fmla="*/ 65 h 109"/>
                  <a:gd name="T50" fmla="*/ 120 w 202"/>
                  <a:gd name="T51" fmla="*/ 65 h 109"/>
                  <a:gd name="T52" fmla="*/ 115 w 202"/>
                  <a:gd name="T53" fmla="*/ 76 h 109"/>
                  <a:gd name="T54" fmla="*/ 120 w 202"/>
                  <a:gd name="T55" fmla="*/ 87 h 109"/>
                  <a:gd name="T56" fmla="*/ 126 w 202"/>
                  <a:gd name="T57" fmla="*/ 98 h 109"/>
                  <a:gd name="T58" fmla="*/ 142 w 202"/>
                  <a:gd name="T59" fmla="*/ 109 h 109"/>
                  <a:gd name="T60" fmla="*/ 142 w 202"/>
                  <a:gd name="T61" fmla="*/ 109 h 109"/>
                  <a:gd name="T62" fmla="*/ 159 w 202"/>
                  <a:gd name="T63" fmla="*/ 109 h 109"/>
                  <a:gd name="T64" fmla="*/ 175 w 202"/>
                  <a:gd name="T65" fmla="*/ 109 h 109"/>
                  <a:gd name="T66" fmla="*/ 181 w 202"/>
                  <a:gd name="T67" fmla="*/ 104 h 109"/>
                  <a:gd name="T68" fmla="*/ 191 w 202"/>
                  <a:gd name="T69" fmla="*/ 98 h 109"/>
                  <a:gd name="T70" fmla="*/ 191 w 202"/>
                  <a:gd name="T71" fmla="*/ 98 h 109"/>
                  <a:gd name="T72" fmla="*/ 202 w 202"/>
                  <a:gd name="T73" fmla="*/ 82 h 109"/>
                  <a:gd name="T74" fmla="*/ 202 w 202"/>
                  <a:gd name="T75" fmla="*/ 71 h 109"/>
                  <a:gd name="T76" fmla="*/ 202 w 202"/>
                  <a:gd name="T77" fmla="*/ 71 h 109"/>
                  <a:gd name="T78" fmla="*/ 77 w 202"/>
                  <a:gd name="T79" fmla="*/ 82 h 109"/>
                  <a:gd name="T80" fmla="*/ 77 w 202"/>
                  <a:gd name="T81" fmla="*/ 82 h 109"/>
                  <a:gd name="T82" fmla="*/ 60 w 202"/>
                  <a:gd name="T83" fmla="*/ 71 h 109"/>
                  <a:gd name="T84" fmla="*/ 55 w 202"/>
                  <a:gd name="T85" fmla="*/ 65 h 109"/>
                  <a:gd name="T86" fmla="*/ 55 w 202"/>
                  <a:gd name="T87" fmla="*/ 49 h 109"/>
                  <a:gd name="T88" fmla="*/ 60 w 202"/>
                  <a:gd name="T89" fmla="*/ 38 h 109"/>
                  <a:gd name="T90" fmla="*/ 60 w 202"/>
                  <a:gd name="T91" fmla="*/ 38 h 109"/>
                  <a:gd name="T92" fmla="*/ 66 w 202"/>
                  <a:gd name="T93" fmla="*/ 27 h 109"/>
                  <a:gd name="T94" fmla="*/ 77 w 202"/>
                  <a:gd name="T95" fmla="*/ 22 h 109"/>
                  <a:gd name="T96" fmla="*/ 82 w 202"/>
                  <a:gd name="T97" fmla="*/ 22 h 109"/>
                  <a:gd name="T98" fmla="*/ 93 w 202"/>
                  <a:gd name="T99" fmla="*/ 27 h 109"/>
                  <a:gd name="T100" fmla="*/ 93 w 202"/>
                  <a:gd name="T101" fmla="*/ 27 h 109"/>
                  <a:gd name="T102" fmla="*/ 115 w 202"/>
                  <a:gd name="T103" fmla="*/ 38 h 109"/>
                  <a:gd name="T104" fmla="*/ 120 w 202"/>
                  <a:gd name="T105" fmla="*/ 49 h 109"/>
                  <a:gd name="T106" fmla="*/ 115 w 202"/>
                  <a:gd name="T107" fmla="*/ 60 h 109"/>
                  <a:gd name="T108" fmla="*/ 115 w 202"/>
                  <a:gd name="T109" fmla="*/ 60 h 109"/>
                  <a:gd name="T110" fmla="*/ 109 w 202"/>
                  <a:gd name="T111" fmla="*/ 76 h 109"/>
                  <a:gd name="T112" fmla="*/ 98 w 202"/>
                  <a:gd name="T113" fmla="*/ 82 h 109"/>
                  <a:gd name="T114" fmla="*/ 77 w 202"/>
                  <a:gd name="T115" fmla="*/ 82 h 109"/>
                  <a:gd name="T116" fmla="*/ 77 w 202"/>
                  <a:gd name="T117" fmla="*/ 82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9" name="Freeform 1583"/>
              <p:cNvSpPr>
                <a:spLocks/>
              </p:cNvSpPr>
              <p:nvPr/>
            </p:nvSpPr>
            <p:spPr bwMode="auto">
              <a:xfrm>
                <a:off x="-8076663" y="-6845706"/>
                <a:ext cx="491534" cy="1684086"/>
              </a:xfrm>
              <a:custGeom>
                <a:avLst/>
                <a:gdLst>
                  <a:gd name="T0" fmla="*/ 0 w 131"/>
                  <a:gd name="T1" fmla="*/ 55 h 449"/>
                  <a:gd name="T2" fmla="*/ 0 w 131"/>
                  <a:gd name="T3" fmla="*/ 55 h 449"/>
                  <a:gd name="T4" fmla="*/ 11 w 131"/>
                  <a:gd name="T5" fmla="*/ 60 h 449"/>
                  <a:gd name="T6" fmla="*/ 21 w 131"/>
                  <a:gd name="T7" fmla="*/ 77 h 449"/>
                  <a:gd name="T8" fmla="*/ 32 w 131"/>
                  <a:gd name="T9" fmla="*/ 104 h 449"/>
                  <a:gd name="T10" fmla="*/ 32 w 131"/>
                  <a:gd name="T11" fmla="*/ 104 h 449"/>
                  <a:gd name="T12" fmla="*/ 54 w 131"/>
                  <a:gd name="T13" fmla="*/ 186 h 449"/>
                  <a:gd name="T14" fmla="*/ 76 w 131"/>
                  <a:gd name="T15" fmla="*/ 273 h 449"/>
                  <a:gd name="T16" fmla="*/ 76 w 131"/>
                  <a:gd name="T17" fmla="*/ 273 h 449"/>
                  <a:gd name="T18" fmla="*/ 98 w 131"/>
                  <a:gd name="T19" fmla="*/ 323 h 449"/>
                  <a:gd name="T20" fmla="*/ 120 w 131"/>
                  <a:gd name="T21" fmla="*/ 372 h 449"/>
                  <a:gd name="T22" fmla="*/ 120 w 131"/>
                  <a:gd name="T23" fmla="*/ 372 h 449"/>
                  <a:gd name="T24" fmla="*/ 125 w 131"/>
                  <a:gd name="T25" fmla="*/ 410 h 449"/>
                  <a:gd name="T26" fmla="*/ 125 w 131"/>
                  <a:gd name="T27" fmla="*/ 449 h 449"/>
                  <a:gd name="T28" fmla="*/ 125 w 131"/>
                  <a:gd name="T29" fmla="*/ 449 h 449"/>
                  <a:gd name="T30" fmla="*/ 131 w 131"/>
                  <a:gd name="T31" fmla="*/ 399 h 449"/>
                  <a:gd name="T32" fmla="*/ 131 w 131"/>
                  <a:gd name="T33" fmla="*/ 350 h 449"/>
                  <a:gd name="T34" fmla="*/ 120 w 131"/>
                  <a:gd name="T35" fmla="*/ 235 h 449"/>
                  <a:gd name="T36" fmla="*/ 109 w 131"/>
                  <a:gd name="T37" fmla="*/ 126 h 449"/>
                  <a:gd name="T38" fmla="*/ 93 w 131"/>
                  <a:gd name="T39" fmla="*/ 27 h 449"/>
                  <a:gd name="T40" fmla="*/ 93 w 131"/>
                  <a:gd name="T41" fmla="*/ 27 h 449"/>
                  <a:gd name="T42" fmla="*/ 87 w 131"/>
                  <a:gd name="T43" fmla="*/ 22 h 449"/>
                  <a:gd name="T44" fmla="*/ 76 w 131"/>
                  <a:gd name="T45" fmla="*/ 22 h 449"/>
                  <a:gd name="T46" fmla="*/ 60 w 131"/>
                  <a:gd name="T47" fmla="*/ 22 h 449"/>
                  <a:gd name="T48" fmla="*/ 49 w 131"/>
                  <a:gd name="T49" fmla="*/ 16 h 449"/>
                  <a:gd name="T50" fmla="*/ 49 w 131"/>
                  <a:gd name="T51" fmla="*/ 16 h 449"/>
                  <a:gd name="T52" fmla="*/ 38 w 131"/>
                  <a:gd name="T53" fmla="*/ 5 h 449"/>
                  <a:gd name="T54" fmla="*/ 32 w 131"/>
                  <a:gd name="T55" fmla="*/ 5 h 449"/>
                  <a:gd name="T56" fmla="*/ 21 w 131"/>
                  <a:gd name="T57" fmla="*/ 0 h 449"/>
                  <a:gd name="T58" fmla="*/ 21 w 131"/>
                  <a:gd name="T59" fmla="*/ 0 h 449"/>
                  <a:gd name="T60" fmla="*/ 11 w 131"/>
                  <a:gd name="T61" fmla="*/ 16 h 449"/>
                  <a:gd name="T62" fmla="*/ 5 w 131"/>
                  <a:gd name="T63" fmla="*/ 44 h 449"/>
                  <a:gd name="T64" fmla="*/ 0 w 131"/>
                  <a:gd name="T65" fmla="*/ 55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0" name="Freeform 1584"/>
              <p:cNvSpPr>
                <a:spLocks/>
              </p:cNvSpPr>
              <p:nvPr/>
            </p:nvSpPr>
            <p:spPr bwMode="auto">
              <a:xfrm>
                <a:off x="-7952428" y="-6829515"/>
                <a:ext cx="469925" cy="1786644"/>
              </a:xfrm>
              <a:custGeom>
                <a:avLst/>
                <a:gdLst>
                  <a:gd name="T0" fmla="*/ 11 w 126"/>
                  <a:gd name="T1" fmla="*/ 6 h 476"/>
                  <a:gd name="T2" fmla="*/ 0 w 126"/>
                  <a:gd name="T3" fmla="*/ 17 h 476"/>
                  <a:gd name="T4" fmla="*/ 22 w 126"/>
                  <a:gd name="T5" fmla="*/ 55 h 476"/>
                  <a:gd name="T6" fmla="*/ 22 w 126"/>
                  <a:gd name="T7" fmla="*/ 55 h 476"/>
                  <a:gd name="T8" fmla="*/ 28 w 126"/>
                  <a:gd name="T9" fmla="*/ 88 h 476"/>
                  <a:gd name="T10" fmla="*/ 39 w 126"/>
                  <a:gd name="T11" fmla="*/ 121 h 476"/>
                  <a:gd name="T12" fmla="*/ 39 w 126"/>
                  <a:gd name="T13" fmla="*/ 121 h 476"/>
                  <a:gd name="T14" fmla="*/ 44 w 126"/>
                  <a:gd name="T15" fmla="*/ 214 h 476"/>
                  <a:gd name="T16" fmla="*/ 44 w 126"/>
                  <a:gd name="T17" fmla="*/ 214 h 476"/>
                  <a:gd name="T18" fmla="*/ 44 w 126"/>
                  <a:gd name="T19" fmla="*/ 323 h 476"/>
                  <a:gd name="T20" fmla="*/ 77 w 126"/>
                  <a:gd name="T21" fmla="*/ 444 h 476"/>
                  <a:gd name="T22" fmla="*/ 99 w 126"/>
                  <a:gd name="T23" fmla="*/ 476 h 476"/>
                  <a:gd name="T24" fmla="*/ 126 w 126"/>
                  <a:gd name="T25" fmla="*/ 372 h 476"/>
                  <a:gd name="T26" fmla="*/ 82 w 126"/>
                  <a:gd name="T27" fmla="*/ 148 h 476"/>
                  <a:gd name="T28" fmla="*/ 44 w 126"/>
                  <a:gd name="T29" fmla="*/ 50 h 476"/>
                  <a:gd name="T30" fmla="*/ 50 w 126"/>
                  <a:gd name="T31" fmla="*/ 17 h 476"/>
                  <a:gd name="T32" fmla="*/ 50 w 126"/>
                  <a:gd name="T33" fmla="*/ 17 h 476"/>
                  <a:gd name="T34" fmla="*/ 39 w 126"/>
                  <a:gd name="T35" fmla="*/ 6 h 476"/>
                  <a:gd name="T36" fmla="*/ 22 w 126"/>
                  <a:gd name="T37" fmla="*/ 0 h 476"/>
                  <a:gd name="T38" fmla="*/ 17 w 126"/>
                  <a:gd name="T39" fmla="*/ 0 h 476"/>
                  <a:gd name="T40" fmla="*/ 11 w 126"/>
                  <a:gd name="T41" fmla="*/ 6 h 476"/>
                  <a:gd name="T42" fmla="*/ 11 w 126"/>
                  <a:gd name="T43" fmla="*/ 6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0" name="Freeform 1584"/>
            <p:cNvSpPr>
              <a:spLocks/>
            </p:cNvSpPr>
            <p:nvPr/>
          </p:nvSpPr>
          <p:spPr bwMode="auto">
            <a:xfrm>
              <a:off x="13788371" y="4401927"/>
              <a:ext cx="364650" cy="13861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7418" name="Tekstboks 3"/>
          <p:cNvSpPr txBox="1">
            <a:spLocks noChangeArrowheads="1"/>
          </p:cNvSpPr>
          <p:nvPr/>
        </p:nvSpPr>
        <p:spPr bwMode="auto">
          <a:xfrm>
            <a:off x="1621799" y="273050"/>
            <a:ext cx="676406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a-DK" sz="2800" b="1" dirty="0" smtClean="0">
                <a:latin typeface="Calibri" pitchFamily="-65" charset="0"/>
              </a:rPr>
              <a:t>Application to Business Intelligence</a:t>
            </a:r>
            <a:endParaRPr lang="da-DK" sz="2800" b="1" dirty="0">
              <a:latin typeface="Calibri" pitchFamily="-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77" y="2420888"/>
            <a:ext cx="4376326" cy="3218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5627673"/>
            <a:ext cx="419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An example Decision Support System providing business intelligence about regions in India</a:t>
            </a:r>
            <a:endParaRPr lang="en-NZ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268760"/>
            <a:ext cx="671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rgbClr val="FF0000"/>
                </a:solidFill>
                <a:latin typeface="+mj-lt"/>
              </a:rPr>
              <a:t>PROBLEM: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 In order to provide useful intelligence to business, Decision Support Systems need to process huge amounts of data derived from widely varying sources.</a:t>
            </a:r>
            <a:endParaRPr lang="en-NZ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187251"/>
            <a:ext cx="226178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 smtClean="0">
                <a:solidFill>
                  <a:srgbClr val="FF0000"/>
                </a:solidFill>
                <a:latin typeface="+mj-lt"/>
              </a:rPr>
              <a:t>SOLUTION: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 Utilise the automated compatibility and interpretation provided by Semantic Web technologies.</a:t>
            </a:r>
          </a:p>
          <a:p>
            <a:endParaRPr lang="en-NZ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NZ" sz="1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RESULT:</a:t>
            </a:r>
            <a:r>
              <a:rPr lang="en-NZ" dirty="0" smtClean="0">
                <a:latin typeface="Arial" pitchFamily="34" charset="0"/>
                <a:cs typeface="Arial" pitchFamily="34" charset="0"/>
              </a:rPr>
              <a:t> Better decision-making, due to faster provision of more informed business intelligence.</a:t>
            </a:r>
            <a:endParaRPr lang="en-NZ" sz="1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1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hop_marketing_pro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8AE159-58CE-4F7F-84E2-9E3007C1AE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Slideshop_marketing_process</Template>
  <TotalTime>571</TotalTime>
  <Words>1159</Words>
  <Application>Microsoft Office PowerPoint</Application>
  <PresentationFormat>On-screen Show (4:3)</PresentationFormat>
  <Paragraphs>130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Slideshop_marketing_process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</dc:creator>
  <cp:lastModifiedBy>slink</cp:lastModifiedBy>
  <cp:revision>73</cp:revision>
  <dcterms:created xsi:type="dcterms:W3CDTF">2012-05-19T00:34:20Z</dcterms:created>
  <dcterms:modified xsi:type="dcterms:W3CDTF">2012-05-20T09:18:17Z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TC018754919991</vt:lpwstr>
  </property>
</Properties>
</file>